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91"/>
  </p:notesMasterIdLst>
  <p:sldIdLst>
    <p:sldId id="425" r:id="rId3"/>
    <p:sldId id="699" r:id="rId4"/>
    <p:sldId id="683" r:id="rId5"/>
    <p:sldId id="700" r:id="rId6"/>
    <p:sldId id="701" r:id="rId7"/>
    <p:sldId id="702" r:id="rId8"/>
    <p:sldId id="703" r:id="rId9"/>
    <p:sldId id="704" r:id="rId10"/>
    <p:sldId id="705" r:id="rId11"/>
    <p:sldId id="706" r:id="rId12"/>
    <p:sldId id="682" r:id="rId13"/>
    <p:sldId id="615" r:id="rId14"/>
    <p:sldId id="616" r:id="rId15"/>
    <p:sldId id="571" r:id="rId16"/>
    <p:sldId id="669" r:id="rId17"/>
    <p:sldId id="577" r:id="rId18"/>
    <p:sldId id="574" r:id="rId19"/>
    <p:sldId id="573" r:id="rId20"/>
    <p:sldId id="572" r:id="rId21"/>
    <p:sldId id="644" r:id="rId22"/>
    <p:sldId id="576" r:id="rId23"/>
    <p:sldId id="579" r:id="rId24"/>
    <p:sldId id="575" r:id="rId25"/>
    <p:sldId id="582" r:id="rId26"/>
    <p:sldId id="634" r:id="rId27"/>
    <p:sldId id="635" r:id="rId28"/>
    <p:sldId id="583" r:id="rId29"/>
    <p:sldId id="581" r:id="rId30"/>
    <p:sldId id="641" r:id="rId31"/>
    <p:sldId id="667" r:id="rId32"/>
    <p:sldId id="637" r:id="rId33"/>
    <p:sldId id="638" r:id="rId34"/>
    <p:sldId id="666" r:id="rId35"/>
    <p:sldId id="636" r:id="rId36"/>
    <p:sldId id="639" r:id="rId37"/>
    <p:sldId id="640" r:id="rId38"/>
    <p:sldId id="643" r:id="rId39"/>
    <p:sldId id="642" r:id="rId40"/>
    <p:sldId id="584" r:id="rId41"/>
    <p:sldId id="586" r:id="rId42"/>
    <p:sldId id="585" r:id="rId43"/>
    <p:sldId id="588" r:id="rId44"/>
    <p:sldId id="589" r:id="rId45"/>
    <p:sldId id="591" r:id="rId46"/>
    <p:sldId id="590" r:id="rId47"/>
    <p:sldId id="587" r:id="rId48"/>
    <p:sldId id="594" r:id="rId49"/>
    <p:sldId id="595" r:id="rId50"/>
    <p:sldId id="611" r:id="rId51"/>
    <p:sldId id="597" r:id="rId52"/>
    <p:sldId id="567" r:id="rId53"/>
    <p:sldId id="598" r:id="rId54"/>
    <p:sldId id="599" r:id="rId55"/>
    <p:sldId id="689" r:id="rId56"/>
    <p:sldId id="690" r:id="rId57"/>
    <p:sldId id="691" r:id="rId58"/>
    <p:sldId id="692" r:id="rId59"/>
    <p:sldId id="693" r:id="rId60"/>
    <p:sldId id="694" r:id="rId61"/>
    <p:sldId id="695" r:id="rId62"/>
    <p:sldId id="696" r:id="rId63"/>
    <p:sldId id="697" r:id="rId64"/>
    <p:sldId id="698" r:id="rId65"/>
    <p:sldId id="592" r:id="rId66"/>
    <p:sldId id="580" r:id="rId67"/>
    <p:sldId id="688" r:id="rId68"/>
    <p:sldId id="645" r:id="rId69"/>
    <p:sldId id="651" r:id="rId70"/>
    <p:sldId id="646" r:id="rId71"/>
    <p:sldId id="647" r:id="rId72"/>
    <p:sldId id="649" r:id="rId73"/>
    <p:sldId id="650" r:id="rId74"/>
    <p:sldId id="652" r:id="rId75"/>
    <p:sldId id="653" r:id="rId76"/>
    <p:sldId id="654" r:id="rId77"/>
    <p:sldId id="655" r:id="rId78"/>
    <p:sldId id="656" r:id="rId79"/>
    <p:sldId id="657" r:id="rId80"/>
    <p:sldId id="658" r:id="rId81"/>
    <p:sldId id="659" r:id="rId82"/>
    <p:sldId id="660" r:id="rId83"/>
    <p:sldId id="661" r:id="rId84"/>
    <p:sldId id="662" r:id="rId85"/>
    <p:sldId id="663" r:id="rId86"/>
    <p:sldId id="664" r:id="rId87"/>
    <p:sldId id="665" r:id="rId88"/>
    <p:sldId id="593" r:id="rId89"/>
    <p:sldId id="613" r:id="rId90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" userDrawn="1">
          <p15:clr>
            <a:srgbClr val="A4A3A4"/>
          </p15:clr>
        </p15:guide>
        <p15:guide id="3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000C"/>
    <a:srgbClr val="00FF00"/>
    <a:srgbClr val="0AA676"/>
    <a:srgbClr val="CB6B30"/>
    <a:srgbClr val="E36243"/>
    <a:srgbClr val="FF4A7E"/>
    <a:srgbClr val="0B0B0B"/>
    <a:srgbClr val="234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08" autoAdjust="0"/>
    <p:restoredTop sz="89583" autoAdjust="0"/>
  </p:normalViewPr>
  <p:slideViewPr>
    <p:cSldViewPr>
      <p:cViewPr varScale="1">
        <p:scale>
          <a:sx n="54" d="100"/>
          <a:sy n="54" d="100"/>
        </p:scale>
        <p:origin x="84" y="834"/>
      </p:cViewPr>
      <p:guideLst>
        <p:guide pos="384"/>
        <p:guide pos="576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1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tableStyles" Target="tableStyle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Relationship Id="rId5" Type="http://schemas.openxmlformats.org/officeDocument/2006/relationships/image" Target="../media/image43.wmf"/><Relationship Id="rId4" Type="http://schemas.openxmlformats.org/officeDocument/2006/relationships/image" Target="../media/image4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Relationship Id="rId5" Type="http://schemas.openxmlformats.org/officeDocument/2006/relationships/image" Target="../media/image51.wmf"/><Relationship Id="rId4" Type="http://schemas.openxmlformats.org/officeDocument/2006/relationships/image" Target="../media/image50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wmf"/><Relationship Id="rId1" Type="http://schemas.openxmlformats.org/officeDocument/2006/relationships/image" Target="../media/image9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B0CD970-CD09-4724-822C-C586AC9A7F99}" type="datetimeFigureOut">
              <a:rPr lang="en-US"/>
              <a:pPr>
                <a:defRPr/>
              </a:pPr>
              <a:t>10/28/2019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74F91C9-C3D1-4588-B28B-EA1D203413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4414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E8B90B-E87A-4A88-9CB1-71A47E956C9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E8B90B-E87A-4A88-9CB1-71A47E956C9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33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E5CA5A-5476-4555-9BE5-14113CEBCB38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639888" y="2641600"/>
            <a:ext cx="6072188" cy="34163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57500" y="611188"/>
            <a:ext cx="3886200" cy="792162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03595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DF8DA2-E1CF-47AF-9FC9-CAEE28C886D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255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SVD gives</a:t>
            </a:r>
            <a:r>
              <a:rPr lang="en-US" baseline="0" dirty="0" smtClean="0"/>
              <a:t> the homogeneous least squares solution constrained to have a norm of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F91C9-C3D1-4588-B28B-EA1D2034134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62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831B17-FDD9-4174-865B-EEE4C758D1F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863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F91C9-C3D1-4588-B28B-EA1D20341342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97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4C1D97-9B10-47B5-9558-7769BC7A9F10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065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FE1A1-AAA6-447A-9146-FB008EAC9470}" type="datetimeFigureOut">
              <a:rPr lang="en-US"/>
              <a:pPr>
                <a:defRPr/>
              </a:pPr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AC5D9-4D02-4355-9F81-DAACC89124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A6644-E7CB-4198-83B0-E187ABEED2DB}" type="datetimeFigureOut">
              <a:rPr lang="en-US"/>
              <a:pPr>
                <a:defRPr/>
              </a:pPr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4C39D-E774-4CE2-AD63-30B8EC54B8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59957-F88E-489E-883F-66C83F50371F}" type="datetimeFigureOut">
              <a:rPr lang="en-US"/>
              <a:pPr>
                <a:defRPr/>
              </a:pPr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53CE7-5EAA-437E-987A-20949CA3E0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16F9AD-2ACB-4A5F-84C6-B32F21A951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2376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22E070-8969-4F52-852A-17BB167A14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598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E5A348-C0E3-4D70-B62D-1E088F31CE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6773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918956-2C27-44DF-A8D5-EBCCFC7439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569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B12EAE-C768-44C9-8FA6-CB94D19D542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1092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36C503-2013-408C-8276-823CBC5B44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675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7728FE-0862-4BDD-871A-FA08BDCBDD1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1576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5E5C4F-2175-4D66-8A6B-B68E60A39F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765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4353C-F3C6-4085-8161-4F43B3B80014}" type="datetimeFigureOut">
              <a:rPr lang="en-US"/>
              <a:pPr>
                <a:defRPr/>
              </a:pPr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8E536-C3BC-4AF8-BDAE-990257F1A0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1A85E3-17BD-40A3-B35C-6E00BC17588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8709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99BC19-6037-456C-BDE1-A68501DC42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8433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F1870E-FCD2-4C64-91D1-57C7F8F7FB3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7626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A717C7D-039C-4765-97B3-EB50A2E83D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386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122DC-D15F-4E63-B794-47EEDD81945E}" type="datetimeFigureOut">
              <a:rPr lang="en-US"/>
              <a:pPr>
                <a:defRPr/>
              </a:pPr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0F70D-592C-461E-A451-2ECB18676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7DF20-6B62-42FD-BBE2-D601524C8725}" type="datetimeFigureOut">
              <a:rPr lang="en-US"/>
              <a:pPr>
                <a:defRPr/>
              </a:pPr>
              <a:t>10/28/2019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F32F3-42F6-4BCC-A530-FA9ABF4AB6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4D6A9-7EEC-4663-A64E-97BE8D07D67E}" type="datetimeFigureOut">
              <a:rPr lang="en-US"/>
              <a:pPr>
                <a:defRPr/>
              </a:pPr>
              <a:t>10/28/2019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1AB79-448B-4A22-B124-8CD52AE943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26700-0B26-4B62-A23E-7B345285D2A4}" type="datetimeFigureOut">
              <a:rPr lang="en-US"/>
              <a:pPr>
                <a:defRPr/>
              </a:pPr>
              <a:t>10/28/2019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8285D-4628-4143-ABC7-15BC7EFC2E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018B7-AB9D-432C-9FFB-AF3C912570DB}" type="datetimeFigureOut">
              <a:rPr lang="en-US"/>
              <a:pPr>
                <a:defRPr/>
              </a:pPr>
              <a:t>10/28/2019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FF512-A535-4841-A8E3-7EA728EAFD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09491-8924-47B8-A3F4-89E9093C0498}" type="datetimeFigureOut">
              <a:rPr lang="en-US"/>
              <a:pPr>
                <a:defRPr/>
              </a:pPr>
              <a:t>10/28/2019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5855C-4D77-44B0-9385-CA251612F0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C2CE9-B325-4CB4-804D-AEF05B13FCB5}" type="datetimeFigureOut">
              <a:rPr lang="en-US"/>
              <a:pPr>
                <a:defRPr/>
              </a:pPr>
              <a:t>10/28/2019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3F802-CDCB-4EA6-8A17-12F0E9CED9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9578BF-A6EC-4EA9-9C25-5BCD69A3C80A}" type="datetimeFigureOut">
              <a:rPr lang="en-US"/>
              <a:pPr>
                <a:defRPr/>
              </a:pPr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AAC96C-50B8-4C85-A244-73E2179D97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9875729-F9E8-417A-BC27-BCDF1C99FCA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671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ahy6kPotaE" TargetMode="External"/><Relationship Id="rId2" Type="http://schemas.openxmlformats.org/officeDocument/2006/relationships/hyperlink" Target="https://www.youtube.com/watch?v=agI5za_gHHU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OICkKNndEt4" TargetMode="External"/><Relationship Id="rId4" Type="http://schemas.openxmlformats.org/officeDocument/2006/relationships/hyperlink" Target="https://www.youtube.com/watch?v=Vt9vv1zCnLA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image" Target="../media/image21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2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wmf"/><Relationship Id="rId11" Type="http://schemas.openxmlformats.org/officeDocument/2006/relationships/oleObject" Target="../embeddings/oleObject3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hyperlink" Target="http://robots.stanford.edu/cs223b07/notes/CS223B-L11-Panoramas.ppt" TargetMode="External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4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0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42.wmf"/><Relationship Id="rId4" Type="http://schemas.openxmlformats.org/officeDocument/2006/relationships/image" Target="../media/image39.wmf"/><Relationship Id="rId9" Type="http://schemas.openxmlformats.org/officeDocument/2006/relationships/oleObject" Target="../embeddings/oleObject7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44.w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46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51.w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8.wmf"/><Relationship Id="rId12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50.wmf"/><Relationship Id="rId5" Type="http://schemas.openxmlformats.org/officeDocument/2006/relationships/image" Target="../media/image47.wmf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49.w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cecs.anu.edu.au/~hartley/Papers/CVPR99-tutorial/tut_4up.pdf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cecs.anu.edu.au/~hartley/Papers/CVPR99-tutorial/tut_4up.pdf" TargetMode="External"/><Relationship Id="rId7" Type="http://schemas.openxmlformats.org/officeDocument/2006/relationships/image" Target="../media/image5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53.wmf"/><Relationship Id="rId4" Type="http://schemas.openxmlformats.org/officeDocument/2006/relationships/oleObject" Target="../embeddings/oleObject17.bin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yicheng9.web.illinois.edu/cs445/proj3/" TargetMode="External"/><Relationship Id="rId13" Type="http://schemas.openxmlformats.org/officeDocument/2006/relationships/hyperlink" Target="https://wyang52.web.illinois.edu/cs445/proj3/" TargetMode="External"/><Relationship Id="rId3" Type="http://schemas.openxmlformats.org/officeDocument/2006/relationships/hyperlink" Target="https://xz2.web.illinois.edu/cs445/proj3/" TargetMode="External"/><Relationship Id="rId7" Type="http://schemas.openxmlformats.org/officeDocument/2006/relationships/hyperlink" Target="https://byhsieh2.web.illinois.edu/cs445/proj3/" TargetMode="External"/><Relationship Id="rId12" Type="http://schemas.openxmlformats.org/officeDocument/2006/relationships/hyperlink" Target="https://yilinma3.web.illinois.edu/cs445/proj3/" TargetMode="External"/><Relationship Id="rId2" Type="http://schemas.openxmlformats.org/officeDocument/2006/relationships/hyperlink" Target="https://ksharma.web.illinois.edu/cs445/proj3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ipark2.web.illinois.edu/cs445/proj3/" TargetMode="External"/><Relationship Id="rId11" Type="http://schemas.openxmlformats.org/officeDocument/2006/relationships/hyperlink" Target="https://rxian2.web.illinois.edu/cs445/proj3/" TargetMode="External"/><Relationship Id="rId5" Type="http://schemas.openxmlformats.org/officeDocument/2006/relationships/hyperlink" Target="https://liwenwu2.web.illinois.edu/cs445/proj3/" TargetMode="External"/><Relationship Id="rId15" Type="http://schemas.openxmlformats.org/officeDocument/2006/relationships/hyperlink" Target="https://sarwade2.web.illinois.edu/cs445/proj3/" TargetMode="External"/><Relationship Id="rId10" Type="http://schemas.openxmlformats.org/officeDocument/2006/relationships/hyperlink" Target="http://lehan2.web.illinois.edu/cs445/proj3/" TargetMode="External"/><Relationship Id="rId4" Type="http://schemas.openxmlformats.org/officeDocument/2006/relationships/hyperlink" Target="https://ayuship2.web.illinois.edu/cs445/proj3/" TargetMode="External"/><Relationship Id="rId9" Type="http://schemas.openxmlformats.org/officeDocument/2006/relationships/hyperlink" Target="https://kl2.web.illinois.edu/cs445/proj3/" TargetMode="External"/><Relationship Id="rId14" Type="http://schemas.openxmlformats.org/officeDocument/2006/relationships/hyperlink" Target="https://xiaoyis2.web.illinois.edu/cs445/proj3/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3.jpeg"/><Relationship Id="rId18" Type="http://schemas.openxmlformats.org/officeDocument/2006/relationships/image" Target="../media/image78.jpeg"/><Relationship Id="rId26" Type="http://schemas.openxmlformats.org/officeDocument/2006/relationships/image" Target="../media/image86.jpeg"/><Relationship Id="rId3" Type="http://schemas.openxmlformats.org/officeDocument/2006/relationships/image" Target="../media/image63.jpeg"/><Relationship Id="rId21" Type="http://schemas.openxmlformats.org/officeDocument/2006/relationships/image" Target="../media/image81.jpeg"/><Relationship Id="rId7" Type="http://schemas.openxmlformats.org/officeDocument/2006/relationships/image" Target="../media/image67.jpeg"/><Relationship Id="rId12" Type="http://schemas.openxmlformats.org/officeDocument/2006/relationships/image" Target="../media/image72.jpeg"/><Relationship Id="rId17" Type="http://schemas.openxmlformats.org/officeDocument/2006/relationships/image" Target="../media/image77.jpeg"/><Relationship Id="rId25" Type="http://schemas.openxmlformats.org/officeDocument/2006/relationships/image" Target="../media/image85.jpeg"/><Relationship Id="rId2" Type="http://schemas.openxmlformats.org/officeDocument/2006/relationships/image" Target="../media/image62.jpeg"/><Relationship Id="rId16" Type="http://schemas.openxmlformats.org/officeDocument/2006/relationships/image" Target="../media/image76.jpeg"/><Relationship Id="rId20" Type="http://schemas.openxmlformats.org/officeDocument/2006/relationships/image" Target="../media/image80.jpeg"/><Relationship Id="rId29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24" Type="http://schemas.openxmlformats.org/officeDocument/2006/relationships/image" Target="../media/image84.jpeg"/><Relationship Id="rId5" Type="http://schemas.openxmlformats.org/officeDocument/2006/relationships/image" Target="../media/image65.jpeg"/><Relationship Id="rId15" Type="http://schemas.openxmlformats.org/officeDocument/2006/relationships/image" Target="../media/image75.jpeg"/><Relationship Id="rId23" Type="http://schemas.openxmlformats.org/officeDocument/2006/relationships/image" Target="../media/image83.jpeg"/><Relationship Id="rId28" Type="http://schemas.openxmlformats.org/officeDocument/2006/relationships/image" Target="../media/image88.jpeg"/><Relationship Id="rId10" Type="http://schemas.openxmlformats.org/officeDocument/2006/relationships/image" Target="../media/image70.jpeg"/><Relationship Id="rId19" Type="http://schemas.openxmlformats.org/officeDocument/2006/relationships/image" Target="../media/image79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Relationship Id="rId14" Type="http://schemas.openxmlformats.org/officeDocument/2006/relationships/image" Target="../media/image74.jpeg"/><Relationship Id="rId22" Type="http://schemas.openxmlformats.org/officeDocument/2006/relationships/image" Target="../media/image82.jpeg"/><Relationship Id="rId27" Type="http://schemas.openxmlformats.org/officeDocument/2006/relationships/image" Target="../media/image8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7.jpeg"/><Relationship Id="rId18" Type="http://schemas.openxmlformats.org/officeDocument/2006/relationships/image" Target="../media/image82.jpeg"/><Relationship Id="rId3" Type="http://schemas.openxmlformats.org/officeDocument/2006/relationships/image" Target="../media/image67.jpeg"/><Relationship Id="rId21" Type="http://schemas.openxmlformats.org/officeDocument/2006/relationships/image" Target="../media/image85.jpeg"/><Relationship Id="rId7" Type="http://schemas.openxmlformats.org/officeDocument/2006/relationships/image" Target="../media/image71.jpeg"/><Relationship Id="rId12" Type="http://schemas.openxmlformats.org/officeDocument/2006/relationships/image" Target="../media/image76.jpeg"/><Relationship Id="rId17" Type="http://schemas.openxmlformats.org/officeDocument/2006/relationships/image" Target="../media/image81.jpeg"/><Relationship Id="rId25" Type="http://schemas.openxmlformats.org/officeDocument/2006/relationships/image" Target="../media/image89.jpeg"/><Relationship Id="rId2" Type="http://schemas.openxmlformats.org/officeDocument/2006/relationships/image" Target="../media/image66.jpeg"/><Relationship Id="rId16" Type="http://schemas.openxmlformats.org/officeDocument/2006/relationships/image" Target="../media/image80.jpeg"/><Relationship Id="rId20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24" Type="http://schemas.openxmlformats.org/officeDocument/2006/relationships/image" Target="../media/image88.jpeg"/><Relationship Id="rId5" Type="http://schemas.openxmlformats.org/officeDocument/2006/relationships/image" Target="../media/image69.jpeg"/><Relationship Id="rId15" Type="http://schemas.openxmlformats.org/officeDocument/2006/relationships/image" Target="../media/image79.jpeg"/><Relationship Id="rId23" Type="http://schemas.openxmlformats.org/officeDocument/2006/relationships/image" Target="../media/image87.jpeg"/><Relationship Id="rId10" Type="http://schemas.openxmlformats.org/officeDocument/2006/relationships/image" Target="../media/image74.jpeg"/><Relationship Id="rId19" Type="http://schemas.openxmlformats.org/officeDocument/2006/relationships/image" Target="../media/image83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Relationship Id="rId14" Type="http://schemas.openxmlformats.org/officeDocument/2006/relationships/image" Target="../media/image78.jpeg"/><Relationship Id="rId22" Type="http://schemas.openxmlformats.org/officeDocument/2006/relationships/image" Target="../media/image86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7.jpeg"/><Relationship Id="rId18" Type="http://schemas.openxmlformats.org/officeDocument/2006/relationships/image" Target="../media/image82.jpeg"/><Relationship Id="rId3" Type="http://schemas.openxmlformats.org/officeDocument/2006/relationships/image" Target="../media/image67.jpeg"/><Relationship Id="rId21" Type="http://schemas.openxmlformats.org/officeDocument/2006/relationships/image" Target="../media/image85.jpeg"/><Relationship Id="rId7" Type="http://schemas.openxmlformats.org/officeDocument/2006/relationships/image" Target="../media/image71.jpeg"/><Relationship Id="rId12" Type="http://schemas.openxmlformats.org/officeDocument/2006/relationships/image" Target="../media/image76.jpeg"/><Relationship Id="rId17" Type="http://schemas.openxmlformats.org/officeDocument/2006/relationships/image" Target="../media/image81.jpeg"/><Relationship Id="rId25" Type="http://schemas.openxmlformats.org/officeDocument/2006/relationships/image" Target="../media/image89.jpeg"/><Relationship Id="rId2" Type="http://schemas.openxmlformats.org/officeDocument/2006/relationships/image" Target="../media/image66.jpeg"/><Relationship Id="rId16" Type="http://schemas.openxmlformats.org/officeDocument/2006/relationships/image" Target="../media/image80.jpeg"/><Relationship Id="rId20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24" Type="http://schemas.openxmlformats.org/officeDocument/2006/relationships/image" Target="../media/image88.jpeg"/><Relationship Id="rId5" Type="http://schemas.openxmlformats.org/officeDocument/2006/relationships/image" Target="../media/image69.jpeg"/><Relationship Id="rId15" Type="http://schemas.openxmlformats.org/officeDocument/2006/relationships/image" Target="../media/image79.jpeg"/><Relationship Id="rId23" Type="http://schemas.openxmlformats.org/officeDocument/2006/relationships/image" Target="../media/image87.jpeg"/><Relationship Id="rId10" Type="http://schemas.openxmlformats.org/officeDocument/2006/relationships/image" Target="../media/image74.jpeg"/><Relationship Id="rId19" Type="http://schemas.openxmlformats.org/officeDocument/2006/relationships/image" Target="../media/image83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Relationship Id="rId14" Type="http://schemas.openxmlformats.org/officeDocument/2006/relationships/image" Target="../media/image78.jpeg"/><Relationship Id="rId22" Type="http://schemas.openxmlformats.org/officeDocument/2006/relationships/image" Target="../media/image86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3.jpeg"/><Relationship Id="rId18" Type="http://schemas.openxmlformats.org/officeDocument/2006/relationships/image" Target="../media/image78.jpeg"/><Relationship Id="rId26" Type="http://schemas.openxmlformats.org/officeDocument/2006/relationships/image" Target="../media/image86.jpeg"/><Relationship Id="rId3" Type="http://schemas.openxmlformats.org/officeDocument/2006/relationships/image" Target="../media/image63.jpeg"/><Relationship Id="rId21" Type="http://schemas.openxmlformats.org/officeDocument/2006/relationships/image" Target="../media/image81.jpeg"/><Relationship Id="rId7" Type="http://schemas.openxmlformats.org/officeDocument/2006/relationships/image" Target="../media/image67.jpeg"/><Relationship Id="rId12" Type="http://schemas.openxmlformats.org/officeDocument/2006/relationships/image" Target="../media/image72.jpeg"/><Relationship Id="rId17" Type="http://schemas.openxmlformats.org/officeDocument/2006/relationships/image" Target="../media/image77.jpeg"/><Relationship Id="rId25" Type="http://schemas.openxmlformats.org/officeDocument/2006/relationships/image" Target="../media/image85.jpeg"/><Relationship Id="rId2" Type="http://schemas.openxmlformats.org/officeDocument/2006/relationships/image" Target="../media/image62.jpeg"/><Relationship Id="rId16" Type="http://schemas.openxmlformats.org/officeDocument/2006/relationships/image" Target="../media/image76.jpeg"/><Relationship Id="rId20" Type="http://schemas.openxmlformats.org/officeDocument/2006/relationships/image" Target="../media/image80.jpeg"/><Relationship Id="rId29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24" Type="http://schemas.openxmlformats.org/officeDocument/2006/relationships/image" Target="../media/image84.jpeg"/><Relationship Id="rId5" Type="http://schemas.openxmlformats.org/officeDocument/2006/relationships/image" Target="../media/image65.jpeg"/><Relationship Id="rId15" Type="http://schemas.openxmlformats.org/officeDocument/2006/relationships/image" Target="../media/image75.jpeg"/><Relationship Id="rId23" Type="http://schemas.openxmlformats.org/officeDocument/2006/relationships/image" Target="../media/image83.jpeg"/><Relationship Id="rId28" Type="http://schemas.openxmlformats.org/officeDocument/2006/relationships/image" Target="../media/image88.jpeg"/><Relationship Id="rId10" Type="http://schemas.openxmlformats.org/officeDocument/2006/relationships/image" Target="../media/image70.jpeg"/><Relationship Id="rId19" Type="http://schemas.openxmlformats.org/officeDocument/2006/relationships/image" Target="../media/image79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Relationship Id="rId14" Type="http://schemas.openxmlformats.org/officeDocument/2006/relationships/image" Target="../media/image74.jpeg"/><Relationship Id="rId22" Type="http://schemas.openxmlformats.org/officeDocument/2006/relationships/image" Target="../media/image82.jpeg"/><Relationship Id="rId27" Type="http://schemas.openxmlformats.org/officeDocument/2006/relationships/image" Target="../media/image8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tags" Target="../tags/tag2.xml"/><Relationship Id="rId7" Type="http://schemas.openxmlformats.org/officeDocument/2006/relationships/image" Target="../media/image99.wmf"/><Relationship Id="rId2" Type="http://schemas.openxmlformats.org/officeDocument/2006/relationships/tags" Target="../tags/tag1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101.png"/><Relationship Id="rId10" Type="http://schemas.openxmlformats.org/officeDocument/2006/relationships/image" Target="../media/image10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0.wmf"/></Relationships>
</file>

<file path=ppt/slides/_rels/slide5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4.jpeg"/><Relationship Id="rId18" Type="http://schemas.openxmlformats.org/officeDocument/2006/relationships/image" Target="../media/image119.jpeg"/><Relationship Id="rId26" Type="http://schemas.openxmlformats.org/officeDocument/2006/relationships/image" Target="../media/image127.jpeg"/><Relationship Id="rId21" Type="http://schemas.openxmlformats.org/officeDocument/2006/relationships/image" Target="../media/image122.jpeg"/><Relationship Id="rId34" Type="http://schemas.openxmlformats.org/officeDocument/2006/relationships/image" Target="../media/image135.jpeg"/><Relationship Id="rId7" Type="http://schemas.openxmlformats.org/officeDocument/2006/relationships/image" Target="../media/image108.jpeg"/><Relationship Id="rId12" Type="http://schemas.openxmlformats.org/officeDocument/2006/relationships/image" Target="../media/image113.jpeg"/><Relationship Id="rId17" Type="http://schemas.openxmlformats.org/officeDocument/2006/relationships/image" Target="../media/image118.jpeg"/><Relationship Id="rId25" Type="http://schemas.openxmlformats.org/officeDocument/2006/relationships/image" Target="../media/image126.jpeg"/><Relationship Id="rId33" Type="http://schemas.openxmlformats.org/officeDocument/2006/relationships/image" Target="../media/image134.jpeg"/><Relationship Id="rId38" Type="http://schemas.openxmlformats.org/officeDocument/2006/relationships/image" Target="../media/image139.jpeg"/><Relationship Id="rId2" Type="http://schemas.openxmlformats.org/officeDocument/2006/relationships/image" Target="../media/image103.jpeg"/><Relationship Id="rId16" Type="http://schemas.openxmlformats.org/officeDocument/2006/relationships/image" Target="../media/image117.jpeg"/><Relationship Id="rId20" Type="http://schemas.openxmlformats.org/officeDocument/2006/relationships/image" Target="../media/image121.jpeg"/><Relationship Id="rId29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11" Type="http://schemas.openxmlformats.org/officeDocument/2006/relationships/image" Target="../media/image112.jpeg"/><Relationship Id="rId24" Type="http://schemas.openxmlformats.org/officeDocument/2006/relationships/image" Target="../media/image125.jpeg"/><Relationship Id="rId32" Type="http://schemas.openxmlformats.org/officeDocument/2006/relationships/image" Target="../media/image133.jpeg"/><Relationship Id="rId37" Type="http://schemas.openxmlformats.org/officeDocument/2006/relationships/image" Target="../media/image138.jpeg"/><Relationship Id="rId5" Type="http://schemas.openxmlformats.org/officeDocument/2006/relationships/image" Target="../media/image106.jpeg"/><Relationship Id="rId15" Type="http://schemas.openxmlformats.org/officeDocument/2006/relationships/image" Target="../media/image116.jpeg"/><Relationship Id="rId23" Type="http://schemas.openxmlformats.org/officeDocument/2006/relationships/image" Target="../media/image124.jpeg"/><Relationship Id="rId28" Type="http://schemas.openxmlformats.org/officeDocument/2006/relationships/image" Target="../media/image129.jpeg"/><Relationship Id="rId36" Type="http://schemas.openxmlformats.org/officeDocument/2006/relationships/image" Target="../media/image137.jpeg"/><Relationship Id="rId10" Type="http://schemas.openxmlformats.org/officeDocument/2006/relationships/image" Target="../media/image111.jpeg"/><Relationship Id="rId19" Type="http://schemas.openxmlformats.org/officeDocument/2006/relationships/image" Target="../media/image120.jpeg"/><Relationship Id="rId31" Type="http://schemas.openxmlformats.org/officeDocument/2006/relationships/image" Target="../media/image132.jpeg"/><Relationship Id="rId4" Type="http://schemas.openxmlformats.org/officeDocument/2006/relationships/image" Target="../media/image105.jpeg"/><Relationship Id="rId9" Type="http://schemas.openxmlformats.org/officeDocument/2006/relationships/image" Target="../media/image110.jpeg"/><Relationship Id="rId14" Type="http://schemas.openxmlformats.org/officeDocument/2006/relationships/image" Target="../media/image115.jpeg"/><Relationship Id="rId22" Type="http://schemas.openxmlformats.org/officeDocument/2006/relationships/image" Target="../media/image123.jpeg"/><Relationship Id="rId27" Type="http://schemas.openxmlformats.org/officeDocument/2006/relationships/image" Target="../media/image128.jpeg"/><Relationship Id="rId30" Type="http://schemas.openxmlformats.org/officeDocument/2006/relationships/image" Target="../media/image131.jpeg"/><Relationship Id="rId35" Type="http://schemas.openxmlformats.org/officeDocument/2006/relationships/image" Target="../media/image136.jpeg"/><Relationship Id="rId8" Type="http://schemas.openxmlformats.org/officeDocument/2006/relationships/image" Target="../media/image109.jpeg"/><Relationship Id="rId3" Type="http://schemas.openxmlformats.org/officeDocument/2006/relationships/image" Target="../media/image104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Rochester_NY.jpg" TargetMode="External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5" Type="http://schemas.openxmlformats.org/officeDocument/2006/relationships/oleObject" Target="../embeddings/oleObject22.bin"/><Relationship Id="rId4" Type="http://schemas.openxmlformats.org/officeDocument/2006/relationships/image" Target="../media/image144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cs.bath.ac.uk/brown/papers/ijcv2007.pdf" TargetMode="External"/><Relationship Id="rId2" Type="http://schemas.openxmlformats.org/officeDocument/2006/relationships/hyperlink" Target="http://users.cecs.anu.edu.au/~hartley/Papers/CVPR99-tutorial/tut_4up.pdf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atentlyapple.com/patently-apple/2012/11/apples-cool-iphone-5-panorama-app-revealed-in-5-patents.html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photos.russellhewett.com/Colorado/Colorado-Panorama/2694311_sUXTb" TargetMode="External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eg"/><Relationship Id="rId13" Type="http://schemas.openxmlformats.org/officeDocument/2006/relationships/image" Target="../media/image164.jpeg"/><Relationship Id="rId3" Type="http://schemas.openxmlformats.org/officeDocument/2006/relationships/image" Target="../media/image154.jpeg"/><Relationship Id="rId7" Type="http://schemas.openxmlformats.org/officeDocument/2006/relationships/image" Target="../media/image158.jpeg"/><Relationship Id="rId12" Type="http://schemas.openxmlformats.org/officeDocument/2006/relationships/image" Target="../media/image163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7.jpeg"/><Relationship Id="rId11" Type="http://schemas.openxmlformats.org/officeDocument/2006/relationships/image" Target="../media/image162.jpeg"/><Relationship Id="rId5" Type="http://schemas.openxmlformats.org/officeDocument/2006/relationships/image" Target="../media/image156.jpeg"/><Relationship Id="rId15" Type="http://schemas.openxmlformats.org/officeDocument/2006/relationships/image" Target="../media/image166.jpeg"/><Relationship Id="rId10" Type="http://schemas.openxmlformats.org/officeDocument/2006/relationships/image" Target="../media/image161.jpeg"/><Relationship Id="rId4" Type="http://schemas.openxmlformats.org/officeDocument/2006/relationships/image" Target="../media/image155.jpeg"/><Relationship Id="rId9" Type="http://schemas.openxmlformats.org/officeDocument/2006/relationships/image" Target="../media/image160.jpeg"/><Relationship Id="rId14" Type="http://schemas.openxmlformats.org/officeDocument/2006/relationships/image" Target="../media/image165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photos.russellhewett.com/Ireland/Ireland-Panorama/1537976_3KPgc" TargetMode="External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jpeg"/><Relationship Id="rId3" Type="http://schemas.openxmlformats.org/officeDocument/2006/relationships/image" Target="../media/image168.jpeg"/><Relationship Id="rId7" Type="http://schemas.openxmlformats.org/officeDocument/2006/relationships/image" Target="../media/image172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1.jpeg"/><Relationship Id="rId5" Type="http://schemas.openxmlformats.org/officeDocument/2006/relationships/image" Target="../media/image170.jpeg"/><Relationship Id="rId10" Type="http://schemas.openxmlformats.org/officeDocument/2006/relationships/image" Target="../media/image175.jpeg"/><Relationship Id="rId4" Type="http://schemas.openxmlformats.org/officeDocument/2006/relationships/image" Target="../media/image169.jpeg"/><Relationship Id="rId9" Type="http://schemas.openxmlformats.org/officeDocument/2006/relationships/image" Target="../media/image174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hyperlink" Target="http://photos.russellhewett.com/Switzerland/Switzerland-Preview/13751686_fpNfK" TargetMode="External"/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1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1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photos.russellhewett.com/Random-and-Misc/Contests/3889511_cGhzm" TargetMode="External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jpeg"/><Relationship Id="rId3" Type="http://schemas.openxmlformats.org/officeDocument/2006/relationships/image" Target="../media/image197.jpeg"/><Relationship Id="rId7" Type="http://schemas.openxmlformats.org/officeDocument/2006/relationships/image" Target="../media/image201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0.jpeg"/><Relationship Id="rId5" Type="http://schemas.openxmlformats.org/officeDocument/2006/relationships/image" Target="../media/image199.jpeg"/><Relationship Id="rId4" Type="http://schemas.openxmlformats.org/officeDocument/2006/relationships/image" Target="../media/image198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hyperlink" Target="http://photos.russellhewett.com/Colorado/Colorado-Previews/2605757_evd3v" TargetMode="External"/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7924800" y="72798"/>
            <a:ext cx="1082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10/30/19</a:t>
            </a:r>
            <a:endParaRPr lang="en-US" dirty="0"/>
          </a:p>
        </p:txBody>
      </p:sp>
      <p:pic>
        <p:nvPicPr>
          <p:cNvPr id="5" name="Picture 13" descr="pano_0003-pf-ps-nx-ps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27974"/>
            <a:ext cx="9144000" cy="1900237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228600" y="692621"/>
            <a:ext cx="8763000" cy="1143000"/>
          </a:xfrm>
          <a:prstGeom prst="rect">
            <a:avLst/>
          </a:prstGeom>
          <a:solidFill>
            <a:schemeClr val="bg1">
              <a:alpha val="2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en-US" sz="4000" dirty="0">
                <a:latin typeface="+mj-lt"/>
                <a:ea typeface="+mj-ea"/>
                <a:cs typeface="+mj-cs"/>
              </a:rPr>
              <a:t>Image Stitching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2057400" y="5167085"/>
            <a:ext cx="5181600" cy="1066800"/>
          </a:xfrm>
          <a:prstGeom prst="rect">
            <a:avLst/>
          </a:prstGeom>
          <a:solidFill>
            <a:schemeClr val="bg1">
              <a:alpha val="2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800" dirty="0">
                <a:latin typeface="+mn-lt"/>
              </a:rPr>
              <a:t>Computational Photography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2800" dirty="0">
                <a:latin typeface="+mn-lt"/>
              </a:rPr>
              <a:t>Derek Hoiem, University of Illinois</a:t>
            </a:r>
          </a:p>
        </p:txBody>
      </p:sp>
      <p:pic>
        <p:nvPicPr>
          <p:cNvPr id="10" name="Picture 5" descr="panorama_1-ps (Custom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90486"/>
            <a:ext cx="9144000" cy="1241483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096646" y="6535709"/>
            <a:ext cx="2047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Photos by Russ Hewett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pano_0003-pf-ps-nx-ps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27974"/>
            <a:ext cx="9144000" cy="1900237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228600" y="692621"/>
            <a:ext cx="8763000" cy="1143000"/>
          </a:xfrm>
          <a:prstGeom prst="rect">
            <a:avLst/>
          </a:prstGeom>
          <a:solidFill>
            <a:schemeClr val="bg1">
              <a:alpha val="2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en-US" sz="4000" dirty="0">
                <a:latin typeface="+mj-lt"/>
                <a:ea typeface="+mj-ea"/>
                <a:cs typeface="+mj-cs"/>
              </a:rPr>
              <a:t>Image Stitching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2057400" y="5167085"/>
            <a:ext cx="5181600" cy="1066800"/>
          </a:xfrm>
          <a:prstGeom prst="rect">
            <a:avLst/>
          </a:prstGeom>
          <a:solidFill>
            <a:schemeClr val="bg1">
              <a:alpha val="2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800" dirty="0">
                <a:latin typeface="+mn-lt"/>
              </a:rPr>
              <a:t>Computational Photography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2800" dirty="0">
                <a:latin typeface="+mn-lt"/>
              </a:rPr>
              <a:t>Derek Hoiem, University of Illinois</a:t>
            </a:r>
          </a:p>
        </p:txBody>
      </p:sp>
      <p:pic>
        <p:nvPicPr>
          <p:cNvPr id="10" name="Picture 5" descr="panorama_1-ps (Custom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90486"/>
            <a:ext cx="9144000" cy="1241483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096646" y="6535709"/>
            <a:ext cx="2047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Photos by Russ Hewett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3152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</a:t>
            </a:r>
            <a:r>
              <a:rPr lang="en-US" smtClean="0"/>
              <a:t>5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Input video:</a:t>
            </a:r>
            <a:endParaRPr lang="en-US" dirty="0"/>
          </a:p>
          <a:p>
            <a:pPr marL="0" indent="0">
              <a:buNone/>
            </a:pPr>
            <a:r>
              <a:rPr lang="en-US" u="sng" dirty="0">
                <a:hlinkClick r:id="rId2"/>
              </a:rPr>
              <a:t>https://www.youtube.com/watch?v=agI5za_gHHU</a:t>
            </a: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Aligned </a:t>
            </a:r>
            <a:r>
              <a:rPr lang="en-US" dirty="0"/>
              <a:t>frames:</a:t>
            </a:r>
          </a:p>
          <a:p>
            <a:pPr marL="0" indent="0">
              <a:buNone/>
            </a:pPr>
            <a:r>
              <a:rPr lang="en-US" u="sng" dirty="0">
                <a:hlinkClick r:id="rId3"/>
              </a:rPr>
              <a:t>https://www.youtube.com/watch?v=Uahy6kPotaE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dirty="0"/>
              <a:t>Background:</a:t>
            </a:r>
          </a:p>
          <a:p>
            <a:pPr marL="0" indent="0">
              <a:buNone/>
            </a:pPr>
            <a:r>
              <a:rPr lang="en-US" u="sng" dirty="0">
                <a:hlinkClick r:id="rId4"/>
              </a:rPr>
              <a:t>https://www.youtube.com/watch?v=Vt9vv1zCnLA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dirty="0"/>
              <a:t>Foreground:</a:t>
            </a:r>
          </a:p>
          <a:p>
            <a:pPr marL="0" indent="0">
              <a:buNone/>
            </a:pPr>
            <a:r>
              <a:rPr lang="en-US" u="sng" dirty="0">
                <a:hlinkClick r:id="rId5"/>
              </a:rPr>
              <a:t>https://www.youtube.com/watch?v=OICkKNndEt4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79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Last Class: </a:t>
            </a:r>
            <a:r>
              <a:rPr lang="en-US" dirty="0" err="1" smtClean="0"/>
              <a:t>Keypoint</a:t>
            </a:r>
            <a:r>
              <a:rPr lang="en-US" dirty="0" smtClean="0"/>
              <a:t> Matching</a:t>
            </a:r>
            <a:endParaRPr lang="de-CH" dirty="0" smtClean="0"/>
          </a:p>
        </p:txBody>
      </p:sp>
      <p:sp>
        <p:nvSpPr>
          <p:cNvPr id="10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103" name="Picture 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2850" y="4573588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5663" y="4573588"/>
            <a:ext cx="93345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" name="AutoShape 83"/>
          <p:cNvSpPr>
            <a:spLocks noChangeArrowheads="1"/>
          </p:cNvSpPr>
          <p:nvPr/>
        </p:nvSpPr>
        <p:spPr bwMode="auto">
          <a:xfrm>
            <a:off x="3121025" y="4860925"/>
            <a:ext cx="612775" cy="252413"/>
          </a:xfrm>
          <a:prstGeom prst="leftRightArrow">
            <a:avLst>
              <a:gd name="adj1" fmla="val 50000"/>
              <a:gd name="adj2" fmla="val 48553"/>
            </a:avLst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106" name="Group 105"/>
          <p:cNvGrpSpPr>
            <a:grpSpLocks/>
          </p:cNvGrpSpPr>
          <p:nvPr/>
        </p:nvGrpSpPr>
        <p:grpSpPr bwMode="auto">
          <a:xfrm>
            <a:off x="1968500" y="4213225"/>
            <a:ext cx="828675" cy="1020763"/>
            <a:chOff x="2771775" y="4797425"/>
            <a:chExt cx="828675" cy="1020657"/>
          </a:xfrm>
        </p:grpSpPr>
        <p:grpSp>
          <p:nvGrpSpPr>
            <p:cNvPr id="107" name="Group 52"/>
            <p:cNvGrpSpPr>
              <a:grpSpLocks/>
            </p:cNvGrpSpPr>
            <p:nvPr/>
          </p:nvGrpSpPr>
          <p:grpSpPr bwMode="auto">
            <a:xfrm>
              <a:off x="2771775" y="5265735"/>
              <a:ext cx="828675" cy="552347"/>
              <a:chOff x="1859" y="3339"/>
              <a:chExt cx="363" cy="301"/>
            </a:xfrm>
          </p:grpSpPr>
          <p:sp>
            <p:nvSpPr>
              <p:cNvPr id="109" name="Line 53"/>
              <p:cNvSpPr>
                <a:spLocks noChangeShapeType="1"/>
              </p:cNvSpPr>
              <p:nvPr/>
            </p:nvSpPr>
            <p:spPr bwMode="auto">
              <a:xfrm>
                <a:off x="1859" y="3362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Line 54"/>
              <p:cNvSpPr>
                <a:spLocks noChangeShapeType="1"/>
              </p:cNvSpPr>
              <p:nvPr/>
            </p:nvSpPr>
            <p:spPr bwMode="auto">
              <a:xfrm>
                <a:off x="1859" y="3640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Rectangle 55"/>
              <p:cNvSpPr>
                <a:spLocks noChangeArrowheads="1"/>
              </p:cNvSpPr>
              <p:nvPr/>
            </p:nvSpPr>
            <p:spPr bwMode="auto">
              <a:xfrm>
                <a:off x="188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2" name="Rectangle 56"/>
              <p:cNvSpPr>
                <a:spLocks noChangeArrowheads="1"/>
              </p:cNvSpPr>
              <p:nvPr/>
            </p:nvSpPr>
            <p:spPr bwMode="auto">
              <a:xfrm>
                <a:off x="1904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4" name="Rectangle 57"/>
              <p:cNvSpPr>
                <a:spLocks noChangeArrowheads="1"/>
              </p:cNvSpPr>
              <p:nvPr/>
            </p:nvSpPr>
            <p:spPr bwMode="auto">
              <a:xfrm>
                <a:off x="1927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5" name="Rectangle 58"/>
              <p:cNvSpPr>
                <a:spLocks noChangeArrowheads="1"/>
              </p:cNvSpPr>
              <p:nvPr/>
            </p:nvSpPr>
            <p:spPr bwMode="auto">
              <a:xfrm>
                <a:off x="1950" y="3430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6" name="Rectangle 59"/>
              <p:cNvSpPr>
                <a:spLocks noChangeArrowheads="1"/>
              </p:cNvSpPr>
              <p:nvPr/>
            </p:nvSpPr>
            <p:spPr bwMode="auto">
              <a:xfrm>
                <a:off x="197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22" name="Rectangle 60"/>
              <p:cNvSpPr>
                <a:spLocks noChangeArrowheads="1"/>
              </p:cNvSpPr>
              <p:nvPr/>
            </p:nvSpPr>
            <p:spPr bwMode="auto">
              <a:xfrm>
                <a:off x="1995" y="3385"/>
                <a:ext cx="23" cy="249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23" name="Rectangle 61"/>
              <p:cNvSpPr>
                <a:spLocks noChangeArrowheads="1"/>
              </p:cNvSpPr>
              <p:nvPr/>
            </p:nvSpPr>
            <p:spPr bwMode="auto">
              <a:xfrm>
                <a:off x="2018" y="3362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24" name="Rectangle 62"/>
              <p:cNvSpPr>
                <a:spLocks noChangeArrowheads="1"/>
              </p:cNvSpPr>
              <p:nvPr/>
            </p:nvSpPr>
            <p:spPr bwMode="auto">
              <a:xfrm>
                <a:off x="2040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25" name="Rectangle 63"/>
              <p:cNvSpPr>
                <a:spLocks noChangeArrowheads="1"/>
              </p:cNvSpPr>
              <p:nvPr/>
            </p:nvSpPr>
            <p:spPr bwMode="auto">
              <a:xfrm>
                <a:off x="2063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26" name="Rectangle 64"/>
              <p:cNvSpPr>
                <a:spLocks noChangeArrowheads="1"/>
              </p:cNvSpPr>
              <p:nvPr/>
            </p:nvSpPr>
            <p:spPr bwMode="auto">
              <a:xfrm>
                <a:off x="2086" y="3362"/>
                <a:ext cx="23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27" name="Rectangle 65"/>
              <p:cNvSpPr>
                <a:spLocks noChangeArrowheads="1"/>
              </p:cNvSpPr>
              <p:nvPr/>
            </p:nvSpPr>
            <p:spPr bwMode="auto">
              <a:xfrm>
                <a:off x="2108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28" name="Rectangle 66"/>
              <p:cNvSpPr>
                <a:spLocks noChangeArrowheads="1"/>
              </p:cNvSpPr>
              <p:nvPr/>
            </p:nvSpPr>
            <p:spPr bwMode="auto">
              <a:xfrm>
                <a:off x="2131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</p:grpSp>
        <p:graphicFrame>
          <p:nvGraphicFramePr>
            <p:cNvPr id="108" name="Object 2"/>
            <p:cNvGraphicFramePr>
              <a:graphicFrameLocks noChangeAspect="1"/>
            </p:cNvGraphicFramePr>
            <p:nvPr/>
          </p:nvGraphicFramePr>
          <p:xfrm>
            <a:off x="2951163" y="4797425"/>
            <a:ext cx="349250" cy="395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643" name="Equation" r:id="rId5" imgW="190335" imgH="215713" progId="Equation.3">
                    <p:embed/>
                  </p:oleObj>
                </mc:Choice>
                <mc:Fallback>
                  <p:oleObj name="Equation" r:id="rId5" imgW="190335" imgH="215713" progId="Equation.3">
                    <p:embed/>
                    <p:pic>
                      <p:nvPicPr>
                        <p:cNvPr id="16468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1163" y="4797425"/>
                          <a:ext cx="349250" cy="3952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9" name="Group 106"/>
          <p:cNvGrpSpPr>
            <a:grpSpLocks/>
          </p:cNvGrpSpPr>
          <p:nvPr/>
        </p:nvGrpSpPr>
        <p:grpSpPr bwMode="auto">
          <a:xfrm>
            <a:off x="4157663" y="4249738"/>
            <a:ext cx="757237" cy="982662"/>
            <a:chOff x="4967288" y="4833938"/>
            <a:chExt cx="757237" cy="982688"/>
          </a:xfrm>
        </p:grpSpPr>
        <p:grpSp>
          <p:nvGrpSpPr>
            <p:cNvPr id="130" name="Group 67"/>
            <p:cNvGrpSpPr>
              <a:grpSpLocks/>
            </p:cNvGrpSpPr>
            <p:nvPr/>
          </p:nvGrpSpPr>
          <p:grpSpPr bwMode="auto">
            <a:xfrm>
              <a:off x="4967288" y="5300665"/>
              <a:ext cx="757237" cy="515961"/>
              <a:chOff x="3515" y="3498"/>
              <a:chExt cx="363" cy="278"/>
            </a:xfrm>
          </p:grpSpPr>
          <p:sp>
            <p:nvSpPr>
              <p:cNvPr id="132" name="Line 68"/>
              <p:cNvSpPr>
                <a:spLocks noChangeShapeType="1"/>
              </p:cNvSpPr>
              <p:nvPr/>
            </p:nvSpPr>
            <p:spPr bwMode="auto">
              <a:xfrm>
                <a:off x="3515" y="3498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Line 69"/>
              <p:cNvSpPr>
                <a:spLocks noChangeShapeType="1"/>
              </p:cNvSpPr>
              <p:nvPr/>
            </p:nvSpPr>
            <p:spPr bwMode="auto">
              <a:xfrm>
                <a:off x="3515" y="3776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Rectangle 70"/>
              <p:cNvSpPr>
                <a:spLocks noChangeArrowheads="1"/>
              </p:cNvSpPr>
              <p:nvPr/>
            </p:nvSpPr>
            <p:spPr bwMode="auto">
              <a:xfrm>
                <a:off x="3538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35" name="Rectangle 71"/>
              <p:cNvSpPr>
                <a:spLocks noChangeArrowheads="1"/>
              </p:cNvSpPr>
              <p:nvPr/>
            </p:nvSpPr>
            <p:spPr bwMode="auto">
              <a:xfrm>
                <a:off x="3560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36" name="Rectangle 72"/>
              <p:cNvSpPr>
                <a:spLocks noChangeArrowheads="1"/>
              </p:cNvSpPr>
              <p:nvPr/>
            </p:nvSpPr>
            <p:spPr bwMode="auto">
              <a:xfrm>
                <a:off x="3583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37" name="Rectangle 73"/>
              <p:cNvSpPr>
                <a:spLocks noChangeArrowheads="1"/>
              </p:cNvSpPr>
              <p:nvPr/>
            </p:nvSpPr>
            <p:spPr bwMode="auto">
              <a:xfrm>
                <a:off x="3606" y="3566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38" name="Rectangle 74"/>
              <p:cNvSpPr>
                <a:spLocks noChangeArrowheads="1"/>
              </p:cNvSpPr>
              <p:nvPr/>
            </p:nvSpPr>
            <p:spPr bwMode="auto">
              <a:xfrm>
                <a:off x="3628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39" name="Rectangle 75"/>
              <p:cNvSpPr>
                <a:spLocks noChangeArrowheads="1"/>
              </p:cNvSpPr>
              <p:nvPr/>
            </p:nvSpPr>
            <p:spPr bwMode="auto">
              <a:xfrm>
                <a:off x="3651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40" name="Rectangle 76"/>
              <p:cNvSpPr>
                <a:spLocks noChangeArrowheads="1"/>
              </p:cNvSpPr>
              <p:nvPr/>
            </p:nvSpPr>
            <p:spPr bwMode="auto">
              <a:xfrm>
                <a:off x="3674" y="3498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41" name="Rectangle 77"/>
              <p:cNvSpPr>
                <a:spLocks noChangeArrowheads="1"/>
              </p:cNvSpPr>
              <p:nvPr/>
            </p:nvSpPr>
            <p:spPr bwMode="auto">
              <a:xfrm>
                <a:off x="3696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42" name="Rectangle 78"/>
              <p:cNvSpPr>
                <a:spLocks noChangeArrowheads="1"/>
              </p:cNvSpPr>
              <p:nvPr/>
            </p:nvSpPr>
            <p:spPr bwMode="auto">
              <a:xfrm>
                <a:off x="3719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43" name="Rectangle 79"/>
              <p:cNvSpPr>
                <a:spLocks noChangeArrowheads="1"/>
              </p:cNvSpPr>
              <p:nvPr/>
            </p:nvSpPr>
            <p:spPr bwMode="auto">
              <a:xfrm>
                <a:off x="3742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44" name="Rectangle 80"/>
              <p:cNvSpPr>
                <a:spLocks noChangeArrowheads="1"/>
              </p:cNvSpPr>
              <p:nvPr/>
            </p:nvSpPr>
            <p:spPr bwMode="auto">
              <a:xfrm>
                <a:off x="3764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45" name="Rectangle 81"/>
              <p:cNvSpPr>
                <a:spLocks noChangeArrowheads="1"/>
              </p:cNvSpPr>
              <p:nvPr/>
            </p:nvSpPr>
            <p:spPr bwMode="auto">
              <a:xfrm>
                <a:off x="3787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</p:grpSp>
        <p:graphicFrame>
          <p:nvGraphicFramePr>
            <p:cNvPr id="131" name="Object 3"/>
            <p:cNvGraphicFramePr>
              <a:graphicFrameLocks noChangeAspect="1"/>
            </p:cNvGraphicFramePr>
            <p:nvPr/>
          </p:nvGraphicFramePr>
          <p:xfrm>
            <a:off x="5111750" y="4833938"/>
            <a:ext cx="349250" cy="395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644" name="Equation" r:id="rId7" imgW="190335" imgH="215713" progId="Equation.3">
                    <p:embed/>
                  </p:oleObj>
                </mc:Choice>
                <mc:Fallback>
                  <p:oleObj name="Equation" r:id="rId7" imgW="190335" imgH="215713" progId="Equation.3">
                    <p:embed/>
                    <p:pic>
                      <p:nvPicPr>
                        <p:cNvPr id="16452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11750" y="4833938"/>
                          <a:ext cx="349250" cy="3952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46" name="Picture 25" descr="obj14__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580961">
            <a:off x="3644900" y="1530350"/>
            <a:ext cx="23764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" name="Rectangle 42"/>
          <p:cNvSpPr>
            <a:spLocks noChangeArrowheads="1"/>
          </p:cNvSpPr>
          <p:nvPr/>
        </p:nvSpPr>
        <p:spPr bwMode="auto">
          <a:xfrm rot="15180961">
            <a:off x="4877594" y="3150394"/>
            <a:ext cx="519113" cy="4921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148" name="Group 107"/>
          <p:cNvGrpSpPr>
            <a:grpSpLocks/>
          </p:cNvGrpSpPr>
          <p:nvPr/>
        </p:nvGrpSpPr>
        <p:grpSpPr bwMode="auto">
          <a:xfrm rot="-1019039">
            <a:off x="4005263" y="2078038"/>
            <a:ext cx="1560512" cy="1771650"/>
            <a:chOff x="5087938" y="2849563"/>
            <a:chExt cx="1333500" cy="1511678"/>
          </a:xfrm>
        </p:grpSpPr>
        <p:grpSp>
          <p:nvGrpSpPr>
            <p:cNvPr id="149" name="Group 35"/>
            <p:cNvGrpSpPr>
              <a:grpSpLocks/>
            </p:cNvGrpSpPr>
            <p:nvPr/>
          </p:nvGrpSpPr>
          <p:grpSpPr bwMode="auto">
            <a:xfrm rot="-5400000">
              <a:off x="6348413" y="3101975"/>
              <a:ext cx="73025" cy="73025"/>
              <a:chOff x="1292" y="2205"/>
              <a:chExt cx="46" cy="46"/>
            </a:xfrm>
          </p:grpSpPr>
          <p:sp>
            <p:nvSpPr>
              <p:cNvPr id="169" name="Line 36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" name="Line 37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0" name="Group 101"/>
            <p:cNvGrpSpPr>
              <a:grpSpLocks/>
            </p:cNvGrpSpPr>
            <p:nvPr/>
          </p:nvGrpSpPr>
          <p:grpSpPr bwMode="auto">
            <a:xfrm>
              <a:off x="5087938" y="2849563"/>
              <a:ext cx="1320665" cy="1511678"/>
              <a:chOff x="5087938" y="2849563"/>
              <a:chExt cx="1320665" cy="1511678"/>
            </a:xfrm>
          </p:grpSpPr>
          <p:grpSp>
            <p:nvGrpSpPr>
              <p:cNvPr id="151" name="Group 26"/>
              <p:cNvGrpSpPr>
                <a:grpSpLocks/>
              </p:cNvGrpSpPr>
              <p:nvPr/>
            </p:nvGrpSpPr>
            <p:grpSpPr bwMode="auto">
              <a:xfrm rot="-5400000">
                <a:off x="5124450" y="4000500"/>
                <a:ext cx="73025" cy="73025"/>
                <a:chOff x="1292" y="2205"/>
                <a:chExt cx="46" cy="46"/>
              </a:xfrm>
            </p:grpSpPr>
            <p:sp>
              <p:nvSpPr>
                <p:cNvPr id="167" name="Line 2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52" name="Group 29"/>
              <p:cNvGrpSpPr>
                <a:grpSpLocks/>
              </p:cNvGrpSpPr>
              <p:nvPr/>
            </p:nvGrpSpPr>
            <p:grpSpPr bwMode="auto">
              <a:xfrm rot="-5400000">
                <a:off x="5411788" y="3713163"/>
                <a:ext cx="73025" cy="73025"/>
                <a:chOff x="1292" y="2205"/>
                <a:chExt cx="46" cy="46"/>
              </a:xfrm>
            </p:grpSpPr>
            <p:sp>
              <p:nvSpPr>
                <p:cNvPr id="165" name="Line 3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53" name="Group 32"/>
              <p:cNvGrpSpPr>
                <a:grpSpLocks/>
              </p:cNvGrpSpPr>
              <p:nvPr/>
            </p:nvGrpSpPr>
            <p:grpSpPr bwMode="auto">
              <a:xfrm rot="-5400000">
                <a:off x="5986463" y="2849563"/>
                <a:ext cx="73025" cy="73025"/>
                <a:chOff x="1292" y="2205"/>
                <a:chExt cx="46" cy="46"/>
              </a:xfrm>
            </p:grpSpPr>
            <p:sp>
              <p:nvSpPr>
                <p:cNvPr id="163" name="Line 3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54" name="Group 38"/>
              <p:cNvGrpSpPr>
                <a:grpSpLocks/>
              </p:cNvGrpSpPr>
              <p:nvPr/>
            </p:nvGrpSpPr>
            <p:grpSpPr bwMode="auto">
              <a:xfrm rot="-5400000">
                <a:off x="5087938" y="2957513"/>
                <a:ext cx="73025" cy="73025"/>
                <a:chOff x="1292" y="2205"/>
                <a:chExt cx="46" cy="46"/>
              </a:xfrm>
            </p:grpSpPr>
            <p:sp>
              <p:nvSpPr>
                <p:cNvPr id="161" name="Line 39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2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55" name="Group 43"/>
              <p:cNvGrpSpPr>
                <a:grpSpLocks/>
              </p:cNvGrpSpPr>
              <p:nvPr/>
            </p:nvGrpSpPr>
            <p:grpSpPr bwMode="auto">
              <a:xfrm rot="-5400000">
                <a:off x="5916613" y="4005263"/>
                <a:ext cx="73025" cy="73025"/>
                <a:chOff x="1292" y="2205"/>
                <a:chExt cx="46" cy="46"/>
              </a:xfrm>
            </p:grpSpPr>
            <p:sp>
              <p:nvSpPr>
                <p:cNvPr id="159" name="Line 4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0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56" name="Rectangle 88"/>
              <p:cNvSpPr>
                <a:spLocks noChangeArrowheads="1"/>
              </p:cNvSpPr>
              <p:nvPr/>
            </p:nvSpPr>
            <p:spPr bwMode="auto">
              <a:xfrm>
                <a:off x="5219834" y="4046158"/>
                <a:ext cx="361681" cy="31508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1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57" name="Rectangle 89"/>
              <p:cNvSpPr>
                <a:spLocks noChangeArrowheads="1"/>
              </p:cNvSpPr>
              <p:nvPr/>
            </p:nvSpPr>
            <p:spPr bwMode="auto">
              <a:xfrm>
                <a:off x="6011997" y="4009647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2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58" name="Rectangle 90"/>
              <p:cNvSpPr>
                <a:spLocks noChangeArrowheads="1"/>
              </p:cNvSpPr>
              <p:nvPr/>
            </p:nvSpPr>
            <p:spPr bwMode="auto">
              <a:xfrm>
                <a:off x="6046922" y="2857122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3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</p:grpSp>
      </p:grpSp>
      <p:pic>
        <p:nvPicPr>
          <p:cNvPr id="171" name="Picture 5" descr="obj14__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5975" y="18240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" name="Rectangle 6"/>
          <p:cNvSpPr>
            <a:spLocks noChangeArrowheads="1"/>
          </p:cNvSpPr>
          <p:nvPr/>
        </p:nvSpPr>
        <p:spPr bwMode="auto">
          <a:xfrm>
            <a:off x="1069975" y="2722563"/>
            <a:ext cx="442913" cy="4206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173" name="Group 100"/>
          <p:cNvGrpSpPr>
            <a:grpSpLocks/>
          </p:cNvGrpSpPr>
          <p:nvPr/>
        </p:nvGrpSpPr>
        <p:grpSpPr bwMode="auto">
          <a:xfrm>
            <a:off x="1247775" y="2016125"/>
            <a:ext cx="1612900" cy="1406525"/>
            <a:chOff x="2051050" y="2600325"/>
            <a:chExt cx="1612552" cy="1406525"/>
          </a:xfrm>
        </p:grpSpPr>
        <p:grpSp>
          <p:nvGrpSpPr>
            <p:cNvPr id="174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93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5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91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2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6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89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7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87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8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85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9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83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0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1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81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2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82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3</a:t>
              </a:r>
              <a:endParaRPr lang="en-US">
                <a:solidFill>
                  <a:srgbClr val="FFFF00"/>
                </a:solidFill>
              </a:endParaRPr>
            </a:p>
          </p:txBody>
        </p:sp>
      </p:grpSp>
      <p:graphicFrame>
        <p:nvGraphicFramePr>
          <p:cNvPr id="195" name="Object 5"/>
          <p:cNvGraphicFramePr>
            <a:graphicFrameLocks noChangeAspect="1"/>
          </p:cNvGraphicFramePr>
          <p:nvPr/>
        </p:nvGraphicFramePr>
        <p:xfrm>
          <a:off x="2738438" y="5508625"/>
          <a:ext cx="1449387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45" name="Equation" r:id="rId11" imgW="863225" imgH="215806" progId="Equation.3">
                  <p:embed/>
                </p:oleObj>
              </mc:Choice>
              <mc:Fallback>
                <p:oleObj name="Equation" r:id="rId11" imgW="863225" imgH="215806" progId="Equation.3">
                  <p:embed/>
                  <p:pic>
                    <p:nvPicPr>
                      <p:cNvPr id="9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8438" y="5508625"/>
                        <a:ext cx="1449387" cy="361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6" name="Line 96"/>
          <p:cNvSpPr>
            <a:spLocks noChangeShapeType="1"/>
          </p:cNvSpPr>
          <p:nvPr/>
        </p:nvSpPr>
        <p:spPr bwMode="auto">
          <a:xfrm>
            <a:off x="1504950" y="2954338"/>
            <a:ext cx="3395663" cy="511175"/>
          </a:xfrm>
          <a:prstGeom prst="line">
            <a:avLst/>
          </a:prstGeom>
          <a:noFill/>
          <a:ln w="1905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97" name="Line 46"/>
          <p:cNvSpPr>
            <a:spLocks noChangeShapeType="1"/>
          </p:cNvSpPr>
          <p:nvPr/>
        </p:nvSpPr>
        <p:spPr bwMode="auto">
          <a:xfrm>
            <a:off x="1284288" y="3205163"/>
            <a:ext cx="36512" cy="1260475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8" name="Line 46"/>
          <p:cNvSpPr>
            <a:spLocks noChangeShapeType="1"/>
          </p:cNvSpPr>
          <p:nvPr/>
        </p:nvSpPr>
        <p:spPr bwMode="auto">
          <a:xfrm>
            <a:off x="5265738" y="3684588"/>
            <a:ext cx="182562" cy="89535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9" name="Text Box 26"/>
          <p:cNvSpPr txBox="1">
            <a:spLocks noChangeArrowheads="1"/>
          </p:cNvSpPr>
          <p:nvPr/>
        </p:nvSpPr>
        <p:spPr bwMode="auto">
          <a:xfrm>
            <a:off x="6288088" y="1019175"/>
            <a:ext cx="35052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1. Find a set of   </a:t>
            </a:r>
            <a:br>
              <a:rPr lang="en-US" sz="2100" b="1"/>
            </a:br>
            <a:r>
              <a:rPr lang="en-US" sz="2100" b="1"/>
              <a:t>    distinctive key-</a:t>
            </a:r>
            <a:br>
              <a:rPr lang="en-US" sz="2100" b="1"/>
            </a:br>
            <a:r>
              <a:rPr lang="en-US" sz="2100" b="1"/>
              <a:t>    points </a:t>
            </a:r>
            <a:endParaRPr lang="en-US" b="1"/>
          </a:p>
        </p:txBody>
      </p:sp>
      <p:sp>
        <p:nvSpPr>
          <p:cNvPr id="200" name="Text Box 26"/>
          <p:cNvSpPr txBox="1">
            <a:spLocks noChangeArrowheads="1"/>
          </p:cNvSpPr>
          <p:nvPr/>
        </p:nvSpPr>
        <p:spPr bwMode="auto">
          <a:xfrm>
            <a:off x="6288088" y="3387725"/>
            <a:ext cx="2782887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3. Extract and </a:t>
            </a:r>
            <a:br>
              <a:rPr lang="en-US" sz="2100" b="1"/>
            </a:br>
            <a:r>
              <a:rPr lang="en-US" sz="2100" b="1"/>
              <a:t>    normalize the    </a:t>
            </a:r>
            <a:br>
              <a:rPr lang="en-US" sz="2100" b="1"/>
            </a:br>
            <a:r>
              <a:rPr lang="en-US" sz="2100" b="1"/>
              <a:t>    region content  </a:t>
            </a:r>
            <a:endParaRPr lang="en-US" b="1"/>
          </a:p>
        </p:txBody>
      </p:sp>
      <p:sp>
        <p:nvSpPr>
          <p:cNvPr id="201" name="Text Box 26"/>
          <p:cNvSpPr txBox="1">
            <a:spLocks noChangeArrowheads="1"/>
          </p:cNvSpPr>
          <p:nvPr/>
        </p:nvSpPr>
        <p:spPr bwMode="auto">
          <a:xfrm>
            <a:off x="6288088" y="2182813"/>
            <a:ext cx="31115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2. Define a region </a:t>
            </a:r>
            <a:br>
              <a:rPr lang="en-US" sz="2100" b="1"/>
            </a:br>
            <a:r>
              <a:rPr lang="en-US" sz="2100" b="1"/>
              <a:t>    around each </a:t>
            </a:r>
            <a:br>
              <a:rPr lang="en-US" sz="2100" b="1"/>
            </a:br>
            <a:r>
              <a:rPr lang="en-US" sz="2100" b="1"/>
              <a:t>    keypoint   </a:t>
            </a:r>
            <a:endParaRPr lang="en-US" b="1"/>
          </a:p>
        </p:txBody>
      </p:sp>
      <p:sp>
        <p:nvSpPr>
          <p:cNvPr id="202" name="Text Box 26"/>
          <p:cNvSpPr txBox="1">
            <a:spLocks noChangeArrowheads="1"/>
          </p:cNvSpPr>
          <p:nvPr/>
        </p:nvSpPr>
        <p:spPr bwMode="auto">
          <a:xfrm>
            <a:off x="6288088" y="4560888"/>
            <a:ext cx="3001962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4. Compute a local </a:t>
            </a:r>
            <a:br>
              <a:rPr lang="en-US" sz="2100" b="1"/>
            </a:br>
            <a:r>
              <a:rPr lang="en-US" sz="2100" b="1"/>
              <a:t>    descriptor from the </a:t>
            </a:r>
            <a:br>
              <a:rPr lang="en-US" sz="2100" b="1"/>
            </a:br>
            <a:r>
              <a:rPr lang="en-US" sz="2100" b="1"/>
              <a:t>    normalized region</a:t>
            </a:r>
            <a:endParaRPr lang="en-US" b="1"/>
          </a:p>
        </p:txBody>
      </p:sp>
      <p:sp>
        <p:nvSpPr>
          <p:cNvPr id="203" name="Text Box 26"/>
          <p:cNvSpPr txBox="1">
            <a:spLocks noChangeArrowheads="1"/>
          </p:cNvSpPr>
          <p:nvPr/>
        </p:nvSpPr>
        <p:spPr bwMode="auto">
          <a:xfrm>
            <a:off x="6288088" y="5791200"/>
            <a:ext cx="3001962" cy="7413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5. Match local </a:t>
            </a:r>
            <a:br>
              <a:rPr lang="en-US" sz="2100" b="1"/>
            </a:br>
            <a:r>
              <a:rPr lang="en-US" sz="2100" b="1"/>
              <a:t>    descriptors</a:t>
            </a:r>
            <a:endParaRPr lang="en-US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47" grpId="0" animBg="1"/>
      <p:bldP spid="172" grpId="0" animBg="1"/>
      <p:bldP spid="196" grpId="0" animBg="1"/>
      <p:bldP spid="197" grpId="0" animBg="1"/>
      <p:bldP spid="19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Class: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486" y="1066801"/>
            <a:ext cx="5410200" cy="5135563"/>
          </a:xfrm>
        </p:spPr>
        <p:txBody>
          <a:bodyPr/>
          <a:lstStyle/>
          <a:p>
            <a:endParaRPr lang="en-US" sz="2800" dirty="0"/>
          </a:p>
          <a:p>
            <a:r>
              <a:rPr lang="en-US" sz="2800" dirty="0" err="1"/>
              <a:t>Keypoint</a:t>
            </a:r>
            <a:r>
              <a:rPr lang="en-US" sz="2800" dirty="0"/>
              <a:t> detection: repeatable and distinctive</a:t>
            </a:r>
          </a:p>
          <a:p>
            <a:pPr lvl="1"/>
            <a:r>
              <a:rPr lang="en-US" sz="2400" dirty="0"/>
              <a:t>Corners, blobs</a:t>
            </a:r>
          </a:p>
          <a:p>
            <a:pPr lvl="1"/>
            <a:r>
              <a:rPr lang="en-US" sz="2400" dirty="0"/>
              <a:t>Harris, </a:t>
            </a:r>
            <a:r>
              <a:rPr lang="en-US" sz="2400" dirty="0" err="1"/>
              <a:t>DoG</a:t>
            </a:r>
            <a:endParaRPr lang="en-US" sz="24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Descriptors: robust and selective</a:t>
            </a:r>
          </a:p>
          <a:p>
            <a:pPr lvl="1"/>
            <a:r>
              <a:rPr lang="en-US" sz="2400" dirty="0"/>
              <a:t>SIFT: spatial histograms of gradient orientation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74756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59286" y="1524000"/>
            <a:ext cx="2781300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3086" y="4572001"/>
            <a:ext cx="3124200" cy="136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Today: Image Stitching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914401"/>
            <a:ext cx="8229600" cy="5135563"/>
          </a:xfrm>
        </p:spPr>
        <p:txBody>
          <a:bodyPr/>
          <a:lstStyle/>
          <a:p>
            <a:r>
              <a:rPr lang="en-US" smtClean="0"/>
              <a:t>Combine two or more overlapping images to make one larger image</a:t>
            </a:r>
          </a:p>
        </p:txBody>
      </p:sp>
      <p:sp>
        <p:nvSpPr>
          <p:cNvPr id="16388" name="TextBox 5"/>
          <p:cNvSpPr txBox="1">
            <a:spLocks noChangeArrowheads="1"/>
          </p:cNvSpPr>
          <p:nvPr/>
        </p:nvSpPr>
        <p:spPr bwMode="auto">
          <a:xfrm>
            <a:off x="3581400" y="3352800"/>
            <a:ext cx="1531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Add example</a:t>
            </a:r>
          </a:p>
        </p:txBody>
      </p:sp>
      <p:grpSp>
        <p:nvGrpSpPr>
          <p:cNvPr id="16389" name="Group 24"/>
          <p:cNvGrpSpPr>
            <a:grpSpLocks/>
          </p:cNvGrpSpPr>
          <p:nvPr/>
        </p:nvGrpSpPr>
        <p:grpSpPr bwMode="auto">
          <a:xfrm>
            <a:off x="3028950" y="2254250"/>
            <a:ext cx="5797550" cy="1022350"/>
            <a:chOff x="2012" y="1200"/>
            <a:chExt cx="3652" cy="644"/>
          </a:xfrm>
        </p:grpSpPr>
        <p:pic>
          <p:nvPicPr>
            <p:cNvPr id="16392" name="Picture 17" descr="small-P101003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180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</p:spPr>
        </p:pic>
        <p:pic>
          <p:nvPicPr>
            <p:cNvPr id="16393" name="Picture 18" descr="small-P101003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12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</p:spPr>
        </p:pic>
        <p:pic>
          <p:nvPicPr>
            <p:cNvPr id="16394" name="Picture 19" descr="small-P101003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40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</p:spPr>
        </p:pic>
        <p:pic>
          <p:nvPicPr>
            <p:cNvPr id="16395" name="Picture 20" descr="small-P101003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68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</p:spPr>
        </p:pic>
        <p:pic>
          <p:nvPicPr>
            <p:cNvPr id="16396" name="Picture 21" descr="small-P101003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96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</p:spPr>
        </p:pic>
        <p:pic>
          <p:nvPicPr>
            <p:cNvPr id="16397" name="Picture 22" descr="small-P101003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124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</p:spPr>
        </p:pic>
        <p:pic>
          <p:nvPicPr>
            <p:cNvPr id="16398" name="Picture 23" descr="small-P101003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652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</p:spPr>
        </p:pic>
      </p:grpSp>
      <p:pic>
        <p:nvPicPr>
          <p:cNvPr id="16390" name="Picture 25" descr="small-emlak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429000"/>
            <a:ext cx="9144000" cy="229235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16391" name="TextBox 13"/>
          <p:cNvSpPr txBox="1">
            <a:spLocks noChangeArrowheads="1"/>
          </p:cNvSpPr>
          <p:nvPr/>
        </p:nvSpPr>
        <p:spPr bwMode="auto">
          <a:xfrm>
            <a:off x="6249988" y="6488114"/>
            <a:ext cx="2894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Slide credit: </a:t>
            </a:r>
            <a:r>
              <a:rPr lang="en-US">
                <a:hlinkClick r:id="rId10"/>
              </a:rPr>
              <a:t>Vaibhav Vaish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Views from rotating camera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287486" y="4267199"/>
            <a:ext cx="2667000" cy="1524000"/>
            <a:chOff x="2064" y="2736"/>
            <a:chExt cx="1680" cy="960"/>
          </a:xfrm>
        </p:grpSpPr>
        <p:grpSp>
          <p:nvGrpSpPr>
            <p:cNvPr id="18466" name="Group 4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18468" name="Line 5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69" name="Line 6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467" name="Line 7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437" name="Group 8"/>
          <p:cNvGrpSpPr>
            <a:grpSpLocks/>
          </p:cNvGrpSpPr>
          <p:nvPr/>
        </p:nvGrpSpPr>
        <p:grpSpPr bwMode="auto">
          <a:xfrm>
            <a:off x="87086" y="4267199"/>
            <a:ext cx="9067800" cy="1524000"/>
            <a:chOff x="48" y="2736"/>
            <a:chExt cx="5712" cy="960"/>
          </a:xfrm>
        </p:grpSpPr>
        <p:grpSp>
          <p:nvGrpSpPr>
            <p:cNvPr id="18462" name="Group 9"/>
            <p:cNvGrpSpPr>
              <a:grpSpLocks/>
            </p:cNvGrpSpPr>
            <p:nvPr/>
          </p:nvGrpSpPr>
          <p:grpSpPr bwMode="auto">
            <a:xfrm>
              <a:off x="48" y="2736"/>
              <a:ext cx="5712" cy="960"/>
              <a:chOff x="1776" y="2928"/>
              <a:chExt cx="768" cy="624"/>
            </a:xfrm>
          </p:grpSpPr>
          <p:sp>
            <p:nvSpPr>
              <p:cNvPr id="18464" name="Line 10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65" name="Line 11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463" name="Line 12"/>
            <p:cNvSpPr>
              <a:spLocks noChangeShapeType="1"/>
            </p:cNvSpPr>
            <p:nvPr/>
          </p:nvSpPr>
          <p:spPr bwMode="auto">
            <a:xfrm>
              <a:off x="48" y="2742"/>
              <a:ext cx="566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13"/>
          <p:cNvGrpSpPr>
            <a:grpSpLocks/>
          </p:cNvGrpSpPr>
          <p:nvPr/>
        </p:nvGrpSpPr>
        <p:grpSpPr bwMode="auto">
          <a:xfrm rot="1825181">
            <a:off x="3678011" y="4362449"/>
            <a:ext cx="2667000" cy="1524000"/>
            <a:chOff x="2064" y="2736"/>
            <a:chExt cx="1680" cy="960"/>
          </a:xfrm>
        </p:grpSpPr>
        <p:grpSp>
          <p:nvGrpSpPr>
            <p:cNvPr id="18458" name="Group 14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18460" name="Line 15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61" name="Line 16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459" name="Line 17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439" name="Text Box 21"/>
          <p:cNvSpPr txBox="1">
            <a:spLocks noChangeArrowheads="1"/>
          </p:cNvSpPr>
          <p:nvPr/>
        </p:nvSpPr>
        <p:spPr bwMode="auto">
          <a:xfrm>
            <a:off x="2906486" y="6096000"/>
            <a:ext cx="3429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/>
              <a:t>Camera Center</a:t>
            </a:r>
          </a:p>
        </p:txBody>
      </p:sp>
      <p:sp>
        <p:nvSpPr>
          <p:cNvPr id="18440" name="Line 22"/>
          <p:cNvSpPr>
            <a:spLocks noChangeShapeType="1"/>
          </p:cNvSpPr>
          <p:nvPr/>
        </p:nvSpPr>
        <p:spPr bwMode="auto">
          <a:xfrm flipV="1">
            <a:off x="4354286" y="5867399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620987" y="4214812"/>
            <a:ext cx="2862263" cy="1566862"/>
            <a:chOff x="2904" y="2703"/>
            <a:chExt cx="1803" cy="987"/>
          </a:xfrm>
        </p:grpSpPr>
        <p:sp>
          <p:nvSpPr>
            <p:cNvPr id="18455" name="Line 19"/>
            <p:cNvSpPr>
              <a:spLocks noChangeShapeType="1"/>
            </p:cNvSpPr>
            <p:nvPr/>
          </p:nvSpPr>
          <p:spPr bwMode="auto">
            <a:xfrm flipH="1">
              <a:off x="2904" y="2736"/>
              <a:ext cx="1752" cy="9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56" name="Oval 20"/>
            <p:cNvSpPr>
              <a:spLocks noChangeAspect="1" noChangeArrowheads="1"/>
            </p:cNvSpPr>
            <p:nvPr/>
          </p:nvSpPr>
          <p:spPr bwMode="auto">
            <a:xfrm>
              <a:off x="4638" y="270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7" name="Oval 32"/>
            <p:cNvSpPr>
              <a:spLocks noChangeAspect="1" noChangeArrowheads="1"/>
            </p:cNvSpPr>
            <p:nvPr/>
          </p:nvSpPr>
          <p:spPr bwMode="auto">
            <a:xfrm>
              <a:off x="3864" y="3120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45"/>
          <p:cNvGrpSpPr>
            <a:grpSpLocks/>
          </p:cNvGrpSpPr>
          <p:nvPr/>
        </p:nvGrpSpPr>
        <p:grpSpPr bwMode="auto">
          <a:xfrm>
            <a:off x="4611461" y="4210049"/>
            <a:ext cx="947738" cy="1581150"/>
            <a:chOff x="2898" y="2700"/>
            <a:chExt cx="597" cy="996"/>
          </a:xfrm>
        </p:grpSpPr>
        <p:sp>
          <p:nvSpPr>
            <p:cNvPr id="18452" name="Line 24"/>
            <p:cNvSpPr>
              <a:spLocks noChangeShapeType="1"/>
            </p:cNvSpPr>
            <p:nvPr/>
          </p:nvSpPr>
          <p:spPr bwMode="auto">
            <a:xfrm flipV="1">
              <a:off x="2898" y="2736"/>
              <a:ext cx="558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53" name="Oval 26"/>
            <p:cNvSpPr>
              <a:spLocks noChangeAspect="1" noChangeArrowheads="1"/>
            </p:cNvSpPr>
            <p:nvPr/>
          </p:nvSpPr>
          <p:spPr bwMode="auto">
            <a:xfrm>
              <a:off x="3426" y="2700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4" name="Oval 33"/>
            <p:cNvSpPr>
              <a:spLocks noChangeAspect="1" noChangeArrowheads="1"/>
            </p:cNvSpPr>
            <p:nvPr/>
          </p:nvSpPr>
          <p:spPr bwMode="auto">
            <a:xfrm>
              <a:off x="3354" y="2838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73128" name="Picture 40" descr="small-P1010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2887" y="1600200"/>
            <a:ext cx="3254375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3129" name="Picture 41" descr="small-P1010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6287" y="1600200"/>
            <a:ext cx="3254375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3138" name="Oval 50"/>
          <p:cNvSpPr>
            <a:spLocks noChangeAspect="1" noChangeArrowheads="1"/>
          </p:cNvSpPr>
          <p:nvPr/>
        </p:nvSpPr>
        <p:spPr bwMode="auto">
          <a:xfrm>
            <a:off x="7554686" y="1943099"/>
            <a:ext cx="109538" cy="10953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" name="Group 53"/>
          <p:cNvGrpSpPr>
            <a:grpSpLocks/>
          </p:cNvGrpSpPr>
          <p:nvPr/>
        </p:nvGrpSpPr>
        <p:grpSpPr bwMode="auto">
          <a:xfrm>
            <a:off x="3135086" y="2762249"/>
            <a:ext cx="2547938" cy="209550"/>
            <a:chOff x="1968" y="1788"/>
            <a:chExt cx="1605" cy="132"/>
          </a:xfrm>
        </p:grpSpPr>
        <p:sp>
          <p:nvSpPr>
            <p:cNvPr id="18450" name="Oval 51"/>
            <p:cNvSpPr>
              <a:spLocks noChangeAspect="1" noChangeArrowheads="1"/>
            </p:cNvSpPr>
            <p:nvPr/>
          </p:nvSpPr>
          <p:spPr bwMode="auto">
            <a:xfrm>
              <a:off x="1968" y="1851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1" name="Oval 52"/>
            <p:cNvSpPr>
              <a:spLocks noChangeAspect="1" noChangeArrowheads="1"/>
            </p:cNvSpPr>
            <p:nvPr/>
          </p:nvSpPr>
          <p:spPr bwMode="auto">
            <a:xfrm>
              <a:off x="3504" y="1788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54"/>
          <p:cNvGrpSpPr>
            <a:grpSpLocks/>
          </p:cNvGrpSpPr>
          <p:nvPr/>
        </p:nvGrpSpPr>
        <p:grpSpPr bwMode="auto">
          <a:xfrm>
            <a:off x="5497286" y="4343400"/>
            <a:ext cx="1885950" cy="581025"/>
            <a:chOff x="3456" y="2784"/>
            <a:chExt cx="1188" cy="366"/>
          </a:xfrm>
        </p:grpSpPr>
        <p:sp>
          <p:nvSpPr>
            <p:cNvPr id="18448" name="Line 55"/>
            <p:cNvSpPr>
              <a:spLocks noChangeShapeType="1"/>
            </p:cNvSpPr>
            <p:nvPr/>
          </p:nvSpPr>
          <p:spPr bwMode="auto">
            <a:xfrm flipV="1">
              <a:off x="4020" y="2814"/>
              <a:ext cx="624" cy="336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49" name="Line 56"/>
            <p:cNvSpPr>
              <a:spLocks noChangeShapeType="1"/>
            </p:cNvSpPr>
            <p:nvPr/>
          </p:nvSpPr>
          <p:spPr bwMode="auto">
            <a:xfrm flipV="1">
              <a:off x="3456" y="2784"/>
              <a:ext cx="48" cy="96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126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3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3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3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31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Photo stitching</a:t>
            </a: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4800600" y="4343400"/>
            <a:ext cx="2667000" cy="1524000"/>
            <a:chOff x="2064" y="2736"/>
            <a:chExt cx="1680" cy="960"/>
          </a:xfrm>
        </p:grpSpPr>
        <p:grpSp>
          <p:nvGrpSpPr>
            <p:cNvPr id="17441" name="Group 7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75" name="Line 4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6" name="Line 6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74" name="Line 15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1600200" y="4343400"/>
            <a:ext cx="9067800" cy="1524000"/>
            <a:chOff x="48" y="2736"/>
            <a:chExt cx="5712" cy="960"/>
          </a:xfrm>
        </p:grpSpPr>
        <p:grpSp>
          <p:nvGrpSpPr>
            <p:cNvPr id="17437" name="Group 21"/>
            <p:cNvGrpSpPr>
              <a:grpSpLocks/>
            </p:cNvGrpSpPr>
            <p:nvPr/>
          </p:nvGrpSpPr>
          <p:grpSpPr bwMode="auto">
            <a:xfrm>
              <a:off x="48" y="2736"/>
              <a:ext cx="5712" cy="960"/>
              <a:chOff x="1776" y="2928"/>
              <a:chExt cx="768" cy="624"/>
            </a:xfrm>
          </p:grpSpPr>
          <p:sp>
            <p:nvSpPr>
              <p:cNvPr id="80" name="Line 22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1" name="Line 23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79" name="Line 25"/>
            <p:cNvSpPr>
              <a:spLocks noChangeShapeType="1"/>
            </p:cNvSpPr>
            <p:nvPr/>
          </p:nvSpPr>
          <p:spPr bwMode="auto">
            <a:xfrm>
              <a:off x="48" y="2742"/>
              <a:ext cx="566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6" name="Group 28"/>
          <p:cNvGrpSpPr>
            <a:grpSpLocks/>
          </p:cNvGrpSpPr>
          <p:nvPr/>
        </p:nvGrpSpPr>
        <p:grpSpPr bwMode="auto">
          <a:xfrm rot="1825181">
            <a:off x="5191125" y="4438650"/>
            <a:ext cx="2667000" cy="1524000"/>
            <a:chOff x="2064" y="2736"/>
            <a:chExt cx="1680" cy="960"/>
          </a:xfrm>
        </p:grpSpPr>
        <p:grpSp>
          <p:nvGrpSpPr>
            <p:cNvPr id="17433" name="Group 29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85" name="Line 30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6" name="Line 31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84" name="Line 32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8" name="Group 49"/>
          <p:cNvGrpSpPr>
            <a:grpSpLocks/>
          </p:cNvGrpSpPr>
          <p:nvPr/>
        </p:nvGrpSpPr>
        <p:grpSpPr bwMode="auto">
          <a:xfrm>
            <a:off x="6134100" y="3571875"/>
            <a:ext cx="4267200" cy="2286000"/>
            <a:chOff x="2904" y="2250"/>
            <a:chExt cx="2688" cy="1440"/>
          </a:xfrm>
        </p:grpSpPr>
        <p:sp>
          <p:nvSpPr>
            <p:cNvPr id="88" name="Line 40"/>
            <p:cNvSpPr>
              <a:spLocks noChangeShapeType="1"/>
            </p:cNvSpPr>
            <p:nvPr/>
          </p:nvSpPr>
          <p:spPr bwMode="auto">
            <a:xfrm flipH="1">
              <a:off x="2904" y="2250"/>
              <a:ext cx="2688" cy="144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9" name="Oval 38"/>
            <p:cNvSpPr>
              <a:spLocks noChangeAspect="1" noChangeArrowheads="1"/>
            </p:cNvSpPr>
            <p:nvPr/>
          </p:nvSpPr>
          <p:spPr bwMode="auto">
            <a:xfrm>
              <a:off x="4638" y="270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90" name="Text Box 42"/>
          <p:cNvSpPr txBox="1">
            <a:spLocks noChangeArrowheads="1"/>
          </p:cNvSpPr>
          <p:nvPr/>
        </p:nvSpPr>
        <p:spPr bwMode="auto">
          <a:xfrm>
            <a:off x="4419600" y="6172201"/>
            <a:ext cx="3429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kern="0">
                <a:solidFill>
                  <a:sysClr val="windowText" lastClr="000000"/>
                </a:solidFill>
              </a:rPr>
              <a:t>Camera Center</a:t>
            </a:r>
          </a:p>
        </p:txBody>
      </p:sp>
      <p:sp>
        <p:nvSpPr>
          <p:cNvPr id="91" name="Line 43"/>
          <p:cNvSpPr>
            <a:spLocks noChangeShapeType="1"/>
          </p:cNvSpPr>
          <p:nvPr/>
        </p:nvSpPr>
        <p:spPr bwMode="auto">
          <a:xfrm flipV="1">
            <a:off x="5867400" y="5943600"/>
            <a:ext cx="228600" cy="3048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9" name="Group 47"/>
          <p:cNvGrpSpPr>
            <a:grpSpLocks/>
          </p:cNvGrpSpPr>
          <p:nvPr/>
        </p:nvGrpSpPr>
        <p:grpSpPr bwMode="auto">
          <a:xfrm>
            <a:off x="6124576" y="1981200"/>
            <a:ext cx="2181225" cy="3886200"/>
            <a:chOff x="2898" y="1248"/>
            <a:chExt cx="1374" cy="2448"/>
          </a:xfrm>
        </p:grpSpPr>
        <p:sp>
          <p:nvSpPr>
            <p:cNvPr id="93" name="Line 35"/>
            <p:cNvSpPr>
              <a:spLocks noChangeShapeType="1"/>
            </p:cNvSpPr>
            <p:nvPr/>
          </p:nvSpPr>
          <p:spPr bwMode="auto">
            <a:xfrm flipV="1">
              <a:off x="2898" y="1584"/>
              <a:ext cx="1248" cy="2112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4" name="Oval 33"/>
            <p:cNvSpPr>
              <a:spLocks noChangeAspect="1" noChangeArrowheads="1"/>
            </p:cNvSpPr>
            <p:nvPr/>
          </p:nvSpPr>
          <p:spPr bwMode="auto">
            <a:xfrm>
              <a:off x="4086" y="1542"/>
              <a:ext cx="111" cy="111"/>
            </a:xfrm>
            <a:prstGeom prst="ellipse">
              <a:avLst/>
            </a:prstGeom>
            <a:solidFill>
              <a:srgbClr val="FF6633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5" name="Oval 36"/>
            <p:cNvSpPr>
              <a:spLocks noChangeAspect="1" noChangeArrowheads="1"/>
            </p:cNvSpPr>
            <p:nvPr/>
          </p:nvSpPr>
          <p:spPr bwMode="auto">
            <a:xfrm>
              <a:off x="3426" y="2700"/>
              <a:ext cx="69" cy="69"/>
            </a:xfrm>
            <a:prstGeom prst="ellipse">
              <a:avLst/>
            </a:prstGeom>
            <a:solidFill>
              <a:srgbClr val="FF6633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6" name="Text Box 45"/>
            <p:cNvSpPr txBox="1">
              <a:spLocks noChangeArrowheads="1"/>
            </p:cNvSpPr>
            <p:nvPr/>
          </p:nvSpPr>
          <p:spPr bwMode="auto">
            <a:xfrm>
              <a:off x="4032" y="1248"/>
              <a:ext cx="24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400" kern="0" dirty="0">
                  <a:solidFill>
                    <a:sysClr val="windowText" lastClr="000000"/>
                  </a:solidFill>
                </a:rPr>
                <a:t>P</a:t>
              </a:r>
            </a:p>
          </p:txBody>
        </p:sp>
      </p:grpSp>
      <p:grpSp>
        <p:nvGrpSpPr>
          <p:cNvPr id="10" name="Group 48"/>
          <p:cNvGrpSpPr>
            <a:grpSpLocks/>
          </p:cNvGrpSpPr>
          <p:nvPr/>
        </p:nvGrpSpPr>
        <p:grpSpPr bwMode="auto">
          <a:xfrm>
            <a:off x="10134600" y="3048000"/>
            <a:ext cx="381000" cy="623888"/>
            <a:chOff x="5424" y="1920"/>
            <a:chExt cx="240" cy="393"/>
          </a:xfrm>
        </p:grpSpPr>
        <p:sp>
          <p:nvSpPr>
            <p:cNvPr id="98" name="Oval 39"/>
            <p:cNvSpPr>
              <a:spLocks noChangeAspect="1" noChangeArrowheads="1"/>
            </p:cNvSpPr>
            <p:nvPr/>
          </p:nvSpPr>
          <p:spPr bwMode="auto">
            <a:xfrm>
              <a:off x="5520" y="2202"/>
              <a:ext cx="111" cy="111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9" name="Text Box 46"/>
            <p:cNvSpPr txBox="1">
              <a:spLocks noChangeArrowheads="1"/>
            </p:cNvSpPr>
            <p:nvPr/>
          </p:nvSpPr>
          <p:spPr bwMode="auto">
            <a:xfrm>
              <a:off x="5424" y="1920"/>
              <a:ext cx="24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400" kern="0">
                  <a:solidFill>
                    <a:sysClr val="windowText" lastClr="000000"/>
                  </a:solidFill>
                </a:rPr>
                <a:t>Q</a:t>
              </a:r>
            </a:p>
          </p:txBody>
        </p:sp>
      </p:grpSp>
      <p:grpSp>
        <p:nvGrpSpPr>
          <p:cNvPr id="11" name="Group 50"/>
          <p:cNvGrpSpPr>
            <a:grpSpLocks/>
          </p:cNvGrpSpPr>
          <p:nvPr/>
        </p:nvGrpSpPr>
        <p:grpSpPr bwMode="auto">
          <a:xfrm>
            <a:off x="6848476" y="4505326"/>
            <a:ext cx="919163" cy="557213"/>
            <a:chOff x="3354" y="2838"/>
            <a:chExt cx="579" cy="351"/>
          </a:xfrm>
        </p:grpSpPr>
        <p:sp>
          <p:nvSpPr>
            <p:cNvPr id="101" name="Oval 41"/>
            <p:cNvSpPr>
              <a:spLocks noChangeAspect="1" noChangeArrowheads="1"/>
            </p:cNvSpPr>
            <p:nvPr/>
          </p:nvSpPr>
          <p:spPr bwMode="auto">
            <a:xfrm>
              <a:off x="3864" y="3120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2" name="Oval 37"/>
            <p:cNvSpPr>
              <a:spLocks noChangeAspect="1" noChangeArrowheads="1"/>
            </p:cNvSpPr>
            <p:nvPr/>
          </p:nvSpPr>
          <p:spPr bwMode="auto">
            <a:xfrm>
              <a:off x="3354" y="2838"/>
              <a:ext cx="69" cy="69"/>
            </a:xfrm>
            <a:prstGeom prst="ellipse">
              <a:avLst/>
            </a:prstGeom>
            <a:solidFill>
              <a:srgbClr val="FF6633"/>
            </a:solidFill>
            <a:ln w="9525">
              <a:solidFill>
                <a:srgbClr val="FF66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2" name="Group 55"/>
          <p:cNvGrpSpPr>
            <a:grpSpLocks/>
          </p:cNvGrpSpPr>
          <p:nvPr/>
        </p:nvGrpSpPr>
        <p:grpSpPr bwMode="auto">
          <a:xfrm>
            <a:off x="7010400" y="4419601"/>
            <a:ext cx="1885950" cy="581025"/>
            <a:chOff x="3456" y="2784"/>
            <a:chExt cx="1188" cy="366"/>
          </a:xfrm>
        </p:grpSpPr>
        <p:sp>
          <p:nvSpPr>
            <p:cNvPr id="104" name="Line 52"/>
            <p:cNvSpPr>
              <a:spLocks noChangeShapeType="1"/>
            </p:cNvSpPr>
            <p:nvPr/>
          </p:nvSpPr>
          <p:spPr bwMode="auto">
            <a:xfrm flipV="1">
              <a:off x="4020" y="2814"/>
              <a:ext cx="624" cy="336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5" name="Line 54"/>
            <p:cNvSpPr>
              <a:spLocks noChangeShapeType="1"/>
            </p:cNvSpPr>
            <p:nvPr/>
          </p:nvSpPr>
          <p:spPr bwMode="auto">
            <a:xfrm flipV="1">
              <a:off x="3456" y="2784"/>
              <a:ext cx="48" cy="96"/>
            </a:xfrm>
            <a:prstGeom prst="line">
              <a:avLst/>
            </a:prstGeom>
            <a:noFill/>
            <a:ln w="19050">
              <a:solidFill>
                <a:srgbClr val="FF6633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Alignment of rotating camera</a:t>
            </a:r>
            <a:endParaRPr lang="en-US" dirty="0" smtClean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Draw</a:t>
            </a:r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Correspondence </a:t>
            </a:r>
            <a:r>
              <a:rPr lang="en-US" dirty="0"/>
              <a:t>of rotating camera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534400" cy="513556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 smtClean="0"/>
              <a:t>x = K [R t] X</a:t>
            </a:r>
          </a:p>
          <a:p>
            <a:pPr>
              <a:defRPr/>
            </a:pPr>
            <a:r>
              <a:rPr lang="en-US" dirty="0" smtClean="0"/>
              <a:t>x’ = K’ [R’ t’] </a:t>
            </a:r>
            <a:r>
              <a:rPr lang="en-US" dirty="0" smtClean="0"/>
              <a:t>X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t=t’=0</a:t>
            </a:r>
          </a:p>
          <a:p>
            <a:pPr>
              <a:buFont typeface="Arial" charset="0"/>
              <a:buNone/>
              <a:defRPr/>
            </a:pPr>
            <a:r>
              <a:rPr lang="en-US" dirty="0" smtClean="0"/>
              <a:t> 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x’=</a:t>
            </a:r>
            <a:r>
              <a:rPr lang="en-US" dirty="0" err="1" smtClean="0"/>
              <a:t>Hx</a:t>
            </a:r>
            <a:r>
              <a:rPr lang="en-US" dirty="0" smtClean="0"/>
              <a:t>    </a:t>
            </a:r>
            <a:r>
              <a:rPr lang="en-US" sz="2400" dirty="0"/>
              <a:t>where</a:t>
            </a:r>
            <a:r>
              <a:rPr lang="en-US" dirty="0" smtClean="0"/>
              <a:t> 	  H = K’ R’ R</a:t>
            </a:r>
            <a:r>
              <a:rPr lang="en-US" baseline="30000" dirty="0" smtClean="0"/>
              <a:t>-1</a:t>
            </a:r>
            <a:r>
              <a:rPr lang="en-US" dirty="0" smtClean="0"/>
              <a:t> K</a:t>
            </a:r>
            <a:r>
              <a:rPr lang="en-US" baseline="30000" dirty="0" smtClean="0"/>
              <a:t>-1</a:t>
            </a:r>
          </a:p>
          <a:p>
            <a:pPr>
              <a:defRPr/>
            </a:pPr>
            <a:r>
              <a:rPr lang="en-US" dirty="0" smtClean="0"/>
              <a:t>Typically only R and f will change (4 parameters), but, in general, H has 8 parameters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724400" y="2057400"/>
            <a:ext cx="2514600" cy="5334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491162" y="1993900"/>
            <a:ext cx="2743200" cy="609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6405562" y="3746500"/>
            <a:ext cx="152400" cy="152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16200000" flipV="1">
            <a:off x="5567362" y="2832100"/>
            <a:ext cx="1371600" cy="45720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 flipH="1" flipV="1">
            <a:off x="5986462" y="2870200"/>
            <a:ext cx="1371600" cy="38100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9" name="TextBox 13"/>
          <p:cNvSpPr txBox="1">
            <a:spLocks noChangeArrowheads="1"/>
          </p:cNvSpPr>
          <p:nvPr/>
        </p:nvSpPr>
        <p:spPr bwMode="auto">
          <a:xfrm>
            <a:off x="5948362" y="3060700"/>
            <a:ext cx="249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sp>
        <p:nvSpPr>
          <p:cNvPr id="20490" name="TextBox 14"/>
          <p:cNvSpPr txBox="1">
            <a:spLocks noChangeArrowheads="1"/>
          </p:cNvSpPr>
          <p:nvPr/>
        </p:nvSpPr>
        <p:spPr bwMode="auto">
          <a:xfrm>
            <a:off x="6710362" y="3060700"/>
            <a:ext cx="292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f'</a:t>
            </a:r>
          </a:p>
        </p:txBody>
      </p:sp>
      <p:sp>
        <p:nvSpPr>
          <p:cNvPr id="20491" name="TextBox 15"/>
          <p:cNvSpPr txBox="1">
            <a:spLocks noChangeArrowheads="1"/>
          </p:cNvSpPr>
          <p:nvPr/>
        </p:nvSpPr>
        <p:spPr bwMode="auto">
          <a:xfrm>
            <a:off x="6862762" y="698500"/>
            <a:ext cx="2984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/>
              <a:t>.</a:t>
            </a:r>
          </a:p>
        </p:txBody>
      </p:sp>
      <p:cxnSp>
        <p:nvCxnSpPr>
          <p:cNvPr id="18" name="Straight Connector 17"/>
          <p:cNvCxnSpPr/>
          <p:nvPr/>
        </p:nvCxnSpPr>
        <p:spPr>
          <a:xfrm rot="5400000" flipH="1" flipV="1">
            <a:off x="5453062" y="2108200"/>
            <a:ext cx="2590800" cy="5334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3" name="TextBox 18"/>
          <p:cNvSpPr txBox="1">
            <a:spLocks noChangeArrowheads="1"/>
          </p:cNvSpPr>
          <p:nvPr/>
        </p:nvSpPr>
        <p:spPr bwMode="auto">
          <a:xfrm>
            <a:off x="6938962" y="15367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x</a:t>
            </a:r>
          </a:p>
        </p:txBody>
      </p:sp>
      <p:sp>
        <p:nvSpPr>
          <p:cNvPr id="20494" name="TextBox 19"/>
          <p:cNvSpPr txBox="1">
            <a:spLocks noChangeArrowheads="1"/>
          </p:cNvSpPr>
          <p:nvPr/>
        </p:nvSpPr>
        <p:spPr bwMode="auto">
          <a:xfrm>
            <a:off x="6253162" y="2374900"/>
            <a:ext cx="355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x</a:t>
            </a:r>
            <a:r>
              <a:rPr lang="en-US"/>
              <a:t>'</a:t>
            </a:r>
          </a:p>
        </p:txBody>
      </p:sp>
      <p:cxnSp>
        <p:nvCxnSpPr>
          <p:cNvPr id="22" name="Straight Arrow Connector 21"/>
          <p:cNvCxnSpPr>
            <a:stCxn id="20494" idx="3"/>
          </p:cNvCxnSpPr>
          <p:nvPr/>
        </p:nvCxnSpPr>
        <p:spPr>
          <a:xfrm flipV="1">
            <a:off x="6608762" y="2374900"/>
            <a:ext cx="101600" cy="1841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>
            <a:off x="6840537" y="1895475"/>
            <a:ext cx="19685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7" name="TextBox 24"/>
          <p:cNvSpPr txBox="1">
            <a:spLocks noChangeArrowheads="1"/>
          </p:cNvSpPr>
          <p:nvPr/>
        </p:nvSpPr>
        <p:spPr bwMode="auto">
          <a:xfrm>
            <a:off x="7015162" y="785814"/>
            <a:ext cx="3381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Stitching Algorithm Overview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534400" cy="5135563"/>
          </a:xfrm>
        </p:spPr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Detect </a:t>
            </a:r>
            <a:r>
              <a:rPr lang="en-US" dirty="0" err="1" smtClean="0"/>
              <a:t>keypoints</a:t>
            </a: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Match </a:t>
            </a:r>
            <a:r>
              <a:rPr lang="en-US" dirty="0" err="1" smtClean="0"/>
              <a:t>keypoints</a:t>
            </a: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Estimate </a:t>
            </a:r>
            <a:r>
              <a:rPr lang="en-US" dirty="0" err="1" smtClean="0"/>
              <a:t>homography</a:t>
            </a:r>
            <a:r>
              <a:rPr lang="en-US" dirty="0" smtClean="0"/>
              <a:t> with four matched </a:t>
            </a:r>
            <a:r>
              <a:rPr lang="en-US" dirty="0" err="1" smtClean="0"/>
              <a:t>keypoints</a:t>
            </a:r>
            <a:r>
              <a:rPr lang="en-US" dirty="0" smtClean="0"/>
              <a:t> (using RANSAC)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Project onto a surface and blend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534400" cy="91440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My good excuse for not teaching Friday…</a:t>
            </a:r>
            <a:br>
              <a:rPr lang="en-US" sz="3200" dirty="0" smtClean="0"/>
            </a:br>
            <a:r>
              <a:rPr lang="en-US" sz="3200" dirty="0" smtClean="0"/>
              <a:t>(thank you Wilfredo!)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371" y="1142999"/>
            <a:ext cx="4034971" cy="53799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0"/>
            <a:ext cx="4034971" cy="537996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27600" y="729734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Rowan Maeve</a:t>
            </a:r>
            <a:endParaRPr lang="en-US" dirty="0"/>
          </a:p>
        </p:txBody>
      </p:sp>
      <p:pic>
        <p:nvPicPr>
          <p:cNvPr id="70660" name="Picture 4" descr="Rowan t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856" y="0"/>
            <a:ext cx="1509486" cy="97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37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Stitching Algorithm Overview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153400" cy="5135563"/>
          </a:xfrm>
        </p:spPr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Detect/extract </a:t>
            </a:r>
            <a:r>
              <a:rPr lang="en-US" dirty="0" err="1" smtClean="0"/>
              <a:t>keypoints</a:t>
            </a:r>
            <a:r>
              <a:rPr lang="en-US" dirty="0" smtClean="0"/>
              <a:t> (e.g., </a:t>
            </a:r>
            <a:r>
              <a:rPr lang="en-US" dirty="0" err="1" smtClean="0"/>
              <a:t>DoG</a:t>
            </a:r>
            <a:r>
              <a:rPr lang="en-US" dirty="0" smtClean="0"/>
              <a:t>/SIFT)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Match </a:t>
            </a:r>
            <a:r>
              <a:rPr lang="en-US" dirty="0" err="1" smtClean="0"/>
              <a:t>keypoints</a:t>
            </a:r>
            <a:r>
              <a:rPr lang="en-US" dirty="0" smtClean="0"/>
              <a:t> (most similar features, compared to 2</a:t>
            </a:r>
            <a:r>
              <a:rPr lang="en-US" baseline="30000" dirty="0" smtClean="0"/>
              <a:t>nd</a:t>
            </a:r>
            <a:r>
              <a:rPr lang="en-US" dirty="0" smtClean="0"/>
              <a:t> most similar)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3558381"/>
            <a:ext cx="4341336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6551136" y="2717185"/>
                <a:ext cx="1308820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𝑡h𝑟𝑒𝑠h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1136" y="2717185"/>
                <a:ext cx="1308820" cy="5259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257" y="1143000"/>
            <a:ext cx="8229600" cy="5135563"/>
          </a:xfrm>
        </p:spPr>
        <p:txBody>
          <a:bodyPr/>
          <a:lstStyle/>
          <a:p>
            <a:pPr>
              <a:buNone/>
              <a:defRPr/>
            </a:pPr>
            <a:r>
              <a:rPr lang="en-US" dirty="0" smtClean="0"/>
              <a:t>	Assume we have four matched points: How do we compute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smtClean="0"/>
              <a:t>H</a:t>
            </a:r>
            <a:r>
              <a:rPr lang="en-US" dirty="0" smtClean="0"/>
              <a:t>?</a:t>
            </a:r>
          </a:p>
          <a:p>
            <a:pPr>
              <a:defRPr/>
            </a:pPr>
            <a:endParaRPr lang="en-US" sz="1200" dirty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Direct Linear Transformation (DLT)</a:t>
            </a:r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None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0398304"/>
              </p:ext>
            </p:extLst>
          </p:nvPr>
        </p:nvGraphicFramePr>
        <p:xfrm>
          <a:off x="1709058" y="3581400"/>
          <a:ext cx="1570037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2" name="Equation" r:id="rId3" imgW="495000" imgH="164880" progId="Equation.3">
                  <p:embed/>
                </p:oleObj>
              </mc:Choice>
              <mc:Fallback>
                <p:oleObj name="Equation" r:id="rId3" imgW="495000" imgH="16488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9058" y="3581400"/>
                        <a:ext cx="1570037" cy="523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0552418"/>
              </p:ext>
            </p:extLst>
          </p:nvPr>
        </p:nvGraphicFramePr>
        <p:xfrm>
          <a:off x="850220" y="5181600"/>
          <a:ext cx="6667500" cy="982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3" name="Equation" r:id="rId5" imgW="3187440" imgH="469800" progId="Equation.3">
                  <p:embed/>
                </p:oleObj>
              </mc:Choice>
              <mc:Fallback>
                <p:oleObj name="Equation" r:id="rId5" imgW="3187440" imgH="469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220" y="5181600"/>
                        <a:ext cx="6667500" cy="982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2684750"/>
              </p:ext>
            </p:extLst>
          </p:nvPr>
        </p:nvGraphicFramePr>
        <p:xfrm>
          <a:off x="3766457" y="3276599"/>
          <a:ext cx="1052512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4" name="Equation" r:id="rId7" imgW="672840" imgH="698400" progId="Equation.3">
                  <p:embed/>
                </p:oleObj>
              </mc:Choice>
              <mc:Fallback>
                <p:oleObj name="Equation" r:id="rId7" imgW="672840" imgH="6984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6457" y="3276599"/>
                        <a:ext cx="1052512" cy="1092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6637037"/>
              </p:ext>
            </p:extLst>
          </p:nvPr>
        </p:nvGraphicFramePr>
        <p:xfrm>
          <a:off x="5290458" y="3048000"/>
          <a:ext cx="2251659" cy="1417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5" name="Equation" r:id="rId9" imgW="1130040" imgH="711000" progId="Equation.3">
                  <p:embed/>
                </p:oleObj>
              </mc:Choice>
              <mc:Fallback>
                <p:oleObj name="Equation" r:id="rId9" imgW="1130040" imgH="71100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0458" y="3048000"/>
                        <a:ext cx="2251659" cy="14176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0443358"/>
              </p:ext>
            </p:extLst>
          </p:nvPr>
        </p:nvGraphicFramePr>
        <p:xfrm>
          <a:off x="7957457" y="4629649"/>
          <a:ext cx="533400" cy="203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6" name="Equation" r:id="rId11" imgW="545760" imgH="2082600" progId="Equation.3">
                  <p:embed/>
                </p:oleObj>
              </mc:Choice>
              <mc:Fallback>
                <p:oleObj name="Equation" r:id="rId11" imgW="545760" imgH="208260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7457" y="4629649"/>
                        <a:ext cx="533400" cy="2036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424" y="889000"/>
            <a:ext cx="8229600" cy="54102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dirty="0" smtClean="0"/>
              <a:t>Direct Linear Transform</a:t>
            </a:r>
          </a:p>
          <a:p>
            <a:pPr>
              <a:buFont typeface="Arial" charset="0"/>
              <a:buNone/>
            </a:pPr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  <a:p>
            <a:r>
              <a:rPr lang="en-US" sz="2400" dirty="0"/>
              <a:t>Apply SVD: </a:t>
            </a:r>
            <a:r>
              <a:rPr lang="en-US" sz="2400" b="1" i="1" dirty="0"/>
              <a:t>UDV</a:t>
            </a:r>
            <a:r>
              <a:rPr lang="en-US" sz="2400" i="1" baseline="30000" dirty="0"/>
              <a:t>T</a:t>
            </a:r>
            <a:r>
              <a:rPr lang="en-US" sz="2400" baseline="30000" dirty="0"/>
              <a:t> </a:t>
            </a:r>
            <a:r>
              <a:rPr lang="en-US" sz="2400" dirty="0"/>
              <a:t>= </a:t>
            </a:r>
            <a:r>
              <a:rPr lang="en-US" sz="2400" b="1" i="1" dirty="0"/>
              <a:t>A</a:t>
            </a:r>
          </a:p>
          <a:p>
            <a:r>
              <a:rPr lang="en-US" sz="2400" b="1" i="1" dirty="0"/>
              <a:t>h = </a:t>
            </a:r>
            <a:r>
              <a:rPr lang="en-US" sz="2400" b="1" i="1" dirty="0" err="1"/>
              <a:t>V</a:t>
            </a:r>
            <a:r>
              <a:rPr lang="en-US" sz="2400" baseline="-25000" dirty="0" err="1"/>
              <a:t>smallest</a:t>
            </a:r>
            <a:r>
              <a:rPr lang="en-US" sz="2400" dirty="0"/>
              <a:t> (column of </a:t>
            </a:r>
            <a:r>
              <a:rPr lang="en-US" sz="2400" b="1" i="1" dirty="0"/>
              <a:t>V</a:t>
            </a:r>
            <a:r>
              <a:rPr lang="en-US" sz="2400" dirty="0"/>
              <a:t> corr. to smallest singular value)</a:t>
            </a:r>
          </a:p>
          <a:p>
            <a:endParaRPr lang="en-US" dirty="0" smtClean="0"/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4071833"/>
              </p:ext>
            </p:extLst>
          </p:nvPr>
        </p:nvGraphicFramePr>
        <p:xfrm>
          <a:off x="3560763" y="4779963"/>
          <a:ext cx="238125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9"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0763" y="4779963"/>
                        <a:ext cx="238125" cy="450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982129"/>
              </p:ext>
            </p:extLst>
          </p:nvPr>
        </p:nvGraphicFramePr>
        <p:xfrm>
          <a:off x="1368424" y="4927600"/>
          <a:ext cx="2819400" cy="147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0" name="Equation" r:id="rId6" imgW="1790640" imgH="939600" progId="Equation.3">
                  <p:embed/>
                </p:oleObj>
              </mc:Choice>
              <mc:Fallback>
                <p:oleObj name="Equation" r:id="rId6" imgW="1790640" imgH="9396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8424" y="4927600"/>
                        <a:ext cx="2819400" cy="1479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3484450"/>
              </p:ext>
            </p:extLst>
          </p:nvPr>
        </p:nvGraphicFramePr>
        <p:xfrm>
          <a:off x="377825" y="1820862"/>
          <a:ext cx="8766175" cy="196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" name="Equation" r:id="rId8" imgW="4190760" imgH="939600" progId="Equation.3">
                  <p:embed/>
                </p:oleObj>
              </mc:Choice>
              <mc:Fallback>
                <p:oleObj name="Equation" r:id="rId8" imgW="4190760" imgH="939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825" y="1820862"/>
                        <a:ext cx="8766175" cy="1963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407024" y="4927600"/>
            <a:ext cx="28956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Matlab</a:t>
            </a:r>
            <a:r>
              <a:rPr lang="en-US" sz="2400" dirty="0"/>
              <a:t> 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[U, S, V] =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svd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(A);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h = V(:, end);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458200" cy="5135563"/>
          </a:xfrm>
        </p:spPr>
        <p:txBody>
          <a:bodyPr>
            <a:normAutofit fontScale="92500" lnSpcReduction="20000"/>
          </a:bodyPr>
          <a:lstStyle/>
          <a:p>
            <a:pPr>
              <a:buNone/>
              <a:defRPr/>
            </a:pPr>
            <a:r>
              <a:rPr lang="en-US" dirty="0" smtClean="0"/>
              <a:t>	Assume we have four matched points: How do we compute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smtClean="0"/>
              <a:t>H</a:t>
            </a:r>
            <a:r>
              <a:rPr lang="en-US" dirty="0" smtClean="0"/>
              <a:t>?</a:t>
            </a:r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Normalized DLT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Normalize coordinates for each image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/>
              <a:t>Translate for zero mean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/>
              <a:t>Scale so that u and v are ~=1 on average</a:t>
            </a:r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 smtClean="0"/>
          </a:p>
          <a:p>
            <a:pPr marL="914400" lvl="1" indent="-514350">
              <a:buFont typeface="Calibri" pitchFamily="34" charset="0"/>
              <a:buChar char="–"/>
              <a:defRPr/>
            </a:pPr>
            <a:r>
              <a:rPr lang="en-US" dirty="0" smtClean="0"/>
              <a:t>This makes problem better behaved numerically (see Hartley and Zisserman p. 107-108)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Compute      using DLT in normalized coordinates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err="1" smtClean="0"/>
              <a:t>Unnormalize</a:t>
            </a:r>
            <a:r>
              <a:rPr lang="en-US" dirty="0" smtClean="0"/>
              <a:t>: 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/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3428997"/>
              </p:ext>
            </p:extLst>
          </p:nvPr>
        </p:nvGraphicFramePr>
        <p:xfrm>
          <a:off x="2971800" y="3948561"/>
          <a:ext cx="1112838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6" name="Equation" r:id="rId4" imgW="482400" imgH="164880" progId="Equation.3">
                  <p:embed/>
                </p:oleObj>
              </mc:Choice>
              <mc:Fallback>
                <p:oleObj name="Equation" r:id="rId4" imgW="482400" imgH="16488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3948561"/>
                        <a:ext cx="1112838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3046910"/>
              </p:ext>
            </p:extLst>
          </p:nvPr>
        </p:nvGraphicFramePr>
        <p:xfrm>
          <a:off x="4481514" y="3904112"/>
          <a:ext cx="1273175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" name="Equation" r:id="rId6" imgW="583920" imgH="164880" progId="Equation.3">
                  <p:embed/>
                </p:oleObj>
              </mc:Choice>
              <mc:Fallback>
                <p:oleObj name="Equation" r:id="rId6" imgW="583920" imgH="1648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81514" y="3904112"/>
                        <a:ext cx="1273175" cy="403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1091947"/>
              </p:ext>
            </p:extLst>
          </p:nvPr>
        </p:nvGraphicFramePr>
        <p:xfrm>
          <a:off x="3276601" y="5516563"/>
          <a:ext cx="1846263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" name="Equation" r:id="rId8" imgW="799920" imgH="190440" progId="Equation.3">
                  <p:embed/>
                </p:oleObj>
              </mc:Choice>
              <mc:Fallback>
                <p:oleObj name="Equation" r:id="rId8" imgW="799920" imgH="1904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1" y="5516563"/>
                        <a:ext cx="1846263" cy="439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7329067"/>
              </p:ext>
            </p:extLst>
          </p:nvPr>
        </p:nvGraphicFramePr>
        <p:xfrm>
          <a:off x="3276600" y="6126163"/>
          <a:ext cx="1246188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9" name="Equation" r:id="rId10" imgW="571320" imgH="228600" progId="Equation.3">
                  <p:embed/>
                </p:oleObj>
              </mc:Choice>
              <mc:Fallback>
                <p:oleObj name="Equation" r:id="rId10" imgW="571320" imgH="2286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6126163"/>
                        <a:ext cx="1246188" cy="55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8122025"/>
              </p:ext>
            </p:extLst>
          </p:nvPr>
        </p:nvGraphicFramePr>
        <p:xfrm>
          <a:off x="2725056" y="4992912"/>
          <a:ext cx="4572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" name="Equation" r:id="rId12" imgW="164880" imgH="203040" progId="Equation.3">
                  <p:embed/>
                </p:oleObj>
              </mc:Choice>
              <mc:Fallback>
                <p:oleObj name="Equation" r:id="rId12" imgW="164880" imgH="2030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5056" y="4992912"/>
                        <a:ext cx="457200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7486" y="1219200"/>
            <a:ext cx="8382000" cy="51355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Assume we have matched points with outliers: How do we compute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smtClean="0"/>
              <a:t>H</a:t>
            </a:r>
            <a:r>
              <a:rPr lang="en-US" dirty="0" smtClean="0"/>
              <a:t>?</a:t>
            </a:r>
          </a:p>
          <a:p>
            <a:pPr>
              <a:defRPr/>
            </a:pPr>
            <a:endParaRPr lang="en-US" sz="1200" dirty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Automatic </a:t>
            </a:r>
            <a:r>
              <a:rPr lang="en-US" dirty="0" err="1" smtClean="0"/>
              <a:t>Homography</a:t>
            </a:r>
            <a:r>
              <a:rPr lang="en-US" dirty="0" smtClean="0"/>
              <a:t> Estimation with RANSAC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RANSAC: </a:t>
            </a:r>
            <a:r>
              <a:rPr lang="en-US" dirty="0" err="1" smtClean="0"/>
              <a:t>RANdom</a:t>
            </a:r>
            <a:r>
              <a:rPr lang="en-US" dirty="0" smtClean="0"/>
              <a:t> </a:t>
            </a:r>
            <a:r>
              <a:rPr lang="en-US" dirty="0" err="1" smtClean="0"/>
              <a:t>SAmple</a:t>
            </a:r>
            <a:r>
              <a:rPr lang="en-US" dirty="0" smtClean="0"/>
              <a:t> Consensus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743" y="1219200"/>
            <a:ext cx="8229600" cy="5181600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None/>
            </a:pPr>
            <a:r>
              <a:rPr lang="en-US" dirty="0" smtClean="0"/>
              <a:t>	Scenario: We’ve got way more matched points than needed to fit the parameters, but we’re not sure which are correct</a:t>
            </a:r>
          </a:p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None/>
            </a:pPr>
            <a:r>
              <a:rPr lang="en-US" dirty="0" smtClean="0"/>
              <a:t>RANSAC Algorithm</a:t>
            </a:r>
          </a:p>
          <a:p>
            <a:pPr marL="514350" indent="-514350"/>
            <a:r>
              <a:rPr lang="en-US" sz="3000" dirty="0"/>
              <a:t>Repeat N times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600" dirty="0"/>
              <a:t>Randomly select a sample</a:t>
            </a:r>
          </a:p>
          <a:p>
            <a:pPr marL="914400" lvl="1" indent="-514350"/>
            <a:r>
              <a:rPr lang="en-US" sz="2600" dirty="0"/>
              <a:t>Select just enough points to recover the parameters</a:t>
            </a:r>
          </a:p>
          <a:p>
            <a:pPr marL="914400" lvl="1" indent="-514350">
              <a:buAutoNum type="arabicPeriod" startAt="2"/>
            </a:pPr>
            <a:r>
              <a:rPr lang="en-US" sz="2600" dirty="0"/>
              <a:t>Fit the model with random sample</a:t>
            </a:r>
          </a:p>
          <a:p>
            <a:pPr marL="914400" lvl="1" indent="-514350">
              <a:buAutoNum type="arabicPeriod" startAt="2"/>
            </a:pPr>
            <a:r>
              <a:rPr lang="en-US" sz="2600" dirty="0"/>
              <a:t>See how many other points agree</a:t>
            </a:r>
          </a:p>
          <a:p>
            <a:pPr marL="514350" indent="-514350"/>
            <a:r>
              <a:rPr lang="en-US" sz="3000" dirty="0"/>
              <a:t>Best estimate is one with most agreement</a:t>
            </a:r>
          </a:p>
          <a:p>
            <a:pPr marL="914400" lvl="1" indent="-514350"/>
            <a:r>
              <a:rPr lang="en-US" sz="2600" dirty="0"/>
              <a:t>can use agreeing points to refine estimate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066801"/>
            <a:ext cx="8382000" cy="51355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Assume we have matched points with outliers: How do we compute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smtClean="0"/>
              <a:t>H</a:t>
            </a:r>
            <a:r>
              <a:rPr lang="en-US" dirty="0" smtClean="0"/>
              <a:t>?</a:t>
            </a:r>
          </a:p>
          <a:p>
            <a:pPr>
              <a:defRPr/>
            </a:pPr>
            <a:endParaRPr lang="en-US" sz="1200" dirty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Automatic </a:t>
            </a:r>
            <a:r>
              <a:rPr lang="en-US" dirty="0" err="1" smtClean="0"/>
              <a:t>Homography</a:t>
            </a:r>
            <a:r>
              <a:rPr lang="en-US" dirty="0" smtClean="0"/>
              <a:t> Estimation with RANSAC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Choose number of samples </a:t>
            </a:r>
            <a:r>
              <a:rPr lang="en-US" i="1" dirty="0" smtClean="0"/>
              <a:t>N</a:t>
            </a:r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None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/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3530600"/>
            <a:ext cx="4572000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Box 11"/>
          <p:cNvSpPr txBox="1">
            <a:spLocks noChangeArrowheads="1"/>
          </p:cNvSpPr>
          <p:nvPr/>
        </p:nvSpPr>
        <p:spPr bwMode="auto">
          <a:xfrm>
            <a:off x="8915401" y="6553200"/>
            <a:ext cx="1685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hlinkClick r:id="rId3"/>
              </a:rPr>
              <a:t>HZ Tutorial ‘99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037999"/>
            <a:ext cx="8382000" cy="5135563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 smtClean="0"/>
              <a:t>Assume we have matched points with outliers: How do we compute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smtClean="0"/>
              <a:t>H</a:t>
            </a:r>
            <a:r>
              <a:rPr lang="en-US" dirty="0" smtClean="0"/>
              <a:t>?</a:t>
            </a:r>
          </a:p>
          <a:p>
            <a:pPr>
              <a:defRPr/>
            </a:pPr>
            <a:endParaRPr lang="en-US" sz="1200" dirty="0"/>
          </a:p>
          <a:p>
            <a:pPr>
              <a:buFont typeface="Arial" charset="0"/>
              <a:buNone/>
              <a:defRPr/>
            </a:pPr>
            <a:r>
              <a:rPr lang="en-US" dirty="0" smtClean="0"/>
              <a:t>Automatic </a:t>
            </a:r>
            <a:r>
              <a:rPr lang="en-US" dirty="0" err="1" smtClean="0"/>
              <a:t>Homography</a:t>
            </a:r>
            <a:r>
              <a:rPr lang="en-US" dirty="0" smtClean="0"/>
              <a:t> Estimation with RANSAC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Choose number of </a:t>
            </a:r>
            <a:r>
              <a:rPr lang="en-US" dirty="0" smtClean="0"/>
              <a:t>iterations </a:t>
            </a:r>
            <a:r>
              <a:rPr lang="en-US" i="1" dirty="0" smtClean="0"/>
              <a:t>N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Choose 4 random potential matches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Compute </a:t>
            </a:r>
            <a:r>
              <a:rPr lang="en-US" b="1" dirty="0" smtClean="0"/>
              <a:t>H</a:t>
            </a:r>
            <a:r>
              <a:rPr lang="en-US" dirty="0" smtClean="0"/>
              <a:t> using normalized DLT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Project points from </a:t>
            </a:r>
            <a:r>
              <a:rPr lang="en-US" b="1" dirty="0" smtClean="0"/>
              <a:t>x</a:t>
            </a:r>
            <a:r>
              <a:rPr lang="en-US" dirty="0" smtClean="0"/>
              <a:t> to </a:t>
            </a:r>
            <a:r>
              <a:rPr lang="en-US" b="1" dirty="0" smtClean="0"/>
              <a:t>x</a:t>
            </a:r>
            <a:r>
              <a:rPr lang="en-US" dirty="0" smtClean="0"/>
              <a:t>’ for each potentially matching pair: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Count points with projected </a:t>
            </a:r>
            <a:r>
              <a:rPr lang="en-US" dirty="0" smtClean="0"/>
              <a:t>distance &lt; t </a:t>
            </a:r>
          </a:p>
          <a:p>
            <a:pPr marL="914400" lvl="1" indent="-514350">
              <a:defRPr/>
            </a:pPr>
            <a:r>
              <a:rPr lang="en-US" dirty="0" smtClean="0"/>
              <a:t>E.g., t = 3 pixels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Repeat </a:t>
            </a:r>
            <a:r>
              <a:rPr lang="en-US" dirty="0" smtClean="0"/>
              <a:t>steps 2-5 </a:t>
            </a:r>
            <a:r>
              <a:rPr lang="en-US" i="1" dirty="0" smtClean="0"/>
              <a:t>N</a:t>
            </a:r>
            <a:r>
              <a:rPr lang="en-US" dirty="0" smtClean="0"/>
              <a:t> times</a:t>
            </a:r>
          </a:p>
          <a:p>
            <a:pPr marL="914400" lvl="1" indent="-514350">
              <a:defRPr/>
            </a:pPr>
            <a:r>
              <a:rPr lang="en-US" dirty="0" smtClean="0"/>
              <a:t>Choose </a:t>
            </a:r>
            <a:r>
              <a:rPr lang="en-US" b="1" dirty="0" smtClean="0"/>
              <a:t>H</a:t>
            </a:r>
            <a:r>
              <a:rPr lang="en-US" dirty="0" smtClean="0"/>
              <a:t> with most inliers</a:t>
            </a:r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>
              <a:buFont typeface="Arial" charset="0"/>
              <a:buNone/>
              <a:defRPr/>
            </a:pPr>
            <a:endParaRPr lang="en-US" dirty="0" smtClean="0"/>
          </a:p>
          <a:p>
            <a:pPr marL="514350" indent="-514350">
              <a:buNone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914400" lvl="1" indent="-514350">
              <a:buFont typeface="Calibri" pitchFamily="34" charset="0"/>
              <a:buChar char="–"/>
              <a:defRPr/>
            </a:pPr>
            <a:endParaRPr lang="en-US" dirty="0"/>
          </a:p>
        </p:txBody>
      </p:sp>
      <p:sp>
        <p:nvSpPr>
          <p:cNvPr id="4101" name="TextBox 11"/>
          <p:cNvSpPr txBox="1">
            <a:spLocks noChangeArrowheads="1"/>
          </p:cNvSpPr>
          <p:nvPr/>
        </p:nvSpPr>
        <p:spPr bwMode="auto">
          <a:xfrm>
            <a:off x="7458075" y="6509883"/>
            <a:ext cx="1685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HZ Tutorial ‘99</a:t>
            </a:r>
            <a:endParaRPr lang="en-US" dirty="0"/>
          </a:p>
        </p:txBody>
      </p:sp>
      <p:sp>
        <p:nvSpPr>
          <p:cNvPr id="8" name="Curved Right Arrow 7"/>
          <p:cNvSpPr/>
          <p:nvPr/>
        </p:nvSpPr>
        <p:spPr>
          <a:xfrm flipV="1">
            <a:off x="417513" y="3019198"/>
            <a:ext cx="381000" cy="19812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3379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5849467"/>
              </p:ext>
            </p:extLst>
          </p:nvPr>
        </p:nvGraphicFramePr>
        <p:xfrm>
          <a:off x="3532188" y="3844925"/>
          <a:ext cx="1173162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4" name="Equation" r:id="rId4" imgW="622080" imgH="241200" progId="Equation.3">
                  <p:embed/>
                </p:oleObj>
              </mc:Choice>
              <mc:Fallback>
                <p:oleObj name="Equation" r:id="rId4" imgW="622080" imgH="241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2188" y="3844925"/>
                        <a:ext cx="1173162" cy="509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7180809"/>
              </p:ext>
            </p:extLst>
          </p:nvPr>
        </p:nvGraphicFramePr>
        <p:xfrm>
          <a:off x="5035550" y="4572000"/>
          <a:ext cx="3155950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5" name="Equation" r:id="rId6" imgW="1676160" imgH="304560" progId="Equation.3">
                  <p:embed/>
                </p:oleObj>
              </mc:Choice>
              <mc:Fallback>
                <p:oleObj name="Equation" r:id="rId6" imgW="1676160" imgH="304560" progId="Equation.3">
                  <p:embed/>
                  <p:pic>
                    <p:nvPicPr>
                      <p:cNvPr id="3379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5550" y="4572000"/>
                        <a:ext cx="3155950" cy="642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Image Stitching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534400" cy="5135563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Compute interest points on each image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Find candidate matches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Estimate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smtClean="0"/>
              <a:t>H </a:t>
            </a:r>
            <a:r>
              <a:rPr lang="en-US" dirty="0" smtClean="0"/>
              <a:t>using matched points and RANSAC with normalized DLT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Project each image onto the same surface and blend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a Projection Surface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686800" cy="51355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Many to choose: planar, cylindrical, spherical, cubic, etc.</a:t>
            </a:r>
          </a:p>
        </p:txBody>
      </p:sp>
      <p:pic>
        <p:nvPicPr>
          <p:cNvPr id="66562" name="Picture 2" descr="C:\Users\Hoiem\Documents\Classes\Computational Photography - Fall 2010\projects\stitching\display\initial_matches.png"/>
          <p:cNvPicPr>
            <a:picLocks noChangeAspect="1" noChangeArrowheads="1"/>
          </p:cNvPicPr>
          <p:nvPr/>
        </p:nvPicPr>
        <p:blipFill>
          <a:blip r:embed="rId2" cstate="print"/>
          <a:srcRect t="25000" b="26389"/>
          <a:stretch>
            <a:fillRect/>
          </a:stretch>
        </p:blipFill>
        <p:spPr bwMode="auto">
          <a:xfrm>
            <a:off x="627743" y="2743200"/>
            <a:ext cx="8360229" cy="30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3 Highlights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8534400" cy="54864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6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hlinkClick r:id="rId2"/>
              </a:rPr>
              <a:t>https://ksharma.web.illinois.edu/cs445/proj3</a:t>
            </a:r>
            <a:r>
              <a:rPr lang="en-US" sz="1600" dirty="0" smtClean="0">
                <a:hlinkClick r:id="rId2"/>
              </a:rPr>
              <a:t>/</a:t>
            </a:r>
            <a:r>
              <a:rPr lang="en-US" sz="1600" dirty="0" smtClean="0"/>
              <a:t> (most likes) good octopus, </a:t>
            </a:r>
            <a:r>
              <a:rPr lang="en-US" sz="1600" dirty="0" err="1" smtClean="0"/>
              <a:t>laplacian</a:t>
            </a:r>
            <a:r>
              <a:rPr lang="en-US" sz="1600" dirty="0" smtClean="0"/>
              <a:t> image result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hlinkClick r:id="rId3"/>
              </a:rPr>
              <a:t>https://xz2.web.illinois.edu/cs445/proj3</a:t>
            </a:r>
            <a:r>
              <a:rPr lang="en-US" sz="1600" dirty="0" smtClean="0">
                <a:hlinkClick r:id="rId3"/>
              </a:rPr>
              <a:t>/</a:t>
            </a:r>
            <a:r>
              <a:rPr lang="en-US" sz="1600" dirty="0" smtClean="0"/>
              <a:t> great main result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hlinkClick r:id="rId4"/>
              </a:rPr>
              <a:t>https://ayuship2.web.illinois.edu/cs445/proj3</a:t>
            </a:r>
            <a:r>
              <a:rPr lang="en-US" sz="1600" dirty="0" smtClean="0">
                <a:hlinkClick r:id="rId4"/>
              </a:rPr>
              <a:t>/</a:t>
            </a:r>
            <a:r>
              <a:rPr lang="en-US" sz="1600" dirty="0" smtClean="0"/>
              <a:t> many great blends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hlinkClick r:id="rId5"/>
              </a:rPr>
              <a:t>https://liwenwu2.web.illinois.edu/cs445/proj3</a:t>
            </a:r>
            <a:r>
              <a:rPr lang="en-US" sz="1600" dirty="0" smtClean="0">
                <a:hlinkClick r:id="rId5"/>
              </a:rPr>
              <a:t>/</a:t>
            </a:r>
            <a:r>
              <a:rPr lang="en-US" sz="1600" dirty="0" smtClean="0"/>
              <a:t> good blends, colorization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hlinkClick r:id="rId6"/>
              </a:rPr>
              <a:t>https://aipark2.web.illinois.edu/cs445/proj3</a:t>
            </a:r>
            <a:r>
              <a:rPr lang="en-US" sz="1600" dirty="0" smtClean="0">
                <a:hlinkClick r:id="rId6"/>
              </a:rPr>
              <a:t>/</a:t>
            </a:r>
            <a:r>
              <a:rPr lang="en-US" sz="1600" dirty="0" smtClean="0"/>
              <a:t> good comparisons w/ web page design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hlinkClick r:id="rId7"/>
              </a:rPr>
              <a:t>https://byhsieh2.web.illinois.edu/cs445/proj3</a:t>
            </a:r>
            <a:r>
              <a:rPr lang="en-US" sz="1600" dirty="0" smtClean="0">
                <a:hlinkClick r:id="rId7"/>
              </a:rPr>
              <a:t>/</a:t>
            </a:r>
            <a:r>
              <a:rPr lang="en-US" sz="1600" dirty="0" smtClean="0"/>
              <a:t> great blends and </a:t>
            </a:r>
            <a:r>
              <a:rPr lang="en-US" sz="1600" dirty="0" err="1" smtClean="0"/>
              <a:t>npr</a:t>
            </a:r>
            <a:endParaRPr lang="en-US" sz="16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hlinkClick r:id="rId8"/>
              </a:rPr>
              <a:t>https://yicheng9.web.illinois.edu/cs445/proj3</a:t>
            </a:r>
            <a:r>
              <a:rPr lang="en-US" sz="1600" dirty="0" smtClean="0">
                <a:hlinkClick r:id="rId8"/>
              </a:rPr>
              <a:t>/</a:t>
            </a:r>
            <a:r>
              <a:rPr lang="en-US" sz="1600" dirty="0" smtClean="0"/>
              <a:t> cat bread and cat magic</a:t>
            </a:r>
            <a:endParaRPr lang="en-US" sz="16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u="sng" dirty="0" smtClean="0">
                <a:hlinkClick r:id="rId9"/>
              </a:rPr>
              <a:t>https</a:t>
            </a:r>
            <a:r>
              <a:rPr lang="en-US" sz="1600" u="sng" dirty="0">
                <a:hlinkClick r:id="rId9"/>
              </a:rPr>
              <a:t>://kl2.web.illinois.edu/cs445/proj3/</a:t>
            </a:r>
            <a:r>
              <a:rPr lang="en-US" sz="1600" dirty="0"/>
              <a:t> mixed </a:t>
            </a:r>
            <a:r>
              <a:rPr lang="en-US" sz="1600" dirty="0" smtClean="0"/>
              <a:t>gradient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 smtClean="0">
                <a:hlinkClick r:id="rId10"/>
              </a:rPr>
              <a:t>http</a:t>
            </a:r>
            <a:r>
              <a:rPr lang="en-US" sz="1600" dirty="0">
                <a:hlinkClick r:id="rId10"/>
              </a:rPr>
              <a:t>://lehan2.web.illinois.edu/cs445/proj3/</a:t>
            </a:r>
            <a:r>
              <a:rPr lang="en-US" sz="1600" dirty="0"/>
              <a:t> </a:t>
            </a:r>
            <a:r>
              <a:rPr lang="en-US" sz="1600" dirty="0" err="1"/>
              <a:t>laplacian</a:t>
            </a:r>
            <a:r>
              <a:rPr lang="en-US" sz="1600" dirty="0"/>
              <a:t> pyramid(the last </a:t>
            </a:r>
            <a:r>
              <a:rPr lang="en-US" sz="1600" dirty="0" smtClean="0"/>
              <a:t>one)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 smtClean="0">
                <a:hlinkClick r:id="rId11"/>
              </a:rPr>
              <a:t>https</a:t>
            </a:r>
            <a:r>
              <a:rPr lang="en-US" sz="1600" dirty="0">
                <a:hlinkClick r:id="rId11"/>
              </a:rPr>
              <a:t>://rxian2.web.illinois.edu/cs445/proj3/</a:t>
            </a:r>
            <a:r>
              <a:rPr lang="en-US" sz="1600" dirty="0"/>
              <a:t> duck and </a:t>
            </a:r>
            <a:r>
              <a:rPr lang="en-US" sz="1600" dirty="0" smtClean="0"/>
              <a:t>fish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 smtClean="0">
                <a:hlinkClick r:id="rId12"/>
              </a:rPr>
              <a:t>https</a:t>
            </a:r>
            <a:r>
              <a:rPr lang="en-US" sz="1600" dirty="0">
                <a:hlinkClick r:id="rId12"/>
              </a:rPr>
              <a:t>://yilinma3.web.illinois.edu/cs445/proj3/</a:t>
            </a:r>
            <a:r>
              <a:rPr lang="en-US" sz="1600" dirty="0"/>
              <a:t> the skate boy on the </a:t>
            </a:r>
            <a:r>
              <a:rPr lang="en-US" sz="1600" dirty="0" smtClean="0"/>
              <a:t>moon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 smtClean="0">
                <a:hlinkClick r:id="rId13"/>
              </a:rPr>
              <a:t>https</a:t>
            </a:r>
            <a:r>
              <a:rPr lang="en-US" sz="1600" dirty="0">
                <a:hlinkClick r:id="rId13"/>
              </a:rPr>
              <a:t>://wyang52.web.illinois.edu/cs445/proj3/</a:t>
            </a:r>
            <a:r>
              <a:rPr lang="en-US" sz="1600" dirty="0"/>
              <a:t> </a:t>
            </a:r>
            <a:r>
              <a:rPr lang="en-US" sz="1600" dirty="0" smtClean="0"/>
              <a:t>rose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 smtClean="0">
                <a:hlinkClick r:id="rId14"/>
              </a:rPr>
              <a:t>https</a:t>
            </a:r>
            <a:r>
              <a:rPr lang="en-US" sz="1600" dirty="0">
                <a:hlinkClick r:id="rId14"/>
              </a:rPr>
              <a:t>://xiaoyis2.web.illinois.edu/cs445/proj3/</a:t>
            </a:r>
            <a:r>
              <a:rPr lang="en-US" sz="1600" dirty="0"/>
              <a:t> ship in the </a:t>
            </a:r>
            <a:r>
              <a:rPr lang="en-US" sz="1600" dirty="0" smtClean="0"/>
              <a:t>desert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 smtClean="0">
                <a:hlinkClick r:id="rId15"/>
              </a:rPr>
              <a:t>https</a:t>
            </a:r>
            <a:r>
              <a:rPr lang="en-US" sz="1600" dirty="0">
                <a:hlinkClick r:id="rId15"/>
              </a:rPr>
              <a:t>://sarwade2.web.illinois.edu/cs445/proj3/</a:t>
            </a:r>
            <a:r>
              <a:rPr lang="en-US" sz="1600" dirty="0"/>
              <a:t> Eiffel </a:t>
            </a:r>
            <a:r>
              <a:rPr lang="en-US" sz="1600" dirty="0" smtClean="0"/>
              <a:t>Candle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0473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Mapping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3328737" y="2409527"/>
            <a:ext cx="259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411579" y="2213011"/>
            <a:ext cx="2438400" cy="88231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4411579" y="4543127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563979" y="2409527"/>
            <a:ext cx="0" cy="228600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592053" y="2594011"/>
            <a:ext cx="886326" cy="2101516"/>
          </a:xfrm>
          <a:prstGeom prst="line">
            <a:avLst/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259179" y="3400127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5171101" y="3376299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</a:t>
            </a:r>
            <a:endParaRPr lang="en-US" sz="2000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4563979" y="2384376"/>
            <a:ext cx="2133600" cy="2311153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168897" y="280219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569991" y="199551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x</a:t>
            </a:r>
            <a:endParaRPr lang="en-US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004530" y="6065967"/>
            <a:ext cx="6135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/>
              <a:t>For red image: pixels are already on the planar surface</a:t>
            </a:r>
          </a:p>
          <a:p>
            <a:pPr marL="342900" indent="-342900">
              <a:buAutoNum type="arabicParenR"/>
            </a:pPr>
            <a:r>
              <a:rPr lang="en-US" dirty="0" smtClean="0"/>
              <a:t>For green image: map to first image plane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328737" y="2384375"/>
            <a:ext cx="4588042" cy="16768"/>
          </a:xfrm>
          <a:prstGeom prst="line">
            <a:avLst/>
          </a:prstGeom>
          <a:ln w="38100">
            <a:solidFill>
              <a:srgbClr val="32000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563979" y="2409527"/>
            <a:ext cx="3352800" cy="2286000"/>
          </a:xfrm>
          <a:prstGeom prst="line">
            <a:avLst/>
          </a:prstGeom>
          <a:ln w="28575">
            <a:solidFill>
              <a:srgbClr val="32000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3328737" y="2457182"/>
            <a:ext cx="1235242" cy="2234768"/>
          </a:xfrm>
          <a:prstGeom prst="line">
            <a:avLst/>
          </a:prstGeom>
          <a:ln w="28575">
            <a:solidFill>
              <a:srgbClr val="32000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69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</a:t>
            </a:r>
            <a:r>
              <a:rPr lang="en-US" dirty="0" smtClean="0"/>
              <a:t>Projection</a:t>
            </a:r>
            <a:endParaRPr lang="en-US" dirty="0"/>
          </a:p>
        </p:txBody>
      </p:sp>
      <p:pic>
        <p:nvPicPr>
          <p:cNvPr id="65539" name="Picture 3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229" y="998637"/>
            <a:ext cx="8591550" cy="54673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81400" y="5638801"/>
            <a:ext cx="107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Planar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7424" y="6550223"/>
            <a:ext cx="2047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Photos by Russ Hewett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Planar </a:t>
            </a:r>
            <a:r>
              <a:rPr lang="en-US" dirty="0" smtClean="0"/>
              <a:t>Projection</a:t>
            </a:r>
            <a:endParaRPr lang="en-US" dirty="0"/>
          </a:p>
        </p:txBody>
      </p:sp>
      <p:pic>
        <p:nvPicPr>
          <p:cNvPr id="65539" name="Picture 3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2" cstate="print"/>
          <a:srcRect t="22300" r="665" b="23345"/>
          <a:stretch>
            <a:fillRect/>
          </a:stretch>
        </p:blipFill>
        <p:spPr bwMode="auto">
          <a:xfrm>
            <a:off x="609600" y="2138066"/>
            <a:ext cx="8534400" cy="2971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962400" y="1676401"/>
            <a:ext cx="107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Planar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Cylindrical Mapping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209800" y="1295400"/>
            <a:ext cx="4572000" cy="4572000"/>
          </a:xfrm>
          <a:prstGeom prst="ellipse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3184358" y="1295400"/>
            <a:ext cx="259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267200" y="1098884"/>
            <a:ext cx="2438400" cy="88231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4267200" y="34290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419600" y="1295400"/>
            <a:ext cx="0" cy="228600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447674" y="1479884"/>
            <a:ext cx="886326" cy="2101516"/>
          </a:xfrm>
          <a:prstGeom prst="line">
            <a:avLst/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114800" y="2286000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4890837" y="2574758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</a:t>
            </a:r>
            <a:endParaRPr lang="en-US" sz="2000" dirty="0"/>
          </a:p>
        </p:txBody>
      </p:sp>
      <p:cxnSp>
        <p:nvCxnSpPr>
          <p:cNvPr id="19" name="Straight Connector 18"/>
          <p:cNvCxnSpPr/>
          <p:nvPr/>
        </p:nvCxnSpPr>
        <p:spPr>
          <a:xfrm flipH="1" flipV="1">
            <a:off x="3429000" y="1343056"/>
            <a:ext cx="990600" cy="2238345"/>
          </a:xfrm>
          <a:prstGeom prst="line">
            <a:avLst/>
          </a:prstGeom>
          <a:ln w="38100">
            <a:solidFill>
              <a:srgbClr val="32000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295001" y="110289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332748" y="128701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x</a:t>
            </a:r>
            <a:endParaRPr lang="en-US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861529" y="6065967"/>
            <a:ext cx="8058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/>
              <a:t>For red image: compute h, theta on cylindrical surface from (u, v)</a:t>
            </a:r>
          </a:p>
          <a:p>
            <a:pPr marL="342900" indent="-342900">
              <a:buAutoNum type="arabicParenR"/>
            </a:pPr>
            <a:r>
              <a:rPr lang="en-US" dirty="0" smtClean="0"/>
              <a:t>For green image: map to first image plane, than map to cylindrical surface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72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Cylindrical </a:t>
            </a:r>
            <a:r>
              <a:rPr lang="en-US" dirty="0" smtClean="0"/>
              <a:t>Projection</a:t>
            </a:r>
            <a:endParaRPr lang="en-US" dirty="0"/>
          </a:p>
        </p:txBody>
      </p:sp>
      <p:pic>
        <p:nvPicPr>
          <p:cNvPr id="65538" name="Picture 2" descr="C:\Users\Hoiem\Documents\Classes\Computational Photography - Fall 2010\projects\stitching\display\merged_cylindric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" y="2286000"/>
            <a:ext cx="9086850" cy="301942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457576" y="1738312"/>
            <a:ext cx="1608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Cylindrical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Cylindrical </a:t>
            </a:r>
            <a:r>
              <a:rPr lang="en-US" dirty="0" smtClean="0"/>
              <a:t>Projection</a:t>
            </a:r>
            <a:endParaRPr lang="en-US" dirty="0"/>
          </a:p>
        </p:txBody>
      </p:sp>
      <p:pic>
        <p:nvPicPr>
          <p:cNvPr id="65538" name="Picture 2" descr="C:\Users\Hoiem\Documents\Classes\Computational Photography - Fall 2010\projects\stitching\display\merged_cylindrical.jpg"/>
          <p:cNvPicPr>
            <a:picLocks noChangeAspect="1" noChangeArrowheads="1"/>
          </p:cNvPicPr>
          <p:nvPr/>
        </p:nvPicPr>
        <p:blipFill>
          <a:blip r:embed="rId2" cstate="print"/>
          <a:srcRect t="4574" b="4574"/>
          <a:stretch>
            <a:fillRect/>
          </a:stretch>
        </p:blipFill>
        <p:spPr bwMode="auto">
          <a:xfrm>
            <a:off x="57150" y="2438400"/>
            <a:ext cx="9086850" cy="27432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457576" y="1752601"/>
            <a:ext cx="1608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Cylindrical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2" cstate="print"/>
          <a:srcRect t="22300" r="665" b="23345"/>
          <a:stretch>
            <a:fillRect/>
          </a:stretch>
        </p:blipFill>
        <p:spPr bwMode="auto">
          <a:xfrm>
            <a:off x="326571" y="903514"/>
            <a:ext cx="8534400" cy="2971800"/>
          </a:xfrm>
          <a:prstGeom prst="rect">
            <a:avLst/>
          </a:prstGeom>
          <a:noFill/>
        </p:spPr>
      </p:pic>
      <p:pic>
        <p:nvPicPr>
          <p:cNvPr id="5" name="Picture 2" descr="C:\Users\Hoiem\Documents\Classes\Computational Photography - Fall 2010\projects\stitching\display\merged_cylindrical.jpg"/>
          <p:cNvPicPr>
            <a:picLocks noChangeAspect="1" noChangeArrowheads="1"/>
          </p:cNvPicPr>
          <p:nvPr/>
        </p:nvPicPr>
        <p:blipFill>
          <a:blip r:embed="rId3" cstate="print"/>
          <a:srcRect l="-629" t="4574" b="4574"/>
          <a:stretch>
            <a:fillRect/>
          </a:stretch>
        </p:blipFill>
        <p:spPr bwMode="auto">
          <a:xfrm>
            <a:off x="21771" y="4027714"/>
            <a:ext cx="9144000" cy="27432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870372" y="3418114"/>
            <a:ext cx="889987" cy="369332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Planar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641771" y="6313714"/>
            <a:ext cx="1364476" cy="369332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Cylindrical</a:t>
            </a:r>
            <a:endParaRPr lang="en-US" b="1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/>
          <a:lstStyle/>
          <a:p>
            <a:r>
              <a:rPr lang="en-US" dirty="0" smtClean="0"/>
              <a:t>Planar vs. Cylindrical Projection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9829" y="1342097"/>
            <a:ext cx="3200400" cy="201397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2117" y="4272239"/>
            <a:ext cx="2290283" cy="23928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gain adjustment</a:t>
            </a:r>
            <a:endParaRPr lang="en-US" dirty="0"/>
          </a:p>
        </p:txBody>
      </p:sp>
      <p:pic>
        <p:nvPicPr>
          <p:cNvPr id="67586" name="Picture 2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3" cstate="print"/>
          <a:srcRect t="22300" r="1878" b="23345"/>
          <a:stretch>
            <a:fillRect/>
          </a:stretch>
        </p:blipFill>
        <p:spPr bwMode="auto">
          <a:xfrm>
            <a:off x="304800" y="1752600"/>
            <a:ext cx="4724400" cy="1659924"/>
          </a:xfrm>
          <a:prstGeom prst="rect">
            <a:avLst/>
          </a:prstGeom>
          <a:noFill/>
        </p:spPr>
      </p:pic>
      <p:pic>
        <p:nvPicPr>
          <p:cNvPr id="67587" name="Picture 3" descr="C:\Users\Hoiem\Documents\Classes\Computational Photography - Fall 2010\projects\stitching\display\merged_final_gainadj.jpg"/>
          <p:cNvPicPr>
            <a:picLocks noChangeAspect="1" noChangeArrowheads="1"/>
          </p:cNvPicPr>
          <p:nvPr/>
        </p:nvPicPr>
        <p:blipFill>
          <a:blip r:embed="rId4" cstate="print"/>
          <a:srcRect t="22028" r="1552" b="23427"/>
          <a:stretch>
            <a:fillRect/>
          </a:stretch>
        </p:blipFill>
        <p:spPr bwMode="auto">
          <a:xfrm>
            <a:off x="304800" y="3925330"/>
            <a:ext cx="4876800" cy="1713470"/>
          </a:xfrm>
          <a:prstGeom prst="rect">
            <a:avLst/>
          </a:prstGeom>
          <a:noFill/>
        </p:spPr>
      </p:pic>
      <p:pic>
        <p:nvPicPr>
          <p:cNvPr id="5" name="Picture 2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3" cstate="print"/>
          <a:srcRect l="28487" t="22300" r="57269" b="23345"/>
          <a:stretch>
            <a:fillRect/>
          </a:stretch>
        </p:blipFill>
        <p:spPr bwMode="auto">
          <a:xfrm>
            <a:off x="5715000" y="1944130"/>
            <a:ext cx="1447800" cy="3504284"/>
          </a:xfrm>
          <a:prstGeom prst="rect">
            <a:avLst/>
          </a:prstGeom>
          <a:noFill/>
        </p:spPr>
      </p:pic>
      <p:pic>
        <p:nvPicPr>
          <p:cNvPr id="6" name="Picture 3" descr="C:\Users\Hoiem\Documents\Classes\Computational Photography - Fall 2010\projects\stitching\display\merged_final_gainadj.jpg"/>
          <p:cNvPicPr>
            <a:picLocks noChangeAspect="1" noChangeArrowheads="1"/>
          </p:cNvPicPr>
          <p:nvPr/>
        </p:nvPicPr>
        <p:blipFill>
          <a:blip r:embed="rId4" cstate="print"/>
          <a:srcRect l="27688" t="22028" r="58468" b="23427"/>
          <a:stretch>
            <a:fillRect/>
          </a:stretch>
        </p:blipFill>
        <p:spPr bwMode="auto">
          <a:xfrm>
            <a:off x="7588678" y="1944130"/>
            <a:ext cx="1402923" cy="3505200"/>
          </a:xfrm>
          <a:prstGeom prst="rect">
            <a:avLst/>
          </a:prstGeom>
          <a:noFill/>
        </p:spPr>
      </p:pic>
      <p:sp>
        <p:nvSpPr>
          <p:cNvPr id="7" name="Right Arrow 6"/>
          <p:cNvSpPr/>
          <p:nvPr/>
        </p:nvSpPr>
        <p:spPr>
          <a:xfrm>
            <a:off x="7220712" y="3620530"/>
            <a:ext cx="304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2438400" y="3505200"/>
            <a:ext cx="3810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Automatically choosing images to stitch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Recognizing Panoramas</a:t>
            </a:r>
          </a:p>
        </p:txBody>
      </p:sp>
      <p:grpSp>
        <p:nvGrpSpPr>
          <p:cNvPr id="24579" name="Group 40"/>
          <p:cNvGrpSpPr>
            <a:grpSpLocks/>
          </p:cNvGrpSpPr>
          <p:nvPr/>
        </p:nvGrpSpPr>
        <p:grpSpPr bwMode="auto">
          <a:xfrm>
            <a:off x="1143000" y="930956"/>
            <a:ext cx="7010400" cy="5360987"/>
            <a:chOff x="45" y="0"/>
            <a:chExt cx="8064" cy="6166"/>
          </a:xfrm>
        </p:grpSpPr>
        <p:grpSp>
          <p:nvGrpSpPr>
            <p:cNvPr id="24582" name="Group 7"/>
            <p:cNvGrpSpPr>
              <a:grpSpLocks noChangeAspect="1"/>
            </p:cNvGrpSpPr>
            <p:nvPr/>
          </p:nvGrpSpPr>
          <p:grpSpPr bwMode="auto">
            <a:xfrm>
              <a:off x="762" y="2689"/>
              <a:ext cx="6855" cy="3477"/>
              <a:chOff x="9504" y="5904"/>
              <a:chExt cx="8160" cy="4137"/>
            </a:xfrm>
          </p:grpSpPr>
          <p:pic>
            <p:nvPicPr>
              <p:cNvPr id="24609" name="Picture 8" descr="C:\WINDOWS\Desktop\is2003\images\rohr2Large.jpg"/>
              <p:cNvPicPr preferRelativeResize="0"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2816" y="5904"/>
                <a:ext cx="3840" cy="2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10" name="Picture 9" descr="C:\WINDOWS\Desktop\is2003\images\rohr1Large.jpg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9504" y="5904"/>
                <a:ext cx="3241" cy="41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11" name="Picture 10" descr="C:\WINDOWS\Desktop\is2003\images\rohr3Large.jpg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2816" y="8256"/>
                <a:ext cx="2496" cy="17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12" name="Picture 11" descr="C:\WINDOWS\Desktop\is2003\images\rohr4Large.jpg"/>
              <p:cNvPicPr preferRelativeResize="0"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5408" y="8256"/>
                <a:ext cx="2256" cy="1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4583" name="Group 12"/>
            <p:cNvGrpSpPr>
              <a:grpSpLocks noChangeAspect="1"/>
            </p:cNvGrpSpPr>
            <p:nvPr/>
          </p:nvGrpSpPr>
          <p:grpSpPr bwMode="auto">
            <a:xfrm>
              <a:off x="45" y="0"/>
              <a:ext cx="8064" cy="2268"/>
              <a:chOff x="9216" y="4176"/>
              <a:chExt cx="9216" cy="2592"/>
            </a:xfrm>
          </p:grpSpPr>
          <p:pic>
            <p:nvPicPr>
              <p:cNvPr id="24585" name="Picture 13" descr="C:\WINDOWS\Desktop\is2003\images\thumb\0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0368" y="4176"/>
                <a:ext cx="1152" cy="8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86" name="Picture 14" descr="C:\WINDOWS\Desktop\is2003\images\thumb\1.jp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9216" y="4176"/>
                <a:ext cx="1152" cy="8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87" name="Picture 15" descr="C:\WINDOWS\Desktop\is2003\images\thumb\2.jp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1520" y="4176"/>
                <a:ext cx="1152" cy="8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88" name="Picture 16" descr="C:\WINDOWS\Desktop\is2003\images\thumb\4.jp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3824" y="4176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89" name="Picture 17" descr="C:\WINDOWS\Desktop\is2003\images\thumb\5.jp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4976" y="4176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0" name="Picture 18" descr="C:\WINDOWS\Desktop\is2003\images\thumb\6.jp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6128" y="4176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1" name="Picture 19" descr="C:\WINDOWS\Desktop\is2003\images\thumb\7.jpg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7280" y="4176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2" name="Picture 20" descr="C:\WINDOWS\Desktop\is2003\images\thumb\8.jpg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9216" y="504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3" name="Picture 21" descr="C:\WINDOWS\Desktop\is2003\images\thumb\9.jpg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0368" y="504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4" name="Picture 22" descr="C:\WINDOWS\Desktop\is2003\images\thumb\10.jpg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11520" y="504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5" name="Picture 23" descr="C:\WINDOWS\Desktop\is2003\images\thumb\11.jpg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12672" y="504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6" name="Picture 24" descr="C:\WINDOWS\Desktop\is2003\images\thumb\12.jpg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13824" y="504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7" name="Picture 25" descr="C:\WINDOWS\Desktop\is2003\images\thumb\13.jpg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14976" y="504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8" name="Picture 26" descr="C:\WINDOWS\Desktop\is2003\images\thumb\14.jpg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16128" y="504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9" name="Picture 27" descr="C:\WINDOWS\Desktop\is2003\images\thumb\15.jpg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17280" y="5040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0" name="Picture 28" descr="C:\WINDOWS\Desktop\is2003\images\thumb\19.jpg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/>
              <a:stretch>
                <a:fillRect/>
              </a:stretch>
            </p:blipFill>
            <p:spPr bwMode="auto">
              <a:xfrm>
                <a:off x="12672" y="5904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1" name="Picture 29" descr="C:\WINDOWS\Desktop\is2003\images\thumb\20.jpg"/>
              <p:cNvPicPr>
                <a:picLocks noChangeAspect="1" noChangeArrowheads="1"/>
              </p:cNvPicPr>
              <p:nvPr/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13824" y="5904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2" name="Picture 30" descr="C:\WINDOWS\Desktop\is2003\images\thumb\21.jpg"/>
              <p:cNvPicPr>
                <a:picLocks noChangeAspect="1" noChangeArrowheads="1"/>
              </p:cNvPicPr>
              <p:nvPr/>
            </p:nvPicPr>
            <p:blipFill>
              <a:blip r:embed="rId23" cstate="print"/>
              <a:srcRect/>
              <a:stretch>
                <a:fillRect/>
              </a:stretch>
            </p:blipFill>
            <p:spPr bwMode="auto">
              <a:xfrm>
                <a:off x="14976" y="5904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3" name="Picture 31" descr="C:\WINDOWS\Desktop\is2003\images\thumb\22.jpg"/>
              <p:cNvPicPr>
                <a:picLocks noChangeAspect="1" noChangeArrowheads="1"/>
              </p:cNvPicPr>
              <p:nvPr/>
            </p:nvPicPr>
            <p:blipFill>
              <a:blip r:embed="rId24" cstate="print"/>
              <a:srcRect/>
              <a:stretch>
                <a:fillRect/>
              </a:stretch>
            </p:blipFill>
            <p:spPr bwMode="auto">
              <a:xfrm>
                <a:off x="16128" y="5904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4" name="Picture 32" descr="C:\WINDOWS\Desktop\is2003\images\thumb\23.jpg"/>
              <p:cNvPicPr>
                <a:picLocks noChangeAspect="1" noChangeArrowheads="1"/>
              </p:cNvPicPr>
              <p:nvPr/>
            </p:nvPicPr>
            <p:blipFill>
              <a:blip r:embed="rId25" cstate="print"/>
              <a:srcRect/>
              <a:stretch>
                <a:fillRect/>
              </a:stretch>
            </p:blipFill>
            <p:spPr bwMode="auto">
              <a:xfrm>
                <a:off x="17280" y="5904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5" name="Picture 33" descr="C:\WINDOWS\Desktop\is2003\images\thumb\3.jpg"/>
              <p:cNvPicPr>
                <a:picLocks noChangeAspect="1" noChangeArrowheads="1"/>
              </p:cNvPicPr>
              <p:nvPr/>
            </p:nvPicPr>
            <p:blipFill>
              <a:blip r:embed="rId26" cstate="print"/>
              <a:srcRect/>
              <a:stretch>
                <a:fillRect/>
              </a:stretch>
            </p:blipFill>
            <p:spPr bwMode="auto">
              <a:xfrm>
                <a:off x="12672" y="4176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6" name="Picture 34" descr="C:\WINDOWS\Desktop\is2003\images\thumb\16.jpg"/>
              <p:cNvPicPr>
                <a:picLocks noChangeAspect="1" noChangeArrowheads="1"/>
              </p:cNvPicPr>
              <p:nvPr/>
            </p:nvPicPr>
            <p:blipFill>
              <a:blip r:embed="rId27" cstate="print"/>
              <a:srcRect/>
              <a:stretch>
                <a:fillRect/>
              </a:stretch>
            </p:blipFill>
            <p:spPr bwMode="auto">
              <a:xfrm>
                <a:off x="9216" y="5904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7" name="Picture 35" descr="C:\WINDOWS\Desktop\is2003\images\thumb\17.jpg"/>
              <p:cNvPicPr>
                <a:picLocks noChangeAspect="1" noChangeArrowheads="1"/>
              </p:cNvPicPr>
              <p:nvPr/>
            </p:nvPicPr>
            <p:blipFill>
              <a:blip r:embed="rId28" cstate="print"/>
              <a:srcRect/>
              <a:stretch>
                <a:fillRect/>
              </a:stretch>
            </p:blipFill>
            <p:spPr bwMode="auto">
              <a:xfrm>
                <a:off x="10368" y="5904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08" name="Picture 36" descr="C:\WINDOWS\Desktop\is2003\images\thumb\18.jpg"/>
              <p:cNvPicPr>
                <a:picLocks noChangeAspect="1" noChangeArrowheads="1"/>
              </p:cNvPicPr>
              <p:nvPr/>
            </p:nvPicPr>
            <p:blipFill>
              <a:blip r:embed="rId29" cstate="print"/>
              <a:srcRect/>
              <a:stretch>
                <a:fillRect/>
              </a:stretch>
            </p:blipFill>
            <p:spPr bwMode="auto">
              <a:xfrm>
                <a:off x="11520" y="5904"/>
                <a:ext cx="1152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4584" name="AutoShape 37"/>
            <p:cNvSpPr>
              <a:spLocks noChangeArrowheads="1"/>
            </p:cNvSpPr>
            <p:nvPr/>
          </p:nvSpPr>
          <p:spPr bwMode="auto">
            <a:xfrm>
              <a:off x="3639" y="2016"/>
              <a:ext cx="314" cy="482"/>
            </a:xfrm>
            <a:prstGeom prst="downArrow">
              <a:avLst>
                <a:gd name="adj1" fmla="val 50000"/>
                <a:gd name="adj2" fmla="val 36827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4580" name="TextBox 35"/>
          <p:cNvSpPr txBox="1">
            <a:spLocks noChangeArrowheads="1"/>
          </p:cNvSpPr>
          <p:nvPr/>
        </p:nvSpPr>
        <p:spPr bwMode="auto">
          <a:xfrm>
            <a:off x="6175376" y="6455456"/>
            <a:ext cx="31210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Brown and Lowe 2003, 2007</a:t>
            </a:r>
          </a:p>
        </p:txBody>
      </p:sp>
      <p:sp>
        <p:nvSpPr>
          <p:cNvPr id="24581" name="TextBox 36"/>
          <p:cNvSpPr txBox="1">
            <a:spLocks noChangeArrowheads="1"/>
          </p:cNvSpPr>
          <p:nvPr/>
        </p:nvSpPr>
        <p:spPr bwMode="auto">
          <a:xfrm>
            <a:off x="152400" y="6517368"/>
            <a:ext cx="5486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Some of following material from Brown and Lowe 2003 talk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Laplacian pyramid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437" t="46400" r="39018" b="1718"/>
          <a:stretch/>
        </p:blipFill>
        <p:spPr>
          <a:xfrm>
            <a:off x="36286" y="1136525"/>
            <a:ext cx="9107714" cy="51262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8000" y="6408737"/>
            <a:ext cx="2024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Kartikeya Sharma</a:t>
            </a:r>
            <a:endParaRPr lang="en-US" b="1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06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Recognizing Panoramas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534400" cy="5135563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Input: N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Extract SIFT points, descriptors from all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Find K-nearest neighbors for each point (K=4)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For each image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/>
              <a:t>Select M candidate matching images by counting matched </a:t>
            </a:r>
            <a:r>
              <a:rPr lang="en-US" dirty="0" err="1" smtClean="0"/>
              <a:t>keypoints</a:t>
            </a:r>
            <a:r>
              <a:rPr lang="en-US" dirty="0" smtClean="0"/>
              <a:t> (M=6)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/>
              <a:t>Solve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err="1" smtClean="0"/>
              <a:t>H</a:t>
            </a:r>
            <a:r>
              <a:rPr lang="en-US" baseline="-25000" dirty="0" err="1" smtClean="0"/>
              <a:t>ij</a:t>
            </a:r>
            <a:r>
              <a:rPr lang="en-US" dirty="0" smtClean="0"/>
              <a:t> for each matched image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Recognizing Panoramas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534400" cy="5135563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Input: N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Extract SIFT points, descriptors from all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Find K-nearest neighbors for each point (K=4)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For each image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/>
              <a:t>Select M candidate matching images by counting matched </a:t>
            </a:r>
            <a:r>
              <a:rPr lang="en-US" dirty="0" err="1" smtClean="0"/>
              <a:t>keypoints</a:t>
            </a:r>
            <a:r>
              <a:rPr lang="en-US" dirty="0" smtClean="0"/>
              <a:t> (M=6)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/>
              <a:t>Solve </a:t>
            </a:r>
            <a:r>
              <a:rPr lang="en-US" dirty="0" err="1" smtClean="0"/>
              <a:t>homography</a:t>
            </a:r>
            <a:r>
              <a:rPr lang="en-US" dirty="0" smtClean="0"/>
              <a:t> </a:t>
            </a:r>
            <a:r>
              <a:rPr lang="en-US" b="1" dirty="0" err="1" smtClean="0"/>
              <a:t>H</a:t>
            </a:r>
            <a:r>
              <a:rPr lang="en-US" baseline="-25000" dirty="0" err="1" smtClean="0"/>
              <a:t>ij</a:t>
            </a:r>
            <a:r>
              <a:rPr lang="en-US" dirty="0" smtClean="0"/>
              <a:t> for each matched image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 smtClean="0"/>
              <a:t>Decide if match is valid (</a:t>
            </a:r>
            <a:r>
              <a:rPr lang="en-US" dirty="0" err="1" smtClean="0"/>
              <a:t>n</a:t>
            </a:r>
            <a:r>
              <a:rPr lang="en-US" baseline="-25000" dirty="0" err="1" smtClean="0"/>
              <a:t>i</a:t>
            </a:r>
            <a:r>
              <a:rPr lang="en-US" dirty="0" smtClean="0"/>
              <a:t>  &gt;  8  +   0.3 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f</a:t>
            </a:r>
            <a:r>
              <a:rPr lang="en-US" dirty="0" smtClean="0"/>
              <a:t> )</a:t>
            </a:r>
            <a:endParaRPr lang="en-US" baseline="-25000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876800" y="5331619"/>
            <a:ext cx="2286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29" name="TextBox 5"/>
          <p:cNvSpPr txBox="1">
            <a:spLocks noChangeArrowheads="1"/>
          </p:cNvSpPr>
          <p:nvPr/>
        </p:nvSpPr>
        <p:spPr bwMode="auto">
          <a:xfrm>
            <a:off x="4267200" y="5941219"/>
            <a:ext cx="9794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# inliers</a:t>
            </a:r>
          </a:p>
        </p:txBody>
      </p:sp>
      <p:sp>
        <p:nvSpPr>
          <p:cNvPr id="26630" name="TextBox 6"/>
          <p:cNvSpPr txBox="1">
            <a:spLocks noChangeArrowheads="1"/>
          </p:cNvSpPr>
          <p:nvPr/>
        </p:nvSpPr>
        <p:spPr bwMode="auto">
          <a:xfrm>
            <a:off x="6781800" y="5828507"/>
            <a:ext cx="1905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# </a:t>
            </a:r>
            <a:r>
              <a:rPr lang="en-US" dirty="0" err="1" smtClean="0"/>
              <a:t>keypoints</a:t>
            </a:r>
            <a:r>
              <a:rPr lang="en-US" dirty="0" smtClean="0"/>
              <a:t> </a:t>
            </a:r>
            <a:r>
              <a:rPr lang="en-US" dirty="0"/>
              <a:t>in overlapping area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7315200" y="5407819"/>
            <a:ext cx="1524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WINDOWS\Desktop\iccv2003\images\SIFT2.jp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1" y="3924300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 descr="C:\WINDOWS\Desktop\iccv2003\images\SIFT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1" y="3924301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 descr="C:\WINDOWS\Desktop\is2003\images\image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11430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 descr="C:\WINDOWS\Desktop\is2003\images\image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1430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RANSAC for Homography</a:t>
            </a:r>
          </a:p>
        </p:txBody>
      </p:sp>
      <p:sp>
        <p:nvSpPr>
          <p:cNvPr id="27655" name="TextBox 6"/>
          <p:cNvSpPr txBox="1">
            <a:spLocks noChangeArrowheads="1"/>
          </p:cNvSpPr>
          <p:nvPr/>
        </p:nvSpPr>
        <p:spPr bwMode="auto">
          <a:xfrm>
            <a:off x="2667000" y="4038601"/>
            <a:ext cx="3602038" cy="52387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/>
              <a:t>Initial Matched Points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C:\WINDOWS\Desktop\is2003\images\imag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1430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5" descr="C:\WINDOWS\Desktop\is2003\images\imag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430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RANSAC for Homography</a:t>
            </a:r>
          </a:p>
        </p:txBody>
      </p:sp>
      <p:pic>
        <p:nvPicPr>
          <p:cNvPr id="28677" name="Picture 7" descr="C:\WINDOWS\Desktop\is2003\images\matches1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1" y="3921125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8" descr="C:\WINDOWS\Desktop\is2003\images\matches2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67238" y="3921125"/>
            <a:ext cx="3675062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9" name="TextBox 6"/>
          <p:cNvSpPr txBox="1">
            <a:spLocks noChangeArrowheads="1"/>
          </p:cNvSpPr>
          <p:nvPr/>
        </p:nvSpPr>
        <p:spPr bwMode="auto">
          <a:xfrm>
            <a:off x="2667000" y="4038601"/>
            <a:ext cx="3543300" cy="52387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/>
              <a:t>Final Matched Points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026" descr="C:\WINDOWS\Desktop\is2003\images\imag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1430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1027" descr="C:\WINDOWS\Desktop\is2003\images\imag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430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10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Verification</a:t>
            </a:r>
          </a:p>
        </p:txBody>
      </p:sp>
      <p:pic>
        <p:nvPicPr>
          <p:cNvPr id="29701" name="Picture 1032" descr="C:\WINDOWS\Desktop\iccv2003\images\inliers1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3588" y="3921125"/>
            <a:ext cx="3675062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1033" descr="C:\WINDOWS\Desktop\iccv2003\images\inliers2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67238" y="3921125"/>
            <a:ext cx="3675062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WINDOWS\Desktop\is2003\images\imag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155699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 descr="C:\WINDOWS\Desktop\is2003\images\imag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55699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RANSAC for Homography</a:t>
            </a:r>
          </a:p>
        </p:txBody>
      </p:sp>
      <p:pic>
        <p:nvPicPr>
          <p:cNvPr id="30725" name="Picture 7" descr="C:\WINDOWS\Desktop\is2003\images\homograph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62114" y="3935413"/>
            <a:ext cx="5691187" cy="28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AutoShape 8"/>
          <p:cNvSpPr>
            <a:spLocks noChangeArrowheads="1"/>
          </p:cNvSpPr>
          <p:nvPr/>
        </p:nvSpPr>
        <p:spPr bwMode="auto">
          <a:xfrm>
            <a:off x="4114801" y="3532664"/>
            <a:ext cx="739775" cy="451485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Recognizing Panoramas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(now we have matched pairs of images)</a:t>
            </a:r>
          </a:p>
          <a:p>
            <a:pPr marL="514350" indent="-514350">
              <a:buFont typeface="Arial" charset="0"/>
              <a:buAutoNum type="arabicPeriod" startAt="4"/>
              <a:defRPr/>
            </a:pPr>
            <a:r>
              <a:rPr lang="en-US" dirty="0" smtClean="0"/>
              <a:t>Find connected components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Finding the panoramas</a:t>
            </a:r>
          </a:p>
        </p:txBody>
      </p:sp>
      <p:grpSp>
        <p:nvGrpSpPr>
          <p:cNvPr id="32771" name="Group 1032"/>
          <p:cNvGrpSpPr>
            <a:grpSpLocks noChangeAspect="1"/>
          </p:cNvGrpSpPr>
          <p:nvPr/>
        </p:nvGrpSpPr>
        <p:grpSpPr bwMode="auto">
          <a:xfrm>
            <a:off x="1143000" y="1295400"/>
            <a:ext cx="7010400" cy="1971675"/>
            <a:chOff x="9216" y="4176"/>
            <a:chExt cx="9216" cy="2592"/>
          </a:xfrm>
        </p:grpSpPr>
        <p:pic>
          <p:nvPicPr>
            <p:cNvPr id="32795" name="Picture 1033" descr="C:\WINDOWS\Desktop\is2003\images\thumb\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96" name="Picture 1034" descr="C:\WINDOWS\Desktop\is2003\images\thumb\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97" name="Picture 1035" descr="C:\WINDOWS\Desktop\is2003\images\thumb\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98" name="Picture 1036" descr="C:\WINDOWS\Desktop\is2003\images\thumb\4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99" name="Picture 1037" descr="C:\WINDOWS\Desktop\is2003\images\thumb\5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0" name="Picture 1038" descr="C:\WINDOWS\Desktop\is2003\images\thumb\6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1" name="Picture 1039" descr="C:\WINDOWS\Desktop\is2003\images\thumb\7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2" name="Picture 1040" descr="C:\WINDOWS\Desktop\is2003\images\thumb\8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3" name="Picture 1041" descr="C:\WINDOWS\Desktop\is2003\images\thumb\9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4" name="Picture 1042" descr="C:\WINDOWS\Desktop\is2003\images\thumb\10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5" name="Picture 1043" descr="C:\WINDOWS\Desktop\is2003\images\thumb\11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6" name="Picture 1044" descr="C:\WINDOWS\Desktop\is2003\images\thumb\12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7" name="Picture 1045" descr="C:\WINDOWS\Desktop\is2003\images\thumb\13.jp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8" name="Picture 1046" descr="C:\WINDOWS\Desktop\is2003\images\thumb\14.jp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09" name="Picture 1047" descr="C:\WINDOWS\Desktop\is2003\images\thumb\15.jp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0" name="Picture 1048" descr="C:\WINDOWS\Desktop\is2003\images\thumb\19.jp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1" name="Picture 1049" descr="C:\WINDOWS\Desktop\is2003\images\thumb\20.jpg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2" name="Picture 1050" descr="C:\WINDOWS\Desktop\is2003\images\thumb\21.jpg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3" name="Picture 1051" descr="C:\WINDOWS\Desktop\is2003\images\thumb\22.jpg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4" name="Picture 1052" descr="C:\WINDOWS\Desktop\is2003\images\thumb\23.jpg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5" name="Picture 1053" descr="C:\WINDOWS\Desktop\is2003\images\thumb\3.jpg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6" name="Picture 1054" descr="C:\WINDOWS\Desktop\is2003\images\thumb\16.jpg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7" name="Picture 1055" descr="C:\WINDOWS\Desktop\is2003\images\thumb\17.jpg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8" name="Picture 1056" descr="C:\WINDOWS\Desktop\is2003\images\thumb\18.jpg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2772" name="Line 1085"/>
          <p:cNvSpPr>
            <a:spLocks noChangeShapeType="1"/>
          </p:cNvSpPr>
          <p:nvPr/>
        </p:nvSpPr>
        <p:spPr bwMode="auto">
          <a:xfrm>
            <a:off x="1676401" y="1447799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3" name="Line 1086"/>
          <p:cNvSpPr>
            <a:spLocks noChangeShapeType="1"/>
          </p:cNvSpPr>
          <p:nvPr/>
        </p:nvSpPr>
        <p:spPr bwMode="auto">
          <a:xfrm flipV="1">
            <a:off x="6096001" y="1600199"/>
            <a:ext cx="758825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4" name="Line 1087"/>
          <p:cNvSpPr>
            <a:spLocks noChangeShapeType="1"/>
          </p:cNvSpPr>
          <p:nvPr/>
        </p:nvSpPr>
        <p:spPr bwMode="auto">
          <a:xfrm>
            <a:off x="7086601" y="1600199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5" name="Line 1088"/>
          <p:cNvSpPr>
            <a:spLocks noChangeShapeType="1"/>
          </p:cNvSpPr>
          <p:nvPr/>
        </p:nvSpPr>
        <p:spPr bwMode="auto">
          <a:xfrm>
            <a:off x="2667001" y="1447799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6" name="Line 1089"/>
          <p:cNvSpPr>
            <a:spLocks noChangeShapeType="1"/>
          </p:cNvSpPr>
          <p:nvPr/>
        </p:nvSpPr>
        <p:spPr bwMode="auto">
          <a:xfrm>
            <a:off x="1600201" y="2285999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7" name="Line 1090"/>
          <p:cNvSpPr>
            <a:spLocks noChangeShapeType="1"/>
          </p:cNvSpPr>
          <p:nvPr/>
        </p:nvSpPr>
        <p:spPr bwMode="auto">
          <a:xfrm>
            <a:off x="2667001" y="2285999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8" name="Line 1091"/>
          <p:cNvSpPr>
            <a:spLocks noChangeShapeType="1"/>
          </p:cNvSpPr>
          <p:nvPr/>
        </p:nvSpPr>
        <p:spPr bwMode="auto">
          <a:xfrm>
            <a:off x="3581401" y="2285999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9" name="Line 1092"/>
          <p:cNvSpPr>
            <a:spLocks noChangeShapeType="1"/>
          </p:cNvSpPr>
          <p:nvPr/>
        </p:nvSpPr>
        <p:spPr bwMode="auto">
          <a:xfrm>
            <a:off x="4495801" y="2285999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0" name="Line 1093"/>
          <p:cNvSpPr>
            <a:spLocks noChangeShapeType="1"/>
          </p:cNvSpPr>
          <p:nvPr/>
        </p:nvSpPr>
        <p:spPr bwMode="auto">
          <a:xfrm>
            <a:off x="5410201" y="2285999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1" name="Line 1094"/>
          <p:cNvSpPr>
            <a:spLocks noChangeShapeType="1"/>
          </p:cNvSpPr>
          <p:nvPr/>
        </p:nvSpPr>
        <p:spPr bwMode="auto">
          <a:xfrm>
            <a:off x="5791200" y="1523999"/>
            <a:ext cx="15240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2" name="Line 1095"/>
          <p:cNvSpPr>
            <a:spLocks noChangeShapeType="1"/>
          </p:cNvSpPr>
          <p:nvPr/>
        </p:nvSpPr>
        <p:spPr bwMode="auto">
          <a:xfrm flipH="1">
            <a:off x="6248400" y="1828799"/>
            <a:ext cx="3048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3" name="Line 1096"/>
          <p:cNvSpPr>
            <a:spLocks noChangeShapeType="1"/>
          </p:cNvSpPr>
          <p:nvPr/>
        </p:nvSpPr>
        <p:spPr bwMode="auto">
          <a:xfrm flipH="1">
            <a:off x="1828800" y="1676399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4" name="Line 1097"/>
          <p:cNvSpPr>
            <a:spLocks noChangeShapeType="1"/>
          </p:cNvSpPr>
          <p:nvPr/>
        </p:nvSpPr>
        <p:spPr bwMode="auto">
          <a:xfrm flipH="1">
            <a:off x="5867400" y="1371599"/>
            <a:ext cx="18288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5" name="Line 1098"/>
          <p:cNvSpPr>
            <a:spLocks noChangeShapeType="1"/>
          </p:cNvSpPr>
          <p:nvPr/>
        </p:nvSpPr>
        <p:spPr bwMode="auto">
          <a:xfrm flipV="1">
            <a:off x="1752600" y="2514599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6" name="Line 1099"/>
          <p:cNvSpPr>
            <a:spLocks noChangeShapeType="1"/>
          </p:cNvSpPr>
          <p:nvPr/>
        </p:nvSpPr>
        <p:spPr bwMode="auto">
          <a:xfrm flipV="1">
            <a:off x="3200400" y="2514599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7" name="Line 1100"/>
          <p:cNvSpPr>
            <a:spLocks noChangeShapeType="1"/>
          </p:cNvSpPr>
          <p:nvPr/>
        </p:nvSpPr>
        <p:spPr bwMode="auto">
          <a:xfrm flipV="1">
            <a:off x="4876800" y="2514599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8" name="Line 1101"/>
          <p:cNvSpPr>
            <a:spLocks noChangeShapeType="1"/>
          </p:cNvSpPr>
          <p:nvPr/>
        </p:nvSpPr>
        <p:spPr bwMode="auto">
          <a:xfrm flipV="1">
            <a:off x="4191000" y="1828799"/>
            <a:ext cx="2667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89" name="Line 1102"/>
          <p:cNvSpPr>
            <a:spLocks noChangeShapeType="1"/>
          </p:cNvSpPr>
          <p:nvPr/>
        </p:nvSpPr>
        <p:spPr bwMode="auto">
          <a:xfrm flipV="1">
            <a:off x="5410200" y="1752599"/>
            <a:ext cx="60960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90" name="Line 1103"/>
          <p:cNvSpPr>
            <a:spLocks noChangeShapeType="1"/>
          </p:cNvSpPr>
          <p:nvPr/>
        </p:nvSpPr>
        <p:spPr bwMode="auto">
          <a:xfrm>
            <a:off x="1524000" y="2895599"/>
            <a:ext cx="9144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91" name="Line 1104"/>
          <p:cNvSpPr>
            <a:spLocks noChangeShapeType="1"/>
          </p:cNvSpPr>
          <p:nvPr/>
        </p:nvSpPr>
        <p:spPr bwMode="auto">
          <a:xfrm flipV="1">
            <a:off x="2438400" y="2819399"/>
            <a:ext cx="685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92" name="Line 1105"/>
          <p:cNvSpPr>
            <a:spLocks noChangeShapeType="1"/>
          </p:cNvSpPr>
          <p:nvPr/>
        </p:nvSpPr>
        <p:spPr bwMode="auto">
          <a:xfrm>
            <a:off x="4191000" y="2971799"/>
            <a:ext cx="11430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93" name="Line 1106"/>
          <p:cNvSpPr>
            <a:spLocks noChangeShapeType="1"/>
          </p:cNvSpPr>
          <p:nvPr/>
        </p:nvSpPr>
        <p:spPr bwMode="auto">
          <a:xfrm>
            <a:off x="4876800" y="2819399"/>
            <a:ext cx="11430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94" name="Line 1107"/>
          <p:cNvSpPr>
            <a:spLocks noChangeShapeType="1"/>
          </p:cNvSpPr>
          <p:nvPr/>
        </p:nvSpPr>
        <p:spPr bwMode="auto">
          <a:xfrm flipV="1">
            <a:off x="5791200" y="3047999"/>
            <a:ext cx="9144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Finding the panoramas</a:t>
            </a:r>
          </a:p>
        </p:txBody>
      </p:sp>
      <p:grpSp>
        <p:nvGrpSpPr>
          <p:cNvPr id="33795" name="Group 3"/>
          <p:cNvGrpSpPr>
            <a:grpSpLocks noChangeAspect="1"/>
          </p:cNvGrpSpPr>
          <p:nvPr/>
        </p:nvGrpSpPr>
        <p:grpSpPr bwMode="auto">
          <a:xfrm>
            <a:off x="1143000" y="1295400"/>
            <a:ext cx="7010400" cy="1971675"/>
            <a:chOff x="9216" y="4176"/>
            <a:chExt cx="9216" cy="2592"/>
          </a:xfrm>
        </p:grpSpPr>
        <p:pic>
          <p:nvPicPr>
            <p:cNvPr id="33834" name="Picture 4" descr="C:\WINDOWS\Desktop\is2003\images\thumb\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35" name="Picture 5" descr="C:\WINDOWS\Desktop\is2003\images\thumb\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36" name="Picture 6" descr="C:\WINDOWS\Desktop\is2003\images\thumb\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37" name="Picture 7" descr="C:\WINDOWS\Desktop\is2003\images\thumb\4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38" name="Picture 8" descr="C:\WINDOWS\Desktop\is2003\images\thumb\5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39" name="Picture 9" descr="C:\WINDOWS\Desktop\is2003\images\thumb\6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0" name="Picture 10" descr="C:\WINDOWS\Desktop\is2003\images\thumb\7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1" name="Picture 11" descr="C:\WINDOWS\Desktop\is2003\images\thumb\8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2" name="Picture 12" descr="C:\WINDOWS\Desktop\is2003\images\thumb\9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3" name="Picture 13" descr="C:\WINDOWS\Desktop\is2003\images\thumb\10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4" name="Picture 14" descr="C:\WINDOWS\Desktop\is2003\images\thumb\11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5" name="Picture 15" descr="C:\WINDOWS\Desktop\is2003\images\thumb\12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6" name="Picture 16" descr="C:\WINDOWS\Desktop\is2003\images\thumb\13.jp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7" name="Picture 17" descr="C:\WINDOWS\Desktop\is2003\images\thumb\14.jp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8" name="Picture 18" descr="C:\WINDOWS\Desktop\is2003\images\thumb\15.jp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49" name="Picture 19" descr="C:\WINDOWS\Desktop\is2003\images\thumb\19.jp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50" name="Picture 20" descr="C:\WINDOWS\Desktop\is2003\images\thumb\20.jpg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51" name="Picture 21" descr="C:\WINDOWS\Desktop\is2003\images\thumb\21.jpg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52" name="Picture 22" descr="C:\WINDOWS\Desktop\is2003\images\thumb\22.jpg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53" name="Picture 23" descr="C:\WINDOWS\Desktop\is2003\images\thumb\23.jpg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54" name="Picture 24" descr="C:\WINDOWS\Desktop\is2003\images\thumb\3.jpg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55" name="Picture 25" descr="C:\WINDOWS\Desktop\is2003\images\thumb\16.jpg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56" name="Picture 26" descr="C:\WINDOWS\Desktop\is2003\images\thumb\17.jpg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57" name="Picture 27" descr="C:\WINDOWS\Desktop\is2003\images\thumb\18.jpg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3796" name="AutoShape 28"/>
          <p:cNvSpPr>
            <a:spLocks noChangeArrowheads="1"/>
          </p:cNvSpPr>
          <p:nvPr/>
        </p:nvSpPr>
        <p:spPr bwMode="auto">
          <a:xfrm>
            <a:off x="4298951" y="3369150"/>
            <a:ext cx="739775" cy="451485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33797" name="Picture 29" descr="C:\WINDOWS\Desktop\is2003\images\thumb\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59436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30" descr="C:\WINDOWS\Desktop\is2003\images\thumb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58674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31" descr="C:\WINDOWS\Desktop\is2003\images\thumb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54102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32" descr="C:\WINDOWS\Desktop\is2003\images\thumb\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43200" y="56388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Picture 33" descr="C:\WINDOWS\Desktop\is2003\images\thumb\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76400" y="37338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2" name="Picture 34" descr="C:\WINDOWS\Desktop\is2003\images\thumb\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86000" y="39624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3" name="Picture 35" descr="C:\WINDOWS\Desktop\is2003\images\thumb\1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57400" y="45720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4" name="Picture 36" descr="C:\WINDOWS\Desktop\is2003\images\thumb\1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124200" y="37338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5" name="Picture 37" descr="C:\WINDOWS\Desktop\is2003\images\thumb\1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124200" y="44958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6" name="Picture 38" descr="C:\WINDOWS\Desktop\is2003\images\thumb\13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981200" y="54864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7" name="Picture 39" descr="C:\WINDOWS\Desktop\is2003\images\thumb\19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477000" y="59436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8" name="Picture 40" descr="C:\WINDOWS\Desktop\is2003\images\thumb\20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010400" y="54864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9" name="Picture 41" descr="C:\WINDOWS\Desktop\is2003\images\thumb\21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248400" y="54864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0" name="Picture 42" descr="C:\WINDOWS\Desktop\is2003\images\thumb\22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239000" y="59436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1" name="Picture 43" descr="C:\WINDOWS\Desktop\is2003\images\thumb\16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5638800" y="44196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2" name="Picture 44" descr="C:\WINDOWS\Desktop\is2003\images\thumb\17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5410200" y="37338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3" name="Picture 45" descr="C:\WINDOWS\Desktop\is2003\images\thumb\18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4876800" y="41910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4" name="Picture 46" descr="C:\WINDOWS\Desktop\is2003\images\thumb\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76400" y="49530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5" name="Picture 47" descr="C:\WINDOWS\Desktop\is2003\images\thumb\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19400" y="4876800"/>
            <a:ext cx="8763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16" name="Line 48"/>
          <p:cNvSpPr>
            <a:spLocks noChangeShapeType="1"/>
          </p:cNvSpPr>
          <p:nvPr/>
        </p:nvSpPr>
        <p:spPr bwMode="auto">
          <a:xfrm flipH="1" flipV="1">
            <a:off x="3048000" y="5257800"/>
            <a:ext cx="152400" cy="6127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17" name="Line 49"/>
          <p:cNvSpPr>
            <a:spLocks noChangeShapeType="1"/>
          </p:cNvSpPr>
          <p:nvPr/>
        </p:nvSpPr>
        <p:spPr bwMode="auto">
          <a:xfrm flipH="1" flipV="1">
            <a:off x="3581400" y="4038600"/>
            <a:ext cx="0" cy="7651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18" name="Line 50"/>
          <p:cNvSpPr>
            <a:spLocks noChangeShapeType="1"/>
          </p:cNvSpPr>
          <p:nvPr/>
        </p:nvSpPr>
        <p:spPr bwMode="auto">
          <a:xfrm flipH="1" flipV="1">
            <a:off x="2133600" y="3962399"/>
            <a:ext cx="6096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19" name="Line 52"/>
          <p:cNvSpPr>
            <a:spLocks noChangeShapeType="1"/>
          </p:cNvSpPr>
          <p:nvPr/>
        </p:nvSpPr>
        <p:spPr bwMode="auto">
          <a:xfrm flipH="1" flipV="1">
            <a:off x="1981200" y="5410199"/>
            <a:ext cx="381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0" name="Line 54"/>
          <p:cNvSpPr>
            <a:spLocks noChangeShapeType="1"/>
          </p:cNvSpPr>
          <p:nvPr/>
        </p:nvSpPr>
        <p:spPr bwMode="auto">
          <a:xfrm flipH="1" flipV="1">
            <a:off x="4876800" y="5791199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1" name="Line 55"/>
          <p:cNvSpPr>
            <a:spLocks noChangeShapeType="1"/>
          </p:cNvSpPr>
          <p:nvPr/>
        </p:nvSpPr>
        <p:spPr bwMode="auto">
          <a:xfrm flipH="1" flipV="1">
            <a:off x="2667000" y="4724399"/>
            <a:ext cx="381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2" name="Line 56"/>
          <p:cNvSpPr>
            <a:spLocks noChangeShapeType="1"/>
          </p:cNvSpPr>
          <p:nvPr/>
        </p:nvSpPr>
        <p:spPr bwMode="auto">
          <a:xfrm flipH="1" flipV="1">
            <a:off x="2209800" y="4724399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3" name="Line 57"/>
          <p:cNvSpPr>
            <a:spLocks noChangeShapeType="1"/>
          </p:cNvSpPr>
          <p:nvPr/>
        </p:nvSpPr>
        <p:spPr bwMode="auto">
          <a:xfrm flipH="1">
            <a:off x="2895600" y="4114799"/>
            <a:ext cx="4572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4" name="Line 58"/>
          <p:cNvSpPr>
            <a:spLocks noChangeShapeType="1"/>
          </p:cNvSpPr>
          <p:nvPr/>
        </p:nvSpPr>
        <p:spPr bwMode="auto">
          <a:xfrm flipH="1" flipV="1">
            <a:off x="2667000" y="4876799"/>
            <a:ext cx="0" cy="914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5" name="Line 59"/>
          <p:cNvSpPr>
            <a:spLocks noChangeShapeType="1"/>
          </p:cNvSpPr>
          <p:nvPr/>
        </p:nvSpPr>
        <p:spPr bwMode="auto">
          <a:xfrm flipH="1" flipV="1">
            <a:off x="7543800" y="5714999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6" name="Line 60"/>
          <p:cNvSpPr>
            <a:spLocks noChangeShapeType="1"/>
          </p:cNvSpPr>
          <p:nvPr/>
        </p:nvSpPr>
        <p:spPr bwMode="auto">
          <a:xfrm flipH="1" flipV="1">
            <a:off x="5257800" y="4724399"/>
            <a:ext cx="8382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7" name="Line 61"/>
          <p:cNvSpPr>
            <a:spLocks noChangeShapeType="1"/>
          </p:cNvSpPr>
          <p:nvPr/>
        </p:nvSpPr>
        <p:spPr bwMode="auto">
          <a:xfrm flipV="1">
            <a:off x="5410200" y="3962399"/>
            <a:ext cx="3810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8" name="Line 62"/>
          <p:cNvSpPr>
            <a:spLocks noChangeShapeType="1"/>
          </p:cNvSpPr>
          <p:nvPr/>
        </p:nvSpPr>
        <p:spPr bwMode="auto">
          <a:xfrm flipH="1" flipV="1">
            <a:off x="6096000" y="4114799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29" name="Line 63"/>
          <p:cNvSpPr>
            <a:spLocks noChangeShapeType="1"/>
          </p:cNvSpPr>
          <p:nvPr/>
        </p:nvSpPr>
        <p:spPr bwMode="auto">
          <a:xfrm flipH="1" flipV="1">
            <a:off x="4953000" y="6400799"/>
            <a:ext cx="457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30" name="Line 64"/>
          <p:cNvSpPr>
            <a:spLocks noChangeShapeType="1"/>
          </p:cNvSpPr>
          <p:nvPr/>
        </p:nvSpPr>
        <p:spPr bwMode="auto">
          <a:xfrm flipH="1" flipV="1">
            <a:off x="5410200" y="5791199"/>
            <a:ext cx="762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31" name="Line 65"/>
          <p:cNvSpPr>
            <a:spLocks noChangeShapeType="1"/>
          </p:cNvSpPr>
          <p:nvPr/>
        </p:nvSpPr>
        <p:spPr bwMode="auto">
          <a:xfrm flipV="1">
            <a:off x="6781800" y="5714999"/>
            <a:ext cx="533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32" name="Line 66"/>
          <p:cNvSpPr>
            <a:spLocks noChangeShapeType="1"/>
          </p:cNvSpPr>
          <p:nvPr/>
        </p:nvSpPr>
        <p:spPr bwMode="auto">
          <a:xfrm flipV="1">
            <a:off x="7010400" y="6400799"/>
            <a:ext cx="533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33" name="Line 67"/>
          <p:cNvSpPr>
            <a:spLocks noChangeShapeType="1"/>
          </p:cNvSpPr>
          <p:nvPr/>
        </p:nvSpPr>
        <p:spPr bwMode="auto">
          <a:xfrm flipH="1" flipV="1">
            <a:off x="6781800" y="5867399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Finding the panoramas</a:t>
            </a:r>
          </a:p>
        </p:txBody>
      </p:sp>
      <p:grpSp>
        <p:nvGrpSpPr>
          <p:cNvPr id="34819" name="Group 1028"/>
          <p:cNvGrpSpPr>
            <a:grpSpLocks noChangeAspect="1"/>
          </p:cNvGrpSpPr>
          <p:nvPr/>
        </p:nvGrpSpPr>
        <p:grpSpPr bwMode="auto">
          <a:xfrm>
            <a:off x="1766889" y="3633787"/>
            <a:ext cx="5959475" cy="3022600"/>
            <a:chOff x="9504" y="5904"/>
            <a:chExt cx="8160" cy="4137"/>
          </a:xfrm>
        </p:grpSpPr>
        <p:pic>
          <p:nvPicPr>
            <p:cNvPr id="34846" name="Picture 1029" descr="C:\WINDOWS\Desktop\is2003\images\rohr2Large.jpg"/>
            <p:cNvPicPr preferRelativeResize="0"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816" y="5904"/>
              <a:ext cx="3840" cy="2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7" name="Picture 1030" descr="C:\WINDOWS\Desktop\is2003\images\rohr1Large.jpg"/>
            <p:cNvPicPr preferRelativeResize="0"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504" y="5904"/>
              <a:ext cx="3241" cy="4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8" name="Picture 1031" descr="C:\WINDOWS\Desktop\is2003\images\rohr3Large.jpg"/>
            <p:cNvPicPr preferRelativeResize="0"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816" y="8256"/>
              <a:ext cx="2496" cy="1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9" name="Picture 1032" descr="C:\WINDOWS\Desktop\is2003\images\rohr4Large.jpg"/>
            <p:cNvPicPr preferRelativeResize="0"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408" y="8256"/>
              <a:ext cx="2256" cy="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4820" name="Group 1033"/>
          <p:cNvGrpSpPr>
            <a:grpSpLocks noChangeAspect="1"/>
          </p:cNvGrpSpPr>
          <p:nvPr/>
        </p:nvGrpSpPr>
        <p:grpSpPr bwMode="auto">
          <a:xfrm>
            <a:off x="1143000" y="1295400"/>
            <a:ext cx="7010400" cy="1971675"/>
            <a:chOff x="9216" y="4176"/>
            <a:chExt cx="9216" cy="2592"/>
          </a:xfrm>
        </p:grpSpPr>
        <p:pic>
          <p:nvPicPr>
            <p:cNvPr id="34822" name="Picture 1034" descr="C:\WINDOWS\Desktop\is2003\images\thumb\0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3" name="Picture 1035" descr="C:\WINDOWS\Desktop\is2003\images\thumb\1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4" name="Picture 1036" descr="C:\WINDOWS\Desktop\is2003\images\thumb\2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5" name="Picture 1037" descr="C:\WINDOWS\Desktop\is2003\images\thumb\4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6" name="Picture 1038" descr="C:\WINDOWS\Desktop\is2003\images\thumb\5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7" name="Picture 1039" descr="C:\WINDOWS\Desktop\is2003\images\thumb\6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8" name="Picture 1040" descr="C:\WINDOWS\Desktop\is2003\images\thumb\7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9" name="Picture 1041" descr="C:\WINDOWS\Desktop\is2003\images\thumb\8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0" name="Picture 1042" descr="C:\WINDOWS\Desktop\is2003\images\thumb\9.jp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1" name="Picture 1043" descr="C:\WINDOWS\Desktop\is2003\images\thumb\10.jp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2" name="Picture 1044" descr="C:\WINDOWS\Desktop\is2003\images\thumb\11.jp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3" name="Picture 1045" descr="C:\WINDOWS\Desktop\is2003\images\thumb\12.jp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4" name="Picture 1046" descr="C:\WINDOWS\Desktop\is2003\images\thumb\13.jpg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5" name="Picture 1047" descr="C:\WINDOWS\Desktop\is2003\images\thumb\14.jpg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6" name="Picture 1048" descr="C:\WINDOWS\Desktop\is2003\images\thumb\15.jpg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7" name="Picture 1049" descr="C:\WINDOWS\Desktop\is2003\images\thumb\19.jpg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8" name="Picture 1050" descr="C:\WINDOWS\Desktop\is2003\images\thumb\20.jpg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9" name="Picture 1051" descr="C:\WINDOWS\Desktop\is2003\images\thumb\21.jpg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0" name="Picture 1052" descr="C:\WINDOWS\Desktop\is2003\images\thumb\22.jpg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1" name="Picture 1053" descr="C:\WINDOWS\Desktop\is2003\images\thumb\23.jpg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2" name="Picture 1054" descr="C:\WINDOWS\Desktop\is2003\images\thumb\3.jpg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3" name="Picture 1055" descr="C:\WINDOWS\Desktop\is2003\images\thumb\16.jpg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4" name="Picture 1056" descr="C:\WINDOWS\Desktop\is2003\images\thumb\17.jpg"/>
            <p:cNvPicPr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5" name="Picture 1057" descr="C:\WINDOWS\Desktop\is2003\images\thumb\18.jpg"/>
            <p:cNvPicPr>
              <a:picLocks noChangeAspect="1" noChangeArrowheads="1"/>
            </p:cNvPicPr>
            <p:nvPr/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4821" name="AutoShape 1058"/>
          <p:cNvSpPr>
            <a:spLocks noChangeArrowheads="1"/>
          </p:cNvSpPr>
          <p:nvPr/>
        </p:nvSpPr>
        <p:spPr bwMode="auto">
          <a:xfrm>
            <a:off x="4298951" y="3369150"/>
            <a:ext cx="739775" cy="451485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682" name="Picture 2" descr="https://anbangy2.web.illinois.edu/cs445/proj3/images/im_blend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129"/>
            <a:ext cx="4086225" cy="265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73773" y="2662605"/>
            <a:ext cx="130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Anbang</a:t>
            </a:r>
            <a:r>
              <a:rPr lang="en-US" dirty="0" smtClean="0"/>
              <a:t> Ye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248400" y="2847271"/>
            <a:ext cx="1462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212529"/>
                </a:solidFill>
                <a:latin typeface="-apple-system"/>
              </a:rPr>
              <a:t>Ayushi</a:t>
            </a:r>
            <a:r>
              <a:rPr lang="en-US" dirty="0">
                <a:solidFill>
                  <a:srgbClr val="212529"/>
                </a:solidFill>
                <a:latin typeface="-apple-system"/>
              </a:rPr>
              <a:t> Patel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42797" y="6290986"/>
            <a:ext cx="1749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Xiaohua</a:t>
            </a:r>
            <a:r>
              <a:rPr lang="en-US" dirty="0"/>
              <a:t> Zhang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248400" y="6343680"/>
            <a:ext cx="1193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12529"/>
                </a:solidFill>
                <a:latin typeface="-apple-system"/>
              </a:rPr>
              <a:t>Liwen Wu</a:t>
            </a:r>
            <a:endParaRPr lang="en-US" dirty="0"/>
          </a:p>
        </p:txBody>
      </p:sp>
      <p:pic>
        <p:nvPicPr>
          <p:cNvPr id="71684" name="Picture 4" descr="https://ayuship2.web.illinois.edu/cs445/proj3/output/explos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094" y="301528"/>
            <a:ext cx="3673734" cy="244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6" name="Picture 6" descr="https://ayuship2.web.illinois.edu/cs445/proj3/output/screaming_orang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1393" y="1452929"/>
            <a:ext cx="1205213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8" name="Picture 8" descr="poisson ble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323" y="3629236"/>
            <a:ext cx="3921520" cy="263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2" name="Picture 12" descr="https://xz2.web.illinois.edu/cs445/proj3/static/media/result_0.8624e1e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86" y="3575228"/>
            <a:ext cx="3581399" cy="268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64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Recognizing Panoramas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534400" cy="5135563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 smtClean="0"/>
              <a:t>(now we have matched pairs of images)</a:t>
            </a:r>
          </a:p>
          <a:p>
            <a:pPr marL="514350" indent="-514350">
              <a:buFont typeface="Arial" charset="0"/>
              <a:buAutoNum type="arabicPeriod" startAt="4"/>
              <a:defRPr/>
            </a:pPr>
            <a:r>
              <a:rPr lang="en-US" dirty="0" smtClean="0"/>
              <a:t>Find connected components</a:t>
            </a:r>
          </a:p>
          <a:p>
            <a:pPr marL="514350" indent="-514350">
              <a:buFont typeface="Arial" charset="0"/>
              <a:buAutoNum type="arabicPeriod" startAt="4"/>
              <a:defRPr/>
            </a:pPr>
            <a:r>
              <a:rPr lang="en-US" dirty="0" smtClean="0"/>
              <a:t>For each connected component</a:t>
            </a:r>
          </a:p>
          <a:p>
            <a:pPr marL="914400" lvl="1" indent="-514350">
              <a:buFont typeface="Arial" charset="0"/>
              <a:buAutoNum type="alphaLcParenR"/>
              <a:defRPr/>
            </a:pPr>
            <a:r>
              <a:rPr lang="en-US" dirty="0" smtClean="0"/>
              <a:t>Perform bundle adjustment to solve for rotation (</a:t>
            </a:r>
            <a:r>
              <a:rPr lang="el-GR" dirty="0" smtClean="0">
                <a:latin typeface="Arial"/>
                <a:cs typeface="Arial"/>
              </a:rPr>
              <a:t>θ</a:t>
            </a:r>
            <a:r>
              <a:rPr lang="en-US" baseline="-25000" dirty="0" smtClean="0">
                <a:latin typeface="Arial"/>
                <a:cs typeface="Arial"/>
              </a:rPr>
              <a:t>1</a:t>
            </a:r>
            <a:r>
              <a:rPr lang="en-US" dirty="0" smtClean="0">
                <a:latin typeface="Arial"/>
                <a:cs typeface="Arial"/>
              </a:rPr>
              <a:t>,</a:t>
            </a:r>
            <a:r>
              <a:rPr lang="el-GR" dirty="0" smtClean="0">
                <a:latin typeface="Arial"/>
                <a:cs typeface="Arial"/>
              </a:rPr>
              <a:t> θ</a:t>
            </a:r>
            <a:r>
              <a:rPr lang="en-US" baseline="-25000" dirty="0" smtClean="0">
                <a:latin typeface="Arial"/>
                <a:cs typeface="Arial"/>
              </a:rPr>
              <a:t>2</a:t>
            </a:r>
            <a:r>
              <a:rPr lang="en-US" dirty="0" smtClean="0">
                <a:latin typeface="Arial"/>
                <a:cs typeface="Arial"/>
              </a:rPr>
              <a:t>,</a:t>
            </a:r>
            <a:r>
              <a:rPr lang="el-GR" dirty="0" smtClean="0">
                <a:latin typeface="Arial"/>
                <a:cs typeface="Arial"/>
              </a:rPr>
              <a:t> θ</a:t>
            </a:r>
            <a:r>
              <a:rPr lang="en-US" baseline="-25000" dirty="0" smtClean="0">
                <a:latin typeface="Arial"/>
                <a:cs typeface="Arial"/>
              </a:rPr>
              <a:t>3</a:t>
            </a:r>
            <a:r>
              <a:rPr lang="en-US" dirty="0" smtClean="0"/>
              <a:t>) and focal length </a:t>
            </a:r>
            <a:r>
              <a:rPr lang="en-US" i="1" dirty="0" smtClean="0"/>
              <a:t>f</a:t>
            </a:r>
            <a:r>
              <a:rPr lang="en-US" dirty="0" smtClean="0"/>
              <a:t>  of all cameras</a:t>
            </a:r>
          </a:p>
          <a:p>
            <a:pPr marL="914400" lvl="1" indent="-514350">
              <a:buFont typeface="Arial" charset="0"/>
              <a:buAutoNum type="alphaLcParenR"/>
              <a:defRPr/>
            </a:pPr>
            <a:r>
              <a:rPr lang="en-US" dirty="0" smtClean="0"/>
              <a:t>Project to a surface (plane, cylinder, or sphere)</a:t>
            </a:r>
          </a:p>
          <a:p>
            <a:pPr marL="914400" lvl="1" indent="-514350">
              <a:buFont typeface="Arial" charset="0"/>
              <a:buAutoNum type="alphaLcParenR"/>
              <a:defRPr/>
            </a:pPr>
            <a:r>
              <a:rPr lang="en-US" dirty="0" smtClean="0"/>
              <a:t>Render with multiband blending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12" descr="txp_fig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1676400"/>
            <a:ext cx="304800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Bundle adjustment for stitching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382000" cy="5135563"/>
          </a:xfrm>
        </p:spPr>
        <p:txBody>
          <a:bodyPr/>
          <a:lstStyle/>
          <a:p>
            <a:r>
              <a:rPr lang="en-US" dirty="0" smtClean="0"/>
              <a:t>Non-linear minimization of re-projection error</a:t>
            </a:r>
          </a:p>
          <a:p>
            <a:endParaRPr lang="en-US" dirty="0" smtClean="0"/>
          </a:p>
          <a:p>
            <a:r>
              <a:rPr lang="en-US" sz="2400" dirty="0"/>
              <a:t> 		where</a:t>
            </a:r>
            <a:r>
              <a:rPr lang="en-US" dirty="0" smtClean="0"/>
              <a:t> 	  </a:t>
            </a:r>
            <a:r>
              <a:rPr lang="en-US" b="1" dirty="0" smtClean="0"/>
              <a:t>H</a:t>
            </a:r>
            <a:r>
              <a:rPr lang="en-US" dirty="0" smtClean="0"/>
              <a:t> = </a:t>
            </a:r>
            <a:r>
              <a:rPr lang="en-US" b="1" dirty="0" smtClean="0"/>
              <a:t>K</a:t>
            </a:r>
            <a:r>
              <a:rPr lang="en-US" dirty="0" smtClean="0"/>
              <a:t>’ </a:t>
            </a:r>
            <a:r>
              <a:rPr lang="en-US" b="1" dirty="0" smtClean="0"/>
              <a:t>R</a:t>
            </a:r>
            <a:r>
              <a:rPr lang="en-US" dirty="0" smtClean="0"/>
              <a:t>’ </a:t>
            </a:r>
            <a:r>
              <a:rPr lang="en-US" b="1" dirty="0" smtClean="0"/>
              <a:t>R</a:t>
            </a:r>
            <a:r>
              <a:rPr lang="en-US" baseline="30000" dirty="0" smtClean="0"/>
              <a:t>-1</a:t>
            </a:r>
            <a:r>
              <a:rPr lang="en-US" dirty="0" smtClean="0"/>
              <a:t> </a:t>
            </a:r>
            <a:r>
              <a:rPr lang="en-US" b="1" dirty="0" smtClean="0"/>
              <a:t>K</a:t>
            </a:r>
            <a:r>
              <a:rPr lang="en-US" baseline="30000" dirty="0" smtClean="0"/>
              <a:t>-1</a:t>
            </a:r>
          </a:p>
          <a:p>
            <a:endParaRPr lang="en-US" baseline="30000" dirty="0" smtClean="0"/>
          </a:p>
          <a:p>
            <a:endParaRPr lang="en-US" baseline="30000" dirty="0" smtClean="0"/>
          </a:p>
          <a:p>
            <a:endParaRPr lang="en-US" baseline="30000" dirty="0" smtClean="0"/>
          </a:p>
          <a:p>
            <a:r>
              <a:rPr lang="en-US" dirty="0" smtClean="0"/>
              <a:t>Solve non-linear least squares (</a:t>
            </a:r>
            <a:r>
              <a:rPr lang="en-US" dirty="0" err="1" smtClean="0"/>
              <a:t>Levenberg</a:t>
            </a:r>
            <a:r>
              <a:rPr lang="en-US" dirty="0" smtClean="0"/>
              <a:t>-Marquardt algorithm)</a:t>
            </a:r>
          </a:p>
          <a:p>
            <a:pPr lvl="1"/>
            <a:r>
              <a:rPr lang="en-US" baseline="30000" dirty="0" smtClean="0"/>
              <a:t> </a:t>
            </a:r>
            <a:r>
              <a:rPr lang="en-US" dirty="0" smtClean="0"/>
              <a:t>See paper for details</a:t>
            </a:r>
            <a:endParaRPr lang="en-US" baseline="30000" dirty="0" smtClean="0"/>
          </a:p>
        </p:txBody>
      </p:sp>
      <p:graphicFrame>
        <p:nvGraphicFramePr>
          <p:cNvPr id="1638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2002762"/>
              </p:ext>
            </p:extLst>
          </p:nvPr>
        </p:nvGraphicFramePr>
        <p:xfrm>
          <a:off x="1371600" y="2971801"/>
          <a:ext cx="2698750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6" name="Equation" r:id="rId6" imgW="1714320" imgH="457200" progId="Equation.3">
                  <p:embed/>
                </p:oleObj>
              </mc:Choice>
              <mc:Fallback>
                <p:oleObj name="Equation" r:id="rId6" imgW="1714320" imgH="457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2971801"/>
                        <a:ext cx="2698750" cy="720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5869757"/>
              </p:ext>
            </p:extLst>
          </p:nvPr>
        </p:nvGraphicFramePr>
        <p:xfrm>
          <a:off x="990600" y="2209800"/>
          <a:ext cx="1447800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7" name="Equation" r:id="rId8" imgW="520560" imgH="164880" progId="Equation.3">
                  <p:embed/>
                </p:oleObj>
              </mc:Choice>
              <mc:Fallback>
                <p:oleObj name="Equation" r:id="rId8" imgW="520560" imgH="1648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2209800"/>
                        <a:ext cx="1447800" cy="458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7" name="Picture 15" descr="txp_fig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10400" y="2590801"/>
            <a:ext cx="12017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Bundle Adjustment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8482012" cy="5135563"/>
          </a:xfrm>
        </p:spPr>
        <p:txBody>
          <a:bodyPr/>
          <a:lstStyle/>
          <a:p>
            <a:pPr eaLnBrk="1" hangingPunct="1">
              <a:buNone/>
            </a:pPr>
            <a:r>
              <a:rPr lang="en-US" dirty="0" smtClean="0"/>
              <a:t>	New images initialized with rotation, focal length of the best matching image</a:t>
            </a:r>
          </a:p>
        </p:txBody>
      </p:sp>
      <p:pic>
        <p:nvPicPr>
          <p:cNvPr id="36868" name="Picture 5" descr="C:\WINDOWS\Desktop\iccv2003\greenAll\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0" y="3198812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0" name="Picture 6" descr="C:\WINDOWS\Desktop\iccv2003\greenAll\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00" y="3198812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1" name="Picture 7" descr="C:\WINDOWS\Desktop\iccv2003\greenAll\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400" y="3198812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2" name="Picture 8" descr="C:\WINDOWS\Desktop\iccv2003\greenAll\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400" y="3198812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3" name="Picture 9" descr="C:\WINDOWS\Desktop\iccv2003\greenAll\0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400" y="3198812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4" name="Picture 10" descr="C:\WINDOWS\Desktop\iccv2003\greenAll\00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400" y="3198812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5" name="Picture 11" descr="C:\WINDOWS\Desktop\iccv2003\greenAll\00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400" y="3198812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6" name="Picture 12" descr="C:\WINDOWS\Desktop\iccv2003\greenAll\00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400" y="3198812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7" name="Picture 13" descr="C:\WINDOWS\Desktop\iccv2003\greenAll\00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400" y="3198812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8" name="Picture 14" descr="C:\WINDOWS\Desktop\iccv2003\greenAll\009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400" y="3198812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9" name="Picture 15" descr="C:\WINDOWS\Desktop\iccv2003\greenAll\01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400" y="3198812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0" name="Picture 16" descr="C:\WINDOWS\Desktop\iccv2003\greenAll\01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400" y="3198812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1" name="Picture 17" descr="C:\WINDOWS\Desktop\iccv2003\greenAll\012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5400" y="3198812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2" name="Picture 18" descr="C:\WINDOWS\Desktop\iccv2003\greenAll\013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5400" y="3198812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3" name="Picture 19" descr="C:\WINDOWS\Desktop\iccv2003\greenAll\014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5400" y="3198812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4" name="Picture 20" descr="C:\WINDOWS\Desktop\iccv2003\greenAll\015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5400" y="3198812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5" name="Picture 21" descr="C:\WINDOWS\Desktop\iccv2003\greenAll\016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5400" y="3198812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6" name="Picture 22" descr="C:\WINDOWS\Desktop\iccv2003\greenAll\017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5400" y="3198812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8" name="Picture 24" descr="C:\mbrown\iccv2003\images\all\018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5400" y="32004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9" name="Picture 25" descr="C:\mbrown\iccv2003\images\all\019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5400" y="32004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0" name="Picture 26" descr="C:\mbrown\iccv2003\images\all\020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5400" y="32004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1" name="Picture 27" descr="C:\mbrown\iccv2003\images\all\021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5400" y="32004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2" name="Picture 28" descr="C:\mbrown\iccv2003\images\all\022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5400" y="32004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3" name="Picture 29" descr="C:\mbrown\iccv2003\images\all\023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25400" y="32004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4" name="Picture 30" descr="C:\mbrown\iccv2003\images\all\024.jp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25400" y="32004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5" name="Picture 31" descr="C:\mbrown\iccv2003\images\all\025.jp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25400" y="32004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6" name="Picture 32" descr="C:\mbrown\iccv2003\images\all\026.jp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25400" y="32004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7" name="Picture 33" descr="C:\mbrown\iccv2003\images\all\027.jpg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25400" y="32004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8" name="Picture 34" descr="C:\mbrown\iccv2003\images\all\028.jpg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25400" y="32004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9" name="Picture 35" descr="C:\mbrown\iccv2003\images\all\029.jpg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25400" y="32004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0" name="Picture 36" descr="C:\mbrown\iccv2003\images\all\030.jpg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25400" y="32004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1" name="Picture 37" descr="C:\mbrown\iccv2003\images\all\031.jpg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25400" y="32004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2" name="Picture 38" descr="C:\mbrown\iccv2003\images\all\032.jpg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25400" y="32004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3" name="Picture 39" descr="C:\mbrown\iccv2003\images\all\033.jpg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25400" y="32004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4" name="Picture 40" descr="C:\mbrown\iccv2003\images\all\034.jpg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25400" y="32004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5" name="Picture 41" descr="C:\mbrown\iccv2003\images\all\035.jpg"/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25400" y="32004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6" name="Picture 42" descr="C:\mbrown\iccv2003\images\all\036.jpg"/>
          <p:cNvPicPr>
            <a:picLocks noChangeAspect="1" noChangeArrowheads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25400" y="32004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3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7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4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1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8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2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9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6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3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7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4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1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8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2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9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6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3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0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87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94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1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8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15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22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29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360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43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Bundle Adjustment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8534400" cy="5135563"/>
          </a:xfrm>
        </p:spPr>
        <p:txBody>
          <a:bodyPr/>
          <a:lstStyle/>
          <a:p>
            <a:pPr eaLnBrk="1" hangingPunct="1">
              <a:buNone/>
            </a:pPr>
            <a:r>
              <a:rPr lang="en-US" dirty="0" smtClean="0"/>
              <a:t>	New images initialized with rotation, focal length of the best matching image</a:t>
            </a:r>
          </a:p>
          <a:p>
            <a:pPr eaLnBrk="1" hangingPunct="1">
              <a:buFontTx/>
              <a:buNone/>
            </a:pPr>
            <a:endParaRPr lang="en-US" dirty="0" smtClean="0"/>
          </a:p>
        </p:txBody>
      </p:sp>
      <p:pic>
        <p:nvPicPr>
          <p:cNvPr id="37892" name="Picture 22" descr="C:\WINDOWS\Desktop\iccv2003\greenAll\2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14" y="3187700"/>
            <a:ext cx="91963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Details to make it look good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Choosing </a:t>
            </a:r>
            <a:r>
              <a:rPr lang="en-US" dirty="0" smtClean="0"/>
              <a:t>seams</a:t>
            </a:r>
          </a:p>
          <a:p>
            <a:r>
              <a:rPr lang="en-US" dirty="0" smtClean="0"/>
              <a:t>Blending</a:t>
            </a:r>
          </a:p>
          <a:p>
            <a:endParaRPr lang="en-US" dirty="0"/>
          </a:p>
        </p:txBody>
      </p:sp>
      <p:pic>
        <p:nvPicPr>
          <p:cNvPr id="4" name="Picture 22" descr="C:\WINDOWS\Desktop\iccv2003\greenAll\2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919638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802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seams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29115" y="3317093"/>
            <a:ext cx="3048000" cy="2209800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apezoid 5"/>
          <p:cNvSpPr/>
          <p:nvPr/>
        </p:nvSpPr>
        <p:spPr>
          <a:xfrm rot="16200000">
            <a:off x="4141443" y="2819466"/>
            <a:ext cx="3352931" cy="3352800"/>
          </a:xfrm>
          <a:prstGeom prst="trapezoid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529116" y="5755493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482116" y="5151989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2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624615" y="2408920"/>
            <a:ext cx="76200" cy="40261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823826" y="423732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x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283818" y="43112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x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3823827" y="2819400"/>
            <a:ext cx="800789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823827" y="240892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im1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882589" y="2814222"/>
            <a:ext cx="475906" cy="517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883709" y="2398564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im2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624115" y="1260955"/>
            <a:ext cx="8229600" cy="5135563"/>
          </a:xfrm>
        </p:spPr>
        <p:txBody>
          <a:bodyPr/>
          <a:lstStyle/>
          <a:p>
            <a:r>
              <a:rPr lang="en-US" dirty="0" smtClean="0"/>
              <a:t>Easy method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ssign each pixel to image with nearest center</a:t>
            </a:r>
          </a:p>
        </p:txBody>
      </p:sp>
    </p:spTree>
    <p:extLst>
      <p:ext uri="{BB962C8B-B14F-4D97-AF65-F5344CB8AC3E}">
        <p14:creationId xmlns:p14="http://schemas.microsoft.com/office/powerpoint/2010/main" val="374500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seams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Easy method</a:t>
            </a:r>
          </a:p>
          <a:p>
            <a:pPr lvl="1"/>
            <a:r>
              <a:rPr lang="en-US" sz="2400" dirty="0"/>
              <a:t>Assign each pixel to image with nearest center</a:t>
            </a:r>
          </a:p>
          <a:p>
            <a:pPr lvl="1"/>
            <a:r>
              <a:rPr lang="en-US" sz="2400" dirty="0"/>
              <a:t>Create a mask: </a:t>
            </a:r>
          </a:p>
          <a:p>
            <a:pPr lvl="2"/>
            <a:r>
              <a:rPr lang="en-US" sz="2000" dirty="0">
                <a:latin typeface="Courier New" pitchFamily="49" charset="0"/>
                <a:cs typeface="Courier New" pitchFamily="49" charset="0"/>
              </a:rPr>
              <a:t>mask(y, x) = 1 </a:t>
            </a:r>
            <a:r>
              <a:rPr lang="en-US" sz="2000" dirty="0" err="1"/>
              <a:t>iff</a:t>
            </a:r>
            <a:r>
              <a:rPr lang="en-US" sz="2000" dirty="0"/>
              <a:t> pixel should come from im1</a:t>
            </a:r>
          </a:p>
          <a:p>
            <a:pPr lvl="1"/>
            <a:r>
              <a:rPr lang="en-US" sz="2400" dirty="0"/>
              <a:t>Smooth boundaries (called “feathering”): </a:t>
            </a:r>
            <a:endParaRPr lang="en-US" sz="2400" dirty="0">
              <a:latin typeface="Courier New" pitchFamily="49" charset="0"/>
              <a:cs typeface="Courier New" pitchFamily="49" charset="0"/>
            </a:endParaRPr>
          </a:p>
          <a:p>
            <a:pPr lvl="2"/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mask_sm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imfilter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(mask,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gausfil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);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 </a:t>
            </a:r>
            <a:endParaRPr lang="en-US" dirty="0" smtClean="0"/>
          </a:p>
          <a:p>
            <a:pPr lvl="1"/>
            <a:r>
              <a:rPr lang="en-US" sz="2400" dirty="0"/>
              <a:t>Composite</a:t>
            </a:r>
          </a:p>
          <a:p>
            <a:pPr lvl="2"/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mblend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= im1_c.*mask + im2_c.*(1-mask); </a:t>
            </a:r>
            <a:endParaRPr lang="en-US" sz="1800" dirty="0"/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2971800" y="4394431"/>
            <a:ext cx="3813534" cy="2430912"/>
            <a:chOff x="2362200" y="2128210"/>
            <a:chExt cx="6332330" cy="4036502"/>
          </a:xfrm>
        </p:grpSpPr>
        <p:sp>
          <p:nvSpPr>
            <p:cNvPr id="4" name="Rectangle 3"/>
            <p:cNvSpPr/>
            <p:nvPr/>
          </p:nvSpPr>
          <p:spPr>
            <a:xfrm>
              <a:off x="2362200" y="3046739"/>
              <a:ext cx="3048000" cy="2209800"/>
            </a:xfrm>
            <a:prstGeom prst="rect">
              <a:avLst/>
            </a:prstGeom>
            <a:noFill/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Trapezoid 5"/>
            <p:cNvSpPr/>
            <p:nvPr/>
          </p:nvSpPr>
          <p:spPr>
            <a:xfrm rot="16200000">
              <a:off x="3974527" y="2549112"/>
              <a:ext cx="3352931" cy="3352800"/>
            </a:xfrm>
            <a:prstGeom prst="trapezoid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362200" y="5485139"/>
              <a:ext cx="1379330" cy="511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Image 1</a:t>
              </a:r>
              <a:endParaRPr lang="en-US" sz="14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315200" y="4881636"/>
              <a:ext cx="1379330" cy="511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Image 2</a:t>
              </a:r>
              <a:endParaRPr lang="en-US" sz="1400" dirty="0"/>
            </a:p>
          </p:txBody>
        </p:sp>
        <p:cxnSp>
          <p:nvCxnSpPr>
            <p:cNvPr id="10" name="Straight Connector 9"/>
            <p:cNvCxnSpPr/>
            <p:nvPr/>
          </p:nvCxnSpPr>
          <p:spPr>
            <a:xfrm flipH="1">
              <a:off x="4457700" y="2138566"/>
              <a:ext cx="76200" cy="402614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3656911" y="3966974"/>
              <a:ext cx="471665" cy="511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x</a:t>
              </a:r>
              <a:endParaRPr lang="en-US" sz="14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116903" y="4040846"/>
              <a:ext cx="471665" cy="511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accent6">
                      <a:lumMod val="50000"/>
                    </a:schemeClr>
                  </a:solidFill>
                </a:rPr>
                <a:t>x</a:t>
              </a:r>
              <a:endParaRPr lang="en-US" sz="14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>
              <a:off x="3656911" y="2549046"/>
              <a:ext cx="800789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656911" y="2138566"/>
              <a:ext cx="785753" cy="511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im1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4715674" y="2543868"/>
              <a:ext cx="475906" cy="517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4716793" y="2128210"/>
              <a:ext cx="785753" cy="511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im2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826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seams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305800" cy="5135563"/>
          </a:xfrm>
        </p:spPr>
        <p:txBody>
          <a:bodyPr/>
          <a:lstStyle/>
          <a:p>
            <a:r>
              <a:rPr lang="en-US" dirty="0" smtClean="0"/>
              <a:t>Better method: dynamic program to find seam along well-matched regions</a:t>
            </a:r>
            <a:endParaRPr lang="en-US" dirty="0"/>
          </a:p>
        </p:txBody>
      </p:sp>
      <p:pic>
        <p:nvPicPr>
          <p:cNvPr id="7172" name="Picture 4" descr="File:Rochester N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318657"/>
            <a:ext cx="7620000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11200" y="6582880"/>
            <a:ext cx="5009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Illustration: </a:t>
            </a:r>
            <a:r>
              <a:rPr lang="en-US" sz="1400" dirty="0">
                <a:hlinkClick r:id="rId3"/>
              </a:rPr>
              <a:t>http://en.wikipedia.org/wiki/File:Rochester_NY.jpg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5659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Gain compensation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00314" y="1138238"/>
            <a:ext cx="8229600" cy="180816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Simple gain adjustment</a:t>
            </a:r>
          </a:p>
          <a:p>
            <a:pPr lvl="1"/>
            <a:r>
              <a:rPr lang="en-US" dirty="0" smtClean="0"/>
              <a:t>Compute average RGB intensity of each image in overlapping region</a:t>
            </a:r>
          </a:p>
          <a:p>
            <a:pPr lvl="1"/>
            <a:r>
              <a:rPr lang="en-US" dirty="0" smtClean="0"/>
              <a:t>Normalize intensities by ratio of averages</a:t>
            </a:r>
          </a:p>
          <a:p>
            <a:pPr lvl="1"/>
            <a:endParaRPr lang="en-US" dirty="0"/>
          </a:p>
        </p:txBody>
      </p:sp>
      <p:pic>
        <p:nvPicPr>
          <p:cNvPr id="36867" name="Picture 2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1" r="1878" b="23344"/>
          <a:stretch>
            <a:fillRect/>
          </a:stretch>
        </p:blipFill>
        <p:spPr bwMode="auto">
          <a:xfrm>
            <a:off x="471714" y="2946400"/>
            <a:ext cx="472440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3" descr="C:\Users\Hoiem\Documents\Classes\Computational Photography - Fall 2010\projects\stitching\display\merged_final_gainad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28" r="1552" b="23427"/>
          <a:stretch>
            <a:fillRect/>
          </a:stretch>
        </p:blipFill>
        <p:spPr bwMode="auto">
          <a:xfrm>
            <a:off x="471714" y="5119687"/>
            <a:ext cx="4876800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2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7" t="22301" r="57269" b="23344"/>
          <a:stretch>
            <a:fillRect/>
          </a:stretch>
        </p:blipFill>
        <p:spPr bwMode="auto">
          <a:xfrm>
            <a:off x="5881914" y="3138487"/>
            <a:ext cx="1447800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3" descr="C:\Users\Hoiem\Documents\Classes\Computational Photography - Fall 2010\projects\stitching\display\merged_final_gainad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9" t="22028" r="58469" b="23427"/>
          <a:stretch>
            <a:fillRect/>
          </a:stretch>
        </p:blipFill>
        <p:spPr bwMode="auto">
          <a:xfrm>
            <a:off x="7755164" y="3138486"/>
            <a:ext cx="14033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7386864" y="4814886"/>
            <a:ext cx="304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2605314" y="4698999"/>
            <a:ext cx="3810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35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600" dirty="0" smtClean="0"/>
              <a:t>Multi-band (aka Laplacian Pyramid) Blending </a:t>
            </a:r>
            <a:endParaRPr lang="en-US" sz="3600" dirty="0" smtClean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Burt &amp; Adelson 1983</a:t>
            </a:r>
          </a:p>
          <a:p>
            <a:pPr lvl="1" eaLnBrk="1" hangingPunct="1"/>
            <a:r>
              <a:rPr lang="en-US" smtClean="0"/>
              <a:t>Blend frequency bands over range </a:t>
            </a:r>
            <a:r>
              <a:rPr lang="en-US" smtClean="0">
                <a:latin typeface="cmsy10" pitchFamily="34" charset="0"/>
                <a:sym typeface="Symbol" pitchFamily="18" charset="2"/>
              </a:rPr>
              <a:t></a:t>
            </a:r>
            <a:r>
              <a:rPr lang="en-US" smtClean="0"/>
              <a:t> </a:t>
            </a:r>
            <a:r>
              <a:rPr lang="en-US" smtClean="0">
                <a:latin typeface="Symbol" pitchFamily="18" charset="2"/>
              </a:rPr>
              <a:t>l</a:t>
            </a:r>
          </a:p>
        </p:txBody>
      </p:sp>
      <p:pic>
        <p:nvPicPr>
          <p:cNvPr id="50180" name="Picture 5" descr="C:\WINDOWS\Desktop\iccv2003\green\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" y="29718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 descr="C:\WINDOWS\Desktop\iccv2003\green\pa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" y="29718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38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2706" name="Picture 2" descr="https://byhsieh2.web.illinois.edu/cs445/proj3/img/poisson_blending/dresden_aurora_poiss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34200" y="5756831"/>
            <a:ext cx="1903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Bing-Yuan Hsieh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3264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Multiband Blending with </a:t>
            </a:r>
            <a:r>
              <a:rPr lang="en-US" dirty="0" err="1" smtClean="0"/>
              <a:t>Laplacian</a:t>
            </a:r>
            <a:r>
              <a:rPr lang="en-US" dirty="0" smtClean="0"/>
              <a:t> Pyramid</a:t>
            </a:r>
          </a:p>
        </p:txBody>
      </p:sp>
      <p:graphicFrame>
        <p:nvGraphicFramePr>
          <p:cNvPr id="2050" name="Object 6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13429183"/>
              </p:ext>
            </p:extLst>
          </p:nvPr>
        </p:nvGraphicFramePr>
        <p:xfrm>
          <a:off x="32657" y="2362199"/>
          <a:ext cx="3733800" cy="350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52" name="Photo Editor Photo" r:id="rId3" imgW="4896533" imgH="3419952" progId="MSPhotoEd.3">
                  <p:embed/>
                </p:oleObj>
              </mc:Choice>
              <mc:Fallback>
                <p:oleObj name="Photo Editor Photo" r:id="rId3" imgW="4896533" imgH="341995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7688" r="32880" b="22145"/>
                      <a:stretch>
                        <a:fillRect/>
                      </a:stretch>
                    </p:blipFill>
                    <p:spPr bwMode="auto">
                      <a:xfrm>
                        <a:off x="32657" y="2362199"/>
                        <a:ext cx="3733800" cy="350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11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741996671"/>
              </p:ext>
            </p:extLst>
          </p:nvPr>
        </p:nvGraphicFramePr>
        <p:xfrm>
          <a:off x="5519057" y="2362199"/>
          <a:ext cx="3657600" cy="351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53" name="Photo Editor Photo" r:id="rId5" imgW="4896533" imgH="3419952" progId="MSPhotoEd.3">
                  <p:embed/>
                </p:oleObj>
              </mc:Choice>
              <mc:Fallback>
                <p:oleObj name="Photo Editor Photo" r:id="rId5" imgW="4896533" imgH="341995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7688" r="32880" b="22145"/>
                      <a:stretch>
                        <a:fillRect/>
                      </a:stretch>
                    </p:blipFill>
                    <p:spPr bwMode="auto">
                      <a:xfrm>
                        <a:off x="5519057" y="2362199"/>
                        <a:ext cx="3657600" cy="3511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4147457" y="2133600"/>
            <a:ext cx="838200" cy="1128713"/>
            <a:chOff x="384" y="2793"/>
            <a:chExt cx="351" cy="711"/>
          </a:xfrm>
        </p:grpSpPr>
        <p:sp>
          <p:nvSpPr>
            <p:cNvPr id="2081" name="Line 42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43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2089" name="Line 44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0" name="Line 45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1" name="Line 46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47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2087" name="Line 48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8" name="Text Box 49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5" name="Group 50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2085" name="Line 51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6" name="Text Box 52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Times New Roman" pitchFamily="18" charset="0"/>
                  </a:rPr>
                  <a:t>1</a:t>
                </a:r>
              </a:p>
            </p:txBody>
          </p:sp>
        </p:grpSp>
      </p:grp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4147457" y="3138487"/>
            <a:ext cx="838200" cy="1128712"/>
            <a:chOff x="384" y="2793"/>
            <a:chExt cx="351" cy="711"/>
          </a:xfrm>
        </p:grpSpPr>
        <p:sp>
          <p:nvSpPr>
            <p:cNvPr id="2070" name="Line 54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55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2078" name="Line 56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9" name="Line 57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0" name="Line 58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59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2076" name="Line 60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7" name="Text Box 61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9" name="Group 62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2074" name="Line 63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5" name="Text Box 64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Times New Roman" pitchFamily="18" charset="0"/>
                  </a:rPr>
                  <a:t>1</a:t>
                </a:r>
              </a:p>
            </p:txBody>
          </p:sp>
        </p:grpSp>
      </p:grpSp>
      <p:grpSp>
        <p:nvGrpSpPr>
          <p:cNvPr id="10" name="Group 65"/>
          <p:cNvGrpSpPr>
            <a:grpSpLocks/>
          </p:cNvGrpSpPr>
          <p:nvPr/>
        </p:nvGrpSpPr>
        <p:grpSpPr bwMode="auto">
          <a:xfrm>
            <a:off x="4147457" y="4586287"/>
            <a:ext cx="838200" cy="1128712"/>
            <a:chOff x="384" y="2793"/>
            <a:chExt cx="351" cy="711"/>
          </a:xfrm>
        </p:grpSpPr>
        <p:sp>
          <p:nvSpPr>
            <p:cNvPr id="2059" name="Line 66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" name="Group 67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2067" name="Line 68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8" name="Line 69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" name="Line 70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71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2065" name="Line 72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6" name="Text Box 73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13" name="Group 74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2063" name="Line 75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4" name="Text Box 76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Times New Roman" pitchFamily="18" charset="0"/>
                  </a:rPr>
                  <a:t>1</a:t>
                </a:r>
              </a:p>
            </p:txBody>
          </p:sp>
        </p:grpSp>
      </p:grpSp>
      <p:sp>
        <p:nvSpPr>
          <p:cNvPr id="2056" name="Text Box 77"/>
          <p:cNvSpPr txBox="1">
            <a:spLocks noChangeArrowheads="1"/>
          </p:cNvSpPr>
          <p:nvPr/>
        </p:nvSpPr>
        <p:spPr bwMode="auto">
          <a:xfrm>
            <a:off x="1007382" y="6324599"/>
            <a:ext cx="14542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Left pyramid</a:t>
            </a:r>
          </a:p>
        </p:txBody>
      </p:sp>
      <p:sp>
        <p:nvSpPr>
          <p:cNvPr id="2057" name="Text Box 78"/>
          <p:cNvSpPr txBox="1">
            <a:spLocks noChangeArrowheads="1"/>
          </p:cNvSpPr>
          <p:nvPr/>
        </p:nvSpPr>
        <p:spPr bwMode="auto">
          <a:xfrm>
            <a:off x="6281058" y="6324599"/>
            <a:ext cx="16081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Right pyramid</a:t>
            </a:r>
          </a:p>
        </p:txBody>
      </p:sp>
      <p:sp>
        <p:nvSpPr>
          <p:cNvPr id="2058" name="Text Box 79"/>
          <p:cNvSpPr txBox="1">
            <a:spLocks noChangeArrowheads="1"/>
          </p:cNvSpPr>
          <p:nvPr/>
        </p:nvSpPr>
        <p:spPr bwMode="auto">
          <a:xfrm>
            <a:off x="4207783" y="6324599"/>
            <a:ext cx="7489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blend</a:t>
            </a:r>
          </a:p>
        </p:txBody>
      </p:sp>
      <p:sp>
        <p:nvSpPr>
          <p:cNvPr id="44" name="Content Placeholder 3"/>
          <p:cNvSpPr txBox="1">
            <a:spLocks/>
          </p:cNvSpPr>
          <p:nvPr/>
        </p:nvSpPr>
        <p:spPr bwMode="auto">
          <a:xfrm>
            <a:off x="566057" y="914400"/>
            <a:ext cx="82296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800" dirty="0">
                <a:latin typeface="+mn-lt"/>
              </a:rPr>
              <a:t>At low frequencies, blend slowly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800" dirty="0">
                <a:latin typeface="+mn-lt"/>
              </a:rPr>
              <a:t>At high frequencies, blend quickly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6211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Multiband blending</a:t>
            </a: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152" y="730250"/>
            <a:ext cx="3714750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1592072"/>
            <a:ext cx="3886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/>
              <a:t>Compute </a:t>
            </a:r>
            <a:r>
              <a:rPr lang="en-US" sz="2800" dirty="0" err="1"/>
              <a:t>Laplacian</a:t>
            </a:r>
            <a:r>
              <a:rPr lang="en-US" sz="2800" dirty="0"/>
              <a:t> pyramid of images and mask</a:t>
            </a:r>
          </a:p>
          <a:p>
            <a:pPr marL="342900" indent="-342900">
              <a:buAutoNum type="arabicPeriod"/>
            </a:pPr>
            <a:endParaRPr lang="en-US" sz="2800" dirty="0"/>
          </a:p>
          <a:p>
            <a:pPr marL="342900" indent="-342900">
              <a:buAutoNum type="arabicPeriod"/>
            </a:pPr>
            <a:r>
              <a:rPr lang="en-US" sz="2800" dirty="0"/>
              <a:t>Create blended image at each level of pyramid</a:t>
            </a:r>
          </a:p>
          <a:p>
            <a:pPr marL="342900" indent="-342900">
              <a:buAutoNum type="arabicPeriod"/>
            </a:pPr>
            <a:endParaRPr lang="en-US" sz="2800" dirty="0"/>
          </a:p>
          <a:p>
            <a:pPr marL="342900" indent="-342900">
              <a:buAutoNum type="arabicPeriod"/>
            </a:pPr>
            <a:r>
              <a:rPr lang="en-US" sz="2800" dirty="0"/>
              <a:t>Reconstruct complete image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245352" y="382254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Laplacian</a:t>
            </a:r>
            <a:r>
              <a:rPr lang="en-US" dirty="0" smtClean="0"/>
              <a:t> pyramids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3789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Blending comparison (IJCV 2007)</a:t>
            </a:r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52600"/>
            <a:ext cx="7877175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045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Blending Comparison</a:t>
            </a:r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19200"/>
            <a:ext cx="535305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954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Straightening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Rectify images so that “up” is vertical</a:t>
            </a:r>
          </a:p>
        </p:txBody>
      </p:sp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676401"/>
            <a:ext cx="5029200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3733800"/>
            <a:ext cx="601980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Further reading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653143" y="1143000"/>
            <a:ext cx="8458200" cy="51355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 smtClean="0"/>
              <a:t>Harley and Zisserman: Multi-view Geometry book</a:t>
            </a:r>
          </a:p>
          <a:p>
            <a:r>
              <a:rPr lang="en-US" sz="2800" dirty="0"/>
              <a:t>DLT algorithm: HZ p. 91 (</a:t>
            </a:r>
            <a:r>
              <a:rPr lang="en-US" sz="2800" dirty="0" err="1"/>
              <a:t>alg</a:t>
            </a:r>
            <a:r>
              <a:rPr lang="en-US" sz="2800" dirty="0"/>
              <a:t> 4.2), p. 585</a:t>
            </a:r>
          </a:p>
          <a:p>
            <a:r>
              <a:rPr lang="en-US" sz="2800" dirty="0"/>
              <a:t>Normalization: HZ p. 107-109 (</a:t>
            </a:r>
            <a:r>
              <a:rPr lang="en-US" sz="2800" dirty="0" err="1"/>
              <a:t>alg</a:t>
            </a:r>
            <a:r>
              <a:rPr lang="en-US" sz="2800" dirty="0"/>
              <a:t> 4.2)</a:t>
            </a:r>
          </a:p>
          <a:p>
            <a:r>
              <a:rPr lang="en-US" sz="2800" dirty="0"/>
              <a:t>RANSAC: HZ Sec 4.7, p. 123, </a:t>
            </a:r>
            <a:r>
              <a:rPr lang="en-US" sz="2800" dirty="0" err="1"/>
              <a:t>alg</a:t>
            </a:r>
            <a:r>
              <a:rPr lang="en-US" sz="2800" dirty="0"/>
              <a:t> 4.6</a:t>
            </a:r>
          </a:p>
          <a:p>
            <a:r>
              <a:rPr lang="en-US" sz="2800" dirty="0"/>
              <a:t>Tutorial: </a:t>
            </a:r>
            <a:r>
              <a:rPr lang="en-US" sz="2800" dirty="0">
                <a:hlinkClick r:id="rId2"/>
              </a:rPr>
              <a:t>http://users.cecs.anu.edu.au/~hartley/Papers/CVPR99-tutorial/tut_4up.pdf</a:t>
            </a:r>
            <a:endParaRPr lang="en-US" sz="2800" dirty="0"/>
          </a:p>
          <a:p>
            <a:endParaRPr lang="en-US" sz="2800" dirty="0"/>
          </a:p>
          <a:p>
            <a:endParaRPr lang="en-US" dirty="0" smtClean="0"/>
          </a:p>
          <a:p>
            <a:r>
              <a:rPr lang="en-US" dirty="0" err="1" smtClean="0">
                <a:hlinkClick r:id="rId3"/>
              </a:rPr>
              <a:t>Recognising</a:t>
            </a:r>
            <a:r>
              <a:rPr lang="en-US" dirty="0" smtClean="0">
                <a:hlinkClick r:id="rId3"/>
              </a:rPr>
              <a:t> Panoramas</a:t>
            </a:r>
            <a:r>
              <a:rPr lang="en-US" dirty="0" smtClean="0"/>
              <a:t>: Brown and Lowe, IJCV 2007 (also bundle adjustment)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How does </a:t>
            </a:r>
            <a:r>
              <a:rPr lang="en-US" sz="3200" dirty="0" err="1"/>
              <a:t>iphone</a:t>
            </a:r>
            <a:r>
              <a:rPr lang="en-US" sz="3200" dirty="0"/>
              <a:t> panoramic stitching work?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44434"/>
            <a:ext cx="8229600" cy="5867400"/>
          </a:xfrm>
        </p:spPr>
        <p:txBody>
          <a:bodyPr>
            <a:noAutofit/>
          </a:bodyPr>
          <a:lstStyle/>
          <a:p>
            <a:r>
              <a:rPr lang="en-US" sz="2400" dirty="0"/>
              <a:t>Capture images at 30 fps</a:t>
            </a:r>
          </a:p>
          <a:p>
            <a:endParaRPr lang="en-US" sz="600" dirty="0"/>
          </a:p>
          <a:p>
            <a:r>
              <a:rPr lang="en-US" sz="2400" dirty="0"/>
              <a:t>Stitch the central 1/8 of a selection of images</a:t>
            </a:r>
          </a:p>
          <a:p>
            <a:pPr lvl="1"/>
            <a:r>
              <a:rPr lang="en-US" sz="2000" dirty="0"/>
              <a:t>Select which images to stitch using the accelerometer and frame-to-frame matching</a:t>
            </a:r>
          </a:p>
          <a:p>
            <a:pPr lvl="1"/>
            <a:r>
              <a:rPr lang="en-US" sz="2000" dirty="0"/>
              <a:t>Faster and avoids radial distortion that often occurs towards corners of images</a:t>
            </a:r>
          </a:p>
          <a:p>
            <a:endParaRPr lang="en-US" sz="600" dirty="0"/>
          </a:p>
          <a:p>
            <a:r>
              <a:rPr lang="en-US" sz="2400" dirty="0"/>
              <a:t>Alignment </a:t>
            </a:r>
          </a:p>
          <a:p>
            <a:pPr lvl="1"/>
            <a:r>
              <a:rPr lang="en-US" sz="2000" dirty="0"/>
              <a:t>Initially, perform cross-correlation of small patches aided by accelerometer to find good regions for matching</a:t>
            </a:r>
          </a:p>
          <a:p>
            <a:pPr lvl="1"/>
            <a:r>
              <a:rPr lang="en-US" sz="2000" dirty="0"/>
              <a:t>Register by matching points (KLT tracking or RANSAC with FAST (similar to SIFT) points) or correlational matching</a:t>
            </a:r>
          </a:p>
          <a:p>
            <a:endParaRPr lang="en-US" sz="600" dirty="0"/>
          </a:p>
          <a:p>
            <a:r>
              <a:rPr lang="en-US" sz="2400" dirty="0"/>
              <a:t>Blending</a:t>
            </a:r>
          </a:p>
          <a:p>
            <a:pPr lvl="1"/>
            <a:r>
              <a:rPr lang="en-US" sz="2000" dirty="0"/>
              <a:t>Linear (or similar) blending, using a face detector to avoid blurring face regions and choose good face shots (not blinking, </a:t>
            </a:r>
            <a:r>
              <a:rPr lang="en-US" sz="2000" dirty="0" err="1"/>
              <a:t>etc</a:t>
            </a:r>
            <a:r>
              <a:rPr lang="en-US" sz="2000" dirty="0"/>
              <a:t>)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6509435"/>
            <a:ext cx="815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2"/>
              </a:rPr>
              <a:t>http://</a:t>
            </a:r>
            <a:r>
              <a:rPr lang="en-US" sz="1200" dirty="0">
                <a:hlinkClick r:id="rId2"/>
              </a:rPr>
              <a:t>www.patentlyapple.com/patently-apple/2012/11/apples-cool-iphone-5-panorama-app-revealed-in-5-patents.html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8809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2438400" y="76200"/>
            <a:ext cx="50143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Tips and Photos from Russ Hewett 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5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2979739" y="139699"/>
            <a:ext cx="41354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Capturing Panoramic Images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914400" y="914400"/>
            <a:ext cx="83820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Tripod vs Handheld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Help from modern cameras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Leveling tripod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Gigapan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Or wing it</a:t>
            </a: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914400" y="3568699"/>
            <a:ext cx="83820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Exposure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Consistent exposure between frames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Gives smooth transitions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Manual exposure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Makes consistent exposure of dynamic scenes easier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But scenes don’t have constant intensity everywhere</a:t>
            </a: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914400" y="5397500"/>
            <a:ext cx="6096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Caution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Distortion in lens (Pin Cushion, Barrel, and Fisheye)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Polarizing filters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Sharpness in image edge / overlap region</a:t>
            </a: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914400" y="2501899"/>
            <a:ext cx="8077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Image Sequence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Requires a reasonable amount of overlap (at least 15-30%)</a:t>
            </a:r>
          </a:p>
          <a:p>
            <a:pPr lvl="1">
              <a:buFontTx/>
              <a:buChar char="•"/>
            </a:pPr>
            <a:r>
              <a:rPr lang="en-US">
                <a:solidFill>
                  <a:srgbClr val="FFFFFF"/>
                </a:solidFill>
              </a:rPr>
              <a:t> Enough to overcome lens distortion</a:t>
            </a:r>
          </a:p>
        </p:txBody>
      </p:sp>
    </p:spTree>
    <p:extLst>
      <p:ext uri="{BB962C8B-B14F-4D97-AF65-F5344CB8AC3E}">
        <p14:creationId xmlns:p14="http://schemas.microsoft.com/office/powerpoint/2010/main" val="414349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6287" y="6605134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2773136" y="174170"/>
            <a:ext cx="3659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Pike’s Peak Highway, CO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5446486" y="6605134"/>
            <a:ext cx="3733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000">
                <a:solidFill>
                  <a:srgbClr val="FFFFFF"/>
                </a:solidFill>
              </a:rPr>
              <a:t>Nikon D70s, Tokina 12-24mm @ 16mm, f/22, 1/40s</a:t>
            </a:r>
          </a:p>
        </p:txBody>
      </p:sp>
      <p:pic>
        <p:nvPicPr>
          <p:cNvPr id="2055" name="Picture 7" descr="DSC_0066 (Medium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486" y="2439534"/>
            <a:ext cx="2895600" cy="1925637"/>
          </a:xfrm>
          <a:prstGeom prst="rect">
            <a:avLst/>
          </a:prstGeom>
          <a:noFill/>
        </p:spPr>
      </p:pic>
      <p:pic>
        <p:nvPicPr>
          <p:cNvPr id="2056" name="Picture 8" descr="DSC_0067 (Mediu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60486" y="2439534"/>
            <a:ext cx="2895600" cy="1925637"/>
          </a:xfrm>
          <a:prstGeom prst="rect">
            <a:avLst/>
          </a:prstGeom>
          <a:noFill/>
        </p:spPr>
      </p:pic>
      <p:pic>
        <p:nvPicPr>
          <p:cNvPr id="2057" name="Picture 9" descr="DSC_0068 (Medium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8486" y="2439534"/>
            <a:ext cx="2895600" cy="1925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310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3730" name="Picture 2" descr="https://byhsieh2.web.illinois.edu/cs445/proj3/img/more_gradient_domain_processing/old_man_of_stor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6934200" cy="307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2" name="Picture 4" descr="https://byhsieh2.web.illinois.edu/cs445/proj3/img/more_gradient_domain_processing/skye_styliz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43" y="3373197"/>
            <a:ext cx="6941457" cy="307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88250" y="6521013"/>
            <a:ext cx="1903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Bing-Yuan Hsieh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0047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" y="6576106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2736850" y="145142"/>
            <a:ext cx="3659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Pike’s Peak Highway, CO</a:t>
            </a: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7899400" y="6622142"/>
            <a:ext cx="1244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900">
                <a:solidFill>
                  <a:srgbClr val="FFFFFF"/>
                </a:solidFill>
              </a:rPr>
              <a:t>(</a:t>
            </a:r>
            <a:r>
              <a:rPr lang="en-US" sz="900">
                <a:solidFill>
                  <a:srgbClr val="FFFFFF"/>
                </a:solidFill>
                <a:hlinkClick r:id="rId2"/>
              </a:rPr>
              <a:t>See Photo On Web</a:t>
            </a:r>
            <a:r>
              <a:rPr lang="en-US" sz="900">
                <a:solidFill>
                  <a:srgbClr val="FFFFFF"/>
                </a:solidFill>
              </a:rPr>
              <a:t>)</a:t>
            </a:r>
          </a:p>
        </p:txBody>
      </p:sp>
      <p:pic>
        <p:nvPicPr>
          <p:cNvPr id="3085" name="Picture 13" descr="pano_0003-pf-ps-nx-ps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12106"/>
            <a:ext cx="9144000" cy="19002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398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52400" y="6550706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660650" y="119742"/>
            <a:ext cx="4119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360 Degrees, Tripod Leveled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5562599" y="6550706"/>
            <a:ext cx="3733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000">
                <a:solidFill>
                  <a:srgbClr val="FFFFFF"/>
                </a:solidFill>
              </a:rPr>
              <a:t>Nikon D70, Tokina 12-24mm @ 12mm, f/8, 1/125s</a:t>
            </a:r>
          </a:p>
        </p:txBody>
      </p:sp>
      <p:pic>
        <p:nvPicPr>
          <p:cNvPr id="4101" name="Picture 5" descr="DSC_0001-nc (Custom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53143"/>
            <a:ext cx="2106613" cy="1401763"/>
          </a:xfrm>
          <a:prstGeom prst="rect">
            <a:avLst/>
          </a:prstGeom>
          <a:noFill/>
        </p:spPr>
      </p:pic>
      <p:pic>
        <p:nvPicPr>
          <p:cNvPr id="4102" name="Picture 6" descr="DSC_0002-nc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653143"/>
            <a:ext cx="2106613" cy="1401763"/>
          </a:xfrm>
          <a:prstGeom prst="rect">
            <a:avLst/>
          </a:prstGeom>
          <a:noFill/>
        </p:spPr>
      </p:pic>
      <p:pic>
        <p:nvPicPr>
          <p:cNvPr id="4103" name="Picture 7" descr="DSC_0003-nc (Custom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653143"/>
            <a:ext cx="2106613" cy="1401763"/>
          </a:xfrm>
          <a:prstGeom prst="rect">
            <a:avLst/>
          </a:prstGeom>
          <a:noFill/>
        </p:spPr>
      </p:pic>
      <p:pic>
        <p:nvPicPr>
          <p:cNvPr id="4104" name="Picture 8" descr="DSC_0004-nc (Custom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653143"/>
            <a:ext cx="2106613" cy="1401763"/>
          </a:xfrm>
          <a:prstGeom prst="rect">
            <a:avLst/>
          </a:prstGeom>
          <a:noFill/>
        </p:spPr>
      </p:pic>
      <p:pic>
        <p:nvPicPr>
          <p:cNvPr id="4105" name="Picture 9" descr="DSC_0005-nc (Custom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2177143"/>
            <a:ext cx="2106613" cy="1401763"/>
          </a:xfrm>
          <a:prstGeom prst="rect">
            <a:avLst/>
          </a:prstGeom>
          <a:noFill/>
        </p:spPr>
      </p:pic>
      <p:pic>
        <p:nvPicPr>
          <p:cNvPr id="4106" name="Picture 10" descr="DSC_0006-nc (Custom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4600" y="2177143"/>
            <a:ext cx="2106613" cy="1401763"/>
          </a:xfrm>
          <a:prstGeom prst="rect">
            <a:avLst/>
          </a:prstGeom>
          <a:noFill/>
        </p:spPr>
      </p:pic>
      <p:pic>
        <p:nvPicPr>
          <p:cNvPr id="4107" name="Picture 11" descr="DSC_0007-nc (Custom)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00600" y="2177143"/>
            <a:ext cx="2106613" cy="1401763"/>
          </a:xfrm>
          <a:prstGeom prst="rect">
            <a:avLst/>
          </a:prstGeom>
          <a:noFill/>
        </p:spPr>
      </p:pic>
      <p:pic>
        <p:nvPicPr>
          <p:cNvPr id="4108" name="Picture 12" descr="DSC_0008-nc (Custom)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10400" y="2177143"/>
            <a:ext cx="2106613" cy="1401763"/>
          </a:xfrm>
          <a:prstGeom prst="rect">
            <a:avLst/>
          </a:prstGeom>
          <a:noFill/>
        </p:spPr>
      </p:pic>
      <p:pic>
        <p:nvPicPr>
          <p:cNvPr id="4109" name="Picture 13" descr="DSC_0009-nc (Custom)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4800" y="3701143"/>
            <a:ext cx="2106613" cy="1401763"/>
          </a:xfrm>
          <a:prstGeom prst="rect">
            <a:avLst/>
          </a:prstGeom>
          <a:noFill/>
        </p:spPr>
      </p:pic>
      <p:pic>
        <p:nvPicPr>
          <p:cNvPr id="4110" name="Picture 14" descr="DSC_0010-nc (Custom)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14600" y="3701143"/>
            <a:ext cx="2106613" cy="1401763"/>
          </a:xfrm>
          <a:prstGeom prst="rect">
            <a:avLst/>
          </a:prstGeom>
          <a:noFill/>
        </p:spPr>
      </p:pic>
      <p:pic>
        <p:nvPicPr>
          <p:cNvPr id="4111" name="Picture 15" descr="DSC_0011-nc (Custom)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800600" y="3701143"/>
            <a:ext cx="2106613" cy="1401763"/>
          </a:xfrm>
          <a:prstGeom prst="rect">
            <a:avLst/>
          </a:prstGeom>
          <a:noFill/>
        </p:spPr>
      </p:pic>
      <p:pic>
        <p:nvPicPr>
          <p:cNvPr id="4112" name="Picture 16" descr="DSC_0012-nc (Custom)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010400" y="3701143"/>
            <a:ext cx="2106613" cy="1401763"/>
          </a:xfrm>
          <a:prstGeom prst="rect">
            <a:avLst/>
          </a:prstGeom>
          <a:noFill/>
        </p:spPr>
      </p:pic>
      <p:pic>
        <p:nvPicPr>
          <p:cNvPr id="4113" name="Picture 17" descr="DSC_0013-nc (Custom)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514600" y="5148943"/>
            <a:ext cx="2106613" cy="1401763"/>
          </a:xfrm>
          <a:prstGeom prst="rect">
            <a:avLst/>
          </a:prstGeom>
          <a:noFill/>
        </p:spPr>
      </p:pic>
      <p:pic>
        <p:nvPicPr>
          <p:cNvPr id="4114" name="Picture 18" descr="DSC_0014-nc (Custom)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800600" y="5148943"/>
            <a:ext cx="2106613" cy="14017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585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23813" y="6547077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3498850" y="116113"/>
            <a:ext cx="21510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Howth, Ireland</a:t>
            </a: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7923212" y="6593113"/>
            <a:ext cx="1244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900">
                <a:solidFill>
                  <a:srgbClr val="FFFFFF"/>
                </a:solidFill>
              </a:rPr>
              <a:t>(</a:t>
            </a:r>
            <a:r>
              <a:rPr lang="en-US" sz="900">
                <a:solidFill>
                  <a:srgbClr val="FFFFFF"/>
                </a:solidFill>
                <a:hlinkClick r:id="rId2"/>
              </a:rPr>
              <a:t>See Photo On Web</a:t>
            </a:r>
            <a:r>
              <a:rPr lang="en-US" sz="900">
                <a:solidFill>
                  <a:srgbClr val="FFFFFF"/>
                </a:solidFill>
              </a:rPr>
              <a:t>)</a:t>
            </a:r>
          </a:p>
        </p:txBody>
      </p:sp>
      <p:pic>
        <p:nvPicPr>
          <p:cNvPr id="5125" name="Picture 5" descr="panorama_1-ps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12" y="2840263"/>
            <a:ext cx="9120188" cy="1238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919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-14514" y="6452735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3262085" y="21771"/>
            <a:ext cx="2662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Handheld Camera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6005285" y="6452735"/>
            <a:ext cx="3124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000">
                <a:solidFill>
                  <a:srgbClr val="FFFFFF"/>
                </a:solidFill>
              </a:rPr>
              <a:t>Nikon D70s, Nikon 18-70mm @ 70mm, f/6.3, 1/200s</a:t>
            </a:r>
          </a:p>
        </p:txBody>
      </p:sp>
      <p:pic>
        <p:nvPicPr>
          <p:cNvPr id="6149" name="Picture 5" descr="DSC_0208 (Custom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886" y="478971"/>
            <a:ext cx="2932113" cy="1951038"/>
          </a:xfrm>
          <a:prstGeom prst="rect">
            <a:avLst/>
          </a:prstGeom>
          <a:noFill/>
        </p:spPr>
      </p:pic>
      <p:pic>
        <p:nvPicPr>
          <p:cNvPr id="6150" name="Picture 6" descr="DSC_0209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09686" y="478971"/>
            <a:ext cx="2932113" cy="1951038"/>
          </a:xfrm>
          <a:prstGeom prst="rect">
            <a:avLst/>
          </a:prstGeom>
          <a:noFill/>
        </p:spPr>
      </p:pic>
      <p:pic>
        <p:nvPicPr>
          <p:cNvPr id="6151" name="Picture 7" descr="DSC_0210 (Custom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1486" y="478971"/>
            <a:ext cx="2932113" cy="1951038"/>
          </a:xfrm>
          <a:prstGeom prst="rect">
            <a:avLst/>
          </a:prstGeom>
          <a:noFill/>
        </p:spPr>
      </p:pic>
      <p:pic>
        <p:nvPicPr>
          <p:cNvPr id="6152" name="Picture 8" descr="DSC_0211 (Custom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886" y="2460171"/>
            <a:ext cx="2932113" cy="1951038"/>
          </a:xfrm>
          <a:prstGeom prst="rect">
            <a:avLst/>
          </a:prstGeom>
          <a:noFill/>
        </p:spPr>
      </p:pic>
      <p:pic>
        <p:nvPicPr>
          <p:cNvPr id="6153" name="Picture 9" descr="DSC_0212 (Custom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09686" y="2460171"/>
            <a:ext cx="2932113" cy="1951038"/>
          </a:xfrm>
          <a:prstGeom prst="rect">
            <a:avLst/>
          </a:prstGeom>
          <a:noFill/>
        </p:spPr>
      </p:pic>
      <p:pic>
        <p:nvPicPr>
          <p:cNvPr id="6154" name="Picture 10" descr="DSC_0213 (Custom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1486" y="2460171"/>
            <a:ext cx="2932113" cy="1951038"/>
          </a:xfrm>
          <a:prstGeom prst="rect">
            <a:avLst/>
          </a:prstGeom>
          <a:noFill/>
        </p:spPr>
      </p:pic>
      <p:pic>
        <p:nvPicPr>
          <p:cNvPr id="6155" name="Picture 11" descr="DSC_0214 (Custom)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7886" y="4441371"/>
            <a:ext cx="2932113" cy="1951038"/>
          </a:xfrm>
          <a:prstGeom prst="rect">
            <a:avLst/>
          </a:prstGeom>
          <a:noFill/>
        </p:spPr>
      </p:pic>
      <p:pic>
        <p:nvPicPr>
          <p:cNvPr id="6156" name="Picture 12" descr="DSC_0215 (Custom)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09686" y="4441371"/>
            <a:ext cx="2932113" cy="1951038"/>
          </a:xfrm>
          <a:prstGeom prst="rect">
            <a:avLst/>
          </a:prstGeom>
          <a:noFill/>
        </p:spPr>
      </p:pic>
      <p:pic>
        <p:nvPicPr>
          <p:cNvPr id="6157" name="Picture 13" descr="DSC_0216 (Custom)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81486" y="4441371"/>
            <a:ext cx="2932113" cy="19510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696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2657" y="6568849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pic>
        <p:nvPicPr>
          <p:cNvPr id="18435" name="Picture 3" descr="swiss_precrop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8856" y="2271485"/>
            <a:ext cx="8991600" cy="1993900"/>
          </a:xfrm>
          <a:noFill/>
          <a:ln/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3309256" y="137885"/>
            <a:ext cx="2662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Handheld Camera</a:t>
            </a:r>
          </a:p>
        </p:txBody>
      </p:sp>
    </p:spTree>
    <p:extLst>
      <p:ext uri="{BB962C8B-B14F-4D97-AF65-F5344CB8AC3E}">
        <p14:creationId xmlns:p14="http://schemas.microsoft.com/office/powerpoint/2010/main" val="2471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7258" y="6547077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2598057" y="116113"/>
            <a:ext cx="3881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Les Diablerets, Switzerland</a:t>
            </a: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7906657" y="6593113"/>
            <a:ext cx="1244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900">
                <a:solidFill>
                  <a:srgbClr val="FFFFFF"/>
                </a:solidFill>
              </a:rPr>
              <a:t>(</a:t>
            </a:r>
            <a:r>
              <a:rPr lang="en-US" sz="900">
                <a:solidFill>
                  <a:srgbClr val="FFFFFF"/>
                </a:solidFill>
                <a:hlinkClick r:id="rId2"/>
              </a:rPr>
              <a:t>See Photo On Web</a:t>
            </a:r>
            <a:r>
              <a:rPr lang="en-US" sz="900">
                <a:solidFill>
                  <a:srgbClr val="FFFFFF"/>
                </a:solidFill>
              </a:rPr>
              <a:t>)</a:t>
            </a:r>
          </a:p>
        </p:txBody>
      </p:sp>
      <p:pic>
        <p:nvPicPr>
          <p:cNvPr id="8201" name="Picture 9" descr="test_quick_final (Custom) (3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57" y="2325914"/>
            <a:ext cx="9144000" cy="1978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308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10887" y="6463621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 &amp; Bowen Lee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4068537" y="32657"/>
            <a:ext cx="1031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Macro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5421086" y="6463621"/>
            <a:ext cx="3733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000">
                <a:solidFill>
                  <a:srgbClr val="FFFFFF"/>
                </a:solidFill>
              </a:rPr>
              <a:t>Nikon D70s, Tamron 90mm Micro @ 90mm, f/10, 15s</a:t>
            </a:r>
          </a:p>
        </p:txBody>
      </p:sp>
      <p:pic>
        <p:nvPicPr>
          <p:cNvPr id="9221" name="Picture 5" descr="DSC_0085 (Custom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286" y="489857"/>
            <a:ext cx="4306888" cy="2865438"/>
          </a:xfrm>
          <a:prstGeom prst="rect">
            <a:avLst/>
          </a:prstGeom>
          <a:noFill/>
        </p:spPr>
      </p:pic>
      <p:pic>
        <p:nvPicPr>
          <p:cNvPr id="9222" name="Picture 6" descr="DSC_0086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9086" y="489857"/>
            <a:ext cx="4306888" cy="2865438"/>
          </a:xfrm>
          <a:prstGeom prst="rect">
            <a:avLst/>
          </a:prstGeom>
          <a:noFill/>
        </p:spPr>
      </p:pic>
      <p:pic>
        <p:nvPicPr>
          <p:cNvPr id="9223" name="Picture 7" descr="DSC_0087 (Custom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3286" y="3491821"/>
            <a:ext cx="4306888" cy="2865437"/>
          </a:xfrm>
          <a:prstGeom prst="rect">
            <a:avLst/>
          </a:prstGeom>
          <a:noFill/>
        </p:spPr>
      </p:pic>
      <p:pic>
        <p:nvPicPr>
          <p:cNvPr id="9224" name="Picture 8" descr="DSC_0088 (Custom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59086" y="3491821"/>
            <a:ext cx="4306888" cy="28654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216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1" y="645999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 &amp; Bowen Lee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3508376" y="29029"/>
            <a:ext cx="2151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Side of Laptop</a:t>
            </a:r>
          </a:p>
        </p:txBody>
      </p:sp>
      <p:pic>
        <p:nvPicPr>
          <p:cNvPr id="10244" name="Picture 4" descr="Laptop (Custom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38830"/>
            <a:ext cx="9144000" cy="21320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827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3284539" y="139699"/>
            <a:ext cx="4016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Considerations For Stitching</a:t>
            </a:r>
          </a:p>
        </p:txBody>
      </p:sp>
      <p:sp>
        <p:nvSpPr>
          <p:cNvPr id="24586" name="Text Box 10"/>
          <p:cNvSpPr txBox="1">
            <a:spLocks noChangeArrowheads="1"/>
          </p:cNvSpPr>
          <p:nvPr/>
        </p:nvSpPr>
        <p:spPr bwMode="auto">
          <a:xfrm>
            <a:off x="1143000" y="914400"/>
            <a:ext cx="8382000" cy="558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Variable intensity across the total scene</a:t>
            </a:r>
          </a:p>
          <a:p>
            <a:pPr>
              <a:buFontTx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Variable intensity and contrast between frames</a:t>
            </a:r>
          </a:p>
          <a:p>
            <a:pPr>
              <a:buFontTx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Lens distortion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Pin Cushion, Barrel, and Fisheye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Profile your lens at the chosen focal length (read from EXIF)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Or get a profile from </a:t>
            </a:r>
            <a:r>
              <a:rPr lang="en-US" dirty="0" err="1">
                <a:solidFill>
                  <a:srgbClr val="FFFFFF"/>
                </a:solidFill>
              </a:rPr>
              <a:t>LensFun</a:t>
            </a:r>
            <a:endParaRPr lang="en-US" dirty="0">
              <a:solidFill>
                <a:srgbClr val="FFFFFF"/>
              </a:solidFill>
            </a:endParaRPr>
          </a:p>
          <a:p>
            <a:pPr>
              <a:buFontTx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Dynamics/Motion in the scene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Causes ghosting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Once images are aligned, simply choose from one or the other</a:t>
            </a:r>
          </a:p>
          <a:p>
            <a:pPr lvl="1">
              <a:buFontTx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Misalignment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Also causes ghosting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Pick better control points</a:t>
            </a:r>
          </a:p>
          <a:p>
            <a:pPr lvl="1">
              <a:buFontTx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Visually pleasing result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Super wide panoramas are not always ‘pleasant’ to look at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rgbClr val="FFFFFF"/>
                </a:solidFill>
              </a:rPr>
              <a:t> Crop to golden ratio, 10:3, or something else visually pleasing</a:t>
            </a:r>
          </a:p>
        </p:txBody>
      </p:sp>
    </p:spTree>
    <p:extLst>
      <p:ext uri="{BB962C8B-B14F-4D97-AF65-F5344CB8AC3E}">
        <p14:creationId xmlns:p14="http://schemas.microsoft.com/office/powerpoint/2010/main" val="315386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32657" y="6452735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391682" y="21771"/>
            <a:ext cx="4422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Ghosting and Variable Intensity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5442856" y="6452735"/>
            <a:ext cx="3733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000">
                <a:solidFill>
                  <a:srgbClr val="FFFFFF"/>
                </a:solidFill>
              </a:rPr>
              <a:t>Nikon D70s, Tokina 12-24mm @ 12mm, f/8, 1/400s</a:t>
            </a:r>
          </a:p>
        </p:txBody>
      </p:sp>
      <p:pic>
        <p:nvPicPr>
          <p:cNvPr id="11269" name="Picture 5" descr="DSC_0358 (Custom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056" y="478971"/>
            <a:ext cx="4306888" cy="2865438"/>
          </a:xfrm>
          <a:prstGeom prst="rect">
            <a:avLst/>
          </a:prstGeom>
          <a:noFill/>
        </p:spPr>
      </p:pic>
      <p:pic>
        <p:nvPicPr>
          <p:cNvPr id="11270" name="Picture 6" descr="DSC_0359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0856" y="478971"/>
            <a:ext cx="4306888" cy="2865438"/>
          </a:xfrm>
          <a:prstGeom prst="rect">
            <a:avLst/>
          </a:prstGeom>
          <a:noFill/>
        </p:spPr>
      </p:pic>
      <p:pic>
        <p:nvPicPr>
          <p:cNvPr id="11271" name="Picture 7" descr="DSC_0360 (Custom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056" y="3526971"/>
            <a:ext cx="4306888" cy="2865438"/>
          </a:xfrm>
          <a:prstGeom prst="rect">
            <a:avLst/>
          </a:prstGeom>
          <a:noFill/>
        </p:spPr>
      </p:pic>
      <p:pic>
        <p:nvPicPr>
          <p:cNvPr id="11272" name="Picture 8" descr="DSC_0362 (Custom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0856" y="3526971"/>
            <a:ext cx="4306888" cy="2865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266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4754" name="Picture 2" descr="Mi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3800475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6" name="Picture 4" descr="Ble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667000"/>
            <a:ext cx="3810000" cy="237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781800" y="6345794"/>
            <a:ext cx="1484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212529"/>
                </a:solidFill>
                <a:latin typeface="-apple-system"/>
              </a:rPr>
              <a:t>Yicheng</a:t>
            </a:r>
            <a:r>
              <a:rPr lang="en-US" dirty="0">
                <a:solidFill>
                  <a:srgbClr val="212529"/>
                </a:solidFill>
                <a:latin typeface="-apple-system"/>
              </a:rPr>
              <a:t> Sun</a:t>
            </a:r>
            <a:endParaRPr lang="en-US" b="0" i="0" dirty="0">
              <a:solidFill>
                <a:srgbClr val="212529"/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253402693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228601" y="6557963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pic>
        <p:nvPicPr>
          <p:cNvPr id="19459" name="Picture 3" descr="pre_final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76400" y="127000"/>
            <a:ext cx="6324600" cy="2855913"/>
          </a:xfrm>
          <a:noFill/>
          <a:ln/>
        </p:spPr>
      </p:pic>
      <p:pic>
        <p:nvPicPr>
          <p:cNvPr id="19460" name="Picture 4" descr="ghost_blu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057400" y="3022599"/>
            <a:ext cx="5562600" cy="345440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418817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stitched (Large)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758370"/>
            <a:ext cx="9144000" cy="2832100"/>
          </a:xfrm>
          <a:noFill/>
          <a:ln/>
        </p:spPr>
      </p:pic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1" y="6579734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Bowen Lee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2981325" y="14877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Ghosting From Motion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5410200" y="6579734"/>
            <a:ext cx="3733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000">
                <a:solidFill>
                  <a:srgbClr val="FFFFFF"/>
                </a:solidFill>
              </a:rPr>
              <a:t>Nikon e4100 P&amp;S</a:t>
            </a:r>
          </a:p>
        </p:txBody>
      </p:sp>
      <p:pic>
        <p:nvPicPr>
          <p:cNvPr id="26644" name="Picture 20" descr="zoomi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981200" y="3730170"/>
            <a:ext cx="5105400" cy="2795588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81926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-10886" y="6550706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5475513" y="6550706"/>
            <a:ext cx="3657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000">
                <a:solidFill>
                  <a:srgbClr val="FFFFFF"/>
                </a:solidFill>
              </a:rPr>
              <a:t>Nikon D70, Nikon 70-210mm @ 135mm, f/11, 1/320s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2827564" y="119742"/>
            <a:ext cx="3489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Motion Between Frames</a:t>
            </a:r>
          </a:p>
        </p:txBody>
      </p:sp>
      <p:pic>
        <p:nvPicPr>
          <p:cNvPr id="13317" name="Picture 5" descr="DSC_0041_tonecomp (Custom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513" y="1643742"/>
            <a:ext cx="4306888" cy="2865438"/>
          </a:xfrm>
          <a:prstGeom prst="rect">
            <a:avLst/>
          </a:prstGeom>
          <a:noFill/>
        </p:spPr>
      </p:pic>
      <p:pic>
        <p:nvPicPr>
          <p:cNvPr id="13318" name="Picture 6" descr="DSC_0042_tonecomp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7313" y="1643742"/>
            <a:ext cx="4306888" cy="2865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7240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nitial_stitch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1456" y="3396342"/>
            <a:ext cx="6629400" cy="3314700"/>
          </a:xfrm>
          <a:prstGeom prst="rect">
            <a:avLst/>
          </a:prstGeom>
          <a:noFill/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2657" y="6550706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pic>
        <p:nvPicPr>
          <p:cNvPr id="20484" name="Picture 4" descr="initial_stitc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1456" y="43542"/>
            <a:ext cx="6629400" cy="3322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650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(2)-tonecomp_cropped_pa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57" y="1693408"/>
            <a:ext cx="9144000" cy="3657600"/>
          </a:xfrm>
          <a:prstGeom prst="rect">
            <a:avLst/>
          </a:prstGeom>
          <a:noFill/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32658" y="6554334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3461658" y="123370"/>
            <a:ext cx="2182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Gibson City, IL</a:t>
            </a: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7932057" y="6600370"/>
            <a:ext cx="1244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900">
                <a:solidFill>
                  <a:srgbClr val="FFFFFF"/>
                </a:solidFill>
              </a:rPr>
              <a:t>(</a:t>
            </a:r>
            <a:r>
              <a:rPr lang="en-US" sz="900">
                <a:solidFill>
                  <a:srgbClr val="FFFFFF"/>
                </a:solidFill>
                <a:hlinkClick r:id="rId3"/>
              </a:rPr>
              <a:t>See Photo On Web</a:t>
            </a:r>
            <a:r>
              <a:rPr lang="en-US" sz="900">
                <a:solidFill>
                  <a:srgbClr val="FFFF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2099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18144" y="6463621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3245532" y="32657"/>
            <a:ext cx="2674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Mount Blanca, CO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5428343" y="6463621"/>
            <a:ext cx="3733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000">
                <a:solidFill>
                  <a:srgbClr val="FFFFFF"/>
                </a:solidFill>
              </a:rPr>
              <a:t>Nikon D70s, Tokina 12-24mm @ 12mm, f/22, 1/50s</a:t>
            </a:r>
          </a:p>
        </p:txBody>
      </p:sp>
      <p:pic>
        <p:nvPicPr>
          <p:cNvPr id="16389" name="Picture 5" descr="DSC_0006 (Custom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4143" y="1023258"/>
            <a:ext cx="2840038" cy="1889125"/>
          </a:xfrm>
          <a:prstGeom prst="rect">
            <a:avLst/>
          </a:prstGeom>
          <a:noFill/>
        </p:spPr>
      </p:pic>
      <p:pic>
        <p:nvPicPr>
          <p:cNvPr id="16390" name="Picture 6" descr="DSC_0007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2343" y="642258"/>
            <a:ext cx="2840038" cy="1889125"/>
          </a:xfrm>
          <a:prstGeom prst="rect">
            <a:avLst/>
          </a:prstGeom>
          <a:noFill/>
        </p:spPr>
      </p:pic>
      <p:pic>
        <p:nvPicPr>
          <p:cNvPr id="16391" name="Picture 7" descr="DSC_0008 (Custom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543" y="1023258"/>
            <a:ext cx="2840038" cy="1889125"/>
          </a:xfrm>
          <a:prstGeom prst="rect">
            <a:avLst/>
          </a:prstGeom>
          <a:noFill/>
        </p:spPr>
      </p:pic>
      <p:pic>
        <p:nvPicPr>
          <p:cNvPr id="16392" name="Picture 8" descr="DSC_0002 (Custom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2343" y="2623458"/>
            <a:ext cx="2840038" cy="1889125"/>
          </a:xfrm>
          <a:prstGeom prst="rect">
            <a:avLst/>
          </a:prstGeom>
          <a:noFill/>
        </p:spPr>
      </p:pic>
      <p:pic>
        <p:nvPicPr>
          <p:cNvPr id="16393" name="Picture 9" descr="DSC_0003 (Custom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0543" y="4223658"/>
            <a:ext cx="2840038" cy="1889125"/>
          </a:xfrm>
          <a:prstGeom prst="rect">
            <a:avLst/>
          </a:prstGeom>
          <a:noFill/>
        </p:spPr>
      </p:pic>
      <p:pic>
        <p:nvPicPr>
          <p:cNvPr id="16394" name="Picture 10" descr="DSC_0004 (Custom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2343" y="4620533"/>
            <a:ext cx="2840038" cy="1889125"/>
          </a:xfrm>
          <a:prstGeom prst="rect">
            <a:avLst/>
          </a:prstGeom>
          <a:noFill/>
        </p:spPr>
      </p:pic>
      <p:pic>
        <p:nvPicPr>
          <p:cNvPr id="16395" name="Picture 11" descr="DSC_0005 (Custom)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4143" y="4223658"/>
            <a:ext cx="2840038" cy="1889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939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4515" y="6550706"/>
            <a:ext cx="4740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Photo: Russell J. Hewett</a:t>
            </a: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3241903" y="119742"/>
            <a:ext cx="2674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Mount Blanca, CO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7913914" y="6596742"/>
            <a:ext cx="1244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900">
                <a:solidFill>
                  <a:srgbClr val="FFFFFF"/>
                </a:solidFill>
              </a:rPr>
              <a:t>(</a:t>
            </a:r>
            <a:r>
              <a:rPr lang="en-US" sz="900">
                <a:solidFill>
                  <a:srgbClr val="FFFFFF"/>
                </a:solidFill>
                <a:hlinkClick r:id="rId2"/>
              </a:rPr>
              <a:t>See Photo On Web</a:t>
            </a:r>
            <a:r>
              <a:rPr lang="en-US" sz="900">
                <a:solidFill>
                  <a:srgbClr val="FFFFFF"/>
                </a:solidFill>
              </a:rPr>
              <a:t>)</a:t>
            </a:r>
          </a:p>
        </p:txBody>
      </p:sp>
      <p:pic>
        <p:nvPicPr>
          <p:cNvPr id="17413" name="Picture 5" descr="pano_02 (Custom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14" y="2558142"/>
            <a:ext cx="9144000" cy="1346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568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Things to remember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7848600" cy="5135563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err="1" smtClean="0"/>
              <a:t>Homography</a:t>
            </a:r>
            <a:r>
              <a:rPr lang="en-US" dirty="0" smtClean="0"/>
              <a:t> relates rotating cameras</a:t>
            </a:r>
          </a:p>
          <a:p>
            <a:pPr lvl="1">
              <a:defRPr/>
            </a:pPr>
            <a:r>
              <a:rPr lang="en-US" dirty="0" err="1" smtClean="0"/>
              <a:t>Homography</a:t>
            </a:r>
            <a:r>
              <a:rPr lang="en-US" dirty="0" smtClean="0"/>
              <a:t> is plane to plane mapping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Recover </a:t>
            </a:r>
            <a:r>
              <a:rPr lang="en-US" dirty="0" err="1" smtClean="0"/>
              <a:t>homography</a:t>
            </a:r>
            <a:r>
              <a:rPr lang="en-US" dirty="0" smtClean="0"/>
              <a:t> using RANSAC and normalized DLT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Can choose surface of projection: cylinder, plane, and sphere are most common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Refinement methods (blending, straightening, etc.)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Next class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Object recognition and retrieval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5778" name="Picture 2" descr="https://rxian2.web.illinois.edu/cs445/proj3/mix_po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"/>
            <a:ext cx="7678511" cy="549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934200" y="5802256"/>
            <a:ext cx="1685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212529"/>
                </a:solidFill>
                <a:latin typeface="-apple-system"/>
              </a:rPr>
              <a:t>Ruicheng</a:t>
            </a:r>
            <a:r>
              <a:rPr lang="en-US" dirty="0">
                <a:solidFill>
                  <a:srgbClr val="212529"/>
                </a:solidFill>
                <a:latin typeface="-apple-system"/>
              </a:rPr>
              <a:t> Xian</a:t>
            </a:r>
            <a:endParaRPr lang="en-US" b="0" i="0" dirty="0">
              <a:solidFill>
                <a:srgbClr val="212529"/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339621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macros}&#10;\usepackage{amsmath}&#10;\usepackage{amssymb}&#10;&#10;\begin{document}&#10;&#10;\[&#10;\mat{R}_i = e^{[{\vectg{\theta}}_i]_{\times}}&#10;\texttt{, }&#10;[{\vectg{\theta}}_i]_{\times} =&#10;\bmat&#10;0 &amp; -{\theta_i}_3 &amp; {\theta_i}_2 \\&#10;{\theta_i}_3 &amp; 0 &amp; -{\theta_i}_1 \\&#10;-{\theta_i}_2 &amp; {\theta_i}_1 &amp; 0&#10;\emat&#10;\]&#10;&#10;\end{document}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96"/>
  <p:tag name="BOXFONT" val="10"/>
  <p:tag name="BOXWRAP" val="False"/>
  <p:tag name="WORKAROUNDTRANSPARENCYBUG" val="False"/>
  <p:tag name="BITMAPFORMAT" val="pngmono"/>
  <p:tag name="DEBUGINTERACTIVE" val="True"/>
  <p:tag name="ORIGWIDTH" val="385"/>
  <p:tag name="PICTUREFILESIZE" val="2842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macros}&#10;\usepackage{amsmath}&#10;\usepackage{amssymb}&#10;&#10;\begin{document}&#10;&#10;\[&#10;\mat{K}_i =&#10;\bmat&#10;f_i &amp; 0   &amp; 0 \\&#10;0   &amp; f_i &amp; 0 \\&#10;0   &amp; 0   &amp; 1&#10;\emat&#10;\]&#10;&#10;\end{document}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86"/>
  <p:tag name="BOXFONT" val="10"/>
  <p:tag name="BOXWRAP" val="False"/>
  <p:tag name="WORKAROUNDTRANSPARENCYBUG" val="False"/>
  <p:tag name="BITMAPFORMAT" val="pngmono"/>
  <p:tag name="DEBUGINTERACTIVE" val="True"/>
  <p:tag name="ORIGWIDTH" val="151"/>
  <p:tag name="PICTUREFILESIZE" val="1144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55879</TotalTime>
  <Words>1837</Words>
  <Application>Microsoft Office PowerPoint</Application>
  <PresentationFormat>Widescreen</PresentationFormat>
  <Paragraphs>472</Paragraphs>
  <Slides>88</Slides>
  <Notes>8</Notes>
  <HiddenSlides>4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88</vt:i4>
      </vt:variant>
    </vt:vector>
  </HeadingPairs>
  <TitlesOfParts>
    <vt:vector size="101" baseType="lpstr">
      <vt:lpstr>-apple-system</vt:lpstr>
      <vt:lpstr>Arial</vt:lpstr>
      <vt:lpstr>Calibri</vt:lpstr>
      <vt:lpstr>Cambria Math</vt:lpstr>
      <vt:lpstr>cmsy10</vt:lpstr>
      <vt:lpstr>Courier New</vt:lpstr>
      <vt:lpstr>Symbol</vt:lpstr>
      <vt:lpstr>Times New Roman</vt:lpstr>
      <vt:lpstr>Office Theme</vt:lpstr>
      <vt:lpstr>2_Default Design</vt:lpstr>
      <vt:lpstr>Equation</vt:lpstr>
      <vt:lpstr>Microsoft Equation 3.0</vt:lpstr>
      <vt:lpstr>Photo Editor Photo</vt:lpstr>
      <vt:lpstr>PowerPoint Presentation</vt:lpstr>
      <vt:lpstr>My good excuse for not teaching Friday… (thank you Wilfredo!)</vt:lpstr>
      <vt:lpstr>Project 3 Highlights</vt:lpstr>
      <vt:lpstr>Laplacian pyramid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5 </vt:lpstr>
      <vt:lpstr>Last Class: Keypoint Matching</vt:lpstr>
      <vt:lpstr>Last Class: Summary</vt:lpstr>
      <vt:lpstr>Today: Image Stitching</vt:lpstr>
      <vt:lpstr>Views from rotating camera</vt:lpstr>
      <vt:lpstr>Photo stitching</vt:lpstr>
      <vt:lpstr>Alignment of rotating camera</vt:lpstr>
      <vt:lpstr>Correspondence of rotating camera</vt:lpstr>
      <vt:lpstr>Image Stitching Algorithm Overview</vt:lpstr>
      <vt:lpstr>Image Stitching Algorithm Overview</vt:lpstr>
      <vt:lpstr>Computing homography</vt:lpstr>
      <vt:lpstr>Computing homography</vt:lpstr>
      <vt:lpstr>Computing homography</vt:lpstr>
      <vt:lpstr>Computing homography</vt:lpstr>
      <vt:lpstr>RANSAC: RANdom SAmple Consensus</vt:lpstr>
      <vt:lpstr>Computing homography</vt:lpstr>
      <vt:lpstr>Computing homography</vt:lpstr>
      <vt:lpstr>Automatic Image Stitching</vt:lpstr>
      <vt:lpstr>Choosing a Projection Surface</vt:lpstr>
      <vt:lpstr>Planar Mapping</vt:lpstr>
      <vt:lpstr>Planar Projection</vt:lpstr>
      <vt:lpstr>Planar Projection</vt:lpstr>
      <vt:lpstr>Cylindrical Mapping</vt:lpstr>
      <vt:lpstr>Cylindrical Projection</vt:lpstr>
      <vt:lpstr>Cylindrical Projection</vt:lpstr>
      <vt:lpstr>Planar vs. Cylindrical Projection</vt:lpstr>
      <vt:lpstr>Simple gain adjustment</vt:lpstr>
      <vt:lpstr>Automatically choosing images to stitch</vt:lpstr>
      <vt:lpstr>Recognizing Panoramas</vt:lpstr>
      <vt:lpstr>Recognizing Panoramas</vt:lpstr>
      <vt:lpstr>Recognizing Panoramas</vt:lpstr>
      <vt:lpstr>RANSAC for Homography</vt:lpstr>
      <vt:lpstr>RANSAC for Homography</vt:lpstr>
      <vt:lpstr>Verification</vt:lpstr>
      <vt:lpstr>RANSAC for Homography</vt:lpstr>
      <vt:lpstr>Recognizing Panoramas (cont.)</vt:lpstr>
      <vt:lpstr>Finding the panoramas</vt:lpstr>
      <vt:lpstr>Finding the panoramas</vt:lpstr>
      <vt:lpstr>Finding the panoramas</vt:lpstr>
      <vt:lpstr>Recognizing Panoramas (cont.)</vt:lpstr>
      <vt:lpstr>Bundle adjustment for stitching</vt:lpstr>
      <vt:lpstr>Bundle Adjustment</vt:lpstr>
      <vt:lpstr>Bundle Adjustment</vt:lpstr>
      <vt:lpstr>Details to make it look good</vt:lpstr>
      <vt:lpstr>Choosing seams</vt:lpstr>
      <vt:lpstr>Choosing seams</vt:lpstr>
      <vt:lpstr>Choosing seams</vt:lpstr>
      <vt:lpstr>Gain compensation</vt:lpstr>
      <vt:lpstr>Multi-band (aka Laplacian Pyramid) Blending </vt:lpstr>
      <vt:lpstr>Multiband Blending with Laplacian Pyramid</vt:lpstr>
      <vt:lpstr>Multiband blending</vt:lpstr>
      <vt:lpstr>Blending comparison (IJCV 2007)</vt:lpstr>
      <vt:lpstr>Blending Comparison</vt:lpstr>
      <vt:lpstr>Straightening</vt:lpstr>
      <vt:lpstr>Further reading</vt:lpstr>
      <vt:lpstr>How does iphone panoramic stitching work?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Things to remember</vt:lpstr>
      <vt:lpstr>Next class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Hoiem, Derek W</cp:lastModifiedBy>
  <cp:revision>212</cp:revision>
  <dcterms:created xsi:type="dcterms:W3CDTF">2009-12-16T02:55:56Z</dcterms:created>
  <dcterms:modified xsi:type="dcterms:W3CDTF">2019-10-30T18:43:09Z</dcterms:modified>
</cp:coreProperties>
</file>