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12192000" cy="6858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  <p:embeddedFont>
      <p:font typeface="Questrial" panose="020B0604020202020204" charset="0"/>
      <p:regular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5" autoAdjust="0"/>
  </p:normalViewPr>
  <p:slideViewPr>
    <p:cSldViewPr snapToGrid="0">
      <p:cViewPr varScale="1">
        <p:scale>
          <a:sx n="93" d="100"/>
          <a:sy n="93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74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75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001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0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136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669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147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676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[STOP] Ask interactive questions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Repeatability (different images, same points)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Distinctive (unique and not confused with similar/neighbors)</a:t>
            </a:r>
            <a:endParaRPr dirty="0"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916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342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Localization: confusion with neighbor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Description: whether a pair of deformed points can still be matched</a:t>
            </a:r>
            <a:endParaRPr dirty="0"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4814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9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3044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9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Corners!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1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Blobs!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6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994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0114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7719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51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what you get from approximating ( I(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x+u,y+v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I(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x,y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)^2 using first order approx., and then weighted sum over neighborhood.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this to be high for all 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u,v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offsets.</a:t>
            </a:r>
          </a:p>
        </p:txBody>
      </p:sp>
    </p:spTree>
    <p:extLst>
      <p:ext uri="{BB962C8B-B14F-4D97-AF65-F5344CB8AC3E}">
        <p14:creationId xmlns:p14="http://schemas.microsoft.com/office/powerpoint/2010/main" val="3605207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eigenvalues is (1) small-small (2) small-large (3) large-large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Eigenvalue computation is expensive, so we use some hacks to approximate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this; if this value is high, then they are both high.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95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err="1">
                <a:latin typeface="Courier New"/>
                <a:ea typeface="Courier New"/>
                <a:cs typeface="Courier New"/>
                <a:sym typeface="Courier New"/>
              </a:rPr>
              <a:t>ndimage.rank_filter</a:t>
            </a:r>
            <a:r>
              <a:rPr lang="en-US" dirty="0"/>
              <a:t>: sort local 7x7 neighborhood, and return the 49</a:t>
            </a:r>
            <a:r>
              <a:rPr lang="en-US" baseline="30000" dirty="0"/>
              <a:t>th</a:t>
            </a:r>
            <a:r>
              <a:rPr lang="en-US" dirty="0"/>
              <a:t> / 48</a:t>
            </a:r>
            <a:r>
              <a:rPr lang="en-US" baseline="30000" dirty="0"/>
              <a:t>th</a:t>
            </a:r>
            <a:r>
              <a:rPr lang="en-US" dirty="0"/>
              <a:t> item.</a:t>
            </a:r>
            <a:endParaRPr dirty="0"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1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8041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735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34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950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Basically, we want to additionally report a “scale” of the interest point, such that when we were given a scaled image and report the scale again, we would get the same neighborhood.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Devise a function that is not sensitive to scale (reports the same value given resized patches)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990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33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016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999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155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107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1" name="Shape 9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9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4923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0" name="Shape 9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693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Compare to computing the pyramid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61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blur to the original image is a geometric sequence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maxima is defined over both space and scale.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0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4598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/>
              <a:t>atan</a:t>
            </a:r>
            <a:r>
              <a:rPr lang="en-US" dirty="0"/>
              <a:t> between x and y gradients</a:t>
            </a:r>
            <a:endParaRPr dirty="0"/>
          </a:p>
        </p:txBody>
      </p:sp>
      <p:sp>
        <p:nvSpPr>
          <p:cNvPr id="1087" name="Shape 10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23773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1043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68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Compare to patch matching</a:t>
            </a:r>
            <a:endParaRPr dirty="0"/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6511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42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x, y, scale, orientation covered next slides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0062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623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[STOP] Ask interactive questions</a:t>
            </a:r>
            <a:endParaRPr dirty="0"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4962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7215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413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1" name="Shape 1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9135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52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769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7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3804" y="4343703"/>
            <a:ext cx="5030391" cy="4115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19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95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410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160020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355975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505199" y="-1828800"/>
            <a:ext cx="5181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Shape 1217"/>
          <p:cNvSpPr txBox="1">
            <a:spLocks noGrp="1"/>
          </p:cNvSpPr>
          <p:nvPr>
            <p:ph type="ctrTitle"/>
          </p:nvPr>
        </p:nvSpPr>
        <p:spPr>
          <a:xfrm>
            <a:off x="203200" y="5334001"/>
            <a:ext cx="1168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8" name="Shape 1218"/>
          <p:cNvSpPr txBox="1">
            <a:spLocks noGrp="1"/>
          </p:cNvSpPr>
          <p:nvPr>
            <p:ph type="subTitle" idx="1"/>
          </p:nvPr>
        </p:nvSpPr>
        <p:spPr>
          <a:xfrm>
            <a:off x="914400" y="6096001"/>
            <a:ext cx="109728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3" name="Shape 123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4" name="Shape 123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241" name="Shape 124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Shape 1244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 rot="5400000">
            <a:off x="3695699" y="-1485900"/>
            <a:ext cx="4800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 rot="5400000">
            <a:off x="7147720" y="1966118"/>
            <a:ext cx="6126161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 rot="5400000">
            <a:off x="1559720" y="-675481"/>
            <a:ext cx="6126161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9753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1" y="1219200"/>
            <a:ext cx="5689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02401" y="12192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502401" y="35433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Shape 12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bridgeincolour.com/tutorials/depth-of-field.htm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676400" y="0"/>
            <a:ext cx="8763000" cy="1143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Interest Points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603661" y="5078858"/>
            <a:ext cx="5181600" cy="14478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</a:rPr>
              <a:t>Computational Photography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</a:rPr>
              <a:t>Derek Hoiem, University of Illinois</a:t>
            </a:r>
          </a:p>
          <a:p>
            <a:endParaRPr dirty="0">
              <a:solidFill>
                <a:schemeClr val="dk1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9585326" y="0"/>
            <a:ext cx="10823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</a:rPr>
              <a:t>10/25/19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939231"/>
            <a:ext cx="3200399" cy="47238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7848600" y="4419601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Galatea of the Spheres</a:t>
            </a:r>
          </a:p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Salvador Dali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0F0D98-FE57-4148-A3EF-B33C59224DA5}"/>
              </a:ext>
            </a:extLst>
          </p:cNvPr>
          <p:cNvSpPr/>
          <p:nvPr/>
        </p:nvSpPr>
        <p:spPr>
          <a:xfrm>
            <a:off x="4134565" y="6508807"/>
            <a:ext cx="3922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(edited/presented by Wilfredo Torres Calderon)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304818" y="990601"/>
            <a:ext cx="8905982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dirty="0"/>
              <a:t>Relighting: environment map acts as light source, substituting for distant scene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934" y="2189252"/>
            <a:ext cx="4883977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section of topics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Correspondence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matching patches in two images?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automatically align two images of the same scene?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images with similar content?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tell if two pictures are of the same person’s face?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detect objects from a particular category?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Applications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Photo stitching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Object recognition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3D Reconstruction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Tracking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Case of global transformation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527443"/>
            <a:ext cx="4016374" cy="303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9" y="2527443"/>
            <a:ext cx="3869933" cy="303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Global matching?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But what if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Not just translation change, but rotation and scale?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Only small pieces of the pictures match?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5969536" y="3177846"/>
            <a:ext cx="3094585" cy="318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474" y="3429000"/>
            <a:ext cx="2600218" cy="2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Today: Keypoint Matching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589963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614" y="4573588"/>
            <a:ext cx="863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425" y="4573587"/>
            <a:ext cx="933450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3586789" y="4860925"/>
            <a:ext cx="612775" cy="252412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363" name="Shape 363"/>
          <p:cNvGrpSpPr/>
          <p:nvPr/>
        </p:nvGrpSpPr>
        <p:grpSpPr>
          <a:xfrm>
            <a:off x="2434264" y="4213225"/>
            <a:ext cx="828675" cy="1020763"/>
            <a:chOff x="2771775" y="4797425"/>
            <a:chExt cx="828675" cy="1020657"/>
          </a:xfrm>
        </p:grpSpPr>
        <p:grpSp>
          <p:nvGrpSpPr>
            <p:cNvPr id="364" name="Shape 364"/>
            <p:cNvGrpSpPr/>
            <p:nvPr/>
          </p:nvGrpSpPr>
          <p:grpSpPr>
            <a:xfrm>
              <a:off x="2771775" y="5265735"/>
              <a:ext cx="828675" cy="552347"/>
              <a:chOff x="1859" y="3338"/>
              <a:chExt cx="362" cy="301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1859" y="3361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1859" y="3640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67" name="Shape 367"/>
              <p:cNvSpPr/>
              <p:nvPr/>
            </p:nvSpPr>
            <p:spPr>
              <a:xfrm>
                <a:off x="188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1904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92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1950" y="3429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97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995" y="3384"/>
                <a:ext cx="22" cy="248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2018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2039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062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2086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210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130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79" name="Shape 3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1163" y="4797425"/>
              <a:ext cx="349250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Shape 380"/>
          <p:cNvGrpSpPr/>
          <p:nvPr/>
        </p:nvGrpSpPr>
        <p:grpSpPr>
          <a:xfrm>
            <a:off x="4623426" y="4249738"/>
            <a:ext cx="757236" cy="982661"/>
            <a:chOff x="4967288" y="4833937"/>
            <a:chExt cx="757236" cy="982687"/>
          </a:xfrm>
        </p:grpSpPr>
        <p:grpSp>
          <p:nvGrpSpPr>
            <p:cNvPr id="381" name="Shape 381"/>
            <p:cNvGrpSpPr/>
            <p:nvPr/>
          </p:nvGrpSpPr>
          <p:grpSpPr>
            <a:xfrm>
              <a:off x="4967288" y="5300664"/>
              <a:ext cx="757236" cy="515960"/>
              <a:chOff x="3515" y="3497"/>
              <a:chExt cx="362" cy="277"/>
            </a:xfrm>
          </p:grpSpPr>
          <p:cxnSp>
            <p:nvCxnSpPr>
              <p:cNvPr id="382" name="Shape 382"/>
              <p:cNvCxnSpPr/>
              <p:nvPr/>
            </p:nvCxnSpPr>
            <p:spPr>
              <a:xfrm>
                <a:off x="3515" y="3497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83" name="Shape 383"/>
              <p:cNvCxnSpPr/>
              <p:nvPr/>
            </p:nvCxnSpPr>
            <p:spPr>
              <a:xfrm>
                <a:off x="3515" y="3775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84" name="Shape 384"/>
              <p:cNvSpPr/>
              <p:nvPr/>
            </p:nvSpPr>
            <p:spPr>
              <a:xfrm>
                <a:off x="353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3559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8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06" y="3565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7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650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74" y="3497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695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71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741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6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786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96" name="Shape 3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11750" y="4833937"/>
              <a:ext cx="349250" cy="395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Shape 3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19039">
            <a:off x="4110663" y="1530349"/>
            <a:ext cx="2376488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 rot="-6419039">
            <a:off x="5343357" y="3150394"/>
            <a:ext cx="519113" cy="49212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399" name="Shape 399"/>
          <p:cNvGrpSpPr/>
          <p:nvPr/>
        </p:nvGrpSpPr>
        <p:grpSpPr>
          <a:xfrm rot="-1019039">
            <a:off x="4471025" y="2078038"/>
            <a:ext cx="1560512" cy="1771649"/>
            <a:chOff x="5087937" y="2849562"/>
            <a:chExt cx="1333500" cy="1511677"/>
          </a:xfrm>
        </p:grpSpPr>
        <p:grpSp>
          <p:nvGrpSpPr>
            <p:cNvPr id="400" name="Shape 400"/>
            <p:cNvGrpSpPr/>
            <p:nvPr/>
          </p:nvGrpSpPr>
          <p:grpSpPr>
            <a:xfrm rot="-5400000">
              <a:off x="6348412" y="3101974"/>
              <a:ext cx="73025" cy="73024"/>
              <a:chOff x="1292" y="2204"/>
              <a:chExt cx="46" cy="45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3" name="Shape 403"/>
            <p:cNvGrpSpPr/>
            <p:nvPr/>
          </p:nvGrpSpPr>
          <p:grpSpPr>
            <a:xfrm>
              <a:off x="5087937" y="2849562"/>
              <a:ext cx="1320665" cy="1511677"/>
              <a:chOff x="5087937" y="2849562"/>
              <a:chExt cx="1320665" cy="1511677"/>
            </a:xfrm>
          </p:grpSpPr>
          <p:grpSp>
            <p:nvGrpSpPr>
              <p:cNvPr id="404" name="Shape 404"/>
              <p:cNvGrpSpPr/>
              <p:nvPr/>
            </p:nvGrpSpPr>
            <p:grpSpPr>
              <a:xfrm rot="-5400000">
                <a:off x="5124449" y="4000499"/>
                <a:ext cx="73025" cy="73024"/>
                <a:chOff x="1292" y="2204"/>
                <a:chExt cx="46" cy="45"/>
              </a:xfrm>
            </p:grpSpPr>
            <p:cxnSp>
              <p:nvCxnSpPr>
                <p:cNvPr id="405" name="Shape 405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Shape 406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Shape 407"/>
              <p:cNvGrpSpPr/>
              <p:nvPr/>
            </p:nvGrpSpPr>
            <p:grpSpPr>
              <a:xfrm rot="-5400000">
                <a:off x="5411787" y="3713162"/>
                <a:ext cx="73025" cy="73024"/>
                <a:chOff x="1292" y="2204"/>
                <a:chExt cx="46" cy="45"/>
              </a:xfrm>
            </p:grpSpPr>
            <p:cxnSp>
              <p:nvCxnSpPr>
                <p:cNvPr id="408" name="Shape 408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0" name="Shape 410"/>
              <p:cNvGrpSpPr/>
              <p:nvPr/>
            </p:nvGrpSpPr>
            <p:grpSpPr>
              <a:xfrm rot="-5400000">
                <a:off x="5986462" y="2849562"/>
                <a:ext cx="73025" cy="73024"/>
                <a:chOff x="1292" y="2204"/>
                <a:chExt cx="46" cy="45"/>
              </a:xfrm>
            </p:grpSpPr>
            <p:cxnSp>
              <p:nvCxnSpPr>
                <p:cNvPr id="411" name="Shape 411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3" name="Shape 413"/>
              <p:cNvGrpSpPr/>
              <p:nvPr/>
            </p:nvGrpSpPr>
            <p:grpSpPr>
              <a:xfrm rot="-5400000">
                <a:off x="5087937" y="2957512"/>
                <a:ext cx="73025" cy="73024"/>
                <a:chOff x="1292" y="2204"/>
                <a:chExt cx="46" cy="45"/>
              </a:xfrm>
            </p:grpSpPr>
            <p:cxnSp>
              <p:nvCxnSpPr>
                <p:cNvPr id="414" name="Shape 414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6" name="Shape 416"/>
              <p:cNvGrpSpPr/>
              <p:nvPr/>
            </p:nvGrpSpPr>
            <p:grpSpPr>
              <a:xfrm rot="-5400000">
                <a:off x="5916612" y="4005262"/>
                <a:ext cx="73025" cy="73024"/>
                <a:chOff x="1292" y="2204"/>
                <a:chExt cx="46" cy="45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19" name="Shape 419"/>
              <p:cNvSpPr/>
              <p:nvPr/>
            </p:nvSpPr>
            <p:spPr>
              <a:xfrm>
                <a:off x="5219833" y="4046157"/>
                <a:ext cx="361680" cy="315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6011996" y="4009646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046921" y="2857122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3</a:t>
                </a:r>
              </a:p>
            </p:txBody>
          </p:sp>
        </p:grpSp>
      </p:grpSp>
      <p:pic>
        <p:nvPicPr>
          <p:cNvPr id="422" name="Shape 4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1738" y="1824039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1535738" y="2722564"/>
            <a:ext cx="442912" cy="4206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424" name="Shape 424"/>
          <p:cNvGrpSpPr/>
          <p:nvPr/>
        </p:nvGrpSpPr>
        <p:grpSpPr>
          <a:xfrm>
            <a:off x="1713537" y="2016125"/>
            <a:ext cx="1612900" cy="1406524"/>
            <a:chOff x="2051050" y="2600325"/>
            <a:chExt cx="1612552" cy="1406524"/>
          </a:xfrm>
        </p:grpSpPr>
        <p:grpSp>
          <p:nvGrpSpPr>
            <p:cNvPr id="425" name="Shape 425"/>
            <p:cNvGrpSpPr/>
            <p:nvPr/>
          </p:nvGrpSpPr>
          <p:grpSpPr>
            <a:xfrm>
              <a:off x="2051050" y="3500437"/>
              <a:ext cx="73025" cy="73024"/>
              <a:chOff x="1292" y="2204"/>
              <a:chExt cx="46" cy="45"/>
            </a:xfrm>
          </p:grpSpPr>
          <p:cxnSp>
            <p:nvCxnSpPr>
              <p:cNvPr id="426" name="Shape 426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2087563" y="2708274"/>
              <a:ext cx="73025" cy="73024"/>
              <a:chOff x="1292" y="2204"/>
              <a:chExt cx="46" cy="45"/>
            </a:xfrm>
          </p:grpSpPr>
          <p:cxnSp>
            <p:nvCxnSpPr>
              <p:cNvPr id="429" name="Shape 429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2374900" y="2995612"/>
              <a:ext cx="73025" cy="73024"/>
              <a:chOff x="1292" y="2204"/>
              <a:chExt cx="46" cy="45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4" name="Shape 434"/>
            <p:cNvGrpSpPr/>
            <p:nvPr/>
          </p:nvGrpSpPr>
          <p:grpSpPr>
            <a:xfrm>
              <a:off x="3238500" y="3571874"/>
              <a:ext cx="73025" cy="73024"/>
              <a:chOff x="1292" y="2204"/>
              <a:chExt cx="46" cy="45"/>
            </a:xfrm>
          </p:grpSpPr>
          <p:cxnSp>
            <p:nvCxnSpPr>
              <p:cNvPr id="435" name="Shape 435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7" name="Shape 437"/>
            <p:cNvGrpSpPr/>
            <p:nvPr/>
          </p:nvGrpSpPr>
          <p:grpSpPr>
            <a:xfrm>
              <a:off x="2986088" y="3933824"/>
              <a:ext cx="73025" cy="73024"/>
              <a:chOff x="1292" y="2204"/>
              <a:chExt cx="46" cy="45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3130550" y="2673349"/>
              <a:ext cx="73025" cy="73024"/>
              <a:chOff x="1292" y="2204"/>
              <a:chExt cx="46" cy="45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3" name="Shape 443"/>
            <p:cNvSpPr/>
            <p:nvPr/>
          </p:nvSpPr>
          <p:spPr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240088" y="3500437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3</a:t>
              </a: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4201" y="5508625"/>
            <a:ext cx="1449386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>
            <a:off x="1970714" y="2954338"/>
            <a:ext cx="3395663" cy="511174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1750050" y="3205163"/>
            <a:ext cx="36512" cy="1260474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9" name="Shape 449"/>
          <p:cNvCxnSpPr/>
          <p:nvPr/>
        </p:nvCxnSpPr>
        <p:spPr>
          <a:xfrm>
            <a:off x="5731501" y="3684588"/>
            <a:ext cx="182561" cy="89534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50" name="Shape 450"/>
          <p:cNvSpPr txBox="1"/>
          <p:nvPr/>
        </p:nvSpPr>
        <p:spPr>
          <a:xfrm>
            <a:off x="6753850" y="1019175"/>
            <a:ext cx="35052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 dirty="0">
                <a:solidFill>
                  <a:schemeClr val="dk1"/>
                </a:solidFill>
              </a:rPr>
              <a:t>1. Find a set of   </a:t>
            </a:r>
            <a:br>
              <a:rPr lang="en-US" sz="2100" b="1" dirty="0">
                <a:solidFill>
                  <a:schemeClr val="dk1"/>
                </a:solidFill>
              </a:rPr>
            </a:br>
            <a:r>
              <a:rPr lang="en-US" sz="2100" b="1" dirty="0">
                <a:solidFill>
                  <a:schemeClr val="dk1"/>
                </a:solidFill>
              </a:rPr>
              <a:t>    distinctive key-</a:t>
            </a:r>
            <a:br>
              <a:rPr lang="en-US" sz="2100" b="1" dirty="0">
                <a:solidFill>
                  <a:schemeClr val="dk1"/>
                </a:solidFill>
              </a:rPr>
            </a:br>
            <a:r>
              <a:rPr lang="en-US" sz="2100" b="1" dirty="0">
                <a:solidFill>
                  <a:schemeClr val="dk1"/>
                </a:solidFill>
              </a:rPr>
              <a:t>    points 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6753850" y="3387725"/>
            <a:ext cx="2782886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3. Extract and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 the   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region content 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753850" y="2182813"/>
            <a:ext cx="31115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2. Define a region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around each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keypoint   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753851" y="4560887"/>
            <a:ext cx="3001961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4. Compute a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 from the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normalized region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753851" y="5791201"/>
            <a:ext cx="3001961" cy="741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5. Match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Main challenges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position, scale, and rotation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viewpoint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Occlusion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Articulation, change in appearance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Question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Why not just take every patch in the original image and find best match in second image?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324320" y="2604816"/>
            <a:ext cx="2635694" cy="362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7573" y="2589089"/>
            <a:ext cx="3260565" cy="294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Goals for Keypoints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25000"/>
              <a:buNone/>
            </a:pPr>
            <a:r>
              <a:rPr lang="en-US"/>
              <a:t>Detect points that are </a:t>
            </a:r>
            <a:r>
              <a:rPr lang="en-US" i="1"/>
              <a:t>repeatable</a:t>
            </a:r>
            <a:r>
              <a:rPr lang="en-US"/>
              <a:t> and </a:t>
            </a:r>
            <a:r>
              <a:rPr lang="en-US" i="1"/>
              <a:t>distinctive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5857933" y="859090"/>
            <a:ext cx="3285914" cy="35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767" y="1431925"/>
            <a:ext cx="29086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trade-offs</a:t>
            </a:r>
          </a:p>
        </p:txBody>
      </p:sp>
      <p:sp>
        <p:nvSpPr>
          <p:cNvPr id="482" name="Shape 482"/>
          <p:cNvSpPr/>
          <p:nvPr/>
        </p:nvSpPr>
        <p:spPr>
          <a:xfrm>
            <a:off x="2133601" y="2895601"/>
            <a:ext cx="7848599" cy="609599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1981201" y="3536951"/>
            <a:ext cx="19049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Points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437438" y="3535363"/>
            <a:ext cx="2743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Repeatable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8512175" y="457199"/>
            <a:ext cx="177482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6419039">
            <a:off x="9432924" y="1666875"/>
            <a:ext cx="387350" cy="3682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cxnSp>
        <p:nvCxnSpPr>
          <p:cNvPr id="487" name="Shape 487"/>
          <p:cNvCxnSpPr/>
          <p:nvPr/>
        </p:nvCxnSpPr>
        <p:spPr>
          <a:xfrm rot="-6419039">
            <a:off x="9740107" y="943770"/>
            <a:ext cx="63499" cy="65087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Shape 488"/>
          <p:cNvCxnSpPr/>
          <p:nvPr/>
        </p:nvCxnSpPr>
        <p:spPr>
          <a:xfrm rot="-6419039" flipH="1">
            <a:off x="9740107" y="943769"/>
            <a:ext cx="61912" cy="6349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9" name="Shape 489"/>
          <p:cNvGrpSpPr/>
          <p:nvPr/>
        </p:nvGrpSpPr>
        <p:grpSpPr>
          <a:xfrm rot="-6419039">
            <a:off x="8946357" y="2007394"/>
            <a:ext cx="63500" cy="65087"/>
            <a:chOff x="1292" y="2204"/>
            <a:chExt cx="46" cy="45"/>
          </a:xfrm>
        </p:grpSpPr>
        <p:cxnSp>
          <p:nvCxnSpPr>
            <p:cNvPr id="490" name="Shape 49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2" name="Shape 492"/>
          <p:cNvGrpSpPr/>
          <p:nvPr/>
        </p:nvGrpSpPr>
        <p:grpSpPr>
          <a:xfrm rot="-6419039">
            <a:off x="9113043" y="1694657"/>
            <a:ext cx="63500" cy="65087"/>
            <a:chOff x="1292" y="2204"/>
            <a:chExt cx="46" cy="45"/>
          </a:xfrm>
        </p:grpSpPr>
        <p:cxnSp>
          <p:nvCxnSpPr>
            <p:cNvPr id="493" name="Shape 49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Shape 49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5" name="Shape 495"/>
          <p:cNvGrpSpPr/>
          <p:nvPr/>
        </p:nvGrpSpPr>
        <p:grpSpPr>
          <a:xfrm rot="-6419039">
            <a:off x="9372599" y="825501"/>
            <a:ext cx="63500" cy="63499"/>
            <a:chOff x="1292" y="2204"/>
            <a:chExt cx="46" cy="45"/>
          </a:xfrm>
        </p:grpSpPr>
        <p:cxnSp>
          <p:nvCxnSpPr>
            <p:cNvPr id="496" name="Shape 49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8" name="Shape 498"/>
          <p:cNvGrpSpPr/>
          <p:nvPr/>
        </p:nvGrpSpPr>
        <p:grpSpPr>
          <a:xfrm rot="-6419039">
            <a:off x="8647906" y="1145382"/>
            <a:ext cx="65087" cy="63499"/>
            <a:chOff x="1292" y="2204"/>
            <a:chExt cx="46" cy="45"/>
          </a:xfrm>
        </p:grpSpPr>
        <p:cxnSp>
          <p:nvCxnSpPr>
            <p:cNvPr id="499" name="Shape 49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1" name="Shape 501"/>
          <p:cNvGrpSpPr/>
          <p:nvPr/>
        </p:nvGrpSpPr>
        <p:grpSpPr>
          <a:xfrm rot="-6419039">
            <a:off x="9609137" y="1809750"/>
            <a:ext cx="65088" cy="65087"/>
            <a:chOff x="1292" y="2204"/>
            <a:chExt cx="46" cy="45"/>
          </a:xfrm>
        </p:grpSpPr>
        <p:cxnSp>
          <p:nvCxnSpPr>
            <p:cNvPr id="502" name="Shape 50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Shape 50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4" name="Shape 504"/>
          <p:cNvSpPr/>
          <p:nvPr/>
        </p:nvSpPr>
        <p:spPr>
          <a:xfrm rot="-1019039">
            <a:off x="9063038" y="1981201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5" name="Shape 505"/>
          <p:cNvSpPr/>
          <p:nvPr/>
        </p:nvSpPr>
        <p:spPr>
          <a:xfrm rot="-1019039">
            <a:off x="9715500" y="1747839"/>
            <a:ext cx="315912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06" name="Shape 506"/>
          <p:cNvSpPr/>
          <p:nvPr/>
        </p:nvSpPr>
        <p:spPr>
          <a:xfrm rot="-1019039">
            <a:off x="9450388" y="774700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1" y="676275"/>
            <a:ext cx="1598613" cy="1514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8" name="Shape 508"/>
          <p:cNvSpPr/>
          <p:nvPr/>
        </p:nvSpPr>
        <p:spPr>
          <a:xfrm>
            <a:off x="6589712" y="1347787"/>
            <a:ext cx="331786" cy="31432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509" name="Shape 509"/>
          <p:cNvGrpSpPr/>
          <p:nvPr/>
        </p:nvGrpSpPr>
        <p:grpSpPr>
          <a:xfrm>
            <a:off x="6723063" y="1492249"/>
            <a:ext cx="53975" cy="53974"/>
            <a:chOff x="1292" y="2204"/>
            <a:chExt cx="46" cy="45"/>
          </a:xfrm>
        </p:grpSpPr>
        <p:cxnSp>
          <p:nvCxnSpPr>
            <p:cNvPr id="510" name="Shape 5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Shape 5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" name="Shape 512"/>
          <p:cNvGrpSpPr/>
          <p:nvPr/>
        </p:nvGrpSpPr>
        <p:grpSpPr>
          <a:xfrm>
            <a:off x="6750050" y="900113"/>
            <a:ext cx="55563" cy="55561"/>
            <a:chOff x="1292" y="2204"/>
            <a:chExt cx="46" cy="45"/>
          </a:xfrm>
        </p:grpSpPr>
        <p:cxnSp>
          <p:nvCxnSpPr>
            <p:cNvPr id="513" name="Shape 51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Shape 515"/>
          <p:cNvGrpSpPr/>
          <p:nvPr/>
        </p:nvGrpSpPr>
        <p:grpSpPr>
          <a:xfrm>
            <a:off x="6964363" y="1114426"/>
            <a:ext cx="55562" cy="55563"/>
            <a:chOff x="1292" y="2204"/>
            <a:chExt cx="46" cy="45"/>
          </a:xfrm>
        </p:grpSpPr>
        <p:cxnSp>
          <p:nvCxnSpPr>
            <p:cNvPr id="516" name="Shape 51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Shape 51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8" name="Shape 518"/>
          <p:cNvGrpSpPr/>
          <p:nvPr/>
        </p:nvGrpSpPr>
        <p:grpSpPr>
          <a:xfrm>
            <a:off x="7608888" y="1544638"/>
            <a:ext cx="55562" cy="55561"/>
            <a:chOff x="1292" y="2204"/>
            <a:chExt cx="46" cy="45"/>
          </a:xfrm>
        </p:grpSpPr>
        <p:cxnSp>
          <p:nvCxnSpPr>
            <p:cNvPr id="519" name="Shape 51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Shape 52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1" name="Shape 521"/>
          <p:cNvGrpSpPr/>
          <p:nvPr/>
        </p:nvGrpSpPr>
        <p:grpSpPr>
          <a:xfrm>
            <a:off x="7421563" y="1816099"/>
            <a:ext cx="53975" cy="53974"/>
            <a:chOff x="1292" y="2204"/>
            <a:chExt cx="46" cy="45"/>
          </a:xfrm>
        </p:grpSpPr>
        <p:cxnSp>
          <p:nvCxnSpPr>
            <p:cNvPr id="522" name="Shape 52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Shape 52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4" name="Shape 524"/>
          <p:cNvGrpSpPr/>
          <p:nvPr/>
        </p:nvGrpSpPr>
        <p:grpSpPr>
          <a:xfrm>
            <a:off x="7529513" y="874712"/>
            <a:ext cx="53975" cy="53974"/>
            <a:chOff x="1292" y="2204"/>
            <a:chExt cx="46" cy="45"/>
          </a:xfrm>
        </p:grpSpPr>
        <p:cxnSp>
          <p:nvCxnSpPr>
            <p:cNvPr id="525" name="Shape 52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Shape 52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Shape 527"/>
          <p:cNvSpPr/>
          <p:nvPr/>
        </p:nvSpPr>
        <p:spPr>
          <a:xfrm>
            <a:off x="6777037" y="819150"/>
            <a:ext cx="3175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6723062" y="1438275"/>
            <a:ext cx="31591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7610475" y="1492251"/>
            <a:ext cx="315912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6915150" y="1520825"/>
            <a:ext cx="2535238" cy="381000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Shape 531"/>
          <p:cNvSpPr txBox="1"/>
          <p:nvPr/>
        </p:nvSpPr>
        <p:spPr>
          <a:xfrm>
            <a:off x="2057401" y="2286000"/>
            <a:ext cx="23494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>
                <a:solidFill>
                  <a:schemeClr val="dk1"/>
                </a:solidFill>
              </a:rPr>
              <a:t>Localization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1890713" y="4648200"/>
            <a:ext cx="8321674" cy="1649413"/>
            <a:chOff x="366010" y="4648198"/>
            <a:chExt cx="8322039" cy="1649179"/>
          </a:xfrm>
        </p:grpSpPr>
        <p:sp>
          <p:nvSpPr>
            <p:cNvPr id="533" name="Shape 533"/>
            <p:cNvSpPr/>
            <p:nvPr/>
          </p:nvSpPr>
          <p:spPr>
            <a:xfrm>
              <a:off x="608908" y="5265648"/>
              <a:ext cx="7848943" cy="609513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366010" y="5897380"/>
              <a:ext cx="21335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Robust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6249650" y="5892092"/>
              <a:ext cx="24383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Selective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3400" y="4648198"/>
              <a:ext cx="2235005" cy="5846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>
                  <a:solidFill>
                    <a:schemeClr val="dk1"/>
                  </a:solidFill>
                </a:rPr>
                <a:t>Description</a:t>
              </a:r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2209801" y="3886200"/>
            <a:ext cx="22923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to occlusion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Works with less texture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7772400" y="3886200"/>
            <a:ext cx="304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detection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Precise localization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2178051" y="6259512"/>
            <a:ext cx="28511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Deal with expected variations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Maximize correct matches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8074026" y="6248401"/>
            <a:ext cx="259397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Minimize wrong matches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809945" y="1022866"/>
            <a:ext cx="4343400" cy="5573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Suppose you have to click on some point,  go away and come back after I deform the image, and click on the same points again.  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Which points would you choose?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7092" y="1223444"/>
            <a:ext cx="4164548" cy="2588267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74223">
            <a:off x="6279176" y="3051886"/>
            <a:ext cx="3922436" cy="2620892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8001000" y="838200"/>
            <a:ext cx="9284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original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9211089" y="6194346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deformed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Today’s class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 dirty="0"/>
          </a:p>
          <a:p>
            <a:pPr indent="-342900">
              <a:spcBef>
                <a:spcPts val="640"/>
              </a:spcBef>
              <a:buSzPct val="100000"/>
            </a:pPr>
            <a:r>
              <a:rPr lang="en-US" dirty="0"/>
              <a:t>Review of “Modeling the Physical World”</a:t>
            </a:r>
          </a:p>
          <a:p>
            <a:pPr indent="-139700">
              <a:spcBef>
                <a:spcPts val="640"/>
              </a:spcBef>
              <a:buNone/>
            </a:pPr>
            <a:endParaRPr dirty="0"/>
          </a:p>
          <a:p>
            <a:pPr indent="-342900">
              <a:spcBef>
                <a:spcPts val="640"/>
              </a:spcBef>
              <a:buSzPct val="100000"/>
            </a:pPr>
            <a:r>
              <a:rPr lang="en-US" dirty="0"/>
              <a:t>Interest points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1981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54940">
              <a:lnSpc>
                <a:spcPct val="80000"/>
              </a:lnSpc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None/>
            </a:pPr>
            <a:endParaRPr lang="en-US" sz="2960" dirty="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 dirty="0">
                <a:latin typeface="Arial"/>
                <a:ea typeface="Arial"/>
                <a:cs typeface="Arial"/>
                <a:sym typeface="Arial"/>
              </a:rPr>
              <a:t>Goals: 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 dirty="0">
                <a:latin typeface="Arial"/>
                <a:ea typeface="Arial"/>
                <a:cs typeface="Arial"/>
                <a:sym typeface="Arial"/>
              </a:rPr>
              <a:t>Repeatable detection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 dirty="0"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 dirty="0">
                <a:latin typeface="Arial"/>
                <a:ea typeface="Arial"/>
                <a:cs typeface="Arial"/>
                <a:sym typeface="Arial"/>
              </a:rPr>
              <a:t>Interesting content</a:t>
            </a: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25000"/>
              <a:buNone/>
            </a:pPr>
            <a:r>
              <a:rPr lang="en-US" sz="2960" dirty="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750" y="1185863"/>
            <a:ext cx="5206072" cy="35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2133600" y="1219201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1" y="2534411"/>
            <a:ext cx="5053581" cy="37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2133600" y="1219201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919" y="2057401"/>
            <a:ext cx="487071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Corners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Peaks/Valleys 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3324" y="1227823"/>
            <a:ext cx="3391328" cy="264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5918" y="4114801"/>
            <a:ext cx="2927793" cy="240928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5815641" y="30480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6575073" y="5143928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dirty="0"/>
              <a:t>If you wanted to meet a friend would you say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on campus.”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on Green street.”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at Green and Wright.”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 dirty="0"/>
          </a:p>
          <a:p>
            <a:pPr marL="571500" indent="-520700">
              <a:spcBef>
                <a:spcPts val="640"/>
              </a:spcBef>
              <a:buSzPct val="100000"/>
            </a:pPr>
            <a:r>
              <a:rPr lang="en-US" dirty="0"/>
              <a:t>Or if you were in a secluded area: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in the Plains of Akbar.”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on the side of Mt. Doom.”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 dirty="0"/>
              <a:t>“Let’s meet on top of Mt. Doom.”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 dirty="0"/>
          </a:p>
          <a:p>
            <a:pPr marL="571500" indent="-317500">
              <a:spcBef>
                <a:spcPts val="64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Which patches are easier to match?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7705911" y="37213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1" y="1600200"/>
            <a:ext cx="5105399" cy="4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3048000" y="5105401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4191000" y="2057401"/>
            <a:ext cx="381000" cy="533399"/>
          </a:xfrm>
          <a:prstGeom prst="rect">
            <a:avLst/>
          </a:prstGeom>
          <a:noFill/>
          <a:ln w="762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3886200" y="3276601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l="23880" t="70896" r="59701" b="16501"/>
          <a:stretch/>
        </p:blipFill>
        <p:spPr>
          <a:xfrm>
            <a:off x="7162801" y="1295400"/>
            <a:ext cx="990599" cy="720436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l="40299" t="36235" r="44775" b="54312"/>
          <a:stretch/>
        </p:blipFill>
        <p:spPr>
          <a:xfrm>
            <a:off x="8382000" y="1295400"/>
            <a:ext cx="1270000" cy="762000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l="47761" t="9453" r="44775" b="79519"/>
          <a:stretch/>
        </p:blipFill>
        <p:spPr>
          <a:xfrm>
            <a:off x="9906001" y="1219201"/>
            <a:ext cx="685799" cy="960119"/>
          </a:xfrm>
          <a:prstGeom prst="rect">
            <a:avLst/>
          </a:prstGeom>
          <a:noFill/>
          <a:ln w="76200" cap="flat" cmpd="sng">
            <a:solidFill>
              <a:srgbClr val="93B3D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9" name="Shape 599"/>
          <p:cNvSpPr txBox="1"/>
          <p:nvPr/>
        </p:nvSpPr>
        <p:spPr>
          <a:xfrm>
            <a:off x="9144000" y="2667001"/>
            <a:ext cx="38504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</a:rPr>
              <a:t>?</a:t>
            </a:r>
          </a:p>
        </p:txBody>
      </p:sp>
      <p:sp>
        <p:nvSpPr>
          <p:cNvPr id="600" name="Shape 600"/>
          <p:cNvSpPr/>
          <p:nvPr/>
        </p:nvSpPr>
        <p:spPr>
          <a:xfrm>
            <a:off x="8686800" y="2362200"/>
            <a:ext cx="3810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Many Existing Detectors Available</a:t>
            </a:r>
          </a:p>
        </p:txBody>
      </p:sp>
      <p:sp>
        <p:nvSpPr>
          <p:cNvPr id="612" name="Shape 612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sz="240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Hessian &amp; Harris		</a:t>
            </a:r>
            <a:r>
              <a:rPr lang="en-US" sz="2800">
                <a:solidFill>
                  <a:srgbClr val="000000"/>
                </a:solidFill>
              </a:rPr>
              <a:t>[Beaudet ‘78], [Harris ‘88]</a:t>
            </a: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Laplacian, DoG 		</a:t>
            </a:r>
            <a:r>
              <a:rPr lang="en-US" sz="2800">
                <a:solidFill>
                  <a:srgbClr val="000000"/>
                </a:solidFill>
              </a:rPr>
              <a:t>[Lindeberg ‘98], [Lowe 1999]</a:t>
            </a:r>
          </a:p>
          <a:p>
            <a:pPr marL="0" indent="0">
              <a:buSzPct val="25000"/>
              <a:buNone/>
            </a:pPr>
            <a:r>
              <a:rPr lang="en-US" sz="2400"/>
              <a:t>Harris-/Hessian-Laplace       </a:t>
            </a: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[Mikolajczyk &amp; Schmid ‘01]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Harris-/Hessian-Affine	</a:t>
            </a:r>
            <a:r>
              <a:rPr lang="en-US" sz="2800">
                <a:solidFill>
                  <a:srgbClr val="000000"/>
                </a:solidFill>
              </a:rPr>
              <a:t>[Mikolajczyk &amp; Schmid ‘04]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EBR and IBR	 		</a:t>
            </a:r>
            <a:r>
              <a:rPr lang="en-US" sz="2800">
                <a:solidFill>
                  <a:srgbClr val="000000"/>
                </a:solidFill>
              </a:rPr>
              <a:t>[Tuytelaars &amp; Van Gool ‘04]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marL="0" indent="0">
              <a:buSzPct val="25000"/>
              <a:buNone/>
            </a:pPr>
            <a:r>
              <a:rPr lang="en-US" sz="2400"/>
              <a:t>MSER</a:t>
            </a:r>
            <a:r>
              <a:rPr lang="en-US" sz="2400">
                <a:solidFill>
                  <a:srgbClr val="000000"/>
                </a:solidFill>
              </a:rPr>
              <a:t>				</a:t>
            </a:r>
            <a:r>
              <a:rPr lang="en-US" sz="2800">
                <a:solidFill>
                  <a:srgbClr val="000000"/>
                </a:solidFill>
              </a:rPr>
              <a:t>[Matas ‘02]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Salient Regions		</a:t>
            </a:r>
            <a:r>
              <a:rPr lang="en-US" sz="2800">
                <a:solidFill>
                  <a:srgbClr val="000000"/>
                </a:solidFill>
              </a:rPr>
              <a:t>[Kadir &amp; Brady ‘01] 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Others…</a:t>
            </a:r>
          </a:p>
          <a:p>
            <a:pPr marL="0" indent="0"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  <a:p>
            <a:pPr indent="-3429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25000"/>
              <a:buNone/>
            </a:pPr>
            <a:r>
              <a:rPr lang="en-US"/>
              <a:t>Second moment matrix</a:t>
            </a:r>
            <a:br>
              <a:rPr lang="en-US"/>
            </a:br>
            <a:endParaRPr lang="en-US"/>
          </a:p>
        </p:txBody>
      </p:sp>
      <p:sp>
        <p:nvSpPr>
          <p:cNvPr id="620" name="Shape 620"/>
          <p:cNvSpPr txBox="1">
            <a:spLocks noGrp="1"/>
          </p:cNvSpPr>
          <p:nvPr>
            <p:ph type="ftr" idx="11"/>
          </p:nvPr>
        </p:nvSpPr>
        <p:spPr>
          <a:xfrm>
            <a:off x="3905250" y="6553201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1" y="1905000"/>
            <a:ext cx="3752849" cy="2922892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1" y="2667000"/>
            <a:ext cx="42830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Shape 623"/>
          <p:cNvSpPr txBox="1"/>
          <p:nvPr/>
        </p:nvSpPr>
        <p:spPr>
          <a:xfrm>
            <a:off x="2514601" y="5181600"/>
            <a:ext cx="7237411" cy="74084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i="1">
                <a:solidFill>
                  <a:schemeClr val="dk1"/>
                </a:solidFill>
              </a:rPr>
              <a:t>Intuition:</a:t>
            </a:r>
            <a:r>
              <a:rPr lang="en-US" sz="2100">
                <a:solidFill>
                  <a:schemeClr val="dk1"/>
                </a:solidFill>
              </a:rPr>
              <a:t> Search for local neighborhoods where the image gradient has two main directions (eigenvectors).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66611-E32E-4C7C-A9DA-DCF0F1A40486}"/>
                  </a:ext>
                </a:extLst>
              </p:cNvPr>
              <p:cNvSpPr txBox="1"/>
              <p:nvPr/>
            </p:nvSpPr>
            <p:spPr>
              <a:xfrm>
                <a:off x="2263294" y="3898692"/>
                <a:ext cx="3283912" cy="870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66611-E32E-4C7C-A9DA-DCF0F1A40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294" y="3898692"/>
                <a:ext cx="3283912" cy="870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981200" y="152401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1981201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dirty="0"/>
              <a:t>Second moment matrix</a:t>
            </a:r>
            <a:br>
              <a:rPr lang="en-US" dirty="0"/>
            </a:br>
            <a:endParaRPr lang="en-US" dirty="0"/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5213" y="2005013"/>
            <a:ext cx="3760787" cy="7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6" y="1233488"/>
            <a:ext cx="1079499" cy="839787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3" name="Shape 633"/>
          <p:cNvSpPr txBox="1"/>
          <p:nvPr/>
        </p:nvSpPr>
        <p:spPr>
          <a:xfrm>
            <a:off x="6313488" y="2314575"/>
            <a:ext cx="1800225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1. Image derivatives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197475" y="3106738"/>
            <a:ext cx="1943100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2. Square of derivatives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5160963" y="3970337"/>
            <a:ext cx="1944687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3. Gaussian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   filter </a:t>
            </a:r>
            <a:r>
              <a:rPr lang="en-US" sz="1600" i="1">
                <a:solidFill>
                  <a:schemeClr val="dk1"/>
                </a:solidFill>
              </a:rPr>
              <a:t>g(</a:t>
            </a:r>
            <a:r>
              <a:rPr lang="en-US" sz="1600" i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1600" i="1" baseline="-25000">
                <a:solidFill>
                  <a:schemeClr val="dk1"/>
                </a:solidFill>
              </a:rPr>
              <a:t>I</a:t>
            </a:r>
            <a:r>
              <a:rPr lang="en-US" sz="1600" i="1">
                <a:solidFill>
                  <a:schemeClr val="dk1"/>
                </a:solidFill>
              </a:rPr>
              <a:t>)</a:t>
            </a:r>
          </a:p>
        </p:txBody>
      </p:sp>
      <p:grpSp>
        <p:nvGrpSpPr>
          <p:cNvPr id="636" name="Shape 636"/>
          <p:cNvGrpSpPr/>
          <p:nvPr/>
        </p:nvGrpSpPr>
        <p:grpSpPr>
          <a:xfrm>
            <a:off x="7969250" y="2133599"/>
            <a:ext cx="2519362" cy="865188"/>
            <a:chOff x="3356" y="1637"/>
            <a:chExt cx="2040" cy="756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6" y="1684"/>
              <a:ext cx="906" cy="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Shape 6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0" y="1684"/>
              <a:ext cx="918" cy="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Shape 639"/>
            <p:cNvSpPr txBox="1"/>
            <p:nvPr/>
          </p:nvSpPr>
          <p:spPr>
            <a:xfrm>
              <a:off x="4059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x</a:t>
              </a: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5034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y</a:t>
              </a:r>
            </a:p>
          </p:txBody>
        </p:sp>
      </p:grpSp>
      <p:pic>
        <p:nvPicPr>
          <p:cNvPr id="641" name="Shape 6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9112251" y="3025775"/>
            <a:ext cx="119697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9876" y="3033714"/>
            <a:ext cx="1195387" cy="8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7466013" y="29876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2262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5587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1776" y="3933825"/>
            <a:ext cx="1182687" cy="8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61301" y="4868862"/>
            <a:ext cx="24479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85988" y="5694363"/>
            <a:ext cx="5129211" cy="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11388" y="5191126"/>
            <a:ext cx="5287961" cy="4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4. Cornerness function – both eigenvalues are strong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742489" y="6400800"/>
            <a:ext cx="925511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har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2063750" y="6342062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5. Non-maxima suppression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9677401" y="4953000"/>
            <a:ext cx="990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 dirty="0">
                <a:solidFill>
                  <a:schemeClr val="lt1"/>
                </a:solidFill>
              </a:rPr>
              <a:t>g(</a:t>
            </a:r>
            <a:r>
              <a:rPr lang="en-US" sz="1800" i="1" dirty="0" err="1">
                <a:solidFill>
                  <a:schemeClr val="lt1"/>
                </a:solidFill>
              </a:rPr>
              <a:t>I</a:t>
            </a:r>
            <a:r>
              <a:rPr lang="en-US" sz="1800" i="1" baseline="-25000" dirty="0" err="1">
                <a:solidFill>
                  <a:schemeClr val="lt1"/>
                </a:solidFill>
              </a:rPr>
              <a:t>x</a:t>
            </a:r>
            <a:r>
              <a:rPr lang="en-US" sz="1800" i="1" dirty="0" err="1">
                <a:solidFill>
                  <a:schemeClr val="lt1"/>
                </a:solidFill>
              </a:rPr>
              <a:t>I</a:t>
            </a:r>
            <a:r>
              <a:rPr lang="en-US" sz="1800" i="1" baseline="-25000" dirty="0" err="1">
                <a:solidFill>
                  <a:schemeClr val="lt1"/>
                </a:solidFill>
              </a:rPr>
              <a:t>y</a:t>
            </a:r>
            <a:r>
              <a:rPr lang="en-US" sz="1800" i="1" dirty="0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1226" y="3505201"/>
            <a:ext cx="1476375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Python code for Harris Detector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708917" y="914400"/>
            <a:ext cx="10880332" cy="5596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550" dirty="0"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550" dirty="0" err="1">
                <a:latin typeface="Courier New"/>
                <a:ea typeface="Courier New"/>
                <a:cs typeface="Courier New"/>
                <a:sym typeface="Courier New"/>
              </a:rPr>
              <a:t>detectKeypoints</a:t>
            </a:r>
            <a:r>
              <a:rPr lang="en-US" sz="155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50" dirty="0" err="1">
                <a:latin typeface="Courier New"/>
                <a:ea typeface="Courier New"/>
                <a:cs typeface="Courier New"/>
                <a:sym typeface="Courier New"/>
              </a:rPr>
              <a:t>im</a:t>
            </a:r>
            <a:r>
              <a:rPr lang="en-US" sz="1550" dirty="0">
                <a:latin typeface="Courier New"/>
                <a:ea typeface="Courier New"/>
                <a:cs typeface="Courier New"/>
                <a:sym typeface="Courier New"/>
              </a:rPr>
              <a:t>, alpha, N):</a:t>
            </a:r>
          </a:p>
          <a:p>
            <a:pPr marL="400050" lvl="1" indent="0">
              <a:lnSpc>
                <a:spcPct val="80000"/>
              </a:lnSpc>
              <a:buSzPct val="25000"/>
              <a:buNone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# get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harris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function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imblur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ndimage.gaussian_filter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(im,1,mode='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constant’,truncate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=3.0) # smooth image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fr-FR" sz="1500" dirty="0" err="1">
                <a:latin typeface="Courier New"/>
                <a:ea typeface="Courier New"/>
                <a:cs typeface="Courier New"/>
                <a:sym typeface="Courier New"/>
              </a:rPr>
              <a:t>Iy</a:t>
            </a:r>
            <a:r>
              <a:rPr lang="fr-FR" sz="1500" dirty="0">
                <a:latin typeface="Courier New"/>
                <a:ea typeface="Courier New"/>
                <a:cs typeface="Courier New"/>
                <a:sym typeface="Courier New"/>
              </a:rPr>
              <a:t>, Ix = </a:t>
            </a:r>
            <a:r>
              <a:rPr lang="fr-FR" sz="1500" dirty="0" err="1">
                <a:latin typeface="Courier New"/>
                <a:ea typeface="Courier New"/>
                <a:cs typeface="Courier New"/>
                <a:sym typeface="Courier New"/>
              </a:rPr>
              <a:t>np.gradient</a:t>
            </a:r>
            <a:r>
              <a:rPr lang="fr-FR" sz="15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fr-FR" sz="1500" dirty="0" err="1">
                <a:latin typeface="Courier New"/>
                <a:ea typeface="Courier New"/>
                <a:cs typeface="Courier New"/>
                <a:sym typeface="Courier New"/>
              </a:rPr>
              <a:t>imblur</a:t>
            </a:r>
            <a:r>
              <a:rPr lang="fr-FR" sz="1500" dirty="0">
                <a:latin typeface="Courier New"/>
                <a:ea typeface="Courier New"/>
                <a:cs typeface="Courier New"/>
                <a:sym typeface="Courier New"/>
              </a:rPr>
              <a:t>) # </a:t>
            </a:r>
            <a:r>
              <a:rPr lang="fr-FR" sz="1500" dirty="0" err="1"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r>
              <a:rPr lang="fr-FR" sz="1500" dirty="0">
                <a:latin typeface="Courier New"/>
                <a:ea typeface="Courier New"/>
                <a:cs typeface="Courier New"/>
                <a:sym typeface="Courier New"/>
              </a:rPr>
              <a:t> gradient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endParaRPr lang="fr-FR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# compute smoothed x-gradient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sq</a:t>
            </a:r>
            <a:endParaRPr lang="fr-FR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Ixx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ndimage.gaussian_filter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(Ix**2, 1,mode='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constant’,truncate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=3.0)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# compute smoothed y-gradient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sq</a:t>
            </a: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Iyy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ndimage.gaussian_filter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**2,1,mode='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constant’,truncate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=3.0)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ndimage.gaussian_filter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(Ix*Iy,1,mode='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constant’,truncate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=3.0)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har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Ixx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Iyy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-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- alpha * 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Ixx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Iyy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)**2 #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cornerness</a:t>
            </a: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# get local maxima within 7x7 window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maxv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ndimage.rank_filter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(har, 48, size=(7,7))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maxv2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ndimage.rank_filter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(har, 47, size=(7,7))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np.nonzero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maxv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== har) * 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maxv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!=maxv2))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# get top N points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np.argsort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(-har[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])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pts =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[0][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[1][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])).T[:min(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N,len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500" dirty="0" err="1">
                <a:latin typeface="Courier New"/>
                <a:ea typeface="Courier New"/>
                <a:cs typeface="Courier New"/>
                <a:sym typeface="Courier New"/>
              </a:rPr>
              <a:t>sind</a:t>
            </a: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))]</a:t>
            </a: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endParaRPr lang="en-US"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00050" lvl="1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00" dirty="0">
                <a:latin typeface="Courier New"/>
                <a:ea typeface="Courier New"/>
                <a:cs typeface="Courier New"/>
                <a:sym typeface="Courier New"/>
              </a:rPr>
              <a:t>return pts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/>
              <a:t>Pinhole camera model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Linear projection from 3D to 2D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Be familiar with projection matrix (focal length, principal point, etc.)</a:t>
            </a:r>
          </a:p>
          <a:p>
            <a:pPr lvl="1">
              <a:spcBef>
                <a:spcPts val="480"/>
              </a:spcBef>
              <a:buNone/>
            </a:pPr>
            <a:endParaRPr sz="2400"/>
          </a:p>
          <a:p>
            <a:pPr lvl="1">
              <a:spcBef>
                <a:spcPts val="480"/>
              </a:spcBef>
              <a:buNone/>
            </a:pPr>
            <a:endParaRPr sz="2400"/>
          </a:p>
          <a:p>
            <a:pPr lvl="1">
              <a:spcBef>
                <a:spcPts val="480"/>
              </a:spcBef>
              <a:buNone/>
            </a:pPr>
            <a:endParaRPr sz="2400"/>
          </a:p>
          <a:p>
            <a:pPr>
              <a:spcBef>
                <a:spcPts val="560"/>
              </a:spcBef>
              <a:buNone/>
            </a:pPr>
            <a:endParaRPr sz="280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289" y="2506128"/>
            <a:ext cx="2362200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Shape 110"/>
          <p:cNvGrpSpPr/>
          <p:nvPr/>
        </p:nvGrpSpPr>
        <p:grpSpPr>
          <a:xfrm>
            <a:off x="2483817" y="3049052"/>
            <a:ext cx="6136166" cy="3352838"/>
            <a:chOff x="0" y="1038100"/>
            <a:chExt cx="7186549" cy="3926774"/>
          </a:xfrm>
        </p:grpSpPr>
        <p:sp>
          <p:nvSpPr>
            <p:cNvPr id="111" name="Shape 111"/>
            <p:cNvSpPr/>
            <p:nvPr/>
          </p:nvSpPr>
          <p:spPr>
            <a:xfrm>
              <a:off x="0" y="1564575"/>
              <a:ext cx="3581399" cy="2514599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050">
                <a:solidFill>
                  <a:srgbClr val="F2F2F2"/>
                </a:solidFill>
              </a:endParaRPr>
            </a:p>
          </p:txBody>
        </p:sp>
        <p:grpSp>
          <p:nvGrpSpPr>
            <p:cNvPr id="112" name="Shape 112"/>
            <p:cNvGrpSpPr/>
            <p:nvPr/>
          </p:nvGrpSpPr>
          <p:grpSpPr>
            <a:xfrm rot="10800000">
              <a:off x="1447799" y="2362199"/>
              <a:ext cx="318038" cy="1573670"/>
              <a:chOff x="5029200" y="2081148"/>
              <a:chExt cx="457200" cy="2262251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-260167">
                <a:off x="5130616" y="2090283"/>
                <a:ext cx="267284" cy="6771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15" name="Shape 115"/>
              <p:cNvCxnSpPr>
                <a:stCxn id="113" idx="0"/>
                <a:endCxn id="114" idx="2"/>
              </p:cNvCxnSpPr>
              <p:nvPr/>
            </p:nvCxnSpPr>
            <p:spPr>
              <a:xfrm rot="10800000" flipH="1">
                <a:off x="5257800" y="2759699"/>
                <a:ext cx="17100" cy="59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6" name="Shape 116"/>
            <p:cNvCxnSpPr/>
            <p:nvPr/>
          </p:nvCxnSpPr>
          <p:spPr>
            <a:xfrm flipH="1">
              <a:off x="1600199" y="2819400"/>
              <a:ext cx="2057400" cy="105866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7" name="Shape 117"/>
            <p:cNvGrpSpPr/>
            <p:nvPr/>
          </p:nvGrpSpPr>
          <p:grpSpPr>
            <a:xfrm>
              <a:off x="5562600" y="1743464"/>
              <a:ext cx="464125" cy="2345376"/>
              <a:chOff x="7162800" y="1904998"/>
              <a:chExt cx="464125" cy="2345376"/>
            </a:xfrm>
          </p:grpSpPr>
          <p:grpSp>
            <p:nvGrpSpPr>
              <p:cNvPr id="118" name="Shape 1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119" name="Shape 119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22" name="Shape 122"/>
                <p:cNvCxnSpPr/>
                <p:nvPr/>
              </p:nvCxnSpPr>
              <p:spPr>
                <a:xfrm>
                  <a:off x="6324600" y="3086100"/>
                  <a:ext cx="0" cy="15620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Shape 123"/>
                <p:cNvCxnSpPr/>
                <p:nvPr/>
              </p:nvCxnSpPr>
              <p:spPr>
                <a:xfrm>
                  <a:off x="6788725" y="3112325"/>
                  <a:ext cx="0" cy="15620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4" name="Shape 124"/>
              <p:cNvSpPr/>
              <p:nvPr/>
            </p:nvSpPr>
            <p:spPr>
              <a:xfrm rot="-260167">
                <a:off x="7250048" y="1914133"/>
                <a:ext cx="267284" cy="6771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340" y="1404"/>
                    </a:moveTo>
                    <a:cubicBezTo>
                      <a:pt x="45082" y="2808"/>
                      <a:pt x="3559" y="62496"/>
                      <a:pt x="1779" y="82028"/>
                    </a:cubicBezTo>
                    <a:cubicBezTo>
                      <a:pt x="0" y="101560"/>
                      <a:pt x="34404" y="120000"/>
                      <a:pt x="53662" y="118595"/>
                    </a:cubicBezTo>
                    <a:cubicBezTo>
                      <a:pt x="72920" y="117191"/>
                      <a:pt x="114660" y="93134"/>
                      <a:pt x="117330" y="73602"/>
                    </a:cubicBezTo>
                    <a:cubicBezTo>
                      <a:pt x="119999" y="54070"/>
                      <a:pt x="83599" y="0"/>
                      <a:pt x="64340" y="1404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5" name="Shape 125"/>
            <p:cNvSpPr txBox="1"/>
            <p:nvPr/>
          </p:nvSpPr>
          <p:spPr>
            <a:xfrm>
              <a:off x="3205348" y="3276600"/>
              <a:ext cx="1557148" cy="8651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>
                  <a:solidFill>
                    <a:schemeClr val="dk1"/>
                  </a:solidFill>
                </a:rPr>
                <a:t>Camera Center </a:t>
              </a:r>
            </a:p>
            <a:p>
              <a:pPr algn="ctr">
                <a:buSzPct val="25000"/>
              </a:pPr>
              <a:r>
                <a:rPr lang="en-US">
                  <a:solidFill>
                    <a:schemeClr val="dk1"/>
                  </a:solidFill>
                </a:rPr>
                <a:t>(t</a:t>
              </a:r>
              <a:r>
                <a:rPr lang="en-US" baseline="-25000">
                  <a:solidFill>
                    <a:schemeClr val="dk1"/>
                  </a:solidFill>
                </a:rPr>
                <a:t>x</a:t>
              </a:r>
              <a:r>
                <a:rPr lang="en-US">
                  <a:solidFill>
                    <a:schemeClr val="dk1"/>
                  </a:solidFill>
                </a:rPr>
                <a:t>, t</a:t>
              </a:r>
              <a:r>
                <a:rPr lang="en-US" baseline="-25000">
                  <a:solidFill>
                    <a:schemeClr val="dk1"/>
                  </a:solidFill>
                </a:rPr>
                <a:t>y</a:t>
              </a:r>
              <a:r>
                <a:rPr lang="en-US">
                  <a:solidFill>
                    <a:schemeClr val="dk1"/>
                  </a:solidFill>
                </a:rPr>
                <a:t>, t</a:t>
              </a:r>
              <a:r>
                <a:rPr lang="en-US" baseline="-25000">
                  <a:solidFill>
                    <a:schemeClr val="dk1"/>
                  </a:solidFill>
                </a:rPr>
                <a:t>z</a:t>
              </a:r>
              <a:r>
                <a:rPr lang="en-US">
                  <a:solidFill>
                    <a:schemeClr val="dk1"/>
                  </a:solidFill>
                </a:rPr>
                <a:t>)</a:t>
              </a:r>
            </a:p>
          </p:txBody>
        </p:sp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19750" y="1099950"/>
              <a:ext cx="1066799" cy="133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5586350" y="1038100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430975" y="31647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>
                  <a:solidFill>
                    <a:schemeClr val="dk2"/>
                  </a:solidFill>
                </a:rPr>
                <a:t>.</a:t>
              </a:r>
            </a:p>
          </p:txBody>
        </p:sp>
        <p:cxnSp>
          <p:nvCxnSpPr>
            <p:cNvPr id="129" name="Shape 129"/>
            <p:cNvCxnSpPr/>
            <p:nvPr/>
          </p:nvCxnSpPr>
          <p:spPr>
            <a:xfrm rot="10800000">
              <a:off x="1904999" y="2819400"/>
              <a:ext cx="1752600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30" name="Shape 130"/>
            <p:cNvSpPr txBox="1"/>
            <p:nvPr/>
          </p:nvSpPr>
          <p:spPr>
            <a:xfrm>
              <a:off x="1728850" y="2097975"/>
              <a:ext cx="495653" cy="10238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>
                  <a:solidFill>
                    <a:schemeClr val="dk1"/>
                  </a:solidFill>
                </a:rPr>
                <a:t>.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476894" y="2314700"/>
              <a:ext cx="304799" cy="990599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743200" y="2474025"/>
              <a:ext cx="283863" cy="396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 i="1">
                  <a:solidFill>
                    <a:schemeClr val="dk1"/>
                  </a:solidFill>
                </a:rPr>
                <a:t>f</a:t>
              </a:r>
            </a:p>
          </p:txBody>
        </p:sp>
        <p:cxnSp>
          <p:nvCxnSpPr>
            <p:cNvPr id="133" name="Shape 133"/>
            <p:cNvCxnSpPr/>
            <p:nvPr/>
          </p:nvCxnSpPr>
          <p:spPr>
            <a:xfrm rot="5400000">
              <a:off x="5284025" y="2312224"/>
              <a:ext cx="990599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3733800" y="2819400"/>
              <a:ext cx="2057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4648200" y="2474025"/>
              <a:ext cx="362714" cy="396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600" i="1">
                  <a:solidFill>
                    <a:schemeClr val="dk1"/>
                  </a:solidFill>
                </a:rPr>
                <a:t>Z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5731825" y="2514600"/>
              <a:ext cx="304798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i="1">
                  <a:solidFill>
                    <a:schemeClr val="dk1"/>
                  </a:solidFill>
                </a:rPr>
                <a:t>Y</a:t>
              </a:r>
            </a:p>
          </p:txBody>
        </p:sp>
        <p:pic>
          <p:nvPicPr>
            <p:cNvPr id="137" name="Shape 1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5300" y="4067937"/>
              <a:ext cx="946150" cy="896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3471944" y="2306486"/>
              <a:ext cx="495653" cy="1023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>
                  <a:solidFill>
                    <a:schemeClr val="dk1"/>
                  </a:solidFill>
                </a:rPr>
                <a:t>.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600199" y="1600200"/>
              <a:ext cx="1066799" cy="8651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>
                  <a:solidFill>
                    <a:schemeClr val="dk1"/>
                  </a:solidFill>
                </a:rPr>
                <a:t>Optical Center (</a:t>
              </a:r>
              <a:r>
                <a:rPr lang="en-US" i="1">
                  <a:solidFill>
                    <a:schemeClr val="dk1"/>
                  </a:solidFill>
                </a:rPr>
                <a:t>u</a:t>
              </a:r>
              <a:r>
                <a:rPr lang="en-US" i="1" baseline="-25000">
                  <a:solidFill>
                    <a:schemeClr val="dk1"/>
                  </a:solidFill>
                </a:rPr>
                <a:t>0</a:t>
              </a:r>
              <a:r>
                <a:rPr lang="en-US">
                  <a:solidFill>
                    <a:schemeClr val="dk1"/>
                  </a:solidFill>
                </a:rPr>
                <a:t>, </a:t>
              </a:r>
              <a:r>
                <a:rPr lang="en-US" i="1">
                  <a:solidFill>
                    <a:schemeClr val="dk1"/>
                  </a:solidFill>
                </a:rPr>
                <a:t>v</a:t>
              </a:r>
              <a:r>
                <a:rPr lang="en-US" i="1" baseline="-25000">
                  <a:solidFill>
                    <a:schemeClr val="dk1"/>
                  </a:solidFill>
                </a:rPr>
                <a:t>0</a:t>
              </a:r>
              <a:r>
                <a:rPr lang="en-US">
                  <a:solidFill>
                    <a:schemeClr val="dk1"/>
                  </a:solidFill>
                </a:rPr>
                <a:t>)</a:t>
              </a:r>
            </a:p>
          </p:txBody>
        </p:sp>
        <p:cxnSp>
          <p:nvCxnSpPr>
            <p:cNvPr id="140" name="Shape 140"/>
            <p:cNvCxnSpPr/>
            <p:nvPr/>
          </p:nvCxnSpPr>
          <p:spPr>
            <a:xfrm rot="5400000">
              <a:off x="1790699" y="2628899"/>
              <a:ext cx="228600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>
              <a:off x="5814950" y="1747650"/>
              <a:ext cx="304799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>
              <a:off x="1372393" y="4190205"/>
              <a:ext cx="457200" cy="1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>
              <a:off x="1676399" y="3886200"/>
              <a:ext cx="228600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5400000">
              <a:off x="1371600" y="3352799"/>
              <a:ext cx="1066799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1828800" y="3124200"/>
              <a:ext cx="321411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i="1">
                  <a:solidFill>
                    <a:schemeClr val="dk1"/>
                  </a:solidFill>
                </a:rPr>
                <a:t>v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1612075" y="3762292"/>
              <a:ext cx="332675" cy="360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i="1">
                  <a:solidFill>
                    <a:schemeClr val="dk1"/>
                  </a:solidFill>
                </a:rPr>
                <a:t>u</a:t>
              </a:r>
            </a:p>
          </p:txBody>
        </p:sp>
        <p:cxnSp>
          <p:nvCxnSpPr>
            <p:cNvPr id="147" name="Shape 147"/>
            <p:cNvCxnSpPr>
              <a:stCxn id="124" idx="0"/>
            </p:cNvCxnSpPr>
            <p:nvPr/>
          </p:nvCxnSpPr>
          <p:spPr>
            <a:xfrm flipH="1">
              <a:off x="3657630" y="1760740"/>
              <a:ext cx="2110500" cy="11061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l="12728" t="7023" r="9060" b="10834"/>
          <a:stretch/>
        </p:blipFill>
        <p:spPr>
          <a:xfrm>
            <a:off x="2043112" y="1019176"/>
            <a:ext cx="427355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4">
            <a:alphaModFix/>
          </a:blip>
          <a:srcRect l="13136" t="6996" r="9131" b="10835"/>
          <a:stretch/>
        </p:blipFill>
        <p:spPr>
          <a:xfrm>
            <a:off x="5584825" y="3484563"/>
            <a:ext cx="5083174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2022476" y="4633913"/>
            <a:ext cx="3744913" cy="7413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 i="1">
                <a:solidFill>
                  <a:schemeClr val="dk1"/>
                </a:solidFill>
              </a:rPr>
              <a:t>Effect:</a:t>
            </a:r>
            <a:r>
              <a:rPr lang="en-US" sz="2100" b="1">
                <a:solidFill>
                  <a:schemeClr val="dk1"/>
                </a:solidFill>
              </a:rPr>
              <a:t> A very precise corner detector.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80" name="Shape 6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2930525" y="1201738"/>
            <a:ext cx="6561138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So far: can localize in x-y, but not scale</a:t>
            </a:r>
          </a:p>
        </p:txBody>
      </p:sp>
      <p:pic>
        <p:nvPicPr>
          <p:cNvPr id="686" name="Shape 6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2743200" y="1295400"/>
            <a:ext cx="6553200" cy="52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7" y="1439863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9738" y="1476375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3395664" y="2052639"/>
            <a:ext cx="215899" cy="2158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7175500" y="1728789"/>
            <a:ext cx="396874" cy="3952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697" name="Shape 697"/>
          <p:cNvGrpSpPr/>
          <p:nvPr/>
        </p:nvGrpSpPr>
        <p:grpSpPr>
          <a:xfrm>
            <a:off x="7345363" y="1881187"/>
            <a:ext cx="73025" cy="73024"/>
            <a:chOff x="1292" y="2204"/>
            <a:chExt cx="46" cy="45"/>
          </a:xfrm>
        </p:grpSpPr>
        <p:cxnSp>
          <p:nvCxnSpPr>
            <p:cNvPr id="698" name="Shape 698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Shape 699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0" name="Shape 700"/>
          <p:cNvGrpSpPr/>
          <p:nvPr/>
        </p:nvGrpSpPr>
        <p:grpSpPr>
          <a:xfrm>
            <a:off x="3467101" y="2124074"/>
            <a:ext cx="73025" cy="73024"/>
            <a:chOff x="1292" y="2204"/>
            <a:chExt cx="46" cy="45"/>
          </a:xfrm>
        </p:grpSpPr>
        <p:cxnSp>
          <p:nvCxnSpPr>
            <p:cNvPr id="701" name="Shape 701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Shape 702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03" name="Shape 703"/>
          <p:cNvCxnSpPr/>
          <p:nvPr/>
        </p:nvCxnSpPr>
        <p:spPr>
          <a:xfrm>
            <a:off x="3503613" y="2303463"/>
            <a:ext cx="1116012" cy="20891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04" name="Shape 704"/>
          <p:cNvCxnSpPr/>
          <p:nvPr/>
        </p:nvCxnSpPr>
        <p:spPr>
          <a:xfrm flipH="1">
            <a:off x="7140575" y="2160588"/>
            <a:ext cx="250825" cy="226853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05" name="Shape 7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2313" y="4433888"/>
            <a:ext cx="3498850" cy="39846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 txBox="1"/>
          <p:nvPr/>
        </p:nvSpPr>
        <p:spPr>
          <a:xfrm>
            <a:off x="2063751" y="5124450"/>
            <a:ext cx="8137525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How to find corresponding patch sizes?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1701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Shape 7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8476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4988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Shape 718"/>
          <p:cNvSpPr/>
          <p:nvPr/>
        </p:nvSpPr>
        <p:spPr>
          <a:xfrm>
            <a:off x="3430588" y="2417764"/>
            <a:ext cx="144462" cy="14287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719" name="Shape 719"/>
          <p:cNvGrpSpPr/>
          <p:nvPr/>
        </p:nvGrpSpPr>
        <p:grpSpPr>
          <a:xfrm>
            <a:off x="7345363" y="2209799"/>
            <a:ext cx="73025" cy="73024"/>
            <a:chOff x="1292" y="2204"/>
            <a:chExt cx="46" cy="45"/>
          </a:xfrm>
        </p:grpSpPr>
        <p:cxnSp>
          <p:nvCxnSpPr>
            <p:cNvPr id="720" name="Shape 72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Shape 72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2" name="Shape 722"/>
          <p:cNvGrpSpPr/>
          <p:nvPr/>
        </p:nvGrpSpPr>
        <p:grpSpPr>
          <a:xfrm>
            <a:off x="3467101" y="2452687"/>
            <a:ext cx="73025" cy="73024"/>
            <a:chOff x="1292" y="2204"/>
            <a:chExt cx="46" cy="45"/>
          </a:xfrm>
        </p:grpSpPr>
        <p:cxnSp>
          <p:nvCxnSpPr>
            <p:cNvPr id="723" name="Shape 72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Shape 72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25" name="Shape 7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4713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6996113" y="4757737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pic>
        <p:nvPicPr>
          <p:cNvPr id="727" name="Shape 7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126" y="6153151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/>
          <p:nvPr/>
        </p:nvSpPr>
        <p:spPr>
          <a:xfrm>
            <a:off x="3035300" y="4767262"/>
            <a:ext cx="2305050" cy="11509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29" name="Shape 729"/>
          <p:cNvCxnSpPr/>
          <p:nvPr/>
        </p:nvCxnSpPr>
        <p:spPr>
          <a:xfrm flipH="1">
            <a:off x="3108325" y="2632075"/>
            <a:ext cx="395288" cy="23050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30" name="Shape 730"/>
          <p:cNvSpPr/>
          <p:nvPr/>
        </p:nvSpPr>
        <p:spPr>
          <a:xfrm>
            <a:off x="7310437" y="2174876"/>
            <a:ext cx="144462" cy="14287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31" name="Shape 731"/>
          <p:cNvCxnSpPr/>
          <p:nvPr/>
        </p:nvCxnSpPr>
        <p:spPr>
          <a:xfrm flipH="1">
            <a:off x="7067550" y="2344739"/>
            <a:ext cx="360363" cy="3240087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32" name="Shape 732"/>
          <p:cNvSpPr/>
          <p:nvPr/>
        </p:nvSpPr>
        <p:spPr>
          <a:xfrm>
            <a:off x="3035301" y="5116512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7067551" y="56578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  <a:p>
            <a:pPr indent="-190500">
              <a:spcBef>
                <a:spcPts val="480"/>
              </a:spcBef>
              <a:buNone/>
            </a:pPr>
            <a:endParaRPr sz="2400"/>
          </a:p>
        </p:txBody>
      </p:sp>
      <p:sp>
        <p:nvSpPr>
          <p:cNvPr id="740" name="Shape 740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0113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6889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3395663" y="2387600"/>
            <a:ext cx="190500" cy="2063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746" name="Shape 746"/>
          <p:cNvGrpSpPr/>
          <p:nvPr/>
        </p:nvGrpSpPr>
        <p:grpSpPr>
          <a:xfrm>
            <a:off x="7345363" y="2208212"/>
            <a:ext cx="73025" cy="73024"/>
            <a:chOff x="1292" y="2204"/>
            <a:chExt cx="46" cy="45"/>
          </a:xfrm>
        </p:grpSpPr>
        <p:cxnSp>
          <p:nvCxnSpPr>
            <p:cNvPr id="747" name="Shape 74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Shape 74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9" name="Shape 749"/>
          <p:cNvGrpSpPr/>
          <p:nvPr/>
        </p:nvGrpSpPr>
        <p:grpSpPr>
          <a:xfrm>
            <a:off x="3467101" y="2451099"/>
            <a:ext cx="73025" cy="73024"/>
            <a:chOff x="1292" y="2204"/>
            <a:chExt cx="46" cy="45"/>
          </a:xfrm>
        </p:grpSpPr>
        <p:cxnSp>
          <p:nvCxnSpPr>
            <p:cNvPr id="750" name="Shape 75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Shape 75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52" name="Shape 7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3126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/>
          <p:nvPr/>
        </p:nvSpPr>
        <p:spPr>
          <a:xfrm>
            <a:off x="6996113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126" y="6153151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3035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56" name="Shape 756"/>
          <p:cNvCxnSpPr/>
          <p:nvPr/>
        </p:nvCxnSpPr>
        <p:spPr>
          <a:xfrm flipH="1">
            <a:off x="3143251" y="2630488"/>
            <a:ext cx="360363" cy="216058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7275512" y="2144713"/>
            <a:ext cx="190500" cy="2063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58" name="Shape 758"/>
          <p:cNvCxnSpPr/>
          <p:nvPr/>
        </p:nvCxnSpPr>
        <p:spPr>
          <a:xfrm flipH="1">
            <a:off x="7212013" y="2343150"/>
            <a:ext cx="215899" cy="2916238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59" name="Shape 759"/>
          <p:cNvSpPr/>
          <p:nvPr/>
        </p:nvSpPr>
        <p:spPr>
          <a:xfrm>
            <a:off x="3035301" y="51149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7058026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3143251" y="48275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7175501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  <a:p>
            <a:pPr indent="-190500">
              <a:spcBef>
                <a:spcPts val="480"/>
              </a:spcBef>
              <a:buNone/>
            </a:pPr>
            <a:endParaRPr sz="2400"/>
          </a:p>
        </p:txBody>
      </p:sp>
      <p:sp>
        <p:nvSpPr>
          <p:cNvPr id="769" name="Shape 769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0113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6889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Shape 774"/>
          <p:cNvSpPr/>
          <p:nvPr/>
        </p:nvSpPr>
        <p:spPr>
          <a:xfrm>
            <a:off x="3367088" y="2349500"/>
            <a:ext cx="260350" cy="2698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775" name="Shape 775"/>
          <p:cNvGrpSpPr/>
          <p:nvPr/>
        </p:nvGrpSpPr>
        <p:grpSpPr>
          <a:xfrm>
            <a:off x="7345363" y="2208212"/>
            <a:ext cx="73025" cy="73024"/>
            <a:chOff x="1292" y="2204"/>
            <a:chExt cx="46" cy="45"/>
          </a:xfrm>
        </p:grpSpPr>
        <p:cxnSp>
          <p:nvCxnSpPr>
            <p:cNvPr id="776" name="Shape 77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Shape 77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8" name="Shape 778"/>
          <p:cNvGrpSpPr/>
          <p:nvPr/>
        </p:nvGrpSpPr>
        <p:grpSpPr>
          <a:xfrm>
            <a:off x="3467101" y="2451099"/>
            <a:ext cx="73025" cy="73024"/>
            <a:chOff x="1292" y="2204"/>
            <a:chExt cx="46" cy="45"/>
          </a:xfrm>
        </p:grpSpPr>
        <p:cxnSp>
          <p:nvCxnSpPr>
            <p:cNvPr id="779" name="Shape 77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Shape 78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81" name="Shape 7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3126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/>
          <p:nvPr/>
        </p:nvSpPr>
        <p:spPr>
          <a:xfrm>
            <a:off x="6996113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126" y="6153151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3035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85" name="Shape 785"/>
          <p:cNvCxnSpPr/>
          <p:nvPr/>
        </p:nvCxnSpPr>
        <p:spPr>
          <a:xfrm flipH="1">
            <a:off x="3287714" y="2630488"/>
            <a:ext cx="215899" cy="205263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86" name="Shape 786"/>
          <p:cNvSpPr/>
          <p:nvPr/>
        </p:nvSpPr>
        <p:spPr>
          <a:xfrm>
            <a:off x="7246937" y="2106613"/>
            <a:ext cx="260350" cy="26987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787" name="Shape 787"/>
          <p:cNvCxnSpPr/>
          <p:nvPr/>
        </p:nvCxnSpPr>
        <p:spPr>
          <a:xfrm flipH="1">
            <a:off x="7319963" y="2343150"/>
            <a:ext cx="107949" cy="2663824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88" name="Shape 788"/>
          <p:cNvSpPr/>
          <p:nvPr/>
        </p:nvSpPr>
        <p:spPr>
          <a:xfrm>
            <a:off x="3035301" y="51149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7058026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3143251" y="48275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175501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3251201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7319962" y="511492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  <a:p>
            <a:pPr indent="-190500">
              <a:spcBef>
                <a:spcPts val="480"/>
              </a:spcBef>
              <a:buNone/>
            </a:pPr>
            <a:endParaRPr sz="2400"/>
          </a:p>
        </p:txBody>
      </p:sp>
      <p:sp>
        <p:nvSpPr>
          <p:cNvPr id="800" name="Shape 800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0113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6889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>
            <a:off x="3328989" y="2311401"/>
            <a:ext cx="325437" cy="3444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806" name="Shape 806"/>
          <p:cNvGrpSpPr/>
          <p:nvPr/>
        </p:nvGrpSpPr>
        <p:grpSpPr>
          <a:xfrm>
            <a:off x="7345363" y="2208212"/>
            <a:ext cx="73025" cy="73024"/>
            <a:chOff x="1292" y="2204"/>
            <a:chExt cx="46" cy="45"/>
          </a:xfrm>
        </p:grpSpPr>
        <p:cxnSp>
          <p:nvCxnSpPr>
            <p:cNvPr id="807" name="Shape 807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Shape 808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9" name="Shape 809"/>
          <p:cNvGrpSpPr/>
          <p:nvPr/>
        </p:nvGrpSpPr>
        <p:grpSpPr>
          <a:xfrm>
            <a:off x="3467101" y="2451099"/>
            <a:ext cx="73025" cy="73024"/>
            <a:chOff x="1292" y="2204"/>
            <a:chExt cx="46" cy="45"/>
          </a:xfrm>
        </p:grpSpPr>
        <p:cxnSp>
          <p:nvCxnSpPr>
            <p:cNvPr id="810" name="Shape 8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Shape 8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12" name="Shape 8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3126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/>
          <p:nvPr/>
        </p:nvSpPr>
        <p:spPr>
          <a:xfrm>
            <a:off x="6996113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126" y="6153151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/>
          <p:nvPr/>
        </p:nvSpPr>
        <p:spPr>
          <a:xfrm>
            <a:off x="3035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816" name="Shape 816"/>
          <p:cNvCxnSpPr/>
          <p:nvPr/>
        </p:nvCxnSpPr>
        <p:spPr>
          <a:xfrm flipH="1">
            <a:off x="3432176" y="2630488"/>
            <a:ext cx="71437" cy="2160586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17" name="Shape 817"/>
          <p:cNvSpPr/>
          <p:nvPr/>
        </p:nvSpPr>
        <p:spPr>
          <a:xfrm>
            <a:off x="7208838" y="2068513"/>
            <a:ext cx="325437" cy="344486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818" name="Shape 818"/>
          <p:cNvCxnSpPr/>
          <p:nvPr/>
        </p:nvCxnSpPr>
        <p:spPr>
          <a:xfrm>
            <a:off x="7427913" y="2343151"/>
            <a:ext cx="73025" cy="2520949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19" name="Shape 819"/>
          <p:cNvSpPr/>
          <p:nvPr/>
        </p:nvSpPr>
        <p:spPr>
          <a:xfrm>
            <a:off x="3035301" y="51149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7058026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3108326" y="48990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7175501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3251201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7319962" y="511492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7499351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3430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  <a:p>
            <a:pPr indent="-190500">
              <a:spcBef>
                <a:spcPts val="480"/>
              </a:spcBef>
              <a:buNone/>
            </a:pPr>
            <a:endParaRPr sz="2400"/>
          </a:p>
        </p:txBody>
      </p:sp>
      <p:sp>
        <p:nvSpPr>
          <p:cNvPr id="833" name="Shape 833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0113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6889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Shape 838"/>
          <p:cNvSpPr/>
          <p:nvPr/>
        </p:nvSpPr>
        <p:spPr>
          <a:xfrm>
            <a:off x="3005138" y="2032000"/>
            <a:ext cx="939799" cy="9588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839" name="Shape 839"/>
          <p:cNvGrpSpPr/>
          <p:nvPr/>
        </p:nvGrpSpPr>
        <p:grpSpPr>
          <a:xfrm>
            <a:off x="7345363" y="2208212"/>
            <a:ext cx="73025" cy="73024"/>
            <a:chOff x="1292" y="2204"/>
            <a:chExt cx="46" cy="45"/>
          </a:xfrm>
        </p:grpSpPr>
        <p:cxnSp>
          <p:nvCxnSpPr>
            <p:cNvPr id="840" name="Shape 84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Shape 84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2" name="Shape 842"/>
          <p:cNvGrpSpPr/>
          <p:nvPr/>
        </p:nvGrpSpPr>
        <p:grpSpPr>
          <a:xfrm>
            <a:off x="3467101" y="2451099"/>
            <a:ext cx="73025" cy="73024"/>
            <a:chOff x="1292" y="2204"/>
            <a:chExt cx="46" cy="45"/>
          </a:xfrm>
        </p:grpSpPr>
        <p:cxnSp>
          <p:nvCxnSpPr>
            <p:cNvPr id="843" name="Shape 84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Shape 84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45" name="Shape 8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3126"/>
            <a:ext cx="2562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/>
          <p:nvPr/>
        </p:nvSpPr>
        <p:spPr>
          <a:xfrm>
            <a:off x="6996113" y="4756150"/>
            <a:ext cx="2303461" cy="11160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pic>
        <p:nvPicPr>
          <p:cNvPr id="847" name="Shape 8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126" y="6153151"/>
            <a:ext cx="1301749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Shape 848"/>
          <p:cNvSpPr/>
          <p:nvPr/>
        </p:nvSpPr>
        <p:spPr>
          <a:xfrm>
            <a:off x="3035300" y="4765675"/>
            <a:ext cx="2305050" cy="11509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849" name="Shape 849"/>
          <p:cNvCxnSpPr/>
          <p:nvPr/>
        </p:nvCxnSpPr>
        <p:spPr>
          <a:xfrm>
            <a:off x="3503614" y="2630488"/>
            <a:ext cx="1692275" cy="3133724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50" name="Shape 850"/>
          <p:cNvSpPr/>
          <p:nvPr/>
        </p:nvSpPr>
        <p:spPr>
          <a:xfrm>
            <a:off x="6884988" y="1789113"/>
            <a:ext cx="939799" cy="9588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851" name="Shape 851"/>
          <p:cNvCxnSpPr/>
          <p:nvPr/>
        </p:nvCxnSpPr>
        <p:spPr>
          <a:xfrm>
            <a:off x="7427913" y="2343151"/>
            <a:ext cx="1692275" cy="2628899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52" name="Shape 852"/>
          <p:cNvSpPr/>
          <p:nvPr/>
        </p:nvSpPr>
        <p:spPr>
          <a:xfrm>
            <a:off x="3035301" y="51149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7058026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3108326" y="48990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7175501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3251201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7319962" y="511492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7499351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3430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3575051" y="50260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3754438" y="522287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3933826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4114801" y="54752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4294188" y="55483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4473576" y="56007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4652963" y="565626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4832351" y="57086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5011737" y="57642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5191126" y="58356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7678737" y="4800601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7858126" y="47371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8037512" y="4719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8216901" y="47561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8396288" y="4800601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8575676" y="48641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8755063" y="49355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8934451" y="49974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9113838" y="50530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Automatic Scale Selection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400"/>
              <a:t>Function responses for increasing scale (scale signature) </a:t>
            </a:r>
          </a:p>
          <a:p>
            <a:pPr indent="-190500">
              <a:spcBef>
                <a:spcPts val="480"/>
              </a:spcBef>
              <a:buNone/>
            </a:pPr>
            <a:endParaRPr sz="2400"/>
          </a:p>
        </p:txBody>
      </p:sp>
      <p:sp>
        <p:nvSpPr>
          <p:cNvPr id="885" name="Shape 885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913" y="6207125"/>
            <a:ext cx="1038224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8926" y="4710113"/>
            <a:ext cx="26193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1766889"/>
            <a:ext cx="3313112" cy="264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9738" y="1803400"/>
            <a:ext cx="2619375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Shape 890"/>
          <p:cNvSpPr/>
          <p:nvPr/>
        </p:nvSpPr>
        <p:spPr>
          <a:xfrm>
            <a:off x="3357563" y="2360613"/>
            <a:ext cx="261936" cy="260350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891" name="Shape 891"/>
          <p:cNvGrpSpPr/>
          <p:nvPr/>
        </p:nvGrpSpPr>
        <p:grpSpPr>
          <a:xfrm>
            <a:off x="7345363" y="2208212"/>
            <a:ext cx="73025" cy="73024"/>
            <a:chOff x="1292" y="2204"/>
            <a:chExt cx="46" cy="45"/>
          </a:xfrm>
        </p:grpSpPr>
        <p:cxnSp>
          <p:nvCxnSpPr>
            <p:cNvPr id="892" name="Shape 89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Shape 89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Shape 894"/>
          <p:cNvGrpSpPr/>
          <p:nvPr/>
        </p:nvGrpSpPr>
        <p:grpSpPr>
          <a:xfrm>
            <a:off x="3467101" y="2451099"/>
            <a:ext cx="73025" cy="73024"/>
            <a:chOff x="1292" y="2204"/>
            <a:chExt cx="46" cy="45"/>
          </a:xfrm>
        </p:grpSpPr>
        <p:cxnSp>
          <p:nvCxnSpPr>
            <p:cNvPr id="895" name="Shape 89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Shape 89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97" name="Shape 8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1651" y="4683126"/>
            <a:ext cx="2562225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663" y="6153151"/>
            <a:ext cx="1336675" cy="334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Shape 899"/>
          <p:cNvCxnSpPr/>
          <p:nvPr/>
        </p:nvCxnSpPr>
        <p:spPr>
          <a:xfrm flipH="1">
            <a:off x="3251200" y="2630489"/>
            <a:ext cx="252412" cy="2017711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00" name="Shape 900"/>
          <p:cNvSpPr/>
          <p:nvPr/>
        </p:nvSpPr>
        <p:spPr>
          <a:xfrm>
            <a:off x="7156451" y="2046289"/>
            <a:ext cx="433387" cy="4317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cxnSp>
        <p:nvCxnSpPr>
          <p:cNvPr id="901" name="Shape 901"/>
          <p:cNvCxnSpPr/>
          <p:nvPr/>
        </p:nvCxnSpPr>
        <p:spPr>
          <a:xfrm>
            <a:off x="7427913" y="2343150"/>
            <a:ext cx="612775" cy="2305050"/>
          </a:xfrm>
          <a:prstGeom prst="straightConnector1">
            <a:avLst/>
          </a:prstGeom>
          <a:noFill/>
          <a:ln w="19050" cap="sq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02" name="Shape 902"/>
          <p:cNvSpPr/>
          <p:nvPr/>
        </p:nvSpPr>
        <p:spPr>
          <a:xfrm>
            <a:off x="3035301" y="51149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3" name="Shape 903"/>
          <p:cNvSpPr/>
          <p:nvPr/>
        </p:nvSpPr>
        <p:spPr>
          <a:xfrm>
            <a:off x="7058026" y="56467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3108326" y="48990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7175501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3251201" y="47450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7319962" y="511492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7499351" y="49355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3430588" y="4846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3575051" y="5026026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3754438" y="5222876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2" name="Shape 912"/>
          <p:cNvSpPr/>
          <p:nvPr/>
        </p:nvSpPr>
        <p:spPr>
          <a:xfrm>
            <a:off x="3933826" y="536733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3" name="Shape 913"/>
          <p:cNvSpPr/>
          <p:nvPr/>
        </p:nvSpPr>
        <p:spPr>
          <a:xfrm>
            <a:off x="4114801" y="5475287"/>
            <a:ext cx="36513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4294188" y="55483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5" name="Shape 915"/>
          <p:cNvSpPr/>
          <p:nvPr/>
        </p:nvSpPr>
        <p:spPr>
          <a:xfrm>
            <a:off x="4473576" y="56007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4652963" y="565626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4832351" y="57086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8" name="Shape 918"/>
          <p:cNvSpPr/>
          <p:nvPr/>
        </p:nvSpPr>
        <p:spPr>
          <a:xfrm>
            <a:off x="5011737" y="57642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19" name="Shape 919"/>
          <p:cNvSpPr/>
          <p:nvPr/>
        </p:nvSpPr>
        <p:spPr>
          <a:xfrm>
            <a:off x="5191126" y="58356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0" name="Shape 920"/>
          <p:cNvSpPr/>
          <p:nvPr/>
        </p:nvSpPr>
        <p:spPr>
          <a:xfrm>
            <a:off x="7678737" y="4800601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1" name="Shape 921"/>
          <p:cNvSpPr/>
          <p:nvPr/>
        </p:nvSpPr>
        <p:spPr>
          <a:xfrm>
            <a:off x="7858126" y="47371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2" name="Shape 922"/>
          <p:cNvSpPr/>
          <p:nvPr/>
        </p:nvSpPr>
        <p:spPr>
          <a:xfrm>
            <a:off x="8037512" y="47196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3" name="Shape 923"/>
          <p:cNvSpPr/>
          <p:nvPr/>
        </p:nvSpPr>
        <p:spPr>
          <a:xfrm>
            <a:off x="8216901" y="47561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8396288" y="4800601"/>
            <a:ext cx="36512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8575676" y="486410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8755063" y="4935537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8934451" y="4997451"/>
            <a:ext cx="36513" cy="36513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9113838" y="5053012"/>
            <a:ext cx="36512" cy="36512"/>
          </a:xfrm>
          <a:prstGeom prst="ellipse">
            <a:avLst/>
          </a:prstGeom>
          <a:solidFill>
            <a:schemeClr val="lt2"/>
          </a:solidFill>
          <a:ln w="12700" cap="sq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Vanishing points and metrology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133600" y="11430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lines in 3D intersect at a vanishing point in the image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measure relative object heights using vanishing point tricks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3699596" y="1592706"/>
            <a:ext cx="4864884" cy="2362200"/>
            <a:chOff x="-28575" y="1676400"/>
            <a:chExt cx="9296400" cy="4754564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3074" y="2590800"/>
              <a:ext cx="4962525" cy="3721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Shape 156"/>
            <p:cNvCxnSpPr/>
            <p:nvPr/>
          </p:nvCxnSpPr>
          <p:spPr>
            <a:xfrm flipH="1">
              <a:off x="76200" y="3200400"/>
              <a:ext cx="5029199" cy="12954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76200" y="4495800"/>
              <a:ext cx="3962399" cy="9905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76200" y="4114800"/>
              <a:ext cx="4038599" cy="3810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76200" y="4495800"/>
              <a:ext cx="4419599" cy="3047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10800000" flipH="1">
              <a:off x="76200" y="4267199"/>
              <a:ext cx="4419599" cy="2286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 flipH="1">
              <a:off x="4800600" y="46482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800600" y="35814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800600" y="4343400"/>
              <a:ext cx="4267199" cy="761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10800000" flipH="1">
              <a:off x="4800600" y="4572000"/>
              <a:ext cx="4267199" cy="5333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4800600" y="4038600"/>
              <a:ext cx="4267199" cy="304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6" name="Shape 166"/>
            <p:cNvGrpSpPr/>
            <p:nvPr/>
          </p:nvGrpSpPr>
          <p:grpSpPr>
            <a:xfrm>
              <a:off x="7058028" y="4953002"/>
              <a:ext cx="1857376" cy="1477963"/>
              <a:chOff x="4445" y="3120"/>
              <a:chExt cx="1170" cy="931"/>
            </a:xfrm>
          </p:grpSpPr>
          <p:sp>
            <p:nvSpPr>
              <p:cNvPr id="167" name="Shape 167"/>
              <p:cNvSpPr txBox="1"/>
              <p:nvPr/>
            </p:nvSpPr>
            <p:spPr>
              <a:xfrm>
                <a:off x="4445" y="3408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68" name="Shape 168"/>
              <p:cNvCxnSpPr/>
              <p:nvPr/>
            </p:nvCxnSpPr>
            <p:spPr>
              <a:xfrm rot="10800000" flipH="1">
                <a:off x="4847" y="3120"/>
                <a:ext cx="767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69" name="Shape 169"/>
            <p:cNvCxnSpPr/>
            <p:nvPr/>
          </p:nvCxnSpPr>
          <p:spPr>
            <a:xfrm>
              <a:off x="0" y="4495800"/>
              <a:ext cx="9144000" cy="0"/>
            </a:xfrm>
            <a:prstGeom prst="straightConnector1">
              <a:avLst/>
            </a:prstGeom>
            <a:noFill/>
            <a:ln w="571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0" name="Shape 170"/>
            <p:cNvGrpSpPr/>
            <p:nvPr/>
          </p:nvGrpSpPr>
          <p:grpSpPr>
            <a:xfrm>
              <a:off x="0" y="2743201"/>
              <a:ext cx="1828800" cy="1600200"/>
              <a:chOff x="0" y="1728"/>
              <a:chExt cx="1152" cy="1007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0" y="1728"/>
                <a:ext cx="1152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333399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line</a:t>
                </a: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528" y="2207"/>
                <a:ext cx="191" cy="528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173" name="Shape 173"/>
            <p:cNvGrpSpPr/>
            <p:nvPr/>
          </p:nvGrpSpPr>
          <p:grpSpPr>
            <a:xfrm>
              <a:off x="-28575" y="4451373"/>
              <a:ext cx="1843097" cy="1843097"/>
              <a:chOff x="-18" y="2804"/>
              <a:chExt cx="1161" cy="116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28" y="280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-18" y="3322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76" name="Shape 176"/>
              <p:cNvCxnSpPr/>
              <p:nvPr/>
            </p:nvCxnSpPr>
            <p:spPr>
              <a:xfrm rot="10800000">
                <a:off x="95" y="2927"/>
                <a:ext cx="239" cy="43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77" name="Shape 177"/>
            <p:cNvCxnSpPr/>
            <p:nvPr/>
          </p:nvCxnSpPr>
          <p:spPr>
            <a:xfrm rot="10800000">
              <a:off x="2438400" y="1981200"/>
              <a:ext cx="0" cy="31241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2805113" y="1981200"/>
              <a:ext cx="0" cy="32003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3325812" y="1981200"/>
              <a:ext cx="0" cy="33527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10800000">
              <a:off x="4114800" y="1981199"/>
              <a:ext cx="0" cy="35052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10800000">
              <a:off x="4724400" y="1981199"/>
              <a:ext cx="0" cy="34290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>
              <a:off x="5943600" y="1981199"/>
              <a:ext cx="0" cy="327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10800000">
              <a:off x="5181600" y="1981199"/>
              <a:ext cx="0" cy="20574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4" name="Shape 184"/>
            <p:cNvGrpSpPr/>
            <p:nvPr/>
          </p:nvGrpSpPr>
          <p:grpSpPr>
            <a:xfrm>
              <a:off x="6172200" y="1676400"/>
              <a:ext cx="3095625" cy="1414463"/>
              <a:chOff x="4011" y="1247"/>
              <a:chExt cx="1950" cy="890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4011" y="1247"/>
                <a:ext cx="1950" cy="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Vertical 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(at infinity)</a:t>
                </a: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 rot="10800000">
                <a:off x="4079" y="1247"/>
                <a:ext cx="0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</p:grpSp>
      <p:grpSp>
        <p:nvGrpSpPr>
          <p:cNvPr id="187" name="Shape 187"/>
          <p:cNvGrpSpPr/>
          <p:nvPr/>
        </p:nvGrpSpPr>
        <p:grpSpPr>
          <a:xfrm>
            <a:off x="4128331" y="4190999"/>
            <a:ext cx="3556393" cy="2667000"/>
            <a:chOff x="0" y="755"/>
            <a:chExt cx="9144000" cy="6857244"/>
          </a:xfrm>
        </p:grpSpPr>
        <p:cxnSp>
          <p:nvCxnSpPr>
            <p:cNvPr id="188" name="Shape 188"/>
            <p:cNvCxnSpPr/>
            <p:nvPr/>
          </p:nvCxnSpPr>
          <p:spPr>
            <a:xfrm>
              <a:off x="30163" y="2693988"/>
              <a:ext cx="9113837" cy="0"/>
            </a:xfrm>
            <a:prstGeom prst="straightConnector1">
              <a:avLst/>
            </a:prstGeom>
            <a:noFill/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9" name="Shape 189"/>
            <p:cNvGrpSpPr/>
            <p:nvPr/>
          </p:nvGrpSpPr>
          <p:grpSpPr>
            <a:xfrm>
              <a:off x="0" y="2693987"/>
              <a:ext cx="9139241" cy="4159250"/>
              <a:chOff x="1050" y="1975"/>
              <a:chExt cx="3861" cy="1830"/>
            </a:xfrm>
          </p:grpSpPr>
          <p:cxnSp>
            <p:nvCxnSpPr>
              <p:cNvPr id="190" name="Shape 190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Shape 192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Shape 193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Shape 198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flipH="1">
              <a:off x="6349" y="2698749"/>
              <a:ext cx="9118600" cy="4159250"/>
              <a:chOff x="1050" y="1975"/>
              <a:chExt cx="3861" cy="1830"/>
            </a:xfrm>
          </p:grpSpPr>
          <p:cxnSp>
            <p:nvCxnSpPr>
              <p:cNvPr id="204" name="Shape 204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7" name="Shape 217"/>
            <p:cNvCxnSpPr/>
            <p:nvPr/>
          </p:nvCxnSpPr>
          <p:spPr>
            <a:xfrm rot="10800000">
              <a:off x="3343275" y="2695574"/>
              <a:ext cx="2524124" cy="202882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8" name="Shape 218"/>
            <p:cNvGrpSpPr/>
            <p:nvPr/>
          </p:nvGrpSpPr>
          <p:grpSpPr>
            <a:xfrm>
              <a:off x="5867399" y="1219199"/>
              <a:ext cx="685800" cy="3524249"/>
              <a:chOff x="3695" y="767"/>
              <a:chExt cx="432" cy="221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3695" y="767"/>
                <a:ext cx="383" cy="2208"/>
              </a:xfrm>
              <a:prstGeom prst="rect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20" name="Shape 220"/>
              <p:cNvGrpSpPr/>
              <p:nvPr/>
            </p:nvGrpSpPr>
            <p:grpSpPr>
              <a:xfrm>
                <a:off x="3888" y="911"/>
                <a:ext cx="239" cy="2075"/>
                <a:chOff x="3888" y="911"/>
                <a:chExt cx="239" cy="2075"/>
              </a:xfrm>
            </p:grpSpPr>
            <p:sp>
              <p:nvSpPr>
                <p:cNvPr id="221" name="Shape 221"/>
                <p:cNvSpPr txBox="1"/>
                <p:nvPr/>
              </p:nvSpPr>
              <p:spPr>
                <a:xfrm>
                  <a:off x="3888" y="2447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</a:p>
              </p:txBody>
            </p:sp>
            <p:sp>
              <p:nvSpPr>
                <p:cNvPr id="222" name="Shape 222"/>
                <p:cNvSpPr txBox="1"/>
                <p:nvPr/>
              </p:nvSpPr>
              <p:spPr>
                <a:xfrm>
                  <a:off x="3888" y="2063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3888" y="1679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</a:p>
              </p:txBody>
            </p:sp>
            <p:sp>
              <p:nvSpPr>
                <p:cNvPr id="224" name="Shape 224"/>
                <p:cNvSpPr txBox="1"/>
                <p:nvPr/>
              </p:nvSpPr>
              <p:spPr>
                <a:xfrm>
                  <a:off x="3888" y="1296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  <p:sp>
              <p:nvSpPr>
                <p:cNvPr id="225" name="Shape 225"/>
                <p:cNvSpPr txBox="1"/>
                <p:nvPr/>
              </p:nvSpPr>
              <p:spPr>
                <a:xfrm>
                  <a:off x="3888" y="911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226" name="Shape 226"/>
              <p:cNvGrpSpPr/>
              <p:nvPr/>
            </p:nvGrpSpPr>
            <p:grpSpPr>
              <a:xfrm>
                <a:off x="3695" y="864"/>
                <a:ext cx="191" cy="2015"/>
                <a:chOff x="3695" y="864"/>
                <a:chExt cx="191" cy="2015"/>
              </a:xfrm>
            </p:grpSpPr>
            <p:cxnSp>
              <p:nvCxnSpPr>
                <p:cNvPr id="227" name="Shape 227"/>
                <p:cNvCxnSpPr/>
                <p:nvPr/>
              </p:nvCxnSpPr>
              <p:spPr>
                <a:xfrm>
                  <a:off x="3695" y="2879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695" y="278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3695" y="268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3695" y="2592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3695" y="249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3695" y="240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3695" y="230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3695" y="2207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3695" y="211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3695" y="201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3695" y="192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3695" y="1823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3695" y="1728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3695" y="1631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3695" y="153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Shape 242"/>
                <p:cNvCxnSpPr/>
                <p:nvPr/>
              </p:nvCxnSpPr>
              <p:spPr>
                <a:xfrm>
                  <a:off x="3695" y="1439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Shape 243"/>
                <p:cNvCxnSpPr/>
                <p:nvPr/>
              </p:nvCxnSpPr>
              <p:spPr>
                <a:xfrm>
                  <a:off x="3695" y="1343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3695" y="124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3695" y="115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3695" y="1056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3695" y="96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3695" y="86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49" name="Shape 249"/>
            <p:cNvCxnSpPr/>
            <p:nvPr/>
          </p:nvCxnSpPr>
          <p:spPr>
            <a:xfrm rot="10800000" flipH="1">
              <a:off x="3343275" y="1428750"/>
              <a:ext cx="2524124" cy="12763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781799" y="755"/>
              <a:ext cx="838199" cy="68557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657224" y="2686049"/>
              <a:ext cx="6200775" cy="2038350"/>
              <a:chOff x="413" y="1692"/>
              <a:chExt cx="3906" cy="1284"/>
            </a:xfrm>
          </p:grpSpPr>
          <p:cxnSp>
            <p:nvCxnSpPr>
              <p:cNvPr id="252" name="Shape 252"/>
              <p:cNvCxnSpPr/>
              <p:nvPr/>
            </p:nvCxnSpPr>
            <p:spPr>
              <a:xfrm rot="10800000">
                <a:off x="431" y="1704"/>
                <a:ext cx="3264" cy="12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>
                <a:off x="413" y="1692"/>
                <a:ext cx="3276" cy="19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690" y="1884"/>
                <a:ext cx="62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52600" y="2784475"/>
              <a:ext cx="1371599" cy="73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1000" y="2057400"/>
              <a:ext cx="573088" cy="1738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0" y="2703215"/>
              <a:ext cx="9144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6868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/>
              <a:t>What Is A Useful Signature Function?</a:t>
            </a:r>
          </a:p>
        </p:txBody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Difference of Gaussian = “blob” detector</a:t>
            </a:r>
          </a:p>
        </p:txBody>
      </p:sp>
      <p:sp>
        <p:nvSpPr>
          <p:cNvPr id="935" name="Shape 935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2627313" y="1822450"/>
            <a:ext cx="1727199" cy="135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3105150" y="4232276"/>
            <a:ext cx="771524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/>
          <p:cNvPicPr preferRelativeResize="0"/>
          <p:nvPr/>
        </p:nvPicPr>
        <p:blipFill rotWithShape="1">
          <a:blip r:embed="rId4">
            <a:alphaModFix/>
          </a:blip>
          <a:srcRect t="21783"/>
          <a:stretch/>
        </p:blipFill>
        <p:spPr>
          <a:xfrm>
            <a:off x="3260725" y="5035551"/>
            <a:ext cx="460374" cy="36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 rotWithShape="1">
          <a:blip r:embed="rId3">
            <a:alphaModFix/>
          </a:blip>
          <a:srcRect t="21783"/>
          <a:stretch/>
        </p:blipFill>
        <p:spPr>
          <a:xfrm>
            <a:off x="2814637" y="3063875"/>
            <a:ext cx="1352550" cy="105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Shape 940"/>
          <p:cNvCxnSpPr/>
          <p:nvPr/>
        </p:nvCxnSpPr>
        <p:spPr>
          <a:xfrm rot="-5400000">
            <a:off x="2809876" y="3684588"/>
            <a:ext cx="3687762" cy="3651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41" name="Shape 941"/>
          <p:cNvCxnSpPr/>
          <p:nvPr/>
        </p:nvCxnSpPr>
        <p:spPr>
          <a:xfrm>
            <a:off x="4635500" y="5546725"/>
            <a:ext cx="38338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>
            <a:off x="5146675" y="5948362"/>
            <a:ext cx="146050" cy="14605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943" name="Shape 943"/>
          <p:cNvSpPr/>
          <p:nvPr/>
        </p:nvSpPr>
        <p:spPr>
          <a:xfrm>
            <a:off x="6172200" y="5802312"/>
            <a:ext cx="508000" cy="5080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944" name="Shape 944"/>
          <p:cNvSpPr/>
          <p:nvPr/>
        </p:nvSpPr>
        <p:spPr>
          <a:xfrm>
            <a:off x="7446963" y="5619751"/>
            <a:ext cx="803275" cy="80327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945" name="Shape 945"/>
          <p:cNvSpPr/>
          <p:nvPr/>
        </p:nvSpPr>
        <p:spPr>
          <a:xfrm rot="16200000">
            <a:off x="6123140" y="3443082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80109" y="111682"/>
                </a:lnTo>
                <a:cubicBezTo>
                  <a:pt x="87485" y="120000"/>
                  <a:pt x="88636" y="291"/>
                  <a:pt x="92358" y="145"/>
                </a:cubicBezTo>
                <a:cubicBezTo>
                  <a:pt x="96079" y="0"/>
                  <a:pt x="98712" y="94155"/>
                  <a:pt x="102438" y="110808"/>
                </a:cubicBezTo>
                <a:lnTo>
                  <a:pt x="119999" y="10945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dk1"/>
              </a:solidFill>
            </a:endParaRPr>
          </a:p>
        </p:txBody>
      </p:sp>
      <p:sp>
        <p:nvSpPr>
          <p:cNvPr id="946" name="Shape 946"/>
          <p:cNvSpPr/>
          <p:nvPr/>
        </p:nvSpPr>
        <p:spPr>
          <a:xfrm rot="16200000">
            <a:off x="4686507" y="3443082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47427" y="111682"/>
                </a:lnTo>
                <a:cubicBezTo>
                  <a:pt x="54803" y="120000"/>
                  <a:pt x="58169" y="291"/>
                  <a:pt x="62597" y="145"/>
                </a:cubicBezTo>
                <a:cubicBezTo>
                  <a:pt x="67025" y="0"/>
                  <a:pt x="70270" y="94155"/>
                  <a:pt x="73996" y="110808"/>
                </a:cubicBezTo>
                <a:lnTo>
                  <a:pt x="119999" y="10945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dk1"/>
              </a:solidFill>
            </a:endParaRPr>
          </a:p>
        </p:txBody>
      </p:sp>
      <p:sp>
        <p:nvSpPr>
          <p:cNvPr id="947" name="Shape 947"/>
          <p:cNvSpPr/>
          <p:nvPr/>
        </p:nvSpPr>
        <p:spPr>
          <a:xfrm rot="16200000">
            <a:off x="3478986" y="3443081"/>
            <a:ext cx="3322682" cy="5829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1682"/>
                </a:moveTo>
                <a:lnTo>
                  <a:pt x="8901" y="111682"/>
                </a:lnTo>
                <a:cubicBezTo>
                  <a:pt x="16277" y="120000"/>
                  <a:pt x="20173" y="291"/>
                  <a:pt x="24820" y="145"/>
                </a:cubicBezTo>
                <a:cubicBezTo>
                  <a:pt x="29468" y="0"/>
                  <a:pt x="33062" y="94155"/>
                  <a:pt x="36788" y="110808"/>
                </a:cubicBezTo>
                <a:cubicBezTo>
                  <a:pt x="40902" y="111988"/>
                  <a:pt x="92262" y="109906"/>
                  <a:pt x="119999" y="10945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Difference-of-Gaussian (DoG)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grpSp>
        <p:nvGrpSpPr>
          <p:cNvPr id="955" name="Shape 955"/>
          <p:cNvGrpSpPr/>
          <p:nvPr/>
        </p:nvGrpSpPr>
        <p:grpSpPr>
          <a:xfrm>
            <a:off x="2468142" y="1822450"/>
            <a:ext cx="7680744" cy="4176712"/>
            <a:chOff x="599656" y="2420938"/>
            <a:chExt cx="7680743" cy="4176711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2420938"/>
              <a:ext cx="2016124" cy="20161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Shape 957"/>
            <p:cNvGrpSpPr/>
            <p:nvPr/>
          </p:nvGrpSpPr>
          <p:grpSpPr>
            <a:xfrm>
              <a:off x="599656" y="4871242"/>
              <a:ext cx="7680743" cy="1726406"/>
              <a:chOff x="599656" y="4871242"/>
              <a:chExt cx="7680743" cy="1726406"/>
            </a:xfrm>
          </p:grpSpPr>
          <p:pic>
            <p:nvPicPr>
              <p:cNvPr id="958" name="Shape 95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67063" y="4871242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Shape 95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656" y="4897767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0" name="Shape 96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119812" y="4897437"/>
                <a:ext cx="2160586" cy="1700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Shape 961"/>
              <p:cNvSpPr txBox="1"/>
              <p:nvPr/>
            </p:nvSpPr>
            <p:spPr>
              <a:xfrm>
                <a:off x="2735263" y="546100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-</a:t>
                </a:r>
              </a:p>
            </p:txBody>
          </p:sp>
          <p:sp>
            <p:nvSpPr>
              <p:cNvPr id="962" name="Shape 962"/>
              <p:cNvSpPr txBox="1"/>
              <p:nvPr/>
            </p:nvSpPr>
            <p:spPr>
              <a:xfrm>
                <a:off x="5507037" y="540385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=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DoG – Efficient Computation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Computation in Gaussian scale pyramid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1933576" y="1676400"/>
            <a:ext cx="8397875" cy="4483099"/>
            <a:chOff x="299979" y="1611313"/>
            <a:chExt cx="8397990" cy="4483136"/>
          </a:xfrm>
        </p:grpSpPr>
        <p:pic>
          <p:nvPicPr>
            <p:cNvPr id="971" name="Shape 9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1796" y="1611313"/>
              <a:ext cx="6116173" cy="4483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Shape 9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8312" y="3879832"/>
              <a:ext cx="1692275" cy="1355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Shape 973"/>
            <p:cNvSpPr/>
            <p:nvPr/>
          </p:nvSpPr>
          <p:spPr>
            <a:xfrm>
              <a:off x="3544887" y="3171808"/>
              <a:ext cx="560387" cy="85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949" y="120000"/>
                  </a:moveTo>
                  <a:cubicBezTo>
                    <a:pt x="56090" y="110149"/>
                    <a:pt x="8838" y="76343"/>
                    <a:pt x="4419" y="59104"/>
                  </a:cubicBezTo>
                  <a:cubicBezTo>
                    <a:pt x="0" y="41865"/>
                    <a:pt x="19036" y="25970"/>
                    <a:pt x="38413" y="16119"/>
                  </a:cubicBezTo>
                  <a:cubicBezTo>
                    <a:pt x="57790" y="6268"/>
                    <a:pt x="103002" y="3358"/>
                    <a:pt x="120000" y="0"/>
                  </a:cubicBezTo>
                </a:path>
              </a:pathLst>
            </a:cu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pic>
          <p:nvPicPr>
            <p:cNvPr id="974" name="Shape 9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237" y="2224071"/>
              <a:ext cx="1116012" cy="89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5" name="Shape 975"/>
            <p:cNvGrpSpPr/>
            <p:nvPr/>
          </p:nvGrpSpPr>
          <p:grpSpPr>
            <a:xfrm>
              <a:off x="3262300" y="4387338"/>
              <a:ext cx="433387" cy="358775"/>
              <a:chOff x="3311525" y="4457682"/>
              <a:chExt cx="433387" cy="358775"/>
            </a:xfrm>
          </p:grpSpPr>
          <p:sp>
            <p:nvSpPr>
              <p:cNvPr id="976" name="Shape 976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77" name="Shape 977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sp>
          <p:nvSpPr>
            <p:cNvPr id="978" name="Shape 978"/>
            <p:cNvSpPr txBox="1"/>
            <p:nvPr/>
          </p:nvSpPr>
          <p:spPr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Original image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2162141" y="4967314"/>
              <a:ext cx="1095390" cy="469899"/>
              <a:chOff x="2232025" y="4743432"/>
              <a:chExt cx="1095390" cy="469899"/>
            </a:xfrm>
          </p:grpSpPr>
          <p:cxnSp>
            <p:nvCxnSpPr>
              <p:cNvPr id="980" name="Shape 980"/>
              <p:cNvCxnSpPr/>
              <p:nvPr/>
            </p:nvCxnSpPr>
            <p:spPr>
              <a:xfrm>
                <a:off x="2232025" y="5175232"/>
                <a:ext cx="1095390" cy="1587"/>
              </a:xfrm>
              <a:prstGeom prst="straightConnector1">
                <a:avLst/>
              </a:prstGeom>
              <a:noFill/>
              <a:ln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981" name="Shape 9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373313" y="4743432"/>
                <a:ext cx="685799" cy="46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82" name="Shape 982"/>
            <p:cNvSpPr txBox="1"/>
            <p:nvPr/>
          </p:nvSpPr>
          <p:spPr>
            <a:xfrm>
              <a:off x="482543" y="3100383"/>
              <a:ext cx="160657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Sampling with</a:t>
              </a:r>
              <a:br>
                <a:rPr lang="en-US" sz="1600" b="1" i="1">
                  <a:solidFill>
                    <a:schemeClr val="dk1"/>
                  </a:solidFill>
                </a:rPr>
              </a:br>
              <a:r>
                <a:rPr lang="en-US" sz="1600" b="1" i="1">
                  <a:solidFill>
                    <a:schemeClr val="dk1"/>
                  </a:solidFill>
                </a:rPr>
                <a:t>step 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1600" b="1" i="1" baseline="3000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4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  <a:r>
                <a:rPr lang="en-US" sz="1600" b="1" i="1">
                  <a:solidFill>
                    <a:schemeClr val="dk1"/>
                  </a:solidFill>
                </a:rPr>
                <a:t>=2</a:t>
              </a: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3262300" y="3931538"/>
              <a:ext cx="433387" cy="358775"/>
              <a:chOff x="3311525" y="4457682"/>
              <a:chExt cx="433387" cy="358775"/>
            </a:xfrm>
          </p:grpSpPr>
          <p:sp>
            <p:nvSpPr>
              <p:cNvPr id="984" name="Shape 984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3262300" y="5296454"/>
              <a:ext cx="433387" cy="358775"/>
              <a:chOff x="3311525" y="4457682"/>
              <a:chExt cx="433387" cy="358775"/>
            </a:xfrm>
          </p:grpSpPr>
          <p:sp>
            <p:nvSpPr>
              <p:cNvPr id="987" name="Shape 987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8" name="Shape 988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9" name="Shape 989"/>
            <p:cNvGrpSpPr/>
            <p:nvPr/>
          </p:nvGrpSpPr>
          <p:grpSpPr>
            <a:xfrm>
              <a:off x="3262300" y="4830428"/>
              <a:ext cx="433387" cy="358775"/>
              <a:chOff x="3311525" y="4457682"/>
              <a:chExt cx="433387" cy="358775"/>
            </a:xfrm>
          </p:grpSpPr>
          <p:sp>
            <p:nvSpPr>
              <p:cNvPr id="990" name="Shape 990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cxnSp>
          <p:nvCxnSpPr>
            <p:cNvPr id="992" name="Shape 992"/>
            <p:cNvCxnSpPr/>
            <p:nvPr/>
          </p:nvCxnSpPr>
          <p:spPr>
            <a:xfrm flipH="1">
              <a:off x="2162142" y="3209922"/>
              <a:ext cx="1095390" cy="1587"/>
            </a:xfrm>
            <a:prstGeom prst="straightConnector1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Results: Lowe’s DoG</a:t>
            </a:r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sp>
        <p:nvSpPr>
          <p:cNvPr id="999" name="Shape 999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90601"/>
            <a:ext cx="8229600" cy="53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T. Tuytelaars, B. Leibe</a:t>
            </a:r>
          </a:p>
        </p:txBody>
      </p:sp>
      <p:grpSp>
        <p:nvGrpSpPr>
          <p:cNvPr id="1006" name="Shape 1006"/>
          <p:cNvGrpSpPr/>
          <p:nvPr/>
        </p:nvGrpSpPr>
        <p:grpSpPr>
          <a:xfrm>
            <a:off x="4278314" y="4054475"/>
            <a:ext cx="2306637" cy="2327274"/>
            <a:chOff x="1735" y="2568"/>
            <a:chExt cx="1453" cy="1465"/>
          </a:xfrm>
        </p:grpSpPr>
        <p:sp>
          <p:nvSpPr>
            <p:cNvPr id="1007" name="Shape 1007"/>
            <p:cNvSpPr/>
            <p:nvPr/>
          </p:nvSpPr>
          <p:spPr>
            <a:xfrm>
              <a:off x="1742" y="2575"/>
              <a:ext cx="1438" cy="1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461" y="2568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461" y="3300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735" y="3300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735" y="2568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970" y="2827"/>
              <a:ext cx="485" cy="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972" y="3331"/>
              <a:ext cx="133" cy="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095" y="3322"/>
              <a:ext cx="662" cy="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401" y="3425"/>
              <a:ext cx="528" cy="3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677" y="2901"/>
              <a:ext cx="355" cy="2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679" y="2912"/>
              <a:ext cx="74" cy="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>
            <a:off x="6456362" y="4292600"/>
            <a:ext cx="360362" cy="29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55106" y="120000"/>
                </a:lnTo>
                <a:lnTo>
                  <a:pt x="55018" y="119088"/>
                </a:lnTo>
                <a:lnTo>
                  <a:pt x="54842" y="118086"/>
                </a:lnTo>
                <a:lnTo>
                  <a:pt x="54753" y="117084"/>
                </a:lnTo>
                <a:lnTo>
                  <a:pt x="54577" y="116173"/>
                </a:lnTo>
                <a:lnTo>
                  <a:pt x="54489" y="115261"/>
                </a:lnTo>
                <a:lnTo>
                  <a:pt x="54313" y="114259"/>
                </a:lnTo>
                <a:lnTo>
                  <a:pt x="54136" y="113348"/>
                </a:lnTo>
                <a:lnTo>
                  <a:pt x="54048" y="112346"/>
                </a:lnTo>
                <a:lnTo>
                  <a:pt x="53872" y="111435"/>
                </a:lnTo>
                <a:lnTo>
                  <a:pt x="53695" y="110523"/>
                </a:lnTo>
                <a:lnTo>
                  <a:pt x="53519" y="109612"/>
                </a:lnTo>
                <a:lnTo>
                  <a:pt x="53343" y="108701"/>
                </a:lnTo>
                <a:lnTo>
                  <a:pt x="53166" y="107881"/>
                </a:lnTo>
                <a:lnTo>
                  <a:pt x="52990" y="106879"/>
                </a:lnTo>
                <a:lnTo>
                  <a:pt x="52814" y="105968"/>
                </a:lnTo>
                <a:lnTo>
                  <a:pt x="52637" y="105056"/>
                </a:lnTo>
                <a:lnTo>
                  <a:pt x="52373" y="104145"/>
                </a:lnTo>
                <a:lnTo>
                  <a:pt x="52196" y="103325"/>
                </a:lnTo>
                <a:lnTo>
                  <a:pt x="52020" y="102414"/>
                </a:lnTo>
                <a:lnTo>
                  <a:pt x="51756" y="101503"/>
                </a:lnTo>
                <a:lnTo>
                  <a:pt x="51579" y="100592"/>
                </a:lnTo>
                <a:lnTo>
                  <a:pt x="51315" y="99681"/>
                </a:lnTo>
                <a:lnTo>
                  <a:pt x="51138" y="98861"/>
                </a:lnTo>
                <a:lnTo>
                  <a:pt x="50874" y="97949"/>
                </a:lnTo>
                <a:lnTo>
                  <a:pt x="50609" y="97129"/>
                </a:lnTo>
                <a:lnTo>
                  <a:pt x="50433" y="96309"/>
                </a:lnTo>
                <a:lnTo>
                  <a:pt x="50080" y="95398"/>
                </a:lnTo>
                <a:lnTo>
                  <a:pt x="49816" y="94578"/>
                </a:lnTo>
                <a:lnTo>
                  <a:pt x="49551" y="93758"/>
                </a:lnTo>
                <a:lnTo>
                  <a:pt x="49287" y="92847"/>
                </a:lnTo>
                <a:lnTo>
                  <a:pt x="49022" y="91936"/>
                </a:lnTo>
                <a:lnTo>
                  <a:pt x="48758" y="91116"/>
                </a:lnTo>
                <a:lnTo>
                  <a:pt x="48493" y="90296"/>
                </a:lnTo>
                <a:lnTo>
                  <a:pt x="48229" y="89476"/>
                </a:lnTo>
                <a:lnTo>
                  <a:pt x="47876" y="88656"/>
                </a:lnTo>
                <a:lnTo>
                  <a:pt x="47612" y="87835"/>
                </a:lnTo>
                <a:lnTo>
                  <a:pt x="47347" y="87015"/>
                </a:lnTo>
                <a:lnTo>
                  <a:pt x="46994" y="86195"/>
                </a:lnTo>
                <a:lnTo>
                  <a:pt x="46730" y="85375"/>
                </a:lnTo>
                <a:lnTo>
                  <a:pt x="46465" y="84555"/>
                </a:lnTo>
                <a:lnTo>
                  <a:pt x="46113" y="83735"/>
                </a:lnTo>
                <a:lnTo>
                  <a:pt x="45760" y="82915"/>
                </a:lnTo>
                <a:lnTo>
                  <a:pt x="45495" y="82186"/>
                </a:lnTo>
                <a:lnTo>
                  <a:pt x="45143" y="81366"/>
                </a:lnTo>
                <a:lnTo>
                  <a:pt x="44790" y="80546"/>
                </a:lnTo>
                <a:lnTo>
                  <a:pt x="44437" y="79817"/>
                </a:lnTo>
                <a:lnTo>
                  <a:pt x="44173" y="78997"/>
                </a:lnTo>
                <a:lnTo>
                  <a:pt x="43820" y="78268"/>
                </a:lnTo>
                <a:lnTo>
                  <a:pt x="43468" y="77448"/>
                </a:lnTo>
                <a:lnTo>
                  <a:pt x="43115" y="76719"/>
                </a:lnTo>
                <a:lnTo>
                  <a:pt x="42586" y="75899"/>
                </a:lnTo>
                <a:lnTo>
                  <a:pt x="42233" y="75170"/>
                </a:lnTo>
                <a:lnTo>
                  <a:pt x="41880" y="74350"/>
                </a:lnTo>
                <a:lnTo>
                  <a:pt x="41528" y="73621"/>
                </a:lnTo>
                <a:lnTo>
                  <a:pt x="41175" y="72892"/>
                </a:lnTo>
                <a:lnTo>
                  <a:pt x="40734" y="72072"/>
                </a:lnTo>
                <a:lnTo>
                  <a:pt x="40382" y="71343"/>
                </a:lnTo>
                <a:lnTo>
                  <a:pt x="39941" y="70615"/>
                </a:lnTo>
                <a:lnTo>
                  <a:pt x="39588" y="69886"/>
                </a:lnTo>
                <a:lnTo>
                  <a:pt x="39147" y="69248"/>
                </a:lnTo>
                <a:lnTo>
                  <a:pt x="38795" y="68519"/>
                </a:lnTo>
                <a:lnTo>
                  <a:pt x="38354" y="67790"/>
                </a:lnTo>
                <a:lnTo>
                  <a:pt x="37913" y="67061"/>
                </a:lnTo>
                <a:lnTo>
                  <a:pt x="37472" y="66332"/>
                </a:lnTo>
                <a:lnTo>
                  <a:pt x="37031" y="65603"/>
                </a:lnTo>
                <a:lnTo>
                  <a:pt x="36678" y="64874"/>
                </a:lnTo>
                <a:lnTo>
                  <a:pt x="36238" y="64145"/>
                </a:lnTo>
                <a:lnTo>
                  <a:pt x="35797" y="63416"/>
                </a:lnTo>
                <a:lnTo>
                  <a:pt x="35180" y="62779"/>
                </a:lnTo>
                <a:lnTo>
                  <a:pt x="34739" y="62141"/>
                </a:lnTo>
                <a:lnTo>
                  <a:pt x="34298" y="61412"/>
                </a:lnTo>
                <a:lnTo>
                  <a:pt x="33857" y="60774"/>
                </a:lnTo>
                <a:lnTo>
                  <a:pt x="33416" y="60045"/>
                </a:lnTo>
                <a:lnTo>
                  <a:pt x="32887" y="59316"/>
                </a:lnTo>
                <a:lnTo>
                  <a:pt x="32446" y="58678"/>
                </a:lnTo>
                <a:lnTo>
                  <a:pt x="31917" y="57949"/>
                </a:lnTo>
                <a:lnTo>
                  <a:pt x="31476" y="57312"/>
                </a:lnTo>
                <a:lnTo>
                  <a:pt x="30947" y="56674"/>
                </a:lnTo>
                <a:lnTo>
                  <a:pt x="30506" y="56036"/>
                </a:lnTo>
                <a:lnTo>
                  <a:pt x="29977" y="55398"/>
                </a:lnTo>
                <a:lnTo>
                  <a:pt x="29448" y="54669"/>
                </a:lnTo>
                <a:lnTo>
                  <a:pt x="29008" y="54031"/>
                </a:lnTo>
                <a:lnTo>
                  <a:pt x="28479" y="53485"/>
                </a:lnTo>
                <a:lnTo>
                  <a:pt x="27861" y="52847"/>
                </a:lnTo>
                <a:lnTo>
                  <a:pt x="27332" y="52118"/>
                </a:lnTo>
                <a:lnTo>
                  <a:pt x="26803" y="51480"/>
                </a:lnTo>
                <a:lnTo>
                  <a:pt x="26274" y="50842"/>
                </a:lnTo>
                <a:lnTo>
                  <a:pt x="25745" y="50205"/>
                </a:lnTo>
                <a:lnTo>
                  <a:pt x="25216" y="49658"/>
                </a:lnTo>
                <a:lnTo>
                  <a:pt x="24599" y="49020"/>
                </a:lnTo>
                <a:lnTo>
                  <a:pt x="24070" y="48382"/>
                </a:lnTo>
                <a:lnTo>
                  <a:pt x="23541" y="47744"/>
                </a:lnTo>
                <a:lnTo>
                  <a:pt x="23012" y="47289"/>
                </a:lnTo>
                <a:lnTo>
                  <a:pt x="22395" y="46651"/>
                </a:lnTo>
                <a:lnTo>
                  <a:pt x="21866" y="46013"/>
                </a:lnTo>
                <a:lnTo>
                  <a:pt x="21249" y="45375"/>
                </a:lnTo>
                <a:lnTo>
                  <a:pt x="20543" y="44829"/>
                </a:lnTo>
                <a:lnTo>
                  <a:pt x="20014" y="44282"/>
                </a:lnTo>
                <a:lnTo>
                  <a:pt x="19397" y="43644"/>
                </a:lnTo>
                <a:lnTo>
                  <a:pt x="18780" y="43097"/>
                </a:lnTo>
                <a:lnTo>
                  <a:pt x="18251" y="42551"/>
                </a:lnTo>
                <a:lnTo>
                  <a:pt x="17634" y="41913"/>
                </a:lnTo>
                <a:lnTo>
                  <a:pt x="17016" y="41366"/>
                </a:lnTo>
                <a:lnTo>
                  <a:pt x="16399" y="40911"/>
                </a:lnTo>
                <a:lnTo>
                  <a:pt x="15782" y="40273"/>
                </a:lnTo>
                <a:lnTo>
                  <a:pt x="15165" y="39726"/>
                </a:lnTo>
                <a:lnTo>
                  <a:pt x="14548" y="39088"/>
                </a:lnTo>
                <a:lnTo>
                  <a:pt x="13842" y="38633"/>
                </a:lnTo>
                <a:lnTo>
                  <a:pt x="13137" y="38086"/>
                </a:lnTo>
                <a:lnTo>
                  <a:pt x="12520" y="37539"/>
                </a:lnTo>
                <a:lnTo>
                  <a:pt x="11903" y="36993"/>
                </a:lnTo>
                <a:lnTo>
                  <a:pt x="11197" y="36446"/>
                </a:lnTo>
                <a:lnTo>
                  <a:pt x="10580" y="35899"/>
                </a:lnTo>
                <a:lnTo>
                  <a:pt x="9875" y="35444"/>
                </a:lnTo>
                <a:lnTo>
                  <a:pt x="9257" y="34897"/>
                </a:lnTo>
                <a:lnTo>
                  <a:pt x="8552" y="34350"/>
                </a:lnTo>
                <a:lnTo>
                  <a:pt x="7847" y="33895"/>
                </a:lnTo>
                <a:lnTo>
                  <a:pt x="7229" y="33348"/>
                </a:lnTo>
                <a:lnTo>
                  <a:pt x="6524" y="32801"/>
                </a:lnTo>
                <a:lnTo>
                  <a:pt x="5731" y="32437"/>
                </a:lnTo>
                <a:lnTo>
                  <a:pt x="5025" y="31890"/>
                </a:lnTo>
                <a:lnTo>
                  <a:pt x="4320" y="31343"/>
                </a:lnTo>
                <a:lnTo>
                  <a:pt x="3614" y="30888"/>
                </a:lnTo>
                <a:lnTo>
                  <a:pt x="2909" y="30432"/>
                </a:lnTo>
                <a:lnTo>
                  <a:pt x="2204" y="29977"/>
                </a:lnTo>
                <a:lnTo>
                  <a:pt x="1498" y="29430"/>
                </a:lnTo>
                <a:lnTo>
                  <a:pt x="793" y="28974"/>
                </a:lnTo>
                <a:lnTo>
                  <a:pt x="0" y="28519"/>
                </a:lnTo>
                <a:lnTo>
                  <a:pt x="1200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5394326" y="4384675"/>
            <a:ext cx="1257299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39" y="117333"/>
                </a:moveTo>
                <a:lnTo>
                  <a:pt x="2653" y="120000"/>
                </a:lnTo>
                <a:lnTo>
                  <a:pt x="120000" y="5333"/>
                </a:lnTo>
                <a:lnTo>
                  <a:pt x="117372" y="0"/>
                </a:lnTo>
                <a:lnTo>
                  <a:pt x="0" y="114666"/>
                </a:lnTo>
                <a:lnTo>
                  <a:pt x="1339" y="1173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3287714" y="3429000"/>
            <a:ext cx="3816349" cy="3313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1" name="Shape 102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Orientation Normalization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Compute orientation histogram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Select dominant orientation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Normalize: rotate to fixed orientation 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7608888" y="4652962"/>
            <a:ext cx="2608262" cy="1690686"/>
            <a:chOff x="3786" y="2930"/>
            <a:chExt cx="1643" cy="1064"/>
          </a:xfrm>
        </p:grpSpPr>
        <p:sp>
          <p:nvSpPr>
            <p:cNvPr id="1024" name="Shape 1024"/>
            <p:cNvSpPr/>
            <p:nvPr/>
          </p:nvSpPr>
          <p:spPr>
            <a:xfrm>
              <a:off x="3859" y="2930"/>
              <a:ext cx="1446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82"/>
                  </a:moveTo>
                  <a:lnTo>
                    <a:pt x="119377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377" y="120000"/>
                  </a:lnTo>
                  <a:lnTo>
                    <a:pt x="118727" y="60582"/>
                  </a:lnTo>
                  <a:lnTo>
                    <a:pt x="120000" y="60582"/>
                  </a:lnTo>
                  <a:lnTo>
                    <a:pt x="120000" y="0"/>
                  </a:lnTo>
                  <a:lnTo>
                    <a:pt x="119377" y="0"/>
                  </a:lnTo>
                  <a:lnTo>
                    <a:pt x="120000" y="605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290" y="2938"/>
              <a:ext cx="14" cy="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899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899"/>
                  </a:lnTo>
                  <a:lnTo>
                    <a:pt x="61304" y="11779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899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52" y="3718"/>
              <a:ext cx="1445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622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622" y="0"/>
                  </a:lnTo>
                  <a:lnTo>
                    <a:pt x="1258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62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3852" y="2930"/>
              <a:ext cx="14" cy="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12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2"/>
                  </a:lnTo>
                  <a:lnTo>
                    <a:pt x="59340" y="2222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12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859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3859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058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3852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3852" y="3522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065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065" y="312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263" y="3135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53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537"/>
                  </a:lnTo>
                  <a:lnTo>
                    <a:pt x="61304" y="117074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537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05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058" y="3128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46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462"/>
                  </a:lnTo>
                  <a:lnTo>
                    <a:pt x="59340" y="292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46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0" y="3331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263" y="3325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31" y="60000"/>
                  </a:moveTo>
                  <a:lnTo>
                    <a:pt x="440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409" y="0"/>
                  </a:lnTo>
                  <a:lnTo>
                    <a:pt x="0" y="60000"/>
                  </a:lnTo>
                  <a:lnTo>
                    <a:pt x="4409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631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263" y="3331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15637"/>
                  </a:moveTo>
                  <a:lnTo>
                    <a:pt x="120000" y="117818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7818"/>
                  </a:lnTo>
                  <a:lnTo>
                    <a:pt x="61304" y="120000"/>
                  </a:lnTo>
                  <a:lnTo>
                    <a:pt x="0" y="117818"/>
                  </a:lnTo>
                  <a:lnTo>
                    <a:pt x="0" y="120000"/>
                  </a:lnTo>
                  <a:lnTo>
                    <a:pt x="61304" y="120000"/>
                  </a:lnTo>
                  <a:lnTo>
                    <a:pt x="61304" y="1156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270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48" y="60000"/>
                  </a:moveTo>
                  <a:lnTo>
                    <a:pt x="115771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1" y="120000"/>
                  </a:lnTo>
                  <a:lnTo>
                    <a:pt x="120000" y="60000"/>
                  </a:lnTo>
                  <a:lnTo>
                    <a:pt x="115771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44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68" y="3325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4362"/>
                  </a:moveTo>
                  <a:lnTo>
                    <a:pt x="0" y="2181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181"/>
                  </a:lnTo>
                  <a:lnTo>
                    <a:pt x="60659" y="0"/>
                  </a:lnTo>
                  <a:lnTo>
                    <a:pt x="120000" y="2181"/>
                  </a:lnTo>
                  <a:lnTo>
                    <a:pt x="120000" y="0"/>
                  </a:lnTo>
                  <a:lnTo>
                    <a:pt x="60659" y="0"/>
                  </a:lnTo>
                  <a:lnTo>
                    <a:pt x="60659" y="4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477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68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0" y="120000"/>
                  </a:lnTo>
                  <a:lnTo>
                    <a:pt x="111455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680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674" y="3595"/>
              <a:ext cx="15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59340" y="107368"/>
                  </a:lnTo>
                  <a:lnTo>
                    <a:pt x="59340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59340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46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9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468" y="3586"/>
              <a:ext cx="14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659" y="12507"/>
                  </a:lnTo>
                  <a:lnTo>
                    <a:pt x="60659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6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681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681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879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674" y="3718"/>
              <a:ext cx="214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674" y="3522"/>
              <a:ext cx="15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888" y="3659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879" y="365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44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0" y="60000"/>
                  </a:lnTo>
                  <a:lnTo>
                    <a:pt x="4225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544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879" y="3659"/>
              <a:ext cx="14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96000"/>
                  </a:moveTo>
                  <a:lnTo>
                    <a:pt x="120000" y="108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08000"/>
                  </a:lnTo>
                  <a:lnTo>
                    <a:pt x="59340" y="120000"/>
                  </a:lnTo>
                  <a:lnTo>
                    <a:pt x="0" y="108000"/>
                  </a:lnTo>
                  <a:lnTo>
                    <a:pt x="0" y="120000"/>
                  </a:lnTo>
                  <a:lnTo>
                    <a:pt x="59340" y="120000"/>
                  </a:lnTo>
                  <a:lnTo>
                    <a:pt x="59340" y="96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88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368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20000" y="60000"/>
                  </a:lnTo>
                  <a:lnTo>
                    <a:pt x="115684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36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084" y="3652"/>
              <a:ext cx="15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24000"/>
                  </a:moveTo>
                  <a:lnTo>
                    <a:pt x="0" y="120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"/>
                  </a:lnTo>
                  <a:lnTo>
                    <a:pt x="60000" y="0"/>
                  </a:lnTo>
                  <a:lnTo>
                    <a:pt x="120000" y="12000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60000" y="24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93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290" y="3595"/>
              <a:ext cx="14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61304" y="10736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084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5" y="0"/>
                  </a:lnTo>
                  <a:lnTo>
                    <a:pt x="8631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084" y="3586"/>
              <a:ext cx="15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000" y="12507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786" y="3784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0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229" y="3763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3" y="3745"/>
              <a:ext cx="97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Noto Symbol"/>
                  <a:ea typeface="Noto Symbol"/>
                  <a:cs typeface="Noto Symbol"/>
                  <a:sym typeface="Noto Symbol"/>
                </a:rPr>
                <a:t>π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8132763" y="5991226"/>
            <a:ext cx="125412" cy="109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60125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60125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8183563" y="6091237"/>
            <a:ext cx="23812" cy="176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0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1304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068" name="Shape 1068"/>
          <p:cNvGrpSpPr/>
          <p:nvPr/>
        </p:nvGrpSpPr>
        <p:grpSpPr>
          <a:xfrm rot="-3389670">
            <a:off x="4961731" y="3626645"/>
            <a:ext cx="2625725" cy="4246561"/>
            <a:chOff x="3947" y="1525"/>
            <a:chExt cx="1654" cy="2585"/>
          </a:xfrm>
        </p:grpSpPr>
        <p:sp>
          <p:nvSpPr>
            <p:cNvPr id="1069" name="Shape 1069"/>
            <p:cNvSpPr/>
            <p:nvPr/>
          </p:nvSpPr>
          <p:spPr>
            <a:xfrm>
              <a:off x="3947" y="1525"/>
              <a:ext cx="1654" cy="25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034" y="1531"/>
              <a:ext cx="1438" cy="13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54" y="1525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4754" y="2220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027" y="2220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4027" y="1525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4263" y="1770"/>
              <a:ext cx="485" cy="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65" y="2251"/>
              <a:ext cx="133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388" y="2242"/>
              <a:ext cx="662" cy="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693" y="2338"/>
              <a:ext cx="528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970" y="1840"/>
              <a:ext cx="355" cy="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72" y="1853"/>
              <a:ext cx="74" cy="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5375" y="1662"/>
              <a:ext cx="226" cy="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55106" y="120000"/>
                  </a:lnTo>
                  <a:lnTo>
                    <a:pt x="55018" y="119088"/>
                  </a:lnTo>
                  <a:lnTo>
                    <a:pt x="54842" y="118086"/>
                  </a:lnTo>
                  <a:lnTo>
                    <a:pt x="54753" y="117084"/>
                  </a:lnTo>
                  <a:lnTo>
                    <a:pt x="54577" y="116173"/>
                  </a:lnTo>
                  <a:lnTo>
                    <a:pt x="54489" y="115261"/>
                  </a:lnTo>
                  <a:lnTo>
                    <a:pt x="54313" y="114259"/>
                  </a:lnTo>
                  <a:lnTo>
                    <a:pt x="54136" y="113348"/>
                  </a:lnTo>
                  <a:lnTo>
                    <a:pt x="54048" y="112346"/>
                  </a:lnTo>
                  <a:lnTo>
                    <a:pt x="53872" y="111435"/>
                  </a:lnTo>
                  <a:lnTo>
                    <a:pt x="53695" y="110523"/>
                  </a:lnTo>
                  <a:lnTo>
                    <a:pt x="53519" y="109612"/>
                  </a:lnTo>
                  <a:lnTo>
                    <a:pt x="53343" y="108701"/>
                  </a:lnTo>
                  <a:lnTo>
                    <a:pt x="53166" y="107881"/>
                  </a:lnTo>
                  <a:lnTo>
                    <a:pt x="52990" y="106879"/>
                  </a:lnTo>
                  <a:lnTo>
                    <a:pt x="52814" y="105968"/>
                  </a:lnTo>
                  <a:lnTo>
                    <a:pt x="52637" y="105056"/>
                  </a:lnTo>
                  <a:lnTo>
                    <a:pt x="52373" y="104145"/>
                  </a:lnTo>
                  <a:lnTo>
                    <a:pt x="52196" y="103325"/>
                  </a:lnTo>
                  <a:lnTo>
                    <a:pt x="52020" y="102414"/>
                  </a:lnTo>
                  <a:lnTo>
                    <a:pt x="51756" y="101503"/>
                  </a:lnTo>
                  <a:lnTo>
                    <a:pt x="51579" y="100592"/>
                  </a:lnTo>
                  <a:lnTo>
                    <a:pt x="51315" y="99681"/>
                  </a:lnTo>
                  <a:lnTo>
                    <a:pt x="51138" y="98861"/>
                  </a:lnTo>
                  <a:lnTo>
                    <a:pt x="50874" y="97949"/>
                  </a:lnTo>
                  <a:lnTo>
                    <a:pt x="50609" y="97129"/>
                  </a:lnTo>
                  <a:lnTo>
                    <a:pt x="50433" y="96309"/>
                  </a:lnTo>
                  <a:lnTo>
                    <a:pt x="50080" y="95398"/>
                  </a:lnTo>
                  <a:lnTo>
                    <a:pt x="49816" y="94578"/>
                  </a:lnTo>
                  <a:lnTo>
                    <a:pt x="49551" y="93758"/>
                  </a:lnTo>
                  <a:lnTo>
                    <a:pt x="49287" y="92847"/>
                  </a:lnTo>
                  <a:lnTo>
                    <a:pt x="49022" y="91936"/>
                  </a:lnTo>
                  <a:lnTo>
                    <a:pt x="48758" y="91116"/>
                  </a:lnTo>
                  <a:lnTo>
                    <a:pt x="48493" y="90296"/>
                  </a:lnTo>
                  <a:lnTo>
                    <a:pt x="48229" y="89476"/>
                  </a:lnTo>
                  <a:lnTo>
                    <a:pt x="47876" y="88656"/>
                  </a:lnTo>
                  <a:lnTo>
                    <a:pt x="47612" y="87835"/>
                  </a:lnTo>
                  <a:lnTo>
                    <a:pt x="47347" y="87015"/>
                  </a:lnTo>
                  <a:lnTo>
                    <a:pt x="46994" y="86195"/>
                  </a:lnTo>
                  <a:lnTo>
                    <a:pt x="46730" y="85375"/>
                  </a:lnTo>
                  <a:lnTo>
                    <a:pt x="46465" y="84555"/>
                  </a:lnTo>
                  <a:lnTo>
                    <a:pt x="46113" y="83735"/>
                  </a:lnTo>
                  <a:lnTo>
                    <a:pt x="45760" y="82915"/>
                  </a:lnTo>
                  <a:lnTo>
                    <a:pt x="45495" y="82186"/>
                  </a:lnTo>
                  <a:lnTo>
                    <a:pt x="45143" y="81366"/>
                  </a:lnTo>
                  <a:lnTo>
                    <a:pt x="44790" y="80546"/>
                  </a:lnTo>
                  <a:lnTo>
                    <a:pt x="44437" y="79817"/>
                  </a:lnTo>
                  <a:lnTo>
                    <a:pt x="44173" y="78997"/>
                  </a:lnTo>
                  <a:lnTo>
                    <a:pt x="43820" y="78268"/>
                  </a:lnTo>
                  <a:lnTo>
                    <a:pt x="43468" y="77448"/>
                  </a:lnTo>
                  <a:lnTo>
                    <a:pt x="43115" y="76719"/>
                  </a:lnTo>
                  <a:lnTo>
                    <a:pt x="42586" y="75899"/>
                  </a:lnTo>
                  <a:lnTo>
                    <a:pt x="42233" y="75170"/>
                  </a:lnTo>
                  <a:lnTo>
                    <a:pt x="41880" y="74350"/>
                  </a:lnTo>
                  <a:lnTo>
                    <a:pt x="41528" y="73621"/>
                  </a:lnTo>
                  <a:lnTo>
                    <a:pt x="41175" y="72892"/>
                  </a:lnTo>
                  <a:lnTo>
                    <a:pt x="40734" y="72072"/>
                  </a:lnTo>
                  <a:lnTo>
                    <a:pt x="40382" y="71343"/>
                  </a:lnTo>
                  <a:lnTo>
                    <a:pt x="39941" y="70615"/>
                  </a:lnTo>
                  <a:lnTo>
                    <a:pt x="39588" y="69886"/>
                  </a:lnTo>
                  <a:lnTo>
                    <a:pt x="39147" y="69248"/>
                  </a:lnTo>
                  <a:lnTo>
                    <a:pt x="38795" y="68519"/>
                  </a:lnTo>
                  <a:lnTo>
                    <a:pt x="38354" y="67790"/>
                  </a:lnTo>
                  <a:lnTo>
                    <a:pt x="37913" y="67061"/>
                  </a:lnTo>
                  <a:lnTo>
                    <a:pt x="37472" y="66332"/>
                  </a:lnTo>
                  <a:lnTo>
                    <a:pt x="37031" y="65603"/>
                  </a:lnTo>
                  <a:lnTo>
                    <a:pt x="36678" y="64874"/>
                  </a:lnTo>
                  <a:lnTo>
                    <a:pt x="36238" y="64145"/>
                  </a:lnTo>
                  <a:lnTo>
                    <a:pt x="35797" y="63416"/>
                  </a:lnTo>
                  <a:lnTo>
                    <a:pt x="35180" y="62779"/>
                  </a:lnTo>
                  <a:lnTo>
                    <a:pt x="34739" y="62141"/>
                  </a:lnTo>
                  <a:lnTo>
                    <a:pt x="34298" y="61412"/>
                  </a:lnTo>
                  <a:lnTo>
                    <a:pt x="33857" y="60774"/>
                  </a:lnTo>
                  <a:lnTo>
                    <a:pt x="33416" y="60045"/>
                  </a:lnTo>
                  <a:lnTo>
                    <a:pt x="32887" y="59316"/>
                  </a:lnTo>
                  <a:lnTo>
                    <a:pt x="32446" y="58678"/>
                  </a:lnTo>
                  <a:lnTo>
                    <a:pt x="31917" y="57949"/>
                  </a:lnTo>
                  <a:lnTo>
                    <a:pt x="31476" y="57312"/>
                  </a:lnTo>
                  <a:lnTo>
                    <a:pt x="30947" y="56674"/>
                  </a:lnTo>
                  <a:lnTo>
                    <a:pt x="30506" y="56036"/>
                  </a:lnTo>
                  <a:lnTo>
                    <a:pt x="29977" y="55398"/>
                  </a:lnTo>
                  <a:lnTo>
                    <a:pt x="29448" y="54669"/>
                  </a:lnTo>
                  <a:lnTo>
                    <a:pt x="29008" y="54031"/>
                  </a:lnTo>
                  <a:lnTo>
                    <a:pt x="28479" y="53485"/>
                  </a:lnTo>
                  <a:lnTo>
                    <a:pt x="27861" y="52847"/>
                  </a:lnTo>
                  <a:lnTo>
                    <a:pt x="27332" y="52118"/>
                  </a:lnTo>
                  <a:lnTo>
                    <a:pt x="26803" y="51480"/>
                  </a:lnTo>
                  <a:lnTo>
                    <a:pt x="26274" y="50842"/>
                  </a:lnTo>
                  <a:lnTo>
                    <a:pt x="25745" y="50205"/>
                  </a:lnTo>
                  <a:lnTo>
                    <a:pt x="25216" y="49658"/>
                  </a:lnTo>
                  <a:lnTo>
                    <a:pt x="24599" y="49020"/>
                  </a:lnTo>
                  <a:lnTo>
                    <a:pt x="24070" y="48382"/>
                  </a:lnTo>
                  <a:lnTo>
                    <a:pt x="23541" y="47744"/>
                  </a:lnTo>
                  <a:lnTo>
                    <a:pt x="23012" y="47289"/>
                  </a:lnTo>
                  <a:lnTo>
                    <a:pt x="22395" y="46651"/>
                  </a:lnTo>
                  <a:lnTo>
                    <a:pt x="21866" y="46013"/>
                  </a:lnTo>
                  <a:lnTo>
                    <a:pt x="21249" y="45375"/>
                  </a:lnTo>
                  <a:lnTo>
                    <a:pt x="20543" y="44829"/>
                  </a:lnTo>
                  <a:lnTo>
                    <a:pt x="20014" y="44282"/>
                  </a:lnTo>
                  <a:lnTo>
                    <a:pt x="19397" y="43644"/>
                  </a:lnTo>
                  <a:lnTo>
                    <a:pt x="18780" y="43097"/>
                  </a:lnTo>
                  <a:lnTo>
                    <a:pt x="18251" y="42551"/>
                  </a:lnTo>
                  <a:lnTo>
                    <a:pt x="17634" y="41913"/>
                  </a:lnTo>
                  <a:lnTo>
                    <a:pt x="17016" y="41366"/>
                  </a:lnTo>
                  <a:lnTo>
                    <a:pt x="16399" y="40911"/>
                  </a:lnTo>
                  <a:lnTo>
                    <a:pt x="15782" y="40273"/>
                  </a:lnTo>
                  <a:lnTo>
                    <a:pt x="15165" y="39726"/>
                  </a:lnTo>
                  <a:lnTo>
                    <a:pt x="14548" y="39088"/>
                  </a:lnTo>
                  <a:lnTo>
                    <a:pt x="13842" y="38633"/>
                  </a:lnTo>
                  <a:lnTo>
                    <a:pt x="13137" y="38086"/>
                  </a:lnTo>
                  <a:lnTo>
                    <a:pt x="12520" y="37539"/>
                  </a:lnTo>
                  <a:lnTo>
                    <a:pt x="11903" y="36993"/>
                  </a:lnTo>
                  <a:lnTo>
                    <a:pt x="11197" y="36446"/>
                  </a:lnTo>
                  <a:lnTo>
                    <a:pt x="10580" y="35899"/>
                  </a:lnTo>
                  <a:lnTo>
                    <a:pt x="9875" y="35444"/>
                  </a:lnTo>
                  <a:lnTo>
                    <a:pt x="9257" y="34897"/>
                  </a:lnTo>
                  <a:lnTo>
                    <a:pt x="8552" y="34350"/>
                  </a:lnTo>
                  <a:lnTo>
                    <a:pt x="7847" y="33895"/>
                  </a:lnTo>
                  <a:lnTo>
                    <a:pt x="7229" y="33348"/>
                  </a:lnTo>
                  <a:lnTo>
                    <a:pt x="6524" y="32801"/>
                  </a:lnTo>
                  <a:lnTo>
                    <a:pt x="5731" y="32437"/>
                  </a:lnTo>
                  <a:lnTo>
                    <a:pt x="5025" y="31890"/>
                  </a:lnTo>
                  <a:lnTo>
                    <a:pt x="4320" y="31343"/>
                  </a:lnTo>
                  <a:lnTo>
                    <a:pt x="3614" y="30888"/>
                  </a:lnTo>
                  <a:lnTo>
                    <a:pt x="2909" y="30432"/>
                  </a:lnTo>
                  <a:lnTo>
                    <a:pt x="2204" y="29977"/>
                  </a:lnTo>
                  <a:lnTo>
                    <a:pt x="1498" y="29430"/>
                  </a:lnTo>
                  <a:lnTo>
                    <a:pt x="793" y="28974"/>
                  </a:lnTo>
                  <a:lnTo>
                    <a:pt x="0" y="2851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31" y="1709"/>
              <a:ext cx="792" cy="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9" y="117333"/>
                  </a:moveTo>
                  <a:lnTo>
                    <a:pt x="2653" y="120000"/>
                  </a:lnTo>
                  <a:lnTo>
                    <a:pt x="120000" y="5333"/>
                  </a:lnTo>
                  <a:lnTo>
                    <a:pt x="117372" y="0"/>
                  </a:lnTo>
                  <a:lnTo>
                    <a:pt x="0" y="114666"/>
                  </a:lnTo>
                  <a:lnTo>
                    <a:pt x="1339" y="117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83" name="Shape 1083"/>
          <p:cNvSpPr/>
          <p:nvPr/>
        </p:nvSpPr>
        <p:spPr>
          <a:xfrm>
            <a:off x="4117975" y="4076700"/>
            <a:ext cx="2625724" cy="432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8478838" y="1233487"/>
            <a:ext cx="18700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[Lowe, SIFT, 1999]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Available at a web site near you…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For most local feature detectors, executables are available online: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>
                <a:solidFill>
                  <a:srgbClr val="3F3F3F"/>
                </a:solidFill>
              </a:rPr>
              <a:t>http://robots.ox.ac.uk/~vgg/research/affine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>
                <a:solidFill>
                  <a:srgbClr val="3F3F3F"/>
                </a:solidFill>
              </a:rPr>
              <a:t>http://www.cs.ubc.ca/~lowe/keypoints/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>
                <a:solidFill>
                  <a:srgbClr val="3F3F3F"/>
                </a:solidFill>
              </a:rPr>
              <a:t>http://www.vision.ee.ethz.ch/~surf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sp>
        <p:nvSpPr>
          <p:cNvPr id="1091" name="Shape 1091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do we describe the keypoint?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Descriptors for local matching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Image patch (plain intensities or gradient-based features)</a:t>
            </a:r>
          </a:p>
        </p:txBody>
      </p:sp>
      <p:pic>
        <p:nvPicPr>
          <p:cNvPr id="1104" name="Shape 1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1" y="2743201"/>
            <a:ext cx="7980355" cy="35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/>
          <p:nvPr/>
        </p:nvSpPr>
        <p:spPr>
          <a:xfrm>
            <a:off x="4267201" y="2373867"/>
            <a:ext cx="47115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Example of patch-based matching for stereo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/>
              <a:t>Local descriptors for matching different views/times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1981200" y="1341438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SzPct val="100000"/>
            </a:pPr>
            <a:r>
              <a:rPr lang="en-US"/>
              <a:t>The ideal descriptor should be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Robust to expected deformation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Distinctive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Compact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Efficient to compute</a:t>
            </a:r>
          </a:p>
          <a:p>
            <a:pPr lvl="1" indent="-107950">
              <a:lnSpc>
                <a:spcPct val="90000"/>
              </a:lnSpc>
              <a:spcBef>
                <a:spcPts val="560"/>
              </a:spcBef>
              <a:buNone/>
            </a:pPr>
            <a:endParaRPr/>
          </a:p>
          <a:p>
            <a:pPr indent="-342900">
              <a:lnSpc>
                <a:spcPct val="90000"/>
              </a:lnSpc>
              <a:spcBef>
                <a:spcPts val="640"/>
              </a:spcBef>
              <a:buSzPct val="100000"/>
            </a:pPr>
            <a:r>
              <a:rPr lang="en-US"/>
              <a:t>Most available descriptors focus on edge/gradient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Capture texture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/>
              <a:t>Color rarely used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SIFT Descriptor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l="55711" t="31005" r="13576" b="31004"/>
          <a:stretch/>
        </p:blipFill>
        <p:spPr>
          <a:xfrm>
            <a:off x="2208212" y="1700214"/>
            <a:ext cx="3744912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901" y="2312989"/>
            <a:ext cx="4038599" cy="17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2135188" y="6345238"/>
            <a:ext cx="3200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[Lowe, ICCV 1999]</a:t>
            </a:r>
          </a:p>
        </p:txBody>
      </p:sp>
      <p:sp>
        <p:nvSpPr>
          <p:cNvPr id="1122" name="Shape 1122"/>
          <p:cNvSpPr/>
          <p:nvPr/>
        </p:nvSpPr>
        <p:spPr>
          <a:xfrm rot="-730108">
            <a:off x="4511675" y="3284537"/>
            <a:ext cx="182562" cy="182562"/>
          </a:xfrm>
          <a:prstGeom prst="rect">
            <a:avLst/>
          </a:prstGeom>
          <a:noFill/>
          <a:ln w="28575" cap="sq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noAutofit/>
          </a:bodyPr>
          <a:lstStyle/>
          <a:p>
            <a:endParaRPr sz="2100" b="1">
              <a:solidFill>
                <a:schemeClr val="lt2"/>
              </a:solidFill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4548188" y="3500438"/>
            <a:ext cx="1835150" cy="288925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 flipH="1">
            <a:off x="4475164" y="2457449"/>
            <a:ext cx="1944687" cy="827088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6169025" y="4414837"/>
            <a:ext cx="4198938" cy="2187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Histogram of oriented gradients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Captures important texture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information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Robust to small translations /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affine deformations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3900488" y="6553201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200">
                <a:solidFill>
                  <a:schemeClr val="lt2"/>
                </a:solidFill>
              </a:rPr>
              <a:t>K. Grauman, B. Leibe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Single-view 3D Reconstruction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Technically impossible to go from 2D to 3D, but we can do it with simplifying models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Need some interaction or recognition algorithms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Uses basic VP tricks and projective geometry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3962400"/>
            <a:ext cx="419099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1" y="4038601"/>
            <a:ext cx="3124199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5410200" y="4876801"/>
            <a:ext cx="457200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Details of Lowe’s SIFT algorithm</a:t>
            </a:r>
          </a:p>
        </p:txBody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Run DoG detector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Find maxima in location/scale space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Remove edge points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Find all major orientations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orientations into 36 bin histogram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gradient magnitude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distance to center (Gaussian-weighted mean)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Return orientations within 0.8 of peak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Use parabola for better orientation fit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For each (x,y,scale,orientation), create descriptor: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Sample 16x16 gradient mag. and rel. orientation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4x4 samples into 4x4 histograms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Threshold values to max of 0.2, divide by L2 norm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Final descriptor: 4x4x8 normalized histograms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</p:txBody>
      </p:sp>
      <p:pic>
        <p:nvPicPr>
          <p:cNvPr id="1133" name="Shape 1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0" y="1295401"/>
            <a:ext cx="18192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6800" y="1981201"/>
            <a:ext cx="1590674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 txBox="1"/>
          <p:nvPr/>
        </p:nvSpPr>
        <p:spPr>
          <a:xfrm>
            <a:off x="8789989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Matching SIFT Descriptors</a:t>
            </a:r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Nearest neighbor (Euclidean distance)</a:t>
            </a:r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Threshold ratio of nearest to 2</a:t>
            </a:r>
            <a:r>
              <a:rPr lang="en-US" sz="2800" baseline="30000"/>
              <a:t>nd</a:t>
            </a:r>
            <a:r>
              <a:rPr lang="en-US" sz="2800"/>
              <a:t> nearest descriptor</a:t>
            </a: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286000"/>
            <a:ext cx="635317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/>
        </p:nvSpPr>
        <p:spPr>
          <a:xfrm>
            <a:off x="8789989" y="648811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SURF</a:t>
            </a:r>
          </a:p>
        </p:txBody>
      </p:sp>
      <p:sp>
        <p:nvSpPr>
          <p:cNvPr id="1149" name="Shape 1149"/>
          <p:cNvSpPr txBox="1">
            <a:spLocks noGrp="1"/>
          </p:cNvSpPr>
          <p:nvPr>
            <p:ph type="ftr" idx="11"/>
          </p:nvPr>
        </p:nvSpPr>
        <p:spPr>
          <a:xfrm>
            <a:off x="7772400" y="649287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K. Grauman, B. Leibe</a:t>
            </a: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600" y="1311275"/>
            <a:ext cx="3525838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5650" y="3286126"/>
            <a:ext cx="3548062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Shape 1152"/>
          <p:cNvSpPr txBox="1"/>
          <p:nvPr/>
        </p:nvSpPr>
        <p:spPr>
          <a:xfrm>
            <a:off x="5402263" y="1201738"/>
            <a:ext cx="5257799" cy="306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approximation of SIFT idea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computation by 2D box filters &amp; integral images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6 times faster than SIFT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quality for object identification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1897062" y="6276975"/>
            <a:ext cx="4435474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[Bay, ECCV’06], [Cornelis, CVGPU’08]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5402263" y="4451350"/>
            <a:ext cx="5435599" cy="21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implementation available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 @ 200Hz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(detector + descriptor, 640×480 img)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u="sng">
                <a:solidFill>
                  <a:schemeClr val="dk1"/>
                </a:solidFill>
              </a:rPr>
              <a:t>http://www.vision.ee.ethz.ch/~surf</a:t>
            </a:r>
          </a:p>
          <a:p>
            <a:pPr marL="742950" lvl="1" indent="-228600">
              <a:spcBef>
                <a:spcPts val="360"/>
              </a:spcBef>
              <a:buClr>
                <a:schemeClr val="lt1"/>
              </a:buClr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What to use when?</a:t>
            </a: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Detectors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Harris gives very precise localization but doesn’t predict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some tracking applications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DOG (difference of Gaussian) provides ok localization and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multi-scale or long-range matching</a:t>
            </a:r>
          </a:p>
          <a:p>
            <a:pPr indent="-342900">
              <a:lnSpc>
                <a:spcPct val="90000"/>
              </a:lnSpc>
              <a:spcBef>
                <a:spcPts val="592"/>
              </a:spcBef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Descriptors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Intensity patch: suitable for precise local search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SIFT: good for long-range matching, general descriptor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Things to remember</a:t>
            </a:r>
          </a:p>
        </p:txBody>
      </p:sp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54102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Keypoint detection: repeatable and distinctive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Corners, blobs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Harris, DoG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Descriptors: robust and selective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SIFT: spatial histograms of gradient orientation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1447801"/>
            <a:ext cx="27813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1" y="4495800"/>
            <a:ext cx="3124199" cy="136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time: Panoramic Stitching</a:t>
            </a:r>
          </a:p>
        </p:txBody>
      </p:sp>
      <p:grpSp>
        <p:nvGrpSpPr>
          <p:cNvPr id="1174" name="Shape 1174"/>
          <p:cNvGrpSpPr/>
          <p:nvPr/>
        </p:nvGrpSpPr>
        <p:grpSpPr>
          <a:xfrm>
            <a:off x="4800599" y="3962400"/>
            <a:ext cx="2667000" cy="1524000"/>
            <a:chOff x="2063" y="2736"/>
            <a:chExt cx="1680" cy="960"/>
          </a:xfrm>
        </p:grpSpPr>
        <p:grpSp>
          <p:nvGrpSpPr>
            <p:cNvPr id="1175" name="Shape 117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76" name="Shape 117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Shape 117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8" name="Shape 117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9" name="Shape 1179"/>
          <p:cNvGrpSpPr/>
          <p:nvPr/>
        </p:nvGrpSpPr>
        <p:grpSpPr>
          <a:xfrm>
            <a:off x="1600199" y="3962400"/>
            <a:ext cx="9067800" cy="1524000"/>
            <a:chOff x="47" y="2736"/>
            <a:chExt cx="5712" cy="960"/>
          </a:xfrm>
        </p:grpSpPr>
        <p:grpSp>
          <p:nvGrpSpPr>
            <p:cNvPr id="1180" name="Shape 1180"/>
            <p:cNvGrpSpPr/>
            <p:nvPr/>
          </p:nvGrpSpPr>
          <p:grpSpPr>
            <a:xfrm>
              <a:off x="48" y="2736"/>
              <a:ext cx="5712" cy="960"/>
              <a:chOff x="1776" y="2928"/>
              <a:chExt cx="768" cy="624"/>
            </a:xfrm>
          </p:grpSpPr>
          <p:cxnSp>
            <p:nvCxnSpPr>
              <p:cNvPr id="1181" name="Shape 1181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Shape 1182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3" name="Shape 1183"/>
            <p:cNvCxnSpPr/>
            <p:nvPr/>
          </p:nvCxnSpPr>
          <p:spPr>
            <a:xfrm>
              <a:off x="47" y="2742"/>
              <a:ext cx="5664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4" name="Shape 1184"/>
          <p:cNvGrpSpPr/>
          <p:nvPr/>
        </p:nvGrpSpPr>
        <p:grpSpPr>
          <a:xfrm rot="1825181">
            <a:off x="5191124" y="4057650"/>
            <a:ext cx="2667000" cy="1524000"/>
            <a:chOff x="2063" y="2736"/>
            <a:chExt cx="1680" cy="960"/>
          </a:xfrm>
        </p:grpSpPr>
        <p:grpSp>
          <p:nvGrpSpPr>
            <p:cNvPr id="1185" name="Shape 118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86" name="Shape 118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Shape 118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8" name="Shape 118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9" name="Shape 1189"/>
          <p:cNvSpPr txBox="1"/>
          <p:nvPr/>
        </p:nvSpPr>
        <p:spPr>
          <a:xfrm>
            <a:off x="4419600" y="5791200"/>
            <a:ext cx="3429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Camera Center</a:t>
            </a:r>
          </a:p>
        </p:txBody>
      </p:sp>
      <p:cxnSp>
        <p:nvCxnSpPr>
          <p:cNvPr id="1190" name="Shape 1190"/>
          <p:cNvCxnSpPr/>
          <p:nvPr/>
        </p:nvCxnSpPr>
        <p:spPr>
          <a:xfrm rot="10800000" flipH="1">
            <a:off x="5867400" y="5562601"/>
            <a:ext cx="22860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191" name="Shape 1191"/>
          <p:cNvGrpSpPr/>
          <p:nvPr/>
        </p:nvGrpSpPr>
        <p:grpSpPr>
          <a:xfrm>
            <a:off x="6134101" y="3910013"/>
            <a:ext cx="2862263" cy="1566862"/>
            <a:chOff x="2904" y="2703"/>
            <a:chExt cx="1803" cy="987"/>
          </a:xfrm>
        </p:grpSpPr>
        <p:cxnSp>
          <p:nvCxnSpPr>
            <p:cNvPr id="1192" name="Shape 1192"/>
            <p:cNvCxnSpPr/>
            <p:nvPr/>
          </p:nvCxnSpPr>
          <p:spPr>
            <a:xfrm flipH="1">
              <a:off x="2904" y="2736"/>
              <a:ext cx="1752" cy="9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Shape 1193"/>
            <p:cNvSpPr/>
            <p:nvPr/>
          </p:nvSpPr>
          <p:spPr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863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Shape 1195"/>
          <p:cNvGrpSpPr/>
          <p:nvPr/>
        </p:nvGrpSpPr>
        <p:grpSpPr>
          <a:xfrm>
            <a:off x="6124575" y="3905251"/>
            <a:ext cx="947737" cy="1581149"/>
            <a:chOff x="2897" y="2700"/>
            <a:chExt cx="596" cy="995"/>
          </a:xfrm>
        </p:grpSpPr>
        <p:cxnSp>
          <p:nvCxnSpPr>
            <p:cNvPr id="1196" name="Shape 1196"/>
            <p:cNvCxnSpPr/>
            <p:nvPr/>
          </p:nvCxnSpPr>
          <p:spPr>
            <a:xfrm rot="10800000" flipH="1">
              <a:off x="2897" y="2735"/>
              <a:ext cx="558" cy="95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7" name="Shape 1197"/>
            <p:cNvSpPr/>
            <p:nvPr/>
          </p:nvSpPr>
          <p:spPr>
            <a:xfrm>
              <a:off x="3425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54" y="283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pic>
        <p:nvPicPr>
          <p:cNvPr id="1199" name="Shape 1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Shape 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1295400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9067801" y="1638301"/>
            <a:ext cx="109537" cy="10953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202" name="Shape 1202"/>
          <p:cNvGrpSpPr/>
          <p:nvPr/>
        </p:nvGrpSpPr>
        <p:grpSpPr>
          <a:xfrm>
            <a:off x="4648200" y="2457449"/>
            <a:ext cx="2547938" cy="209550"/>
            <a:chOff x="1968" y="1787"/>
            <a:chExt cx="1605" cy="132"/>
          </a:xfrm>
        </p:grpSpPr>
        <p:sp>
          <p:nvSpPr>
            <p:cNvPr id="1203" name="Shape 1203"/>
            <p:cNvSpPr/>
            <p:nvPr/>
          </p:nvSpPr>
          <p:spPr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504" y="178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205" name="Shape 1205"/>
          <p:cNvGrpSpPr/>
          <p:nvPr/>
        </p:nvGrpSpPr>
        <p:grpSpPr>
          <a:xfrm>
            <a:off x="7010401" y="4038600"/>
            <a:ext cx="1885949" cy="581025"/>
            <a:chOff x="3456" y="2783"/>
            <a:chExt cx="1187" cy="366"/>
          </a:xfrm>
        </p:grpSpPr>
        <p:cxnSp>
          <p:nvCxnSpPr>
            <p:cNvPr id="1206" name="Shape 1206"/>
            <p:cNvCxnSpPr/>
            <p:nvPr/>
          </p:nvCxnSpPr>
          <p:spPr>
            <a:xfrm rot="10800000" flipH="1">
              <a:off x="4020" y="2813"/>
              <a:ext cx="623" cy="336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07" name="Shape 1207"/>
            <p:cNvCxnSpPr/>
            <p:nvPr/>
          </p:nvCxnSpPr>
          <p:spPr>
            <a:xfrm rot="10800000" flipH="1">
              <a:off x="3456" y="2783"/>
              <a:ext cx="47" cy="9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Lens, aperture, focal length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Aperture size and focal length control amount of exposure needed, depth of field, field of view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2288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1489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4647" y="2286001"/>
            <a:ext cx="4493794" cy="240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605440" y="6488667"/>
            <a:ext cx="83536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Good explanation: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http://www.cambridgeincolour.com/tutorials/depth-of-field.htm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1" y="-228600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524000" y="-762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lt1"/>
                </a:solidFill>
              </a:rPr>
              <a:t>Capturing light with a mirrored sphere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1" y="4419601"/>
            <a:ext cx="1676399" cy="164464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84" name="Shape 284"/>
          <p:cNvCxnSpPr/>
          <p:nvPr/>
        </p:nvCxnSpPr>
        <p:spPr>
          <a:xfrm rot="10800000" flipH="1">
            <a:off x="4019550" y="1876424"/>
            <a:ext cx="3362324" cy="723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 flipH="1">
            <a:off x="3619501" y="1190625"/>
            <a:ext cx="247649" cy="10191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2066925" y="1571625"/>
            <a:ext cx="1123950" cy="7524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3848100" y="2847974"/>
            <a:ext cx="657224" cy="5143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One small snag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981200" y="990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98666"/>
            </a:pPr>
            <a:r>
              <a:rPr lang="en-US" sz="2960"/>
              <a:t>How do we deal with light sources?  Sun, lights, etc?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/>
              <a:t>They are much, much brighter than the rest of the environment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/>
              <a:t>Use High Dynamic Range photography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1" y="2590801"/>
            <a:ext cx="5259145" cy="34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4149307" y="5122653"/>
            <a:ext cx="312905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4149306" y="3558562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46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236574" y="3200400"/>
            <a:ext cx="69762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1907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671745" y="4191000"/>
            <a:ext cx="81310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15116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7255053" y="5498067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18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530307" y="3424075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419601" y="499796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649981" y="533400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467601" y="405233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934201" y="307673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8915400" y="2895601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chemeClr val="dk1"/>
                </a:solidFill>
              </a:rPr>
              <a:t>Relative Brightness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7658101" y="3771899"/>
            <a:ext cx="1981199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8" name="Shape 308"/>
          <p:cNvCxnSpPr/>
          <p:nvPr/>
        </p:nvCxnSpPr>
        <p:spPr>
          <a:xfrm flipH="1">
            <a:off x="7696201" y="3429000"/>
            <a:ext cx="1219199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9" name="Shape 309"/>
          <p:cNvCxnSpPr/>
          <p:nvPr/>
        </p:nvCxnSpPr>
        <p:spPr>
          <a:xfrm flipH="1">
            <a:off x="7086601" y="3200401"/>
            <a:ext cx="1981199" cy="152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Capturing HDR images: needed so that light probes capture full range of radiance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1" y="3099759"/>
            <a:ext cx="4038599" cy="2692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50515"/>
          <a:stretch/>
        </p:blipFill>
        <p:spPr>
          <a:xfrm>
            <a:off x="1777040" y="2871159"/>
            <a:ext cx="1212850" cy="3200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18" name="Shape 318"/>
          <p:cNvCxnSpPr/>
          <p:nvPr/>
        </p:nvCxnSpPr>
        <p:spPr>
          <a:xfrm>
            <a:off x="312420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>
            <a:off x="3124200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0" name="Shape 320"/>
          <p:cNvCxnSpPr/>
          <p:nvPr/>
        </p:nvCxnSpPr>
        <p:spPr>
          <a:xfrm rot="10800000" flipH="1">
            <a:off x="312420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t="49337"/>
          <a:stretch/>
        </p:blipFill>
        <p:spPr>
          <a:xfrm>
            <a:off x="9074150" y="2819400"/>
            <a:ext cx="1212850" cy="32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22" name="Shape 322"/>
          <p:cNvCxnSpPr/>
          <p:nvPr/>
        </p:nvCxnSpPr>
        <p:spPr>
          <a:xfrm flipH="1">
            <a:off x="815340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3" name="Shape 323"/>
          <p:cNvCxnSpPr/>
          <p:nvPr/>
        </p:nvCxnSpPr>
        <p:spPr>
          <a:xfrm rot="10800000">
            <a:off x="8153399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 rot="10800000">
            <a:off x="815340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2006</Words>
  <Application>Microsoft Office PowerPoint</Application>
  <PresentationFormat>Widescreen</PresentationFormat>
  <Paragraphs>425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Times New Roman</vt:lpstr>
      <vt:lpstr>Questrial</vt:lpstr>
      <vt:lpstr>Calibri</vt:lpstr>
      <vt:lpstr>Courier New</vt:lpstr>
      <vt:lpstr>Cambria Math</vt:lpstr>
      <vt:lpstr>Noto Symbol</vt:lpstr>
      <vt:lpstr>Arial</vt:lpstr>
      <vt:lpstr>Tahoma</vt:lpstr>
      <vt:lpstr>Lecture1 - Introduction - CP Fall 2010</vt:lpstr>
      <vt:lpstr>Custom Design</vt:lpstr>
      <vt:lpstr>Interest Points</vt:lpstr>
      <vt:lpstr>Today’s class</vt:lpstr>
      <vt:lpstr>Pinhole camera model</vt:lpstr>
      <vt:lpstr>Vanishing points and metrology</vt:lpstr>
      <vt:lpstr>Single-view 3D Reconstruction</vt:lpstr>
      <vt:lpstr>Lens, aperture, focal length</vt:lpstr>
      <vt:lpstr>Capturing light with a mirrored sphere</vt:lpstr>
      <vt:lpstr>One small snag</vt:lpstr>
      <vt:lpstr>Key ideas for Image-based Lighting</vt:lpstr>
      <vt:lpstr>Key ideas for Image-based Lighting</vt:lpstr>
      <vt:lpstr>Next section of topics</vt:lpstr>
      <vt:lpstr>How can we align two pictures?</vt:lpstr>
      <vt:lpstr>How can we align two pictures?</vt:lpstr>
      <vt:lpstr>Today: Keypoint Matching</vt:lpstr>
      <vt:lpstr>Main challenges</vt:lpstr>
      <vt:lpstr>Question</vt:lpstr>
      <vt:lpstr>Goals for Keypoints</vt:lpstr>
      <vt:lpstr>Key trade-offs</vt:lpstr>
      <vt:lpstr>Keypoint localization</vt:lpstr>
      <vt:lpstr>Keypoint localization</vt:lpstr>
      <vt:lpstr>Choosing interest points</vt:lpstr>
      <vt:lpstr>Choosing interest points</vt:lpstr>
      <vt:lpstr>Choosing interest points</vt:lpstr>
      <vt:lpstr>Choosing interest points</vt:lpstr>
      <vt:lpstr>Which patches are easier to match?</vt:lpstr>
      <vt:lpstr>Many Existing Detectors Available</vt:lpstr>
      <vt:lpstr>Harris Detector [Harris88]</vt:lpstr>
      <vt:lpstr>Harris Detector [Harris88]</vt:lpstr>
      <vt:lpstr>Python code for Harris Detector</vt:lpstr>
      <vt:lpstr>Harris Detector – Responses [Harris88]</vt:lpstr>
      <vt:lpstr>Harris Detector – Responses [Harris88]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Results: Lowe’s DoG</vt:lpstr>
      <vt:lpstr>Orientation Normalization</vt:lpstr>
      <vt:lpstr>Available at a web site near you…</vt:lpstr>
      <vt:lpstr>How do we describe the keypoint?</vt:lpstr>
      <vt:lpstr>Descriptors for local matching</vt:lpstr>
      <vt:lpstr>Local descriptors for matching different views/times</vt:lpstr>
      <vt:lpstr>Local Descriptors: SIFT Descriptor</vt:lpstr>
      <vt:lpstr>Details of Lowe’s SIFT algorithm</vt:lpstr>
      <vt:lpstr>Matching SIFT Descriptors</vt:lpstr>
      <vt:lpstr>Local Descriptors: SURF</vt:lpstr>
      <vt:lpstr>What to use when?</vt:lpstr>
      <vt:lpstr>Things to remember</vt:lpstr>
      <vt:lpstr>Next time: Panoramic Stitching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Points</dc:title>
  <dc:creator>Derek Hoiem</dc:creator>
  <cp:lastModifiedBy>Torres Calderon, Wilfredo</cp:lastModifiedBy>
  <cp:revision>38</cp:revision>
  <dcterms:modified xsi:type="dcterms:W3CDTF">2019-10-25T16:56:24Z</dcterms:modified>
</cp:coreProperties>
</file>