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1"/>
  </p:notesMasterIdLst>
  <p:sldIdLst>
    <p:sldId id="256" r:id="rId2"/>
    <p:sldId id="458" r:id="rId3"/>
    <p:sldId id="460" r:id="rId4"/>
    <p:sldId id="428" r:id="rId5"/>
    <p:sldId id="459" r:id="rId6"/>
    <p:sldId id="432" r:id="rId7"/>
    <p:sldId id="416" r:id="rId8"/>
    <p:sldId id="325" r:id="rId9"/>
    <p:sldId id="326" r:id="rId10"/>
    <p:sldId id="327" r:id="rId11"/>
    <p:sldId id="439" r:id="rId12"/>
    <p:sldId id="440" r:id="rId13"/>
    <p:sldId id="441" r:id="rId14"/>
    <p:sldId id="442" r:id="rId15"/>
    <p:sldId id="443" r:id="rId16"/>
    <p:sldId id="444" r:id="rId17"/>
    <p:sldId id="446" r:id="rId18"/>
    <p:sldId id="447" r:id="rId19"/>
    <p:sldId id="448" r:id="rId20"/>
    <p:sldId id="449" r:id="rId21"/>
    <p:sldId id="450" r:id="rId22"/>
    <p:sldId id="451" r:id="rId23"/>
    <p:sldId id="452" r:id="rId24"/>
    <p:sldId id="453" r:id="rId25"/>
    <p:sldId id="454" r:id="rId26"/>
    <p:sldId id="455" r:id="rId27"/>
    <p:sldId id="456" r:id="rId28"/>
    <p:sldId id="457" r:id="rId29"/>
    <p:sldId id="332" r:id="rId30"/>
    <p:sldId id="333" r:id="rId31"/>
    <p:sldId id="334" r:id="rId32"/>
    <p:sldId id="335" r:id="rId33"/>
    <p:sldId id="376" r:id="rId34"/>
    <p:sldId id="377" r:id="rId35"/>
    <p:sldId id="288" r:id="rId36"/>
    <p:sldId id="289" r:id="rId37"/>
    <p:sldId id="284" r:id="rId38"/>
    <p:sldId id="285" r:id="rId39"/>
    <p:sldId id="290" r:id="rId40"/>
    <p:sldId id="379" r:id="rId41"/>
    <p:sldId id="378" r:id="rId42"/>
    <p:sldId id="436" r:id="rId43"/>
    <p:sldId id="381" r:id="rId44"/>
    <p:sldId id="421" r:id="rId45"/>
    <p:sldId id="413" r:id="rId46"/>
    <p:sldId id="420" r:id="rId47"/>
    <p:sldId id="414" r:id="rId48"/>
    <p:sldId id="364" r:id="rId49"/>
    <p:sldId id="365" r:id="rId50"/>
    <p:sldId id="391" r:id="rId51"/>
    <p:sldId id="392" r:id="rId52"/>
    <p:sldId id="393" r:id="rId53"/>
    <p:sldId id="394" r:id="rId54"/>
    <p:sldId id="395" r:id="rId55"/>
    <p:sldId id="396" r:id="rId56"/>
    <p:sldId id="397" r:id="rId57"/>
    <p:sldId id="398" r:id="rId58"/>
    <p:sldId id="399" r:id="rId59"/>
    <p:sldId id="400" r:id="rId60"/>
    <p:sldId id="407" r:id="rId61"/>
    <p:sldId id="401" r:id="rId62"/>
    <p:sldId id="403" r:id="rId63"/>
    <p:sldId id="404" r:id="rId64"/>
    <p:sldId id="411" r:id="rId65"/>
    <p:sldId id="405" r:id="rId66"/>
    <p:sldId id="307" r:id="rId67"/>
    <p:sldId id="410" r:id="rId68"/>
    <p:sldId id="437" r:id="rId69"/>
    <p:sldId id="445" r:id="rId7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5760" userDrawn="1">
          <p15:clr>
            <a:srgbClr val="A4A3A4"/>
          </p15:clr>
        </p15:guide>
        <p15:guide id="3" pos="38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423" autoAdjust="0"/>
    <p:restoredTop sz="85216" autoAdjust="0"/>
  </p:normalViewPr>
  <p:slideViewPr>
    <p:cSldViewPr>
      <p:cViewPr varScale="1">
        <p:scale>
          <a:sx n="65" d="100"/>
          <a:sy n="65" d="100"/>
        </p:scale>
        <p:origin x="78" y="486"/>
      </p:cViewPr>
      <p:guideLst>
        <p:guide pos="5760"/>
        <p:guide pos="384"/>
        <p:guide orient="horz" pos="216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353C22-3042-421F-ACF4-15FD77195CB0}" type="datetimeFigureOut">
              <a:rPr lang="en-US" smtClean="0"/>
              <a:pPr/>
              <a:t>10/23/2019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B404AE9-24D8-40DA-9A80-07F23C3B0BC8}" type="slidenum">
              <a:rPr lang="en-US" smtClean="0"/>
              <a:pPr/>
              <a:t>‹#›</a:t>
            </a:fld>
            <a:endParaRPr lang="en-US"/>
          </a:p>
        </p:txBody>
      </p:sp>
    </p:spTree>
    <p:extLst>
      <p:ext uri="{BB962C8B-B14F-4D97-AF65-F5344CB8AC3E}">
        <p14:creationId xmlns:p14="http://schemas.microsoft.com/office/powerpoint/2010/main" val="3211313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04AE9-24D8-40DA-9A80-07F23C3B0BC8}" type="slidenum">
              <a:rPr lang="en-US" smtClean="0"/>
              <a:pPr/>
              <a:t>1</a:t>
            </a:fld>
            <a:endParaRPr lang="en-US"/>
          </a:p>
        </p:txBody>
      </p:sp>
    </p:spTree>
    <p:extLst>
      <p:ext uri="{BB962C8B-B14F-4D97-AF65-F5344CB8AC3E}">
        <p14:creationId xmlns:p14="http://schemas.microsoft.com/office/powerpoint/2010/main" val="35212739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What if we have a picture</a:t>
            </a:r>
            <a:r>
              <a:rPr lang="en-US" baseline="0" dirty="0" smtClean="0"/>
              <a:t> that we want to insert objects into, but we</a:t>
            </a:r>
            <a:r>
              <a:rPr lang="en-US" dirty="0" smtClean="0"/>
              <a:t> don’t have</a:t>
            </a:r>
            <a:r>
              <a:rPr lang="en-US" baseline="0" dirty="0" smtClean="0"/>
              <a:t> access to the scene?</a:t>
            </a:r>
          </a:p>
          <a:p>
            <a:r>
              <a:rPr lang="en-US" baseline="0" dirty="0" smtClean="0"/>
              <a:t>Well, there’s been a couple approaches for handling this case, which are essentially interested in estimating one or more point lights from a picture. </a:t>
            </a:r>
          </a:p>
          <a:p>
            <a:r>
              <a:rPr lang="en-US" baseline="0" dirty="0" smtClean="0"/>
              <a:t>Still, scene geometry, surface properties, or camera parameters must be estimated manually.</a:t>
            </a:r>
          </a:p>
          <a:p>
            <a:r>
              <a:rPr lang="en-US" baseline="0" dirty="0" smtClean="0"/>
              <a:t>Also, if the lighting environment is more complex than a couple point lights, then an alternative method is required.</a:t>
            </a:r>
          </a:p>
        </p:txBody>
      </p:sp>
      <p:sp>
        <p:nvSpPr>
          <p:cNvPr id="4" name="Slide Number Placeholder 3"/>
          <p:cNvSpPr>
            <a:spLocks noGrp="1"/>
          </p:cNvSpPr>
          <p:nvPr>
            <p:ph type="sldNum" sz="quarter" idx="10"/>
          </p:nvPr>
        </p:nvSpPr>
        <p:spPr/>
        <p:txBody>
          <a:bodyPr/>
          <a:lstStyle/>
          <a:p>
            <a:fld id="{4994E31F-2639-684D-ADFA-C37AF6F473C0}" type="slidenum">
              <a:rPr lang="en-US" smtClean="0"/>
              <a:pPr/>
              <a:t>15</a:t>
            </a:fld>
            <a:endParaRPr lang="en-US"/>
          </a:p>
        </p:txBody>
      </p:sp>
    </p:spTree>
    <p:extLst>
      <p:ext uri="{BB962C8B-B14F-4D97-AF65-F5344CB8AC3E}">
        <p14:creationId xmlns:p14="http://schemas.microsoft.com/office/powerpoint/2010/main" val="5306137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Our approach is to recover the</a:t>
            </a:r>
            <a:r>
              <a:rPr lang="en-US" baseline="0" dirty="0" smtClean="0"/>
              <a:t> 3D scene interactively, using a small amount of user guidance. </a:t>
            </a:r>
          </a:p>
          <a:p>
            <a:r>
              <a:rPr lang="en-US" baseline="0" dirty="0" smtClean="0"/>
              <a:t>The user gives some information about the scene by clicking in the image, and we synthesize estimates of geometry, materials, and lighting automatically.</a:t>
            </a:r>
          </a:p>
          <a:p>
            <a:r>
              <a:rPr lang="en-US" baseline="0" dirty="0" smtClean="0"/>
              <a:t>Our estimates of geometry and materials aren’t exact, and we developed an optimization that adjusts initial lighting estimates to account for imperfections in the rest of our model.</a:t>
            </a:r>
          </a:p>
          <a:p>
            <a:r>
              <a:rPr lang="en-US" baseline="0" dirty="0" smtClean="0"/>
              <a:t>This is crucial, as it allows for our method to tolerate a coarse model of geometry and inexact material estimates.</a:t>
            </a:r>
          </a:p>
          <a:p>
            <a:r>
              <a:rPr lang="en-US" baseline="0" dirty="0" smtClean="0"/>
              <a:t>We also ensure that the model produced by our system can be imported into standard 3D modeling tools, and rendered with any off the shelf physical renderer. </a:t>
            </a:r>
          </a:p>
        </p:txBody>
      </p:sp>
      <p:sp>
        <p:nvSpPr>
          <p:cNvPr id="4" name="Slide Number Placeholder 3"/>
          <p:cNvSpPr>
            <a:spLocks noGrp="1"/>
          </p:cNvSpPr>
          <p:nvPr>
            <p:ph type="sldNum" sz="quarter" idx="10"/>
          </p:nvPr>
        </p:nvSpPr>
        <p:spPr/>
        <p:txBody>
          <a:bodyPr/>
          <a:lstStyle/>
          <a:p>
            <a:fld id="{4994E31F-2639-684D-ADFA-C37AF6F473C0}" type="slidenum">
              <a:rPr lang="en-US" smtClean="0"/>
              <a:pPr/>
              <a:t>16</a:t>
            </a:fld>
            <a:endParaRPr lang="en-US"/>
          </a:p>
        </p:txBody>
      </p:sp>
    </p:spTree>
    <p:extLst>
      <p:ext uri="{BB962C8B-B14F-4D97-AF65-F5344CB8AC3E}">
        <p14:creationId xmlns:p14="http://schemas.microsoft.com/office/powerpoint/2010/main" val="13221929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smtClean="0"/>
              <a:t>Given</a:t>
            </a:r>
            <a:r>
              <a:rPr lang="en-US" baseline="0" dirty="0" smtClean="0"/>
              <a:t> an input image, we first estimate scene boundaries using the spatial layout method of </a:t>
            </a:r>
            <a:r>
              <a:rPr lang="en-US" baseline="0" dirty="0" err="1" smtClean="0"/>
              <a:t>Hedau</a:t>
            </a:r>
            <a:r>
              <a:rPr lang="en-US" baseline="0" dirty="0" smtClean="0"/>
              <a:t> et al. </a:t>
            </a:r>
          </a:p>
          <a:p>
            <a:r>
              <a:rPr lang="en-US" baseline="0" dirty="0" smtClean="0"/>
              <a:t>This method estimates vanishing points as well as the ceiling, floor, and walls in an image.</a:t>
            </a:r>
          </a:p>
          <a:p>
            <a:r>
              <a:rPr lang="en-US" baseline="0" dirty="0" smtClean="0"/>
              <a:t>Our interface allows these estimate to be corrected if there are any errors.</a:t>
            </a:r>
            <a:endParaRPr lang="en-US" dirty="0" smtClean="0"/>
          </a:p>
          <a:p>
            <a:endParaRPr lang="en-US" dirty="0"/>
          </a:p>
        </p:txBody>
      </p:sp>
      <p:sp>
        <p:nvSpPr>
          <p:cNvPr id="4" name="Slide Number Placeholder 3"/>
          <p:cNvSpPr>
            <a:spLocks noGrp="1"/>
          </p:cNvSpPr>
          <p:nvPr>
            <p:ph type="sldNum" sz="quarter" idx="10"/>
          </p:nvPr>
        </p:nvSpPr>
        <p:spPr/>
        <p:txBody>
          <a:bodyPr/>
          <a:lstStyle/>
          <a:p>
            <a:fld id="{4994E31F-2639-684D-ADFA-C37AF6F473C0}" type="slidenum">
              <a:rPr lang="en-US" smtClean="0"/>
              <a:pPr/>
              <a:t>18</a:t>
            </a:fld>
            <a:endParaRPr lang="en-US"/>
          </a:p>
        </p:txBody>
      </p:sp>
    </p:spTree>
    <p:extLst>
      <p:ext uri="{BB962C8B-B14F-4D97-AF65-F5344CB8AC3E}">
        <p14:creationId xmlns:p14="http://schemas.microsoft.com/office/powerpoint/2010/main" val="29071036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smtClean="0"/>
              <a:t>The</a:t>
            </a:r>
            <a:r>
              <a:rPr lang="en-US" baseline="0" dirty="0" smtClean="0"/>
              <a:t> user can add to this initial geometric representation by extruding what we call supporting geometry from the floor.</a:t>
            </a:r>
          </a:p>
          <a:p>
            <a:r>
              <a:rPr lang="en-US" baseline="0" dirty="0" smtClean="0"/>
              <a:t>This type of geometry generally consists of planar surfaces, and can be used to quickly model things like tables, chairs, and other common scene elements.</a:t>
            </a:r>
          </a:p>
          <a:p>
            <a:r>
              <a:rPr lang="en-US" dirty="0" smtClean="0"/>
              <a:t>To specify</a:t>
            </a:r>
            <a:r>
              <a:rPr lang="en-US" baseline="0" dirty="0" smtClean="0"/>
              <a:t> supporting geometry, the user clicks the surface boundary in the image as well as its contact point with the floor.</a:t>
            </a:r>
            <a:endParaRPr lang="en-US" dirty="0"/>
          </a:p>
        </p:txBody>
      </p:sp>
      <p:sp>
        <p:nvSpPr>
          <p:cNvPr id="4" name="Slide Number Placeholder 3"/>
          <p:cNvSpPr>
            <a:spLocks noGrp="1"/>
          </p:cNvSpPr>
          <p:nvPr>
            <p:ph type="sldNum" sz="quarter" idx="10"/>
          </p:nvPr>
        </p:nvSpPr>
        <p:spPr/>
        <p:txBody>
          <a:bodyPr/>
          <a:lstStyle/>
          <a:p>
            <a:fld id="{4994E31F-2639-684D-ADFA-C37AF6F473C0}" type="slidenum">
              <a:rPr lang="en-US" smtClean="0"/>
              <a:pPr/>
              <a:t>19</a:t>
            </a:fld>
            <a:endParaRPr lang="en-US"/>
          </a:p>
        </p:txBody>
      </p:sp>
    </p:spTree>
    <p:extLst>
      <p:ext uri="{BB962C8B-B14F-4D97-AF65-F5344CB8AC3E}">
        <p14:creationId xmlns:p14="http://schemas.microsoft.com/office/powerpoint/2010/main" val="8102136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smtClean="0"/>
              <a:t>We also allow the user to add</a:t>
            </a:r>
            <a:r>
              <a:rPr lang="en-US" baseline="0" dirty="0" smtClean="0"/>
              <a:t> more complex occluding geometry by segmenting parts of the image and modeling them as cardboard cutouts.</a:t>
            </a:r>
          </a:p>
          <a:p>
            <a:r>
              <a:rPr lang="en-US" baseline="0" dirty="0" smtClean="0"/>
              <a:t>These cutouts will occlude any objects inserted behind them.</a:t>
            </a:r>
          </a:p>
          <a:p>
            <a:r>
              <a:rPr lang="en-US" baseline="0" dirty="0" smtClean="0"/>
              <a:t>We use the interactive spectral matting approach to robustly determine the object boundaries.</a:t>
            </a:r>
            <a:endParaRPr lang="en-US" dirty="0"/>
          </a:p>
        </p:txBody>
      </p:sp>
      <p:sp>
        <p:nvSpPr>
          <p:cNvPr id="4" name="Slide Number Placeholder 3"/>
          <p:cNvSpPr>
            <a:spLocks noGrp="1"/>
          </p:cNvSpPr>
          <p:nvPr>
            <p:ph type="sldNum" sz="quarter" idx="10"/>
          </p:nvPr>
        </p:nvSpPr>
        <p:spPr/>
        <p:txBody>
          <a:bodyPr/>
          <a:lstStyle/>
          <a:p>
            <a:fld id="{4994E31F-2639-684D-ADFA-C37AF6F473C0}" type="slidenum">
              <a:rPr lang="en-US" smtClean="0"/>
              <a:pPr/>
              <a:t>20</a:t>
            </a:fld>
            <a:endParaRPr lang="en-US"/>
          </a:p>
        </p:txBody>
      </p:sp>
    </p:spTree>
    <p:extLst>
      <p:ext uri="{BB962C8B-B14F-4D97-AF65-F5344CB8AC3E}">
        <p14:creationId xmlns:p14="http://schemas.microsoft.com/office/powerpoint/2010/main" val="19889121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smtClean="0"/>
              <a:t>Finally, any visible light sources in the scene are marked, and I’ll describe our</a:t>
            </a:r>
            <a:r>
              <a:rPr lang="en-US" baseline="0" dirty="0" smtClean="0"/>
              <a:t> procedure to automatically estimate intensity and other lighting parameters a little bit later in the talk.</a:t>
            </a:r>
            <a:endParaRPr lang="en-US" dirty="0"/>
          </a:p>
        </p:txBody>
      </p:sp>
      <p:sp>
        <p:nvSpPr>
          <p:cNvPr id="4" name="Slide Number Placeholder 3"/>
          <p:cNvSpPr>
            <a:spLocks noGrp="1"/>
          </p:cNvSpPr>
          <p:nvPr>
            <p:ph type="sldNum" sz="quarter" idx="10"/>
          </p:nvPr>
        </p:nvSpPr>
        <p:spPr/>
        <p:txBody>
          <a:bodyPr/>
          <a:lstStyle/>
          <a:p>
            <a:fld id="{4994E31F-2639-684D-ADFA-C37AF6F473C0}" type="slidenum">
              <a:rPr lang="en-US" smtClean="0"/>
              <a:pPr/>
              <a:t>21</a:t>
            </a:fld>
            <a:endParaRPr lang="en-US"/>
          </a:p>
        </p:txBody>
      </p:sp>
    </p:spTree>
    <p:extLst>
      <p:ext uri="{BB962C8B-B14F-4D97-AF65-F5344CB8AC3E}">
        <p14:creationId xmlns:p14="http://schemas.microsoft.com/office/powerpoint/2010/main" val="27304652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aseline="0" dirty="0" smtClean="0"/>
              <a:t>By applying some well known single-view metrology and reconstruction techniques, we can recover a rough 3D layout for this image using these annotations.</a:t>
            </a:r>
            <a:endParaRPr lang="en-US" dirty="0"/>
          </a:p>
        </p:txBody>
      </p:sp>
      <p:sp>
        <p:nvSpPr>
          <p:cNvPr id="4" name="Slide Number Placeholder 3"/>
          <p:cNvSpPr>
            <a:spLocks noGrp="1"/>
          </p:cNvSpPr>
          <p:nvPr>
            <p:ph type="sldNum" sz="quarter" idx="10"/>
          </p:nvPr>
        </p:nvSpPr>
        <p:spPr/>
        <p:txBody>
          <a:bodyPr/>
          <a:lstStyle/>
          <a:p>
            <a:fld id="{4994E31F-2639-684D-ADFA-C37AF6F473C0}" type="slidenum">
              <a:rPr lang="en-US" smtClean="0"/>
              <a:pPr/>
              <a:t>22</a:t>
            </a:fld>
            <a:endParaRPr lang="en-US"/>
          </a:p>
        </p:txBody>
      </p:sp>
    </p:spTree>
    <p:extLst>
      <p:ext uri="{BB962C8B-B14F-4D97-AF65-F5344CB8AC3E}">
        <p14:creationId xmlns:p14="http://schemas.microsoft.com/office/powerpoint/2010/main" val="10295047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smtClean="0"/>
              <a:t>Here’s another result.</a:t>
            </a:r>
            <a:endParaRPr lang="en-US" dirty="0"/>
          </a:p>
        </p:txBody>
      </p:sp>
      <p:sp>
        <p:nvSpPr>
          <p:cNvPr id="4" name="Slide Number Placeholder 3"/>
          <p:cNvSpPr>
            <a:spLocks noGrp="1"/>
          </p:cNvSpPr>
          <p:nvPr>
            <p:ph type="sldNum" sz="quarter" idx="10"/>
          </p:nvPr>
        </p:nvSpPr>
        <p:spPr/>
        <p:txBody>
          <a:bodyPr/>
          <a:lstStyle/>
          <a:p>
            <a:fld id="{4994E31F-2639-684D-ADFA-C37AF6F473C0}" type="slidenum">
              <a:rPr lang="en-US" smtClean="0"/>
              <a:pPr/>
              <a:t>24</a:t>
            </a:fld>
            <a:endParaRPr lang="en-US"/>
          </a:p>
        </p:txBody>
      </p:sp>
    </p:spTree>
    <p:extLst>
      <p:ext uri="{BB962C8B-B14F-4D97-AF65-F5344CB8AC3E}">
        <p14:creationId xmlns:p14="http://schemas.microsoft.com/office/powerpoint/2010/main" val="7983613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smtClean="0"/>
              <a:t>Here’s another result.</a:t>
            </a:r>
            <a:endParaRPr lang="en-US" dirty="0"/>
          </a:p>
        </p:txBody>
      </p:sp>
      <p:sp>
        <p:nvSpPr>
          <p:cNvPr id="4" name="Slide Number Placeholder 3"/>
          <p:cNvSpPr>
            <a:spLocks noGrp="1"/>
          </p:cNvSpPr>
          <p:nvPr>
            <p:ph type="sldNum" sz="quarter" idx="10"/>
          </p:nvPr>
        </p:nvSpPr>
        <p:spPr/>
        <p:txBody>
          <a:bodyPr/>
          <a:lstStyle/>
          <a:p>
            <a:fld id="{4994E31F-2639-684D-ADFA-C37AF6F473C0}" type="slidenum">
              <a:rPr lang="en-US" smtClean="0"/>
              <a:pPr/>
              <a:t>25</a:t>
            </a:fld>
            <a:endParaRPr lang="en-US"/>
          </a:p>
        </p:txBody>
      </p:sp>
    </p:spTree>
    <p:extLst>
      <p:ext uri="{BB962C8B-B14F-4D97-AF65-F5344CB8AC3E}">
        <p14:creationId xmlns:p14="http://schemas.microsoft.com/office/powerpoint/2010/main" val="29723764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smtClean="0"/>
              <a:t>Here’s another result.</a:t>
            </a:r>
            <a:endParaRPr lang="en-US" dirty="0"/>
          </a:p>
        </p:txBody>
      </p:sp>
      <p:sp>
        <p:nvSpPr>
          <p:cNvPr id="4" name="Slide Number Placeholder 3"/>
          <p:cNvSpPr>
            <a:spLocks noGrp="1"/>
          </p:cNvSpPr>
          <p:nvPr>
            <p:ph type="sldNum" sz="quarter" idx="10"/>
          </p:nvPr>
        </p:nvSpPr>
        <p:spPr/>
        <p:txBody>
          <a:bodyPr/>
          <a:lstStyle/>
          <a:p>
            <a:fld id="{4994E31F-2639-684D-ADFA-C37AF6F473C0}" type="slidenum">
              <a:rPr lang="en-US" smtClean="0"/>
              <a:pPr/>
              <a:t>26</a:t>
            </a:fld>
            <a:endParaRPr lang="en-US"/>
          </a:p>
        </p:txBody>
      </p:sp>
    </p:spTree>
    <p:extLst>
      <p:ext uri="{BB962C8B-B14F-4D97-AF65-F5344CB8AC3E}">
        <p14:creationId xmlns:p14="http://schemas.microsoft.com/office/powerpoint/2010/main" val="33283219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04AE9-24D8-40DA-9A80-07F23C3B0BC8}" type="slidenum">
              <a:rPr lang="en-US" smtClean="0"/>
              <a:pPr/>
              <a:t>3</a:t>
            </a:fld>
            <a:endParaRPr lang="en-US"/>
          </a:p>
        </p:txBody>
      </p:sp>
    </p:spTree>
    <p:extLst>
      <p:ext uri="{BB962C8B-B14F-4D97-AF65-F5344CB8AC3E}">
        <p14:creationId xmlns:p14="http://schemas.microsoft.com/office/powerpoint/2010/main" val="20617064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smtClean="0"/>
              <a:t>Here’s another result.</a:t>
            </a:r>
            <a:endParaRPr lang="en-US" dirty="0"/>
          </a:p>
        </p:txBody>
      </p:sp>
      <p:sp>
        <p:nvSpPr>
          <p:cNvPr id="4" name="Slide Number Placeholder 3"/>
          <p:cNvSpPr>
            <a:spLocks noGrp="1"/>
          </p:cNvSpPr>
          <p:nvPr>
            <p:ph type="sldNum" sz="quarter" idx="10"/>
          </p:nvPr>
        </p:nvSpPr>
        <p:spPr/>
        <p:txBody>
          <a:bodyPr/>
          <a:lstStyle/>
          <a:p>
            <a:fld id="{4994E31F-2639-684D-ADFA-C37AF6F473C0}" type="slidenum">
              <a:rPr lang="en-US" smtClean="0"/>
              <a:pPr/>
              <a:t>27</a:t>
            </a:fld>
            <a:endParaRPr lang="en-US"/>
          </a:p>
        </p:txBody>
      </p:sp>
    </p:spTree>
    <p:extLst>
      <p:ext uri="{BB962C8B-B14F-4D97-AF65-F5344CB8AC3E}">
        <p14:creationId xmlns:p14="http://schemas.microsoft.com/office/powerpoint/2010/main" val="7434791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Getting this input is quick and</a:t>
            </a:r>
            <a:r>
              <a:rPr lang="en-US" baseline="0" dirty="0" smtClean="0"/>
              <a:t> easy, here’s a quick video showing the markup process in our interface.</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We start with an estimate of the bounding geometry, then the user corrects any</a:t>
            </a:r>
            <a:r>
              <a:rPr lang="en-US" baseline="0" dirty="0" smtClean="0"/>
              <a:t> errors in the estimate by adjusting scene corners and vanishing points.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We parameterize vanishing points with a pair of line segments, and here you can see the user adjusting two of the horizontal vanishing points.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Now the light sources are marked; for this scene there’s only one source.</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Finally, pieces of occluding geometry are indicated by scribbling.</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All in all, authoring this scene took about a minute, and this is the result.</a:t>
            </a:r>
            <a:endParaRPr lang="en-US" dirty="0" smtClean="0"/>
          </a:p>
        </p:txBody>
      </p:sp>
      <p:sp>
        <p:nvSpPr>
          <p:cNvPr id="4" name="Slide Number Placeholder 3"/>
          <p:cNvSpPr>
            <a:spLocks noGrp="1"/>
          </p:cNvSpPr>
          <p:nvPr>
            <p:ph type="sldNum" sz="quarter" idx="10"/>
          </p:nvPr>
        </p:nvSpPr>
        <p:spPr/>
        <p:txBody>
          <a:bodyPr/>
          <a:lstStyle/>
          <a:p>
            <a:fld id="{4994E31F-2639-684D-ADFA-C37AF6F473C0}" type="slidenum">
              <a:rPr lang="en-US" smtClean="0"/>
              <a:pPr/>
              <a:t>28</a:t>
            </a:fld>
            <a:endParaRPr lang="en-US"/>
          </a:p>
        </p:txBody>
      </p:sp>
    </p:spTree>
    <p:extLst>
      <p:ext uri="{BB962C8B-B14F-4D97-AF65-F5344CB8AC3E}">
        <p14:creationId xmlns:p14="http://schemas.microsoft.com/office/powerpoint/2010/main" val="4021868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04AE9-24D8-40DA-9A80-07F23C3B0BC8}" type="slidenum">
              <a:rPr lang="en-US" smtClean="0"/>
              <a:pPr/>
              <a:t>29</a:t>
            </a:fld>
            <a:endParaRPr lang="en-US"/>
          </a:p>
        </p:txBody>
      </p:sp>
    </p:spTree>
    <p:extLst>
      <p:ext uri="{BB962C8B-B14F-4D97-AF65-F5344CB8AC3E}">
        <p14:creationId xmlns:p14="http://schemas.microsoft.com/office/powerpoint/2010/main" val="36420012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Tx/>
              <a:buNone/>
            </a:pPr>
            <a:endParaRPr lang="en-US" dirty="0"/>
          </a:p>
        </p:txBody>
      </p:sp>
      <p:sp>
        <p:nvSpPr>
          <p:cNvPr id="4" name="Slide Number Placeholder 3"/>
          <p:cNvSpPr>
            <a:spLocks noGrp="1"/>
          </p:cNvSpPr>
          <p:nvPr>
            <p:ph type="sldNum" sz="quarter" idx="10"/>
          </p:nvPr>
        </p:nvSpPr>
        <p:spPr/>
        <p:txBody>
          <a:bodyPr/>
          <a:lstStyle/>
          <a:p>
            <a:fld id="{CB404AE9-24D8-40DA-9A80-07F23C3B0BC8}" type="slidenum">
              <a:rPr lang="en-US" smtClean="0"/>
              <a:pPr/>
              <a:t>30</a:t>
            </a:fld>
            <a:endParaRPr lang="en-US"/>
          </a:p>
        </p:txBody>
      </p:sp>
    </p:spTree>
    <p:extLst>
      <p:ext uri="{BB962C8B-B14F-4D97-AF65-F5344CB8AC3E}">
        <p14:creationId xmlns:p14="http://schemas.microsoft.com/office/powerpoint/2010/main" val="397175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04AE9-24D8-40DA-9A80-07F23C3B0BC8}" type="slidenum">
              <a:rPr lang="en-US" smtClean="0"/>
              <a:pPr/>
              <a:t>31</a:t>
            </a:fld>
            <a:endParaRPr lang="en-US"/>
          </a:p>
        </p:txBody>
      </p:sp>
    </p:spTree>
    <p:extLst>
      <p:ext uri="{BB962C8B-B14F-4D97-AF65-F5344CB8AC3E}">
        <p14:creationId xmlns:p14="http://schemas.microsoft.com/office/powerpoint/2010/main" val="40079444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B404AE9-24D8-40DA-9A80-07F23C3B0BC8}" type="slidenum">
              <a:rPr lang="en-US" smtClean="0"/>
              <a:pPr/>
              <a:t>32</a:t>
            </a:fld>
            <a:endParaRPr lang="en-US"/>
          </a:p>
        </p:txBody>
      </p:sp>
    </p:spTree>
    <p:extLst>
      <p:ext uri="{BB962C8B-B14F-4D97-AF65-F5344CB8AC3E}">
        <p14:creationId xmlns:p14="http://schemas.microsoft.com/office/powerpoint/2010/main" val="3138374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04AE9-24D8-40DA-9A80-07F23C3B0BC8}" type="slidenum">
              <a:rPr lang="en-US" smtClean="0"/>
              <a:pPr/>
              <a:t>33</a:t>
            </a:fld>
            <a:endParaRPr lang="en-US"/>
          </a:p>
        </p:txBody>
      </p:sp>
    </p:spTree>
    <p:extLst>
      <p:ext uri="{BB962C8B-B14F-4D97-AF65-F5344CB8AC3E}">
        <p14:creationId xmlns:p14="http://schemas.microsoft.com/office/powerpoint/2010/main" val="38094690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smtClean="0"/>
              <a:t>Draw ray example on board</a:t>
            </a:r>
            <a:endParaRPr lang="en-US" dirty="0"/>
          </a:p>
        </p:txBody>
      </p:sp>
      <p:sp>
        <p:nvSpPr>
          <p:cNvPr id="4" name="Slide Number Placeholder 3"/>
          <p:cNvSpPr>
            <a:spLocks noGrp="1"/>
          </p:cNvSpPr>
          <p:nvPr>
            <p:ph type="sldNum" sz="quarter" idx="10"/>
          </p:nvPr>
        </p:nvSpPr>
        <p:spPr/>
        <p:txBody>
          <a:bodyPr/>
          <a:lstStyle/>
          <a:p>
            <a:fld id="{CB404AE9-24D8-40DA-9A80-07F23C3B0BC8}" type="slidenum">
              <a:rPr lang="en-US" smtClean="0"/>
              <a:pPr/>
              <a:t>34</a:t>
            </a:fld>
            <a:endParaRPr lang="en-US"/>
          </a:p>
        </p:txBody>
      </p:sp>
    </p:spTree>
    <p:extLst>
      <p:ext uri="{BB962C8B-B14F-4D97-AF65-F5344CB8AC3E}">
        <p14:creationId xmlns:p14="http://schemas.microsoft.com/office/powerpoint/2010/main" val="7143890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04AE9-24D8-40DA-9A80-07F23C3B0BC8}" type="slidenum">
              <a:rPr lang="en-US" smtClean="0"/>
              <a:pPr/>
              <a:t>35</a:t>
            </a:fld>
            <a:endParaRPr lang="en-US"/>
          </a:p>
        </p:txBody>
      </p:sp>
    </p:spTree>
    <p:extLst>
      <p:ext uri="{BB962C8B-B14F-4D97-AF65-F5344CB8AC3E}">
        <p14:creationId xmlns:p14="http://schemas.microsoft.com/office/powerpoint/2010/main" val="20636921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04AE9-24D8-40DA-9A80-07F23C3B0BC8}" type="slidenum">
              <a:rPr lang="en-US" smtClean="0"/>
              <a:pPr/>
              <a:t>36</a:t>
            </a:fld>
            <a:endParaRPr lang="en-US"/>
          </a:p>
        </p:txBody>
      </p:sp>
    </p:spTree>
    <p:extLst>
      <p:ext uri="{BB962C8B-B14F-4D97-AF65-F5344CB8AC3E}">
        <p14:creationId xmlns:p14="http://schemas.microsoft.com/office/powerpoint/2010/main" val="19979947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04AE9-24D8-40DA-9A80-07F23C3B0BC8}" type="slidenum">
              <a:rPr lang="en-US" smtClean="0"/>
              <a:pPr/>
              <a:t>8</a:t>
            </a:fld>
            <a:endParaRPr lang="en-US"/>
          </a:p>
        </p:txBody>
      </p:sp>
    </p:spTree>
    <p:extLst>
      <p:ext uri="{BB962C8B-B14F-4D97-AF65-F5344CB8AC3E}">
        <p14:creationId xmlns:p14="http://schemas.microsoft.com/office/powerpoint/2010/main" val="7301003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smtClean="0"/>
              <a:t>- Explanation</a:t>
            </a:r>
            <a:r>
              <a:rPr lang="en-US" baseline="0" dirty="0" smtClean="0"/>
              <a:t> with user initialization + pixel colors</a:t>
            </a:r>
            <a:endParaRPr lang="en-US" dirty="0"/>
          </a:p>
        </p:txBody>
      </p:sp>
      <p:sp>
        <p:nvSpPr>
          <p:cNvPr id="4" name="Slide Number Placeholder 3"/>
          <p:cNvSpPr>
            <a:spLocks noGrp="1"/>
          </p:cNvSpPr>
          <p:nvPr>
            <p:ph type="sldNum" sz="quarter" idx="10"/>
          </p:nvPr>
        </p:nvSpPr>
        <p:spPr/>
        <p:txBody>
          <a:bodyPr/>
          <a:lstStyle/>
          <a:p>
            <a:pPr>
              <a:defRPr/>
            </a:pPr>
            <a:fld id="{0EA13999-41D4-4B40-AFC6-99FBFE0D6424}" type="slidenum">
              <a:rPr lang="en-US" smtClean="0"/>
              <a:pPr>
                <a:defRPr/>
              </a:pPr>
              <a:t>37</a:t>
            </a:fld>
            <a:endParaRPr lang="en-US"/>
          </a:p>
        </p:txBody>
      </p:sp>
    </p:spTree>
    <p:extLst>
      <p:ext uri="{BB962C8B-B14F-4D97-AF65-F5344CB8AC3E}">
        <p14:creationId xmlns:p14="http://schemas.microsoft.com/office/powerpoint/2010/main" val="33094338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EA13999-41D4-4B40-AFC6-99FBFE0D6424}" type="slidenum">
              <a:rPr lang="en-US" smtClean="0"/>
              <a:pPr>
                <a:defRPr/>
              </a:pPr>
              <a:t>38</a:t>
            </a:fld>
            <a:endParaRPr lang="en-US"/>
          </a:p>
        </p:txBody>
      </p:sp>
    </p:spTree>
    <p:extLst>
      <p:ext uri="{BB962C8B-B14F-4D97-AF65-F5344CB8AC3E}">
        <p14:creationId xmlns:p14="http://schemas.microsoft.com/office/powerpoint/2010/main" val="30819485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04AE9-24D8-40DA-9A80-07F23C3B0BC8}" type="slidenum">
              <a:rPr lang="en-US" smtClean="0"/>
              <a:pPr/>
              <a:t>39</a:t>
            </a:fld>
            <a:endParaRPr lang="en-US"/>
          </a:p>
        </p:txBody>
      </p:sp>
    </p:spTree>
    <p:extLst>
      <p:ext uri="{BB962C8B-B14F-4D97-AF65-F5344CB8AC3E}">
        <p14:creationId xmlns:p14="http://schemas.microsoft.com/office/powerpoint/2010/main" val="17104559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04AE9-24D8-40DA-9A80-07F23C3B0BC8}" type="slidenum">
              <a:rPr lang="en-US" smtClean="0"/>
              <a:pPr/>
              <a:t>48</a:t>
            </a:fld>
            <a:endParaRPr lang="en-US"/>
          </a:p>
        </p:txBody>
      </p:sp>
    </p:spTree>
    <p:extLst>
      <p:ext uri="{BB962C8B-B14F-4D97-AF65-F5344CB8AC3E}">
        <p14:creationId xmlns:p14="http://schemas.microsoft.com/office/powerpoint/2010/main" val="40378309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04AE9-24D8-40DA-9A80-07F23C3B0BC8}" type="slidenum">
              <a:rPr lang="en-US" smtClean="0"/>
              <a:pPr/>
              <a:t>49</a:t>
            </a:fld>
            <a:endParaRPr lang="en-US"/>
          </a:p>
        </p:txBody>
      </p:sp>
    </p:spTree>
    <p:extLst>
      <p:ext uri="{BB962C8B-B14F-4D97-AF65-F5344CB8AC3E}">
        <p14:creationId xmlns:p14="http://schemas.microsoft.com/office/powerpoint/2010/main" val="27223237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994E31F-2639-684D-ADFA-C37AF6F473C0}" type="slidenum">
              <a:rPr lang="en-US" smtClean="0"/>
              <a:pPr/>
              <a:t>50</a:t>
            </a:fld>
            <a:endParaRPr lang="en-US"/>
          </a:p>
        </p:txBody>
      </p:sp>
    </p:spTree>
    <p:extLst>
      <p:ext uri="{BB962C8B-B14F-4D97-AF65-F5344CB8AC3E}">
        <p14:creationId xmlns:p14="http://schemas.microsoft.com/office/powerpoint/2010/main" val="3332020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994E31F-2639-684D-ADFA-C37AF6F473C0}" type="slidenum">
              <a:rPr lang="en-US" smtClean="0"/>
              <a:pPr/>
              <a:t>54</a:t>
            </a:fld>
            <a:endParaRPr lang="en-US"/>
          </a:p>
        </p:txBody>
      </p:sp>
    </p:spTree>
    <p:extLst>
      <p:ext uri="{BB962C8B-B14F-4D97-AF65-F5344CB8AC3E}">
        <p14:creationId xmlns:p14="http://schemas.microsoft.com/office/powerpoint/2010/main" val="8630252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994E31F-2639-684D-ADFA-C37AF6F473C0}" type="slidenum">
              <a:rPr lang="en-US" smtClean="0"/>
              <a:pPr/>
              <a:t>55</a:t>
            </a:fld>
            <a:endParaRPr lang="en-US"/>
          </a:p>
        </p:txBody>
      </p:sp>
    </p:spTree>
    <p:extLst>
      <p:ext uri="{BB962C8B-B14F-4D97-AF65-F5344CB8AC3E}">
        <p14:creationId xmlns:p14="http://schemas.microsoft.com/office/powerpoint/2010/main" val="26551838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994E31F-2639-684D-ADFA-C37AF6F473C0}" type="slidenum">
              <a:rPr lang="en-US" smtClean="0"/>
              <a:pPr/>
              <a:t>56</a:t>
            </a:fld>
            <a:endParaRPr lang="en-US"/>
          </a:p>
        </p:txBody>
      </p:sp>
    </p:spTree>
    <p:extLst>
      <p:ext uri="{BB962C8B-B14F-4D97-AF65-F5344CB8AC3E}">
        <p14:creationId xmlns:p14="http://schemas.microsoft.com/office/powerpoint/2010/main" val="13759983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B404AE9-24D8-40DA-9A80-07F23C3B0BC8}" type="slidenum">
              <a:rPr lang="en-US" smtClean="0"/>
              <a:pPr/>
              <a:t>60</a:t>
            </a:fld>
            <a:endParaRPr lang="en-US"/>
          </a:p>
        </p:txBody>
      </p:sp>
    </p:spTree>
    <p:extLst>
      <p:ext uri="{BB962C8B-B14F-4D97-AF65-F5344CB8AC3E}">
        <p14:creationId xmlns:p14="http://schemas.microsoft.com/office/powerpoint/2010/main" val="31145595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04AE9-24D8-40DA-9A80-07F23C3B0BC8}" type="slidenum">
              <a:rPr lang="en-US" smtClean="0"/>
              <a:pPr/>
              <a:t>9</a:t>
            </a:fld>
            <a:endParaRPr lang="en-US"/>
          </a:p>
        </p:txBody>
      </p:sp>
    </p:spTree>
    <p:extLst>
      <p:ext uri="{BB962C8B-B14F-4D97-AF65-F5344CB8AC3E}">
        <p14:creationId xmlns:p14="http://schemas.microsoft.com/office/powerpoint/2010/main" val="13609266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994E31F-2639-684D-ADFA-C37AF6F473C0}" type="slidenum">
              <a:rPr lang="en-US" smtClean="0"/>
              <a:pPr/>
              <a:t>65</a:t>
            </a:fld>
            <a:endParaRPr lang="en-US"/>
          </a:p>
        </p:txBody>
      </p:sp>
    </p:spTree>
    <p:extLst>
      <p:ext uri="{BB962C8B-B14F-4D97-AF65-F5344CB8AC3E}">
        <p14:creationId xmlns:p14="http://schemas.microsoft.com/office/powerpoint/2010/main" val="201699438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04AE9-24D8-40DA-9A80-07F23C3B0BC8}" type="slidenum">
              <a:rPr lang="en-US" smtClean="0"/>
              <a:pPr/>
              <a:t>66</a:t>
            </a:fld>
            <a:endParaRPr lang="en-US"/>
          </a:p>
        </p:txBody>
      </p:sp>
    </p:spTree>
    <p:extLst>
      <p:ext uri="{BB962C8B-B14F-4D97-AF65-F5344CB8AC3E}">
        <p14:creationId xmlns:p14="http://schemas.microsoft.com/office/powerpoint/2010/main" val="4878585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04AE9-24D8-40DA-9A80-07F23C3B0BC8}" type="slidenum">
              <a:rPr lang="en-US" smtClean="0"/>
              <a:pPr/>
              <a:t>10</a:t>
            </a:fld>
            <a:endParaRPr lang="en-US"/>
          </a:p>
        </p:txBody>
      </p:sp>
    </p:spTree>
    <p:extLst>
      <p:ext uri="{BB962C8B-B14F-4D97-AF65-F5344CB8AC3E}">
        <p14:creationId xmlns:p14="http://schemas.microsoft.com/office/powerpoint/2010/main" val="24542831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Building on past techniques, the primary goal of our paper is to allow users with minimal photo editing experience to insert objects</a:t>
            </a:r>
            <a:r>
              <a:rPr lang="en-US" sz="1200" kern="1200" baseline="0" dirty="0" smtClean="0">
                <a:solidFill>
                  <a:schemeClr val="tx1"/>
                </a:solidFill>
                <a:latin typeface="+mn-lt"/>
                <a:ea typeface="+mn-ea"/>
                <a:cs typeface="+mn-cs"/>
              </a:rPr>
              <a:t> into legacy images without requiring access to the scene. </a:t>
            </a:r>
          </a:p>
          <a:p>
            <a:r>
              <a:rPr lang="en-US" sz="1200" kern="1200" baseline="0" dirty="0" smtClean="0">
                <a:solidFill>
                  <a:schemeClr val="tx1"/>
                </a:solidFill>
                <a:latin typeface="+mn-lt"/>
                <a:ea typeface="+mn-ea"/>
                <a:cs typeface="+mn-cs"/>
              </a:rPr>
              <a:t>2) Handle a host of lighting environments</a:t>
            </a:r>
          </a:p>
          <a:p>
            <a:r>
              <a:rPr lang="en-US" sz="1200" kern="1200" baseline="0" dirty="0" smtClean="0">
                <a:solidFill>
                  <a:schemeClr val="tx1"/>
                </a:solidFill>
                <a:latin typeface="+mn-lt"/>
                <a:ea typeface="+mn-ea"/>
                <a:cs typeface="+mn-cs"/>
              </a:rPr>
              <a:t>3) Quick and easy to use</a:t>
            </a:r>
          </a:p>
          <a:p>
            <a:r>
              <a:rPr lang="en-US" sz="1200" kern="1200" baseline="0" dirty="0" smtClean="0">
                <a:solidFill>
                  <a:schemeClr val="tx1"/>
                </a:solidFill>
                <a:latin typeface="+mn-lt"/>
                <a:ea typeface="+mn-ea"/>
                <a:cs typeface="+mn-cs"/>
              </a:rPr>
              <a:t>4) Create results like this one in minutes</a:t>
            </a:r>
          </a:p>
          <a:p>
            <a:r>
              <a:rPr lang="en-US" sz="1200" kern="1200" baseline="0" dirty="0" smtClean="0">
                <a:solidFill>
                  <a:schemeClr val="tx1"/>
                </a:solidFill>
                <a:latin typeface="+mn-lt"/>
                <a:ea typeface="+mn-ea"/>
                <a:cs typeface="+mn-cs"/>
              </a:rPr>
              <a:t>Ideally, our method </a:t>
            </a:r>
            <a:r>
              <a:rPr lang="en-US" sz="1200" i="1" kern="1200" baseline="0" dirty="0" smtClean="0">
                <a:solidFill>
                  <a:schemeClr val="tx1"/>
                </a:solidFill>
                <a:latin typeface="+mn-lt"/>
                <a:ea typeface="+mn-ea"/>
                <a:cs typeface="+mn-cs"/>
              </a:rPr>
              <a:t>without</a:t>
            </a:r>
            <a:r>
              <a:rPr lang="en-US" sz="1200" kern="1200" baseline="0" dirty="0" smtClean="0">
                <a:solidFill>
                  <a:schemeClr val="tx1"/>
                </a:solidFill>
                <a:latin typeface="+mn-lt"/>
                <a:ea typeface="+mn-ea"/>
                <a:cs typeface="+mn-cs"/>
              </a:rPr>
              <a:t> scene access should be as realistic as methods </a:t>
            </a:r>
            <a:r>
              <a:rPr lang="en-US" sz="1200" i="1" kern="1200" baseline="0" dirty="0" smtClean="0">
                <a:solidFill>
                  <a:schemeClr val="tx1"/>
                </a:solidFill>
                <a:latin typeface="+mn-lt"/>
                <a:ea typeface="+mn-ea"/>
                <a:cs typeface="+mn-cs"/>
              </a:rPr>
              <a:t>with</a:t>
            </a:r>
            <a:r>
              <a:rPr lang="en-US" sz="1200" kern="1200" baseline="0" dirty="0" smtClean="0">
                <a:solidFill>
                  <a:schemeClr val="tx1"/>
                </a:solidFill>
                <a:latin typeface="+mn-lt"/>
                <a:ea typeface="+mn-ea"/>
                <a:cs typeface="+mn-cs"/>
              </a:rPr>
              <a:t> scene access, in essence making this system less painstaking than others.</a:t>
            </a:r>
          </a:p>
          <a:p>
            <a:r>
              <a:rPr lang="en-US" sz="1200" kern="1200" baseline="0" dirty="0" smtClean="0">
                <a:solidFill>
                  <a:schemeClr val="tx1"/>
                </a:solidFill>
                <a:latin typeface="+mn-lt"/>
                <a:ea typeface="+mn-ea"/>
                <a:cs typeface="+mn-cs"/>
              </a:rPr>
              <a:t>This tool can bring about new applications in film and advertising, and also allow homeowners to virtually redecorate their living rooms, or users to create video game content with their own pictures.</a:t>
            </a:r>
          </a:p>
          <a:p>
            <a:endParaRPr lang="en-US" sz="120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4994E31F-2639-684D-ADFA-C37AF6F473C0}" type="slidenum">
              <a:rPr lang="en-US" smtClean="0"/>
              <a:pPr/>
              <a:t>11</a:t>
            </a:fld>
            <a:endParaRPr lang="en-US"/>
          </a:p>
        </p:txBody>
      </p:sp>
    </p:spTree>
    <p:extLst>
      <p:ext uri="{BB962C8B-B14F-4D97-AF65-F5344CB8AC3E}">
        <p14:creationId xmlns:p14="http://schemas.microsoft.com/office/powerpoint/2010/main" val="27471362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t>And we need to know the camera parameters to accurately render objects into the scene</a:t>
            </a:r>
          </a:p>
        </p:txBody>
      </p:sp>
      <p:sp>
        <p:nvSpPr>
          <p:cNvPr id="4" name="Slide Number Placeholder 3"/>
          <p:cNvSpPr>
            <a:spLocks noGrp="1"/>
          </p:cNvSpPr>
          <p:nvPr>
            <p:ph type="sldNum" sz="quarter" idx="10"/>
          </p:nvPr>
        </p:nvSpPr>
        <p:spPr/>
        <p:txBody>
          <a:bodyPr/>
          <a:lstStyle/>
          <a:p>
            <a:fld id="{4994E31F-2639-684D-ADFA-C37AF6F473C0}" type="slidenum">
              <a:rPr lang="en-US" smtClean="0"/>
              <a:pPr/>
              <a:t>12</a:t>
            </a:fld>
            <a:endParaRPr lang="en-US"/>
          </a:p>
        </p:txBody>
      </p:sp>
    </p:spTree>
    <p:extLst>
      <p:ext uri="{BB962C8B-B14F-4D97-AF65-F5344CB8AC3E}">
        <p14:creationId xmlns:p14="http://schemas.microsoft.com/office/powerpoint/2010/main" val="7331839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There’s currently, a few</a:t>
            </a:r>
            <a:r>
              <a:rPr lang="en-US" baseline="0" dirty="0" smtClean="0"/>
              <a:t> ways to obtain this representation.</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One way </a:t>
            </a:r>
            <a:r>
              <a:rPr lang="en-US" sz="1200" kern="1200" dirty="0" smtClean="0">
                <a:solidFill>
                  <a:schemeClr val="tx1"/>
                </a:solidFill>
                <a:latin typeface="+mn-lt"/>
                <a:ea typeface="+mn-ea"/>
                <a:cs typeface="+mn-cs"/>
              </a:rPr>
              <a:t>is to manually author or measure the scene.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This can be difficult, and it</a:t>
            </a:r>
            <a:r>
              <a:rPr lang="en-US" sz="1200" kern="1200" baseline="0" dirty="0" smtClean="0">
                <a:solidFill>
                  <a:schemeClr val="tx1"/>
                </a:solidFill>
                <a:latin typeface="+mn-lt"/>
                <a:ea typeface="+mn-ea"/>
                <a:cs typeface="+mn-cs"/>
              </a:rPr>
              <a:t> takes a a great deal of time </a:t>
            </a:r>
            <a:r>
              <a:rPr lang="en-US" sz="1200" kern="1200" dirty="0" smtClean="0">
                <a:solidFill>
                  <a:schemeClr val="tx1"/>
                </a:solidFill>
                <a:latin typeface="+mn-lt"/>
                <a:ea typeface="+mn-ea"/>
                <a:cs typeface="+mn-cs"/>
              </a:rPr>
              <a:t>to get things looking right.</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Lighting is especially hard to</a:t>
            </a:r>
            <a:r>
              <a:rPr lang="en-US" sz="1200" kern="1200" baseline="0" dirty="0" smtClean="0">
                <a:solidFill>
                  <a:schemeClr val="tx1"/>
                </a:solidFill>
                <a:latin typeface="+mn-lt"/>
                <a:ea typeface="+mn-ea"/>
                <a:cs typeface="+mn-cs"/>
              </a:rPr>
              <a:t> get right with only visual feedback, and takes a lot of trial and error.</a:t>
            </a:r>
          </a:p>
        </p:txBody>
      </p:sp>
      <p:sp>
        <p:nvSpPr>
          <p:cNvPr id="4" name="Slide Number Placeholder 3"/>
          <p:cNvSpPr>
            <a:spLocks noGrp="1"/>
          </p:cNvSpPr>
          <p:nvPr>
            <p:ph type="sldNum" sz="quarter" idx="10"/>
          </p:nvPr>
        </p:nvSpPr>
        <p:spPr/>
        <p:txBody>
          <a:bodyPr/>
          <a:lstStyle/>
          <a:p>
            <a:fld id="{4994E31F-2639-684D-ADFA-C37AF6F473C0}" type="slidenum">
              <a:rPr lang="en-US" smtClean="0"/>
              <a:pPr/>
              <a:t>13</a:t>
            </a:fld>
            <a:endParaRPr lang="en-US"/>
          </a:p>
        </p:txBody>
      </p:sp>
    </p:spTree>
    <p:extLst>
      <p:ext uri="{BB962C8B-B14F-4D97-AF65-F5344CB8AC3E}">
        <p14:creationId xmlns:p14="http://schemas.microsoft.com/office/powerpoint/2010/main" val="39386828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In 98, </a:t>
            </a:r>
            <a:r>
              <a:rPr lang="en-US" sz="1200" kern="1200" dirty="0" err="1" smtClean="0">
                <a:solidFill>
                  <a:schemeClr val="tx1"/>
                </a:solidFill>
                <a:latin typeface="+mn-lt"/>
                <a:ea typeface="+mn-ea"/>
                <a:cs typeface="+mn-cs"/>
              </a:rPr>
              <a:t>Debevec</a:t>
            </a:r>
            <a:r>
              <a:rPr lang="en-US" sz="1200" kern="1200" dirty="0" smtClean="0">
                <a:solidFill>
                  <a:schemeClr val="tx1"/>
                </a:solidFill>
                <a:latin typeface="+mn-lt"/>
                <a:ea typeface="+mn-ea"/>
                <a:cs typeface="+mn-cs"/>
              </a:rPr>
              <a:t> made a breakthrough with his idea of capturing the lighting environment using a light probe.  </a:t>
            </a:r>
          </a:p>
          <a:p>
            <a:r>
              <a:rPr lang="en-US" sz="1200" kern="1200" dirty="0" smtClean="0">
                <a:solidFill>
                  <a:schemeClr val="tx1"/>
                </a:solidFill>
                <a:latin typeface="+mn-lt"/>
                <a:ea typeface="+mn-ea"/>
                <a:cs typeface="+mn-cs"/>
              </a:rPr>
              <a:t>The light probe method simplified the authoring steps and enabled photorealistic results by capturing</a:t>
            </a:r>
            <a:r>
              <a:rPr lang="en-US" sz="1200" kern="1200" baseline="0" dirty="0" smtClean="0">
                <a:solidFill>
                  <a:schemeClr val="tx1"/>
                </a:solidFill>
                <a:latin typeface="+mn-lt"/>
                <a:ea typeface="+mn-ea"/>
                <a:cs typeface="+mn-cs"/>
              </a:rPr>
              <a:t> HDR lighting information from all angles of a scene</a:t>
            </a:r>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However, the downside is that it requires access to the scene and</a:t>
            </a:r>
            <a:r>
              <a:rPr lang="en-US" sz="1200" kern="1200" baseline="0" dirty="0" smtClean="0">
                <a:solidFill>
                  <a:schemeClr val="tx1"/>
                </a:solidFill>
                <a:latin typeface="+mn-lt"/>
                <a:ea typeface="+mn-ea"/>
                <a:cs typeface="+mn-cs"/>
              </a:rPr>
              <a:t> some knowledge of image based lighting</a:t>
            </a:r>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Inverse global illumination also allowed for physical</a:t>
            </a:r>
            <a:r>
              <a:rPr lang="en-US" sz="1200" kern="1200" baseline="0" dirty="0" smtClean="0">
                <a:solidFill>
                  <a:schemeClr val="tx1"/>
                </a:solidFill>
                <a:latin typeface="+mn-lt"/>
                <a:ea typeface="+mn-ea"/>
                <a:cs typeface="+mn-cs"/>
              </a:rPr>
              <a:t> material acquisition, but required multiple scene photos.</a:t>
            </a: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4994E31F-2639-684D-ADFA-C37AF6F473C0}" type="slidenum">
              <a:rPr lang="en-US" smtClean="0"/>
              <a:pPr/>
              <a:t>14</a:t>
            </a:fld>
            <a:endParaRPr lang="en-US"/>
          </a:p>
        </p:txBody>
      </p:sp>
    </p:spTree>
    <p:extLst>
      <p:ext uri="{BB962C8B-B14F-4D97-AF65-F5344CB8AC3E}">
        <p14:creationId xmlns:p14="http://schemas.microsoft.com/office/powerpoint/2010/main" val="10699144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6F1A065-02FB-458A-8291-A22A2A200FDB}" type="datetimeFigureOut">
              <a:rPr lang="en-US" smtClean="0"/>
              <a:pPr/>
              <a:t>10/23/2019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743262-A870-42BE-8098-69CAE7CFE49C}"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F1A065-02FB-458A-8291-A22A2A200FDB}" type="datetimeFigureOut">
              <a:rPr lang="en-US" smtClean="0"/>
              <a:pPr/>
              <a:t>10/23/2019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743262-A870-42BE-8098-69CAE7CFE49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F1A065-02FB-458A-8291-A22A2A200FDB}" type="datetimeFigureOut">
              <a:rPr lang="en-US" smtClean="0"/>
              <a:pPr/>
              <a:t>10/23/2019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743262-A870-42BE-8098-69CAE7CFE49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F1A065-02FB-458A-8291-A22A2A200FDB}" type="datetimeFigureOut">
              <a:rPr lang="en-US" smtClean="0"/>
              <a:pPr/>
              <a:t>10/23/2019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743262-A870-42BE-8098-69CAE7CFE49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6F1A065-02FB-458A-8291-A22A2A200FDB}" type="datetimeFigureOut">
              <a:rPr lang="en-US" smtClean="0"/>
              <a:pPr/>
              <a:t>10/23/2019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743262-A870-42BE-8098-69CAE7CFE49C}"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6F1A065-02FB-458A-8291-A22A2A200FDB}" type="datetimeFigureOut">
              <a:rPr lang="en-US" smtClean="0"/>
              <a:pPr/>
              <a:t>10/23/2019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743262-A870-42BE-8098-69CAE7CFE49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6F1A065-02FB-458A-8291-A22A2A200FDB}" type="datetimeFigureOut">
              <a:rPr lang="en-US" smtClean="0"/>
              <a:pPr/>
              <a:t>10/23/2019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9743262-A870-42BE-8098-69CAE7CFE49C}"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6F1A065-02FB-458A-8291-A22A2A200FDB}" type="datetimeFigureOut">
              <a:rPr lang="en-US" smtClean="0"/>
              <a:pPr/>
              <a:t>10/23/2019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9743262-A870-42BE-8098-69CAE7CFE49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F1A065-02FB-458A-8291-A22A2A200FDB}" type="datetimeFigureOut">
              <a:rPr lang="en-US" smtClean="0"/>
              <a:pPr/>
              <a:t>10/23/2019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9743262-A870-42BE-8098-69CAE7CFE49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6F1A065-02FB-458A-8291-A22A2A200FDB}" type="datetimeFigureOut">
              <a:rPr lang="en-US" smtClean="0"/>
              <a:pPr/>
              <a:t>10/23/2019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743262-A870-42BE-8098-69CAE7CFE49C}"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6F1A065-02FB-458A-8291-A22A2A200FDB}" type="datetimeFigureOut">
              <a:rPr lang="en-US" smtClean="0"/>
              <a:pPr/>
              <a:t>10/23/2019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743262-A870-42BE-8098-69CAE7CFE49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F1A065-02FB-458A-8291-A22A2A200FDB}" type="datetimeFigureOut">
              <a:rPr lang="en-US" smtClean="0"/>
              <a:pPr/>
              <a:t>10/23/2019</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743262-A870-42BE-8098-69CAE7CFE49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13.jp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17.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1.xml"/><Relationship Id="rId6" Type="http://schemas.openxmlformats.org/officeDocument/2006/relationships/image" Target="../media/image19.png"/><Relationship Id="rId5" Type="http://schemas.openxmlformats.org/officeDocument/2006/relationships/notesSlide" Target="../notesSlides/notesSlide21.xml"/><Relationship Id="rId4"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emf"/></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9.wmf"/><Relationship Id="rId4" Type="http://schemas.openxmlformats.org/officeDocument/2006/relationships/oleObject" Target="../embeddings/oleObject1.bin"/></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29.wmf"/><Relationship Id="rId4" Type="http://schemas.openxmlformats.org/officeDocument/2006/relationships/oleObject" Target="../embeddings/oleObject2.bin"/></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hyperlink" Target="http://www.wisdom.weizmann.ac.il/mathusers/levina/papers/spectral-matting-levin-etal-pami08.pdf"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9.emf"/><Relationship Id="rId3" Type="http://schemas.openxmlformats.org/officeDocument/2006/relationships/image" Target="../media/image40.png"/><Relationship Id="rId7" Type="http://schemas.openxmlformats.org/officeDocument/2006/relationships/image" Target="../media/image44.emf"/><Relationship Id="rId12" Type="http://schemas.openxmlformats.org/officeDocument/2006/relationships/image" Target="../media/image48.emf"/><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image" Target="../media/image47.emf"/><Relationship Id="rId5" Type="http://schemas.openxmlformats.org/officeDocument/2006/relationships/image" Target="../media/image42.emf"/><Relationship Id="rId15" Type="http://schemas.openxmlformats.org/officeDocument/2006/relationships/image" Target="../media/image51.emf"/><Relationship Id="rId10" Type="http://schemas.openxmlformats.org/officeDocument/2006/relationships/image" Target="../media/image46.png"/><Relationship Id="rId4" Type="http://schemas.openxmlformats.org/officeDocument/2006/relationships/image" Target="../media/image41.png"/><Relationship Id="rId9" Type="http://schemas.openxmlformats.org/officeDocument/2006/relationships/image" Target="../media/image45.emf"/><Relationship Id="rId14" Type="http://schemas.openxmlformats.org/officeDocument/2006/relationships/image" Target="../media/image50.emf"/></Relationships>
</file>

<file path=ppt/slides/_rels/slide5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5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5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58.emf"/><Relationship Id="rId4" Type="http://schemas.openxmlformats.org/officeDocument/2006/relationships/image" Target="../media/image57.emf"/></Relationships>
</file>

<file path=ppt/slides/_rels/slide6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jpe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66.xml.rels><?xml version="1.0" encoding="UTF-8" standalone="yes"?>
<Relationships xmlns="http://schemas.openxmlformats.org/package/2006/relationships"><Relationship Id="rId3" Type="http://schemas.openxmlformats.org/officeDocument/2006/relationships/hyperlink" Target="http://www.vimeo.com/28962540"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hyperlink" Target="http://vimeo.com/101866891" TargetMode="Externa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30219" y="355601"/>
            <a:ext cx="7772400" cy="1470025"/>
          </a:xfrm>
        </p:spPr>
        <p:txBody>
          <a:bodyPr/>
          <a:lstStyle/>
          <a:p>
            <a:r>
              <a:rPr lang="en-US" dirty="0" smtClean="0"/>
              <a:t>The image as a virtual stage</a:t>
            </a:r>
            <a:endParaRPr lang="en-US" dirty="0"/>
          </a:p>
        </p:txBody>
      </p:sp>
      <p:sp>
        <p:nvSpPr>
          <p:cNvPr id="3" name="Subtitle 2"/>
          <p:cNvSpPr>
            <a:spLocks noGrp="1"/>
          </p:cNvSpPr>
          <p:nvPr>
            <p:ph type="subTitle" idx="1"/>
          </p:nvPr>
        </p:nvSpPr>
        <p:spPr>
          <a:xfrm>
            <a:off x="1316019" y="5156200"/>
            <a:ext cx="6400800" cy="1447800"/>
          </a:xfrm>
        </p:spPr>
        <p:txBody>
          <a:bodyPr>
            <a:normAutofit fontScale="85000" lnSpcReduction="10000"/>
          </a:bodyPr>
          <a:lstStyle/>
          <a:p>
            <a:r>
              <a:rPr lang="en-US" sz="2400" dirty="0">
                <a:solidFill>
                  <a:schemeClr val="tx1"/>
                </a:solidFill>
              </a:rPr>
              <a:t>Computational Photography</a:t>
            </a:r>
          </a:p>
          <a:p>
            <a:r>
              <a:rPr lang="en-US" sz="2400" dirty="0">
                <a:solidFill>
                  <a:schemeClr val="tx1"/>
                </a:solidFill>
              </a:rPr>
              <a:t>Derek Hoiem</a:t>
            </a:r>
          </a:p>
          <a:p>
            <a:endParaRPr lang="en-US" sz="2000" dirty="0">
              <a:solidFill>
                <a:schemeClr val="tx1"/>
              </a:solidFill>
            </a:endParaRPr>
          </a:p>
          <a:p>
            <a:r>
              <a:rPr lang="en-US" sz="2000" dirty="0">
                <a:solidFill>
                  <a:schemeClr val="tx1"/>
                </a:solidFill>
              </a:rPr>
              <a:t>Adapted from slides by Kevin Karsch, presented by </a:t>
            </a:r>
            <a:r>
              <a:rPr lang="en-US" sz="2000">
                <a:solidFill>
                  <a:schemeClr val="tx1"/>
                </a:solidFill>
              </a:rPr>
              <a:t>Aditya Deshpande</a:t>
            </a:r>
            <a:endParaRPr lang="en-US" sz="2000" dirty="0">
              <a:solidFill>
                <a:schemeClr val="tx1"/>
              </a:solidFill>
            </a:endParaRPr>
          </a:p>
          <a:p>
            <a:endParaRPr lang="en-US" sz="2000" dirty="0"/>
          </a:p>
        </p:txBody>
      </p:sp>
      <p:pic>
        <p:nvPicPr>
          <p:cNvPr id="5" name="Picture 4" descr="composite.png"/>
          <p:cNvPicPr>
            <a:picLocks noChangeAspect="1"/>
          </p:cNvPicPr>
          <p:nvPr/>
        </p:nvPicPr>
        <p:blipFill>
          <a:blip r:embed="rId3"/>
          <a:stretch>
            <a:fillRect/>
          </a:stretch>
        </p:blipFill>
        <p:spPr>
          <a:xfrm>
            <a:off x="1735119" y="1524000"/>
            <a:ext cx="5448300" cy="3632200"/>
          </a:xfrm>
          <a:prstGeom prst="rect">
            <a:avLst/>
          </a:prstGeom>
        </p:spPr>
      </p:pic>
      <p:sp>
        <p:nvSpPr>
          <p:cNvPr id="4" name="TextBox 3"/>
          <p:cNvSpPr txBox="1"/>
          <p:nvPr/>
        </p:nvSpPr>
        <p:spPr>
          <a:xfrm>
            <a:off x="6726219" y="50800"/>
            <a:ext cx="2133600" cy="369332"/>
          </a:xfrm>
          <a:prstGeom prst="rect">
            <a:avLst/>
          </a:prstGeom>
          <a:noFill/>
        </p:spPr>
        <p:txBody>
          <a:bodyPr wrap="square" rtlCol="0">
            <a:spAutoFit/>
          </a:bodyPr>
          <a:lstStyle/>
          <a:p>
            <a:pPr algn="r"/>
            <a:r>
              <a:rPr lang="en-US" dirty="0" smtClean="0"/>
              <a:t>10/23/19</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609600" y="274638"/>
            <a:ext cx="8534400" cy="1143000"/>
          </a:xfrm>
        </p:spPr>
        <p:txBody>
          <a:bodyPr/>
          <a:lstStyle/>
          <a:p>
            <a:r>
              <a:rPr lang="en-US" dirty="0" smtClean="0"/>
              <a:t>…into this</a:t>
            </a:r>
            <a:endParaRPr lang="en-US" dirty="0"/>
          </a:p>
        </p:txBody>
      </p:sp>
      <p:pic>
        <p:nvPicPr>
          <p:cNvPr id="4" name="Picture 3" descr="6.png"/>
          <p:cNvPicPr>
            <a:picLocks noChangeAspect="1"/>
          </p:cNvPicPr>
          <p:nvPr/>
        </p:nvPicPr>
        <p:blipFill>
          <a:blip r:embed="rId3"/>
          <a:stretch>
            <a:fillRect/>
          </a:stretch>
        </p:blipFill>
        <p:spPr>
          <a:xfrm>
            <a:off x="1257300" y="1676401"/>
            <a:ext cx="7239000" cy="4808405"/>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159576"/>
            <a:ext cx="8358805" cy="914400"/>
          </a:xfrm>
        </p:spPr>
        <p:txBody>
          <a:bodyPr>
            <a:noAutofit/>
          </a:bodyPr>
          <a:lstStyle/>
          <a:p>
            <a:pPr algn="l"/>
            <a:r>
              <a:rPr lang="en-US" sz="3600" dirty="0"/>
              <a:t>Inserting 3D objects into photographs</a:t>
            </a:r>
          </a:p>
        </p:txBody>
      </p:sp>
      <p:sp>
        <p:nvSpPr>
          <p:cNvPr id="12" name="Content Placeholder 2"/>
          <p:cNvSpPr>
            <a:spLocks noGrp="1"/>
          </p:cNvSpPr>
          <p:nvPr>
            <p:ph idx="1"/>
          </p:nvPr>
        </p:nvSpPr>
        <p:spPr>
          <a:xfrm>
            <a:off x="637132" y="1342088"/>
            <a:ext cx="4468268" cy="4377621"/>
          </a:xfrm>
        </p:spPr>
        <p:txBody>
          <a:bodyPr>
            <a:noAutofit/>
          </a:bodyPr>
          <a:lstStyle/>
          <a:p>
            <a:r>
              <a:rPr lang="en-US" sz="2800" dirty="0"/>
              <a:t>Goal: Realistic insertion using a single LDR photo</a:t>
            </a:r>
          </a:p>
          <a:p>
            <a:endParaRPr lang="en-US" sz="2800" dirty="0"/>
          </a:p>
          <a:p>
            <a:r>
              <a:rPr lang="en-US" sz="2800" dirty="0"/>
              <a:t>Arbitrary lighting environments</a:t>
            </a:r>
          </a:p>
          <a:p>
            <a:endParaRPr lang="en-US" sz="2800" dirty="0"/>
          </a:p>
          <a:p>
            <a:r>
              <a:rPr lang="en-US" sz="2800" dirty="0"/>
              <a:t>Intuitive, quick and easy   to create content</a:t>
            </a:r>
          </a:p>
          <a:p>
            <a:pPr lvl="1"/>
            <a:r>
              <a:rPr lang="en-US" sz="2400" dirty="0"/>
              <a:t>Home planning/redecoration</a:t>
            </a:r>
          </a:p>
          <a:p>
            <a:pPr lvl="1"/>
            <a:r>
              <a:rPr lang="en-US" sz="2400" dirty="0"/>
              <a:t>Movies (visual effects)</a:t>
            </a:r>
          </a:p>
          <a:p>
            <a:pPr lvl="1"/>
            <a:r>
              <a:rPr lang="en-US" sz="2400" dirty="0"/>
              <a:t>Video games</a:t>
            </a:r>
          </a:p>
          <a:p>
            <a:endParaRPr lang="en-US" sz="2800" dirty="0"/>
          </a:p>
        </p:txBody>
      </p:sp>
      <p:pic>
        <p:nvPicPr>
          <p:cNvPr id="17" name="Picture 16" descr="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7378" y="3810000"/>
            <a:ext cx="4256622" cy="2827159"/>
          </a:xfrm>
          <a:prstGeom prst="rect">
            <a:avLst/>
          </a:prstGeom>
        </p:spPr>
      </p:pic>
      <p:grpSp>
        <p:nvGrpSpPr>
          <p:cNvPr id="18" name="Group 17"/>
          <p:cNvGrpSpPr/>
          <p:nvPr/>
        </p:nvGrpSpPr>
        <p:grpSpPr>
          <a:xfrm>
            <a:off x="4883368" y="1584192"/>
            <a:ext cx="4212723" cy="1946706"/>
            <a:chOff x="125595" y="1445552"/>
            <a:chExt cx="8622910" cy="3984660"/>
          </a:xfrm>
        </p:grpSpPr>
        <p:pic>
          <p:nvPicPr>
            <p:cNvPr id="19" name="Picture 18" descr="orig.png"/>
            <p:cNvPicPr>
              <a:picLocks noChangeAspect="1"/>
            </p:cNvPicPr>
            <p:nvPr/>
          </p:nvPicPr>
          <p:blipFill>
            <a:blip r:embed="rId4"/>
            <a:stretch>
              <a:fillRect/>
            </a:stretch>
          </p:blipFill>
          <p:spPr>
            <a:xfrm>
              <a:off x="2749130" y="1445552"/>
              <a:ext cx="5999375" cy="3984660"/>
            </a:xfrm>
            <a:prstGeom prst="rect">
              <a:avLst/>
            </a:prstGeom>
          </p:spPr>
        </p:pic>
        <p:pic>
          <p:nvPicPr>
            <p:cNvPr id="20" name="Picture 19" descr="buddha.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595" y="1971640"/>
              <a:ext cx="2121157" cy="2716698"/>
            </a:xfrm>
            <a:prstGeom prst="rect">
              <a:avLst/>
            </a:prstGeom>
          </p:spPr>
        </p:pic>
        <p:sp>
          <p:nvSpPr>
            <p:cNvPr id="21" name="Right Arrow 20"/>
            <p:cNvSpPr/>
            <p:nvPr/>
          </p:nvSpPr>
          <p:spPr>
            <a:xfrm>
              <a:off x="1828486" y="2903812"/>
              <a:ext cx="822960" cy="822960"/>
            </a:xfrm>
            <a:prstGeom prst="rightArrow">
              <a:avLst/>
            </a:prstGeom>
            <a:ln/>
          </p:spPr>
          <p:style>
            <a:lnRef idx="1">
              <a:schemeClr val="accent1"/>
            </a:lnRef>
            <a:fillRef idx="3">
              <a:schemeClr val="accent1"/>
            </a:fillRef>
            <a:effectRef idx="2">
              <a:schemeClr val="accent1"/>
            </a:effectRef>
            <a:fontRef idx="minor">
              <a:schemeClr val="lt1"/>
            </a:fontRef>
          </p:style>
          <p:txBody>
            <a:bodyPr/>
            <a:lstStyle/>
            <a:p>
              <a:endParaRPr lang="en-US"/>
            </a:p>
          </p:txBody>
        </p:sp>
      </p:grpSp>
    </p:spTree>
    <p:extLst>
      <p:ext uri="{BB962C8B-B14F-4D97-AF65-F5344CB8AC3E}">
        <p14:creationId xmlns:p14="http://schemas.microsoft.com/office/powerpoint/2010/main" val="4218809113"/>
      </p:ext>
    </p:extLst>
  </p:cSld>
  <p:clrMapOvr>
    <a:masterClrMapping/>
  </p:clrMapOvr>
  <mc:AlternateContent xmlns:mc="http://schemas.openxmlformats.org/markup-compatibility/2006" xmlns:p14="http://schemas.microsoft.com/office/powerpoint/2010/main">
    <mc:Choice Requires="p14">
      <p:transition spd="slow" p14:dur="2000" advTm="46628"/>
    </mc:Choice>
    <mc:Fallback xmlns="">
      <p:transition spd="slow" advTm="46628"/>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737434" y="3530018"/>
            <a:ext cx="4079835" cy="273467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pPr algn="l"/>
            <a:r>
              <a:rPr lang="en-US" dirty="0" smtClean="0"/>
              <a:t>Challenges</a:t>
            </a:r>
            <a:endParaRPr lang="en-US" dirty="0"/>
          </a:p>
        </p:txBody>
      </p:sp>
      <p:sp>
        <p:nvSpPr>
          <p:cNvPr id="3" name="Content Placeholder 2"/>
          <p:cNvSpPr>
            <a:spLocks noGrp="1"/>
          </p:cNvSpPr>
          <p:nvPr>
            <p:ph idx="1"/>
          </p:nvPr>
        </p:nvSpPr>
        <p:spPr>
          <a:xfrm>
            <a:off x="692156" y="1738728"/>
            <a:ext cx="5398911" cy="4525963"/>
          </a:xfrm>
        </p:spPr>
        <p:txBody>
          <a:bodyPr/>
          <a:lstStyle/>
          <a:p>
            <a:r>
              <a:rPr lang="en-US" dirty="0"/>
              <a:t>Estimate a physical scene model </a:t>
            </a:r>
            <a:r>
              <a:rPr lang="en-US" dirty="0" smtClean="0"/>
              <a:t>including:</a:t>
            </a:r>
            <a:endParaRPr lang="en-US" dirty="0"/>
          </a:p>
          <a:p>
            <a:pPr lvl="1"/>
            <a:r>
              <a:rPr lang="en-US" dirty="0" smtClean="0"/>
              <a:t>Geometry</a:t>
            </a:r>
          </a:p>
          <a:p>
            <a:pPr lvl="1"/>
            <a:r>
              <a:rPr lang="en-US" dirty="0" smtClean="0"/>
              <a:t>Surface properties</a:t>
            </a:r>
            <a:endParaRPr lang="en-US" dirty="0"/>
          </a:p>
          <a:p>
            <a:pPr lvl="1"/>
            <a:r>
              <a:rPr lang="en-US" dirty="0" smtClean="0"/>
              <a:t>Lighting info</a:t>
            </a:r>
            <a:endParaRPr lang="en-US" dirty="0"/>
          </a:p>
          <a:p>
            <a:pPr lvl="1"/>
            <a:r>
              <a:rPr lang="en-US" dirty="0"/>
              <a:t>Camera parameters</a:t>
            </a:r>
          </a:p>
          <a:p>
            <a:pPr lvl="1"/>
            <a:endParaRPr lang="en-US" dirty="0"/>
          </a:p>
          <a:p>
            <a:endParaRPr lang="en-US" dirty="0"/>
          </a:p>
        </p:txBody>
      </p:sp>
      <p:pic>
        <p:nvPicPr>
          <p:cNvPr id="5" name="Picture 4" descr="1.png"/>
          <p:cNvPicPr>
            <a:picLocks noChangeAspect="1"/>
          </p:cNvPicPr>
          <p:nvPr/>
        </p:nvPicPr>
        <p:blipFill>
          <a:blip r:embed="rId3"/>
          <a:stretch>
            <a:fillRect/>
          </a:stretch>
        </p:blipFill>
        <p:spPr>
          <a:xfrm>
            <a:off x="6071784" y="538772"/>
            <a:ext cx="2989464" cy="1985709"/>
          </a:xfrm>
          <a:prstGeom prst="rect">
            <a:avLst/>
          </a:prstGeom>
          <a:effectLst>
            <a:outerShdw blurRad="50800" dist="38100" dir="2700000" algn="tl" rotWithShape="0">
              <a:srgbClr val="000000">
                <a:alpha val="43000"/>
              </a:srgbClr>
            </a:outerShdw>
          </a:effectLst>
        </p:spPr>
      </p:pic>
      <p:sp>
        <p:nvSpPr>
          <p:cNvPr id="10" name="Rectangle 9"/>
          <p:cNvSpPr/>
          <p:nvPr/>
        </p:nvSpPr>
        <p:spPr>
          <a:xfrm>
            <a:off x="4737434" y="3530019"/>
            <a:ext cx="4079835" cy="2734671"/>
          </a:xfrm>
          <a:prstGeom prst="rect">
            <a:avLst/>
          </a:prstGeom>
          <a:solidFill>
            <a:srgbClr val="FF0000">
              <a:alpha val="52000"/>
            </a:srgbClr>
          </a:solidFill>
          <a:ln w="38100">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 name="Rectangle 10"/>
          <p:cNvSpPr/>
          <p:nvPr/>
        </p:nvSpPr>
        <p:spPr>
          <a:xfrm>
            <a:off x="6091066" y="4911737"/>
            <a:ext cx="1360418" cy="927879"/>
          </a:xfrm>
          <a:prstGeom prst="rect">
            <a:avLst/>
          </a:prstGeom>
          <a:solidFill>
            <a:srgbClr val="0000FF"/>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Rectangle 12"/>
          <p:cNvSpPr/>
          <p:nvPr/>
        </p:nvSpPr>
        <p:spPr>
          <a:xfrm>
            <a:off x="7566517" y="4388604"/>
            <a:ext cx="230065" cy="822960"/>
          </a:xfrm>
          <a:prstGeom prst="rect">
            <a:avLst/>
          </a:prstGeom>
          <a:solidFill>
            <a:srgbClr val="00FFFF"/>
          </a:solidFill>
          <a:ln w="25400">
            <a:solidFill>
              <a:srgbClr val="FFFF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Rectangle 13"/>
          <p:cNvSpPr/>
          <p:nvPr/>
        </p:nvSpPr>
        <p:spPr>
          <a:xfrm rot="16200000">
            <a:off x="6721330" y="3684029"/>
            <a:ext cx="230065" cy="822960"/>
          </a:xfrm>
          <a:prstGeom prst="rect">
            <a:avLst/>
          </a:prstGeom>
          <a:solidFill>
            <a:srgbClr val="00FFFF"/>
          </a:solidFill>
          <a:ln w="25400">
            <a:solidFill>
              <a:srgbClr val="FFFF00"/>
            </a:solid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5" name="Rectangle 14"/>
          <p:cNvSpPr/>
          <p:nvPr/>
        </p:nvSpPr>
        <p:spPr>
          <a:xfrm>
            <a:off x="7157094" y="2968830"/>
            <a:ext cx="1967184" cy="50172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tx1"/>
                </a:solidFill>
              </a:rPr>
              <a:t>Walls/floor</a:t>
            </a:r>
          </a:p>
        </p:txBody>
      </p:sp>
      <p:cxnSp>
        <p:nvCxnSpPr>
          <p:cNvPr id="16" name="Straight Connector 15"/>
          <p:cNvCxnSpPr/>
          <p:nvPr/>
        </p:nvCxnSpPr>
        <p:spPr>
          <a:xfrm>
            <a:off x="8300934" y="3470558"/>
            <a:ext cx="516335" cy="509918"/>
          </a:xfrm>
          <a:prstGeom prst="line">
            <a:avLst/>
          </a:prstGeom>
          <a:ln w="50800" cap="rnd">
            <a:solidFill>
              <a:srgbClr val="FFFF00"/>
            </a:solidFill>
            <a:tailEnd type="triangle" w="lg"/>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704051" y="3470558"/>
            <a:ext cx="267160" cy="509918"/>
          </a:xfrm>
          <a:prstGeom prst="line">
            <a:avLst/>
          </a:prstGeom>
          <a:ln w="50800" cap="rnd">
            <a:solidFill>
              <a:srgbClr val="FFFF00"/>
            </a:solidFill>
            <a:tailEnd type="triangle" w="lg"/>
          </a:ln>
        </p:spPr>
        <p:style>
          <a:lnRef idx="2">
            <a:schemeClr val="accent1"/>
          </a:lnRef>
          <a:fillRef idx="0">
            <a:schemeClr val="accent1"/>
          </a:fillRef>
          <a:effectRef idx="1">
            <a:schemeClr val="accent1"/>
          </a:effectRef>
          <a:fontRef idx="minor">
            <a:schemeClr val="tx1"/>
          </a:fontRef>
        </p:style>
      </p:cxnSp>
      <p:sp>
        <p:nvSpPr>
          <p:cNvPr id="27" name="Rectangle 26"/>
          <p:cNvSpPr/>
          <p:nvPr/>
        </p:nvSpPr>
        <p:spPr>
          <a:xfrm>
            <a:off x="6299286" y="5124467"/>
            <a:ext cx="986460" cy="50172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Table</a:t>
            </a:r>
          </a:p>
        </p:txBody>
      </p:sp>
      <p:sp>
        <p:nvSpPr>
          <p:cNvPr id="31" name="Rectangle 30"/>
          <p:cNvSpPr/>
          <p:nvPr/>
        </p:nvSpPr>
        <p:spPr>
          <a:xfrm>
            <a:off x="5272702" y="4210542"/>
            <a:ext cx="949683" cy="50172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Lights</a:t>
            </a:r>
          </a:p>
        </p:txBody>
      </p:sp>
      <p:cxnSp>
        <p:nvCxnSpPr>
          <p:cNvPr id="32" name="Straight Connector 31"/>
          <p:cNvCxnSpPr/>
          <p:nvPr/>
        </p:nvCxnSpPr>
        <p:spPr>
          <a:xfrm flipV="1">
            <a:off x="6222386" y="4088288"/>
            <a:ext cx="501635" cy="369024"/>
          </a:xfrm>
          <a:prstGeom prst="line">
            <a:avLst/>
          </a:prstGeom>
          <a:ln w="50800" cap="rnd">
            <a:solidFill>
              <a:srgbClr val="FFFF00"/>
            </a:solidFill>
            <a:tailEnd type="triangle" w="lg"/>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a:endCxn id="13" idx="1"/>
          </p:cNvCxnSpPr>
          <p:nvPr/>
        </p:nvCxnSpPr>
        <p:spPr>
          <a:xfrm>
            <a:off x="6222386" y="4457312"/>
            <a:ext cx="1344131" cy="342773"/>
          </a:xfrm>
          <a:prstGeom prst="line">
            <a:avLst/>
          </a:prstGeom>
          <a:ln w="50800" cap="rnd">
            <a:solidFill>
              <a:srgbClr val="FFFF00"/>
            </a:solidFill>
            <a:tailEnd type="triangle" w="lg"/>
          </a:ln>
        </p:spPr>
        <p:style>
          <a:lnRef idx="2">
            <a:schemeClr val="accent1"/>
          </a:lnRef>
          <a:fillRef idx="0">
            <a:schemeClr val="accent1"/>
          </a:fillRef>
          <a:effectRef idx="1">
            <a:schemeClr val="accent1"/>
          </a:effectRef>
          <a:fontRef idx="minor">
            <a:schemeClr val="tx1"/>
          </a:fontRef>
        </p:style>
      </p:cxnSp>
      <p:sp>
        <p:nvSpPr>
          <p:cNvPr id="39" name="Isosceles Triangle 38"/>
          <p:cNvSpPr/>
          <p:nvPr/>
        </p:nvSpPr>
        <p:spPr>
          <a:xfrm rot="13120185">
            <a:off x="4526303" y="5853209"/>
            <a:ext cx="822960" cy="822960"/>
          </a:xfrm>
          <a:prstGeom prst="triangle">
            <a:avLst/>
          </a:prstGeom>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3" name="Rectangle 42"/>
          <p:cNvSpPr/>
          <p:nvPr/>
        </p:nvSpPr>
        <p:spPr>
          <a:xfrm>
            <a:off x="3989603" y="6386752"/>
            <a:ext cx="1241994" cy="50172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tx1"/>
                </a:solidFill>
              </a:rPr>
              <a:t>Camera</a:t>
            </a:r>
          </a:p>
        </p:txBody>
      </p:sp>
    </p:spTree>
    <p:extLst>
      <p:ext uri="{BB962C8B-B14F-4D97-AF65-F5344CB8AC3E}">
        <p14:creationId xmlns:p14="http://schemas.microsoft.com/office/powerpoint/2010/main" val="737347495"/>
      </p:ext>
    </p:extLst>
  </p:cSld>
  <p:clrMapOvr>
    <a:masterClrMapping/>
  </p:clrMapOvr>
  <mc:AlternateContent xmlns:mc="http://schemas.openxmlformats.org/markup-compatibility/2006" xmlns:p14="http://schemas.microsoft.com/office/powerpoint/2010/main">
    <mc:Choice Requires="p14">
      <p:transition spd="slow" p14:dur="2000" advTm="24486"/>
    </mc:Choice>
    <mc:Fallback xmlns="">
      <p:transition spd="slow" advTm="24486"/>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p:cNvSpPr>
            <a:spLocks noGrp="1"/>
          </p:cNvSpPr>
          <p:nvPr>
            <p:ph type="title"/>
          </p:nvPr>
        </p:nvSpPr>
        <p:spPr>
          <a:xfrm>
            <a:off x="598634" y="464675"/>
            <a:ext cx="4071082" cy="1143000"/>
          </a:xfrm>
        </p:spPr>
        <p:txBody>
          <a:bodyPr>
            <a:normAutofit fontScale="90000"/>
          </a:bodyPr>
          <a:lstStyle/>
          <a:p>
            <a:r>
              <a:rPr lang="en-US" dirty="0" smtClean="0"/>
              <a:t>Earlier approaches </a:t>
            </a:r>
            <a:r>
              <a:rPr lang="en-US" u="sng" dirty="0" smtClean="0"/>
              <a:t>with</a:t>
            </a:r>
            <a:r>
              <a:rPr lang="en-US" dirty="0" smtClean="0"/>
              <a:t> scene access</a:t>
            </a:r>
            <a:endParaRPr lang="en-US" dirty="0"/>
          </a:p>
        </p:txBody>
      </p:sp>
      <p:grpSp>
        <p:nvGrpSpPr>
          <p:cNvPr id="30" name="Group 29"/>
          <p:cNvGrpSpPr/>
          <p:nvPr/>
        </p:nvGrpSpPr>
        <p:grpSpPr>
          <a:xfrm>
            <a:off x="4930382" y="256317"/>
            <a:ext cx="4212723" cy="1946706"/>
            <a:chOff x="125595" y="1445552"/>
            <a:chExt cx="8622910" cy="3984660"/>
          </a:xfrm>
        </p:grpSpPr>
        <p:pic>
          <p:nvPicPr>
            <p:cNvPr id="31" name="Picture 30" descr="orig.png"/>
            <p:cNvPicPr>
              <a:picLocks noChangeAspect="1"/>
            </p:cNvPicPr>
            <p:nvPr/>
          </p:nvPicPr>
          <p:blipFill>
            <a:blip r:embed="rId3"/>
            <a:stretch>
              <a:fillRect/>
            </a:stretch>
          </p:blipFill>
          <p:spPr>
            <a:xfrm>
              <a:off x="2749130" y="1445552"/>
              <a:ext cx="5999375" cy="3984660"/>
            </a:xfrm>
            <a:prstGeom prst="rect">
              <a:avLst/>
            </a:prstGeom>
          </p:spPr>
        </p:pic>
        <p:pic>
          <p:nvPicPr>
            <p:cNvPr id="32" name="Picture 31" descr="buddha.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5595" y="1971640"/>
              <a:ext cx="2121157" cy="2716698"/>
            </a:xfrm>
            <a:prstGeom prst="rect">
              <a:avLst/>
            </a:prstGeom>
          </p:spPr>
        </p:pic>
        <p:sp>
          <p:nvSpPr>
            <p:cNvPr id="33" name="Right Arrow 32"/>
            <p:cNvSpPr/>
            <p:nvPr/>
          </p:nvSpPr>
          <p:spPr>
            <a:xfrm>
              <a:off x="1828486" y="2903812"/>
              <a:ext cx="822960" cy="822960"/>
            </a:xfrm>
            <a:prstGeom prst="rightArrow">
              <a:avLst/>
            </a:prstGeom>
            <a:ln/>
          </p:spPr>
          <p:style>
            <a:lnRef idx="1">
              <a:schemeClr val="accent1"/>
            </a:lnRef>
            <a:fillRef idx="3">
              <a:schemeClr val="accent1"/>
            </a:fillRef>
            <a:effectRef idx="2">
              <a:schemeClr val="accent1"/>
            </a:effectRef>
            <a:fontRef idx="minor">
              <a:schemeClr val="lt1"/>
            </a:fontRef>
          </p:style>
          <p:txBody>
            <a:bodyPr/>
            <a:lstStyle/>
            <a:p>
              <a:endParaRPr lang="en-US"/>
            </a:p>
          </p:txBody>
        </p:sp>
      </p:grpSp>
      <p:grpSp>
        <p:nvGrpSpPr>
          <p:cNvPr id="34" name="Group 33"/>
          <p:cNvGrpSpPr/>
          <p:nvPr/>
        </p:nvGrpSpPr>
        <p:grpSpPr>
          <a:xfrm>
            <a:off x="344993" y="3104062"/>
            <a:ext cx="4252168" cy="3501664"/>
            <a:chOff x="621208" y="3768901"/>
            <a:chExt cx="2949682" cy="2429067"/>
          </a:xfrm>
        </p:grpSpPr>
        <p:pic>
          <p:nvPicPr>
            <p:cNvPr id="35" name="Picture 34" descr="Fournier92.png"/>
            <p:cNvPicPr>
              <a:picLocks noChangeAspect="1"/>
            </p:cNvPicPr>
            <p:nvPr/>
          </p:nvPicPr>
          <p:blipFill>
            <a:blip r:embed="rId5"/>
            <a:stretch>
              <a:fillRect/>
            </a:stretch>
          </p:blipFill>
          <p:spPr>
            <a:xfrm>
              <a:off x="746825" y="3768901"/>
              <a:ext cx="2706204" cy="2151515"/>
            </a:xfrm>
            <a:prstGeom prst="rect">
              <a:avLst/>
            </a:prstGeom>
            <a:effectLst>
              <a:outerShdw blurRad="50800" dist="38100" dir="2700000" algn="tl" rotWithShape="0">
                <a:srgbClr val="000000">
                  <a:alpha val="43000"/>
                </a:srgbClr>
              </a:outerShdw>
            </a:effectLst>
          </p:spPr>
        </p:pic>
        <p:sp>
          <p:nvSpPr>
            <p:cNvPr id="36" name="TextBox 35"/>
            <p:cNvSpPr txBox="1"/>
            <p:nvPr/>
          </p:nvSpPr>
          <p:spPr>
            <a:xfrm>
              <a:off x="621208" y="5920416"/>
              <a:ext cx="2949682" cy="277552"/>
            </a:xfrm>
            <a:prstGeom prst="rect">
              <a:avLst/>
            </a:prstGeom>
            <a:noFill/>
          </p:spPr>
          <p:txBody>
            <a:bodyPr wrap="square" rtlCol="0">
              <a:spAutoFit/>
            </a:bodyPr>
            <a:lstStyle/>
            <a:p>
              <a:pPr algn="ctr"/>
              <a:r>
                <a:rPr lang="en-US" sz="2000" dirty="0"/>
                <a:t>[Fournier et al. </a:t>
              </a:r>
              <a:r>
                <a:rPr lang="fr-FR" sz="2000" dirty="0"/>
                <a:t>’</a:t>
              </a:r>
              <a:r>
                <a:rPr lang="en-US" sz="2000" dirty="0"/>
                <a:t>93]</a:t>
              </a:r>
            </a:p>
          </p:txBody>
        </p:sp>
      </p:grpSp>
      <p:sp>
        <p:nvSpPr>
          <p:cNvPr id="11" name="TextBox 10"/>
          <p:cNvSpPr txBox="1"/>
          <p:nvPr/>
        </p:nvSpPr>
        <p:spPr>
          <a:xfrm>
            <a:off x="526079" y="2590800"/>
            <a:ext cx="3901178" cy="461665"/>
          </a:xfrm>
          <a:prstGeom prst="rect">
            <a:avLst/>
          </a:prstGeom>
          <a:noFill/>
        </p:spPr>
        <p:txBody>
          <a:bodyPr wrap="square" rtlCol="0">
            <a:spAutoFit/>
          </a:bodyPr>
          <a:lstStyle/>
          <a:p>
            <a:pPr algn="ctr"/>
            <a:r>
              <a:rPr lang="en-US" sz="2400" dirty="0"/>
              <a:t>Manual authoring</a:t>
            </a:r>
          </a:p>
        </p:txBody>
      </p:sp>
    </p:spTree>
    <p:extLst>
      <p:ext uri="{BB962C8B-B14F-4D97-AF65-F5344CB8AC3E}">
        <p14:creationId xmlns:p14="http://schemas.microsoft.com/office/powerpoint/2010/main" val="2406542531"/>
      </p:ext>
    </p:extLst>
  </p:cSld>
  <p:clrMapOvr>
    <a:masterClrMapping/>
  </p:clrMapOvr>
  <mc:AlternateContent xmlns:mc="http://schemas.openxmlformats.org/markup-compatibility/2006" xmlns:p14="http://schemas.microsoft.com/office/powerpoint/2010/main">
    <mc:Choice Requires="p14">
      <p:transition spd="slow" p14:dur="2000" advTm="20218"/>
    </mc:Choice>
    <mc:Fallback xmlns="">
      <p:transition spd="slow" advTm="20218"/>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526974" y="2584598"/>
            <a:ext cx="3901178" cy="3614828"/>
            <a:chOff x="746825" y="3412851"/>
            <a:chExt cx="2706204" cy="2507565"/>
          </a:xfrm>
        </p:grpSpPr>
        <p:pic>
          <p:nvPicPr>
            <p:cNvPr id="14" name="Picture 13" descr="Fournier92.png"/>
            <p:cNvPicPr>
              <a:picLocks noChangeAspect="1"/>
            </p:cNvPicPr>
            <p:nvPr/>
          </p:nvPicPr>
          <p:blipFill>
            <a:blip r:embed="rId3"/>
            <a:stretch>
              <a:fillRect/>
            </a:stretch>
          </p:blipFill>
          <p:spPr>
            <a:xfrm>
              <a:off x="746825" y="3768901"/>
              <a:ext cx="2706204" cy="2151515"/>
            </a:xfrm>
            <a:prstGeom prst="rect">
              <a:avLst/>
            </a:prstGeom>
            <a:effectLst>
              <a:outerShdw blurRad="50800" dist="38100" dir="2700000" algn="tl" rotWithShape="0">
                <a:srgbClr val="000000">
                  <a:alpha val="43000"/>
                </a:srgbClr>
              </a:outerShdw>
            </a:effectLst>
          </p:spPr>
        </p:pic>
        <p:sp>
          <p:nvSpPr>
            <p:cNvPr id="16" name="TextBox 15"/>
            <p:cNvSpPr txBox="1"/>
            <p:nvPr/>
          </p:nvSpPr>
          <p:spPr>
            <a:xfrm>
              <a:off x="746825" y="3412851"/>
              <a:ext cx="2706204" cy="320252"/>
            </a:xfrm>
            <a:prstGeom prst="rect">
              <a:avLst/>
            </a:prstGeom>
            <a:noFill/>
          </p:spPr>
          <p:txBody>
            <a:bodyPr wrap="square" rtlCol="0">
              <a:spAutoFit/>
            </a:bodyPr>
            <a:lstStyle/>
            <a:p>
              <a:pPr algn="ctr"/>
              <a:r>
                <a:rPr lang="en-US" sz="2400" dirty="0"/>
                <a:t>Manual authoring</a:t>
              </a:r>
            </a:p>
          </p:txBody>
        </p:sp>
      </p:grpSp>
      <p:grpSp>
        <p:nvGrpSpPr>
          <p:cNvPr id="17" name="Group 16"/>
          <p:cNvGrpSpPr/>
          <p:nvPr/>
        </p:nvGrpSpPr>
        <p:grpSpPr>
          <a:xfrm>
            <a:off x="5175175" y="2649756"/>
            <a:ext cx="3711862" cy="3924670"/>
            <a:chOff x="5569577" y="3307236"/>
            <a:chExt cx="2770964" cy="2929828"/>
          </a:xfrm>
        </p:grpSpPr>
        <p:pic>
          <p:nvPicPr>
            <p:cNvPr id="18" name="Picture 17" descr="stpeters_prob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8042" y="3768901"/>
              <a:ext cx="2215621" cy="2215621"/>
            </a:xfrm>
            <a:prstGeom prst="rect">
              <a:avLst/>
            </a:prstGeom>
          </p:spPr>
        </p:pic>
        <p:sp>
          <p:nvSpPr>
            <p:cNvPr id="19" name="TextBox 18"/>
            <p:cNvSpPr txBox="1"/>
            <p:nvPr/>
          </p:nvSpPr>
          <p:spPr>
            <a:xfrm>
              <a:off x="5674670" y="5938376"/>
              <a:ext cx="2665870" cy="298688"/>
            </a:xfrm>
            <a:prstGeom prst="rect">
              <a:avLst/>
            </a:prstGeom>
            <a:noFill/>
          </p:spPr>
          <p:txBody>
            <a:bodyPr wrap="square" rtlCol="0">
              <a:spAutoFit/>
            </a:bodyPr>
            <a:lstStyle/>
            <a:p>
              <a:pPr algn="ctr"/>
              <a:r>
                <a:rPr lang="en-US" sz="2000" dirty="0"/>
                <a:t>[</a:t>
              </a:r>
              <a:r>
                <a:rPr lang="en-US" sz="2000" dirty="0" err="1"/>
                <a:t>Debevec</a:t>
              </a:r>
              <a:r>
                <a:rPr lang="en-US" sz="2000" dirty="0"/>
                <a:t> </a:t>
              </a:r>
              <a:r>
                <a:rPr lang="fr-FR" sz="2000" dirty="0"/>
                <a:t>’</a:t>
              </a:r>
              <a:r>
                <a:rPr lang="en-US" sz="2000" dirty="0"/>
                <a:t>98, Yu et al. ‘99]</a:t>
              </a:r>
            </a:p>
          </p:txBody>
        </p:sp>
        <p:sp>
          <p:nvSpPr>
            <p:cNvPr id="20" name="TextBox 19"/>
            <p:cNvSpPr txBox="1"/>
            <p:nvPr/>
          </p:nvSpPr>
          <p:spPr>
            <a:xfrm>
              <a:off x="5569577" y="3307236"/>
              <a:ext cx="2770964" cy="344640"/>
            </a:xfrm>
            <a:prstGeom prst="rect">
              <a:avLst/>
            </a:prstGeom>
            <a:noFill/>
          </p:spPr>
          <p:txBody>
            <a:bodyPr wrap="square" rtlCol="0">
              <a:spAutoFit/>
            </a:bodyPr>
            <a:lstStyle/>
            <a:p>
              <a:pPr algn="ctr"/>
              <a:r>
                <a:rPr lang="en-US" sz="2400" dirty="0"/>
                <a:t>Light probe, Inverse GI</a:t>
              </a:r>
            </a:p>
          </p:txBody>
        </p:sp>
      </p:grpSp>
      <p:grpSp>
        <p:nvGrpSpPr>
          <p:cNvPr id="21" name="Group 20"/>
          <p:cNvGrpSpPr/>
          <p:nvPr/>
        </p:nvGrpSpPr>
        <p:grpSpPr>
          <a:xfrm>
            <a:off x="4931277" y="250116"/>
            <a:ext cx="4212723" cy="1946706"/>
            <a:chOff x="125595" y="1445552"/>
            <a:chExt cx="8622910" cy="3984660"/>
          </a:xfrm>
        </p:grpSpPr>
        <p:pic>
          <p:nvPicPr>
            <p:cNvPr id="22" name="Picture 21" descr="orig.png"/>
            <p:cNvPicPr>
              <a:picLocks noChangeAspect="1"/>
            </p:cNvPicPr>
            <p:nvPr/>
          </p:nvPicPr>
          <p:blipFill>
            <a:blip r:embed="rId5"/>
            <a:stretch>
              <a:fillRect/>
            </a:stretch>
          </p:blipFill>
          <p:spPr>
            <a:xfrm>
              <a:off x="2749130" y="1445552"/>
              <a:ext cx="5999375" cy="3984660"/>
            </a:xfrm>
            <a:prstGeom prst="rect">
              <a:avLst/>
            </a:prstGeom>
          </p:spPr>
        </p:pic>
        <p:pic>
          <p:nvPicPr>
            <p:cNvPr id="23" name="Picture 22" descr="buddha.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5595" y="1971640"/>
              <a:ext cx="2121157" cy="2716698"/>
            </a:xfrm>
            <a:prstGeom prst="rect">
              <a:avLst/>
            </a:prstGeom>
          </p:spPr>
        </p:pic>
        <p:sp>
          <p:nvSpPr>
            <p:cNvPr id="24" name="Right Arrow 23"/>
            <p:cNvSpPr/>
            <p:nvPr/>
          </p:nvSpPr>
          <p:spPr>
            <a:xfrm>
              <a:off x="1828486" y="2903812"/>
              <a:ext cx="822960" cy="822960"/>
            </a:xfrm>
            <a:prstGeom prst="rightArrow">
              <a:avLst/>
            </a:prstGeom>
            <a:ln/>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5" name="TextBox 24"/>
          <p:cNvSpPr txBox="1"/>
          <p:nvPr/>
        </p:nvSpPr>
        <p:spPr>
          <a:xfrm>
            <a:off x="345888" y="6199416"/>
            <a:ext cx="4252168" cy="400110"/>
          </a:xfrm>
          <a:prstGeom prst="rect">
            <a:avLst/>
          </a:prstGeom>
          <a:noFill/>
        </p:spPr>
        <p:txBody>
          <a:bodyPr wrap="square" rtlCol="0">
            <a:spAutoFit/>
          </a:bodyPr>
          <a:lstStyle/>
          <a:p>
            <a:pPr algn="ctr"/>
            <a:r>
              <a:rPr lang="en-US" sz="2000" dirty="0"/>
              <a:t>[Fournier et al. </a:t>
            </a:r>
            <a:r>
              <a:rPr lang="fr-FR" sz="2000" dirty="0"/>
              <a:t>’</a:t>
            </a:r>
            <a:r>
              <a:rPr lang="en-US" sz="2000" dirty="0"/>
              <a:t>93]</a:t>
            </a:r>
          </a:p>
        </p:txBody>
      </p:sp>
      <p:sp>
        <p:nvSpPr>
          <p:cNvPr id="27" name="Title 1"/>
          <p:cNvSpPr>
            <a:spLocks noGrp="1"/>
          </p:cNvSpPr>
          <p:nvPr>
            <p:ph type="title"/>
          </p:nvPr>
        </p:nvSpPr>
        <p:spPr>
          <a:xfrm>
            <a:off x="526975" y="458474"/>
            <a:ext cx="4206589" cy="1143000"/>
          </a:xfrm>
        </p:spPr>
        <p:txBody>
          <a:bodyPr>
            <a:normAutofit fontScale="90000"/>
          </a:bodyPr>
          <a:lstStyle/>
          <a:p>
            <a:r>
              <a:rPr lang="en-US" dirty="0" smtClean="0"/>
              <a:t>Earlier approaches </a:t>
            </a:r>
            <a:r>
              <a:rPr lang="en-US" u="sng" dirty="0" smtClean="0"/>
              <a:t>with</a:t>
            </a:r>
            <a:r>
              <a:rPr lang="en-US" dirty="0" smtClean="0"/>
              <a:t> scene access</a:t>
            </a:r>
            <a:endParaRPr lang="en-US" dirty="0"/>
          </a:p>
        </p:txBody>
      </p:sp>
    </p:spTree>
    <p:extLst>
      <p:ext uri="{BB962C8B-B14F-4D97-AF65-F5344CB8AC3E}">
        <p14:creationId xmlns:p14="http://schemas.microsoft.com/office/powerpoint/2010/main" val="1546033833"/>
      </p:ext>
    </p:extLst>
  </p:cSld>
  <p:clrMapOvr>
    <a:masterClrMapping/>
  </p:clrMapOvr>
  <mc:AlternateContent xmlns:mc="http://schemas.openxmlformats.org/markup-compatibility/2006" xmlns:p14="http://schemas.microsoft.com/office/powerpoint/2010/main">
    <mc:Choice Requires="p14">
      <p:transition spd="slow" p14:dur="2000" advTm="64705"/>
    </mc:Choice>
    <mc:Fallback xmlns="">
      <p:transition spd="slow" advTm="64705"/>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4920519" y="246762"/>
            <a:ext cx="4212723" cy="1946706"/>
            <a:chOff x="125595" y="1445552"/>
            <a:chExt cx="8622910" cy="3984660"/>
          </a:xfrm>
        </p:grpSpPr>
        <p:pic>
          <p:nvPicPr>
            <p:cNvPr id="10" name="Picture 9" descr="orig.png"/>
            <p:cNvPicPr>
              <a:picLocks noChangeAspect="1"/>
            </p:cNvPicPr>
            <p:nvPr/>
          </p:nvPicPr>
          <p:blipFill>
            <a:blip r:embed="rId3"/>
            <a:stretch>
              <a:fillRect/>
            </a:stretch>
          </p:blipFill>
          <p:spPr>
            <a:xfrm>
              <a:off x="2749130" y="1445552"/>
              <a:ext cx="5999375" cy="3984660"/>
            </a:xfrm>
            <a:prstGeom prst="rect">
              <a:avLst/>
            </a:prstGeom>
          </p:spPr>
        </p:pic>
        <p:pic>
          <p:nvPicPr>
            <p:cNvPr id="11" name="Picture 10" descr="buddha.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5595" y="1971640"/>
              <a:ext cx="2121157" cy="2716698"/>
            </a:xfrm>
            <a:prstGeom prst="rect">
              <a:avLst/>
            </a:prstGeom>
          </p:spPr>
        </p:pic>
        <p:sp>
          <p:nvSpPr>
            <p:cNvPr id="12" name="Right Arrow 11"/>
            <p:cNvSpPr/>
            <p:nvPr/>
          </p:nvSpPr>
          <p:spPr>
            <a:xfrm>
              <a:off x="1828486" y="2903812"/>
              <a:ext cx="822960" cy="822960"/>
            </a:xfrm>
            <a:prstGeom prst="rightArrow">
              <a:avLst/>
            </a:prstGeom>
            <a:ln/>
          </p:spPr>
          <p:style>
            <a:lnRef idx="1">
              <a:schemeClr val="accent1"/>
            </a:lnRef>
            <a:fillRef idx="3">
              <a:schemeClr val="accent1"/>
            </a:fillRef>
            <a:effectRef idx="2">
              <a:schemeClr val="accent1"/>
            </a:effectRef>
            <a:fontRef idx="minor">
              <a:schemeClr val="lt1"/>
            </a:fontRef>
          </p:style>
          <p:txBody>
            <a:bodyPr/>
            <a:lstStyle/>
            <a:p>
              <a:endParaRPr lang="en-US"/>
            </a:p>
          </p:txBody>
        </p:sp>
      </p:grpSp>
      <p:grpSp>
        <p:nvGrpSpPr>
          <p:cNvPr id="21" name="Group 20"/>
          <p:cNvGrpSpPr/>
          <p:nvPr/>
        </p:nvGrpSpPr>
        <p:grpSpPr>
          <a:xfrm>
            <a:off x="499468" y="2460113"/>
            <a:ext cx="3194178" cy="4308363"/>
            <a:chOff x="440452" y="3096182"/>
            <a:chExt cx="2781608" cy="3751881"/>
          </a:xfrm>
        </p:grpSpPr>
        <p:pic>
          <p:nvPicPr>
            <p:cNvPr id="22" name="Picture 21" descr="Screen shot 2011-10-26 at 11.35.22 PM.png"/>
            <p:cNvPicPr>
              <a:picLocks noChangeAspect="1"/>
            </p:cNvPicPr>
            <p:nvPr/>
          </p:nvPicPr>
          <p:blipFill rotWithShape="1">
            <a:blip r:embed="rId5"/>
            <a:srcRect t="4314" b="4314"/>
            <a:stretch/>
          </p:blipFill>
          <p:spPr>
            <a:xfrm>
              <a:off x="486312" y="3529984"/>
              <a:ext cx="2679928" cy="2961301"/>
            </a:xfrm>
            <a:prstGeom prst="rect">
              <a:avLst/>
            </a:prstGeom>
            <a:ln>
              <a:solidFill>
                <a:schemeClr val="bg1"/>
              </a:solidFill>
            </a:ln>
          </p:spPr>
        </p:pic>
        <p:sp>
          <p:nvSpPr>
            <p:cNvPr id="23" name="TextBox 22"/>
            <p:cNvSpPr txBox="1"/>
            <p:nvPr/>
          </p:nvSpPr>
          <p:spPr>
            <a:xfrm>
              <a:off x="486312" y="6446028"/>
              <a:ext cx="2679928" cy="402035"/>
            </a:xfrm>
            <a:prstGeom prst="rect">
              <a:avLst/>
            </a:prstGeom>
            <a:noFill/>
          </p:spPr>
          <p:txBody>
            <a:bodyPr wrap="square" rtlCol="0">
              <a:spAutoFit/>
            </a:bodyPr>
            <a:lstStyle/>
            <a:p>
              <a:pPr algn="ctr"/>
              <a:r>
                <a:rPr lang="en-US" sz="2400" dirty="0"/>
                <a:t>[</a:t>
              </a:r>
              <a:r>
                <a:rPr lang="en-US" sz="2400" dirty="0" err="1"/>
                <a:t>Lalonde</a:t>
              </a:r>
              <a:r>
                <a:rPr lang="en-US" sz="2400" dirty="0"/>
                <a:t> et al. ‘09]</a:t>
              </a:r>
            </a:p>
          </p:txBody>
        </p:sp>
        <p:sp>
          <p:nvSpPr>
            <p:cNvPr id="24" name="TextBox 23"/>
            <p:cNvSpPr txBox="1"/>
            <p:nvPr/>
          </p:nvSpPr>
          <p:spPr>
            <a:xfrm>
              <a:off x="440452" y="3096182"/>
              <a:ext cx="2781608" cy="402035"/>
            </a:xfrm>
            <a:prstGeom prst="rect">
              <a:avLst/>
            </a:prstGeom>
            <a:noFill/>
          </p:spPr>
          <p:txBody>
            <a:bodyPr wrap="square" rtlCol="0">
              <a:spAutoFit/>
            </a:bodyPr>
            <a:lstStyle/>
            <a:p>
              <a:pPr algn="ctr"/>
              <a:r>
                <a:rPr lang="en-US" sz="2400" dirty="0"/>
                <a:t>Outdoor illumination</a:t>
              </a:r>
            </a:p>
          </p:txBody>
        </p:sp>
      </p:grpSp>
      <p:grpSp>
        <p:nvGrpSpPr>
          <p:cNvPr id="25" name="Group 24"/>
          <p:cNvGrpSpPr/>
          <p:nvPr/>
        </p:nvGrpSpPr>
        <p:grpSpPr>
          <a:xfrm>
            <a:off x="4504345" y="2713342"/>
            <a:ext cx="4290364" cy="4176932"/>
            <a:chOff x="4878293" y="3150860"/>
            <a:chExt cx="3996949" cy="3891275"/>
          </a:xfrm>
        </p:grpSpPr>
        <p:pic>
          <p:nvPicPr>
            <p:cNvPr id="26" name="Picture 25" descr="Screen shot 2011-12-03 at 2.05.17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89952" y="3600839"/>
              <a:ext cx="3985290" cy="2695044"/>
            </a:xfrm>
            <a:prstGeom prst="rect">
              <a:avLst/>
            </a:prstGeom>
            <a:ln>
              <a:solidFill>
                <a:schemeClr val="bg1"/>
              </a:solidFill>
            </a:ln>
          </p:spPr>
        </p:pic>
        <p:sp>
          <p:nvSpPr>
            <p:cNvPr id="27" name="TextBox 26"/>
            <p:cNvSpPr txBox="1"/>
            <p:nvPr/>
          </p:nvSpPr>
          <p:spPr>
            <a:xfrm>
              <a:off x="4878293" y="6267969"/>
              <a:ext cx="3983836" cy="774166"/>
            </a:xfrm>
            <a:prstGeom prst="rect">
              <a:avLst/>
            </a:prstGeom>
            <a:noFill/>
          </p:spPr>
          <p:txBody>
            <a:bodyPr wrap="square" rtlCol="0">
              <a:spAutoFit/>
            </a:bodyPr>
            <a:lstStyle/>
            <a:p>
              <a:pPr algn="ctr"/>
              <a:r>
                <a:rPr lang="en-US" sz="2400" dirty="0"/>
                <a:t>[Wang and Samaras </a:t>
              </a:r>
              <a:r>
                <a:rPr lang="fr-FR" sz="2400" dirty="0"/>
                <a:t>’</a:t>
              </a:r>
              <a:r>
                <a:rPr lang="en-US" sz="2400" dirty="0"/>
                <a:t>03,</a:t>
              </a:r>
            </a:p>
            <a:p>
              <a:pPr algn="ctr"/>
              <a:r>
                <a:rPr lang="en-US" sz="2400" dirty="0"/>
                <a:t> Lopez-Moreno et al. ‘10]</a:t>
              </a:r>
            </a:p>
          </p:txBody>
        </p:sp>
        <p:sp>
          <p:nvSpPr>
            <p:cNvPr id="28" name="TextBox 27"/>
            <p:cNvSpPr txBox="1"/>
            <p:nvPr/>
          </p:nvSpPr>
          <p:spPr>
            <a:xfrm>
              <a:off x="4889952" y="3150860"/>
              <a:ext cx="3972177" cy="430092"/>
            </a:xfrm>
            <a:prstGeom prst="rect">
              <a:avLst/>
            </a:prstGeom>
            <a:noFill/>
          </p:spPr>
          <p:txBody>
            <a:bodyPr wrap="square" rtlCol="0">
              <a:spAutoFit/>
            </a:bodyPr>
            <a:lstStyle/>
            <a:p>
              <a:pPr algn="ctr"/>
              <a:r>
                <a:rPr lang="en-US" sz="2400" dirty="0"/>
                <a:t>Point source detection</a:t>
              </a:r>
            </a:p>
          </p:txBody>
        </p:sp>
      </p:grpSp>
      <p:sp>
        <p:nvSpPr>
          <p:cNvPr id="16" name="Title 1"/>
          <p:cNvSpPr>
            <a:spLocks noGrp="1"/>
          </p:cNvSpPr>
          <p:nvPr>
            <p:ph type="title"/>
          </p:nvPr>
        </p:nvSpPr>
        <p:spPr>
          <a:xfrm>
            <a:off x="287616" y="455120"/>
            <a:ext cx="4572000" cy="1143000"/>
          </a:xfrm>
        </p:spPr>
        <p:txBody>
          <a:bodyPr>
            <a:normAutofit fontScale="90000"/>
          </a:bodyPr>
          <a:lstStyle/>
          <a:p>
            <a:r>
              <a:rPr lang="en-US" dirty="0" smtClean="0"/>
              <a:t>Earlier approaches </a:t>
            </a:r>
            <a:r>
              <a:rPr lang="en-US" u="sng" dirty="0" smtClean="0"/>
              <a:t>without</a:t>
            </a:r>
            <a:r>
              <a:rPr lang="en-US" dirty="0" smtClean="0"/>
              <a:t> scene access</a:t>
            </a:r>
            <a:endParaRPr lang="en-US" dirty="0"/>
          </a:p>
        </p:txBody>
      </p:sp>
    </p:spTree>
    <p:extLst>
      <p:ext uri="{BB962C8B-B14F-4D97-AF65-F5344CB8AC3E}">
        <p14:creationId xmlns:p14="http://schemas.microsoft.com/office/powerpoint/2010/main" val="3135085848"/>
      </p:ext>
    </p:extLst>
  </p:cSld>
  <p:clrMapOvr>
    <a:masterClrMapping/>
  </p:clrMapOvr>
  <mc:AlternateContent xmlns:mc="http://schemas.openxmlformats.org/markup-compatibility/2006" xmlns:p14="http://schemas.microsoft.com/office/powerpoint/2010/main">
    <mc:Choice Requires="p14">
      <p:transition spd="slow" p14:dur="2000" advTm="31575"/>
    </mc:Choice>
    <mc:Fallback xmlns="">
      <p:transition spd="slow" advTm="31575"/>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4019" y="59766"/>
            <a:ext cx="8229600" cy="1143000"/>
          </a:xfrm>
        </p:spPr>
        <p:txBody>
          <a:bodyPr/>
          <a:lstStyle/>
          <a:p>
            <a:r>
              <a:rPr lang="en-US" dirty="0" smtClean="0"/>
              <a:t>System overview</a:t>
            </a:r>
            <a:endParaRPr lang="en-US" dirty="0"/>
          </a:p>
        </p:txBody>
      </p:sp>
      <p:pic>
        <p:nvPicPr>
          <p:cNvPr id="7" name="Picture 6" descr="1.png"/>
          <p:cNvPicPr>
            <a:picLocks noChangeAspect="1"/>
          </p:cNvPicPr>
          <p:nvPr/>
        </p:nvPicPr>
        <p:blipFill>
          <a:blip r:embed="rId3"/>
          <a:stretch>
            <a:fillRect/>
          </a:stretch>
        </p:blipFill>
        <p:spPr>
          <a:xfrm>
            <a:off x="1357975" y="1770679"/>
            <a:ext cx="2989464" cy="1985709"/>
          </a:xfrm>
          <a:prstGeom prst="rect">
            <a:avLst/>
          </a:prstGeom>
          <a:effectLst>
            <a:outerShdw blurRad="50800" dist="38100" dir="2700000" algn="tl" rotWithShape="0">
              <a:srgbClr val="000000">
                <a:alpha val="43000"/>
              </a:srgbClr>
            </a:outerShdw>
          </a:effectLst>
        </p:spPr>
      </p:pic>
      <p:pic>
        <p:nvPicPr>
          <p:cNvPr id="10" name="Picture 9" descr="2.png"/>
          <p:cNvPicPr>
            <a:picLocks noChangeAspect="1"/>
          </p:cNvPicPr>
          <p:nvPr/>
        </p:nvPicPr>
        <p:blipFill>
          <a:blip r:embed="rId4"/>
          <a:stretch>
            <a:fillRect/>
          </a:stretch>
        </p:blipFill>
        <p:spPr>
          <a:xfrm>
            <a:off x="1320113" y="4459751"/>
            <a:ext cx="3060514" cy="2043601"/>
          </a:xfrm>
          <a:prstGeom prst="rect">
            <a:avLst/>
          </a:prstGeom>
          <a:effectLst>
            <a:outerShdw blurRad="50800" dist="38100" dir="2700000" algn="tl" rotWithShape="0">
              <a:srgbClr val="000000">
                <a:alpha val="43000"/>
              </a:srgbClr>
            </a:outerShdw>
          </a:effectLst>
        </p:spPr>
      </p:pic>
      <p:pic>
        <p:nvPicPr>
          <p:cNvPr id="13" name="Picture 12" descr="4.png"/>
          <p:cNvPicPr>
            <a:picLocks noChangeAspect="1"/>
          </p:cNvPicPr>
          <p:nvPr/>
        </p:nvPicPr>
        <p:blipFill>
          <a:blip r:embed="rId5"/>
          <a:stretch>
            <a:fillRect/>
          </a:stretch>
        </p:blipFill>
        <p:spPr>
          <a:xfrm>
            <a:off x="5410200" y="4495800"/>
            <a:ext cx="2989462" cy="1985543"/>
          </a:xfrm>
          <a:prstGeom prst="rect">
            <a:avLst/>
          </a:prstGeom>
          <a:effectLst>
            <a:outerShdw blurRad="50800" dist="38100" dir="2700000" algn="tl" rotWithShape="0">
              <a:srgbClr val="000000">
                <a:alpha val="43000"/>
              </a:srgbClr>
            </a:outerShdw>
          </a:effectLst>
        </p:spPr>
      </p:pic>
      <p:sp>
        <p:nvSpPr>
          <p:cNvPr id="14" name="TextBox 13"/>
          <p:cNvSpPr txBox="1"/>
          <p:nvPr/>
        </p:nvSpPr>
        <p:spPr>
          <a:xfrm>
            <a:off x="5377011" y="3992958"/>
            <a:ext cx="3022652" cy="494183"/>
          </a:xfrm>
          <a:prstGeom prst="rect">
            <a:avLst/>
          </a:prstGeom>
          <a:noFill/>
        </p:spPr>
        <p:txBody>
          <a:bodyPr wrap="square" rtlCol="0">
            <a:noAutofit/>
          </a:bodyPr>
          <a:lstStyle/>
          <a:p>
            <a:pPr algn="ctr"/>
            <a:r>
              <a:rPr lang="en-US" sz="2800" dirty="0">
                <a:ln w="12700">
                  <a:noFill/>
                </a:ln>
                <a:effectLst>
                  <a:outerShdw blurRad="50800" dist="38100" dir="2700000" algn="tl" rotWithShape="0">
                    <a:srgbClr val="000000">
                      <a:alpha val="43000"/>
                    </a:srgbClr>
                  </a:outerShdw>
                </a:effectLst>
              </a:rPr>
              <a:t>Scene synthesis</a:t>
            </a:r>
          </a:p>
        </p:txBody>
      </p:sp>
      <p:pic>
        <p:nvPicPr>
          <p:cNvPr id="5" name="Picture 4" descr="6.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10198" y="1796056"/>
            <a:ext cx="2989465" cy="1985540"/>
          </a:xfrm>
          <a:prstGeom prst="rect">
            <a:avLst/>
          </a:prstGeom>
        </p:spPr>
      </p:pic>
      <p:sp>
        <p:nvSpPr>
          <p:cNvPr id="17" name="TextBox 16"/>
          <p:cNvSpPr txBox="1"/>
          <p:nvPr/>
        </p:nvSpPr>
        <p:spPr>
          <a:xfrm>
            <a:off x="5410201" y="1301874"/>
            <a:ext cx="2989461" cy="494183"/>
          </a:xfrm>
          <a:prstGeom prst="rect">
            <a:avLst/>
          </a:prstGeom>
          <a:noFill/>
        </p:spPr>
        <p:txBody>
          <a:bodyPr wrap="square" rtlCol="0">
            <a:noAutofit/>
          </a:bodyPr>
          <a:lstStyle/>
          <a:p>
            <a:pPr algn="ctr"/>
            <a:r>
              <a:rPr lang="en-US" sz="2800" dirty="0">
                <a:ln w="12700">
                  <a:noFill/>
                </a:ln>
                <a:effectLst>
                  <a:outerShdw blurRad="50800" dist="38100" dir="2700000" algn="tl" rotWithShape="0">
                    <a:srgbClr val="000000">
                      <a:alpha val="43000"/>
                    </a:srgbClr>
                  </a:outerShdw>
                </a:effectLst>
              </a:rPr>
              <a:t>Object insertion</a:t>
            </a:r>
          </a:p>
        </p:txBody>
      </p:sp>
      <p:sp>
        <p:nvSpPr>
          <p:cNvPr id="18" name="TextBox 17"/>
          <p:cNvSpPr txBox="1"/>
          <p:nvPr/>
        </p:nvSpPr>
        <p:spPr>
          <a:xfrm>
            <a:off x="1357975" y="1301874"/>
            <a:ext cx="3022652" cy="494183"/>
          </a:xfrm>
          <a:prstGeom prst="rect">
            <a:avLst/>
          </a:prstGeom>
          <a:noFill/>
        </p:spPr>
        <p:txBody>
          <a:bodyPr wrap="square" rtlCol="0">
            <a:noAutofit/>
          </a:bodyPr>
          <a:lstStyle/>
          <a:p>
            <a:pPr algn="ctr"/>
            <a:r>
              <a:rPr lang="en-US" sz="2800" dirty="0">
                <a:ln w="12700">
                  <a:noFill/>
                </a:ln>
                <a:effectLst>
                  <a:outerShdw blurRad="50800" dist="38100" dir="2700000" algn="tl" rotWithShape="0">
                    <a:srgbClr val="000000">
                      <a:alpha val="43000"/>
                    </a:srgbClr>
                  </a:outerShdw>
                </a:effectLst>
              </a:rPr>
              <a:t>Input image</a:t>
            </a:r>
          </a:p>
        </p:txBody>
      </p:sp>
      <p:sp>
        <p:nvSpPr>
          <p:cNvPr id="19" name="TextBox 18"/>
          <p:cNvSpPr txBox="1"/>
          <p:nvPr/>
        </p:nvSpPr>
        <p:spPr>
          <a:xfrm>
            <a:off x="1326836" y="4023275"/>
            <a:ext cx="3022652" cy="494183"/>
          </a:xfrm>
          <a:prstGeom prst="rect">
            <a:avLst/>
          </a:prstGeom>
          <a:noFill/>
        </p:spPr>
        <p:txBody>
          <a:bodyPr wrap="square" rtlCol="0">
            <a:noAutofit/>
          </a:bodyPr>
          <a:lstStyle/>
          <a:p>
            <a:pPr algn="ctr"/>
            <a:r>
              <a:rPr lang="en-US" sz="2800" dirty="0">
                <a:ln w="12700">
                  <a:noFill/>
                </a:ln>
                <a:effectLst>
                  <a:outerShdw blurRad="50800" dist="38100" dir="2700000" algn="tl" rotWithShape="0">
                    <a:srgbClr val="000000">
                      <a:alpha val="43000"/>
                    </a:srgbClr>
                  </a:outerShdw>
                </a:effectLst>
              </a:rPr>
              <a:t>Scene authoring</a:t>
            </a:r>
          </a:p>
        </p:txBody>
      </p:sp>
      <p:sp>
        <p:nvSpPr>
          <p:cNvPr id="21" name="Curved Right Arrow 20"/>
          <p:cNvSpPr/>
          <p:nvPr/>
        </p:nvSpPr>
        <p:spPr>
          <a:xfrm>
            <a:off x="520366" y="2831646"/>
            <a:ext cx="822960" cy="2679697"/>
          </a:xfrm>
          <a:prstGeom prst="curvedRightArrow">
            <a:avLst/>
          </a:prstGeom>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Right Arrow 21"/>
          <p:cNvSpPr/>
          <p:nvPr/>
        </p:nvSpPr>
        <p:spPr>
          <a:xfrm>
            <a:off x="4380627" y="5204292"/>
            <a:ext cx="996384" cy="380200"/>
          </a:xfrm>
          <a:prstGeom prst="rightArrow">
            <a:avLst/>
          </a:prstGeom>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Curved Right Arrow 22"/>
          <p:cNvSpPr/>
          <p:nvPr/>
        </p:nvSpPr>
        <p:spPr>
          <a:xfrm flipH="1" flipV="1">
            <a:off x="8399662" y="2690404"/>
            <a:ext cx="919509" cy="2665740"/>
          </a:xfrm>
          <a:prstGeom prst="curvedRightArrow">
            <a:avLst/>
          </a:prstGeom>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4244716395"/>
      </p:ext>
    </p:extLst>
  </p:cSld>
  <p:clrMapOvr>
    <a:masterClrMapping/>
  </p:clrMapOvr>
  <mc:AlternateContent xmlns:mc="http://schemas.openxmlformats.org/markup-compatibility/2006" xmlns:p14="http://schemas.microsoft.com/office/powerpoint/2010/main">
    <mc:Choice Requires="p14">
      <p:transition spd="slow" p14:dur="2000" advTm="33085"/>
    </mc:Choice>
    <mc:Fallback xmlns="">
      <p:transition spd="slow" advTm="33085"/>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8534400" cy="1143000"/>
          </a:xfrm>
        </p:spPr>
        <p:txBody>
          <a:bodyPr>
            <a:normAutofit/>
          </a:bodyPr>
          <a:lstStyle/>
          <a:p>
            <a:r>
              <a:rPr lang="en-US" sz="3600" dirty="0"/>
              <a:t>Overview of getting geometry and lighting</a:t>
            </a:r>
          </a:p>
        </p:txBody>
      </p:sp>
      <p:sp>
        <p:nvSpPr>
          <p:cNvPr id="3" name="Content Placeholder 2"/>
          <p:cNvSpPr>
            <a:spLocks noGrp="1"/>
          </p:cNvSpPr>
          <p:nvPr>
            <p:ph idx="1"/>
          </p:nvPr>
        </p:nvSpPr>
        <p:spPr/>
        <p:txBody>
          <a:bodyPr/>
          <a:lstStyle/>
          <a:p>
            <a:endParaRPr lang="en-US"/>
          </a:p>
        </p:txBody>
      </p:sp>
      <p:pic>
        <p:nvPicPr>
          <p:cNvPr id="4" name="Picture 3" descr="orig.png"/>
          <p:cNvPicPr>
            <a:picLocks noChangeAspect="1"/>
          </p:cNvPicPr>
          <p:nvPr/>
        </p:nvPicPr>
        <p:blipFill>
          <a:blip r:embed="rId2"/>
          <a:stretch>
            <a:fillRect/>
          </a:stretch>
        </p:blipFill>
        <p:spPr>
          <a:xfrm>
            <a:off x="990600" y="1447800"/>
            <a:ext cx="7764152" cy="5156788"/>
          </a:xfrm>
          <a:prstGeom prst="rect">
            <a:avLst/>
          </a:prstGeom>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0673064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0" y="381000"/>
            <a:ext cx="9135272" cy="6067456"/>
            <a:chOff x="7351" y="407357"/>
            <a:chExt cx="9135272" cy="6067456"/>
          </a:xfrm>
        </p:grpSpPr>
        <p:grpSp>
          <p:nvGrpSpPr>
            <p:cNvPr id="17" name="Group 16"/>
            <p:cNvGrpSpPr/>
            <p:nvPr/>
          </p:nvGrpSpPr>
          <p:grpSpPr>
            <a:xfrm>
              <a:off x="7351" y="407357"/>
              <a:ext cx="9135272" cy="6067456"/>
              <a:chOff x="777974" y="1291561"/>
              <a:chExt cx="7752408" cy="5148987"/>
            </a:xfrm>
          </p:grpSpPr>
          <p:pic>
            <p:nvPicPr>
              <p:cNvPr id="21" name="Picture 20" descr="orig.png"/>
              <p:cNvPicPr>
                <a:picLocks noChangeAspect="1"/>
              </p:cNvPicPr>
              <p:nvPr/>
            </p:nvPicPr>
            <p:blipFill>
              <a:blip r:embed="rId3"/>
              <a:stretch>
                <a:fillRect/>
              </a:stretch>
            </p:blipFill>
            <p:spPr>
              <a:xfrm>
                <a:off x="777974" y="1291561"/>
                <a:ext cx="7752407" cy="5148987"/>
              </a:xfrm>
              <a:prstGeom prst="rect">
                <a:avLst/>
              </a:prstGeom>
            </p:spPr>
          </p:pic>
          <p:cxnSp>
            <p:nvCxnSpPr>
              <p:cNvPr id="22" name="Straight Connector 21"/>
              <p:cNvCxnSpPr/>
              <p:nvPr/>
            </p:nvCxnSpPr>
            <p:spPr>
              <a:xfrm flipV="1">
                <a:off x="777974" y="5337700"/>
                <a:ext cx="5352962" cy="954587"/>
              </a:xfrm>
              <a:prstGeom prst="line">
                <a:avLst/>
              </a:prstGeom>
              <a:ln w="63500">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rot="5400000">
                <a:off x="4708999" y="3915160"/>
                <a:ext cx="2843875" cy="1205"/>
              </a:xfrm>
              <a:prstGeom prst="line">
                <a:avLst/>
              </a:prstGeom>
              <a:ln w="63500">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rot="10800000">
                <a:off x="6130334" y="5338302"/>
                <a:ext cx="2400048" cy="597219"/>
              </a:xfrm>
              <a:prstGeom prst="line">
                <a:avLst/>
              </a:prstGeom>
              <a:ln w="63500">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6131540" y="2030392"/>
                <a:ext cx="2398841" cy="463434"/>
              </a:xfrm>
              <a:prstGeom prst="line">
                <a:avLst/>
              </a:prstGeom>
              <a:ln w="63500">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777974" y="1673626"/>
                <a:ext cx="5353566" cy="820198"/>
              </a:xfrm>
              <a:prstGeom prst="line">
                <a:avLst/>
              </a:prstGeom>
              <a:ln w="63500">
                <a:solidFill>
                  <a:srgbClr val="FF0000"/>
                </a:solidFill>
                <a:prstDash val="sysDash"/>
              </a:ln>
            </p:spPr>
            <p:style>
              <a:lnRef idx="2">
                <a:schemeClr val="accent1"/>
              </a:lnRef>
              <a:fillRef idx="0">
                <a:schemeClr val="accent1"/>
              </a:fillRef>
              <a:effectRef idx="1">
                <a:schemeClr val="accent1"/>
              </a:effectRef>
              <a:fontRef idx="minor">
                <a:schemeClr val="tx1"/>
              </a:fontRef>
            </p:style>
          </p:cxnSp>
          <p:sp>
            <p:nvSpPr>
              <p:cNvPr id="30" name="Rectangle 29"/>
              <p:cNvSpPr/>
              <p:nvPr/>
            </p:nvSpPr>
            <p:spPr>
              <a:xfrm>
                <a:off x="920239" y="1822301"/>
                <a:ext cx="3565042" cy="538770"/>
              </a:xfrm>
              <a:prstGeom prst="rect">
                <a:avLst/>
              </a:prstGeom>
              <a:solidFill>
                <a:schemeClr val="tx1">
                  <a:alpha val="63000"/>
                </a:schemeClr>
              </a:solidFill>
              <a:ln>
                <a:noFill/>
              </a:ln>
            </p:spPr>
            <p:style>
              <a:lnRef idx="1">
                <a:schemeClr val="accent1"/>
              </a:lnRef>
              <a:fillRef idx="3">
                <a:schemeClr val="accent1"/>
              </a:fillRef>
              <a:effectRef idx="2">
                <a:schemeClr val="accent1"/>
              </a:effectRef>
              <a:fontRef idx="minor">
                <a:schemeClr val="lt1"/>
              </a:fontRef>
            </p:style>
          </p:sp>
          <p:cxnSp>
            <p:nvCxnSpPr>
              <p:cNvPr id="31" name="Straight Connector 30"/>
              <p:cNvCxnSpPr/>
              <p:nvPr/>
            </p:nvCxnSpPr>
            <p:spPr>
              <a:xfrm>
                <a:off x="1078373" y="2098961"/>
                <a:ext cx="571020" cy="1205"/>
              </a:xfrm>
              <a:prstGeom prst="line">
                <a:avLst/>
              </a:prstGeom>
              <a:ln w="63500">
                <a:solidFill>
                  <a:srgbClr val="FF0000"/>
                </a:solidFill>
                <a:prstDash val="sysDash"/>
              </a:ln>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1798755" y="1799418"/>
                <a:ext cx="3547373" cy="444017"/>
              </a:xfrm>
              <a:prstGeom prst="rect">
                <a:avLst/>
              </a:prstGeom>
              <a:noFill/>
            </p:spPr>
            <p:txBody>
              <a:bodyPr wrap="square" rtlCol="0">
                <a:spAutoFit/>
              </a:bodyPr>
              <a:lstStyle/>
              <a:p>
                <a:r>
                  <a:rPr lang="en-US" sz="2800" dirty="0">
                    <a:solidFill>
                      <a:schemeClr val="bg1"/>
                    </a:solidFill>
                    <a:latin typeface="Times New Roman"/>
                  </a:rPr>
                  <a:t>Bounding geometry</a:t>
                </a:r>
              </a:p>
            </p:txBody>
          </p:sp>
        </p:grpSp>
        <p:cxnSp>
          <p:nvCxnSpPr>
            <p:cNvPr id="18" name="Straight Connector 17"/>
            <p:cNvCxnSpPr>
              <a:stCxn id="19" idx="1"/>
            </p:cNvCxnSpPr>
            <p:nvPr/>
          </p:nvCxnSpPr>
          <p:spPr>
            <a:xfrm flipH="1" flipV="1">
              <a:off x="6314459" y="1824082"/>
              <a:ext cx="363537" cy="611805"/>
            </a:xfrm>
            <a:prstGeom prst="line">
              <a:avLst/>
            </a:prstGeom>
            <a:ln w="50800" cap="rnd">
              <a:solidFill>
                <a:srgbClr val="FFFF00"/>
              </a:solidFill>
              <a:tailEnd type="triangle" w="lg"/>
            </a:ln>
          </p:spPr>
          <p:style>
            <a:lnRef idx="2">
              <a:schemeClr val="accent1"/>
            </a:lnRef>
            <a:fillRef idx="0">
              <a:schemeClr val="accent1"/>
            </a:fillRef>
            <a:effectRef idx="1">
              <a:schemeClr val="accent1"/>
            </a:effectRef>
            <a:fontRef idx="minor">
              <a:schemeClr val="tx1"/>
            </a:fontRef>
          </p:style>
        </p:cxnSp>
        <p:sp>
          <p:nvSpPr>
            <p:cNvPr id="19" name="Rectangle 18"/>
            <p:cNvSpPr/>
            <p:nvPr/>
          </p:nvSpPr>
          <p:spPr>
            <a:xfrm>
              <a:off x="6677996" y="1995559"/>
              <a:ext cx="2445331" cy="880655"/>
            </a:xfrm>
            <a:prstGeom prst="rect">
              <a:avLst/>
            </a:prstGeom>
            <a:solidFill>
              <a:schemeClr val="tx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latin typeface="Times New Roman"/>
                </a:rPr>
                <a:t>Spatial Layout [</a:t>
              </a:r>
              <a:r>
                <a:rPr lang="en-US" sz="2400" dirty="0" err="1">
                  <a:latin typeface="Times New Roman"/>
                </a:rPr>
                <a:t>Hedau</a:t>
              </a:r>
              <a:r>
                <a:rPr lang="en-US" sz="2400" dirty="0">
                  <a:latin typeface="Times New Roman"/>
                </a:rPr>
                <a:t> et al. </a:t>
              </a:r>
              <a:r>
                <a:rPr lang="fr-FR" sz="2400" dirty="0">
                  <a:latin typeface="Times New Roman"/>
                </a:rPr>
                <a:t>’</a:t>
              </a:r>
              <a:r>
                <a:rPr lang="en-US" sz="2400" dirty="0">
                  <a:latin typeface="Times New Roman"/>
                </a:rPr>
                <a:t>09]</a:t>
              </a:r>
            </a:p>
          </p:txBody>
        </p:sp>
      </p:grpSp>
      <p:sp>
        <p:nvSpPr>
          <p:cNvPr id="2" name="TextBox 1"/>
          <p:cNvSpPr txBox="1"/>
          <p:nvPr/>
        </p:nvSpPr>
        <p:spPr>
          <a:xfrm>
            <a:off x="167643" y="2488243"/>
            <a:ext cx="4778007" cy="1569660"/>
          </a:xfrm>
          <a:prstGeom prst="rect">
            <a:avLst/>
          </a:prstGeom>
          <a:solidFill>
            <a:srgbClr val="FFFFFF">
              <a:alpha val="70000"/>
            </a:srgbClr>
          </a:solidFill>
        </p:spPr>
        <p:txBody>
          <a:bodyPr wrap="square" rtlCol="0">
            <a:spAutoFit/>
          </a:bodyPr>
          <a:lstStyle/>
          <a:p>
            <a:r>
              <a:rPr lang="en-US" sz="2400" dirty="0"/>
              <a:t>Remember Tour into the Picture?  This is also a box model, but camera doesn’t have to face the back wall</a:t>
            </a:r>
          </a:p>
          <a:p>
            <a:r>
              <a:rPr lang="en-US" sz="2400" dirty="0"/>
              <a:t>- Three vanishing points</a:t>
            </a:r>
          </a:p>
        </p:txBody>
      </p:sp>
    </p:spTree>
    <p:extLst>
      <p:ext uri="{BB962C8B-B14F-4D97-AF65-F5344CB8AC3E}">
        <p14:creationId xmlns:p14="http://schemas.microsoft.com/office/powerpoint/2010/main" val="2503519850"/>
      </p:ext>
    </p:extLst>
  </p:cSld>
  <p:clrMapOvr>
    <a:masterClrMapping/>
  </p:clrMapOvr>
  <mc:AlternateContent xmlns:mc="http://schemas.openxmlformats.org/markup-compatibility/2006" xmlns:p14="http://schemas.microsoft.com/office/powerpoint/2010/main">
    <mc:Choice Requires="p14">
      <p:transition spd="slow" p14:dur="2000" advTm="18865"/>
    </mc:Choice>
    <mc:Fallback xmlns="">
      <p:transition spd="slow" advTm="18865"/>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p:cNvGrpSpPr/>
          <p:nvPr/>
        </p:nvGrpSpPr>
        <p:grpSpPr>
          <a:xfrm>
            <a:off x="0" y="408833"/>
            <a:ext cx="9135272" cy="6068167"/>
            <a:chOff x="7351" y="407357"/>
            <a:chExt cx="9135272" cy="6068167"/>
          </a:xfrm>
        </p:grpSpPr>
        <p:grpSp>
          <p:nvGrpSpPr>
            <p:cNvPr id="51" name="Group 50"/>
            <p:cNvGrpSpPr/>
            <p:nvPr/>
          </p:nvGrpSpPr>
          <p:grpSpPr>
            <a:xfrm>
              <a:off x="7351" y="407357"/>
              <a:ext cx="9135272" cy="6068167"/>
              <a:chOff x="777974" y="1291561"/>
              <a:chExt cx="7752408" cy="5149590"/>
            </a:xfrm>
          </p:grpSpPr>
          <p:pic>
            <p:nvPicPr>
              <p:cNvPr id="54" name="Picture 53" descr="orig.png"/>
              <p:cNvPicPr>
                <a:picLocks noChangeAspect="1"/>
              </p:cNvPicPr>
              <p:nvPr/>
            </p:nvPicPr>
            <p:blipFill>
              <a:blip r:embed="rId3"/>
              <a:stretch>
                <a:fillRect/>
              </a:stretch>
            </p:blipFill>
            <p:spPr>
              <a:xfrm>
                <a:off x="777974" y="1291561"/>
                <a:ext cx="7752407" cy="5148987"/>
              </a:xfrm>
              <a:prstGeom prst="rect">
                <a:avLst/>
              </a:prstGeom>
            </p:spPr>
          </p:pic>
          <p:cxnSp>
            <p:nvCxnSpPr>
              <p:cNvPr id="55" name="Straight Connector 54"/>
              <p:cNvCxnSpPr/>
              <p:nvPr/>
            </p:nvCxnSpPr>
            <p:spPr>
              <a:xfrm flipV="1">
                <a:off x="777974" y="5337700"/>
                <a:ext cx="5352962" cy="954587"/>
              </a:xfrm>
              <a:prstGeom prst="line">
                <a:avLst/>
              </a:prstGeom>
              <a:ln w="63500">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rot="5400000">
                <a:off x="4708999" y="3915160"/>
                <a:ext cx="2843875" cy="1205"/>
              </a:xfrm>
              <a:prstGeom prst="line">
                <a:avLst/>
              </a:prstGeom>
              <a:ln w="63500">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rot="10800000">
                <a:off x="6130334" y="5338302"/>
                <a:ext cx="2400048" cy="597219"/>
              </a:xfrm>
              <a:prstGeom prst="line">
                <a:avLst/>
              </a:prstGeom>
              <a:ln w="63500">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flipV="1">
                <a:off x="6131540" y="2030392"/>
                <a:ext cx="2398841" cy="463434"/>
              </a:xfrm>
              <a:prstGeom prst="line">
                <a:avLst/>
              </a:prstGeom>
              <a:ln w="63500">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a:off x="777974" y="1673626"/>
                <a:ext cx="5353566" cy="820198"/>
              </a:xfrm>
              <a:prstGeom prst="line">
                <a:avLst/>
              </a:prstGeom>
              <a:ln w="63500">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rot="5400000" flipH="1" flipV="1">
                <a:off x="3005020" y="5831271"/>
                <a:ext cx="1218555" cy="1205"/>
              </a:xfrm>
              <a:prstGeom prst="line">
                <a:avLst/>
              </a:prstGeom>
              <a:ln w="63500">
                <a:solidFill>
                  <a:srgbClr val="0000FF"/>
                </a:solidFill>
                <a:prstDash val="sysDot"/>
              </a:ln>
            </p:spPr>
            <p:style>
              <a:lnRef idx="2">
                <a:schemeClr val="accent1"/>
              </a:lnRef>
              <a:fillRef idx="0">
                <a:schemeClr val="accent1"/>
              </a:fillRef>
              <a:effectRef idx="1">
                <a:schemeClr val="accent1"/>
              </a:effectRef>
              <a:fontRef idx="minor">
                <a:schemeClr val="tx1"/>
              </a:fontRef>
            </p:style>
          </p:cxnSp>
          <p:sp>
            <p:nvSpPr>
              <p:cNvPr id="65" name="Freeform 64"/>
              <p:cNvSpPr/>
              <p:nvPr/>
            </p:nvSpPr>
            <p:spPr>
              <a:xfrm>
                <a:off x="3604654" y="4752108"/>
                <a:ext cx="4526576" cy="1212342"/>
              </a:xfrm>
              <a:custGeom>
                <a:avLst/>
                <a:gdLst>
                  <a:gd name="connsiteX0" fmla="*/ 0 w 5473700"/>
                  <a:gd name="connsiteY0" fmla="*/ 571500 h 1536700"/>
                  <a:gd name="connsiteX1" fmla="*/ 1943100 w 5473700"/>
                  <a:gd name="connsiteY1" fmla="*/ 1536700 h 1536700"/>
                  <a:gd name="connsiteX2" fmla="*/ 5473700 w 5473700"/>
                  <a:gd name="connsiteY2" fmla="*/ 469900 h 1536700"/>
                  <a:gd name="connsiteX3" fmla="*/ 3390900 w 5473700"/>
                  <a:gd name="connsiteY3" fmla="*/ 0 h 1536700"/>
                  <a:gd name="connsiteX4" fmla="*/ 0 w 5473700"/>
                  <a:gd name="connsiteY4" fmla="*/ 571500 h 1536700"/>
                  <a:gd name="connsiteX0" fmla="*/ 0 w 5473700"/>
                  <a:gd name="connsiteY0" fmla="*/ 571500 h 1536700"/>
                  <a:gd name="connsiteX1" fmla="*/ 1943100 w 5473700"/>
                  <a:gd name="connsiteY1" fmla="*/ 1536700 h 1536700"/>
                  <a:gd name="connsiteX2" fmla="*/ 5473700 w 5473700"/>
                  <a:gd name="connsiteY2" fmla="*/ 469900 h 1536700"/>
                  <a:gd name="connsiteX3" fmla="*/ 4072505 w 5473700"/>
                  <a:gd name="connsiteY3" fmla="*/ 0 h 1536700"/>
                  <a:gd name="connsiteX4" fmla="*/ 0 w 5473700"/>
                  <a:gd name="connsiteY4" fmla="*/ 571500 h 1536700"/>
                  <a:gd name="connsiteX0" fmla="*/ 0 w 5473700"/>
                  <a:gd name="connsiteY0" fmla="*/ 571500 h 1536700"/>
                  <a:gd name="connsiteX1" fmla="*/ 1943100 w 5473700"/>
                  <a:gd name="connsiteY1" fmla="*/ 1536700 h 1536700"/>
                  <a:gd name="connsiteX2" fmla="*/ 5473700 w 5473700"/>
                  <a:gd name="connsiteY2" fmla="*/ 469900 h 1536700"/>
                  <a:gd name="connsiteX3" fmla="*/ 3548229 w 5473700"/>
                  <a:gd name="connsiteY3" fmla="*/ 0 h 1536700"/>
                  <a:gd name="connsiteX4" fmla="*/ 0 w 5473700"/>
                  <a:gd name="connsiteY4" fmla="*/ 571500 h 1536700"/>
                  <a:gd name="connsiteX0" fmla="*/ 0 w 5834990"/>
                  <a:gd name="connsiteY0" fmla="*/ 571500 h 1536700"/>
                  <a:gd name="connsiteX1" fmla="*/ 1943100 w 5834990"/>
                  <a:gd name="connsiteY1" fmla="*/ 1536700 h 1536700"/>
                  <a:gd name="connsiteX2" fmla="*/ 5473700 w 5834990"/>
                  <a:gd name="connsiteY2" fmla="*/ 469900 h 1536700"/>
                  <a:gd name="connsiteX3" fmla="*/ 5834990 w 5834990"/>
                  <a:gd name="connsiteY3" fmla="*/ 227458 h 1536700"/>
                  <a:gd name="connsiteX4" fmla="*/ 3548229 w 5834990"/>
                  <a:gd name="connsiteY4" fmla="*/ 0 h 1536700"/>
                  <a:gd name="connsiteX5" fmla="*/ 0 w 5834990"/>
                  <a:gd name="connsiteY5" fmla="*/ 571500 h 1536700"/>
                  <a:gd name="connsiteX0" fmla="*/ 0 w 5473700"/>
                  <a:gd name="connsiteY0" fmla="*/ 571500 h 1536700"/>
                  <a:gd name="connsiteX1" fmla="*/ 1943100 w 5473700"/>
                  <a:gd name="connsiteY1" fmla="*/ 1536700 h 1536700"/>
                  <a:gd name="connsiteX2" fmla="*/ 5473700 w 5473700"/>
                  <a:gd name="connsiteY2" fmla="*/ 469900 h 1536700"/>
                  <a:gd name="connsiteX3" fmla="*/ 3548229 w 5473700"/>
                  <a:gd name="connsiteY3" fmla="*/ 0 h 1536700"/>
                  <a:gd name="connsiteX4" fmla="*/ 0 w 5473700"/>
                  <a:gd name="connsiteY4" fmla="*/ 571500 h 1536700"/>
                  <a:gd name="connsiteX0" fmla="*/ 0 w 5814503"/>
                  <a:gd name="connsiteY0" fmla="*/ 571500 h 1536700"/>
                  <a:gd name="connsiteX1" fmla="*/ 1943100 w 5814503"/>
                  <a:gd name="connsiteY1" fmla="*/ 1536700 h 1536700"/>
                  <a:gd name="connsiteX2" fmla="*/ 5814503 w 5814503"/>
                  <a:gd name="connsiteY2" fmla="*/ 356300 h 1536700"/>
                  <a:gd name="connsiteX3" fmla="*/ 3548229 w 5814503"/>
                  <a:gd name="connsiteY3" fmla="*/ 0 h 1536700"/>
                  <a:gd name="connsiteX4" fmla="*/ 0 w 5814503"/>
                  <a:gd name="connsiteY4" fmla="*/ 571500 h 1536700"/>
                  <a:gd name="connsiteX0" fmla="*/ 0 w 5962014"/>
                  <a:gd name="connsiteY0" fmla="*/ 571500 h 1536700"/>
                  <a:gd name="connsiteX1" fmla="*/ 1943100 w 5962014"/>
                  <a:gd name="connsiteY1" fmla="*/ 1536700 h 1536700"/>
                  <a:gd name="connsiteX2" fmla="*/ 5962014 w 5962014"/>
                  <a:gd name="connsiteY2" fmla="*/ 299499 h 1536700"/>
                  <a:gd name="connsiteX3" fmla="*/ 3548229 w 5962014"/>
                  <a:gd name="connsiteY3" fmla="*/ 0 h 1536700"/>
                  <a:gd name="connsiteX4" fmla="*/ 0 w 5962014"/>
                  <a:gd name="connsiteY4" fmla="*/ 571500 h 1536700"/>
                  <a:gd name="connsiteX0" fmla="*/ 0 w 5962014"/>
                  <a:gd name="connsiteY0" fmla="*/ 571500 h 1536700"/>
                  <a:gd name="connsiteX1" fmla="*/ 1943100 w 5962014"/>
                  <a:gd name="connsiteY1" fmla="*/ 1536700 h 1536700"/>
                  <a:gd name="connsiteX2" fmla="*/ 5962014 w 5962014"/>
                  <a:gd name="connsiteY2" fmla="*/ 299499 h 1536700"/>
                  <a:gd name="connsiteX3" fmla="*/ 3548229 w 5962014"/>
                  <a:gd name="connsiteY3" fmla="*/ 0 h 1536700"/>
                  <a:gd name="connsiteX4" fmla="*/ 0 w 5962014"/>
                  <a:gd name="connsiteY4" fmla="*/ 571500 h 1536700"/>
                  <a:gd name="connsiteX0" fmla="*/ 0 w 5962014"/>
                  <a:gd name="connsiteY0" fmla="*/ 631592 h 1596792"/>
                  <a:gd name="connsiteX1" fmla="*/ 1943100 w 5962014"/>
                  <a:gd name="connsiteY1" fmla="*/ 1596792 h 1596792"/>
                  <a:gd name="connsiteX2" fmla="*/ 5962014 w 5962014"/>
                  <a:gd name="connsiteY2" fmla="*/ 359591 h 1596792"/>
                  <a:gd name="connsiteX3" fmla="*/ 3756498 w 5962014"/>
                  <a:gd name="connsiteY3" fmla="*/ 0 h 1596792"/>
                  <a:gd name="connsiteX4" fmla="*/ 0 w 5962014"/>
                  <a:gd name="connsiteY4" fmla="*/ 631592 h 1596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62014" h="1596792">
                    <a:moveTo>
                      <a:pt x="0" y="631592"/>
                    </a:moveTo>
                    <a:lnTo>
                      <a:pt x="1943100" y="1596792"/>
                    </a:lnTo>
                    <a:lnTo>
                      <a:pt x="5962014" y="359591"/>
                    </a:lnTo>
                    <a:lnTo>
                      <a:pt x="3756498" y="0"/>
                    </a:lnTo>
                    <a:lnTo>
                      <a:pt x="0" y="631592"/>
                    </a:lnTo>
                    <a:close/>
                  </a:path>
                </a:pathLst>
              </a:cu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a:p>
            </p:txBody>
          </p:sp>
          <p:sp>
            <p:nvSpPr>
              <p:cNvPr id="67" name="Rectangle 66"/>
              <p:cNvSpPr/>
              <p:nvPr/>
            </p:nvSpPr>
            <p:spPr>
              <a:xfrm>
                <a:off x="920239" y="1822301"/>
                <a:ext cx="3565042" cy="1190718"/>
              </a:xfrm>
              <a:prstGeom prst="rect">
                <a:avLst/>
              </a:prstGeom>
              <a:solidFill>
                <a:schemeClr val="tx1">
                  <a:alpha val="63000"/>
                </a:schemeClr>
              </a:solidFill>
              <a:ln>
                <a:noFill/>
              </a:ln>
            </p:spPr>
            <p:style>
              <a:lnRef idx="1">
                <a:schemeClr val="accent1"/>
              </a:lnRef>
              <a:fillRef idx="3">
                <a:schemeClr val="accent1"/>
              </a:fillRef>
              <a:effectRef idx="2">
                <a:schemeClr val="accent1"/>
              </a:effectRef>
              <a:fontRef idx="minor">
                <a:schemeClr val="lt1"/>
              </a:fontRef>
            </p:style>
          </p:sp>
          <p:cxnSp>
            <p:nvCxnSpPr>
              <p:cNvPr id="70" name="Straight Connector 69"/>
              <p:cNvCxnSpPr/>
              <p:nvPr/>
            </p:nvCxnSpPr>
            <p:spPr>
              <a:xfrm>
                <a:off x="1078373" y="2098961"/>
                <a:ext cx="571020" cy="1205"/>
              </a:xfrm>
              <a:prstGeom prst="line">
                <a:avLst/>
              </a:prstGeom>
              <a:ln w="63500">
                <a:solidFill>
                  <a:srgbClr val="FF0000"/>
                </a:solidFill>
                <a:prstDash val="sysDash"/>
              </a:ln>
            </p:spPr>
            <p:style>
              <a:lnRef idx="2">
                <a:schemeClr val="accent1"/>
              </a:lnRef>
              <a:fillRef idx="0">
                <a:schemeClr val="accent1"/>
              </a:fillRef>
              <a:effectRef idx="1">
                <a:schemeClr val="accent1"/>
              </a:effectRef>
              <a:fontRef idx="minor">
                <a:schemeClr val="tx1"/>
              </a:fontRef>
            </p:style>
          </p:cxnSp>
          <p:sp>
            <p:nvSpPr>
              <p:cNvPr id="71" name="TextBox 70"/>
              <p:cNvSpPr txBox="1"/>
              <p:nvPr/>
            </p:nvSpPr>
            <p:spPr>
              <a:xfrm>
                <a:off x="1798755" y="1799418"/>
                <a:ext cx="3547373" cy="444017"/>
              </a:xfrm>
              <a:prstGeom prst="rect">
                <a:avLst/>
              </a:prstGeom>
              <a:noFill/>
            </p:spPr>
            <p:txBody>
              <a:bodyPr wrap="square" rtlCol="0">
                <a:spAutoFit/>
              </a:bodyPr>
              <a:lstStyle/>
              <a:p>
                <a:r>
                  <a:rPr lang="en-US" sz="2800" dirty="0">
                    <a:solidFill>
                      <a:schemeClr val="bg1"/>
                    </a:solidFill>
                    <a:latin typeface="Times New Roman"/>
                  </a:rPr>
                  <a:t>Bounding geometry</a:t>
                </a:r>
              </a:p>
            </p:txBody>
          </p:sp>
          <p:sp>
            <p:nvSpPr>
              <p:cNvPr id="76" name="Rectangle 75"/>
              <p:cNvSpPr/>
              <p:nvPr/>
            </p:nvSpPr>
            <p:spPr>
              <a:xfrm>
                <a:off x="1078373" y="2378746"/>
                <a:ext cx="562267" cy="354957"/>
              </a:xfrm>
              <a:prstGeom prst="rect">
                <a:avLst/>
              </a:prstGeom>
              <a:solidFill>
                <a:srgbClr val="0000FF"/>
              </a:solidFill>
              <a:ln/>
            </p:spPr>
            <p:style>
              <a:lnRef idx="1">
                <a:schemeClr val="accent1"/>
              </a:lnRef>
              <a:fillRef idx="3">
                <a:schemeClr val="accent1"/>
              </a:fillRef>
              <a:effectRef idx="2">
                <a:schemeClr val="accent1"/>
              </a:effectRef>
              <a:fontRef idx="minor">
                <a:schemeClr val="lt1"/>
              </a:fontRef>
            </p:style>
          </p:sp>
          <p:cxnSp>
            <p:nvCxnSpPr>
              <p:cNvPr id="77" name="Straight Connector 76"/>
              <p:cNvCxnSpPr/>
              <p:nvPr/>
            </p:nvCxnSpPr>
            <p:spPr>
              <a:xfrm rot="10800000">
                <a:off x="1078691" y="2871407"/>
                <a:ext cx="570701" cy="1205"/>
              </a:xfrm>
              <a:prstGeom prst="line">
                <a:avLst/>
              </a:prstGeom>
              <a:ln w="63500">
                <a:solidFill>
                  <a:srgbClr val="0000FF"/>
                </a:solidFill>
                <a:prstDash val="sysDot"/>
              </a:ln>
            </p:spPr>
            <p:style>
              <a:lnRef idx="2">
                <a:schemeClr val="accent1"/>
              </a:lnRef>
              <a:fillRef idx="0">
                <a:schemeClr val="accent1"/>
              </a:fillRef>
              <a:effectRef idx="1">
                <a:schemeClr val="accent1"/>
              </a:effectRef>
              <a:fontRef idx="minor">
                <a:schemeClr val="tx1"/>
              </a:fontRef>
            </p:style>
          </p:cxnSp>
          <p:sp>
            <p:nvSpPr>
              <p:cNvPr id="81" name="TextBox 80"/>
              <p:cNvSpPr txBox="1"/>
              <p:nvPr/>
            </p:nvSpPr>
            <p:spPr>
              <a:xfrm>
                <a:off x="1800835" y="2335621"/>
                <a:ext cx="3321514" cy="444017"/>
              </a:xfrm>
              <a:prstGeom prst="rect">
                <a:avLst/>
              </a:prstGeom>
              <a:noFill/>
            </p:spPr>
            <p:txBody>
              <a:bodyPr wrap="square" rtlCol="0">
                <a:spAutoFit/>
              </a:bodyPr>
              <a:lstStyle/>
              <a:p>
                <a:r>
                  <a:rPr lang="en-US" sz="2800" dirty="0">
                    <a:solidFill>
                      <a:schemeClr val="bg1"/>
                    </a:solidFill>
                    <a:latin typeface="Times New Roman"/>
                  </a:rPr>
                  <a:t>Supporting geometry</a:t>
                </a:r>
              </a:p>
            </p:txBody>
          </p:sp>
          <p:sp>
            <p:nvSpPr>
              <p:cNvPr id="84" name="Rectangle 83"/>
              <p:cNvSpPr/>
              <p:nvPr/>
            </p:nvSpPr>
            <p:spPr>
              <a:xfrm>
                <a:off x="2005255" y="4354510"/>
                <a:ext cx="1692345" cy="501728"/>
              </a:xfrm>
              <a:prstGeom prst="rect">
                <a:avLst/>
              </a:prstGeom>
              <a:solidFill>
                <a:schemeClr val="tx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latin typeface="Times New Roman"/>
                  </a:rPr>
                  <a:t>Manual input</a:t>
                </a:r>
              </a:p>
            </p:txBody>
          </p:sp>
          <p:cxnSp>
            <p:nvCxnSpPr>
              <p:cNvPr id="85" name="Straight Connector 84"/>
              <p:cNvCxnSpPr/>
              <p:nvPr/>
            </p:nvCxnSpPr>
            <p:spPr>
              <a:xfrm>
                <a:off x="3121916" y="4856239"/>
                <a:ext cx="456492" cy="352009"/>
              </a:xfrm>
              <a:prstGeom prst="line">
                <a:avLst/>
              </a:prstGeom>
              <a:ln w="50800" cap="rnd">
                <a:solidFill>
                  <a:srgbClr val="FFFF00"/>
                </a:solidFill>
                <a:tailEnd type="triangle" w="lg"/>
              </a:ln>
            </p:spPr>
            <p:style>
              <a:lnRef idx="2">
                <a:schemeClr val="accent1"/>
              </a:lnRef>
              <a:fillRef idx="0">
                <a:schemeClr val="accent1"/>
              </a:fillRef>
              <a:effectRef idx="1">
                <a:schemeClr val="accent1"/>
              </a:effectRef>
              <a:fontRef idx="minor">
                <a:schemeClr val="tx1"/>
              </a:fontRef>
            </p:style>
          </p:cxnSp>
        </p:grpSp>
        <p:cxnSp>
          <p:nvCxnSpPr>
            <p:cNvPr id="52" name="Straight Connector 51"/>
            <p:cNvCxnSpPr>
              <a:stCxn id="53" idx="1"/>
            </p:cNvCxnSpPr>
            <p:nvPr/>
          </p:nvCxnSpPr>
          <p:spPr>
            <a:xfrm flipH="1" flipV="1">
              <a:off x="6314459" y="1824082"/>
              <a:ext cx="363537" cy="611805"/>
            </a:xfrm>
            <a:prstGeom prst="line">
              <a:avLst/>
            </a:prstGeom>
            <a:ln w="50800" cap="rnd">
              <a:solidFill>
                <a:srgbClr val="FFFF00"/>
              </a:solidFill>
              <a:tailEnd type="triangle" w="lg"/>
            </a:ln>
          </p:spPr>
          <p:style>
            <a:lnRef idx="2">
              <a:schemeClr val="accent1"/>
            </a:lnRef>
            <a:fillRef idx="0">
              <a:schemeClr val="accent1"/>
            </a:fillRef>
            <a:effectRef idx="1">
              <a:schemeClr val="accent1"/>
            </a:effectRef>
            <a:fontRef idx="minor">
              <a:schemeClr val="tx1"/>
            </a:fontRef>
          </p:style>
        </p:cxnSp>
        <p:sp>
          <p:nvSpPr>
            <p:cNvPr id="53" name="Rectangle 52"/>
            <p:cNvSpPr/>
            <p:nvPr/>
          </p:nvSpPr>
          <p:spPr>
            <a:xfrm>
              <a:off x="6677996" y="1995559"/>
              <a:ext cx="2445331" cy="880655"/>
            </a:xfrm>
            <a:prstGeom prst="rect">
              <a:avLst/>
            </a:prstGeom>
            <a:solidFill>
              <a:schemeClr val="tx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latin typeface="Times New Roman"/>
                </a:rPr>
                <a:t>Spatial Layout [</a:t>
              </a:r>
              <a:r>
                <a:rPr lang="en-US" sz="2400" dirty="0" err="1">
                  <a:latin typeface="Times New Roman"/>
                </a:rPr>
                <a:t>Hedau</a:t>
              </a:r>
              <a:r>
                <a:rPr lang="en-US" sz="2400" dirty="0">
                  <a:latin typeface="Times New Roman"/>
                </a:rPr>
                <a:t> et al. </a:t>
              </a:r>
              <a:r>
                <a:rPr lang="fr-FR" sz="2400" dirty="0">
                  <a:latin typeface="Times New Roman"/>
                </a:rPr>
                <a:t>’</a:t>
              </a:r>
              <a:r>
                <a:rPr lang="en-US" sz="2400" dirty="0">
                  <a:latin typeface="Times New Roman"/>
                </a:rPr>
                <a:t>09]</a:t>
              </a:r>
            </a:p>
          </p:txBody>
        </p:sp>
      </p:grpSp>
    </p:spTree>
    <p:extLst>
      <p:ext uri="{BB962C8B-B14F-4D97-AF65-F5344CB8AC3E}">
        <p14:creationId xmlns:p14="http://schemas.microsoft.com/office/powerpoint/2010/main" val="1796324933"/>
      </p:ext>
    </p:extLst>
  </p:cSld>
  <p:clrMapOvr>
    <a:masterClrMapping/>
  </p:clrMapOvr>
  <mc:AlternateContent xmlns:mc="http://schemas.openxmlformats.org/markup-compatibility/2006" xmlns:p14="http://schemas.microsoft.com/office/powerpoint/2010/main">
    <mc:Choice Requires="p14">
      <p:transition spd="slow" p14:dur="2000" advTm="10310"/>
    </mc:Choice>
    <mc:Fallback xmlns="">
      <p:transition spd="slow" advTm="1031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8534400" cy="1143000"/>
          </a:xfrm>
        </p:spPr>
        <p:txBody>
          <a:bodyPr/>
          <a:lstStyle/>
          <a:p>
            <a:r>
              <a:rPr lang="en-US" dirty="0" smtClean="0"/>
              <a:t>Announcements</a:t>
            </a:r>
            <a:endParaRPr lang="en-US" dirty="0"/>
          </a:p>
        </p:txBody>
      </p:sp>
      <p:sp>
        <p:nvSpPr>
          <p:cNvPr id="3" name="Content Placeholder 2"/>
          <p:cNvSpPr>
            <a:spLocks noGrp="1"/>
          </p:cNvSpPr>
          <p:nvPr>
            <p:ph idx="1"/>
          </p:nvPr>
        </p:nvSpPr>
        <p:spPr/>
        <p:txBody>
          <a:bodyPr/>
          <a:lstStyle/>
          <a:p>
            <a:endParaRPr lang="en-US" dirty="0" smtClean="0"/>
          </a:p>
          <a:p>
            <a:r>
              <a:rPr lang="en-US" dirty="0" smtClean="0"/>
              <a:t>CS 497 final project detailed proposals are graded</a:t>
            </a:r>
            <a:endParaRPr lang="en-US" dirty="0"/>
          </a:p>
          <a:p>
            <a:endParaRPr lang="en-US" dirty="0" smtClean="0"/>
          </a:p>
          <a:p>
            <a:r>
              <a:rPr lang="en-US" dirty="0" smtClean="0"/>
              <a:t>Fri: Wilfredo will give lecture</a:t>
            </a:r>
            <a:endParaRPr lang="en-US" dirty="0" smtClean="0"/>
          </a:p>
          <a:p>
            <a:endParaRPr lang="en-US" dirty="0"/>
          </a:p>
          <a:p>
            <a:r>
              <a:rPr lang="en-US" dirty="0" smtClean="0"/>
              <a:t>Tues: </a:t>
            </a:r>
            <a:r>
              <a:rPr lang="en-US" dirty="0" smtClean="0"/>
              <a:t>Project 4 is due</a:t>
            </a:r>
            <a:endParaRPr lang="en-US" dirty="0"/>
          </a:p>
        </p:txBody>
      </p:sp>
    </p:spTree>
    <p:extLst>
      <p:ext uri="{BB962C8B-B14F-4D97-AF65-F5344CB8AC3E}">
        <p14:creationId xmlns:p14="http://schemas.microsoft.com/office/powerpoint/2010/main" val="116638061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2030" y="408833"/>
            <a:ext cx="9135272" cy="6068167"/>
            <a:chOff x="7351" y="407357"/>
            <a:chExt cx="9135272" cy="6068167"/>
          </a:xfrm>
        </p:grpSpPr>
        <p:grpSp>
          <p:nvGrpSpPr>
            <p:cNvPr id="34" name="Group 33"/>
            <p:cNvGrpSpPr/>
            <p:nvPr/>
          </p:nvGrpSpPr>
          <p:grpSpPr>
            <a:xfrm>
              <a:off x="7351" y="407357"/>
              <a:ext cx="9135272" cy="6068167"/>
              <a:chOff x="777974" y="1291561"/>
              <a:chExt cx="7752408" cy="5149590"/>
            </a:xfrm>
          </p:grpSpPr>
          <p:pic>
            <p:nvPicPr>
              <p:cNvPr id="36" name="Picture 35" descr="orig.png"/>
              <p:cNvPicPr>
                <a:picLocks noChangeAspect="1"/>
              </p:cNvPicPr>
              <p:nvPr/>
            </p:nvPicPr>
            <p:blipFill>
              <a:blip r:embed="rId3"/>
              <a:stretch>
                <a:fillRect/>
              </a:stretch>
            </p:blipFill>
            <p:spPr>
              <a:xfrm>
                <a:off x="777974" y="1291561"/>
                <a:ext cx="7752407" cy="5148987"/>
              </a:xfrm>
              <a:prstGeom prst="rect">
                <a:avLst/>
              </a:prstGeom>
            </p:spPr>
          </p:pic>
          <p:cxnSp>
            <p:nvCxnSpPr>
              <p:cNvPr id="37" name="Straight Connector 36"/>
              <p:cNvCxnSpPr/>
              <p:nvPr/>
            </p:nvCxnSpPr>
            <p:spPr>
              <a:xfrm flipV="1">
                <a:off x="777974" y="5337700"/>
                <a:ext cx="5352962" cy="954587"/>
              </a:xfrm>
              <a:prstGeom prst="line">
                <a:avLst/>
              </a:prstGeom>
              <a:ln w="63500">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rot="5400000">
                <a:off x="4708999" y="3915160"/>
                <a:ext cx="2843875" cy="1205"/>
              </a:xfrm>
              <a:prstGeom prst="line">
                <a:avLst/>
              </a:prstGeom>
              <a:ln w="63500">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rot="10800000">
                <a:off x="6130334" y="5338302"/>
                <a:ext cx="2400048" cy="597219"/>
              </a:xfrm>
              <a:prstGeom prst="line">
                <a:avLst/>
              </a:prstGeom>
              <a:ln w="63500">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flipV="1">
                <a:off x="6131540" y="2030392"/>
                <a:ext cx="2398841" cy="463434"/>
              </a:xfrm>
              <a:prstGeom prst="line">
                <a:avLst/>
              </a:prstGeom>
              <a:ln w="63500">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777974" y="1673626"/>
                <a:ext cx="5353566" cy="820198"/>
              </a:xfrm>
              <a:prstGeom prst="line">
                <a:avLst/>
              </a:prstGeom>
              <a:ln w="63500">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rot="5400000" flipH="1" flipV="1">
                <a:off x="3005020" y="5831271"/>
                <a:ext cx="1218555" cy="1205"/>
              </a:xfrm>
              <a:prstGeom prst="line">
                <a:avLst/>
              </a:prstGeom>
              <a:ln w="63500">
                <a:solidFill>
                  <a:srgbClr val="0000FF"/>
                </a:solidFill>
                <a:prstDash val="sysDot"/>
              </a:ln>
            </p:spPr>
            <p:style>
              <a:lnRef idx="2">
                <a:schemeClr val="accent1"/>
              </a:lnRef>
              <a:fillRef idx="0">
                <a:schemeClr val="accent1"/>
              </a:fillRef>
              <a:effectRef idx="1">
                <a:schemeClr val="accent1"/>
              </a:effectRef>
              <a:fontRef idx="minor">
                <a:schemeClr val="tx1"/>
              </a:fontRef>
            </p:style>
          </p:cxnSp>
          <p:sp>
            <p:nvSpPr>
              <p:cNvPr id="43" name="Freeform 42"/>
              <p:cNvSpPr/>
              <p:nvPr/>
            </p:nvSpPr>
            <p:spPr>
              <a:xfrm>
                <a:off x="3604654" y="4752108"/>
                <a:ext cx="4526576" cy="1212342"/>
              </a:xfrm>
              <a:custGeom>
                <a:avLst/>
                <a:gdLst>
                  <a:gd name="connsiteX0" fmla="*/ 0 w 5473700"/>
                  <a:gd name="connsiteY0" fmla="*/ 571500 h 1536700"/>
                  <a:gd name="connsiteX1" fmla="*/ 1943100 w 5473700"/>
                  <a:gd name="connsiteY1" fmla="*/ 1536700 h 1536700"/>
                  <a:gd name="connsiteX2" fmla="*/ 5473700 w 5473700"/>
                  <a:gd name="connsiteY2" fmla="*/ 469900 h 1536700"/>
                  <a:gd name="connsiteX3" fmla="*/ 3390900 w 5473700"/>
                  <a:gd name="connsiteY3" fmla="*/ 0 h 1536700"/>
                  <a:gd name="connsiteX4" fmla="*/ 0 w 5473700"/>
                  <a:gd name="connsiteY4" fmla="*/ 571500 h 1536700"/>
                  <a:gd name="connsiteX0" fmla="*/ 0 w 5473700"/>
                  <a:gd name="connsiteY0" fmla="*/ 571500 h 1536700"/>
                  <a:gd name="connsiteX1" fmla="*/ 1943100 w 5473700"/>
                  <a:gd name="connsiteY1" fmla="*/ 1536700 h 1536700"/>
                  <a:gd name="connsiteX2" fmla="*/ 5473700 w 5473700"/>
                  <a:gd name="connsiteY2" fmla="*/ 469900 h 1536700"/>
                  <a:gd name="connsiteX3" fmla="*/ 4072505 w 5473700"/>
                  <a:gd name="connsiteY3" fmla="*/ 0 h 1536700"/>
                  <a:gd name="connsiteX4" fmla="*/ 0 w 5473700"/>
                  <a:gd name="connsiteY4" fmla="*/ 571500 h 1536700"/>
                  <a:gd name="connsiteX0" fmla="*/ 0 w 5473700"/>
                  <a:gd name="connsiteY0" fmla="*/ 571500 h 1536700"/>
                  <a:gd name="connsiteX1" fmla="*/ 1943100 w 5473700"/>
                  <a:gd name="connsiteY1" fmla="*/ 1536700 h 1536700"/>
                  <a:gd name="connsiteX2" fmla="*/ 5473700 w 5473700"/>
                  <a:gd name="connsiteY2" fmla="*/ 469900 h 1536700"/>
                  <a:gd name="connsiteX3" fmla="*/ 3548229 w 5473700"/>
                  <a:gd name="connsiteY3" fmla="*/ 0 h 1536700"/>
                  <a:gd name="connsiteX4" fmla="*/ 0 w 5473700"/>
                  <a:gd name="connsiteY4" fmla="*/ 571500 h 1536700"/>
                  <a:gd name="connsiteX0" fmla="*/ 0 w 5834990"/>
                  <a:gd name="connsiteY0" fmla="*/ 571500 h 1536700"/>
                  <a:gd name="connsiteX1" fmla="*/ 1943100 w 5834990"/>
                  <a:gd name="connsiteY1" fmla="*/ 1536700 h 1536700"/>
                  <a:gd name="connsiteX2" fmla="*/ 5473700 w 5834990"/>
                  <a:gd name="connsiteY2" fmla="*/ 469900 h 1536700"/>
                  <a:gd name="connsiteX3" fmla="*/ 5834990 w 5834990"/>
                  <a:gd name="connsiteY3" fmla="*/ 227458 h 1536700"/>
                  <a:gd name="connsiteX4" fmla="*/ 3548229 w 5834990"/>
                  <a:gd name="connsiteY4" fmla="*/ 0 h 1536700"/>
                  <a:gd name="connsiteX5" fmla="*/ 0 w 5834990"/>
                  <a:gd name="connsiteY5" fmla="*/ 571500 h 1536700"/>
                  <a:gd name="connsiteX0" fmla="*/ 0 w 5473700"/>
                  <a:gd name="connsiteY0" fmla="*/ 571500 h 1536700"/>
                  <a:gd name="connsiteX1" fmla="*/ 1943100 w 5473700"/>
                  <a:gd name="connsiteY1" fmla="*/ 1536700 h 1536700"/>
                  <a:gd name="connsiteX2" fmla="*/ 5473700 w 5473700"/>
                  <a:gd name="connsiteY2" fmla="*/ 469900 h 1536700"/>
                  <a:gd name="connsiteX3" fmla="*/ 3548229 w 5473700"/>
                  <a:gd name="connsiteY3" fmla="*/ 0 h 1536700"/>
                  <a:gd name="connsiteX4" fmla="*/ 0 w 5473700"/>
                  <a:gd name="connsiteY4" fmla="*/ 571500 h 1536700"/>
                  <a:gd name="connsiteX0" fmla="*/ 0 w 5814503"/>
                  <a:gd name="connsiteY0" fmla="*/ 571500 h 1536700"/>
                  <a:gd name="connsiteX1" fmla="*/ 1943100 w 5814503"/>
                  <a:gd name="connsiteY1" fmla="*/ 1536700 h 1536700"/>
                  <a:gd name="connsiteX2" fmla="*/ 5814503 w 5814503"/>
                  <a:gd name="connsiteY2" fmla="*/ 356300 h 1536700"/>
                  <a:gd name="connsiteX3" fmla="*/ 3548229 w 5814503"/>
                  <a:gd name="connsiteY3" fmla="*/ 0 h 1536700"/>
                  <a:gd name="connsiteX4" fmla="*/ 0 w 5814503"/>
                  <a:gd name="connsiteY4" fmla="*/ 571500 h 1536700"/>
                  <a:gd name="connsiteX0" fmla="*/ 0 w 5962014"/>
                  <a:gd name="connsiteY0" fmla="*/ 571500 h 1536700"/>
                  <a:gd name="connsiteX1" fmla="*/ 1943100 w 5962014"/>
                  <a:gd name="connsiteY1" fmla="*/ 1536700 h 1536700"/>
                  <a:gd name="connsiteX2" fmla="*/ 5962014 w 5962014"/>
                  <a:gd name="connsiteY2" fmla="*/ 299499 h 1536700"/>
                  <a:gd name="connsiteX3" fmla="*/ 3548229 w 5962014"/>
                  <a:gd name="connsiteY3" fmla="*/ 0 h 1536700"/>
                  <a:gd name="connsiteX4" fmla="*/ 0 w 5962014"/>
                  <a:gd name="connsiteY4" fmla="*/ 571500 h 1536700"/>
                  <a:gd name="connsiteX0" fmla="*/ 0 w 5962014"/>
                  <a:gd name="connsiteY0" fmla="*/ 571500 h 1536700"/>
                  <a:gd name="connsiteX1" fmla="*/ 1943100 w 5962014"/>
                  <a:gd name="connsiteY1" fmla="*/ 1536700 h 1536700"/>
                  <a:gd name="connsiteX2" fmla="*/ 5962014 w 5962014"/>
                  <a:gd name="connsiteY2" fmla="*/ 299499 h 1536700"/>
                  <a:gd name="connsiteX3" fmla="*/ 3548229 w 5962014"/>
                  <a:gd name="connsiteY3" fmla="*/ 0 h 1536700"/>
                  <a:gd name="connsiteX4" fmla="*/ 0 w 5962014"/>
                  <a:gd name="connsiteY4" fmla="*/ 571500 h 1536700"/>
                  <a:gd name="connsiteX0" fmla="*/ 0 w 5962014"/>
                  <a:gd name="connsiteY0" fmla="*/ 631592 h 1596792"/>
                  <a:gd name="connsiteX1" fmla="*/ 1943100 w 5962014"/>
                  <a:gd name="connsiteY1" fmla="*/ 1596792 h 1596792"/>
                  <a:gd name="connsiteX2" fmla="*/ 5962014 w 5962014"/>
                  <a:gd name="connsiteY2" fmla="*/ 359591 h 1596792"/>
                  <a:gd name="connsiteX3" fmla="*/ 3756498 w 5962014"/>
                  <a:gd name="connsiteY3" fmla="*/ 0 h 1596792"/>
                  <a:gd name="connsiteX4" fmla="*/ 0 w 5962014"/>
                  <a:gd name="connsiteY4" fmla="*/ 631592 h 1596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62014" h="1596792">
                    <a:moveTo>
                      <a:pt x="0" y="631592"/>
                    </a:moveTo>
                    <a:lnTo>
                      <a:pt x="1943100" y="1596792"/>
                    </a:lnTo>
                    <a:lnTo>
                      <a:pt x="5962014" y="359591"/>
                    </a:lnTo>
                    <a:lnTo>
                      <a:pt x="3756498" y="0"/>
                    </a:lnTo>
                    <a:lnTo>
                      <a:pt x="0" y="631592"/>
                    </a:lnTo>
                    <a:close/>
                  </a:path>
                </a:pathLst>
              </a:cu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a:p>
            </p:txBody>
          </p:sp>
          <p:pic>
            <p:nvPicPr>
              <p:cNvPr id="44" name="Picture 43" descr="segmatte.png"/>
              <p:cNvPicPr>
                <a:picLocks noChangeAspect="1"/>
              </p:cNvPicPr>
              <p:nvPr/>
            </p:nvPicPr>
            <p:blipFill>
              <a:blip r:embed="rId4"/>
              <a:stretch>
                <a:fillRect/>
              </a:stretch>
            </p:blipFill>
            <p:spPr>
              <a:xfrm>
                <a:off x="6382266" y="4103136"/>
                <a:ext cx="1761266" cy="1024215"/>
              </a:xfrm>
              <a:prstGeom prst="rect">
                <a:avLst/>
              </a:prstGeom>
            </p:spPr>
          </p:pic>
          <p:sp>
            <p:nvSpPr>
              <p:cNvPr id="47" name="Rectangle 46"/>
              <p:cNvSpPr/>
              <p:nvPr/>
            </p:nvSpPr>
            <p:spPr>
              <a:xfrm>
                <a:off x="920239" y="1822302"/>
                <a:ext cx="3565042" cy="1691862"/>
              </a:xfrm>
              <a:prstGeom prst="rect">
                <a:avLst/>
              </a:prstGeom>
              <a:solidFill>
                <a:schemeClr val="tx1">
                  <a:alpha val="63000"/>
                </a:schemeClr>
              </a:solidFill>
              <a:ln>
                <a:noFill/>
              </a:ln>
            </p:spPr>
            <p:style>
              <a:lnRef idx="1">
                <a:schemeClr val="accent1"/>
              </a:lnRef>
              <a:fillRef idx="3">
                <a:schemeClr val="accent1"/>
              </a:fillRef>
              <a:effectRef idx="2">
                <a:schemeClr val="accent1"/>
              </a:effectRef>
              <a:fontRef idx="minor">
                <a:schemeClr val="lt1"/>
              </a:fontRef>
            </p:style>
          </p:sp>
          <p:cxnSp>
            <p:nvCxnSpPr>
              <p:cNvPr id="48" name="Straight Connector 47"/>
              <p:cNvCxnSpPr/>
              <p:nvPr/>
            </p:nvCxnSpPr>
            <p:spPr>
              <a:xfrm>
                <a:off x="1078373" y="2098961"/>
                <a:ext cx="571020" cy="1205"/>
              </a:xfrm>
              <a:prstGeom prst="line">
                <a:avLst/>
              </a:prstGeom>
              <a:ln w="63500">
                <a:solidFill>
                  <a:srgbClr val="FF0000"/>
                </a:solidFill>
                <a:prstDash val="sysDash"/>
              </a:ln>
            </p:spPr>
            <p:style>
              <a:lnRef idx="2">
                <a:schemeClr val="accent1"/>
              </a:lnRef>
              <a:fillRef idx="0">
                <a:schemeClr val="accent1"/>
              </a:fillRef>
              <a:effectRef idx="1">
                <a:schemeClr val="accent1"/>
              </a:effectRef>
              <a:fontRef idx="minor">
                <a:schemeClr val="tx1"/>
              </a:fontRef>
            </p:style>
          </p:cxnSp>
          <p:sp>
            <p:nvSpPr>
              <p:cNvPr id="49" name="TextBox 48"/>
              <p:cNvSpPr txBox="1"/>
              <p:nvPr/>
            </p:nvSpPr>
            <p:spPr>
              <a:xfrm>
                <a:off x="1798755" y="1799418"/>
                <a:ext cx="3547373" cy="444017"/>
              </a:xfrm>
              <a:prstGeom prst="rect">
                <a:avLst/>
              </a:prstGeom>
              <a:noFill/>
            </p:spPr>
            <p:txBody>
              <a:bodyPr wrap="square" rtlCol="0">
                <a:spAutoFit/>
              </a:bodyPr>
              <a:lstStyle/>
              <a:p>
                <a:r>
                  <a:rPr lang="en-US" sz="2800" dirty="0">
                    <a:solidFill>
                      <a:schemeClr val="bg1"/>
                    </a:solidFill>
                    <a:latin typeface="Times New Roman"/>
                  </a:rPr>
                  <a:t>Bounding geometry</a:t>
                </a:r>
              </a:p>
            </p:txBody>
          </p:sp>
          <p:sp>
            <p:nvSpPr>
              <p:cNvPr id="50" name="TextBox 49"/>
              <p:cNvSpPr txBox="1"/>
              <p:nvPr/>
            </p:nvSpPr>
            <p:spPr>
              <a:xfrm>
                <a:off x="1805007" y="2936086"/>
                <a:ext cx="3278386" cy="444017"/>
              </a:xfrm>
              <a:prstGeom prst="rect">
                <a:avLst/>
              </a:prstGeom>
              <a:noFill/>
            </p:spPr>
            <p:txBody>
              <a:bodyPr wrap="square" rtlCol="0">
                <a:spAutoFit/>
              </a:bodyPr>
              <a:lstStyle/>
              <a:p>
                <a:r>
                  <a:rPr lang="en-US" sz="2800" dirty="0">
                    <a:solidFill>
                      <a:schemeClr val="bg1"/>
                    </a:solidFill>
                    <a:latin typeface="Times New Roman"/>
                  </a:rPr>
                  <a:t>Occluding geometry</a:t>
                </a:r>
              </a:p>
            </p:txBody>
          </p:sp>
          <p:pic>
            <p:nvPicPr>
              <p:cNvPr id="51" name="Picture 50" descr="segmatte.png"/>
              <p:cNvPicPr>
                <a:picLocks noChangeAspect="1"/>
              </p:cNvPicPr>
              <p:nvPr/>
            </p:nvPicPr>
            <p:blipFill>
              <a:blip r:embed="rId4"/>
              <a:stretch>
                <a:fillRect/>
              </a:stretch>
            </p:blipFill>
            <p:spPr>
              <a:xfrm>
                <a:off x="911366" y="2936086"/>
                <a:ext cx="893167" cy="519396"/>
              </a:xfrm>
              <a:prstGeom prst="rect">
                <a:avLst/>
              </a:prstGeom>
            </p:spPr>
          </p:pic>
          <p:sp>
            <p:nvSpPr>
              <p:cNvPr id="52" name="Rectangle 51"/>
              <p:cNvSpPr/>
              <p:nvPr/>
            </p:nvSpPr>
            <p:spPr>
              <a:xfrm>
                <a:off x="1078373" y="2378746"/>
                <a:ext cx="562267" cy="354957"/>
              </a:xfrm>
              <a:prstGeom prst="rect">
                <a:avLst/>
              </a:prstGeom>
              <a:solidFill>
                <a:srgbClr val="0000FF"/>
              </a:solidFill>
              <a:ln/>
            </p:spPr>
            <p:style>
              <a:lnRef idx="1">
                <a:schemeClr val="accent1"/>
              </a:lnRef>
              <a:fillRef idx="3">
                <a:schemeClr val="accent1"/>
              </a:fillRef>
              <a:effectRef idx="2">
                <a:schemeClr val="accent1"/>
              </a:effectRef>
              <a:fontRef idx="minor">
                <a:schemeClr val="lt1"/>
              </a:fontRef>
            </p:style>
          </p:sp>
          <p:cxnSp>
            <p:nvCxnSpPr>
              <p:cNvPr id="53" name="Straight Connector 52"/>
              <p:cNvCxnSpPr/>
              <p:nvPr/>
            </p:nvCxnSpPr>
            <p:spPr>
              <a:xfrm rot="10800000">
                <a:off x="1078691" y="2871407"/>
                <a:ext cx="570701" cy="1205"/>
              </a:xfrm>
              <a:prstGeom prst="line">
                <a:avLst/>
              </a:prstGeom>
              <a:ln w="63500">
                <a:solidFill>
                  <a:srgbClr val="0000FF"/>
                </a:solidFill>
                <a:prstDash val="sysDot"/>
              </a:ln>
            </p:spPr>
            <p:style>
              <a:lnRef idx="2">
                <a:schemeClr val="accent1"/>
              </a:lnRef>
              <a:fillRef idx="0">
                <a:schemeClr val="accent1"/>
              </a:fillRef>
              <a:effectRef idx="1">
                <a:schemeClr val="accent1"/>
              </a:effectRef>
              <a:fontRef idx="minor">
                <a:schemeClr val="tx1"/>
              </a:fontRef>
            </p:style>
          </p:cxnSp>
          <p:sp>
            <p:nvSpPr>
              <p:cNvPr id="54" name="TextBox 53"/>
              <p:cNvSpPr txBox="1"/>
              <p:nvPr/>
            </p:nvSpPr>
            <p:spPr>
              <a:xfrm>
                <a:off x="1800835" y="2335621"/>
                <a:ext cx="3321514" cy="444017"/>
              </a:xfrm>
              <a:prstGeom prst="rect">
                <a:avLst/>
              </a:prstGeom>
              <a:noFill/>
            </p:spPr>
            <p:txBody>
              <a:bodyPr wrap="square" rtlCol="0">
                <a:spAutoFit/>
              </a:bodyPr>
              <a:lstStyle/>
              <a:p>
                <a:r>
                  <a:rPr lang="en-US" sz="2800" dirty="0">
                    <a:solidFill>
                      <a:schemeClr val="bg1"/>
                    </a:solidFill>
                    <a:latin typeface="Times New Roman"/>
                  </a:rPr>
                  <a:t>Supporting geometry</a:t>
                </a:r>
              </a:p>
            </p:txBody>
          </p:sp>
          <p:sp>
            <p:nvSpPr>
              <p:cNvPr id="57" name="Rectangle 56"/>
              <p:cNvSpPr/>
              <p:nvPr/>
            </p:nvSpPr>
            <p:spPr>
              <a:xfrm>
                <a:off x="4617994" y="3514163"/>
                <a:ext cx="2060188" cy="794709"/>
              </a:xfrm>
              <a:prstGeom prst="rect">
                <a:avLst/>
              </a:prstGeom>
              <a:solidFill>
                <a:schemeClr val="tx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latin typeface="Times New Roman"/>
                  </a:rPr>
                  <a:t>Spectral matting[Levin et al. </a:t>
                </a:r>
                <a:r>
                  <a:rPr lang="fr-FR" sz="2400" dirty="0">
                    <a:latin typeface="Times New Roman"/>
                  </a:rPr>
                  <a:t>’</a:t>
                </a:r>
                <a:r>
                  <a:rPr lang="en-US" sz="2400" dirty="0">
                    <a:latin typeface="Times New Roman"/>
                  </a:rPr>
                  <a:t>09]</a:t>
                </a:r>
              </a:p>
            </p:txBody>
          </p:sp>
          <p:cxnSp>
            <p:nvCxnSpPr>
              <p:cNvPr id="62" name="Straight Connector 61"/>
              <p:cNvCxnSpPr/>
              <p:nvPr/>
            </p:nvCxnSpPr>
            <p:spPr>
              <a:xfrm>
                <a:off x="6678183" y="3911518"/>
                <a:ext cx="494872" cy="509814"/>
              </a:xfrm>
              <a:prstGeom prst="line">
                <a:avLst/>
              </a:prstGeom>
              <a:ln w="50800" cap="rnd">
                <a:solidFill>
                  <a:srgbClr val="FFFF00"/>
                </a:solidFill>
                <a:tailEnd type="triangle" w="lg"/>
              </a:ln>
            </p:spPr>
            <p:style>
              <a:lnRef idx="2">
                <a:schemeClr val="accent1"/>
              </a:lnRef>
              <a:fillRef idx="0">
                <a:schemeClr val="accent1"/>
              </a:fillRef>
              <a:effectRef idx="1">
                <a:schemeClr val="accent1"/>
              </a:effectRef>
              <a:fontRef idx="minor">
                <a:schemeClr val="tx1"/>
              </a:fontRef>
            </p:style>
          </p:cxnSp>
          <p:sp>
            <p:nvSpPr>
              <p:cNvPr id="63" name="Rectangle 62"/>
              <p:cNvSpPr/>
              <p:nvPr/>
            </p:nvSpPr>
            <p:spPr>
              <a:xfrm>
                <a:off x="2005255" y="4354510"/>
                <a:ext cx="1692345" cy="501728"/>
              </a:xfrm>
              <a:prstGeom prst="rect">
                <a:avLst/>
              </a:prstGeom>
              <a:solidFill>
                <a:schemeClr val="tx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latin typeface="Times New Roman"/>
                  </a:rPr>
                  <a:t>Manual input</a:t>
                </a:r>
              </a:p>
            </p:txBody>
          </p:sp>
          <p:cxnSp>
            <p:nvCxnSpPr>
              <p:cNvPr id="64" name="Straight Connector 63"/>
              <p:cNvCxnSpPr/>
              <p:nvPr/>
            </p:nvCxnSpPr>
            <p:spPr>
              <a:xfrm>
                <a:off x="3121916" y="4856239"/>
                <a:ext cx="456492" cy="352009"/>
              </a:xfrm>
              <a:prstGeom prst="line">
                <a:avLst/>
              </a:prstGeom>
              <a:ln w="50800" cap="rnd">
                <a:solidFill>
                  <a:srgbClr val="FFFF00"/>
                </a:solidFill>
                <a:tailEnd type="triangle" w="lg"/>
              </a:ln>
            </p:spPr>
            <p:style>
              <a:lnRef idx="2">
                <a:schemeClr val="accent1"/>
              </a:lnRef>
              <a:fillRef idx="0">
                <a:schemeClr val="accent1"/>
              </a:fillRef>
              <a:effectRef idx="1">
                <a:schemeClr val="accent1"/>
              </a:effectRef>
              <a:fontRef idx="minor">
                <a:schemeClr val="tx1"/>
              </a:fontRef>
            </p:style>
          </p:cxnSp>
        </p:grpSp>
        <p:cxnSp>
          <p:nvCxnSpPr>
            <p:cNvPr id="30" name="Straight Connector 29"/>
            <p:cNvCxnSpPr>
              <a:stCxn id="33" idx="1"/>
            </p:cNvCxnSpPr>
            <p:nvPr/>
          </p:nvCxnSpPr>
          <p:spPr>
            <a:xfrm flipH="1" flipV="1">
              <a:off x="6314459" y="1824082"/>
              <a:ext cx="363537" cy="611805"/>
            </a:xfrm>
            <a:prstGeom prst="line">
              <a:avLst/>
            </a:prstGeom>
            <a:ln w="50800" cap="rnd">
              <a:solidFill>
                <a:srgbClr val="FFFF00"/>
              </a:solidFill>
              <a:tailEnd type="triangle" w="lg"/>
            </a:ln>
          </p:spPr>
          <p:style>
            <a:lnRef idx="2">
              <a:schemeClr val="accent1"/>
            </a:lnRef>
            <a:fillRef idx="0">
              <a:schemeClr val="accent1"/>
            </a:fillRef>
            <a:effectRef idx="1">
              <a:schemeClr val="accent1"/>
            </a:effectRef>
            <a:fontRef idx="minor">
              <a:schemeClr val="tx1"/>
            </a:fontRef>
          </p:style>
        </p:cxnSp>
        <p:sp>
          <p:nvSpPr>
            <p:cNvPr id="33" name="Rectangle 32"/>
            <p:cNvSpPr/>
            <p:nvPr/>
          </p:nvSpPr>
          <p:spPr>
            <a:xfrm>
              <a:off x="6677996" y="1995559"/>
              <a:ext cx="2445331" cy="880655"/>
            </a:xfrm>
            <a:prstGeom prst="rect">
              <a:avLst/>
            </a:prstGeom>
            <a:solidFill>
              <a:schemeClr val="tx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latin typeface="Times New Roman"/>
                </a:rPr>
                <a:t>Spatial Layout [</a:t>
              </a:r>
              <a:r>
                <a:rPr lang="en-US" sz="2400" dirty="0" err="1">
                  <a:latin typeface="Times New Roman"/>
                </a:rPr>
                <a:t>Hedau</a:t>
              </a:r>
              <a:r>
                <a:rPr lang="en-US" sz="2400" dirty="0">
                  <a:latin typeface="Times New Roman"/>
                </a:rPr>
                <a:t> et al. </a:t>
              </a:r>
              <a:r>
                <a:rPr lang="fr-FR" sz="2400" dirty="0">
                  <a:latin typeface="Times New Roman"/>
                </a:rPr>
                <a:t>’</a:t>
              </a:r>
              <a:r>
                <a:rPr lang="en-US" sz="2400" dirty="0">
                  <a:latin typeface="Times New Roman"/>
                </a:rPr>
                <a:t>09]</a:t>
              </a:r>
            </a:p>
          </p:txBody>
        </p:sp>
      </p:grpSp>
    </p:spTree>
    <p:extLst>
      <p:ext uri="{BB962C8B-B14F-4D97-AF65-F5344CB8AC3E}">
        <p14:creationId xmlns:p14="http://schemas.microsoft.com/office/powerpoint/2010/main" val="1034262132"/>
      </p:ext>
    </p:extLst>
  </p:cSld>
  <p:clrMapOvr>
    <a:masterClrMapping/>
  </p:clrMapOvr>
  <mc:AlternateContent xmlns:mc="http://schemas.openxmlformats.org/markup-compatibility/2006" xmlns:p14="http://schemas.microsoft.com/office/powerpoint/2010/main">
    <mc:Choice Requires="p14">
      <p:transition spd="slow" p14:dur="2000" advTm="7066"/>
    </mc:Choice>
    <mc:Fallback xmlns="">
      <p:transition spd="slow" advTm="7066"/>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p:cNvGrpSpPr/>
          <p:nvPr/>
        </p:nvGrpSpPr>
        <p:grpSpPr>
          <a:xfrm>
            <a:off x="896" y="2370"/>
            <a:ext cx="9135272" cy="6475524"/>
            <a:chOff x="7351" y="0"/>
            <a:chExt cx="9135272" cy="6475524"/>
          </a:xfrm>
        </p:grpSpPr>
        <p:grpSp>
          <p:nvGrpSpPr>
            <p:cNvPr id="13" name="Group 12"/>
            <p:cNvGrpSpPr/>
            <p:nvPr/>
          </p:nvGrpSpPr>
          <p:grpSpPr>
            <a:xfrm>
              <a:off x="7351" y="0"/>
              <a:ext cx="9135272" cy="6475524"/>
              <a:chOff x="7351" y="0"/>
              <a:chExt cx="9135272" cy="6475524"/>
            </a:xfrm>
          </p:grpSpPr>
          <p:grpSp>
            <p:nvGrpSpPr>
              <p:cNvPr id="2" name="Group 1"/>
              <p:cNvGrpSpPr/>
              <p:nvPr/>
            </p:nvGrpSpPr>
            <p:grpSpPr>
              <a:xfrm>
                <a:off x="7351" y="404194"/>
                <a:ext cx="9135272" cy="6071330"/>
                <a:chOff x="777974" y="1288877"/>
                <a:chExt cx="7752408" cy="5152274"/>
              </a:xfrm>
            </p:grpSpPr>
            <p:pic>
              <p:nvPicPr>
                <p:cNvPr id="58" name="Picture 57" descr="orig.png"/>
                <p:cNvPicPr>
                  <a:picLocks noChangeAspect="1"/>
                </p:cNvPicPr>
                <p:nvPr/>
              </p:nvPicPr>
              <p:blipFill>
                <a:blip r:embed="rId3"/>
                <a:stretch>
                  <a:fillRect/>
                </a:stretch>
              </p:blipFill>
              <p:spPr>
                <a:xfrm>
                  <a:off x="777974" y="1291561"/>
                  <a:ext cx="7752407" cy="5148987"/>
                </a:xfrm>
                <a:prstGeom prst="rect">
                  <a:avLst/>
                </a:prstGeom>
              </p:spPr>
            </p:pic>
            <p:cxnSp>
              <p:nvCxnSpPr>
                <p:cNvPr id="59" name="Straight Connector 58"/>
                <p:cNvCxnSpPr/>
                <p:nvPr/>
              </p:nvCxnSpPr>
              <p:spPr>
                <a:xfrm flipV="1">
                  <a:off x="777974" y="5337700"/>
                  <a:ext cx="5352962" cy="954587"/>
                </a:xfrm>
                <a:prstGeom prst="line">
                  <a:avLst/>
                </a:prstGeom>
                <a:ln w="63500">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rot="5400000">
                  <a:off x="4708999" y="3915160"/>
                  <a:ext cx="2843875" cy="1205"/>
                </a:xfrm>
                <a:prstGeom prst="line">
                  <a:avLst/>
                </a:prstGeom>
                <a:ln w="63500">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rot="10800000">
                  <a:off x="6130334" y="5338302"/>
                  <a:ext cx="2400048" cy="597219"/>
                </a:xfrm>
                <a:prstGeom prst="line">
                  <a:avLst/>
                </a:prstGeom>
                <a:ln w="63500">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flipV="1">
                  <a:off x="6131540" y="2030392"/>
                  <a:ext cx="2398841" cy="463434"/>
                </a:xfrm>
                <a:prstGeom prst="line">
                  <a:avLst/>
                </a:prstGeom>
                <a:ln w="63500">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a:off x="777974" y="1673626"/>
                  <a:ext cx="5353566" cy="820198"/>
                </a:xfrm>
                <a:prstGeom prst="line">
                  <a:avLst/>
                </a:prstGeom>
                <a:ln w="63500">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rot="5400000" flipH="1" flipV="1">
                  <a:off x="3005020" y="5831271"/>
                  <a:ext cx="1218555" cy="1205"/>
                </a:xfrm>
                <a:prstGeom prst="line">
                  <a:avLst/>
                </a:prstGeom>
                <a:ln w="63500">
                  <a:solidFill>
                    <a:srgbClr val="0000FF"/>
                  </a:solidFill>
                  <a:prstDash val="sysDot"/>
                </a:ln>
              </p:spPr>
              <p:style>
                <a:lnRef idx="2">
                  <a:schemeClr val="accent1"/>
                </a:lnRef>
                <a:fillRef idx="0">
                  <a:schemeClr val="accent1"/>
                </a:fillRef>
                <a:effectRef idx="1">
                  <a:schemeClr val="accent1"/>
                </a:effectRef>
                <a:fontRef idx="minor">
                  <a:schemeClr val="tx1"/>
                </a:fontRef>
              </p:style>
            </p:cxnSp>
            <p:sp>
              <p:nvSpPr>
                <p:cNvPr id="73" name="Freeform 72"/>
                <p:cNvSpPr/>
                <p:nvPr/>
              </p:nvSpPr>
              <p:spPr>
                <a:xfrm>
                  <a:off x="3604654" y="4752108"/>
                  <a:ext cx="4526576" cy="1212342"/>
                </a:xfrm>
                <a:custGeom>
                  <a:avLst/>
                  <a:gdLst>
                    <a:gd name="connsiteX0" fmla="*/ 0 w 5473700"/>
                    <a:gd name="connsiteY0" fmla="*/ 571500 h 1536700"/>
                    <a:gd name="connsiteX1" fmla="*/ 1943100 w 5473700"/>
                    <a:gd name="connsiteY1" fmla="*/ 1536700 h 1536700"/>
                    <a:gd name="connsiteX2" fmla="*/ 5473700 w 5473700"/>
                    <a:gd name="connsiteY2" fmla="*/ 469900 h 1536700"/>
                    <a:gd name="connsiteX3" fmla="*/ 3390900 w 5473700"/>
                    <a:gd name="connsiteY3" fmla="*/ 0 h 1536700"/>
                    <a:gd name="connsiteX4" fmla="*/ 0 w 5473700"/>
                    <a:gd name="connsiteY4" fmla="*/ 571500 h 1536700"/>
                    <a:gd name="connsiteX0" fmla="*/ 0 w 5473700"/>
                    <a:gd name="connsiteY0" fmla="*/ 571500 h 1536700"/>
                    <a:gd name="connsiteX1" fmla="*/ 1943100 w 5473700"/>
                    <a:gd name="connsiteY1" fmla="*/ 1536700 h 1536700"/>
                    <a:gd name="connsiteX2" fmla="*/ 5473700 w 5473700"/>
                    <a:gd name="connsiteY2" fmla="*/ 469900 h 1536700"/>
                    <a:gd name="connsiteX3" fmla="*/ 4072505 w 5473700"/>
                    <a:gd name="connsiteY3" fmla="*/ 0 h 1536700"/>
                    <a:gd name="connsiteX4" fmla="*/ 0 w 5473700"/>
                    <a:gd name="connsiteY4" fmla="*/ 571500 h 1536700"/>
                    <a:gd name="connsiteX0" fmla="*/ 0 w 5473700"/>
                    <a:gd name="connsiteY0" fmla="*/ 571500 h 1536700"/>
                    <a:gd name="connsiteX1" fmla="*/ 1943100 w 5473700"/>
                    <a:gd name="connsiteY1" fmla="*/ 1536700 h 1536700"/>
                    <a:gd name="connsiteX2" fmla="*/ 5473700 w 5473700"/>
                    <a:gd name="connsiteY2" fmla="*/ 469900 h 1536700"/>
                    <a:gd name="connsiteX3" fmla="*/ 3548229 w 5473700"/>
                    <a:gd name="connsiteY3" fmla="*/ 0 h 1536700"/>
                    <a:gd name="connsiteX4" fmla="*/ 0 w 5473700"/>
                    <a:gd name="connsiteY4" fmla="*/ 571500 h 1536700"/>
                    <a:gd name="connsiteX0" fmla="*/ 0 w 5834990"/>
                    <a:gd name="connsiteY0" fmla="*/ 571500 h 1536700"/>
                    <a:gd name="connsiteX1" fmla="*/ 1943100 w 5834990"/>
                    <a:gd name="connsiteY1" fmla="*/ 1536700 h 1536700"/>
                    <a:gd name="connsiteX2" fmla="*/ 5473700 w 5834990"/>
                    <a:gd name="connsiteY2" fmla="*/ 469900 h 1536700"/>
                    <a:gd name="connsiteX3" fmla="*/ 5834990 w 5834990"/>
                    <a:gd name="connsiteY3" fmla="*/ 227458 h 1536700"/>
                    <a:gd name="connsiteX4" fmla="*/ 3548229 w 5834990"/>
                    <a:gd name="connsiteY4" fmla="*/ 0 h 1536700"/>
                    <a:gd name="connsiteX5" fmla="*/ 0 w 5834990"/>
                    <a:gd name="connsiteY5" fmla="*/ 571500 h 1536700"/>
                    <a:gd name="connsiteX0" fmla="*/ 0 w 5473700"/>
                    <a:gd name="connsiteY0" fmla="*/ 571500 h 1536700"/>
                    <a:gd name="connsiteX1" fmla="*/ 1943100 w 5473700"/>
                    <a:gd name="connsiteY1" fmla="*/ 1536700 h 1536700"/>
                    <a:gd name="connsiteX2" fmla="*/ 5473700 w 5473700"/>
                    <a:gd name="connsiteY2" fmla="*/ 469900 h 1536700"/>
                    <a:gd name="connsiteX3" fmla="*/ 3548229 w 5473700"/>
                    <a:gd name="connsiteY3" fmla="*/ 0 h 1536700"/>
                    <a:gd name="connsiteX4" fmla="*/ 0 w 5473700"/>
                    <a:gd name="connsiteY4" fmla="*/ 571500 h 1536700"/>
                    <a:gd name="connsiteX0" fmla="*/ 0 w 5814503"/>
                    <a:gd name="connsiteY0" fmla="*/ 571500 h 1536700"/>
                    <a:gd name="connsiteX1" fmla="*/ 1943100 w 5814503"/>
                    <a:gd name="connsiteY1" fmla="*/ 1536700 h 1536700"/>
                    <a:gd name="connsiteX2" fmla="*/ 5814503 w 5814503"/>
                    <a:gd name="connsiteY2" fmla="*/ 356300 h 1536700"/>
                    <a:gd name="connsiteX3" fmla="*/ 3548229 w 5814503"/>
                    <a:gd name="connsiteY3" fmla="*/ 0 h 1536700"/>
                    <a:gd name="connsiteX4" fmla="*/ 0 w 5814503"/>
                    <a:gd name="connsiteY4" fmla="*/ 571500 h 1536700"/>
                    <a:gd name="connsiteX0" fmla="*/ 0 w 5962014"/>
                    <a:gd name="connsiteY0" fmla="*/ 571500 h 1536700"/>
                    <a:gd name="connsiteX1" fmla="*/ 1943100 w 5962014"/>
                    <a:gd name="connsiteY1" fmla="*/ 1536700 h 1536700"/>
                    <a:gd name="connsiteX2" fmla="*/ 5962014 w 5962014"/>
                    <a:gd name="connsiteY2" fmla="*/ 299499 h 1536700"/>
                    <a:gd name="connsiteX3" fmla="*/ 3548229 w 5962014"/>
                    <a:gd name="connsiteY3" fmla="*/ 0 h 1536700"/>
                    <a:gd name="connsiteX4" fmla="*/ 0 w 5962014"/>
                    <a:gd name="connsiteY4" fmla="*/ 571500 h 1536700"/>
                    <a:gd name="connsiteX0" fmla="*/ 0 w 5962014"/>
                    <a:gd name="connsiteY0" fmla="*/ 571500 h 1536700"/>
                    <a:gd name="connsiteX1" fmla="*/ 1943100 w 5962014"/>
                    <a:gd name="connsiteY1" fmla="*/ 1536700 h 1536700"/>
                    <a:gd name="connsiteX2" fmla="*/ 5962014 w 5962014"/>
                    <a:gd name="connsiteY2" fmla="*/ 299499 h 1536700"/>
                    <a:gd name="connsiteX3" fmla="*/ 3548229 w 5962014"/>
                    <a:gd name="connsiteY3" fmla="*/ 0 h 1536700"/>
                    <a:gd name="connsiteX4" fmla="*/ 0 w 5962014"/>
                    <a:gd name="connsiteY4" fmla="*/ 571500 h 1536700"/>
                    <a:gd name="connsiteX0" fmla="*/ 0 w 5962014"/>
                    <a:gd name="connsiteY0" fmla="*/ 631592 h 1596792"/>
                    <a:gd name="connsiteX1" fmla="*/ 1943100 w 5962014"/>
                    <a:gd name="connsiteY1" fmla="*/ 1596792 h 1596792"/>
                    <a:gd name="connsiteX2" fmla="*/ 5962014 w 5962014"/>
                    <a:gd name="connsiteY2" fmla="*/ 359591 h 1596792"/>
                    <a:gd name="connsiteX3" fmla="*/ 3756498 w 5962014"/>
                    <a:gd name="connsiteY3" fmla="*/ 0 h 1596792"/>
                    <a:gd name="connsiteX4" fmla="*/ 0 w 5962014"/>
                    <a:gd name="connsiteY4" fmla="*/ 631592 h 1596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62014" h="1596792">
                      <a:moveTo>
                        <a:pt x="0" y="631592"/>
                      </a:moveTo>
                      <a:lnTo>
                        <a:pt x="1943100" y="1596792"/>
                      </a:lnTo>
                      <a:lnTo>
                        <a:pt x="5962014" y="359591"/>
                      </a:lnTo>
                      <a:lnTo>
                        <a:pt x="3756498" y="0"/>
                      </a:lnTo>
                      <a:lnTo>
                        <a:pt x="0" y="631592"/>
                      </a:lnTo>
                      <a:close/>
                    </a:path>
                  </a:pathLst>
                </a:cu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a:p>
              </p:txBody>
            </p:sp>
            <p:pic>
              <p:nvPicPr>
                <p:cNvPr id="74" name="Picture 73" descr="segmatte.png"/>
                <p:cNvPicPr>
                  <a:picLocks noChangeAspect="1"/>
                </p:cNvPicPr>
                <p:nvPr/>
              </p:nvPicPr>
              <p:blipFill>
                <a:blip r:embed="rId4"/>
                <a:stretch>
                  <a:fillRect/>
                </a:stretch>
              </p:blipFill>
              <p:spPr>
                <a:xfrm>
                  <a:off x="6382266" y="4103136"/>
                  <a:ext cx="1761266" cy="1024215"/>
                </a:xfrm>
                <a:prstGeom prst="rect">
                  <a:avLst/>
                </a:prstGeom>
              </p:spPr>
            </p:pic>
            <p:sp>
              <p:nvSpPr>
                <p:cNvPr id="75" name="Freeform 74"/>
                <p:cNvSpPr/>
                <p:nvPr/>
              </p:nvSpPr>
              <p:spPr>
                <a:xfrm>
                  <a:off x="6346352" y="1295372"/>
                  <a:ext cx="1358411" cy="394937"/>
                </a:xfrm>
                <a:custGeom>
                  <a:avLst/>
                  <a:gdLst>
                    <a:gd name="connsiteX0" fmla="*/ 0 w 1200128"/>
                    <a:gd name="connsiteY0" fmla="*/ 265178 h 348919"/>
                    <a:gd name="connsiteX1" fmla="*/ 153505 w 1200128"/>
                    <a:gd name="connsiteY1" fmla="*/ 348919 h 348919"/>
                    <a:gd name="connsiteX2" fmla="*/ 1200128 w 1200128"/>
                    <a:gd name="connsiteY2" fmla="*/ 0 h 348919"/>
                    <a:gd name="connsiteX3" fmla="*/ 851254 w 1200128"/>
                    <a:gd name="connsiteY3" fmla="*/ 13957 h 348919"/>
                    <a:gd name="connsiteX4" fmla="*/ 0 w 1200128"/>
                    <a:gd name="connsiteY4" fmla="*/ 265178 h 348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0128" h="348919">
                      <a:moveTo>
                        <a:pt x="0" y="265178"/>
                      </a:moveTo>
                      <a:lnTo>
                        <a:pt x="153505" y="348919"/>
                      </a:lnTo>
                      <a:lnTo>
                        <a:pt x="1200128" y="0"/>
                      </a:lnTo>
                      <a:lnTo>
                        <a:pt x="851254" y="13957"/>
                      </a:lnTo>
                      <a:lnTo>
                        <a:pt x="0" y="265178"/>
                      </a:lnTo>
                      <a:close/>
                    </a:path>
                  </a:pathLst>
                </a:custGeom>
                <a:solidFill>
                  <a:srgbClr val="00FFFF"/>
                </a:solidFill>
                <a:ln w="254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Freeform 75"/>
                <p:cNvSpPr/>
                <p:nvPr/>
              </p:nvSpPr>
              <p:spPr>
                <a:xfrm>
                  <a:off x="3361006" y="1311170"/>
                  <a:ext cx="1705912" cy="394937"/>
                </a:xfrm>
                <a:custGeom>
                  <a:avLst/>
                  <a:gdLst>
                    <a:gd name="connsiteX0" fmla="*/ 1507138 w 1507138"/>
                    <a:gd name="connsiteY0" fmla="*/ 265178 h 348919"/>
                    <a:gd name="connsiteX1" fmla="*/ 1409453 w 1507138"/>
                    <a:gd name="connsiteY1" fmla="*/ 348919 h 348919"/>
                    <a:gd name="connsiteX2" fmla="*/ 0 w 1507138"/>
                    <a:gd name="connsiteY2" fmla="*/ 0 h 348919"/>
                    <a:gd name="connsiteX3" fmla="*/ 460514 w 1507138"/>
                    <a:gd name="connsiteY3" fmla="*/ 0 h 348919"/>
                    <a:gd name="connsiteX4" fmla="*/ 1507138 w 1507138"/>
                    <a:gd name="connsiteY4" fmla="*/ 265178 h 348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7138" h="348919">
                      <a:moveTo>
                        <a:pt x="1507138" y="265178"/>
                      </a:moveTo>
                      <a:lnTo>
                        <a:pt x="1409453" y="348919"/>
                      </a:lnTo>
                      <a:lnTo>
                        <a:pt x="0" y="0"/>
                      </a:lnTo>
                      <a:lnTo>
                        <a:pt x="460514" y="0"/>
                      </a:lnTo>
                      <a:lnTo>
                        <a:pt x="1507138" y="265178"/>
                      </a:lnTo>
                      <a:close/>
                    </a:path>
                  </a:pathLst>
                </a:custGeom>
                <a:solidFill>
                  <a:srgbClr val="00FFFF"/>
                </a:solidFill>
                <a:ln w="254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Rectangle 77"/>
                <p:cNvSpPr/>
                <p:nvPr/>
              </p:nvSpPr>
              <p:spPr>
                <a:xfrm>
                  <a:off x="920239" y="1822301"/>
                  <a:ext cx="3565042" cy="2089217"/>
                </a:xfrm>
                <a:prstGeom prst="rect">
                  <a:avLst/>
                </a:prstGeom>
                <a:solidFill>
                  <a:schemeClr val="tx1">
                    <a:alpha val="63000"/>
                  </a:schemeClr>
                </a:solidFill>
                <a:ln>
                  <a:noFill/>
                </a:ln>
              </p:spPr>
              <p:style>
                <a:lnRef idx="1">
                  <a:schemeClr val="accent1"/>
                </a:lnRef>
                <a:fillRef idx="3">
                  <a:schemeClr val="accent1"/>
                </a:fillRef>
                <a:effectRef idx="2">
                  <a:schemeClr val="accent1"/>
                </a:effectRef>
                <a:fontRef idx="minor">
                  <a:schemeClr val="lt1"/>
                </a:fontRef>
              </p:style>
            </p:sp>
            <p:cxnSp>
              <p:nvCxnSpPr>
                <p:cNvPr id="79" name="Straight Connector 78"/>
                <p:cNvCxnSpPr/>
                <p:nvPr/>
              </p:nvCxnSpPr>
              <p:spPr>
                <a:xfrm>
                  <a:off x="1078373" y="2098961"/>
                  <a:ext cx="571020" cy="1205"/>
                </a:xfrm>
                <a:prstGeom prst="line">
                  <a:avLst/>
                </a:prstGeom>
                <a:ln w="63500">
                  <a:solidFill>
                    <a:srgbClr val="FF0000"/>
                  </a:solidFill>
                  <a:prstDash val="sysDash"/>
                </a:ln>
              </p:spPr>
              <p:style>
                <a:lnRef idx="2">
                  <a:schemeClr val="accent1"/>
                </a:lnRef>
                <a:fillRef idx="0">
                  <a:schemeClr val="accent1"/>
                </a:fillRef>
                <a:effectRef idx="1">
                  <a:schemeClr val="accent1"/>
                </a:effectRef>
                <a:fontRef idx="minor">
                  <a:schemeClr val="tx1"/>
                </a:fontRef>
              </p:style>
            </p:cxnSp>
            <p:sp>
              <p:nvSpPr>
                <p:cNvPr id="80" name="TextBox 79"/>
                <p:cNvSpPr txBox="1"/>
                <p:nvPr/>
              </p:nvSpPr>
              <p:spPr>
                <a:xfrm>
                  <a:off x="1798755" y="1799418"/>
                  <a:ext cx="3547373" cy="444017"/>
                </a:xfrm>
                <a:prstGeom prst="rect">
                  <a:avLst/>
                </a:prstGeom>
                <a:noFill/>
              </p:spPr>
              <p:txBody>
                <a:bodyPr wrap="square" rtlCol="0">
                  <a:spAutoFit/>
                </a:bodyPr>
                <a:lstStyle/>
                <a:p>
                  <a:r>
                    <a:rPr lang="en-US" sz="2800" dirty="0">
                      <a:solidFill>
                        <a:schemeClr val="bg1"/>
                      </a:solidFill>
                      <a:latin typeface="Times New Roman"/>
                    </a:rPr>
                    <a:t>Bounding geometry</a:t>
                  </a:r>
                </a:p>
              </p:txBody>
            </p:sp>
            <p:sp>
              <p:nvSpPr>
                <p:cNvPr id="81" name="TextBox 80"/>
                <p:cNvSpPr txBox="1"/>
                <p:nvPr/>
              </p:nvSpPr>
              <p:spPr>
                <a:xfrm>
                  <a:off x="1805007" y="2936086"/>
                  <a:ext cx="3278386" cy="444017"/>
                </a:xfrm>
                <a:prstGeom prst="rect">
                  <a:avLst/>
                </a:prstGeom>
                <a:noFill/>
              </p:spPr>
              <p:txBody>
                <a:bodyPr wrap="square" rtlCol="0">
                  <a:spAutoFit/>
                </a:bodyPr>
                <a:lstStyle/>
                <a:p>
                  <a:r>
                    <a:rPr lang="en-US" sz="2800" dirty="0">
                      <a:solidFill>
                        <a:schemeClr val="bg1"/>
                      </a:solidFill>
                      <a:latin typeface="Times New Roman"/>
                    </a:rPr>
                    <a:t>Occluding geometry</a:t>
                  </a:r>
                </a:p>
              </p:txBody>
            </p:sp>
            <p:pic>
              <p:nvPicPr>
                <p:cNvPr id="82" name="Picture 81" descr="segmatte.png"/>
                <p:cNvPicPr>
                  <a:picLocks noChangeAspect="1"/>
                </p:cNvPicPr>
                <p:nvPr/>
              </p:nvPicPr>
              <p:blipFill>
                <a:blip r:embed="rId4"/>
                <a:stretch>
                  <a:fillRect/>
                </a:stretch>
              </p:blipFill>
              <p:spPr>
                <a:xfrm>
                  <a:off x="911366" y="2936086"/>
                  <a:ext cx="893167" cy="519396"/>
                </a:xfrm>
                <a:prstGeom prst="rect">
                  <a:avLst/>
                </a:prstGeom>
              </p:spPr>
            </p:pic>
            <p:sp>
              <p:nvSpPr>
                <p:cNvPr id="88" name="Rectangle 87"/>
                <p:cNvSpPr/>
                <p:nvPr/>
              </p:nvSpPr>
              <p:spPr>
                <a:xfrm>
                  <a:off x="1078373" y="2378746"/>
                  <a:ext cx="562267" cy="354957"/>
                </a:xfrm>
                <a:prstGeom prst="rect">
                  <a:avLst/>
                </a:prstGeom>
                <a:solidFill>
                  <a:srgbClr val="0000FF"/>
                </a:solidFill>
                <a:ln/>
              </p:spPr>
              <p:style>
                <a:lnRef idx="1">
                  <a:schemeClr val="accent1"/>
                </a:lnRef>
                <a:fillRef idx="3">
                  <a:schemeClr val="accent1"/>
                </a:fillRef>
                <a:effectRef idx="2">
                  <a:schemeClr val="accent1"/>
                </a:effectRef>
                <a:fontRef idx="minor">
                  <a:schemeClr val="lt1"/>
                </a:fontRef>
              </p:style>
            </p:sp>
            <p:cxnSp>
              <p:nvCxnSpPr>
                <p:cNvPr id="89" name="Straight Connector 88"/>
                <p:cNvCxnSpPr/>
                <p:nvPr/>
              </p:nvCxnSpPr>
              <p:spPr>
                <a:xfrm rot="10800000">
                  <a:off x="1078691" y="2871407"/>
                  <a:ext cx="570701" cy="1205"/>
                </a:xfrm>
                <a:prstGeom prst="line">
                  <a:avLst/>
                </a:prstGeom>
                <a:ln w="63500">
                  <a:solidFill>
                    <a:srgbClr val="0000FF"/>
                  </a:solidFill>
                  <a:prstDash val="sysDot"/>
                </a:ln>
              </p:spPr>
              <p:style>
                <a:lnRef idx="2">
                  <a:schemeClr val="accent1"/>
                </a:lnRef>
                <a:fillRef idx="0">
                  <a:schemeClr val="accent1"/>
                </a:fillRef>
                <a:effectRef idx="1">
                  <a:schemeClr val="accent1"/>
                </a:effectRef>
                <a:fontRef idx="minor">
                  <a:schemeClr val="tx1"/>
                </a:fontRef>
              </p:style>
            </p:cxnSp>
            <p:sp>
              <p:nvSpPr>
                <p:cNvPr id="90" name="TextBox 89"/>
                <p:cNvSpPr txBox="1"/>
                <p:nvPr/>
              </p:nvSpPr>
              <p:spPr>
                <a:xfrm>
                  <a:off x="1800835" y="2335621"/>
                  <a:ext cx="3321514" cy="444017"/>
                </a:xfrm>
                <a:prstGeom prst="rect">
                  <a:avLst/>
                </a:prstGeom>
                <a:noFill/>
              </p:spPr>
              <p:txBody>
                <a:bodyPr wrap="square" rtlCol="0">
                  <a:spAutoFit/>
                </a:bodyPr>
                <a:lstStyle/>
                <a:p>
                  <a:r>
                    <a:rPr lang="en-US" sz="2800" dirty="0">
                      <a:solidFill>
                        <a:schemeClr val="bg1"/>
                      </a:solidFill>
                      <a:latin typeface="Times New Roman"/>
                    </a:rPr>
                    <a:t>Supporting geometry</a:t>
                  </a:r>
                </a:p>
              </p:txBody>
            </p:sp>
            <p:sp>
              <p:nvSpPr>
                <p:cNvPr id="91" name="TextBox 90"/>
                <p:cNvSpPr txBox="1"/>
                <p:nvPr/>
              </p:nvSpPr>
              <p:spPr>
                <a:xfrm>
                  <a:off x="1813642" y="3432957"/>
                  <a:ext cx="3278386" cy="444017"/>
                </a:xfrm>
                <a:prstGeom prst="rect">
                  <a:avLst/>
                </a:prstGeom>
                <a:noFill/>
              </p:spPr>
              <p:txBody>
                <a:bodyPr wrap="square" rtlCol="0">
                  <a:spAutoFit/>
                </a:bodyPr>
                <a:lstStyle/>
                <a:p>
                  <a:r>
                    <a:rPr lang="en-US" sz="2800" dirty="0">
                      <a:solidFill>
                        <a:schemeClr val="bg1"/>
                      </a:solidFill>
                      <a:latin typeface="Times New Roman"/>
                    </a:rPr>
                    <a:t>Light sources</a:t>
                  </a:r>
                </a:p>
              </p:txBody>
            </p:sp>
            <p:sp>
              <p:nvSpPr>
                <p:cNvPr id="92" name="Rectangle 91"/>
                <p:cNvSpPr/>
                <p:nvPr/>
              </p:nvSpPr>
              <p:spPr>
                <a:xfrm>
                  <a:off x="1095735" y="3570216"/>
                  <a:ext cx="562267" cy="166012"/>
                </a:xfrm>
                <a:prstGeom prst="rect">
                  <a:avLst/>
                </a:prstGeom>
                <a:solidFill>
                  <a:srgbClr val="00FFFF"/>
                </a:solidFill>
                <a:ln w="12700">
                  <a:solidFill>
                    <a:srgbClr val="FFFF00"/>
                  </a:solidFill>
                </a:ln>
              </p:spPr>
              <p:style>
                <a:lnRef idx="1">
                  <a:schemeClr val="accent1"/>
                </a:lnRef>
                <a:fillRef idx="3">
                  <a:schemeClr val="accent1"/>
                </a:fillRef>
                <a:effectRef idx="2">
                  <a:schemeClr val="accent1"/>
                </a:effectRef>
                <a:fontRef idx="minor">
                  <a:schemeClr val="lt1"/>
                </a:fontRef>
              </p:style>
            </p:sp>
            <p:sp>
              <p:nvSpPr>
                <p:cNvPr id="23" name="Rectangle 22"/>
                <p:cNvSpPr/>
                <p:nvPr/>
              </p:nvSpPr>
              <p:spPr>
                <a:xfrm>
                  <a:off x="4617994" y="3514163"/>
                  <a:ext cx="2060188" cy="794709"/>
                </a:xfrm>
                <a:prstGeom prst="rect">
                  <a:avLst/>
                </a:prstGeom>
                <a:solidFill>
                  <a:schemeClr val="tx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latin typeface="Times New Roman"/>
                    </a:rPr>
                    <a:t>Spectral matting[Levin et al. </a:t>
                  </a:r>
                  <a:r>
                    <a:rPr lang="fr-FR" sz="2400" dirty="0">
                      <a:latin typeface="Times New Roman"/>
                    </a:rPr>
                    <a:t>’</a:t>
                  </a:r>
                  <a:r>
                    <a:rPr lang="en-US" sz="2400" dirty="0">
                      <a:latin typeface="Times New Roman"/>
                    </a:rPr>
                    <a:t>09]</a:t>
                  </a:r>
                </a:p>
              </p:txBody>
            </p:sp>
            <p:cxnSp>
              <p:nvCxnSpPr>
                <p:cNvPr id="24" name="Straight Connector 23"/>
                <p:cNvCxnSpPr/>
                <p:nvPr/>
              </p:nvCxnSpPr>
              <p:spPr>
                <a:xfrm>
                  <a:off x="6678183" y="3911518"/>
                  <a:ext cx="494872" cy="509814"/>
                </a:xfrm>
                <a:prstGeom prst="line">
                  <a:avLst/>
                </a:prstGeom>
                <a:ln w="50800" cap="rnd">
                  <a:solidFill>
                    <a:srgbClr val="FFFF00"/>
                  </a:solidFill>
                  <a:tailEnd type="triangle" w="lg"/>
                </a:ln>
              </p:spPr>
              <p:style>
                <a:lnRef idx="2">
                  <a:schemeClr val="accent1"/>
                </a:lnRef>
                <a:fillRef idx="0">
                  <a:schemeClr val="accent1"/>
                </a:fillRef>
                <a:effectRef idx="1">
                  <a:schemeClr val="accent1"/>
                </a:effectRef>
                <a:fontRef idx="minor">
                  <a:schemeClr val="tx1"/>
                </a:fontRef>
              </p:style>
            </p:cxnSp>
            <p:sp>
              <p:nvSpPr>
                <p:cNvPr id="31" name="Rectangle 30"/>
                <p:cNvSpPr/>
                <p:nvPr/>
              </p:nvSpPr>
              <p:spPr>
                <a:xfrm>
                  <a:off x="2005255" y="4354510"/>
                  <a:ext cx="1692345" cy="501728"/>
                </a:xfrm>
                <a:prstGeom prst="rect">
                  <a:avLst/>
                </a:prstGeom>
                <a:solidFill>
                  <a:schemeClr val="tx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latin typeface="Times New Roman"/>
                    </a:rPr>
                    <a:t>Manual input</a:t>
                  </a:r>
                </a:p>
              </p:txBody>
            </p:sp>
            <p:cxnSp>
              <p:nvCxnSpPr>
                <p:cNvPr id="32" name="Straight Connector 31"/>
                <p:cNvCxnSpPr/>
                <p:nvPr/>
              </p:nvCxnSpPr>
              <p:spPr>
                <a:xfrm>
                  <a:off x="3121916" y="4856239"/>
                  <a:ext cx="456492" cy="352009"/>
                </a:xfrm>
                <a:prstGeom prst="line">
                  <a:avLst/>
                </a:prstGeom>
                <a:ln w="50800" cap="rnd">
                  <a:solidFill>
                    <a:srgbClr val="FFFF00"/>
                  </a:solidFill>
                  <a:tailEnd type="triangle" w="lg"/>
                </a:ln>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p:nvCxnSpPr>
              <p:spPr>
                <a:xfrm>
                  <a:off x="6004458" y="1288877"/>
                  <a:ext cx="558330" cy="246366"/>
                </a:xfrm>
                <a:prstGeom prst="line">
                  <a:avLst/>
                </a:prstGeom>
                <a:ln w="50800" cap="rnd">
                  <a:solidFill>
                    <a:srgbClr val="FFFF00"/>
                  </a:solidFill>
                  <a:tailEnd type="triangle" w="lg"/>
                </a:ln>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flipH="1">
                  <a:off x="4617994" y="1288877"/>
                  <a:ext cx="465399" cy="238858"/>
                </a:xfrm>
                <a:prstGeom prst="line">
                  <a:avLst/>
                </a:prstGeom>
                <a:ln w="50800" cap="rnd">
                  <a:solidFill>
                    <a:srgbClr val="FFFF00"/>
                  </a:solidFill>
                  <a:tailEnd type="triangle" w="lg"/>
                </a:ln>
              </p:spPr>
              <p:style>
                <a:lnRef idx="2">
                  <a:schemeClr val="accent1"/>
                </a:lnRef>
                <a:fillRef idx="0">
                  <a:schemeClr val="accent1"/>
                </a:fillRef>
                <a:effectRef idx="1">
                  <a:schemeClr val="accent1"/>
                </a:effectRef>
                <a:fontRef idx="minor">
                  <a:schemeClr val="tx1"/>
                </a:fontRef>
              </p:style>
            </p:cxnSp>
          </p:grpSp>
          <p:sp>
            <p:nvSpPr>
              <p:cNvPr id="93" name="Rectangle 92"/>
              <p:cNvSpPr/>
              <p:nvPr/>
            </p:nvSpPr>
            <p:spPr>
              <a:xfrm>
                <a:off x="4710812" y="0"/>
                <a:ext cx="1967184" cy="404194"/>
              </a:xfrm>
              <a:prstGeom prst="rect">
                <a:avLst/>
              </a:prstGeom>
              <a:solidFill>
                <a:schemeClr val="tx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latin typeface="Times New Roman"/>
                  </a:rPr>
                  <a:t>Manual input</a:t>
                </a:r>
              </a:p>
            </p:txBody>
          </p:sp>
        </p:grpSp>
        <p:cxnSp>
          <p:nvCxnSpPr>
            <p:cNvPr id="20" name="Straight Connector 19"/>
            <p:cNvCxnSpPr>
              <a:stCxn id="4" idx="1"/>
            </p:cNvCxnSpPr>
            <p:nvPr/>
          </p:nvCxnSpPr>
          <p:spPr>
            <a:xfrm flipH="1" flipV="1">
              <a:off x="6314459" y="1824082"/>
              <a:ext cx="363537" cy="611805"/>
            </a:xfrm>
            <a:prstGeom prst="line">
              <a:avLst/>
            </a:prstGeom>
            <a:ln w="50800" cap="rnd">
              <a:solidFill>
                <a:srgbClr val="FFFF00"/>
              </a:solidFill>
              <a:tailEnd type="triangle" w="lg"/>
            </a:ln>
          </p:spPr>
          <p:style>
            <a:lnRef idx="2">
              <a:schemeClr val="accent1"/>
            </a:lnRef>
            <a:fillRef idx="0">
              <a:schemeClr val="accent1"/>
            </a:fillRef>
            <a:effectRef idx="1">
              <a:schemeClr val="accent1"/>
            </a:effectRef>
            <a:fontRef idx="minor">
              <a:schemeClr val="tx1"/>
            </a:fontRef>
          </p:style>
        </p:cxnSp>
        <p:sp>
          <p:nvSpPr>
            <p:cNvPr id="4" name="Rectangle 3"/>
            <p:cNvSpPr/>
            <p:nvPr/>
          </p:nvSpPr>
          <p:spPr>
            <a:xfrm>
              <a:off x="6677996" y="1995559"/>
              <a:ext cx="2445331" cy="880655"/>
            </a:xfrm>
            <a:prstGeom prst="rect">
              <a:avLst/>
            </a:prstGeom>
            <a:solidFill>
              <a:schemeClr val="tx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latin typeface="Times New Roman"/>
                </a:rPr>
                <a:t>Spatial Layout [</a:t>
              </a:r>
              <a:r>
                <a:rPr lang="en-US" sz="2400" dirty="0" err="1">
                  <a:latin typeface="Times New Roman"/>
                </a:rPr>
                <a:t>Hedau</a:t>
              </a:r>
              <a:r>
                <a:rPr lang="en-US" sz="2400" dirty="0">
                  <a:latin typeface="Times New Roman"/>
                </a:rPr>
                <a:t> et al. </a:t>
              </a:r>
              <a:r>
                <a:rPr lang="fr-FR" sz="2400" dirty="0">
                  <a:latin typeface="Times New Roman"/>
                </a:rPr>
                <a:t>’</a:t>
              </a:r>
              <a:r>
                <a:rPr lang="en-US" sz="2400" dirty="0">
                  <a:latin typeface="Times New Roman"/>
                </a:rPr>
                <a:t>09]</a:t>
              </a:r>
            </a:p>
          </p:txBody>
        </p:sp>
      </p:grpSp>
    </p:spTree>
    <p:extLst>
      <p:ext uri="{BB962C8B-B14F-4D97-AF65-F5344CB8AC3E}">
        <p14:creationId xmlns:p14="http://schemas.microsoft.com/office/powerpoint/2010/main" val="3583218977"/>
      </p:ext>
    </p:extLst>
  </p:cSld>
  <p:clrMapOvr>
    <a:masterClrMapping/>
  </p:clrMapOvr>
  <mc:AlternateContent xmlns:mc="http://schemas.openxmlformats.org/markup-compatibility/2006" xmlns:p14="http://schemas.microsoft.com/office/powerpoint/2010/main">
    <mc:Choice Requires="p14">
      <p:transition spd="slow" p14:dur="2000" advTm="6425"/>
    </mc:Choice>
    <mc:Fallback xmlns="">
      <p:transition spd="slow" advTm="6425"/>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413274"/>
            <a:ext cx="9144000" cy="6109098"/>
            <a:chOff x="776494" y="1291561"/>
            <a:chExt cx="7753887" cy="5180365"/>
          </a:xfrm>
        </p:grpSpPr>
        <p:pic>
          <p:nvPicPr>
            <p:cNvPr id="20" name="Picture 19" descr="orig.png"/>
            <p:cNvPicPr>
              <a:picLocks noChangeAspect="1"/>
            </p:cNvPicPr>
            <p:nvPr/>
          </p:nvPicPr>
          <p:blipFill>
            <a:blip r:embed="rId3"/>
            <a:stretch>
              <a:fillRect/>
            </a:stretch>
          </p:blipFill>
          <p:spPr>
            <a:xfrm>
              <a:off x="777974" y="1291561"/>
              <a:ext cx="7752407" cy="5148987"/>
            </a:xfrm>
            <a:prstGeom prst="rect">
              <a:avLst/>
            </a:prstGeom>
          </p:spPr>
        </p:pic>
        <p:grpSp>
          <p:nvGrpSpPr>
            <p:cNvPr id="3" name="Group 2"/>
            <p:cNvGrpSpPr/>
            <p:nvPr/>
          </p:nvGrpSpPr>
          <p:grpSpPr>
            <a:xfrm>
              <a:off x="776494" y="1308527"/>
              <a:ext cx="7753887" cy="5163399"/>
              <a:chOff x="1164824" y="1585913"/>
              <a:chExt cx="6849093" cy="4560887"/>
            </a:xfrm>
          </p:grpSpPr>
          <p:sp>
            <p:nvSpPr>
              <p:cNvPr id="90" name="Rectangle 89"/>
              <p:cNvSpPr/>
              <p:nvPr/>
            </p:nvSpPr>
            <p:spPr>
              <a:xfrm>
                <a:off x="1177524" y="1585913"/>
                <a:ext cx="6825147" cy="4560887"/>
              </a:xfrm>
              <a:prstGeom prst="rect">
                <a:avLst/>
              </a:prstGeom>
              <a:gradFill>
                <a:gsLst>
                  <a:gs pos="0">
                    <a:srgbClr val="FF0000">
                      <a:alpha val="60000"/>
                    </a:srgbClr>
                  </a:gs>
                  <a:gs pos="100000">
                    <a:srgbClr val="FF0000">
                      <a:alpha val="40000"/>
                    </a:srgb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2" name="Straight Connector 61"/>
              <p:cNvCxnSpPr/>
              <p:nvPr/>
            </p:nvCxnSpPr>
            <p:spPr>
              <a:xfrm flipV="1">
                <a:off x="1164824" y="5162384"/>
                <a:ext cx="4729232" cy="843358"/>
              </a:xfrm>
              <a:prstGeom prst="line">
                <a:avLst/>
              </a:prstGeom>
              <a:ln w="38100">
                <a:solidFill>
                  <a:srgbClr val="FF0000"/>
                </a:solidFill>
                <a:prstDash val="solid"/>
              </a:ln>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rot="5400000">
                <a:off x="4637804" y="3905599"/>
                <a:ext cx="2512505" cy="1065"/>
              </a:xfrm>
              <a:prstGeom prst="line">
                <a:avLst/>
              </a:prstGeom>
              <a:ln w="38100">
                <a:solidFill>
                  <a:srgbClr val="FF0000"/>
                </a:solidFill>
                <a:prstDash val="solid"/>
              </a:ln>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flipV="1">
                <a:off x="5894589" y="2240445"/>
                <a:ext cx="2119327" cy="409434"/>
              </a:xfrm>
              <a:prstGeom prst="line">
                <a:avLst/>
              </a:prstGeom>
              <a:ln w="38100">
                <a:solidFill>
                  <a:srgbClr val="FF0000"/>
                </a:solidFill>
                <a:prstDash val="solid"/>
              </a:ln>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a:off x="1164824" y="1925250"/>
                <a:ext cx="4729765" cy="724628"/>
              </a:xfrm>
              <a:prstGeom prst="line">
                <a:avLst/>
              </a:prstGeom>
              <a:ln w="38100">
                <a:solidFill>
                  <a:srgbClr val="FF0000"/>
                </a:solidFill>
                <a:prstDash val="solid"/>
              </a:ln>
            </p:spPr>
            <p:style>
              <a:lnRef idx="2">
                <a:schemeClr val="accent1"/>
              </a:lnRef>
              <a:fillRef idx="0">
                <a:schemeClr val="accent1"/>
              </a:fillRef>
              <a:effectRef idx="1">
                <a:schemeClr val="accent1"/>
              </a:effectRef>
              <a:fontRef idx="minor">
                <a:schemeClr val="tx1"/>
              </a:fontRef>
            </p:style>
          </p:cxnSp>
          <p:sp>
            <p:nvSpPr>
              <p:cNvPr id="86" name="TextBox 85"/>
              <p:cNvSpPr txBox="1"/>
              <p:nvPr/>
            </p:nvSpPr>
            <p:spPr>
              <a:xfrm>
                <a:off x="4777028" y="2844686"/>
                <a:ext cx="3134031" cy="714651"/>
              </a:xfrm>
              <a:prstGeom prst="rect">
                <a:avLst/>
              </a:prstGeom>
              <a:noFill/>
            </p:spPr>
            <p:txBody>
              <a:bodyPr wrap="square" rtlCol="0">
                <a:spAutoFit/>
              </a:bodyPr>
              <a:lstStyle/>
              <a:p>
                <a:pPr algn="ctr"/>
                <a:r>
                  <a:rPr lang="en-US" sz="2800" dirty="0">
                    <a:solidFill>
                      <a:schemeClr val="bg1"/>
                    </a:solidFill>
                    <a:latin typeface="Times New Roman"/>
                  </a:rPr>
                  <a:t>Textured billboard</a:t>
                </a:r>
              </a:p>
              <a:p>
                <a:pPr algn="ctr"/>
                <a:r>
                  <a:rPr lang="en-US" sz="2800" dirty="0">
                    <a:solidFill>
                      <a:schemeClr val="bg1"/>
                    </a:solidFill>
                    <a:latin typeface="Times New Roman"/>
                  </a:rPr>
                  <a:t>(with transparency)</a:t>
                </a:r>
              </a:p>
            </p:txBody>
          </p:sp>
          <p:sp>
            <p:nvSpPr>
              <p:cNvPr id="88" name="Right Arrow 87"/>
              <p:cNvSpPr/>
              <p:nvPr/>
            </p:nvSpPr>
            <p:spPr>
              <a:xfrm rot="4332979">
                <a:off x="6314261" y="3783164"/>
                <a:ext cx="757217" cy="359410"/>
              </a:xfrm>
              <a:prstGeom prst="rightArrow">
                <a:avLst/>
              </a:prstGeom>
              <a:gradFill>
                <a:gsLst>
                  <a:gs pos="0">
                    <a:srgbClr val="00FF00"/>
                  </a:gs>
                  <a:gs pos="100000">
                    <a:srgbClr val="00A400"/>
                  </a:gs>
                </a:gsLst>
              </a:gradFill>
              <a:ln>
                <a:solidFill>
                  <a:srgbClr val="00FF00"/>
                </a:solidFill>
              </a:ln>
            </p:spPr>
            <p:style>
              <a:lnRef idx="1">
                <a:schemeClr val="accent1"/>
              </a:lnRef>
              <a:fillRef idx="3">
                <a:schemeClr val="accent1"/>
              </a:fillRef>
              <a:effectRef idx="2">
                <a:schemeClr val="accent1"/>
              </a:effectRef>
              <a:fontRef idx="minor">
                <a:schemeClr val="lt1"/>
              </a:fontRef>
            </p:style>
          </p:sp>
          <p:sp>
            <p:nvSpPr>
              <p:cNvPr id="89" name="TextBox 88"/>
              <p:cNvSpPr txBox="1"/>
              <p:nvPr/>
            </p:nvSpPr>
            <p:spPr>
              <a:xfrm>
                <a:off x="1351155" y="3268917"/>
                <a:ext cx="2738246" cy="391905"/>
              </a:xfrm>
              <a:prstGeom prst="rect">
                <a:avLst/>
              </a:prstGeom>
              <a:noFill/>
            </p:spPr>
            <p:txBody>
              <a:bodyPr wrap="square" rtlCol="0">
                <a:spAutoFit/>
              </a:bodyPr>
              <a:lstStyle/>
              <a:p>
                <a:pPr algn="ctr"/>
                <a:r>
                  <a:rPr lang="en-US" sz="2800" dirty="0">
                    <a:solidFill>
                      <a:schemeClr val="bg1"/>
                    </a:solidFill>
                    <a:latin typeface="Times New Roman"/>
                  </a:rPr>
                  <a:t>Bounding </a:t>
                </a:r>
                <a:r>
                  <a:rPr lang="en-US" sz="2800" dirty="0" err="1">
                    <a:solidFill>
                      <a:schemeClr val="bg1"/>
                    </a:solidFill>
                    <a:latin typeface="Times New Roman"/>
                  </a:rPr>
                  <a:t>cuboid</a:t>
                </a:r>
                <a:endParaRPr lang="en-US" sz="2800" dirty="0">
                  <a:solidFill>
                    <a:schemeClr val="bg1"/>
                  </a:solidFill>
                  <a:latin typeface="Times New Roman"/>
                </a:endParaRPr>
              </a:p>
            </p:txBody>
          </p:sp>
          <p:cxnSp>
            <p:nvCxnSpPr>
              <p:cNvPr id="64" name="Straight Connector 63"/>
              <p:cNvCxnSpPr/>
              <p:nvPr/>
            </p:nvCxnSpPr>
            <p:spPr>
              <a:xfrm rot="10800000">
                <a:off x="5893524" y="5162916"/>
                <a:ext cx="2120393" cy="527631"/>
              </a:xfrm>
              <a:prstGeom prst="line">
                <a:avLst/>
              </a:prstGeom>
              <a:ln w="38100">
                <a:solidFill>
                  <a:srgbClr val="FF0000"/>
                </a:solidFill>
                <a:prstDash val="solid"/>
              </a:ln>
            </p:spPr>
            <p:style>
              <a:lnRef idx="2">
                <a:schemeClr val="accent1"/>
              </a:lnRef>
              <a:fillRef idx="0">
                <a:schemeClr val="accent1"/>
              </a:fillRef>
              <a:effectRef idx="1">
                <a:schemeClr val="accent1"/>
              </a:effectRef>
              <a:fontRef idx="minor">
                <a:schemeClr val="tx1"/>
              </a:fontRef>
            </p:style>
          </p:cxnSp>
          <p:sp>
            <p:nvSpPr>
              <p:cNvPr id="95" name="Freeform 94"/>
              <p:cNvSpPr/>
              <p:nvPr/>
            </p:nvSpPr>
            <p:spPr>
              <a:xfrm>
                <a:off x="3662138" y="4645025"/>
                <a:ext cx="3999137" cy="1071079"/>
              </a:xfrm>
              <a:custGeom>
                <a:avLst/>
                <a:gdLst>
                  <a:gd name="connsiteX0" fmla="*/ 0 w 5473700"/>
                  <a:gd name="connsiteY0" fmla="*/ 571500 h 1536700"/>
                  <a:gd name="connsiteX1" fmla="*/ 1943100 w 5473700"/>
                  <a:gd name="connsiteY1" fmla="*/ 1536700 h 1536700"/>
                  <a:gd name="connsiteX2" fmla="*/ 5473700 w 5473700"/>
                  <a:gd name="connsiteY2" fmla="*/ 469900 h 1536700"/>
                  <a:gd name="connsiteX3" fmla="*/ 3390900 w 5473700"/>
                  <a:gd name="connsiteY3" fmla="*/ 0 h 1536700"/>
                  <a:gd name="connsiteX4" fmla="*/ 0 w 5473700"/>
                  <a:gd name="connsiteY4" fmla="*/ 571500 h 1536700"/>
                  <a:gd name="connsiteX0" fmla="*/ 0 w 5473700"/>
                  <a:gd name="connsiteY0" fmla="*/ 571500 h 1536700"/>
                  <a:gd name="connsiteX1" fmla="*/ 1943100 w 5473700"/>
                  <a:gd name="connsiteY1" fmla="*/ 1536700 h 1536700"/>
                  <a:gd name="connsiteX2" fmla="*/ 5473700 w 5473700"/>
                  <a:gd name="connsiteY2" fmla="*/ 469900 h 1536700"/>
                  <a:gd name="connsiteX3" fmla="*/ 4072505 w 5473700"/>
                  <a:gd name="connsiteY3" fmla="*/ 0 h 1536700"/>
                  <a:gd name="connsiteX4" fmla="*/ 0 w 5473700"/>
                  <a:gd name="connsiteY4" fmla="*/ 571500 h 1536700"/>
                  <a:gd name="connsiteX0" fmla="*/ 0 w 5473700"/>
                  <a:gd name="connsiteY0" fmla="*/ 571500 h 1536700"/>
                  <a:gd name="connsiteX1" fmla="*/ 1943100 w 5473700"/>
                  <a:gd name="connsiteY1" fmla="*/ 1536700 h 1536700"/>
                  <a:gd name="connsiteX2" fmla="*/ 5473700 w 5473700"/>
                  <a:gd name="connsiteY2" fmla="*/ 469900 h 1536700"/>
                  <a:gd name="connsiteX3" fmla="*/ 3548229 w 5473700"/>
                  <a:gd name="connsiteY3" fmla="*/ 0 h 1536700"/>
                  <a:gd name="connsiteX4" fmla="*/ 0 w 5473700"/>
                  <a:gd name="connsiteY4" fmla="*/ 571500 h 1536700"/>
                  <a:gd name="connsiteX0" fmla="*/ 0 w 5834990"/>
                  <a:gd name="connsiteY0" fmla="*/ 571500 h 1536700"/>
                  <a:gd name="connsiteX1" fmla="*/ 1943100 w 5834990"/>
                  <a:gd name="connsiteY1" fmla="*/ 1536700 h 1536700"/>
                  <a:gd name="connsiteX2" fmla="*/ 5473700 w 5834990"/>
                  <a:gd name="connsiteY2" fmla="*/ 469900 h 1536700"/>
                  <a:gd name="connsiteX3" fmla="*/ 5834990 w 5834990"/>
                  <a:gd name="connsiteY3" fmla="*/ 227458 h 1536700"/>
                  <a:gd name="connsiteX4" fmla="*/ 3548229 w 5834990"/>
                  <a:gd name="connsiteY4" fmla="*/ 0 h 1536700"/>
                  <a:gd name="connsiteX5" fmla="*/ 0 w 5834990"/>
                  <a:gd name="connsiteY5" fmla="*/ 571500 h 1536700"/>
                  <a:gd name="connsiteX0" fmla="*/ 0 w 5473700"/>
                  <a:gd name="connsiteY0" fmla="*/ 571500 h 1536700"/>
                  <a:gd name="connsiteX1" fmla="*/ 1943100 w 5473700"/>
                  <a:gd name="connsiteY1" fmla="*/ 1536700 h 1536700"/>
                  <a:gd name="connsiteX2" fmla="*/ 5473700 w 5473700"/>
                  <a:gd name="connsiteY2" fmla="*/ 469900 h 1536700"/>
                  <a:gd name="connsiteX3" fmla="*/ 3548229 w 5473700"/>
                  <a:gd name="connsiteY3" fmla="*/ 0 h 1536700"/>
                  <a:gd name="connsiteX4" fmla="*/ 0 w 5473700"/>
                  <a:gd name="connsiteY4" fmla="*/ 571500 h 1536700"/>
                  <a:gd name="connsiteX0" fmla="*/ 0 w 5814503"/>
                  <a:gd name="connsiteY0" fmla="*/ 571500 h 1536700"/>
                  <a:gd name="connsiteX1" fmla="*/ 1943100 w 5814503"/>
                  <a:gd name="connsiteY1" fmla="*/ 1536700 h 1536700"/>
                  <a:gd name="connsiteX2" fmla="*/ 5814503 w 5814503"/>
                  <a:gd name="connsiteY2" fmla="*/ 356300 h 1536700"/>
                  <a:gd name="connsiteX3" fmla="*/ 3548229 w 5814503"/>
                  <a:gd name="connsiteY3" fmla="*/ 0 h 1536700"/>
                  <a:gd name="connsiteX4" fmla="*/ 0 w 5814503"/>
                  <a:gd name="connsiteY4" fmla="*/ 571500 h 1536700"/>
                  <a:gd name="connsiteX0" fmla="*/ 0 w 5962014"/>
                  <a:gd name="connsiteY0" fmla="*/ 571500 h 1536700"/>
                  <a:gd name="connsiteX1" fmla="*/ 1943100 w 5962014"/>
                  <a:gd name="connsiteY1" fmla="*/ 1536700 h 1536700"/>
                  <a:gd name="connsiteX2" fmla="*/ 5962014 w 5962014"/>
                  <a:gd name="connsiteY2" fmla="*/ 299499 h 1536700"/>
                  <a:gd name="connsiteX3" fmla="*/ 3548229 w 5962014"/>
                  <a:gd name="connsiteY3" fmla="*/ 0 h 1536700"/>
                  <a:gd name="connsiteX4" fmla="*/ 0 w 5962014"/>
                  <a:gd name="connsiteY4" fmla="*/ 571500 h 1536700"/>
                  <a:gd name="connsiteX0" fmla="*/ 0 w 5962014"/>
                  <a:gd name="connsiteY0" fmla="*/ 571500 h 1536700"/>
                  <a:gd name="connsiteX1" fmla="*/ 1943100 w 5962014"/>
                  <a:gd name="connsiteY1" fmla="*/ 1536700 h 1536700"/>
                  <a:gd name="connsiteX2" fmla="*/ 5962014 w 5962014"/>
                  <a:gd name="connsiteY2" fmla="*/ 299499 h 1536700"/>
                  <a:gd name="connsiteX3" fmla="*/ 3548229 w 5962014"/>
                  <a:gd name="connsiteY3" fmla="*/ 0 h 1536700"/>
                  <a:gd name="connsiteX4" fmla="*/ 0 w 5962014"/>
                  <a:gd name="connsiteY4" fmla="*/ 571500 h 1536700"/>
                  <a:gd name="connsiteX0" fmla="*/ 0 w 5962014"/>
                  <a:gd name="connsiteY0" fmla="*/ 631592 h 1596792"/>
                  <a:gd name="connsiteX1" fmla="*/ 1943100 w 5962014"/>
                  <a:gd name="connsiteY1" fmla="*/ 1596792 h 1596792"/>
                  <a:gd name="connsiteX2" fmla="*/ 5962014 w 5962014"/>
                  <a:gd name="connsiteY2" fmla="*/ 359591 h 1596792"/>
                  <a:gd name="connsiteX3" fmla="*/ 3756498 w 5962014"/>
                  <a:gd name="connsiteY3" fmla="*/ 0 h 1596792"/>
                  <a:gd name="connsiteX4" fmla="*/ 0 w 5962014"/>
                  <a:gd name="connsiteY4" fmla="*/ 631592 h 1596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62014" h="1596792">
                    <a:moveTo>
                      <a:pt x="0" y="631592"/>
                    </a:moveTo>
                    <a:lnTo>
                      <a:pt x="1943100" y="1596792"/>
                    </a:lnTo>
                    <a:lnTo>
                      <a:pt x="5962014" y="359591"/>
                    </a:lnTo>
                    <a:lnTo>
                      <a:pt x="3756498" y="0"/>
                    </a:lnTo>
                    <a:lnTo>
                      <a:pt x="0" y="631592"/>
                    </a:lnTo>
                    <a:close/>
                  </a:path>
                </a:pathLst>
              </a:custGeom>
              <a:solidFill>
                <a:srgbClr val="3366FF"/>
              </a:solidFill>
              <a:ln w="50800">
                <a:solidFill>
                  <a:srgbClr val="0000FF">
                    <a:alpha val="68000"/>
                  </a:srgbClr>
                </a:solidFill>
              </a:ln>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a:p>
            </p:txBody>
          </p:sp>
          <p:sp>
            <p:nvSpPr>
              <p:cNvPr id="87" name="TextBox 86"/>
              <p:cNvSpPr txBox="1"/>
              <p:nvPr/>
            </p:nvSpPr>
            <p:spPr>
              <a:xfrm>
                <a:off x="3819911" y="4900806"/>
                <a:ext cx="3134031" cy="391905"/>
              </a:xfrm>
              <a:prstGeom prst="rect">
                <a:avLst/>
              </a:prstGeom>
              <a:noFill/>
            </p:spPr>
            <p:txBody>
              <a:bodyPr wrap="square" rtlCol="0">
                <a:spAutoFit/>
              </a:bodyPr>
              <a:lstStyle/>
              <a:p>
                <a:pPr algn="ctr"/>
                <a:r>
                  <a:rPr lang="en-US" sz="2800" dirty="0">
                    <a:solidFill>
                      <a:schemeClr val="bg1"/>
                    </a:solidFill>
                    <a:latin typeface="Times New Roman"/>
                  </a:rPr>
                  <a:t>Extruded polygon</a:t>
                </a:r>
              </a:p>
            </p:txBody>
          </p:sp>
          <p:sp>
            <p:nvSpPr>
              <p:cNvPr id="96" name="Freeform 95"/>
              <p:cNvSpPr/>
              <p:nvPr/>
            </p:nvSpPr>
            <p:spPr>
              <a:xfrm>
                <a:off x="3667125" y="5067300"/>
                <a:ext cx="1308100" cy="1073150"/>
              </a:xfrm>
              <a:custGeom>
                <a:avLst/>
                <a:gdLst>
                  <a:gd name="connsiteX0" fmla="*/ 0 w 1308100"/>
                  <a:gd name="connsiteY0" fmla="*/ 0 h 1073150"/>
                  <a:gd name="connsiteX1" fmla="*/ 9525 w 1308100"/>
                  <a:gd name="connsiteY1" fmla="*/ 1073150 h 1073150"/>
                  <a:gd name="connsiteX2" fmla="*/ 1308100 w 1308100"/>
                  <a:gd name="connsiteY2" fmla="*/ 1073150 h 1073150"/>
                  <a:gd name="connsiteX3" fmla="*/ 1301750 w 1308100"/>
                  <a:gd name="connsiteY3" fmla="*/ 660400 h 1073150"/>
                  <a:gd name="connsiteX4" fmla="*/ 0 w 1308100"/>
                  <a:gd name="connsiteY4" fmla="*/ 0 h 1073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8100" h="1073150">
                    <a:moveTo>
                      <a:pt x="0" y="0"/>
                    </a:moveTo>
                    <a:lnTo>
                      <a:pt x="9525" y="1073150"/>
                    </a:lnTo>
                    <a:lnTo>
                      <a:pt x="1308100" y="1073150"/>
                    </a:lnTo>
                    <a:cubicBezTo>
                      <a:pt x="1305983" y="935567"/>
                      <a:pt x="1301750" y="660400"/>
                      <a:pt x="1301750" y="660400"/>
                    </a:cubicBezTo>
                    <a:lnTo>
                      <a:pt x="0" y="0"/>
                    </a:lnTo>
                    <a:close/>
                  </a:path>
                </a:pathLst>
              </a:custGeom>
              <a:solidFill>
                <a:srgbClr val="3366FF"/>
              </a:solidFill>
              <a:ln w="50800">
                <a:solidFill>
                  <a:srgbClr val="0000FF">
                    <a:alpha val="68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Freeform 97"/>
              <p:cNvSpPr/>
              <p:nvPr/>
            </p:nvSpPr>
            <p:spPr>
              <a:xfrm>
                <a:off x="4968875" y="4892675"/>
                <a:ext cx="2692400" cy="1247775"/>
              </a:xfrm>
              <a:custGeom>
                <a:avLst/>
                <a:gdLst>
                  <a:gd name="connsiteX0" fmla="*/ 0 w 2692400"/>
                  <a:gd name="connsiteY0" fmla="*/ 825500 h 1247775"/>
                  <a:gd name="connsiteX1" fmla="*/ 9525 w 2692400"/>
                  <a:gd name="connsiteY1" fmla="*/ 1247775 h 1247775"/>
                  <a:gd name="connsiteX2" fmla="*/ 2692400 w 2692400"/>
                  <a:gd name="connsiteY2" fmla="*/ 1247775 h 1247775"/>
                  <a:gd name="connsiteX3" fmla="*/ 2692400 w 2692400"/>
                  <a:gd name="connsiteY3" fmla="*/ 0 h 1247775"/>
                  <a:gd name="connsiteX4" fmla="*/ 0 w 2692400"/>
                  <a:gd name="connsiteY4" fmla="*/ 825500 h 124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2400" h="1247775">
                    <a:moveTo>
                      <a:pt x="0" y="825500"/>
                    </a:moveTo>
                    <a:lnTo>
                      <a:pt x="9525" y="1247775"/>
                    </a:lnTo>
                    <a:lnTo>
                      <a:pt x="2692400" y="1247775"/>
                    </a:lnTo>
                    <a:lnTo>
                      <a:pt x="2692400" y="0"/>
                    </a:lnTo>
                    <a:lnTo>
                      <a:pt x="0" y="825500"/>
                    </a:lnTo>
                    <a:close/>
                  </a:path>
                </a:pathLst>
              </a:custGeom>
              <a:solidFill>
                <a:srgbClr val="3366FF"/>
              </a:solidFill>
              <a:ln w="50800">
                <a:solidFill>
                  <a:srgbClr val="0000FF">
                    <a:alpha val="68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5" name="Picture 84" descr="segmatte.png"/>
              <p:cNvPicPr>
                <a:picLocks noChangeAspect="1"/>
              </p:cNvPicPr>
              <p:nvPr/>
            </p:nvPicPr>
            <p:blipFill>
              <a:blip r:embed="rId4"/>
              <a:stretch>
                <a:fillRect/>
              </a:stretch>
            </p:blipFill>
            <p:spPr>
              <a:xfrm>
                <a:off x="6116101" y="4071672"/>
                <a:ext cx="1556042" cy="904873"/>
              </a:xfrm>
              <a:prstGeom prst="rect">
                <a:avLst/>
              </a:prstGeom>
            </p:spPr>
          </p:pic>
        </p:grpSp>
        <p:sp>
          <p:nvSpPr>
            <p:cNvPr id="21" name="Freeform 20"/>
            <p:cNvSpPr/>
            <p:nvPr/>
          </p:nvSpPr>
          <p:spPr>
            <a:xfrm>
              <a:off x="6346352" y="1295372"/>
              <a:ext cx="1358411" cy="394937"/>
            </a:xfrm>
            <a:custGeom>
              <a:avLst/>
              <a:gdLst>
                <a:gd name="connsiteX0" fmla="*/ 0 w 1200128"/>
                <a:gd name="connsiteY0" fmla="*/ 265178 h 348919"/>
                <a:gd name="connsiteX1" fmla="*/ 153505 w 1200128"/>
                <a:gd name="connsiteY1" fmla="*/ 348919 h 348919"/>
                <a:gd name="connsiteX2" fmla="*/ 1200128 w 1200128"/>
                <a:gd name="connsiteY2" fmla="*/ 0 h 348919"/>
                <a:gd name="connsiteX3" fmla="*/ 851254 w 1200128"/>
                <a:gd name="connsiteY3" fmla="*/ 13957 h 348919"/>
                <a:gd name="connsiteX4" fmla="*/ 0 w 1200128"/>
                <a:gd name="connsiteY4" fmla="*/ 265178 h 348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0128" h="348919">
                  <a:moveTo>
                    <a:pt x="0" y="265178"/>
                  </a:moveTo>
                  <a:lnTo>
                    <a:pt x="153505" y="348919"/>
                  </a:lnTo>
                  <a:lnTo>
                    <a:pt x="1200128" y="0"/>
                  </a:lnTo>
                  <a:lnTo>
                    <a:pt x="851254" y="13957"/>
                  </a:lnTo>
                  <a:lnTo>
                    <a:pt x="0" y="265178"/>
                  </a:lnTo>
                  <a:close/>
                </a:path>
              </a:pathLst>
            </a:custGeom>
            <a:solidFill>
              <a:srgbClr val="00FFFF"/>
            </a:solidFill>
            <a:ln w="254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Freeform 21"/>
            <p:cNvSpPr/>
            <p:nvPr/>
          </p:nvSpPr>
          <p:spPr>
            <a:xfrm>
              <a:off x="3361006" y="1311170"/>
              <a:ext cx="1705912" cy="394937"/>
            </a:xfrm>
            <a:custGeom>
              <a:avLst/>
              <a:gdLst>
                <a:gd name="connsiteX0" fmla="*/ 1507138 w 1507138"/>
                <a:gd name="connsiteY0" fmla="*/ 265178 h 348919"/>
                <a:gd name="connsiteX1" fmla="*/ 1409453 w 1507138"/>
                <a:gd name="connsiteY1" fmla="*/ 348919 h 348919"/>
                <a:gd name="connsiteX2" fmla="*/ 0 w 1507138"/>
                <a:gd name="connsiteY2" fmla="*/ 0 h 348919"/>
                <a:gd name="connsiteX3" fmla="*/ 460514 w 1507138"/>
                <a:gd name="connsiteY3" fmla="*/ 0 h 348919"/>
                <a:gd name="connsiteX4" fmla="*/ 1507138 w 1507138"/>
                <a:gd name="connsiteY4" fmla="*/ 265178 h 348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7138" h="348919">
                  <a:moveTo>
                    <a:pt x="1507138" y="265178"/>
                  </a:moveTo>
                  <a:lnTo>
                    <a:pt x="1409453" y="348919"/>
                  </a:lnTo>
                  <a:lnTo>
                    <a:pt x="0" y="0"/>
                  </a:lnTo>
                  <a:lnTo>
                    <a:pt x="460514" y="0"/>
                  </a:lnTo>
                  <a:lnTo>
                    <a:pt x="1507138" y="265178"/>
                  </a:lnTo>
                  <a:close/>
                </a:path>
              </a:pathLst>
            </a:custGeom>
            <a:solidFill>
              <a:srgbClr val="00FFFF"/>
            </a:solidFill>
            <a:ln w="254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4161604" y="1620902"/>
              <a:ext cx="3099980" cy="443678"/>
            </a:xfrm>
            <a:prstGeom prst="rect">
              <a:avLst/>
            </a:prstGeom>
            <a:noFill/>
          </p:spPr>
          <p:txBody>
            <a:bodyPr wrap="square" rtlCol="0">
              <a:spAutoFit/>
            </a:bodyPr>
            <a:lstStyle/>
            <a:p>
              <a:pPr algn="ctr"/>
              <a:r>
                <a:rPr lang="en-US" sz="2800" dirty="0">
                  <a:solidFill>
                    <a:schemeClr val="bg1"/>
                  </a:solidFill>
                  <a:latin typeface="Times New Roman"/>
                </a:rPr>
                <a:t>Area lights</a:t>
              </a:r>
            </a:p>
          </p:txBody>
        </p:sp>
      </p:grpSp>
    </p:spTree>
    <p:extLst>
      <p:ext uri="{BB962C8B-B14F-4D97-AF65-F5344CB8AC3E}">
        <p14:creationId xmlns:p14="http://schemas.microsoft.com/office/powerpoint/2010/main" val="3055562145"/>
      </p:ext>
    </p:extLst>
  </p:cSld>
  <p:clrMapOvr>
    <a:masterClrMapping/>
  </p:clrMapOvr>
  <mc:AlternateContent xmlns:mc="http://schemas.openxmlformats.org/markup-compatibility/2006" xmlns:p14="http://schemas.microsoft.com/office/powerpoint/2010/main">
    <mc:Choice Requires="p14">
      <p:transition p14:dur="300" advTm="13772">
        <p:fade/>
      </p:transition>
    </mc:Choice>
    <mc:Fallback xmlns="">
      <p:transition advTm="13772">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9483" y="67554"/>
            <a:ext cx="10972800" cy="1143000"/>
          </a:xfrm>
        </p:spPr>
        <p:txBody>
          <a:bodyPr/>
          <a:lstStyle/>
          <a:p>
            <a:r>
              <a:rPr lang="en-US" dirty="0" smtClean="0"/>
              <a:t>What the spatial layout provides</a:t>
            </a:r>
            <a:endParaRPr lang="en-US" dirty="0"/>
          </a:p>
        </p:txBody>
      </p:sp>
      <p:pic>
        <p:nvPicPr>
          <p:cNvPr id="4" name="Picture 3" descr="orig.png"/>
          <p:cNvPicPr>
            <a:picLocks noChangeAspect="1"/>
          </p:cNvPicPr>
          <p:nvPr/>
        </p:nvPicPr>
        <p:blipFill>
          <a:blip r:embed="rId2"/>
          <a:stretch>
            <a:fillRect/>
          </a:stretch>
        </p:blipFill>
        <p:spPr>
          <a:xfrm>
            <a:off x="925158" y="1229958"/>
            <a:ext cx="7764152" cy="5156788"/>
          </a:xfrm>
          <a:prstGeom prst="rect">
            <a:avLst/>
          </a:prstGeom>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59925636"/>
      </p:ext>
    </p:extLst>
  </p:cSld>
  <p:clrMapOvr>
    <a:masterClrMapping/>
  </p:clrMapOvr>
  <mc:AlternateContent xmlns:mc="http://schemas.openxmlformats.org/markup-compatibility/2006" xmlns:p14="http://schemas.microsoft.com/office/powerpoint/2010/main">
    <mc:Choice Requires="p14">
      <p:transition spd="slow" p14:dur="2000" advTm="7471"/>
    </mc:Choice>
    <mc:Fallback xmlns="">
      <p:transition spd="slow" advTm="7471"/>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5158" y="1222775"/>
            <a:ext cx="7764796" cy="5157216"/>
          </a:xfrm>
          <a:prstGeom prst="rect">
            <a:avLst/>
          </a:prstGeom>
        </p:spPr>
      </p:pic>
      <p:cxnSp>
        <p:nvCxnSpPr>
          <p:cNvPr id="4" name="Straight Connector 3"/>
          <p:cNvCxnSpPr/>
          <p:nvPr/>
        </p:nvCxnSpPr>
        <p:spPr>
          <a:xfrm flipV="1">
            <a:off x="6889415" y="4873593"/>
            <a:ext cx="240052" cy="537093"/>
          </a:xfrm>
          <a:prstGeom prst="line">
            <a:avLst/>
          </a:prstGeom>
          <a:ln w="50800" cap="rnd">
            <a:solidFill>
              <a:srgbClr val="FFFF00"/>
            </a:solidFill>
            <a:tailEnd type="triangle" w="lg"/>
          </a:ln>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flipH="1">
            <a:off x="3808273" y="5384496"/>
            <a:ext cx="510496" cy="392548"/>
          </a:xfrm>
          <a:prstGeom prst="line">
            <a:avLst/>
          </a:prstGeom>
          <a:ln w="50800" cap="rnd">
            <a:solidFill>
              <a:srgbClr val="FFFF00"/>
            </a:solidFill>
            <a:tailEnd type="triangle" w="lg"/>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995040" y="387275"/>
            <a:ext cx="7059433" cy="523220"/>
          </a:xfrm>
          <a:prstGeom prst="rect">
            <a:avLst/>
          </a:prstGeom>
          <a:noFill/>
        </p:spPr>
        <p:txBody>
          <a:bodyPr wrap="none" rtlCol="0">
            <a:spAutoFit/>
          </a:bodyPr>
          <a:lstStyle/>
          <a:p>
            <a:r>
              <a:rPr lang="en-US" sz="2800" dirty="0"/>
              <a:t>Extruded geometry, billboards enable </a:t>
            </a:r>
            <a:r>
              <a:rPr lang="en-US" sz="2800" i="1" dirty="0"/>
              <a:t>occlusion</a:t>
            </a:r>
          </a:p>
        </p:txBody>
      </p:sp>
    </p:spTree>
    <p:extLst>
      <p:ext uri="{BB962C8B-B14F-4D97-AF65-F5344CB8AC3E}">
        <p14:creationId xmlns:p14="http://schemas.microsoft.com/office/powerpoint/2010/main" val="26777541"/>
      </p:ext>
    </p:extLst>
  </p:cSld>
  <p:clrMapOvr>
    <a:masterClrMapping/>
  </p:clrMapOvr>
  <mc:AlternateContent xmlns:mc="http://schemas.openxmlformats.org/markup-compatibility/2006" xmlns:p14="http://schemas.microsoft.com/office/powerpoint/2010/main">
    <mc:Choice Requires="p14">
      <p:transition p14:dur="0" advTm="10754"/>
    </mc:Choice>
    <mc:Fallback xmlns="">
      <p:transition advTm="10754"/>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5158" y="1229958"/>
            <a:ext cx="7764796" cy="5157216"/>
          </a:xfrm>
          <a:prstGeom prst="rect">
            <a:avLst/>
          </a:prstGeom>
        </p:spPr>
      </p:pic>
      <p:cxnSp>
        <p:nvCxnSpPr>
          <p:cNvPr id="4" name="Straight Connector 3"/>
          <p:cNvCxnSpPr/>
          <p:nvPr/>
        </p:nvCxnSpPr>
        <p:spPr>
          <a:xfrm>
            <a:off x="6231727" y="3812018"/>
            <a:ext cx="171735" cy="785095"/>
          </a:xfrm>
          <a:prstGeom prst="line">
            <a:avLst/>
          </a:prstGeom>
          <a:ln w="50800" cap="rnd">
            <a:solidFill>
              <a:srgbClr val="FFFF00"/>
            </a:solidFill>
            <a:tailEnd type="triangle" w="lg"/>
          </a:ln>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2650326" y="4670633"/>
            <a:ext cx="240052" cy="785095"/>
          </a:xfrm>
          <a:prstGeom prst="line">
            <a:avLst/>
          </a:prstGeom>
          <a:ln w="50800" cap="rnd">
            <a:solidFill>
              <a:srgbClr val="FFFF00"/>
            </a:solidFill>
            <a:tailEnd type="triangle" w="lg"/>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746755" y="370990"/>
            <a:ext cx="7407221" cy="523220"/>
          </a:xfrm>
          <a:prstGeom prst="rect">
            <a:avLst/>
          </a:prstGeom>
          <a:noFill/>
        </p:spPr>
        <p:txBody>
          <a:bodyPr wrap="none" rtlCol="0">
            <a:spAutoFit/>
          </a:bodyPr>
          <a:lstStyle/>
          <a:p>
            <a:r>
              <a:rPr lang="en-US" sz="2800" dirty="0"/>
              <a:t>Box, supporting surfaces enable </a:t>
            </a:r>
            <a:r>
              <a:rPr lang="en-US" sz="2800" i="1" dirty="0"/>
              <a:t>object placement</a:t>
            </a:r>
          </a:p>
        </p:txBody>
      </p:sp>
      <p:cxnSp>
        <p:nvCxnSpPr>
          <p:cNvPr id="7" name="Straight Connector 6"/>
          <p:cNvCxnSpPr/>
          <p:nvPr/>
        </p:nvCxnSpPr>
        <p:spPr>
          <a:xfrm>
            <a:off x="5252578" y="3953112"/>
            <a:ext cx="0" cy="785095"/>
          </a:xfrm>
          <a:prstGeom prst="line">
            <a:avLst/>
          </a:prstGeom>
          <a:ln w="50800" cap="rnd">
            <a:solidFill>
              <a:srgbClr val="FFFF00"/>
            </a:solidFill>
            <a:tailEnd type="triangle" w="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4802604"/>
      </p:ext>
    </p:extLst>
  </p:cSld>
  <p:clrMapOvr>
    <a:masterClrMapping/>
  </p:clrMapOvr>
  <mc:AlternateContent xmlns:mc="http://schemas.openxmlformats.org/markup-compatibility/2006" xmlns:p14="http://schemas.microsoft.com/office/powerpoint/2010/main">
    <mc:Choice Requires="p14">
      <p:transition p14:dur="0" advTm="19004"/>
    </mc:Choice>
    <mc:Fallback xmlns="">
      <p:transition advTm="19004"/>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5158" y="1229958"/>
            <a:ext cx="7764796" cy="5157216"/>
          </a:xfrm>
          <a:prstGeom prst="rect">
            <a:avLst/>
          </a:prstGeom>
        </p:spPr>
      </p:pic>
      <p:cxnSp>
        <p:nvCxnSpPr>
          <p:cNvPr id="4" name="Straight Connector 3"/>
          <p:cNvCxnSpPr/>
          <p:nvPr/>
        </p:nvCxnSpPr>
        <p:spPr>
          <a:xfrm flipH="1">
            <a:off x="6924566" y="4321172"/>
            <a:ext cx="361665" cy="785095"/>
          </a:xfrm>
          <a:prstGeom prst="line">
            <a:avLst/>
          </a:prstGeom>
          <a:ln w="50800" cap="rnd">
            <a:solidFill>
              <a:srgbClr val="FFFF00"/>
            </a:solidFill>
            <a:tailEnd type="triangle" w="lg"/>
          </a:ln>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1888326" y="5271607"/>
            <a:ext cx="240052" cy="785095"/>
          </a:xfrm>
          <a:prstGeom prst="line">
            <a:avLst/>
          </a:prstGeom>
          <a:ln w="50800" cap="rnd">
            <a:solidFill>
              <a:srgbClr val="FFFF00"/>
            </a:solidFill>
            <a:tailEnd type="triangle" w="lg"/>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746754" y="90007"/>
            <a:ext cx="7943200" cy="954107"/>
          </a:xfrm>
          <a:prstGeom prst="rect">
            <a:avLst/>
          </a:prstGeom>
          <a:noFill/>
        </p:spPr>
        <p:txBody>
          <a:bodyPr wrap="square" rtlCol="0">
            <a:spAutoFit/>
          </a:bodyPr>
          <a:lstStyle/>
          <a:p>
            <a:r>
              <a:rPr lang="en-US" sz="2800" dirty="0"/>
              <a:t>Box, extruded geometry, lighting enables </a:t>
            </a:r>
            <a:r>
              <a:rPr lang="en-US" sz="2800" i="1" dirty="0"/>
              <a:t>shadows, inter-reflections, caustics</a:t>
            </a:r>
          </a:p>
        </p:txBody>
      </p:sp>
      <p:cxnSp>
        <p:nvCxnSpPr>
          <p:cNvPr id="7" name="Straight Connector 6"/>
          <p:cNvCxnSpPr/>
          <p:nvPr/>
        </p:nvCxnSpPr>
        <p:spPr>
          <a:xfrm>
            <a:off x="4250526" y="4817879"/>
            <a:ext cx="240052" cy="533642"/>
          </a:xfrm>
          <a:prstGeom prst="line">
            <a:avLst/>
          </a:prstGeom>
          <a:ln w="50800" cap="rnd">
            <a:solidFill>
              <a:srgbClr val="FFFF00"/>
            </a:solidFill>
            <a:tailEnd type="triangle" w="lg"/>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8185287" y="2967836"/>
            <a:ext cx="361665" cy="785095"/>
          </a:xfrm>
          <a:prstGeom prst="line">
            <a:avLst/>
          </a:prstGeom>
          <a:ln w="50800" cap="rnd">
            <a:solidFill>
              <a:srgbClr val="FFFF00"/>
            </a:solidFill>
            <a:tailEnd type="triangle" w="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03914554"/>
      </p:ext>
    </p:extLst>
  </p:cSld>
  <p:clrMapOvr>
    <a:masterClrMapping/>
  </p:clrMapOvr>
  <mc:AlternateContent xmlns:mc="http://schemas.openxmlformats.org/markup-compatibility/2006" xmlns:p14="http://schemas.microsoft.com/office/powerpoint/2010/main">
    <mc:Choice Requires="p14">
      <p:transition p14:dur="0" advTm="12302"/>
    </mc:Choice>
    <mc:Fallback xmlns="">
      <p:transition advTm="12302"/>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5158" y="1229958"/>
            <a:ext cx="7764796" cy="5157216"/>
          </a:xfrm>
          <a:prstGeom prst="rect">
            <a:avLst/>
          </a:prstGeom>
        </p:spPr>
      </p:pic>
      <p:cxnSp>
        <p:nvCxnSpPr>
          <p:cNvPr id="6" name="Straight Connector 5"/>
          <p:cNvCxnSpPr/>
          <p:nvPr/>
        </p:nvCxnSpPr>
        <p:spPr>
          <a:xfrm>
            <a:off x="2650326" y="4739645"/>
            <a:ext cx="240052" cy="785095"/>
          </a:xfrm>
          <a:prstGeom prst="line">
            <a:avLst/>
          </a:prstGeom>
          <a:ln w="50800" cap="rnd">
            <a:solidFill>
              <a:srgbClr val="FFFF00"/>
            </a:solidFill>
            <a:tailEnd type="triangle" w="lg"/>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746755" y="370990"/>
            <a:ext cx="6942413" cy="523220"/>
          </a:xfrm>
          <a:prstGeom prst="rect">
            <a:avLst/>
          </a:prstGeom>
          <a:noFill/>
        </p:spPr>
        <p:txBody>
          <a:bodyPr wrap="none" rtlCol="0">
            <a:spAutoFit/>
          </a:bodyPr>
          <a:lstStyle/>
          <a:p>
            <a:r>
              <a:rPr lang="en-US" sz="2800" dirty="0"/>
              <a:t>Camera geometry ensures correct </a:t>
            </a:r>
            <a:r>
              <a:rPr lang="en-US" sz="2800" i="1" dirty="0"/>
              <a:t>perspective</a:t>
            </a:r>
            <a:r>
              <a:rPr lang="en-US" sz="2800" dirty="0"/>
              <a:t> </a:t>
            </a:r>
          </a:p>
        </p:txBody>
      </p:sp>
      <p:cxnSp>
        <p:nvCxnSpPr>
          <p:cNvPr id="7" name="Straight Connector 6"/>
          <p:cNvCxnSpPr/>
          <p:nvPr/>
        </p:nvCxnSpPr>
        <p:spPr>
          <a:xfrm>
            <a:off x="5252578" y="3953112"/>
            <a:ext cx="0" cy="785095"/>
          </a:xfrm>
          <a:prstGeom prst="line">
            <a:avLst/>
          </a:prstGeom>
          <a:ln w="50800" cap="rnd">
            <a:solidFill>
              <a:srgbClr val="FFFF00"/>
            </a:solidFill>
            <a:tailEnd type="triangle" w="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02561017"/>
      </p:ext>
    </p:extLst>
  </p:cSld>
  <p:clrMapOvr>
    <a:masterClrMapping/>
  </p:clrMapOvr>
  <mc:AlternateContent xmlns:mc="http://schemas.openxmlformats.org/markup-compatibility/2006" xmlns:p14="http://schemas.microsoft.com/office/powerpoint/2010/main">
    <mc:Choice Requires="p14">
      <p:transition p14:dur="0" advTm="14934"/>
    </mc:Choice>
    <mc:Fallback xmlns="">
      <p:transition advTm="14934"/>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nput1">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0" y="0"/>
            <a:ext cx="9143999" cy="6857999"/>
          </a:xfrm>
          <a:prstGeom prst="rect">
            <a:avLst/>
          </a:prstGeom>
        </p:spPr>
      </p:pic>
    </p:spTree>
    <p:custDataLst>
      <p:tags r:id="rId1"/>
    </p:custDataLst>
    <p:extLst>
      <p:ext uri="{BB962C8B-B14F-4D97-AF65-F5344CB8AC3E}">
        <p14:creationId xmlns:p14="http://schemas.microsoft.com/office/powerpoint/2010/main" val="408750605"/>
      </p:ext>
    </p:extLst>
  </p:cSld>
  <p:clrMapOvr>
    <a:masterClrMapping/>
  </p:clrMapOvr>
  <mc:AlternateContent xmlns:mc="http://schemas.openxmlformats.org/markup-compatibility/2006" xmlns:p14="http://schemas.microsoft.com/office/powerpoint/2010/main">
    <mc:Choice Requires="p14">
      <p:transition p14:dur="300" advTm="65381">
        <p:fade thruBlk="1"/>
      </p:transition>
    </mc:Choice>
    <mc:Fallback xmlns="">
      <p:transition advTm="65381">
        <p:fade thruBlk="1"/>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69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extLst mod="1">
    <p:ext uri="{E180D4A7-C9FB-4DFB-919C-405C955672EB}">
      <p14:showEvtLst xmlns:p14="http://schemas.microsoft.com/office/powerpoint/2010/main">
        <p14:playEvt time="2833" objId="2"/>
        <p14:stopEvt time="61082" objId="2"/>
        <p14:playEvt time="63889" objId="2"/>
        <p14:stopEvt time="65381" objId="2"/>
      </p14:showEvtLst>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1242" y="198438"/>
            <a:ext cx="10972800" cy="1143000"/>
          </a:xfrm>
        </p:spPr>
        <p:txBody>
          <a:bodyPr/>
          <a:lstStyle/>
          <a:p>
            <a:r>
              <a:rPr lang="en-US" dirty="0" smtClean="0"/>
              <a:t>Solving for camera viewpoint</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20358" y="1524000"/>
                <a:ext cx="8229600" cy="4953000"/>
              </a:xfrm>
            </p:spPr>
            <p:txBody>
              <a:bodyPr>
                <a:normAutofit/>
              </a:bodyPr>
              <a:lstStyle/>
              <a:p>
                <a:pPr marL="0" indent="0">
                  <a:buNone/>
                </a:pPr>
                <a:r>
                  <a:rPr lang="en-US" dirty="0" smtClean="0"/>
                  <a:t>Given 3 orthogonal VPs (at least two finite), can compute projection operator</a:t>
                </a:r>
              </a:p>
              <a:p>
                <a:pPr marL="0" indent="0">
                  <a:buNone/>
                </a:pPr>
                <a:endParaRPr lang="en-US" dirty="0" smtClean="0"/>
              </a:p>
              <a:p>
                <a:pPr marL="0" indent="0">
                  <a:buNone/>
                </a:pPr>
                <a:endParaRPr lang="en-US" dirty="0"/>
              </a:p>
              <a:p>
                <a:pPr marL="0" indent="0">
                  <a:buNone/>
                </a:pPr>
                <a:r>
                  <a:rPr lang="en-US" dirty="0" smtClean="0"/>
                  <a: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𝜆</m:t>
                        </m:r>
                        <m:r>
                          <a:rPr lang="en-US" b="0" i="1" smtClean="0">
                            <a:latin typeface="Cambria Math" panose="02040503050406030204" pitchFamily="18" charset="0"/>
                          </a:rPr>
                          <m:t>𝑝</m:t>
                        </m:r>
                      </m:e>
                      <m:sub>
                        <m:r>
                          <a:rPr lang="en-US" b="0" i="1" smtClean="0">
                            <a:latin typeface="Cambria Math" panose="02040503050406030204" pitchFamily="18" charset="0"/>
                          </a:rPr>
                          <m:t>2</m:t>
                        </m:r>
                      </m:sub>
                    </m:sSub>
                    <m:r>
                      <a:rPr lang="en-US" b="0" i="1" smtClean="0">
                        <a:latin typeface="Cambria Math" panose="02040503050406030204" pitchFamily="18" charset="0"/>
                      </a:rPr>
                      <m:t>=</m:t>
                    </m:r>
                    <m:r>
                      <a:rPr lang="en-US" b="0" i="1" smtClean="0">
                        <a:latin typeface="Cambria Math" panose="02040503050406030204" pitchFamily="18" charset="0"/>
                      </a:rPr>
                      <m:t>𝐾𝑅</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3</m:t>
                        </m:r>
                      </m:sub>
                    </m:sSub>
                  </m:oMath>
                </a14:m>
                <a:endParaRPr lang="en-US" dirty="0" smtClean="0"/>
              </a:p>
              <a:p>
                <a:endParaRPr lang="en-US" dirty="0" smtClean="0"/>
              </a:p>
              <a:p>
                <a:endParaRPr lang="en-US" dirty="0" smtClean="0"/>
              </a:p>
              <a:p>
                <a:endParaRPr lang="en-US" dirty="0" smtClean="0"/>
              </a:p>
              <a:p>
                <a:endParaRPr lang="en-US" dirty="0" smtClean="0"/>
              </a:p>
              <a:p>
                <a:pPr>
                  <a:buNone/>
                </a:pPr>
                <a:endParaRPr lang="en-US"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20358" y="1524000"/>
                <a:ext cx="8229600" cy="4953000"/>
              </a:xfrm>
              <a:blipFill>
                <a:blip r:embed="rId3"/>
                <a:stretch>
                  <a:fillRect l="-1926" t="-1599" r="-519"/>
                </a:stretch>
              </a:blipFill>
            </p:spPr>
            <p:txBody>
              <a:bodyPr/>
              <a:lstStyle/>
              <a:p>
                <a:r>
                  <a:rPr lang="en-US">
                    <a:noFill/>
                  </a:rPr>
                  <a:t> </a:t>
                </a:r>
              </a:p>
            </p:txBody>
          </p:sp>
        </mc:Fallback>
      </mc:AlternateContent>
      <p:sp>
        <p:nvSpPr>
          <p:cNvPr id="4" name="TextBox 3"/>
          <p:cNvSpPr txBox="1"/>
          <p:nvPr/>
        </p:nvSpPr>
        <p:spPr>
          <a:xfrm>
            <a:off x="848958" y="3020569"/>
            <a:ext cx="3057144" cy="1200329"/>
          </a:xfrm>
          <a:prstGeom prst="rect">
            <a:avLst/>
          </a:prstGeom>
          <a:noFill/>
        </p:spPr>
        <p:txBody>
          <a:bodyPr wrap="square" rtlCol="0">
            <a:spAutoFit/>
          </a:bodyPr>
          <a:lstStyle/>
          <a:p>
            <a:r>
              <a:rPr lang="en-US" sz="2400" dirty="0"/>
              <a:t>2D point in homogeneous coordinates</a:t>
            </a:r>
          </a:p>
        </p:txBody>
      </p:sp>
      <p:sp>
        <p:nvSpPr>
          <p:cNvPr id="9" name="TextBox 8"/>
          <p:cNvSpPr txBox="1"/>
          <p:nvPr/>
        </p:nvSpPr>
        <p:spPr>
          <a:xfrm>
            <a:off x="4975524" y="3048001"/>
            <a:ext cx="4331635" cy="461665"/>
          </a:xfrm>
          <a:prstGeom prst="rect">
            <a:avLst/>
          </a:prstGeom>
          <a:noFill/>
        </p:spPr>
        <p:txBody>
          <a:bodyPr wrap="none" rtlCol="0">
            <a:spAutoFit/>
          </a:bodyPr>
          <a:lstStyle/>
          <a:p>
            <a:r>
              <a:rPr lang="en-US" sz="2400" dirty="0"/>
              <a:t>3D point in Cartesian coordinates</a:t>
            </a:r>
          </a:p>
        </p:txBody>
      </p:sp>
      <p:cxnSp>
        <p:nvCxnSpPr>
          <p:cNvPr id="10" name="Straight Arrow Connector 9"/>
          <p:cNvCxnSpPr/>
          <p:nvPr/>
        </p:nvCxnSpPr>
        <p:spPr>
          <a:xfrm>
            <a:off x="2830158" y="3509666"/>
            <a:ext cx="609600" cy="3003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5420958" y="3482234"/>
            <a:ext cx="347472" cy="3277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458558" y="4887284"/>
            <a:ext cx="3057144" cy="461665"/>
          </a:xfrm>
          <a:prstGeom prst="rect">
            <a:avLst/>
          </a:prstGeom>
          <a:noFill/>
        </p:spPr>
        <p:txBody>
          <a:bodyPr wrap="square" rtlCol="0">
            <a:spAutoFit/>
          </a:bodyPr>
          <a:lstStyle/>
          <a:p>
            <a:r>
              <a:rPr lang="en-US" sz="2400" dirty="0"/>
              <a:t>Intrinsic camera matrix</a:t>
            </a:r>
          </a:p>
        </p:txBody>
      </p:sp>
      <p:sp>
        <p:nvSpPr>
          <p:cNvPr id="15" name="TextBox 14"/>
          <p:cNvSpPr txBox="1"/>
          <p:nvPr/>
        </p:nvSpPr>
        <p:spPr>
          <a:xfrm>
            <a:off x="5154258" y="4883527"/>
            <a:ext cx="3057144" cy="461665"/>
          </a:xfrm>
          <a:prstGeom prst="rect">
            <a:avLst/>
          </a:prstGeom>
          <a:noFill/>
        </p:spPr>
        <p:txBody>
          <a:bodyPr wrap="square" rtlCol="0">
            <a:spAutoFit/>
          </a:bodyPr>
          <a:lstStyle/>
          <a:p>
            <a:r>
              <a:rPr lang="en-US" sz="2400" dirty="0"/>
              <a:t>Rotation matrix</a:t>
            </a:r>
          </a:p>
        </p:txBody>
      </p:sp>
      <p:cxnSp>
        <p:nvCxnSpPr>
          <p:cNvPr id="16" name="Straight Arrow Connector 15"/>
          <p:cNvCxnSpPr/>
          <p:nvPr/>
        </p:nvCxnSpPr>
        <p:spPr>
          <a:xfrm flipH="1" flipV="1">
            <a:off x="4975524" y="4244233"/>
            <a:ext cx="619171" cy="6430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4434719" y="4244233"/>
            <a:ext cx="259719" cy="6859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30219" y="355601"/>
            <a:ext cx="7772400" cy="1470025"/>
          </a:xfrm>
        </p:spPr>
        <p:txBody>
          <a:bodyPr/>
          <a:lstStyle/>
          <a:p>
            <a:r>
              <a:rPr lang="en-US" dirty="0" smtClean="0"/>
              <a:t>The image as a virtual stage</a:t>
            </a:r>
            <a:endParaRPr lang="en-US" dirty="0"/>
          </a:p>
        </p:txBody>
      </p:sp>
      <p:sp>
        <p:nvSpPr>
          <p:cNvPr id="3" name="Subtitle 2"/>
          <p:cNvSpPr>
            <a:spLocks noGrp="1"/>
          </p:cNvSpPr>
          <p:nvPr>
            <p:ph type="subTitle" idx="1"/>
          </p:nvPr>
        </p:nvSpPr>
        <p:spPr>
          <a:xfrm>
            <a:off x="1316019" y="5156200"/>
            <a:ext cx="6400800" cy="1447800"/>
          </a:xfrm>
        </p:spPr>
        <p:txBody>
          <a:bodyPr>
            <a:normAutofit fontScale="85000" lnSpcReduction="10000"/>
          </a:bodyPr>
          <a:lstStyle/>
          <a:p>
            <a:r>
              <a:rPr lang="en-US" sz="2400" dirty="0">
                <a:solidFill>
                  <a:schemeClr val="tx1"/>
                </a:solidFill>
              </a:rPr>
              <a:t>Computational Photography</a:t>
            </a:r>
          </a:p>
          <a:p>
            <a:r>
              <a:rPr lang="en-US" sz="2400" dirty="0">
                <a:solidFill>
                  <a:schemeClr val="tx1"/>
                </a:solidFill>
              </a:rPr>
              <a:t>Derek Hoiem</a:t>
            </a:r>
          </a:p>
          <a:p>
            <a:endParaRPr lang="en-US" sz="2000" dirty="0">
              <a:solidFill>
                <a:schemeClr val="tx1"/>
              </a:solidFill>
            </a:endParaRPr>
          </a:p>
          <a:p>
            <a:r>
              <a:rPr lang="en-US" sz="2000" dirty="0">
                <a:solidFill>
                  <a:schemeClr val="tx1"/>
                </a:solidFill>
              </a:rPr>
              <a:t>Adapted from slides by Kevin Karsch, presented by </a:t>
            </a:r>
            <a:r>
              <a:rPr lang="en-US" sz="2000">
                <a:solidFill>
                  <a:schemeClr val="tx1"/>
                </a:solidFill>
              </a:rPr>
              <a:t>Aditya Deshpande</a:t>
            </a:r>
            <a:endParaRPr lang="en-US" sz="2000" dirty="0">
              <a:solidFill>
                <a:schemeClr val="tx1"/>
              </a:solidFill>
            </a:endParaRPr>
          </a:p>
          <a:p>
            <a:endParaRPr lang="en-US" sz="2000" dirty="0"/>
          </a:p>
        </p:txBody>
      </p:sp>
      <p:pic>
        <p:nvPicPr>
          <p:cNvPr id="5" name="Picture 4" descr="composite.png"/>
          <p:cNvPicPr>
            <a:picLocks noChangeAspect="1"/>
          </p:cNvPicPr>
          <p:nvPr/>
        </p:nvPicPr>
        <p:blipFill>
          <a:blip r:embed="rId3"/>
          <a:stretch>
            <a:fillRect/>
          </a:stretch>
        </p:blipFill>
        <p:spPr>
          <a:xfrm>
            <a:off x="1735119" y="1524000"/>
            <a:ext cx="5448300" cy="3632200"/>
          </a:xfrm>
          <a:prstGeom prst="rect">
            <a:avLst/>
          </a:prstGeom>
        </p:spPr>
      </p:pic>
    </p:spTree>
    <p:extLst>
      <p:ext uri="{BB962C8B-B14F-4D97-AF65-F5344CB8AC3E}">
        <p14:creationId xmlns:p14="http://schemas.microsoft.com/office/powerpoint/2010/main" val="112477455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0348" y="-1793"/>
            <a:ext cx="10972800" cy="1143000"/>
          </a:xfrm>
        </p:spPr>
        <p:txBody>
          <a:bodyPr/>
          <a:lstStyle/>
          <a:p>
            <a:r>
              <a:rPr lang="en-US" dirty="0"/>
              <a:t>Solving for camera viewpoint</a:t>
            </a:r>
          </a:p>
        </p:txBody>
      </p:sp>
      <p:sp>
        <p:nvSpPr>
          <p:cNvPr id="3" name="Content Placeholder 2"/>
          <p:cNvSpPr>
            <a:spLocks noGrp="1"/>
          </p:cNvSpPr>
          <p:nvPr>
            <p:ph idx="1"/>
          </p:nvPr>
        </p:nvSpPr>
        <p:spPr>
          <a:xfrm>
            <a:off x="621252" y="1018969"/>
            <a:ext cx="8229600" cy="4953000"/>
          </a:xfrm>
        </p:spPr>
        <p:txBody>
          <a:bodyPr>
            <a:normAutofit/>
          </a:bodyPr>
          <a:lstStyle/>
          <a:p>
            <a:pPr marL="0" indent="0">
              <a:buNone/>
            </a:pPr>
            <a:r>
              <a:rPr lang="en-US" dirty="0" smtClean="0"/>
              <a:t>Given 3 orthogonal VPs (at least two finite), can compute projection operator: intrinsic matrix </a:t>
            </a:r>
          </a:p>
          <a:p>
            <a:endParaRPr lang="en-US" dirty="0" smtClean="0"/>
          </a:p>
          <a:p>
            <a:endParaRPr lang="en-US" dirty="0" smtClean="0"/>
          </a:p>
          <a:p>
            <a:endParaRPr lang="en-US" dirty="0" smtClean="0"/>
          </a:p>
          <a:p>
            <a:endParaRPr lang="en-US" dirty="0" smtClean="0"/>
          </a:p>
          <a:p>
            <a:pPr>
              <a:buNone/>
            </a:pPr>
            <a:endParaRPr lang="en-US" dirty="0" smtClean="0"/>
          </a:p>
        </p:txBody>
      </p:sp>
      <p:pic>
        <p:nvPicPr>
          <p:cNvPr id="6" name="Picture 5" descr="latex-image-1.pdf"/>
          <p:cNvPicPr>
            <a:picLocks noChangeAspect="1"/>
          </p:cNvPicPr>
          <p:nvPr/>
        </p:nvPicPr>
        <p:blipFill>
          <a:blip r:embed="rId3"/>
          <a:stretch>
            <a:fillRect/>
          </a:stretch>
        </p:blipFill>
        <p:spPr>
          <a:xfrm>
            <a:off x="621252" y="3466703"/>
            <a:ext cx="8534400" cy="3004820"/>
          </a:xfrm>
          <a:prstGeom prst="rect">
            <a:avLst/>
          </a:prstGeom>
        </p:spPr>
      </p:pic>
      <p:sp>
        <p:nvSpPr>
          <p:cNvPr id="7" name="Rectangle 6"/>
          <p:cNvSpPr/>
          <p:nvPr/>
        </p:nvSpPr>
        <p:spPr>
          <a:xfrm>
            <a:off x="2945352" y="3347323"/>
            <a:ext cx="10668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latex-image-1.pdf"/>
          <p:cNvPicPr>
            <a:picLocks noChangeAspect="1"/>
          </p:cNvPicPr>
          <p:nvPr/>
        </p:nvPicPr>
        <p:blipFill>
          <a:blip r:embed="rId4"/>
          <a:stretch>
            <a:fillRect/>
          </a:stretch>
        </p:blipFill>
        <p:spPr>
          <a:xfrm>
            <a:off x="2996152" y="3474324"/>
            <a:ext cx="990600" cy="310035"/>
          </a:xfrm>
          <a:prstGeom prst="rect">
            <a:avLst/>
          </a:prstGeom>
        </p:spPr>
      </p:pic>
      <p:pic>
        <p:nvPicPr>
          <p:cNvPr id="9" name="Picture 5" descr="C:\Users\kevin\Desktop\Capture1.PNG"/>
          <p:cNvPicPr>
            <a:picLocks noChangeAspect="1" noChangeArrowheads="1"/>
          </p:cNvPicPr>
          <p:nvPr/>
        </p:nvPicPr>
        <p:blipFill>
          <a:blip r:embed="rId5" cstate="print"/>
          <a:srcRect/>
          <a:stretch>
            <a:fillRect/>
          </a:stretch>
        </p:blipFill>
        <p:spPr bwMode="auto">
          <a:xfrm>
            <a:off x="1764252" y="2118231"/>
            <a:ext cx="5410200" cy="1229092"/>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10972800" cy="1143000"/>
          </a:xfrm>
        </p:spPr>
        <p:txBody>
          <a:bodyPr/>
          <a:lstStyle/>
          <a:p>
            <a:r>
              <a:rPr lang="en-US" dirty="0"/>
              <a:t>Solving for camera viewpoint</a:t>
            </a:r>
          </a:p>
        </p:txBody>
      </p:sp>
      <p:sp>
        <p:nvSpPr>
          <p:cNvPr id="3" name="Content Placeholder 2"/>
          <p:cNvSpPr>
            <a:spLocks noGrp="1"/>
          </p:cNvSpPr>
          <p:nvPr>
            <p:ph idx="1"/>
          </p:nvPr>
        </p:nvSpPr>
        <p:spPr>
          <a:xfrm>
            <a:off x="623944" y="1600200"/>
            <a:ext cx="8229600" cy="4953000"/>
          </a:xfrm>
        </p:spPr>
        <p:txBody>
          <a:bodyPr>
            <a:normAutofit/>
          </a:bodyPr>
          <a:lstStyle/>
          <a:p>
            <a:pPr marL="0" indent="0">
              <a:buNone/>
            </a:pPr>
            <a:r>
              <a:rPr lang="en-US" dirty="0" smtClean="0"/>
              <a:t>Given 3 orthogonal VPs (at least two finite), can compute projection operator </a:t>
            </a:r>
          </a:p>
          <a:p>
            <a:endParaRPr lang="en-US" dirty="0" smtClean="0"/>
          </a:p>
          <a:p>
            <a:endParaRPr lang="en-US" dirty="0" smtClean="0"/>
          </a:p>
          <a:p>
            <a:endParaRPr lang="en-US" dirty="0" smtClean="0"/>
          </a:p>
          <a:p>
            <a:endParaRPr lang="en-US" dirty="0" smtClean="0"/>
          </a:p>
          <a:p>
            <a:pPr>
              <a:buNone/>
            </a:pPr>
            <a:endParaRPr lang="en-US" dirty="0" smtClean="0"/>
          </a:p>
        </p:txBody>
      </p:sp>
      <p:pic>
        <p:nvPicPr>
          <p:cNvPr id="118786" name="Picture 2" descr="C:\Users\kevin\Desktop\Capture2.PNG"/>
          <p:cNvPicPr>
            <a:picLocks noChangeAspect="1" noChangeArrowheads="1"/>
          </p:cNvPicPr>
          <p:nvPr/>
        </p:nvPicPr>
        <p:blipFill>
          <a:blip r:embed="rId3" cstate="print"/>
          <a:srcRect/>
          <a:stretch>
            <a:fillRect/>
          </a:stretch>
        </p:blipFill>
        <p:spPr bwMode="auto">
          <a:xfrm>
            <a:off x="1309744" y="3276600"/>
            <a:ext cx="6602412" cy="2552700"/>
          </a:xfrm>
          <a:prstGeom prst="rect">
            <a:avLst/>
          </a:prstGeom>
          <a:noFill/>
        </p:spPr>
      </p:pic>
      <p:pic>
        <p:nvPicPr>
          <p:cNvPr id="6" name="Picture 5" descr="Screen shot 2011-10-12 at 12.30.51 AM.png"/>
          <p:cNvPicPr>
            <a:picLocks noChangeAspect="1"/>
          </p:cNvPicPr>
          <p:nvPr/>
        </p:nvPicPr>
        <p:blipFill>
          <a:blip r:embed="rId4"/>
          <a:stretch>
            <a:fillRect/>
          </a:stretch>
        </p:blipFill>
        <p:spPr>
          <a:xfrm>
            <a:off x="2071744" y="5207000"/>
            <a:ext cx="152400" cy="520700"/>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8534400" cy="1143000"/>
          </a:xfrm>
        </p:spPr>
        <p:txBody>
          <a:bodyPr/>
          <a:lstStyle/>
          <a:p>
            <a:r>
              <a:rPr lang="en-US" dirty="0" smtClean="0"/>
              <a:t>Projecting to image space</a:t>
            </a:r>
            <a:endParaRPr lang="en-US" dirty="0"/>
          </a:p>
        </p:txBody>
      </p:sp>
      <p:sp>
        <p:nvSpPr>
          <p:cNvPr id="3" name="Content Placeholder 2"/>
          <p:cNvSpPr>
            <a:spLocks noGrp="1"/>
          </p:cNvSpPr>
          <p:nvPr>
            <p:ph idx="1"/>
          </p:nvPr>
        </p:nvSpPr>
        <p:spPr>
          <a:xfrm>
            <a:off x="609600" y="1600201"/>
            <a:ext cx="8534400" cy="4525963"/>
          </a:xfrm>
        </p:spPr>
        <p:txBody>
          <a:bodyPr/>
          <a:lstStyle/>
          <a:p>
            <a:pPr marL="0" indent="0">
              <a:buNone/>
            </a:pPr>
            <a:r>
              <a:rPr lang="en-US" dirty="0" smtClean="0"/>
              <a:t>Given K, R, and a position in 3D, we can find its corresponding 2D image location:</a:t>
            </a:r>
          </a:p>
          <a:p>
            <a:endParaRPr lang="en-US" dirty="0"/>
          </a:p>
        </p:txBody>
      </p:sp>
      <mc:AlternateContent xmlns:mc="http://schemas.openxmlformats.org/markup-compatibility/2006" xmlns:a14="http://schemas.microsoft.com/office/drawing/2010/main">
        <mc:Choice Requires="a14">
          <p:sp>
            <p:nvSpPr>
              <p:cNvPr id="4" name="Rectangle 3"/>
              <p:cNvSpPr/>
              <p:nvPr/>
            </p:nvSpPr>
            <p:spPr>
              <a:xfrm>
                <a:off x="3129366" y="3863182"/>
                <a:ext cx="3494867" cy="83099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4800" i="1">
                              <a:latin typeface="Cambria Math" panose="02040503050406030204" pitchFamily="18" charset="0"/>
                            </a:rPr>
                          </m:ctrlPr>
                        </m:sSubPr>
                        <m:e>
                          <m:r>
                            <a:rPr lang="en-US" sz="4800" i="1">
                              <a:latin typeface="Cambria Math" panose="02040503050406030204" pitchFamily="18" charset="0"/>
                            </a:rPr>
                            <m:t>𝜆</m:t>
                          </m:r>
                          <m:r>
                            <a:rPr lang="en-US" sz="4800" i="1">
                              <a:latin typeface="Cambria Math" panose="02040503050406030204" pitchFamily="18" charset="0"/>
                            </a:rPr>
                            <m:t>𝑝</m:t>
                          </m:r>
                        </m:e>
                        <m:sub>
                          <m:r>
                            <a:rPr lang="en-US" sz="4800" i="1">
                              <a:latin typeface="Cambria Math" panose="02040503050406030204" pitchFamily="18" charset="0"/>
                            </a:rPr>
                            <m:t>2</m:t>
                          </m:r>
                        </m:sub>
                      </m:sSub>
                      <m:r>
                        <a:rPr lang="en-US" sz="4800" i="1">
                          <a:latin typeface="Cambria Math" panose="02040503050406030204" pitchFamily="18" charset="0"/>
                        </a:rPr>
                        <m:t>=</m:t>
                      </m:r>
                      <m:r>
                        <a:rPr lang="en-US" sz="4800" i="1">
                          <a:latin typeface="Cambria Math" panose="02040503050406030204" pitchFamily="18" charset="0"/>
                        </a:rPr>
                        <m:t>𝐾𝑅</m:t>
                      </m:r>
                      <m:sSub>
                        <m:sSubPr>
                          <m:ctrlPr>
                            <a:rPr lang="en-US" sz="4800" i="1">
                              <a:latin typeface="Cambria Math" panose="02040503050406030204" pitchFamily="18" charset="0"/>
                            </a:rPr>
                          </m:ctrlPr>
                        </m:sSubPr>
                        <m:e>
                          <m:r>
                            <a:rPr lang="en-US" sz="4800" i="1">
                              <a:latin typeface="Cambria Math" panose="02040503050406030204" pitchFamily="18" charset="0"/>
                            </a:rPr>
                            <m:t>𝑃</m:t>
                          </m:r>
                        </m:e>
                        <m:sub>
                          <m:r>
                            <a:rPr lang="en-US" sz="4800" i="1">
                              <a:latin typeface="Cambria Math" panose="02040503050406030204" pitchFamily="18" charset="0"/>
                            </a:rPr>
                            <m:t>3</m:t>
                          </m:r>
                        </m:sub>
                      </m:sSub>
                    </m:oMath>
                  </m:oMathPara>
                </a14:m>
                <a:endParaRPr lang="en-US" sz="4800" dirty="0"/>
              </a:p>
            </p:txBody>
          </p:sp>
        </mc:Choice>
        <mc:Fallback xmlns="">
          <p:sp>
            <p:nvSpPr>
              <p:cNvPr id="4" name="Rectangle 3"/>
              <p:cNvSpPr>
                <a:spLocks noRot="1" noChangeAspect="1" noMove="1" noResize="1" noEditPoints="1" noAdjustHandles="1" noChangeArrowheads="1" noChangeShapeType="1" noTextEdit="1"/>
              </p:cNvSpPr>
              <p:nvPr/>
            </p:nvSpPr>
            <p:spPr>
              <a:xfrm>
                <a:off x="3129366" y="3863182"/>
                <a:ext cx="3494867" cy="830997"/>
              </a:xfrm>
              <a:prstGeom prst="rect">
                <a:avLst/>
              </a:prstGeom>
              <a:blipFill>
                <a:blip r:embed="rId3"/>
                <a:stretch>
                  <a:fillRect/>
                </a:stretch>
              </a:blipFill>
            </p:spPr>
            <p:txBody>
              <a:bodyPr/>
              <a:lstStyle/>
              <a:p>
                <a:r>
                  <a:rPr lang="en-US">
                    <a:noFill/>
                  </a:rPr>
                  <a:t> </a:t>
                </a:r>
              </a:p>
            </p:txBody>
          </p:sp>
        </mc:Fallback>
      </mc:AlternateContent>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8534400" cy="1143000"/>
          </a:xfrm>
        </p:spPr>
        <p:txBody>
          <a:bodyPr/>
          <a:lstStyle/>
          <a:p>
            <a:r>
              <a:rPr lang="en-US" dirty="0" smtClean="0"/>
              <a:t>What about the reverse?</a:t>
            </a:r>
            <a:endParaRPr lang="en-US" dirty="0"/>
          </a:p>
        </p:txBody>
      </p:sp>
      <p:sp>
        <p:nvSpPr>
          <p:cNvPr id="3" name="Content Placeholder 2"/>
          <p:cNvSpPr>
            <a:spLocks noGrp="1"/>
          </p:cNvSpPr>
          <p:nvPr>
            <p:ph idx="1"/>
          </p:nvPr>
        </p:nvSpPr>
        <p:spPr>
          <a:xfrm>
            <a:off x="609600" y="1600201"/>
            <a:ext cx="8534400" cy="4525963"/>
          </a:xfrm>
        </p:spPr>
        <p:txBody>
          <a:bodyPr/>
          <a:lstStyle/>
          <a:p>
            <a:pPr marL="0" indent="0">
              <a:buNone/>
            </a:pPr>
            <a:r>
              <a:rPr lang="en-US" dirty="0" smtClean="0"/>
              <a:t>Given K, R, and a 2D position on the image, what do we know about its 3D location?</a:t>
            </a:r>
          </a:p>
          <a:p>
            <a:endParaRPr lang="en-US" dirty="0" smtClean="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8534400" cy="1143000"/>
          </a:xfrm>
        </p:spPr>
        <p:txBody>
          <a:bodyPr/>
          <a:lstStyle/>
          <a:p>
            <a:r>
              <a:rPr lang="en-US" dirty="0" smtClean="0"/>
              <a:t>What about the reverse?</a:t>
            </a:r>
            <a:endParaRPr lang="en-US" dirty="0"/>
          </a:p>
        </p:txBody>
      </p:sp>
      <p:sp>
        <p:nvSpPr>
          <p:cNvPr id="3" name="Content Placeholder 2"/>
          <p:cNvSpPr>
            <a:spLocks noGrp="1"/>
          </p:cNvSpPr>
          <p:nvPr>
            <p:ph idx="1"/>
          </p:nvPr>
        </p:nvSpPr>
        <p:spPr>
          <a:xfrm>
            <a:off x="609600" y="1600201"/>
            <a:ext cx="8534400" cy="4525963"/>
          </a:xfrm>
        </p:spPr>
        <p:txBody>
          <a:bodyPr/>
          <a:lstStyle/>
          <a:p>
            <a:pPr marL="0" indent="0">
              <a:buNone/>
            </a:pPr>
            <a:r>
              <a:rPr lang="en-US" dirty="0" smtClean="0"/>
              <a:t>Given K, R, and a 2D position on the image, what do we know about its 3D location?</a:t>
            </a:r>
          </a:p>
          <a:p>
            <a:endParaRPr lang="en-US" dirty="0" smtClean="0"/>
          </a:p>
          <a:p>
            <a:pPr>
              <a:buNone/>
            </a:pPr>
            <a:endParaRPr lang="en-US" dirty="0" smtClean="0"/>
          </a:p>
          <a:p>
            <a:endParaRPr lang="en-US" dirty="0" smtClean="0"/>
          </a:p>
          <a:p>
            <a:r>
              <a:rPr lang="en-US" dirty="0" smtClean="0"/>
              <a:t>Implies a line along which the 3D point lies</a:t>
            </a:r>
          </a:p>
          <a:p>
            <a:r>
              <a:rPr lang="en-US" dirty="0" smtClean="0"/>
              <a:t>Points on known surfaces can be localized</a:t>
            </a:r>
            <a:endParaRPr lang="en-US" dirty="0"/>
          </a:p>
        </p:txBody>
      </p:sp>
      <mc:AlternateContent xmlns:mc="http://schemas.openxmlformats.org/markup-compatibility/2006" xmlns:a14="http://schemas.microsoft.com/office/drawing/2010/main">
        <mc:Choice Requires="a14">
          <p:sp>
            <p:nvSpPr>
              <p:cNvPr id="5" name="Rectangle 4"/>
              <p:cNvSpPr/>
              <p:nvPr/>
            </p:nvSpPr>
            <p:spPr>
              <a:xfrm>
                <a:off x="2514600" y="3200400"/>
                <a:ext cx="4249625" cy="76944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4400" i="1">
                              <a:latin typeface="Cambria Math" panose="02040503050406030204" pitchFamily="18" charset="0"/>
                            </a:rPr>
                          </m:ctrlPr>
                        </m:sSubPr>
                        <m:e>
                          <m:sSup>
                            <m:sSupPr>
                              <m:ctrlPr>
                                <a:rPr lang="en-US" sz="4400" i="1">
                                  <a:latin typeface="Cambria Math" panose="02040503050406030204" pitchFamily="18" charset="0"/>
                                </a:rPr>
                              </m:ctrlPr>
                            </m:sSupPr>
                            <m:e>
                              <m:d>
                                <m:dPr>
                                  <m:ctrlPr>
                                    <a:rPr lang="en-US" sz="4400" i="1">
                                      <a:latin typeface="Cambria Math" panose="02040503050406030204" pitchFamily="18" charset="0"/>
                                    </a:rPr>
                                  </m:ctrlPr>
                                </m:dPr>
                                <m:e>
                                  <m:r>
                                    <a:rPr lang="en-US" sz="4400" i="1">
                                      <a:latin typeface="Cambria Math" panose="02040503050406030204" pitchFamily="18" charset="0"/>
                                    </a:rPr>
                                    <m:t>𝐾𝑅</m:t>
                                  </m:r>
                                </m:e>
                              </m:d>
                            </m:e>
                            <m:sup>
                              <m:r>
                                <a:rPr lang="en-US" sz="4400" i="1">
                                  <a:latin typeface="Cambria Math" panose="02040503050406030204" pitchFamily="18" charset="0"/>
                                </a:rPr>
                                <m:t>−1</m:t>
                              </m:r>
                            </m:sup>
                          </m:sSup>
                          <m:r>
                            <a:rPr lang="en-US" sz="4400" i="1">
                              <a:latin typeface="Cambria Math" panose="02040503050406030204" pitchFamily="18" charset="0"/>
                            </a:rPr>
                            <m:t>𝑝</m:t>
                          </m:r>
                        </m:e>
                        <m:sub>
                          <m:r>
                            <a:rPr lang="en-US" sz="4400" i="1">
                              <a:latin typeface="Cambria Math" panose="02040503050406030204" pitchFamily="18" charset="0"/>
                            </a:rPr>
                            <m:t>2</m:t>
                          </m:r>
                        </m:sub>
                      </m:sSub>
                      <m:r>
                        <a:rPr lang="en-US" sz="4400" i="1">
                          <a:latin typeface="Cambria Math" panose="02040503050406030204" pitchFamily="18" charset="0"/>
                        </a:rPr>
                        <m:t>=</m:t>
                      </m:r>
                      <m:sSub>
                        <m:sSubPr>
                          <m:ctrlPr>
                            <a:rPr lang="en-US" sz="4400" i="1">
                              <a:latin typeface="Cambria Math" panose="02040503050406030204" pitchFamily="18" charset="0"/>
                            </a:rPr>
                          </m:ctrlPr>
                        </m:sSubPr>
                        <m:e>
                          <m:r>
                            <a:rPr lang="en-US" sz="4400" i="1">
                              <a:latin typeface="Cambria Math" panose="02040503050406030204" pitchFamily="18" charset="0"/>
                            </a:rPr>
                            <m:t>𝜆</m:t>
                          </m:r>
                          <m:r>
                            <a:rPr lang="en-US" sz="4400" i="1">
                              <a:latin typeface="Cambria Math" panose="02040503050406030204" pitchFamily="18" charset="0"/>
                            </a:rPr>
                            <m:t>𝑃</m:t>
                          </m:r>
                        </m:e>
                        <m:sub>
                          <m:r>
                            <a:rPr lang="en-US" sz="4400" i="1">
                              <a:latin typeface="Cambria Math" panose="02040503050406030204" pitchFamily="18" charset="0"/>
                            </a:rPr>
                            <m:t>3</m:t>
                          </m:r>
                        </m:sub>
                      </m:sSub>
                    </m:oMath>
                  </m:oMathPara>
                </a14:m>
                <a:endParaRPr lang="en-US" sz="4400" dirty="0"/>
              </a:p>
            </p:txBody>
          </p:sp>
        </mc:Choice>
        <mc:Fallback xmlns="">
          <p:sp>
            <p:nvSpPr>
              <p:cNvPr id="5" name="Rectangle 4"/>
              <p:cNvSpPr>
                <a:spLocks noRot="1" noChangeAspect="1" noMove="1" noResize="1" noEditPoints="1" noAdjustHandles="1" noChangeArrowheads="1" noChangeShapeType="1" noTextEdit="1"/>
              </p:cNvSpPr>
              <p:nvPr/>
            </p:nvSpPr>
            <p:spPr>
              <a:xfrm>
                <a:off x="2514600" y="3200400"/>
                <a:ext cx="4249625" cy="769441"/>
              </a:xfrm>
              <a:prstGeom prst="rect">
                <a:avLst/>
              </a:prstGeom>
              <a:blipFill>
                <a:blip r:embed="rId3"/>
                <a:stretch>
                  <a:fillRect/>
                </a:stretch>
              </a:blipFill>
            </p:spPr>
            <p:txBody>
              <a:bodyPr/>
              <a:lstStyle/>
              <a:p>
                <a:r>
                  <a:rPr lang="en-US">
                    <a:noFill/>
                  </a:rPr>
                  <a:t> </a:t>
                </a:r>
              </a:p>
            </p:txBody>
          </p:sp>
        </mc:Fallback>
      </mc:AlternateContent>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kevin\Desktop\Screen shot 2010-10-22 at 3.17.06 AM.png"/>
          <p:cNvPicPr>
            <a:picLocks noChangeAspect="1" noChangeArrowheads="1"/>
          </p:cNvPicPr>
          <p:nvPr/>
        </p:nvPicPr>
        <p:blipFill>
          <a:blip r:embed="rId3" cstate="print"/>
          <a:srcRect/>
          <a:stretch>
            <a:fillRect/>
          </a:stretch>
        </p:blipFill>
        <p:spPr bwMode="auto">
          <a:xfrm>
            <a:off x="1371600" y="1447800"/>
            <a:ext cx="6894512" cy="4787900"/>
          </a:xfrm>
          <a:prstGeom prst="rect">
            <a:avLst/>
          </a:prstGeom>
          <a:noFill/>
        </p:spPr>
      </p:pic>
      <p:sp>
        <p:nvSpPr>
          <p:cNvPr id="6" name="Title 1"/>
          <p:cNvSpPr>
            <a:spLocks noGrp="1"/>
          </p:cNvSpPr>
          <p:nvPr>
            <p:ph type="title"/>
          </p:nvPr>
        </p:nvSpPr>
        <p:spPr>
          <a:xfrm>
            <a:off x="762000" y="274638"/>
            <a:ext cx="8229600" cy="1143000"/>
          </a:xfrm>
        </p:spPr>
        <p:txBody>
          <a:bodyPr/>
          <a:lstStyle/>
          <a:p>
            <a:r>
              <a:rPr lang="en-US" dirty="0" smtClean="0"/>
              <a:t>Modeling occlusions</a:t>
            </a:r>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152400"/>
            <a:ext cx="10972800" cy="1143000"/>
          </a:xfrm>
        </p:spPr>
        <p:txBody>
          <a:bodyPr>
            <a:normAutofit/>
          </a:bodyPr>
          <a:lstStyle/>
          <a:p>
            <a:r>
              <a:rPr lang="en-US" dirty="0" smtClean="0"/>
              <a:t>User-defined boundary</a:t>
            </a:r>
            <a:endParaRPr lang="en-US" dirty="0"/>
          </a:p>
        </p:txBody>
      </p:sp>
      <p:pic>
        <p:nvPicPr>
          <p:cNvPr id="13314" name="Picture 2" descr="C:\Users\kevin\Desktop\Screen shot 2010-10-22 at 3.16.50 AM.png"/>
          <p:cNvPicPr>
            <a:picLocks noChangeAspect="1" noChangeArrowheads="1"/>
          </p:cNvPicPr>
          <p:nvPr/>
        </p:nvPicPr>
        <p:blipFill>
          <a:blip r:embed="rId3" cstate="print"/>
          <a:srcRect/>
          <a:stretch>
            <a:fillRect/>
          </a:stretch>
        </p:blipFill>
        <p:spPr bwMode="auto">
          <a:xfrm>
            <a:off x="1905000" y="1447800"/>
            <a:ext cx="5562600" cy="4031050"/>
          </a:xfrm>
          <a:prstGeom prst="rect">
            <a:avLst/>
          </a:prstGeom>
          <a:noFill/>
        </p:spPr>
      </p:pic>
      <p:sp>
        <p:nvSpPr>
          <p:cNvPr id="4" name="TextBox 3"/>
          <p:cNvSpPr txBox="1"/>
          <p:nvPr/>
        </p:nvSpPr>
        <p:spPr>
          <a:xfrm>
            <a:off x="2057400" y="5562601"/>
            <a:ext cx="5181600" cy="954107"/>
          </a:xfrm>
          <a:prstGeom prst="rect">
            <a:avLst/>
          </a:prstGeom>
          <a:noFill/>
        </p:spPr>
        <p:txBody>
          <a:bodyPr wrap="square" rtlCol="0">
            <a:spAutoFit/>
          </a:bodyPr>
          <a:lstStyle/>
          <a:p>
            <a:pPr>
              <a:buFont typeface="Arial" pitchFamily="34" charset="0"/>
              <a:buChar char="•"/>
            </a:pPr>
            <a:r>
              <a:rPr lang="en-US" sz="2800" dirty="0"/>
              <a:t> Tedious/inaccurate</a:t>
            </a:r>
          </a:p>
          <a:p>
            <a:pPr>
              <a:buFont typeface="Arial" pitchFamily="34" charset="0"/>
              <a:buChar char="•"/>
            </a:pPr>
            <a:r>
              <a:rPr lang="en-US" sz="2800" dirty="0"/>
              <a:t> How can we make this better?</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Oval 44"/>
          <p:cNvSpPr/>
          <p:nvPr/>
        </p:nvSpPr>
        <p:spPr>
          <a:xfrm>
            <a:off x="4724400" y="4749183"/>
            <a:ext cx="914400" cy="4572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36" name="Straight Connector 135"/>
          <p:cNvCxnSpPr/>
          <p:nvPr/>
        </p:nvCxnSpPr>
        <p:spPr>
          <a:xfrm rot="5400000">
            <a:off x="5029200" y="3453783"/>
            <a:ext cx="1676400" cy="1371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rot="10800000" flipV="1">
            <a:off x="5162550" y="3377583"/>
            <a:ext cx="2381250" cy="1600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3048000" y="3453783"/>
            <a:ext cx="2133600" cy="1524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rot="16200000" flipH="1">
            <a:off x="4038600" y="3834783"/>
            <a:ext cx="1295400" cy="990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rot="5400000">
            <a:off x="4762500" y="4253883"/>
            <a:ext cx="1143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rot="10800000" flipV="1">
            <a:off x="5181600" y="4063383"/>
            <a:ext cx="15240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rot="5400000">
            <a:off x="4838700" y="3872883"/>
            <a:ext cx="1447800" cy="762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rot="16200000" flipH="1">
            <a:off x="4152900" y="3949083"/>
            <a:ext cx="1676400" cy="381000"/>
          </a:xfrm>
          <a:prstGeom prst="line">
            <a:avLst/>
          </a:prstGeom>
        </p:spPr>
        <p:style>
          <a:lnRef idx="1">
            <a:schemeClr val="accent1"/>
          </a:lnRef>
          <a:fillRef idx="0">
            <a:schemeClr val="accent1"/>
          </a:fillRef>
          <a:effectRef idx="0">
            <a:schemeClr val="accent1"/>
          </a:effectRef>
          <a:fontRef idx="minor">
            <a:schemeClr val="tx1"/>
          </a:fontRef>
        </p:style>
      </p:cxnSp>
      <p:sp>
        <p:nvSpPr>
          <p:cNvPr id="3084" name="Title 1"/>
          <p:cNvSpPr>
            <a:spLocks noGrp="1"/>
          </p:cNvSpPr>
          <p:nvPr>
            <p:ph type="title"/>
          </p:nvPr>
        </p:nvSpPr>
        <p:spPr>
          <a:xfrm>
            <a:off x="-838200" y="-5379"/>
            <a:ext cx="10972800" cy="1143000"/>
          </a:xfrm>
        </p:spPr>
        <p:txBody>
          <a:bodyPr/>
          <a:lstStyle/>
          <a:p>
            <a:r>
              <a:rPr lang="en-US" dirty="0" smtClean="0"/>
              <a:t>Segmentation with graph cuts</a:t>
            </a:r>
          </a:p>
        </p:txBody>
      </p:sp>
      <p:grpSp>
        <p:nvGrpSpPr>
          <p:cNvPr id="2" name="Group 41"/>
          <p:cNvGrpSpPr/>
          <p:nvPr/>
        </p:nvGrpSpPr>
        <p:grpSpPr>
          <a:xfrm>
            <a:off x="2936876" y="1777383"/>
            <a:ext cx="4911725" cy="3276600"/>
            <a:chOff x="1411287" y="2057400"/>
            <a:chExt cx="4911725" cy="3276600"/>
          </a:xfrm>
          <a:scene3d>
            <a:camera prst="isometricOffAxis2Top"/>
            <a:lightRig rig="threePt" dir="t"/>
          </a:scene3d>
        </p:grpSpPr>
        <p:sp>
          <p:nvSpPr>
            <p:cNvPr id="47" name="Oval 46"/>
            <p:cNvSpPr/>
            <p:nvPr/>
          </p:nvSpPr>
          <p:spPr>
            <a:xfrm>
              <a:off x="1411287" y="205740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8" name="Oval 47"/>
            <p:cNvSpPr/>
            <p:nvPr/>
          </p:nvSpPr>
          <p:spPr>
            <a:xfrm>
              <a:off x="2782887" y="205740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9" name="Oval 48"/>
            <p:cNvSpPr/>
            <p:nvPr/>
          </p:nvSpPr>
          <p:spPr>
            <a:xfrm>
              <a:off x="1411287" y="327660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50" name="Straight Connector 49"/>
            <p:cNvCxnSpPr>
              <a:stCxn id="47" idx="6"/>
              <a:endCxn id="48" idx="2"/>
            </p:cNvCxnSpPr>
            <p:nvPr/>
          </p:nvCxnSpPr>
          <p:spPr>
            <a:xfrm>
              <a:off x="2173287" y="2438400"/>
              <a:ext cx="6096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a:stCxn id="47" idx="4"/>
              <a:endCxn id="49" idx="0"/>
            </p:cNvCxnSpPr>
            <p:nvPr/>
          </p:nvCxnSpPr>
          <p:spPr>
            <a:xfrm rot="5400000">
              <a:off x="1563688" y="3048000"/>
              <a:ext cx="457200" cy="31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Oval 51"/>
            <p:cNvSpPr/>
            <p:nvPr/>
          </p:nvSpPr>
          <p:spPr>
            <a:xfrm>
              <a:off x="2782887" y="327660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53" name="Straight Connector 52"/>
            <p:cNvCxnSpPr/>
            <p:nvPr/>
          </p:nvCxnSpPr>
          <p:spPr>
            <a:xfrm rot="5400000">
              <a:off x="2935288" y="3048000"/>
              <a:ext cx="457200" cy="31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2173287" y="3733800"/>
              <a:ext cx="6096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Oval 54"/>
            <p:cNvSpPr/>
            <p:nvPr/>
          </p:nvSpPr>
          <p:spPr>
            <a:xfrm>
              <a:off x="4189412" y="2109788"/>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6" name="Oval 55"/>
            <p:cNvSpPr/>
            <p:nvPr/>
          </p:nvSpPr>
          <p:spPr>
            <a:xfrm>
              <a:off x="5561012" y="2109788"/>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7" name="Oval 56"/>
            <p:cNvSpPr/>
            <p:nvPr/>
          </p:nvSpPr>
          <p:spPr>
            <a:xfrm>
              <a:off x="4189412" y="3328988"/>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58" name="Straight Connector 57"/>
            <p:cNvCxnSpPr>
              <a:stCxn id="55" idx="6"/>
              <a:endCxn id="56" idx="2"/>
            </p:cNvCxnSpPr>
            <p:nvPr/>
          </p:nvCxnSpPr>
          <p:spPr>
            <a:xfrm>
              <a:off x="4951412" y="2490788"/>
              <a:ext cx="609600" cy="1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a:stCxn id="55" idx="4"/>
              <a:endCxn id="57" idx="0"/>
            </p:cNvCxnSpPr>
            <p:nvPr/>
          </p:nvCxnSpPr>
          <p:spPr>
            <a:xfrm rot="5400000">
              <a:off x="4342606" y="3101181"/>
              <a:ext cx="4572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0" name="Oval 59"/>
            <p:cNvSpPr/>
            <p:nvPr/>
          </p:nvSpPr>
          <p:spPr>
            <a:xfrm>
              <a:off x="5561012" y="3328988"/>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61" name="Straight Connector 60"/>
            <p:cNvCxnSpPr>
              <a:stCxn id="56" idx="4"/>
              <a:endCxn id="60" idx="0"/>
            </p:cNvCxnSpPr>
            <p:nvPr/>
          </p:nvCxnSpPr>
          <p:spPr>
            <a:xfrm rot="5400000">
              <a:off x="5714206" y="3101181"/>
              <a:ext cx="4572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4951412" y="3786188"/>
              <a:ext cx="609600" cy="1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3" name="Oval 62"/>
            <p:cNvSpPr/>
            <p:nvPr/>
          </p:nvSpPr>
          <p:spPr>
            <a:xfrm>
              <a:off x="1411287" y="4519613"/>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64" name="Straight Connector 63"/>
            <p:cNvCxnSpPr>
              <a:endCxn id="63" idx="0"/>
            </p:cNvCxnSpPr>
            <p:nvPr/>
          </p:nvCxnSpPr>
          <p:spPr>
            <a:xfrm rot="5400000">
              <a:off x="1563688" y="4289425"/>
              <a:ext cx="457200" cy="31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5" name="Oval 64"/>
            <p:cNvSpPr/>
            <p:nvPr/>
          </p:nvSpPr>
          <p:spPr>
            <a:xfrm>
              <a:off x="2782887" y="4519613"/>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66" name="Straight Connector 65"/>
            <p:cNvCxnSpPr/>
            <p:nvPr/>
          </p:nvCxnSpPr>
          <p:spPr>
            <a:xfrm rot="5400000">
              <a:off x="2935288" y="4289425"/>
              <a:ext cx="457200" cy="31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2173287" y="4976813"/>
              <a:ext cx="609600" cy="1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8" name="Oval 67"/>
            <p:cNvSpPr/>
            <p:nvPr/>
          </p:nvSpPr>
          <p:spPr>
            <a:xfrm>
              <a:off x="4189412" y="457200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69" name="Straight Connector 68"/>
            <p:cNvCxnSpPr>
              <a:endCxn id="68" idx="0"/>
            </p:cNvCxnSpPr>
            <p:nvPr/>
          </p:nvCxnSpPr>
          <p:spPr>
            <a:xfrm rot="5400000">
              <a:off x="4342606" y="4344194"/>
              <a:ext cx="4572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0" name="Oval 69"/>
            <p:cNvSpPr/>
            <p:nvPr/>
          </p:nvSpPr>
          <p:spPr>
            <a:xfrm>
              <a:off x="5561012" y="457200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71" name="Straight Connector 70"/>
            <p:cNvCxnSpPr>
              <a:endCxn id="70" idx="0"/>
            </p:cNvCxnSpPr>
            <p:nvPr/>
          </p:nvCxnSpPr>
          <p:spPr>
            <a:xfrm rot="5400000">
              <a:off x="5714206" y="4344194"/>
              <a:ext cx="4572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4951412" y="5029200"/>
              <a:ext cx="6096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3562350" y="2438400"/>
              <a:ext cx="6096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3562350" y="3733800"/>
              <a:ext cx="6096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3562350" y="4976813"/>
              <a:ext cx="609600" cy="1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aphicFrame>
        <p:nvGraphicFramePr>
          <p:cNvPr id="3074" name="Object 2"/>
          <p:cNvGraphicFramePr>
            <a:graphicFrameLocks noChangeAspect="1"/>
          </p:cNvGraphicFramePr>
          <p:nvPr>
            <p:extLst>
              <p:ext uri="{D42A27DB-BD31-4B8C-83A1-F6EECF244321}">
                <p14:modId xmlns:p14="http://schemas.microsoft.com/office/powerpoint/2010/main" val="2748656054"/>
              </p:ext>
            </p:extLst>
          </p:nvPr>
        </p:nvGraphicFramePr>
        <p:xfrm>
          <a:off x="838200" y="5868371"/>
          <a:ext cx="7405688" cy="709612"/>
        </p:xfrm>
        <a:graphic>
          <a:graphicData uri="http://schemas.openxmlformats.org/presentationml/2006/ole">
            <mc:AlternateContent xmlns:mc="http://schemas.openxmlformats.org/markup-compatibility/2006">
              <mc:Choice xmlns:v="urn:schemas-microsoft-com:vml" Requires="v">
                <p:oleObj spid="_x0000_s10288" name="Equation" r:id="rId4" imgW="3708360" imgH="355320" progId="Equation.3">
                  <p:embed/>
                </p:oleObj>
              </mc:Choice>
              <mc:Fallback>
                <p:oleObj name="Equation" r:id="rId4" imgW="3708360" imgH="355320" progId="Equation.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5868371"/>
                        <a:ext cx="7405688" cy="7096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4" name="Oval 43"/>
          <p:cNvSpPr/>
          <p:nvPr/>
        </p:nvSpPr>
        <p:spPr>
          <a:xfrm>
            <a:off x="4876800" y="1167783"/>
            <a:ext cx="9144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85" name="Straight Connector 84"/>
          <p:cNvCxnSpPr>
            <a:stCxn id="44" idx="4"/>
          </p:cNvCxnSpPr>
          <p:nvPr/>
        </p:nvCxnSpPr>
        <p:spPr>
          <a:xfrm rot="5400000">
            <a:off x="4114800" y="1548783"/>
            <a:ext cx="1143000" cy="1295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6" name="Straight Connector 85"/>
          <p:cNvCxnSpPr>
            <a:stCxn id="44" idx="4"/>
          </p:cNvCxnSpPr>
          <p:nvPr/>
        </p:nvCxnSpPr>
        <p:spPr>
          <a:xfrm rot="5400000">
            <a:off x="4648200" y="2234583"/>
            <a:ext cx="129540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Straight Connector 88"/>
          <p:cNvCxnSpPr>
            <a:stCxn id="44" idx="4"/>
          </p:cNvCxnSpPr>
          <p:nvPr/>
        </p:nvCxnSpPr>
        <p:spPr>
          <a:xfrm rot="16200000" flipH="1">
            <a:off x="5181600" y="1777383"/>
            <a:ext cx="1524000" cy="1219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rot="16200000" flipH="1">
            <a:off x="4838700" y="2120283"/>
            <a:ext cx="2362200" cy="1371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3" name="Straight Connector 92"/>
          <p:cNvCxnSpPr>
            <a:stCxn id="44" idx="4"/>
          </p:cNvCxnSpPr>
          <p:nvPr/>
        </p:nvCxnSpPr>
        <p:spPr>
          <a:xfrm rot="16200000" flipH="1">
            <a:off x="5715000" y="1243983"/>
            <a:ext cx="1676400" cy="2438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6" name="Straight Connector 95"/>
          <p:cNvCxnSpPr>
            <a:stCxn id="44" idx="4"/>
          </p:cNvCxnSpPr>
          <p:nvPr/>
        </p:nvCxnSpPr>
        <p:spPr>
          <a:xfrm rot="5400000">
            <a:off x="3238500" y="1358283"/>
            <a:ext cx="1828800" cy="2362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9" name="Straight Connector 98"/>
          <p:cNvCxnSpPr>
            <a:stCxn id="44" idx="4"/>
          </p:cNvCxnSpPr>
          <p:nvPr/>
        </p:nvCxnSpPr>
        <p:spPr>
          <a:xfrm rot="5400000">
            <a:off x="3771900" y="2044083"/>
            <a:ext cx="1981200" cy="1143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1" name="Straight Connector 100"/>
          <p:cNvCxnSpPr>
            <a:stCxn id="44" idx="4"/>
          </p:cNvCxnSpPr>
          <p:nvPr/>
        </p:nvCxnSpPr>
        <p:spPr>
          <a:xfrm rot="16200000" flipH="1">
            <a:off x="4305300" y="2653683"/>
            <a:ext cx="22098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3" name="Straight Connector 102"/>
          <p:cNvCxnSpPr>
            <a:stCxn id="44" idx="4"/>
          </p:cNvCxnSpPr>
          <p:nvPr/>
        </p:nvCxnSpPr>
        <p:spPr>
          <a:xfrm rot="5400000">
            <a:off x="4229100" y="2196483"/>
            <a:ext cx="1676400" cy="533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5" name="Straight Connector 104"/>
          <p:cNvCxnSpPr>
            <a:stCxn id="44" idx="4"/>
          </p:cNvCxnSpPr>
          <p:nvPr/>
        </p:nvCxnSpPr>
        <p:spPr>
          <a:xfrm rot="5400000">
            <a:off x="3657600" y="1472583"/>
            <a:ext cx="1524000" cy="1828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7" name="Straight Connector 106"/>
          <p:cNvCxnSpPr>
            <a:stCxn id="44" idx="4"/>
          </p:cNvCxnSpPr>
          <p:nvPr/>
        </p:nvCxnSpPr>
        <p:spPr>
          <a:xfrm rot="16200000" flipH="1">
            <a:off x="4724400" y="2234583"/>
            <a:ext cx="1828800" cy="609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9" name="Straight Connector 108"/>
          <p:cNvCxnSpPr>
            <a:stCxn id="44" idx="4"/>
          </p:cNvCxnSpPr>
          <p:nvPr/>
        </p:nvCxnSpPr>
        <p:spPr>
          <a:xfrm rot="16200000" flipH="1">
            <a:off x="5257800" y="1701183"/>
            <a:ext cx="2057400" cy="1905000"/>
          </a:xfrm>
          <a:prstGeom prst="line">
            <a:avLst/>
          </a:prstGeom>
        </p:spPr>
        <p:style>
          <a:lnRef idx="1">
            <a:schemeClr val="accent1"/>
          </a:lnRef>
          <a:fillRef idx="0">
            <a:schemeClr val="accent1"/>
          </a:fillRef>
          <a:effectRef idx="0">
            <a:schemeClr val="accent1"/>
          </a:effectRef>
          <a:fontRef idx="minor">
            <a:schemeClr val="tx1"/>
          </a:fontRef>
        </p:style>
      </p:cxnSp>
      <p:sp>
        <p:nvSpPr>
          <p:cNvPr id="3099" name="TextBox 125"/>
          <p:cNvSpPr txBox="1">
            <a:spLocks noChangeArrowheads="1"/>
          </p:cNvSpPr>
          <p:nvPr/>
        </p:nvSpPr>
        <p:spPr bwMode="auto">
          <a:xfrm>
            <a:off x="6096001" y="939183"/>
            <a:ext cx="1686487" cy="369332"/>
          </a:xfrm>
          <a:prstGeom prst="rect">
            <a:avLst/>
          </a:prstGeom>
          <a:noFill/>
          <a:ln w="9525">
            <a:noFill/>
            <a:miter lim="800000"/>
            <a:headEnd/>
            <a:tailEnd/>
          </a:ln>
        </p:spPr>
        <p:txBody>
          <a:bodyPr wrap="none">
            <a:spAutoFit/>
          </a:bodyPr>
          <a:lstStyle/>
          <a:p>
            <a:r>
              <a:rPr lang="en-US"/>
              <a:t>Source (Label 0)</a:t>
            </a:r>
          </a:p>
        </p:txBody>
      </p:sp>
      <p:sp>
        <p:nvSpPr>
          <p:cNvPr id="3100" name="TextBox 126"/>
          <p:cNvSpPr txBox="1">
            <a:spLocks noChangeArrowheads="1"/>
          </p:cNvSpPr>
          <p:nvPr/>
        </p:nvSpPr>
        <p:spPr bwMode="auto">
          <a:xfrm>
            <a:off x="5943600" y="4977783"/>
            <a:ext cx="1431802" cy="369332"/>
          </a:xfrm>
          <a:prstGeom prst="rect">
            <a:avLst/>
          </a:prstGeom>
          <a:noFill/>
          <a:ln w="9525">
            <a:noFill/>
            <a:miter lim="800000"/>
            <a:headEnd/>
            <a:tailEnd/>
          </a:ln>
        </p:spPr>
        <p:txBody>
          <a:bodyPr wrap="none">
            <a:spAutoFit/>
          </a:bodyPr>
          <a:lstStyle/>
          <a:p>
            <a:r>
              <a:rPr lang="en-US"/>
              <a:t>Sink (Label 1)</a:t>
            </a:r>
          </a:p>
        </p:txBody>
      </p:sp>
      <p:sp>
        <p:nvSpPr>
          <p:cNvPr id="3101" name="TextBox 127"/>
          <p:cNvSpPr txBox="1">
            <a:spLocks noChangeArrowheads="1"/>
          </p:cNvSpPr>
          <p:nvPr/>
        </p:nvSpPr>
        <p:spPr bwMode="auto">
          <a:xfrm>
            <a:off x="6477000" y="2005983"/>
            <a:ext cx="1889620" cy="369332"/>
          </a:xfrm>
          <a:prstGeom prst="rect">
            <a:avLst/>
          </a:prstGeom>
          <a:noFill/>
          <a:ln w="9525">
            <a:noFill/>
            <a:miter lim="800000"/>
            <a:headEnd/>
            <a:tailEnd/>
          </a:ln>
        </p:spPr>
        <p:txBody>
          <a:bodyPr wrap="none">
            <a:spAutoFit/>
          </a:bodyPr>
          <a:lstStyle/>
          <a:p>
            <a:r>
              <a:rPr lang="en-US"/>
              <a:t>Cost to assign to 0</a:t>
            </a:r>
          </a:p>
        </p:txBody>
      </p:sp>
      <p:sp>
        <p:nvSpPr>
          <p:cNvPr id="3102" name="TextBox 128"/>
          <p:cNvSpPr txBox="1">
            <a:spLocks noChangeArrowheads="1"/>
          </p:cNvSpPr>
          <p:nvPr/>
        </p:nvSpPr>
        <p:spPr bwMode="auto">
          <a:xfrm>
            <a:off x="2362200" y="4596783"/>
            <a:ext cx="1889620" cy="369332"/>
          </a:xfrm>
          <a:prstGeom prst="rect">
            <a:avLst/>
          </a:prstGeom>
          <a:noFill/>
          <a:ln w="9525">
            <a:noFill/>
            <a:miter lim="800000"/>
            <a:headEnd/>
            <a:tailEnd/>
          </a:ln>
        </p:spPr>
        <p:txBody>
          <a:bodyPr wrap="none">
            <a:spAutoFit/>
          </a:bodyPr>
          <a:lstStyle/>
          <a:p>
            <a:r>
              <a:rPr lang="en-US"/>
              <a:t>Cost to assign to 1</a:t>
            </a:r>
          </a:p>
        </p:txBody>
      </p:sp>
      <p:sp>
        <p:nvSpPr>
          <p:cNvPr id="3103" name="TextBox 129"/>
          <p:cNvSpPr txBox="1">
            <a:spLocks noChangeArrowheads="1"/>
          </p:cNvSpPr>
          <p:nvPr/>
        </p:nvSpPr>
        <p:spPr bwMode="auto">
          <a:xfrm>
            <a:off x="381001" y="3758583"/>
            <a:ext cx="1914307" cy="369332"/>
          </a:xfrm>
          <a:prstGeom prst="rect">
            <a:avLst/>
          </a:prstGeom>
          <a:noFill/>
          <a:ln w="9525">
            <a:noFill/>
            <a:miter lim="800000"/>
            <a:headEnd/>
            <a:tailEnd/>
          </a:ln>
        </p:spPr>
        <p:txBody>
          <a:bodyPr wrap="none">
            <a:spAutoFit/>
          </a:bodyPr>
          <a:lstStyle/>
          <a:p>
            <a:r>
              <a:rPr lang="en-US"/>
              <a:t>Cost to split nodes</a:t>
            </a:r>
          </a:p>
        </p:txBody>
      </p:sp>
      <p:cxnSp>
        <p:nvCxnSpPr>
          <p:cNvPr id="132" name="Straight Arrow Connector 131"/>
          <p:cNvCxnSpPr>
            <a:stCxn id="3103" idx="3"/>
          </p:cNvCxnSpPr>
          <p:nvPr/>
        </p:nvCxnSpPr>
        <p:spPr>
          <a:xfrm flipV="1">
            <a:off x="2295308" y="3606183"/>
            <a:ext cx="1362293" cy="33706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3" name="Freeform 132"/>
          <p:cNvSpPr/>
          <p:nvPr/>
        </p:nvSpPr>
        <p:spPr>
          <a:xfrm>
            <a:off x="3143250" y="1777383"/>
            <a:ext cx="3867150" cy="2476500"/>
          </a:xfrm>
          <a:custGeom>
            <a:avLst/>
            <a:gdLst>
              <a:gd name="connsiteX0" fmla="*/ 2076450 w 2076450"/>
              <a:gd name="connsiteY0" fmla="*/ 0 h 2171700"/>
              <a:gd name="connsiteX1" fmla="*/ 1905000 w 2076450"/>
              <a:gd name="connsiteY1" fmla="*/ 38100 h 2171700"/>
              <a:gd name="connsiteX2" fmla="*/ 1790700 w 2076450"/>
              <a:gd name="connsiteY2" fmla="*/ 95250 h 2171700"/>
              <a:gd name="connsiteX3" fmla="*/ 1676400 w 2076450"/>
              <a:gd name="connsiteY3" fmla="*/ 209550 h 2171700"/>
              <a:gd name="connsiteX4" fmla="*/ 1638300 w 2076450"/>
              <a:gd name="connsiteY4" fmla="*/ 266700 h 2171700"/>
              <a:gd name="connsiteX5" fmla="*/ 1543050 w 2076450"/>
              <a:gd name="connsiteY5" fmla="*/ 381000 h 2171700"/>
              <a:gd name="connsiteX6" fmla="*/ 1504950 w 2076450"/>
              <a:gd name="connsiteY6" fmla="*/ 514350 h 2171700"/>
              <a:gd name="connsiteX7" fmla="*/ 1428750 w 2076450"/>
              <a:gd name="connsiteY7" fmla="*/ 628650 h 2171700"/>
              <a:gd name="connsiteX8" fmla="*/ 1352550 w 2076450"/>
              <a:gd name="connsiteY8" fmla="*/ 723900 h 2171700"/>
              <a:gd name="connsiteX9" fmla="*/ 1276350 w 2076450"/>
              <a:gd name="connsiteY9" fmla="*/ 838200 h 2171700"/>
              <a:gd name="connsiteX10" fmla="*/ 1162050 w 2076450"/>
              <a:gd name="connsiteY10" fmla="*/ 952500 h 2171700"/>
              <a:gd name="connsiteX11" fmla="*/ 1104900 w 2076450"/>
              <a:gd name="connsiteY11" fmla="*/ 1009650 h 2171700"/>
              <a:gd name="connsiteX12" fmla="*/ 1047750 w 2076450"/>
              <a:gd name="connsiteY12" fmla="*/ 1085850 h 2171700"/>
              <a:gd name="connsiteX13" fmla="*/ 971550 w 2076450"/>
              <a:gd name="connsiteY13" fmla="*/ 1200150 h 2171700"/>
              <a:gd name="connsiteX14" fmla="*/ 933450 w 2076450"/>
              <a:gd name="connsiteY14" fmla="*/ 1257300 h 2171700"/>
              <a:gd name="connsiteX15" fmla="*/ 876300 w 2076450"/>
              <a:gd name="connsiteY15" fmla="*/ 1295400 h 2171700"/>
              <a:gd name="connsiteX16" fmla="*/ 819150 w 2076450"/>
              <a:gd name="connsiteY16" fmla="*/ 1352550 h 2171700"/>
              <a:gd name="connsiteX17" fmla="*/ 762000 w 2076450"/>
              <a:gd name="connsiteY17" fmla="*/ 1371600 h 2171700"/>
              <a:gd name="connsiteX18" fmla="*/ 647700 w 2076450"/>
              <a:gd name="connsiteY18" fmla="*/ 1447800 h 2171700"/>
              <a:gd name="connsiteX19" fmla="*/ 590550 w 2076450"/>
              <a:gd name="connsiteY19" fmla="*/ 1485900 h 2171700"/>
              <a:gd name="connsiteX20" fmla="*/ 476250 w 2076450"/>
              <a:gd name="connsiteY20" fmla="*/ 1543050 h 2171700"/>
              <a:gd name="connsiteX21" fmla="*/ 419100 w 2076450"/>
              <a:gd name="connsiteY21" fmla="*/ 1562100 h 2171700"/>
              <a:gd name="connsiteX22" fmla="*/ 361950 w 2076450"/>
              <a:gd name="connsiteY22" fmla="*/ 1600200 h 2171700"/>
              <a:gd name="connsiteX23" fmla="*/ 247650 w 2076450"/>
              <a:gd name="connsiteY23" fmla="*/ 1638300 h 2171700"/>
              <a:gd name="connsiteX24" fmla="*/ 114300 w 2076450"/>
              <a:gd name="connsiteY24" fmla="*/ 1695450 h 2171700"/>
              <a:gd name="connsiteX25" fmla="*/ 57150 w 2076450"/>
              <a:gd name="connsiteY25" fmla="*/ 1733550 h 2171700"/>
              <a:gd name="connsiteX26" fmla="*/ 0 w 2076450"/>
              <a:gd name="connsiteY26" fmla="*/ 1847850 h 2171700"/>
              <a:gd name="connsiteX27" fmla="*/ 19050 w 2076450"/>
              <a:gd name="connsiteY27" fmla="*/ 2000250 h 2171700"/>
              <a:gd name="connsiteX28" fmla="*/ 38100 w 2076450"/>
              <a:gd name="connsiteY28" fmla="*/ 2095500 h 2171700"/>
              <a:gd name="connsiteX29" fmla="*/ 95250 w 2076450"/>
              <a:gd name="connsiteY29" fmla="*/ 2114550 h 2171700"/>
              <a:gd name="connsiteX30" fmla="*/ 114300 w 2076450"/>
              <a:gd name="connsiteY30" fmla="*/ 2171700 h 2171700"/>
              <a:gd name="connsiteX0" fmla="*/ 3867150 w 3867150"/>
              <a:gd name="connsiteY0" fmla="*/ 0 h 2476500"/>
              <a:gd name="connsiteX1" fmla="*/ 3695700 w 3867150"/>
              <a:gd name="connsiteY1" fmla="*/ 38100 h 2476500"/>
              <a:gd name="connsiteX2" fmla="*/ 3581400 w 3867150"/>
              <a:gd name="connsiteY2" fmla="*/ 95250 h 2476500"/>
              <a:gd name="connsiteX3" fmla="*/ 3467100 w 3867150"/>
              <a:gd name="connsiteY3" fmla="*/ 209550 h 2476500"/>
              <a:gd name="connsiteX4" fmla="*/ 3429000 w 3867150"/>
              <a:gd name="connsiteY4" fmla="*/ 266700 h 2476500"/>
              <a:gd name="connsiteX5" fmla="*/ 3333750 w 3867150"/>
              <a:gd name="connsiteY5" fmla="*/ 381000 h 2476500"/>
              <a:gd name="connsiteX6" fmla="*/ 3295650 w 3867150"/>
              <a:gd name="connsiteY6" fmla="*/ 514350 h 2476500"/>
              <a:gd name="connsiteX7" fmla="*/ 3219450 w 3867150"/>
              <a:gd name="connsiteY7" fmla="*/ 628650 h 2476500"/>
              <a:gd name="connsiteX8" fmla="*/ 3143250 w 3867150"/>
              <a:gd name="connsiteY8" fmla="*/ 723900 h 2476500"/>
              <a:gd name="connsiteX9" fmla="*/ 3067050 w 3867150"/>
              <a:gd name="connsiteY9" fmla="*/ 838200 h 2476500"/>
              <a:gd name="connsiteX10" fmla="*/ 2952750 w 3867150"/>
              <a:gd name="connsiteY10" fmla="*/ 952500 h 2476500"/>
              <a:gd name="connsiteX11" fmla="*/ 2895600 w 3867150"/>
              <a:gd name="connsiteY11" fmla="*/ 1009650 h 2476500"/>
              <a:gd name="connsiteX12" fmla="*/ 2838450 w 3867150"/>
              <a:gd name="connsiteY12" fmla="*/ 1085850 h 2476500"/>
              <a:gd name="connsiteX13" fmla="*/ 2762250 w 3867150"/>
              <a:gd name="connsiteY13" fmla="*/ 1200150 h 2476500"/>
              <a:gd name="connsiteX14" fmla="*/ 2724150 w 3867150"/>
              <a:gd name="connsiteY14" fmla="*/ 1257300 h 2476500"/>
              <a:gd name="connsiteX15" fmla="*/ 2667000 w 3867150"/>
              <a:gd name="connsiteY15" fmla="*/ 1295400 h 2476500"/>
              <a:gd name="connsiteX16" fmla="*/ 2609850 w 3867150"/>
              <a:gd name="connsiteY16" fmla="*/ 1352550 h 2476500"/>
              <a:gd name="connsiteX17" fmla="*/ 2552700 w 3867150"/>
              <a:gd name="connsiteY17" fmla="*/ 1371600 h 2476500"/>
              <a:gd name="connsiteX18" fmla="*/ 2438400 w 3867150"/>
              <a:gd name="connsiteY18" fmla="*/ 1447800 h 2476500"/>
              <a:gd name="connsiteX19" fmla="*/ 2381250 w 3867150"/>
              <a:gd name="connsiteY19" fmla="*/ 1485900 h 2476500"/>
              <a:gd name="connsiteX20" fmla="*/ 2266950 w 3867150"/>
              <a:gd name="connsiteY20" fmla="*/ 1543050 h 2476500"/>
              <a:gd name="connsiteX21" fmla="*/ 2209800 w 3867150"/>
              <a:gd name="connsiteY21" fmla="*/ 1562100 h 2476500"/>
              <a:gd name="connsiteX22" fmla="*/ 2152650 w 3867150"/>
              <a:gd name="connsiteY22" fmla="*/ 1600200 h 2476500"/>
              <a:gd name="connsiteX23" fmla="*/ 2038350 w 3867150"/>
              <a:gd name="connsiteY23" fmla="*/ 1638300 h 2476500"/>
              <a:gd name="connsiteX24" fmla="*/ 1905000 w 3867150"/>
              <a:gd name="connsiteY24" fmla="*/ 1695450 h 2476500"/>
              <a:gd name="connsiteX25" fmla="*/ 1847850 w 3867150"/>
              <a:gd name="connsiteY25" fmla="*/ 1733550 h 2476500"/>
              <a:gd name="connsiteX26" fmla="*/ 1790700 w 3867150"/>
              <a:gd name="connsiteY26" fmla="*/ 1847850 h 2476500"/>
              <a:gd name="connsiteX27" fmla="*/ 1809750 w 3867150"/>
              <a:gd name="connsiteY27" fmla="*/ 2000250 h 2476500"/>
              <a:gd name="connsiteX28" fmla="*/ 1828800 w 3867150"/>
              <a:gd name="connsiteY28" fmla="*/ 2095500 h 2476500"/>
              <a:gd name="connsiteX29" fmla="*/ 1885950 w 3867150"/>
              <a:gd name="connsiteY29" fmla="*/ 2114550 h 2476500"/>
              <a:gd name="connsiteX30" fmla="*/ 0 w 3867150"/>
              <a:gd name="connsiteY30" fmla="*/ 2476500 h 2476500"/>
              <a:gd name="connsiteX0" fmla="*/ 3867150 w 3867150"/>
              <a:gd name="connsiteY0" fmla="*/ 0 h 2476500"/>
              <a:gd name="connsiteX1" fmla="*/ 3695700 w 3867150"/>
              <a:gd name="connsiteY1" fmla="*/ 38100 h 2476500"/>
              <a:gd name="connsiteX2" fmla="*/ 3581400 w 3867150"/>
              <a:gd name="connsiteY2" fmla="*/ 95250 h 2476500"/>
              <a:gd name="connsiteX3" fmla="*/ 3467100 w 3867150"/>
              <a:gd name="connsiteY3" fmla="*/ 209550 h 2476500"/>
              <a:gd name="connsiteX4" fmla="*/ 3429000 w 3867150"/>
              <a:gd name="connsiteY4" fmla="*/ 266700 h 2476500"/>
              <a:gd name="connsiteX5" fmla="*/ 3333750 w 3867150"/>
              <a:gd name="connsiteY5" fmla="*/ 381000 h 2476500"/>
              <a:gd name="connsiteX6" fmla="*/ 3295650 w 3867150"/>
              <a:gd name="connsiteY6" fmla="*/ 514350 h 2476500"/>
              <a:gd name="connsiteX7" fmla="*/ 3219450 w 3867150"/>
              <a:gd name="connsiteY7" fmla="*/ 628650 h 2476500"/>
              <a:gd name="connsiteX8" fmla="*/ 3143250 w 3867150"/>
              <a:gd name="connsiteY8" fmla="*/ 723900 h 2476500"/>
              <a:gd name="connsiteX9" fmla="*/ 3067050 w 3867150"/>
              <a:gd name="connsiteY9" fmla="*/ 838200 h 2476500"/>
              <a:gd name="connsiteX10" fmla="*/ 2952750 w 3867150"/>
              <a:gd name="connsiteY10" fmla="*/ 952500 h 2476500"/>
              <a:gd name="connsiteX11" fmla="*/ 2895600 w 3867150"/>
              <a:gd name="connsiteY11" fmla="*/ 1009650 h 2476500"/>
              <a:gd name="connsiteX12" fmla="*/ 2838450 w 3867150"/>
              <a:gd name="connsiteY12" fmla="*/ 1085850 h 2476500"/>
              <a:gd name="connsiteX13" fmla="*/ 2762250 w 3867150"/>
              <a:gd name="connsiteY13" fmla="*/ 1200150 h 2476500"/>
              <a:gd name="connsiteX14" fmla="*/ 2724150 w 3867150"/>
              <a:gd name="connsiteY14" fmla="*/ 1257300 h 2476500"/>
              <a:gd name="connsiteX15" fmla="*/ 2667000 w 3867150"/>
              <a:gd name="connsiteY15" fmla="*/ 1295400 h 2476500"/>
              <a:gd name="connsiteX16" fmla="*/ 2609850 w 3867150"/>
              <a:gd name="connsiteY16" fmla="*/ 1352550 h 2476500"/>
              <a:gd name="connsiteX17" fmla="*/ 2552700 w 3867150"/>
              <a:gd name="connsiteY17" fmla="*/ 1371600 h 2476500"/>
              <a:gd name="connsiteX18" fmla="*/ 2438400 w 3867150"/>
              <a:gd name="connsiteY18" fmla="*/ 1447800 h 2476500"/>
              <a:gd name="connsiteX19" fmla="*/ 2381250 w 3867150"/>
              <a:gd name="connsiteY19" fmla="*/ 1485900 h 2476500"/>
              <a:gd name="connsiteX20" fmla="*/ 2266950 w 3867150"/>
              <a:gd name="connsiteY20" fmla="*/ 1543050 h 2476500"/>
              <a:gd name="connsiteX21" fmla="*/ 2209800 w 3867150"/>
              <a:gd name="connsiteY21" fmla="*/ 1562100 h 2476500"/>
              <a:gd name="connsiteX22" fmla="*/ 2152650 w 3867150"/>
              <a:gd name="connsiteY22" fmla="*/ 1600200 h 2476500"/>
              <a:gd name="connsiteX23" fmla="*/ 2038350 w 3867150"/>
              <a:gd name="connsiteY23" fmla="*/ 1638300 h 2476500"/>
              <a:gd name="connsiteX24" fmla="*/ 1905000 w 3867150"/>
              <a:gd name="connsiteY24" fmla="*/ 1695450 h 2476500"/>
              <a:gd name="connsiteX25" fmla="*/ 1847850 w 3867150"/>
              <a:gd name="connsiteY25" fmla="*/ 1733550 h 2476500"/>
              <a:gd name="connsiteX26" fmla="*/ 1790700 w 3867150"/>
              <a:gd name="connsiteY26" fmla="*/ 1847850 h 2476500"/>
              <a:gd name="connsiteX27" fmla="*/ 1809750 w 3867150"/>
              <a:gd name="connsiteY27" fmla="*/ 2000250 h 2476500"/>
              <a:gd name="connsiteX28" fmla="*/ 1828800 w 3867150"/>
              <a:gd name="connsiteY28" fmla="*/ 2095500 h 2476500"/>
              <a:gd name="connsiteX29" fmla="*/ 1504950 w 3867150"/>
              <a:gd name="connsiteY29" fmla="*/ 2114550 h 2476500"/>
              <a:gd name="connsiteX30" fmla="*/ 0 w 3867150"/>
              <a:gd name="connsiteY30" fmla="*/ 2476500 h 2476500"/>
              <a:gd name="connsiteX0" fmla="*/ 3867150 w 3867150"/>
              <a:gd name="connsiteY0" fmla="*/ 0 h 2476500"/>
              <a:gd name="connsiteX1" fmla="*/ 3695700 w 3867150"/>
              <a:gd name="connsiteY1" fmla="*/ 38100 h 2476500"/>
              <a:gd name="connsiteX2" fmla="*/ 3581400 w 3867150"/>
              <a:gd name="connsiteY2" fmla="*/ 95250 h 2476500"/>
              <a:gd name="connsiteX3" fmla="*/ 3467100 w 3867150"/>
              <a:gd name="connsiteY3" fmla="*/ 209550 h 2476500"/>
              <a:gd name="connsiteX4" fmla="*/ 3429000 w 3867150"/>
              <a:gd name="connsiteY4" fmla="*/ 266700 h 2476500"/>
              <a:gd name="connsiteX5" fmla="*/ 3333750 w 3867150"/>
              <a:gd name="connsiteY5" fmla="*/ 381000 h 2476500"/>
              <a:gd name="connsiteX6" fmla="*/ 3295650 w 3867150"/>
              <a:gd name="connsiteY6" fmla="*/ 514350 h 2476500"/>
              <a:gd name="connsiteX7" fmla="*/ 3219450 w 3867150"/>
              <a:gd name="connsiteY7" fmla="*/ 628650 h 2476500"/>
              <a:gd name="connsiteX8" fmla="*/ 3143250 w 3867150"/>
              <a:gd name="connsiteY8" fmla="*/ 723900 h 2476500"/>
              <a:gd name="connsiteX9" fmla="*/ 3067050 w 3867150"/>
              <a:gd name="connsiteY9" fmla="*/ 838200 h 2476500"/>
              <a:gd name="connsiteX10" fmla="*/ 2952750 w 3867150"/>
              <a:gd name="connsiteY10" fmla="*/ 952500 h 2476500"/>
              <a:gd name="connsiteX11" fmla="*/ 2895600 w 3867150"/>
              <a:gd name="connsiteY11" fmla="*/ 1009650 h 2476500"/>
              <a:gd name="connsiteX12" fmla="*/ 2838450 w 3867150"/>
              <a:gd name="connsiteY12" fmla="*/ 1085850 h 2476500"/>
              <a:gd name="connsiteX13" fmla="*/ 2762250 w 3867150"/>
              <a:gd name="connsiteY13" fmla="*/ 1200150 h 2476500"/>
              <a:gd name="connsiteX14" fmla="*/ 2724150 w 3867150"/>
              <a:gd name="connsiteY14" fmla="*/ 1257300 h 2476500"/>
              <a:gd name="connsiteX15" fmla="*/ 2667000 w 3867150"/>
              <a:gd name="connsiteY15" fmla="*/ 1295400 h 2476500"/>
              <a:gd name="connsiteX16" fmla="*/ 2609850 w 3867150"/>
              <a:gd name="connsiteY16" fmla="*/ 1352550 h 2476500"/>
              <a:gd name="connsiteX17" fmla="*/ 2552700 w 3867150"/>
              <a:gd name="connsiteY17" fmla="*/ 1371600 h 2476500"/>
              <a:gd name="connsiteX18" fmla="*/ 2438400 w 3867150"/>
              <a:gd name="connsiteY18" fmla="*/ 1447800 h 2476500"/>
              <a:gd name="connsiteX19" fmla="*/ 2381250 w 3867150"/>
              <a:gd name="connsiteY19" fmla="*/ 1485900 h 2476500"/>
              <a:gd name="connsiteX20" fmla="*/ 2266950 w 3867150"/>
              <a:gd name="connsiteY20" fmla="*/ 1543050 h 2476500"/>
              <a:gd name="connsiteX21" fmla="*/ 2209800 w 3867150"/>
              <a:gd name="connsiteY21" fmla="*/ 1562100 h 2476500"/>
              <a:gd name="connsiteX22" fmla="*/ 2152650 w 3867150"/>
              <a:gd name="connsiteY22" fmla="*/ 1600200 h 2476500"/>
              <a:gd name="connsiteX23" fmla="*/ 2038350 w 3867150"/>
              <a:gd name="connsiteY23" fmla="*/ 1638300 h 2476500"/>
              <a:gd name="connsiteX24" fmla="*/ 1905000 w 3867150"/>
              <a:gd name="connsiteY24" fmla="*/ 1695450 h 2476500"/>
              <a:gd name="connsiteX25" fmla="*/ 1847850 w 3867150"/>
              <a:gd name="connsiteY25" fmla="*/ 1733550 h 2476500"/>
              <a:gd name="connsiteX26" fmla="*/ 1790700 w 3867150"/>
              <a:gd name="connsiteY26" fmla="*/ 1847850 h 2476500"/>
              <a:gd name="connsiteX27" fmla="*/ 1809750 w 3867150"/>
              <a:gd name="connsiteY27" fmla="*/ 2000250 h 2476500"/>
              <a:gd name="connsiteX28" fmla="*/ 1143000 w 3867150"/>
              <a:gd name="connsiteY28" fmla="*/ 2324100 h 2476500"/>
              <a:gd name="connsiteX29" fmla="*/ 1504950 w 3867150"/>
              <a:gd name="connsiteY29" fmla="*/ 2114550 h 2476500"/>
              <a:gd name="connsiteX30" fmla="*/ 0 w 3867150"/>
              <a:gd name="connsiteY30" fmla="*/ 2476500 h 2476500"/>
              <a:gd name="connsiteX0" fmla="*/ 3867150 w 3867150"/>
              <a:gd name="connsiteY0" fmla="*/ 0 h 2476500"/>
              <a:gd name="connsiteX1" fmla="*/ 3695700 w 3867150"/>
              <a:gd name="connsiteY1" fmla="*/ 38100 h 2476500"/>
              <a:gd name="connsiteX2" fmla="*/ 3581400 w 3867150"/>
              <a:gd name="connsiteY2" fmla="*/ 95250 h 2476500"/>
              <a:gd name="connsiteX3" fmla="*/ 3467100 w 3867150"/>
              <a:gd name="connsiteY3" fmla="*/ 209550 h 2476500"/>
              <a:gd name="connsiteX4" fmla="*/ 3429000 w 3867150"/>
              <a:gd name="connsiteY4" fmla="*/ 266700 h 2476500"/>
              <a:gd name="connsiteX5" fmla="*/ 3333750 w 3867150"/>
              <a:gd name="connsiteY5" fmla="*/ 381000 h 2476500"/>
              <a:gd name="connsiteX6" fmla="*/ 3295650 w 3867150"/>
              <a:gd name="connsiteY6" fmla="*/ 514350 h 2476500"/>
              <a:gd name="connsiteX7" fmla="*/ 3219450 w 3867150"/>
              <a:gd name="connsiteY7" fmla="*/ 628650 h 2476500"/>
              <a:gd name="connsiteX8" fmla="*/ 3143250 w 3867150"/>
              <a:gd name="connsiteY8" fmla="*/ 723900 h 2476500"/>
              <a:gd name="connsiteX9" fmla="*/ 3067050 w 3867150"/>
              <a:gd name="connsiteY9" fmla="*/ 838200 h 2476500"/>
              <a:gd name="connsiteX10" fmla="*/ 2952750 w 3867150"/>
              <a:gd name="connsiteY10" fmla="*/ 952500 h 2476500"/>
              <a:gd name="connsiteX11" fmla="*/ 2895600 w 3867150"/>
              <a:gd name="connsiteY11" fmla="*/ 1009650 h 2476500"/>
              <a:gd name="connsiteX12" fmla="*/ 2838450 w 3867150"/>
              <a:gd name="connsiteY12" fmla="*/ 1085850 h 2476500"/>
              <a:gd name="connsiteX13" fmla="*/ 2762250 w 3867150"/>
              <a:gd name="connsiteY13" fmla="*/ 1200150 h 2476500"/>
              <a:gd name="connsiteX14" fmla="*/ 2724150 w 3867150"/>
              <a:gd name="connsiteY14" fmla="*/ 1257300 h 2476500"/>
              <a:gd name="connsiteX15" fmla="*/ 2667000 w 3867150"/>
              <a:gd name="connsiteY15" fmla="*/ 1295400 h 2476500"/>
              <a:gd name="connsiteX16" fmla="*/ 2609850 w 3867150"/>
              <a:gd name="connsiteY16" fmla="*/ 1352550 h 2476500"/>
              <a:gd name="connsiteX17" fmla="*/ 2552700 w 3867150"/>
              <a:gd name="connsiteY17" fmla="*/ 1371600 h 2476500"/>
              <a:gd name="connsiteX18" fmla="*/ 2438400 w 3867150"/>
              <a:gd name="connsiteY18" fmla="*/ 1447800 h 2476500"/>
              <a:gd name="connsiteX19" fmla="*/ 2381250 w 3867150"/>
              <a:gd name="connsiteY19" fmla="*/ 1485900 h 2476500"/>
              <a:gd name="connsiteX20" fmla="*/ 2266950 w 3867150"/>
              <a:gd name="connsiteY20" fmla="*/ 1543050 h 2476500"/>
              <a:gd name="connsiteX21" fmla="*/ 2209800 w 3867150"/>
              <a:gd name="connsiteY21" fmla="*/ 1562100 h 2476500"/>
              <a:gd name="connsiteX22" fmla="*/ 2152650 w 3867150"/>
              <a:gd name="connsiteY22" fmla="*/ 1600200 h 2476500"/>
              <a:gd name="connsiteX23" fmla="*/ 2038350 w 3867150"/>
              <a:gd name="connsiteY23" fmla="*/ 1638300 h 2476500"/>
              <a:gd name="connsiteX24" fmla="*/ 1905000 w 3867150"/>
              <a:gd name="connsiteY24" fmla="*/ 1695450 h 2476500"/>
              <a:gd name="connsiteX25" fmla="*/ 1847850 w 3867150"/>
              <a:gd name="connsiteY25" fmla="*/ 1733550 h 2476500"/>
              <a:gd name="connsiteX26" fmla="*/ 1790700 w 3867150"/>
              <a:gd name="connsiteY26" fmla="*/ 1847850 h 2476500"/>
              <a:gd name="connsiteX27" fmla="*/ 1809750 w 3867150"/>
              <a:gd name="connsiteY27" fmla="*/ 2000250 h 2476500"/>
              <a:gd name="connsiteX28" fmla="*/ 1143000 w 3867150"/>
              <a:gd name="connsiteY28" fmla="*/ 2324100 h 2476500"/>
              <a:gd name="connsiteX29" fmla="*/ 895350 w 3867150"/>
              <a:gd name="connsiteY29" fmla="*/ 2343150 h 2476500"/>
              <a:gd name="connsiteX30" fmla="*/ 0 w 3867150"/>
              <a:gd name="connsiteY30" fmla="*/ 2476500 h 247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867150" h="2476500">
                <a:moveTo>
                  <a:pt x="3867150" y="0"/>
                </a:moveTo>
                <a:cubicBezTo>
                  <a:pt x="3823250" y="7317"/>
                  <a:pt x="3742597" y="14652"/>
                  <a:pt x="3695700" y="38100"/>
                </a:cubicBezTo>
                <a:cubicBezTo>
                  <a:pt x="3547984" y="111958"/>
                  <a:pt x="3725048" y="47367"/>
                  <a:pt x="3581400" y="95250"/>
                </a:cubicBezTo>
                <a:cubicBezTo>
                  <a:pt x="3543300" y="133350"/>
                  <a:pt x="3496988" y="164718"/>
                  <a:pt x="3467100" y="209550"/>
                </a:cubicBezTo>
                <a:cubicBezTo>
                  <a:pt x="3454400" y="228600"/>
                  <a:pt x="3443657" y="249111"/>
                  <a:pt x="3429000" y="266700"/>
                </a:cubicBezTo>
                <a:cubicBezTo>
                  <a:pt x="3306768" y="413379"/>
                  <a:pt x="3428345" y="239107"/>
                  <a:pt x="3333750" y="381000"/>
                </a:cubicBezTo>
                <a:cubicBezTo>
                  <a:pt x="3329266" y="398936"/>
                  <a:pt x="3308072" y="491990"/>
                  <a:pt x="3295650" y="514350"/>
                </a:cubicBezTo>
                <a:cubicBezTo>
                  <a:pt x="3273412" y="554378"/>
                  <a:pt x="3233930" y="585209"/>
                  <a:pt x="3219450" y="628650"/>
                </a:cubicBezTo>
                <a:cubicBezTo>
                  <a:pt x="3193160" y="707520"/>
                  <a:pt x="3217108" y="674661"/>
                  <a:pt x="3143250" y="723900"/>
                </a:cubicBezTo>
                <a:cubicBezTo>
                  <a:pt x="3117850" y="762000"/>
                  <a:pt x="3099429" y="805821"/>
                  <a:pt x="3067050" y="838200"/>
                </a:cubicBezTo>
                <a:lnTo>
                  <a:pt x="2952750" y="952500"/>
                </a:lnTo>
                <a:cubicBezTo>
                  <a:pt x="2933700" y="971550"/>
                  <a:pt x="2911764" y="988097"/>
                  <a:pt x="2895600" y="1009650"/>
                </a:cubicBezTo>
                <a:lnTo>
                  <a:pt x="2838450" y="1085850"/>
                </a:lnTo>
                <a:cubicBezTo>
                  <a:pt x="2804972" y="1186285"/>
                  <a:pt x="2841527" y="1105018"/>
                  <a:pt x="2762250" y="1200150"/>
                </a:cubicBezTo>
                <a:cubicBezTo>
                  <a:pt x="2747593" y="1217739"/>
                  <a:pt x="2740339" y="1241111"/>
                  <a:pt x="2724150" y="1257300"/>
                </a:cubicBezTo>
                <a:cubicBezTo>
                  <a:pt x="2707961" y="1273489"/>
                  <a:pt x="2684589" y="1280743"/>
                  <a:pt x="2667000" y="1295400"/>
                </a:cubicBezTo>
                <a:cubicBezTo>
                  <a:pt x="2646304" y="1312647"/>
                  <a:pt x="2632266" y="1337606"/>
                  <a:pt x="2609850" y="1352550"/>
                </a:cubicBezTo>
                <a:cubicBezTo>
                  <a:pt x="2593142" y="1363689"/>
                  <a:pt x="2570253" y="1361848"/>
                  <a:pt x="2552700" y="1371600"/>
                </a:cubicBezTo>
                <a:cubicBezTo>
                  <a:pt x="2512672" y="1393838"/>
                  <a:pt x="2476500" y="1422400"/>
                  <a:pt x="2438400" y="1447800"/>
                </a:cubicBezTo>
                <a:cubicBezTo>
                  <a:pt x="2419350" y="1460500"/>
                  <a:pt x="2402970" y="1478660"/>
                  <a:pt x="2381250" y="1485900"/>
                </a:cubicBezTo>
                <a:cubicBezTo>
                  <a:pt x="2237602" y="1533783"/>
                  <a:pt x="2414666" y="1469192"/>
                  <a:pt x="2266950" y="1543050"/>
                </a:cubicBezTo>
                <a:cubicBezTo>
                  <a:pt x="2248989" y="1552030"/>
                  <a:pt x="2227761" y="1553120"/>
                  <a:pt x="2209800" y="1562100"/>
                </a:cubicBezTo>
                <a:cubicBezTo>
                  <a:pt x="2189322" y="1572339"/>
                  <a:pt x="2173572" y="1590901"/>
                  <a:pt x="2152650" y="1600200"/>
                </a:cubicBezTo>
                <a:cubicBezTo>
                  <a:pt x="2115950" y="1616511"/>
                  <a:pt x="2071766" y="1616023"/>
                  <a:pt x="2038350" y="1638300"/>
                </a:cubicBezTo>
                <a:cubicBezTo>
                  <a:pt x="1959415" y="1690923"/>
                  <a:pt x="2003412" y="1670847"/>
                  <a:pt x="1905000" y="1695450"/>
                </a:cubicBezTo>
                <a:cubicBezTo>
                  <a:pt x="1885950" y="1708150"/>
                  <a:pt x="1864039" y="1717361"/>
                  <a:pt x="1847850" y="1733550"/>
                </a:cubicBezTo>
                <a:cubicBezTo>
                  <a:pt x="1810921" y="1770479"/>
                  <a:pt x="1806194" y="1801369"/>
                  <a:pt x="1790700" y="1847850"/>
                </a:cubicBezTo>
                <a:cubicBezTo>
                  <a:pt x="1797050" y="1898650"/>
                  <a:pt x="1801965" y="1949650"/>
                  <a:pt x="1809750" y="2000250"/>
                </a:cubicBezTo>
                <a:cubicBezTo>
                  <a:pt x="1814673" y="2032252"/>
                  <a:pt x="1125039" y="2297159"/>
                  <a:pt x="1143000" y="2324100"/>
                </a:cubicBezTo>
                <a:cubicBezTo>
                  <a:pt x="1154139" y="2340808"/>
                  <a:pt x="876300" y="2336800"/>
                  <a:pt x="895350" y="2343150"/>
                </a:cubicBezTo>
                <a:lnTo>
                  <a:pt x="0" y="2476500"/>
                </a:lnTo>
              </a:path>
            </a:pathLst>
          </a:custGeom>
          <a:ln w="31750">
            <a:solidFill>
              <a:schemeClr val="tx1"/>
            </a:solidFill>
            <a:prstDash val="sysDash"/>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Oval 44"/>
          <p:cNvSpPr/>
          <p:nvPr/>
        </p:nvSpPr>
        <p:spPr>
          <a:xfrm>
            <a:off x="4724400" y="4745916"/>
            <a:ext cx="914400" cy="4572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78" name="Straight Connector 77"/>
          <p:cNvCxnSpPr/>
          <p:nvPr/>
        </p:nvCxnSpPr>
        <p:spPr>
          <a:xfrm rot="5400000">
            <a:off x="5029200" y="3450516"/>
            <a:ext cx="1676400" cy="1371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rot="10800000" flipV="1">
            <a:off x="5162550" y="3374316"/>
            <a:ext cx="2381250" cy="1600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rot="5400000">
            <a:off x="4762500" y="4250616"/>
            <a:ext cx="1143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rot="10800000" flipV="1">
            <a:off x="5181600" y="4060116"/>
            <a:ext cx="15240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rot="5400000">
            <a:off x="4838700" y="3869616"/>
            <a:ext cx="1447800" cy="762000"/>
          </a:xfrm>
          <a:prstGeom prst="line">
            <a:avLst/>
          </a:prstGeom>
        </p:spPr>
        <p:style>
          <a:lnRef idx="1">
            <a:schemeClr val="accent1"/>
          </a:lnRef>
          <a:fillRef idx="0">
            <a:schemeClr val="accent1"/>
          </a:fillRef>
          <a:effectRef idx="0">
            <a:schemeClr val="accent1"/>
          </a:effectRef>
          <a:fontRef idx="minor">
            <a:schemeClr val="tx1"/>
          </a:fontRef>
        </p:style>
      </p:cxnSp>
      <p:sp>
        <p:nvSpPr>
          <p:cNvPr id="4105" name="Title 1"/>
          <p:cNvSpPr>
            <a:spLocks noGrp="1"/>
          </p:cNvSpPr>
          <p:nvPr>
            <p:ph type="title"/>
          </p:nvPr>
        </p:nvSpPr>
        <p:spPr>
          <a:xfrm>
            <a:off x="-838200" y="-8646"/>
            <a:ext cx="10972800" cy="1143000"/>
          </a:xfrm>
        </p:spPr>
        <p:txBody>
          <a:bodyPr/>
          <a:lstStyle/>
          <a:p>
            <a:r>
              <a:rPr lang="en-US" dirty="0" smtClean="0"/>
              <a:t>Segmentation with graph cuts</a:t>
            </a:r>
          </a:p>
        </p:txBody>
      </p:sp>
      <p:grpSp>
        <p:nvGrpSpPr>
          <p:cNvPr id="2" name="Group 41"/>
          <p:cNvGrpSpPr/>
          <p:nvPr/>
        </p:nvGrpSpPr>
        <p:grpSpPr>
          <a:xfrm>
            <a:off x="2936876" y="1774116"/>
            <a:ext cx="4911725" cy="3276600"/>
            <a:chOff x="1411287" y="2057400"/>
            <a:chExt cx="4911725" cy="3276600"/>
          </a:xfrm>
          <a:scene3d>
            <a:camera prst="isometricOffAxis2Top"/>
            <a:lightRig rig="threePt" dir="t"/>
          </a:scene3d>
        </p:grpSpPr>
        <p:sp>
          <p:nvSpPr>
            <p:cNvPr id="47" name="Oval 46"/>
            <p:cNvSpPr/>
            <p:nvPr/>
          </p:nvSpPr>
          <p:spPr>
            <a:xfrm>
              <a:off x="1411287" y="205740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8" name="Oval 47"/>
            <p:cNvSpPr/>
            <p:nvPr/>
          </p:nvSpPr>
          <p:spPr>
            <a:xfrm>
              <a:off x="2782887" y="205740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9" name="Oval 48"/>
            <p:cNvSpPr/>
            <p:nvPr/>
          </p:nvSpPr>
          <p:spPr>
            <a:xfrm>
              <a:off x="1411287" y="327660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50" name="Straight Connector 49"/>
            <p:cNvCxnSpPr>
              <a:stCxn id="47" idx="6"/>
              <a:endCxn id="48" idx="2"/>
            </p:cNvCxnSpPr>
            <p:nvPr/>
          </p:nvCxnSpPr>
          <p:spPr>
            <a:xfrm>
              <a:off x="2173287" y="2438400"/>
              <a:ext cx="6096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a:stCxn id="47" idx="4"/>
              <a:endCxn id="49" idx="0"/>
            </p:cNvCxnSpPr>
            <p:nvPr/>
          </p:nvCxnSpPr>
          <p:spPr>
            <a:xfrm rot="5400000">
              <a:off x="1563688" y="3048000"/>
              <a:ext cx="457200" cy="31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Oval 51"/>
            <p:cNvSpPr/>
            <p:nvPr/>
          </p:nvSpPr>
          <p:spPr>
            <a:xfrm>
              <a:off x="2782887" y="327660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53" name="Straight Connector 52"/>
            <p:cNvCxnSpPr/>
            <p:nvPr/>
          </p:nvCxnSpPr>
          <p:spPr>
            <a:xfrm rot="5400000">
              <a:off x="2935288" y="3048000"/>
              <a:ext cx="457200" cy="31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2173287" y="3733800"/>
              <a:ext cx="6096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Oval 54"/>
            <p:cNvSpPr/>
            <p:nvPr/>
          </p:nvSpPr>
          <p:spPr>
            <a:xfrm>
              <a:off x="4189412" y="2109788"/>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6" name="Oval 55"/>
            <p:cNvSpPr/>
            <p:nvPr/>
          </p:nvSpPr>
          <p:spPr>
            <a:xfrm>
              <a:off x="5561012" y="2109788"/>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7" name="Oval 56"/>
            <p:cNvSpPr/>
            <p:nvPr/>
          </p:nvSpPr>
          <p:spPr>
            <a:xfrm>
              <a:off x="4189412" y="3328988"/>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58" name="Straight Connector 57"/>
            <p:cNvCxnSpPr>
              <a:stCxn id="55" idx="6"/>
              <a:endCxn id="56" idx="2"/>
            </p:cNvCxnSpPr>
            <p:nvPr/>
          </p:nvCxnSpPr>
          <p:spPr>
            <a:xfrm>
              <a:off x="4951412" y="2490788"/>
              <a:ext cx="609600" cy="1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a:stCxn id="55" idx="4"/>
              <a:endCxn id="57" idx="0"/>
            </p:cNvCxnSpPr>
            <p:nvPr/>
          </p:nvCxnSpPr>
          <p:spPr>
            <a:xfrm rot="5400000">
              <a:off x="4342606" y="3101181"/>
              <a:ext cx="4572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0" name="Oval 59"/>
            <p:cNvSpPr/>
            <p:nvPr/>
          </p:nvSpPr>
          <p:spPr>
            <a:xfrm>
              <a:off x="5561012" y="3328988"/>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61" name="Straight Connector 60"/>
            <p:cNvCxnSpPr>
              <a:stCxn id="56" idx="4"/>
              <a:endCxn id="60" idx="0"/>
            </p:cNvCxnSpPr>
            <p:nvPr/>
          </p:nvCxnSpPr>
          <p:spPr>
            <a:xfrm rot="5400000">
              <a:off x="5714206" y="3101181"/>
              <a:ext cx="4572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4951412" y="3786188"/>
              <a:ext cx="609600" cy="1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3" name="Oval 62"/>
            <p:cNvSpPr/>
            <p:nvPr/>
          </p:nvSpPr>
          <p:spPr>
            <a:xfrm>
              <a:off x="1411287" y="4519613"/>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64" name="Straight Connector 63"/>
            <p:cNvCxnSpPr>
              <a:endCxn id="63" idx="0"/>
            </p:cNvCxnSpPr>
            <p:nvPr/>
          </p:nvCxnSpPr>
          <p:spPr>
            <a:xfrm rot="5400000">
              <a:off x="1563688" y="4289425"/>
              <a:ext cx="457200" cy="31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5" name="Oval 64"/>
            <p:cNvSpPr/>
            <p:nvPr/>
          </p:nvSpPr>
          <p:spPr>
            <a:xfrm>
              <a:off x="2782887" y="4519613"/>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66" name="Straight Connector 65"/>
            <p:cNvCxnSpPr/>
            <p:nvPr/>
          </p:nvCxnSpPr>
          <p:spPr>
            <a:xfrm rot="5400000">
              <a:off x="2935288" y="4289425"/>
              <a:ext cx="457200" cy="31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2173287" y="4976813"/>
              <a:ext cx="609600" cy="1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8" name="Oval 67"/>
            <p:cNvSpPr/>
            <p:nvPr/>
          </p:nvSpPr>
          <p:spPr>
            <a:xfrm>
              <a:off x="4189412" y="457200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69" name="Straight Connector 68"/>
            <p:cNvCxnSpPr>
              <a:endCxn id="68" idx="0"/>
            </p:cNvCxnSpPr>
            <p:nvPr/>
          </p:nvCxnSpPr>
          <p:spPr>
            <a:xfrm rot="5400000">
              <a:off x="4342606" y="4344194"/>
              <a:ext cx="4572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0" name="Oval 69"/>
            <p:cNvSpPr/>
            <p:nvPr/>
          </p:nvSpPr>
          <p:spPr>
            <a:xfrm>
              <a:off x="5561012" y="457200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71" name="Straight Connector 70"/>
            <p:cNvCxnSpPr>
              <a:endCxn id="70" idx="0"/>
            </p:cNvCxnSpPr>
            <p:nvPr/>
          </p:nvCxnSpPr>
          <p:spPr>
            <a:xfrm rot="5400000">
              <a:off x="5714206" y="4344194"/>
              <a:ext cx="4572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4951412" y="5029200"/>
              <a:ext cx="6096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3562350" y="2438400"/>
              <a:ext cx="6096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3562350" y="3733800"/>
              <a:ext cx="6096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3562350" y="4976813"/>
              <a:ext cx="609600" cy="1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aphicFrame>
        <p:nvGraphicFramePr>
          <p:cNvPr id="4098" name="Object 2"/>
          <p:cNvGraphicFramePr>
            <a:graphicFrameLocks noChangeAspect="1"/>
          </p:cNvGraphicFramePr>
          <p:nvPr>
            <p:extLst>
              <p:ext uri="{D42A27DB-BD31-4B8C-83A1-F6EECF244321}">
                <p14:modId xmlns:p14="http://schemas.microsoft.com/office/powerpoint/2010/main" val="3892869539"/>
              </p:ext>
            </p:extLst>
          </p:nvPr>
        </p:nvGraphicFramePr>
        <p:xfrm>
          <a:off x="838200" y="5865104"/>
          <a:ext cx="7405688" cy="709612"/>
        </p:xfrm>
        <a:graphic>
          <a:graphicData uri="http://schemas.openxmlformats.org/presentationml/2006/ole">
            <mc:AlternateContent xmlns:mc="http://schemas.openxmlformats.org/markup-compatibility/2006">
              <mc:Choice xmlns:v="urn:schemas-microsoft-com:vml" Requires="v">
                <p:oleObj spid="_x0000_s11312" name="Equation" r:id="rId4" imgW="3708360" imgH="355320" progId="Equation.3">
                  <p:embed/>
                </p:oleObj>
              </mc:Choice>
              <mc:Fallback>
                <p:oleObj name="Equation" r:id="rId4" imgW="3708360" imgH="355320" progId="Equation.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5865104"/>
                        <a:ext cx="7405688" cy="7096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4" name="Oval 43"/>
          <p:cNvSpPr/>
          <p:nvPr/>
        </p:nvSpPr>
        <p:spPr>
          <a:xfrm>
            <a:off x="4876800" y="1164516"/>
            <a:ext cx="9144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85" name="Straight Connector 84"/>
          <p:cNvCxnSpPr>
            <a:stCxn id="44" idx="4"/>
          </p:cNvCxnSpPr>
          <p:nvPr/>
        </p:nvCxnSpPr>
        <p:spPr>
          <a:xfrm rot="5400000">
            <a:off x="4114800" y="1545516"/>
            <a:ext cx="1143000" cy="1295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6" name="Straight Connector 85"/>
          <p:cNvCxnSpPr>
            <a:stCxn id="44" idx="4"/>
          </p:cNvCxnSpPr>
          <p:nvPr/>
        </p:nvCxnSpPr>
        <p:spPr>
          <a:xfrm rot="5400000">
            <a:off x="4648200" y="2231316"/>
            <a:ext cx="129540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6" name="Straight Connector 95"/>
          <p:cNvCxnSpPr>
            <a:stCxn id="44" idx="4"/>
          </p:cNvCxnSpPr>
          <p:nvPr/>
        </p:nvCxnSpPr>
        <p:spPr>
          <a:xfrm rot="5400000">
            <a:off x="3238500" y="1355016"/>
            <a:ext cx="1828800" cy="2362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9" name="Straight Connector 98"/>
          <p:cNvCxnSpPr>
            <a:stCxn id="44" idx="4"/>
          </p:cNvCxnSpPr>
          <p:nvPr/>
        </p:nvCxnSpPr>
        <p:spPr>
          <a:xfrm rot="5400000">
            <a:off x="3771900" y="2040816"/>
            <a:ext cx="1981200" cy="1143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3" name="Straight Connector 102"/>
          <p:cNvCxnSpPr>
            <a:stCxn id="44" idx="4"/>
          </p:cNvCxnSpPr>
          <p:nvPr/>
        </p:nvCxnSpPr>
        <p:spPr>
          <a:xfrm rot="5400000">
            <a:off x="4229100" y="2193216"/>
            <a:ext cx="1676400" cy="533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5" name="Straight Connector 104"/>
          <p:cNvCxnSpPr>
            <a:stCxn id="44" idx="4"/>
          </p:cNvCxnSpPr>
          <p:nvPr/>
        </p:nvCxnSpPr>
        <p:spPr>
          <a:xfrm rot="5400000">
            <a:off x="3657600" y="1469316"/>
            <a:ext cx="1524000" cy="1828800"/>
          </a:xfrm>
          <a:prstGeom prst="line">
            <a:avLst/>
          </a:prstGeom>
        </p:spPr>
        <p:style>
          <a:lnRef idx="1">
            <a:schemeClr val="accent1"/>
          </a:lnRef>
          <a:fillRef idx="0">
            <a:schemeClr val="accent1"/>
          </a:fillRef>
          <a:effectRef idx="0">
            <a:schemeClr val="accent1"/>
          </a:effectRef>
          <a:fontRef idx="minor">
            <a:schemeClr val="tx1"/>
          </a:fontRef>
        </p:style>
      </p:cxnSp>
      <p:sp>
        <p:nvSpPr>
          <p:cNvPr id="4114" name="TextBox 125"/>
          <p:cNvSpPr txBox="1">
            <a:spLocks noChangeArrowheads="1"/>
          </p:cNvSpPr>
          <p:nvPr/>
        </p:nvSpPr>
        <p:spPr bwMode="auto">
          <a:xfrm>
            <a:off x="6096001" y="935916"/>
            <a:ext cx="1686487" cy="369332"/>
          </a:xfrm>
          <a:prstGeom prst="rect">
            <a:avLst/>
          </a:prstGeom>
          <a:noFill/>
          <a:ln w="9525">
            <a:noFill/>
            <a:miter lim="800000"/>
            <a:headEnd/>
            <a:tailEnd/>
          </a:ln>
        </p:spPr>
        <p:txBody>
          <a:bodyPr wrap="none">
            <a:spAutoFit/>
          </a:bodyPr>
          <a:lstStyle/>
          <a:p>
            <a:r>
              <a:rPr lang="en-US"/>
              <a:t>Source (Label 0)</a:t>
            </a:r>
          </a:p>
        </p:txBody>
      </p:sp>
      <p:sp>
        <p:nvSpPr>
          <p:cNvPr id="4115" name="TextBox 126"/>
          <p:cNvSpPr txBox="1">
            <a:spLocks noChangeArrowheads="1"/>
          </p:cNvSpPr>
          <p:nvPr/>
        </p:nvSpPr>
        <p:spPr bwMode="auto">
          <a:xfrm>
            <a:off x="5943600" y="4974516"/>
            <a:ext cx="1431802" cy="369332"/>
          </a:xfrm>
          <a:prstGeom prst="rect">
            <a:avLst/>
          </a:prstGeom>
          <a:noFill/>
          <a:ln w="9525">
            <a:noFill/>
            <a:miter lim="800000"/>
            <a:headEnd/>
            <a:tailEnd/>
          </a:ln>
        </p:spPr>
        <p:txBody>
          <a:bodyPr wrap="none">
            <a:spAutoFit/>
          </a:bodyPr>
          <a:lstStyle/>
          <a:p>
            <a:r>
              <a:rPr lang="en-US"/>
              <a:t>Sink (Label 1)</a:t>
            </a:r>
          </a:p>
        </p:txBody>
      </p:sp>
      <p:sp>
        <p:nvSpPr>
          <p:cNvPr id="4116" name="TextBox 127"/>
          <p:cNvSpPr txBox="1">
            <a:spLocks noChangeArrowheads="1"/>
          </p:cNvSpPr>
          <p:nvPr/>
        </p:nvSpPr>
        <p:spPr bwMode="auto">
          <a:xfrm>
            <a:off x="6477000" y="2002716"/>
            <a:ext cx="1889620" cy="369332"/>
          </a:xfrm>
          <a:prstGeom prst="rect">
            <a:avLst/>
          </a:prstGeom>
          <a:noFill/>
          <a:ln w="9525">
            <a:noFill/>
            <a:miter lim="800000"/>
            <a:headEnd/>
            <a:tailEnd/>
          </a:ln>
        </p:spPr>
        <p:txBody>
          <a:bodyPr wrap="none">
            <a:spAutoFit/>
          </a:bodyPr>
          <a:lstStyle/>
          <a:p>
            <a:r>
              <a:rPr lang="en-US"/>
              <a:t>Cost to assign to 0</a:t>
            </a:r>
          </a:p>
        </p:txBody>
      </p:sp>
      <p:sp>
        <p:nvSpPr>
          <p:cNvPr id="4117" name="TextBox 128"/>
          <p:cNvSpPr txBox="1">
            <a:spLocks noChangeArrowheads="1"/>
          </p:cNvSpPr>
          <p:nvPr/>
        </p:nvSpPr>
        <p:spPr bwMode="auto">
          <a:xfrm>
            <a:off x="2362200" y="4593516"/>
            <a:ext cx="1889620" cy="369332"/>
          </a:xfrm>
          <a:prstGeom prst="rect">
            <a:avLst/>
          </a:prstGeom>
          <a:noFill/>
          <a:ln w="9525">
            <a:noFill/>
            <a:miter lim="800000"/>
            <a:headEnd/>
            <a:tailEnd/>
          </a:ln>
        </p:spPr>
        <p:txBody>
          <a:bodyPr wrap="none">
            <a:spAutoFit/>
          </a:bodyPr>
          <a:lstStyle/>
          <a:p>
            <a:r>
              <a:rPr lang="en-US"/>
              <a:t>Cost to assign to 1</a:t>
            </a:r>
          </a:p>
        </p:txBody>
      </p:sp>
      <p:sp>
        <p:nvSpPr>
          <p:cNvPr id="4118" name="TextBox 129"/>
          <p:cNvSpPr txBox="1">
            <a:spLocks noChangeArrowheads="1"/>
          </p:cNvSpPr>
          <p:nvPr/>
        </p:nvSpPr>
        <p:spPr bwMode="auto">
          <a:xfrm>
            <a:off x="381001" y="3755316"/>
            <a:ext cx="1914307" cy="369332"/>
          </a:xfrm>
          <a:prstGeom prst="rect">
            <a:avLst/>
          </a:prstGeom>
          <a:noFill/>
          <a:ln w="9525">
            <a:noFill/>
            <a:miter lim="800000"/>
            <a:headEnd/>
            <a:tailEnd/>
          </a:ln>
        </p:spPr>
        <p:txBody>
          <a:bodyPr wrap="none">
            <a:spAutoFit/>
          </a:bodyPr>
          <a:lstStyle/>
          <a:p>
            <a:r>
              <a:rPr lang="en-US" dirty="0"/>
              <a:t>Cost to split nodes</a:t>
            </a:r>
          </a:p>
        </p:txBody>
      </p:sp>
      <p:cxnSp>
        <p:nvCxnSpPr>
          <p:cNvPr id="132" name="Straight Arrow Connector 131"/>
          <p:cNvCxnSpPr/>
          <p:nvPr/>
        </p:nvCxnSpPr>
        <p:spPr>
          <a:xfrm flipV="1">
            <a:off x="2295308" y="3602916"/>
            <a:ext cx="1362293" cy="33706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0" name="Rectangle 89"/>
          <p:cNvSpPr/>
          <p:nvPr/>
        </p:nvSpPr>
        <p:spPr>
          <a:xfrm>
            <a:off x="5715000" y="2764716"/>
            <a:ext cx="381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2" name="Rectangle 91"/>
          <p:cNvSpPr/>
          <p:nvPr/>
        </p:nvSpPr>
        <p:spPr>
          <a:xfrm>
            <a:off x="5181600" y="3221916"/>
            <a:ext cx="381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4" name="Rectangle 93"/>
          <p:cNvSpPr/>
          <p:nvPr/>
        </p:nvSpPr>
        <p:spPr>
          <a:xfrm>
            <a:off x="4648200" y="3602916"/>
            <a:ext cx="381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7" name="Freeform 76"/>
          <p:cNvSpPr/>
          <p:nvPr/>
        </p:nvSpPr>
        <p:spPr>
          <a:xfrm>
            <a:off x="3143250" y="1774116"/>
            <a:ext cx="3867150" cy="2476500"/>
          </a:xfrm>
          <a:custGeom>
            <a:avLst/>
            <a:gdLst>
              <a:gd name="connsiteX0" fmla="*/ 2076450 w 2076450"/>
              <a:gd name="connsiteY0" fmla="*/ 0 h 2171700"/>
              <a:gd name="connsiteX1" fmla="*/ 1905000 w 2076450"/>
              <a:gd name="connsiteY1" fmla="*/ 38100 h 2171700"/>
              <a:gd name="connsiteX2" fmla="*/ 1790700 w 2076450"/>
              <a:gd name="connsiteY2" fmla="*/ 95250 h 2171700"/>
              <a:gd name="connsiteX3" fmla="*/ 1676400 w 2076450"/>
              <a:gd name="connsiteY3" fmla="*/ 209550 h 2171700"/>
              <a:gd name="connsiteX4" fmla="*/ 1638300 w 2076450"/>
              <a:gd name="connsiteY4" fmla="*/ 266700 h 2171700"/>
              <a:gd name="connsiteX5" fmla="*/ 1543050 w 2076450"/>
              <a:gd name="connsiteY5" fmla="*/ 381000 h 2171700"/>
              <a:gd name="connsiteX6" fmla="*/ 1504950 w 2076450"/>
              <a:gd name="connsiteY6" fmla="*/ 514350 h 2171700"/>
              <a:gd name="connsiteX7" fmla="*/ 1428750 w 2076450"/>
              <a:gd name="connsiteY7" fmla="*/ 628650 h 2171700"/>
              <a:gd name="connsiteX8" fmla="*/ 1352550 w 2076450"/>
              <a:gd name="connsiteY8" fmla="*/ 723900 h 2171700"/>
              <a:gd name="connsiteX9" fmla="*/ 1276350 w 2076450"/>
              <a:gd name="connsiteY9" fmla="*/ 838200 h 2171700"/>
              <a:gd name="connsiteX10" fmla="*/ 1162050 w 2076450"/>
              <a:gd name="connsiteY10" fmla="*/ 952500 h 2171700"/>
              <a:gd name="connsiteX11" fmla="*/ 1104900 w 2076450"/>
              <a:gd name="connsiteY11" fmla="*/ 1009650 h 2171700"/>
              <a:gd name="connsiteX12" fmla="*/ 1047750 w 2076450"/>
              <a:gd name="connsiteY12" fmla="*/ 1085850 h 2171700"/>
              <a:gd name="connsiteX13" fmla="*/ 971550 w 2076450"/>
              <a:gd name="connsiteY13" fmla="*/ 1200150 h 2171700"/>
              <a:gd name="connsiteX14" fmla="*/ 933450 w 2076450"/>
              <a:gd name="connsiteY14" fmla="*/ 1257300 h 2171700"/>
              <a:gd name="connsiteX15" fmla="*/ 876300 w 2076450"/>
              <a:gd name="connsiteY15" fmla="*/ 1295400 h 2171700"/>
              <a:gd name="connsiteX16" fmla="*/ 819150 w 2076450"/>
              <a:gd name="connsiteY16" fmla="*/ 1352550 h 2171700"/>
              <a:gd name="connsiteX17" fmla="*/ 762000 w 2076450"/>
              <a:gd name="connsiteY17" fmla="*/ 1371600 h 2171700"/>
              <a:gd name="connsiteX18" fmla="*/ 647700 w 2076450"/>
              <a:gd name="connsiteY18" fmla="*/ 1447800 h 2171700"/>
              <a:gd name="connsiteX19" fmla="*/ 590550 w 2076450"/>
              <a:gd name="connsiteY19" fmla="*/ 1485900 h 2171700"/>
              <a:gd name="connsiteX20" fmla="*/ 476250 w 2076450"/>
              <a:gd name="connsiteY20" fmla="*/ 1543050 h 2171700"/>
              <a:gd name="connsiteX21" fmla="*/ 419100 w 2076450"/>
              <a:gd name="connsiteY21" fmla="*/ 1562100 h 2171700"/>
              <a:gd name="connsiteX22" fmla="*/ 361950 w 2076450"/>
              <a:gd name="connsiteY22" fmla="*/ 1600200 h 2171700"/>
              <a:gd name="connsiteX23" fmla="*/ 247650 w 2076450"/>
              <a:gd name="connsiteY23" fmla="*/ 1638300 h 2171700"/>
              <a:gd name="connsiteX24" fmla="*/ 114300 w 2076450"/>
              <a:gd name="connsiteY24" fmla="*/ 1695450 h 2171700"/>
              <a:gd name="connsiteX25" fmla="*/ 57150 w 2076450"/>
              <a:gd name="connsiteY25" fmla="*/ 1733550 h 2171700"/>
              <a:gd name="connsiteX26" fmla="*/ 0 w 2076450"/>
              <a:gd name="connsiteY26" fmla="*/ 1847850 h 2171700"/>
              <a:gd name="connsiteX27" fmla="*/ 19050 w 2076450"/>
              <a:gd name="connsiteY27" fmla="*/ 2000250 h 2171700"/>
              <a:gd name="connsiteX28" fmla="*/ 38100 w 2076450"/>
              <a:gd name="connsiteY28" fmla="*/ 2095500 h 2171700"/>
              <a:gd name="connsiteX29" fmla="*/ 95250 w 2076450"/>
              <a:gd name="connsiteY29" fmla="*/ 2114550 h 2171700"/>
              <a:gd name="connsiteX30" fmla="*/ 114300 w 2076450"/>
              <a:gd name="connsiteY30" fmla="*/ 2171700 h 2171700"/>
              <a:gd name="connsiteX0" fmla="*/ 3867150 w 3867150"/>
              <a:gd name="connsiteY0" fmla="*/ 0 h 2476500"/>
              <a:gd name="connsiteX1" fmla="*/ 3695700 w 3867150"/>
              <a:gd name="connsiteY1" fmla="*/ 38100 h 2476500"/>
              <a:gd name="connsiteX2" fmla="*/ 3581400 w 3867150"/>
              <a:gd name="connsiteY2" fmla="*/ 95250 h 2476500"/>
              <a:gd name="connsiteX3" fmla="*/ 3467100 w 3867150"/>
              <a:gd name="connsiteY3" fmla="*/ 209550 h 2476500"/>
              <a:gd name="connsiteX4" fmla="*/ 3429000 w 3867150"/>
              <a:gd name="connsiteY4" fmla="*/ 266700 h 2476500"/>
              <a:gd name="connsiteX5" fmla="*/ 3333750 w 3867150"/>
              <a:gd name="connsiteY5" fmla="*/ 381000 h 2476500"/>
              <a:gd name="connsiteX6" fmla="*/ 3295650 w 3867150"/>
              <a:gd name="connsiteY6" fmla="*/ 514350 h 2476500"/>
              <a:gd name="connsiteX7" fmla="*/ 3219450 w 3867150"/>
              <a:gd name="connsiteY7" fmla="*/ 628650 h 2476500"/>
              <a:gd name="connsiteX8" fmla="*/ 3143250 w 3867150"/>
              <a:gd name="connsiteY8" fmla="*/ 723900 h 2476500"/>
              <a:gd name="connsiteX9" fmla="*/ 3067050 w 3867150"/>
              <a:gd name="connsiteY9" fmla="*/ 838200 h 2476500"/>
              <a:gd name="connsiteX10" fmla="*/ 2952750 w 3867150"/>
              <a:gd name="connsiteY10" fmla="*/ 952500 h 2476500"/>
              <a:gd name="connsiteX11" fmla="*/ 2895600 w 3867150"/>
              <a:gd name="connsiteY11" fmla="*/ 1009650 h 2476500"/>
              <a:gd name="connsiteX12" fmla="*/ 2838450 w 3867150"/>
              <a:gd name="connsiteY12" fmla="*/ 1085850 h 2476500"/>
              <a:gd name="connsiteX13" fmla="*/ 2762250 w 3867150"/>
              <a:gd name="connsiteY13" fmla="*/ 1200150 h 2476500"/>
              <a:gd name="connsiteX14" fmla="*/ 2724150 w 3867150"/>
              <a:gd name="connsiteY14" fmla="*/ 1257300 h 2476500"/>
              <a:gd name="connsiteX15" fmla="*/ 2667000 w 3867150"/>
              <a:gd name="connsiteY15" fmla="*/ 1295400 h 2476500"/>
              <a:gd name="connsiteX16" fmla="*/ 2609850 w 3867150"/>
              <a:gd name="connsiteY16" fmla="*/ 1352550 h 2476500"/>
              <a:gd name="connsiteX17" fmla="*/ 2552700 w 3867150"/>
              <a:gd name="connsiteY17" fmla="*/ 1371600 h 2476500"/>
              <a:gd name="connsiteX18" fmla="*/ 2438400 w 3867150"/>
              <a:gd name="connsiteY18" fmla="*/ 1447800 h 2476500"/>
              <a:gd name="connsiteX19" fmla="*/ 2381250 w 3867150"/>
              <a:gd name="connsiteY19" fmla="*/ 1485900 h 2476500"/>
              <a:gd name="connsiteX20" fmla="*/ 2266950 w 3867150"/>
              <a:gd name="connsiteY20" fmla="*/ 1543050 h 2476500"/>
              <a:gd name="connsiteX21" fmla="*/ 2209800 w 3867150"/>
              <a:gd name="connsiteY21" fmla="*/ 1562100 h 2476500"/>
              <a:gd name="connsiteX22" fmla="*/ 2152650 w 3867150"/>
              <a:gd name="connsiteY22" fmla="*/ 1600200 h 2476500"/>
              <a:gd name="connsiteX23" fmla="*/ 2038350 w 3867150"/>
              <a:gd name="connsiteY23" fmla="*/ 1638300 h 2476500"/>
              <a:gd name="connsiteX24" fmla="*/ 1905000 w 3867150"/>
              <a:gd name="connsiteY24" fmla="*/ 1695450 h 2476500"/>
              <a:gd name="connsiteX25" fmla="*/ 1847850 w 3867150"/>
              <a:gd name="connsiteY25" fmla="*/ 1733550 h 2476500"/>
              <a:gd name="connsiteX26" fmla="*/ 1790700 w 3867150"/>
              <a:gd name="connsiteY26" fmla="*/ 1847850 h 2476500"/>
              <a:gd name="connsiteX27" fmla="*/ 1809750 w 3867150"/>
              <a:gd name="connsiteY27" fmla="*/ 2000250 h 2476500"/>
              <a:gd name="connsiteX28" fmla="*/ 1828800 w 3867150"/>
              <a:gd name="connsiteY28" fmla="*/ 2095500 h 2476500"/>
              <a:gd name="connsiteX29" fmla="*/ 1885950 w 3867150"/>
              <a:gd name="connsiteY29" fmla="*/ 2114550 h 2476500"/>
              <a:gd name="connsiteX30" fmla="*/ 0 w 3867150"/>
              <a:gd name="connsiteY30" fmla="*/ 2476500 h 2476500"/>
              <a:gd name="connsiteX0" fmla="*/ 3867150 w 3867150"/>
              <a:gd name="connsiteY0" fmla="*/ 0 h 2476500"/>
              <a:gd name="connsiteX1" fmla="*/ 3695700 w 3867150"/>
              <a:gd name="connsiteY1" fmla="*/ 38100 h 2476500"/>
              <a:gd name="connsiteX2" fmla="*/ 3581400 w 3867150"/>
              <a:gd name="connsiteY2" fmla="*/ 95250 h 2476500"/>
              <a:gd name="connsiteX3" fmla="*/ 3467100 w 3867150"/>
              <a:gd name="connsiteY3" fmla="*/ 209550 h 2476500"/>
              <a:gd name="connsiteX4" fmla="*/ 3429000 w 3867150"/>
              <a:gd name="connsiteY4" fmla="*/ 266700 h 2476500"/>
              <a:gd name="connsiteX5" fmla="*/ 3333750 w 3867150"/>
              <a:gd name="connsiteY5" fmla="*/ 381000 h 2476500"/>
              <a:gd name="connsiteX6" fmla="*/ 3295650 w 3867150"/>
              <a:gd name="connsiteY6" fmla="*/ 514350 h 2476500"/>
              <a:gd name="connsiteX7" fmla="*/ 3219450 w 3867150"/>
              <a:gd name="connsiteY7" fmla="*/ 628650 h 2476500"/>
              <a:gd name="connsiteX8" fmla="*/ 3143250 w 3867150"/>
              <a:gd name="connsiteY8" fmla="*/ 723900 h 2476500"/>
              <a:gd name="connsiteX9" fmla="*/ 3067050 w 3867150"/>
              <a:gd name="connsiteY9" fmla="*/ 838200 h 2476500"/>
              <a:gd name="connsiteX10" fmla="*/ 2952750 w 3867150"/>
              <a:gd name="connsiteY10" fmla="*/ 952500 h 2476500"/>
              <a:gd name="connsiteX11" fmla="*/ 2895600 w 3867150"/>
              <a:gd name="connsiteY11" fmla="*/ 1009650 h 2476500"/>
              <a:gd name="connsiteX12" fmla="*/ 2838450 w 3867150"/>
              <a:gd name="connsiteY12" fmla="*/ 1085850 h 2476500"/>
              <a:gd name="connsiteX13" fmla="*/ 2762250 w 3867150"/>
              <a:gd name="connsiteY13" fmla="*/ 1200150 h 2476500"/>
              <a:gd name="connsiteX14" fmla="*/ 2724150 w 3867150"/>
              <a:gd name="connsiteY14" fmla="*/ 1257300 h 2476500"/>
              <a:gd name="connsiteX15" fmla="*/ 2667000 w 3867150"/>
              <a:gd name="connsiteY15" fmla="*/ 1295400 h 2476500"/>
              <a:gd name="connsiteX16" fmla="*/ 2609850 w 3867150"/>
              <a:gd name="connsiteY16" fmla="*/ 1352550 h 2476500"/>
              <a:gd name="connsiteX17" fmla="*/ 2552700 w 3867150"/>
              <a:gd name="connsiteY17" fmla="*/ 1371600 h 2476500"/>
              <a:gd name="connsiteX18" fmla="*/ 2438400 w 3867150"/>
              <a:gd name="connsiteY18" fmla="*/ 1447800 h 2476500"/>
              <a:gd name="connsiteX19" fmla="*/ 2381250 w 3867150"/>
              <a:gd name="connsiteY19" fmla="*/ 1485900 h 2476500"/>
              <a:gd name="connsiteX20" fmla="*/ 2266950 w 3867150"/>
              <a:gd name="connsiteY20" fmla="*/ 1543050 h 2476500"/>
              <a:gd name="connsiteX21" fmla="*/ 2209800 w 3867150"/>
              <a:gd name="connsiteY21" fmla="*/ 1562100 h 2476500"/>
              <a:gd name="connsiteX22" fmla="*/ 2152650 w 3867150"/>
              <a:gd name="connsiteY22" fmla="*/ 1600200 h 2476500"/>
              <a:gd name="connsiteX23" fmla="*/ 2038350 w 3867150"/>
              <a:gd name="connsiteY23" fmla="*/ 1638300 h 2476500"/>
              <a:gd name="connsiteX24" fmla="*/ 1905000 w 3867150"/>
              <a:gd name="connsiteY24" fmla="*/ 1695450 h 2476500"/>
              <a:gd name="connsiteX25" fmla="*/ 1847850 w 3867150"/>
              <a:gd name="connsiteY25" fmla="*/ 1733550 h 2476500"/>
              <a:gd name="connsiteX26" fmla="*/ 1790700 w 3867150"/>
              <a:gd name="connsiteY26" fmla="*/ 1847850 h 2476500"/>
              <a:gd name="connsiteX27" fmla="*/ 1809750 w 3867150"/>
              <a:gd name="connsiteY27" fmla="*/ 2000250 h 2476500"/>
              <a:gd name="connsiteX28" fmla="*/ 1828800 w 3867150"/>
              <a:gd name="connsiteY28" fmla="*/ 2095500 h 2476500"/>
              <a:gd name="connsiteX29" fmla="*/ 1504950 w 3867150"/>
              <a:gd name="connsiteY29" fmla="*/ 2114550 h 2476500"/>
              <a:gd name="connsiteX30" fmla="*/ 0 w 3867150"/>
              <a:gd name="connsiteY30" fmla="*/ 2476500 h 2476500"/>
              <a:gd name="connsiteX0" fmla="*/ 3867150 w 3867150"/>
              <a:gd name="connsiteY0" fmla="*/ 0 h 2476500"/>
              <a:gd name="connsiteX1" fmla="*/ 3695700 w 3867150"/>
              <a:gd name="connsiteY1" fmla="*/ 38100 h 2476500"/>
              <a:gd name="connsiteX2" fmla="*/ 3581400 w 3867150"/>
              <a:gd name="connsiteY2" fmla="*/ 95250 h 2476500"/>
              <a:gd name="connsiteX3" fmla="*/ 3467100 w 3867150"/>
              <a:gd name="connsiteY3" fmla="*/ 209550 h 2476500"/>
              <a:gd name="connsiteX4" fmla="*/ 3429000 w 3867150"/>
              <a:gd name="connsiteY4" fmla="*/ 266700 h 2476500"/>
              <a:gd name="connsiteX5" fmla="*/ 3333750 w 3867150"/>
              <a:gd name="connsiteY5" fmla="*/ 381000 h 2476500"/>
              <a:gd name="connsiteX6" fmla="*/ 3295650 w 3867150"/>
              <a:gd name="connsiteY6" fmla="*/ 514350 h 2476500"/>
              <a:gd name="connsiteX7" fmla="*/ 3219450 w 3867150"/>
              <a:gd name="connsiteY7" fmla="*/ 628650 h 2476500"/>
              <a:gd name="connsiteX8" fmla="*/ 3143250 w 3867150"/>
              <a:gd name="connsiteY8" fmla="*/ 723900 h 2476500"/>
              <a:gd name="connsiteX9" fmla="*/ 3067050 w 3867150"/>
              <a:gd name="connsiteY9" fmla="*/ 838200 h 2476500"/>
              <a:gd name="connsiteX10" fmla="*/ 2952750 w 3867150"/>
              <a:gd name="connsiteY10" fmla="*/ 952500 h 2476500"/>
              <a:gd name="connsiteX11" fmla="*/ 2895600 w 3867150"/>
              <a:gd name="connsiteY11" fmla="*/ 1009650 h 2476500"/>
              <a:gd name="connsiteX12" fmla="*/ 2838450 w 3867150"/>
              <a:gd name="connsiteY12" fmla="*/ 1085850 h 2476500"/>
              <a:gd name="connsiteX13" fmla="*/ 2762250 w 3867150"/>
              <a:gd name="connsiteY13" fmla="*/ 1200150 h 2476500"/>
              <a:gd name="connsiteX14" fmla="*/ 2724150 w 3867150"/>
              <a:gd name="connsiteY14" fmla="*/ 1257300 h 2476500"/>
              <a:gd name="connsiteX15" fmla="*/ 2667000 w 3867150"/>
              <a:gd name="connsiteY15" fmla="*/ 1295400 h 2476500"/>
              <a:gd name="connsiteX16" fmla="*/ 2609850 w 3867150"/>
              <a:gd name="connsiteY16" fmla="*/ 1352550 h 2476500"/>
              <a:gd name="connsiteX17" fmla="*/ 2552700 w 3867150"/>
              <a:gd name="connsiteY17" fmla="*/ 1371600 h 2476500"/>
              <a:gd name="connsiteX18" fmla="*/ 2438400 w 3867150"/>
              <a:gd name="connsiteY18" fmla="*/ 1447800 h 2476500"/>
              <a:gd name="connsiteX19" fmla="*/ 2381250 w 3867150"/>
              <a:gd name="connsiteY19" fmla="*/ 1485900 h 2476500"/>
              <a:gd name="connsiteX20" fmla="*/ 2266950 w 3867150"/>
              <a:gd name="connsiteY20" fmla="*/ 1543050 h 2476500"/>
              <a:gd name="connsiteX21" fmla="*/ 2209800 w 3867150"/>
              <a:gd name="connsiteY21" fmla="*/ 1562100 h 2476500"/>
              <a:gd name="connsiteX22" fmla="*/ 2152650 w 3867150"/>
              <a:gd name="connsiteY22" fmla="*/ 1600200 h 2476500"/>
              <a:gd name="connsiteX23" fmla="*/ 2038350 w 3867150"/>
              <a:gd name="connsiteY23" fmla="*/ 1638300 h 2476500"/>
              <a:gd name="connsiteX24" fmla="*/ 1905000 w 3867150"/>
              <a:gd name="connsiteY24" fmla="*/ 1695450 h 2476500"/>
              <a:gd name="connsiteX25" fmla="*/ 1847850 w 3867150"/>
              <a:gd name="connsiteY25" fmla="*/ 1733550 h 2476500"/>
              <a:gd name="connsiteX26" fmla="*/ 1790700 w 3867150"/>
              <a:gd name="connsiteY26" fmla="*/ 1847850 h 2476500"/>
              <a:gd name="connsiteX27" fmla="*/ 1809750 w 3867150"/>
              <a:gd name="connsiteY27" fmla="*/ 2000250 h 2476500"/>
              <a:gd name="connsiteX28" fmla="*/ 1143000 w 3867150"/>
              <a:gd name="connsiteY28" fmla="*/ 2324100 h 2476500"/>
              <a:gd name="connsiteX29" fmla="*/ 1504950 w 3867150"/>
              <a:gd name="connsiteY29" fmla="*/ 2114550 h 2476500"/>
              <a:gd name="connsiteX30" fmla="*/ 0 w 3867150"/>
              <a:gd name="connsiteY30" fmla="*/ 2476500 h 2476500"/>
              <a:gd name="connsiteX0" fmla="*/ 3867150 w 3867150"/>
              <a:gd name="connsiteY0" fmla="*/ 0 h 2476500"/>
              <a:gd name="connsiteX1" fmla="*/ 3695700 w 3867150"/>
              <a:gd name="connsiteY1" fmla="*/ 38100 h 2476500"/>
              <a:gd name="connsiteX2" fmla="*/ 3581400 w 3867150"/>
              <a:gd name="connsiteY2" fmla="*/ 95250 h 2476500"/>
              <a:gd name="connsiteX3" fmla="*/ 3467100 w 3867150"/>
              <a:gd name="connsiteY3" fmla="*/ 209550 h 2476500"/>
              <a:gd name="connsiteX4" fmla="*/ 3429000 w 3867150"/>
              <a:gd name="connsiteY4" fmla="*/ 266700 h 2476500"/>
              <a:gd name="connsiteX5" fmla="*/ 3333750 w 3867150"/>
              <a:gd name="connsiteY5" fmla="*/ 381000 h 2476500"/>
              <a:gd name="connsiteX6" fmla="*/ 3295650 w 3867150"/>
              <a:gd name="connsiteY6" fmla="*/ 514350 h 2476500"/>
              <a:gd name="connsiteX7" fmla="*/ 3219450 w 3867150"/>
              <a:gd name="connsiteY7" fmla="*/ 628650 h 2476500"/>
              <a:gd name="connsiteX8" fmla="*/ 3143250 w 3867150"/>
              <a:gd name="connsiteY8" fmla="*/ 723900 h 2476500"/>
              <a:gd name="connsiteX9" fmla="*/ 3067050 w 3867150"/>
              <a:gd name="connsiteY9" fmla="*/ 838200 h 2476500"/>
              <a:gd name="connsiteX10" fmla="*/ 2952750 w 3867150"/>
              <a:gd name="connsiteY10" fmla="*/ 952500 h 2476500"/>
              <a:gd name="connsiteX11" fmla="*/ 2895600 w 3867150"/>
              <a:gd name="connsiteY11" fmla="*/ 1009650 h 2476500"/>
              <a:gd name="connsiteX12" fmla="*/ 2838450 w 3867150"/>
              <a:gd name="connsiteY12" fmla="*/ 1085850 h 2476500"/>
              <a:gd name="connsiteX13" fmla="*/ 2762250 w 3867150"/>
              <a:gd name="connsiteY13" fmla="*/ 1200150 h 2476500"/>
              <a:gd name="connsiteX14" fmla="*/ 2724150 w 3867150"/>
              <a:gd name="connsiteY14" fmla="*/ 1257300 h 2476500"/>
              <a:gd name="connsiteX15" fmla="*/ 2667000 w 3867150"/>
              <a:gd name="connsiteY15" fmla="*/ 1295400 h 2476500"/>
              <a:gd name="connsiteX16" fmla="*/ 2609850 w 3867150"/>
              <a:gd name="connsiteY16" fmla="*/ 1352550 h 2476500"/>
              <a:gd name="connsiteX17" fmla="*/ 2552700 w 3867150"/>
              <a:gd name="connsiteY17" fmla="*/ 1371600 h 2476500"/>
              <a:gd name="connsiteX18" fmla="*/ 2438400 w 3867150"/>
              <a:gd name="connsiteY18" fmla="*/ 1447800 h 2476500"/>
              <a:gd name="connsiteX19" fmla="*/ 2381250 w 3867150"/>
              <a:gd name="connsiteY19" fmla="*/ 1485900 h 2476500"/>
              <a:gd name="connsiteX20" fmla="*/ 2266950 w 3867150"/>
              <a:gd name="connsiteY20" fmla="*/ 1543050 h 2476500"/>
              <a:gd name="connsiteX21" fmla="*/ 2209800 w 3867150"/>
              <a:gd name="connsiteY21" fmla="*/ 1562100 h 2476500"/>
              <a:gd name="connsiteX22" fmla="*/ 2152650 w 3867150"/>
              <a:gd name="connsiteY22" fmla="*/ 1600200 h 2476500"/>
              <a:gd name="connsiteX23" fmla="*/ 2038350 w 3867150"/>
              <a:gd name="connsiteY23" fmla="*/ 1638300 h 2476500"/>
              <a:gd name="connsiteX24" fmla="*/ 1905000 w 3867150"/>
              <a:gd name="connsiteY24" fmla="*/ 1695450 h 2476500"/>
              <a:gd name="connsiteX25" fmla="*/ 1847850 w 3867150"/>
              <a:gd name="connsiteY25" fmla="*/ 1733550 h 2476500"/>
              <a:gd name="connsiteX26" fmla="*/ 1790700 w 3867150"/>
              <a:gd name="connsiteY26" fmla="*/ 1847850 h 2476500"/>
              <a:gd name="connsiteX27" fmla="*/ 1809750 w 3867150"/>
              <a:gd name="connsiteY27" fmla="*/ 2000250 h 2476500"/>
              <a:gd name="connsiteX28" fmla="*/ 1143000 w 3867150"/>
              <a:gd name="connsiteY28" fmla="*/ 2324100 h 2476500"/>
              <a:gd name="connsiteX29" fmla="*/ 895350 w 3867150"/>
              <a:gd name="connsiteY29" fmla="*/ 2343150 h 2476500"/>
              <a:gd name="connsiteX30" fmla="*/ 0 w 3867150"/>
              <a:gd name="connsiteY30" fmla="*/ 2476500 h 247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867150" h="2476500">
                <a:moveTo>
                  <a:pt x="3867150" y="0"/>
                </a:moveTo>
                <a:cubicBezTo>
                  <a:pt x="3823250" y="7317"/>
                  <a:pt x="3742597" y="14652"/>
                  <a:pt x="3695700" y="38100"/>
                </a:cubicBezTo>
                <a:cubicBezTo>
                  <a:pt x="3547984" y="111958"/>
                  <a:pt x="3725048" y="47367"/>
                  <a:pt x="3581400" y="95250"/>
                </a:cubicBezTo>
                <a:cubicBezTo>
                  <a:pt x="3543300" y="133350"/>
                  <a:pt x="3496988" y="164718"/>
                  <a:pt x="3467100" y="209550"/>
                </a:cubicBezTo>
                <a:cubicBezTo>
                  <a:pt x="3454400" y="228600"/>
                  <a:pt x="3443657" y="249111"/>
                  <a:pt x="3429000" y="266700"/>
                </a:cubicBezTo>
                <a:cubicBezTo>
                  <a:pt x="3306768" y="413379"/>
                  <a:pt x="3428345" y="239107"/>
                  <a:pt x="3333750" y="381000"/>
                </a:cubicBezTo>
                <a:cubicBezTo>
                  <a:pt x="3329266" y="398936"/>
                  <a:pt x="3308072" y="491990"/>
                  <a:pt x="3295650" y="514350"/>
                </a:cubicBezTo>
                <a:cubicBezTo>
                  <a:pt x="3273412" y="554378"/>
                  <a:pt x="3233930" y="585209"/>
                  <a:pt x="3219450" y="628650"/>
                </a:cubicBezTo>
                <a:cubicBezTo>
                  <a:pt x="3193160" y="707520"/>
                  <a:pt x="3217108" y="674661"/>
                  <a:pt x="3143250" y="723900"/>
                </a:cubicBezTo>
                <a:cubicBezTo>
                  <a:pt x="3117850" y="762000"/>
                  <a:pt x="3099429" y="805821"/>
                  <a:pt x="3067050" y="838200"/>
                </a:cubicBezTo>
                <a:lnTo>
                  <a:pt x="2952750" y="952500"/>
                </a:lnTo>
                <a:cubicBezTo>
                  <a:pt x="2933700" y="971550"/>
                  <a:pt x="2911764" y="988097"/>
                  <a:pt x="2895600" y="1009650"/>
                </a:cubicBezTo>
                <a:lnTo>
                  <a:pt x="2838450" y="1085850"/>
                </a:lnTo>
                <a:cubicBezTo>
                  <a:pt x="2804972" y="1186285"/>
                  <a:pt x="2841527" y="1105018"/>
                  <a:pt x="2762250" y="1200150"/>
                </a:cubicBezTo>
                <a:cubicBezTo>
                  <a:pt x="2747593" y="1217739"/>
                  <a:pt x="2740339" y="1241111"/>
                  <a:pt x="2724150" y="1257300"/>
                </a:cubicBezTo>
                <a:cubicBezTo>
                  <a:pt x="2707961" y="1273489"/>
                  <a:pt x="2684589" y="1280743"/>
                  <a:pt x="2667000" y="1295400"/>
                </a:cubicBezTo>
                <a:cubicBezTo>
                  <a:pt x="2646304" y="1312647"/>
                  <a:pt x="2632266" y="1337606"/>
                  <a:pt x="2609850" y="1352550"/>
                </a:cubicBezTo>
                <a:cubicBezTo>
                  <a:pt x="2593142" y="1363689"/>
                  <a:pt x="2570253" y="1361848"/>
                  <a:pt x="2552700" y="1371600"/>
                </a:cubicBezTo>
                <a:cubicBezTo>
                  <a:pt x="2512672" y="1393838"/>
                  <a:pt x="2476500" y="1422400"/>
                  <a:pt x="2438400" y="1447800"/>
                </a:cubicBezTo>
                <a:cubicBezTo>
                  <a:pt x="2419350" y="1460500"/>
                  <a:pt x="2402970" y="1478660"/>
                  <a:pt x="2381250" y="1485900"/>
                </a:cubicBezTo>
                <a:cubicBezTo>
                  <a:pt x="2237602" y="1533783"/>
                  <a:pt x="2414666" y="1469192"/>
                  <a:pt x="2266950" y="1543050"/>
                </a:cubicBezTo>
                <a:cubicBezTo>
                  <a:pt x="2248989" y="1552030"/>
                  <a:pt x="2227761" y="1553120"/>
                  <a:pt x="2209800" y="1562100"/>
                </a:cubicBezTo>
                <a:cubicBezTo>
                  <a:pt x="2189322" y="1572339"/>
                  <a:pt x="2173572" y="1590901"/>
                  <a:pt x="2152650" y="1600200"/>
                </a:cubicBezTo>
                <a:cubicBezTo>
                  <a:pt x="2115950" y="1616511"/>
                  <a:pt x="2071766" y="1616023"/>
                  <a:pt x="2038350" y="1638300"/>
                </a:cubicBezTo>
                <a:cubicBezTo>
                  <a:pt x="1959415" y="1690923"/>
                  <a:pt x="2003412" y="1670847"/>
                  <a:pt x="1905000" y="1695450"/>
                </a:cubicBezTo>
                <a:cubicBezTo>
                  <a:pt x="1885950" y="1708150"/>
                  <a:pt x="1864039" y="1717361"/>
                  <a:pt x="1847850" y="1733550"/>
                </a:cubicBezTo>
                <a:cubicBezTo>
                  <a:pt x="1810921" y="1770479"/>
                  <a:pt x="1806194" y="1801369"/>
                  <a:pt x="1790700" y="1847850"/>
                </a:cubicBezTo>
                <a:cubicBezTo>
                  <a:pt x="1797050" y="1898650"/>
                  <a:pt x="1801965" y="1949650"/>
                  <a:pt x="1809750" y="2000250"/>
                </a:cubicBezTo>
                <a:cubicBezTo>
                  <a:pt x="1814673" y="2032252"/>
                  <a:pt x="1125039" y="2297159"/>
                  <a:pt x="1143000" y="2324100"/>
                </a:cubicBezTo>
                <a:cubicBezTo>
                  <a:pt x="1154139" y="2340808"/>
                  <a:pt x="876300" y="2336800"/>
                  <a:pt x="895350" y="2343150"/>
                </a:cubicBezTo>
                <a:lnTo>
                  <a:pt x="0" y="2476500"/>
                </a:lnTo>
              </a:path>
            </a:pathLst>
          </a:custGeom>
          <a:ln w="31750">
            <a:solidFill>
              <a:schemeClr val="tx1"/>
            </a:solidFill>
            <a:prstDash val="sysDash"/>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198438"/>
            <a:ext cx="10972800" cy="1143000"/>
          </a:xfrm>
        </p:spPr>
        <p:txBody>
          <a:bodyPr>
            <a:normAutofit/>
          </a:bodyPr>
          <a:lstStyle/>
          <a:p>
            <a:r>
              <a:rPr lang="en-US" dirty="0" smtClean="0"/>
              <a:t>Refined segmentation</a:t>
            </a:r>
            <a:endParaRPr lang="en-US" dirty="0"/>
          </a:p>
        </p:txBody>
      </p:sp>
      <p:pic>
        <p:nvPicPr>
          <p:cNvPr id="14338" name="Picture 2" descr="C:\Users\kevin\Desktop\Screen shot 2010-10-22 at 3.15.59 AM.png"/>
          <p:cNvPicPr>
            <a:picLocks noChangeAspect="1" noChangeArrowheads="1"/>
          </p:cNvPicPr>
          <p:nvPr/>
        </p:nvPicPr>
        <p:blipFill>
          <a:blip r:embed="rId3" cstate="print"/>
          <a:srcRect/>
          <a:stretch>
            <a:fillRect/>
          </a:stretch>
        </p:blipFill>
        <p:spPr bwMode="auto">
          <a:xfrm>
            <a:off x="1295400" y="1295400"/>
            <a:ext cx="7038867" cy="5105400"/>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8534400" cy="1143000"/>
          </a:xfrm>
        </p:spPr>
        <p:txBody>
          <a:bodyPr/>
          <a:lstStyle/>
          <a:p>
            <a:r>
              <a:rPr lang="en-US" dirty="0" smtClean="0"/>
              <a:t>Today</a:t>
            </a:r>
            <a:endParaRPr lang="en-US" dirty="0"/>
          </a:p>
        </p:txBody>
      </p:sp>
      <p:sp>
        <p:nvSpPr>
          <p:cNvPr id="3" name="Content Placeholder 2"/>
          <p:cNvSpPr>
            <a:spLocks noGrp="1"/>
          </p:cNvSpPr>
          <p:nvPr>
            <p:ph idx="1"/>
          </p:nvPr>
        </p:nvSpPr>
        <p:spPr>
          <a:xfrm>
            <a:off x="609600" y="1600201"/>
            <a:ext cx="8534400" cy="4525963"/>
          </a:xfrm>
        </p:spPr>
        <p:txBody>
          <a:bodyPr/>
          <a:lstStyle/>
          <a:p>
            <a:endParaRPr lang="en-US" dirty="0" smtClean="0"/>
          </a:p>
          <a:p>
            <a:endParaRPr lang="en-US" dirty="0" smtClean="0"/>
          </a:p>
          <a:p>
            <a:r>
              <a:rPr lang="en-US" dirty="0"/>
              <a:t>Inserting objects into </a:t>
            </a:r>
            <a:r>
              <a:rPr lang="en-US" i="1" dirty="0"/>
              <a:t>legacy</a:t>
            </a:r>
            <a:r>
              <a:rPr lang="en-US" dirty="0"/>
              <a:t> </a:t>
            </a:r>
            <a:r>
              <a:rPr lang="en-US" dirty="0" smtClean="0"/>
              <a:t>photos</a:t>
            </a:r>
          </a:p>
          <a:p>
            <a:pPr lvl="1"/>
            <a:r>
              <a:rPr lang="en-US" dirty="0" smtClean="0"/>
              <a:t>Uses single-view geometry and image-based lighting concepts</a:t>
            </a:r>
          </a:p>
          <a:p>
            <a:endParaRPr lang="en-US" dirty="0"/>
          </a:p>
          <a:p>
            <a:r>
              <a:rPr lang="en-US" dirty="0" smtClean="0"/>
              <a:t>Demo for using </a:t>
            </a:r>
            <a:r>
              <a:rPr lang="en-US" dirty="0" smtClean="0"/>
              <a:t>Blender</a:t>
            </a:r>
          </a:p>
          <a:p>
            <a:endParaRPr lang="en-US" dirty="0" smtClean="0"/>
          </a:p>
          <a:p>
            <a:endParaRPr lang="en-US" dirty="0"/>
          </a:p>
        </p:txBody>
      </p:sp>
    </p:spTree>
    <p:extLst>
      <p:ext uri="{BB962C8B-B14F-4D97-AF65-F5344CB8AC3E}">
        <p14:creationId xmlns:p14="http://schemas.microsoft.com/office/powerpoint/2010/main" val="158906972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1143000"/>
          </a:xfrm>
        </p:spPr>
        <p:txBody>
          <a:bodyPr/>
          <a:lstStyle/>
          <a:p>
            <a:r>
              <a:rPr lang="en-US" dirty="0" smtClean="0"/>
              <a:t>Spectral Matting</a:t>
            </a:r>
            <a:endParaRPr lang="en-US" dirty="0"/>
          </a:p>
        </p:txBody>
      </p:sp>
      <p:pic>
        <p:nvPicPr>
          <p:cNvPr id="7" name="Content Placeholder 6" descr="Screen shot 2011-10-12 at 12.51.46 AM.png"/>
          <p:cNvPicPr>
            <a:picLocks noGrp="1" noChangeAspect="1"/>
          </p:cNvPicPr>
          <p:nvPr>
            <p:ph idx="1"/>
          </p:nvPr>
        </p:nvPicPr>
        <p:blipFill>
          <a:blip r:embed="rId2"/>
          <a:srcRect l="-10280" r="-10280"/>
          <a:stretch>
            <a:fillRect/>
          </a:stretch>
        </p:blipFill>
        <p:spPr>
          <a:xfrm>
            <a:off x="-914400" y="1600200"/>
            <a:ext cx="10972800" cy="5257800"/>
          </a:xfr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dirty="0" smtClean="0"/>
              <a:t>Spectral Matting</a:t>
            </a:r>
            <a:endParaRPr lang="en-US" dirty="0"/>
          </a:p>
        </p:txBody>
      </p:sp>
      <p:sp>
        <p:nvSpPr>
          <p:cNvPr id="3" name="Content Placeholder 2"/>
          <p:cNvSpPr>
            <a:spLocks noGrp="1"/>
          </p:cNvSpPr>
          <p:nvPr>
            <p:ph idx="1"/>
          </p:nvPr>
        </p:nvSpPr>
        <p:spPr/>
        <p:txBody>
          <a:bodyPr/>
          <a:lstStyle/>
          <a:p>
            <a:r>
              <a:rPr lang="en-US" dirty="0" smtClean="0"/>
              <a:t>Create </a:t>
            </a:r>
            <a:r>
              <a:rPr lang="en-US" dirty="0" err="1" smtClean="0"/>
              <a:t>NxN</a:t>
            </a:r>
            <a:r>
              <a:rPr lang="en-US" dirty="0" smtClean="0"/>
              <a:t> matrix describing neighboring pixel similarity (</a:t>
            </a:r>
            <a:r>
              <a:rPr lang="en-US" dirty="0" err="1" smtClean="0"/>
              <a:t>Laplacian</a:t>
            </a:r>
            <a:r>
              <a:rPr lang="en-US" dirty="0" smtClean="0"/>
              <a:t> matrix, L)</a:t>
            </a:r>
          </a:p>
          <a:p>
            <a:r>
              <a:rPr lang="en-US" dirty="0" smtClean="0"/>
              <a:t>Extract “smallest” eigenvectors of L</a:t>
            </a:r>
          </a:p>
          <a:p>
            <a:r>
              <a:rPr lang="en-US" dirty="0" smtClean="0"/>
              <a:t>Soft segmentation defined by linear combination of eigenvectors</a:t>
            </a:r>
          </a:p>
          <a:p>
            <a:pPr lvl="1"/>
            <a:r>
              <a:rPr lang="en-US" dirty="0" smtClean="0"/>
              <a:t>Scribbles provide constraints to assign to foreground</a:t>
            </a:r>
          </a:p>
          <a:p>
            <a:endParaRPr lang="en-US" dirty="0"/>
          </a:p>
        </p:txBody>
      </p:sp>
      <p:sp>
        <p:nvSpPr>
          <p:cNvPr id="4" name="TextBox 3"/>
          <p:cNvSpPr txBox="1"/>
          <p:nvPr/>
        </p:nvSpPr>
        <p:spPr>
          <a:xfrm>
            <a:off x="5668876" y="6488668"/>
            <a:ext cx="4999125" cy="369332"/>
          </a:xfrm>
          <a:prstGeom prst="rect">
            <a:avLst/>
          </a:prstGeom>
          <a:noFill/>
        </p:spPr>
        <p:txBody>
          <a:bodyPr wrap="none" rtlCol="0">
            <a:spAutoFit/>
          </a:bodyPr>
          <a:lstStyle/>
          <a:p>
            <a:r>
              <a:rPr lang="en-US" dirty="0"/>
              <a:t>[“</a:t>
            </a:r>
            <a:r>
              <a:rPr lang="en-US" dirty="0">
                <a:hlinkClick r:id="rId2"/>
              </a:rPr>
              <a:t>Spectral Matting</a:t>
            </a:r>
            <a:r>
              <a:rPr lang="en-US" dirty="0"/>
              <a:t>” Levin </a:t>
            </a:r>
            <a:r>
              <a:rPr lang="en-US" dirty="0" err="1"/>
              <a:t>Rav-Acha</a:t>
            </a:r>
            <a:r>
              <a:rPr lang="en-US" dirty="0"/>
              <a:t> </a:t>
            </a:r>
            <a:r>
              <a:rPr lang="en-US" dirty="0" err="1"/>
              <a:t>Lischinski</a:t>
            </a:r>
            <a:r>
              <a:rPr lang="en-US" dirty="0"/>
              <a:t> 2008]</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dirty="0" smtClean="0"/>
              <a:t>Spectral Matting</a:t>
            </a:r>
            <a:endParaRPr lang="en-US" dirty="0"/>
          </a:p>
        </p:txBody>
      </p:sp>
      <p:pic>
        <p:nvPicPr>
          <p:cNvPr id="5" name="Picture 4"/>
          <p:cNvPicPr>
            <a:picLocks noChangeAspect="1"/>
          </p:cNvPicPr>
          <p:nvPr/>
        </p:nvPicPr>
        <p:blipFill>
          <a:blip r:embed="rId2"/>
          <a:stretch>
            <a:fillRect/>
          </a:stretch>
        </p:blipFill>
        <p:spPr>
          <a:xfrm>
            <a:off x="533400" y="2819400"/>
            <a:ext cx="2619600" cy="1969867"/>
          </a:xfrm>
          <a:prstGeom prst="rect">
            <a:avLst/>
          </a:prstGeom>
        </p:spPr>
      </p:pic>
      <p:pic>
        <p:nvPicPr>
          <p:cNvPr id="6" name="Picture 5"/>
          <p:cNvPicPr>
            <a:picLocks noChangeAspect="1"/>
          </p:cNvPicPr>
          <p:nvPr/>
        </p:nvPicPr>
        <p:blipFill>
          <a:blip r:embed="rId3"/>
          <a:stretch>
            <a:fillRect/>
          </a:stretch>
        </p:blipFill>
        <p:spPr>
          <a:xfrm>
            <a:off x="3745240" y="2786730"/>
            <a:ext cx="5322561" cy="1981200"/>
          </a:xfrm>
          <a:prstGeom prst="rect">
            <a:avLst/>
          </a:prstGeom>
        </p:spPr>
      </p:pic>
      <p:sp>
        <p:nvSpPr>
          <p:cNvPr id="7" name="Right Arrow 6"/>
          <p:cNvSpPr/>
          <p:nvPr/>
        </p:nvSpPr>
        <p:spPr>
          <a:xfrm>
            <a:off x="3276601" y="3606642"/>
            <a:ext cx="468639"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465692" y="4767931"/>
            <a:ext cx="943528" cy="461665"/>
          </a:xfrm>
          <a:prstGeom prst="rect">
            <a:avLst/>
          </a:prstGeom>
          <a:noFill/>
        </p:spPr>
        <p:txBody>
          <a:bodyPr wrap="none" rtlCol="0">
            <a:spAutoFit/>
          </a:bodyPr>
          <a:lstStyle/>
          <a:p>
            <a:r>
              <a:rPr lang="en-US" sz="2400" dirty="0"/>
              <a:t>image</a:t>
            </a:r>
          </a:p>
        </p:txBody>
      </p:sp>
      <p:sp>
        <p:nvSpPr>
          <p:cNvPr id="9" name="TextBox 8"/>
          <p:cNvSpPr txBox="1"/>
          <p:nvPr/>
        </p:nvSpPr>
        <p:spPr>
          <a:xfrm>
            <a:off x="4724400" y="4767930"/>
            <a:ext cx="2797048" cy="461665"/>
          </a:xfrm>
          <a:prstGeom prst="rect">
            <a:avLst/>
          </a:prstGeom>
          <a:noFill/>
        </p:spPr>
        <p:txBody>
          <a:bodyPr wrap="none" rtlCol="0">
            <a:spAutoFit/>
          </a:bodyPr>
          <a:lstStyle/>
          <a:p>
            <a:r>
              <a:rPr lang="en-US" sz="2400" dirty="0"/>
              <a:t>spectral components</a:t>
            </a:r>
          </a:p>
        </p:txBody>
      </p:sp>
    </p:spTree>
    <p:extLst>
      <p:ext uri="{BB962C8B-B14F-4D97-AF65-F5344CB8AC3E}">
        <p14:creationId xmlns:p14="http://schemas.microsoft.com/office/powerpoint/2010/main" val="252638363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8534400" cy="1143000"/>
          </a:xfrm>
        </p:spPr>
        <p:txBody>
          <a:bodyPr/>
          <a:lstStyle/>
          <a:p>
            <a:r>
              <a:rPr lang="en-US" dirty="0"/>
              <a:t>Spectral matting</a:t>
            </a:r>
          </a:p>
        </p:txBody>
      </p:sp>
      <p:pic>
        <p:nvPicPr>
          <p:cNvPr id="4" name="Content Placeholder 3" descr="Screen shot 2011-10-12 at 12.49.37 AM.png"/>
          <p:cNvPicPr>
            <a:picLocks noGrp="1" noChangeAspect="1"/>
          </p:cNvPicPr>
          <p:nvPr>
            <p:ph idx="1"/>
          </p:nvPr>
        </p:nvPicPr>
        <p:blipFill>
          <a:blip r:embed="rId2"/>
          <a:srcRect l="-10652" r="-10652"/>
          <a:stretch>
            <a:fillRect/>
          </a:stretch>
        </p:blipFill>
        <p:spPr>
          <a:xfrm>
            <a:off x="-914400" y="1524000"/>
            <a:ext cx="10972800" cy="5334000"/>
          </a:xfr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8534400" cy="1143000"/>
          </a:xfrm>
        </p:spPr>
        <p:txBody>
          <a:bodyPr/>
          <a:lstStyle/>
          <a:p>
            <a:r>
              <a:rPr lang="en-US" dirty="0"/>
              <a:t>Spectral matting</a:t>
            </a:r>
          </a:p>
        </p:txBody>
      </p:sp>
      <p:pic>
        <p:nvPicPr>
          <p:cNvPr id="7" name="Content Placeholder 6" descr="Screen shot 2011-10-12 at 12.50.19 AM.png"/>
          <p:cNvPicPr>
            <a:picLocks noGrp="1" noChangeAspect="1"/>
          </p:cNvPicPr>
          <p:nvPr>
            <p:ph idx="1"/>
          </p:nvPr>
        </p:nvPicPr>
        <p:blipFill>
          <a:blip r:embed="rId2"/>
          <a:srcRect l="-10156" r="-10156"/>
          <a:stretch>
            <a:fillRect/>
          </a:stretch>
        </p:blipFill>
        <p:spPr>
          <a:xfrm>
            <a:off x="-914400" y="1524000"/>
            <a:ext cx="10972800" cy="5334000"/>
          </a:xfr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8534400" cy="1143000"/>
          </a:xfrm>
        </p:spPr>
        <p:txBody>
          <a:bodyPr/>
          <a:lstStyle/>
          <a:p>
            <a:r>
              <a:rPr lang="en-US" dirty="0" smtClean="0"/>
              <a:t>Segmentations as “billboards”</a:t>
            </a:r>
            <a:endParaRPr lang="en-US" dirty="0"/>
          </a:p>
        </p:txBody>
      </p:sp>
      <p:pic>
        <p:nvPicPr>
          <p:cNvPr id="4" name="Picture 3" descr="orig.png"/>
          <p:cNvPicPr>
            <a:picLocks noChangeAspect="1"/>
          </p:cNvPicPr>
          <p:nvPr/>
        </p:nvPicPr>
        <p:blipFill>
          <a:blip r:embed="rId2"/>
          <a:stretch>
            <a:fillRect/>
          </a:stretch>
        </p:blipFill>
        <p:spPr>
          <a:xfrm>
            <a:off x="1371600" y="1676400"/>
            <a:ext cx="6849092" cy="4549024"/>
          </a:xfrm>
          <a:prstGeom prst="rect">
            <a:avLst/>
          </a:prstGeom>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8534400" cy="1143000"/>
          </a:xfrm>
        </p:spPr>
        <p:txBody>
          <a:bodyPr/>
          <a:lstStyle/>
          <a:p>
            <a:r>
              <a:rPr lang="en-US" dirty="0" smtClean="0"/>
              <a:t>Segmentations as “billboards”</a:t>
            </a:r>
            <a:endParaRPr lang="en-US" dirty="0"/>
          </a:p>
        </p:txBody>
      </p:sp>
      <p:pic>
        <p:nvPicPr>
          <p:cNvPr id="5" name="Picture 4" descr="6.png"/>
          <p:cNvPicPr>
            <a:picLocks noChangeAspect="1"/>
          </p:cNvPicPr>
          <p:nvPr/>
        </p:nvPicPr>
        <p:blipFill>
          <a:blip r:embed="rId2"/>
          <a:stretch>
            <a:fillRect/>
          </a:stretch>
        </p:blipFill>
        <p:spPr>
          <a:xfrm>
            <a:off x="1371600" y="1676400"/>
            <a:ext cx="6848505" cy="4549024"/>
          </a:xfrm>
          <a:prstGeom prst="rect">
            <a:avLst/>
          </a:prstGeom>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8534400" cy="1143000"/>
          </a:xfrm>
        </p:spPr>
        <p:txBody>
          <a:bodyPr/>
          <a:lstStyle/>
          <a:p>
            <a:r>
              <a:rPr lang="en-US" dirty="0" smtClean="0"/>
              <a:t>Rendering via ray tracing</a:t>
            </a:r>
            <a:endParaRPr lang="en-US" dirty="0"/>
          </a:p>
        </p:txBody>
      </p:sp>
      <p:pic>
        <p:nvPicPr>
          <p:cNvPr id="4" name="Content Placeholder 3" descr="Ray_trace_diagram.png"/>
          <p:cNvPicPr>
            <a:picLocks noGrp="1" noChangeAspect="1"/>
          </p:cNvPicPr>
          <p:nvPr>
            <p:ph idx="1"/>
          </p:nvPr>
        </p:nvPicPr>
        <p:blipFill>
          <a:blip r:embed="rId2"/>
          <a:srcRect l="-10459" r="-10459"/>
          <a:stretch>
            <a:fillRect/>
          </a:stretch>
        </p:blipFill>
        <p:spPr>
          <a:xfrm>
            <a:off x="609600" y="2149895"/>
            <a:ext cx="8534400" cy="4525963"/>
          </a:xfrm>
        </p:spPr>
      </p:pic>
      <p:sp>
        <p:nvSpPr>
          <p:cNvPr id="5" name="Oval 4"/>
          <p:cNvSpPr/>
          <p:nvPr/>
        </p:nvSpPr>
        <p:spPr>
          <a:xfrm>
            <a:off x="6477000" y="2149895"/>
            <a:ext cx="2133600" cy="946991"/>
          </a:xfrm>
          <a:prstGeom prst="ellipse">
            <a:avLst/>
          </a:prstGeom>
          <a:noFill/>
          <a:ln w="41275">
            <a:solidFill>
              <a:srgbClr val="FF0000"/>
            </a:solidFill>
          </a:ln>
        </p:spPr>
        <p:style>
          <a:lnRef idx="1">
            <a:schemeClr val="accent1"/>
          </a:lnRef>
          <a:fillRef idx="3">
            <a:schemeClr val="accent1"/>
          </a:fillRef>
          <a:effectRef idx="2">
            <a:schemeClr val="accent1"/>
          </a:effectRef>
          <a:fontRef idx="minor">
            <a:schemeClr val="lt1"/>
          </a:fontRef>
        </p:style>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8534400" cy="1143000"/>
          </a:xfrm>
        </p:spPr>
        <p:txBody>
          <a:bodyPr/>
          <a:lstStyle/>
          <a:p>
            <a:r>
              <a:rPr lang="en-US" dirty="0" smtClean="0"/>
              <a:t>Insertion without relighting</a:t>
            </a:r>
            <a:endParaRPr lang="en-US" dirty="0"/>
          </a:p>
        </p:txBody>
      </p:sp>
      <p:pic>
        <p:nvPicPr>
          <p:cNvPr id="124930" name="Picture 2" descr="C:\Users\kevin\Desktop\cellar-lighting-constant.png"/>
          <p:cNvPicPr>
            <a:picLocks noChangeAspect="1" noChangeArrowheads="1"/>
          </p:cNvPicPr>
          <p:nvPr/>
        </p:nvPicPr>
        <p:blipFill>
          <a:blip r:embed="rId3" cstate="print"/>
          <a:srcRect/>
          <a:stretch>
            <a:fillRect/>
          </a:stretch>
        </p:blipFill>
        <p:spPr bwMode="auto">
          <a:xfrm>
            <a:off x="2133600" y="1143000"/>
            <a:ext cx="5410200" cy="5410199"/>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5101"/>
            <a:ext cx="8534400" cy="1143000"/>
          </a:xfrm>
        </p:spPr>
        <p:txBody>
          <a:bodyPr/>
          <a:lstStyle/>
          <a:p>
            <a:r>
              <a:rPr lang="en-US" dirty="0" smtClean="0"/>
              <a:t>…with relighting</a:t>
            </a:r>
            <a:endParaRPr lang="en-US" dirty="0"/>
          </a:p>
        </p:txBody>
      </p:sp>
      <p:pic>
        <p:nvPicPr>
          <p:cNvPr id="124931" name="Picture 3" descr="C:\Users\kevin\Desktop\normal.png"/>
          <p:cNvPicPr>
            <a:picLocks noChangeAspect="1" noChangeArrowheads="1"/>
          </p:cNvPicPr>
          <p:nvPr/>
        </p:nvPicPr>
        <p:blipFill>
          <a:blip r:embed="rId3" cstate="print"/>
          <a:srcRect/>
          <a:stretch>
            <a:fillRect/>
          </a:stretch>
        </p:blipFill>
        <p:spPr bwMode="auto">
          <a:xfrm>
            <a:off x="2122842" y="1138517"/>
            <a:ext cx="5410199" cy="541020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3169" y="1828800"/>
            <a:ext cx="9226984" cy="3297219"/>
          </a:xfrm>
          <a:prstGeom prst="rect">
            <a:avLst/>
          </a:prstGeom>
        </p:spPr>
      </p:pic>
      <p:sp>
        <p:nvSpPr>
          <p:cNvPr id="5" name="TextBox 4"/>
          <p:cNvSpPr txBox="1"/>
          <p:nvPr/>
        </p:nvSpPr>
        <p:spPr>
          <a:xfrm>
            <a:off x="3672676" y="5160085"/>
            <a:ext cx="1947969" cy="338554"/>
          </a:xfrm>
          <a:prstGeom prst="rect">
            <a:avLst/>
          </a:prstGeom>
          <a:noFill/>
        </p:spPr>
        <p:txBody>
          <a:bodyPr wrap="none" rtlCol="0">
            <a:spAutoFit/>
          </a:bodyPr>
          <a:lstStyle/>
          <a:p>
            <a:r>
              <a:rPr lang="en-US" sz="1600" dirty="0" smtClean="0"/>
              <a:t>SIGGRAPH ASIA 2011</a:t>
            </a:r>
            <a:endParaRPr lang="en-US" sz="1600" dirty="0"/>
          </a:p>
        </p:txBody>
      </p:sp>
    </p:spTree>
    <p:extLst>
      <p:ext uri="{BB962C8B-B14F-4D97-AF65-F5344CB8AC3E}">
        <p14:creationId xmlns:p14="http://schemas.microsoft.com/office/powerpoint/2010/main" val="14875162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8534400" cy="1143000"/>
          </a:xfrm>
        </p:spPr>
        <p:txBody>
          <a:bodyPr/>
          <a:lstStyle/>
          <a:p>
            <a:r>
              <a:rPr lang="en-US" dirty="0" smtClean="0"/>
              <a:t>Estimating light</a:t>
            </a:r>
            <a:endParaRPr lang="en-US" dirty="0"/>
          </a:p>
        </p:txBody>
      </p:sp>
      <p:sp>
        <p:nvSpPr>
          <p:cNvPr id="3" name="Content Placeholder 2"/>
          <p:cNvSpPr>
            <a:spLocks noGrp="1"/>
          </p:cNvSpPr>
          <p:nvPr>
            <p:ph idx="1"/>
          </p:nvPr>
        </p:nvSpPr>
        <p:spPr>
          <a:xfrm>
            <a:off x="609600" y="1600201"/>
            <a:ext cx="8534400" cy="4525963"/>
          </a:xfrm>
        </p:spPr>
        <p:txBody>
          <a:bodyPr>
            <a:normAutofit/>
          </a:bodyPr>
          <a:lstStyle/>
          <a:p>
            <a:r>
              <a:rPr lang="en-US" dirty="0" smtClean="0"/>
              <a:t>Hypothesize physical light sources in the scene</a:t>
            </a:r>
          </a:p>
          <a:p>
            <a:pPr lvl="1"/>
            <a:r>
              <a:rPr lang="en-US" dirty="0" smtClean="0"/>
              <a:t>Physical </a:t>
            </a:r>
            <a:r>
              <a:rPr lang="en-US" dirty="0" err="1" smtClean="0">
                <a:sym typeface="Wingdings"/>
              </a:rPr>
              <a:t></a:t>
            </a:r>
            <a:r>
              <a:rPr lang="en-US" dirty="0" smtClean="0">
                <a:sym typeface="Wingdings"/>
              </a:rPr>
              <a:t> CG representations of light sources found in the real world (area lights, etc)</a:t>
            </a:r>
            <a:endParaRPr lang="en-US" dirty="0" smtClean="0"/>
          </a:p>
          <a:p>
            <a:endParaRPr lang="en-US" dirty="0" smtClean="0"/>
          </a:p>
          <a:p>
            <a:r>
              <a:rPr lang="en-US" dirty="0" smtClean="0"/>
              <a:t>Visible sources in image marked by user</a:t>
            </a:r>
          </a:p>
          <a:p>
            <a:pPr lvl="1"/>
            <a:r>
              <a:rPr lang="en-US" dirty="0" smtClean="0"/>
              <a:t>Refined to best match geometry and materials</a:t>
            </a:r>
          </a:p>
          <a:p>
            <a:r>
              <a:rPr lang="en-US" dirty="0" smtClean="0"/>
              <a:t>User annotates light shafts; direction vector</a:t>
            </a:r>
          </a:p>
          <a:p>
            <a:pPr lvl="1"/>
            <a:r>
              <a:rPr lang="en-US" dirty="0" smtClean="0"/>
              <a:t>Shafts automatically matted and refined</a:t>
            </a:r>
          </a:p>
          <a:p>
            <a:pPr>
              <a:buNone/>
            </a:pPr>
            <a:endParaRPr lang="en-US" dirty="0" smtClean="0"/>
          </a:p>
          <a:p>
            <a:pPr lvl="1"/>
            <a:endParaRPr lang="en-US" dirty="0" smtClean="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8534400" cy="1143000"/>
          </a:xfrm>
        </p:spPr>
        <p:txBody>
          <a:bodyPr/>
          <a:lstStyle/>
          <a:p>
            <a:r>
              <a:rPr lang="en-US" dirty="0" smtClean="0"/>
              <a:t>Lighting estimation</a:t>
            </a:r>
            <a:endParaRPr lang="en-US" dirty="0"/>
          </a:p>
        </p:txBody>
      </p:sp>
      <p:pic>
        <p:nvPicPr>
          <p:cNvPr id="38" name="Picture 37" descr="orig.png"/>
          <p:cNvPicPr>
            <a:picLocks noChangeAspect="1"/>
          </p:cNvPicPr>
          <p:nvPr/>
        </p:nvPicPr>
        <p:blipFill>
          <a:blip r:embed="rId2"/>
          <a:stretch>
            <a:fillRect/>
          </a:stretch>
        </p:blipFill>
        <p:spPr>
          <a:xfrm>
            <a:off x="3243262" y="1752600"/>
            <a:ext cx="3267075" cy="4356100"/>
          </a:xfrm>
          <a:prstGeom prst="rect">
            <a:avLst/>
          </a:prstGeo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descr="orig.png"/>
          <p:cNvPicPr>
            <a:picLocks noChangeAspect="1"/>
          </p:cNvPicPr>
          <p:nvPr/>
        </p:nvPicPr>
        <p:blipFill>
          <a:blip r:embed="rId2"/>
          <a:stretch>
            <a:fillRect/>
          </a:stretch>
        </p:blipFill>
        <p:spPr>
          <a:xfrm>
            <a:off x="3232674" y="1752600"/>
            <a:ext cx="3267075" cy="4356100"/>
          </a:xfrm>
          <a:prstGeom prst="rect">
            <a:avLst/>
          </a:prstGeom>
        </p:spPr>
      </p:pic>
      <p:sp>
        <p:nvSpPr>
          <p:cNvPr id="39" name="Freeform 38"/>
          <p:cNvSpPr/>
          <p:nvPr/>
        </p:nvSpPr>
        <p:spPr>
          <a:xfrm>
            <a:off x="4344121" y="2079767"/>
            <a:ext cx="1017240" cy="129567"/>
          </a:xfrm>
          <a:custGeom>
            <a:avLst/>
            <a:gdLst>
              <a:gd name="connsiteX0" fmla="*/ 0 w 2343150"/>
              <a:gd name="connsiteY0" fmla="*/ 0 h 298450"/>
              <a:gd name="connsiteX1" fmla="*/ 2343150 w 2343150"/>
              <a:gd name="connsiteY1" fmla="*/ 57150 h 298450"/>
              <a:gd name="connsiteX2" fmla="*/ 2235200 w 2343150"/>
              <a:gd name="connsiteY2" fmla="*/ 298450 h 298450"/>
              <a:gd name="connsiteX3" fmla="*/ 63500 w 2343150"/>
              <a:gd name="connsiteY3" fmla="*/ 279400 h 298450"/>
              <a:gd name="connsiteX4" fmla="*/ 0 w 2343150"/>
              <a:gd name="connsiteY4" fmla="*/ 0 h 298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3150" h="298450">
                <a:moveTo>
                  <a:pt x="0" y="0"/>
                </a:moveTo>
                <a:lnTo>
                  <a:pt x="2343150" y="57150"/>
                </a:lnTo>
                <a:lnTo>
                  <a:pt x="2235200" y="298450"/>
                </a:lnTo>
                <a:lnTo>
                  <a:pt x="63500" y="279400"/>
                </a:lnTo>
                <a:lnTo>
                  <a:pt x="0" y="0"/>
                </a:lnTo>
                <a:close/>
              </a:path>
            </a:pathLst>
          </a:custGeom>
          <a:solidFill>
            <a:srgbClr val="00B0F0">
              <a:alpha val="50000"/>
            </a:srgbClr>
          </a:solidFill>
          <a:ln w="6350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Freeform 39"/>
          <p:cNvSpPr/>
          <p:nvPr/>
        </p:nvSpPr>
        <p:spPr>
          <a:xfrm>
            <a:off x="4567418" y="2697279"/>
            <a:ext cx="521026" cy="55135"/>
          </a:xfrm>
          <a:custGeom>
            <a:avLst/>
            <a:gdLst>
              <a:gd name="connsiteX0" fmla="*/ 12700 w 1200150"/>
              <a:gd name="connsiteY0" fmla="*/ 0 h 127000"/>
              <a:gd name="connsiteX1" fmla="*/ 1200150 w 1200150"/>
              <a:gd name="connsiteY1" fmla="*/ 25400 h 127000"/>
              <a:gd name="connsiteX2" fmla="*/ 1193800 w 1200150"/>
              <a:gd name="connsiteY2" fmla="*/ 127000 h 127000"/>
              <a:gd name="connsiteX3" fmla="*/ 0 w 1200150"/>
              <a:gd name="connsiteY3" fmla="*/ 107950 h 127000"/>
              <a:gd name="connsiteX4" fmla="*/ 12700 w 1200150"/>
              <a:gd name="connsiteY4" fmla="*/ 0 h 127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0150" h="127000">
                <a:moveTo>
                  <a:pt x="12700" y="0"/>
                </a:moveTo>
                <a:lnTo>
                  <a:pt x="1200150" y="25400"/>
                </a:lnTo>
                <a:lnTo>
                  <a:pt x="1193800" y="127000"/>
                </a:lnTo>
                <a:lnTo>
                  <a:pt x="0" y="107950"/>
                </a:lnTo>
                <a:lnTo>
                  <a:pt x="12700" y="0"/>
                </a:lnTo>
                <a:close/>
              </a:path>
            </a:pathLst>
          </a:custGeom>
          <a:solidFill>
            <a:srgbClr val="00B0F0">
              <a:alpha val="50000"/>
            </a:srgbClr>
          </a:solidFill>
          <a:ln w="5080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Freeform 40"/>
          <p:cNvSpPr/>
          <p:nvPr/>
        </p:nvSpPr>
        <p:spPr>
          <a:xfrm>
            <a:off x="4628067" y="2906792"/>
            <a:ext cx="394215" cy="41351"/>
          </a:xfrm>
          <a:custGeom>
            <a:avLst/>
            <a:gdLst>
              <a:gd name="connsiteX0" fmla="*/ 0 w 908050"/>
              <a:gd name="connsiteY0" fmla="*/ 0 h 95250"/>
              <a:gd name="connsiteX1" fmla="*/ 908050 w 908050"/>
              <a:gd name="connsiteY1" fmla="*/ 31750 h 95250"/>
              <a:gd name="connsiteX2" fmla="*/ 844550 w 908050"/>
              <a:gd name="connsiteY2" fmla="*/ 95250 h 95250"/>
              <a:gd name="connsiteX3" fmla="*/ 25400 w 908050"/>
              <a:gd name="connsiteY3" fmla="*/ 76200 h 95250"/>
              <a:gd name="connsiteX4" fmla="*/ 0 w 908050"/>
              <a:gd name="connsiteY4" fmla="*/ 0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8050" h="95250">
                <a:moveTo>
                  <a:pt x="0" y="0"/>
                </a:moveTo>
                <a:lnTo>
                  <a:pt x="908050" y="31750"/>
                </a:lnTo>
                <a:lnTo>
                  <a:pt x="844550" y="95250"/>
                </a:lnTo>
                <a:lnTo>
                  <a:pt x="25400" y="76200"/>
                </a:lnTo>
                <a:lnTo>
                  <a:pt x="0" y="0"/>
                </a:lnTo>
                <a:close/>
              </a:path>
            </a:pathLst>
          </a:custGeom>
          <a:solidFill>
            <a:srgbClr val="00B0F0">
              <a:alpha val="50000"/>
            </a:srgbClr>
          </a:solidFill>
          <a:ln w="3810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ectangle 41"/>
          <p:cNvSpPr/>
          <p:nvPr/>
        </p:nvSpPr>
        <p:spPr>
          <a:xfrm>
            <a:off x="3296556" y="5504533"/>
            <a:ext cx="3142694" cy="517384"/>
          </a:xfrm>
          <a:prstGeom prst="rect">
            <a:avLst/>
          </a:prstGeom>
          <a:solidFill>
            <a:schemeClr val="tx1">
              <a:alpha val="70000"/>
            </a:schemeClr>
          </a:solidFill>
          <a:ln>
            <a:no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43" name="Rectangle 42"/>
          <p:cNvSpPr/>
          <p:nvPr/>
        </p:nvSpPr>
        <p:spPr>
          <a:xfrm flipV="1">
            <a:off x="3428880" y="5591864"/>
            <a:ext cx="396972" cy="132324"/>
          </a:xfrm>
          <a:prstGeom prst="rect">
            <a:avLst/>
          </a:prstGeom>
          <a:solidFill>
            <a:srgbClr val="00B0F0">
              <a:alpha val="50000"/>
            </a:srgbClr>
          </a:solidFill>
          <a:ln w="50800">
            <a:solidFill>
              <a:srgbClr val="00B0F0"/>
            </a:solidFill>
          </a:ln>
        </p:spPr>
        <p:style>
          <a:lnRef idx="1">
            <a:schemeClr val="accent1"/>
          </a:lnRef>
          <a:fillRef idx="3">
            <a:schemeClr val="accent1"/>
          </a:fillRef>
          <a:effectRef idx="2">
            <a:schemeClr val="accent1"/>
          </a:effectRef>
          <a:fontRef idx="minor">
            <a:schemeClr val="lt1"/>
          </a:fontRef>
        </p:style>
      </p:sp>
      <p:sp>
        <p:nvSpPr>
          <p:cNvPr id="44" name="TextBox 43"/>
          <p:cNvSpPr txBox="1"/>
          <p:nvPr/>
        </p:nvSpPr>
        <p:spPr>
          <a:xfrm>
            <a:off x="3830462" y="5504534"/>
            <a:ext cx="1847927" cy="293955"/>
          </a:xfrm>
          <a:prstGeom prst="rect">
            <a:avLst/>
          </a:prstGeom>
          <a:noFill/>
        </p:spPr>
        <p:txBody>
          <a:bodyPr wrap="square" rtlCol="0">
            <a:normAutofit fontScale="40000" lnSpcReduction="20000"/>
          </a:bodyPr>
          <a:lstStyle/>
          <a:p>
            <a:pPr algn="ctr"/>
            <a:r>
              <a:rPr lang="en-US" sz="3800" dirty="0">
                <a:solidFill>
                  <a:schemeClr val="bg1"/>
                </a:solidFill>
                <a:latin typeface="Times New Roman"/>
              </a:rPr>
              <a:t>Actual light position</a:t>
            </a:r>
          </a:p>
        </p:txBody>
      </p:sp>
      <p:sp>
        <p:nvSpPr>
          <p:cNvPr id="13" name="Title 1"/>
          <p:cNvSpPr>
            <a:spLocks noGrp="1"/>
          </p:cNvSpPr>
          <p:nvPr>
            <p:ph type="title"/>
          </p:nvPr>
        </p:nvSpPr>
        <p:spPr>
          <a:xfrm>
            <a:off x="609600" y="274638"/>
            <a:ext cx="8534400" cy="1143000"/>
          </a:xfrm>
        </p:spPr>
        <p:txBody>
          <a:bodyPr/>
          <a:lstStyle/>
          <a:p>
            <a:r>
              <a:rPr lang="en-US" dirty="0" smtClean="0"/>
              <a:t>Lighting estimation</a:t>
            </a:r>
            <a:endParaRPr lang="en-US"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descr="orig.png"/>
          <p:cNvPicPr>
            <a:picLocks noChangeAspect="1"/>
          </p:cNvPicPr>
          <p:nvPr/>
        </p:nvPicPr>
        <p:blipFill>
          <a:blip r:embed="rId2"/>
          <a:stretch>
            <a:fillRect/>
          </a:stretch>
        </p:blipFill>
        <p:spPr>
          <a:xfrm>
            <a:off x="3236986" y="1752600"/>
            <a:ext cx="3267075" cy="4356100"/>
          </a:xfrm>
          <a:prstGeom prst="rect">
            <a:avLst/>
          </a:prstGeom>
        </p:spPr>
      </p:pic>
      <p:sp>
        <p:nvSpPr>
          <p:cNvPr id="32" name="Freeform 31"/>
          <p:cNvSpPr/>
          <p:nvPr/>
        </p:nvSpPr>
        <p:spPr>
          <a:xfrm>
            <a:off x="4348433" y="2079767"/>
            <a:ext cx="1017240" cy="129567"/>
          </a:xfrm>
          <a:custGeom>
            <a:avLst/>
            <a:gdLst>
              <a:gd name="connsiteX0" fmla="*/ 0 w 2343150"/>
              <a:gd name="connsiteY0" fmla="*/ 0 h 298450"/>
              <a:gd name="connsiteX1" fmla="*/ 2343150 w 2343150"/>
              <a:gd name="connsiteY1" fmla="*/ 57150 h 298450"/>
              <a:gd name="connsiteX2" fmla="*/ 2235200 w 2343150"/>
              <a:gd name="connsiteY2" fmla="*/ 298450 h 298450"/>
              <a:gd name="connsiteX3" fmla="*/ 63500 w 2343150"/>
              <a:gd name="connsiteY3" fmla="*/ 279400 h 298450"/>
              <a:gd name="connsiteX4" fmla="*/ 0 w 2343150"/>
              <a:gd name="connsiteY4" fmla="*/ 0 h 298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3150" h="298450">
                <a:moveTo>
                  <a:pt x="0" y="0"/>
                </a:moveTo>
                <a:lnTo>
                  <a:pt x="2343150" y="57150"/>
                </a:lnTo>
                <a:lnTo>
                  <a:pt x="2235200" y="298450"/>
                </a:lnTo>
                <a:lnTo>
                  <a:pt x="63500" y="279400"/>
                </a:lnTo>
                <a:lnTo>
                  <a:pt x="0" y="0"/>
                </a:lnTo>
                <a:close/>
              </a:path>
            </a:pathLst>
          </a:custGeom>
          <a:solidFill>
            <a:srgbClr val="00B0F0">
              <a:alpha val="50000"/>
            </a:srgbClr>
          </a:solidFill>
          <a:ln w="6350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Freeform 32"/>
          <p:cNvSpPr/>
          <p:nvPr/>
        </p:nvSpPr>
        <p:spPr>
          <a:xfrm>
            <a:off x="4571730" y="2697279"/>
            <a:ext cx="521026" cy="55135"/>
          </a:xfrm>
          <a:custGeom>
            <a:avLst/>
            <a:gdLst>
              <a:gd name="connsiteX0" fmla="*/ 12700 w 1200150"/>
              <a:gd name="connsiteY0" fmla="*/ 0 h 127000"/>
              <a:gd name="connsiteX1" fmla="*/ 1200150 w 1200150"/>
              <a:gd name="connsiteY1" fmla="*/ 25400 h 127000"/>
              <a:gd name="connsiteX2" fmla="*/ 1193800 w 1200150"/>
              <a:gd name="connsiteY2" fmla="*/ 127000 h 127000"/>
              <a:gd name="connsiteX3" fmla="*/ 0 w 1200150"/>
              <a:gd name="connsiteY3" fmla="*/ 107950 h 127000"/>
              <a:gd name="connsiteX4" fmla="*/ 12700 w 1200150"/>
              <a:gd name="connsiteY4" fmla="*/ 0 h 127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0150" h="127000">
                <a:moveTo>
                  <a:pt x="12700" y="0"/>
                </a:moveTo>
                <a:lnTo>
                  <a:pt x="1200150" y="25400"/>
                </a:lnTo>
                <a:lnTo>
                  <a:pt x="1193800" y="127000"/>
                </a:lnTo>
                <a:lnTo>
                  <a:pt x="0" y="107950"/>
                </a:lnTo>
                <a:lnTo>
                  <a:pt x="12700" y="0"/>
                </a:lnTo>
                <a:close/>
              </a:path>
            </a:pathLst>
          </a:custGeom>
          <a:solidFill>
            <a:srgbClr val="00B0F0">
              <a:alpha val="50000"/>
            </a:srgbClr>
          </a:solidFill>
          <a:ln w="5080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Freeform 33"/>
          <p:cNvSpPr/>
          <p:nvPr/>
        </p:nvSpPr>
        <p:spPr>
          <a:xfrm>
            <a:off x="4632379" y="2906792"/>
            <a:ext cx="394215" cy="41351"/>
          </a:xfrm>
          <a:custGeom>
            <a:avLst/>
            <a:gdLst>
              <a:gd name="connsiteX0" fmla="*/ 0 w 908050"/>
              <a:gd name="connsiteY0" fmla="*/ 0 h 95250"/>
              <a:gd name="connsiteX1" fmla="*/ 908050 w 908050"/>
              <a:gd name="connsiteY1" fmla="*/ 31750 h 95250"/>
              <a:gd name="connsiteX2" fmla="*/ 844550 w 908050"/>
              <a:gd name="connsiteY2" fmla="*/ 95250 h 95250"/>
              <a:gd name="connsiteX3" fmla="*/ 25400 w 908050"/>
              <a:gd name="connsiteY3" fmla="*/ 76200 h 95250"/>
              <a:gd name="connsiteX4" fmla="*/ 0 w 908050"/>
              <a:gd name="connsiteY4" fmla="*/ 0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8050" h="95250">
                <a:moveTo>
                  <a:pt x="0" y="0"/>
                </a:moveTo>
                <a:lnTo>
                  <a:pt x="908050" y="31750"/>
                </a:lnTo>
                <a:lnTo>
                  <a:pt x="844550" y="95250"/>
                </a:lnTo>
                <a:lnTo>
                  <a:pt x="25400" y="76200"/>
                </a:lnTo>
                <a:lnTo>
                  <a:pt x="0" y="0"/>
                </a:lnTo>
                <a:close/>
              </a:path>
            </a:pathLst>
          </a:custGeom>
          <a:solidFill>
            <a:srgbClr val="00B0F0">
              <a:alpha val="50000"/>
            </a:srgbClr>
          </a:solidFill>
          <a:ln w="3810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Freeform 34"/>
          <p:cNvSpPr/>
          <p:nvPr/>
        </p:nvSpPr>
        <p:spPr>
          <a:xfrm>
            <a:off x="4392542" y="2239657"/>
            <a:ext cx="887673" cy="118540"/>
          </a:xfrm>
          <a:custGeom>
            <a:avLst/>
            <a:gdLst>
              <a:gd name="connsiteX0" fmla="*/ 0 w 2044700"/>
              <a:gd name="connsiteY0" fmla="*/ 0 h 273050"/>
              <a:gd name="connsiteX1" fmla="*/ 2044700 w 2044700"/>
              <a:gd name="connsiteY1" fmla="*/ 50800 h 273050"/>
              <a:gd name="connsiteX2" fmla="*/ 1974850 w 2044700"/>
              <a:gd name="connsiteY2" fmla="*/ 273050 h 273050"/>
              <a:gd name="connsiteX3" fmla="*/ 76200 w 2044700"/>
              <a:gd name="connsiteY3" fmla="*/ 215900 h 273050"/>
              <a:gd name="connsiteX4" fmla="*/ 0 w 2044700"/>
              <a:gd name="connsiteY4" fmla="*/ 0 h 273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4700" h="273050">
                <a:moveTo>
                  <a:pt x="0" y="0"/>
                </a:moveTo>
                <a:lnTo>
                  <a:pt x="2044700" y="50800"/>
                </a:lnTo>
                <a:lnTo>
                  <a:pt x="1974850" y="273050"/>
                </a:lnTo>
                <a:lnTo>
                  <a:pt x="76200" y="215900"/>
                </a:lnTo>
                <a:lnTo>
                  <a:pt x="0" y="0"/>
                </a:lnTo>
                <a:close/>
              </a:path>
            </a:pathLst>
          </a:custGeom>
          <a:noFill/>
          <a:ln w="5715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Freeform 35"/>
          <p:cNvSpPr/>
          <p:nvPr/>
        </p:nvSpPr>
        <p:spPr>
          <a:xfrm>
            <a:off x="4574486" y="2752413"/>
            <a:ext cx="537566" cy="66162"/>
          </a:xfrm>
          <a:custGeom>
            <a:avLst/>
            <a:gdLst>
              <a:gd name="connsiteX0" fmla="*/ 19050 w 1238250"/>
              <a:gd name="connsiteY0" fmla="*/ 120650 h 152400"/>
              <a:gd name="connsiteX1" fmla="*/ 1219200 w 1238250"/>
              <a:gd name="connsiteY1" fmla="*/ 152400 h 152400"/>
              <a:gd name="connsiteX2" fmla="*/ 1238250 w 1238250"/>
              <a:gd name="connsiteY2" fmla="*/ 6350 h 152400"/>
              <a:gd name="connsiteX3" fmla="*/ 0 w 1238250"/>
              <a:gd name="connsiteY3" fmla="*/ 0 h 152400"/>
              <a:gd name="connsiteX4" fmla="*/ 19050 w 1238250"/>
              <a:gd name="connsiteY4" fmla="*/ 120650 h 15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50" h="152400">
                <a:moveTo>
                  <a:pt x="19050" y="120650"/>
                </a:moveTo>
                <a:lnTo>
                  <a:pt x="1219200" y="152400"/>
                </a:lnTo>
                <a:lnTo>
                  <a:pt x="1238250" y="6350"/>
                </a:lnTo>
                <a:lnTo>
                  <a:pt x="0" y="0"/>
                </a:lnTo>
                <a:lnTo>
                  <a:pt x="19050" y="120650"/>
                </a:lnTo>
                <a:close/>
              </a:path>
            </a:pathLst>
          </a:custGeom>
          <a:noFill/>
          <a:ln w="508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Freeform 36"/>
          <p:cNvSpPr/>
          <p:nvPr/>
        </p:nvSpPr>
        <p:spPr>
          <a:xfrm>
            <a:off x="4615838" y="2859926"/>
            <a:ext cx="454864" cy="60648"/>
          </a:xfrm>
          <a:custGeom>
            <a:avLst/>
            <a:gdLst>
              <a:gd name="connsiteX0" fmla="*/ 12700 w 1047750"/>
              <a:gd name="connsiteY0" fmla="*/ 107950 h 139700"/>
              <a:gd name="connsiteX1" fmla="*/ 1022350 w 1047750"/>
              <a:gd name="connsiteY1" fmla="*/ 139700 h 139700"/>
              <a:gd name="connsiteX2" fmla="*/ 1047750 w 1047750"/>
              <a:gd name="connsiteY2" fmla="*/ 25400 h 139700"/>
              <a:gd name="connsiteX3" fmla="*/ 0 w 1047750"/>
              <a:gd name="connsiteY3" fmla="*/ 0 h 139700"/>
              <a:gd name="connsiteX4" fmla="*/ 12700 w 1047750"/>
              <a:gd name="connsiteY4" fmla="*/ 107950 h 139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0" h="139700">
                <a:moveTo>
                  <a:pt x="12700" y="107950"/>
                </a:moveTo>
                <a:lnTo>
                  <a:pt x="1022350" y="139700"/>
                </a:lnTo>
                <a:lnTo>
                  <a:pt x="1047750" y="25400"/>
                </a:lnTo>
                <a:lnTo>
                  <a:pt x="0" y="0"/>
                </a:lnTo>
                <a:lnTo>
                  <a:pt x="12700" y="107950"/>
                </a:lnTo>
                <a:close/>
              </a:path>
            </a:pathLst>
          </a:custGeom>
          <a:noFill/>
          <a:ln w="381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p:cNvSpPr/>
          <p:nvPr/>
        </p:nvSpPr>
        <p:spPr>
          <a:xfrm>
            <a:off x="3300868" y="5504533"/>
            <a:ext cx="3142694" cy="517384"/>
          </a:xfrm>
          <a:prstGeom prst="rect">
            <a:avLst/>
          </a:prstGeom>
          <a:solidFill>
            <a:schemeClr val="tx1">
              <a:alpha val="70000"/>
            </a:schemeClr>
          </a:solidFill>
          <a:ln>
            <a:no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40" name="TextBox 39"/>
          <p:cNvSpPr txBox="1"/>
          <p:nvPr/>
        </p:nvSpPr>
        <p:spPr>
          <a:xfrm>
            <a:off x="3863246" y="5724189"/>
            <a:ext cx="2580317" cy="293955"/>
          </a:xfrm>
          <a:prstGeom prst="rect">
            <a:avLst/>
          </a:prstGeom>
          <a:noFill/>
        </p:spPr>
        <p:txBody>
          <a:bodyPr wrap="square" rtlCol="0">
            <a:normAutofit fontScale="40000" lnSpcReduction="20000"/>
          </a:bodyPr>
          <a:lstStyle/>
          <a:p>
            <a:r>
              <a:rPr lang="en-US" sz="3800" dirty="0">
                <a:solidFill>
                  <a:schemeClr val="bg1"/>
                </a:solidFill>
                <a:latin typeface="Times New Roman"/>
              </a:rPr>
              <a:t>User-initialized light position</a:t>
            </a:r>
          </a:p>
        </p:txBody>
      </p:sp>
      <p:sp>
        <p:nvSpPr>
          <p:cNvPr id="41" name="Rectangle 40"/>
          <p:cNvSpPr/>
          <p:nvPr/>
        </p:nvSpPr>
        <p:spPr>
          <a:xfrm>
            <a:off x="3441153" y="5823431"/>
            <a:ext cx="389010" cy="131150"/>
          </a:xfrm>
          <a:prstGeom prst="rect">
            <a:avLst/>
          </a:prstGeom>
          <a:noFill/>
          <a:ln w="508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ectangle 41"/>
          <p:cNvSpPr/>
          <p:nvPr/>
        </p:nvSpPr>
        <p:spPr>
          <a:xfrm flipV="1">
            <a:off x="3433192" y="5591864"/>
            <a:ext cx="396972" cy="132324"/>
          </a:xfrm>
          <a:prstGeom prst="rect">
            <a:avLst/>
          </a:prstGeom>
          <a:solidFill>
            <a:srgbClr val="00B0F0">
              <a:alpha val="50000"/>
            </a:srgbClr>
          </a:solidFill>
          <a:ln w="50800">
            <a:solidFill>
              <a:srgbClr val="00B0F0"/>
            </a:solidFill>
          </a:ln>
        </p:spPr>
        <p:style>
          <a:lnRef idx="1">
            <a:schemeClr val="accent1"/>
          </a:lnRef>
          <a:fillRef idx="3">
            <a:schemeClr val="accent1"/>
          </a:fillRef>
          <a:effectRef idx="2">
            <a:schemeClr val="accent1"/>
          </a:effectRef>
          <a:fontRef idx="minor">
            <a:schemeClr val="lt1"/>
          </a:fontRef>
        </p:style>
      </p:sp>
      <p:sp>
        <p:nvSpPr>
          <p:cNvPr id="43" name="TextBox 42"/>
          <p:cNvSpPr txBox="1"/>
          <p:nvPr/>
        </p:nvSpPr>
        <p:spPr>
          <a:xfrm>
            <a:off x="3834774" y="5504534"/>
            <a:ext cx="1847927" cy="293955"/>
          </a:xfrm>
          <a:prstGeom prst="rect">
            <a:avLst/>
          </a:prstGeom>
          <a:noFill/>
        </p:spPr>
        <p:txBody>
          <a:bodyPr wrap="square" rtlCol="0">
            <a:normAutofit fontScale="40000" lnSpcReduction="20000"/>
          </a:bodyPr>
          <a:lstStyle/>
          <a:p>
            <a:pPr algn="ctr"/>
            <a:r>
              <a:rPr lang="en-US" sz="3800" dirty="0">
                <a:solidFill>
                  <a:schemeClr val="bg1"/>
                </a:solidFill>
                <a:latin typeface="Times New Roman"/>
              </a:rPr>
              <a:t>Actual light position</a:t>
            </a:r>
          </a:p>
        </p:txBody>
      </p:sp>
      <p:sp>
        <p:nvSpPr>
          <p:cNvPr id="16" name="Title 1"/>
          <p:cNvSpPr>
            <a:spLocks noGrp="1"/>
          </p:cNvSpPr>
          <p:nvPr>
            <p:ph type="title"/>
          </p:nvPr>
        </p:nvSpPr>
        <p:spPr>
          <a:xfrm>
            <a:off x="609600" y="274638"/>
            <a:ext cx="8534400" cy="1143000"/>
          </a:xfrm>
        </p:spPr>
        <p:txBody>
          <a:bodyPr/>
          <a:lstStyle/>
          <a:p>
            <a:r>
              <a:rPr lang="en-US" dirty="0" smtClean="0"/>
              <a:t>Lighting estimation</a:t>
            </a:r>
            <a:endParaRPr lang="en-US"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8534400" cy="1143000"/>
          </a:xfrm>
        </p:spPr>
        <p:txBody>
          <a:bodyPr/>
          <a:lstStyle/>
          <a:p>
            <a:r>
              <a:rPr lang="en-US" dirty="0" smtClean="0"/>
              <a:t>Light refinement</a:t>
            </a:r>
            <a:endParaRPr lang="en-US" dirty="0"/>
          </a:p>
        </p:txBody>
      </p:sp>
      <p:grpSp>
        <p:nvGrpSpPr>
          <p:cNvPr id="69" name="Group 68"/>
          <p:cNvGrpSpPr/>
          <p:nvPr/>
        </p:nvGrpSpPr>
        <p:grpSpPr>
          <a:xfrm>
            <a:off x="1143000" y="2387254"/>
            <a:ext cx="7546974" cy="4196108"/>
            <a:chOff x="561758" y="1600201"/>
            <a:chExt cx="8128216" cy="4662548"/>
          </a:xfrm>
        </p:grpSpPr>
        <p:pic>
          <p:nvPicPr>
            <p:cNvPr id="139" name="Picture 138" descr="initial2.png"/>
            <p:cNvPicPr>
              <a:picLocks noChangeAspect="1"/>
            </p:cNvPicPr>
            <p:nvPr/>
          </p:nvPicPr>
          <p:blipFill>
            <a:blip r:embed="rId3" cstate="print"/>
            <a:stretch>
              <a:fillRect/>
            </a:stretch>
          </p:blipFill>
          <p:spPr>
            <a:xfrm>
              <a:off x="2173283" y="1600201"/>
              <a:ext cx="1504950" cy="2006600"/>
            </a:xfrm>
            <a:prstGeom prst="rect">
              <a:avLst/>
            </a:prstGeom>
          </p:spPr>
        </p:pic>
        <p:grpSp>
          <p:nvGrpSpPr>
            <p:cNvPr id="3" name="Group 57"/>
            <p:cNvGrpSpPr/>
            <p:nvPr/>
          </p:nvGrpSpPr>
          <p:grpSpPr>
            <a:xfrm>
              <a:off x="561758" y="4178299"/>
              <a:ext cx="1486117" cy="1981489"/>
              <a:chOff x="1006258" y="4178299"/>
              <a:chExt cx="1486117" cy="1981489"/>
            </a:xfrm>
          </p:grpSpPr>
          <p:pic>
            <p:nvPicPr>
              <p:cNvPr id="46" name="Picture 45" descr="orig_grid.png"/>
              <p:cNvPicPr>
                <a:picLocks noChangeAspect="1"/>
              </p:cNvPicPr>
              <p:nvPr/>
            </p:nvPicPr>
            <p:blipFill>
              <a:blip r:embed="rId4"/>
              <a:stretch>
                <a:fillRect/>
              </a:stretch>
            </p:blipFill>
            <p:spPr>
              <a:xfrm>
                <a:off x="1006258" y="4178299"/>
                <a:ext cx="1486117" cy="1981489"/>
              </a:xfrm>
              <a:prstGeom prst="rect">
                <a:avLst/>
              </a:prstGeom>
            </p:spPr>
          </p:pic>
          <p:pic>
            <p:nvPicPr>
              <p:cNvPr id="53" name="Picture 52" descr="latex-image-1.pdf"/>
              <p:cNvPicPr>
                <a:picLocks noChangeAspect="1"/>
              </p:cNvPicPr>
              <p:nvPr/>
            </p:nvPicPr>
            <p:blipFill>
              <a:blip r:embed="rId5"/>
              <a:stretch>
                <a:fillRect/>
              </a:stretch>
            </p:blipFill>
            <p:spPr>
              <a:xfrm>
                <a:off x="1085850" y="5867377"/>
                <a:ext cx="1355725" cy="292411"/>
              </a:xfrm>
              <a:prstGeom prst="rect">
                <a:avLst/>
              </a:prstGeom>
              <a:ln>
                <a:noFill/>
              </a:ln>
              <a:effectLst>
                <a:outerShdw blurRad="50800" dist="38100" dir="2700000" algn="tl" rotWithShape="0">
                  <a:srgbClr val="000000">
                    <a:alpha val="43000"/>
                  </a:srgbClr>
                </a:outerShdw>
              </a:effectLst>
            </p:spPr>
          </p:pic>
        </p:grpSp>
        <p:grpSp>
          <p:nvGrpSpPr>
            <p:cNvPr id="4" name="Group 58"/>
            <p:cNvGrpSpPr/>
            <p:nvPr/>
          </p:nvGrpSpPr>
          <p:grpSpPr>
            <a:xfrm>
              <a:off x="2179093" y="4178299"/>
              <a:ext cx="1486117" cy="1981489"/>
              <a:chOff x="6598693" y="4178299"/>
              <a:chExt cx="1486117" cy="1981489"/>
            </a:xfrm>
          </p:grpSpPr>
          <p:pic>
            <p:nvPicPr>
              <p:cNvPr id="48" name="Picture 47" descr="albedo.png"/>
              <p:cNvPicPr>
                <a:picLocks noChangeAspect="1"/>
              </p:cNvPicPr>
              <p:nvPr/>
            </p:nvPicPr>
            <p:blipFill>
              <a:blip r:embed="rId6"/>
              <a:stretch>
                <a:fillRect/>
              </a:stretch>
            </p:blipFill>
            <p:spPr>
              <a:xfrm>
                <a:off x="6598693" y="4178299"/>
                <a:ext cx="1486117" cy="1981489"/>
              </a:xfrm>
              <a:prstGeom prst="rect">
                <a:avLst/>
              </a:prstGeom>
            </p:spPr>
          </p:pic>
          <p:pic>
            <p:nvPicPr>
              <p:cNvPr id="54" name="Picture 53" descr="latex-image-1.pdf"/>
              <p:cNvPicPr>
                <a:picLocks noChangeAspect="1"/>
              </p:cNvPicPr>
              <p:nvPr/>
            </p:nvPicPr>
            <p:blipFill>
              <a:blip r:embed="rId7"/>
              <a:stretch>
                <a:fillRect/>
              </a:stretch>
            </p:blipFill>
            <p:spPr>
              <a:xfrm>
                <a:off x="6674893" y="5891980"/>
                <a:ext cx="1331788" cy="204308"/>
              </a:xfrm>
              <a:prstGeom prst="rect">
                <a:avLst/>
              </a:prstGeom>
            </p:spPr>
          </p:pic>
        </p:grpSp>
        <p:pic>
          <p:nvPicPr>
            <p:cNvPr id="45" name="Picture 44" descr="orig.png"/>
            <p:cNvPicPr>
              <a:picLocks noChangeAspect="1"/>
            </p:cNvPicPr>
            <p:nvPr/>
          </p:nvPicPr>
          <p:blipFill>
            <a:blip r:embed="rId8"/>
            <a:stretch>
              <a:fillRect/>
            </a:stretch>
          </p:blipFill>
          <p:spPr>
            <a:xfrm>
              <a:off x="561758" y="1612899"/>
              <a:ext cx="1486117" cy="1981489"/>
            </a:xfrm>
            <a:prstGeom prst="rect">
              <a:avLst/>
            </a:prstGeom>
          </p:spPr>
        </p:pic>
        <p:grpSp>
          <p:nvGrpSpPr>
            <p:cNvPr id="5" name="Group 51"/>
            <p:cNvGrpSpPr/>
            <p:nvPr/>
          </p:nvGrpSpPr>
          <p:grpSpPr>
            <a:xfrm>
              <a:off x="2717359" y="1838755"/>
              <a:ext cx="384373" cy="294845"/>
              <a:chOff x="1548959" y="2245154"/>
              <a:chExt cx="982565" cy="753707"/>
            </a:xfrm>
          </p:grpSpPr>
          <p:sp>
            <p:nvSpPr>
              <p:cNvPr id="49" name="Freeform 48"/>
              <p:cNvSpPr/>
              <p:nvPr/>
            </p:nvSpPr>
            <p:spPr>
              <a:xfrm>
                <a:off x="1548959" y="2245154"/>
                <a:ext cx="982565" cy="131212"/>
              </a:xfrm>
              <a:custGeom>
                <a:avLst/>
                <a:gdLst>
                  <a:gd name="connsiteX0" fmla="*/ 0 w 2044700"/>
                  <a:gd name="connsiteY0" fmla="*/ 0 h 273050"/>
                  <a:gd name="connsiteX1" fmla="*/ 2044700 w 2044700"/>
                  <a:gd name="connsiteY1" fmla="*/ 50800 h 273050"/>
                  <a:gd name="connsiteX2" fmla="*/ 1974850 w 2044700"/>
                  <a:gd name="connsiteY2" fmla="*/ 273050 h 273050"/>
                  <a:gd name="connsiteX3" fmla="*/ 76200 w 2044700"/>
                  <a:gd name="connsiteY3" fmla="*/ 215900 h 273050"/>
                  <a:gd name="connsiteX4" fmla="*/ 0 w 2044700"/>
                  <a:gd name="connsiteY4" fmla="*/ 0 h 273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4700" h="273050">
                    <a:moveTo>
                      <a:pt x="0" y="0"/>
                    </a:moveTo>
                    <a:lnTo>
                      <a:pt x="2044700" y="50800"/>
                    </a:lnTo>
                    <a:lnTo>
                      <a:pt x="1974850" y="273050"/>
                    </a:lnTo>
                    <a:lnTo>
                      <a:pt x="76200" y="215900"/>
                    </a:lnTo>
                    <a:lnTo>
                      <a:pt x="0" y="0"/>
                    </a:lnTo>
                    <a:close/>
                  </a:path>
                </a:pathLst>
              </a:custGeom>
              <a:noFill/>
              <a:ln w="5715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Freeform 49"/>
              <p:cNvSpPr/>
              <p:nvPr/>
            </p:nvSpPr>
            <p:spPr>
              <a:xfrm>
                <a:off x="1750354" y="2812724"/>
                <a:ext cx="595032" cy="73235"/>
              </a:xfrm>
              <a:custGeom>
                <a:avLst/>
                <a:gdLst>
                  <a:gd name="connsiteX0" fmla="*/ 19050 w 1238250"/>
                  <a:gd name="connsiteY0" fmla="*/ 120650 h 152400"/>
                  <a:gd name="connsiteX1" fmla="*/ 1219200 w 1238250"/>
                  <a:gd name="connsiteY1" fmla="*/ 152400 h 152400"/>
                  <a:gd name="connsiteX2" fmla="*/ 1238250 w 1238250"/>
                  <a:gd name="connsiteY2" fmla="*/ 6350 h 152400"/>
                  <a:gd name="connsiteX3" fmla="*/ 0 w 1238250"/>
                  <a:gd name="connsiteY3" fmla="*/ 0 h 152400"/>
                  <a:gd name="connsiteX4" fmla="*/ 19050 w 1238250"/>
                  <a:gd name="connsiteY4" fmla="*/ 120650 h 15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50" h="152400">
                    <a:moveTo>
                      <a:pt x="19050" y="120650"/>
                    </a:moveTo>
                    <a:lnTo>
                      <a:pt x="1219200" y="152400"/>
                    </a:lnTo>
                    <a:lnTo>
                      <a:pt x="1238250" y="6350"/>
                    </a:lnTo>
                    <a:lnTo>
                      <a:pt x="0" y="0"/>
                    </a:lnTo>
                    <a:lnTo>
                      <a:pt x="19050" y="120650"/>
                    </a:lnTo>
                    <a:close/>
                  </a:path>
                </a:pathLst>
              </a:custGeom>
              <a:noFill/>
              <a:ln w="508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Freeform 50"/>
              <p:cNvSpPr/>
              <p:nvPr/>
            </p:nvSpPr>
            <p:spPr>
              <a:xfrm>
                <a:off x="1796126" y="2931730"/>
                <a:ext cx="503489" cy="67131"/>
              </a:xfrm>
              <a:custGeom>
                <a:avLst/>
                <a:gdLst>
                  <a:gd name="connsiteX0" fmla="*/ 12700 w 1047750"/>
                  <a:gd name="connsiteY0" fmla="*/ 107950 h 139700"/>
                  <a:gd name="connsiteX1" fmla="*/ 1022350 w 1047750"/>
                  <a:gd name="connsiteY1" fmla="*/ 139700 h 139700"/>
                  <a:gd name="connsiteX2" fmla="*/ 1047750 w 1047750"/>
                  <a:gd name="connsiteY2" fmla="*/ 25400 h 139700"/>
                  <a:gd name="connsiteX3" fmla="*/ 0 w 1047750"/>
                  <a:gd name="connsiteY3" fmla="*/ 0 h 139700"/>
                  <a:gd name="connsiteX4" fmla="*/ 12700 w 1047750"/>
                  <a:gd name="connsiteY4" fmla="*/ 107950 h 139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0" h="139700">
                    <a:moveTo>
                      <a:pt x="12700" y="107950"/>
                    </a:moveTo>
                    <a:lnTo>
                      <a:pt x="1022350" y="139700"/>
                    </a:lnTo>
                    <a:lnTo>
                      <a:pt x="1047750" y="25400"/>
                    </a:lnTo>
                    <a:lnTo>
                      <a:pt x="0" y="0"/>
                    </a:lnTo>
                    <a:lnTo>
                      <a:pt x="12700" y="107950"/>
                    </a:lnTo>
                    <a:close/>
                  </a:path>
                </a:pathLst>
              </a:custGeom>
              <a:noFill/>
              <a:ln w="381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56" name="Picture 55" descr="latex-image-1.pdf"/>
            <p:cNvPicPr>
              <a:picLocks noChangeAspect="1"/>
            </p:cNvPicPr>
            <p:nvPr/>
          </p:nvPicPr>
          <p:blipFill>
            <a:blip r:embed="rId9"/>
            <a:stretch>
              <a:fillRect/>
            </a:stretch>
          </p:blipFill>
          <p:spPr>
            <a:xfrm>
              <a:off x="869950" y="3287646"/>
              <a:ext cx="781050" cy="294042"/>
            </a:xfrm>
            <a:prstGeom prst="rect">
              <a:avLst/>
            </a:prstGeom>
          </p:spPr>
        </p:pic>
        <p:sp>
          <p:nvSpPr>
            <p:cNvPr id="61" name="Rounded Rectangle 60"/>
            <p:cNvSpPr/>
            <p:nvPr/>
          </p:nvSpPr>
          <p:spPr>
            <a:xfrm>
              <a:off x="4274820" y="3213100"/>
              <a:ext cx="2379980" cy="1333500"/>
            </a:xfrm>
            <a:prstGeom prst="roundRect">
              <a:avLst/>
            </a:prstGeom>
            <a:ln/>
          </p:spPr>
          <p:style>
            <a:lnRef idx="1">
              <a:schemeClr val="accent1"/>
            </a:lnRef>
            <a:fillRef idx="3">
              <a:schemeClr val="accent1"/>
            </a:fillRef>
            <a:effectRef idx="2">
              <a:schemeClr val="accent1"/>
            </a:effectRef>
            <a:fontRef idx="minor">
              <a:schemeClr val="lt1"/>
            </a:fontRef>
          </p:style>
        </p:sp>
        <p:grpSp>
          <p:nvGrpSpPr>
            <p:cNvPr id="6" name="Group 95"/>
            <p:cNvGrpSpPr/>
            <p:nvPr/>
          </p:nvGrpSpPr>
          <p:grpSpPr>
            <a:xfrm>
              <a:off x="7213600" y="2895601"/>
              <a:ext cx="1476374" cy="1968499"/>
              <a:chOff x="7935672" y="-1"/>
              <a:chExt cx="7543800" cy="10058401"/>
            </a:xfrm>
          </p:grpSpPr>
          <p:pic>
            <p:nvPicPr>
              <p:cNvPr id="97" name="Picture 96" descr="empty.png"/>
              <p:cNvPicPr>
                <a:picLocks noChangeAspect="1"/>
              </p:cNvPicPr>
              <p:nvPr/>
            </p:nvPicPr>
            <p:blipFill>
              <a:blip r:embed="rId10" cstate="print"/>
              <a:stretch>
                <a:fillRect/>
              </a:stretch>
            </p:blipFill>
            <p:spPr>
              <a:xfrm>
                <a:off x="7935672" y="-1"/>
                <a:ext cx="7543800" cy="10058401"/>
              </a:xfrm>
              <a:prstGeom prst="rect">
                <a:avLst/>
              </a:prstGeom>
            </p:spPr>
          </p:pic>
          <p:sp>
            <p:nvSpPr>
              <p:cNvPr id="98" name="Freeform 97"/>
              <p:cNvSpPr/>
              <p:nvPr/>
            </p:nvSpPr>
            <p:spPr>
              <a:xfrm>
                <a:off x="10426700" y="800100"/>
                <a:ext cx="2260600" cy="323850"/>
              </a:xfrm>
              <a:custGeom>
                <a:avLst/>
                <a:gdLst>
                  <a:gd name="connsiteX0" fmla="*/ 0 w 2260600"/>
                  <a:gd name="connsiteY0" fmla="*/ 0 h 323850"/>
                  <a:gd name="connsiteX1" fmla="*/ 2260600 w 2260600"/>
                  <a:gd name="connsiteY1" fmla="*/ 63500 h 323850"/>
                  <a:gd name="connsiteX2" fmla="*/ 2184400 w 2260600"/>
                  <a:gd name="connsiteY2" fmla="*/ 323850 h 323850"/>
                  <a:gd name="connsiteX3" fmla="*/ 63500 w 2260600"/>
                  <a:gd name="connsiteY3" fmla="*/ 254000 h 323850"/>
                  <a:gd name="connsiteX4" fmla="*/ 0 w 2260600"/>
                  <a:gd name="connsiteY4" fmla="*/ 0 h 323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0600" h="323850">
                    <a:moveTo>
                      <a:pt x="0" y="0"/>
                    </a:moveTo>
                    <a:lnTo>
                      <a:pt x="2260600" y="63500"/>
                    </a:lnTo>
                    <a:lnTo>
                      <a:pt x="2184400" y="323850"/>
                    </a:lnTo>
                    <a:lnTo>
                      <a:pt x="63500" y="254000"/>
                    </a:lnTo>
                    <a:lnTo>
                      <a:pt x="0" y="0"/>
                    </a:lnTo>
                    <a:close/>
                  </a:path>
                </a:pathLst>
              </a:custGeom>
              <a:noFill/>
              <a:ln w="889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 name="Freeform 98"/>
              <p:cNvSpPr/>
              <p:nvPr/>
            </p:nvSpPr>
            <p:spPr>
              <a:xfrm>
                <a:off x="11017250" y="2279650"/>
                <a:ext cx="1238250" cy="165100"/>
              </a:xfrm>
              <a:custGeom>
                <a:avLst/>
                <a:gdLst>
                  <a:gd name="connsiteX0" fmla="*/ 0 w 1238250"/>
                  <a:gd name="connsiteY0" fmla="*/ 0 h 165100"/>
                  <a:gd name="connsiteX1" fmla="*/ 1238250 w 1238250"/>
                  <a:gd name="connsiteY1" fmla="*/ 25400 h 165100"/>
                  <a:gd name="connsiteX2" fmla="*/ 1206500 w 1238250"/>
                  <a:gd name="connsiteY2" fmla="*/ 165100 h 165100"/>
                  <a:gd name="connsiteX3" fmla="*/ 25400 w 1238250"/>
                  <a:gd name="connsiteY3" fmla="*/ 139700 h 165100"/>
                  <a:gd name="connsiteX4" fmla="*/ 0 w 1238250"/>
                  <a:gd name="connsiteY4" fmla="*/ 0 h 165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50" h="165100">
                    <a:moveTo>
                      <a:pt x="0" y="0"/>
                    </a:moveTo>
                    <a:lnTo>
                      <a:pt x="1238250" y="25400"/>
                    </a:lnTo>
                    <a:lnTo>
                      <a:pt x="1206500" y="165100"/>
                    </a:lnTo>
                    <a:lnTo>
                      <a:pt x="25400" y="139700"/>
                    </a:lnTo>
                    <a:lnTo>
                      <a:pt x="0" y="0"/>
                    </a:lnTo>
                    <a:close/>
                  </a:path>
                </a:pathLst>
              </a:custGeom>
              <a:noFill/>
              <a:ln w="508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Freeform 99"/>
              <p:cNvSpPr/>
              <p:nvPr/>
            </p:nvSpPr>
            <p:spPr>
              <a:xfrm>
                <a:off x="11163300" y="2679700"/>
                <a:ext cx="965200" cy="139700"/>
              </a:xfrm>
              <a:custGeom>
                <a:avLst/>
                <a:gdLst>
                  <a:gd name="connsiteX0" fmla="*/ 0 w 965200"/>
                  <a:gd name="connsiteY0" fmla="*/ 0 h 139700"/>
                  <a:gd name="connsiteX1" fmla="*/ 965200 w 965200"/>
                  <a:gd name="connsiteY1" fmla="*/ 19050 h 139700"/>
                  <a:gd name="connsiteX2" fmla="*/ 946150 w 965200"/>
                  <a:gd name="connsiteY2" fmla="*/ 139700 h 139700"/>
                  <a:gd name="connsiteX3" fmla="*/ 25400 w 965200"/>
                  <a:gd name="connsiteY3" fmla="*/ 127000 h 139700"/>
                  <a:gd name="connsiteX4" fmla="*/ 0 w 965200"/>
                  <a:gd name="connsiteY4" fmla="*/ 0 h 139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5200" h="139700">
                    <a:moveTo>
                      <a:pt x="0" y="0"/>
                    </a:moveTo>
                    <a:lnTo>
                      <a:pt x="965200" y="19050"/>
                    </a:lnTo>
                    <a:lnTo>
                      <a:pt x="946150" y="139700"/>
                    </a:lnTo>
                    <a:lnTo>
                      <a:pt x="25400" y="127000"/>
                    </a:lnTo>
                    <a:lnTo>
                      <a:pt x="0" y="0"/>
                    </a:lnTo>
                    <a:close/>
                  </a:path>
                </a:pathLst>
              </a:custGeom>
              <a:noFill/>
              <a:ln w="508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113" name="Curved Connector 112"/>
            <p:cNvCxnSpPr/>
            <p:nvPr/>
          </p:nvCxnSpPr>
          <p:spPr>
            <a:xfrm>
              <a:off x="3665210" y="2375044"/>
              <a:ext cx="609610" cy="1276206"/>
            </a:xfrm>
            <a:prstGeom prst="curvedConnector3">
              <a:avLst>
                <a:gd name="adj1" fmla="val 50000"/>
              </a:avLst>
            </a:prstGeom>
            <a:ln>
              <a:tailEnd type="triangle" w="lg"/>
            </a:ln>
          </p:spPr>
          <p:style>
            <a:lnRef idx="2">
              <a:schemeClr val="accent1"/>
            </a:lnRef>
            <a:fillRef idx="0">
              <a:schemeClr val="accent1"/>
            </a:fillRef>
            <a:effectRef idx="1">
              <a:schemeClr val="accent1"/>
            </a:effectRef>
            <a:fontRef idx="minor">
              <a:schemeClr val="tx1"/>
            </a:fontRef>
          </p:style>
        </p:cxnSp>
        <p:cxnSp>
          <p:nvCxnSpPr>
            <p:cNvPr id="122" name="Curved Connector 121"/>
            <p:cNvCxnSpPr/>
            <p:nvPr/>
          </p:nvCxnSpPr>
          <p:spPr>
            <a:xfrm flipV="1">
              <a:off x="3665210" y="4108450"/>
              <a:ext cx="609610" cy="1289194"/>
            </a:xfrm>
            <a:prstGeom prst="curvedConnector3">
              <a:avLst>
                <a:gd name="adj1" fmla="val 50000"/>
              </a:avLst>
            </a:prstGeom>
            <a:ln>
              <a:tailEnd type="triangle" w="lg"/>
            </a:ln>
          </p:spPr>
          <p:style>
            <a:lnRef idx="2">
              <a:schemeClr val="accent1"/>
            </a:lnRef>
            <a:fillRef idx="0">
              <a:schemeClr val="accent1"/>
            </a:fillRef>
            <a:effectRef idx="1">
              <a:schemeClr val="accent1"/>
            </a:effectRef>
            <a:fontRef idx="minor">
              <a:schemeClr val="tx1"/>
            </a:fontRef>
          </p:style>
        </p:cxnSp>
        <p:cxnSp>
          <p:nvCxnSpPr>
            <p:cNvPr id="125" name="Straight Connector 124"/>
            <p:cNvCxnSpPr>
              <a:stCxn id="61" idx="3"/>
              <a:endCxn id="97" idx="1"/>
            </p:cNvCxnSpPr>
            <p:nvPr/>
          </p:nvCxnSpPr>
          <p:spPr>
            <a:xfrm>
              <a:off x="6654800" y="3879850"/>
              <a:ext cx="558800" cy="1"/>
            </a:xfrm>
            <a:prstGeom prst="line">
              <a:avLst/>
            </a:prstGeom>
            <a:ln>
              <a:tailEnd type="triangle" w="lg"/>
            </a:ln>
          </p:spPr>
          <p:style>
            <a:lnRef idx="2">
              <a:schemeClr val="accent1"/>
            </a:lnRef>
            <a:fillRef idx="0">
              <a:schemeClr val="accent1"/>
            </a:fillRef>
            <a:effectRef idx="1">
              <a:schemeClr val="accent1"/>
            </a:effectRef>
            <a:fontRef idx="minor">
              <a:schemeClr val="tx1"/>
            </a:fontRef>
          </p:style>
        </p:cxnSp>
        <p:cxnSp>
          <p:nvCxnSpPr>
            <p:cNvPr id="128" name="Curved Connector 127"/>
            <p:cNvCxnSpPr>
              <a:stCxn id="45" idx="2"/>
            </p:cNvCxnSpPr>
            <p:nvPr/>
          </p:nvCxnSpPr>
          <p:spPr>
            <a:xfrm rot="16200000" flipH="1">
              <a:off x="2685187" y="2214018"/>
              <a:ext cx="209262" cy="2970002"/>
            </a:xfrm>
            <a:prstGeom prst="curvedConnector2">
              <a:avLst/>
            </a:prstGeom>
            <a:ln>
              <a:tailEnd type="triangle" w="lg"/>
            </a:ln>
          </p:spPr>
          <p:style>
            <a:lnRef idx="2">
              <a:schemeClr val="accent1"/>
            </a:lnRef>
            <a:fillRef idx="0">
              <a:schemeClr val="accent1"/>
            </a:fillRef>
            <a:effectRef idx="1">
              <a:schemeClr val="accent1"/>
            </a:effectRef>
            <a:fontRef idx="minor">
              <a:schemeClr val="tx1"/>
            </a:fontRef>
          </p:style>
        </p:cxnSp>
        <p:cxnSp>
          <p:nvCxnSpPr>
            <p:cNvPr id="131" name="Curved Connector 130"/>
            <p:cNvCxnSpPr>
              <a:stCxn id="46" idx="0"/>
            </p:cNvCxnSpPr>
            <p:nvPr/>
          </p:nvCxnSpPr>
          <p:spPr>
            <a:xfrm rot="5400000" flipH="1" flipV="1">
              <a:off x="2678695" y="2582175"/>
              <a:ext cx="222247" cy="2970003"/>
            </a:xfrm>
            <a:prstGeom prst="curvedConnector2">
              <a:avLst/>
            </a:prstGeom>
            <a:ln>
              <a:tailEnd type="triangle" w="lg"/>
            </a:ln>
          </p:spPr>
          <p:style>
            <a:lnRef idx="2">
              <a:schemeClr val="accent1"/>
            </a:lnRef>
            <a:fillRef idx="0">
              <a:schemeClr val="accent1"/>
            </a:fillRef>
            <a:effectRef idx="1">
              <a:schemeClr val="accent1"/>
            </a:effectRef>
            <a:fontRef idx="minor">
              <a:schemeClr val="tx1"/>
            </a:fontRef>
          </p:style>
        </p:cxnSp>
        <p:grpSp>
          <p:nvGrpSpPr>
            <p:cNvPr id="7" name="Group 146"/>
            <p:cNvGrpSpPr/>
            <p:nvPr/>
          </p:nvGrpSpPr>
          <p:grpSpPr>
            <a:xfrm>
              <a:off x="2381250" y="3022600"/>
              <a:ext cx="1035625" cy="495299"/>
              <a:chOff x="2254250" y="2806700"/>
              <a:chExt cx="1460500" cy="698500"/>
            </a:xfrm>
          </p:grpSpPr>
          <p:pic>
            <p:nvPicPr>
              <p:cNvPr id="144" name="Picture 143" descr="latex-image-1.pdf"/>
              <p:cNvPicPr>
                <a:picLocks noChangeAspect="1"/>
              </p:cNvPicPr>
              <p:nvPr/>
            </p:nvPicPr>
            <p:blipFill>
              <a:blip r:embed="rId11"/>
              <a:stretch>
                <a:fillRect/>
              </a:stretch>
            </p:blipFill>
            <p:spPr>
              <a:xfrm>
                <a:off x="2254250" y="3225800"/>
                <a:ext cx="1460500" cy="279400"/>
              </a:xfrm>
              <a:prstGeom prst="rect">
                <a:avLst/>
              </a:prstGeom>
            </p:spPr>
          </p:pic>
          <p:pic>
            <p:nvPicPr>
              <p:cNvPr id="146" name="Picture 145" descr="latex-image-1.pdf"/>
              <p:cNvPicPr>
                <a:picLocks noChangeAspect="1"/>
              </p:cNvPicPr>
              <p:nvPr/>
            </p:nvPicPr>
            <p:blipFill>
              <a:blip r:embed="rId12"/>
              <a:stretch>
                <a:fillRect/>
              </a:stretch>
            </p:blipFill>
            <p:spPr>
              <a:xfrm>
                <a:off x="2305050" y="2806700"/>
                <a:ext cx="1231900" cy="406400"/>
              </a:xfrm>
              <a:prstGeom prst="rect">
                <a:avLst/>
              </a:prstGeom>
            </p:spPr>
          </p:pic>
        </p:grpSp>
        <p:grpSp>
          <p:nvGrpSpPr>
            <p:cNvPr id="8" name="Group 148"/>
            <p:cNvGrpSpPr/>
            <p:nvPr/>
          </p:nvGrpSpPr>
          <p:grpSpPr>
            <a:xfrm>
              <a:off x="7378700" y="4292600"/>
              <a:ext cx="1136784" cy="507999"/>
              <a:chOff x="7302500" y="4216400"/>
              <a:chExt cx="1307302" cy="584199"/>
            </a:xfrm>
          </p:grpSpPr>
          <p:pic>
            <p:nvPicPr>
              <p:cNvPr id="143" name="Picture 142" descr="latex-image-1.pdf"/>
              <p:cNvPicPr>
                <a:picLocks noChangeAspect="1"/>
              </p:cNvPicPr>
              <p:nvPr/>
            </p:nvPicPr>
            <p:blipFill>
              <a:blip r:embed="rId13"/>
              <a:stretch>
                <a:fillRect/>
              </a:stretch>
            </p:blipFill>
            <p:spPr>
              <a:xfrm>
                <a:off x="7302500" y="4216400"/>
                <a:ext cx="1307302" cy="342899"/>
              </a:xfrm>
              <a:prstGeom prst="rect">
                <a:avLst/>
              </a:prstGeom>
            </p:spPr>
          </p:pic>
          <p:pic>
            <p:nvPicPr>
              <p:cNvPr id="148" name="Picture 147" descr="latex-image-1.pdf"/>
              <p:cNvPicPr>
                <a:picLocks noChangeAspect="1"/>
              </p:cNvPicPr>
              <p:nvPr/>
            </p:nvPicPr>
            <p:blipFill>
              <a:blip r:embed="rId11"/>
              <a:stretch>
                <a:fillRect/>
              </a:stretch>
            </p:blipFill>
            <p:spPr>
              <a:xfrm>
                <a:off x="7372350" y="4575864"/>
                <a:ext cx="1174750" cy="224735"/>
              </a:xfrm>
              <a:prstGeom prst="rect">
                <a:avLst/>
              </a:prstGeom>
            </p:spPr>
          </p:pic>
        </p:grpSp>
        <p:grpSp>
          <p:nvGrpSpPr>
            <p:cNvPr id="9" name="Group 153"/>
            <p:cNvGrpSpPr/>
            <p:nvPr/>
          </p:nvGrpSpPr>
          <p:grpSpPr>
            <a:xfrm>
              <a:off x="4330700" y="3505200"/>
              <a:ext cx="2277626" cy="762000"/>
              <a:chOff x="4356100" y="3429000"/>
              <a:chExt cx="3454400" cy="1155700"/>
            </a:xfrm>
          </p:grpSpPr>
          <p:pic>
            <p:nvPicPr>
              <p:cNvPr id="152" name="Picture 151" descr="latex-image-1.pdf"/>
              <p:cNvPicPr>
                <a:picLocks noChangeAspect="1"/>
              </p:cNvPicPr>
              <p:nvPr/>
            </p:nvPicPr>
            <p:blipFill>
              <a:blip r:embed="rId14"/>
              <a:stretch>
                <a:fillRect/>
              </a:stretch>
            </p:blipFill>
            <p:spPr>
              <a:xfrm>
                <a:off x="4356100" y="3429000"/>
                <a:ext cx="3454400" cy="736600"/>
              </a:xfrm>
              <a:prstGeom prst="rect">
                <a:avLst/>
              </a:prstGeom>
            </p:spPr>
          </p:pic>
          <p:pic>
            <p:nvPicPr>
              <p:cNvPr id="153" name="Picture 152" descr="latex-image-1.pdf"/>
              <p:cNvPicPr>
                <a:picLocks noChangeAspect="1"/>
              </p:cNvPicPr>
              <p:nvPr/>
            </p:nvPicPr>
            <p:blipFill>
              <a:blip r:embed="rId15"/>
              <a:stretch>
                <a:fillRect/>
              </a:stretch>
            </p:blipFill>
            <p:spPr>
              <a:xfrm>
                <a:off x="5492750" y="4102100"/>
                <a:ext cx="2095500" cy="482600"/>
              </a:xfrm>
              <a:prstGeom prst="rect">
                <a:avLst/>
              </a:prstGeom>
            </p:spPr>
          </p:pic>
        </p:grpSp>
        <p:sp>
          <p:nvSpPr>
            <p:cNvPr id="156" name="TextBox 155"/>
            <p:cNvSpPr txBox="1"/>
            <p:nvPr/>
          </p:nvSpPr>
          <p:spPr>
            <a:xfrm>
              <a:off x="3670301" y="5339378"/>
              <a:ext cx="2501900" cy="923371"/>
            </a:xfrm>
            <a:prstGeom prst="rect">
              <a:avLst/>
            </a:prstGeom>
            <a:noFill/>
          </p:spPr>
          <p:txBody>
            <a:bodyPr wrap="square" rtlCol="0">
              <a:spAutoFit/>
            </a:bodyPr>
            <a:lstStyle/>
            <a:p>
              <a:pPr algn="ctr"/>
              <a:r>
                <a:rPr lang="en-US" sz="2400" dirty="0">
                  <a:solidFill>
                    <a:srgbClr val="3366FF"/>
                  </a:solidFill>
                </a:rPr>
                <a:t>Match rendered image with input</a:t>
              </a:r>
            </a:p>
          </p:txBody>
        </p:sp>
        <p:cxnSp>
          <p:nvCxnSpPr>
            <p:cNvPr id="160" name="Curved Connector 159"/>
            <p:cNvCxnSpPr/>
            <p:nvPr/>
          </p:nvCxnSpPr>
          <p:spPr>
            <a:xfrm rot="16200000" flipH="1">
              <a:off x="5848349" y="4324350"/>
              <a:ext cx="1054101" cy="1041399"/>
            </a:xfrm>
            <a:prstGeom prst="curvedConnector3">
              <a:avLst>
                <a:gd name="adj1" fmla="val 50000"/>
              </a:avLst>
            </a:prstGeom>
            <a:ln>
              <a:solidFill>
                <a:srgbClr val="9CC2FF"/>
              </a:solidFill>
              <a:tailEnd type="triangle" w="lg"/>
            </a:ln>
          </p:spPr>
          <p:style>
            <a:lnRef idx="2">
              <a:schemeClr val="accent1"/>
            </a:lnRef>
            <a:fillRef idx="0">
              <a:schemeClr val="accent1"/>
            </a:fillRef>
            <a:effectRef idx="1">
              <a:schemeClr val="accent1"/>
            </a:effectRef>
            <a:fontRef idx="minor">
              <a:schemeClr val="tx1"/>
            </a:fontRef>
          </p:style>
        </p:cxnSp>
        <p:sp>
          <p:nvSpPr>
            <p:cNvPr id="161" name="TextBox 160"/>
            <p:cNvSpPr txBox="1"/>
            <p:nvPr/>
          </p:nvSpPr>
          <p:spPr>
            <a:xfrm>
              <a:off x="6108701" y="5326678"/>
              <a:ext cx="2501900" cy="923371"/>
            </a:xfrm>
            <a:prstGeom prst="rect">
              <a:avLst/>
            </a:prstGeom>
            <a:noFill/>
          </p:spPr>
          <p:txBody>
            <a:bodyPr wrap="square" rtlCol="0">
              <a:spAutoFit/>
            </a:bodyPr>
            <a:lstStyle/>
            <a:p>
              <a:pPr algn="ctr"/>
              <a:r>
                <a:rPr lang="en-US" sz="2400" dirty="0">
                  <a:solidFill>
                    <a:srgbClr val="3366FF"/>
                  </a:solidFill>
                </a:rPr>
                <a:t>Trust initial </a:t>
              </a:r>
            </a:p>
            <a:p>
              <a:pPr algn="ctr"/>
              <a:r>
                <a:rPr lang="en-US" sz="2400" dirty="0">
                  <a:solidFill>
                    <a:srgbClr val="3366FF"/>
                  </a:solidFill>
                </a:rPr>
                <a:t>light parameters</a:t>
              </a:r>
            </a:p>
          </p:txBody>
        </p:sp>
        <p:sp>
          <p:nvSpPr>
            <p:cNvPr id="68" name="Freeform 67"/>
            <p:cNvSpPr/>
            <p:nvPr/>
          </p:nvSpPr>
          <p:spPr>
            <a:xfrm>
              <a:off x="4562085" y="3803650"/>
              <a:ext cx="807508" cy="1593994"/>
            </a:xfrm>
            <a:custGeom>
              <a:avLst/>
              <a:gdLst>
                <a:gd name="connsiteX0" fmla="*/ 1054100 w 1054100"/>
                <a:gd name="connsiteY0" fmla="*/ 0 h 1409700"/>
                <a:gd name="connsiteX1" fmla="*/ 342900 w 1054100"/>
                <a:gd name="connsiteY1" fmla="*/ 241300 h 1409700"/>
                <a:gd name="connsiteX2" fmla="*/ 63500 w 1054100"/>
                <a:gd name="connsiteY2" fmla="*/ 927100 h 1409700"/>
                <a:gd name="connsiteX3" fmla="*/ 0 w 1054100"/>
                <a:gd name="connsiteY3" fmla="*/ 1409700 h 1409700"/>
                <a:gd name="connsiteX4" fmla="*/ 0 w 1054100"/>
                <a:gd name="connsiteY4" fmla="*/ 1409700 h 1409700"/>
                <a:gd name="connsiteX0" fmla="*/ 800100 w 800100"/>
                <a:gd name="connsiteY0" fmla="*/ 0 h 1409700"/>
                <a:gd name="connsiteX1" fmla="*/ 342900 w 800100"/>
                <a:gd name="connsiteY1" fmla="*/ 241300 h 1409700"/>
                <a:gd name="connsiteX2" fmla="*/ 63500 w 800100"/>
                <a:gd name="connsiteY2" fmla="*/ 927100 h 1409700"/>
                <a:gd name="connsiteX3" fmla="*/ 0 w 800100"/>
                <a:gd name="connsiteY3" fmla="*/ 1409700 h 1409700"/>
                <a:gd name="connsiteX4" fmla="*/ 0 w 800100"/>
                <a:gd name="connsiteY4" fmla="*/ 1409700 h 1409700"/>
                <a:gd name="connsiteX0" fmla="*/ 800100 w 800100"/>
                <a:gd name="connsiteY0" fmla="*/ 0 h 1409700"/>
                <a:gd name="connsiteX1" fmla="*/ 342900 w 800100"/>
                <a:gd name="connsiteY1" fmla="*/ 241300 h 1409700"/>
                <a:gd name="connsiteX2" fmla="*/ 63500 w 800100"/>
                <a:gd name="connsiteY2" fmla="*/ 927100 h 1409700"/>
                <a:gd name="connsiteX3" fmla="*/ 0 w 800100"/>
                <a:gd name="connsiteY3" fmla="*/ 1409700 h 1409700"/>
                <a:gd name="connsiteX4" fmla="*/ 0 w 800100"/>
                <a:gd name="connsiteY4" fmla="*/ 1409700 h 1409700"/>
                <a:gd name="connsiteX0" fmla="*/ 800100 w 800100"/>
                <a:gd name="connsiteY0" fmla="*/ 0 h 1409700"/>
                <a:gd name="connsiteX1" fmla="*/ 185292 w 800100"/>
                <a:gd name="connsiteY1" fmla="*/ 468974 h 1409700"/>
                <a:gd name="connsiteX2" fmla="*/ 63500 w 800100"/>
                <a:gd name="connsiteY2" fmla="*/ 927100 h 1409700"/>
                <a:gd name="connsiteX3" fmla="*/ 0 w 800100"/>
                <a:gd name="connsiteY3" fmla="*/ 1409700 h 1409700"/>
                <a:gd name="connsiteX4" fmla="*/ 0 w 800100"/>
                <a:gd name="connsiteY4" fmla="*/ 1409700 h 1409700"/>
                <a:gd name="connsiteX0" fmla="*/ 869950 w 869950"/>
                <a:gd name="connsiteY0" fmla="*/ 0 h 1409700"/>
                <a:gd name="connsiteX1" fmla="*/ 133350 w 869950"/>
                <a:gd name="connsiteY1" fmla="*/ 927100 h 1409700"/>
                <a:gd name="connsiteX2" fmla="*/ 69850 w 869950"/>
                <a:gd name="connsiteY2" fmla="*/ 1409700 h 1409700"/>
                <a:gd name="connsiteX3" fmla="*/ 69850 w 869950"/>
                <a:gd name="connsiteY3" fmla="*/ 1409700 h 1409700"/>
                <a:gd name="connsiteX0" fmla="*/ 800100 w 800100"/>
                <a:gd name="connsiteY0" fmla="*/ 0 h 1409700"/>
                <a:gd name="connsiteX1" fmla="*/ 260350 w 800100"/>
                <a:gd name="connsiteY1" fmla="*/ 457200 h 1409700"/>
                <a:gd name="connsiteX2" fmla="*/ 0 w 800100"/>
                <a:gd name="connsiteY2" fmla="*/ 1409700 h 1409700"/>
                <a:gd name="connsiteX3" fmla="*/ 0 w 800100"/>
                <a:gd name="connsiteY3" fmla="*/ 1409700 h 1409700"/>
                <a:gd name="connsiteX0" fmla="*/ 800100 w 800100"/>
                <a:gd name="connsiteY0" fmla="*/ 0 h 1409700"/>
                <a:gd name="connsiteX1" fmla="*/ 260350 w 800100"/>
                <a:gd name="connsiteY1" fmla="*/ 457200 h 1409700"/>
                <a:gd name="connsiteX2" fmla="*/ 0 w 800100"/>
                <a:gd name="connsiteY2" fmla="*/ 1409700 h 1409700"/>
                <a:gd name="connsiteX3" fmla="*/ 0 w 800100"/>
                <a:gd name="connsiteY3" fmla="*/ 1409700 h 1409700"/>
                <a:gd name="connsiteX0" fmla="*/ 807508 w 807508"/>
                <a:gd name="connsiteY0" fmla="*/ 0 h 1409700"/>
                <a:gd name="connsiteX1" fmla="*/ 267758 w 807508"/>
                <a:gd name="connsiteY1" fmla="*/ 457200 h 1409700"/>
                <a:gd name="connsiteX2" fmla="*/ 7408 w 807508"/>
                <a:gd name="connsiteY2" fmla="*/ 1409700 h 1409700"/>
                <a:gd name="connsiteX3" fmla="*/ 7408 w 807508"/>
                <a:gd name="connsiteY3" fmla="*/ 1409700 h 1409700"/>
                <a:gd name="connsiteX0" fmla="*/ 807508 w 807508"/>
                <a:gd name="connsiteY0" fmla="*/ 0 h 1409700"/>
                <a:gd name="connsiteX1" fmla="*/ 267758 w 807508"/>
                <a:gd name="connsiteY1" fmla="*/ 457200 h 1409700"/>
                <a:gd name="connsiteX2" fmla="*/ 7408 w 807508"/>
                <a:gd name="connsiteY2" fmla="*/ 1409700 h 1409700"/>
                <a:gd name="connsiteX3" fmla="*/ 7408 w 807508"/>
                <a:gd name="connsiteY3" fmla="*/ 1409700 h 1409700"/>
                <a:gd name="connsiteX0" fmla="*/ 807508 w 807508"/>
                <a:gd name="connsiteY0" fmla="*/ 0 h 1409700"/>
                <a:gd name="connsiteX1" fmla="*/ 267758 w 807508"/>
                <a:gd name="connsiteY1" fmla="*/ 457200 h 1409700"/>
                <a:gd name="connsiteX2" fmla="*/ 7408 w 807508"/>
                <a:gd name="connsiteY2" fmla="*/ 1409700 h 1409700"/>
                <a:gd name="connsiteX3" fmla="*/ 7408 w 807508"/>
                <a:gd name="connsiteY3" fmla="*/ 1409700 h 1409700"/>
                <a:gd name="connsiteX0" fmla="*/ 807508 w 807508"/>
                <a:gd name="connsiteY0" fmla="*/ 0 h 1409700"/>
                <a:gd name="connsiteX1" fmla="*/ 267758 w 807508"/>
                <a:gd name="connsiteY1" fmla="*/ 457200 h 1409700"/>
                <a:gd name="connsiteX2" fmla="*/ 7408 w 807508"/>
                <a:gd name="connsiteY2" fmla="*/ 1409700 h 1409700"/>
                <a:gd name="connsiteX3" fmla="*/ 7408 w 807508"/>
                <a:gd name="connsiteY3" fmla="*/ 1409700 h 1409700"/>
                <a:gd name="connsiteX0" fmla="*/ 807508 w 807508"/>
                <a:gd name="connsiteY0" fmla="*/ 0 h 1409700"/>
                <a:gd name="connsiteX1" fmla="*/ 267758 w 807508"/>
                <a:gd name="connsiteY1" fmla="*/ 292100 h 1409700"/>
                <a:gd name="connsiteX2" fmla="*/ 7408 w 807508"/>
                <a:gd name="connsiteY2" fmla="*/ 1409700 h 1409700"/>
                <a:gd name="connsiteX3" fmla="*/ 7408 w 807508"/>
                <a:gd name="connsiteY3" fmla="*/ 1409700 h 1409700"/>
              </a:gdLst>
              <a:ahLst/>
              <a:cxnLst>
                <a:cxn ang="0">
                  <a:pos x="connsiteX0" y="connsiteY0"/>
                </a:cxn>
                <a:cxn ang="0">
                  <a:pos x="connsiteX1" y="connsiteY1"/>
                </a:cxn>
                <a:cxn ang="0">
                  <a:pos x="connsiteX2" y="connsiteY2"/>
                </a:cxn>
                <a:cxn ang="0">
                  <a:pos x="connsiteX3" y="connsiteY3"/>
                </a:cxn>
              </a:cxnLst>
              <a:rect l="l" t="t" r="r" b="b"/>
              <a:pathLst>
                <a:path w="807508" h="1409700">
                  <a:moveTo>
                    <a:pt x="807508" y="0"/>
                  </a:moveTo>
                  <a:cubicBezTo>
                    <a:pt x="654050" y="193146"/>
                    <a:pt x="553508" y="21216"/>
                    <a:pt x="267758" y="292100"/>
                  </a:cubicBezTo>
                  <a:cubicBezTo>
                    <a:pt x="40216" y="488950"/>
                    <a:pt x="0" y="1034905"/>
                    <a:pt x="7408" y="1409700"/>
                  </a:cubicBezTo>
                  <a:lnTo>
                    <a:pt x="7408" y="1409700"/>
                  </a:lnTo>
                </a:path>
              </a:pathLst>
            </a:custGeom>
            <a:ln>
              <a:solidFill>
                <a:srgbClr val="9CC2FF"/>
              </a:solidFill>
              <a:tailEnd type="triangle" w="lg"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70" name="Content Placeholder 2"/>
          <p:cNvSpPr>
            <a:spLocks noGrp="1"/>
          </p:cNvSpPr>
          <p:nvPr>
            <p:ph idx="1"/>
          </p:nvPr>
        </p:nvSpPr>
        <p:spPr>
          <a:xfrm>
            <a:off x="838200" y="1706563"/>
            <a:ext cx="8229600" cy="4525963"/>
          </a:xfrm>
        </p:spPr>
        <p:txBody>
          <a:bodyPr>
            <a:normAutofit/>
          </a:bodyPr>
          <a:lstStyle/>
          <a:p>
            <a:pPr marL="0" indent="0">
              <a:buNone/>
            </a:pPr>
            <a:r>
              <a:rPr lang="en-US" dirty="0" smtClean="0"/>
              <a:t>Match original image to rendered image</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25437"/>
            <a:ext cx="10972800" cy="1143000"/>
          </a:xfrm>
        </p:spPr>
        <p:txBody>
          <a:bodyPr/>
          <a:lstStyle/>
          <a:p>
            <a:r>
              <a:rPr lang="en-US" dirty="0" smtClean="0"/>
              <a:t>Initial light parameters</a:t>
            </a:r>
            <a:endParaRPr lang="en-US" dirty="0"/>
          </a:p>
        </p:txBody>
      </p:sp>
      <p:grpSp>
        <p:nvGrpSpPr>
          <p:cNvPr id="3" name="Group 71"/>
          <p:cNvGrpSpPr/>
          <p:nvPr/>
        </p:nvGrpSpPr>
        <p:grpSpPr>
          <a:xfrm>
            <a:off x="1182683" y="1905000"/>
            <a:ext cx="3162299" cy="4216399"/>
            <a:chOff x="2173283" y="1600201"/>
            <a:chExt cx="1504950" cy="2006600"/>
          </a:xfrm>
        </p:grpSpPr>
        <p:pic>
          <p:nvPicPr>
            <p:cNvPr id="139" name="Picture 138" descr="initial2.png"/>
            <p:cNvPicPr>
              <a:picLocks noChangeAspect="1"/>
            </p:cNvPicPr>
            <p:nvPr/>
          </p:nvPicPr>
          <p:blipFill>
            <a:blip r:embed="rId3" cstate="print"/>
            <a:stretch>
              <a:fillRect/>
            </a:stretch>
          </p:blipFill>
          <p:spPr>
            <a:xfrm>
              <a:off x="2173283" y="1600201"/>
              <a:ext cx="1504950" cy="2006600"/>
            </a:xfrm>
            <a:prstGeom prst="rect">
              <a:avLst/>
            </a:prstGeom>
          </p:spPr>
        </p:pic>
        <p:grpSp>
          <p:nvGrpSpPr>
            <p:cNvPr id="4" name="Group 51"/>
            <p:cNvGrpSpPr/>
            <p:nvPr/>
          </p:nvGrpSpPr>
          <p:grpSpPr>
            <a:xfrm>
              <a:off x="2717359" y="1838755"/>
              <a:ext cx="384373" cy="294845"/>
              <a:chOff x="1548959" y="2245154"/>
              <a:chExt cx="982565" cy="753707"/>
            </a:xfrm>
          </p:grpSpPr>
          <p:sp>
            <p:nvSpPr>
              <p:cNvPr id="49" name="Freeform 48"/>
              <p:cNvSpPr/>
              <p:nvPr/>
            </p:nvSpPr>
            <p:spPr>
              <a:xfrm>
                <a:off x="1548959" y="2245154"/>
                <a:ext cx="982565" cy="131212"/>
              </a:xfrm>
              <a:custGeom>
                <a:avLst/>
                <a:gdLst>
                  <a:gd name="connsiteX0" fmla="*/ 0 w 2044700"/>
                  <a:gd name="connsiteY0" fmla="*/ 0 h 273050"/>
                  <a:gd name="connsiteX1" fmla="*/ 2044700 w 2044700"/>
                  <a:gd name="connsiteY1" fmla="*/ 50800 h 273050"/>
                  <a:gd name="connsiteX2" fmla="*/ 1974850 w 2044700"/>
                  <a:gd name="connsiteY2" fmla="*/ 273050 h 273050"/>
                  <a:gd name="connsiteX3" fmla="*/ 76200 w 2044700"/>
                  <a:gd name="connsiteY3" fmla="*/ 215900 h 273050"/>
                  <a:gd name="connsiteX4" fmla="*/ 0 w 2044700"/>
                  <a:gd name="connsiteY4" fmla="*/ 0 h 273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4700" h="273050">
                    <a:moveTo>
                      <a:pt x="0" y="0"/>
                    </a:moveTo>
                    <a:lnTo>
                      <a:pt x="2044700" y="50800"/>
                    </a:lnTo>
                    <a:lnTo>
                      <a:pt x="1974850" y="273050"/>
                    </a:lnTo>
                    <a:lnTo>
                      <a:pt x="76200" y="215900"/>
                    </a:lnTo>
                    <a:lnTo>
                      <a:pt x="0" y="0"/>
                    </a:lnTo>
                    <a:close/>
                  </a:path>
                </a:pathLst>
              </a:custGeom>
              <a:noFill/>
              <a:ln w="5715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Freeform 49"/>
              <p:cNvSpPr/>
              <p:nvPr/>
            </p:nvSpPr>
            <p:spPr>
              <a:xfrm>
                <a:off x="1750354" y="2812724"/>
                <a:ext cx="595032" cy="73235"/>
              </a:xfrm>
              <a:custGeom>
                <a:avLst/>
                <a:gdLst>
                  <a:gd name="connsiteX0" fmla="*/ 19050 w 1238250"/>
                  <a:gd name="connsiteY0" fmla="*/ 120650 h 152400"/>
                  <a:gd name="connsiteX1" fmla="*/ 1219200 w 1238250"/>
                  <a:gd name="connsiteY1" fmla="*/ 152400 h 152400"/>
                  <a:gd name="connsiteX2" fmla="*/ 1238250 w 1238250"/>
                  <a:gd name="connsiteY2" fmla="*/ 6350 h 152400"/>
                  <a:gd name="connsiteX3" fmla="*/ 0 w 1238250"/>
                  <a:gd name="connsiteY3" fmla="*/ 0 h 152400"/>
                  <a:gd name="connsiteX4" fmla="*/ 19050 w 1238250"/>
                  <a:gd name="connsiteY4" fmla="*/ 120650 h 15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50" h="152400">
                    <a:moveTo>
                      <a:pt x="19050" y="120650"/>
                    </a:moveTo>
                    <a:lnTo>
                      <a:pt x="1219200" y="152400"/>
                    </a:lnTo>
                    <a:lnTo>
                      <a:pt x="1238250" y="6350"/>
                    </a:lnTo>
                    <a:lnTo>
                      <a:pt x="0" y="0"/>
                    </a:lnTo>
                    <a:lnTo>
                      <a:pt x="19050" y="120650"/>
                    </a:lnTo>
                    <a:close/>
                  </a:path>
                </a:pathLst>
              </a:custGeom>
              <a:noFill/>
              <a:ln w="508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Freeform 50"/>
              <p:cNvSpPr/>
              <p:nvPr/>
            </p:nvSpPr>
            <p:spPr>
              <a:xfrm>
                <a:off x="1796126" y="2931730"/>
                <a:ext cx="503489" cy="67131"/>
              </a:xfrm>
              <a:custGeom>
                <a:avLst/>
                <a:gdLst>
                  <a:gd name="connsiteX0" fmla="*/ 12700 w 1047750"/>
                  <a:gd name="connsiteY0" fmla="*/ 107950 h 139700"/>
                  <a:gd name="connsiteX1" fmla="*/ 1022350 w 1047750"/>
                  <a:gd name="connsiteY1" fmla="*/ 139700 h 139700"/>
                  <a:gd name="connsiteX2" fmla="*/ 1047750 w 1047750"/>
                  <a:gd name="connsiteY2" fmla="*/ 25400 h 139700"/>
                  <a:gd name="connsiteX3" fmla="*/ 0 w 1047750"/>
                  <a:gd name="connsiteY3" fmla="*/ 0 h 139700"/>
                  <a:gd name="connsiteX4" fmla="*/ 12700 w 1047750"/>
                  <a:gd name="connsiteY4" fmla="*/ 107950 h 139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0" h="139700">
                    <a:moveTo>
                      <a:pt x="12700" y="107950"/>
                    </a:moveTo>
                    <a:lnTo>
                      <a:pt x="1022350" y="139700"/>
                    </a:lnTo>
                    <a:lnTo>
                      <a:pt x="1047750" y="25400"/>
                    </a:lnTo>
                    <a:lnTo>
                      <a:pt x="0" y="0"/>
                    </a:lnTo>
                    <a:lnTo>
                      <a:pt x="12700" y="107950"/>
                    </a:lnTo>
                    <a:close/>
                  </a:path>
                </a:pathLst>
              </a:custGeom>
              <a:noFill/>
              <a:ln w="381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pic>
        <p:nvPicPr>
          <p:cNvPr id="73" name="Picture 72" descr="composite-initial.png"/>
          <p:cNvPicPr>
            <a:picLocks noChangeAspect="1"/>
          </p:cNvPicPr>
          <p:nvPr/>
        </p:nvPicPr>
        <p:blipFill>
          <a:blip r:embed="rId4"/>
          <a:stretch>
            <a:fillRect/>
          </a:stretch>
        </p:blipFill>
        <p:spPr>
          <a:xfrm>
            <a:off x="5508484" y="1905000"/>
            <a:ext cx="3162299" cy="4216399"/>
          </a:xfrm>
          <a:prstGeom prst="rect">
            <a:avLst/>
          </a:prstGeom>
        </p:spPr>
      </p:pic>
      <p:sp>
        <p:nvSpPr>
          <p:cNvPr id="74" name="Right Arrow 73"/>
          <p:cNvSpPr/>
          <p:nvPr/>
        </p:nvSpPr>
        <p:spPr>
          <a:xfrm>
            <a:off x="4528820" y="3601719"/>
            <a:ext cx="822960" cy="822960"/>
          </a:xfrm>
          <a:prstGeom prst="rightArrow">
            <a:avLst/>
          </a:prstGeom>
          <a:ln/>
        </p:spPr>
        <p:style>
          <a:lnRef idx="1">
            <a:schemeClr val="accent1"/>
          </a:lnRef>
          <a:fillRef idx="3">
            <a:schemeClr val="accent1"/>
          </a:fillRef>
          <a:effectRef idx="2">
            <a:schemeClr val="accent1"/>
          </a:effectRef>
          <a:fontRef idx="minor">
            <a:schemeClr val="lt1"/>
          </a:fontRef>
        </p:style>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descr="composite-final.png"/>
          <p:cNvPicPr>
            <a:picLocks noChangeAspect="1"/>
          </p:cNvPicPr>
          <p:nvPr/>
        </p:nvPicPr>
        <p:blipFill>
          <a:blip r:embed="rId3"/>
          <a:stretch>
            <a:fillRect/>
          </a:stretch>
        </p:blipFill>
        <p:spPr>
          <a:xfrm>
            <a:off x="5514687" y="1905000"/>
            <a:ext cx="3132764" cy="4177019"/>
          </a:xfrm>
          <a:prstGeom prst="rect">
            <a:avLst/>
          </a:prstGeom>
        </p:spPr>
      </p:pic>
      <p:grpSp>
        <p:nvGrpSpPr>
          <p:cNvPr id="3" name="Group 95"/>
          <p:cNvGrpSpPr/>
          <p:nvPr/>
        </p:nvGrpSpPr>
        <p:grpSpPr>
          <a:xfrm>
            <a:off x="1185236" y="1904999"/>
            <a:ext cx="3136900" cy="4182534"/>
            <a:chOff x="7935672" y="-1"/>
            <a:chExt cx="7543800" cy="10058401"/>
          </a:xfrm>
        </p:grpSpPr>
        <p:pic>
          <p:nvPicPr>
            <p:cNvPr id="97" name="Picture 96" descr="empty.png"/>
            <p:cNvPicPr>
              <a:picLocks noChangeAspect="1"/>
            </p:cNvPicPr>
            <p:nvPr/>
          </p:nvPicPr>
          <p:blipFill>
            <a:blip r:embed="rId4" cstate="print"/>
            <a:stretch>
              <a:fillRect/>
            </a:stretch>
          </p:blipFill>
          <p:spPr>
            <a:xfrm>
              <a:off x="7935672" y="-1"/>
              <a:ext cx="7543800" cy="10058401"/>
            </a:xfrm>
            <a:prstGeom prst="rect">
              <a:avLst/>
            </a:prstGeom>
          </p:spPr>
        </p:pic>
        <p:sp>
          <p:nvSpPr>
            <p:cNvPr id="98" name="Freeform 97"/>
            <p:cNvSpPr/>
            <p:nvPr/>
          </p:nvSpPr>
          <p:spPr>
            <a:xfrm>
              <a:off x="10426700" y="800100"/>
              <a:ext cx="2260600" cy="323850"/>
            </a:xfrm>
            <a:custGeom>
              <a:avLst/>
              <a:gdLst>
                <a:gd name="connsiteX0" fmla="*/ 0 w 2260600"/>
                <a:gd name="connsiteY0" fmla="*/ 0 h 323850"/>
                <a:gd name="connsiteX1" fmla="*/ 2260600 w 2260600"/>
                <a:gd name="connsiteY1" fmla="*/ 63500 h 323850"/>
                <a:gd name="connsiteX2" fmla="*/ 2184400 w 2260600"/>
                <a:gd name="connsiteY2" fmla="*/ 323850 h 323850"/>
                <a:gd name="connsiteX3" fmla="*/ 63500 w 2260600"/>
                <a:gd name="connsiteY3" fmla="*/ 254000 h 323850"/>
                <a:gd name="connsiteX4" fmla="*/ 0 w 2260600"/>
                <a:gd name="connsiteY4" fmla="*/ 0 h 323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0600" h="323850">
                  <a:moveTo>
                    <a:pt x="0" y="0"/>
                  </a:moveTo>
                  <a:lnTo>
                    <a:pt x="2260600" y="63500"/>
                  </a:lnTo>
                  <a:lnTo>
                    <a:pt x="2184400" y="323850"/>
                  </a:lnTo>
                  <a:lnTo>
                    <a:pt x="63500" y="254000"/>
                  </a:lnTo>
                  <a:lnTo>
                    <a:pt x="0" y="0"/>
                  </a:lnTo>
                  <a:close/>
                </a:path>
              </a:pathLst>
            </a:custGeom>
            <a:noFill/>
            <a:ln w="889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 name="Freeform 98"/>
            <p:cNvSpPr/>
            <p:nvPr/>
          </p:nvSpPr>
          <p:spPr>
            <a:xfrm>
              <a:off x="11017250" y="2279650"/>
              <a:ext cx="1238250" cy="165100"/>
            </a:xfrm>
            <a:custGeom>
              <a:avLst/>
              <a:gdLst>
                <a:gd name="connsiteX0" fmla="*/ 0 w 1238250"/>
                <a:gd name="connsiteY0" fmla="*/ 0 h 165100"/>
                <a:gd name="connsiteX1" fmla="*/ 1238250 w 1238250"/>
                <a:gd name="connsiteY1" fmla="*/ 25400 h 165100"/>
                <a:gd name="connsiteX2" fmla="*/ 1206500 w 1238250"/>
                <a:gd name="connsiteY2" fmla="*/ 165100 h 165100"/>
                <a:gd name="connsiteX3" fmla="*/ 25400 w 1238250"/>
                <a:gd name="connsiteY3" fmla="*/ 139700 h 165100"/>
                <a:gd name="connsiteX4" fmla="*/ 0 w 1238250"/>
                <a:gd name="connsiteY4" fmla="*/ 0 h 165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50" h="165100">
                  <a:moveTo>
                    <a:pt x="0" y="0"/>
                  </a:moveTo>
                  <a:lnTo>
                    <a:pt x="1238250" y="25400"/>
                  </a:lnTo>
                  <a:lnTo>
                    <a:pt x="1206500" y="165100"/>
                  </a:lnTo>
                  <a:lnTo>
                    <a:pt x="25400" y="139700"/>
                  </a:lnTo>
                  <a:lnTo>
                    <a:pt x="0" y="0"/>
                  </a:lnTo>
                  <a:close/>
                </a:path>
              </a:pathLst>
            </a:custGeom>
            <a:noFill/>
            <a:ln w="508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Freeform 99"/>
            <p:cNvSpPr/>
            <p:nvPr/>
          </p:nvSpPr>
          <p:spPr>
            <a:xfrm>
              <a:off x="11163300" y="2679700"/>
              <a:ext cx="965200" cy="139700"/>
            </a:xfrm>
            <a:custGeom>
              <a:avLst/>
              <a:gdLst>
                <a:gd name="connsiteX0" fmla="*/ 0 w 965200"/>
                <a:gd name="connsiteY0" fmla="*/ 0 h 139700"/>
                <a:gd name="connsiteX1" fmla="*/ 965200 w 965200"/>
                <a:gd name="connsiteY1" fmla="*/ 19050 h 139700"/>
                <a:gd name="connsiteX2" fmla="*/ 946150 w 965200"/>
                <a:gd name="connsiteY2" fmla="*/ 139700 h 139700"/>
                <a:gd name="connsiteX3" fmla="*/ 25400 w 965200"/>
                <a:gd name="connsiteY3" fmla="*/ 127000 h 139700"/>
                <a:gd name="connsiteX4" fmla="*/ 0 w 965200"/>
                <a:gd name="connsiteY4" fmla="*/ 0 h 139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5200" h="139700">
                  <a:moveTo>
                    <a:pt x="0" y="0"/>
                  </a:moveTo>
                  <a:lnTo>
                    <a:pt x="965200" y="19050"/>
                  </a:lnTo>
                  <a:lnTo>
                    <a:pt x="946150" y="139700"/>
                  </a:lnTo>
                  <a:lnTo>
                    <a:pt x="25400" y="127000"/>
                  </a:lnTo>
                  <a:lnTo>
                    <a:pt x="0" y="0"/>
                  </a:lnTo>
                  <a:close/>
                </a:path>
              </a:pathLst>
            </a:custGeom>
            <a:noFill/>
            <a:ln w="508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609600" y="312736"/>
            <a:ext cx="10972800" cy="1143000"/>
          </a:xfrm>
        </p:spPr>
        <p:txBody>
          <a:bodyPr/>
          <a:lstStyle/>
          <a:p>
            <a:r>
              <a:rPr lang="en-US" dirty="0" smtClean="0"/>
              <a:t>Refined light parameters</a:t>
            </a:r>
            <a:endParaRPr lang="en-US" dirty="0"/>
          </a:p>
        </p:txBody>
      </p:sp>
      <p:sp>
        <p:nvSpPr>
          <p:cNvPr id="74" name="Right Arrow 73"/>
          <p:cNvSpPr/>
          <p:nvPr/>
        </p:nvSpPr>
        <p:spPr>
          <a:xfrm>
            <a:off x="4520256" y="3589018"/>
            <a:ext cx="822960" cy="822960"/>
          </a:xfrm>
          <a:prstGeom prst="rightArrow">
            <a:avLst/>
          </a:prstGeom>
          <a:ln/>
        </p:spPr>
        <p:style>
          <a:lnRef idx="1">
            <a:schemeClr val="accent1"/>
          </a:lnRef>
          <a:fillRef idx="3">
            <a:schemeClr val="accent1"/>
          </a:fillRef>
          <a:effectRef idx="2">
            <a:schemeClr val="accent1"/>
          </a:effectRef>
          <a:fontRef idx="minor">
            <a:schemeClr val="lt1"/>
          </a:fontRef>
        </p:style>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901" y="300037"/>
            <a:ext cx="10972800" cy="1143000"/>
          </a:xfrm>
        </p:spPr>
        <p:txBody>
          <a:bodyPr/>
          <a:lstStyle/>
          <a:p>
            <a:r>
              <a:rPr lang="en-US" dirty="0" smtClean="0"/>
              <a:t>External light shafts</a:t>
            </a:r>
            <a:endParaRPr lang="en-US" dirty="0"/>
          </a:p>
        </p:txBody>
      </p:sp>
      <p:pic>
        <p:nvPicPr>
          <p:cNvPr id="44" name="Picture 43" descr="orig.png"/>
          <p:cNvPicPr>
            <a:picLocks noChangeAspect="1"/>
          </p:cNvPicPr>
          <p:nvPr/>
        </p:nvPicPr>
        <p:blipFill>
          <a:blip r:embed="rId2"/>
          <a:stretch>
            <a:fillRect/>
          </a:stretch>
        </p:blipFill>
        <p:spPr>
          <a:xfrm>
            <a:off x="2133600" y="1905000"/>
            <a:ext cx="5651500" cy="4238625"/>
          </a:xfrm>
          <a:prstGeom prst="rect">
            <a:avLst/>
          </a:prstGeom>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descr="orig.png"/>
          <p:cNvPicPr>
            <a:picLocks noChangeAspect="1"/>
          </p:cNvPicPr>
          <p:nvPr/>
        </p:nvPicPr>
        <p:blipFill>
          <a:blip r:embed="rId2"/>
          <a:stretch>
            <a:fillRect/>
          </a:stretch>
        </p:blipFill>
        <p:spPr>
          <a:xfrm>
            <a:off x="2135543" y="1897878"/>
            <a:ext cx="5651500" cy="4238625"/>
          </a:xfrm>
          <a:prstGeom prst="rect">
            <a:avLst/>
          </a:prstGeom>
        </p:spPr>
      </p:pic>
      <p:sp>
        <p:nvSpPr>
          <p:cNvPr id="33" name="Freeform 32"/>
          <p:cNvSpPr/>
          <p:nvPr/>
        </p:nvSpPr>
        <p:spPr>
          <a:xfrm>
            <a:off x="2154909" y="3363558"/>
            <a:ext cx="5623580" cy="2088937"/>
          </a:xfrm>
          <a:custGeom>
            <a:avLst/>
            <a:gdLst>
              <a:gd name="connsiteX0" fmla="*/ 4512117 w 9146785"/>
              <a:gd name="connsiteY0" fmla="*/ 3397669 h 3397669"/>
              <a:gd name="connsiteX1" fmla="*/ 9146785 w 9146785"/>
              <a:gd name="connsiteY1" fmla="*/ 512436 h 3397669"/>
              <a:gd name="connsiteX2" fmla="*/ 5459104 w 9146785"/>
              <a:gd name="connsiteY2" fmla="*/ 0 h 3397669"/>
              <a:gd name="connsiteX3" fmla="*/ 0 w 9146785"/>
              <a:gd name="connsiteY3" fmla="*/ 1370208 h 3397669"/>
              <a:gd name="connsiteX4" fmla="*/ 4512117 w 9146785"/>
              <a:gd name="connsiteY4" fmla="*/ 3397669 h 3397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6785" h="3397669">
                <a:moveTo>
                  <a:pt x="4512117" y="3397669"/>
                </a:moveTo>
                <a:lnTo>
                  <a:pt x="9146785" y="512436"/>
                </a:lnTo>
                <a:lnTo>
                  <a:pt x="5459104" y="0"/>
                </a:lnTo>
                <a:lnTo>
                  <a:pt x="0" y="1370208"/>
                </a:lnTo>
                <a:lnTo>
                  <a:pt x="4512117" y="3397669"/>
                </a:lnTo>
                <a:close/>
              </a:path>
            </a:pathLst>
          </a:custGeom>
          <a:solidFill>
            <a:schemeClr val="accent5">
              <a:lumMod val="60000"/>
              <a:lumOff val="40000"/>
              <a:alpha val="33000"/>
            </a:schemeClr>
          </a:solidFill>
          <a:ln w="63500">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a:p>
        </p:txBody>
      </p:sp>
      <p:sp>
        <p:nvSpPr>
          <p:cNvPr id="34" name="Freeform 33"/>
          <p:cNvSpPr/>
          <p:nvPr/>
        </p:nvSpPr>
        <p:spPr>
          <a:xfrm>
            <a:off x="2189158" y="1918425"/>
            <a:ext cx="5561933" cy="301355"/>
          </a:xfrm>
          <a:custGeom>
            <a:avLst/>
            <a:gdLst>
              <a:gd name="connsiteX0" fmla="*/ 5548233 w 9046516"/>
              <a:gd name="connsiteY0" fmla="*/ 490155 h 490155"/>
              <a:gd name="connsiteX1" fmla="*/ 9046516 w 9046516"/>
              <a:gd name="connsiteY1" fmla="*/ 412176 h 490155"/>
              <a:gd name="connsiteX2" fmla="*/ 7665028 w 9046516"/>
              <a:gd name="connsiteY2" fmla="*/ 0 h 490155"/>
              <a:gd name="connsiteX3" fmla="*/ 0 w 9046516"/>
              <a:gd name="connsiteY3" fmla="*/ 100259 h 490155"/>
              <a:gd name="connsiteX4" fmla="*/ 5548233 w 9046516"/>
              <a:gd name="connsiteY4" fmla="*/ 490155 h 490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6516" h="490155">
                <a:moveTo>
                  <a:pt x="5548233" y="490155"/>
                </a:moveTo>
                <a:lnTo>
                  <a:pt x="9046516" y="412176"/>
                </a:lnTo>
                <a:lnTo>
                  <a:pt x="7665028" y="0"/>
                </a:lnTo>
                <a:lnTo>
                  <a:pt x="0" y="100259"/>
                </a:lnTo>
                <a:lnTo>
                  <a:pt x="5548233" y="490155"/>
                </a:lnTo>
                <a:close/>
              </a:path>
            </a:pathLst>
          </a:custGeom>
          <a:solidFill>
            <a:schemeClr val="accent2">
              <a:alpha val="25000"/>
            </a:schemeClr>
          </a:solidFill>
          <a:ln w="6350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a:p>
        </p:txBody>
      </p:sp>
      <p:sp>
        <p:nvSpPr>
          <p:cNvPr id="35" name="Rectangle 34"/>
          <p:cNvSpPr/>
          <p:nvPr/>
        </p:nvSpPr>
        <p:spPr>
          <a:xfrm flipV="1">
            <a:off x="5338678" y="5317950"/>
            <a:ext cx="2428489" cy="761586"/>
          </a:xfrm>
          <a:prstGeom prst="rect">
            <a:avLst/>
          </a:prstGeom>
          <a:solidFill>
            <a:schemeClr val="tx1">
              <a:alpha val="55000"/>
            </a:schemeClr>
          </a:solidFill>
          <a:ln>
            <a:noFill/>
          </a:ln>
        </p:spPr>
        <p:style>
          <a:lnRef idx="1">
            <a:schemeClr val="accent1"/>
          </a:lnRef>
          <a:fillRef idx="3">
            <a:schemeClr val="accent1"/>
          </a:fillRef>
          <a:effectRef idx="2">
            <a:schemeClr val="accent1"/>
          </a:effectRef>
          <a:fontRef idx="minor">
            <a:schemeClr val="lt1"/>
          </a:fontRef>
        </p:style>
      </p:sp>
      <p:sp>
        <p:nvSpPr>
          <p:cNvPr id="36" name="TextBox 35"/>
          <p:cNvSpPr txBox="1"/>
          <p:nvPr/>
        </p:nvSpPr>
        <p:spPr>
          <a:xfrm>
            <a:off x="5685717" y="5683568"/>
            <a:ext cx="2018657" cy="340606"/>
          </a:xfrm>
          <a:prstGeom prst="rect">
            <a:avLst/>
          </a:prstGeom>
          <a:noFill/>
        </p:spPr>
        <p:txBody>
          <a:bodyPr wrap="square" rtlCol="0">
            <a:normAutofit fontScale="55000" lnSpcReduction="20000"/>
          </a:bodyPr>
          <a:lstStyle/>
          <a:p>
            <a:r>
              <a:rPr lang="en-US" sz="3000" dirty="0">
                <a:solidFill>
                  <a:schemeClr val="bg1"/>
                </a:solidFill>
                <a:latin typeface="Times New Roman"/>
              </a:rPr>
              <a:t>Shaft bounding box</a:t>
            </a:r>
          </a:p>
        </p:txBody>
      </p:sp>
      <p:sp>
        <p:nvSpPr>
          <p:cNvPr id="37" name="TextBox 36"/>
          <p:cNvSpPr txBox="1"/>
          <p:nvPr/>
        </p:nvSpPr>
        <p:spPr>
          <a:xfrm>
            <a:off x="5679043" y="5317950"/>
            <a:ext cx="2198850" cy="340606"/>
          </a:xfrm>
          <a:prstGeom prst="rect">
            <a:avLst/>
          </a:prstGeom>
          <a:noFill/>
        </p:spPr>
        <p:txBody>
          <a:bodyPr wrap="square" rtlCol="0">
            <a:normAutofit fontScale="55000" lnSpcReduction="20000"/>
          </a:bodyPr>
          <a:lstStyle/>
          <a:p>
            <a:r>
              <a:rPr lang="en-US" sz="3000" dirty="0">
                <a:solidFill>
                  <a:schemeClr val="bg1"/>
                </a:solidFill>
                <a:latin typeface="Times New Roman"/>
              </a:rPr>
              <a:t>Source bounding box</a:t>
            </a:r>
          </a:p>
        </p:txBody>
      </p:sp>
      <p:sp>
        <p:nvSpPr>
          <p:cNvPr id="38" name="Rectangle 37"/>
          <p:cNvSpPr/>
          <p:nvPr/>
        </p:nvSpPr>
        <p:spPr>
          <a:xfrm>
            <a:off x="5398743" y="5801625"/>
            <a:ext cx="293027" cy="163092"/>
          </a:xfrm>
          <a:prstGeom prst="rect">
            <a:avLst/>
          </a:prstGeom>
          <a:solidFill>
            <a:schemeClr val="accent5">
              <a:lumMod val="75000"/>
              <a:alpha val="25000"/>
            </a:schemeClr>
          </a:solidFill>
          <a:ln w="50800">
            <a:solidFill>
              <a:schemeClr val="accent5">
                <a:lumMod val="75000"/>
              </a:schemeClr>
            </a:solidFill>
          </a:ln>
        </p:spPr>
        <p:style>
          <a:lnRef idx="1">
            <a:schemeClr val="accent1"/>
          </a:lnRef>
          <a:fillRef idx="3">
            <a:schemeClr val="accent1"/>
          </a:fillRef>
          <a:effectRef idx="2">
            <a:schemeClr val="accent1"/>
          </a:effectRef>
          <a:fontRef idx="minor">
            <a:schemeClr val="lt1"/>
          </a:fontRef>
        </p:style>
      </p:sp>
      <p:sp>
        <p:nvSpPr>
          <p:cNvPr id="39" name="Rectangle 38"/>
          <p:cNvSpPr/>
          <p:nvPr/>
        </p:nvSpPr>
        <p:spPr>
          <a:xfrm>
            <a:off x="5398743" y="5432471"/>
            <a:ext cx="293027" cy="163092"/>
          </a:xfrm>
          <a:prstGeom prst="rect">
            <a:avLst/>
          </a:prstGeom>
          <a:solidFill>
            <a:schemeClr val="accent2">
              <a:alpha val="25000"/>
            </a:schemeClr>
          </a:solidFill>
          <a:ln w="50800">
            <a:solidFill>
              <a:schemeClr val="accent2"/>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467958" y="292915"/>
            <a:ext cx="10972800" cy="1143000"/>
          </a:xfrm>
        </p:spPr>
        <p:txBody>
          <a:bodyPr/>
          <a:lstStyle/>
          <a:p>
            <a:r>
              <a:rPr lang="en-US" dirty="0" smtClean="0"/>
              <a:t>External light shafts</a:t>
            </a:r>
            <a:endParaRPr lang="en-US"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7"/>
          <p:cNvGrpSpPr/>
          <p:nvPr/>
        </p:nvGrpSpPr>
        <p:grpSpPr>
          <a:xfrm>
            <a:off x="2149070" y="1944248"/>
            <a:ext cx="5623330" cy="4217194"/>
            <a:chOff x="1690687" y="1878806"/>
            <a:chExt cx="7351713" cy="5513388"/>
          </a:xfrm>
        </p:grpSpPr>
        <p:pic>
          <p:nvPicPr>
            <p:cNvPr id="40" name="Picture 39" descr="detectim.png"/>
            <p:cNvPicPr>
              <a:picLocks noChangeAspect="1"/>
            </p:cNvPicPr>
            <p:nvPr/>
          </p:nvPicPr>
          <p:blipFill>
            <a:blip r:embed="rId2"/>
            <a:stretch>
              <a:fillRect/>
            </a:stretch>
          </p:blipFill>
          <p:spPr>
            <a:xfrm>
              <a:off x="1690687" y="1878806"/>
              <a:ext cx="7351713" cy="5513388"/>
            </a:xfrm>
            <a:prstGeom prst="rect">
              <a:avLst/>
            </a:prstGeom>
          </p:spPr>
        </p:pic>
        <p:pic>
          <p:nvPicPr>
            <p:cNvPr id="46" name="Picture 45" descr="shaftim-crop.png"/>
            <p:cNvPicPr>
              <a:picLocks noChangeAspect="1"/>
            </p:cNvPicPr>
            <p:nvPr/>
          </p:nvPicPr>
          <p:blipFill>
            <a:blip r:embed="rId3"/>
            <a:stretch>
              <a:fillRect/>
            </a:stretch>
          </p:blipFill>
          <p:spPr>
            <a:xfrm>
              <a:off x="1690687" y="1878806"/>
              <a:ext cx="7351713" cy="1023937"/>
            </a:xfrm>
            <a:prstGeom prst="rect">
              <a:avLst/>
            </a:prstGeom>
          </p:spPr>
        </p:pic>
      </p:grpSp>
      <p:sp>
        <p:nvSpPr>
          <p:cNvPr id="2" name="Title 1"/>
          <p:cNvSpPr>
            <a:spLocks noGrp="1"/>
          </p:cNvSpPr>
          <p:nvPr>
            <p:ph type="title"/>
          </p:nvPr>
        </p:nvSpPr>
        <p:spPr>
          <a:xfrm>
            <a:off x="-533400" y="350838"/>
            <a:ext cx="10972800" cy="1143000"/>
          </a:xfrm>
        </p:spPr>
        <p:txBody>
          <a:bodyPr/>
          <a:lstStyle/>
          <a:p>
            <a:r>
              <a:rPr lang="en-US" dirty="0" smtClean="0"/>
              <a:t>External light shafts</a:t>
            </a:r>
            <a:endParaRPr lang="en-US" dirty="0"/>
          </a:p>
        </p:txBody>
      </p:sp>
      <p:sp>
        <p:nvSpPr>
          <p:cNvPr id="39" name="TextBox 38"/>
          <p:cNvSpPr txBox="1"/>
          <p:nvPr/>
        </p:nvSpPr>
        <p:spPr>
          <a:xfrm>
            <a:off x="1893482" y="1349550"/>
            <a:ext cx="3657600" cy="369332"/>
          </a:xfrm>
          <a:prstGeom prst="rect">
            <a:avLst/>
          </a:prstGeom>
          <a:noFill/>
        </p:spPr>
        <p:txBody>
          <a:bodyPr wrap="square" rtlCol="0">
            <a:spAutoFit/>
          </a:bodyPr>
          <a:lstStyle/>
          <a:p>
            <a:r>
              <a:rPr lang="en-US" dirty="0"/>
              <a:t>Shadow matting via </a:t>
            </a:r>
            <a:r>
              <a:rPr lang="en-US" dirty="0" err="1"/>
              <a:t>Guo</a:t>
            </a:r>
            <a:r>
              <a:rPr lang="en-US" dirty="0"/>
              <a:t> et al. [2011]</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ori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6" y="381000"/>
            <a:ext cx="9144000" cy="6096000"/>
          </a:xfrm>
          <a:prstGeom prst="rect">
            <a:avLst/>
          </a:prstGeom>
        </p:spPr>
      </p:pic>
      <p:pic>
        <p:nvPicPr>
          <p:cNvPr id="3" name="Picture 2" descr="compos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6" y="381000"/>
            <a:ext cx="9144000" cy="6096000"/>
          </a:xfrm>
          <a:prstGeom prst="rect">
            <a:avLst/>
          </a:prstGeom>
        </p:spPr>
      </p:pic>
    </p:spTree>
    <p:extLst>
      <p:ext uri="{BB962C8B-B14F-4D97-AF65-F5344CB8AC3E}">
        <p14:creationId xmlns:p14="http://schemas.microsoft.com/office/powerpoint/2010/main" val="240709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descr="orig.png"/>
          <p:cNvPicPr>
            <a:picLocks noChangeAspect="1"/>
          </p:cNvPicPr>
          <p:nvPr/>
        </p:nvPicPr>
        <p:blipFill>
          <a:blip r:embed="rId3"/>
          <a:stretch>
            <a:fillRect/>
          </a:stretch>
        </p:blipFill>
        <p:spPr>
          <a:xfrm>
            <a:off x="2133600" y="1905000"/>
            <a:ext cx="5651500" cy="4238625"/>
          </a:xfrm>
          <a:prstGeom prst="rect">
            <a:avLst/>
          </a:prstGeom>
        </p:spPr>
      </p:pic>
      <p:pic>
        <p:nvPicPr>
          <p:cNvPr id="4" name="Picture 3" descr="latex-image-1.pdf"/>
          <p:cNvPicPr>
            <a:picLocks noChangeAspect="1"/>
          </p:cNvPicPr>
          <p:nvPr/>
        </p:nvPicPr>
        <p:blipFill>
          <a:blip r:embed="rId4"/>
          <a:stretch>
            <a:fillRect/>
          </a:stretch>
        </p:blipFill>
        <p:spPr>
          <a:xfrm>
            <a:off x="5156199" y="3606799"/>
            <a:ext cx="2679700" cy="1651000"/>
          </a:xfrm>
          <a:prstGeom prst="rect">
            <a:avLst/>
          </a:prstGeom>
          <a:solidFill>
            <a:schemeClr val="bg1">
              <a:alpha val="47000"/>
            </a:schemeClr>
          </a:solidFill>
        </p:spPr>
      </p:pic>
      <p:pic>
        <p:nvPicPr>
          <p:cNvPr id="5" name="Picture 4" descr="latex-image-1.pdf"/>
          <p:cNvPicPr>
            <a:picLocks noChangeAspect="1"/>
          </p:cNvPicPr>
          <p:nvPr/>
        </p:nvPicPr>
        <p:blipFill>
          <a:blip r:embed="rId5"/>
          <a:stretch>
            <a:fillRect/>
          </a:stretch>
        </p:blipFill>
        <p:spPr>
          <a:xfrm>
            <a:off x="5168899" y="1473199"/>
            <a:ext cx="2679700" cy="1651000"/>
          </a:xfrm>
          <a:prstGeom prst="rect">
            <a:avLst/>
          </a:prstGeom>
          <a:solidFill>
            <a:schemeClr val="bg1">
              <a:alpha val="51000"/>
            </a:schemeClr>
          </a:solidFill>
        </p:spPr>
      </p:pic>
      <p:sp>
        <p:nvSpPr>
          <p:cNvPr id="6" name="Oval 5"/>
          <p:cNvSpPr/>
          <p:nvPr/>
        </p:nvSpPr>
        <p:spPr>
          <a:xfrm>
            <a:off x="4833619" y="4025899"/>
            <a:ext cx="259080" cy="259080"/>
          </a:xfrm>
          <a:prstGeom prst="ellipse">
            <a:avLst/>
          </a:prstGeom>
          <a:ln/>
        </p:spPr>
        <p:style>
          <a:lnRef idx="1">
            <a:schemeClr val="accent1"/>
          </a:lnRef>
          <a:fillRef idx="3">
            <a:schemeClr val="accent1"/>
          </a:fillRef>
          <a:effectRef idx="2">
            <a:schemeClr val="accent1"/>
          </a:effectRef>
          <a:fontRef idx="minor">
            <a:schemeClr val="lt1"/>
          </a:fontRef>
        </p:style>
      </p:sp>
      <p:sp>
        <p:nvSpPr>
          <p:cNvPr id="7" name="Oval 6"/>
          <p:cNvSpPr/>
          <p:nvPr/>
        </p:nvSpPr>
        <p:spPr>
          <a:xfrm>
            <a:off x="4800599" y="1943099"/>
            <a:ext cx="259080" cy="259080"/>
          </a:xfrm>
          <a:prstGeom prst="ellipse">
            <a:avLst/>
          </a:prstGeom>
          <a:ln/>
        </p:spPr>
        <p:style>
          <a:lnRef idx="1">
            <a:schemeClr val="accent1"/>
          </a:lnRef>
          <a:fillRef idx="3">
            <a:schemeClr val="accent1"/>
          </a:fillRef>
          <a:effectRef idx="2">
            <a:schemeClr val="accent1"/>
          </a:effectRef>
          <a:fontRef idx="minor">
            <a:schemeClr val="lt1"/>
          </a:fontRef>
        </p:style>
      </p:sp>
      <p:sp>
        <p:nvSpPr>
          <p:cNvPr id="3" name="Title 2"/>
          <p:cNvSpPr>
            <a:spLocks noGrp="1"/>
          </p:cNvSpPr>
          <p:nvPr>
            <p:ph type="title"/>
          </p:nvPr>
        </p:nvSpPr>
        <p:spPr>
          <a:xfrm>
            <a:off x="-469901" y="300037"/>
            <a:ext cx="10972800" cy="1143000"/>
          </a:xfrm>
        </p:spPr>
        <p:txBody>
          <a:bodyPr/>
          <a:lstStyle/>
          <a:p>
            <a:r>
              <a:rPr lang="en-US" dirty="0" smtClean="0"/>
              <a:t>Setting light shaft direction</a:t>
            </a:r>
            <a:endParaRPr lang="en-US"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7"/>
          <p:cNvGrpSpPr/>
          <p:nvPr/>
        </p:nvGrpSpPr>
        <p:grpSpPr>
          <a:xfrm>
            <a:off x="2144358" y="1947834"/>
            <a:ext cx="5623330" cy="4217194"/>
            <a:chOff x="1690687" y="1878806"/>
            <a:chExt cx="7351713" cy="5513388"/>
          </a:xfrm>
        </p:grpSpPr>
        <p:pic>
          <p:nvPicPr>
            <p:cNvPr id="40" name="Picture 39" descr="detectim.png"/>
            <p:cNvPicPr>
              <a:picLocks noChangeAspect="1"/>
            </p:cNvPicPr>
            <p:nvPr/>
          </p:nvPicPr>
          <p:blipFill>
            <a:blip r:embed="rId2"/>
            <a:stretch>
              <a:fillRect/>
            </a:stretch>
          </p:blipFill>
          <p:spPr>
            <a:xfrm>
              <a:off x="1690687" y="1878806"/>
              <a:ext cx="7351713" cy="5513388"/>
            </a:xfrm>
            <a:prstGeom prst="rect">
              <a:avLst/>
            </a:prstGeom>
          </p:spPr>
        </p:pic>
        <p:sp>
          <p:nvSpPr>
            <p:cNvPr id="42" name="Rectangle 41"/>
            <p:cNvSpPr/>
            <p:nvPr/>
          </p:nvSpPr>
          <p:spPr>
            <a:xfrm flipV="1">
              <a:off x="6225137" y="6725936"/>
              <a:ext cx="2700995" cy="553997"/>
            </a:xfrm>
            <a:prstGeom prst="rect">
              <a:avLst/>
            </a:prstGeom>
            <a:solidFill>
              <a:schemeClr val="bg1">
                <a:alpha val="47000"/>
              </a:schemeClr>
            </a:solidFill>
            <a:ln>
              <a:noFill/>
            </a:ln>
          </p:spPr>
          <p:style>
            <a:lnRef idx="1">
              <a:schemeClr val="accent1"/>
            </a:lnRef>
            <a:fillRef idx="3">
              <a:schemeClr val="accent1"/>
            </a:fillRef>
            <a:effectRef idx="2">
              <a:schemeClr val="accent1"/>
            </a:effectRef>
            <a:fontRef idx="minor">
              <a:schemeClr val="lt1"/>
            </a:fontRef>
          </p:style>
        </p:sp>
        <p:cxnSp>
          <p:nvCxnSpPr>
            <p:cNvPr id="43" name="Straight Connector 42"/>
            <p:cNvCxnSpPr/>
            <p:nvPr/>
          </p:nvCxnSpPr>
          <p:spPr>
            <a:xfrm rot="5400000" flipH="1" flipV="1">
              <a:off x="4805012" y="4121647"/>
              <a:ext cx="1445046" cy="1588"/>
            </a:xfrm>
            <a:prstGeom prst="line">
              <a:avLst/>
            </a:prstGeom>
            <a:ln w="63500">
              <a:gradFill flip="none" rotWithShape="1">
                <a:gsLst>
                  <a:gs pos="94000">
                    <a:srgbClr val="FFFF00"/>
                  </a:gs>
                  <a:gs pos="0">
                    <a:srgbClr val="FFFFFF"/>
                  </a:gs>
                </a:gsLst>
                <a:lin ang="0" scaled="1"/>
                <a:tileRect/>
              </a:gradFill>
              <a:tailEnd type="stealth" w="med" len="med"/>
            </a:ln>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6527937" y="6773183"/>
              <a:ext cx="2486346" cy="553997"/>
            </a:xfrm>
            <a:prstGeom prst="rect">
              <a:avLst/>
            </a:prstGeom>
            <a:noFill/>
          </p:spPr>
          <p:txBody>
            <a:bodyPr wrap="square" rtlCol="0">
              <a:normAutofit fontScale="70000" lnSpcReduction="20000"/>
            </a:bodyPr>
            <a:lstStyle/>
            <a:p>
              <a:r>
                <a:rPr lang="en-US" sz="3000" dirty="0">
                  <a:solidFill>
                    <a:schemeClr val="bg1"/>
                  </a:solidFill>
                  <a:latin typeface="Times New Roman"/>
                </a:rPr>
                <a:t>Shaft direction</a:t>
              </a:r>
            </a:p>
          </p:txBody>
        </p:sp>
        <p:cxnSp>
          <p:nvCxnSpPr>
            <p:cNvPr id="45" name="Straight Connector 44"/>
            <p:cNvCxnSpPr/>
            <p:nvPr/>
          </p:nvCxnSpPr>
          <p:spPr>
            <a:xfrm rot="5400000" flipH="1" flipV="1">
              <a:off x="6214853" y="7038709"/>
              <a:ext cx="375137" cy="1588"/>
            </a:xfrm>
            <a:prstGeom prst="line">
              <a:avLst/>
            </a:prstGeom>
            <a:ln w="63500">
              <a:gradFill flip="none" rotWithShape="1">
                <a:gsLst>
                  <a:gs pos="94000">
                    <a:srgbClr val="FFFF00"/>
                  </a:gs>
                  <a:gs pos="0">
                    <a:srgbClr val="FFFFFF"/>
                  </a:gs>
                </a:gsLst>
                <a:lin ang="0" scaled="1"/>
                <a:tileRect/>
              </a:gradFill>
              <a:tailEnd type="stealth" w="med" len="med"/>
            </a:ln>
          </p:spPr>
          <p:style>
            <a:lnRef idx="2">
              <a:schemeClr val="accent1"/>
            </a:lnRef>
            <a:fillRef idx="0">
              <a:schemeClr val="accent1"/>
            </a:fillRef>
            <a:effectRef idx="1">
              <a:schemeClr val="accent1"/>
            </a:effectRef>
            <a:fontRef idx="minor">
              <a:schemeClr val="tx1"/>
            </a:fontRef>
          </p:style>
        </p:cxnSp>
        <p:pic>
          <p:nvPicPr>
            <p:cNvPr id="46" name="Picture 45" descr="shaftim-crop.png"/>
            <p:cNvPicPr>
              <a:picLocks noChangeAspect="1"/>
            </p:cNvPicPr>
            <p:nvPr/>
          </p:nvPicPr>
          <p:blipFill>
            <a:blip r:embed="rId3"/>
            <a:stretch>
              <a:fillRect/>
            </a:stretch>
          </p:blipFill>
          <p:spPr>
            <a:xfrm>
              <a:off x="1690687" y="1878806"/>
              <a:ext cx="7351713" cy="1023937"/>
            </a:xfrm>
            <a:prstGeom prst="rect">
              <a:avLst/>
            </a:prstGeom>
          </p:spPr>
        </p:pic>
      </p:grpSp>
      <p:sp>
        <p:nvSpPr>
          <p:cNvPr id="12" name="Title 1"/>
          <p:cNvSpPr>
            <a:spLocks noGrp="1"/>
          </p:cNvSpPr>
          <p:nvPr>
            <p:ph type="title"/>
          </p:nvPr>
        </p:nvSpPr>
        <p:spPr>
          <a:xfrm>
            <a:off x="-533400" y="350838"/>
            <a:ext cx="10972800" cy="1143000"/>
          </a:xfrm>
        </p:spPr>
        <p:txBody>
          <a:bodyPr/>
          <a:lstStyle/>
          <a:p>
            <a:r>
              <a:rPr lang="en-US" dirty="0" smtClean="0"/>
              <a:t>External light shafts</a:t>
            </a:r>
            <a:endParaRPr lang="en-US"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descr="composite.png"/>
          <p:cNvPicPr>
            <a:picLocks noChangeAspect="1"/>
          </p:cNvPicPr>
          <p:nvPr/>
        </p:nvPicPr>
        <p:blipFill>
          <a:blip r:embed="rId2"/>
          <a:stretch>
            <a:fillRect/>
          </a:stretch>
        </p:blipFill>
        <p:spPr>
          <a:xfrm>
            <a:off x="2120900" y="1905000"/>
            <a:ext cx="5651500" cy="4238625"/>
          </a:xfrm>
          <a:prstGeom prst="rect">
            <a:avLst/>
          </a:prstGeom>
        </p:spPr>
      </p:pic>
      <p:sp>
        <p:nvSpPr>
          <p:cNvPr id="2" name="Title 1"/>
          <p:cNvSpPr>
            <a:spLocks noGrp="1"/>
          </p:cNvSpPr>
          <p:nvPr>
            <p:ph type="title"/>
          </p:nvPr>
        </p:nvSpPr>
        <p:spPr>
          <a:xfrm>
            <a:off x="-533400" y="300038"/>
            <a:ext cx="10972800" cy="1143000"/>
          </a:xfrm>
        </p:spPr>
        <p:txBody>
          <a:bodyPr/>
          <a:lstStyle/>
          <a:p>
            <a:r>
              <a:rPr lang="en-US" dirty="0" smtClean="0"/>
              <a:t>Light shaft result</a:t>
            </a:r>
            <a:endParaRPr lang="en-US"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8534400" cy="1143000"/>
          </a:xfrm>
        </p:spPr>
        <p:txBody>
          <a:bodyPr/>
          <a:lstStyle/>
          <a:p>
            <a:r>
              <a:rPr lang="en-US" dirty="0" smtClean="0"/>
              <a:t>Inserting objects</a:t>
            </a:r>
            <a:endParaRPr lang="en-US" dirty="0"/>
          </a:p>
        </p:txBody>
      </p:sp>
      <p:sp>
        <p:nvSpPr>
          <p:cNvPr id="3" name="Content Placeholder 2"/>
          <p:cNvSpPr>
            <a:spLocks noGrp="1"/>
          </p:cNvSpPr>
          <p:nvPr>
            <p:ph idx="1"/>
          </p:nvPr>
        </p:nvSpPr>
        <p:spPr>
          <a:xfrm>
            <a:off x="609600" y="1600201"/>
            <a:ext cx="8534400" cy="4525963"/>
          </a:xfrm>
        </p:spPr>
        <p:txBody>
          <a:bodyPr>
            <a:normAutofit/>
          </a:bodyPr>
          <a:lstStyle/>
          <a:p>
            <a:r>
              <a:rPr lang="en-US" dirty="0"/>
              <a:t>R</a:t>
            </a:r>
            <a:r>
              <a:rPr lang="en-US" dirty="0" smtClean="0"/>
              <a:t>epresentation of </a:t>
            </a:r>
            <a:r>
              <a:rPr lang="en-US" dirty="0"/>
              <a:t>g</a:t>
            </a:r>
            <a:r>
              <a:rPr lang="en-US" dirty="0" smtClean="0"/>
              <a:t>eometry, materials and lights is now compatible with 3D modeling software</a:t>
            </a:r>
          </a:p>
          <a:p>
            <a:r>
              <a:rPr lang="en-US" dirty="0" smtClean="0"/>
              <a:t>Two methods of insertion/interaction</a:t>
            </a:r>
          </a:p>
          <a:p>
            <a:pPr lvl="1"/>
            <a:r>
              <a:rPr lang="en-US" dirty="0" smtClean="0"/>
              <a:t>Novice: image space editing</a:t>
            </a:r>
          </a:p>
          <a:p>
            <a:pPr lvl="1"/>
            <a:r>
              <a:rPr lang="en-US" dirty="0" smtClean="0"/>
              <a:t>Professional: 3D modeling tools (e.g. Maya)</a:t>
            </a:r>
          </a:p>
          <a:p>
            <a:r>
              <a:rPr lang="en-US" dirty="0" smtClean="0"/>
              <a:t>Scene rendered with physically based renderer (e.g. </a:t>
            </a:r>
            <a:r>
              <a:rPr lang="en-US" dirty="0" err="1" smtClean="0"/>
              <a:t>LuxRender</a:t>
            </a:r>
            <a:r>
              <a:rPr lang="en-US" dirty="0" smtClean="0"/>
              <a:t>, Blender’s Cycles)</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8534400" cy="1143000"/>
          </a:xfrm>
        </p:spPr>
        <p:txBody>
          <a:bodyPr/>
          <a:lstStyle/>
          <a:p>
            <a:r>
              <a:rPr lang="en-US" dirty="0" smtClean="0"/>
              <a:t>Blender demo</a:t>
            </a:r>
            <a:endParaRPr lang="en-US"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render.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7600" y="4901005"/>
            <a:ext cx="2235200" cy="1676400"/>
          </a:xfrm>
          <a:prstGeom prst="rect">
            <a:avLst/>
          </a:prstGeom>
        </p:spPr>
      </p:pic>
      <p:sp>
        <p:nvSpPr>
          <p:cNvPr id="2" name="Title 1"/>
          <p:cNvSpPr>
            <a:spLocks noGrp="1"/>
          </p:cNvSpPr>
          <p:nvPr>
            <p:ph type="title"/>
          </p:nvPr>
        </p:nvSpPr>
        <p:spPr>
          <a:xfrm>
            <a:off x="838200" y="24205"/>
            <a:ext cx="8229600" cy="1143000"/>
          </a:xfrm>
        </p:spPr>
        <p:txBody>
          <a:bodyPr/>
          <a:lstStyle/>
          <a:p>
            <a:r>
              <a:rPr lang="en-US" dirty="0" smtClean="0"/>
              <a:t>Final composite</a:t>
            </a:r>
            <a:endParaRPr lang="en-US" dirty="0"/>
          </a:p>
        </p:txBody>
      </p:sp>
      <p:sp>
        <p:nvSpPr>
          <p:cNvPr id="3" name="Content Placeholder 2"/>
          <p:cNvSpPr>
            <a:spLocks noGrp="1"/>
          </p:cNvSpPr>
          <p:nvPr>
            <p:ph idx="1"/>
          </p:nvPr>
        </p:nvSpPr>
        <p:spPr>
          <a:xfrm>
            <a:off x="685800" y="1044968"/>
            <a:ext cx="8458200" cy="4525963"/>
          </a:xfrm>
        </p:spPr>
        <p:txBody>
          <a:bodyPr>
            <a:normAutofit/>
          </a:bodyPr>
          <a:lstStyle/>
          <a:p>
            <a:pPr marL="0" indent="0">
              <a:buNone/>
            </a:pPr>
            <a:r>
              <a:rPr lang="en-US" dirty="0"/>
              <a:t>A</a:t>
            </a:r>
            <a:r>
              <a:rPr lang="en-US" dirty="0" smtClean="0"/>
              <a:t>dditive differential technique [</a:t>
            </a:r>
            <a:r>
              <a:rPr lang="en-US" dirty="0" err="1" smtClean="0"/>
              <a:t>Debevec</a:t>
            </a:r>
            <a:r>
              <a:rPr lang="en-US" dirty="0" smtClean="0"/>
              <a:t> 1998]</a:t>
            </a:r>
          </a:p>
        </p:txBody>
      </p:sp>
      <p:sp>
        <p:nvSpPr>
          <p:cNvPr id="4" name="Rectangle 3"/>
          <p:cNvSpPr/>
          <p:nvPr/>
        </p:nvSpPr>
        <p:spPr>
          <a:xfrm>
            <a:off x="1371601" y="1588547"/>
            <a:ext cx="6847965" cy="523220"/>
          </a:xfrm>
          <a:prstGeom prst="rect">
            <a:avLst/>
          </a:prstGeom>
        </p:spPr>
        <p:txBody>
          <a:bodyPr wrap="none">
            <a:spAutoFit/>
          </a:bodyPr>
          <a:lstStyle/>
          <a:p>
            <a:r>
              <a:rPr lang="en-US" sz="2800" dirty="0"/>
              <a:t>composite = M.*R + (1-M).*I + (1-M).*(R-E)*c </a:t>
            </a:r>
          </a:p>
        </p:txBody>
      </p:sp>
      <p:sp>
        <p:nvSpPr>
          <p:cNvPr id="5" name="Rectangle 4"/>
          <p:cNvSpPr/>
          <p:nvPr/>
        </p:nvSpPr>
        <p:spPr>
          <a:xfrm>
            <a:off x="6096000" y="4367605"/>
            <a:ext cx="1162882" cy="369332"/>
          </a:xfrm>
          <a:prstGeom prst="rect">
            <a:avLst/>
          </a:prstGeom>
        </p:spPr>
        <p:txBody>
          <a:bodyPr wrap="none">
            <a:spAutoFit/>
          </a:bodyPr>
          <a:lstStyle/>
          <a:p>
            <a:r>
              <a:rPr lang="en-US" dirty="0"/>
              <a:t>composite</a:t>
            </a:r>
          </a:p>
        </p:txBody>
      </p:sp>
      <p:sp>
        <p:nvSpPr>
          <p:cNvPr id="13" name="Rectangle 12"/>
          <p:cNvSpPr/>
          <p:nvPr/>
        </p:nvSpPr>
        <p:spPr>
          <a:xfrm>
            <a:off x="1600200" y="6501205"/>
            <a:ext cx="1371514" cy="369332"/>
          </a:xfrm>
          <a:prstGeom prst="rect">
            <a:avLst/>
          </a:prstGeom>
        </p:spPr>
        <p:txBody>
          <a:bodyPr wrap="none">
            <a:spAutoFit/>
          </a:bodyPr>
          <a:lstStyle/>
          <a:p>
            <a:r>
              <a:rPr lang="en-US" dirty="0"/>
              <a:t>R (rendered)</a:t>
            </a:r>
          </a:p>
        </p:txBody>
      </p:sp>
      <p:sp>
        <p:nvSpPr>
          <p:cNvPr id="14" name="Rectangle 13"/>
          <p:cNvSpPr/>
          <p:nvPr/>
        </p:nvSpPr>
        <p:spPr>
          <a:xfrm>
            <a:off x="4495800" y="6501205"/>
            <a:ext cx="1091878" cy="369332"/>
          </a:xfrm>
          <a:prstGeom prst="rect">
            <a:avLst/>
          </a:prstGeom>
        </p:spPr>
        <p:txBody>
          <a:bodyPr wrap="none">
            <a:spAutoFit/>
          </a:bodyPr>
          <a:lstStyle/>
          <a:p>
            <a:r>
              <a:rPr lang="en-US" dirty="0"/>
              <a:t>E (empty)</a:t>
            </a:r>
          </a:p>
        </p:txBody>
      </p:sp>
      <p:sp>
        <p:nvSpPr>
          <p:cNvPr id="15" name="Rectangle 14"/>
          <p:cNvSpPr/>
          <p:nvPr/>
        </p:nvSpPr>
        <p:spPr>
          <a:xfrm>
            <a:off x="7315200" y="6501205"/>
            <a:ext cx="1064376" cy="369332"/>
          </a:xfrm>
          <a:prstGeom prst="rect">
            <a:avLst/>
          </a:prstGeom>
        </p:spPr>
        <p:txBody>
          <a:bodyPr wrap="none">
            <a:spAutoFit/>
          </a:bodyPr>
          <a:lstStyle/>
          <a:p>
            <a:r>
              <a:rPr lang="en-US" dirty="0"/>
              <a:t>M (mask)</a:t>
            </a:r>
          </a:p>
        </p:txBody>
      </p:sp>
      <p:sp>
        <p:nvSpPr>
          <p:cNvPr id="16" name="Rectangle 15"/>
          <p:cNvSpPr/>
          <p:nvPr/>
        </p:nvSpPr>
        <p:spPr>
          <a:xfrm>
            <a:off x="2438401" y="4367605"/>
            <a:ext cx="1544075" cy="369332"/>
          </a:xfrm>
          <a:prstGeom prst="rect">
            <a:avLst/>
          </a:prstGeom>
        </p:spPr>
        <p:txBody>
          <a:bodyPr wrap="none">
            <a:spAutoFit/>
          </a:bodyPr>
          <a:lstStyle/>
          <a:p>
            <a:r>
              <a:rPr lang="en-US" dirty="0"/>
              <a:t>I (background)</a:t>
            </a:r>
          </a:p>
        </p:txBody>
      </p:sp>
      <p:pic>
        <p:nvPicPr>
          <p:cNvPr id="6" name="Picture 5" descr="background.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00200" y="2157805"/>
            <a:ext cx="3048000" cy="2286000"/>
          </a:xfrm>
          <a:prstGeom prst="rect">
            <a:avLst/>
          </a:prstGeom>
        </p:spPr>
      </p:pic>
      <p:pic>
        <p:nvPicPr>
          <p:cNvPr id="7" name="Picture 6" descr="render_composite.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05400" y="2157805"/>
            <a:ext cx="3048000" cy="2286000"/>
          </a:xfrm>
          <a:prstGeom prst="rect">
            <a:avLst/>
          </a:prstGeom>
        </p:spPr>
      </p:pic>
      <p:pic>
        <p:nvPicPr>
          <p:cNvPr id="8" name="Picture 7" descr="render_empty.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86200" y="4901005"/>
            <a:ext cx="2235200" cy="1676400"/>
          </a:xfrm>
          <a:prstGeom prst="rect">
            <a:avLst/>
          </a:prstGeom>
        </p:spPr>
      </p:pic>
      <p:pic>
        <p:nvPicPr>
          <p:cNvPr id="9" name="Picture 8" descr="render_mask.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29400" y="4901005"/>
            <a:ext cx="2235200" cy="1676400"/>
          </a:xfrm>
          <a:prstGeom prst="rect">
            <a:avLst/>
          </a:prstGeom>
        </p:spPr>
      </p:pic>
      <p:sp>
        <p:nvSpPr>
          <p:cNvPr id="10" name="TextBox 9"/>
          <p:cNvSpPr txBox="1"/>
          <p:nvPr/>
        </p:nvSpPr>
        <p:spPr>
          <a:xfrm>
            <a:off x="8381479" y="1929206"/>
            <a:ext cx="1179616" cy="646331"/>
          </a:xfrm>
          <a:prstGeom prst="rect">
            <a:avLst/>
          </a:prstGeom>
          <a:noFill/>
        </p:spPr>
        <p:txBody>
          <a:bodyPr wrap="square" rtlCol="0">
            <a:spAutoFit/>
          </a:bodyPr>
          <a:lstStyle/>
          <a:p>
            <a:r>
              <a:rPr lang="en-US" dirty="0"/>
              <a:t>effect multiplier</a:t>
            </a:r>
          </a:p>
        </p:txBody>
      </p:sp>
      <p:cxnSp>
        <p:nvCxnSpPr>
          <p:cNvPr id="17" name="Straight Arrow Connector 16"/>
          <p:cNvCxnSpPr>
            <a:stCxn id="10" idx="1"/>
          </p:cNvCxnSpPr>
          <p:nvPr/>
        </p:nvCxnSpPr>
        <p:spPr>
          <a:xfrm flipH="1" flipV="1">
            <a:off x="8058893" y="1929205"/>
            <a:ext cx="322587" cy="32316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8534400" cy="1143000"/>
          </a:xfrm>
        </p:spPr>
        <p:txBody>
          <a:bodyPr/>
          <a:lstStyle/>
          <a:p>
            <a:r>
              <a:rPr lang="en-US" dirty="0" smtClean="0"/>
              <a:t>Putting it all together</a:t>
            </a:r>
            <a:endParaRPr lang="en-US" dirty="0"/>
          </a:p>
        </p:txBody>
      </p:sp>
      <p:sp>
        <p:nvSpPr>
          <p:cNvPr id="5" name="Title 1"/>
          <p:cNvSpPr txBox="1">
            <a:spLocks/>
          </p:cNvSpPr>
          <p:nvPr/>
        </p:nvSpPr>
        <p:spPr>
          <a:xfrm>
            <a:off x="609600" y="2133600"/>
            <a:ext cx="8229600" cy="1143000"/>
          </a:xfrm>
          <a:prstGeom prst="rect">
            <a:avLst/>
          </a:prstGeom>
        </p:spPr>
        <p:txBody>
          <a:bodyPr vert="horz" lIns="91440" tIns="45720" rIns="91440" bIns="45720" rtlCol="0" anchor="ctr">
            <a:normAutofit/>
          </a:bodyPr>
          <a:lstStyle/>
          <a:p>
            <a:pPr algn="ctr">
              <a:spcBef>
                <a:spcPct val="0"/>
              </a:spcBef>
              <a:defRPr/>
            </a:pPr>
            <a:r>
              <a:rPr lang="en-US" sz="4400" dirty="0">
                <a:latin typeface="+mj-lt"/>
                <a:ea typeface="+mj-ea"/>
                <a:cs typeface="+mj-cs"/>
                <a:hlinkClick r:id="rId3"/>
              </a:rPr>
              <a:t>Video</a:t>
            </a:r>
            <a:endParaRPr lang="en-US" sz="4400" dirty="0">
              <a:latin typeface="+mj-lt"/>
              <a:ea typeface="+mj-ea"/>
              <a:cs typeface="+mj-cs"/>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8534400" cy="1143000"/>
          </a:xfrm>
        </p:spPr>
        <p:txBody>
          <a:bodyPr/>
          <a:lstStyle/>
          <a:p>
            <a:r>
              <a:rPr lang="en-US" dirty="0" smtClean="0"/>
              <a:t>Research directions</a:t>
            </a:r>
            <a:endParaRPr lang="en-US" dirty="0"/>
          </a:p>
        </p:txBody>
      </p:sp>
      <p:sp>
        <p:nvSpPr>
          <p:cNvPr id="3" name="Content Placeholder 2"/>
          <p:cNvSpPr>
            <a:spLocks noGrp="1"/>
          </p:cNvSpPr>
          <p:nvPr>
            <p:ph idx="1"/>
          </p:nvPr>
        </p:nvSpPr>
        <p:spPr/>
        <p:txBody>
          <a:bodyPr/>
          <a:lstStyle/>
          <a:p>
            <a:r>
              <a:rPr lang="en-US" dirty="0" smtClean="0"/>
              <a:t>Can we do better with</a:t>
            </a:r>
          </a:p>
          <a:p>
            <a:pPr lvl="1"/>
            <a:r>
              <a:rPr lang="en-US" dirty="0" smtClean="0"/>
              <a:t>Multiple images?</a:t>
            </a:r>
          </a:p>
          <a:p>
            <a:pPr lvl="1"/>
            <a:r>
              <a:rPr lang="en-US" dirty="0" smtClean="0"/>
              <a:t>Videos?</a:t>
            </a:r>
          </a:p>
          <a:p>
            <a:pPr lvl="1"/>
            <a:r>
              <a:rPr lang="en-US" dirty="0" smtClean="0"/>
              <a:t>Depth?</a:t>
            </a:r>
          </a:p>
          <a:p>
            <a:r>
              <a:rPr lang="en-US" dirty="0" smtClean="0"/>
              <a:t>Better scene understanding?</a:t>
            </a:r>
          </a:p>
          <a:p>
            <a:r>
              <a:rPr lang="en-US" dirty="0" smtClean="0"/>
              <a:t>How to insert image fragments?</a:t>
            </a:r>
          </a:p>
          <a:p>
            <a:endParaRPr lang="en-US" dirty="0" smtClean="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8534400" cy="1143000"/>
          </a:xfrm>
        </p:spPr>
        <p:txBody>
          <a:bodyPr/>
          <a:lstStyle/>
          <a:p>
            <a:r>
              <a:rPr lang="en-US" dirty="0" smtClean="0"/>
              <a:t>Fully Automated Scene Modeling</a:t>
            </a:r>
            <a:endParaRPr lang="en-US" dirty="0"/>
          </a:p>
        </p:txBody>
      </p:sp>
      <p:sp>
        <p:nvSpPr>
          <p:cNvPr id="3" name="Content Placeholder 2"/>
          <p:cNvSpPr>
            <a:spLocks noGrp="1"/>
          </p:cNvSpPr>
          <p:nvPr>
            <p:ph idx="1"/>
          </p:nvPr>
        </p:nvSpPr>
        <p:spPr>
          <a:xfrm>
            <a:off x="685800" y="3124200"/>
            <a:ext cx="8534400" cy="3001964"/>
          </a:xfrm>
        </p:spPr>
        <p:txBody>
          <a:bodyPr/>
          <a:lstStyle/>
          <a:p>
            <a:pPr marL="0" indent="0">
              <a:buNone/>
            </a:pPr>
            <a:r>
              <a:rPr lang="en-US" dirty="0" err="1" smtClean="0"/>
              <a:t>Karsch</a:t>
            </a:r>
            <a:r>
              <a:rPr lang="en-US" dirty="0" smtClean="0"/>
              <a:t> et al. </a:t>
            </a:r>
            <a:r>
              <a:rPr lang="en-US" dirty="0"/>
              <a:t>2014: </a:t>
            </a:r>
            <a:r>
              <a:rPr lang="en-US" dirty="0">
                <a:hlinkClick r:id="rId2"/>
              </a:rPr>
              <a:t>http://</a:t>
            </a:r>
            <a:r>
              <a:rPr lang="en-US" dirty="0" smtClean="0">
                <a:hlinkClick r:id="rId2"/>
              </a:rPr>
              <a:t>vimeo.com/101866891</a:t>
            </a:r>
            <a:endParaRPr lang="en-US" dirty="0" smtClean="0"/>
          </a:p>
          <a:p>
            <a:pPr marL="0" indent="0">
              <a:buNone/>
            </a:pPr>
            <a:endParaRPr lang="en-US" dirty="0"/>
          </a:p>
        </p:txBody>
      </p:sp>
    </p:spTree>
    <p:extLst>
      <p:ext uri="{BB962C8B-B14F-4D97-AF65-F5344CB8AC3E}">
        <p14:creationId xmlns:p14="http://schemas.microsoft.com/office/powerpoint/2010/main" val="371643347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8534400" cy="1143000"/>
          </a:xfrm>
        </p:spPr>
        <p:txBody>
          <a:bodyPr/>
          <a:lstStyle/>
          <a:p>
            <a:r>
              <a:rPr lang="en-US" dirty="0" smtClean="0"/>
              <a:t>Summary</a:t>
            </a:r>
            <a:endParaRPr lang="en-US" dirty="0"/>
          </a:p>
        </p:txBody>
      </p:sp>
      <p:sp>
        <p:nvSpPr>
          <p:cNvPr id="3" name="Content Placeholder 2"/>
          <p:cNvSpPr>
            <a:spLocks noGrp="1"/>
          </p:cNvSpPr>
          <p:nvPr>
            <p:ph idx="1"/>
          </p:nvPr>
        </p:nvSpPr>
        <p:spPr>
          <a:xfrm>
            <a:off x="762000" y="1600200"/>
            <a:ext cx="8229600" cy="4800600"/>
          </a:xfrm>
        </p:spPr>
        <p:txBody>
          <a:bodyPr>
            <a:normAutofit lnSpcReduction="10000"/>
          </a:bodyPr>
          <a:lstStyle/>
          <a:p>
            <a:r>
              <a:rPr lang="en-US" dirty="0" smtClean="0"/>
              <a:t>We can accurately predict how a 3D object would look in a depicted scene by recovering</a:t>
            </a:r>
          </a:p>
          <a:p>
            <a:pPr lvl="1"/>
            <a:r>
              <a:rPr lang="en-US" dirty="0" smtClean="0"/>
              <a:t>Viewpoint: camera matrix, single view geometry</a:t>
            </a:r>
          </a:p>
          <a:p>
            <a:pPr lvl="1"/>
            <a:r>
              <a:rPr lang="en-US" dirty="0" smtClean="0"/>
              <a:t>Scene geometry: single-view geometry</a:t>
            </a:r>
          </a:p>
          <a:p>
            <a:pPr lvl="1"/>
            <a:r>
              <a:rPr lang="en-US" dirty="0" smtClean="0"/>
              <a:t>Material: “intrinsic image approaches”</a:t>
            </a:r>
          </a:p>
          <a:p>
            <a:pPr lvl="1"/>
            <a:r>
              <a:rPr lang="en-US" dirty="0" smtClean="0"/>
              <a:t>Lighting: solve for lights such that rendering reproduces image</a:t>
            </a:r>
          </a:p>
          <a:p>
            <a:pPr lvl="1"/>
            <a:endParaRPr lang="en-US" dirty="0"/>
          </a:p>
          <a:p>
            <a:r>
              <a:rPr lang="en-US" dirty="0" smtClean="0"/>
              <a:t>Next classes: interest points, </a:t>
            </a:r>
            <a:r>
              <a:rPr lang="en-US" dirty="0" smtClean="0"/>
              <a:t>matching and alignment</a:t>
            </a:r>
            <a:r>
              <a:rPr lang="en-US" dirty="0" smtClean="0"/>
              <a:t>, and stitching</a:t>
            </a:r>
          </a:p>
        </p:txBody>
      </p:sp>
    </p:spTree>
    <p:extLst>
      <p:ext uri="{BB962C8B-B14F-4D97-AF65-F5344CB8AC3E}">
        <p14:creationId xmlns:p14="http://schemas.microsoft.com/office/powerpoint/2010/main" val="265718347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8534400" cy="1143000"/>
          </a:xfrm>
        </p:spPr>
        <p:txBody>
          <a:bodyPr/>
          <a:lstStyle/>
          <a:p>
            <a:r>
              <a:rPr lang="en-US" dirty="0" smtClean="0"/>
              <a:t>The polygonal mesh</a:t>
            </a:r>
            <a:endParaRPr lang="en-US" dirty="0"/>
          </a:p>
        </p:txBody>
      </p:sp>
      <p:sp>
        <p:nvSpPr>
          <p:cNvPr id="3" name="Content Placeholder 2"/>
          <p:cNvSpPr>
            <a:spLocks noGrp="1"/>
          </p:cNvSpPr>
          <p:nvPr>
            <p:ph idx="1"/>
          </p:nvPr>
        </p:nvSpPr>
        <p:spPr/>
        <p:txBody>
          <a:bodyPr/>
          <a:lstStyle/>
          <a:p>
            <a:r>
              <a:rPr lang="en-US" dirty="0" smtClean="0"/>
              <a:t>Discrete representation of a surface</a:t>
            </a:r>
          </a:p>
          <a:p>
            <a:pPr lvl="1"/>
            <a:r>
              <a:rPr lang="en-US" dirty="0" smtClean="0"/>
              <a:t>Represented by vertices -&gt; edges -&gt; polygons (faces)</a:t>
            </a:r>
            <a:endParaRPr lang="en-US" dirty="0"/>
          </a:p>
        </p:txBody>
      </p:sp>
      <p:pic>
        <p:nvPicPr>
          <p:cNvPr id="4" name="Picture 3" descr="Dolphin_triangle_mesh.png"/>
          <p:cNvPicPr>
            <a:picLocks noChangeAspect="1"/>
          </p:cNvPicPr>
          <p:nvPr/>
        </p:nvPicPr>
        <p:blipFill>
          <a:blip r:embed="rId2"/>
          <a:stretch>
            <a:fillRect/>
          </a:stretch>
        </p:blipFill>
        <p:spPr>
          <a:xfrm>
            <a:off x="1676400" y="2893829"/>
            <a:ext cx="5537200" cy="3414898"/>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8534400" cy="1143000"/>
          </a:xfrm>
        </p:spPr>
        <p:txBody>
          <a:bodyPr/>
          <a:lstStyle/>
          <a:p>
            <a:r>
              <a:rPr lang="en-US" dirty="0" smtClean="0"/>
              <a:t>Insert these…</a:t>
            </a:r>
            <a:endParaRPr lang="en-US" dirty="0"/>
          </a:p>
        </p:txBody>
      </p:sp>
      <p:pic>
        <p:nvPicPr>
          <p:cNvPr id="6" name="Picture 5" descr="Sphere-wireframe.png"/>
          <p:cNvPicPr>
            <a:picLocks noChangeAspect="1"/>
          </p:cNvPicPr>
          <p:nvPr/>
        </p:nvPicPr>
        <p:blipFill>
          <a:blip r:embed="rId3"/>
          <a:stretch>
            <a:fillRect/>
          </a:stretch>
        </p:blipFill>
        <p:spPr>
          <a:xfrm>
            <a:off x="6366809" y="2514600"/>
            <a:ext cx="2813050" cy="2813050"/>
          </a:xfrm>
          <a:prstGeom prst="rect">
            <a:avLst/>
          </a:prstGeom>
        </p:spPr>
      </p:pic>
      <p:pic>
        <p:nvPicPr>
          <p:cNvPr id="7" name="Picture 6" descr="Screen shot 2011-10-12 at 12.13.34 AM.png"/>
          <p:cNvPicPr>
            <a:picLocks noChangeAspect="1"/>
          </p:cNvPicPr>
          <p:nvPr/>
        </p:nvPicPr>
        <p:blipFill>
          <a:blip r:embed="rId4"/>
          <a:stretch>
            <a:fillRect/>
          </a:stretch>
        </p:blipFill>
        <p:spPr>
          <a:xfrm>
            <a:off x="340660" y="2673350"/>
            <a:ext cx="2760705" cy="2432050"/>
          </a:xfrm>
          <a:prstGeom prst="rect">
            <a:avLst/>
          </a:prstGeom>
        </p:spPr>
      </p:pic>
      <p:pic>
        <p:nvPicPr>
          <p:cNvPr id="8" name="Picture 7" descr="happy.jpeg"/>
          <p:cNvPicPr>
            <a:picLocks noChangeAspect="1"/>
          </p:cNvPicPr>
          <p:nvPr/>
        </p:nvPicPr>
        <p:blipFill>
          <a:blip r:embed="rId5"/>
          <a:stretch>
            <a:fillRect/>
          </a:stretch>
        </p:blipFill>
        <p:spPr>
          <a:xfrm>
            <a:off x="3323969" y="2209800"/>
            <a:ext cx="2807891" cy="3594100"/>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8534400" cy="1143000"/>
          </a:xfrm>
        </p:spPr>
        <p:txBody>
          <a:bodyPr/>
          <a:lstStyle/>
          <a:p>
            <a:r>
              <a:rPr lang="en-US" dirty="0" smtClean="0"/>
              <a:t>…into this</a:t>
            </a:r>
            <a:endParaRPr lang="en-US" dirty="0"/>
          </a:p>
        </p:txBody>
      </p:sp>
      <p:pic>
        <p:nvPicPr>
          <p:cNvPr id="4" name="Picture 3" descr="orig.png"/>
          <p:cNvPicPr>
            <a:picLocks noChangeAspect="1"/>
          </p:cNvPicPr>
          <p:nvPr/>
        </p:nvPicPr>
        <p:blipFill>
          <a:blip r:embed="rId3"/>
          <a:stretch>
            <a:fillRect/>
          </a:stretch>
        </p:blipFill>
        <p:spPr>
          <a:xfrm>
            <a:off x="1257300" y="1676400"/>
            <a:ext cx="7239000" cy="4808406"/>
          </a:xfrm>
          <a:prstGeom prst="rect">
            <a:avLst/>
          </a:prstGeom>
        </p:spPr>
      </p:pic>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63.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11965</TotalTime>
  <Words>1866</Words>
  <Application>Microsoft Office PowerPoint</Application>
  <PresentationFormat>Widescreen</PresentationFormat>
  <Paragraphs>326</Paragraphs>
  <Slides>69</Slides>
  <Notes>41</Notes>
  <HiddenSlides>0</HiddenSlides>
  <MMClips>1</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69</vt:i4>
      </vt:variant>
    </vt:vector>
  </HeadingPairs>
  <TitlesOfParts>
    <vt:vector size="76" baseType="lpstr">
      <vt:lpstr>Arial</vt:lpstr>
      <vt:lpstr>Calibri</vt:lpstr>
      <vt:lpstr>Cambria Math</vt:lpstr>
      <vt:lpstr>Times New Roman</vt:lpstr>
      <vt:lpstr>Wingdings</vt:lpstr>
      <vt:lpstr>Office Theme</vt:lpstr>
      <vt:lpstr>Equation</vt:lpstr>
      <vt:lpstr>The image as a virtual stage</vt:lpstr>
      <vt:lpstr>Announcements</vt:lpstr>
      <vt:lpstr>The image as a virtual stage</vt:lpstr>
      <vt:lpstr>Today</vt:lpstr>
      <vt:lpstr>PowerPoint Presentation</vt:lpstr>
      <vt:lpstr>PowerPoint Presentation</vt:lpstr>
      <vt:lpstr>The polygonal mesh</vt:lpstr>
      <vt:lpstr>Insert these…</vt:lpstr>
      <vt:lpstr>…into this</vt:lpstr>
      <vt:lpstr>…into this</vt:lpstr>
      <vt:lpstr>Inserting 3D objects into photographs</vt:lpstr>
      <vt:lpstr>Challenges</vt:lpstr>
      <vt:lpstr>Earlier approaches with scene access</vt:lpstr>
      <vt:lpstr>Earlier approaches with scene access</vt:lpstr>
      <vt:lpstr>Earlier approaches without scene access</vt:lpstr>
      <vt:lpstr>System overview</vt:lpstr>
      <vt:lpstr>Overview of getting geometry and lighting</vt:lpstr>
      <vt:lpstr>PowerPoint Presentation</vt:lpstr>
      <vt:lpstr>PowerPoint Presentation</vt:lpstr>
      <vt:lpstr>PowerPoint Presentation</vt:lpstr>
      <vt:lpstr>PowerPoint Presentation</vt:lpstr>
      <vt:lpstr>PowerPoint Presentation</vt:lpstr>
      <vt:lpstr>What the spatial layout provides</vt:lpstr>
      <vt:lpstr>PowerPoint Presentation</vt:lpstr>
      <vt:lpstr>PowerPoint Presentation</vt:lpstr>
      <vt:lpstr>PowerPoint Presentation</vt:lpstr>
      <vt:lpstr>PowerPoint Presentation</vt:lpstr>
      <vt:lpstr>PowerPoint Presentation</vt:lpstr>
      <vt:lpstr>Solving for camera viewpoint</vt:lpstr>
      <vt:lpstr>Solving for camera viewpoint</vt:lpstr>
      <vt:lpstr>Solving for camera viewpoint</vt:lpstr>
      <vt:lpstr>Projecting to image space</vt:lpstr>
      <vt:lpstr>What about the reverse?</vt:lpstr>
      <vt:lpstr>What about the reverse?</vt:lpstr>
      <vt:lpstr>Modeling occlusions</vt:lpstr>
      <vt:lpstr>User-defined boundary</vt:lpstr>
      <vt:lpstr>Segmentation with graph cuts</vt:lpstr>
      <vt:lpstr>Segmentation with graph cuts</vt:lpstr>
      <vt:lpstr>Refined segmentation</vt:lpstr>
      <vt:lpstr>Spectral Matting</vt:lpstr>
      <vt:lpstr>Spectral Matting</vt:lpstr>
      <vt:lpstr>Spectral Matting</vt:lpstr>
      <vt:lpstr>Spectral matting</vt:lpstr>
      <vt:lpstr>Spectral matting</vt:lpstr>
      <vt:lpstr>Segmentations as “billboards”</vt:lpstr>
      <vt:lpstr>Segmentations as “billboards”</vt:lpstr>
      <vt:lpstr>Rendering via ray tracing</vt:lpstr>
      <vt:lpstr>Insertion without relighting</vt:lpstr>
      <vt:lpstr>…with relighting</vt:lpstr>
      <vt:lpstr>Estimating light</vt:lpstr>
      <vt:lpstr>Lighting estimation</vt:lpstr>
      <vt:lpstr>Lighting estimation</vt:lpstr>
      <vt:lpstr>Lighting estimation</vt:lpstr>
      <vt:lpstr>Light refinement</vt:lpstr>
      <vt:lpstr>Initial light parameters</vt:lpstr>
      <vt:lpstr>Refined light parameters</vt:lpstr>
      <vt:lpstr>External light shafts</vt:lpstr>
      <vt:lpstr>External light shafts</vt:lpstr>
      <vt:lpstr>External light shafts</vt:lpstr>
      <vt:lpstr>Setting light shaft direction</vt:lpstr>
      <vt:lpstr>External light shafts</vt:lpstr>
      <vt:lpstr>Light shaft result</vt:lpstr>
      <vt:lpstr>Inserting objects</vt:lpstr>
      <vt:lpstr>Blender demo</vt:lpstr>
      <vt:lpstr>Final composite</vt:lpstr>
      <vt:lpstr>Putting it all together</vt:lpstr>
      <vt:lpstr>Research directions</vt:lpstr>
      <vt:lpstr>Fully Automated Scene Modeling</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Transforming images into stages</dc:title>
  <dc:creator>kevin</dc:creator>
  <cp:lastModifiedBy>Hoiem, Derek W</cp:lastModifiedBy>
  <cp:revision>209</cp:revision>
  <dcterms:created xsi:type="dcterms:W3CDTF">2011-10-18T01:15:17Z</dcterms:created>
  <dcterms:modified xsi:type="dcterms:W3CDTF">2019-10-23T16:54:18Z</dcterms:modified>
</cp:coreProperties>
</file>