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</p:sldMasterIdLst>
  <p:notesMasterIdLst>
    <p:notesMasterId r:id="rId84"/>
  </p:notesMasterIdLst>
  <p:sldIdLst>
    <p:sldId id="599" r:id="rId9"/>
    <p:sldId id="589" r:id="rId10"/>
    <p:sldId id="562" r:id="rId11"/>
    <p:sldId id="563" r:id="rId12"/>
    <p:sldId id="574" r:id="rId13"/>
    <p:sldId id="564" r:id="rId14"/>
    <p:sldId id="606" r:id="rId15"/>
    <p:sldId id="607" r:id="rId16"/>
    <p:sldId id="611" r:id="rId17"/>
    <p:sldId id="610" r:id="rId18"/>
    <p:sldId id="609" r:id="rId19"/>
    <p:sldId id="568" r:id="rId20"/>
    <p:sldId id="565" r:id="rId21"/>
    <p:sldId id="602" r:id="rId22"/>
    <p:sldId id="515" r:id="rId23"/>
    <p:sldId id="514" r:id="rId24"/>
    <p:sldId id="577" r:id="rId25"/>
    <p:sldId id="578" r:id="rId26"/>
    <p:sldId id="526" r:id="rId27"/>
    <p:sldId id="521" r:id="rId28"/>
    <p:sldId id="579" r:id="rId29"/>
    <p:sldId id="587" r:id="rId30"/>
    <p:sldId id="580" r:id="rId31"/>
    <p:sldId id="522" r:id="rId32"/>
    <p:sldId id="523" r:id="rId33"/>
    <p:sldId id="524" r:id="rId34"/>
    <p:sldId id="525" r:id="rId35"/>
    <p:sldId id="596" r:id="rId36"/>
    <p:sldId id="591" r:id="rId37"/>
    <p:sldId id="592" r:id="rId38"/>
    <p:sldId id="593" r:id="rId39"/>
    <p:sldId id="594" r:id="rId40"/>
    <p:sldId id="605" r:id="rId41"/>
    <p:sldId id="595" r:id="rId42"/>
    <p:sldId id="450" r:id="rId43"/>
    <p:sldId id="451" r:id="rId44"/>
    <p:sldId id="449" r:id="rId45"/>
    <p:sldId id="453" r:id="rId46"/>
    <p:sldId id="454" r:id="rId47"/>
    <p:sldId id="455" r:id="rId48"/>
    <p:sldId id="456" r:id="rId49"/>
    <p:sldId id="457" r:id="rId50"/>
    <p:sldId id="458" r:id="rId51"/>
    <p:sldId id="459" r:id="rId52"/>
    <p:sldId id="443" r:id="rId53"/>
    <p:sldId id="527" r:id="rId54"/>
    <p:sldId id="528" r:id="rId55"/>
    <p:sldId id="529" r:id="rId56"/>
    <p:sldId id="530" r:id="rId57"/>
    <p:sldId id="532" r:id="rId58"/>
    <p:sldId id="531" r:id="rId59"/>
    <p:sldId id="533" r:id="rId60"/>
    <p:sldId id="534" r:id="rId61"/>
    <p:sldId id="535" r:id="rId62"/>
    <p:sldId id="536" r:id="rId63"/>
    <p:sldId id="538" r:id="rId64"/>
    <p:sldId id="537" r:id="rId65"/>
    <p:sldId id="539" r:id="rId66"/>
    <p:sldId id="540" r:id="rId67"/>
    <p:sldId id="558" r:id="rId68"/>
    <p:sldId id="541" r:id="rId69"/>
    <p:sldId id="542" r:id="rId70"/>
    <p:sldId id="544" r:id="rId71"/>
    <p:sldId id="545" r:id="rId72"/>
    <p:sldId id="546" r:id="rId73"/>
    <p:sldId id="547" r:id="rId74"/>
    <p:sldId id="548" r:id="rId75"/>
    <p:sldId id="549" r:id="rId76"/>
    <p:sldId id="582" r:id="rId77"/>
    <p:sldId id="583" r:id="rId78"/>
    <p:sldId id="584" r:id="rId79"/>
    <p:sldId id="585" r:id="rId80"/>
    <p:sldId id="586" r:id="rId81"/>
    <p:sldId id="598" r:id="rId82"/>
    <p:sldId id="588" r:id="rId8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80080" autoAdjust="0"/>
  </p:normalViewPr>
  <p:slideViewPr>
    <p:cSldViewPr>
      <p:cViewPr varScale="1">
        <p:scale>
          <a:sx n="79" d="100"/>
          <a:sy n="79" d="100"/>
        </p:scale>
        <p:origin x="96" y="678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6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4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5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29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8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30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6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95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32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6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9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34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0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33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7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20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9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94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93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3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248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84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73591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91250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5478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2898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9419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4787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9724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2747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672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326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01608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52187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54781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82520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516594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9694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399034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17683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030191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4077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6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0496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77955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4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21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11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73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47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5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6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752600"/>
            <a:ext cx="5283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283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000" y="304800"/>
            <a:ext cx="27178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9502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81000"/>
            <a:ext cx="904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76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81000"/>
            <a:ext cx="904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76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406400" y="228600"/>
            <a:ext cx="113792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451" y="0"/>
            <a:ext cx="12103100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450851" y="228600"/>
            <a:ext cx="113792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11830051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975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752600"/>
            <a:ext cx="1076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66400" y="304800"/>
            <a:ext cx="116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jpeg"/><Relationship Id="rId5" Type="http://schemas.openxmlformats.org/officeDocument/2006/relationships/image" Target="../media/image24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89.png"/><Relationship Id="rId18" Type="http://schemas.openxmlformats.org/officeDocument/2006/relationships/oleObject" Target="../embeddings/oleObject13.bin"/><Relationship Id="rId3" Type="http://schemas.openxmlformats.org/officeDocument/2006/relationships/notesSlide" Target="../notesSlides/notesSlide48.xml"/><Relationship Id="rId21" Type="http://schemas.openxmlformats.org/officeDocument/2006/relationships/image" Target="../media/image93.png"/><Relationship Id="rId7" Type="http://schemas.openxmlformats.org/officeDocument/2006/relationships/image" Target="../media/image86.png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84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9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87.png"/><Relationship Id="rId14" Type="http://schemas.openxmlformats.org/officeDocument/2006/relationships/oleObject" Target="../embeddings/oleObject11.bin"/><Relationship Id="rId22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harishrot.wmv" TargetMode="External"/><Relationship Id="rId1" Type="http://schemas.microsoft.com/office/2007/relationships/media" Target="harishrot.wmv" TargetMode="External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9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22.png"/><Relationship Id="rId7" Type="http://schemas.openxmlformats.org/officeDocument/2006/relationships/image" Target="../media/image126.emf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5.emf"/><Relationship Id="rId11" Type="http://schemas.openxmlformats.org/officeDocument/2006/relationships/image" Target="../media/image129.emf"/><Relationship Id="rId5" Type="http://schemas.openxmlformats.org/officeDocument/2006/relationships/image" Target="../media/image124.png"/><Relationship Id="rId10" Type="http://schemas.openxmlformats.org/officeDocument/2006/relationships/image" Target="../media/image128.emf"/><Relationship Id="rId4" Type="http://schemas.openxmlformats.org/officeDocument/2006/relationships/image" Target="../media/image123.png"/><Relationship Id="rId9" Type="http://schemas.openxmlformats.org/officeDocument/2006/relationships/hyperlink" Target="threeexamples.html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8025366" y="46784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10/18/19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64765" y="36286"/>
            <a:ext cx="59436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98165" y="4760686"/>
            <a:ext cx="5181600" cy="16002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Computational Photography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Derek Hoiem, University of Illinois</a:t>
            </a: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766" y="1255486"/>
            <a:ext cx="5948477" cy="34147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-35435" y="6555732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slides from Debevec, some from </a:t>
            </a:r>
            <a:r>
              <a:rPr lang="en-US" sz="1600" dirty="0" err="1"/>
              <a:t>Efros</a:t>
            </a:r>
            <a:r>
              <a:rPr lang="en-US" sz="1600" dirty="0"/>
              <a:t>, Kevin </a:t>
            </a:r>
            <a:r>
              <a:rPr lang="en-US" sz="1600" dirty="0" err="1"/>
              <a:t>Karsch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08365" y="4379687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22781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reflection vector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1412" y="1498421"/>
            <a:ext cx="2903349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 descr="mirrorball2latlo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0"/>
          <a:stretch/>
        </p:blipFill>
        <p:spPr bwMode="auto">
          <a:xfrm>
            <a:off x="2132012" y="1955621"/>
            <a:ext cx="9291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553200" y="2438400"/>
            <a:ext cx="2438400" cy="2423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0" y="2036528"/>
            <a:ext cx="1752600" cy="2971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91200" y="2969100"/>
            <a:ext cx="9116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504124" y="2088002"/>
            <a:ext cx="223434" cy="87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974596" y="2423153"/>
            <a:ext cx="752962" cy="530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31031" y="301744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>
                <a:solidFill>
                  <a:schemeClr val="tx2"/>
                </a:solidFill>
              </a:rPr>
              <a:t> = [0 0 1]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7990" y="23362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97990" y="147041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R</a:t>
            </a:r>
            <a:r>
              <a:rPr lang="en-US" dirty="0" smtClean="0"/>
              <a:t> = 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+2*( dot(-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2"/>
                </a:solidFill>
              </a:rPr>
              <a:t>N</a:t>
            </a:r>
            <a:r>
              <a:rPr lang="en-US" dirty="0" smtClean="0"/>
              <a:t>)*</a:t>
            </a:r>
            <a:r>
              <a:rPr lang="en-US" b="1" dirty="0" smtClean="0">
                <a:solidFill>
                  <a:schemeClr val="accent2"/>
                </a:solidFill>
              </a:rPr>
              <a:t>N </a:t>
            </a:r>
            <a:r>
              <a:rPr lang="en-US" dirty="0" smtClean="0"/>
              <a:t>- (-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) )</a:t>
            </a:r>
          </a:p>
          <a:p>
            <a:r>
              <a:rPr lang="en-US" dirty="0"/>
              <a:t> </a:t>
            </a:r>
            <a:r>
              <a:rPr lang="en-US" dirty="0" smtClean="0"/>
              <a:t>   = 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 – 2*dot(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2"/>
                </a:solidFill>
              </a:rPr>
              <a:t>N</a:t>
            </a:r>
            <a:r>
              <a:rPr lang="en-US" dirty="0"/>
              <a:t>)*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791200" y="2088002"/>
            <a:ext cx="712924" cy="86585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81106" y="20434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33244" y="3599755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(u, v) </a:t>
            </a:r>
            <a:r>
              <a:rPr lang="en-US" dirty="0" smtClean="0">
                <a:sym typeface="Wingdings" panose="05000000000000000000" pitchFamily="2" charset="2"/>
              </a:rPr>
              <a:t> (</a:t>
            </a:r>
            <a:r>
              <a:rPr lang="en-US" dirty="0" err="1" smtClean="0">
                <a:sym typeface="Wingdings" panose="05000000000000000000" pitchFamily="2" charset="2"/>
              </a:rPr>
              <a:t>Nx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Ny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Nz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845940" y="4744539"/>
            <a:ext cx="1494291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16885" y="4712721"/>
            <a:ext cx="152400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69285" y="49897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2500" y="1372007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dot</a:t>
            </a:r>
            <a:r>
              <a:rPr lang="en-US" dirty="0" smtClean="0"/>
              <a:t>(-</a:t>
            </a:r>
            <a:r>
              <a:rPr lang="en-US" b="1" dirty="0" smtClean="0">
                <a:solidFill>
                  <a:schemeClr val="tx2"/>
                </a:solidFill>
              </a:rPr>
              <a:t>V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chemeClr val="accent2"/>
                </a:solidFill>
              </a:rPr>
              <a:t>N</a:t>
            </a:r>
            <a:r>
              <a:rPr lang="en-US" dirty="0"/>
              <a:t>)*</a:t>
            </a:r>
            <a:r>
              <a:rPr lang="en-US" b="1" dirty="0">
                <a:solidFill>
                  <a:schemeClr val="accent2"/>
                </a:solidFill>
              </a:rPr>
              <a:t>N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654965" y="1741339"/>
            <a:ext cx="481366" cy="724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ball -&gt; </a:t>
            </a:r>
            <a:r>
              <a:rPr lang="en-US" dirty="0" err="1"/>
              <a:t>equirectangular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04800" y="1169999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07043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07043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116444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Mirror ball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800" y="6164444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3116444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3116444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Reflection </a:t>
            </a:r>
          </a:p>
          <a:p>
            <a:pPr algn="ctr"/>
            <a:r>
              <a:rPr lang="en-US" sz="2200" dirty="0"/>
              <a:t>vectors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6600" y="3116444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Phi/theta of reflection </a:t>
            </a:r>
            <a:r>
              <a:rPr lang="en-US" sz="2200" dirty="0" err="1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6107609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Phi/theta </a:t>
            </a:r>
            <a:r>
              <a:rPr lang="en-US" sz="2200" dirty="0" err="1"/>
              <a:t>equirectangular</a:t>
            </a:r>
            <a:r>
              <a:rPr lang="en-US" sz="2200" dirty="0"/>
              <a:t> domain</a:t>
            </a:r>
          </a:p>
        </p:txBody>
      </p:sp>
    </p:spTree>
    <p:extLst>
      <p:ext uri="{BB962C8B-B14F-4D97-AF65-F5344CB8AC3E}">
        <p14:creationId xmlns:p14="http://schemas.microsoft.com/office/powerpoint/2010/main" val="6024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066799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886" y="26670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88592" y="5198852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8592" y="3634761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5860" y="3276599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1031" y="4267199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4340" y="5574267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9592" y="35002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8886" y="50741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9266" y="54102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6886" y="41285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3486" y="31529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4686" y="2971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297386" y="3848099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335486" y="3505199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725886" y="3276599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24473" cy="5135563"/>
          </a:xfrm>
        </p:spPr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5673" y="30480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624114" y="2819400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971274" y="3581400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71273" y="4419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971273" y="4953000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921223" y="2767641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7000474" y="3581400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7000473" y="4419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7000473" y="4953000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LDR-&gt;HDR by merging exposures</a:t>
            </a:r>
            <a:endParaRPr lang="en-US" dirty="0"/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436407" y="990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1" y="4835526"/>
            <a:ext cx="82266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10</a:t>
            </a:r>
            <a:r>
              <a:rPr lang="en-US" sz="3200" baseline="30000"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5445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4835526"/>
            <a:ext cx="73129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10</a:t>
            </a:r>
            <a:r>
              <a:rPr lang="en-US" sz="3200" baseline="30000"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5673725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1" y="5262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Real world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5633394"/>
            <a:ext cx="26670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509683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High dynamic range</a:t>
            </a:r>
            <a:endParaRPr lang="en-US" sz="3200" baseline="30000" dirty="0"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509682" y="1371600"/>
            <a:ext cx="1079142" cy="420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909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442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976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5096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0430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576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109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43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1766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7100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2434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7768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310282" y="1828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80882" y="2057400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80682" y="1752601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1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347882" y="2362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85882" y="2286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509682" y="1940869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909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442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976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5096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40430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576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109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643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1766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7100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2434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7768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310282" y="2849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80882" y="3078162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424082" y="3276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509682" y="3276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509682" y="2961631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546000" y="3149898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…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9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42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6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96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430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6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9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43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66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100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434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68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10282" y="3916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80882" y="4144962"/>
            <a:ext cx="7467600" cy="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509682" y="4343401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424082" y="4343401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9682" y="4028431"/>
            <a:ext cx="91440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80682" y="2814936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2</a:t>
            </a:r>
            <a:endParaRPr lang="fr-FR" sz="2400" dirty="0"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80682" y="3881736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Exposure n</a:t>
            </a:r>
            <a:endParaRPr lang="fr-FR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/>
              <a:t>Shutter Speed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/>
              <a:t>F/stop (aperture, iris)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/>
              <a:t>Neutral Density (ND) Filters</a:t>
            </a:r>
            <a:endParaRPr lang="en-US" dirty="0"/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7650" y="2438400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3650" y="2438400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757737"/>
            <a:ext cx="3429000" cy="1744663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762000" y="914400"/>
            <a:ext cx="3124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8553450" cy="17291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2438400"/>
            <a:ext cx="8553450" cy="112714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SIGGRAPH 1997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r>
              <a:rPr lang="en-US" sz="2800" dirty="0"/>
              <a:t>Get pixel values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/>
              <a:t> for image with shutter time 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/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/>
              <a:t> pixel location,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/>
              <a:t> image)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en-US" sz="2800" dirty="0">
                <a:latin typeface="+mj-lt"/>
                <a:cs typeface="Times New Roman" pitchFamily="18" charset="0"/>
              </a:rPr>
              <a:t>Exposure is irradiance integrated over time: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/>
          </a:p>
          <a:p>
            <a:r>
              <a:rPr lang="en-US" sz="2800" dirty="0"/>
              <a:t>Pixel values are non-linearly mapped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/>
              <a:t>: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Rewrite to form a (not so obvious) linear system: 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2743201" y="2362201"/>
          <a:ext cx="1773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71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2362201"/>
                        <a:ext cx="1773237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2763838" y="3276601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72" name="Equation" r:id="rId5" imgW="1447800" imgH="228600" progId="Equation.3">
                  <p:embed/>
                </p:oleObj>
              </mc:Choice>
              <mc:Fallback>
                <p:oleObj name="Equation" r:id="rId5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3276601"/>
                        <a:ext cx="3484562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896568"/>
              </p:ext>
            </p:extLst>
          </p:nvPr>
        </p:nvGraphicFramePr>
        <p:xfrm>
          <a:off x="3706812" y="4876801"/>
          <a:ext cx="40655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73" name="Equation" r:id="rId7" imgW="1689100" imgH="495300" progId="Equation.3">
                  <p:embed/>
                </p:oleObj>
              </mc:Choice>
              <mc:Fallback>
                <p:oleObj name="Equation" r:id="rId7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2" y="4876801"/>
                        <a:ext cx="4065588" cy="1189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364354"/>
              </p:ext>
            </p:extLst>
          </p:nvPr>
        </p:nvGraphicFramePr>
        <p:xfrm>
          <a:off x="533401" y="2285999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96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2285999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41190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395133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41190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547533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5262033"/>
            <a:ext cx="2667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irradiance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4157133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740381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4114799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267199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2972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763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590550" y="914400"/>
            <a:ext cx="7808229" cy="61221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>
                <a:latin typeface="Courier New" pitchFamily="49" charset="0"/>
              </a:rPr>
              <a:t>function [</a:t>
            </a:r>
            <a:r>
              <a:rPr lang="en-US" sz="1400" dirty="0" err="1">
                <a:latin typeface="Courier New" pitchFamily="49" charset="0"/>
              </a:rPr>
              <a:t>g,lE</a:t>
            </a:r>
            <a:r>
              <a:rPr lang="en-US" sz="1400" dirty="0">
                <a:latin typeface="Courier New" pitchFamily="49" charset="0"/>
              </a:rPr>
              <a:t>]=</a:t>
            </a:r>
            <a:r>
              <a:rPr lang="en-US" sz="1400" dirty="0" err="1">
                <a:latin typeface="Courier New" pitchFamily="49" charset="0"/>
              </a:rPr>
              <a:t>gsolve</a:t>
            </a:r>
            <a:r>
              <a:rPr lang="en-US" sz="1400" dirty="0">
                <a:latin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</a:rPr>
              <a:t>Z,B,l,w</a:t>
            </a:r>
            <a:r>
              <a:rPr lang="en-US" sz="1400" dirty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for </a:t>
            </a:r>
            <a:r>
              <a:rPr lang="en-US" sz="1400" dirty="0" err="1">
                <a:latin typeface="Courier New" pitchFamily="49" charset="0"/>
              </a:rPr>
              <a:t>i</a:t>
            </a:r>
            <a:r>
              <a:rPr lang="en-US" sz="1400" dirty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 = w(Z(</a:t>
            </a:r>
            <a:r>
              <a:rPr lang="en-US" sz="1400" dirty="0" err="1">
                <a:latin typeface="Courier New" pitchFamily="49" charset="0"/>
              </a:rPr>
              <a:t>i,j</a:t>
            </a:r>
            <a:r>
              <a:rPr lang="en-US" sz="1400" dirty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A(</a:t>
            </a:r>
            <a:r>
              <a:rPr lang="en-US" sz="1400" dirty="0" err="1">
                <a:latin typeface="Courier New" pitchFamily="49" charset="0"/>
              </a:rPr>
              <a:t>k,Z</a:t>
            </a:r>
            <a:r>
              <a:rPr lang="en-US" sz="1400" dirty="0">
                <a:latin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</a:rPr>
              <a:t>i,j</a:t>
            </a:r>
            <a:r>
              <a:rPr lang="en-US" sz="1400" dirty="0">
                <a:latin typeface="Courier New" pitchFamily="49" charset="0"/>
              </a:rPr>
              <a:t>)+1) =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; A(</a:t>
            </a:r>
            <a:r>
              <a:rPr lang="en-US" sz="1400" dirty="0" err="1">
                <a:latin typeface="Courier New" pitchFamily="49" charset="0"/>
              </a:rPr>
              <a:t>k,n+i</a:t>
            </a:r>
            <a:r>
              <a:rPr lang="en-US" sz="1400" dirty="0">
                <a:latin typeface="Courier New" pitchFamily="49" charset="0"/>
              </a:rPr>
              <a:t>) = -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; b(k,1) = </a:t>
            </a:r>
            <a:r>
              <a:rPr lang="en-US" sz="1400" dirty="0" err="1">
                <a:latin typeface="Courier New" pitchFamily="49" charset="0"/>
              </a:rPr>
              <a:t>wij</a:t>
            </a:r>
            <a:r>
              <a:rPr lang="en-US" sz="1400" dirty="0">
                <a:latin typeface="Courier New" pitchFamily="49" charset="0"/>
              </a:rPr>
              <a:t> * B(j);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>
                <a:latin typeface="Courier New" pitchFamily="49" charset="0"/>
              </a:rPr>
              <a:t>i</a:t>
            </a:r>
            <a:r>
              <a:rPr lang="en-US" sz="1400" dirty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A(</a:t>
            </a:r>
            <a:r>
              <a:rPr lang="en-US" sz="1400" dirty="0" err="1">
                <a:latin typeface="Courier New" pitchFamily="49" charset="0"/>
              </a:rPr>
              <a:t>k,i</a:t>
            </a:r>
            <a:r>
              <a:rPr lang="en-US" sz="1400" dirty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>
                <a:latin typeface="Courier New" pitchFamily="49" charset="0"/>
              </a:rPr>
              <a:t>pseudoinverse</a:t>
            </a:r>
            <a:endParaRPr lang="en-US" sz="1400" dirty="0">
              <a:latin typeface="Courier New" pitchFamily="49" charset="0"/>
            </a:endParaRPr>
          </a:p>
          <a:p>
            <a:pPr eaLnBrk="0" hangingPunct="0"/>
            <a:endParaRPr lang="en-US" sz="1400" dirty="0">
              <a:latin typeface="Courier New" pitchFamily="49" charset="0"/>
            </a:endParaRPr>
          </a:p>
          <a:p>
            <a:pPr eaLnBrk="0" hangingPunct="0"/>
            <a:r>
              <a:rPr lang="en-US" sz="1400" dirty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>
                <a:latin typeface="Courier New" pitchFamily="49" charset="0"/>
              </a:rPr>
              <a:t>lE</a:t>
            </a:r>
            <a:r>
              <a:rPr lang="en-US" sz="1400" dirty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897563" y="2286000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980113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6127750" y="2430462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500813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876926" y="3960812"/>
            <a:ext cx="12557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743200" y="2286000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824164" y="3367087"/>
            <a:ext cx="50323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974975" y="2430462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343275" y="2860674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462214" y="3960812"/>
            <a:ext cx="169068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539039" y="2286000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620000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767638" y="2430462"/>
            <a:ext cx="9969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8140701" y="2860674"/>
            <a:ext cx="758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502526" y="3960812"/>
            <a:ext cx="12557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1090613" y="2286000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1171575" y="3367087"/>
            <a:ext cx="50323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1322388" y="2430462"/>
            <a:ext cx="500062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690688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836614" y="3960812"/>
            <a:ext cx="169068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1012825" y="295274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405189" y="1443038"/>
            <a:ext cx="2987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327525" y="2286000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410075" y="3367087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559300" y="2430462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929188" y="2860674"/>
            <a:ext cx="5016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4222750" y="3960812"/>
            <a:ext cx="148748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473326" y="5445125"/>
            <a:ext cx="5146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dirty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dirty="0">
                <a:solidFill>
                  <a:srgbClr val="7FFF00"/>
                </a:solidFill>
                <a:latin typeface="Symbol" pitchFamily="18" charset="2"/>
              </a:rPr>
              <a:t>*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598613" y="5978525"/>
            <a:ext cx="665321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774825" y="4886325"/>
            <a:ext cx="579120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6705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676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ln</a:t>
              </a:r>
              <a:r>
                <a:rPr lang="en-US" sz="1200" dirty="0"/>
                <a:t>(exposure)    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13064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2163764" y="5435600"/>
            <a:ext cx="33940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2166939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6019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395288" y="3724119"/>
            <a:ext cx="30591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37339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7096126" y="2954339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582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881939" y="3235326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7251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2166939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2308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2303464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3860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3116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4673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2303464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2303464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3444875" y="3030539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409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3444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3411539" y="3311526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3440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411539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3894139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3827464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3397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4344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4344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6634164" y="5435600"/>
            <a:ext cx="33940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5689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4864895" y="3723326"/>
            <a:ext cx="30575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5068888" y="2412999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047750" y="279399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5207001" y="1639888"/>
            <a:ext cx="3586163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5138739" y="59070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3183732" y="3922736"/>
            <a:ext cx="32861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939801" y="14239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089" y="2565399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5210175" y="2571749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247774" y="11477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238249" y="436563"/>
            <a:ext cx="71183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381374" y="62611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942974" y="2413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2974" y="13081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0574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5255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443287" y="641985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004887" y="32385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643187" y="2092326"/>
            <a:ext cx="759824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622925" y="2092326"/>
            <a:ext cx="105958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622926" y="4530726"/>
            <a:ext cx="9201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643188" y="4530726"/>
            <a:ext cx="859211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49" y="3429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65733" y="5037139"/>
            <a:ext cx="2750754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41712" y="23241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0999" y="571501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911849" y="33909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849" y="19431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render an object inserted into an image?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770" y="972457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/>
              <a:t>Capture incoming light with a “light probe”</a:t>
            </a:r>
          </a:p>
          <a:p>
            <a:r>
              <a:rPr lang="en-US" sz="2800" dirty="0"/>
              <a:t>Model local scene</a:t>
            </a:r>
          </a:p>
          <a:p>
            <a:r>
              <a:rPr lang="en-US" sz="2800" dirty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170" y="759732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0571" y="647052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657600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640192"/>
              </p:ext>
            </p:extLst>
          </p:nvPr>
        </p:nvGraphicFramePr>
        <p:xfrm>
          <a:off x="3505200" y="1973262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70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973262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12954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2550" y="12954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3722688" cy="5586413"/>
          </a:xfrm>
          <a:prstGeom prst="rect">
            <a:avLst/>
          </a:prstGeom>
          <a:noFill/>
        </p:spPr>
      </p:pic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1" y="4572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90600" y="6031769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Reinhart Operator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60889" y="6042602"/>
            <a:ext cx="443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Darkest 0.1% scaled linearly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operator</a:t>
            </a:r>
            <a:endParaRPr lang="en-US" dirty="0"/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00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524000"/>
            <a:ext cx="2894366" cy="434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6019800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</a:t>
            </a:r>
            <a:r>
              <a:rPr lang="en-US" dirty="0"/>
              <a:t>://people.csail.mit.edu/fredo/PUBLI/Siggraph2002/DurandBilateral.pdf</a:t>
            </a:r>
          </a:p>
        </p:txBody>
      </p:sp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2590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1" y="2209801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5013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342899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100" y="400049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3050" y="3524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" y="3429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9300" y="107949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2019300" y="43052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2019300" y="5143499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2019300" y="56006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362700" y="14858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362700" y="2324099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362700" y="2781299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048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6256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37846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543300" y="41148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9100" y="12954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543300" y="29718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163512" y="3198168"/>
            <a:ext cx="914400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638" y="1066801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4312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315912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468313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2144713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981451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581651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4333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-2461647" y="-143436"/>
            <a:ext cx="10972800" cy="1143000"/>
          </a:xfrm>
        </p:spPr>
        <p:txBody>
          <a:bodyPr/>
          <a:lstStyle/>
          <a:p>
            <a:r>
              <a:rPr lang="en-US" dirty="0"/>
              <a:t>Illumination Results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42534"/>
            <a:ext cx="6096000" cy="5788025"/>
          </a:xfrm>
          <a:prstGeom prst="rect">
            <a:avLst/>
          </a:prstGeom>
          <a:noFill/>
        </p:spPr>
      </p:pic>
      <p:sp>
        <p:nvSpPr>
          <p:cNvPr id="1590276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6537571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Rendered with Greg Larson’s </a:t>
            </a:r>
            <a:r>
              <a:rPr lang="en-US" sz="1600" dirty="0" smtClean="0">
                <a:solidFill>
                  <a:srgbClr val="FFFF00"/>
                </a:solidFill>
              </a:rPr>
              <a:t>RADIANCE</a:t>
            </a:r>
            <a:r>
              <a:rPr lang="en-US" sz="1600" dirty="0"/>
              <a:t> </a:t>
            </a:r>
            <a:r>
              <a:rPr lang="en-US" sz="1600" dirty="0" smtClean="0"/>
              <a:t>synthetic </a:t>
            </a:r>
            <a:r>
              <a:rPr lang="en-US" sz="1600" dirty="0"/>
              <a:t>imaging system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11258" y="102031"/>
            <a:ext cx="86106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458" y="1473631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858" y="5796393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058" y="2616631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42018" y="226641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HDR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4384" y="556556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LDR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743201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667000" y="47244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438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19600" y="32004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267200" y="42672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304801" y="5743574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90600" y="1561454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438400" y="422845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95801" y="1866254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420600" y="2362201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971800" y="1607492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1025526" y="3617268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572001" y="3583929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82913" y="5219054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562600" y="1637654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600200" y="22472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962400" y="22472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962400" y="46856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76400" y="4685654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971800" y="5842942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28900" y="2729854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562600" y="1832918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7612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612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426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608012" y="5913439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914400" y="19812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447800" y="56388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www.youtube.com/watch?v=EHBgkeXH9lU</a:t>
            </a:r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(stretch break during movie)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36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514600" y="-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Illuminating a Small Scene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9041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1" y="1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/>
              <a:t>	We can now illuminate</a:t>
            </a:r>
            <a:br>
              <a:rPr lang="en-US" sz="3200" dirty="0"/>
            </a:br>
            <a:r>
              <a:rPr lang="en-US" sz="3200" b="1" dirty="0"/>
              <a:t>synthetic objects</a:t>
            </a:r>
            <a:r>
              <a:rPr lang="en-US" sz="3200" dirty="0"/>
              <a:t> with </a:t>
            </a:r>
            <a:r>
              <a:rPr lang="en-US" sz="3200" b="1" dirty="0"/>
              <a:t>real light</a:t>
            </a:r>
            <a:r>
              <a:rPr lang="en-US" sz="3200" dirty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219200" y="1722895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0559" y="5909348"/>
            <a:ext cx="8077200" cy="76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	Goal</a:t>
            </a:r>
            <a:r>
              <a:rPr lang="en-US" dirty="0" smtClean="0"/>
              <a:t>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22895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799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17526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447800" y="17526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828800" y="21145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768475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098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73063"/>
            <a:ext cx="8534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Light Probe / Calibration Grid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057400" y="1776414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0" y="4495801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17526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67000" y="3276601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447800" y="17526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733801" y="29718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75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3113998" y="4114801"/>
            <a:ext cx="22413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90801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05" y="1178"/>
                <a:ext cx="3569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5179922" y="5410201"/>
            <a:ext cx="24481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4121151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2819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7086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6248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108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250196" y="15240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7104" y="25831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5791200"/>
            <a:ext cx="8077200" cy="762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 smtClean="0"/>
              <a:t>Background Image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5240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248906" y="15240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90500" y="5755038"/>
            <a:ext cx="9144000" cy="762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906" y="15240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6201906" y="3953669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849106" y="2505869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248906" y="1515269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829806" y="5799569"/>
            <a:ext cx="8077200" cy="76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906" y="1515269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0332"/>
            <a:ext cx="8534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606800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828800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267201" y="1774824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8054976" y="2125662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827212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514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7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1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1981200" y="2468563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render an object inserted into an image?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/>
              <a:t>Capture incoming light with a “light probe”</a:t>
            </a:r>
          </a:p>
          <a:p>
            <a:r>
              <a:rPr lang="en-US" sz="2800" dirty="0"/>
              <a:t>Model local scene</a:t>
            </a:r>
          </a:p>
          <a:p>
            <a:r>
              <a:rPr lang="en-US" sz="2800" dirty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777876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1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4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6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6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668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http://ict.debevec.org/~debevec/FiatLux/movie/</a:t>
            </a:r>
            <a:endParaRPr lang="en-US" sz="2800" dirty="0"/>
          </a:p>
          <a:p>
            <a:r>
              <a:rPr lang="en-US" sz="2800" dirty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1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5424" y="250031"/>
            <a:ext cx="5325955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980966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951179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922979" y="3581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904766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874979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846779" y="5943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741" y="41148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0955" y="41148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1166" y="41148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741" y="1752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1167" y="17526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0955" y="1752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5166" y="-2583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6166" y="378417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3380" y="2011955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0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1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5767" y="4874217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2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3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4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33766" y="3442292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5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6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7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918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8741" y="581617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0" y="381000"/>
            <a:ext cx="9753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Assembled Panorama</a:t>
            </a:r>
            <a:endParaRPr lang="en-US" sz="48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406" y="19812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6705600" cy="7318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 rotWithShape="1">
          <a:blip r:embed="rId3" cstate="print"/>
          <a:srcRect r="5000"/>
          <a:stretch/>
        </p:blipFill>
        <p:spPr bwMode="auto">
          <a:xfrm>
            <a:off x="3352800" y="1676400"/>
            <a:ext cx="5791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73" y="14097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427" y="20193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07942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5276849" y="1441341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599" y="4565542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46417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13512" y="2431941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934199" y="3803541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876799" y="5251341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399" y="468121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72199" y="107200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21831" y="606777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0999" y="6482209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9029"/>
            <a:ext cx="9182705" cy="6887029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619171"/>
            <a:ext cx="1578278" cy="15483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800351" y="2075996"/>
            <a:ext cx="3099643" cy="681529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400300" y="1390197"/>
            <a:ext cx="228302" cy="95952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847725" y="1771197"/>
            <a:ext cx="1036141" cy="70843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628900" y="3047546"/>
            <a:ext cx="605879" cy="48424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0" y="-730250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3302000" y="1781175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-29705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333957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0597" y="5166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927936" y="1472016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13636" y="1038628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9436" y="1492653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02523" y="3908829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929523" y="1472017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295148" y="1472017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450013" y="3048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454401" y="3048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7550" y="1454151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235076" y="4206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232275" y="420689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340601" y="420689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92150" y="40576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597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Real scenes have complex geometries and materials that are difficult to model</a:t>
            </a:r>
          </a:p>
          <a:p>
            <a:endParaRPr lang="en-US" sz="2800" dirty="0"/>
          </a:p>
          <a:p>
            <a:r>
              <a:rPr lang="en-US" sz="2800" dirty="0"/>
              <a:t>We can use an environment map, captured with a light probe, as a replacement for distance lighting</a:t>
            </a:r>
          </a:p>
          <a:p>
            <a:endParaRPr lang="en-US" sz="2800" dirty="0"/>
          </a:p>
          <a:p>
            <a:r>
              <a:rPr lang="en-US" sz="2800" dirty="0"/>
              <a:t>We can get an HDR image by combining bracketed shots</a:t>
            </a:r>
          </a:p>
          <a:p>
            <a:endParaRPr lang="en-US" sz="2800" dirty="0"/>
          </a:p>
          <a:p>
            <a:r>
              <a:rPr lang="en-US" sz="2800" dirty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4834" y="914402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660397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397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8194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1"/>
            <a:ext cx="5145088" cy="294481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One picture of a mirrored ball received light coming into the ball from nearly all angles (including behind)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1181022"/>
            <a:ext cx="83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camera is roughly same height as light probe and is sufficiently distant, so all viewing rays that hit light probe are roughly in direction of z-axis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normal vector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1412" y="1498421"/>
            <a:ext cx="2903349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 descr="mirrorball2latlo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0"/>
          <a:stretch/>
        </p:blipFill>
        <p:spPr bwMode="auto">
          <a:xfrm>
            <a:off x="2132012" y="1955621"/>
            <a:ext cx="9291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2581106" y="20434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33244" y="3599755"/>
            <a:ext cx="24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(u, v) </a:t>
            </a:r>
            <a:r>
              <a:rPr lang="en-US" dirty="0" smtClean="0">
                <a:sym typeface="Wingdings" panose="05000000000000000000" pitchFamily="2" charset="2"/>
              </a:rPr>
              <a:t> (</a:t>
            </a:r>
            <a:r>
              <a:rPr lang="en-US" dirty="0" err="1" smtClean="0">
                <a:sym typeface="Wingdings" panose="05000000000000000000" pitchFamily="2" charset="2"/>
              </a:rPr>
              <a:t>Nx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Ny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Nz</a:t>
            </a:r>
            <a:r>
              <a:rPr lang="en-US" dirty="0" smtClean="0">
                <a:sym typeface="Wingdings" panose="05000000000000000000" pitchFamily="2" charset="2"/>
              </a:rPr>
              <a:t>)?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533244" y="4070855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Nx</a:t>
            </a:r>
            <a:r>
              <a:rPr lang="en-US" dirty="0" smtClean="0"/>
              <a:t> = (u – center) / (width/2)</a:t>
            </a:r>
          </a:p>
          <a:p>
            <a:r>
              <a:rPr lang="en-US" dirty="0" err="1" smtClean="0"/>
              <a:t>Ny</a:t>
            </a:r>
            <a:r>
              <a:rPr lang="en-US" dirty="0" smtClean="0"/>
              <a:t> = (v – center) / (height/2)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845940" y="4744539"/>
            <a:ext cx="1494291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16885" y="4712721"/>
            <a:ext cx="152400" cy="153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69285" y="49897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41713" y="606287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Nx^2 + Ny^2 + Nz^2 = 1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553200" y="2438400"/>
            <a:ext cx="2438400" cy="2423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974596" y="2423153"/>
            <a:ext cx="752962" cy="530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97990" y="23362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72400" y="2036528"/>
            <a:ext cx="1752600" cy="2971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83398" y="535905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(-1,0,0)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02824" y="632245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(0,-1,0)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340230" y="532790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(1,0,0)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41442" y="61855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(0,0,-1)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33034" y="5460820"/>
            <a:ext cx="1060051" cy="78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1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61135</TotalTime>
  <Words>1334</Words>
  <Application>Microsoft Office PowerPoint</Application>
  <PresentationFormat>Widescreen</PresentationFormat>
  <Paragraphs>381</Paragraphs>
  <Slides>75</Slides>
  <Notes>55</Notes>
  <HiddenSlides>8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7" baseType="lpstr">
      <vt:lpstr>ＭＳ Ｐゴシック</vt:lpstr>
      <vt:lpstr>Arial</vt:lpstr>
      <vt:lpstr>Bookman Old Style</vt:lpstr>
      <vt:lpstr>Calibri</vt:lpstr>
      <vt:lpstr>Courier New</vt:lpstr>
      <vt:lpstr>Lucida Sans Unicode</vt:lpstr>
      <vt:lpstr>Palatino Linotype</vt:lpstr>
      <vt:lpstr>Symbol</vt:lpstr>
      <vt:lpstr>Times New Roman</vt:lpstr>
      <vt:lpstr>Trebuchet MS</vt:lpstr>
      <vt:lpstr>Verdana</vt:lpstr>
      <vt:lpstr>Wingdings</vt:lpstr>
      <vt:lpstr>Office Theme</vt:lpstr>
      <vt:lpstr>2-1-Debevec-IBMR_Intro_S2000</vt:lpstr>
      <vt:lpstr>1_2-1-Debevec-IBMR_Intro_S2000</vt:lpstr>
      <vt:lpstr>1_Blank Presentation</vt:lpstr>
      <vt:lpstr>2_Blank Presentation</vt:lpstr>
      <vt:lpstr>1_Office Theme</vt:lpstr>
      <vt:lpstr>2_Office Theme</vt:lpstr>
      <vt:lpstr>kogray</vt:lpstr>
      <vt:lpstr>Equation</vt:lpstr>
      <vt:lpstr>Image</vt:lpstr>
      <vt:lpstr>PowerPoint Presentation</vt:lpstr>
      <vt:lpstr>Today</vt:lpstr>
      <vt:lpstr>How to render an object inserted into an image?</vt:lpstr>
      <vt:lpstr>Key ideas for Image-based Lighting</vt:lpstr>
      <vt:lpstr>Spherical Map Example</vt:lpstr>
      <vt:lpstr>Key ideas for Image-based Lighting</vt:lpstr>
      <vt:lpstr>Mirrored Sphere</vt:lpstr>
      <vt:lpstr>One picture of a mirrored ball received light coming into the ball from nearly all angles (including behind)</vt:lpstr>
      <vt:lpstr>Solving for normal vector</vt:lpstr>
      <vt:lpstr>Solving for reflection vector</vt:lpstr>
      <vt:lpstr>Mirror ball -&gt; equirectangular</vt:lpstr>
      <vt:lpstr>One small snag</vt:lpstr>
      <vt:lpstr>Key ideas for Image-based Lighting</vt:lpstr>
      <vt:lpstr>LDR-&gt;HDR by merging exposures</vt:lpstr>
      <vt:lpstr>Ways to vary exposure</vt:lpstr>
      <vt:lpstr>SIGGRAPH 1997</vt:lpstr>
      <vt:lpstr>The Approach</vt:lpstr>
      <vt:lpstr>The objective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The Lighting Computation</vt:lpstr>
      <vt:lpstr>Rendering into the Scene</vt:lpstr>
      <vt:lpstr>Differential Rendering</vt:lpstr>
      <vt:lpstr>Rendering into the Scene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PowerPoint Presentation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246</cp:revision>
  <dcterms:created xsi:type="dcterms:W3CDTF">2009-12-16T02:55:56Z</dcterms:created>
  <dcterms:modified xsi:type="dcterms:W3CDTF">2019-10-18T18:22:59Z</dcterms:modified>
</cp:coreProperties>
</file>