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mov" ContentType="video/quicktime"/>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1"/>
  </p:notesMasterIdLst>
  <p:sldIdLst>
    <p:sldId id="398" r:id="rId3"/>
    <p:sldId id="573" r:id="rId4"/>
    <p:sldId id="589" r:id="rId5"/>
    <p:sldId id="588" r:id="rId6"/>
    <p:sldId id="577" r:id="rId7"/>
    <p:sldId id="548" r:id="rId8"/>
    <p:sldId id="556" r:id="rId9"/>
    <p:sldId id="587" r:id="rId10"/>
    <p:sldId id="590" r:id="rId11"/>
    <p:sldId id="591" r:id="rId12"/>
    <p:sldId id="578" r:id="rId13"/>
    <p:sldId id="579" r:id="rId14"/>
    <p:sldId id="580" r:id="rId15"/>
    <p:sldId id="581" r:id="rId16"/>
    <p:sldId id="583" r:id="rId17"/>
    <p:sldId id="584" r:id="rId18"/>
    <p:sldId id="585" r:id="rId19"/>
    <p:sldId id="586" r:id="rId20"/>
    <p:sldId id="487" r:id="rId21"/>
    <p:sldId id="488" r:id="rId22"/>
    <p:sldId id="489" r:id="rId23"/>
    <p:sldId id="490" r:id="rId24"/>
    <p:sldId id="467" r:id="rId25"/>
    <p:sldId id="468" r:id="rId26"/>
    <p:sldId id="469" r:id="rId27"/>
    <p:sldId id="471" r:id="rId28"/>
    <p:sldId id="473" r:id="rId29"/>
    <p:sldId id="474" r:id="rId30"/>
    <p:sldId id="476" r:id="rId31"/>
    <p:sldId id="478" r:id="rId32"/>
    <p:sldId id="479" r:id="rId33"/>
    <p:sldId id="511" r:id="rId34"/>
    <p:sldId id="480" r:id="rId35"/>
    <p:sldId id="482" r:id="rId36"/>
    <p:sldId id="592" r:id="rId37"/>
    <p:sldId id="492" r:id="rId38"/>
    <p:sldId id="495" r:id="rId39"/>
    <p:sldId id="520" r:id="rId40"/>
    <p:sldId id="521" r:id="rId41"/>
    <p:sldId id="494" r:id="rId42"/>
    <p:sldId id="496" r:id="rId43"/>
    <p:sldId id="497" r:id="rId44"/>
    <p:sldId id="483" r:id="rId45"/>
    <p:sldId id="484" r:id="rId46"/>
    <p:sldId id="485" r:id="rId47"/>
    <p:sldId id="486" r:id="rId48"/>
    <p:sldId id="465" r:id="rId49"/>
    <p:sldId id="498" r:id="rId50"/>
    <p:sldId id="499" r:id="rId51"/>
    <p:sldId id="500" r:id="rId52"/>
    <p:sldId id="501" r:id="rId53"/>
    <p:sldId id="504" r:id="rId54"/>
    <p:sldId id="505" r:id="rId55"/>
    <p:sldId id="506" r:id="rId56"/>
    <p:sldId id="507" r:id="rId57"/>
    <p:sldId id="508" r:id="rId58"/>
    <p:sldId id="502" r:id="rId59"/>
    <p:sldId id="503" r:id="rId60"/>
    <p:sldId id="559" r:id="rId61"/>
    <p:sldId id="560" r:id="rId62"/>
    <p:sldId id="561" r:id="rId63"/>
    <p:sldId id="562" r:id="rId64"/>
    <p:sldId id="554" r:id="rId65"/>
    <p:sldId id="558" r:id="rId66"/>
    <p:sldId id="557" r:id="rId67"/>
    <p:sldId id="457" r:id="rId68"/>
    <p:sldId id="509" r:id="rId69"/>
    <p:sldId id="510" r:id="rId7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384" userDrawn="1">
          <p15:clr>
            <a:srgbClr val="A4A3A4"/>
          </p15:clr>
        </p15:guide>
        <p15:guide id="3"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84462" autoAdjust="0"/>
  </p:normalViewPr>
  <p:slideViewPr>
    <p:cSldViewPr>
      <p:cViewPr varScale="1">
        <p:scale>
          <a:sx n="88" d="100"/>
          <a:sy n="88" d="100"/>
        </p:scale>
        <p:origin x="786" y="96"/>
      </p:cViewPr>
      <p:guideLst>
        <p:guide pos="384"/>
        <p:guide pos="5760"/>
        <p:guide orient="horz" pos="2160"/>
      </p:guideLst>
    </p:cSldViewPr>
  </p:slideViewPr>
  <p:outlineViewPr>
    <p:cViewPr>
      <p:scale>
        <a:sx n="33" d="100"/>
        <a:sy n="33" d="100"/>
      </p:scale>
      <p:origin x="0" y="902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10/10/2019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1386842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extLst>
      <p:ext uri="{BB962C8B-B14F-4D97-AF65-F5344CB8AC3E}">
        <p14:creationId xmlns:p14="http://schemas.microsoft.com/office/powerpoint/2010/main" val="1768143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C012780-CE17-465E-916D-150647A96FCE}" type="slidenum">
              <a:rPr lang="en-US"/>
              <a:pPr/>
              <a:t>28</a:t>
            </a:fld>
            <a:endParaRPr 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902780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AC45BFB-19B2-41E1-BB98-9CB65824EE9F}" type="slidenum">
              <a:rPr lang="en-US"/>
              <a:pPr/>
              <a:t>29</a:t>
            </a:fld>
            <a:endParaRPr lang="en-US"/>
          </a:p>
        </p:txBody>
      </p:sp>
      <p:sp>
        <p:nvSpPr>
          <p:cNvPr id="78851" name="Rectangle 2"/>
          <p:cNvSpPr>
            <a:spLocks noGrp="1" noRot="1" noChangeAspect="1" noChangeArrowheads="1" noTextEdit="1"/>
          </p:cNvSpPr>
          <p:nvPr>
            <p:ph type="sldImg"/>
          </p:nvPr>
        </p:nvSpPr>
        <p:spPr>
          <a:xfrm>
            <a:off x="381000" y="685800"/>
            <a:ext cx="6096000" cy="3429000"/>
          </a:xfrm>
          <a:ln/>
        </p:spPr>
      </p:sp>
      <p:sp>
        <p:nvSpPr>
          <p:cNvPr id="7885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730298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28A342D-E987-4D73-BEB7-914941F35294}" type="slidenum">
              <a:rPr lang="en-US"/>
              <a:pPr/>
              <a:t>30</a:t>
            </a:fld>
            <a:endParaRPr lang="en-US"/>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610734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BD5D3BB-7FE0-4D00-905A-EB059E17E93E}" type="slidenum">
              <a:rPr lang="en-US"/>
              <a:pPr/>
              <a:t>31</a:t>
            </a:fld>
            <a:endParaRPr lang="en-US"/>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582843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B99BA45-781F-47CA-A4C8-E9715F671FF3}" type="slidenum">
              <a:rPr lang="en-US"/>
              <a:pPr/>
              <a:t>33</a:t>
            </a:fld>
            <a:endParaRPr lang="en-US"/>
          </a:p>
        </p:txBody>
      </p:sp>
      <p:sp>
        <p:nvSpPr>
          <p:cNvPr id="82947" name="Rectangle 2"/>
          <p:cNvSpPr>
            <a:spLocks noGrp="1" noRot="1" noChangeAspect="1" noChangeArrowheads="1" noTextEdit="1"/>
          </p:cNvSpPr>
          <p:nvPr>
            <p:ph type="sldImg"/>
          </p:nvPr>
        </p:nvSpPr>
        <p:spPr>
          <a:xfrm>
            <a:off x="381000" y="685800"/>
            <a:ext cx="6096000" cy="3429000"/>
          </a:xfrm>
          <a:ln/>
        </p:spPr>
      </p:sp>
      <p:sp>
        <p:nvSpPr>
          <p:cNvPr id="82948"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063651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F93D5B9-1094-4EC6-8880-788ED08E622F}" type="slidenum">
              <a:rPr lang="en-US"/>
              <a:pPr/>
              <a:t>34</a:t>
            </a:fld>
            <a:endParaRPr lang="en-US"/>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endParaRPr lang="ru-RU" dirty="0" smtClean="0"/>
          </a:p>
        </p:txBody>
      </p:sp>
    </p:spTree>
    <p:extLst>
      <p:ext uri="{BB962C8B-B14F-4D97-AF65-F5344CB8AC3E}">
        <p14:creationId xmlns:p14="http://schemas.microsoft.com/office/powerpoint/2010/main" val="3834904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F93D5B9-1094-4EC6-8880-788ED08E622F}" type="slidenum">
              <a:rPr lang="en-US"/>
              <a:pPr/>
              <a:t>35</a:t>
            </a:fld>
            <a:endParaRPr lang="en-US"/>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endParaRPr lang="ru-RU" dirty="0" smtClean="0"/>
          </a:p>
        </p:txBody>
      </p:sp>
    </p:spTree>
    <p:extLst>
      <p:ext uri="{BB962C8B-B14F-4D97-AF65-F5344CB8AC3E}">
        <p14:creationId xmlns:p14="http://schemas.microsoft.com/office/powerpoint/2010/main" val="3934651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36</a:t>
            </a:fld>
            <a:endParaRPr lang="en-US"/>
          </a:p>
        </p:txBody>
      </p:sp>
    </p:spTree>
    <p:extLst>
      <p:ext uri="{BB962C8B-B14F-4D97-AF65-F5344CB8AC3E}">
        <p14:creationId xmlns:p14="http://schemas.microsoft.com/office/powerpoint/2010/main" val="3309145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9BFD9-F4ED-4E29-892B-030086916847}" type="slidenum">
              <a:rPr lang="en-US"/>
              <a:pPr/>
              <a:t>37</a:t>
            </a:fld>
            <a:endParaRPr lang="en-US"/>
          </a:p>
        </p:txBody>
      </p:sp>
      <p:sp>
        <p:nvSpPr>
          <p:cNvPr id="410626" name="Rectangle 2"/>
          <p:cNvSpPr>
            <a:spLocks noGrp="1" noRot="1" noChangeAspect="1" noChangeArrowheads="1" noTextEdit="1"/>
          </p:cNvSpPr>
          <p:nvPr>
            <p:ph type="sldImg"/>
          </p:nvPr>
        </p:nvSpPr>
        <p:spPr>
          <a:xfrm>
            <a:off x="381000" y="685800"/>
            <a:ext cx="6096000" cy="3429000"/>
          </a:xfrm>
          <a:ln/>
        </p:spPr>
      </p:sp>
      <p:sp>
        <p:nvSpPr>
          <p:cNvPr id="410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0259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SVD gives the homogeneous least squares solution constrained to have a norm of 1</a:t>
            </a:r>
          </a:p>
        </p:txBody>
      </p:sp>
      <p:sp>
        <p:nvSpPr>
          <p:cNvPr id="4" name="Slide Number Placeholder 3"/>
          <p:cNvSpPr>
            <a:spLocks noGrp="1"/>
          </p:cNvSpPr>
          <p:nvPr>
            <p:ph type="sldNum" sz="quarter" idx="5"/>
          </p:nvPr>
        </p:nvSpPr>
        <p:spPr/>
        <p:txBody>
          <a:bodyPr/>
          <a:lstStyle/>
          <a:p>
            <a:pPr>
              <a:defRPr/>
            </a:pPr>
            <a:fld id="{0F7D19D2-6652-44B5-9D45-137C96310273}" type="slidenum">
              <a:rPr lang="en-US" smtClean="0"/>
              <a:pPr>
                <a:defRPr/>
              </a:pPr>
              <a:t>39</a:t>
            </a:fld>
            <a:endParaRPr lang="en-US"/>
          </a:p>
        </p:txBody>
      </p:sp>
    </p:spTree>
    <p:extLst>
      <p:ext uri="{BB962C8B-B14F-4D97-AF65-F5344CB8AC3E}">
        <p14:creationId xmlns:p14="http://schemas.microsoft.com/office/powerpoint/2010/main" val="194865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4</a:t>
            </a:fld>
            <a:endParaRPr lang="en-US"/>
          </a:p>
        </p:txBody>
      </p:sp>
    </p:spTree>
    <p:extLst>
      <p:ext uri="{BB962C8B-B14F-4D97-AF65-F5344CB8AC3E}">
        <p14:creationId xmlns:p14="http://schemas.microsoft.com/office/powerpoint/2010/main" val="2905409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7C157-F529-487E-B231-05CAED735EEF}" type="slidenum">
              <a:rPr lang="en-US"/>
              <a:pPr/>
              <a:t>40</a:t>
            </a:fld>
            <a:endParaRPr lang="en-US"/>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4954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5796CEA-1978-4D6B-92FB-599E96029663}" type="slidenum">
              <a:rPr lang="en-US"/>
              <a:pPr/>
              <a:t>43</a:t>
            </a:fld>
            <a:endParaRPr lang="en-US"/>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730732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AA86ACA-733C-4381-800D-9FF2046D85D7}" type="slidenum">
              <a:rPr lang="en-US"/>
              <a:pPr/>
              <a:t>44</a:t>
            </a:fld>
            <a:endParaRPr lang="en-US"/>
          </a:p>
        </p:txBody>
      </p:sp>
      <p:sp>
        <p:nvSpPr>
          <p:cNvPr id="87043" name="Rectangle 2"/>
          <p:cNvSpPr>
            <a:spLocks noGrp="1" noRot="1" noChangeAspect="1" noChangeArrowheads="1" noTextEdit="1"/>
          </p:cNvSpPr>
          <p:nvPr>
            <p:ph type="sldImg"/>
          </p:nvPr>
        </p:nvSpPr>
        <p:spPr>
          <a:xfrm>
            <a:off x="381000" y="685800"/>
            <a:ext cx="6096000" cy="3429000"/>
          </a:xfrm>
          <a:ln/>
        </p:spPr>
      </p:sp>
      <p:sp>
        <p:nvSpPr>
          <p:cNvPr id="8704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248617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3CA61BD-8113-45CF-8F96-37256502964D}" type="slidenum">
              <a:rPr lang="en-US"/>
              <a:pPr/>
              <a:t>45</a:t>
            </a:fld>
            <a:endParaRPr lang="en-US"/>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665694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40D9F5B-4E28-40E0-B005-9DD7D523F740}" type="slidenum">
              <a:rPr lang="en-US"/>
              <a:pPr/>
              <a:t>46</a:t>
            </a:fld>
            <a:endParaRPr lang="en-US"/>
          </a:p>
        </p:txBody>
      </p:sp>
      <p:sp>
        <p:nvSpPr>
          <p:cNvPr id="89091" name="Rectangle 2"/>
          <p:cNvSpPr>
            <a:spLocks noGrp="1" noRot="1" noChangeAspect="1" noChangeArrowheads="1" noTextEdit="1"/>
          </p:cNvSpPr>
          <p:nvPr>
            <p:ph type="sldImg"/>
          </p:nvPr>
        </p:nvSpPr>
        <p:spPr>
          <a:xfrm>
            <a:off x="381000" y="685800"/>
            <a:ext cx="6096000" cy="3429000"/>
          </a:xfrm>
          <a:ln/>
        </p:spPr>
      </p:sp>
      <p:sp>
        <p:nvSpPr>
          <p:cNvPr id="8909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545570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086C9-5B1C-4AAB-82F4-F980DF7EF95A}" type="slidenum">
              <a:rPr lang="en-US"/>
              <a:pPr/>
              <a:t>54</a:t>
            </a:fld>
            <a:endParaRPr lang="en-US"/>
          </a:p>
        </p:txBody>
      </p:sp>
      <p:sp>
        <p:nvSpPr>
          <p:cNvPr id="107522" name="Rectangle 2"/>
          <p:cNvSpPr>
            <a:spLocks noGrp="1" noRot="1" noChangeAspect="1" noChangeArrowheads="1" noTextEdit="1"/>
          </p:cNvSpPr>
          <p:nvPr>
            <p:ph type="sldImg"/>
          </p:nvPr>
        </p:nvSpPr>
        <p:spPr>
          <a:xfrm>
            <a:off x="381000" y="685800"/>
            <a:ext cx="6096000" cy="3429000"/>
          </a:xfrm>
          <a:ln/>
        </p:spPr>
      </p:sp>
      <p:sp>
        <p:nvSpPr>
          <p:cNvPr id="107523" name="Rectangle 3"/>
          <p:cNvSpPr>
            <a:spLocks noGrp="1" noChangeArrowheads="1"/>
          </p:cNvSpPr>
          <p:nvPr>
            <p:ph type="body" idx="1"/>
          </p:nvPr>
        </p:nvSpPr>
        <p:spPr/>
        <p:txBody>
          <a:bodyPr/>
          <a:lstStyle/>
          <a:p>
            <a:r>
              <a:rPr lang="en-US"/>
              <a:t>From the results of Liebowitz et al.  As you can see, their model is slightly better in that the roof is slanted, but our method is fully automatic requiring none of the user’s time, while their method requires extensive manual labeling. </a:t>
            </a:r>
          </a:p>
        </p:txBody>
      </p:sp>
    </p:spTree>
    <p:extLst>
      <p:ext uri="{BB962C8B-B14F-4D97-AF65-F5344CB8AC3E}">
        <p14:creationId xmlns:p14="http://schemas.microsoft.com/office/powerpoint/2010/main" val="3258985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Explain holes</a:t>
            </a:r>
            <a:endParaRPr lang="en-US" dirty="0"/>
          </a:p>
        </p:txBody>
      </p:sp>
      <p:sp>
        <p:nvSpPr>
          <p:cNvPr id="4" name="Slide Number Placeholder 3"/>
          <p:cNvSpPr>
            <a:spLocks noGrp="1"/>
          </p:cNvSpPr>
          <p:nvPr>
            <p:ph type="sldNum" sz="quarter" idx="10"/>
          </p:nvPr>
        </p:nvSpPr>
        <p:spPr/>
        <p:txBody>
          <a:bodyPr/>
          <a:lstStyle/>
          <a:p>
            <a:pPr>
              <a:defRPr/>
            </a:pPr>
            <a:fld id="{CF287ED6-A730-4184-9353-2C473C705472}" type="slidenum">
              <a:rPr lang="en-US" smtClean="0"/>
              <a:pPr>
                <a:defRPr/>
              </a:pPr>
              <a:t>58</a:t>
            </a:fld>
            <a:endParaRPr lang="en-US"/>
          </a:p>
        </p:txBody>
      </p:sp>
    </p:spTree>
    <p:extLst>
      <p:ext uri="{BB962C8B-B14F-4D97-AF65-F5344CB8AC3E}">
        <p14:creationId xmlns:p14="http://schemas.microsoft.com/office/powerpoint/2010/main" val="304461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Helvetica Neue"/>
                <a:cs typeface="Helvetica Neue"/>
              </a:rPr>
              <a:t>3D Layout: Detection. 3D Object: transfer. Composition: integer programming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8D5AD10-235D-0C4B-B495-92ACDA7882A5}" type="slidenum">
              <a:rPr lang="en-US" smtClean="0"/>
              <a:t>64</a:t>
            </a:fld>
            <a:endParaRPr lang="en-US"/>
          </a:p>
        </p:txBody>
      </p:sp>
    </p:spTree>
    <p:extLst>
      <p:ext uri="{BB962C8B-B14F-4D97-AF65-F5344CB8AC3E}">
        <p14:creationId xmlns:p14="http://schemas.microsoft.com/office/powerpoint/2010/main" val="4284637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67</a:t>
            </a:fld>
            <a:endParaRPr lang="en-US"/>
          </a:p>
        </p:txBody>
      </p:sp>
    </p:spTree>
    <p:extLst>
      <p:ext uri="{BB962C8B-B14F-4D97-AF65-F5344CB8AC3E}">
        <p14:creationId xmlns:p14="http://schemas.microsoft.com/office/powerpoint/2010/main" val="33038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BCB7A8-4D89-476F-AB10-2D26D308CA60}" type="slidenum">
              <a:rPr lang="en-US" smtClean="0"/>
              <a:pPr fontAlgn="base">
                <a:spcBef>
                  <a:spcPct val="0"/>
                </a:spcBef>
                <a:spcAft>
                  <a:spcPct val="0"/>
                </a:spcAft>
                <a:defRPr/>
              </a:pPr>
              <a:t>8</a:t>
            </a:fld>
            <a:endParaRPr lang="en-US" smtClean="0"/>
          </a:p>
        </p:txBody>
      </p:sp>
      <p:sp>
        <p:nvSpPr>
          <p:cNvPr id="798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538855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13</a:t>
            </a:fld>
            <a:endParaRPr lang="en-US"/>
          </a:p>
        </p:txBody>
      </p:sp>
    </p:spTree>
    <p:extLst>
      <p:ext uri="{BB962C8B-B14F-4D97-AF65-F5344CB8AC3E}">
        <p14:creationId xmlns:p14="http://schemas.microsoft.com/office/powerpoint/2010/main" val="1816679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5FE1CB5-CE0D-4593-884D-80887B0010FC}" type="slidenum">
              <a:rPr lang="en-US"/>
              <a:pPr/>
              <a:t>23</a:t>
            </a:fld>
            <a:endParaRPr lang="en-US"/>
          </a:p>
        </p:txBody>
      </p:sp>
      <p:sp>
        <p:nvSpPr>
          <p:cNvPr id="69635" name="Rectangle 2"/>
          <p:cNvSpPr>
            <a:spLocks noGrp="1" noRot="1" noChangeAspect="1" noChangeArrowheads="1" noTextEdit="1"/>
          </p:cNvSpPr>
          <p:nvPr>
            <p:ph type="sldImg"/>
          </p:nvPr>
        </p:nvSpPr>
        <p:spPr>
          <a:xfrm>
            <a:off x="381000" y="685800"/>
            <a:ext cx="6096000" cy="3429000"/>
          </a:xfrm>
          <a:ln/>
        </p:spPr>
      </p:sp>
      <p:sp>
        <p:nvSpPr>
          <p:cNvPr id="69636"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656749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82D1BDE-FD26-4E29-B224-321F3D573C8E}" type="slidenum">
              <a:rPr lang="en-US"/>
              <a:pPr/>
              <a:t>24</a:t>
            </a:fld>
            <a:endParaRPr lang="en-US"/>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229205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D42D796-7566-4533-9BF5-A970DE7CB1EB}" type="slidenum">
              <a:rPr lang="en-US"/>
              <a:pPr/>
              <a:t>25</a:t>
            </a:fld>
            <a:endParaRPr lang="en-US"/>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47675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76652A2-460B-458A-9FEE-1E322FFB33A2}" type="slidenum">
              <a:rPr lang="en-US"/>
              <a:pPr/>
              <a:t>26</a:t>
            </a:fld>
            <a:endParaRPr 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031974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F52A44C-349A-4100-AAC5-666AD44058AB}" type="slidenum">
              <a:rPr lang="en-US"/>
              <a:pPr/>
              <a:t>27</a:t>
            </a:fld>
            <a:endParaRPr lang="en-US"/>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726685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10/10/2019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10/10/2019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10/10/2019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914400"/>
            <a:ext cx="508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914400"/>
            <a:ext cx="5080000" cy="5257800"/>
          </a:xfrm>
        </p:spPr>
        <p:txBody>
          <a:bodyPr/>
          <a:lstStyle/>
          <a:p>
            <a:pPr lvl="0"/>
            <a:endParaRPr lang="en-US" noProof="0" smtClean="0"/>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4CEC39-6076-4C3E-8988-9AB2A3D6907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203200" y="5334000"/>
            <a:ext cx="11684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914400" y="6096000"/>
            <a:ext cx="109728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10/10/2019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109728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10/10/2019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10/10/2019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10/10/2019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10/10/2019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10/10/2019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10/10/2019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609600" y="274638"/>
            <a:ext cx="85344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609600" y="1600200"/>
            <a:ext cx="10972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hyperlink" Target="http://www.wonderfulphotos.com/articles/macro/focus_stacking/" TargetMode="Externa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wonderfulphotos.com/articles/macro/focus_stacking/"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digital-photography-school.com/an-introduction-to-focus-stacking" TargetMode="External"/><Relationship Id="rId2" Type="http://schemas.openxmlformats.org/officeDocument/2006/relationships/hyperlink" Target="http://www.zen20934.zen.co.uk/photography/Workflow.ht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image" Target="../media/image12.wmf"/></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youtube.com/watch?v=NB4bikrNzMk" TargetMode="External"/><Relationship Id="rId1" Type="http://schemas.openxmlformats.org/officeDocument/2006/relationships/slideLayout" Target="../slideLayouts/slideLayout2.xml"/><Relationship Id="rId4" Type="http://schemas.openxmlformats.org/officeDocument/2006/relationships/hyperlink" Target="http://en.wikipedia.org/wiki/Focal_length" TargetMode="Externa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6.wmf"/><Relationship Id="rId5" Type="http://schemas.openxmlformats.org/officeDocument/2006/relationships/oleObject" Target="../embeddings/oleObject3.bin"/><Relationship Id="rId4" Type="http://schemas.openxmlformats.org/officeDocument/2006/relationships/image" Target="../media/image15.w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notesSlide" Target="../notesSlides/notesSlide18.xml"/><Relationship Id="rId3" Type="http://schemas.openxmlformats.org/officeDocument/2006/relationships/tags" Target="../tags/tag2.xml"/><Relationship Id="rId21" Type="http://schemas.openxmlformats.org/officeDocument/2006/relationships/oleObject" Target="../embeddings/oleObject5.bin"/><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slideLayout" Target="../slideLayouts/slideLayout2.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image" Target="../media/image30.png"/><Relationship Id="rId1" Type="http://schemas.openxmlformats.org/officeDocument/2006/relationships/vmlDrawing" Target="../drawings/vmlDrawing3.v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tags" Target="../tags/tag14.xml"/><Relationship Id="rId10" Type="http://schemas.openxmlformats.org/officeDocument/2006/relationships/tags" Target="../tags/tag9.xml"/><Relationship Id="rId19" Type="http://schemas.openxmlformats.org/officeDocument/2006/relationships/oleObject" Target="../embeddings/oleObject4.bin"/><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image" Target="../media/image31.png"/></Relationships>
</file>

<file path=ppt/slides/_rels/slide38.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3.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35.wmf"/><Relationship Id="rId4" Type="http://schemas.openxmlformats.org/officeDocument/2006/relationships/image" Target="../media/image32.wmf"/><Relationship Id="rId9" Type="http://schemas.openxmlformats.org/officeDocument/2006/relationships/oleObject" Target="../embeddings/oleObject9.bin"/><Relationship Id="rId14" Type="http://schemas.openxmlformats.org/officeDocument/2006/relationships/image" Target="../media/image37.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9.xml"/><Relationship Id="rId7" Type="http://schemas.openxmlformats.org/officeDocument/2006/relationships/image" Target="../media/image39.wmf"/><Relationship Id="rId12" Type="http://schemas.openxmlformats.org/officeDocument/2006/relationships/hyperlink" Target="http://cmp.felk.cvut.cz/cmp/courses/XE33PVR/WS20072008/Lectures/Supporting/constrained_lsq.pdf"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hyperlink" Target="http://www.egwald.ca/linearalgebra/linearequations.php" TargetMode="External"/><Relationship Id="rId5" Type="http://schemas.openxmlformats.org/officeDocument/2006/relationships/image" Target="../media/image38.wmf"/><Relationship Id="rId10" Type="http://schemas.openxmlformats.org/officeDocument/2006/relationships/hyperlink" Target="http://www.cse.unr.edu/~bebis/CS791E/Notes/SVD.pdf" TargetMode="External"/><Relationship Id="rId4" Type="http://schemas.openxmlformats.org/officeDocument/2006/relationships/oleObject" Target="../embeddings/oleObject12.bin"/><Relationship Id="rId9" Type="http://schemas.openxmlformats.org/officeDocument/2006/relationships/image" Target="../media/image40.wm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slideLayout" Target="../slideLayouts/slideLayout2.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image" Target="../media/image40.wmf"/><Relationship Id="rId2" Type="http://schemas.openxmlformats.org/officeDocument/2006/relationships/tags" Target="../tags/tag16.xml"/><Relationship Id="rId16" Type="http://schemas.openxmlformats.org/officeDocument/2006/relationships/oleObject" Target="../embeddings/oleObject14.bin"/><Relationship Id="rId1" Type="http://schemas.openxmlformats.org/officeDocument/2006/relationships/vmlDrawing" Target="../drawings/vmlDrawing6.v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41.png"/><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cs.cmu.edu/afs/cs.cmu.edu/academic/class/15463-f08/www/proj5/www/dmillett/"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youtube.com/watch?v=dUAtdmGwcuM"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image" Target="../media/image6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7.jpeg"/><Relationship Id="rId2" Type="http://schemas.openxmlformats.org/officeDocument/2006/relationships/image" Target="../media/image52.jpeg"/><Relationship Id="rId16"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5" Type="http://schemas.openxmlformats.org/officeDocument/2006/relationships/image" Target="../media/image65.jpeg"/><Relationship Id="rId10" Type="http://schemas.openxmlformats.org/officeDocument/2006/relationships/image" Target="../media/image60.jpeg"/><Relationship Id="rId19" Type="http://schemas.openxmlformats.org/officeDocument/2006/relationships/image" Target="../media/image69.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hyperlink" Target="http://www.cs.illinois.edu/homes/dhoiem/projects/popup/" TargetMode="External"/><Relationship Id="rId5" Type="http://schemas.openxmlformats.org/officeDocument/2006/relationships/image" Target="../media/image77.jpeg"/><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4.wmf"/><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2.jpeg"/><Relationship Id="rId5" Type="http://schemas.openxmlformats.org/officeDocument/2006/relationships/image" Target="../media/image92.emf"/><Relationship Id="rId4" Type="http://schemas.openxmlformats.org/officeDocument/2006/relationships/oleObject" Target="../embeddings/oleObject15.bin"/></Relationships>
</file>

<file path=ppt/slides/_rels/slide58.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27.xml"/><Relationship Id="rId6" Type="http://schemas.openxmlformats.org/officeDocument/2006/relationships/image" Target="../media/image94.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tags" Target="../tags/tag30.xml"/><Relationship Id="rId7" Type="http://schemas.openxmlformats.org/officeDocument/2006/relationships/image" Target="../media/image22.jpeg"/><Relationship Id="rId2" Type="http://schemas.openxmlformats.org/officeDocument/2006/relationships/tags" Target="../tags/tag29.xml"/><Relationship Id="rId1" Type="http://schemas.openxmlformats.org/officeDocument/2006/relationships/vmlDrawing" Target="../drawings/vmlDrawing8.vml"/><Relationship Id="rId6" Type="http://schemas.openxmlformats.org/officeDocument/2006/relationships/image" Target="../media/image21.jpeg"/><Relationship Id="rId11" Type="http://schemas.openxmlformats.org/officeDocument/2006/relationships/image" Target="../media/image31.png"/><Relationship Id="rId5" Type="http://schemas.openxmlformats.org/officeDocument/2006/relationships/notesSlide" Target="../notesSlides/notesSlide28.xml"/><Relationship Id="rId10" Type="http://schemas.openxmlformats.org/officeDocument/2006/relationships/oleObject" Target="../embeddings/oleObject17.bin"/><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89432" y="-19229"/>
            <a:ext cx="8763000" cy="1143000"/>
          </a:xfrm>
          <a:solidFill>
            <a:schemeClr val="bg1">
              <a:alpha val="20000"/>
            </a:schemeClr>
          </a:solidFill>
        </p:spPr>
        <p:txBody>
          <a:bodyPr>
            <a:normAutofit/>
          </a:bodyPr>
          <a:lstStyle/>
          <a:p>
            <a:pPr eaLnBrk="1" hangingPunct="1">
              <a:defRPr/>
            </a:pPr>
            <a:r>
              <a:rPr lang="en-US" dirty="0" smtClean="0"/>
              <a:t>Single-view 3D Reconstruction</a:t>
            </a:r>
          </a:p>
        </p:txBody>
      </p:sp>
      <p:sp>
        <p:nvSpPr>
          <p:cNvPr id="13315" name="Subtitle 2"/>
          <p:cNvSpPr>
            <a:spLocks noGrp="1"/>
          </p:cNvSpPr>
          <p:nvPr>
            <p:ph type="subTitle" idx="1"/>
          </p:nvPr>
        </p:nvSpPr>
        <p:spPr>
          <a:xfrm>
            <a:off x="1942032" y="4628971"/>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13316" name="TextBox 3"/>
          <p:cNvSpPr txBox="1">
            <a:spLocks noChangeArrowheads="1"/>
          </p:cNvSpPr>
          <p:nvPr/>
        </p:nvSpPr>
        <p:spPr bwMode="auto">
          <a:xfrm>
            <a:off x="8098684" y="-19229"/>
            <a:ext cx="1065228" cy="369332"/>
          </a:xfrm>
          <a:prstGeom prst="rect">
            <a:avLst/>
          </a:prstGeom>
          <a:noFill/>
          <a:ln w="9525">
            <a:noFill/>
            <a:miter lim="800000"/>
            <a:headEnd/>
            <a:tailEnd/>
          </a:ln>
        </p:spPr>
        <p:txBody>
          <a:bodyPr wrap="none">
            <a:spAutoFit/>
          </a:bodyPr>
          <a:lstStyle/>
          <a:p>
            <a:r>
              <a:rPr lang="en-US" dirty="0" smtClean="0"/>
              <a:t>10/11/19</a:t>
            </a:r>
            <a:endParaRPr lang="en-US" dirty="0"/>
          </a:p>
        </p:txBody>
      </p:sp>
      <p:pic>
        <p:nvPicPr>
          <p:cNvPr id="6" name="Picture 4" descr="popupbook1"/>
          <p:cNvPicPr>
            <a:picLocks noChangeAspect="1" noChangeArrowheads="1"/>
          </p:cNvPicPr>
          <p:nvPr/>
        </p:nvPicPr>
        <p:blipFill>
          <a:blip r:embed="rId3" cstate="print"/>
          <a:srcRect/>
          <a:stretch>
            <a:fillRect/>
          </a:stretch>
        </p:blipFill>
        <p:spPr bwMode="auto">
          <a:xfrm>
            <a:off x="1332432" y="1428571"/>
            <a:ext cx="6722628" cy="3581400"/>
          </a:xfrm>
          <a:prstGeom prst="rect">
            <a:avLst/>
          </a:prstGeom>
          <a:noFill/>
        </p:spPr>
      </p:pic>
      <p:sp>
        <p:nvSpPr>
          <p:cNvPr id="7" name="TextBox 6"/>
          <p:cNvSpPr txBox="1"/>
          <p:nvPr/>
        </p:nvSpPr>
        <p:spPr>
          <a:xfrm flipH="1">
            <a:off x="37033" y="6530995"/>
            <a:ext cx="5440681" cy="307777"/>
          </a:xfrm>
          <a:prstGeom prst="rect">
            <a:avLst/>
          </a:prstGeom>
          <a:noFill/>
        </p:spPr>
        <p:txBody>
          <a:bodyPr wrap="square" rtlCol="0">
            <a:spAutoFit/>
          </a:bodyPr>
          <a:lstStyle/>
          <a:p>
            <a:r>
              <a:rPr lang="en-US" sz="1400" dirty="0">
                <a:solidFill>
                  <a:schemeClr val="bg1">
                    <a:lumMod val="50000"/>
                  </a:schemeClr>
                </a:solidFill>
              </a:rPr>
              <a:t>Some slides from Alyosha Efros, Steve Seitz</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04" y="457200"/>
            <a:ext cx="8305800" cy="914400"/>
          </a:xfrm>
        </p:spPr>
        <p:txBody>
          <a:bodyPr>
            <a:noAutofit/>
          </a:bodyPr>
          <a:lstStyle/>
          <a:p>
            <a:r>
              <a:rPr lang="en-US" sz="2800" dirty="0" smtClean="0"/>
              <a:t>Decreasing aperture increases depth of field because lens refocuses rays from smaller range of angels</a:t>
            </a:r>
            <a:endParaRPr lang="en-US" sz="2800" dirty="0"/>
          </a:p>
        </p:txBody>
      </p:sp>
      <p:cxnSp>
        <p:nvCxnSpPr>
          <p:cNvPr id="15" name="Straight Connector 14"/>
          <p:cNvCxnSpPr/>
          <p:nvPr/>
        </p:nvCxnSpPr>
        <p:spPr>
          <a:xfrm>
            <a:off x="5211185" y="3581400"/>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35119" y="4041166"/>
            <a:ext cx="1676400"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6420995" y="3570123"/>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72604" y="2809296"/>
            <a:ext cx="877163" cy="369332"/>
          </a:xfrm>
          <a:prstGeom prst="rect">
            <a:avLst/>
          </a:prstGeom>
          <a:noFill/>
        </p:spPr>
        <p:txBody>
          <a:bodyPr wrap="none" rtlCol="0">
            <a:spAutoFit/>
          </a:bodyPr>
          <a:lstStyle/>
          <a:p>
            <a:r>
              <a:rPr lang="en-US" dirty="0" smtClean="0"/>
              <a:t>Barrier</a:t>
            </a:r>
            <a:endParaRPr lang="en-US" dirty="0"/>
          </a:p>
        </p:txBody>
      </p:sp>
      <p:sp>
        <p:nvSpPr>
          <p:cNvPr id="20" name="TextBox 19"/>
          <p:cNvSpPr txBox="1"/>
          <p:nvPr/>
        </p:nvSpPr>
        <p:spPr>
          <a:xfrm>
            <a:off x="6051222" y="3106169"/>
            <a:ext cx="915635" cy="369332"/>
          </a:xfrm>
          <a:prstGeom prst="rect">
            <a:avLst/>
          </a:prstGeom>
          <a:noFill/>
        </p:spPr>
        <p:txBody>
          <a:bodyPr wrap="none" rtlCol="0">
            <a:spAutoFit/>
          </a:bodyPr>
          <a:lstStyle/>
          <a:p>
            <a:r>
              <a:rPr lang="en-US" dirty="0" smtClean="0"/>
              <a:t>Sensor</a:t>
            </a:r>
            <a:endParaRPr lang="en-US" dirty="0"/>
          </a:p>
        </p:txBody>
      </p:sp>
      <p:sp>
        <p:nvSpPr>
          <p:cNvPr id="21" name="Freeform 20"/>
          <p:cNvSpPr/>
          <p:nvPr/>
        </p:nvSpPr>
        <p:spPr>
          <a:xfrm>
            <a:off x="2209800" y="2743200"/>
            <a:ext cx="1226932" cy="3211286"/>
          </a:xfrm>
          <a:custGeom>
            <a:avLst/>
            <a:gdLst>
              <a:gd name="connsiteX0" fmla="*/ 446315 w 446315"/>
              <a:gd name="connsiteY0" fmla="*/ 10886 h 3211286"/>
              <a:gd name="connsiteX1" fmla="*/ 370115 w 446315"/>
              <a:gd name="connsiteY1" fmla="*/ 0 h 3211286"/>
              <a:gd name="connsiteX2" fmla="*/ 304800 w 446315"/>
              <a:gd name="connsiteY2" fmla="*/ 32658 h 3211286"/>
              <a:gd name="connsiteX3" fmla="*/ 272143 w 446315"/>
              <a:gd name="connsiteY3" fmla="*/ 54429 h 3211286"/>
              <a:gd name="connsiteX4" fmla="*/ 261257 w 446315"/>
              <a:gd name="connsiteY4" fmla="*/ 87086 h 3211286"/>
              <a:gd name="connsiteX5" fmla="*/ 195943 w 446315"/>
              <a:gd name="connsiteY5" fmla="*/ 163286 h 3211286"/>
              <a:gd name="connsiteX6" fmla="*/ 163286 w 446315"/>
              <a:gd name="connsiteY6" fmla="*/ 228600 h 3211286"/>
              <a:gd name="connsiteX7" fmla="*/ 152400 w 446315"/>
              <a:gd name="connsiteY7" fmla="*/ 261258 h 3211286"/>
              <a:gd name="connsiteX8" fmla="*/ 163286 w 446315"/>
              <a:gd name="connsiteY8" fmla="*/ 587829 h 3211286"/>
              <a:gd name="connsiteX9" fmla="*/ 174172 w 446315"/>
              <a:gd name="connsiteY9" fmla="*/ 642258 h 3211286"/>
              <a:gd name="connsiteX10" fmla="*/ 206829 w 446315"/>
              <a:gd name="connsiteY10" fmla="*/ 664029 h 3211286"/>
              <a:gd name="connsiteX11" fmla="*/ 217715 w 446315"/>
              <a:gd name="connsiteY11" fmla="*/ 707572 h 3211286"/>
              <a:gd name="connsiteX12" fmla="*/ 293915 w 446315"/>
              <a:gd name="connsiteY12" fmla="*/ 772886 h 3211286"/>
              <a:gd name="connsiteX13" fmla="*/ 315686 w 446315"/>
              <a:gd name="connsiteY13" fmla="*/ 794658 h 3211286"/>
              <a:gd name="connsiteX14" fmla="*/ 326572 w 446315"/>
              <a:gd name="connsiteY14" fmla="*/ 827315 h 3211286"/>
              <a:gd name="connsiteX15" fmla="*/ 370115 w 446315"/>
              <a:gd name="connsiteY15" fmla="*/ 892629 h 3211286"/>
              <a:gd name="connsiteX16" fmla="*/ 381000 w 446315"/>
              <a:gd name="connsiteY16" fmla="*/ 936172 h 3211286"/>
              <a:gd name="connsiteX17" fmla="*/ 391886 w 446315"/>
              <a:gd name="connsiteY17" fmla="*/ 968829 h 3211286"/>
              <a:gd name="connsiteX18" fmla="*/ 370115 w 446315"/>
              <a:gd name="connsiteY18" fmla="*/ 1088572 h 3211286"/>
              <a:gd name="connsiteX19" fmla="*/ 359229 w 446315"/>
              <a:gd name="connsiteY19" fmla="*/ 1121229 h 3211286"/>
              <a:gd name="connsiteX20" fmla="*/ 293915 w 446315"/>
              <a:gd name="connsiteY20" fmla="*/ 1153886 h 3211286"/>
              <a:gd name="connsiteX21" fmla="*/ 261257 w 446315"/>
              <a:gd name="connsiteY21" fmla="*/ 1175658 h 3211286"/>
              <a:gd name="connsiteX22" fmla="*/ 195943 w 446315"/>
              <a:gd name="connsiteY22" fmla="*/ 1197429 h 3211286"/>
              <a:gd name="connsiteX23" fmla="*/ 152400 w 446315"/>
              <a:gd name="connsiteY23" fmla="*/ 1230086 h 3211286"/>
              <a:gd name="connsiteX24" fmla="*/ 119743 w 446315"/>
              <a:gd name="connsiteY24" fmla="*/ 1251858 h 3211286"/>
              <a:gd name="connsiteX25" fmla="*/ 97972 w 446315"/>
              <a:gd name="connsiteY25" fmla="*/ 1295400 h 3211286"/>
              <a:gd name="connsiteX26" fmla="*/ 43543 w 446315"/>
              <a:gd name="connsiteY26" fmla="*/ 1458686 h 3211286"/>
              <a:gd name="connsiteX27" fmla="*/ 10886 w 446315"/>
              <a:gd name="connsiteY27" fmla="*/ 1643743 h 3211286"/>
              <a:gd name="connsiteX28" fmla="*/ 21772 w 446315"/>
              <a:gd name="connsiteY28" fmla="*/ 1785258 h 3211286"/>
              <a:gd name="connsiteX29" fmla="*/ 32657 w 446315"/>
              <a:gd name="connsiteY29" fmla="*/ 1850572 h 3211286"/>
              <a:gd name="connsiteX30" fmla="*/ 21772 w 446315"/>
              <a:gd name="connsiteY30" fmla="*/ 2296886 h 3211286"/>
              <a:gd name="connsiteX31" fmla="*/ 0 w 446315"/>
              <a:gd name="connsiteY31" fmla="*/ 2438400 h 3211286"/>
              <a:gd name="connsiteX32" fmla="*/ 10886 w 446315"/>
              <a:gd name="connsiteY32" fmla="*/ 2525486 h 3211286"/>
              <a:gd name="connsiteX33" fmla="*/ 43543 w 446315"/>
              <a:gd name="connsiteY33" fmla="*/ 2536372 h 3211286"/>
              <a:gd name="connsiteX34" fmla="*/ 141515 w 446315"/>
              <a:gd name="connsiteY34" fmla="*/ 2547258 h 3211286"/>
              <a:gd name="connsiteX35" fmla="*/ 174172 w 446315"/>
              <a:gd name="connsiteY35" fmla="*/ 2558143 h 3211286"/>
              <a:gd name="connsiteX36" fmla="*/ 272143 w 446315"/>
              <a:gd name="connsiteY36" fmla="*/ 2569029 h 3211286"/>
              <a:gd name="connsiteX37" fmla="*/ 293915 w 446315"/>
              <a:gd name="connsiteY37" fmla="*/ 2590800 h 3211286"/>
              <a:gd name="connsiteX38" fmla="*/ 326572 w 446315"/>
              <a:gd name="connsiteY38" fmla="*/ 2601686 h 3211286"/>
              <a:gd name="connsiteX39" fmla="*/ 337457 w 446315"/>
              <a:gd name="connsiteY39" fmla="*/ 2634343 h 3211286"/>
              <a:gd name="connsiteX40" fmla="*/ 348343 w 446315"/>
              <a:gd name="connsiteY40" fmla="*/ 2688772 h 3211286"/>
              <a:gd name="connsiteX41" fmla="*/ 359229 w 446315"/>
              <a:gd name="connsiteY41" fmla="*/ 2732315 h 3211286"/>
              <a:gd name="connsiteX42" fmla="*/ 348343 w 446315"/>
              <a:gd name="connsiteY42" fmla="*/ 2852058 h 3211286"/>
              <a:gd name="connsiteX43" fmla="*/ 315686 w 446315"/>
              <a:gd name="connsiteY43" fmla="*/ 2862943 h 3211286"/>
              <a:gd name="connsiteX44" fmla="*/ 293915 w 446315"/>
              <a:gd name="connsiteY44" fmla="*/ 2895600 h 3211286"/>
              <a:gd name="connsiteX45" fmla="*/ 228600 w 446315"/>
              <a:gd name="connsiteY45" fmla="*/ 2928258 h 3211286"/>
              <a:gd name="connsiteX46" fmla="*/ 163286 w 446315"/>
              <a:gd name="connsiteY46" fmla="*/ 2971800 h 3211286"/>
              <a:gd name="connsiteX47" fmla="*/ 119743 w 446315"/>
              <a:gd name="connsiteY47" fmla="*/ 3015343 h 3211286"/>
              <a:gd name="connsiteX48" fmla="*/ 97972 w 446315"/>
              <a:gd name="connsiteY48" fmla="*/ 3091543 h 3211286"/>
              <a:gd name="connsiteX49" fmla="*/ 76200 w 446315"/>
              <a:gd name="connsiteY49" fmla="*/ 3211286 h 321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6315" h="3211286">
                <a:moveTo>
                  <a:pt x="446315" y="10886"/>
                </a:moveTo>
                <a:cubicBezTo>
                  <a:pt x="420915" y="7257"/>
                  <a:pt x="395773" y="0"/>
                  <a:pt x="370115" y="0"/>
                </a:cubicBezTo>
                <a:cubicBezTo>
                  <a:pt x="321544" y="0"/>
                  <a:pt x="333769" y="9483"/>
                  <a:pt x="304800" y="32658"/>
                </a:cubicBezTo>
                <a:cubicBezTo>
                  <a:pt x="294584" y="40831"/>
                  <a:pt x="283029" y="47172"/>
                  <a:pt x="272143" y="54429"/>
                </a:cubicBezTo>
                <a:cubicBezTo>
                  <a:pt x="268514" y="65315"/>
                  <a:pt x="266950" y="77123"/>
                  <a:pt x="261257" y="87086"/>
                </a:cubicBezTo>
                <a:cubicBezTo>
                  <a:pt x="242637" y="119671"/>
                  <a:pt x="221681" y="137548"/>
                  <a:pt x="195943" y="163286"/>
                </a:cubicBezTo>
                <a:cubicBezTo>
                  <a:pt x="168580" y="245374"/>
                  <a:pt x="205492" y="144187"/>
                  <a:pt x="163286" y="228600"/>
                </a:cubicBezTo>
                <a:cubicBezTo>
                  <a:pt x="158154" y="238863"/>
                  <a:pt x="156029" y="250372"/>
                  <a:pt x="152400" y="261258"/>
                </a:cubicBezTo>
                <a:cubicBezTo>
                  <a:pt x="156029" y="370115"/>
                  <a:pt x="157072" y="479089"/>
                  <a:pt x="163286" y="587829"/>
                </a:cubicBezTo>
                <a:cubicBezTo>
                  <a:pt x="164342" y="606301"/>
                  <a:pt x="164992" y="626194"/>
                  <a:pt x="174172" y="642258"/>
                </a:cubicBezTo>
                <a:cubicBezTo>
                  <a:pt x="180663" y="653617"/>
                  <a:pt x="195943" y="656772"/>
                  <a:pt x="206829" y="664029"/>
                </a:cubicBezTo>
                <a:cubicBezTo>
                  <a:pt x="210458" y="678543"/>
                  <a:pt x="209786" y="694885"/>
                  <a:pt x="217715" y="707572"/>
                </a:cubicBezTo>
                <a:cubicBezTo>
                  <a:pt x="243922" y="749504"/>
                  <a:pt x="261124" y="746653"/>
                  <a:pt x="293915" y="772886"/>
                </a:cubicBezTo>
                <a:cubicBezTo>
                  <a:pt x="301929" y="779297"/>
                  <a:pt x="308429" y="787401"/>
                  <a:pt x="315686" y="794658"/>
                </a:cubicBezTo>
                <a:cubicBezTo>
                  <a:pt x="319315" y="805544"/>
                  <a:pt x="320999" y="817284"/>
                  <a:pt x="326572" y="827315"/>
                </a:cubicBezTo>
                <a:cubicBezTo>
                  <a:pt x="339279" y="850188"/>
                  <a:pt x="370115" y="892629"/>
                  <a:pt x="370115" y="892629"/>
                </a:cubicBezTo>
                <a:cubicBezTo>
                  <a:pt x="373743" y="907143"/>
                  <a:pt x="376890" y="921787"/>
                  <a:pt x="381000" y="936172"/>
                </a:cubicBezTo>
                <a:cubicBezTo>
                  <a:pt x="384152" y="947205"/>
                  <a:pt x="392703" y="957384"/>
                  <a:pt x="391886" y="968829"/>
                </a:cubicBezTo>
                <a:cubicBezTo>
                  <a:pt x="388996" y="1009295"/>
                  <a:pt x="378615" y="1048904"/>
                  <a:pt x="370115" y="1088572"/>
                </a:cubicBezTo>
                <a:cubicBezTo>
                  <a:pt x="367711" y="1099792"/>
                  <a:pt x="366397" y="1112269"/>
                  <a:pt x="359229" y="1121229"/>
                </a:cubicBezTo>
                <a:cubicBezTo>
                  <a:pt x="338432" y="1147225"/>
                  <a:pt x="320208" y="1140739"/>
                  <a:pt x="293915" y="1153886"/>
                </a:cubicBezTo>
                <a:cubicBezTo>
                  <a:pt x="282213" y="1159737"/>
                  <a:pt x="273213" y="1170344"/>
                  <a:pt x="261257" y="1175658"/>
                </a:cubicBezTo>
                <a:cubicBezTo>
                  <a:pt x="240286" y="1184978"/>
                  <a:pt x="195943" y="1197429"/>
                  <a:pt x="195943" y="1197429"/>
                </a:cubicBezTo>
                <a:cubicBezTo>
                  <a:pt x="181429" y="1208315"/>
                  <a:pt x="167163" y="1219541"/>
                  <a:pt x="152400" y="1230086"/>
                </a:cubicBezTo>
                <a:cubicBezTo>
                  <a:pt x="141754" y="1237690"/>
                  <a:pt x="128119" y="1241807"/>
                  <a:pt x="119743" y="1251858"/>
                </a:cubicBezTo>
                <a:cubicBezTo>
                  <a:pt x="109355" y="1264324"/>
                  <a:pt x="103582" y="1280173"/>
                  <a:pt x="97972" y="1295400"/>
                </a:cubicBezTo>
                <a:cubicBezTo>
                  <a:pt x="78138" y="1349235"/>
                  <a:pt x="54795" y="1402427"/>
                  <a:pt x="43543" y="1458686"/>
                </a:cubicBezTo>
                <a:cubicBezTo>
                  <a:pt x="16740" y="1592703"/>
                  <a:pt x="27005" y="1530911"/>
                  <a:pt x="10886" y="1643743"/>
                </a:cubicBezTo>
                <a:cubicBezTo>
                  <a:pt x="14515" y="1690915"/>
                  <a:pt x="16819" y="1738207"/>
                  <a:pt x="21772" y="1785258"/>
                </a:cubicBezTo>
                <a:cubicBezTo>
                  <a:pt x="24083" y="1807208"/>
                  <a:pt x="32657" y="1828500"/>
                  <a:pt x="32657" y="1850572"/>
                </a:cubicBezTo>
                <a:cubicBezTo>
                  <a:pt x="32657" y="1999388"/>
                  <a:pt x="27603" y="2148185"/>
                  <a:pt x="21772" y="2296886"/>
                </a:cubicBezTo>
                <a:cubicBezTo>
                  <a:pt x="18030" y="2392303"/>
                  <a:pt x="19811" y="2378969"/>
                  <a:pt x="0" y="2438400"/>
                </a:cubicBezTo>
                <a:cubicBezTo>
                  <a:pt x="3629" y="2467429"/>
                  <a:pt x="-995" y="2498753"/>
                  <a:pt x="10886" y="2525486"/>
                </a:cubicBezTo>
                <a:cubicBezTo>
                  <a:pt x="15546" y="2535972"/>
                  <a:pt x="32225" y="2534486"/>
                  <a:pt x="43543" y="2536372"/>
                </a:cubicBezTo>
                <a:cubicBezTo>
                  <a:pt x="75954" y="2541774"/>
                  <a:pt x="108858" y="2543629"/>
                  <a:pt x="141515" y="2547258"/>
                </a:cubicBezTo>
                <a:cubicBezTo>
                  <a:pt x="152401" y="2550886"/>
                  <a:pt x="162854" y="2556257"/>
                  <a:pt x="174172" y="2558143"/>
                </a:cubicBezTo>
                <a:cubicBezTo>
                  <a:pt x="206583" y="2563545"/>
                  <a:pt x="240443" y="2560384"/>
                  <a:pt x="272143" y="2569029"/>
                </a:cubicBezTo>
                <a:cubicBezTo>
                  <a:pt x="282045" y="2571729"/>
                  <a:pt x="285114" y="2585520"/>
                  <a:pt x="293915" y="2590800"/>
                </a:cubicBezTo>
                <a:cubicBezTo>
                  <a:pt x="303754" y="2596704"/>
                  <a:pt x="315686" y="2598057"/>
                  <a:pt x="326572" y="2601686"/>
                </a:cubicBezTo>
                <a:cubicBezTo>
                  <a:pt x="330200" y="2612572"/>
                  <a:pt x="334674" y="2623211"/>
                  <a:pt x="337457" y="2634343"/>
                </a:cubicBezTo>
                <a:cubicBezTo>
                  <a:pt x="341944" y="2652293"/>
                  <a:pt x="344329" y="2670710"/>
                  <a:pt x="348343" y="2688772"/>
                </a:cubicBezTo>
                <a:cubicBezTo>
                  <a:pt x="351589" y="2703377"/>
                  <a:pt x="355600" y="2717801"/>
                  <a:pt x="359229" y="2732315"/>
                </a:cubicBezTo>
                <a:cubicBezTo>
                  <a:pt x="355600" y="2772229"/>
                  <a:pt x="361017" y="2814036"/>
                  <a:pt x="348343" y="2852058"/>
                </a:cubicBezTo>
                <a:cubicBezTo>
                  <a:pt x="344714" y="2862944"/>
                  <a:pt x="324646" y="2855775"/>
                  <a:pt x="315686" y="2862943"/>
                </a:cubicBezTo>
                <a:cubicBezTo>
                  <a:pt x="305470" y="2871116"/>
                  <a:pt x="303166" y="2886349"/>
                  <a:pt x="293915" y="2895600"/>
                </a:cubicBezTo>
                <a:cubicBezTo>
                  <a:pt x="257671" y="2931844"/>
                  <a:pt x="268440" y="2906125"/>
                  <a:pt x="228600" y="2928258"/>
                </a:cubicBezTo>
                <a:cubicBezTo>
                  <a:pt x="205727" y="2940965"/>
                  <a:pt x="183718" y="2955454"/>
                  <a:pt x="163286" y="2971800"/>
                </a:cubicBezTo>
                <a:cubicBezTo>
                  <a:pt x="147258" y="2984623"/>
                  <a:pt x="119743" y="3015343"/>
                  <a:pt x="119743" y="3015343"/>
                </a:cubicBezTo>
                <a:cubicBezTo>
                  <a:pt x="111613" y="3039734"/>
                  <a:pt x="101878" y="3066152"/>
                  <a:pt x="97972" y="3091543"/>
                </a:cubicBezTo>
                <a:cubicBezTo>
                  <a:pt x="79646" y="3210667"/>
                  <a:pt x="103397" y="3156894"/>
                  <a:pt x="76200" y="32112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915795" y="2395639"/>
            <a:ext cx="838691" cy="369332"/>
          </a:xfrm>
          <a:prstGeom prst="rect">
            <a:avLst/>
          </a:prstGeom>
          <a:noFill/>
        </p:spPr>
        <p:txBody>
          <a:bodyPr wrap="none" rtlCol="0">
            <a:spAutoFit/>
          </a:bodyPr>
          <a:lstStyle/>
          <a:p>
            <a:r>
              <a:rPr lang="en-US" dirty="0" smtClean="0"/>
              <a:t>Scene</a:t>
            </a:r>
            <a:endParaRPr lang="en-US" dirty="0"/>
          </a:p>
        </p:txBody>
      </p:sp>
      <p:cxnSp>
        <p:nvCxnSpPr>
          <p:cNvPr id="23" name="Straight Connector 22"/>
          <p:cNvCxnSpPr>
            <a:endCxn id="21" idx="8"/>
          </p:cNvCxnSpPr>
          <p:nvPr/>
        </p:nvCxnSpPr>
        <p:spPr>
          <a:xfrm flipH="1" flipV="1">
            <a:off x="2658678" y="3331029"/>
            <a:ext cx="2400109" cy="537138"/>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a:endCxn id="21" idx="8"/>
          </p:cNvCxnSpPr>
          <p:nvPr/>
        </p:nvCxnSpPr>
        <p:spPr>
          <a:xfrm flipH="1" flipV="1">
            <a:off x="2658678" y="3331029"/>
            <a:ext cx="3665922" cy="1132895"/>
          </a:xfrm>
          <a:prstGeom prst="line">
            <a:avLst/>
          </a:prstGeom>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164745" y="3918857"/>
            <a:ext cx="607859" cy="369332"/>
          </a:xfrm>
          <a:prstGeom prst="rect">
            <a:avLst/>
          </a:prstGeom>
          <a:noFill/>
        </p:spPr>
        <p:txBody>
          <a:bodyPr wrap="none" rtlCol="0">
            <a:spAutoFit/>
          </a:bodyPr>
          <a:lstStyle/>
          <a:p>
            <a:r>
              <a:rPr lang="en-US" dirty="0" err="1" smtClean="0"/>
              <a:t>FoV</a:t>
            </a:r>
            <a:endParaRPr lang="en-US" dirty="0"/>
          </a:p>
        </p:txBody>
      </p:sp>
      <p:sp>
        <p:nvSpPr>
          <p:cNvPr id="4" name="Oval 3"/>
          <p:cNvSpPr/>
          <p:nvPr/>
        </p:nvSpPr>
        <p:spPr>
          <a:xfrm>
            <a:off x="4982587" y="3501654"/>
            <a:ext cx="152400" cy="12085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flipV="1">
            <a:off x="5068006" y="3875704"/>
            <a:ext cx="1250453" cy="652391"/>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a:endCxn id="21" idx="8"/>
          </p:cNvCxnSpPr>
          <p:nvPr/>
        </p:nvCxnSpPr>
        <p:spPr>
          <a:xfrm flipH="1" flipV="1">
            <a:off x="2658678" y="3331029"/>
            <a:ext cx="2400109" cy="645966"/>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H="1" flipV="1">
            <a:off x="5068007" y="3982159"/>
            <a:ext cx="1352988" cy="54593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68265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458200" cy="914400"/>
          </a:xfrm>
        </p:spPr>
        <p:txBody>
          <a:bodyPr>
            <a:normAutofit fontScale="90000"/>
          </a:bodyPr>
          <a:lstStyle/>
          <a:p>
            <a:r>
              <a:rPr lang="en-US" dirty="0" smtClean="0"/>
              <a:t>Difficulty in macro (close-up) photography</a:t>
            </a:r>
            <a:endParaRPr lang="en-US" dirty="0"/>
          </a:p>
        </p:txBody>
      </p:sp>
      <p:sp>
        <p:nvSpPr>
          <p:cNvPr id="3" name="Content Placeholder 2"/>
          <p:cNvSpPr>
            <a:spLocks noGrp="1"/>
          </p:cNvSpPr>
          <p:nvPr>
            <p:ph idx="1"/>
          </p:nvPr>
        </p:nvSpPr>
        <p:spPr/>
        <p:txBody>
          <a:bodyPr/>
          <a:lstStyle/>
          <a:p>
            <a:r>
              <a:rPr lang="en-US" dirty="0" smtClean="0"/>
              <a:t>For close objects, we have a small relative DOF</a:t>
            </a:r>
          </a:p>
          <a:p>
            <a:r>
              <a:rPr lang="en-US" dirty="0" smtClean="0"/>
              <a:t>Can only shrink aperture so far</a:t>
            </a:r>
            <a:endParaRPr lang="en-US" dirty="0"/>
          </a:p>
        </p:txBody>
      </p:sp>
      <p:pic>
        <p:nvPicPr>
          <p:cNvPr id="744450" name="Picture 2" descr="http://www.wonderfulphotos.com/articles/macro/focus_stacking/images/01.jpg"/>
          <p:cNvPicPr>
            <a:picLocks noChangeAspect="1" noChangeArrowheads="1"/>
          </p:cNvPicPr>
          <p:nvPr/>
        </p:nvPicPr>
        <p:blipFill>
          <a:blip r:embed="rId2" cstate="print"/>
          <a:srcRect/>
          <a:stretch>
            <a:fillRect/>
          </a:stretch>
        </p:blipFill>
        <p:spPr bwMode="auto">
          <a:xfrm>
            <a:off x="228600" y="3316287"/>
            <a:ext cx="4339963" cy="2886076"/>
          </a:xfrm>
          <a:prstGeom prst="rect">
            <a:avLst/>
          </a:prstGeom>
          <a:noFill/>
        </p:spPr>
      </p:pic>
      <p:pic>
        <p:nvPicPr>
          <p:cNvPr id="744452" name="Picture 4" descr="http://www.wonderfulphotos.com/articles/macro/focus_stacking/images/03.jpg"/>
          <p:cNvPicPr>
            <a:picLocks noChangeAspect="1" noChangeArrowheads="1"/>
          </p:cNvPicPr>
          <p:nvPr/>
        </p:nvPicPr>
        <p:blipFill>
          <a:blip r:embed="rId3" cstate="print"/>
          <a:srcRect/>
          <a:stretch>
            <a:fillRect/>
          </a:stretch>
        </p:blipFill>
        <p:spPr bwMode="auto">
          <a:xfrm>
            <a:off x="4648199" y="3316287"/>
            <a:ext cx="4354284" cy="2895600"/>
          </a:xfrm>
          <a:prstGeom prst="rect">
            <a:avLst/>
          </a:prstGeom>
          <a:noFill/>
        </p:spPr>
      </p:pic>
      <p:sp>
        <p:nvSpPr>
          <p:cNvPr id="6" name="TextBox 5"/>
          <p:cNvSpPr txBox="1"/>
          <p:nvPr/>
        </p:nvSpPr>
        <p:spPr>
          <a:xfrm>
            <a:off x="2362200" y="2782888"/>
            <a:ext cx="4411785" cy="461665"/>
          </a:xfrm>
          <a:prstGeom prst="rect">
            <a:avLst/>
          </a:prstGeom>
          <a:noFill/>
        </p:spPr>
        <p:txBody>
          <a:bodyPr wrap="none" rtlCol="0">
            <a:spAutoFit/>
          </a:bodyPr>
          <a:lstStyle/>
          <a:p>
            <a:r>
              <a:rPr lang="en-US" sz="2400" dirty="0"/>
              <a:t>How to get both bugs in focus?</a:t>
            </a:r>
          </a:p>
        </p:txBody>
      </p:sp>
    </p:spTree>
    <p:extLst>
      <p:ext uri="{BB962C8B-B14F-4D97-AF65-F5344CB8AC3E}">
        <p14:creationId xmlns:p14="http://schemas.microsoft.com/office/powerpoint/2010/main" val="3605280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Focus stacking</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Take pictures with varying focal length</a:t>
            </a:r>
          </a:p>
        </p:txBody>
      </p:sp>
      <p:pic>
        <p:nvPicPr>
          <p:cNvPr id="761858" name="Picture 2" descr="http://www.wonderfulphotos.com/articles/macro/focus_stacking/images/01.jpg"/>
          <p:cNvPicPr>
            <a:picLocks noChangeAspect="1" noChangeArrowheads="1"/>
          </p:cNvPicPr>
          <p:nvPr/>
        </p:nvPicPr>
        <p:blipFill>
          <a:blip r:embed="rId2" cstate="print"/>
          <a:srcRect/>
          <a:stretch>
            <a:fillRect/>
          </a:stretch>
        </p:blipFill>
        <p:spPr bwMode="auto">
          <a:xfrm>
            <a:off x="130834" y="2293189"/>
            <a:ext cx="2971800" cy="1976247"/>
          </a:xfrm>
          <a:prstGeom prst="rect">
            <a:avLst/>
          </a:prstGeom>
          <a:noFill/>
        </p:spPr>
      </p:pic>
      <p:pic>
        <p:nvPicPr>
          <p:cNvPr id="761860" name="Picture 4" descr="http://www.wonderfulphotos.com/articles/macro/focus_stacking/images/02.jpg"/>
          <p:cNvPicPr>
            <a:picLocks noChangeAspect="1" noChangeArrowheads="1"/>
          </p:cNvPicPr>
          <p:nvPr/>
        </p:nvPicPr>
        <p:blipFill>
          <a:blip r:embed="rId3" cstate="print"/>
          <a:srcRect/>
          <a:stretch>
            <a:fillRect/>
          </a:stretch>
        </p:blipFill>
        <p:spPr bwMode="auto">
          <a:xfrm>
            <a:off x="3137140" y="2286001"/>
            <a:ext cx="2971800" cy="1976247"/>
          </a:xfrm>
          <a:prstGeom prst="rect">
            <a:avLst/>
          </a:prstGeom>
          <a:noFill/>
        </p:spPr>
      </p:pic>
      <p:pic>
        <p:nvPicPr>
          <p:cNvPr id="761862" name="Picture 6" descr="http://www.wonderfulphotos.com/articles/macro/focus_stacking/images/03.jpg"/>
          <p:cNvPicPr>
            <a:picLocks noChangeAspect="1" noChangeArrowheads="1"/>
          </p:cNvPicPr>
          <p:nvPr/>
        </p:nvPicPr>
        <p:blipFill>
          <a:blip r:embed="rId4" cstate="print"/>
          <a:srcRect/>
          <a:stretch>
            <a:fillRect/>
          </a:stretch>
        </p:blipFill>
        <p:spPr bwMode="auto">
          <a:xfrm>
            <a:off x="6150634" y="2286000"/>
            <a:ext cx="2971800" cy="1976247"/>
          </a:xfrm>
          <a:prstGeom prst="rect">
            <a:avLst/>
          </a:prstGeom>
          <a:noFill/>
        </p:spPr>
      </p:pic>
      <p:sp>
        <p:nvSpPr>
          <p:cNvPr id="12" name="TextBox 11"/>
          <p:cNvSpPr txBox="1"/>
          <p:nvPr/>
        </p:nvSpPr>
        <p:spPr>
          <a:xfrm>
            <a:off x="1524000" y="6488668"/>
            <a:ext cx="6660862" cy="369332"/>
          </a:xfrm>
          <a:prstGeom prst="rect">
            <a:avLst/>
          </a:prstGeom>
          <a:noFill/>
        </p:spPr>
        <p:txBody>
          <a:bodyPr wrap="none" rtlCol="0">
            <a:spAutoFit/>
          </a:bodyPr>
          <a:lstStyle/>
          <a:p>
            <a:r>
              <a:rPr lang="en-US" dirty="0" smtClean="0">
                <a:hlinkClick r:id="rId5"/>
              </a:rPr>
              <a:t>http://www.wonderfulphotos.com/articles/macro/focus_stacking/</a:t>
            </a:r>
            <a:endParaRPr lang="en-US" dirty="0"/>
          </a:p>
        </p:txBody>
      </p:sp>
      <p:sp>
        <p:nvSpPr>
          <p:cNvPr id="13" name="TextBox 12"/>
          <p:cNvSpPr txBox="1"/>
          <p:nvPr/>
        </p:nvSpPr>
        <p:spPr>
          <a:xfrm>
            <a:off x="1524001" y="6172200"/>
            <a:ext cx="1672253" cy="369332"/>
          </a:xfrm>
          <a:prstGeom prst="rect">
            <a:avLst/>
          </a:prstGeom>
          <a:noFill/>
        </p:spPr>
        <p:txBody>
          <a:bodyPr wrap="none" rtlCol="0">
            <a:spAutoFit/>
          </a:bodyPr>
          <a:lstStyle/>
          <a:p>
            <a:r>
              <a:rPr lang="en-US" dirty="0" smtClean="0"/>
              <a:t>Example from </a:t>
            </a:r>
            <a:endParaRPr lang="en-US" dirty="0"/>
          </a:p>
        </p:txBody>
      </p:sp>
    </p:spTree>
    <p:extLst>
      <p:ext uri="{BB962C8B-B14F-4D97-AF65-F5344CB8AC3E}">
        <p14:creationId xmlns:p14="http://schemas.microsoft.com/office/powerpoint/2010/main" val="400788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Focus stacking</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Take pictures with varying focal length</a:t>
            </a:r>
          </a:p>
          <a:p>
            <a:pPr marL="514350" indent="-514350">
              <a:buFont typeface="+mj-lt"/>
              <a:buAutoNum type="arabicPeriod"/>
            </a:pPr>
            <a:r>
              <a:rPr lang="en-US" dirty="0" smtClean="0"/>
              <a:t>Combine</a:t>
            </a:r>
            <a:endParaRPr lang="en-US" dirty="0"/>
          </a:p>
        </p:txBody>
      </p:sp>
      <p:pic>
        <p:nvPicPr>
          <p:cNvPr id="761864" name="Picture 8" descr="http://www.wonderfulphotos.com/articles/macro/focus_stacking/images/final.jpg"/>
          <p:cNvPicPr>
            <a:picLocks noChangeAspect="1" noChangeArrowheads="1"/>
          </p:cNvPicPr>
          <p:nvPr/>
        </p:nvPicPr>
        <p:blipFill>
          <a:blip r:embed="rId3" cstate="print"/>
          <a:srcRect/>
          <a:stretch>
            <a:fillRect/>
          </a:stretch>
        </p:blipFill>
        <p:spPr bwMode="auto">
          <a:xfrm>
            <a:off x="1447800" y="2362200"/>
            <a:ext cx="6181029" cy="4114800"/>
          </a:xfrm>
          <a:prstGeom prst="rect">
            <a:avLst/>
          </a:prstGeom>
          <a:noFill/>
        </p:spPr>
      </p:pic>
    </p:spTree>
    <p:extLst>
      <p:ext uri="{BB962C8B-B14F-4D97-AF65-F5344CB8AC3E}">
        <p14:creationId xmlns:p14="http://schemas.microsoft.com/office/powerpoint/2010/main" val="1623569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stacking</a:t>
            </a:r>
            <a:endParaRPr lang="en-US" dirty="0"/>
          </a:p>
        </p:txBody>
      </p:sp>
      <p:sp>
        <p:nvSpPr>
          <p:cNvPr id="3" name="Content Placeholder 2"/>
          <p:cNvSpPr>
            <a:spLocks noGrp="1"/>
          </p:cNvSpPr>
          <p:nvPr>
            <p:ph idx="1"/>
          </p:nvPr>
        </p:nvSpPr>
        <p:spPr/>
        <p:txBody>
          <a:bodyPr/>
          <a:lstStyle/>
          <a:p>
            <a:endParaRPr lang="en-US" dirty="0"/>
          </a:p>
        </p:txBody>
      </p:sp>
      <p:pic>
        <p:nvPicPr>
          <p:cNvPr id="762882" name="Picture 2" descr="Flower Dew Droplets"/>
          <p:cNvPicPr>
            <a:picLocks noChangeAspect="1" noChangeArrowheads="1"/>
          </p:cNvPicPr>
          <p:nvPr/>
        </p:nvPicPr>
        <p:blipFill>
          <a:blip r:embed="rId2" cstate="print"/>
          <a:srcRect/>
          <a:stretch>
            <a:fillRect/>
          </a:stretch>
        </p:blipFill>
        <p:spPr bwMode="auto">
          <a:xfrm>
            <a:off x="1905000" y="1981200"/>
            <a:ext cx="5715000" cy="3648076"/>
          </a:xfrm>
          <a:prstGeom prst="rect">
            <a:avLst/>
          </a:prstGeom>
          <a:noFill/>
        </p:spPr>
      </p:pic>
      <p:sp>
        <p:nvSpPr>
          <p:cNvPr id="7" name="TextBox 6"/>
          <p:cNvSpPr txBox="1"/>
          <p:nvPr/>
        </p:nvSpPr>
        <p:spPr>
          <a:xfrm>
            <a:off x="1524000" y="6488668"/>
            <a:ext cx="6660862" cy="369332"/>
          </a:xfrm>
          <a:prstGeom prst="rect">
            <a:avLst/>
          </a:prstGeom>
          <a:noFill/>
        </p:spPr>
        <p:txBody>
          <a:bodyPr wrap="none" rtlCol="0">
            <a:spAutoFit/>
          </a:bodyPr>
          <a:lstStyle/>
          <a:p>
            <a:r>
              <a:rPr lang="en-US" dirty="0" smtClean="0">
                <a:hlinkClick r:id="rId3"/>
              </a:rPr>
              <a:t>http://www.wonderfulphotos.com/articles/macro/focus_stacking/</a:t>
            </a:r>
            <a:endParaRPr lang="en-US" dirty="0"/>
          </a:p>
        </p:txBody>
      </p:sp>
    </p:spTree>
    <p:extLst>
      <p:ext uri="{BB962C8B-B14F-4D97-AF65-F5344CB8AC3E}">
        <p14:creationId xmlns:p14="http://schemas.microsoft.com/office/powerpoint/2010/main" val="502890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stacking</a:t>
            </a:r>
            <a:endParaRPr lang="en-US" dirty="0"/>
          </a:p>
        </p:txBody>
      </p:sp>
      <p:sp>
        <p:nvSpPr>
          <p:cNvPr id="3" name="Content Placeholder 2"/>
          <p:cNvSpPr>
            <a:spLocks noGrp="1"/>
          </p:cNvSpPr>
          <p:nvPr>
            <p:ph idx="1"/>
          </p:nvPr>
        </p:nvSpPr>
        <p:spPr/>
        <p:txBody>
          <a:bodyPr/>
          <a:lstStyle/>
          <a:p>
            <a:pPr>
              <a:buNone/>
            </a:pPr>
            <a:r>
              <a:rPr lang="en-US" dirty="0" smtClean="0"/>
              <a:t>How to combine?</a:t>
            </a:r>
          </a:p>
          <a:p>
            <a:pPr marL="514350" indent="-514350">
              <a:buFont typeface="+mj-lt"/>
              <a:buAutoNum type="arabicPeriod"/>
            </a:pPr>
            <a:r>
              <a:rPr lang="en-US" sz="2800" dirty="0"/>
              <a:t>Align images (e.g., using corresponding points)</a:t>
            </a:r>
          </a:p>
          <a:p>
            <a:pPr marL="514350" indent="-514350">
              <a:buFont typeface="+mj-lt"/>
              <a:buAutoNum type="arabicPeriod"/>
            </a:pPr>
            <a:r>
              <a:rPr lang="en-US" sz="2800" dirty="0"/>
              <a:t>Two ideas</a:t>
            </a:r>
          </a:p>
          <a:p>
            <a:pPr marL="914400" lvl="1" indent="-514350">
              <a:buFont typeface="+mj-lt"/>
              <a:buAutoNum type="alphaLcParenR"/>
            </a:pPr>
            <a:r>
              <a:rPr lang="en-US" sz="2400" dirty="0"/>
              <a:t>Mask regions by hand and combine with pyramid blend</a:t>
            </a:r>
          </a:p>
          <a:p>
            <a:pPr marL="914400" lvl="1" indent="-514350">
              <a:buFont typeface="+mj-lt"/>
              <a:buAutoNum type="alphaLcParenR"/>
            </a:pPr>
            <a:r>
              <a:rPr lang="en-US" sz="2400" dirty="0"/>
              <a:t>Gradient domain fusion (mixed gradient) without masking</a:t>
            </a:r>
          </a:p>
          <a:p>
            <a:pPr marL="514350" indent="-514350">
              <a:buFont typeface="+mj-lt"/>
              <a:buAutoNum type="arabicPeriod"/>
            </a:pPr>
            <a:endParaRPr lang="en-US" dirty="0"/>
          </a:p>
        </p:txBody>
      </p:sp>
      <p:sp>
        <p:nvSpPr>
          <p:cNvPr id="4" name="Rectangle 3"/>
          <p:cNvSpPr/>
          <p:nvPr/>
        </p:nvSpPr>
        <p:spPr>
          <a:xfrm>
            <a:off x="4495800" y="6126163"/>
            <a:ext cx="4572000" cy="646331"/>
          </a:xfrm>
          <a:prstGeom prst="rect">
            <a:avLst/>
          </a:prstGeom>
        </p:spPr>
        <p:txBody>
          <a:bodyPr>
            <a:spAutoFit/>
          </a:bodyPr>
          <a:lstStyle/>
          <a:p>
            <a:r>
              <a:rPr lang="en-US" dirty="0" smtClean="0">
                <a:hlinkClick r:id="rId2"/>
              </a:rPr>
              <a:t>http://www.zen20934.zen.co.uk/photography/Workflow.htm#Focus%20Stacking</a:t>
            </a:r>
            <a:endParaRPr lang="en-US" dirty="0"/>
          </a:p>
        </p:txBody>
      </p:sp>
      <p:sp>
        <p:nvSpPr>
          <p:cNvPr id="5" name="TextBox 4"/>
          <p:cNvSpPr txBox="1"/>
          <p:nvPr/>
        </p:nvSpPr>
        <p:spPr>
          <a:xfrm>
            <a:off x="3190336" y="4095160"/>
            <a:ext cx="5257800" cy="830997"/>
          </a:xfrm>
          <a:prstGeom prst="rect">
            <a:avLst/>
          </a:prstGeom>
          <a:noFill/>
          <a:ln w="38100">
            <a:solidFill>
              <a:srgbClr val="00B050"/>
            </a:solidFill>
          </a:ln>
        </p:spPr>
        <p:txBody>
          <a:bodyPr wrap="square" rtlCol="0">
            <a:spAutoFit/>
          </a:bodyPr>
          <a:lstStyle/>
          <a:p>
            <a:r>
              <a:rPr lang="en-US" sz="2400" dirty="0"/>
              <a:t>Automatic solution would make an interesting final project</a:t>
            </a:r>
          </a:p>
        </p:txBody>
      </p:sp>
      <p:sp>
        <p:nvSpPr>
          <p:cNvPr id="6" name="TextBox 5"/>
          <p:cNvSpPr txBox="1"/>
          <p:nvPr/>
        </p:nvSpPr>
        <p:spPr>
          <a:xfrm>
            <a:off x="76200" y="5664496"/>
            <a:ext cx="4142836" cy="923330"/>
          </a:xfrm>
          <a:prstGeom prst="rect">
            <a:avLst/>
          </a:prstGeom>
          <a:noFill/>
        </p:spPr>
        <p:txBody>
          <a:bodyPr wrap="square" rtlCol="0">
            <a:spAutoFit/>
          </a:bodyPr>
          <a:lstStyle/>
          <a:p>
            <a:r>
              <a:rPr lang="en-US" dirty="0" smtClean="0">
                <a:hlinkClick r:id="rId3"/>
              </a:rPr>
              <a:t>http</a:t>
            </a:r>
            <a:r>
              <a:rPr lang="en-US" dirty="0">
                <a:hlinkClick r:id="rId3"/>
              </a:rPr>
              <a:t>://www.digital-photography-school.com/an-introduction-to-focus-stacking</a:t>
            </a:r>
            <a:endParaRPr lang="en-US" dirty="0"/>
          </a:p>
        </p:txBody>
      </p:sp>
      <p:sp>
        <p:nvSpPr>
          <p:cNvPr id="7" name="TextBox 6"/>
          <p:cNvSpPr txBox="1"/>
          <p:nvPr/>
        </p:nvSpPr>
        <p:spPr>
          <a:xfrm>
            <a:off x="76201" y="5295164"/>
            <a:ext cx="2736647" cy="369332"/>
          </a:xfrm>
          <a:prstGeom prst="rect">
            <a:avLst/>
          </a:prstGeom>
          <a:noFill/>
        </p:spPr>
        <p:txBody>
          <a:bodyPr wrap="none" rtlCol="0">
            <a:spAutoFit/>
          </a:bodyPr>
          <a:lstStyle/>
          <a:p>
            <a:r>
              <a:rPr lang="en-US" dirty="0" smtClean="0"/>
              <a:t>Recommended Reading:</a:t>
            </a:r>
            <a:endParaRPr lang="en-US" dirty="0"/>
          </a:p>
        </p:txBody>
      </p:sp>
    </p:spTree>
    <p:extLst>
      <p:ext uri="{BB962C8B-B14F-4D97-AF65-F5344CB8AC3E}">
        <p14:creationId xmlns:p14="http://schemas.microsoft.com/office/powerpoint/2010/main" val="21175547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lstStyle/>
          <a:p>
            <a:r>
              <a:rPr lang="en-US" sz="3200"/>
              <a:t>Relation between field of view and focal length</a:t>
            </a:r>
          </a:p>
        </p:txBody>
      </p:sp>
      <p:sp>
        <p:nvSpPr>
          <p:cNvPr id="14341" name="TextBox 5"/>
          <p:cNvSpPr txBox="1">
            <a:spLocks noChangeArrowheads="1"/>
          </p:cNvSpPr>
          <p:nvPr/>
        </p:nvSpPr>
        <p:spPr bwMode="auto">
          <a:xfrm>
            <a:off x="1143000" y="1447800"/>
            <a:ext cx="2852738" cy="369888"/>
          </a:xfrm>
          <a:prstGeom prst="rect">
            <a:avLst/>
          </a:prstGeom>
          <a:noFill/>
          <a:ln w="9525">
            <a:noFill/>
            <a:miter lim="800000"/>
            <a:headEnd/>
            <a:tailEnd/>
          </a:ln>
        </p:spPr>
        <p:txBody>
          <a:bodyPr wrap="none">
            <a:spAutoFit/>
          </a:bodyPr>
          <a:lstStyle/>
          <a:p>
            <a:r>
              <a:rPr lang="en-US"/>
              <a:t>Field of view (angle width)</a:t>
            </a:r>
          </a:p>
        </p:txBody>
      </p:sp>
      <p:sp>
        <p:nvSpPr>
          <p:cNvPr id="14342" name="TextBox 6"/>
          <p:cNvSpPr txBox="1">
            <a:spLocks noChangeArrowheads="1"/>
          </p:cNvSpPr>
          <p:nvPr/>
        </p:nvSpPr>
        <p:spPr bwMode="auto">
          <a:xfrm>
            <a:off x="6172200" y="1371600"/>
            <a:ext cx="2070100" cy="369888"/>
          </a:xfrm>
          <a:prstGeom prst="rect">
            <a:avLst/>
          </a:prstGeom>
          <a:noFill/>
          <a:ln w="9525">
            <a:noFill/>
            <a:miter lim="800000"/>
            <a:headEnd/>
            <a:tailEnd/>
          </a:ln>
        </p:spPr>
        <p:txBody>
          <a:bodyPr wrap="none">
            <a:spAutoFit/>
          </a:bodyPr>
          <a:lstStyle/>
          <a:p>
            <a:r>
              <a:rPr lang="en-US"/>
              <a:t>Film/Sensor Width</a:t>
            </a:r>
          </a:p>
        </p:txBody>
      </p:sp>
      <p:sp>
        <p:nvSpPr>
          <p:cNvPr id="14343" name="TextBox 7"/>
          <p:cNvSpPr txBox="1">
            <a:spLocks noChangeArrowheads="1"/>
          </p:cNvSpPr>
          <p:nvPr/>
        </p:nvSpPr>
        <p:spPr bwMode="auto">
          <a:xfrm>
            <a:off x="6248400" y="2286000"/>
            <a:ext cx="1441450" cy="369888"/>
          </a:xfrm>
          <a:prstGeom prst="rect">
            <a:avLst/>
          </a:prstGeom>
          <a:noFill/>
          <a:ln w="9525">
            <a:noFill/>
            <a:miter lim="800000"/>
            <a:headEnd/>
            <a:tailEnd/>
          </a:ln>
        </p:spPr>
        <p:txBody>
          <a:bodyPr wrap="none">
            <a:spAutoFit/>
          </a:bodyPr>
          <a:lstStyle/>
          <a:p>
            <a:r>
              <a:rPr lang="en-US"/>
              <a:t>Focal length</a:t>
            </a:r>
          </a:p>
        </p:txBody>
      </p:sp>
      <p:graphicFrame>
        <p:nvGraphicFramePr>
          <p:cNvPr id="14338" name="Object 7"/>
          <p:cNvGraphicFramePr>
            <a:graphicFrameLocks noChangeAspect="1"/>
          </p:cNvGraphicFramePr>
          <p:nvPr>
            <p:extLst/>
          </p:nvPr>
        </p:nvGraphicFramePr>
        <p:xfrm>
          <a:off x="2286000" y="1600201"/>
          <a:ext cx="3441700" cy="1176337"/>
        </p:xfrm>
        <a:graphic>
          <a:graphicData uri="http://schemas.openxmlformats.org/presentationml/2006/ole">
            <mc:AlternateContent xmlns:mc="http://schemas.openxmlformats.org/markup-compatibility/2006">
              <mc:Choice xmlns:v="urn:schemas-microsoft-com:vml" Requires="v">
                <p:oleObj spid="_x0000_s101380" name="Equation" r:id="rId3" imgW="1041120" imgH="355320" progId="Equation.3">
                  <p:embed/>
                </p:oleObj>
              </mc:Choice>
              <mc:Fallback>
                <p:oleObj name="Equation" r:id="rId3" imgW="1041120" imgH="355320" progId="Equation.3">
                  <p:embed/>
                  <p:pic>
                    <p:nvPicPr>
                      <p:cNvPr id="1433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600201"/>
                        <a:ext cx="3441700" cy="1176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344" name="Picture 8"/>
          <p:cNvPicPr>
            <a:picLocks noChangeAspect="1" noChangeArrowheads="1"/>
          </p:cNvPicPr>
          <p:nvPr/>
        </p:nvPicPr>
        <p:blipFill>
          <a:blip r:embed="rId5" cstate="print"/>
          <a:srcRect/>
          <a:stretch>
            <a:fillRect/>
          </a:stretch>
        </p:blipFill>
        <p:spPr bwMode="auto">
          <a:xfrm>
            <a:off x="1752600" y="2819400"/>
            <a:ext cx="6324600" cy="2571750"/>
          </a:xfrm>
          <a:prstGeom prst="rect">
            <a:avLst/>
          </a:prstGeom>
          <a:noFill/>
          <a:ln w="9525">
            <a:noFill/>
            <a:miter lim="800000"/>
            <a:headEnd/>
            <a:tailEnd/>
          </a:ln>
        </p:spPr>
      </p:pic>
    </p:spTree>
    <p:extLst>
      <p:ext uri="{BB962C8B-B14F-4D97-AF65-F5344CB8AC3E}">
        <p14:creationId xmlns:p14="http://schemas.microsoft.com/office/powerpoint/2010/main" val="22964932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Dolly Zoom or “Vertigo Effect”</a:t>
            </a:r>
            <a:endParaRPr lang="en-US" dirty="0"/>
          </a:p>
        </p:txBody>
      </p:sp>
      <p:sp>
        <p:nvSpPr>
          <p:cNvPr id="3" name="Content Placeholder 2"/>
          <p:cNvSpPr>
            <a:spLocks noGrp="1"/>
          </p:cNvSpPr>
          <p:nvPr>
            <p:ph idx="1"/>
          </p:nvPr>
        </p:nvSpPr>
        <p:spPr/>
        <p:txBody>
          <a:bodyPr/>
          <a:lstStyle/>
          <a:p>
            <a:pPr>
              <a:buNone/>
            </a:pPr>
            <a:r>
              <a:rPr lang="en-US" sz="2800" dirty="0">
                <a:hlinkClick r:id="rId2"/>
              </a:rPr>
              <a:t>http://www.youtube.com/watch?v=NB4bikrNzMk</a:t>
            </a:r>
            <a:endParaRPr lang="en-US" sz="2800" dirty="0"/>
          </a:p>
        </p:txBody>
      </p:sp>
      <p:pic>
        <p:nvPicPr>
          <p:cNvPr id="766978" name="Picture 2" descr="http://upload.wikimedia.org/wikipedia/commons/thumb/e/e5/Focal_length.jpg/220px-Focal_length.jpg"/>
          <p:cNvPicPr>
            <a:picLocks noChangeAspect="1" noChangeArrowheads="1"/>
          </p:cNvPicPr>
          <p:nvPr/>
        </p:nvPicPr>
        <p:blipFill>
          <a:blip r:embed="rId3" cstate="print"/>
          <a:srcRect/>
          <a:stretch>
            <a:fillRect/>
          </a:stretch>
        </p:blipFill>
        <p:spPr bwMode="auto">
          <a:xfrm>
            <a:off x="2743200" y="1944688"/>
            <a:ext cx="2095500" cy="4181475"/>
          </a:xfrm>
          <a:prstGeom prst="rect">
            <a:avLst/>
          </a:prstGeom>
          <a:noFill/>
        </p:spPr>
      </p:pic>
      <p:sp>
        <p:nvSpPr>
          <p:cNvPr id="5" name="TextBox 4"/>
          <p:cNvSpPr txBox="1"/>
          <p:nvPr/>
        </p:nvSpPr>
        <p:spPr>
          <a:xfrm>
            <a:off x="685801" y="6452155"/>
            <a:ext cx="4262705" cy="369332"/>
          </a:xfrm>
          <a:prstGeom prst="rect">
            <a:avLst/>
          </a:prstGeom>
          <a:noFill/>
        </p:spPr>
        <p:txBody>
          <a:bodyPr wrap="none" rtlCol="0">
            <a:spAutoFit/>
          </a:bodyPr>
          <a:lstStyle/>
          <a:p>
            <a:r>
              <a:rPr lang="en-US" dirty="0" smtClean="0">
                <a:hlinkClick r:id="rId4"/>
              </a:rPr>
              <a:t>http://en.wikipedia.org/wiki/Focal_length</a:t>
            </a:r>
            <a:endParaRPr lang="en-US" dirty="0"/>
          </a:p>
        </p:txBody>
      </p:sp>
      <p:sp>
        <p:nvSpPr>
          <p:cNvPr id="6" name="TextBox 5"/>
          <p:cNvSpPr txBox="1"/>
          <p:nvPr/>
        </p:nvSpPr>
        <p:spPr>
          <a:xfrm>
            <a:off x="5715000" y="3392488"/>
            <a:ext cx="3200400" cy="954107"/>
          </a:xfrm>
          <a:prstGeom prst="rect">
            <a:avLst/>
          </a:prstGeom>
          <a:noFill/>
        </p:spPr>
        <p:txBody>
          <a:bodyPr wrap="square" rtlCol="0">
            <a:spAutoFit/>
          </a:bodyPr>
          <a:lstStyle/>
          <a:p>
            <a:r>
              <a:rPr lang="en-US" sz="2800" dirty="0"/>
              <a:t>Zoom in while moving away</a:t>
            </a:r>
          </a:p>
        </p:txBody>
      </p:sp>
      <p:sp>
        <p:nvSpPr>
          <p:cNvPr id="7" name="TextBox 6"/>
          <p:cNvSpPr txBox="1"/>
          <p:nvPr/>
        </p:nvSpPr>
        <p:spPr>
          <a:xfrm>
            <a:off x="5562600" y="2249488"/>
            <a:ext cx="2616422" cy="461665"/>
          </a:xfrm>
          <a:prstGeom prst="rect">
            <a:avLst/>
          </a:prstGeom>
          <a:noFill/>
        </p:spPr>
        <p:txBody>
          <a:bodyPr wrap="none" rtlCol="0">
            <a:spAutoFit/>
          </a:bodyPr>
          <a:lstStyle/>
          <a:p>
            <a:r>
              <a:rPr lang="en-US" sz="2400" dirty="0"/>
              <a:t>How is this done?</a:t>
            </a:r>
          </a:p>
        </p:txBody>
      </p:sp>
    </p:spTree>
    <p:extLst>
      <p:ext uri="{BB962C8B-B14F-4D97-AF65-F5344CB8AC3E}">
        <p14:creationId xmlns:p14="http://schemas.microsoft.com/office/powerpoint/2010/main" val="326965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1"/>
          <p:cNvSpPr>
            <a:spLocks noGrp="1"/>
          </p:cNvSpPr>
          <p:nvPr>
            <p:ph type="title"/>
          </p:nvPr>
        </p:nvSpPr>
        <p:spPr/>
        <p:txBody>
          <a:bodyPr/>
          <a:lstStyle/>
          <a:p>
            <a:r>
              <a:rPr lang="en-US" smtClean="0"/>
              <a:t>Dolly zoom (or “Vertigo effect”)</a:t>
            </a:r>
          </a:p>
        </p:txBody>
      </p:sp>
      <p:sp>
        <p:nvSpPr>
          <p:cNvPr id="15365" name="Content Placeholder 2"/>
          <p:cNvSpPr>
            <a:spLocks noGrp="1"/>
          </p:cNvSpPr>
          <p:nvPr>
            <p:ph idx="1"/>
          </p:nvPr>
        </p:nvSpPr>
        <p:spPr>
          <a:xfrm>
            <a:off x="762000" y="1143000"/>
            <a:ext cx="8229600" cy="5135563"/>
          </a:xfrm>
        </p:spPr>
        <p:txBody>
          <a:bodyPr/>
          <a:lstStyle/>
          <a:p>
            <a:pPr>
              <a:buFont typeface="Arial" charset="0"/>
              <a:buNone/>
            </a:pPr>
            <a:endParaRPr lang="en-US" dirty="0" smtClean="0"/>
          </a:p>
        </p:txBody>
      </p:sp>
      <p:sp>
        <p:nvSpPr>
          <p:cNvPr id="15366" name="TextBox 4"/>
          <p:cNvSpPr txBox="1">
            <a:spLocks noChangeArrowheads="1"/>
          </p:cNvSpPr>
          <p:nvPr/>
        </p:nvSpPr>
        <p:spPr bwMode="auto">
          <a:xfrm>
            <a:off x="4191001" y="6248399"/>
            <a:ext cx="3967163" cy="369888"/>
          </a:xfrm>
          <a:prstGeom prst="rect">
            <a:avLst/>
          </a:prstGeom>
          <a:noFill/>
          <a:ln w="9525">
            <a:noFill/>
            <a:miter lim="800000"/>
            <a:headEnd/>
            <a:tailEnd/>
          </a:ln>
        </p:spPr>
        <p:txBody>
          <a:bodyPr wrap="none">
            <a:spAutoFit/>
          </a:bodyPr>
          <a:lstStyle/>
          <a:p>
            <a:r>
              <a:rPr lang="en-US"/>
              <a:t>Distance between object and camera</a:t>
            </a:r>
          </a:p>
        </p:txBody>
      </p:sp>
      <p:cxnSp>
        <p:nvCxnSpPr>
          <p:cNvPr id="7" name="Straight Arrow Connector 6"/>
          <p:cNvCxnSpPr/>
          <p:nvPr/>
        </p:nvCxnSpPr>
        <p:spPr>
          <a:xfrm rot="5400000" flipH="1" flipV="1">
            <a:off x="4686300" y="5600699"/>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8" name="TextBox 7"/>
          <p:cNvSpPr txBox="1">
            <a:spLocks noChangeArrowheads="1"/>
          </p:cNvSpPr>
          <p:nvPr/>
        </p:nvSpPr>
        <p:spPr bwMode="auto">
          <a:xfrm>
            <a:off x="6858000" y="4038599"/>
            <a:ext cx="1658938" cy="369888"/>
          </a:xfrm>
          <a:prstGeom prst="rect">
            <a:avLst/>
          </a:prstGeom>
          <a:noFill/>
          <a:ln w="9525">
            <a:noFill/>
            <a:miter lim="800000"/>
            <a:headEnd/>
            <a:tailEnd/>
          </a:ln>
        </p:spPr>
        <p:txBody>
          <a:bodyPr wrap="none">
            <a:spAutoFit/>
          </a:bodyPr>
          <a:lstStyle/>
          <a:p>
            <a:r>
              <a:rPr lang="en-US"/>
              <a:t>width of object</a:t>
            </a:r>
          </a:p>
        </p:txBody>
      </p:sp>
      <p:cxnSp>
        <p:nvCxnSpPr>
          <p:cNvPr id="9" name="Straight Arrow Connector 8"/>
          <p:cNvCxnSpPr/>
          <p:nvPr/>
        </p:nvCxnSpPr>
        <p:spPr>
          <a:xfrm rot="10800000" flipV="1">
            <a:off x="6324600" y="4268787"/>
            <a:ext cx="533400" cy="227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70" name="TextBox 5"/>
          <p:cNvSpPr txBox="1">
            <a:spLocks noChangeArrowheads="1"/>
          </p:cNvSpPr>
          <p:nvPr/>
        </p:nvSpPr>
        <p:spPr bwMode="auto">
          <a:xfrm>
            <a:off x="1371600" y="2133599"/>
            <a:ext cx="2852738" cy="369888"/>
          </a:xfrm>
          <a:prstGeom prst="rect">
            <a:avLst/>
          </a:prstGeom>
          <a:noFill/>
          <a:ln w="9525">
            <a:noFill/>
            <a:miter lim="800000"/>
            <a:headEnd/>
            <a:tailEnd/>
          </a:ln>
        </p:spPr>
        <p:txBody>
          <a:bodyPr wrap="none">
            <a:spAutoFit/>
          </a:bodyPr>
          <a:lstStyle/>
          <a:p>
            <a:r>
              <a:rPr lang="en-US"/>
              <a:t>Field of view (angle width)</a:t>
            </a:r>
          </a:p>
        </p:txBody>
      </p:sp>
      <p:sp>
        <p:nvSpPr>
          <p:cNvPr id="15371" name="TextBox 6"/>
          <p:cNvSpPr txBox="1">
            <a:spLocks noChangeArrowheads="1"/>
          </p:cNvSpPr>
          <p:nvPr/>
        </p:nvSpPr>
        <p:spPr bwMode="auto">
          <a:xfrm>
            <a:off x="6400800" y="2057399"/>
            <a:ext cx="2070100" cy="369888"/>
          </a:xfrm>
          <a:prstGeom prst="rect">
            <a:avLst/>
          </a:prstGeom>
          <a:noFill/>
          <a:ln w="9525">
            <a:noFill/>
            <a:miter lim="800000"/>
            <a:headEnd/>
            <a:tailEnd/>
          </a:ln>
        </p:spPr>
        <p:txBody>
          <a:bodyPr wrap="none">
            <a:spAutoFit/>
          </a:bodyPr>
          <a:lstStyle/>
          <a:p>
            <a:r>
              <a:rPr lang="en-US"/>
              <a:t>Film/Sensor Width</a:t>
            </a:r>
          </a:p>
        </p:txBody>
      </p:sp>
      <p:sp>
        <p:nvSpPr>
          <p:cNvPr id="15372" name="TextBox 7"/>
          <p:cNvSpPr txBox="1">
            <a:spLocks noChangeArrowheads="1"/>
          </p:cNvSpPr>
          <p:nvPr/>
        </p:nvSpPr>
        <p:spPr bwMode="auto">
          <a:xfrm>
            <a:off x="6477000" y="2971799"/>
            <a:ext cx="1441450" cy="369888"/>
          </a:xfrm>
          <a:prstGeom prst="rect">
            <a:avLst/>
          </a:prstGeom>
          <a:noFill/>
          <a:ln w="9525">
            <a:noFill/>
            <a:miter lim="800000"/>
            <a:headEnd/>
            <a:tailEnd/>
          </a:ln>
        </p:spPr>
        <p:txBody>
          <a:bodyPr wrap="none">
            <a:spAutoFit/>
          </a:bodyPr>
          <a:lstStyle/>
          <a:p>
            <a:r>
              <a:rPr lang="en-US"/>
              <a:t>Focal length</a:t>
            </a:r>
          </a:p>
        </p:txBody>
      </p:sp>
      <p:graphicFrame>
        <p:nvGraphicFramePr>
          <p:cNvPr id="15362" name="Object 7"/>
          <p:cNvGraphicFramePr>
            <a:graphicFrameLocks noChangeAspect="1"/>
          </p:cNvGraphicFramePr>
          <p:nvPr>
            <p:extLst/>
          </p:nvPr>
        </p:nvGraphicFramePr>
        <p:xfrm>
          <a:off x="3130550" y="2209799"/>
          <a:ext cx="3441700" cy="1219200"/>
        </p:xfrm>
        <a:graphic>
          <a:graphicData uri="http://schemas.openxmlformats.org/presentationml/2006/ole">
            <mc:AlternateContent xmlns:mc="http://schemas.openxmlformats.org/markup-compatibility/2006">
              <mc:Choice xmlns:v="urn:schemas-microsoft-com:vml" Requires="v">
                <p:oleObj spid="_x0000_s102406" name="Equation" r:id="rId3" imgW="1041120" imgH="368280" progId="Equation.3">
                  <p:embed/>
                </p:oleObj>
              </mc:Choice>
              <mc:Fallback>
                <p:oleObj name="Equation" r:id="rId3" imgW="1041120" imgH="368280" progId="Equation.3">
                  <p:embed/>
                  <p:pic>
                    <p:nvPicPr>
                      <p:cNvPr id="15362"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0550" y="2209799"/>
                        <a:ext cx="34417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3" name="Object 7"/>
          <p:cNvGraphicFramePr>
            <a:graphicFrameLocks noChangeAspect="1"/>
          </p:cNvGraphicFramePr>
          <p:nvPr>
            <p:extLst/>
          </p:nvPr>
        </p:nvGraphicFramePr>
        <p:xfrm>
          <a:off x="2743200" y="4371974"/>
          <a:ext cx="3944938" cy="1092200"/>
        </p:xfrm>
        <a:graphic>
          <a:graphicData uri="http://schemas.openxmlformats.org/presentationml/2006/ole">
            <mc:AlternateContent xmlns:mc="http://schemas.openxmlformats.org/markup-compatibility/2006">
              <mc:Choice xmlns:v="urn:schemas-microsoft-com:vml" Requires="v">
                <p:oleObj spid="_x0000_s102407" name="Equation" r:id="rId5" imgW="1193760" imgH="330120" progId="Equation.3">
                  <p:embed/>
                </p:oleObj>
              </mc:Choice>
              <mc:Fallback>
                <p:oleObj name="Equation" r:id="rId5" imgW="1193760" imgH="330120" progId="Equation.3">
                  <p:embed/>
                  <p:pic>
                    <p:nvPicPr>
                      <p:cNvPr id="1536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4371974"/>
                        <a:ext cx="3944938" cy="109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3452882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3D Reconstruction</a:t>
            </a:r>
            <a:endParaRPr lang="en-US" dirty="0"/>
          </a:p>
        </p:txBody>
      </p:sp>
      <p:pic>
        <p:nvPicPr>
          <p:cNvPr id="4" name="popupFastT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73323"/>
            <a:ext cx="9127435" cy="556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rmAutofit/>
          </a:bodyPr>
          <a:lstStyle/>
          <a:p>
            <a:r>
              <a:rPr lang="en-US" sz="3200" dirty="0" smtClean="0"/>
              <a:t>Notes about Project 4 (Image-based Lighting)</a:t>
            </a:r>
            <a:endParaRPr lang="en-US" sz="3200" dirty="0"/>
          </a:p>
        </p:txBody>
      </p:sp>
      <p:sp>
        <p:nvSpPr>
          <p:cNvPr id="3" name="Content Placeholder 2"/>
          <p:cNvSpPr>
            <a:spLocks noGrp="1"/>
          </p:cNvSpPr>
          <p:nvPr>
            <p:ph idx="1"/>
          </p:nvPr>
        </p:nvSpPr>
        <p:spPr>
          <a:xfrm>
            <a:off x="609600" y="990600"/>
            <a:ext cx="8458200" cy="5135563"/>
          </a:xfrm>
        </p:spPr>
        <p:txBody>
          <a:bodyPr/>
          <a:lstStyle/>
          <a:p>
            <a:endParaRPr lang="en-US" dirty="0" smtClean="0"/>
          </a:p>
          <a:p>
            <a:r>
              <a:rPr lang="en-US" dirty="0" smtClean="0"/>
              <a:t>You can work with a partner and submit a joint project</a:t>
            </a:r>
          </a:p>
          <a:p>
            <a:endParaRPr lang="en-US" dirty="0"/>
          </a:p>
          <a:p>
            <a:r>
              <a:rPr lang="en-US" dirty="0" smtClean="0"/>
              <a:t>You will need a mirrored sphere (see Piazza post)</a:t>
            </a:r>
          </a:p>
          <a:p>
            <a:pPr lvl="1"/>
            <a:r>
              <a:rPr lang="en-US" dirty="0" smtClean="0"/>
              <a:t>I have a few which I will be able to loan out for a couple days at a time, but I’d like to reserve them for emergencies</a:t>
            </a:r>
          </a:p>
          <a:p>
            <a:endParaRPr lang="en-US" dirty="0"/>
          </a:p>
        </p:txBody>
      </p:sp>
    </p:spTree>
    <p:extLst>
      <p:ext uri="{BB962C8B-B14F-4D97-AF65-F5344CB8AC3E}">
        <p14:creationId xmlns:p14="http://schemas.microsoft.com/office/powerpoint/2010/main" val="3512267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ground_view_1"/>
          <p:cNvPicPr>
            <a:picLocks noChangeAspect="1" noChangeArrowheads="1"/>
          </p:cNvPicPr>
          <p:nvPr/>
        </p:nvPicPr>
        <p:blipFill>
          <a:blip r:embed="rId2" cstate="print"/>
          <a:srcRect/>
          <a:stretch>
            <a:fillRect/>
          </a:stretch>
        </p:blipFill>
        <p:spPr bwMode="auto">
          <a:xfrm>
            <a:off x="4876799" y="1229882"/>
            <a:ext cx="3651670" cy="1676400"/>
          </a:xfrm>
          <a:prstGeom prst="rect">
            <a:avLst/>
          </a:prstGeom>
          <a:noFill/>
        </p:spPr>
      </p:pic>
      <p:sp>
        <p:nvSpPr>
          <p:cNvPr id="2" name="Title 1"/>
          <p:cNvSpPr>
            <a:spLocks noGrp="1"/>
          </p:cNvSpPr>
          <p:nvPr>
            <p:ph type="title"/>
          </p:nvPr>
        </p:nvSpPr>
        <p:spPr/>
        <p:txBody>
          <a:bodyPr/>
          <a:lstStyle/>
          <a:p>
            <a:r>
              <a:rPr lang="en-US" dirty="0" smtClean="0"/>
              <a:t>The challenge</a:t>
            </a:r>
            <a:endParaRPr lang="en-US" dirty="0"/>
          </a:p>
        </p:txBody>
      </p:sp>
      <p:sp>
        <p:nvSpPr>
          <p:cNvPr id="3" name="Content Placeholder 2"/>
          <p:cNvSpPr>
            <a:spLocks noGrp="1"/>
          </p:cNvSpPr>
          <p:nvPr>
            <p:ph idx="1"/>
          </p:nvPr>
        </p:nvSpPr>
        <p:spPr>
          <a:xfrm>
            <a:off x="-228600" y="997009"/>
            <a:ext cx="10972800" cy="5135563"/>
          </a:xfrm>
        </p:spPr>
        <p:txBody>
          <a:bodyPr>
            <a:normAutofit/>
          </a:bodyPr>
          <a:lstStyle/>
          <a:p>
            <a:pPr>
              <a:buNone/>
            </a:pPr>
            <a:r>
              <a:rPr lang="en-US" sz="2800" dirty="0">
                <a:sym typeface="Wingdings" pitchFamily="2" charset="2"/>
              </a:rPr>
              <a:t>	One 2D image could be generated by an infinite number of 3D geometries</a:t>
            </a:r>
            <a:endParaRPr lang="en-US" sz="2800" dirty="0"/>
          </a:p>
        </p:txBody>
      </p:sp>
      <p:pic>
        <p:nvPicPr>
          <p:cNvPr id="5" name="Picture 9" descr="backdrop_view_2"/>
          <p:cNvPicPr>
            <a:picLocks noChangeAspect="1" noChangeArrowheads="1"/>
          </p:cNvPicPr>
          <p:nvPr/>
        </p:nvPicPr>
        <p:blipFill>
          <a:blip r:embed="rId3" cstate="print"/>
          <a:srcRect/>
          <a:stretch>
            <a:fillRect/>
          </a:stretch>
        </p:blipFill>
        <p:spPr bwMode="auto">
          <a:xfrm>
            <a:off x="5257799" y="3058682"/>
            <a:ext cx="3048000" cy="1524000"/>
          </a:xfrm>
          <a:prstGeom prst="rect">
            <a:avLst/>
          </a:prstGeom>
          <a:noFill/>
        </p:spPr>
      </p:pic>
      <p:pic>
        <p:nvPicPr>
          <p:cNvPr id="6" name="Picture 10" descr="scenery15"/>
          <p:cNvPicPr>
            <a:picLocks noChangeAspect="1" noChangeArrowheads="1"/>
          </p:cNvPicPr>
          <p:nvPr/>
        </p:nvPicPr>
        <p:blipFill>
          <a:blip r:embed="rId4" cstate="print"/>
          <a:srcRect/>
          <a:stretch>
            <a:fillRect/>
          </a:stretch>
        </p:blipFill>
        <p:spPr bwMode="auto">
          <a:xfrm>
            <a:off x="457200" y="2753882"/>
            <a:ext cx="3348031" cy="2209800"/>
          </a:xfrm>
          <a:prstGeom prst="rect">
            <a:avLst/>
          </a:prstGeom>
          <a:noFill/>
        </p:spPr>
      </p:pic>
      <p:pic>
        <p:nvPicPr>
          <p:cNvPr id="7" name="Picture 11" descr="scenery15_floating1"/>
          <p:cNvPicPr>
            <a:picLocks noChangeAspect="1" noChangeArrowheads="1"/>
          </p:cNvPicPr>
          <p:nvPr/>
        </p:nvPicPr>
        <p:blipFill>
          <a:blip r:embed="rId5" cstate="print"/>
          <a:srcRect/>
          <a:stretch>
            <a:fillRect/>
          </a:stretch>
        </p:blipFill>
        <p:spPr bwMode="auto">
          <a:xfrm>
            <a:off x="4952999" y="5192282"/>
            <a:ext cx="3788229" cy="1676400"/>
          </a:xfrm>
          <a:prstGeom prst="rect">
            <a:avLst/>
          </a:prstGeom>
          <a:noFill/>
        </p:spPr>
      </p:pic>
      <p:sp>
        <p:nvSpPr>
          <p:cNvPr id="8" name="Right Arrow 7"/>
          <p:cNvSpPr/>
          <p:nvPr/>
        </p:nvSpPr>
        <p:spPr>
          <a:xfrm>
            <a:off x="4114799" y="3668282"/>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227765">
            <a:off x="3793695" y="2577112"/>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806939">
            <a:off x="3841129" y="5124194"/>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62399" y="2068083"/>
            <a:ext cx="434734" cy="584775"/>
          </a:xfrm>
          <a:prstGeom prst="rect">
            <a:avLst/>
          </a:prstGeom>
          <a:noFill/>
        </p:spPr>
        <p:txBody>
          <a:bodyPr wrap="none" rtlCol="0">
            <a:spAutoFit/>
          </a:bodyPr>
          <a:lstStyle/>
          <a:p>
            <a:r>
              <a:rPr lang="en-US" sz="3200" b="1" dirty="0"/>
              <a:t>?</a:t>
            </a:r>
          </a:p>
        </p:txBody>
      </p:sp>
      <p:sp>
        <p:nvSpPr>
          <p:cNvPr id="12" name="TextBox 11"/>
          <p:cNvSpPr txBox="1"/>
          <p:nvPr/>
        </p:nvSpPr>
        <p:spPr>
          <a:xfrm>
            <a:off x="4419599" y="3211083"/>
            <a:ext cx="434734" cy="584775"/>
          </a:xfrm>
          <a:prstGeom prst="rect">
            <a:avLst/>
          </a:prstGeom>
          <a:noFill/>
        </p:spPr>
        <p:txBody>
          <a:bodyPr wrap="none" rtlCol="0">
            <a:spAutoFit/>
          </a:bodyPr>
          <a:lstStyle/>
          <a:p>
            <a:r>
              <a:rPr lang="en-US" sz="3200" b="1" dirty="0"/>
              <a:t>?</a:t>
            </a:r>
          </a:p>
        </p:txBody>
      </p:sp>
      <p:sp>
        <p:nvSpPr>
          <p:cNvPr id="13" name="TextBox 12"/>
          <p:cNvSpPr txBox="1"/>
          <p:nvPr/>
        </p:nvSpPr>
        <p:spPr>
          <a:xfrm>
            <a:off x="4343399" y="4658883"/>
            <a:ext cx="434734" cy="584775"/>
          </a:xfrm>
          <a:prstGeom prst="rect">
            <a:avLst/>
          </a:prstGeom>
          <a:noFill/>
        </p:spPr>
        <p:txBody>
          <a:bodyPr wrap="none" rtlCol="0">
            <a:spAutoFit/>
          </a:bodyPr>
          <a:lstStyle/>
          <a:p>
            <a:r>
              <a:rPr lang="en-US" sz="32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a:t>
            </a:r>
            <a:endParaRPr lang="en-US" dirty="0"/>
          </a:p>
        </p:txBody>
      </p:sp>
      <p:sp>
        <p:nvSpPr>
          <p:cNvPr id="3" name="Content Placeholder 2"/>
          <p:cNvSpPr>
            <a:spLocks noGrp="1"/>
          </p:cNvSpPr>
          <p:nvPr>
            <p:ph idx="1"/>
          </p:nvPr>
        </p:nvSpPr>
        <p:spPr>
          <a:xfrm>
            <a:off x="381000" y="989013"/>
            <a:ext cx="10972800" cy="5135563"/>
          </a:xfrm>
        </p:spPr>
        <p:txBody>
          <a:bodyPr/>
          <a:lstStyle/>
          <a:p>
            <a:pPr>
              <a:buNone/>
            </a:pPr>
            <a:r>
              <a:rPr lang="en-US" dirty="0" smtClean="0"/>
              <a:t>	Make simplifying assumptions about 3D geometry</a:t>
            </a:r>
            <a:endParaRPr lang="en-US" dirty="0"/>
          </a:p>
        </p:txBody>
      </p:sp>
      <p:pic>
        <p:nvPicPr>
          <p:cNvPr id="5" name="Picture 5" descr="scenery15_floating1"/>
          <p:cNvPicPr>
            <a:picLocks noChangeAspect="1" noChangeArrowheads="1"/>
          </p:cNvPicPr>
          <p:nvPr/>
        </p:nvPicPr>
        <p:blipFill>
          <a:blip r:embed="rId2" cstate="print"/>
          <a:srcRect/>
          <a:stretch>
            <a:fillRect/>
          </a:stretch>
        </p:blipFill>
        <p:spPr bwMode="auto">
          <a:xfrm>
            <a:off x="228601" y="4421189"/>
            <a:ext cx="4341813" cy="1920875"/>
          </a:xfrm>
          <a:prstGeom prst="rect">
            <a:avLst/>
          </a:prstGeom>
          <a:noFill/>
        </p:spPr>
      </p:pic>
      <p:pic>
        <p:nvPicPr>
          <p:cNvPr id="6" name="Picture 6" descr="scenery15_view2_w"/>
          <p:cNvPicPr>
            <a:picLocks noChangeAspect="1" noChangeArrowheads="1"/>
          </p:cNvPicPr>
          <p:nvPr/>
        </p:nvPicPr>
        <p:blipFill>
          <a:blip r:embed="rId3" cstate="print"/>
          <a:srcRect/>
          <a:stretch>
            <a:fillRect/>
          </a:stretch>
        </p:blipFill>
        <p:spPr bwMode="auto">
          <a:xfrm>
            <a:off x="4876800" y="4191000"/>
            <a:ext cx="4191000" cy="2222500"/>
          </a:xfrm>
          <a:prstGeom prst="rect">
            <a:avLst/>
          </a:prstGeom>
          <a:noFill/>
        </p:spPr>
      </p:pic>
      <p:sp>
        <p:nvSpPr>
          <p:cNvPr id="7" name="Text Box 7"/>
          <p:cNvSpPr txBox="1">
            <a:spLocks noChangeArrowheads="1"/>
          </p:cNvSpPr>
          <p:nvPr/>
        </p:nvSpPr>
        <p:spPr bwMode="auto">
          <a:xfrm>
            <a:off x="620713" y="6337301"/>
            <a:ext cx="3352800" cy="366713"/>
          </a:xfrm>
          <a:prstGeom prst="rect">
            <a:avLst/>
          </a:prstGeom>
          <a:noFill/>
          <a:ln w="9525">
            <a:noFill/>
            <a:miter lim="800000"/>
            <a:headEnd/>
            <a:tailEnd/>
          </a:ln>
          <a:effectLst/>
        </p:spPr>
        <p:txBody>
          <a:bodyPr>
            <a:spAutoFit/>
          </a:bodyPr>
          <a:lstStyle/>
          <a:p>
            <a:pPr algn="ctr">
              <a:spcBef>
                <a:spcPct val="50000"/>
              </a:spcBef>
            </a:pPr>
            <a:r>
              <a:rPr lang="en-US"/>
              <a:t>Unlikely </a:t>
            </a:r>
          </a:p>
        </p:txBody>
      </p:sp>
      <p:sp>
        <p:nvSpPr>
          <p:cNvPr id="8" name="Text Box 8"/>
          <p:cNvSpPr txBox="1">
            <a:spLocks noChangeArrowheads="1"/>
          </p:cNvSpPr>
          <p:nvPr/>
        </p:nvSpPr>
        <p:spPr bwMode="auto">
          <a:xfrm>
            <a:off x="5181600" y="6338888"/>
            <a:ext cx="3352800" cy="366712"/>
          </a:xfrm>
          <a:prstGeom prst="rect">
            <a:avLst/>
          </a:prstGeom>
          <a:noFill/>
          <a:ln w="9525">
            <a:noFill/>
            <a:miter lim="800000"/>
            <a:headEnd/>
            <a:tailEnd/>
          </a:ln>
          <a:effectLst/>
        </p:spPr>
        <p:txBody>
          <a:bodyPr>
            <a:spAutoFit/>
          </a:bodyPr>
          <a:lstStyle/>
          <a:p>
            <a:pPr algn="ctr">
              <a:spcBef>
                <a:spcPct val="50000"/>
              </a:spcBef>
            </a:pPr>
            <a:r>
              <a:rPr lang="en-US"/>
              <a:t>Likely </a:t>
            </a:r>
          </a:p>
        </p:txBody>
      </p:sp>
      <p:pic>
        <p:nvPicPr>
          <p:cNvPr id="4" name="Picture 4" descr="scenery15"/>
          <p:cNvPicPr>
            <a:picLocks noChangeAspect="1" noChangeArrowheads="1"/>
          </p:cNvPicPr>
          <p:nvPr/>
        </p:nvPicPr>
        <p:blipFill>
          <a:blip r:embed="rId4" cstate="print"/>
          <a:srcRect/>
          <a:stretch>
            <a:fillRect/>
          </a:stretch>
        </p:blipFill>
        <p:spPr bwMode="auto">
          <a:xfrm>
            <a:off x="3200400" y="2286001"/>
            <a:ext cx="3124200" cy="206057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Two Models</a:t>
            </a:r>
            <a:endParaRPr lang="en-US" dirty="0"/>
          </a:p>
        </p:txBody>
      </p:sp>
      <p:sp>
        <p:nvSpPr>
          <p:cNvPr id="3" name="Content Placeholder 2"/>
          <p:cNvSpPr>
            <a:spLocks noGrp="1"/>
          </p:cNvSpPr>
          <p:nvPr>
            <p:ph idx="1"/>
          </p:nvPr>
        </p:nvSpPr>
        <p:spPr/>
        <p:txBody>
          <a:bodyPr/>
          <a:lstStyle/>
          <a:p>
            <a:endParaRPr lang="en-US" dirty="0" smtClean="0"/>
          </a:p>
          <a:p>
            <a:r>
              <a:rPr lang="en-US" dirty="0" smtClean="0"/>
              <a:t>Box + frontal billboards</a:t>
            </a:r>
          </a:p>
          <a:p>
            <a:endParaRPr lang="en-US" dirty="0" smtClean="0"/>
          </a:p>
          <a:p>
            <a:endParaRPr lang="en-US" dirty="0" smtClean="0"/>
          </a:p>
          <a:p>
            <a:endParaRPr lang="en-US" dirty="0" smtClean="0"/>
          </a:p>
          <a:p>
            <a:r>
              <a:rPr lang="en-US" dirty="0" smtClean="0"/>
              <a:t>Ground plane + non-frontal billboards</a:t>
            </a:r>
            <a:endParaRPr lang="en-US" dirty="0"/>
          </a:p>
        </p:txBody>
      </p:sp>
      <p:pic>
        <p:nvPicPr>
          <p:cNvPr id="5" name="Picture 6" descr="scenery15_view2_w"/>
          <p:cNvPicPr>
            <a:picLocks noChangeAspect="1" noChangeArrowheads="1"/>
          </p:cNvPicPr>
          <p:nvPr/>
        </p:nvPicPr>
        <p:blipFill>
          <a:blip r:embed="rId2" cstate="print"/>
          <a:srcRect/>
          <a:stretch>
            <a:fillRect/>
          </a:stretch>
        </p:blipFill>
        <p:spPr bwMode="auto">
          <a:xfrm>
            <a:off x="4343399" y="4406900"/>
            <a:ext cx="4191000" cy="2222500"/>
          </a:xfrm>
          <a:prstGeom prst="rect">
            <a:avLst/>
          </a:prstGeom>
          <a:noFill/>
        </p:spPr>
      </p:pic>
      <p:pic>
        <p:nvPicPr>
          <p:cNvPr id="10" name="Picture 4"/>
          <p:cNvPicPr>
            <a:picLocks noChangeAspect="1" noChangeArrowheads="1"/>
          </p:cNvPicPr>
          <p:nvPr/>
        </p:nvPicPr>
        <p:blipFill>
          <a:blip r:embed="rId3" cstate="print"/>
          <a:srcRect/>
          <a:stretch>
            <a:fillRect/>
          </a:stretch>
        </p:blipFill>
        <p:spPr bwMode="auto">
          <a:xfrm>
            <a:off x="5181600" y="1219200"/>
            <a:ext cx="3384945" cy="2427288"/>
          </a:xfrm>
          <a:prstGeom prst="rect">
            <a:avLst/>
          </a:prstGeom>
          <a:noFill/>
          <a:ln w="9525">
            <a:noFill/>
            <a:miter lim="800000"/>
            <a:headEnd/>
            <a:tailEnd/>
          </a:ln>
        </p:spPr>
      </p:pic>
      <p:cxnSp>
        <p:nvCxnSpPr>
          <p:cNvPr id="12" name="Straight Connector 11"/>
          <p:cNvCxnSpPr/>
          <p:nvPr/>
        </p:nvCxnSpPr>
        <p:spPr>
          <a:xfrm rot="5400000" flipH="1" flipV="1">
            <a:off x="5448299" y="24765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72199" y="17526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72199" y="32004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7353299" y="24765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181599" y="3200400"/>
            <a:ext cx="9906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486399" y="1219200"/>
            <a:ext cx="6858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7962899" y="1333500"/>
            <a:ext cx="5334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77199" y="3200400"/>
            <a:ext cx="4572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2800" dirty="0"/>
              <a:t>“Tour into the Picture” (Horry et al. SIGGRAPH ’97)</a:t>
            </a:r>
          </a:p>
        </p:txBody>
      </p:sp>
      <p:sp>
        <p:nvSpPr>
          <p:cNvPr id="25603" name="Rectangle 3"/>
          <p:cNvSpPr>
            <a:spLocks noGrp="1" noChangeArrowheads="1"/>
          </p:cNvSpPr>
          <p:nvPr>
            <p:ph type="body" sz="half" idx="1"/>
          </p:nvPr>
        </p:nvSpPr>
        <p:spPr>
          <a:xfrm>
            <a:off x="1447801" y="927218"/>
            <a:ext cx="4549775" cy="5257800"/>
          </a:xfrm>
        </p:spPr>
        <p:txBody>
          <a:bodyPr/>
          <a:lstStyle/>
          <a:p>
            <a:pPr marL="0" indent="0"/>
            <a:endParaRPr lang="en-US" sz="1800" dirty="0"/>
          </a:p>
          <a:p>
            <a:pPr marL="0" indent="0">
              <a:buNone/>
            </a:pPr>
            <a:r>
              <a:rPr lang="en-US" sz="2400" dirty="0"/>
              <a:t>Create a 3D “theatre stage” of  five </a:t>
            </a:r>
            <a:r>
              <a:rPr lang="en-US" sz="2400" dirty="0" smtClean="0"/>
              <a:t>planes</a:t>
            </a:r>
            <a:endParaRPr lang="en-US" sz="2400" dirty="0"/>
          </a:p>
          <a:p>
            <a:pPr marL="0" indent="0"/>
            <a:endParaRPr lang="en-US" sz="2400" dirty="0"/>
          </a:p>
          <a:p>
            <a:pPr marL="0" indent="0"/>
            <a:endParaRPr lang="en-US" sz="2400" dirty="0"/>
          </a:p>
          <a:p>
            <a:pPr marL="0" indent="0"/>
            <a:endParaRPr lang="en-US" sz="2400" dirty="0"/>
          </a:p>
          <a:p>
            <a:pPr marL="0" indent="0">
              <a:buNone/>
            </a:pPr>
            <a:r>
              <a:rPr lang="en-US" sz="2400" dirty="0"/>
              <a:t>Specify foreground objects through bounding polygons</a:t>
            </a:r>
          </a:p>
          <a:p>
            <a:pPr marL="0" indent="0"/>
            <a:endParaRPr lang="en-US" sz="2400" dirty="0"/>
          </a:p>
          <a:p>
            <a:pPr marL="0" indent="0"/>
            <a:endParaRPr lang="en-US" sz="2400" dirty="0"/>
          </a:p>
          <a:p>
            <a:pPr marL="0" indent="0">
              <a:buNone/>
            </a:pPr>
            <a:r>
              <a:rPr lang="en-US" sz="2400" dirty="0"/>
              <a:t>Use camera transformations to navigate through the scene</a:t>
            </a:r>
          </a:p>
          <a:p>
            <a:pPr marL="0" indent="0"/>
            <a:endParaRPr lang="en-US" sz="2400" dirty="0"/>
          </a:p>
        </p:txBody>
      </p:sp>
      <p:pic>
        <p:nvPicPr>
          <p:cNvPr id="25604" name="Picture 5" descr="pic3"/>
          <p:cNvPicPr>
            <a:picLocks noChangeAspect="1" noChangeArrowheads="1"/>
          </p:cNvPicPr>
          <p:nvPr/>
        </p:nvPicPr>
        <p:blipFill>
          <a:blip r:embed="rId3" cstate="print"/>
          <a:srcRect/>
          <a:stretch>
            <a:fillRect/>
          </a:stretch>
        </p:blipFill>
        <p:spPr bwMode="auto">
          <a:xfrm>
            <a:off x="6096000" y="1079618"/>
            <a:ext cx="2438400" cy="1714500"/>
          </a:xfrm>
          <a:prstGeom prst="rect">
            <a:avLst/>
          </a:prstGeom>
          <a:noFill/>
          <a:ln w="9525">
            <a:noFill/>
            <a:miter lim="800000"/>
            <a:headEnd/>
            <a:tailEnd/>
          </a:ln>
        </p:spPr>
      </p:pic>
      <p:pic>
        <p:nvPicPr>
          <p:cNvPr id="25605" name="Picture 6" descr="pic4"/>
          <p:cNvPicPr>
            <a:picLocks noChangeAspect="1" noChangeArrowheads="1"/>
          </p:cNvPicPr>
          <p:nvPr/>
        </p:nvPicPr>
        <p:blipFill>
          <a:blip r:embed="rId4" cstate="print"/>
          <a:srcRect/>
          <a:stretch>
            <a:fillRect/>
          </a:stretch>
        </p:blipFill>
        <p:spPr bwMode="auto">
          <a:xfrm>
            <a:off x="6096000" y="2984618"/>
            <a:ext cx="2438400" cy="1716088"/>
          </a:xfrm>
          <a:prstGeom prst="rect">
            <a:avLst/>
          </a:prstGeom>
          <a:noFill/>
          <a:ln w="9525">
            <a:noFill/>
            <a:miter lim="800000"/>
            <a:headEnd/>
            <a:tailEnd/>
          </a:ln>
        </p:spPr>
      </p:pic>
      <p:pic>
        <p:nvPicPr>
          <p:cNvPr id="25606" name="Picture 8" descr="pic5"/>
          <p:cNvPicPr>
            <a:picLocks noChangeAspect="1" noChangeArrowheads="1"/>
          </p:cNvPicPr>
          <p:nvPr/>
        </p:nvPicPr>
        <p:blipFill>
          <a:blip r:embed="rId5" cstate="print"/>
          <a:srcRect/>
          <a:stretch>
            <a:fillRect/>
          </a:stretch>
        </p:blipFill>
        <p:spPr bwMode="auto">
          <a:xfrm>
            <a:off x="6096000" y="4889618"/>
            <a:ext cx="2425700" cy="1790700"/>
          </a:xfrm>
          <a:prstGeom prst="rect">
            <a:avLst/>
          </a:prstGeom>
          <a:noFill/>
          <a:ln w="9525">
            <a:noFill/>
            <a:miter lim="800000"/>
            <a:headEnd/>
            <a:tailEnd/>
          </a:ln>
        </p:spPr>
      </p:pic>
      <p:sp>
        <p:nvSpPr>
          <p:cNvPr id="7" name="TextBox 6"/>
          <p:cNvSpPr txBox="1"/>
          <p:nvPr/>
        </p:nvSpPr>
        <p:spPr>
          <a:xfrm>
            <a:off x="762000" y="6593820"/>
            <a:ext cx="2640466" cy="276999"/>
          </a:xfrm>
          <a:prstGeom prst="rect">
            <a:avLst/>
          </a:prstGeom>
          <a:noFill/>
        </p:spPr>
        <p:txBody>
          <a:bodyPr wrap="none" rtlCol="0">
            <a:spAutoFit/>
          </a:bodyPr>
          <a:lstStyle/>
          <a:p>
            <a:r>
              <a:rPr lang="en-US" sz="1200" dirty="0">
                <a:solidFill>
                  <a:schemeClr val="bg1">
                    <a:lumMod val="50000"/>
                  </a:schemeClr>
                </a:solidFill>
              </a:rPr>
              <a:t>Following slides modified from Efros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t>The idea</a:t>
            </a:r>
          </a:p>
        </p:txBody>
      </p:sp>
      <p:sp>
        <p:nvSpPr>
          <p:cNvPr id="405507" name="Rectangle 3"/>
          <p:cNvSpPr>
            <a:spLocks noGrp="1" noChangeArrowheads="1"/>
          </p:cNvSpPr>
          <p:nvPr>
            <p:ph type="body" idx="1"/>
          </p:nvPr>
        </p:nvSpPr>
        <p:spPr>
          <a:xfrm>
            <a:off x="1143000" y="905854"/>
            <a:ext cx="7772400" cy="5715000"/>
          </a:xfrm>
        </p:spPr>
        <p:txBody>
          <a:bodyPr>
            <a:normAutofit lnSpcReduction="10000"/>
          </a:bodyPr>
          <a:lstStyle/>
          <a:p>
            <a:pPr>
              <a:buNone/>
            </a:pPr>
            <a:r>
              <a:rPr lang="en-US" sz="2400" dirty="0"/>
              <a:t>	Many scenes can be represented as an axis-aligned box volume (i.e. a stage)</a:t>
            </a:r>
          </a:p>
          <a:p>
            <a:pPr>
              <a:buNone/>
            </a:pPr>
            <a:endParaRPr lang="en-US" sz="2400" dirty="0"/>
          </a:p>
          <a:p>
            <a:pPr>
              <a:buNone/>
            </a:pPr>
            <a:r>
              <a:rPr lang="en-US" sz="2400" dirty="0"/>
              <a:t>Key assumptions</a:t>
            </a:r>
          </a:p>
          <a:p>
            <a:r>
              <a:rPr lang="en-US" sz="2000" dirty="0"/>
              <a:t>All walls are orthogonal</a:t>
            </a:r>
          </a:p>
          <a:p>
            <a:r>
              <a:rPr lang="en-US" sz="2000" dirty="0"/>
              <a:t>Camera view plane is parallel to back of volume</a:t>
            </a:r>
          </a:p>
          <a:p>
            <a:endParaRPr lang="en-US" sz="2400" dirty="0"/>
          </a:p>
          <a:p>
            <a:pPr>
              <a:buNone/>
            </a:pPr>
            <a:r>
              <a:rPr lang="en-US" sz="2400" dirty="0"/>
              <a:t>How many vanishing points does the box have?</a:t>
            </a:r>
          </a:p>
          <a:p>
            <a:r>
              <a:rPr lang="en-US" sz="2000" dirty="0"/>
              <a:t>Three, but two at infinity</a:t>
            </a:r>
          </a:p>
          <a:p>
            <a:r>
              <a:rPr lang="en-US" sz="2000" dirty="0"/>
              <a:t>Single-point perspective</a:t>
            </a:r>
          </a:p>
          <a:p>
            <a:endParaRPr lang="en-US" sz="2400" dirty="0"/>
          </a:p>
          <a:p>
            <a:pPr>
              <a:buNone/>
            </a:pPr>
            <a:r>
              <a:rPr lang="en-US" sz="2400" dirty="0"/>
              <a:t>Can use the vanishing point </a:t>
            </a:r>
          </a:p>
          <a:p>
            <a:pPr>
              <a:buNone/>
            </a:pPr>
            <a:r>
              <a:rPr lang="en-US" sz="2400" dirty="0"/>
              <a:t>to fit the box to the particular </a:t>
            </a:r>
          </a:p>
          <a:p>
            <a:pPr>
              <a:buNone/>
            </a:pPr>
            <a:r>
              <a:rPr lang="en-US" sz="2400" dirty="0"/>
              <a:t>scene</a:t>
            </a:r>
          </a:p>
          <a:p>
            <a:pPr>
              <a:buNone/>
            </a:pPr>
            <a:endParaRPr lang="en-US" sz="2400" dirty="0"/>
          </a:p>
        </p:txBody>
      </p:sp>
      <p:pic>
        <p:nvPicPr>
          <p:cNvPr id="26628" name="Picture 4"/>
          <p:cNvPicPr>
            <a:picLocks noChangeAspect="1" noChangeArrowheads="1"/>
          </p:cNvPicPr>
          <p:nvPr/>
        </p:nvPicPr>
        <p:blipFill>
          <a:blip r:embed="rId3" cstate="print">
            <a:clrChange>
              <a:clrFrom>
                <a:srgbClr val="FFFFFF"/>
              </a:clrFrom>
              <a:clrTo>
                <a:srgbClr val="FFFFFF">
                  <a:alpha val="0"/>
                </a:srgbClr>
              </a:clrTo>
            </a:clrChange>
          </a:blip>
          <a:srcRect l="32001" t="30476" r="18857" b="22285"/>
          <a:stretch>
            <a:fillRect/>
          </a:stretch>
        </p:blipFill>
        <p:spPr bwMode="auto">
          <a:xfrm>
            <a:off x="5334000" y="4080854"/>
            <a:ext cx="3733800" cy="269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550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550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50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550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550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550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550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55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Step 1: specify scene geometry</a:t>
            </a:r>
          </a:p>
        </p:txBody>
      </p:sp>
      <p:sp>
        <p:nvSpPr>
          <p:cNvPr id="406531" name="Rectangle 3"/>
          <p:cNvSpPr>
            <a:spLocks noGrp="1" noChangeArrowheads="1"/>
          </p:cNvSpPr>
          <p:nvPr>
            <p:ph type="body" idx="1"/>
          </p:nvPr>
        </p:nvSpPr>
        <p:spPr>
          <a:xfrm>
            <a:off x="1066800" y="3276600"/>
            <a:ext cx="7772400" cy="3429000"/>
          </a:xfrm>
        </p:spPr>
        <p:txBody>
          <a:bodyPr>
            <a:normAutofit fontScale="92500" lnSpcReduction="20000"/>
          </a:bodyPr>
          <a:lstStyle/>
          <a:p>
            <a:r>
              <a:rPr lang="en-US" dirty="0" smtClean="0"/>
              <a:t>User controls the inner box and the vanishing point placement (# of DOF?)</a:t>
            </a:r>
          </a:p>
          <a:p>
            <a:endParaRPr lang="en-US" dirty="0" smtClean="0"/>
          </a:p>
          <a:p>
            <a:r>
              <a:rPr lang="en-US" dirty="0" smtClean="0"/>
              <a:t>Q: </a:t>
            </a:r>
            <a:r>
              <a:rPr lang="en-US" dirty="0" smtClean="0"/>
              <a:t>If we assume camera is looking straight at back wall, what camera parameter(s) does the vanishing point position provide?</a:t>
            </a:r>
            <a:endParaRPr lang="en-US" dirty="0" smtClean="0"/>
          </a:p>
          <a:p>
            <a:r>
              <a:rPr lang="en-US" dirty="0" smtClean="0"/>
              <a:t>A: </a:t>
            </a:r>
            <a:r>
              <a:rPr lang="en-US" dirty="0" smtClean="0"/>
              <a:t>Vanishing point direction </a:t>
            </a:r>
            <a:r>
              <a:rPr lang="en-US" dirty="0" smtClean="0"/>
              <a:t>is perpendicular to image </a:t>
            </a:r>
            <a:r>
              <a:rPr lang="en-US" dirty="0" smtClean="0"/>
              <a:t>plane, so the </a:t>
            </a:r>
            <a:r>
              <a:rPr lang="en-US" dirty="0" err="1" smtClean="0"/>
              <a:t>vp</a:t>
            </a:r>
            <a:r>
              <a:rPr lang="en-US" dirty="0" smtClean="0"/>
              <a:t> </a:t>
            </a:r>
            <a:r>
              <a:rPr lang="en-US" dirty="0" smtClean="0"/>
              <a:t>is </a:t>
            </a:r>
            <a:r>
              <a:rPr lang="en-US" dirty="0" smtClean="0"/>
              <a:t>the principal point </a:t>
            </a:r>
            <a:endParaRPr lang="en-US" dirty="0" smtClean="0"/>
          </a:p>
        </p:txBody>
      </p:sp>
      <p:pic>
        <p:nvPicPr>
          <p:cNvPr id="27652" name="Picture 4"/>
          <p:cNvPicPr>
            <a:picLocks noChangeAspect="1" noChangeArrowheads="1"/>
          </p:cNvPicPr>
          <p:nvPr/>
        </p:nvPicPr>
        <p:blipFill>
          <a:blip r:embed="rId3" cstate="print">
            <a:clrChange>
              <a:clrFrom>
                <a:srgbClr val="FFFFFF"/>
              </a:clrFrom>
              <a:clrTo>
                <a:srgbClr val="FFFFFF">
                  <a:alpha val="0"/>
                </a:srgbClr>
              </a:clrTo>
            </a:clrChange>
          </a:blip>
          <a:srcRect l="10001" t="30191" r="8858" b="24095"/>
          <a:stretch>
            <a:fillRect/>
          </a:stretch>
        </p:blipFill>
        <p:spPr bwMode="auto">
          <a:xfrm>
            <a:off x="1752600" y="822326"/>
            <a:ext cx="6172200" cy="2606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6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1371600" y="1295400"/>
            <a:ext cx="6172200" cy="4724400"/>
            <a:chOff x="1600200" y="1295400"/>
            <a:chExt cx="6172200" cy="4724400"/>
          </a:xfrm>
        </p:grpSpPr>
        <p:sp>
          <p:nvSpPr>
            <p:cNvPr id="29698"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29699"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0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9701"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29702"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29703"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29704"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29705"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29706"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29707"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29708"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sp>
        <p:nvSpPr>
          <p:cNvPr id="29709" name="Text Box 13"/>
          <p:cNvSpPr txBox="1">
            <a:spLocks noChangeArrowheads="1"/>
          </p:cNvSpPr>
          <p:nvPr/>
        </p:nvSpPr>
        <p:spPr bwMode="auto">
          <a:xfrm>
            <a:off x="7620001" y="1447800"/>
            <a:ext cx="1005403" cy="646331"/>
          </a:xfrm>
          <a:prstGeom prst="rect">
            <a:avLst/>
          </a:prstGeom>
          <a:noFill/>
          <a:ln w="9525">
            <a:solidFill>
              <a:schemeClr val="tx1"/>
            </a:solidFill>
            <a:miter lim="800000"/>
            <a:headEnd/>
            <a:tailEnd/>
          </a:ln>
        </p:spPr>
        <p:txBody>
          <a:bodyPr wrap="none">
            <a:spAutoFit/>
          </a:bodyPr>
          <a:lstStyle/>
          <a:p>
            <a:pPr eaLnBrk="1" hangingPunct="1"/>
            <a:r>
              <a:rPr lang="en-US"/>
              <a:t>High </a:t>
            </a:r>
            <a:br>
              <a:rPr lang="en-US"/>
            </a:br>
            <a:r>
              <a:rPr lang="en-US"/>
              <a:t>Camera</a:t>
            </a:r>
          </a:p>
        </p:txBody>
      </p:sp>
      <p:sp>
        <p:nvSpPr>
          <p:cNvPr id="29710" name="Text Box 14"/>
          <p:cNvSpPr txBox="1">
            <a:spLocks noChangeArrowheads="1"/>
          </p:cNvSpPr>
          <p:nvPr/>
        </p:nvSpPr>
        <p:spPr bwMode="auto">
          <a:xfrm>
            <a:off x="1295400" y="381001"/>
            <a:ext cx="6172200" cy="646331"/>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7" name="Text Box 13"/>
          <p:cNvSpPr txBox="1">
            <a:spLocks noChangeArrowheads="1"/>
          </p:cNvSpPr>
          <p:nvPr/>
        </p:nvSpPr>
        <p:spPr bwMode="auto">
          <a:xfrm>
            <a:off x="7620001" y="1447801"/>
            <a:ext cx="1005403" cy="646331"/>
          </a:xfrm>
          <a:prstGeom prst="rect">
            <a:avLst/>
          </a:prstGeom>
          <a:noFill/>
          <a:ln w="9525">
            <a:solidFill>
              <a:schemeClr val="tx1"/>
            </a:solidFill>
            <a:miter lim="800000"/>
            <a:headEnd/>
            <a:tailEnd/>
          </a:ln>
        </p:spPr>
        <p:txBody>
          <a:bodyPr wrap="none">
            <a:spAutoFit/>
          </a:bodyPr>
          <a:lstStyle/>
          <a:p>
            <a:pPr eaLnBrk="1" hangingPunct="1"/>
            <a:r>
              <a:rPr lang="en-US"/>
              <a:t>Low </a:t>
            </a:r>
            <a:br>
              <a:rPr lang="en-US"/>
            </a:br>
            <a:r>
              <a:rPr lang="en-US"/>
              <a:t>Camera</a:t>
            </a:r>
          </a:p>
        </p:txBody>
      </p:sp>
      <p:sp>
        <p:nvSpPr>
          <p:cNvPr id="31758" name="Text Box 14"/>
          <p:cNvSpPr txBox="1">
            <a:spLocks noChangeArrowheads="1"/>
          </p:cNvSpPr>
          <p:nvPr/>
        </p:nvSpPr>
        <p:spPr bwMode="auto">
          <a:xfrm>
            <a:off x="1295400" y="381000"/>
            <a:ext cx="6172200" cy="646331"/>
          </a:xfrm>
          <a:prstGeom prst="rect">
            <a:avLst/>
          </a:prstGeom>
          <a:noFill/>
          <a:ln w="38100">
            <a:noFill/>
            <a:miter lim="800000"/>
            <a:headEnd/>
            <a:tailEnd/>
          </a:ln>
        </p:spPr>
        <p:txBody>
          <a:bodyPr>
            <a:spAutoFit/>
          </a:bodyPr>
          <a:lstStyle/>
          <a:p>
            <a:pPr eaLnBrk="1" hangingPunct="1">
              <a:spcBef>
                <a:spcPct val="50000"/>
              </a:spcBef>
            </a:pPr>
            <a:r>
              <a:rPr lang="en-US" dirty="0"/>
              <a:t>Example of user input: vanishing point and back face of view volume are defined</a:t>
            </a:r>
          </a:p>
        </p:txBody>
      </p:sp>
      <p:grpSp>
        <p:nvGrpSpPr>
          <p:cNvPr id="26" name="Group 25"/>
          <p:cNvGrpSpPr>
            <a:grpSpLocks noChangeAspect="1"/>
          </p:cNvGrpSpPr>
          <p:nvPr/>
        </p:nvGrpSpPr>
        <p:grpSpPr>
          <a:xfrm>
            <a:off x="1371600" y="1295400"/>
            <a:ext cx="6172200" cy="4733926"/>
            <a:chOff x="1600200" y="1295399"/>
            <a:chExt cx="6172200" cy="4733926"/>
          </a:xfrm>
        </p:grpSpPr>
        <p:sp>
          <p:nvSpPr>
            <p:cNvPr id="31746"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15"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2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2"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23"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24"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25"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31753"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31754"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1755"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26"/>
          <p:cNvSpPr txBox="1">
            <a:spLocks noChangeArrowheads="1"/>
          </p:cNvSpPr>
          <p:nvPr/>
        </p:nvSpPr>
        <p:spPr bwMode="auto">
          <a:xfrm>
            <a:off x="1981200" y="5181600"/>
            <a:ext cx="1544012" cy="369332"/>
          </a:xfrm>
          <a:prstGeom prst="rect">
            <a:avLst/>
          </a:prstGeom>
          <a:noFill/>
          <a:ln w="9525">
            <a:solidFill>
              <a:schemeClr val="tx1"/>
            </a:solidFill>
            <a:miter lim="800000"/>
            <a:headEnd/>
            <a:tailEnd/>
          </a:ln>
        </p:spPr>
        <p:txBody>
          <a:bodyPr wrap="none">
            <a:spAutoFit/>
          </a:bodyPr>
          <a:lstStyle/>
          <a:p>
            <a:pPr eaLnBrk="1" hangingPunct="1"/>
            <a:r>
              <a:rPr lang="en-US"/>
              <a:t>High Camera</a:t>
            </a:r>
          </a:p>
        </p:txBody>
      </p:sp>
      <p:sp>
        <p:nvSpPr>
          <p:cNvPr id="32773" name="Text Box 27"/>
          <p:cNvSpPr txBox="1">
            <a:spLocks noChangeArrowheads="1"/>
          </p:cNvSpPr>
          <p:nvPr/>
        </p:nvSpPr>
        <p:spPr bwMode="auto">
          <a:xfrm>
            <a:off x="5867400" y="5181600"/>
            <a:ext cx="1492716" cy="369332"/>
          </a:xfrm>
          <a:prstGeom prst="rect">
            <a:avLst/>
          </a:prstGeom>
          <a:noFill/>
          <a:ln w="9525">
            <a:solidFill>
              <a:schemeClr val="tx1"/>
            </a:solidFill>
            <a:miter lim="800000"/>
            <a:headEnd/>
            <a:tailEnd/>
          </a:ln>
        </p:spPr>
        <p:txBody>
          <a:bodyPr wrap="none">
            <a:spAutoFit/>
          </a:bodyPr>
          <a:lstStyle/>
          <a:p>
            <a:pPr eaLnBrk="1" hangingPunct="1"/>
            <a:r>
              <a:rPr lang="en-US"/>
              <a:t>Low Camera</a:t>
            </a:r>
          </a:p>
        </p:txBody>
      </p:sp>
      <p:sp>
        <p:nvSpPr>
          <p:cNvPr id="32774" name="Text Box 28"/>
          <p:cNvSpPr txBox="1">
            <a:spLocks noChangeArrowheads="1"/>
          </p:cNvSpPr>
          <p:nvPr/>
        </p:nvSpPr>
        <p:spPr bwMode="auto">
          <a:xfrm>
            <a:off x="1752599" y="609600"/>
            <a:ext cx="6172200" cy="1200329"/>
          </a:xfrm>
          <a:prstGeom prst="rect">
            <a:avLst/>
          </a:prstGeom>
          <a:noFill/>
          <a:ln w="38100">
            <a:noFill/>
            <a:miter lim="800000"/>
            <a:headEnd/>
            <a:tailEnd/>
          </a:ln>
        </p:spPr>
        <p:txBody>
          <a:bodyPr>
            <a:spAutoFit/>
          </a:bodyPr>
          <a:lstStyle/>
          <a:p>
            <a:pPr eaLnBrk="1" hangingPunct="1">
              <a:spcBef>
                <a:spcPct val="50000"/>
              </a:spcBef>
            </a:pPr>
            <a:r>
              <a:rPr lang="en-US" dirty="0"/>
              <a:t>Comparison of how image is subdivided based on two different camera positions.  You should see how moving </a:t>
            </a:r>
            <a:r>
              <a:rPr lang="en-US" dirty="0" smtClean="0"/>
              <a:t>the box corresponds </a:t>
            </a:r>
            <a:r>
              <a:rPr lang="en-US" dirty="0"/>
              <a:t>to moving the </a:t>
            </a:r>
            <a:r>
              <a:rPr lang="en-US" dirty="0" err="1"/>
              <a:t>eyepoint</a:t>
            </a:r>
            <a:r>
              <a:rPr lang="en-US" dirty="0"/>
              <a:t> in the 3D world.</a:t>
            </a:r>
          </a:p>
        </p:txBody>
      </p:sp>
      <p:grpSp>
        <p:nvGrpSpPr>
          <p:cNvPr id="29" name="Group 28"/>
          <p:cNvGrpSpPr>
            <a:grpSpLocks noChangeAspect="1"/>
          </p:cNvGrpSpPr>
          <p:nvPr/>
        </p:nvGrpSpPr>
        <p:grpSpPr>
          <a:xfrm>
            <a:off x="990599" y="2362199"/>
            <a:ext cx="3505200" cy="2682992"/>
            <a:chOff x="1600200" y="1295400"/>
            <a:chExt cx="6172200" cy="4724400"/>
          </a:xfrm>
        </p:grpSpPr>
        <p:sp>
          <p:nvSpPr>
            <p:cNvPr id="30"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1"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3"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34"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35"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36"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37"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38"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9"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40"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grpSp>
        <p:nvGrpSpPr>
          <p:cNvPr id="41" name="Group 40"/>
          <p:cNvGrpSpPr>
            <a:grpSpLocks noChangeAspect="1"/>
          </p:cNvGrpSpPr>
          <p:nvPr/>
        </p:nvGrpSpPr>
        <p:grpSpPr>
          <a:xfrm>
            <a:off x="5029199" y="2362199"/>
            <a:ext cx="3477295" cy="2667000"/>
            <a:chOff x="1600200" y="1295399"/>
            <a:chExt cx="6172200" cy="4733926"/>
          </a:xfrm>
        </p:grpSpPr>
        <p:sp>
          <p:nvSpPr>
            <p:cNvPr id="42"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43"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44"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45"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46"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47"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48"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49"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50"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51"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143000" y="13716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4819" name="Rectangle 3"/>
          <p:cNvSpPr>
            <a:spLocks noChangeArrowheads="1"/>
          </p:cNvSpPr>
          <p:nvPr/>
        </p:nvSpPr>
        <p:spPr bwMode="auto">
          <a:xfrm>
            <a:off x="3733800" y="2895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20" name="AutoShape 4"/>
          <p:cNvSpPr>
            <a:spLocks noChangeArrowheads="1"/>
          </p:cNvSpPr>
          <p:nvPr/>
        </p:nvSpPr>
        <p:spPr bwMode="auto">
          <a:xfrm>
            <a:off x="3733800" y="35814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4821" name="Line 5"/>
          <p:cNvSpPr>
            <a:spLocks noChangeShapeType="1"/>
          </p:cNvSpPr>
          <p:nvPr/>
        </p:nvSpPr>
        <p:spPr bwMode="auto">
          <a:xfrm flipH="1" flipV="1">
            <a:off x="3581400" y="1447800"/>
            <a:ext cx="228600" cy="2209800"/>
          </a:xfrm>
          <a:prstGeom prst="line">
            <a:avLst/>
          </a:prstGeom>
          <a:noFill/>
          <a:ln w="9525">
            <a:solidFill>
              <a:schemeClr val="tx1"/>
            </a:solidFill>
            <a:round/>
            <a:headEnd/>
            <a:tailEnd/>
          </a:ln>
        </p:spPr>
        <p:txBody>
          <a:bodyPr/>
          <a:lstStyle/>
          <a:p>
            <a:endParaRPr lang="en-US"/>
          </a:p>
        </p:txBody>
      </p:sp>
      <p:sp>
        <p:nvSpPr>
          <p:cNvPr id="34822" name="Line 6"/>
          <p:cNvSpPr>
            <a:spLocks noChangeShapeType="1"/>
          </p:cNvSpPr>
          <p:nvPr/>
        </p:nvSpPr>
        <p:spPr bwMode="auto">
          <a:xfrm flipV="1">
            <a:off x="3810000" y="1371600"/>
            <a:ext cx="2057400" cy="2286000"/>
          </a:xfrm>
          <a:prstGeom prst="line">
            <a:avLst/>
          </a:prstGeom>
          <a:noFill/>
          <a:ln w="9525">
            <a:solidFill>
              <a:schemeClr val="tx1"/>
            </a:solidFill>
            <a:round/>
            <a:headEnd/>
            <a:tailEnd/>
          </a:ln>
        </p:spPr>
        <p:txBody>
          <a:bodyPr/>
          <a:lstStyle/>
          <a:p>
            <a:endParaRPr lang="en-US"/>
          </a:p>
        </p:txBody>
      </p:sp>
      <p:sp>
        <p:nvSpPr>
          <p:cNvPr id="34823" name="Line 7"/>
          <p:cNvSpPr>
            <a:spLocks noChangeShapeType="1"/>
          </p:cNvSpPr>
          <p:nvPr/>
        </p:nvSpPr>
        <p:spPr bwMode="auto">
          <a:xfrm flipH="1">
            <a:off x="3581400" y="3657600"/>
            <a:ext cx="228600" cy="2438400"/>
          </a:xfrm>
          <a:prstGeom prst="line">
            <a:avLst/>
          </a:prstGeom>
          <a:noFill/>
          <a:ln w="9525">
            <a:solidFill>
              <a:schemeClr val="tx1"/>
            </a:solidFill>
            <a:round/>
            <a:headEnd/>
            <a:tailEnd/>
          </a:ln>
        </p:spPr>
        <p:txBody>
          <a:bodyPr/>
          <a:lstStyle/>
          <a:p>
            <a:endParaRPr lang="en-US"/>
          </a:p>
        </p:txBody>
      </p:sp>
      <p:sp>
        <p:nvSpPr>
          <p:cNvPr id="34824" name="Line 8"/>
          <p:cNvSpPr>
            <a:spLocks noChangeShapeType="1"/>
          </p:cNvSpPr>
          <p:nvPr/>
        </p:nvSpPr>
        <p:spPr bwMode="auto">
          <a:xfrm>
            <a:off x="3810000" y="3657600"/>
            <a:ext cx="1828800" cy="2438400"/>
          </a:xfrm>
          <a:prstGeom prst="line">
            <a:avLst/>
          </a:prstGeom>
          <a:noFill/>
          <a:ln w="9525">
            <a:solidFill>
              <a:schemeClr val="tx1"/>
            </a:solidFill>
            <a:round/>
            <a:headEnd/>
            <a:tailEnd/>
          </a:ln>
        </p:spPr>
        <p:txBody>
          <a:bodyPr/>
          <a:lstStyle/>
          <a:p>
            <a:endParaRPr lang="en-US"/>
          </a:p>
        </p:txBody>
      </p:sp>
      <p:sp>
        <p:nvSpPr>
          <p:cNvPr id="34825" name="Text Box 9"/>
          <p:cNvSpPr txBox="1">
            <a:spLocks noChangeArrowheads="1"/>
          </p:cNvSpPr>
          <p:nvPr/>
        </p:nvSpPr>
        <p:spPr bwMode="auto">
          <a:xfrm>
            <a:off x="7391401" y="1524000"/>
            <a:ext cx="1005403" cy="646331"/>
          </a:xfrm>
          <a:prstGeom prst="rect">
            <a:avLst/>
          </a:prstGeom>
          <a:noFill/>
          <a:ln w="9525">
            <a:solidFill>
              <a:schemeClr val="tx1"/>
            </a:solidFill>
            <a:miter lim="800000"/>
            <a:headEnd/>
            <a:tailEnd/>
          </a:ln>
        </p:spPr>
        <p:txBody>
          <a:bodyPr wrap="none">
            <a:spAutoFit/>
          </a:bodyPr>
          <a:lstStyle/>
          <a:p>
            <a:pPr eaLnBrk="1" hangingPunct="1"/>
            <a:r>
              <a:rPr lang="en-US"/>
              <a:t>Left </a:t>
            </a:r>
            <a:br>
              <a:rPr lang="en-US"/>
            </a:br>
            <a:r>
              <a:rPr lang="en-US"/>
              <a:t>Camera</a:t>
            </a:r>
          </a:p>
        </p:txBody>
      </p:sp>
      <p:sp>
        <p:nvSpPr>
          <p:cNvPr id="34826" name="Freeform 10"/>
          <p:cNvSpPr>
            <a:spLocks/>
          </p:cNvSpPr>
          <p:nvPr/>
        </p:nvSpPr>
        <p:spPr bwMode="auto">
          <a:xfrm>
            <a:off x="1141414" y="1373189"/>
            <a:ext cx="2587625" cy="4725987"/>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4827" name="Freeform 11"/>
          <p:cNvSpPr>
            <a:spLocks/>
          </p:cNvSpPr>
          <p:nvPr/>
        </p:nvSpPr>
        <p:spPr bwMode="auto">
          <a:xfrm>
            <a:off x="3581400" y="1371600"/>
            <a:ext cx="2286000" cy="1524000"/>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4828" name="Freeform 12"/>
          <p:cNvSpPr>
            <a:spLocks/>
          </p:cNvSpPr>
          <p:nvPr/>
        </p:nvSpPr>
        <p:spPr bwMode="auto">
          <a:xfrm>
            <a:off x="4495800" y="1371600"/>
            <a:ext cx="2819400" cy="4724400"/>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4829" name="Freeform 13"/>
          <p:cNvSpPr>
            <a:spLocks/>
          </p:cNvSpPr>
          <p:nvPr/>
        </p:nvSpPr>
        <p:spPr bwMode="auto">
          <a:xfrm>
            <a:off x="3581400" y="4572000"/>
            <a:ext cx="2057400" cy="1524000"/>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4830" name="Text Box 14"/>
          <p:cNvSpPr txBox="1">
            <a:spLocks noChangeArrowheads="1"/>
          </p:cNvSpPr>
          <p:nvPr/>
        </p:nvSpPr>
        <p:spPr bwMode="auto">
          <a:xfrm>
            <a:off x="1066800" y="457201"/>
            <a:ext cx="6172200" cy="646331"/>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Baby is coming!	</a:t>
            </a:r>
            <a:endParaRPr lang="en-US" dirty="0"/>
          </a:p>
        </p:txBody>
      </p:sp>
      <p:sp>
        <p:nvSpPr>
          <p:cNvPr id="3" name="Content Placeholder 2"/>
          <p:cNvSpPr>
            <a:spLocks noGrp="1"/>
          </p:cNvSpPr>
          <p:nvPr>
            <p:ph idx="1"/>
          </p:nvPr>
        </p:nvSpPr>
        <p:spPr>
          <a:xfrm>
            <a:off x="609600" y="990600"/>
            <a:ext cx="8458200" cy="5135563"/>
          </a:xfrm>
        </p:spPr>
        <p:txBody>
          <a:bodyPr/>
          <a:lstStyle/>
          <a:p>
            <a:r>
              <a:rPr lang="en-US" dirty="0" smtClean="0"/>
              <a:t>Due date Oct 24, so sometime in next 2-3 weeks, Derek will miss ~2 lectures</a:t>
            </a:r>
          </a:p>
          <a:p>
            <a:pPr lvl="1"/>
            <a:r>
              <a:rPr lang="en-US" dirty="0" smtClean="0"/>
              <a:t>TA will fill in</a:t>
            </a:r>
            <a:endParaRPr lang="en-US" dirty="0"/>
          </a:p>
        </p:txBody>
      </p:sp>
    </p:spTree>
    <p:extLst>
      <p:ext uri="{BB962C8B-B14F-4D97-AF65-F5344CB8AC3E}">
        <p14:creationId xmlns:p14="http://schemas.microsoft.com/office/powerpoint/2010/main" val="2920529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143000" y="1362074"/>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6867" name="Rectangle 3"/>
          <p:cNvSpPr>
            <a:spLocks noChangeArrowheads="1"/>
          </p:cNvSpPr>
          <p:nvPr/>
        </p:nvSpPr>
        <p:spPr bwMode="auto">
          <a:xfrm>
            <a:off x="3733800" y="2886074"/>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6868" name="AutoShape 4"/>
          <p:cNvSpPr>
            <a:spLocks noChangeArrowheads="1"/>
          </p:cNvSpPr>
          <p:nvPr/>
        </p:nvSpPr>
        <p:spPr bwMode="auto">
          <a:xfrm>
            <a:off x="4267200" y="3571874"/>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6869" name="Line 5"/>
          <p:cNvSpPr>
            <a:spLocks noChangeShapeType="1"/>
          </p:cNvSpPr>
          <p:nvPr/>
        </p:nvSpPr>
        <p:spPr bwMode="auto">
          <a:xfrm flipH="1" flipV="1">
            <a:off x="2514600" y="1362074"/>
            <a:ext cx="1828800" cy="2286000"/>
          </a:xfrm>
          <a:prstGeom prst="line">
            <a:avLst/>
          </a:prstGeom>
          <a:noFill/>
          <a:ln w="9525">
            <a:solidFill>
              <a:schemeClr val="tx1"/>
            </a:solidFill>
            <a:round/>
            <a:headEnd/>
            <a:tailEnd/>
          </a:ln>
        </p:spPr>
        <p:txBody>
          <a:bodyPr/>
          <a:lstStyle/>
          <a:p>
            <a:endParaRPr lang="en-US"/>
          </a:p>
        </p:txBody>
      </p:sp>
      <p:sp>
        <p:nvSpPr>
          <p:cNvPr id="36870" name="Line 6"/>
          <p:cNvSpPr>
            <a:spLocks noChangeShapeType="1"/>
          </p:cNvSpPr>
          <p:nvPr/>
        </p:nvSpPr>
        <p:spPr bwMode="auto">
          <a:xfrm flipV="1">
            <a:off x="4343400" y="1362074"/>
            <a:ext cx="381000" cy="2286000"/>
          </a:xfrm>
          <a:prstGeom prst="line">
            <a:avLst/>
          </a:prstGeom>
          <a:noFill/>
          <a:ln w="9525">
            <a:solidFill>
              <a:schemeClr val="tx1"/>
            </a:solidFill>
            <a:round/>
            <a:headEnd/>
            <a:tailEnd/>
          </a:ln>
        </p:spPr>
        <p:txBody>
          <a:bodyPr/>
          <a:lstStyle/>
          <a:p>
            <a:endParaRPr lang="en-US"/>
          </a:p>
        </p:txBody>
      </p:sp>
      <p:sp>
        <p:nvSpPr>
          <p:cNvPr id="36871" name="Line 7"/>
          <p:cNvSpPr>
            <a:spLocks noChangeShapeType="1"/>
          </p:cNvSpPr>
          <p:nvPr/>
        </p:nvSpPr>
        <p:spPr bwMode="auto">
          <a:xfrm flipH="1">
            <a:off x="2743200" y="3648074"/>
            <a:ext cx="1600200" cy="2438400"/>
          </a:xfrm>
          <a:prstGeom prst="line">
            <a:avLst/>
          </a:prstGeom>
          <a:noFill/>
          <a:ln w="9525">
            <a:solidFill>
              <a:schemeClr val="tx1"/>
            </a:solidFill>
            <a:round/>
            <a:headEnd/>
            <a:tailEnd/>
          </a:ln>
        </p:spPr>
        <p:txBody>
          <a:bodyPr/>
          <a:lstStyle/>
          <a:p>
            <a:endParaRPr lang="en-US"/>
          </a:p>
        </p:txBody>
      </p:sp>
      <p:sp>
        <p:nvSpPr>
          <p:cNvPr id="36872" name="Line 8"/>
          <p:cNvSpPr>
            <a:spLocks noChangeShapeType="1"/>
          </p:cNvSpPr>
          <p:nvPr/>
        </p:nvSpPr>
        <p:spPr bwMode="auto">
          <a:xfrm>
            <a:off x="4343400" y="3648074"/>
            <a:ext cx="381000" cy="2438400"/>
          </a:xfrm>
          <a:prstGeom prst="line">
            <a:avLst/>
          </a:prstGeom>
          <a:noFill/>
          <a:ln w="9525">
            <a:solidFill>
              <a:schemeClr val="tx1"/>
            </a:solidFill>
            <a:round/>
            <a:headEnd/>
            <a:tailEnd/>
          </a:ln>
        </p:spPr>
        <p:txBody>
          <a:bodyPr/>
          <a:lstStyle/>
          <a:p>
            <a:endParaRPr lang="en-US"/>
          </a:p>
        </p:txBody>
      </p:sp>
      <p:sp>
        <p:nvSpPr>
          <p:cNvPr id="36873" name="Text Box 9"/>
          <p:cNvSpPr txBox="1">
            <a:spLocks noChangeArrowheads="1"/>
          </p:cNvSpPr>
          <p:nvPr/>
        </p:nvSpPr>
        <p:spPr bwMode="auto">
          <a:xfrm>
            <a:off x="7391401" y="1514474"/>
            <a:ext cx="1005403" cy="646331"/>
          </a:xfrm>
          <a:prstGeom prst="rect">
            <a:avLst/>
          </a:prstGeom>
          <a:noFill/>
          <a:ln w="9525">
            <a:solidFill>
              <a:schemeClr val="tx1"/>
            </a:solidFill>
            <a:miter lim="800000"/>
            <a:headEnd/>
            <a:tailEnd/>
          </a:ln>
        </p:spPr>
        <p:txBody>
          <a:bodyPr wrap="none">
            <a:spAutoFit/>
          </a:bodyPr>
          <a:lstStyle/>
          <a:p>
            <a:pPr eaLnBrk="1" hangingPunct="1"/>
            <a:r>
              <a:rPr lang="en-US"/>
              <a:t>Right</a:t>
            </a:r>
            <a:br>
              <a:rPr lang="en-US"/>
            </a:br>
            <a:r>
              <a:rPr lang="en-US"/>
              <a:t>Camera</a:t>
            </a:r>
          </a:p>
        </p:txBody>
      </p:sp>
      <p:sp>
        <p:nvSpPr>
          <p:cNvPr id="36874" name="Freeform 10"/>
          <p:cNvSpPr>
            <a:spLocks/>
          </p:cNvSpPr>
          <p:nvPr/>
        </p:nvSpPr>
        <p:spPr bwMode="auto">
          <a:xfrm>
            <a:off x="1141414" y="1362075"/>
            <a:ext cx="2587625" cy="4727575"/>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6875" name="Freeform 11"/>
          <p:cNvSpPr>
            <a:spLocks/>
          </p:cNvSpPr>
          <p:nvPr/>
        </p:nvSpPr>
        <p:spPr bwMode="auto">
          <a:xfrm>
            <a:off x="2524125" y="1362074"/>
            <a:ext cx="2190750" cy="1524000"/>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6876" name="Freeform 12"/>
          <p:cNvSpPr>
            <a:spLocks/>
          </p:cNvSpPr>
          <p:nvPr/>
        </p:nvSpPr>
        <p:spPr bwMode="auto">
          <a:xfrm>
            <a:off x="4495800" y="1362075"/>
            <a:ext cx="2819400" cy="4733925"/>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6877" name="Freeform 13"/>
          <p:cNvSpPr>
            <a:spLocks/>
          </p:cNvSpPr>
          <p:nvPr/>
        </p:nvSpPr>
        <p:spPr bwMode="auto">
          <a:xfrm>
            <a:off x="2752725" y="4562474"/>
            <a:ext cx="1962150" cy="1524000"/>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6878" name="Text Box 14"/>
          <p:cNvSpPr txBox="1">
            <a:spLocks noChangeArrowheads="1"/>
          </p:cNvSpPr>
          <p:nvPr/>
        </p:nvSpPr>
        <p:spPr bwMode="auto">
          <a:xfrm>
            <a:off x="1066800" y="447675"/>
            <a:ext cx="6172200" cy="646331"/>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9600" y="1981200"/>
            <a:ext cx="3886200" cy="3455194"/>
            <a:chOff x="624" y="1536"/>
            <a:chExt cx="1632" cy="1451"/>
          </a:xfrm>
        </p:grpSpPr>
        <p:sp>
          <p:nvSpPr>
            <p:cNvPr id="37905" name="Rectangle 3"/>
            <p:cNvSpPr>
              <a:spLocks noChangeArrowheads="1"/>
            </p:cNvSpPr>
            <p:nvPr/>
          </p:nvSpPr>
          <p:spPr bwMode="auto">
            <a:xfrm>
              <a:off x="624" y="1536"/>
              <a:ext cx="1632" cy="1249"/>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906" name="Rectangle 4"/>
            <p:cNvSpPr>
              <a:spLocks noChangeArrowheads="1"/>
            </p:cNvSpPr>
            <p:nvPr/>
          </p:nvSpPr>
          <p:spPr bwMode="auto">
            <a:xfrm>
              <a:off x="1309" y="1939"/>
              <a:ext cx="202"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907" name="AutoShape 5"/>
            <p:cNvSpPr>
              <a:spLocks noChangeArrowheads="1"/>
            </p:cNvSpPr>
            <p:nvPr/>
          </p:nvSpPr>
          <p:spPr bwMode="auto">
            <a:xfrm>
              <a:off x="1309" y="2120"/>
              <a:ext cx="41" cy="41"/>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908" name="Line 6"/>
            <p:cNvSpPr>
              <a:spLocks noChangeShapeType="1"/>
            </p:cNvSpPr>
            <p:nvPr/>
          </p:nvSpPr>
          <p:spPr bwMode="auto">
            <a:xfrm flipH="1" flipV="1">
              <a:off x="1269" y="1556"/>
              <a:ext cx="60" cy="584"/>
            </a:xfrm>
            <a:prstGeom prst="line">
              <a:avLst/>
            </a:prstGeom>
            <a:noFill/>
            <a:ln w="9525">
              <a:solidFill>
                <a:schemeClr val="tx1"/>
              </a:solidFill>
              <a:round/>
              <a:headEnd/>
              <a:tailEnd/>
            </a:ln>
          </p:spPr>
          <p:txBody>
            <a:bodyPr/>
            <a:lstStyle/>
            <a:p>
              <a:endParaRPr lang="en-US"/>
            </a:p>
          </p:txBody>
        </p:sp>
        <p:sp>
          <p:nvSpPr>
            <p:cNvPr id="37909" name="Line 7"/>
            <p:cNvSpPr>
              <a:spLocks noChangeShapeType="1"/>
            </p:cNvSpPr>
            <p:nvPr/>
          </p:nvSpPr>
          <p:spPr bwMode="auto">
            <a:xfrm flipV="1">
              <a:off x="1329" y="1536"/>
              <a:ext cx="544" cy="604"/>
            </a:xfrm>
            <a:prstGeom prst="line">
              <a:avLst/>
            </a:prstGeom>
            <a:noFill/>
            <a:ln w="9525">
              <a:solidFill>
                <a:schemeClr val="tx1"/>
              </a:solidFill>
              <a:round/>
              <a:headEnd/>
              <a:tailEnd/>
            </a:ln>
          </p:spPr>
          <p:txBody>
            <a:bodyPr/>
            <a:lstStyle/>
            <a:p>
              <a:endParaRPr lang="en-US"/>
            </a:p>
          </p:txBody>
        </p:sp>
        <p:sp>
          <p:nvSpPr>
            <p:cNvPr id="37910" name="Line 8"/>
            <p:cNvSpPr>
              <a:spLocks noChangeShapeType="1"/>
            </p:cNvSpPr>
            <p:nvPr/>
          </p:nvSpPr>
          <p:spPr bwMode="auto">
            <a:xfrm flipH="1">
              <a:off x="1269" y="2140"/>
              <a:ext cx="60" cy="645"/>
            </a:xfrm>
            <a:prstGeom prst="line">
              <a:avLst/>
            </a:prstGeom>
            <a:noFill/>
            <a:ln w="9525">
              <a:solidFill>
                <a:schemeClr val="tx1"/>
              </a:solidFill>
              <a:round/>
              <a:headEnd/>
              <a:tailEnd/>
            </a:ln>
          </p:spPr>
          <p:txBody>
            <a:bodyPr/>
            <a:lstStyle/>
            <a:p>
              <a:endParaRPr lang="en-US"/>
            </a:p>
          </p:txBody>
        </p:sp>
        <p:sp>
          <p:nvSpPr>
            <p:cNvPr id="37911" name="Line 9"/>
            <p:cNvSpPr>
              <a:spLocks noChangeShapeType="1"/>
            </p:cNvSpPr>
            <p:nvPr/>
          </p:nvSpPr>
          <p:spPr bwMode="auto">
            <a:xfrm>
              <a:off x="1329" y="2140"/>
              <a:ext cx="484" cy="645"/>
            </a:xfrm>
            <a:prstGeom prst="line">
              <a:avLst/>
            </a:prstGeom>
            <a:noFill/>
            <a:ln w="9525">
              <a:solidFill>
                <a:schemeClr val="tx1"/>
              </a:solidFill>
              <a:round/>
              <a:headEnd/>
              <a:tailEnd/>
            </a:ln>
          </p:spPr>
          <p:txBody>
            <a:bodyPr/>
            <a:lstStyle/>
            <a:p>
              <a:endParaRPr lang="en-US"/>
            </a:p>
          </p:txBody>
        </p:sp>
        <p:sp>
          <p:nvSpPr>
            <p:cNvPr id="37912" name="Text Box 10"/>
            <p:cNvSpPr txBox="1">
              <a:spLocks noChangeArrowheads="1"/>
            </p:cNvSpPr>
            <p:nvPr/>
          </p:nvSpPr>
          <p:spPr bwMode="auto">
            <a:xfrm>
              <a:off x="931" y="2832"/>
              <a:ext cx="611" cy="155"/>
            </a:xfrm>
            <a:prstGeom prst="rect">
              <a:avLst/>
            </a:prstGeom>
            <a:noFill/>
            <a:ln w="9525">
              <a:solidFill>
                <a:schemeClr val="tx1"/>
              </a:solidFill>
              <a:miter lim="800000"/>
              <a:headEnd/>
              <a:tailEnd/>
            </a:ln>
          </p:spPr>
          <p:txBody>
            <a:bodyPr wrap="none">
              <a:spAutoFit/>
            </a:bodyPr>
            <a:lstStyle/>
            <a:p>
              <a:pPr eaLnBrk="1" hangingPunct="1"/>
              <a:r>
                <a:rPr lang="en-US"/>
                <a:t>Left Camera</a:t>
              </a:r>
            </a:p>
          </p:txBody>
        </p:sp>
        <p:sp>
          <p:nvSpPr>
            <p:cNvPr id="37913" name="Freeform 11"/>
            <p:cNvSpPr>
              <a:spLocks/>
            </p:cNvSpPr>
            <p:nvPr/>
          </p:nvSpPr>
          <p:spPr bwMode="auto">
            <a:xfrm>
              <a:off x="624" y="1536"/>
              <a:ext cx="684" cy="1250"/>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14" name="Freeform 12"/>
            <p:cNvSpPr>
              <a:spLocks/>
            </p:cNvSpPr>
            <p:nvPr/>
          </p:nvSpPr>
          <p:spPr bwMode="auto">
            <a:xfrm>
              <a:off x="1269" y="1536"/>
              <a:ext cx="604" cy="403"/>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15" name="Freeform 13"/>
            <p:cNvSpPr>
              <a:spLocks/>
            </p:cNvSpPr>
            <p:nvPr/>
          </p:nvSpPr>
          <p:spPr bwMode="auto">
            <a:xfrm>
              <a:off x="1511" y="1536"/>
              <a:ext cx="745" cy="1249"/>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16" name="Freeform 14"/>
            <p:cNvSpPr>
              <a:spLocks/>
            </p:cNvSpPr>
            <p:nvPr/>
          </p:nvSpPr>
          <p:spPr bwMode="auto">
            <a:xfrm>
              <a:off x="1269" y="2382"/>
              <a:ext cx="544" cy="403"/>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grpSp>
      <p:grpSp>
        <p:nvGrpSpPr>
          <p:cNvPr id="3" name="Group 15"/>
          <p:cNvGrpSpPr>
            <a:grpSpLocks/>
          </p:cNvGrpSpPr>
          <p:nvPr/>
        </p:nvGrpSpPr>
        <p:grpSpPr bwMode="auto">
          <a:xfrm>
            <a:off x="5029200" y="1981200"/>
            <a:ext cx="3886200" cy="3455194"/>
            <a:chOff x="2688" y="1536"/>
            <a:chExt cx="1632" cy="1451"/>
          </a:xfrm>
        </p:grpSpPr>
        <p:sp>
          <p:nvSpPr>
            <p:cNvPr id="37893" name="Rectangle 16"/>
            <p:cNvSpPr>
              <a:spLocks noChangeArrowheads="1"/>
            </p:cNvSpPr>
            <p:nvPr/>
          </p:nvSpPr>
          <p:spPr bwMode="auto">
            <a:xfrm>
              <a:off x="2688" y="1536"/>
              <a:ext cx="1632" cy="1248"/>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894" name="Rectangle 17"/>
            <p:cNvSpPr>
              <a:spLocks noChangeArrowheads="1"/>
            </p:cNvSpPr>
            <p:nvPr/>
          </p:nvSpPr>
          <p:spPr bwMode="auto">
            <a:xfrm>
              <a:off x="3373" y="1939"/>
              <a:ext cx="201"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895" name="AutoShape 18"/>
            <p:cNvSpPr>
              <a:spLocks noChangeArrowheads="1"/>
            </p:cNvSpPr>
            <p:nvPr/>
          </p:nvSpPr>
          <p:spPr bwMode="auto">
            <a:xfrm>
              <a:off x="3514" y="2120"/>
              <a:ext cx="40" cy="4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896" name="Line 19"/>
            <p:cNvSpPr>
              <a:spLocks noChangeShapeType="1"/>
            </p:cNvSpPr>
            <p:nvPr/>
          </p:nvSpPr>
          <p:spPr bwMode="auto">
            <a:xfrm flipH="1" flipV="1">
              <a:off x="3051" y="1536"/>
              <a:ext cx="483" cy="604"/>
            </a:xfrm>
            <a:prstGeom prst="line">
              <a:avLst/>
            </a:prstGeom>
            <a:noFill/>
            <a:ln w="9525">
              <a:solidFill>
                <a:schemeClr val="tx1"/>
              </a:solidFill>
              <a:round/>
              <a:headEnd/>
              <a:tailEnd/>
            </a:ln>
          </p:spPr>
          <p:txBody>
            <a:bodyPr/>
            <a:lstStyle/>
            <a:p>
              <a:endParaRPr lang="en-US"/>
            </a:p>
          </p:txBody>
        </p:sp>
        <p:sp>
          <p:nvSpPr>
            <p:cNvPr id="37897" name="Line 20"/>
            <p:cNvSpPr>
              <a:spLocks noChangeShapeType="1"/>
            </p:cNvSpPr>
            <p:nvPr/>
          </p:nvSpPr>
          <p:spPr bwMode="auto">
            <a:xfrm flipV="1">
              <a:off x="3534" y="1536"/>
              <a:ext cx="101" cy="604"/>
            </a:xfrm>
            <a:prstGeom prst="line">
              <a:avLst/>
            </a:prstGeom>
            <a:noFill/>
            <a:ln w="9525">
              <a:solidFill>
                <a:schemeClr val="tx1"/>
              </a:solidFill>
              <a:round/>
              <a:headEnd/>
              <a:tailEnd/>
            </a:ln>
          </p:spPr>
          <p:txBody>
            <a:bodyPr/>
            <a:lstStyle/>
            <a:p>
              <a:endParaRPr lang="en-US"/>
            </a:p>
          </p:txBody>
        </p:sp>
        <p:sp>
          <p:nvSpPr>
            <p:cNvPr id="37898" name="Line 21"/>
            <p:cNvSpPr>
              <a:spLocks noChangeShapeType="1"/>
            </p:cNvSpPr>
            <p:nvPr/>
          </p:nvSpPr>
          <p:spPr bwMode="auto">
            <a:xfrm flipH="1">
              <a:off x="3111" y="2140"/>
              <a:ext cx="423" cy="644"/>
            </a:xfrm>
            <a:prstGeom prst="line">
              <a:avLst/>
            </a:prstGeom>
            <a:noFill/>
            <a:ln w="9525">
              <a:solidFill>
                <a:schemeClr val="tx1"/>
              </a:solidFill>
              <a:round/>
              <a:headEnd/>
              <a:tailEnd/>
            </a:ln>
          </p:spPr>
          <p:txBody>
            <a:bodyPr/>
            <a:lstStyle/>
            <a:p>
              <a:endParaRPr lang="en-US"/>
            </a:p>
          </p:txBody>
        </p:sp>
        <p:sp>
          <p:nvSpPr>
            <p:cNvPr id="37899" name="Line 22"/>
            <p:cNvSpPr>
              <a:spLocks noChangeShapeType="1"/>
            </p:cNvSpPr>
            <p:nvPr/>
          </p:nvSpPr>
          <p:spPr bwMode="auto">
            <a:xfrm>
              <a:off x="3534" y="2140"/>
              <a:ext cx="101" cy="644"/>
            </a:xfrm>
            <a:prstGeom prst="line">
              <a:avLst/>
            </a:prstGeom>
            <a:noFill/>
            <a:ln w="9525">
              <a:solidFill>
                <a:schemeClr val="tx1"/>
              </a:solidFill>
              <a:round/>
              <a:headEnd/>
              <a:tailEnd/>
            </a:ln>
          </p:spPr>
          <p:txBody>
            <a:bodyPr/>
            <a:lstStyle/>
            <a:p>
              <a:endParaRPr lang="en-US"/>
            </a:p>
          </p:txBody>
        </p:sp>
        <p:sp>
          <p:nvSpPr>
            <p:cNvPr id="37900" name="Text Box 23"/>
            <p:cNvSpPr txBox="1">
              <a:spLocks noChangeArrowheads="1"/>
            </p:cNvSpPr>
            <p:nvPr/>
          </p:nvSpPr>
          <p:spPr bwMode="auto">
            <a:xfrm>
              <a:off x="2984" y="2832"/>
              <a:ext cx="675" cy="155"/>
            </a:xfrm>
            <a:prstGeom prst="rect">
              <a:avLst/>
            </a:prstGeom>
            <a:noFill/>
            <a:ln w="9525">
              <a:solidFill>
                <a:schemeClr val="tx1"/>
              </a:solidFill>
              <a:miter lim="800000"/>
              <a:headEnd/>
              <a:tailEnd/>
            </a:ln>
          </p:spPr>
          <p:txBody>
            <a:bodyPr wrap="none">
              <a:spAutoFit/>
            </a:bodyPr>
            <a:lstStyle/>
            <a:p>
              <a:pPr eaLnBrk="1" hangingPunct="1"/>
              <a:r>
                <a:rPr lang="en-US"/>
                <a:t>Right Camera</a:t>
              </a:r>
            </a:p>
          </p:txBody>
        </p:sp>
        <p:sp>
          <p:nvSpPr>
            <p:cNvPr id="37901" name="Freeform 24"/>
            <p:cNvSpPr>
              <a:spLocks/>
            </p:cNvSpPr>
            <p:nvPr/>
          </p:nvSpPr>
          <p:spPr bwMode="auto">
            <a:xfrm>
              <a:off x="2688" y="1536"/>
              <a:ext cx="684" cy="1249"/>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02" name="Freeform 25"/>
            <p:cNvSpPr>
              <a:spLocks/>
            </p:cNvSpPr>
            <p:nvPr/>
          </p:nvSpPr>
          <p:spPr bwMode="auto">
            <a:xfrm>
              <a:off x="3053" y="1536"/>
              <a:ext cx="579" cy="403"/>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03" name="Freeform 26"/>
            <p:cNvSpPr>
              <a:spLocks/>
            </p:cNvSpPr>
            <p:nvPr/>
          </p:nvSpPr>
          <p:spPr bwMode="auto">
            <a:xfrm>
              <a:off x="3574" y="1536"/>
              <a:ext cx="746" cy="1251"/>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04" name="Freeform 27"/>
            <p:cNvSpPr>
              <a:spLocks/>
            </p:cNvSpPr>
            <p:nvPr/>
          </p:nvSpPr>
          <p:spPr bwMode="auto">
            <a:xfrm>
              <a:off x="3114" y="2382"/>
              <a:ext cx="518" cy="402"/>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grpSp>
      <p:sp>
        <p:nvSpPr>
          <p:cNvPr id="37892" name="Text Box 28"/>
          <p:cNvSpPr txBox="1">
            <a:spLocks noChangeArrowheads="1"/>
          </p:cNvSpPr>
          <p:nvPr/>
        </p:nvSpPr>
        <p:spPr bwMode="auto">
          <a:xfrm>
            <a:off x="1828800" y="685799"/>
            <a:ext cx="6172200" cy="923330"/>
          </a:xfrm>
          <a:prstGeom prst="rect">
            <a:avLst/>
          </a:prstGeom>
          <a:noFill/>
          <a:ln w="38100">
            <a:noFill/>
            <a:miter lim="800000"/>
            <a:headEnd/>
            <a:tailEnd/>
          </a:ln>
        </p:spPr>
        <p:txBody>
          <a:bodyPr>
            <a:spAutoFit/>
          </a:bodyPr>
          <a:lstStyle/>
          <a:p>
            <a:pPr eaLnBrk="1" hangingPunct="1">
              <a:spcBef>
                <a:spcPct val="50000"/>
              </a:spcBef>
            </a:pPr>
            <a:r>
              <a:rPr lang="en-US"/>
              <a:t>Comparison of two camera placements – left and right.  Corresponding subdivisions match view you would see if you looked down a hallway.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t>
            </a:r>
            <a:endParaRPr lang="en-US" dirty="0"/>
          </a:p>
        </p:txBody>
      </p:sp>
      <p:sp>
        <p:nvSpPr>
          <p:cNvPr id="3" name="Content Placeholder 2"/>
          <p:cNvSpPr>
            <a:spLocks noGrp="1"/>
          </p:cNvSpPr>
          <p:nvPr>
            <p:ph idx="1"/>
          </p:nvPr>
        </p:nvSpPr>
        <p:spPr/>
        <p:txBody>
          <a:bodyPr/>
          <a:lstStyle/>
          <a:p>
            <a:r>
              <a:rPr lang="en-US" dirty="0" smtClean="0"/>
              <a:t>Think about the camera center and image plane…</a:t>
            </a:r>
          </a:p>
          <a:p>
            <a:pPr lvl="1"/>
            <a:r>
              <a:rPr lang="en-US" dirty="0" smtClean="0"/>
              <a:t>What happens when we move the box?</a:t>
            </a:r>
          </a:p>
          <a:p>
            <a:pPr lvl="1"/>
            <a:r>
              <a:rPr lang="en-US" dirty="0" smtClean="0"/>
              <a:t>What happens when we move the vanishing point?</a:t>
            </a:r>
            <a:endParaRPr lang="en-US" dirty="0"/>
          </a:p>
        </p:txBody>
      </p:sp>
      <p:sp>
        <p:nvSpPr>
          <p:cNvPr id="4" name="Rectangle 2"/>
          <p:cNvSpPr>
            <a:spLocks noChangeArrowheads="1"/>
          </p:cNvSpPr>
          <p:nvPr/>
        </p:nvSpPr>
        <p:spPr bwMode="auto">
          <a:xfrm>
            <a:off x="2514600" y="3429000"/>
            <a:ext cx="3733800" cy="285797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5" name="Rectangle 3"/>
          <p:cNvSpPr>
            <a:spLocks noChangeArrowheads="1"/>
          </p:cNvSpPr>
          <p:nvPr/>
        </p:nvSpPr>
        <p:spPr bwMode="auto">
          <a:xfrm>
            <a:off x="3505200" y="4191000"/>
            <a:ext cx="1600200" cy="1295400"/>
          </a:xfrm>
          <a:prstGeom prst="rect">
            <a:avLst/>
          </a:prstGeom>
          <a:solidFill>
            <a:schemeClr val="accent1">
              <a:lumMod val="20000"/>
              <a:lumOff val="80000"/>
            </a:schemeClr>
          </a:solidFill>
          <a:ln w="9525">
            <a:solidFill>
              <a:schemeClr val="tx1"/>
            </a:solidFill>
            <a:miter lim="800000"/>
            <a:headEnd/>
            <a:tailEnd/>
          </a:ln>
        </p:spPr>
        <p:txBody>
          <a:bodyPr wrap="none" anchor="ctr"/>
          <a:lstStyle/>
          <a:p>
            <a:endParaRPr lang="en-US"/>
          </a:p>
        </p:txBody>
      </p:sp>
      <p:sp>
        <p:nvSpPr>
          <p:cNvPr id="6" name="AutoShape 4"/>
          <p:cNvSpPr>
            <a:spLocks noChangeArrowheads="1"/>
          </p:cNvSpPr>
          <p:nvPr/>
        </p:nvSpPr>
        <p:spPr bwMode="auto">
          <a:xfrm>
            <a:off x="4251208" y="4800601"/>
            <a:ext cx="92193" cy="92193"/>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7" name="Line 5"/>
          <p:cNvSpPr>
            <a:spLocks noChangeShapeType="1"/>
          </p:cNvSpPr>
          <p:nvPr/>
        </p:nvSpPr>
        <p:spPr bwMode="auto">
          <a:xfrm flipH="1" flipV="1">
            <a:off x="2590800" y="3429000"/>
            <a:ext cx="1694274" cy="1395118"/>
          </a:xfrm>
          <a:prstGeom prst="line">
            <a:avLst/>
          </a:prstGeom>
          <a:noFill/>
          <a:ln w="9525">
            <a:solidFill>
              <a:schemeClr val="tx1"/>
            </a:solidFill>
            <a:round/>
            <a:headEnd/>
            <a:tailEnd/>
          </a:ln>
        </p:spPr>
        <p:txBody>
          <a:bodyPr/>
          <a:lstStyle/>
          <a:p>
            <a:endParaRPr lang="en-US"/>
          </a:p>
        </p:txBody>
      </p:sp>
      <p:sp>
        <p:nvSpPr>
          <p:cNvPr id="8" name="Line 6"/>
          <p:cNvSpPr>
            <a:spLocks noChangeShapeType="1"/>
          </p:cNvSpPr>
          <p:nvPr/>
        </p:nvSpPr>
        <p:spPr bwMode="auto">
          <a:xfrm flipV="1">
            <a:off x="4343400" y="3429000"/>
            <a:ext cx="1676400" cy="1395118"/>
          </a:xfrm>
          <a:prstGeom prst="line">
            <a:avLst/>
          </a:prstGeom>
          <a:noFill/>
          <a:ln w="9525">
            <a:solidFill>
              <a:schemeClr val="tx1"/>
            </a:solidFill>
            <a:round/>
            <a:headEnd/>
            <a:tailEnd/>
          </a:ln>
        </p:spPr>
        <p:txBody>
          <a:bodyPr/>
          <a:lstStyle/>
          <a:p>
            <a:endParaRPr lang="en-US"/>
          </a:p>
        </p:txBody>
      </p:sp>
      <p:sp>
        <p:nvSpPr>
          <p:cNvPr id="9" name="Line 7"/>
          <p:cNvSpPr>
            <a:spLocks noChangeShapeType="1"/>
          </p:cNvSpPr>
          <p:nvPr/>
        </p:nvSpPr>
        <p:spPr bwMode="auto">
          <a:xfrm flipH="1">
            <a:off x="2514600" y="4800600"/>
            <a:ext cx="1836326" cy="1524000"/>
          </a:xfrm>
          <a:prstGeom prst="line">
            <a:avLst/>
          </a:prstGeom>
          <a:noFill/>
          <a:ln w="9525">
            <a:solidFill>
              <a:schemeClr val="tx1"/>
            </a:solidFill>
            <a:round/>
            <a:headEnd/>
            <a:tailEnd/>
          </a:ln>
        </p:spPr>
        <p:txBody>
          <a:bodyPr/>
          <a:lstStyle/>
          <a:p>
            <a:endParaRPr lang="en-US"/>
          </a:p>
        </p:txBody>
      </p:sp>
      <p:sp>
        <p:nvSpPr>
          <p:cNvPr id="10" name="Line 8"/>
          <p:cNvSpPr>
            <a:spLocks noChangeShapeType="1"/>
          </p:cNvSpPr>
          <p:nvPr/>
        </p:nvSpPr>
        <p:spPr bwMode="auto">
          <a:xfrm>
            <a:off x="4311771" y="4827242"/>
            <a:ext cx="1784229" cy="1421158"/>
          </a:xfrm>
          <a:prstGeom prst="line">
            <a:avLst/>
          </a:prstGeom>
          <a:noFill/>
          <a:ln w="9525">
            <a:solidFill>
              <a:schemeClr val="tx1"/>
            </a:solidFill>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2D to 3D conversion</a:t>
            </a:r>
          </a:p>
        </p:txBody>
      </p:sp>
      <p:sp>
        <p:nvSpPr>
          <p:cNvPr id="38915" name="Rectangle 3"/>
          <p:cNvSpPr>
            <a:spLocks noGrp="1" noChangeArrowheads="1"/>
          </p:cNvSpPr>
          <p:nvPr>
            <p:ph type="body" idx="1"/>
          </p:nvPr>
        </p:nvSpPr>
        <p:spPr/>
        <p:txBody>
          <a:bodyPr/>
          <a:lstStyle/>
          <a:p>
            <a:r>
              <a:rPr lang="en-US" dirty="0" smtClean="0"/>
              <a:t>Use ratios</a:t>
            </a:r>
            <a:endParaRPr lang="en-US" dirty="0" smtClean="0"/>
          </a:p>
        </p:txBody>
      </p:sp>
      <p:sp>
        <p:nvSpPr>
          <p:cNvPr id="38916" name="Rectangle 4"/>
          <p:cNvSpPr>
            <a:spLocks noChangeArrowheads="1"/>
          </p:cNvSpPr>
          <p:nvPr/>
        </p:nvSpPr>
        <p:spPr bwMode="auto">
          <a:xfrm>
            <a:off x="2743200" y="2209800"/>
            <a:ext cx="2667000" cy="2819400"/>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8917" name="AutoShape 5"/>
          <p:cNvSpPr>
            <a:spLocks noChangeArrowheads="1"/>
          </p:cNvSpPr>
          <p:nvPr/>
        </p:nvSpPr>
        <p:spPr bwMode="auto">
          <a:xfrm>
            <a:off x="4572000" y="2895600"/>
            <a:ext cx="152400" cy="152400"/>
          </a:xfrm>
          <a:prstGeom prst="star4">
            <a:avLst>
              <a:gd name="adj" fmla="val 12500"/>
            </a:avLst>
          </a:prstGeom>
          <a:solidFill>
            <a:srgbClr val="CC3399"/>
          </a:solidFill>
          <a:ln w="9525">
            <a:solidFill>
              <a:schemeClr val="tx1"/>
            </a:solidFill>
            <a:miter lim="800000"/>
            <a:headEnd/>
            <a:tailEnd/>
          </a:ln>
        </p:spPr>
        <p:txBody>
          <a:bodyPr wrap="none" anchor="ctr"/>
          <a:lstStyle/>
          <a:p>
            <a:endParaRPr lang="en-US"/>
          </a:p>
        </p:txBody>
      </p:sp>
      <p:sp>
        <p:nvSpPr>
          <p:cNvPr id="38918" name="Line 6"/>
          <p:cNvSpPr>
            <a:spLocks noChangeShapeType="1"/>
          </p:cNvSpPr>
          <p:nvPr/>
        </p:nvSpPr>
        <p:spPr bwMode="auto">
          <a:xfrm flipV="1">
            <a:off x="4648200" y="2209800"/>
            <a:ext cx="0" cy="281940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19" name="Line 7"/>
          <p:cNvSpPr>
            <a:spLocks noChangeShapeType="1"/>
          </p:cNvSpPr>
          <p:nvPr/>
        </p:nvSpPr>
        <p:spPr bwMode="auto">
          <a:xfrm flipH="1" flipV="1">
            <a:off x="2743200" y="2971800"/>
            <a:ext cx="2667000" cy="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24" name="Text Box 12"/>
          <p:cNvSpPr txBox="1">
            <a:spLocks noChangeArrowheads="1"/>
          </p:cNvSpPr>
          <p:nvPr/>
        </p:nvSpPr>
        <p:spPr bwMode="auto">
          <a:xfrm>
            <a:off x="2819401" y="3124201"/>
            <a:ext cx="1159292" cy="646331"/>
          </a:xfrm>
          <a:prstGeom prst="rect">
            <a:avLst/>
          </a:prstGeom>
          <a:noFill/>
          <a:ln w="38100">
            <a:noFill/>
            <a:miter lim="800000"/>
            <a:headEnd/>
            <a:tailEnd/>
          </a:ln>
        </p:spPr>
        <p:txBody>
          <a:bodyPr wrap="none">
            <a:spAutoFit/>
          </a:bodyPr>
          <a:lstStyle/>
          <a:p>
            <a:pPr eaLnBrk="1" hangingPunct="1"/>
            <a:r>
              <a:rPr lang="en-US"/>
              <a:t>vanishing</a:t>
            </a:r>
            <a:br>
              <a:rPr lang="en-US"/>
            </a:br>
            <a:r>
              <a:rPr lang="en-US"/>
              <a:t>point</a:t>
            </a:r>
          </a:p>
        </p:txBody>
      </p:sp>
      <p:sp>
        <p:nvSpPr>
          <p:cNvPr id="38925" name="Line 13"/>
          <p:cNvSpPr>
            <a:spLocks noChangeShapeType="1"/>
          </p:cNvSpPr>
          <p:nvPr/>
        </p:nvSpPr>
        <p:spPr bwMode="auto">
          <a:xfrm flipV="1">
            <a:off x="4114800" y="3048000"/>
            <a:ext cx="381000" cy="228600"/>
          </a:xfrm>
          <a:prstGeom prst="line">
            <a:avLst/>
          </a:prstGeom>
          <a:noFill/>
          <a:ln w="38100">
            <a:solidFill>
              <a:schemeClr val="tx1"/>
            </a:solidFill>
            <a:round/>
            <a:headEnd/>
            <a:tailEnd type="triangle" w="med" len="med"/>
          </a:ln>
        </p:spPr>
        <p:txBody>
          <a:bodyPr/>
          <a:lstStyle/>
          <a:p>
            <a:endParaRPr lang="en-US"/>
          </a:p>
        </p:txBody>
      </p:sp>
      <p:sp>
        <p:nvSpPr>
          <p:cNvPr id="38926" name="Rectangle 14"/>
          <p:cNvSpPr>
            <a:spLocks noChangeArrowheads="1"/>
          </p:cNvSpPr>
          <p:nvPr/>
        </p:nvSpPr>
        <p:spPr bwMode="auto">
          <a:xfrm>
            <a:off x="990600" y="1676400"/>
            <a:ext cx="7162800" cy="4038600"/>
          </a:xfrm>
          <a:prstGeom prst="rect">
            <a:avLst/>
          </a:prstGeom>
          <a:noFill/>
          <a:ln w="38100">
            <a:solidFill>
              <a:schemeClr val="tx1"/>
            </a:solidFill>
            <a:miter lim="800000"/>
            <a:headEnd/>
            <a:tailEnd/>
          </a:ln>
        </p:spPr>
        <p:txBody>
          <a:bodyPr wrap="none" anchor="ctr"/>
          <a:lstStyle/>
          <a:p>
            <a:endParaRPr lang="en-US"/>
          </a:p>
        </p:txBody>
      </p:sp>
      <p:sp>
        <p:nvSpPr>
          <p:cNvPr id="38927" name="Text Box 15"/>
          <p:cNvSpPr txBox="1">
            <a:spLocks noChangeArrowheads="1"/>
          </p:cNvSpPr>
          <p:nvPr/>
        </p:nvSpPr>
        <p:spPr bwMode="auto">
          <a:xfrm>
            <a:off x="1143001" y="3962401"/>
            <a:ext cx="748923" cy="646331"/>
          </a:xfrm>
          <a:prstGeom prst="rect">
            <a:avLst/>
          </a:prstGeom>
          <a:noFill/>
          <a:ln w="38100">
            <a:noFill/>
            <a:miter lim="800000"/>
            <a:headEnd/>
            <a:tailEnd/>
          </a:ln>
        </p:spPr>
        <p:txBody>
          <a:bodyPr wrap="none">
            <a:spAutoFit/>
          </a:bodyPr>
          <a:lstStyle/>
          <a:p>
            <a:pPr eaLnBrk="1" hangingPunct="1"/>
            <a:r>
              <a:rPr lang="en-US"/>
              <a:t>back</a:t>
            </a:r>
          </a:p>
          <a:p>
            <a:pPr eaLnBrk="1" hangingPunct="1"/>
            <a:r>
              <a:rPr lang="en-US"/>
              <a:t>plane</a:t>
            </a:r>
          </a:p>
        </p:txBody>
      </p:sp>
      <p:sp>
        <p:nvSpPr>
          <p:cNvPr id="38928" name="Line 16"/>
          <p:cNvSpPr>
            <a:spLocks noChangeShapeType="1"/>
          </p:cNvSpPr>
          <p:nvPr/>
        </p:nvSpPr>
        <p:spPr bwMode="auto">
          <a:xfrm flipV="1">
            <a:off x="1905000" y="4038600"/>
            <a:ext cx="762000" cy="152400"/>
          </a:xfrm>
          <a:prstGeom prst="line">
            <a:avLst/>
          </a:prstGeom>
          <a:noFill/>
          <a:ln w="38100">
            <a:solidFill>
              <a:schemeClr val="tx1"/>
            </a:solidFill>
            <a:round/>
            <a:headEnd/>
            <a:tailEnd type="triangle" w="med" len="med"/>
          </a:ln>
        </p:spPr>
        <p:txBody>
          <a:bodyPr/>
          <a:lstStyle/>
          <a:p>
            <a:endParaRPr lang="en-US"/>
          </a:p>
        </p:txBody>
      </p:sp>
      <p:sp>
        <p:nvSpPr>
          <p:cNvPr id="38929" name="Line 17"/>
          <p:cNvSpPr>
            <a:spLocks noChangeShapeType="1"/>
          </p:cNvSpPr>
          <p:nvPr/>
        </p:nvSpPr>
        <p:spPr bwMode="auto">
          <a:xfrm flipV="1">
            <a:off x="4648200" y="1676400"/>
            <a:ext cx="1295400" cy="1295400"/>
          </a:xfrm>
          <a:prstGeom prst="line">
            <a:avLst/>
          </a:prstGeom>
          <a:noFill/>
          <a:ln w="38100">
            <a:solidFill>
              <a:schemeClr val="tx1"/>
            </a:solidFill>
            <a:round/>
            <a:headEnd/>
            <a:tailEnd/>
          </a:ln>
        </p:spPr>
        <p:txBody>
          <a:bodyPr/>
          <a:lstStyle/>
          <a:p>
            <a:endParaRPr lang="en-US"/>
          </a:p>
        </p:txBody>
      </p:sp>
      <p:sp>
        <p:nvSpPr>
          <p:cNvPr id="38930" name="Line 18"/>
          <p:cNvSpPr>
            <a:spLocks noChangeShapeType="1"/>
          </p:cNvSpPr>
          <p:nvPr/>
        </p:nvSpPr>
        <p:spPr bwMode="auto">
          <a:xfrm>
            <a:off x="4648200" y="2971800"/>
            <a:ext cx="990600" cy="2743200"/>
          </a:xfrm>
          <a:prstGeom prst="line">
            <a:avLst/>
          </a:prstGeom>
          <a:noFill/>
          <a:ln w="38100">
            <a:solidFill>
              <a:schemeClr val="tx1"/>
            </a:solidFill>
            <a:round/>
            <a:headEnd/>
            <a:tailEnd/>
          </a:ln>
        </p:spPr>
        <p:txBody>
          <a:bodyPr/>
          <a:lstStyle/>
          <a:p>
            <a:endParaRPr lang="en-US"/>
          </a:p>
        </p:txBody>
      </p:sp>
      <p:sp>
        <p:nvSpPr>
          <p:cNvPr id="38931" name="Line 19"/>
          <p:cNvSpPr>
            <a:spLocks noChangeShapeType="1"/>
          </p:cNvSpPr>
          <p:nvPr/>
        </p:nvSpPr>
        <p:spPr bwMode="auto">
          <a:xfrm flipH="1" flipV="1">
            <a:off x="1371600" y="1676400"/>
            <a:ext cx="3276600" cy="1295400"/>
          </a:xfrm>
          <a:prstGeom prst="line">
            <a:avLst/>
          </a:prstGeom>
          <a:noFill/>
          <a:ln w="38100">
            <a:solidFill>
              <a:schemeClr val="tx1"/>
            </a:solidFill>
            <a:round/>
            <a:headEnd/>
            <a:tailEnd/>
          </a:ln>
        </p:spPr>
        <p:txBody>
          <a:bodyPr/>
          <a:lstStyle/>
          <a:p>
            <a:endParaRPr lang="en-US"/>
          </a:p>
        </p:txBody>
      </p:sp>
      <p:sp>
        <p:nvSpPr>
          <p:cNvPr id="38932" name="Line 20"/>
          <p:cNvSpPr>
            <a:spLocks noChangeShapeType="1"/>
          </p:cNvSpPr>
          <p:nvPr/>
        </p:nvSpPr>
        <p:spPr bwMode="auto">
          <a:xfrm flipH="1">
            <a:off x="2133600" y="2971800"/>
            <a:ext cx="2514600" cy="2743200"/>
          </a:xfrm>
          <a:prstGeom prst="line">
            <a:avLst/>
          </a:prstGeom>
          <a:noFill/>
          <a:ln w="38100">
            <a:solidFill>
              <a:schemeClr val="tx1"/>
            </a:solidFill>
            <a:round/>
            <a:headEnd/>
            <a:tailEnd/>
          </a:ln>
        </p:spPr>
        <p:txBody>
          <a:bodyPr/>
          <a:lstStyle/>
          <a:p>
            <a:endParaRPr lang="en-US"/>
          </a:p>
        </p:txBody>
      </p:sp>
      <p:cxnSp>
        <p:nvCxnSpPr>
          <p:cNvPr id="6" name="Straight Arrow Connector 5"/>
          <p:cNvCxnSpPr/>
          <p:nvPr/>
        </p:nvCxnSpPr>
        <p:spPr>
          <a:xfrm>
            <a:off x="5943600" y="2209800"/>
            <a:ext cx="0" cy="28194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617029" y="2895601"/>
            <a:ext cx="0" cy="21336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86400" y="5029200"/>
            <a:ext cx="1752600" cy="369332"/>
          </a:xfrm>
          <a:prstGeom prst="rect">
            <a:avLst/>
          </a:prstGeom>
          <a:noFill/>
        </p:spPr>
        <p:txBody>
          <a:bodyPr wrap="square" rtlCol="0">
            <a:spAutoFit/>
          </a:bodyPr>
          <a:lstStyle/>
          <a:p>
            <a:r>
              <a:rPr lang="en-US" dirty="0" smtClean="0"/>
              <a:t>Camera height</a:t>
            </a:r>
            <a:endParaRPr lang="en-US" dirty="0"/>
          </a:p>
        </p:txBody>
      </p:sp>
      <p:sp>
        <p:nvSpPr>
          <p:cNvPr id="30" name="TextBox 29"/>
          <p:cNvSpPr txBox="1"/>
          <p:nvPr/>
        </p:nvSpPr>
        <p:spPr>
          <a:xfrm>
            <a:off x="5943600" y="2025133"/>
            <a:ext cx="1752600" cy="369332"/>
          </a:xfrm>
          <a:prstGeom prst="rect">
            <a:avLst/>
          </a:prstGeom>
          <a:noFill/>
        </p:spPr>
        <p:txBody>
          <a:bodyPr wrap="square" rtlCol="0">
            <a:spAutoFit/>
          </a:bodyPr>
          <a:lstStyle/>
          <a:p>
            <a:r>
              <a:rPr lang="en-US" dirty="0" smtClean="0"/>
              <a:t>Box height</a:t>
            </a:r>
            <a:endParaRPr lang="en-US" dirty="0"/>
          </a:p>
        </p:txBody>
      </p:sp>
      <p:cxnSp>
        <p:nvCxnSpPr>
          <p:cNvPr id="11" name="Straight Connector 10"/>
          <p:cNvCxnSpPr/>
          <p:nvPr/>
        </p:nvCxnSpPr>
        <p:spPr>
          <a:xfrm>
            <a:off x="5617029" y="5029200"/>
            <a:ext cx="21771" cy="80932"/>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32115" y="5983003"/>
            <a:ext cx="7611853" cy="646331"/>
          </a:xfrm>
          <a:prstGeom prst="rect">
            <a:avLst/>
          </a:prstGeom>
          <a:noFill/>
        </p:spPr>
        <p:txBody>
          <a:bodyPr wrap="square" rtlCol="0">
            <a:spAutoFit/>
          </a:bodyPr>
          <a:lstStyle/>
          <a:p>
            <a:r>
              <a:rPr lang="en-US" dirty="0" smtClean="0"/>
              <a:t>Box width / height in 3D is proportional to width over height in the image because back plane is parallel to image plane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smtClean="0"/>
              <a:t>Get depth using similar triangles</a:t>
            </a:r>
            <a:endParaRPr lang="en-US" dirty="0" smtClean="0"/>
          </a:p>
        </p:txBody>
      </p:sp>
      <p:sp>
        <p:nvSpPr>
          <p:cNvPr id="40963" name="Rectangle 3"/>
          <p:cNvSpPr>
            <a:spLocks noGrp="1" noChangeArrowheads="1"/>
          </p:cNvSpPr>
          <p:nvPr>
            <p:ph type="body" idx="1"/>
          </p:nvPr>
        </p:nvSpPr>
        <p:spPr>
          <a:xfrm>
            <a:off x="609600" y="3954640"/>
            <a:ext cx="7772400" cy="2362200"/>
          </a:xfrm>
        </p:spPr>
        <p:txBody>
          <a:bodyPr>
            <a:normAutofit fontScale="77500" lnSpcReduction="20000"/>
          </a:bodyPr>
          <a:lstStyle/>
          <a:p>
            <a:pPr>
              <a:lnSpc>
                <a:spcPct val="90000"/>
              </a:lnSpc>
            </a:pPr>
            <a:r>
              <a:rPr lang="en-US" dirty="0" smtClean="0"/>
              <a:t>Can compute by similar triangles (CVA vs. CV’A’)</a:t>
            </a:r>
          </a:p>
          <a:p>
            <a:pPr>
              <a:lnSpc>
                <a:spcPct val="90000"/>
              </a:lnSpc>
            </a:pPr>
            <a:r>
              <a:rPr lang="en-US" dirty="0" smtClean="0"/>
              <a:t>Need to know focal length f (or </a:t>
            </a:r>
            <a:r>
              <a:rPr lang="en-US" dirty="0" err="1" smtClean="0"/>
              <a:t>FoV</a:t>
            </a:r>
            <a:r>
              <a:rPr lang="en-US" dirty="0" smtClean="0"/>
              <a:t>)</a:t>
            </a:r>
          </a:p>
          <a:p>
            <a:pPr>
              <a:lnSpc>
                <a:spcPct val="90000"/>
              </a:lnSpc>
            </a:pPr>
            <a:endParaRPr lang="en-US" dirty="0" smtClean="0"/>
          </a:p>
          <a:p>
            <a:pPr>
              <a:lnSpc>
                <a:spcPct val="90000"/>
              </a:lnSpc>
            </a:pPr>
            <a:r>
              <a:rPr lang="en-US" dirty="0" smtClean="0"/>
              <a:t>Note: can compute position </a:t>
            </a:r>
            <a:r>
              <a:rPr lang="en-US" dirty="0" smtClean="0"/>
              <a:t>of </a:t>
            </a:r>
            <a:r>
              <a:rPr lang="en-US" dirty="0" smtClean="0"/>
              <a:t>any object on the ground</a:t>
            </a:r>
          </a:p>
          <a:p>
            <a:pPr lvl="1">
              <a:lnSpc>
                <a:spcPct val="90000"/>
              </a:lnSpc>
            </a:pPr>
            <a:r>
              <a:rPr lang="en-US" dirty="0" smtClean="0"/>
              <a:t>Simple </a:t>
            </a:r>
            <a:r>
              <a:rPr lang="en-US" dirty="0" err="1" smtClean="0"/>
              <a:t>unprojection</a:t>
            </a:r>
            <a:endParaRPr lang="en-US" dirty="0" smtClean="0"/>
          </a:p>
          <a:p>
            <a:pPr lvl="1">
              <a:lnSpc>
                <a:spcPct val="90000"/>
              </a:lnSpc>
            </a:pPr>
            <a:r>
              <a:rPr lang="en-US" dirty="0" smtClean="0"/>
              <a:t>What about things off the ground?</a:t>
            </a:r>
          </a:p>
          <a:p>
            <a:pPr>
              <a:lnSpc>
                <a:spcPct val="90000"/>
              </a:lnSpc>
            </a:pPr>
            <a:endParaRPr lang="en-US" dirty="0" smtClean="0"/>
          </a:p>
        </p:txBody>
      </p:sp>
      <p:pic>
        <p:nvPicPr>
          <p:cNvPr id="40964" name="Picture 4"/>
          <p:cNvPicPr>
            <a:picLocks noChangeAspect="1" noChangeArrowheads="1"/>
          </p:cNvPicPr>
          <p:nvPr/>
        </p:nvPicPr>
        <p:blipFill rotWithShape="1">
          <a:blip r:embed="rId3" cstate="print">
            <a:clrChange>
              <a:clrFrom>
                <a:srgbClr val="FFFFFF"/>
              </a:clrFrom>
              <a:clrTo>
                <a:srgbClr val="FFFFFF">
                  <a:alpha val="0"/>
                </a:srgbClr>
              </a:clrTo>
            </a:clrChange>
          </a:blip>
          <a:srcRect l="8858" t="30191" r="62226" b="33238"/>
          <a:stretch/>
        </p:blipFill>
        <p:spPr bwMode="auto">
          <a:xfrm>
            <a:off x="332519" y="1162228"/>
            <a:ext cx="2944081" cy="2792412"/>
          </a:xfrm>
          <a:prstGeom prst="rect">
            <a:avLst/>
          </a:prstGeom>
          <a:noFill/>
          <a:ln w="9525">
            <a:noFill/>
            <a:miter lim="800000"/>
            <a:headEnd/>
            <a:tailEnd/>
          </a:ln>
        </p:spPr>
      </p:pic>
      <p:grpSp>
        <p:nvGrpSpPr>
          <p:cNvPr id="17" name="Group 16"/>
          <p:cNvGrpSpPr/>
          <p:nvPr/>
        </p:nvGrpSpPr>
        <p:grpSpPr>
          <a:xfrm>
            <a:off x="3880882" y="1162228"/>
            <a:ext cx="4430234" cy="2133569"/>
            <a:chOff x="4408964" y="992632"/>
            <a:chExt cx="2369822" cy="2133569"/>
          </a:xfrm>
        </p:grpSpPr>
        <p:cxnSp>
          <p:nvCxnSpPr>
            <p:cNvPr id="3" name="Straight Connector 2"/>
            <p:cNvCxnSpPr/>
            <p:nvPr/>
          </p:nvCxnSpPr>
          <p:spPr>
            <a:xfrm>
              <a:off x="4807772" y="1602201"/>
              <a:ext cx="0" cy="9066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4408966" y="205552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778786" y="1297401"/>
              <a:ext cx="0" cy="182880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5026186" y="3126201"/>
              <a:ext cx="17526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p:cNvCxnSpPr>
              <a:stCxn id="4" idx="6"/>
            </p:cNvCxnSpPr>
            <p:nvPr/>
          </p:nvCxnSpPr>
          <p:spPr>
            <a:xfrm>
              <a:off x="4454685" y="2078381"/>
              <a:ext cx="2324101" cy="22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5"/>
            </p:cNvCxnSpPr>
            <p:nvPr/>
          </p:nvCxnSpPr>
          <p:spPr>
            <a:xfrm>
              <a:off x="4447990" y="2094545"/>
              <a:ext cx="2330796" cy="10316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80367" y="992632"/>
              <a:ext cx="248786" cy="369332"/>
            </a:xfrm>
            <a:prstGeom prst="rect">
              <a:avLst/>
            </a:prstGeom>
            <a:noFill/>
          </p:spPr>
          <p:txBody>
            <a:bodyPr wrap="none" rtlCol="0">
              <a:spAutoFit/>
            </a:bodyPr>
            <a:lstStyle/>
            <a:p>
              <a:r>
                <a:rPr lang="en-US" dirty="0" smtClean="0"/>
                <a:t>f</a:t>
              </a:r>
              <a:endParaRPr lang="en-US" dirty="0"/>
            </a:p>
          </p:txBody>
        </p:sp>
        <p:sp>
          <p:nvSpPr>
            <p:cNvPr id="18" name="TextBox 17"/>
            <p:cNvSpPr txBox="1"/>
            <p:nvPr/>
          </p:nvSpPr>
          <p:spPr>
            <a:xfrm>
              <a:off x="5406123" y="1165456"/>
              <a:ext cx="312906" cy="369332"/>
            </a:xfrm>
            <a:prstGeom prst="rect">
              <a:avLst/>
            </a:prstGeom>
            <a:noFill/>
          </p:spPr>
          <p:txBody>
            <a:bodyPr wrap="none" rtlCol="0">
              <a:spAutoFit/>
            </a:bodyPr>
            <a:lstStyle/>
            <a:p>
              <a:r>
                <a:rPr lang="en-US" dirty="0" smtClean="0"/>
                <a:t>d</a:t>
              </a:r>
              <a:endParaRPr lang="en-US" dirty="0"/>
            </a:p>
          </p:txBody>
        </p:sp>
        <p:sp>
          <p:nvSpPr>
            <p:cNvPr id="16" name="Left Brace 15"/>
            <p:cNvSpPr/>
            <p:nvPr/>
          </p:nvSpPr>
          <p:spPr>
            <a:xfrm rot="5400000">
              <a:off x="4530646" y="1227358"/>
              <a:ext cx="148228" cy="3915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p:cNvSpPr/>
            <p:nvPr/>
          </p:nvSpPr>
          <p:spPr>
            <a:xfrm rot="5400000">
              <a:off x="5484441" y="426809"/>
              <a:ext cx="156271" cy="228595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6571315" y="2343448"/>
              <a:ext cx="187959" cy="369332"/>
            </a:xfrm>
            <a:prstGeom prst="rect">
              <a:avLst/>
            </a:prstGeom>
            <a:noFill/>
          </p:spPr>
          <p:txBody>
            <a:bodyPr wrap="none" rtlCol="0">
              <a:spAutoFit/>
            </a:bodyPr>
            <a:lstStyle/>
            <a:p>
              <a:r>
                <a:rPr lang="en-US" dirty="0" smtClean="0"/>
                <a:t>H</a:t>
              </a:r>
              <a:endParaRPr lang="en-US" baseline="-25000" dirty="0"/>
            </a:p>
          </p:txBody>
        </p:sp>
      </p:grpSp>
      <p:sp>
        <p:nvSpPr>
          <p:cNvPr id="19" name="TextBox 18"/>
          <p:cNvSpPr txBox="1"/>
          <p:nvPr/>
        </p:nvSpPr>
        <p:spPr>
          <a:xfrm>
            <a:off x="4129796" y="3330648"/>
            <a:ext cx="1822935" cy="369332"/>
          </a:xfrm>
          <a:prstGeom prst="rect">
            <a:avLst/>
          </a:prstGeom>
          <a:noFill/>
        </p:spPr>
        <p:txBody>
          <a:bodyPr wrap="none" rtlCol="0">
            <a:spAutoFit/>
          </a:bodyPr>
          <a:lstStyle/>
          <a:p>
            <a:r>
              <a:rPr lang="en-US" dirty="0" smtClean="0"/>
              <a:t>f / (v</a:t>
            </a:r>
            <a:r>
              <a:rPr lang="en-US" baseline="-25000" dirty="0"/>
              <a:t>a</a:t>
            </a:r>
            <a:r>
              <a:rPr lang="en-US" dirty="0" smtClean="0"/>
              <a:t>-v</a:t>
            </a:r>
            <a:r>
              <a:rPr lang="en-US" baseline="-25000" dirty="0" smtClean="0"/>
              <a:t>0</a:t>
            </a:r>
            <a:r>
              <a:rPr lang="en-US" dirty="0" smtClean="0"/>
              <a:t>) = d / H</a:t>
            </a:r>
            <a:endParaRPr lang="en-US" baseline="-25000" dirty="0"/>
          </a:p>
        </p:txBody>
      </p:sp>
      <p:sp>
        <p:nvSpPr>
          <p:cNvPr id="26" name="TextBox 25"/>
          <p:cNvSpPr txBox="1"/>
          <p:nvPr/>
        </p:nvSpPr>
        <p:spPr>
          <a:xfrm>
            <a:off x="4626428" y="1902055"/>
            <a:ext cx="385042" cy="369332"/>
          </a:xfrm>
          <a:prstGeom prst="rect">
            <a:avLst/>
          </a:prstGeom>
          <a:noFill/>
        </p:spPr>
        <p:txBody>
          <a:bodyPr wrap="none" rtlCol="0">
            <a:spAutoFit/>
          </a:bodyPr>
          <a:lstStyle/>
          <a:p>
            <a:r>
              <a:rPr lang="en-US" dirty="0" smtClean="0"/>
              <a:t>v</a:t>
            </a:r>
            <a:r>
              <a:rPr lang="en-US" baseline="-25000" dirty="0" smtClean="0"/>
              <a:t>0</a:t>
            </a:r>
            <a:endParaRPr lang="en-US" dirty="0"/>
          </a:p>
        </p:txBody>
      </p:sp>
      <p:sp>
        <p:nvSpPr>
          <p:cNvPr id="27" name="TextBox 26"/>
          <p:cNvSpPr txBox="1"/>
          <p:nvPr/>
        </p:nvSpPr>
        <p:spPr>
          <a:xfrm>
            <a:off x="4616477" y="2163636"/>
            <a:ext cx="385042" cy="369332"/>
          </a:xfrm>
          <a:prstGeom prst="rect">
            <a:avLst/>
          </a:prstGeom>
          <a:noFill/>
        </p:spPr>
        <p:txBody>
          <a:bodyPr wrap="none" rtlCol="0">
            <a:spAutoFit/>
          </a:bodyPr>
          <a:lstStyle/>
          <a:p>
            <a:r>
              <a:rPr lang="en-US" dirty="0" err="1" smtClean="0"/>
              <a:t>v</a:t>
            </a:r>
            <a:r>
              <a:rPr lang="en-US" baseline="-25000" dirty="0" err="1" smtClean="0"/>
              <a:t>a</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smtClean="0"/>
              <a:t>Get depth using similar triangles</a:t>
            </a:r>
            <a:endParaRPr lang="en-US" dirty="0" smtClean="0"/>
          </a:p>
        </p:txBody>
      </p:sp>
      <p:sp>
        <p:nvSpPr>
          <p:cNvPr id="40963" name="Rectangle 3"/>
          <p:cNvSpPr>
            <a:spLocks noGrp="1" noChangeArrowheads="1"/>
          </p:cNvSpPr>
          <p:nvPr>
            <p:ph type="body" idx="1"/>
          </p:nvPr>
        </p:nvSpPr>
        <p:spPr>
          <a:xfrm>
            <a:off x="516945" y="4892448"/>
            <a:ext cx="7772400" cy="1904780"/>
          </a:xfrm>
        </p:spPr>
        <p:txBody>
          <a:bodyPr>
            <a:normAutofit fontScale="70000" lnSpcReduction="20000"/>
          </a:bodyPr>
          <a:lstStyle/>
          <a:p>
            <a:pPr>
              <a:lnSpc>
                <a:spcPct val="90000"/>
              </a:lnSpc>
            </a:pPr>
            <a:r>
              <a:rPr lang="en-US" dirty="0" smtClean="0"/>
              <a:t>Can compute by similar triangles (CVA vs. CV’A’)</a:t>
            </a:r>
          </a:p>
          <a:p>
            <a:pPr>
              <a:lnSpc>
                <a:spcPct val="90000"/>
              </a:lnSpc>
            </a:pPr>
            <a:r>
              <a:rPr lang="en-US" dirty="0" smtClean="0"/>
              <a:t>Need to know focal length f (or </a:t>
            </a:r>
            <a:r>
              <a:rPr lang="en-US" dirty="0" err="1" smtClean="0"/>
              <a:t>FoV</a:t>
            </a:r>
            <a:r>
              <a:rPr lang="en-US" dirty="0" smtClean="0"/>
              <a:t>)</a:t>
            </a:r>
          </a:p>
          <a:p>
            <a:pPr>
              <a:lnSpc>
                <a:spcPct val="90000"/>
              </a:lnSpc>
            </a:pPr>
            <a:endParaRPr lang="en-US" dirty="0" smtClean="0"/>
          </a:p>
          <a:p>
            <a:pPr>
              <a:lnSpc>
                <a:spcPct val="90000"/>
              </a:lnSpc>
            </a:pPr>
            <a:r>
              <a:rPr lang="en-US" dirty="0" smtClean="0"/>
              <a:t>Can </a:t>
            </a:r>
            <a:r>
              <a:rPr lang="en-US" dirty="0" smtClean="0"/>
              <a:t>compute </a:t>
            </a:r>
            <a:r>
              <a:rPr lang="en-US" dirty="0" smtClean="0"/>
              <a:t>3D position of </a:t>
            </a:r>
            <a:r>
              <a:rPr lang="en-US" dirty="0" smtClean="0"/>
              <a:t>any object on the </a:t>
            </a:r>
            <a:r>
              <a:rPr lang="en-US" dirty="0" smtClean="0"/>
              <a:t>ground w/ </a:t>
            </a:r>
            <a:r>
              <a:rPr lang="en-US" dirty="0" err="1" smtClean="0"/>
              <a:t>unprojection</a:t>
            </a:r>
            <a:endParaRPr lang="en-US" dirty="0" smtClean="0"/>
          </a:p>
          <a:p>
            <a:pPr lvl="1">
              <a:lnSpc>
                <a:spcPct val="90000"/>
              </a:lnSpc>
            </a:pPr>
            <a:r>
              <a:rPr lang="en-US" dirty="0" smtClean="0"/>
              <a:t>What </a:t>
            </a:r>
            <a:r>
              <a:rPr lang="en-US" dirty="0" smtClean="0"/>
              <a:t>about things off the ground?</a:t>
            </a:r>
          </a:p>
          <a:p>
            <a:pPr>
              <a:lnSpc>
                <a:spcPct val="90000"/>
              </a:lnSpc>
            </a:pPr>
            <a:endParaRPr lang="en-US" dirty="0" smtClean="0"/>
          </a:p>
        </p:txBody>
      </p:sp>
      <p:pic>
        <p:nvPicPr>
          <p:cNvPr id="40964" name="Picture 4"/>
          <p:cNvPicPr>
            <a:picLocks noChangeAspect="1" noChangeArrowheads="1"/>
          </p:cNvPicPr>
          <p:nvPr/>
        </p:nvPicPr>
        <p:blipFill rotWithShape="1">
          <a:blip r:embed="rId3" cstate="print">
            <a:clrChange>
              <a:clrFrom>
                <a:srgbClr val="FFFFFF"/>
              </a:clrFrom>
              <a:clrTo>
                <a:srgbClr val="FFFFFF">
                  <a:alpha val="0"/>
                </a:srgbClr>
              </a:clrTo>
            </a:clrChange>
          </a:blip>
          <a:srcRect l="8858" t="30191" r="62226" b="33238"/>
          <a:stretch/>
        </p:blipFill>
        <p:spPr bwMode="auto">
          <a:xfrm>
            <a:off x="332519" y="1162228"/>
            <a:ext cx="2944081" cy="2792412"/>
          </a:xfrm>
          <a:prstGeom prst="rect">
            <a:avLst/>
          </a:prstGeom>
          <a:noFill/>
          <a:ln w="9525">
            <a:noFill/>
            <a:miter lim="800000"/>
            <a:headEnd/>
            <a:tailEnd/>
          </a:ln>
        </p:spPr>
      </p:pic>
      <p:grpSp>
        <p:nvGrpSpPr>
          <p:cNvPr id="17" name="Group 16"/>
          <p:cNvGrpSpPr/>
          <p:nvPr/>
        </p:nvGrpSpPr>
        <p:grpSpPr>
          <a:xfrm>
            <a:off x="3880882" y="1162228"/>
            <a:ext cx="4447074" cy="2133569"/>
            <a:chOff x="4408964" y="992632"/>
            <a:chExt cx="2378830" cy="2133569"/>
          </a:xfrm>
        </p:grpSpPr>
        <p:cxnSp>
          <p:nvCxnSpPr>
            <p:cNvPr id="3" name="Straight Connector 2"/>
            <p:cNvCxnSpPr/>
            <p:nvPr/>
          </p:nvCxnSpPr>
          <p:spPr>
            <a:xfrm>
              <a:off x="4807772" y="1602201"/>
              <a:ext cx="0" cy="9066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4408966" y="205552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778786" y="1297401"/>
              <a:ext cx="0" cy="182880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5026186" y="3126201"/>
              <a:ext cx="17526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p:cNvCxnSpPr>
              <a:stCxn id="4" idx="6"/>
            </p:cNvCxnSpPr>
            <p:nvPr/>
          </p:nvCxnSpPr>
          <p:spPr>
            <a:xfrm>
              <a:off x="4454685" y="2078381"/>
              <a:ext cx="2324101" cy="22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5"/>
            </p:cNvCxnSpPr>
            <p:nvPr/>
          </p:nvCxnSpPr>
          <p:spPr>
            <a:xfrm>
              <a:off x="4447990" y="2094545"/>
              <a:ext cx="2330796" cy="10316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80367" y="992632"/>
              <a:ext cx="248786" cy="369332"/>
            </a:xfrm>
            <a:prstGeom prst="rect">
              <a:avLst/>
            </a:prstGeom>
            <a:noFill/>
          </p:spPr>
          <p:txBody>
            <a:bodyPr wrap="none" rtlCol="0">
              <a:spAutoFit/>
            </a:bodyPr>
            <a:lstStyle/>
            <a:p>
              <a:r>
                <a:rPr lang="en-US" dirty="0" smtClean="0"/>
                <a:t>f</a:t>
              </a:r>
              <a:endParaRPr lang="en-US" dirty="0"/>
            </a:p>
          </p:txBody>
        </p:sp>
        <p:sp>
          <p:nvSpPr>
            <p:cNvPr id="18" name="TextBox 17"/>
            <p:cNvSpPr txBox="1"/>
            <p:nvPr/>
          </p:nvSpPr>
          <p:spPr>
            <a:xfrm>
              <a:off x="5406123" y="1165456"/>
              <a:ext cx="185387" cy="369332"/>
            </a:xfrm>
            <a:prstGeom prst="rect">
              <a:avLst/>
            </a:prstGeom>
            <a:noFill/>
          </p:spPr>
          <p:txBody>
            <a:bodyPr wrap="none" rtlCol="0">
              <a:spAutoFit/>
            </a:bodyPr>
            <a:lstStyle/>
            <a:p>
              <a:r>
                <a:rPr lang="en-US" dirty="0" smtClean="0"/>
                <a:t>d</a:t>
              </a:r>
              <a:r>
                <a:rPr lang="en-US" baseline="-25000" dirty="0" smtClean="0"/>
                <a:t>i</a:t>
              </a:r>
              <a:endParaRPr lang="en-US" dirty="0"/>
            </a:p>
          </p:txBody>
        </p:sp>
        <p:sp>
          <p:nvSpPr>
            <p:cNvPr id="16" name="Left Brace 15"/>
            <p:cNvSpPr/>
            <p:nvPr/>
          </p:nvSpPr>
          <p:spPr>
            <a:xfrm rot="5400000">
              <a:off x="4530646" y="1227358"/>
              <a:ext cx="148228" cy="3915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p:cNvSpPr/>
            <p:nvPr/>
          </p:nvSpPr>
          <p:spPr>
            <a:xfrm rot="5400000">
              <a:off x="5148124" y="763128"/>
              <a:ext cx="124838" cy="15818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828721" y="1974116"/>
              <a:ext cx="205967" cy="369332"/>
            </a:xfrm>
            <a:prstGeom prst="rect">
              <a:avLst/>
            </a:prstGeom>
            <a:noFill/>
          </p:spPr>
          <p:txBody>
            <a:bodyPr wrap="none" rtlCol="0">
              <a:spAutoFit/>
            </a:bodyPr>
            <a:lstStyle/>
            <a:p>
              <a:r>
                <a:rPr lang="en-US" dirty="0" err="1" smtClean="0"/>
                <a:t>v</a:t>
              </a:r>
              <a:r>
                <a:rPr lang="en-US" baseline="-25000" dirty="0" err="1" smtClean="0"/>
                <a:t>a</a:t>
              </a:r>
              <a:endParaRPr lang="en-US" dirty="0"/>
            </a:p>
          </p:txBody>
        </p:sp>
        <p:sp>
          <p:nvSpPr>
            <p:cNvPr id="23" name="TextBox 22"/>
            <p:cNvSpPr txBox="1"/>
            <p:nvPr/>
          </p:nvSpPr>
          <p:spPr>
            <a:xfrm>
              <a:off x="6599835" y="2343448"/>
              <a:ext cx="187959" cy="369332"/>
            </a:xfrm>
            <a:prstGeom prst="rect">
              <a:avLst/>
            </a:prstGeom>
            <a:noFill/>
          </p:spPr>
          <p:txBody>
            <a:bodyPr wrap="none" rtlCol="0">
              <a:spAutoFit/>
            </a:bodyPr>
            <a:lstStyle/>
            <a:p>
              <a:r>
                <a:rPr lang="en-US" dirty="0" smtClean="0"/>
                <a:t>H</a:t>
              </a:r>
              <a:endParaRPr lang="en-US" dirty="0"/>
            </a:p>
          </p:txBody>
        </p:sp>
      </p:grpSp>
      <p:sp>
        <p:nvSpPr>
          <p:cNvPr id="19" name="TextBox 18"/>
          <p:cNvSpPr txBox="1"/>
          <p:nvPr/>
        </p:nvSpPr>
        <p:spPr>
          <a:xfrm>
            <a:off x="4129796" y="3330648"/>
            <a:ext cx="1827744" cy="369332"/>
          </a:xfrm>
          <a:prstGeom prst="rect">
            <a:avLst/>
          </a:prstGeom>
          <a:noFill/>
        </p:spPr>
        <p:txBody>
          <a:bodyPr wrap="none" rtlCol="0">
            <a:spAutoFit/>
          </a:bodyPr>
          <a:lstStyle/>
          <a:p>
            <a:r>
              <a:rPr lang="en-US" dirty="0" smtClean="0"/>
              <a:t>f / (v</a:t>
            </a:r>
            <a:r>
              <a:rPr lang="en-US" baseline="-25000" dirty="0" smtClean="0"/>
              <a:t>a</a:t>
            </a:r>
            <a:r>
              <a:rPr lang="en-US" dirty="0" smtClean="0"/>
              <a:t>-v</a:t>
            </a:r>
            <a:r>
              <a:rPr lang="en-US" baseline="-25000" dirty="0" smtClean="0"/>
              <a:t>0</a:t>
            </a:r>
            <a:r>
              <a:rPr lang="en-US" dirty="0" smtClean="0"/>
              <a:t>) = d / h</a:t>
            </a:r>
            <a:endParaRPr lang="en-US" dirty="0"/>
          </a:p>
        </p:txBody>
      </p:sp>
      <p:cxnSp>
        <p:nvCxnSpPr>
          <p:cNvPr id="20" name="Straight Connector 19"/>
          <p:cNvCxnSpPr/>
          <p:nvPr/>
        </p:nvCxnSpPr>
        <p:spPr>
          <a:xfrm>
            <a:off x="6858000" y="2535089"/>
            <a:ext cx="0" cy="760708"/>
          </a:xfrm>
          <a:prstGeom prst="line">
            <a:avLst/>
          </a:prstGeom>
          <a:ln w="38100"/>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6577878" y="2477262"/>
            <a:ext cx="346570" cy="369332"/>
          </a:xfrm>
          <a:prstGeom prst="rect">
            <a:avLst/>
          </a:prstGeom>
          <a:noFill/>
        </p:spPr>
        <p:txBody>
          <a:bodyPr wrap="none" rtlCol="0">
            <a:spAutoFit/>
          </a:bodyPr>
          <a:lstStyle/>
          <a:p>
            <a:r>
              <a:rPr lang="en-US" dirty="0" smtClean="0"/>
              <a:t>h</a:t>
            </a:r>
            <a:r>
              <a:rPr lang="en-US" baseline="-25000" dirty="0" smtClean="0"/>
              <a:t>i</a:t>
            </a:r>
            <a:endParaRPr lang="en-US" baseline="-25000" dirty="0"/>
          </a:p>
        </p:txBody>
      </p:sp>
      <p:sp>
        <p:nvSpPr>
          <p:cNvPr id="25" name="TextBox 24"/>
          <p:cNvSpPr txBox="1"/>
          <p:nvPr/>
        </p:nvSpPr>
        <p:spPr>
          <a:xfrm>
            <a:off x="6244417" y="3734768"/>
            <a:ext cx="1810111" cy="369332"/>
          </a:xfrm>
          <a:prstGeom prst="rect">
            <a:avLst/>
          </a:prstGeom>
          <a:noFill/>
        </p:spPr>
        <p:txBody>
          <a:bodyPr wrap="none" rtlCol="0">
            <a:spAutoFit/>
          </a:bodyPr>
          <a:lstStyle/>
          <a:p>
            <a:r>
              <a:rPr lang="en-US" dirty="0" smtClean="0"/>
              <a:t>f / (</a:t>
            </a:r>
            <a:r>
              <a:rPr lang="en-US" dirty="0" err="1" smtClean="0"/>
              <a:t>v</a:t>
            </a:r>
            <a:r>
              <a:rPr lang="en-US" baseline="-25000" dirty="0" err="1" smtClean="0"/>
              <a:t>b</a:t>
            </a:r>
            <a:r>
              <a:rPr lang="en-US" dirty="0" err="1" smtClean="0"/>
              <a:t>-v</a:t>
            </a:r>
            <a:r>
              <a:rPr lang="en-US" baseline="-25000" dirty="0" err="1" smtClean="0"/>
              <a:t>t</a:t>
            </a:r>
            <a:r>
              <a:rPr lang="en-US" dirty="0" smtClean="0"/>
              <a:t>) = d</a:t>
            </a:r>
            <a:r>
              <a:rPr lang="en-US" baseline="-25000" dirty="0" smtClean="0"/>
              <a:t>i</a:t>
            </a:r>
            <a:r>
              <a:rPr lang="en-US" dirty="0" smtClean="0"/>
              <a:t> / h</a:t>
            </a:r>
            <a:r>
              <a:rPr lang="en-US" baseline="-25000" dirty="0" smtClean="0"/>
              <a:t>i</a:t>
            </a:r>
            <a:endParaRPr lang="en-US" dirty="0"/>
          </a:p>
        </p:txBody>
      </p:sp>
      <p:cxnSp>
        <p:nvCxnSpPr>
          <p:cNvPr id="26" name="Straight Connector 25"/>
          <p:cNvCxnSpPr>
            <a:stCxn id="4" idx="3"/>
          </p:cNvCxnSpPr>
          <p:nvPr/>
        </p:nvCxnSpPr>
        <p:spPr>
          <a:xfrm>
            <a:off x="3893403" y="2264141"/>
            <a:ext cx="2964597" cy="1029883"/>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26429" y="2493771"/>
            <a:ext cx="385042" cy="369332"/>
          </a:xfrm>
          <a:prstGeom prst="rect">
            <a:avLst/>
          </a:prstGeom>
          <a:noFill/>
        </p:spPr>
        <p:txBody>
          <a:bodyPr wrap="none" rtlCol="0">
            <a:spAutoFit/>
          </a:bodyPr>
          <a:lstStyle/>
          <a:p>
            <a:r>
              <a:rPr lang="en-US" dirty="0" err="1" smtClean="0"/>
              <a:t>v</a:t>
            </a:r>
            <a:r>
              <a:rPr lang="en-US" baseline="-25000" dirty="0" err="1"/>
              <a:t>b</a:t>
            </a:r>
            <a:endParaRPr lang="en-US" dirty="0"/>
          </a:p>
        </p:txBody>
      </p:sp>
      <p:sp>
        <p:nvSpPr>
          <p:cNvPr id="28" name="TextBox 27"/>
          <p:cNvSpPr txBox="1"/>
          <p:nvPr/>
        </p:nvSpPr>
        <p:spPr>
          <a:xfrm>
            <a:off x="4626428" y="1902055"/>
            <a:ext cx="385042" cy="369332"/>
          </a:xfrm>
          <a:prstGeom prst="rect">
            <a:avLst/>
          </a:prstGeom>
          <a:noFill/>
        </p:spPr>
        <p:txBody>
          <a:bodyPr wrap="none" rtlCol="0">
            <a:spAutoFit/>
          </a:bodyPr>
          <a:lstStyle/>
          <a:p>
            <a:r>
              <a:rPr lang="en-US" dirty="0" smtClean="0"/>
              <a:t>v</a:t>
            </a:r>
            <a:r>
              <a:rPr lang="en-US" baseline="-25000" dirty="0" smtClean="0"/>
              <a:t>0</a:t>
            </a:r>
            <a:endParaRPr lang="en-US" dirty="0"/>
          </a:p>
        </p:txBody>
      </p:sp>
      <p:sp>
        <p:nvSpPr>
          <p:cNvPr id="29" name="TextBox 28"/>
          <p:cNvSpPr txBox="1"/>
          <p:nvPr/>
        </p:nvSpPr>
        <p:spPr>
          <a:xfrm>
            <a:off x="6244417" y="3360340"/>
            <a:ext cx="2279791" cy="369332"/>
          </a:xfrm>
          <a:prstGeom prst="rect">
            <a:avLst/>
          </a:prstGeom>
          <a:noFill/>
        </p:spPr>
        <p:txBody>
          <a:bodyPr wrap="none" rtlCol="0">
            <a:spAutoFit/>
          </a:bodyPr>
          <a:lstStyle/>
          <a:p>
            <a:r>
              <a:rPr lang="en-US" dirty="0" smtClean="0"/>
              <a:t>h</a:t>
            </a:r>
            <a:r>
              <a:rPr lang="en-US" baseline="-25000" dirty="0" smtClean="0"/>
              <a:t>i</a:t>
            </a:r>
            <a:r>
              <a:rPr lang="en-US" dirty="0" smtClean="0"/>
              <a:t> = (</a:t>
            </a:r>
            <a:r>
              <a:rPr lang="en-US" dirty="0" err="1" smtClean="0"/>
              <a:t>v</a:t>
            </a:r>
            <a:r>
              <a:rPr lang="en-US" baseline="-25000" dirty="0" err="1" smtClean="0"/>
              <a:t>t</a:t>
            </a:r>
            <a:r>
              <a:rPr lang="en-US" dirty="0" err="1" smtClean="0"/>
              <a:t>-v</a:t>
            </a:r>
            <a:r>
              <a:rPr lang="en-US" baseline="-25000" dirty="0" err="1" smtClean="0"/>
              <a:t>b</a:t>
            </a:r>
            <a:r>
              <a:rPr lang="en-US" dirty="0" smtClean="0"/>
              <a:t>) / (v</a:t>
            </a:r>
            <a:r>
              <a:rPr lang="en-US" baseline="-25000" dirty="0" smtClean="0"/>
              <a:t>0</a:t>
            </a:r>
            <a:r>
              <a:rPr lang="en-US" dirty="0" smtClean="0"/>
              <a:t>-v</a:t>
            </a:r>
            <a:r>
              <a:rPr lang="en-US" baseline="-25000" dirty="0" smtClean="0"/>
              <a:t>a</a:t>
            </a:r>
            <a:r>
              <a:rPr lang="en-US" dirty="0" smtClean="0"/>
              <a:t>)*H</a:t>
            </a:r>
            <a:endParaRPr lang="en-US" dirty="0"/>
          </a:p>
        </p:txBody>
      </p:sp>
      <p:cxnSp>
        <p:nvCxnSpPr>
          <p:cNvPr id="30" name="Straight Connector 29"/>
          <p:cNvCxnSpPr/>
          <p:nvPr/>
        </p:nvCxnSpPr>
        <p:spPr>
          <a:xfrm>
            <a:off x="3980891" y="2253793"/>
            <a:ext cx="2889625" cy="298275"/>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904418" y="2080610"/>
            <a:ext cx="343364" cy="369332"/>
          </a:xfrm>
          <a:prstGeom prst="rect">
            <a:avLst/>
          </a:prstGeom>
          <a:noFill/>
        </p:spPr>
        <p:txBody>
          <a:bodyPr wrap="none" rtlCol="0">
            <a:spAutoFit/>
          </a:bodyPr>
          <a:lstStyle/>
          <a:p>
            <a:r>
              <a:rPr lang="en-US" dirty="0" err="1" smtClean="0"/>
              <a:t>v</a:t>
            </a:r>
            <a:r>
              <a:rPr lang="en-US" baseline="-25000" dirty="0" err="1"/>
              <a:t>t</a:t>
            </a:r>
            <a:endParaRPr lang="en-US" dirty="0"/>
          </a:p>
        </p:txBody>
      </p:sp>
    </p:spTree>
    <p:extLst>
      <p:ext uri="{BB962C8B-B14F-4D97-AF65-F5344CB8AC3E}">
        <p14:creationId xmlns:p14="http://schemas.microsoft.com/office/powerpoint/2010/main" val="11492020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48" y="76200"/>
            <a:ext cx="8686800" cy="914400"/>
          </a:xfrm>
        </p:spPr>
        <p:txBody>
          <a:bodyPr>
            <a:normAutofit fontScale="90000"/>
          </a:bodyPr>
          <a:lstStyle/>
          <a:p>
            <a:r>
              <a:rPr lang="en-US" dirty="0" smtClean="0"/>
              <a:t>Step 2: map image textures into frontal view</a:t>
            </a:r>
            <a:endParaRPr lang="en-US" dirty="0"/>
          </a:p>
        </p:txBody>
      </p:sp>
      <p:sp>
        <p:nvSpPr>
          <p:cNvPr id="4" name="Freeform 3"/>
          <p:cNvSpPr/>
          <p:nvPr/>
        </p:nvSpPr>
        <p:spPr>
          <a:xfrm>
            <a:off x="741349" y="2286001"/>
            <a:ext cx="2087593" cy="3088257"/>
          </a:xfrm>
          <a:custGeom>
            <a:avLst/>
            <a:gdLst>
              <a:gd name="connsiteX0" fmla="*/ 34506 w 2087593"/>
              <a:gd name="connsiteY0" fmla="*/ 0 h 3088257"/>
              <a:gd name="connsiteX1" fmla="*/ 0 w 2087593"/>
              <a:gd name="connsiteY1" fmla="*/ 3088257 h 3088257"/>
              <a:gd name="connsiteX2" fmla="*/ 2087593 w 2087593"/>
              <a:gd name="connsiteY2" fmla="*/ 2018582 h 3088257"/>
              <a:gd name="connsiteX3" fmla="*/ 2087593 w 2087593"/>
              <a:gd name="connsiteY3" fmla="*/ 741872 h 3088257"/>
              <a:gd name="connsiteX4" fmla="*/ 34506 w 2087593"/>
              <a:gd name="connsiteY4" fmla="*/ 0 h 30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593" h="3088257">
                <a:moveTo>
                  <a:pt x="34506" y="0"/>
                </a:moveTo>
                <a:lnTo>
                  <a:pt x="0" y="3088257"/>
                </a:lnTo>
                <a:lnTo>
                  <a:pt x="2087593" y="2018582"/>
                </a:lnTo>
                <a:lnTo>
                  <a:pt x="2087593" y="741872"/>
                </a:lnTo>
                <a:lnTo>
                  <a:pt x="34506"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03748" y="2819400"/>
            <a:ext cx="38100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a:off x="2646348" y="1905000"/>
            <a:ext cx="22860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65148" y="1905000"/>
            <a:ext cx="351378" cy="369332"/>
          </a:xfrm>
          <a:prstGeom prst="rect">
            <a:avLst/>
          </a:prstGeom>
          <a:noFill/>
        </p:spPr>
        <p:txBody>
          <a:bodyPr wrap="none" rtlCol="0">
            <a:spAutoFit/>
          </a:bodyPr>
          <a:lstStyle/>
          <a:p>
            <a:r>
              <a:rPr lang="en-US" b="1" dirty="0" smtClean="0"/>
              <a:t>A</a:t>
            </a:r>
            <a:endParaRPr lang="en-US" b="1" dirty="0"/>
          </a:p>
        </p:txBody>
      </p:sp>
      <p:sp>
        <p:nvSpPr>
          <p:cNvPr id="8" name="TextBox 7"/>
          <p:cNvSpPr txBox="1"/>
          <p:nvPr/>
        </p:nvSpPr>
        <p:spPr>
          <a:xfrm>
            <a:off x="588948" y="5410200"/>
            <a:ext cx="351378" cy="369332"/>
          </a:xfrm>
          <a:prstGeom prst="rect">
            <a:avLst/>
          </a:prstGeom>
          <a:noFill/>
        </p:spPr>
        <p:txBody>
          <a:bodyPr wrap="none" rtlCol="0">
            <a:spAutoFit/>
          </a:bodyPr>
          <a:lstStyle/>
          <a:p>
            <a:r>
              <a:rPr lang="en-US" b="1" dirty="0" smtClean="0"/>
              <a:t>B</a:t>
            </a:r>
            <a:endParaRPr lang="en-US" b="1" dirty="0"/>
          </a:p>
        </p:txBody>
      </p:sp>
      <p:sp>
        <p:nvSpPr>
          <p:cNvPr id="9" name="TextBox 8"/>
          <p:cNvSpPr txBox="1"/>
          <p:nvPr/>
        </p:nvSpPr>
        <p:spPr>
          <a:xfrm>
            <a:off x="2722548" y="2737615"/>
            <a:ext cx="351378" cy="369332"/>
          </a:xfrm>
          <a:prstGeom prst="rect">
            <a:avLst/>
          </a:prstGeom>
          <a:noFill/>
        </p:spPr>
        <p:txBody>
          <a:bodyPr wrap="none" rtlCol="0">
            <a:spAutoFit/>
          </a:bodyPr>
          <a:lstStyle/>
          <a:p>
            <a:r>
              <a:rPr lang="en-US" b="1" dirty="0" smtClean="0"/>
              <a:t>C</a:t>
            </a:r>
            <a:endParaRPr lang="en-US" b="1" dirty="0"/>
          </a:p>
        </p:txBody>
      </p:sp>
      <p:sp>
        <p:nvSpPr>
          <p:cNvPr id="10" name="TextBox 9"/>
          <p:cNvSpPr txBox="1"/>
          <p:nvPr/>
        </p:nvSpPr>
        <p:spPr>
          <a:xfrm>
            <a:off x="2722548" y="4343400"/>
            <a:ext cx="351378" cy="369332"/>
          </a:xfrm>
          <a:prstGeom prst="rect">
            <a:avLst/>
          </a:prstGeom>
          <a:noFill/>
        </p:spPr>
        <p:txBody>
          <a:bodyPr wrap="none" rtlCol="0">
            <a:spAutoFit/>
          </a:bodyPr>
          <a:lstStyle/>
          <a:p>
            <a:r>
              <a:rPr lang="en-US" b="1" dirty="0" smtClean="0"/>
              <a:t>D</a:t>
            </a:r>
            <a:endParaRPr lang="en-US" b="1" dirty="0"/>
          </a:p>
        </p:txBody>
      </p:sp>
      <p:sp>
        <p:nvSpPr>
          <p:cNvPr id="11" name="TextBox 10"/>
          <p:cNvSpPr txBox="1"/>
          <p:nvPr/>
        </p:nvSpPr>
        <p:spPr>
          <a:xfrm>
            <a:off x="4322748" y="2590800"/>
            <a:ext cx="405880" cy="369332"/>
          </a:xfrm>
          <a:prstGeom prst="rect">
            <a:avLst/>
          </a:prstGeom>
          <a:noFill/>
        </p:spPr>
        <p:txBody>
          <a:bodyPr wrap="none" rtlCol="0">
            <a:spAutoFit/>
          </a:bodyPr>
          <a:lstStyle/>
          <a:p>
            <a:r>
              <a:rPr lang="en-US" b="1" dirty="0" smtClean="0"/>
              <a:t>A’</a:t>
            </a:r>
            <a:endParaRPr lang="en-US" b="1" dirty="0"/>
          </a:p>
        </p:txBody>
      </p:sp>
      <p:sp>
        <p:nvSpPr>
          <p:cNvPr id="12" name="TextBox 11"/>
          <p:cNvSpPr txBox="1"/>
          <p:nvPr/>
        </p:nvSpPr>
        <p:spPr>
          <a:xfrm>
            <a:off x="8132748" y="2438400"/>
            <a:ext cx="415498" cy="369332"/>
          </a:xfrm>
          <a:prstGeom prst="rect">
            <a:avLst/>
          </a:prstGeom>
          <a:noFill/>
        </p:spPr>
        <p:txBody>
          <a:bodyPr wrap="none" rtlCol="0">
            <a:spAutoFit/>
          </a:bodyPr>
          <a:lstStyle/>
          <a:p>
            <a:r>
              <a:rPr lang="en-US" b="1" dirty="0" smtClean="0"/>
              <a:t>B’</a:t>
            </a:r>
            <a:endParaRPr lang="en-US" b="1" dirty="0"/>
          </a:p>
        </p:txBody>
      </p:sp>
      <p:sp>
        <p:nvSpPr>
          <p:cNvPr id="13" name="TextBox 12"/>
          <p:cNvSpPr txBox="1"/>
          <p:nvPr/>
        </p:nvSpPr>
        <p:spPr>
          <a:xfrm>
            <a:off x="4398948" y="5334000"/>
            <a:ext cx="415498" cy="369332"/>
          </a:xfrm>
          <a:prstGeom prst="rect">
            <a:avLst/>
          </a:prstGeom>
          <a:noFill/>
        </p:spPr>
        <p:txBody>
          <a:bodyPr wrap="none" rtlCol="0">
            <a:spAutoFit/>
          </a:bodyPr>
          <a:lstStyle/>
          <a:p>
            <a:r>
              <a:rPr lang="en-US" b="1" dirty="0" smtClean="0"/>
              <a:t>C’</a:t>
            </a:r>
            <a:endParaRPr lang="en-US" b="1" dirty="0"/>
          </a:p>
        </p:txBody>
      </p:sp>
      <p:sp>
        <p:nvSpPr>
          <p:cNvPr id="14" name="TextBox 13"/>
          <p:cNvSpPr txBox="1"/>
          <p:nvPr/>
        </p:nvSpPr>
        <p:spPr>
          <a:xfrm>
            <a:off x="8250650" y="5334000"/>
            <a:ext cx="415498" cy="369332"/>
          </a:xfrm>
          <a:prstGeom prst="rect">
            <a:avLst/>
          </a:prstGeom>
          <a:noFill/>
        </p:spPr>
        <p:txBody>
          <a:bodyPr wrap="none" rtlCol="0">
            <a:spAutoFit/>
          </a:bodyPr>
          <a:lstStyle/>
          <a:p>
            <a:r>
              <a:rPr lang="en-US" b="1" dirty="0" smtClean="0"/>
              <a:t>D’</a:t>
            </a:r>
            <a:endParaRPr lang="en-US" b="1" dirty="0"/>
          </a:p>
        </p:txBody>
      </p:sp>
      <p:sp>
        <p:nvSpPr>
          <p:cNvPr id="15" name="TextBox 14"/>
          <p:cNvSpPr txBox="1"/>
          <p:nvPr/>
        </p:nvSpPr>
        <p:spPr>
          <a:xfrm>
            <a:off x="893749" y="1524000"/>
            <a:ext cx="1697901" cy="369332"/>
          </a:xfrm>
          <a:prstGeom prst="rect">
            <a:avLst/>
          </a:prstGeom>
          <a:noFill/>
        </p:spPr>
        <p:txBody>
          <a:bodyPr wrap="none" rtlCol="0">
            <a:spAutoFit/>
          </a:bodyPr>
          <a:lstStyle/>
          <a:p>
            <a:r>
              <a:rPr lang="en-US" dirty="0" smtClean="0"/>
              <a:t>2d coordinates</a:t>
            </a:r>
            <a:endParaRPr lang="en-US" dirty="0"/>
          </a:p>
        </p:txBody>
      </p:sp>
      <p:sp>
        <p:nvSpPr>
          <p:cNvPr id="16" name="TextBox 15"/>
          <p:cNvSpPr txBox="1"/>
          <p:nvPr/>
        </p:nvSpPr>
        <p:spPr>
          <a:xfrm>
            <a:off x="5389548" y="1676400"/>
            <a:ext cx="2326278" cy="369332"/>
          </a:xfrm>
          <a:prstGeom prst="rect">
            <a:avLst/>
          </a:prstGeom>
          <a:noFill/>
        </p:spPr>
        <p:txBody>
          <a:bodyPr wrap="none" rtlCol="0">
            <a:spAutoFit/>
          </a:bodyPr>
          <a:lstStyle/>
          <a:p>
            <a:r>
              <a:rPr lang="en-US" dirty="0" smtClean="0"/>
              <a:t>3d plane coordinates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custDataLst>
              <p:tags r:id="rId2"/>
            </p:custDataLst>
          </p:nvPr>
        </p:nvSpPr>
        <p:spPr/>
        <p:txBody>
          <a:bodyPr/>
          <a:lstStyle/>
          <a:p>
            <a:r>
              <a:rPr lang="en-US" dirty="0"/>
              <a:t>Image </a:t>
            </a:r>
            <a:r>
              <a:rPr lang="en-US" dirty="0" smtClean="0"/>
              <a:t>rectification by </a:t>
            </a:r>
            <a:r>
              <a:rPr lang="en-US" dirty="0" err="1" smtClean="0"/>
              <a:t>homography</a:t>
            </a:r>
            <a:endParaRPr lang="en-US" dirty="0"/>
          </a:p>
        </p:txBody>
      </p:sp>
      <p:sp>
        <p:nvSpPr>
          <p:cNvPr id="330755" name="Rectangle 3"/>
          <p:cNvSpPr>
            <a:spLocks noGrp="1" noChangeArrowheads="1"/>
          </p:cNvSpPr>
          <p:nvPr>
            <p:ph type="body" idx="1"/>
            <p:custDataLst>
              <p:tags r:id="rId3"/>
            </p:custDataLst>
          </p:nvPr>
        </p:nvSpPr>
        <p:spPr>
          <a:xfrm>
            <a:off x="-685801" y="1295400"/>
            <a:ext cx="10972800" cy="5135563"/>
          </a:xfrm>
        </p:spPr>
        <p:txBody>
          <a:bodyPr/>
          <a:lstStyle/>
          <a:p>
            <a:endParaRPr lang="en-US"/>
          </a:p>
          <a:p>
            <a:endParaRPr lang="en-US"/>
          </a:p>
        </p:txBody>
      </p:sp>
      <p:graphicFrame>
        <p:nvGraphicFramePr>
          <p:cNvPr id="330756" name="Object 4"/>
          <p:cNvGraphicFramePr>
            <a:graphicFrameLocks noChangeAspect="1"/>
          </p:cNvGraphicFramePr>
          <p:nvPr>
            <p:custDataLst>
              <p:tags r:id="rId4"/>
            </p:custDataLst>
            <p:extLst>
              <p:ext uri="{D42A27DB-BD31-4B8C-83A1-F6EECF244321}">
                <p14:modId xmlns:p14="http://schemas.microsoft.com/office/powerpoint/2010/main" val="1268381927"/>
              </p:ext>
            </p:extLst>
          </p:nvPr>
        </p:nvGraphicFramePr>
        <p:xfrm>
          <a:off x="1066800" y="1219200"/>
          <a:ext cx="3082925" cy="3124200"/>
        </p:xfrm>
        <a:graphic>
          <a:graphicData uri="http://schemas.openxmlformats.org/presentationml/2006/ole">
            <mc:AlternateContent xmlns:mc="http://schemas.openxmlformats.org/markup-compatibility/2006">
              <mc:Choice xmlns:v="urn:schemas-microsoft-com:vml" Requires="v">
                <p:oleObj spid="_x0000_s1136" name="Photo Editor Photo" r:id="rId19" imgW="5106113" imgH="5172797" progId="MSPhotoEd.3">
                  <p:embed/>
                </p:oleObj>
              </mc:Choice>
              <mc:Fallback>
                <p:oleObj name="Photo Editor Photo" r:id="rId19" imgW="5106113" imgH="5172797" progId="MSPhotoEd.3">
                  <p:embed/>
                  <p:pic>
                    <p:nvPicPr>
                      <p:cNvPr id="0"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6800" y="12192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0759" name="Object 7"/>
          <p:cNvGraphicFramePr>
            <a:graphicFrameLocks noChangeAspect="1"/>
          </p:cNvGraphicFramePr>
          <p:nvPr>
            <p:custDataLst>
              <p:tags r:id="rId5"/>
            </p:custDataLst>
            <p:extLst>
              <p:ext uri="{D42A27DB-BD31-4B8C-83A1-F6EECF244321}">
                <p14:modId xmlns:p14="http://schemas.microsoft.com/office/powerpoint/2010/main" val="582890751"/>
              </p:ext>
            </p:extLst>
          </p:nvPr>
        </p:nvGraphicFramePr>
        <p:xfrm>
          <a:off x="4876800" y="1219200"/>
          <a:ext cx="3082925" cy="3124200"/>
        </p:xfrm>
        <a:graphic>
          <a:graphicData uri="http://schemas.openxmlformats.org/presentationml/2006/ole">
            <mc:AlternateContent xmlns:mc="http://schemas.openxmlformats.org/markup-compatibility/2006">
              <mc:Choice xmlns:v="urn:schemas-microsoft-com:vml" Requires="v">
                <p:oleObj spid="_x0000_s1137" name="Photo Editor Photo" r:id="rId21" imgW="5106113" imgH="5172797" progId="MSPhotoEd.3">
                  <p:embed/>
                </p:oleObj>
              </mc:Choice>
              <mc:Fallback>
                <p:oleObj name="Photo Editor Photo" r:id="rId21" imgW="5106113" imgH="5172797" progId="MSPhotoEd.3">
                  <p:embed/>
                  <p:pic>
                    <p:nvPicPr>
                      <p:cNvPr id="0"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76800" y="12192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0765" name="Oval 13"/>
          <p:cNvSpPr>
            <a:spLocks noChangeArrowheads="1"/>
          </p:cNvSpPr>
          <p:nvPr>
            <p:custDataLst>
              <p:tags r:id="rId6"/>
            </p:custDataLst>
          </p:nvPr>
        </p:nvSpPr>
        <p:spPr bwMode="auto">
          <a:xfrm>
            <a:off x="1624012" y="4200525"/>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66" name="Oval 14"/>
          <p:cNvSpPr>
            <a:spLocks noChangeArrowheads="1"/>
          </p:cNvSpPr>
          <p:nvPr>
            <p:custDataLst>
              <p:tags r:id="rId7"/>
            </p:custDataLst>
          </p:nvPr>
        </p:nvSpPr>
        <p:spPr bwMode="auto">
          <a:xfrm>
            <a:off x="2524124" y="3838575"/>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67" name="Oval 15"/>
          <p:cNvSpPr>
            <a:spLocks noChangeArrowheads="1"/>
          </p:cNvSpPr>
          <p:nvPr>
            <p:custDataLst>
              <p:tags r:id="rId8"/>
            </p:custDataLst>
          </p:nvPr>
        </p:nvSpPr>
        <p:spPr bwMode="auto">
          <a:xfrm>
            <a:off x="1685924" y="386715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68" name="Oval 16"/>
          <p:cNvSpPr>
            <a:spLocks noChangeArrowheads="1"/>
          </p:cNvSpPr>
          <p:nvPr>
            <p:custDataLst>
              <p:tags r:id="rId9"/>
            </p:custDataLst>
          </p:nvPr>
        </p:nvSpPr>
        <p:spPr bwMode="auto">
          <a:xfrm>
            <a:off x="2666999" y="4124325"/>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69" name="Oval 17"/>
          <p:cNvSpPr>
            <a:spLocks noChangeArrowheads="1"/>
          </p:cNvSpPr>
          <p:nvPr>
            <p:custDataLst>
              <p:tags r:id="rId10"/>
            </p:custDataLst>
          </p:nvPr>
        </p:nvSpPr>
        <p:spPr bwMode="auto">
          <a:xfrm>
            <a:off x="5886449" y="4222750"/>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70" name="Oval 18"/>
          <p:cNvSpPr>
            <a:spLocks noChangeArrowheads="1"/>
          </p:cNvSpPr>
          <p:nvPr>
            <p:custDataLst>
              <p:tags r:id="rId11"/>
            </p:custDataLst>
          </p:nvPr>
        </p:nvSpPr>
        <p:spPr bwMode="auto">
          <a:xfrm>
            <a:off x="6843712" y="3517900"/>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71" name="Oval 19"/>
          <p:cNvSpPr>
            <a:spLocks noChangeArrowheads="1"/>
          </p:cNvSpPr>
          <p:nvPr>
            <p:custDataLst>
              <p:tags r:id="rId12"/>
            </p:custDataLst>
          </p:nvPr>
        </p:nvSpPr>
        <p:spPr bwMode="auto">
          <a:xfrm>
            <a:off x="5895974" y="35179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72" name="Oval 20"/>
          <p:cNvSpPr>
            <a:spLocks noChangeArrowheads="1"/>
          </p:cNvSpPr>
          <p:nvPr>
            <p:custDataLst>
              <p:tags r:id="rId13"/>
            </p:custDataLst>
          </p:nvPr>
        </p:nvSpPr>
        <p:spPr bwMode="auto">
          <a:xfrm>
            <a:off x="6848474" y="4222750"/>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73" name="Rectangle 21"/>
          <p:cNvSpPr>
            <a:spLocks noChangeArrowheads="1"/>
          </p:cNvSpPr>
          <p:nvPr>
            <p:custDataLst>
              <p:tags r:id="rId14"/>
            </p:custDataLst>
          </p:nvPr>
        </p:nvSpPr>
        <p:spPr bwMode="auto">
          <a:xfrm>
            <a:off x="914399" y="4419600"/>
            <a:ext cx="7772400" cy="2514600"/>
          </a:xfrm>
          <a:prstGeom prst="rect">
            <a:avLst/>
          </a:prstGeom>
          <a:noFill/>
          <a:ln w="9525">
            <a:noFill/>
            <a:miter lim="800000"/>
            <a:headEnd/>
            <a:tailEnd/>
          </a:ln>
          <a:effectLst/>
        </p:spPr>
        <p:txBody>
          <a:bodyPr/>
          <a:lstStyle/>
          <a:p>
            <a:pPr marL="342900" indent="-342900">
              <a:spcBef>
                <a:spcPct val="20000"/>
              </a:spcBef>
            </a:pPr>
            <a:endParaRPr lang="en-US" sz="2400" dirty="0"/>
          </a:p>
          <a:p>
            <a:pPr marL="342900" indent="-342900">
              <a:spcBef>
                <a:spcPct val="20000"/>
              </a:spcBef>
            </a:pPr>
            <a:r>
              <a:rPr lang="en-US" sz="2400" dirty="0"/>
              <a:t>	To </a:t>
            </a:r>
            <a:r>
              <a:rPr lang="en-US" sz="2400" dirty="0" err="1"/>
              <a:t>unwarp</a:t>
            </a:r>
            <a:r>
              <a:rPr lang="en-US" sz="2400" dirty="0"/>
              <a:t> (rectify) an image solve for </a:t>
            </a:r>
            <a:r>
              <a:rPr lang="en-US" sz="2400" dirty="0" err="1"/>
              <a:t>homography</a:t>
            </a:r>
            <a:r>
              <a:rPr lang="en-US" sz="2400" dirty="0"/>
              <a:t> </a:t>
            </a:r>
            <a:r>
              <a:rPr lang="en-US" sz="2400" b="1" dirty="0"/>
              <a:t>H</a:t>
            </a:r>
            <a:r>
              <a:rPr lang="en-US" sz="2400" dirty="0"/>
              <a:t> given </a:t>
            </a:r>
            <a:r>
              <a:rPr lang="en-US" sz="2400" b="1" dirty="0"/>
              <a:t>p</a:t>
            </a:r>
            <a:r>
              <a:rPr lang="en-US" sz="2400" dirty="0"/>
              <a:t> and </a:t>
            </a:r>
            <a:r>
              <a:rPr lang="en-US" sz="2400" b="1" dirty="0" err="1"/>
              <a:t>p’</a:t>
            </a:r>
            <a:r>
              <a:rPr lang="en-US" sz="2400" b="1" dirty="0"/>
              <a:t>:  </a:t>
            </a:r>
            <a:r>
              <a:rPr lang="en-US" sz="2400" dirty="0" err="1"/>
              <a:t>w</a:t>
            </a:r>
            <a:r>
              <a:rPr lang="en-US" sz="2400" b="1" dirty="0" err="1"/>
              <a:t>p</a:t>
            </a:r>
            <a:r>
              <a:rPr lang="en-US" sz="2400" b="1" dirty="0"/>
              <a:t>’=Hp</a:t>
            </a:r>
            <a:endParaRPr lang="en-US" sz="2000" b="1" dirty="0"/>
          </a:p>
        </p:txBody>
      </p:sp>
      <p:sp>
        <p:nvSpPr>
          <p:cNvPr id="330774" name="Text Box 22"/>
          <p:cNvSpPr txBox="1">
            <a:spLocks noChangeArrowheads="1"/>
          </p:cNvSpPr>
          <p:nvPr>
            <p:custDataLst>
              <p:tags r:id="rId15"/>
            </p:custDataLst>
          </p:nvPr>
        </p:nvSpPr>
        <p:spPr bwMode="auto">
          <a:xfrm>
            <a:off x="1717675" y="3657601"/>
            <a:ext cx="339725" cy="396875"/>
          </a:xfrm>
          <a:prstGeom prst="rect">
            <a:avLst/>
          </a:prstGeom>
          <a:noFill/>
          <a:ln w="9525">
            <a:noFill/>
            <a:miter lim="800000"/>
            <a:headEnd/>
            <a:tailEnd/>
          </a:ln>
          <a:effectLst/>
        </p:spPr>
        <p:txBody>
          <a:bodyPr wrap="none">
            <a:spAutoFit/>
          </a:bodyPr>
          <a:lstStyle/>
          <a:p>
            <a:r>
              <a:rPr lang="en-US" sz="2000" b="1" dirty="0">
                <a:solidFill>
                  <a:srgbClr val="FF0000"/>
                </a:solidFill>
              </a:rPr>
              <a:t>p</a:t>
            </a:r>
          </a:p>
        </p:txBody>
      </p:sp>
      <p:sp>
        <p:nvSpPr>
          <p:cNvPr id="330775" name="Text Box 23"/>
          <p:cNvSpPr txBox="1">
            <a:spLocks noChangeArrowheads="1"/>
          </p:cNvSpPr>
          <p:nvPr>
            <p:custDataLst>
              <p:tags r:id="rId16"/>
            </p:custDataLst>
          </p:nvPr>
        </p:nvSpPr>
        <p:spPr bwMode="auto">
          <a:xfrm>
            <a:off x="5922963" y="3429001"/>
            <a:ext cx="409575" cy="396875"/>
          </a:xfrm>
          <a:prstGeom prst="rect">
            <a:avLst/>
          </a:prstGeom>
          <a:noFill/>
          <a:ln w="9525">
            <a:noFill/>
            <a:miter lim="800000"/>
            <a:headEnd/>
            <a:tailEnd/>
          </a:ln>
          <a:effectLst/>
        </p:spPr>
        <p:txBody>
          <a:bodyPr wrap="none">
            <a:spAutoFit/>
          </a:bodyPr>
          <a:lstStyle/>
          <a:p>
            <a:r>
              <a:rPr lang="en-US" sz="2000" b="1">
                <a:solidFill>
                  <a:srgbClr val="FF0000"/>
                </a:solidFill>
              </a:rPr>
              <a:t>p’</a:t>
            </a:r>
          </a:p>
        </p:txBody>
      </p:sp>
      <p:sp>
        <p:nvSpPr>
          <p:cNvPr id="18" name="Right Arrow 17"/>
          <p:cNvSpPr/>
          <p:nvPr/>
        </p:nvSpPr>
        <p:spPr>
          <a:xfrm>
            <a:off x="4267199" y="28956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p:cNvSpPr>
            <a:spLocks noGrp="1"/>
          </p:cNvSpPr>
          <p:nvPr>
            <p:ph type="title"/>
          </p:nvPr>
        </p:nvSpPr>
        <p:spPr/>
        <p:txBody>
          <a:bodyPr/>
          <a:lstStyle/>
          <a:p>
            <a:r>
              <a:rPr lang="en-US" smtClean="0"/>
              <a:t>Computing homography</a:t>
            </a:r>
          </a:p>
        </p:txBody>
      </p:sp>
      <p:sp>
        <p:nvSpPr>
          <p:cNvPr id="3" name="Content Placeholder 2"/>
          <p:cNvSpPr>
            <a:spLocks noGrp="1"/>
          </p:cNvSpPr>
          <p:nvPr>
            <p:ph idx="1"/>
          </p:nvPr>
        </p:nvSpPr>
        <p:spPr>
          <a:xfrm>
            <a:off x="685800" y="1066800"/>
            <a:ext cx="8229600" cy="5135563"/>
          </a:xfrm>
        </p:spPr>
        <p:txBody>
          <a:bodyPr/>
          <a:lstStyle/>
          <a:p>
            <a:pPr>
              <a:buFont typeface="Arial" charset="0"/>
              <a:buNone/>
              <a:defRPr/>
            </a:pPr>
            <a:r>
              <a:rPr lang="en-US" dirty="0" smtClean="0"/>
              <a:t>	Assume we have four matched points: How do we compute </a:t>
            </a:r>
            <a:r>
              <a:rPr lang="en-US" dirty="0" err="1" smtClean="0"/>
              <a:t>homography</a:t>
            </a:r>
            <a:r>
              <a:rPr lang="en-US" dirty="0" smtClean="0"/>
              <a:t> </a:t>
            </a:r>
            <a:r>
              <a:rPr lang="en-US" b="1" dirty="0" smtClean="0"/>
              <a:t>H</a:t>
            </a:r>
            <a:r>
              <a:rPr lang="en-US" dirty="0" smtClean="0"/>
              <a:t>?</a:t>
            </a:r>
          </a:p>
          <a:p>
            <a:pPr>
              <a:defRPr/>
            </a:pPr>
            <a:endParaRPr lang="en-US" sz="1200" dirty="0"/>
          </a:p>
          <a:p>
            <a:pPr>
              <a:buFont typeface="Arial" charset="0"/>
              <a:buNone/>
              <a:defRPr/>
            </a:pPr>
            <a:r>
              <a:rPr lang="en-US" dirty="0" smtClean="0"/>
              <a:t>Direct Linear Transformation (DLT)</a:t>
            </a:r>
          </a:p>
          <a:p>
            <a:pPr>
              <a:buFont typeface="Arial" charset="0"/>
              <a:buNone/>
              <a:defRPr/>
            </a:pPr>
            <a:endParaRPr lang="en-US" dirty="0" smtClean="0"/>
          </a:p>
          <a:p>
            <a:pPr>
              <a:buFont typeface="Arial" charset="0"/>
              <a:buNone/>
              <a:defRPr/>
            </a:pPr>
            <a:endParaRPr lang="en-US" dirty="0" smtClean="0"/>
          </a:p>
          <a:p>
            <a:pPr>
              <a:buFont typeface="Arial" charset="0"/>
              <a:buNone/>
              <a:defRPr/>
            </a:pPr>
            <a:endParaRPr lang="en-US" dirty="0" smtClean="0"/>
          </a:p>
          <a:p>
            <a:pPr>
              <a:buFont typeface="Arial" charset="0"/>
              <a:buNone/>
              <a:defRPr/>
            </a:pPr>
            <a:endParaRPr lang="en-US" dirty="0" smtClean="0"/>
          </a:p>
          <a:p>
            <a:pPr marL="514350" indent="-514350">
              <a:buNone/>
              <a:defRPr/>
            </a:pPr>
            <a:endParaRPr lang="en-US" dirty="0" smtClean="0"/>
          </a:p>
          <a:p>
            <a:pPr marL="514350" indent="-514350">
              <a:buFont typeface="+mj-lt"/>
              <a:buAutoNum type="arabicPeriod"/>
              <a:defRPr/>
            </a:pPr>
            <a:endParaRPr lang="en-US" dirty="0" smtClean="0"/>
          </a:p>
          <a:p>
            <a:pPr marL="914400" lvl="1" indent="-514350">
              <a:buFont typeface="Calibri" pitchFamily="34" charset="0"/>
              <a:buChar char="–"/>
              <a:defRPr/>
            </a:pPr>
            <a:endParaRPr lang="en-US" dirty="0"/>
          </a:p>
        </p:txBody>
      </p:sp>
      <p:graphicFrame>
        <p:nvGraphicFramePr>
          <p:cNvPr id="1026" name="Object 2"/>
          <p:cNvGraphicFramePr>
            <a:graphicFrameLocks noChangeAspect="1"/>
          </p:cNvGraphicFramePr>
          <p:nvPr>
            <p:extLst>
              <p:ext uri="{D42A27DB-BD31-4B8C-83A1-F6EECF244321}">
                <p14:modId xmlns:p14="http://schemas.microsoft.com/office/powerpoint/2010/main" val="3018917584"/>
              </p:ext>
            </p:extLst>
          </p:nvPr>
        </p:nvGraphicFramePr>
        <p:xfrm>
          <a:off x="1752600" y="3444875"/>
          <a:ext cx="1570038" cy="644525"/>
        </p:xfrm>
        <a:graphic>
          <a:graphicData uri="http://schemas.openxmlformats.org/presentationml/2006/ole">
            <mc:AlternateContent xmlns:mc="http://schemas.openxmlformats.org/markup-compatibility/2006">
              <mc:Choice xmlns:v="urn:schemas-microsoft-com:vml" Requires="v">
                <p:oleObj spid="_x0000_s99596" name="Equation" r:id="rId3" imgW="495000" imgH="203040" progId="Equation.3">
                  <p:embed/>
                </p:oleObj>
              </mc:Choice>
              <mc:Fallback>
                <p:oleObj name="Equation" r:id="rId3" imgW="495000" imgH="203040" progId="Equation.3">
                  <p:embed/>
                  <p:pic>
                    <p:nvPicPr>
                      <p:cNvPr id="0" name=""/>
                      <p:cNvPicPr>
                        <a:picLocks noChangeAspect="1" noChangeArrowheads="1"/>
                      </p:cNvPicPr>
                      <p:nvPr/>
                    </p:nvPicPr>
                    <p:blipFill>
                      <a:blip r:embed="rId4"/>
                      <a:srcRect/>
                      <a:stretch>
                        <a:fillRect/>
                      </a:stretch>
                    </p:blipFill>
                    <p:spPr bwMode="auto">
                      <a:xfrm>
                        <a:off x="1752600" y="3444875"/>
                        <a:ext cx="1570038"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690363529"/>
              </p:ext>
            </p:extLst>
          </p:nvPr>
        </p:nvGraphicFramePr>
        <p:xfrm>
          <a:off x="609600" y="5029200"/>
          <a:ext cx="6667500" cy="982663"/>
        </p:xfrm>
        <a:graphic>
          <a:graphicData uri="http://schemas.openxmlformats.org/presentationml/2006/ole">
            <mc:AlternateContent xmlns:mc="http://schemas.openxmlformats.org/markup-compatibility/2006">
              <mc:Choice xmlns:v="urn:schemas-microsoft-com:vml" Requires="v">
                <p:oleObj spid="_x0000_s99597" name="Equation" r:id="rId5" imgW="3187440" imgH="469800" progId="Equation.3">
                  <p:embed/>
                </p:oleObj>
              </mc:Choice>
              <mc:Fallback>
                <p:oleObj name="Equation" r:id="rId5" imgW="318744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029200"/>
                        <a:ext cx="6667500"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extLst>
              <p:ext uri="{D42A27DB-BD31-4B8C-83A1-F6EECF244321}">
                <p14:modId xmlns:p14="http://schemas.microsoft.com/office/powerpoint/2010/main" val="1807608661"/>
              </p:ext>
            </p:extLst>
          </p:nvPr>
        </p:nvGraphicFramePr>
        <p:xfrm>
          <a:off x="3810000" y="3200399"/>
          <a:ext cx="1028700" cy="1066800"/>
        </p:xfrm>
        <a:graphic>
          <a:graphicData uri="http://schemas.openxmlformats.org/presentationml/2006/ole">
            <mc:AlternateContent xmlns:mc="http://schemas.openxmlformats.org/markup-compatibility/2006">
              <mc:Choice xmlns:v="urn:schemas-microsoft-com:vml" Requires="v">
                <p:oleObj spid="_x0000_s99598" name="Equation" r:id="rId7" imgW="672840" imgH="698400" progId="Equation.3">
                  <p:embed/>
                </p:oleObj>
              </mc:Choice>
              <mc:Fallback>
                <p:oleObj name="Equation" r:id="rId7" imgW="672840" imgH="698400" progId="Equation.3">
                  <p:embed/>
                  <p:pic>
                    <p:nvPicPr>
                      <p:cNvPr id="0" name=""/>
                      <p:cNvPicPr>
                        <a:picLocks noChangeAspect="1" noChangeArrowheads="1"/>
                      </p:cNvPicPr>
                      <p:nvPr/>
                    </p:nvPicPr>
                    <p:blipFill>
                      <a:blip r:embed="rId8"/>
                      <a:srcRect/>
                      <a:stretch>
                        <a:fillRect/>
                      </a:stretch>
                    </p:blipFill>
                    <p:spPr bwMode="auto">
                      <a:xfrm>
                        <a:off x="3810000" y="3200399"/>
                        <a:ext cx="10287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5"/>
          <p:cNvGraphicFramePr>
            <a:graphicFrameLocks noChangeAspect="1"/>
          </p:cNvGraphicFramePr>
          <p:nvPr>
            <p:extLst>
              <p:ext uri="{D42A27DB-BD31-4B8C-83A1-F6EECF244321}">
                <p14:modId xmlns:p14="http://schemas.microsoft.com/office/powerpoint/2010/main" val="3695137538"/>
              </p:ext>
            </p:extLst>
          </p:nvPr>
        </p:nvGraphicFramePr>
        <p:xfrm>
          <a:off x="6289675" y="3024980"/>
          <a:ext cx="2251075" cy="1417638"/>
        </p:xfrm>
        <a:graphic>
          <a:graphicData uri="http://schemas.openxmlformats.org/presentationml/2006/ole">
            <mc:AlternateContent xmlns:mc="http://schemas.openxmlformats.org/markup-compatibility/2006">
              <mc:Choice xmlns:v="urn:schemas-microsoft-com:vml" Requires="v">
                <p:oleObj spid="_x0000_s99599" name="Equation" r:id="rId9" imgW="1130040" imgH="711000" progId="Equation.3">
                  <p:embed/>
                </p:oleObj>
              </mc:Choice>
              <mc:Fallback>
                <p:oleObj name="Equation" r:id="rId9" imgW="1130040" imgH="711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9675" y="3024980"/>
                        <a:ext cx="2251075" cy="1417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6"/>
          <p:cNvGraphicFramePr>
            <a:graphicFrameLocks noChangeAspect="1"/>
          </p:cNvGraphicFramePr>
          <p:nvPr>
            <p:extLst>
              <p:ext uri="{D42A27DB-BD31-4B8C-83A1-F6EECF244321}">
                <p14:modId xmlns:p14="http://schemas.microsoft.com/office/powerpoint/2010/main" val="3465093333"/>
              </p:ext>
            </p:extLst>
          </p:nvPr>
        </p:nvGraphicFramePr>
        <p:xfrm>
          <a:off x="7994650" y="4552950"/>
          <a:ext cx="546100" cy="2036763"/>
        </p:xfrm>
        <a:graphic>
          <a:graphicData uri="http://schemas.openxmlformats.org/presentationml/2006/ole">
            <mc:AlternateContent xmlns:mc="http://schemas.openxmlformats.org/markup-compatibility/2006">
              <mc:Choice xmlns:v="urn:schemas-microsoft-com:vml" Requires="v">
                <p:oleObj spid="_x0000_s99600" name="Equation" r:id="rId11" imgW="558720" imgH="2082600" progId="Equation.3">
                  <p:embed/>
                </p:oleObj>
              </mc:Choice>
              <mc:Fallback>
                <p:oleObj name="Equation" r:id="rId11" imgW="558720" imgH="2082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4650" y="4552950"/>
                        <a:ext cx="546100" cy="203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4"/>
          <p:cNvGraphicFramePr>
            <a:graphicFrameLocks noChangeAspect="1"/>
          </p:cNvGraphicFramePr>
          <p:nvPr>
            <p:extLst>
              <p:ext uri="{D42A27DB-BD31-4B8C-83A1-F6EECF244321}">
                <p14:modId xmlns:p14="http://schemas.microsoft.com/office/powerpoint/2010/main" val="978607075"/>
              </p:ext>
            </p:extLst>
          </p:nvPr>
        </p:nvGraphicFramePr>
        <p:xfrm>
          <a:off x="5141913" y="3167063"/>
          <a:ext cx="757237" cy="1087437"/>
        </p:xfrm>
        <a:graphic>
          <a:graphicData uri="http://schemas.openxmlformats.org/presentationml/2006/ole">
            <mc:AlternateContent xmlns:mc="http://schemas.openxmlformats.org/markup-compatibility/2006">
              <mc:Choice xmlns:v="urn:schemas-microsoft-com:vml" Requires="v">
                <p:oleObj spid="_x0000_s99601" name="Equation" r:id="rId13" imgW="495000" imgH="711000" progId="Equation.3">
                  <p:embed/>
                </p:oleObj>
              </mc:Choice>
              <mc:Fallback>
                <p:oleObj name="Equation" r:id="rId13" imgW="495000" imgH="711000" progId="Equation.3">
                  <p:embed/>
                  <p:pic>
                    <p:nvPicPr>
                      <p:cNvPr id="1028" name="Object 4"/>
                      <p:cNvPicPr>
                        <a:picLocks noChangeAspect="1" noChangeArrowheads="1"/>
                      </p:cNvPicPr>
                      <p:nvPr/>
                    </p:nvPicPr>
                    <p:blipFill>
                      <a:blip r:embed="rId14"/>
                      <a:srcRect/>
                      <a:stretch>
                        <a:fillRect/>
                      </a:stretch>
                    </p:blipFill>
                    <p:spPr bwMode="auto">
                      <a:xfrm>
                        <a:off x="5141913" y="3167063"/>
                        <a:ext cx="757237" cy="1087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840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1"/>
          <p:cNvSpPr>
            <a:spLocks noGrp="1"/>
          </p:cNvSpPr>
          <p:nvPr>
            <p:ph type="title"/>
          </p:nvPr>
        </p:nvSpPr>
        <p:spPr/>
        <p:txBody>
          <a:bodyPr/>
          <a:lstStyle/>
          <a:p>
            <a:r>
              <a:rPr lang="en-US" smtClean="0"/>
              <a:t>Computing homography</a:t>
            </a:r>
          </a:p>
        </p:txBody>
      </p:sp>
      <p:sp>
        <p:nvSpPr>
          <p:cNvPr id="3" name="Content Placeholder 2"/>
          <p:cNvSpPr>
            <a:spLocks noGrp="1"/>
          </p:cNvSpPr>
          <p:nvPr>
            <p:ph idx="1"/>
          </p:nvPr>
        </p:nvSpPr>
        <p:spPr>
          <a:xfrm>
            <a:off x="489958" y="931492"/>
            <a:ext cx="8229600" cy="5410200"/>
          </a:xfrm>
        </p:spPr>
        <p:txBody>
          <a:bodyPr/>
          <a:lstStyle/>
          <a:p>
            <a:pPr>
              <a:buFont typeface="Arial" charset="0"/>
              <a:buNone/>
            </a:pPr>
            <a:r>
              <a:rPr lang="en-US" dirty="0" smtClean="0"/>
              <a:t>Direct Linear Transform</a:t>
            </a:r>
          </a:p>
          <a:p>
            <a:pPr>
              <a:buFont typeface="Arial" charset="0"/>
              <a:buNone/>
            </a:pPr>
            <a:endParaRPr lang="en-US" dirty="0" smtClean="0"/>
          </a:p>
          <a:p>
            <a:pPr>
              <a:buFont typeface="Arial" charset="0"/>
              <a:buNone/>
            </a:pPr>
            <a:endParaRPr lang="en-US" dirty="0" smtClean="0"/>
          </a:p>
          <a:p>
            <a:pPr>
              <a:buFont typeface="Arial" charset="0"/>
              <a:buNone/>
            </a:pPr>
            <a:endParaRPr lang="en-US" dirty="0" smtClean="0"/>
          </a:p>
          <a:p>
            <a:pPr>
              <a:buFont typeface="Arial" charset="0"/>
              <a:buNone/>
            </a:pPr>
            <a:endParaRPr lang="en-US" dirty="0" smtClean="0"/>
          </a:p>
          <a:p>
            <a:r>
              <a:rPr lang="en-US" sz="2400" dirty="0"/>
              <a:t>Apply SVD: </a:t>
            </a:r>
            <a:r>
              <a:rPr lang="en-US" sz="2400" b="1" i="1" dirty="0"/>
              <a:t>USV</a:t>
            </a:r>
            <a:r>
              <a:rPr lang="en-US" sz="2400" i="1" baseline="30000" dirty="0"/>
              <a:t>T</a:t>
            </a:r>
            <a:r>
              <a:rPr lang="en-US" sz="2400" baseline="30000" dirty="0"/>
              <a:t> </a:t>
            </a:r>
            <a:r>
              <a:rPr lang="en-US" sz="2400" dirty="0"/>
              <a:t>= </a:t>
            </a:r>
            <a:r>
              <a:rPr lang="en-US" sz="2400" b="1" i="1" dirty="0"/>
              <a:t>A</a:t>
            </a:r>
          </a:p>
          <a:p>
            <a:r>
              <a:rPr lang="en-US" sz="2400" b="1" i="1" dirty="0"/>
              <a:t>h = </a:t>
            </a:r>
            <a:r>
              <a:rPr lang="en-US" sz="2400" b="1" i="1" dirty="0" err="1"/>
              <a:t>V</a:t>
            </a:r>
            <a:r>
              <a:rPr lang="en-US" sz="2400" baseline="-25000" dirty="0" err="1"/>
              <a:t>smallest</a:t>
            </a:r>
            <a:r>
              <a:rPr lang="en-US" sz="2400" dirty="0"/>
              <a:t> </a:t>
            </a:r>
            <a:r>
              <a:rPr lang="en-US" sz="2000" dirty="0"/>
              <a:t>(column of </a:t>
            </a:r>
            <a:r>
              <a:rPr lang="en-US" sz="2000" b="1" i="1" dirty="0"/>
              <a:t>V</a:t>
            </a:r>
            <a:r>
              <a:rPr lang="en-US" sz="2000" i="1" baseline="30000" dirty="0"/>
              <a:t>T</a:t>
            </a:r>
            <a:r>
              <a:rPr lang="en-US" sz="2000" dirty="0"/>
              <a:t> </a:t>
            </a:r>
            <a:r>
              <a:rPr lang="en-US" sz="2000" dirty="0" smtClean="0"/>
              <a:t>corresponds </a:t>
            </a:r>
            <a:r>
              <a:rPr lang="en-US" sz="2000" dirty="0"/>
              <a:t>to smallest singular value)</a:t>
            </a:r>
            <a:endParaRPr lang="en-US" sz="2400" dirty="0"/>
          </a:p>
          <a:p>
            <a:endParaRPr lang="en-US" dirty="0" smtClean="0"/>
          </a:p>
        </p:txBody>
      </p:sp>
      <p:graphicFrame>
        <p:nvGraphicFramePr>
          <p:cNvPr id="2050" name="Object 2"/>
          <p:cNvGraphicFramePr>
            <a:graphicFrameLocks noChangeAspect="1"/>
          </p:cNvGraphicFramePr>
          <p:nvPr>
            <p:extLst>
              <p:ext uri="{D42A27DB-BD31-4B8C-83A1-F6EECF244321}">
                <p14:modId xmlns:p14="http://schemas.microsoft.com/office/powerpoint/2010/main" val="2295708381"/>
              </p:ext>
            </p:extLst>
          </p:nvPr>
        </p:nvGraphicFramePr>
        <p:xfrm>
          <a:off x="3444297" y="4822455"/>
          <a:ext cx="238125" cy="450850"/>
        </p:xfrm>
        <a:graphic>
          <a:graphicData uri="http://schemas.openxmlformats.org/presentationml/2006/ole">
            <mc:AlternateContent xmlns:mc="http://schemas.openxmlformats.org/markup-compatibility/2006">
              <mc:Choice xmlns:v="urn:schemas-microsoft-com:vml" Requires="v">
                <p:oleObj spid="_x0000_s100516"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297" y="4822455"/>
                        <a:ext cx="23812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8" name="Object 3"/>
          <p:cNvGraphicFramePr>
            <a:graphicFrameLocks noChangeAspect="1"/>
          </p:cNvGraphicFramePr>
          <p:nvPr>
            <p:extLst>
              <p:ext uri="{D42A27DB-BD31-4B8C-83A1-F6EECF244321}">
                <p14:modId xmlns:p14="http://schemas.microsoft.com/office/powerpoint/2010/main" val="334315627"/>
              </p:ext>
            </p:extLst>
          </p:nvPr>
        </p:nvGraphicFramePr>
        <p:xfrm>
          <a:off x="1271009" y="4970092"/>
          <a:ext cx="2779713" cy="1479550"/>
        </p:xfrm>
        <a:graphic>
          <a:graphicData uri="http://schemas.openxmlformats.org/presentationml/2006/ole">
            <mc:AlternateContent xmlns:mc="http://schemas.openxmlformats.org/markup-compatibility/2006">
              <mc:Choice xmlns:v="urn:schemas-microsoft-com:vml" Requires="v">
                <p:oleObj spid="_x0000_s100517" name="Equation" r:id="rId6" imgW="1765080" imgH="939600" progId="Equation.3">
                  <p:embed/>
                </p:oleObj>
              </mc:Choice>
              <mc:Fallback>
                <p:oleObj name="Equation" r:id="rId6" imgW="1765080" imgH="939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1009" y="4970092"/>
                        <a:ext cx="2779713" cy="147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3579358250"/>
              </p:ext>
            </p:extLst>
          </p:nvPr>
        </p:nvGraphicFramePr>
        <p:xfrm>
          <a:off x="181984" y="1863356"/>
          <a:ext cx="8924925" cy="1963737"/>
        </p:xfrm>
        <a:graphic>
          <a:graphicData uri="http://schemas.openxmlformats.org/presentationml/2006/ole">
            <mc:AlternateContent xmlns:mc="http://schemas.openxmlformats.org/markup-compatibility/2006">
              <mc:Choice xmlns:v="urn:schemas-microsoft-com:vml" Requires="v">
                <p:oleObj spid="_x0000_s100518" name="Equation" r:id="rId8" imgW="4267080" imgH="939600" progId="Equation.3">
                  <p:embed/>
                </p:oleObj>
              </mc:Choice>
              <mc:Fallback>
                <p:oleObj name="Equation" r:id="rId8" imgW="4267080" imgH="939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984" y="1863356"/>
                        <a:ext cx="8924925" cy="196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a:spLocks noChangeArrowheads="1"/>
          </p:cNvSpPr>
          <p:nvPr/>
        </p:nvSpPr>
        <p:spPr bwMode="auto">
          <a:xfrm>
            <a:off x="4812723" y="4974199"/>
            <a:ext cx="6464877"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smtClean="0"/>
              <a:t>Python</a:t>
            </a:r>
            <a:endParaRPr lang="en-US" sz="2400" dirty="0"/>
          </a:p>
          <a:p>
            <a:pPr eaLnBrk="1" hangingPunct="1"/>
            <a:r>
              <a:rPr lang="en-US" dirty="0" smtClean="0">
                <a:latin typeface="Courier New" pitchFamily="49" charset="0"/>
                <a:cs typeface="Courier New" pitchFamily="49" charset="0"/>
              </a:rPr>
              <a:t>U</a:t>
            </a:r>
            <a:r>
              <a:rPr lang="en-US" dirty="0">
                <a:latin typeface="Courier New" pitchFamily="49" charset="0"/>
                <a:cs typeface="Courier New" pitchFamily="49" charset="0"/>
              </a:rPr>
              <a:t>, </a:t>
            </a:r>
            <a:r>
              <a:rPr lang="en-US" dirty="0" smtClean="0">
                <a:latin typeface="Courier New" pitchFamily="49" charset="0"/>
                <a:cs typeface="Courier New" pitchFamily="49" charset="0"/>
              </a:rPr>
              <a:t>S, </a:t>
            </a:r>
            <a:r>
              <a:rPr lang="en-US" dirty="0" err="1" smtClean="0">
                <a:latin typeface="Courier New" pitchFamily="49" charset="0"/>
                <a:cs typeface="Courier New" pitchFamily="49" charset="0"/>
              </a:rPr>
              <a:t>Vt</a:t>
            </a:r>
            <a:r>
              <a:rPr lang="en-US" dirty="0" smtClean="0">
                <a:latin typeface="Courier New" pitchFamily="49" charset="0"/>
                <a:cs typeface="Courier New" pitchFamily="49" charset="0"/>
              </a:rPr>
              <a:t> </a:t>
            </a:r>
            <a:r>
              <a:rPr lang="en-US" dirty="0">
                <a:latin typeface="Courier New" pitchFamily="49" charset="0"/>
                <a:cs typeface="Courier New" pitchFamily="49" charset="0"/>
              </a:rPr>
              <a:t>= </a:t>
            </a:r>
            <a:r>
              <a:rPr lang="en-US" dirty="0" err="1" smtClean="0">
                <a:latin typeface="Courier New" pitchFamily="49" charset="0"/>
                <a:cs typeface="Courier New" pitchFamily="49" charset="0"/>
              </a:rPr>
              <a:t>scipy.linalg.svd</a:t>
            </a:r>
            <a:r>
              <a:rPr lang="en-US" dirty="0" smtClean="0">
                <a:latin typeface="Courier New" pitchFamily="49" charset="0"/>
                <a:cs typeface="Courier New" pitchFamily="49" charset="0"/>
              </a:rPr>
              <a:t>(A)</a:t>
            </a:r>
            <a:endParaRPr lang="en-US" dirty="0">
              <a:latin typeface="Courier New" pitchFamily="49" charset="0"/>
              <a:cs typeface="Courier New" pitchFamily="49" charset="0"/>
            </a:endParaRPr>
          </a:p>
          <a:p>
            <a:pPr eaLnBrk="1" hangingPunct="1"/>
            <a:r>
              <a:rPr lang="en-US" sz="1400" dirty="0">
                <a:latin typeface="Courier New" pitchFamily="49" charset="0"/>
                <a:cs typeface="Courier New" pitchFamily="49" charset="0"/>
              </a:rPr>
              <a:t># last </a:t>
            </a:r>
            <a:r>
              <a:rPr lang="en-US" sz="1400" dirty="0" smtClean="0">
                <a:latin typeface="Courier New" pitchFamily="49" charset="0"/>
                <a:cs typeface="Courier New" pitchFamily="49" charset="0"/>
              </a:rPr>
              <a:t>column corr. to smallest singular value</a:t>
            </a:r>
            <a:endParaRPr lang="en-US" sz="1400" dirty="0">
              <a:latin typeface="Courier New" pitchFamily="49" charset="0"/>
              <a:cs typeface="Courier New" pitchFamily="49" charset="0"/>
            </a:endParaRPr>
          </a:p>
          <a:p>
            <a:pPr eaLnBrk="1" hangingPunct="1"/>
            <a:r>
              <a:rPr lang="en-US" dirty="0" smtClean="0">
                <a:latin typeface="Courier New" pitchFamily="49" charset="0"/>
                <a:cs typeface="Courier New" pitchFamily="49" charset="0"/>
              </a:rPr>
              <a:t>h </a:t>
            </a:r>
            <a:r>
              <a:rPr lang="en-US" dirty="0">
                <a:latin typeface="Courier New" pitchFamily="49" charset="0"/>
                <a:cs typeface="Courier New" pitchFamily="49" charset="0"/>
              </a:rPr>
              <a:t>= </a:t>
            </a:r>
            <a:r>
              <a:rPr lang="en-US" dirty="0" err="1" smtClean="0">
                <a:latin typeface="Courier New" pitchFamily="49" charset="0"/>
                <a:cs typeface="Courier New" pitchFamily="49" charset="0"/>
              </a:rPr>
              <a:t>V</a:t>
            </a:r>
            <a:r>
              <a:rPr lang="en-US" dirty="0" err="1" smtClean="0">
                <a:latin typeface="Courier New" pitchFamily="49" charset="0"/>
                <a:cs typeface="Courier New" pitchFamily="49" charset="0"/>
              </a:rPr>
              <a:t>t</a:t>
            </a:r>
            <a:r>
              <a:rPr lang="en-US" dirty="0" smtClean="0">
                <a:latin typeface="Courier New" pitchFamily="49" charset="0"/>
                <a:cs typeface="Courier New" pitchFamily="49" charset="0"/>
              </a:rPr>
              <a:t>[</a:t>
            </a:r>
            <a:r>
              <a:rPr lang="en-US" dirty="0" smtClean="0">
                <a:latin typeface="Courier New" pitchFamily="49" charset="0"/>
                <a:cs typeface="Courier New" pitchFamily="49" charset="0"/>
              </a:rPr>
              <a:t>:,-1]; </a:t>
            </a:r>
          </a:p>
          <a:p>
            <a:pPr eaLnBrk="1" hangingPunct="1"/>
            <a:r>
              <a:rPr lang="en-US" dirty="0">
                <a:latin typeface="Courier New" pitchFamily="49" charset="0"/>
                <a:cs typeface="Courier New" pitchFamily="49" charset="0"/>
              </a:rPr>
              <a:t>	</a:t>
            </a:r>
            <a:r>
              <a:rPr lang="en-US" dirty="0" smtClean="0">
                <a:latin typeface="Courier New" pitchFamily="49" charset="0"/>
                <a:cs typeface="Courier New" pitchFamily="49" charset="0"/>
              </a:rPr>
              <a:t>	 </a:t>
            </a:r>
            <a:endParaRPr lang="en-US" dirty="0">
              <a:latin typeface="Courier New" pitchFamily="49" charset="0"/>
              <a:cs typeface="Courier New" pitchFamily="49" charset="0"/>
            </a:endParaRPr>
          </a:p>
          <a:p>
            <a:pPr eaLnBrk="1" hangingPunct="1"/>
            <a:endParaRPr lang="en-US" dirty="0"/>
          </a:p>
        </p:txBody>
      </p:sp>
      <p:sp>
        <p:nvSpPr>
          <p:cNvPr id="12" name="TextBox 11"/>
          <p:cNvSpPr txBox="1">
            <a:spLocks noChangeArrowheads="1"/>
          </p:cNvSpPr>
          <p:nvPr/>
        </p:nvSpPr>
        <p:spPr bwMode="auto">
          <a:xfrm>
            <a:off x="32759" y="6429006"/>
            <a:ext cx="86613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Explanation </a:t>
            </a:r>
            <a:r>
              <a:rPr lang="en-US" dirty="0"/>
              <a:t>of </a:t>
            </a:r>
            <a:r>
              <a:rPr lang="en-US" dirty="0" smtClean="0">
                <a:hlinkClick r:id="rId10"/>
              </a:rPr>
              <a:t>SVD</a:t>
            </a:r>
            <a:r>
              <a:rPr lang="en-US" dirty="0"/>
              <a:t>,</a:t>
            </a:r>
            <a:r>
              <a:rPr lang="en-US" dirty="0" smtClean="0"/>
              <a:t> </a:t>
            </a:r>
            <a:r>
              <a:rPr lang="en-US" dirty="0" smtClean="0">
                <a:hlinkClick r:id="rId11"/>
              </a:rPr>
              <a:t>solving systems of linear equations</a:t>
            </a:r>
            <a:r>
              <a:rPr lang="en-US" dirty="0" smtClean="0"/>
              <a:t>, derivation of solution </a:t>
            </a:r>
            <a:r>
              <a:rPr lang="en-US" dirty="0" smtClean="0">
                <a:hlinkClick r:id="rId12"/>
              </a:rPr>
              <a:t>here</a:t>
            </a:r>
            <a:endParaRPr lang="en-US" dirty="0" smtClean="0"/>
          </a:p>
          <a:p>
            <a:pPr eaLnBrk="1" hangingPunct="1"/>
            <a:endParaRPr lang="en-US" dirty="0"/>
          </a:p>
        </p:txBody>
      </p:sp>
    </p:spTree>
    <p:extLst>
      <p:ext uri="{BB962C8B-B14F-4D97-AF65-F5344CB8AC3E}">
        <p14:creationId xmlns:p14="http://schemas.microsoft.com/office/powerpoint/2010/main" val="203708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89432" y="-19229"/>
            <a:ext cx="8763000" cy="1143000"/>
          </a:xfrm>
          <a:solidFill>
            <a:schemeClr val="bg1">
              <a:alpha val="20000"/>
            </a:schemeClr>
          </a:solidFill>
        </p:spPr>
        <p:txBody>
          <a:bodyPr>
            <a:normAutofit/>
          </a:bodyPr>
          <a:lstStyle/>
          <a:p>
            <a:pPr eaLnBrk="1" hangingPunct="1">
              <a:defRPr/>
            </a:pPr>
            <a:r>
              <a:rPr lang="en-US" dirty="0" smtClean="0"/>
              <a:t>Single-view 3D Reconstruction</a:t>
            </a:r>
          </a:p>
        </p:txBody>
      </p:sp>
      <p:sp>
        <p:nvSpPr>
          <p:cNvPr id="13315" name="Subtitle 2"/>
          <p:cNvSpPr>
            <a:spLocks noGrp="1"/>
          </p:cNvSpPr>
          <p:nvPr>
            <p:ph type="subTitle" idx="1"/>
          </p:nvPr>
        </p:nvSpPr>
        <p:spPr>
          <a:xfrm>
            <a:off x="1942032" y="4628971"/>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pic>
        <p:nvPicPr>
          <p:cNvPr id="6" name="Picture 4" descr="popupbook1"/>
          <p:cNvPicPr>
            <a:picLocks noChangeAspect="1" noChangeArrowheads="1"/>
          </p:cNvPicPr>
          <p:nvPr/>
        </p:nvPicPr>
        <p:blipFill>
          <a:blip r:embed="rId3" cstate="print"/>
          <a:srcRect/>
          <a:stretch>
            <a:fillRect/>
          </a:stretch>
        </p:blipFill>
        <p:spPr bwMode="auto">
          <a:xfrm>
            <a:off x="1332432" y="1428571"/>
            <a:ext cx="6722628" cy="3581400"/>
          </a:xfrm>
          <a:prstGeom prst="rect">
            <a:avLst/>
          </a:prstGeom>
          <a:noFill/>
        </p:spPr>
      </p:pic>
      <p:sp>
        <p:nvSpPr>
          <p:cNvPr id="7" name="TextBox 6"/>
          <p:cNvSpPr txBox="1"/>
          <p:nvPr/>
        </p:nvSpPr>
        <p:spPr>
          <a:xfrm flipH="1">
            <a:off x="37033" y="6530995"/>
            <a:ext cx="5440681" cy="307777"/>
          </a:xfrm>
          <a:prstGeom prst="rect">
            <a:avLst/>
          </a:prstGeom>
          <a:noFill/>
        </p:spPr>
        <p:txBody>
          <a:bodyPr wrap="square" rtlCol="0">
            <a:spAutoFit/>
          </a:bodyPr>
          <a:lstStyle/>
          <a:p>
            <a:r>
              <a:rPr lang="en-US" sz="1400" dirty="0">
                <a:solidFill>
                  <a:schemeClr val="bg1">
                    <a:lumMod val="50000"/>
                  </a:schemeClr>
                </a:solidFill>
              </a:rPr>
              <a:t>Some slides from Alyosha Efros, Steve Seitz</a:t>
            </a:r>
          </a:p>
        </p:txBody>
      </p:sp>
    </p:spTree>
    <p:extLst>
      <p:ext uri="{BB962C8B-B14F-4D97-AF65-F5344CB8AC3E}">
        <p14:creationId xmlns:p14="http://schemas.microsoft.com/office/powerpoint/2010/main" val="18901421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custDataLst>
              <p:tags r:id="rId2"/>
            </p:custDataLst>
          </p:nvPr>
        </p:nvSpPr>
        <p:spPr>
          <a:xfrm>
            <a:off x="609600" y="0"/>
            <a:ext cx="8534400" cy="914400"/>
          </a:xfrm>
        </p:spPr>
        <p:txBody>
          <a:bodyPr>
            <a:normAutofit/>
          </a:bodyPr>
          <a:lstStyle/>
          <a:p>
            <a:r>
              <a:rPr lang="en-US" sz="3200" dirty="0"/>
              <a:t>Solving for </a:t>
            </a:r>
            <a:r>
              <a:rPr lang="en-US" sz="3200" dirty="0" err="1" smtClean="0"/>
              <a:t>homography</a:t>
            </a:r>
            <a:r>
              <a:rPr lang="en-US" sz="3200" dirty="0" smtClean="0"/>
              <a:t> (another formulation)</a:t>
            </a:r>
            <a:endParaRPr lang="en-US" sz="3200" dirty="0"/>
          </a:p>
        </p:txBody>
      </p:sp>
      <p:sp>
        <p:nvSpPr>
          <p:cNvPr id="378884" name="Text Box 4"/>
          <p:cNvSpPr txBox="1">
            <a:spLocks noChangeArrowheads="1"/>
          </p:cNvSpPr>
          <p:nvPr>
            <p:custDataLst>
              <p:tags r:id="rId3"/>
            </p:custDataLst>
          </p:nvPr>
        </p:nvSpPr>
        <p:spPr bwMode="auto">
          <a:xfrm>
            <a:off x="3810001" y="3581400"/>
            <a:ext cx="351378" cy="369332"/>
          </a:xfrm>
          <a:prstGeom prst="rect">
            <a:avLst/>
          </a:prstGeom>
          <a:noFill/>
          <a:ln w="9525">
            <a:noFill/>
            <a:miter lim="800000"/>
            <a:headEnd/>
            <a:tailEnd/>
          </a:ln>
          <a:effectLst/>
        </p:spPr>
        <p:txBody>
          <a:bodyPr wrap="none">
            <a:spAutoFit/>
          </a:bodyPr>
          <a:lstStyle/>
          <a:p>
            <a:r>
              <a:rPr lang="en-US" b="1">
                <a:latin typeface="Arial" charset="0"/>
              </a:rPr>
              <a:t>A</a:t>
            </a:r>
          </a:p>
        </p:txBody>
      </p:sp>
      <p:sp>
        <p:nvSpPr>
          <p:cNvPr id="378885" name="Text Box 5"/>
          <p:cNvSpPr txBox="1">
            <a:spLocks noChangeArrowheads="1"/>
          </p:cNvSpPr>
          <p:nvPr>
            <p:custDataLst>
              <p:tags r:id="rId4"/>
            </p:custDataLst>
          </p:nvPr>
        </p:nvSpPr>
        <p:spPr bwMode="auto">
          <a:xfrm>
            <a:off x="6335714" y="3581400"/>
            <a:ext cx="325730" cy="369332"/>
          </a:xfrm>
          <a:prstGeom prst="rect">
            <a:avLst/>
          </a:prstGeom>
          <a:noFill/>
          <a:ln w="9525">
            <a:noFill/>
            <a:miter lim="800000"/>
            <a:headEnd/>
            <a:tailEnd/>
          </a:ln>
          <a:effectLst/>
        </p:spPr>
        <p:txBody>
          <a:bodyPr wrap="none">
            <a:spAutoFit/>
          </a:bodyPr>
          <a:lstStyle/>
          <a:p>
            <a:r>
              <a:rPr lang="en-US" b="1">
                <a:latin typeface="Arial" charset="0"/>
              </a:rPr>
              <a:t>h</a:t>
            </a:r>
          </a:p>
        </p:txBody>
      </p:sp>
      <p:sp>
        <p:nvSpPr>
          <p:cNvPr id="378886" name="Text Box 6"/>
          <p:cNvSpPr txBox="1">
            <a:spLocks noChangeArrowheads="1"/>
          </p:cNvSpPr>
          <p:nvPr>
            <p:custDataLst>
              <p:tags r:id="rId5"/>
            </p:custDataLst>
          </p:nvPr>
        </p:nvSpPr>
        <p:spPr bwMode="auto">
          <a:xfrm>
            <a:off x="7239001" y="3581400"/>
            <a:ext cx="312906" cy="369332"/>
          </a:xfrm>
          <a:prstGeom prst="rect">
            <a:avLst/>
          </a:prstGeom>
          <a:noFill/>
          <a:ln w="9525">
            <a:noFill/>
            <a:miter lim="800000"/>
            <a:headEnd/>
            <a:tailEnd/>
          </a:ln>
          <a:effectLst/>
        </p:spPr>
        <p:txBody>
          <a:bodyPr wrap="none">
            <a:spAutoFit/>
          </a:bodyPr>
          <a:lstStyle/>
          <a:p>
            <a:r>
              <a:rPr lang="en-US" b="1">
                <a:latin typeface="Arial" charset="0"/>
              </a:rPr>
              <a:t>0</a:t>
            </a:r>
          </a:p>
        </p:txBody>
      </p:sp>
      <p:sp>
        <p:nvSpPr>
          <p:cNvPr id="378888" name="Rectangle 8"/>
          <p:cNvSpPr>
            <a:spLocks noChangeArrowheads="1"/>
          </p:cNvSpPr>
          <p:nvPr>
            <p:custDataLst>
              <p:tags r:id="rId6"/>
            </p:custDataLst>
          </p:nvPr>
        </p:nvSpPr>
        <p:spPr bwMode="auto">
          <a:xfrm>
            <a:off x="1066800" y="4267200"/>
            <a:ext cx="7848600" cy="1219200"/>
          </a:xfrm>
          <a:prstGeom prst="rect">
            <a:avLst/>
          </a:prstGeom>
          <a:noFill/>
          <a:ln w="9525">
            <a:noFill/>
            <a:miter lim="800000"/>
            <a:headEnd/>
            <a:tailEnd/>
          </a:ln>
          <a:effectLst/>
        </p:spPr>
        <p:txBody>
          <a:bodyPr/>
          <a:lstStyle/>
          <a:p>
            <a:pPr marL="342900" indent="-342900">
              <a:spcBef>
                <a:spcPct val="20000"/>
              </a:spcBef>
            </a:pPr>
            <a:r>
              <a:rPr lang="en-US">
                <a:latin typeface="Arial" charset="0"/>
              </a:rPr>
              <a:t>Defines a least squares problem:</a:t>
            </a:r>
          </a:p>
        </p:txBody>
      </p:sp>
      <p:grpSp>
        <p:nvGrpSpPr>
          <p:cNvPr id="2" name="Group 11"/>
          <p:cNvGrpSpPr>
            <a:grpSpLocks/>
          </p:cNvGrpSpPr>
          <p:nvPr>
            <p:custDataLst>
              <p:tags r:id="rId7"/>
            </p:custDataLst>
          </p:nvPr>
        </p:nvGrpSpPr>
        <p:grpSpPr bwMode="auto">
          <a:xfrm>
            <a:off x="3657601" y="3892551"/>
            <a:ext cx="3971925" cy="309563"/>
            <a:chOff x="2064" y="2260"/>
            <a:chExt cx="2502" cy="195"/>
          </a:xfrm>
        </p:grpSpPr>
        <p:sp>
          <p:nvSpPr>
            <p:cNvPr id="378892" name="Text Box 12"/>
            <p:cNvSpPr txBox="1">
              <a:spLocks noChangeArrowheads="1"/>
            </p:cNvSpPr>
            <p:nvPr>
              <p:custDataLst>
                <p:tags r:id="rId10"/>
              </p:custDataLst>
            </p:nvPr>
          </p:nvSpPr>
          <p:spPr bwMode="auto">
            <a:xfrm>
              <a:off x="2064" y="2260"/>
              <a:ext cx="434" cy="192"/>
            </a:xfrm>
            <a:prstGeom prst="rect">
              <a:avLst/>
            </a:prstGeom>
            <a:noFill/>
            <a:ln w="9525">
              <a:noFill/>
              <a:miter lim="800000"/>
              <a:headEnd/>
              <a:tailEnd/>
            </a:ln>
            <a:effectLst/>
          </p:spPr>
          <p:txBody>
            <a:bodyPr wrap="none">
              <a:spAutoFit/>
            </a:bodyPr>
            <a:lstStyle/>
            <a:p>
              <a:r>
                <a:rPr lang="en-US" sz="1400" b="1"/>
                <a:t>2n </a:t>
              </a:r>
              <a:r>
                <a:rPr lang="en-US" sz="1400" b="1">
                  <a:cs typeface="Times New Roman" pitchFamily="18" charset="0"/>
                </a:rPr>
                <a:t>× 9</a:t>
              </a:r>
              <a:endParaRPr lang="en-US" sz="1400" b="1"/>
            </a:p>
          </p:txBody>
        </p:sp>
        <p:sp>
          <p:nvSpPr>
            <p:cNvPr id="378893" name="Text Box 13"/>
            <p:cNvSpPr txBox="1">
              <a:spLocks noChangeArrowheads="1"/>
            </p:cNvSpPr>
            <p:nvPr>
              <p:custDataLst>
                <p:tags r:id="rId11"/>
              </p:custDataLst>
            </p:nvPr>
          </p:nvSpPr>
          <p:spPr bwMode="auto">
            <a:xfrm>
              <a:off x="3778" y="2263"/>
              <a:ext cx="178" cy="192"/>
            </a:xfrm>
            <a:prstGeom prst="rect">
              <a:avLst/>
            </a:prstGeom>
            <a:noFill/>
            <a:ln w="9525">
              <a:noFill/>
              <a:miter lim="800000"/>
              <a:headEnd/>
              <a:tailEnd/>
            </a:ln>
            <a:effectLst/>
          </p:spPr>
          <p:txBody>
            <a:bodyPr wrap="none">
              <a:spAutoFit/>
            </a:bodyPr>
            <a:lstStyle/>
            <a:p>
              <a:r>
                <a:rPr lang="en-US" sz="1400" b="1">
                  <a:cs typeface="Times New Roman" pitchFamily="18" charset="0"/>
                </a:rPr>
                <a:t>9</a:t>
              </a:r>
              <a:endParaRPr lang="en-US" sz="1400" b="1"/>
            </a:p>
          </p:txBody>
        </p:sp>
        <p:sp>
          <p:nvSpPr>
            <p:cNvPr id="378894" name="Text Box 14"/>
            <p:cNvSpPr txBox="1">
              <a:spLocks noChangeArrowheads="1"/>
            </p:cNvSpPr>
            <p:nvPr>
              <p:custDataLst>
                <p:tags r:id="rId12"/>
              </p:custDataLst>
            </p:nvPr>
          </p:nvSpPr>
          <p:spPr bwMode="auto">
            <a:xfrm>
              <a:off x="4320" y="2263"/>
              <a:ext cx="246" cy="192"/>
            </a:xfrm>
            <a:prstGeom prst="rect">
              <a:avLst/>
            </a:prstGeom>
            <a:noFill/>
            <a:ln w="9525">
              <a:noFill/>
              <a:miter lim="800000"/>
              <a:headEnd/>
              <a:tailEnd/>
            </a:ln>
            <a:effectLst/>
          </p:spPr>
          <p:txBody>
            <a:bodyPr wrap="none">
              <a:spAutoFit/>
            </a:bodyPr>
            <a:lstStyle/>
            <a:p>
              <a:r>
                <a:rPr lang="en-US" sz="1400" b="1">
                  <a:cs typeface="Times New Roman" pitchFamily="18" charset="0"/>
                </a:rPr>
                <a:t>2n</a:t>
              </a:r>
              <a:endParaRPr lang="en-US" sz="1400" b="1"/>
            </a:p>
          </p:txBody>
        </p:sp>
      </p:grpSp>
      <p:sp>
        <p:nvSpPr>
          <p:cNvPr id="378895" name="Rectangle 15"/>
          <p:cNvSpPr>
            <a:spLocks noChangeArrowheads="1"/>
          </p:cNvSpPr>
          <p:nvPr>
            <p:custDataLst>
              <p:tags r:id="rId8"/>
            </p:custDataLst>
          </p:nvPr>
        </p:nvSpPr>
        <p:spPr bwMode="auto">
          <a:xfrm>
            <a:off x="1066800" y="4724400"/>
            <a:ext cx="7848600" cy="1371600"/>
          </a:xfrm>
          <a:prstGeom prst="rect">
            <a:avLst/>
          </a:prstGeom>
          <a:noFill/>
          <a:ln w="9525">
            <a:noFill/>
            <a:miter lim="800000"/>
            <a:headEnd/>
            <a:tailEnd/>
          </a:ln>
          <a:effectLst/>
        </p:spPr>
        <p:txBody>
          <a:bodyPr/>
          <a:lstStyle/>
          <a:p>
            <a:pPr marL="742950" lvl="1" indent="-285750">
              <a:spcBef>
                <a:spcPct val="20000"/>
              </a:spcBef>
              <a:buFontTx/>
              <a:buChar char="•"/>
            </a:pPr>
            <a:r>
              <a:rPr lang="en-US" sz="2000" dirty="0"/>
              <a:t>Since </a:t>
            </a:r>
            <a:r>
              <a:rPr lang="en-US" sz="2000" b="1" dirty="0"/>
              <a:t>h</a:t>
            </a:r>
            <a:r>
              <a:rPr lang="en-US" sz="2000" dirty="0"/>
              <a:t> is only defined up to scale, solve for unit vector </a:t>
            </a:r>
            <a:r>
              <a:rPr lang="en-US" sz="2000" b="1" dirty="0">
                <a:cs typeface="Arial" charset="0"/>
              </a:rPr>
              <a:t>ĥ</a:t>
            </a:r>
            <a:endParaRPr lang="en-US" sz="2000" b="1" dirty="0"/>
          </a:p>
          <a:p>
            <a:pPr marL="742950" lvl="1" indent="-285750">
              <a:spcBef>
                <a:spcPct val="20000"/>
              </a:spcBef>
              <a:buFontTx/>
              <a:buChar char="•"/>
            </a:pPr>
            <a:r>
              <a:rPr lang="en-US" sz="2000" dirty="0"/>
              <a:t>Solution: </a:t>
            </a:r>
            <a:r>
              <a:rPr lang="en-US" sz="2000" b="1" dirty="0">
                <a:cs typeface="Arial" charset="0"/>
              </a:rPr>
              <a:t>ĥ</a:t>
            </a:r>
            <a:r>
              <a:rPr lang="en-US" sz="2000" dirty="0"/>
              <a:t> = eigenvector of </a:t>
            </a:r>
            <a:r>
              <a:rPr lang="en-US" sz="2000" b="1" dirty="0"/>
              <a:t>A</a:t>
            </a:r>
            <a:r>
              <a:rPr lang="en-US" sz="2000" baseline="30000" dirty="0"/>
              <a:t>T</a:t>
            </a:r>
            <a:r>
              <a:rPr lang="en-US" sz="2000" b="1" dirty="0"/>
              <a:t>A</a:t>
            </a:r>
            <a:r>
              <a:rPr lang="en-US" sz="2000" dirty="0"/>
              <a:t> with smallest eigenvalue</a:t>
            </a:r>
          </a:p>
          <a:p>
            <a:pPr marL="1200150" lvl="2" indent="-285750">
              <a:spcBef>
                <a:spcPct val="20000"/>
              </a:spcBef>
              <a:buFontTx/>
              <a:buChar char="•"/>
            </a:pPr>
            <a:r>
              <a:rPr lang="en-US" sz="2000" dirty="0"/>
              <a:t>Can derive using Lagrange multipliers method</a:t>
            </a:r>
          </a:p>
          <a:p>
            <a:pPr marL="742950" lvl="1" indent="-285750">
              <a:spcBef>
                <a:spcPct val="20000"/>
              </a:spcBef>
              <a:buFontTx/>
              <a:buChar char="•"/>
            </a:pPr>
            <a:r>
              <a:rPr lang="en-US" sz="2000" dirty="0"/>
              <a:t>Works with 4 or more points</a:t>
            </a:r>
          </a:p>
        </p:txBody>
      </p:sp>
      <p:pic>
        <p:nvPicPr>
          <p:cNvPr id="378901" name="Picture 21" descr="Edittex"/>
          <p:cNvPicPr>
            <a:picLocks noChangeAspect="1" noChangeArrowheads="1"/>
          </p:cNvPicPr>
          <p:nvPr>
            <p:custDataLst>
              <p:tags r:id="rId9"/>
            </p:custDataLst>
          </p:nvPr>
        </p:nvPicPr>
        <p:blipFill>
          <a:blip r:embed="rId15" cstate="print"/>
          <a:srcRect/>
          <a:stretch>
            <a:fillRect/>
          </a:stretch>
        </p:blipFill>
        <p:spPr bwMode="auto">
          <a:xfrm>
            <a:off x="5989639" y="4346576"/>
            <a:ext cx="2439987" cy="301625"/>
          </a:xfrm>
          <a:prstGeom prst="rect">
            <a:avLst/>
          </a:prstGeom>
          <a:noFill/>
          <a:ln w="9525">
            <a:noFill/>
            <a:miter lim="800000"/>
            <a:headEnd/>
            <a:tailEnd/>
          </a:ln>
          <a:effectLst/>
        </p:spPr>
      </p:pic>
      <p:graphicFrame>
        <p:nvGraphicFramePr>
          <p:cNvPr id="15" name="Object 3"/>
          <p:cNvGraphicFramePr>
            <a:graphicFrameLocks noChangeAspect="1"/>
          </p:cNvGraphicFramePr>
          <p:nvPr>
            <p:extLst>
              <p:ext uri="{D42A27DB-BD31-4B8C-83A1-F6EECF244321}">
                <p14:modId xmlns:p14="http://schemas.microsoft.com/office/powerpoint/2010/main" val="1977767631"/>
              </p:ext>
            </p:extLst>
          </p:nvPr>
        </p:nvGraphicFramePr>
        <p:xfrm>
          <a:off x="229961" y="1677432"/>
          <a:ext cx="8924925" cy="1963737"/>
        </p:xfrm>
        <a:graphic>
          <a:graphicData uri="http://schemas.openxmlformats.org/presentationml/2006/ole">
            <mc:AlternateContent xmlns:mc="http://schemas.openxmlformats.org/markup-compatibility/2006">
              <mc:Choice xmlns:v="urn:schemas-microsoft-com:vml" Requires="v">
                <p:oleObj spid="_x0000_s103426" name="Equation" r:id="rId16" imgW="4267080" imgH="939600" progId="Equation.3">
                  <p:embed/>
                </p:oleObj>
              </mc:Choice>
              <mc:Fallback>
                <p:oleObj name="Equation" r:id="rId16" imgW="4267080" imgH="939600" progId="Equation.3">
                  <p:embed/>
                  <p:pic>
                    <p:nvPicPr>
                      <p:cNvPr id="1027" name="Object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9961" y="1677432"/>
                        <a:ext cx="8924925" cy="196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into the picture algorithm</a:t>
            </a:r>
            <a:endParaRPr lang="en-US" dirty="0"/>
          </a:p>
        </p:txBody>
      </p:sp>
      <p:sp>
        <p:nvSpPr>
          <p:cNvPr id="3" name="Content Placeholder 2"/>
          <p:cNvSpPr>
            <a:spLocks noGrp="1"/>
          </p:cNvSpPr>
          <p:nvPr>
            <p:ph idx="1"/>
          </p:nvPr>
        </p:nvSpPr>
        <p:spPr>
          <a:xfrm>
            <a:off x="762000" y="990600"/>
            <a:ext cx="3886200" cy="5135563"/>
          </a:xfrm>
        </p:spPr>
        <p:txBody>
          <a:bodyPr/>
          <a:lstStyle/>
          <a:p>
            <a:pPr marL="514350" indent="-514350">
              <a:buFont typeface="+mj-lt"/>
              <a:buAutoNum type="arabicPeriod"/>
            </a:pPr>
            <a:r>
              <a:rPr lang="en-US" dirty="0" smtClean="0"/>
              <a:t>Set the box corners</a:t>
            </a:r>
            <a:endParaRPr lang="en-US" dirty="0"/>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953000" y="990600"/>
            <a:ext cx="4114800" cy="5490405"/>
          </a:xfrm>
          <a:prstGeom prst="rect">
            <a:avLst/>
          </a:prstGeom>
          <a:noFill/>
        </p:spPr>
      </p:pic>
      <p:sp>
        <p:nvSpPr>
          <p:cNvPr id="5" name="Rectangle 4"/>
          <p:cNvSpPr/>
          <p:nvPr/>
        </p:nvSpPr>
        <p:spPr>
          <a:xfrm>
            <a:off x="6172200" y="2438399"/>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into the picture algorithm</a:t>
            </a:r>
            <a:endParaRPr lang="en-US" dirty="0"/>
          </a:p>
        </p:txBody>
      </p:sp>
      <p:sp>
        <p:nvSpPr>
          <p:cNvPr id="3" name="Content Placeholder 2"/>
          <p:cNvSpPr>
            <a:spLocks noGrp="1"/>
          </p:cNvSpPr>
          <p:nvPr>
            <p:ph idx="1"/>
          </p:nvPr>
        </p:nvSpPr>
        <p:spPr>
          <a:xfrm>
            <a:off x="762000" y="990600"/>
            <a:ext cx="3886200" cy="5490405"/>
          </a:xfrm>
        </p:spPr>
        <p:txBody>
          <a:bodyPr>
            <a:normAutofit fontScale="92500" lnSpcReduction="10000"/>
          </a:bodyPr>
          <a:lstStyle/>
          <a:p>
            <a:pPr marL="514350" indent="-514350">
              <a:buFont typeface="+mj-lt"/>
              <a:buAutoNum type="arabicPeriod"/>
            </a:pPr>
            <a:r>
              <a:rPr lang="en-US" dirty="0" smtClean="0"/>
              <a:t>Set the box corners</a:t>
            </a:r>
          </a:p>
          <a:p>
            <a:pPr marL="514350" indent="-514350">
              <a:buFont typeface="+mj-lt"/>
              <a:buAutoNum type="arabicPeriod"/>
            </a:pPr>
            <a:r>
              <a:rPr lang="en-US" dirty="0" smtClean="0"/>
              <a:t>Set the VP</a:t>
            </a:r>
          </a:p>
          <a:p>
            <a:pPr marL="514350" indent="-514350">
              <a:buFont typeface="+mj-lt"/>
              <a:buAutoNum type="arabicPeriod"/>
            </a:pPr>
            <a:r>
              <a:rPr lang="en-US" dirty="0" smtClean="0"/>
              <a:t>Get 3D coordinates</a:t>
            </a:r>
          </a:p>
          <a:p>
            <a:pPr marL="914400" lvl="1" indent="-514350"/>
            <a:r>
              <a:rPr lang="en-US" dirty="0" smtClean="0"/>
              <a:t>Compute height, width, and depth of box</a:t>
            </a:r>
          </a:p>
          <a:p>
            <a:pPr marL="514350" indent="-514350">
              <a:buFont typeface="+mj-lt"/>
              <a:buAutoNum type="arabicPeriod"/>
            </a:pPr>
            <a:r>
              <a:rPr lang="en-US" dirty="0" smtClean="0"/>
              <a:t>Get texture maps</a:t>
            </a:r>
          </a:p>
          <a:p>
            <a:pPr marL="914400" lvl="1" indent="-514350"/>
            <a:r>
              <a:rPr lang="en-US" dirty="0" err="1" smtClean="0"/>
              <a:t>homographies</a:t>
            </a:r>
            <a:r>
              <a:rPr lang="en-US" dirty="0" smtClean="0"/>
              <a:t> for each face</a:t>
            </a:r>
          </a:p>
          <a:p>
            <a:pPr marL="514350" indent="-514350">
              <a:buFont typeface="+mj-lt"/>
              <a:buAutoNum type="arabicPeriod"/>
            </a:pPr>
            <a:r>
              <a:rPr lang="en-US" dirty="0" smtClean="0"/>
              <a:t>Create file to store plane coordinates and texture maps </a:t>
            </a:r>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953000" y="990600"/>
            <a:ext cx="4114800" cy="5490405"/>
          </a:xfrm>
          <a:prstGeom prst="rect">
            <a:avLst/>
          </a:prstGeom>
          <a:noFill/>
        </p:spPr>
      </p:pic>
      <p:sp>
        <p:nvSpPr>
          <p:cNvPr id="5" name="Rectangle 4"/>
          <p:cNvSpPr/>
          <p:nvPr/>
        </p:nvSpPr>
        <p:spPr>
          <a:xfrm>
            <a:off x="6172200" y="2438399"/>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10800000" flipV="1">
            <a:off x="4953000" y="5181599"/>
            <a:ext cx="1219200" cy="609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086600" y="5181599"/>
            <a:ext cx="19812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5334000" y="1600199"/>
            <a:ext cx="14478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6515100" y="1562099"/>
            <a:ext cx="14478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383547" y="4672641"/>
            <a:ext cx="356188" cy="461665"/>
          </a:xfrm>
          <a:prstGeom prst="rect">
            <a:avLst/>
          </a:prstGeom>
          <a:noFill/>
        </p:spPr>
        <p:txBody>
          <a:bodyPr wrap="none" rtlCol="0">
            <a:spAutoFit/>
          </a:bodyPr>
          <a:lstStyle/>
          <a:p>
            <a:r>
              <a:rPr lang="en-US" sz="2400" b="1" dirty="0">
                <a:solidFill>
                  <a:srgbClr val="FF0000"/>
                </a:solidFill>
              </a:rPr>
              <a:t>x</a:t>
            </a:r>
          </a:p>
        </p:txBody>
      </p:sp>
      <p:cxnSp>
        <p:nvCxnSpPr>
          <p:cNvPr id="45" name="Straight Connector 44"/>
          <p:cNvCxnSpPr/>
          <p:nvPr/>
        </p:nvCxnSpPr>
        <p:spPr>
          <a:xfrm rot="5400000">
            <a:off x="5562600" y="3428999"/>
            <a:ext cx="2514600" cy="5334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5105400" y="3505199"/>
            <a:ext cx="2514600" cy="3810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6553200" y="4952999"/>
            <a:ext cx="5334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172200" y="4952999"/>
            <a:ext cx="3810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smtClean="0"/>
              <a:t>Result</a:t>
            </a:r>
          </a:p>
        </p:txBody>
      </p:sp>
      <p:sp>
        <p:nvSpPr>
          <p:cNvPr id="41987" name="Rectangle 3"/>
          <p:cNvSpPr>
            <a:spLocks noGrp="1" noChangeArrowheads="1"/>
          </p:cNvSpPr>
          <p:nvPr>
            <p:ph type="body" idx="1"/>
          </p:nvPr>
        </p:nvSpPr>
        <p:spPr/>
        <p:txBody>
          <a:bodyPr>
            <a:normAutofit/>
          </a:bodyPr>
          <a:lstStyle/>
          <a:p>
            <a:pPr>
              <a:buNone/>
            </a:pPr>
            <a:r>
              <a:rPr lang="en-US" sz="2800" dirty="0"/>
              <a:t>	Render from new views</a:t>
            </a:r>
          </a:p>
        </p:txBody>
      </p:sp>
      <p:pic>
        <p:nvPicPr>
          <p:cNvPr id="41988" name="Picture 4"/>
          <p:cNvPicPr>
            <a:picLocks noChangeAspect="1" noChangeArrowheads="1"/>
          </p:cNvPicPr>
          <p:nvPr/>
        </p:nvPicPr>
        <p:blipFill>
          <a:blip r:embed="rId3" cstate="print"/>
          <a:srcRect/>
          <a:stretch>
            <a:fillRect/>
          </a:stretch>
        </p:blipFill>
        <p:spPr bwMode="auto">
          <a:xfrm>
            <a:off x="3922753" y="2971800"/>
            <a:ext cx="2286000" cy="30861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1103353" y="2514601"/>
            <a:ext cx="2286000" cy="3084513"/>
          </a:xfrm>
          <a:prstGeom prst="rect">
            <a:avLst/>
          </a:prstGeom>
          <a:noFill/>
          <a:ln w="9525">
            <a:noFill/>
            <a:miter lim="800000"/>
            <a:headEnd/>
            <a:tailEnd/>
          </a:ln>
        </p:spPr>
      </p:pic>
      <p:pic>
        <p:nvPicPr>
          <p:cNvPr id="41990" name="Picture 7"/>
          <p:cNvPicPr>
            <a:picLocks noChangeAspect="1" noChangeArrowheads="1"/>
          </p:cNvPicPr>
          <p:nvPr/>
        </p:nvPicPr>
        <p:blipFill>
          <a:blip r:embed="rId5" cstate="print"/>
          <a:srcRect/>
          <a:stretch>
            <a:fillRect/>
          </a:stretch>
        </p:blipFill>
        <p:spPr bwMode="auto">
          <a:xfrm>
            <a:off x="6284953" y="2057400"/>
            <a:ext cx="2286000" cy="3048000"/>
          </a:xfrm>
          <a:prstGeom prst="rect">
            <a:avLst/>
          </a:prstGeom>
          <a:noFill/>
          <a:ln w="9525">
            <a:noFill/>
            <a:miter lim="800000"/>
            <a:headEnd/>
            <a:tailEnd/>
          </a:ln>
        </p:spPr>
      </p:pic>
      <p:sp>
        <p:nvSpPr>
          <p:cNvPr id="7" name="TextBox 6"/>
          <p:cNvSpPr txBox="1"/>
          <p:nvPr/>
        </p:nvSpPr>
        <p:spPr>
          <a:xfrm>
            <a:off x="722353" y="6443246"/>
            <a:ext cx="8396722" cy="338554"/>
          </a:xfrm>
          <a:prstGeom prst="rect">
            <a:avLst/>
          </a:prstGeom>
          <a:noFill/>
        </p:spPr>
        <p:txBody>
          <a:bodyPr wrap="none" rtlCol="0">
            <a:spAutoFit/>
          </a:bodyPr>
          <a:lstStyle/>
          <a:p>
            <a:r>
              <a:rPr lang="en-US" sz="1600" dirty="0">
                <a:hlinkClick r:id="rId6"/>
              </a:rPr>
              <a:t>http://www.cs.cmu.edu/afs/cs.cmu.edu/academic/class/15463-f08/www/proj5/www/dmillett/</a:t>
            </a:r>
            <a:endParaRPr lang="en-US" sz="1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Foreground Objects</a:t>
            </a:r>
          </a:p>
        </p:txBody>
      </p:sp>
      <p:sp>
        <p:nvSpPr>
          <p:cNvPr id="43011" name="Rectangle 3"/>
          <p:cNvSpPr>
            <a:spLocks noGrp="1" noChangeArrowheads="1"/>
          </p:cNvSpPr>
          <p:nvPr>
            <p:ph type="body" sz="half" idx="1"/>
          </p:nvPr>
        </p:nvSpPr>
        <p:spPr>
          <a:xfrm>
            <a:off x="1066801" y="990600"/>
            <a:ext cx="3808413" cy="5257800"/>
          </a:xfrm>
        </p:spPr>
        <p:txBody>
          <a:bodyPr/>
          <a:lstStyle/>
          <a:p>
            <a:pPr marL="0" indent="0">
              <a:buNone/>
            </a:pPr>
            <a:r>
              <a:rPr lang="en-US" dirty="0" smtClean="0"/>
              <a:t>Use separate billboard for each</a:t>
            </a:r>
          </a:p>
          <a:p>
            <a:pPr marL="0" indent="0"/>
            <a:endParaRPr lang="en-US" dirty="0" smtClean="0"/>
          </a:p>
          <a:p>
            <a:pPr marL="0" indent="0">
              <a:buNone/>
            </a:pPr>
            <a:r>
              <a:rPr lang="en-US" dirty="0" smtClean="0"/>
              <a:t>For this to work, three separate images used:</a:t>
            </a:r>
          </a:p>
          <a:p>
            <a:pPr lvl="1"/>
            <a:r>
              <a:rPr lang="en-US" dirty="0" smtClean="0"/>
              <a:t>Original image.</a:t>
            </a:r>
          </a:p>
          <a:p>
            <a:pPr lvl="1"/>
            <a:r>
              <a:rPr lang="en-US" dirty="0" smtClean="0"/>
              <a:t>Mask to isolate desired foreground images.</a:t>
            </a:r>
          </a:p>
          <a:p>
            <a:pPr lvl="1"/>
            <a:r>
              <a:rPr lang="en-US" dirty="0" smtClean="0"/>
              <a:t>Background with objects removed</a:t>
            </a:r>
          </a:p>
        </p:txBody>
      </p:sp>
      <p:pic>
        <p:nvPicPr>
          <p:cNvPr id="43012" name="Picture 4" descr="tip2"/>
          <p:cNvPicPr>
            <a:picLocks noChangeAspect="1" noChangeArrowheads="1"/>
          </p:cNvPicPr>
          <p:nvPr/>
        </p:nvPicPr>
        <p:blipFill>
          <a:blip r:embed="rId3" cstate="print"/>
          <a:srcRect/>
          <a:stretch>
            <a:fillRect/>
          </a:stretch>
        </p:blipFill>
        <p:spPr bwMode="auto">
          <a:xfrm>
            <a:off x="5181600" y="1295401"/>
            <a:ext cx="2051050" cy="1514475"/>
          </a:xfrm>
          <a:prstGeom prst="rect">
            <a:avLst/>
          </a:prstGeom>
          <a:noFill/>
          <a:ln w="9525">
            <a:noFill/>
            <a:miter lim="800000"/>
            <a:headEnd/>
            <a:tailEnd/>
          </a:ln>
        </p:spPr>
      </p:pic>
      <p:pic>
        <p:nvPicPr>
          <p:cNvPr id="43013" name="Picture 5" descr="tip3"/>
          <p:cNvPicPr>
            <a:picLocks noChangeAspect="1" noChangeArrowheads="1"/>
          </p:cNvPicPr>
          <p:nvPr/>
        </p:nvPicPr>
        <p:blipFill>
          <a:blip r:embed="rId4" cstate="print"/>
          <a:srcRect/>
          <a:stretch>
            <a:fillRect/>
          </a:stretch>
        </p:blipFill>
        <p:spPr bwMode="auto">
          <a:xfrm>
            <a:off x="5867400" y="4953000"/>
            <a:ext cx="2057400" cy="1519238"/>
          </a:xfrm>
          <a:prstGeom prst="rect">
            <a:avLst/>
          </a:prstGeom>
          <a:noFill/>
          <a:ln w="9525">
            <a:noFill/>
            <a:miter lim="800000"/>
            <a:headEnd/>
            <a:tailEnd/>
          </a:ln>
        </p:spPr>
      </p:pic>
      <p:pic>
        <p:nvPicPr>
          <p:cNvPr id="43014" name="Picture 6" descr="tip4"/>
          <p:cNvPicPr>
            <a:picLocks noChangeAspect="1" noChangeArrowheads="1"/>
          </p:cNvPicPr>
          <p:nvPr/>
        </p:nvPicPr>
        <p:blipFill>
          <a:blip r:embed="rId5" cstate="print"/>
          <a:srcRect/>
          <a:stretch>
            <a:fillRect/>
          </a:stretch>
        </p:blipFill>
        <p:spPr bwMode="auto">
          <a:xfrm>
            <a:off x="7010400" y="3124200"/>
            <a:ext cx="2057400" cy="151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Foreground Objects</a:t>
            </a:r>
          </a:p>
        </p:txBody>
      </p:sp>
      <p:sp>
        <p:nvSpPr>
          <p:cNvPr id="44035" name="Rectangle 3"/>
          <p:cNvSpPr>
            <a:spLocks noGrp="1" noChangeArrowheads="1"/>
          </p:cNvSpPr>
          <p:nvPr>
            <p:ph type="body" idx="1"/>
          </p:nvPr>
        </p:nvSpPr>
        <p:spPr>
          <a:xfrm>
            <a:off x="645920" y="1295399"/>
            <a:ext cx="3429000" cy="5181600"/>
          </a:xfrm>
        </p:spPr>
        <p:txBody>
          <a:bodyPr>
            <a:normAutofit fontScale="85000" lnSpcReduction="10000"/>
          </a:bodyPr>
          <a:lstStyle/>
          <a:p>
            <a:pPr>
              <a:buNone/>
            </a:pPr>
            <a:r>
              <a:rPr lang="en-US" dirty="0" smtClean="0"/>
              <a:t>	Add vertical rectangles for each foreground object</a:t>
            </a:r>
          </a:p>
          <a:p>
            <a:endParaRPr lang="en-US" dirty="0" smtClean="0"/>
          </a:p>
          <a:p>
            <a:pPr>
              <a:buNone/>
            </a:pPr>
            <a:r>
              <a:rPr lang="en-US" dirty="0" smtClean="0"/>
              <a:t>	Can compute 3D coordinates P0, P1 since they are on known plane.  </a:t>
            </a:r>
          </a:p>
          <a:p>
            <a:pPr>
              <a:buNone/>
            </a:pPr>
            <a:r>
              <a:rPr lang="en-US" dirty="0" smtClean="0"/>
              <a:t>	</a:t>
            </a:r>
          </a:p>
          <a:p>
            <a:pPr>
              <a:buNone/>
            </a:pPr>
            <a:r>
              <a:rPr lang="en-US" dirty="0" smtClean="0"/>
              <a:t>	P2, P3 can be computed as before (similar triangles)</a:t>
            </a:r>
          </a:p>
        </p:txBody>
      </p:sp>
      <p:pic>
        <p:nvPicPr>
          <p:cNvPr id="44036" name="Picture 4"/>
          <p:cNvPicPr>
            <a:picLocks noChangeAspect="1" noChangeArrowheads="1"/>
          </p:cNvPicPr>
          <p:nvPr/>
        </p:nvPicPr>
        <p:blipFill>
          <a:blip r:embed="rId3" cstate="print">
            <a:clrChange>
              <a:clrFrom>
                <a:srgbClr val="FFFFFF"/>
              </a:clrFrom>
              <a:clrTo>
                <a:srgbClr val="FFFFFF">
                  <a:alpha val="0"/>
                </a:srgbClr>
              </a:clrTo>
            </a:clrChange>
          </a:blip>
          <a:srcRect l="11143" t="19524" r="38571" b="14952"/>
          <a:stretch>
            <a:fillRect/>
          </a:stretch>
        </p:blipFill>
        <p:spPr bwMode="auto">
          <a:xfrm>
            <a:off x="4455920" y="1524000"/>
            <a:ext cx="4572000" cy="4468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smtClean="0"/>
              <a:t>Foreground Result</a:t>
            </a:r>
          </a:p>
        </p:txBody>
      </p:sp>
      <p:pic>
        <p:nvPicPr>
          <p:cNvPr id="45059" name="Picture 4"/>
          <p:cNvPicPr>
            <a:picLocks noChangeAspect="1" noChangeArrowheads="1"/>
          </p:cNvPicPr>
          <p:nvPr/>
        </p:nvPicPr>
        <p:blipFill>
          <a:blip r:embed="rId3" cstate="print"/>
          <a:srcRect/>
          <a:stretch>
            <a:fillRect/>
          </a:stretch>
        </p:blipFill>
        <p:spPr bwMode="auto">
          <a:xfrm>
            <a:off x="762000" y="2057400"/>
            <a:ext cx="3810000" cy="2732088"/>
          </a:xfrm>
          <a:prstGeom prst="rect">
            <a:avLst/>
          </a:prstGeom>
          <a:noFill/>
          <a:ln w="9525">
            <a:noFill/>
            <a:miter lim="800000"/>
            <a:headEnd/>
            <a:tailEnd/>
          </a:ln>
        </p:spPr>
      </p:pic>
      <p:pic>
        <p:nvPicPr>
          <p:cNvPr id="45060" name="Picture 5"/>
          <p:cNvPicPr>
            <a:picLocks noChangeAspect="1" noChangeArrowheads="1"/>
          </p:cNvPicPr>
          <p:nvPr/>
        </p:nvPicPr>
        <p:blipFill>
          <a:blip r:embed="rId4" cstate="print"/>
          <a:srcRect/>
          <a:stretch>
            <a:fillRect/>
          </a:stretch>
        </p:blipFill>
        <p:spPr bwMode="auto">
          <a:xfrm>
            <a:off x="5181600" y="3962400"/>
            <a:ext cx="3810000" cy="2736850"/>
          </a:xfrm>
          <a:prstGeom prst="rect">
            <a:avLst/>
          </a:prstGeom>
          <a:noFill/>
          <a:ln w="9525">
            <a:noFill/>
            <a:miter lim="800000"/>
            <a:headEnd/>
            <a:tailEnd/>
          </a:ln>
        </p:spPr>
      </p:pic>
      <p:pic>
        <p:nvPicPr>
          <p:cNvPr id="45061" name="Picture 6"/>
          <p:cNvPicPr>
            <a:picLocks noChangeAspect="1" noChangeArrowheads="1"/>
          </p:cNvPicPr>
          <p:nvPr/>
        </p:nvPicPr>
        <p:blipFill>
          <a:blip r:embed="rId5" cstate="print"/>
          <a:srcRect/>
          <a:stretch>
            <a:fillRect/>
          </a:stretch>
        </p:blipFill>
        <p:spPr bwMode="auto">
          <a:xfrm>
            <a:off x="5257800" y="1066800"/>
            <a:ext cx="3810000" cy="2738438"/>
          </a:xfrm>
          <a:prstGeom prst="rect">
            <a:avLst/>
          </a:prstGeom>
          <a:noFill/>
          <a:ln w="9525">
            <a:noFill/>
            <a:miter lim="800000"/>
            <a:headEnd/>
            <a:tailEnd/>
          </a:ln>
        </p:spPr>
      </p:pic>
      <p:sp>
        <p:nvSpPr>
          <p:cNvPr id="6" name="TextBox 5"/>
          <p:cNvSpPr txBox="1"/>
          <p:nvPr/>
        </p:nvSpPr>
        <p:spPr>
          <a:xfrm>
            <a:off x="228600" y="5638800"/>
            <a:ext cx="4343400" cy="923330"/>
          </a:xfrm>
          <a:prstGeom prst="rect">
            <a:avLst/>
          </a:prstGeom>
          <a:noFill/>
        </p:spPr>
        <p:txBody>
          <a:bodyPr wrap="square" rtlCol="0">
            <a:spAutoFit/>
          </a:bodyPr>
          <a:lstStyle/>
          <a:p>
            <a:r>
              <a:rPr lang="en-US" dirty="0" smtClean="0"/>
              <a:t>Video from CMU class: </a:t>
            </a:r>
            <a:r>
              <a:rPr lang="en-US" dirty="0" smtClean="0">
                <a:hlinkClick r:id="rId6"/>
              </a:rPr>
              <a:t>http://www.youtube.com/watch?v=dUAtdmGwcuM</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Photo Pop-up</a:t>
            </a:r>
            <a:endParaRPr lang="en-US" dirty="0"/>
          </a:p>
        </p:txBody>
      </p:sp>
      <p:sp>
        <p:nvSpPr>
          <p:cNvPr id="4" name="Text Box 15"/>
          <p:cNvSpPr txBox="1">
            <a:spLocks noChangeArrowheads="1"/>
          </p:cNvSpPr>
          <p:nvPr/>
        </p:nvSpPr>
        <p:spPr bwMode="auto">
          <a:xfrm>
            <a:off x="609600" y="1371600"/>
            <a:ext cx="990600" cy="457200"/>
          </a:xfrm>
          <a:prstGeom prst="rect">
            <a:avLst/>
          </a:prstGeom>
          <a:noFill/>
          <a:ln w="9525">
            <a:noFill/>
            <a:miter lim="800000"/>
            <a:headEnd/>
            <a:tailEnd/>
          </a:ln>
          <a:effectLst/>
        </p:spPr>
        <p:txBody>
          <a:bodyPr>
            <a:spAutoFit/>
          </a:bodyPr>
          <a:lstStyle/>
          <a:p>
            <a:pPr>
              <a:spcBef>
                <a:spcPct val="50000"/>
              </a:spcBef>
            </a:pPr>
            <a:r>
              <a:rPr lang="en-US" sz="2400"/>
              <a:t>Input</a:t>
            </a:r>
          </a:p>
        </p:txBody>
      </p:sp>
      <p:grpSp>
        <p:nvGrpSpPr>
          <p:cNvPr id="5" name="Group 23"/>
          <p:cNvGrpSpPr>
            <a:grpSpLocks/>
          </p:cNvGrpSpPr>
          <p:nvPr/>
        </p:nvGrpSpPr>
        <p:grpSpPr bwMode="auto">
          <a:xfrm>
            <a:off x="1905000" y="1371600"/>
            <a:ext cx="2743200" cy="4876800"/>
            <a:chOff x="1248" y="1152"/>
            <a:chExt cx="1728" cy="3072"/>
          </a:xfrm>
        </p:grpSpPr>
        <p:pic>
          <p:nvPicPr>
            <p:cNvPr id="6" name="Picture 4" descr="amtrak_sky"/>
            <p:cNvPicPr>
              <a:picLocks noChangeAspect="1" noChangeArrowheads="1"/>
            </p:cNvPicPr>
            <p:nvPr/>
          </p:nvPicPr>
          <p:blipFill>
            <a:blip r:embed="rId2" cstate="print"/>
            <a:srcRect/>
            <a:stretch>
              <a:fillRect/>
            </a:stretch>
          </p:blipFill>
          <p:spPr bwMode="auto">
            <a:xfrm>
              <a:off x="1621" y="3568"/>
              <a:ext cx="875" cy="656"/>
            </a:xfrm>
            <a:prstGeom prst="rect">
              <a:avLst/>
            </a:prstGeom>
            <a:noFill/>
            <a:ln w="9525">
              <a:noFill/>
              <a:miter lim="800000"/>
              <a:headEnd/>
              <a:tailEnd/>
            </a:ln>
          </p:spPr>
        </p:pic>
        <p:pic>
          <p:nvPicPr>
            <p:cNvPr id="7" name="Picture 5" descr="amtrak_vert"/>
            <p:cNvPicPr>
              <a:picLocks noChangeAspect="1" noChangeArrowheads="1"/>
            </p:cNvPicPr>
            <p:nvPr/>
          </p:nvPicPr>
          <p:blipFill>
            <a:blip r:embed="rId3" cstate="print"/>
            <a:srcRect/>
            <a:stretch>
              <a:fillRect/>
            </a:stretch>
          </p:blipFill>
          <p:spPr bwMode="auto">
            <a:xfrm>
              <a:off x="1621" y="2656"/>
              <a:ext cx="875" cy="656"/>
            </a:xfrm>
            <a:prstGeom prst="rect">
              <a:avLst/>
            </a:prstGeom>
            <a:noFill/>
            <a:ln w="9525">
              <a:noFill/>
              <a:miter lim="800000"/>
              <a:headEnd/>
              <a:tailEnd/>
            </a:ln>
          </p:spPr>
        </p:pic>
        <p:pic>
          <p:nvPicPr>
            <p:cNvPr id="8" name="Picture 6" descr="amtrak_ground"/>
            <p:cNvPicPr>
              <a:picLocks noChangeAspect="1" noChangeArrowheads="1"/>
            </p:cNvPicPr>
            <p:nvPr/>
          </p:nvPicPr>
          <p:blipFill>
            <a:blip r:embed="rId4" cstate="print"/>
            <a:srcRect/>
            <a:stretch>
              <a:fillRect/>
            </a:stretch>
          </p:blipFill>
          <p:spPr bwMode="auto">
            <a:xfrm>
              <a:off x="1621" y="1744"/>
              <a:ext cx="875" cy="656"/>
            </a:xfrm>
            <a:prstGeom prst="rect">
              <a:avLst/>
            </a:prstGeom>
            <a:noFill/>
            <a:ln w="9525">
              <a:noFill/>
              <a:miter lim="800000"/>
              <a:headEnd/>
              <a:tailEnd/>
            </a:ln>
          </p:spPr>
        </p:pic>
        <p:sp>
          <p:nvSpPr>
            <p:cNvPr id="9" name="Text Box 7"/>
            <p:cNvSpPr txBox="1">
              <a:spLocks noChangeArrowheads="1"/>
            </p:cNvSpPr>
            <p:nvPr/>
          </p:nvSpPr>
          <p:spPr bwMode="auto">
            <a:xfrm>
              <a:off x="1728" y="1536"/>
              <a:ext cx="768" cy="231"/>
            </a:xfrm>
            <a:prstGeom prst="rect">
              <a:avLst/>
            </a:prstGeom>
            <a:noFill/>
            <a:ln w="9525">
              <a:noFill/>
              <a:miter lim="800000"/>
              <a:headEnd/>
              <a:tailEnd/>
            </a:ln>
            <a:effectLst/>
          </p:spPr>
          <p:txBody>
            <a:bodyPr>
              <a:spAutoFit/>
            </a:bodyPr>
            <a:lstStyle/>
            <a:p>
              <a:pPr>
                <a:spcBef>
                  <a:spcPct val="50000"/>
                </a:spcBef>
              </a:pPr>
              <a:r>
                <a:rPr lang="en-US"/>
                <a:t>Ground</a:t>
              </a:r>
            </a:p>
          </p:txBody>
        </p:sp>
        <p:sp>
          <p:nvSpPr>
            <p:cNvPr id="10" name="Text Box 8"/>
            <p:cNvSpPr txBox="1">
              <a:spLocks noChangeArrowheads="1"/>
            </p:cNvSpPr>
            <p:nvPr/>
          </p:nvSpPr>
          <p:spPr bwMode="auto">
            <a:xfrm>
              <a:off x="1728" y="2457"/>
              <a:ext cx="768" cy="231"/>
            </a:xfrm>
            <a:prstGeom prst="rect">
              <a:avLst/>
            </a:prstGeom>
            <a:noFill/>
            <a:ln w="9525">
              <a:noFill/>
              <a:miter lim="800000"/>
              <a:headEnd/>
              <a:tailEnd/>
            </a:ln>
            <a:effectLst/>
          </p:spPr>
          <p:txBody>
            <a:bodyPr>
              <a:spAutoFit/>
            </a:bodyPr>
            <a:lstStyle/>
            <a:p>
              <a:pPr>
                <a:spcBef>
                  <a:spcPct val="50000"/>
                </a:spcBef>
              </a:pPr>
              <a:r>
                <a:rPr lang="en-US"/>
                <a:t>Vertical</a:t>
              </a:r>
            </a:p>
          </p:txBody>
        </p:sp>
        <p:sp>
          <p:nvSpPr>
            <p:cNvPr id="11" name="Text Box 9"/>
            <p:cNvSpPr txBox="1">
              <a:spLocks noChangeArrowheads="1"/>
            </p:cNvSpPr>
            <p:nvPr/>
          </p:nvSpPr>
          <p:spPr bwMode="auto">
            <a:xfrm>
              <a:off x="1824" y="3360"/>
              <a:ext cx="432" cy="231"/>
            </a:xfrm>
            <a:prstGeom prst="rect">
              <a:avLst/>
            </a:prstGeom>
            <a:noFill/>
            <a:ln w="9525">
              <a:noFill/>
              <a:miter lim="800000"/>
              <a:headEnd/>
              <a:tailEnd/>
            </a:ln>
            <a:effectLst/>
          </p:spPr>
          <p:txBody>
            <a:bodyPr>
              <a:spAutoFit/>
            </a:bodyPr>
            <a:lstStyle/>
            <a:p>
              <a:pPr>
                <a:spcBef>
                  <a:spcPct val="50000"/>
                </a:spcBef>
              </a:pPr>
              <a:r>
                <a:rPr lang="en-US"/>
                <a:t>Sky</a:t>
              </a:r>
            </a:p>
          </p:txBody>
        </p:sp>
        <p:sp>
          <p:nvSpPr>
            <p:cNvPr id="12" name="Text Box 16"/>
            <p:cNvSpPr txBox="1">
              <a:spLocks noChangeArrowheads="1"/>
            </p:cNvSpPr>
            <p:nvPr/>
          </p:nvSpPr>
          <p:spPr bwMode="auto">
            <a:xfrm>
              <a:off x="1248" y="1152"/>
              <a:ext cx="1728" cy="288"/>
            </a:xfrm>
            <a:prstGeom prst="rect">
              <a:avLst/>
            </a:prstGeom>
            <a:noFill/>
            <a:ln w="9525">
              <a:noFill/>
              <a:miter lim="800000"/>
              <a:headEnd/>
              <a:tailEnd/>
            </a:ln>
            <a:effectLst/>
          </p:spPr>
          <p:txBody>
            <a:bodyPr>
              <a:spAutoFit/>
            </a:bodyPr>
            <a:lstStyle/>
            <a:p>
              <a:pPr>
                <a:spcBef>
                  <a:spcPct val="50000"/>
                </a:spcBef>
              </a:pPr>
              <a:r>
                <a:rPr lang="en-US" sz="2400" dirty="0"/>
                <a:t>Geometric Labels</a:t>
              </a:r>
            </a:p>
          </p:txBody>
        </p:sp>
        <p:sp>
          <p:nvSpPr>
            <p:cNvPr id="13" name="AutoShape 20"/>
            <p:cNvSpPr>
              <a:spLocks noChangeArrowheads="1"/>
            </p:cNvSpPr>
            <p:nvPr/>
          </p:nvSpPr>
          <p:spPr bwMode="auto">
            <a:xfrm>
              <a:off x="1344"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4" name="Group 25"/>
          <p:cNvGrpSpPr>
            <a:grpSpLocks/>
          </p:cNvGrpSpPr>
          <p:nvPr/>
        </p:nvGrpSpPr>
        <p:grpSpPr bwMode="auto">
          <a:xfrm>
            <a:off x="3984626" y="1371600"/>
            <a:ext cx="2416175" cy="3608388"/>
            <a:chOff x="2558" y="1152"/>
            <a:chExt cx="1522" cy="2273"/>
          </a:xfrm>
        </p:grpSpPr>
        <p:pic>
          <p:nvPicPr>
            <p:cNvPr id="15" name="Picture 11" descr="amtrak_cutfold"/>
            <p:cNvPicPr>
              <a:picLocks noChangeAspect="1" noChangeArrowheads="1"/>
            </p:cNvPicPr>
            <p:nvPr/>
          </p:nvPicPr>
          <p:blipFill>
            <a:blip r:embed="rId5" cstate="print"/>
            <a:srcRect/>
            <a:stretch>
              <a:fillRect/>
            </a:stretch>
          </p:blipFill>
          <p:spPr bwMode="auto">
            <a:xfrm>
              <a:off x="2882" y="2543"/>
              <a:ext cx="1198" cy="882"/>
            </a:xfrm>
            <a:prstGeom prst="rect">
              <a:avLst/>
            </a:prstGeom>
            <a:noFill/>
            <a:ln w="9525">
              <a:noFill/>
              <a:miter lim="800000"/>
              <a:headEnd/>
              <a:tailEnd/>
            </a:ln>
          </p:spPr>
        </p:pic>
        <p:sp>
          <p:nvSpPr>
            <p:cNvPr id="16" name="Text Box 17"/>
            <p:cNvSpPr txBox="1">
              <a:spLocks noChangeArrowheads="1"/>
            </p:cNvSpPr>
            <p:nvPr/>
          </p:nvSpPr>
          <p:spPr bwMode="auto">
            <a:xfrm>
              <a:off x="3024" y="1152"/>
              <a:ext cx="1056" cy="288"/>
            </a:xfrm>
            <a:prstGeom prst="rect">
              <a:avLst/>
            </a:prstGeom>
            <a:noFill/>
            <a:ln w="9525">
              <a:noFill/>
              <a:miter lim="800000"/>
              <a:headEnd/>
              <a:tailEnd/>
            </a:ln>
            <a:effectLst/>
          </p:spPr>
          <p:txBody>
            <a:bodyPr>
              <a:spAutoFit/>
            </a:bodyPr>
            <a:lstStyle/>
            <a:p>
              <a:pPr>
                <a:spcBef>
                  <a:spcPct val="50000"/>
                </a:spcBef>
              </a:pPr>
              <a:r>
                <a:rPr lang="en-US" sz="2400"/>
                <a:t>Cut’n’Fold</a:t>
              </a:r>
            </a:p>
          </p:txBody>
        </p:sp>
        <p:sp>
          <p:nvSpPr>
            <p:cNvPr id="17" name="AutoShape 21"/>
            <p:cNvSpPr>
              <a:spLocks noChangeArrowheads="1"/>
            </p:cNvSpPr>
            <p:nvPr/>
          </p:nvSpPr>
          <p:spPr bwMode="auto">
            <a:xfrm>
              <a:off x="2558"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8" name="Group 57"/>
          <p:cNvGrpSpPr>
            <a:grpSpLocks/>
          </p:cNvGrpSpPr>
          <p:nvPr/>
        </p:nvGrpSpPr>
        <p:grpSpPr bwMode="auto">
          <a:xfrm>
            <a:off x="6443664" y="1371601"/>
            <a:ext cx="2547937" cy="3609975"/>
            <a:chOff x="4107" y="1152"/>
            <a:chExt cx="1605" cy="2274"/>
          </a:xfrm>
        </p:grpSpPr>
        <p:pic>
          <p:nvPicPr>
            <p:cNvPr id="19" name="Picture 12" descr="Amtrak5out"/>
            <p:cNvPicPr>
              <a:picLocks noChangeAspect="1" noChangeArrowheads="1"/>
            </p:cNvPicPr>
            <p:nvPr/>
          </p:nvPicPr>
          <p:blipFill>
            <a:blip r:embed="rId6" cstate="print"/>
            <a:srcRect/>
            <a:stretch>
              <a:fillRect/>
            </a:stretch>
          </p:blipFill>
          <p:spPr bwMode="auto">
            <a:xfrm>
              <a:off x="4368" y="2599"/>
              <a:ext cx="1344" cy="827"/>
            </a:xfrm>
            <a:prstGeom prst="rect">
              <a:avLst/>
            </a:prstGeom>
            <a:noFill/>
          </p:spPr>
        </p:pic>
        <p:sp>
          <p:nvSpPr>
            <p:cNvPr id="20" name="Text Box 18"/>
            <p:cNvSpPr txBox="1">
              <a:spLocks noChangeArrowheads="1"/>
            </p:cNvSpPr>
            <p:nvPr/>
          </p:nvSpPr>
          <p:spPr bwMode="auto">
            <a:xfrm>
              <a:off x="4416" y="1152"/>
              <a:ext cx="1200" cy="288"/>
            </a:xfrm>
            <a:prstGeom prst="rect">
              <a:avLst/>
            </a:prstGeom>
            <a:noFill/>
            <a:ln w="9525">
              <a:noFill/>
              <a:miter lim="800000"/>
              <a:headEnd/>
              <a:tailEnd/>
            </a:ln>
            <a:effectLst/>
          </p:spPr>
          <p:txBody>
            <a:bodyPr>
              <a:spAutoFit/>
            </a:bodyPr>
            <a:lstStyle/>
            <a:p>
              <a:pPr>
                <a:spcBef>
                  <a:spcPct val="50000"/>
                </a:spcBef>
              </a:pPr>
              <a:r>
                <a:rPr lang="en-US" sz="2400"/>
                <a:t>3D Model</a:t>
              </a:r>
            </a:p>
          </p:txBody>
        </p:sp>
        <p:sp>
          <p:nvSpPr>
            <p:cNvPr id="21" name="AutoShape 22"/>
            <p:cNvSpPr>
              <a:spLocks noChangeArrowheads="1"/>
            </p:cNvSpPr>
            <p:nvPr/>
          </p:nvSpPr>
          <p:spPr bwMode="auto">
            <a:xfrm>
              <a:off x="4107" y="298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pic>
        <p:nvPicPr>
          <p:cNvPr id="22" name="Picture 35" descr="Amtrak5"/>
          <p:cNvPicPr>
            <a:picLocks noChangeAspect="1" noChangeArrowheads="1"/>
          </p:cNvPicPr>
          <p:nvPr/>
        </p:nvPicPr>
        <p:blipFill>
          <a:blip r:embed="rId7" cstate="print"/>
          <a:srcRect/>
          <a:stretch>
            <a:fillRect/>
          </a:stretch>
        </p:blipFill>
        <p:spPr bwMode="auto">
          <a:xfrm>
            <a:off x="152400" y="2728914"/>
            <a:ext cx="1849438" cy="1385887"/>
          </a:xfrm>
          <a:prstGeom prst="rect">
            <a:avLst/>
          </a:prstGeom>
          <a:noFill/>
          <a:ln w="9525">
            <a:noFill/>
            <a:miter lim="800000"/>
            <a:headEnd/>
            <a:tailEnd/>
          </a:ln>
        </p:spPr>
      </p:pic>
      <p:sp>
        <p:nvSpPr>
          <p:cNvPr id="23" name="Text Box 36"/>
          <p:cNvSpPr txBox="1">
            <a:spLocks noChangeArrowheads="1"/>
          </p:cNvSpPr>
          <p:nvPr/>
        </p:nvSpPr>
        <p:spPr bwMode="auto">
          <a:xfrm>
            <a:off x="609600" y="2362201"/>
            <a:ext cx="990600" cy="366713"/>
          </a:xfrm>
          <a:prstGeom prst="rect">
            <a:avLst/>
          </a:prstGeom>
          <a:noFill/>
          <a:ln w="9525">
            <a:noFill/>
            <a:miter lim="800000"/>
            <a:headEnd/>
            <a:tailEnd/>
          </a:ln>
          <a:effectLst/>
        </p:spPr>
        <p:txBody>
          <a:bodyPr>
            <a:spAutoFit/>
          </a:bodyPr>
          <a:lstStyle/>
          <a:p>
            <a:pPr>
              <a:spcBef>
                <a:spcPct val="50000"/>
              </a:spcBef>
            </a:pPr>
            <a:r>
              <a:rPr lang="en-US"/>
              <a:t>Image</a:t>
            </a:r>
          </a:p>
        </p:txBody>
      </p:sp>
      <p:grpSp>
        <p:nvGrpSpPr>
          <p:cNvPr id="24" name="Group 55"/>
          <p:cNvGrpSpPr>
            <a:grpSpLocks/>
          </p:cNvGrpSpPr>
          <p:nvPr/>
        </p:nvGrpSpPr>
        <p:grpSpPr bwMode="auto">
          <a:xfrm>
            <a:off x="152400" y="4724400"/>
            <a:ext cx="1905000" cy="838200"/>
            <a:chOff x="2880" y="3552"/>
            <a:chExt cx="1453" cy="624"/>
          </a:xfrm>
        </p:grpSpPr>
        <p:pic>
          <p:nvPicPr>
            <p:cNvPr id="25" name="Picture 38" descr="buildings08"/>
            <p:cNvPicPr>
              <a:picLocks noChangeAspect="1" noChangeArrowheads="1"/>
            </p:cNvPicPr>
            <p:nvPr/>
          </p:nvPicPr>
          <p:blipFill>
            <a:blip r:embed="rId8" cstate="print"/>
            <a:srcRect/>
            <a:stretch>
              <a:fillRect/>
            </a:stretch>
          </p:blipFill>
          <p:spPr bwMode="auto">
            <a:xfrm>
              <a:off x="3590" y="3552"/>
              <a:ext cx="314" cy="197"/>
            </a:xfrm>
            <a:prstGeom prst="rect">
              <a:avLst/>
            </a:prstGeom>
            <a:noFill/>
            <a:ln w="9525">
              <a:noFill/>
              <a:miter lim="800000"/>
              <a:headEnd/>
              <a:tailEnd/>
            </a:ln>
          </p:spPr>
        </p:pic>
        <p:pic>
          <p:nvPicPr>
            <p:cNvPr id="26" name="Picture 39" descr="city05"/>
            <p:cNvPicPr>
              <a:picLocks noChangeAspect="1" noChangeArrowheads="1"/>
            </p:cNvPicPr>
            <p:nvPr/>
          </p:nvPicPr>
          <p:blipFill>
            <a:blip r:embed="rId9" cstate="print"/>
            <a:srcRect/>
            <a:stretch>
              <a:fillRect/>
            </a:stretch>
          </p:blipFill>
          <p:spPr bwMode="auto">
            <a:xfrm>
              <a:off x="3590" y="3979"/>
              <a:ext cx="357" cy="197"/>
            </a:xfrm>
            <a:prstGeom prst="rect">
              <a:avLst/>
            </a:prstGeom>
            <a:noFill/>
            <a:ln w="9525">
              <a:noFill/>
              <a:miter lim="800000"/>
              <a:headEnd/>
              <a:tailEnd/>
            </a:ln>
          </p:spPr>
        </p:pic>
        <p:pic>
          <p:nvPicPr>
            <p:cNvPr id="27" name="Picture 40" descr="dirt08"/>
            <p:cNvPicPr>
              <a:picLocks noChangeAspect="1" noChangeArrowheads="1"/>
            </p:cNvPicPr>
            <p:nvPr/>
          </p:nvPicPr>
          <p:blipFill>
            <a:blip r:embed="rId10" cstate="print"/>
            <a:srcRect/>
            <a:stretch>
              <a:fillRect/>
            </a:stretch>
          </p:blipFill>
          <p:spPr bwMode="auto">
            <a:xfrm>
              <a:off x="3590" y="3765"/>
              <a:ext cx="314" cy="197"/>
            </a:xfrm>
            <a:prstGeom prst="rect">
              <a:avLst/>
            </a:prstGeom>
            <a:noFill/>
            <a:ln w="9525">
              <a:noFill/>
              <a:miter lim="800000"/>
              <a:headEnd/>
              <a:tailEnd/>
            </a:ln>
          </p:spPr>
        </p:pic>
        <p:pic>
          <p:nvPicPr>
            <p:cNvPr id="28" name="Picture 41" descr="lawn02"/>
            <p:cNvPicPr>
              <a:picLocks noChangeAspect="1" noChangeArrowheads="1"/>
            </p:cNvPicPr>
            <p:nvPr/>
          </p:nvPicPr>
          <p:blipFill>
            <a:blip r:embed="rId11" cstate="print"/>
            <a:srcRect/>
            <a:stretch>
              <a:fillRect/>
            </a:stretch>
          </p:blipFill>
          <p:spPr bwMode="auto">
            <a:xfrm>
              <a:off x="2880" y="3979"/>
              <a:ext cx="336" cy="197"/>
            </a:xfrm>
            <a:prstGeom prst="rect">
              <a:avLst/>
            </a:prstGeom>
            <a:noFill/>
            <a:ln w="9525">
              <a:noFill/>
              <a:miter lim="800000"/>
              <a:headEnd/>
              <a:tailEnd/>
            </a:ln>
          </p:spPr>
        </p:pic>
        <p:pic>
          <p:nvPicPr>
            <p:cNvPr id="29" name="Picture 42" descr="roads03"/>
            <p:cNvPicPr>
              <a:picLocks noChangeAspect="1" noChangeArrowheads="1"/>
            </p:cNvPicPr>
            <p:nvPr/>
          </p:nvPicPr>
          <p:blipFill>
            <a:blip r:embed="rId12" cstate="print"/>
            <a:srcRect/>
            <a:stretch>
              <a:fillRect/>
            </a:stretch>
          </p:blipFill>
          <p:spPr bwMode="auto">
            <a:xfrm>
              <a:off x="3236" y="3979"/>
              <a:ext cx="333" cy="197"/>
            </a:xfrm>
            <a:prstGeom prst="rect">
              <a:avLst/>
            </a:prstGeom>
            <a:noFill/>
            <a:ln w="9525">
              <a:noFill/>
              <a:miter lim="800000"/>
              <a:headEnd/>
              <a:tailEnd/>
            </a:ln>
          </p:spPr>
        </p:pic>
        <p:grpSp>
          <p:nvGrpSpPr>
            <p:cNvPr id="30" name="Group 43"/>
            <p:cNvGrpSpPr>
              <a:grpSpLocks/>
            </p:cNvGrpSpPr>
            <p:nvPr/>
          </p:nvGrpSpPr>
          <p:grpSpPr bwMode="auto">
            <a:xfrm>
              <a:off x="2882" y="3552"/>
              <a:ext cx="667" cy="410"/>
              <a:chOff x="480" y="2256"/>
              <a:chExt cx="1632" cy="1200"/>
            </a:xfrm>
          </p:grpSpPr>
          <p:pic>
            <p:nvPicPr>
              <p:cNvPr id="34" name="Picture 44" descr="scenery11"/>
              <p:cNvPicPr>
                <a:picLocks noChangeAspect="1" noChangeArrowheads="1"/>
              </p:cNvPicPr>
              <p:nvPr/>
            </p:nvPicPr>
            <p:blipFill>
              <a:blip r:embed="rId13" cstate="print"/>
              <a:srcRect/>
              <a:stretch>
                <a:fillRect/>
              </a:stretch>
            </p:blipFill>
            <p:spPr bwMode="auto">
              <a:xfrm>
                <a:off x="480" y="2256"/>
                <a:ext cx="768" cy="576"/>
              </a:xfrm>
              <a:prstGeom prst="rect">
                <a:avLst/>
              </a:prstGeom>
              <a:noFill/>
              <a:ln w="9525">
                <a:noFill/>
                <a:miter lim="800000"/>
                <a:headEnd/>
                <a:tailEnd/>
              </a:ln>
            </p:spPr>
          </p:pic>
          <p:pic>
            <p:nvPicPr>
              <p:cNvPr id="35" name="Picture 45" descr="scenery07"/>
              <p:cNvPicPr>
                <a:picLocks noChangeAspect="1" noChangeArrowheads="1"/>
              </p:cNvPicPr>
              <p:nvPr/>
            </p:nvPicPr>
            <p:blipFill>
              <a:blip r:embed="rId14" cstate="print"/>
              <a:srcRect/>
              <a:stretch>
                <a:fillRect/>
              </a:stretch>
            </p:blipFill>
            <p:spPr bwMode="auto">
              <a:xfrm>
                <a:off x="1344" y="2880"/>
                <a:ext cx="768" cy="576"/>
              </a:xfrm>
              <a:prstGeom prst="rect">
                <a:avLst/>
              </a:prstGeom>
              <a:noFill/>
              <a:ln w="9525">
                <a:noFill/>
                <a:miter lim="800000"/>
                <a:headEnd/>
                <a:tailEnd/>
              </a:ln>
            </p:spPr>
          </p:pic>
          <p:pic>
            <p:nvPicPr>
              <p:cNvPr id="36" name="Picture 46" descr="cliff04"/>
              <p:cNvPicPr>
                <a:picLocks noChangeAspect="1" noChangeArrowheads="1"/>
              </p:cNvPicPr>
              <p:nvPr/>
            </p:nvPicPr>
            <p:blipFill>
              <a:blip r:embed="rId15" cstate="print"/>
              <a:srcRect/>
              <a:stretch>
                <a:fillRect/>
              </a:stretch>
            </p:blipFill>
            <p:spPr bwMode="auto">
              <a:xfrm>
                <a:off x="480" y="2880"/>
                <a:ext cx="768" cy="576"/>
              </a:xfrm>
              <a:prstGeom prst="rect">
                <a:avLst/>
              </a:prstGeom>
              <a:noFill/>
              <a:ln w="9525">
                <a:noFill/>
                <a:miter lim="800000"/>
                <a:headEnd/>
                <a:tailEnd/>
              </a:ln>
            </p:spPr>
          </p:pic>
          <p:pic>
            <p:nvPicPr>
              <p:cNvPr id="37" name="Picture 47" descr="beach03"/>
              <p:cNvPicPr>
                <a:picLocks noChangeAspect="1" noChangeArrowheads="1"/>
              </p:cNvPicPr>
              <p:nvPr/>
            </p:nvPicPr>
            <p:blipFill>
              <a:blip r:embed="rId16" cstate="print"/>
              <a:srcRect/>
              <a:stretch>
                <a:fillRect/>
              </a:stretch>
            </p:blipFill>
            <p:spPr bwMode="auto">
              <a:xfrm>
                <a:off x="1344" y="2256"/>
                <a:ext cx="768" cy="576"/>
              </a:xfrm>
              <a:prstGeom prst="rect">
                <a:avLst/>
              </a:prstGeom>
              <a:noFill/>
              <a:ln w="9525">
                <a:noFill/>
                <a:miter lim="800000"/>
                <a:headEnd/>
                <a:tailEnd/>
              </a:ln>
            </p:spPr>
          </p:pic>
        </p:grpSp>
        <p:pic>
          <p:nvPicPr>
            <p:cNvPr id="31" name="Picture 49" descr="cliff07"/>
            <p:cNvPicPr>
              <a:picLocks noChangeAspect="1" noChangeArrowheads="1"/>
            </p:cNvPicPr>
            <p:nvPr/>
          </p:nvPicPr>
          <p:blipFill>
            <a:blip r:embed="rId17" cstate="print"/>
            <a:srcRect/>
            <a:stretch>
              <a:fillRect/>
            </a:stretch>
          </p:blipFill>
          <p:spPr bwMode="auto">
            <a:xfrm>
              <a:off x="3969" y="3979"/>
              <a:ext cx="348" cy="197"/>
            </a:xfrm>
            <a:prstGeom prst="rect">
              <a:avLst/>
            </a:prstGeom>
            <a:noFill/>
            <a:ln w="9525">
              <a:noFill/>
              <a:miter lim="800000"/>
              <a:headEnd/>
              <a:tailEnd/>
            </a:ln>
          </p:spPr>
        </p:pic>
        <p:pic>
          <p:nvPicPr>
            <p:cNvPr id="32" name="Picture 50" descr="college13"/>
            <p:cNvPicPr>
              <a:picLocks noChangeAspect="1" noChangeArrowheads="1"/>
            </p:cNvPicPr>
            <p:nvPr/>
          </p:nvPicPr>
          <p:blipFill>
            <a:blip r:embed="rId18" cstate="print"/>
            <a:srcRect/>
            <a:stretch>
              <a:fillRect/>
            </a:stretch>
          </p:blipFill>
          <p:spPr bwMode="auto">
            <a:xfrm>
              <a:off x="3971" y="3765"/>
              <a:ext cx="362" cy="197"/>
            </a:xfrm>
            <a:prstGeom prst="rect">
              <a:avLst/>
            </a:prstGeom>
            <a:noFill/>
            <a:ln w="9525">
              <a:noFill/>
              <a:miter lim="800000"/>
              <a:headEnd/>
              <a:tailEnd/>
            </a:ln>
          </p:spPr>
        </p:pic>
        <p:pic>
          <p:nvPicPr>
            <p:cNvPr id="33" name="Picture 51" descr="roads01"/>
            <p:cNvPicPr>
              <a:picLocks noChangeAspect="1" noChangeArrowheads="1"/>
            </p:cNvPicPr>
            <p:nvPr/>
          </p:nvPicPr>
          <p:blipFill>
            <a:blip r:embed="rId19" cstate="print"/>
            <a:srcRect/>
            <a:stretch>
              <a:fillRect/>
            </a:stretch>
          </p:blipFill>
          <p:spPr bwMode="auto">
            <a:xfrm>
              <a:off x="3976" y="3552"/>
              <a:ext cx="341" cy="197"/>
            </a:xfrm>
            <a:prstGeom prst="rect">
              <a:avLst/>
            </a:prstGeom>
            <a:noFill/>
            <a:ln w="9525">
              <a:noFill/>
              <a:miter lim="800000"/>
              <a:headEnd/>
              <a:tailEnd/>
            </a:ln>
          </p:spPr>
        </p:pic>
      </p:grpSp>
      <p:sp>
        <p:nvSpPr>
          <p:cNvPr id="38" name="Text Box 56"/>
          <p:cNvSpPr txBox="1">
            <a:spLocks noChangeArrowheads="1"/>
          </p:cNvSpPr>
          <p:nvPr/>
        </p:nvSpPr>
        <p:spPr bwMode="auto">
          <a:xfrm>
            <a:off x="228600" y="4357688"/>
            <a:ext cx="1828800" cy="366712"/>
          </a:xfrm>
          <a:prstGeom prst="rect">
            <a:avLst/>
          </a:prstGeom>
          <a:noFill/>
          <a:ln w="9525">
            <a:noFill/>
            <a:miter lim="800000"/>
            <a:headEnd/>
            <a:tailEnd/>
          </a:ln>
          <a:effectLst/>
        </p:spPr>
        <p:txBody>
          <a:bodyPr>
            <a:spAutoFit/>
          </a:bodyPr>
          <a:lstStyle/>
          <a:p>
            <a:pPr algn="ctr">
              <a:spcBef>
                <a:spcPct val="50000"/>
              </a:spcBef>
            </a:pPr>
            <a:r>
              <a:rPr lang="en-US"/>
              <a:t>Learned Models</a:t>
            </a:r>
          </a:p>
        </p:txBody>
      </p:sp>
      <p:sp>
        <p:nvSpPr>
          <p:cNvPr id="39" name="TextBox 38"/>
          <p:cNvSpPr txBox="1"/>
          <p:nvPr/>
        </p:nvSpPr>
        <p:spPr>
          <a:xfrm>
            <a:off x="7151148" y="6412468"/>
            <a:ext cx="1992853" cy="369332"/>
          </a:xfrm>
          <a:prstGeom prst="rect">
            <a:avLst/>
          </a:prstGeom>
          <a:noFill/>
        </p:spPr>
        <p:txBody>
          <a:bodyPr wrap="none" rtlCol="0">
            <a:spAutoFit/>
          </a:bodyPr>
          <a:lstStyle/>
          <a:p>
            <a:r>
              <a:rPr lang="en-US" dirty="0" smtClean="0"/>
              <a:t>Hoiem et al. 2005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Cutting and Folding</a:t>
            </a:r>
          </a:p>
        </p:txBody>
      </p:sp>
      <p:sp>
        <p:nvSpPr>
          <p:cNvPr id="69635" name="Rectangle 3"/>
          <p:cNvSpPr>
            <a:spLocks noGrp="1" noChangeArrowheads="1"/>
          </p:cNvSpPr>
          <p:nvPr>
            <p:ph type="body" idx="1"/>
          </p:nvPr>
        </p:nvSpPr>
        <p:spPr>
          <a:xfrm>
            <a:off x="609600" y="4897438"/>
            <a:ext cx="8415337" cy="1274762"/>
          </a:xfrm>
        </p:spPr>
        <p:txBody>
          <a:bodyPr>
            <a:normAutofit/>
          </a:bodyPr>
          <a:lstStyle/>
          <a:p>
            <a:r>
              <a:rPr lang="en-US" sz="2400"/>
              <a:t>Fit ground-vertical boundary</a:t>
            </a:r>
          </a:p>
          <a:p>
            <a:pPr lvl="1"/>
            <a:r>
              <a:rPr lang="en-US" sz="2000"/>
              <a:t>Iterative Hough transform</a:t>
            </a:r>
          </a:p>
        </p:txBody>
      </p:sp>
      <p:pic>
        <p:nvPicPr>
          <p:cNvPr id="69636" name="Picture 4" descr="Amtrak5_l"/>
          <p:cNvPicPr>
            <a:picLocks noChangeAspect="1" noChangeArrowheads="1"/>
          </p:cNvPicPr>
          <p:nvPr/>
        </p:nvPicPr>
        <p:blipFill>
          <a:blip r:embed="rId2" cstate="print"/>
          <a:srcRect/>
          <a:stretch>
            <a:fillRect/>
          </a:stretch>
        </p:blipFill>
        <p:spPr bwMode="auto">
          <a:xfrm>
            <a:off x="642936" y="1981200"/>
            <a:ext cx="3733800" cy="2751138"/>
          </a:xfrm>
          <a:prstGeom prst="rect">
            <a:avLst/>
          </a:prstGeom>
          <a:noFill/>
        </p:spPr>
      </p:pic>
      <p:pic>
        <p:nvPicPr>
          <p:cNvPr id="69637" name="Picture 5" descr="amtrak_segments"/>
          <p:cNvPicPr>
            <a:picLocks noChangeAspect="1" noChangeArrowheads="1"/>
          </p:cNvPicPr>
          <p:nvPr/>
        </p:nvPicPr>
        <p:blipFill>
          <a:blip r:embed="rId3" cstate="print"/>
          <a:srcRect/>
          <a:stretch>
            <a:fillRect/>
          </a:stretch>
        </p:blipFill>
        <p:spPr bwMode="auto">
          <a:xfrm>
            <a:off x="5291136" y="1981201"/>
            <a:ext cx="3733800" cy="2752725"/>
          </a:xfrm>
          <a:prstGeom prst="rect">
            <a:avLst/>
          </a:prstGeom>
          <a:noFill/>
        </p:spPr>
      </p:pic>
      <p:sp>
        <p:nvSpPr>
          <p:cNvPr id="69638" name="AutoShape 6"/>
          <p:cNvSpPr>
            <a:spLocks noChangeArrowheads="1"/>
          </p:cNvSpPr>
          <p:nvPr/>
        </p:nvSpPr>
        <p:spPr bwMode="auto">
          <a:xfrm>
            <a:off x="4529137" y="3200401"/>
            <a:ext cx="561975" cy="296863"/>
          </a:xfrm>
          <a:prstGeom prst="rightArrow">
            <a:avLst>
              <a:gd name="adj1" fmla="val 50000"/>
              <a:gd name="adj2" fmla="val 47326"/>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Cutting and Folding</a:t>
            </a:r>
          </a:p>
        </p:txBody>
      </p:sp>
      <p:pic>
        <p:nvPicPr>
          <p:cNvPr id="50183" name="Picture 7" descr="amtrak_segments"/>
          <p:cNvPicPr>
            <a:picLocks noChangeAspect="1" noChangeArrowheads="1"/>
          </p:cNvPicPr>
          <p:nvPr/>
        </p:nvPicPr>
        <p:blipFill>
          <a:blip r:embed="rId2" cstate="print"/>
          <a:srcRect/>
          <a:stretch>
            <a:fillRect/>
          </a:stretch>
        </p:blipFill>
        <p:spPr bwMode="auto">
          <a:xfrm>
            <a:off x="628116" y="1905000"/>
            <a:ext cx="3730625" cy="2749550"/>
          </a:xfrm>
          <a:prstGeom prst="rect">
            <a:avLst/>
          </a:prstGeom>
          <a:noFill/>
        </p:spPr>
      </p:pic>
      <p:sp>
        <p:nvSpPr>
          <p:cNvPr id="50185" name="AutoShape 9"/>
          <p:cNvSpPr>
            <a:spLocks noChangeArrowheads="1"/>
          </p:cNvSpPr>
          <p:nvPr/>
        </p:nvSpPr>
        <p:spPr bwMode="auto">
          <a:xfrm>
            <a:off x="4514315" y="3108325"/>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sp>
        <p:nvSpPr>
          <p:cNvPr id="50212" name="Rectangle 36"/>
          <p:cNvSpPr>
            <a:spLocks noGrp="1" noChangeArrowheads="1"/>
          </p:cNvSpPr>
          <p:nvPr>
            <p:ph type="body" idx="1"/>
          </p:nvPr>
        </p:nvSpPr>
        <p:spPr>
          <a:xfrm>
            <a:off x="551915" y="4876800"/>
            <a:ext cx="8458200" cy="1752600"/>
          </a:xfrm>
          <a:noFill/>
          <a:ln/>
        </p:spPr>
        <p:txBody>
          <a:bodyPr>
            <a:normAutofit/>
          </a:bodyPr>
          <a:lstStyle/>
          <a:p>
            <a:pPr>
              <a:lnSpc>
                <a:spcPct val="90000"/>
              </a:lnSpc>
            </a:pPr>
            <a:r>
              <a:rPr lang="en-US" sz="2400" dirty="0"/>
              <a:t>Form </a:t>
            </a:r>
            <a:r>
              <a:rPr lang="en-US" sz="2400" dirty="0" err="1"/>
              <a:t>polylines</a:t>
            </a:r>
            <a:r>
              <a:rPr lang="en-US" sz="2400" dirty="0"/>
              <a:t> from boundary segments</a:t>
            </a:r>
          </a:p>
          <a:p>
            <a:pPr lvl="1">
              <a:lnSpc>
                <a:spcPct val="90000"/>
              </a:lnSpc>
            </a:pPr>
            <a:r>
              <a:rPr lang="en-US" sz="2000" dirty="0"/>
              <a:t>Join segments that intersect at slight angles</a:t>
            </a:r>
          </a:p>
          <a:p>
            <a:pPr lvl="1">
              <a:lnSpc>
                <a:spcPct val="90000"/>
              </a:lnSpc>
            </a:pPr>
            <a:r>
              <a:rPr lang="en-US" sz="2000" dirty="0"/>
              <a:t>Remove small overlapping </a:t>
            </a:r>
            <a:r>
              <a:rPr lang="en-US" sz="2000" dirty="0" err="1"/>
              <a:t>polylines</a:t>
            </a:r>
            <a:endParaRPr lang="en-US" sz="2000" dirty="0"/>
          </a:p>
          <a:p>
            <a:pPr>
              <a:lnSpc>
                <a:spcPct val="90000"/>
              </a:lnSpc>
            </a:pPr>
            <a:r>
              <a:rPr lang="en-US" sz="2400" dirty="0"/>
              <a:t>Estimate horizon position from perspective cues</a:t>
            </a:r>
          </a:p>
        </p:txBody>
      </p:sp>
      <p:grpSp>
        <p:nvGrpSpPr>
          <p:cNvPr id="2" name="Group 48"/>
          <p:cNvGrpSpPr>
            <a:grpSpLocks/>
          </p:cNvGrpSpPr>
          <p:nvPr/>
        </p:nvGrpSpPr>
        <p:grpSpPr bwMode="auto">
          <a:xfrm>
            <a:off x="5428715" y="1905000"/>
            <a:ext cx="3733800" cy="2751138"/>
            <a:chOff x="3168" y="1200"/>
            <a:chExt cx="2352" cy="1733"/>
          </a:xfrm>
        </p:grpSpPr>
        <p:grpSp>
          <p:nvGrpSpPr>
            <p:cNvPr id="3" name="Group 46"/>
            <p:cNvGrpSpPr>
              <a:grpSpLocks/>
            </p:cNvGrpSpPr>
            <p:nvPr/>
          </p:nvGrpSpPr>
          <p:grpSpPr bwMode="auto">
            <a:xfrm>
              <a:off x="3168" y="1200"/>
              <a:ext cx="2352" cy="1733"/>
              <a:chOff x="2112" y="144"/>
              <a:chExt cx="2352" cy="1733"/>
            </a:xfrm>
          </p:grpSpPr>
          <p:pic>
            <p:nvPicPr>
              <p:cNvPr id="50213" name="Picture 37"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50216" name="Line 40"/>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50217" name="Line 41"/>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50218" name="Line 42"/>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50219" name="Line 43"/>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50223" name="Line 47"/>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766" y="4361587"/>
            <a:ext cx="3715666" cy="2461992"/>
          </a:xfrm>
          <a:prstGeom prst="rect">
            <a:avLst/>
          </a:prstGeom>
        </p:spPr>
      </p:pic>
      <p:sp>
        <p:nvSpPr>
          <p:cNvPr id="3" name="Content Placeholder 2"/>
          <p:cNvSpPr>
            <a:spLocks noGrp="1"/>
          </p:cNvSpPr>
          <p:nvPr>
            <p:ph idx="1"/>
          </p:nvPr>
        </p:nvSpPr>
        <p:spPr>
          <a:xfrm>
            <a:off x="609600" y="990600"/>
            <a:ext cx="8610600" cy="5135563"/>
          </a:xfrm>
        </p:spPr>
        <p:txBody>
          <a:bodyPr>
            <a:normAutofit/>
          </a:bodyPr>
          <a:lstStyle/>
          <a:p>
            <a:pPr>
              <a:buNone/>
            </a:pPr>
            <a:r>
              <a:rPr lang="en-US" sz="2400" dirty="0"/>
              <a:t>	</a:t>
            </a:r>
            <a:r>
              <a:rPr lang="en-US" sz="2000" dirty="0"/>
              <a:t>Suppose you have estimated finite three vanishing points corresponding to orthogonal directions: </a:t>
            </a:r>
          </a:p>
          <a:p>
            <a:pPr marL="857250" lvl="1" indent="-457200">
              <a:buFont typeface="+mj-lt"/>
              <a:buAutoNum type="arabicParenR"/>
            </a:pPr>
            <a:r>
              <a:rPr lang="en-US" sz="2000" dirty="0"/>
              <a:t>How to solve for intrinsic matrix?  (assume K has three parameters)</a:t>
            </a:r>
          </a:p>
          <a:p>
            <a:pPr marL="1257300" lvl="2" indent="-457200">
              <a:buFont typeface="Calibri" panose="020F0502020204030204" pitchFamily="34" charset="0"/>
              <a:buChar char="−"/>
            </a:pPr>
            <a:r>
              <a:rPr lang="en-US" sz="1600" dirty="0"/>
              <a:t>The transpose of the rotation matrix is its inverse</a:t>
            </a:r>
          </a:p>
          <a:p>
            <a:pPr marL="1257300" lvl="2" indent="-457200">
              <a:buFont typeface="Calibri" panose="020F0502020204030204" pitchFamily="34" charset="0"/>
              <a:buChar char="−"/>
            </a:pPr>
            <a:r>
              <a:rPr lang="en-US" sz="1600" dirty="0"/>
              <a:t>Use the fact that the 3D directions are orthogonal</a:t>
            </a:r>
          </a:p>
          <a:p>
            <a:pPr marL="857250" lvl="1" indent="-457200">
              <a:buFont typeface="+mj-lt"/>
              <a:buAutoNum type="arabicParenR"/>
            </a:pPr>
            <a:r>
              <a:rPr lang="en-US" sz="2000" dirty="0"/>
              <a:t>How to recover the rotation matrix that is aligned with the 3D axes defined by these points?</a:t>
            </a:r>
          </a:p>
          <a:p>
            <a:pPr marL="1257300" lvl="2" indent="-457200">
              <a:buFont typeface="Calibri" panose="020F0502020204030204" pitchFamily="34" charset="0"/>
              <a:buChar char="−"/>
            </a:pPr>
            <a:r>
              <a:rPr lang="en-US" sz="1600" dirty="0"/>
              <a:t>In homogeneous coordinates, 3d point at infinity is (X, Y, Z, 0)</a:t>
            </a:r>
          </a:p>
          <a:p>
            <a:pPr marL="800100" lvl="2" indent="0">
              <a:buNone/>
            </a:pPr>
            <a:endParaRPr lang="en-US" sz="1600" dirty="0"/>
          </a:p>
        </p:txBody>
      </p:sp>
      <p:grpSp>
        <p:nvGrpSpPr>
          <p:cNvPr id="2" name="Group 1"/>
          <p:cNvGrpSpPr>
            <a:grpSpLocks noChangeAspect="1"/>
          </p:cNvGrpSpPr>
          <p:nvPr/>
        </p:nvGrpSpPr>
        <p:grpSpPr>
          <a:xfrm>
            <a:off x="1904999" y="3759025"/>
            <a:ext cx="3922187" cy="2153877"/>
            <a:chOff x="1143000" y="3759025"/>
            <a:chExt cx="3922187" cy="2153877"/>
          </a:xfrm>
        </p:grpSpPr>
        <p:cxnSp>
          <p:nvCxnSpPr>
            <p:cNvPr id="8" name="Straight Arrow Connector 7"/>
            <p:cNvCxnSpPr/>
            <p:nvPr/>
          </p:nvCxnSpPr>
          <p:spPr>
            <a:xfrm rot="10800000">
              <a:off x="1143000" y="5892625"/>
              <a:ext cx="12954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19200" y="5511625"/>
              <a:ext cx="569387" cy="369332"/>
            </a:xfrm>
            <a:prstGeom prst="rect">
              <a:avLst/>
            </a:prstGeom>
            <a:noFill/>
          </p:spPr>
          <p:txBody>
            <a:bodyPr wrap="none" rtlCol="0">
              <a:spAutoFit/>
            </a:bodyPr>
            <a:lstStyle/>
            <a:p>
              <a:r>
                <a:rPr lang="en-US" dirty="0" err="1" smtClean="0">
                  <a:solidFill>
                    <a:srgbClr val="FF0000"/>
                  </a:solidFill>
                </a:rPr>
                <a:t>VP</a:t>
              </a:r>
              <a:r>
                <a:rPr lang="en-US" baseline="-25000" dirty="0" err="1" smtClean="0">
                  <a:solidFill>
                    <a:srgbClr val="FF0000"/>
                  </a:solidFill>
                </a:rPr>
                <a:t>x</a:t>
              </a:r>
              <a:endParaRPr lang="en-US" baseline="-25000" dirty="0">
                <a:solidFill>
                  <a:srgbClr val="FF0000"/>
                </a:solidFill>
              </a:endParaRPr>
            </a:p>
          </p:txBody>
        </p:sp>
        <p:sp>
          <p:nvSpPr>
            <p:cNvPr id="11" name="TextBox 10"/>
            <p:cNvSpPr txBox="1"/>
            <p:nvPr/>
          </p:nvSpPr>
          <p:spPr>
            <a:xfrm>
              <a:off x="4419600" y="5522972"/>
              <a:ext cx="569387" cy="369332"/>
            </a:xfrm>
            <a:prstGeom prst="rect">
              <a:avLst/>
            </a:prstGeom>
            <a:noFill/>
          </p:spPr>
          <p:txBody>
            <a:bodyPr wrap="none" rtlCol="0">
              <a:spAutoFit/>
            </a:bodyPr>
            <a:lstStyle/>
            <a:p>
              <a:r>
                <a:rPr lang="en-US" b="1" dirty="0" err="1" smtClean="0">
                  <a:solidFill>
                    <a:srgbClr val="FF0000"/>
                  </a:solidFill>
                </a:rPr>
                <a:t>VP</a:t>
              </a:r>
              <a:r>
                <a:rPr lang="en-US" b="1" baseline="-25000" dirty="0" err="1" smtClean="0">
                  <a:solidFill>
                    <a:srgbClr val="FF0000"/>
                  </a:solidFill>
                </a:rPr>
                <a:t>z</a:t>
              </a:r>
              <a:endParaRPr lang="en-US" b="1" baseline="-25000" dirty="0">
                <a:solidFill>
                  <a:srgbClr val="FF0000"/>
                </a:solidFill>
              </a:endParaRPr>
            </a:p>
          </p:txBody>
        </p:sp>
        <p:sp>
          <p:nvSpPr>
            <p:cNvPr id="12" name="TextBox 11"/>
            <p:cNvSpPr txBox="1"/>
            <p:nvPr/>
          </p:nvSpPr>
          <p:spPr>
            <a:xfrm>
              <a:off x="4191000" y="4989572"/>
              <a:ext cx="377026" cy="923330"/>
            </a:xfrm>
            <a:prstGeom prst="rect">
              <a:avLst/>
            </a:prstGeom>
            <a:noFill/>
          </p:spPr>
          <p:txBody>
            <a:bodyPr wrap="none" rtlCol="0">
              <a:spAutoFit/>
            </a:bodyPr>
            <a:lstStyle/>
            <a:p>
              <a:r>
                <a:rPr lang="en-US" sz="5400" dirty="0">
                  <a:solidFill>
                    <a:srgbClr val="FF0000"/>
                  </a:solidFill>
                </a:rPr>
                <a:t>.</a:t>
              </a:r>
            </a:p>
          </p:txBody>
        </p:sp>
        <p:cxnSp>
          <p:nvCxnSpPr>
            <p:cNvPr id="13" name="Straight Arrow Connector 12"/>
            <p:cNvCxnSpPr/>
            <p:nvPr/>
          </p:nvCxnSpPr>
          <p:spPr>
            <a:xfrm rot="5400000" flipH="1" flipV="1">
              <a:off x="4191000" y="4140025"/>
              <a:ext cx="4587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95800" y="3759025"/>
              <a:ext cx="569387" cy="369332"/>
            </a:xfrm>
            <a:prstGeom prst="rect">
              <a:avLst/>
            </a:prstGeom>
            <a:noFill/>
          </p:spPr>
          <p:txBody>
            <a:bodyPr wrap="none" rtlCol="0">
              <a:spAutoFit/>
            </a:bodyPr>
            <a:lstStyle/>
            <a:p>
              <a:r>
                <a:rPr lang="en-US" dirty="0" err="1" smtClean="0">
                  <a:solidFill>
                    <a:srgbClr val="FF0000"/>
                  </a:solidFill>
                </a:rPr>
                <a:t>VP</a:t>
              </a:r>
              <a:r>
                <a:rPr lang="en-US" baseline="-25000" dirty="0" err="1" smtClean="0">
                  <a:solidFill>
                    <a:srgbClr val="FF0000"/>
                  </a:solidFill>
                </a:rPr>
                <a:t>y</a:t>
              </a:r>
              <a:endParaRPr lang="en-US" baseline="-25000" dirty="0">
                <a:solidFill>
                  <a:srgbClr val="FF0000"/>
                </a:solidFill>
              </a:endParaRPr>
            </a:p>
          </p:txBody>
        </p:sp>
      </p:grpSp>
      <p:sp>
        <p:nvSpPr>
          <p:cNvPr id="14" name="Title 1"/>
          <p:cNvSpPr>
            <a:spLocks noGrp="1"/>
          </p:cNvSpPr>
          <p:nvPr>
            <p:ph type="title"/>
          </p:nvPr>
        </p:nvSpPr>
        <p:spPr>
          <a:xfrm>
            <a:off x="635523" y="13260"/>
            <a:ext cx="8229600" cy="914400"/>
          </a:xfrm>
        </p:spPr>
        <p:txBody>
          <a:bodyPr/>
          <a:lstStyle/>
          <a:p>
            <a:r>
              <a:rPr lang="en-US" dirty="0" smtClean="0"/>
              <a:t>Take-home question</a:t>
            </a:r>
            <a:endParaRPr lang="en-US" dirty="0"/>
          </a:p>
        </p:txBody>
      </p:sp>
      <p:sp>
        <p:nvSpPr>
          <p:cNvPr id="17" name="TextBox 4"/>
          <p:cNvSpPr txBox="1">
            <a:spLocks noChangeArrowheads="1"/>
          </p:cNvSpPr>
          <p:nvPr/>
        </p:nvSpPr>
        <p:spPr bwMode="auto">
          <a:xfrm>
            <a:off x="7225629" y="6581001"/>
            <a:ext cx="1842171" cy="276999"/>
          </a:xfrm>
          <a:prstGeom prst="rect">
            <a:avLst/>
          </a:prstGeom>
          <a:noFill/>
          <a:ln w="9525">
            <a:noFill/>
            <a:miter lim="800000"/>
            <a:headEnd/>
            <a:tailEnd/>
          </a:ln>
        </p:spPr>
        <p:txBody>
          <a:bodyPr wrap="none">
            <a:spAutoFit/>
          </a:bodyPr>
          <a:lstStyle/>
          <a:p>
            <a:r>
              <a:rPr lang="en-US" sz="1200" dirty="0"/>
              <a:t>Photo from </a:t>
            </a:r>
            <a:r>
              <a:rPr lang="en-US" sz="1200" dirty="0" smtClean="0"/>
              <a:t>Garry Knight</a:t>
            </a:r>
            <a:endParaRPr lang="en-US" sz="1200" dirty="0"/>
          </a:p>
        </p:txBody>
      </p:sp>
    </p:spTree>
    <p:extLst>
      <p:ext uri="{BB962C8B-B14F-4D97-AF65-F5344CB8AC3E}">
        <p14:creationId xmlns:p14="http://schemas.microsoft.com/office/powerpoint/2010/main" val="12595236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Cutting and Folding</a:t>
            </a:r>
          </a:p>
        </p:txBody>
      </p:sp>
      <p:sp>
        <p:nvSpPr>
          <p:cNvPr id="72707" name="Rectangle 3"/>
          <p:cNvSpPr>
            <a:spLocks noGrp="1" noChangeArrowheads="1"/>
          </p:cNvSpPr>
          <p:nvPr>
            <p:ph type="body" idx="1"/>
          </p:nvPr>
        </p:nvSpPr>
        <p:spPr>
          <a:xfrm>
            <a:off x="703740" y="4598988"/>
            <a:ext cx="8415337" cy="1954212"/>
          </a:xfrm>
        </p:spPr>
        <p:txBody>
          <a:bodyPr>
            <a:normAutofit/>
          </a:bodyPr>
          <a:lstStyle/>
          <a:p>
            <a:pPr>
              <a:lnSpc>
                <a:spcPct val="100000"/>
              </a:lnSpc>
            </a:pPr>
            <a:endParaRPr lang="en-US" sz="2400" dirty="0"/>
          </a:p>
          <a:p>
            <a:pPr>
              <a:lnSpc>
                <a:spcPct val="100000"/>
              </a:lnSpc>
            </a:pPr>
            <a:r>
              <a:rPr lang="en-US" sz="2400" dirty="0"/>
              <a:t>``Fold’’ along </a:t>
            </a:r>
            <a:r>
              <a:rPr lang="en-US" sz="2400" dirty="0" err="1"/>
              <a:t>polylines</a:t>
            </a:r>
            <a:r>
              <a:rPr lang="en-US" sz="2400" dirty="0"/>
              <a:t> and at corners</a:t>
            </a:r>
          </a:p>
          <a:p>
            <a:pPr>
              <a:lnSpc>
                <a:spcPct val="100000"/>
              </a:lnSpc>
            </a:pPr>
            <a:r>
              <a:rPr lang="en-US" sz="2400" dirty="0"/>
              <a:t>``Cut’’ at ends of </a:t>
            </a:r>
            <a:r>
              <a:rPr lang="en-US" sz="2400" dirty="0" err="1"/>
              <a:t>polylines</a:t>
            </a:r>
            <a:r>
              <a:rPr lang="en-US" sz="2400" dirty="0"/>
              <a:t> and along vertical-sky boundary</a:t>
            </a:r>
          </a:p>
          <a:p>
            <a:pPr>
              <a:lnSpc>
                <a:spcPct val="100000"/>
              </a:lnSpc>
            </a:pPr>
            <a:endParaRPr lang="en-US" sz="2400" dirty="0"/>
          </a:p>
        </p:txBody>
      </p:sp>
      <p:pic>
        <p:nvPicPr>
          <p:cNvPr id="72708" name="Picture 4" descr="amtrak_cutfold"/>
          <p:cNvPicPr preferRelativeResize="0">
            <a:picLocks noChangeAspect="1" noChangeArrowheads="1"/>
          </p:cNvPicPr>
          <p:nvPr/>
        </p:nvPicPr>
        <p:blipFill>
          <a:blip r:embed="rId2" cstate="print"/>
          <a:srcRect/>
          <a:stretch>
            <a:fillRect/>
          </a:stretch>
        </p:blipFill>
        <p:spPr bwMode="auto">
          <a:xfrm>
            <a:off x="5385276" y="1828800"/>
            <a:ext cx="3886200" cy="2859088"/>
          </a:xfrm>
          <a:prstGeom prst="rect">
            <a:avLst/>
          </a:prstGeom>
          <a:noFill/>
        </p:spPr>
      </p:pic>
      <p:sp>
        <p:nvSpPr>
          <p:cNvPr id="72717" name="AutoShape 13"/>
          <p:cNvSpPr>
            <a:spLocks noChangeArrowheads="1"/>
          </p:cNvSpPr>
          <p:nvPr/>
        </p:nvSpPr>
        <p:spPr bwMode="auto">
          <a:xfrm>
            <a:off x="4547076" y="3048000"/>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14"/>
          <p:cNvGrpSpPr>
            <a:grpSpLocks/>
          </p:cNvGrpSpPr>
          <p:nvPr/>
        </p:nvGrpSpPr>
        <p:grpSpPr bwMode="auto">
          <a:xfrm>
            <a:off x="660876" y="1860550"/>
            <a:ext cx="3733800" cy="2751138"/>
            <a:chOff x="3168" y="1200"/>
            <a:chExt cx="2352" cy="1733"/>
          </a:xfrm>
        </p:grpSpPr>
        <p:grpSp>
          <p:nvGrpSpPr>
            <p:cNvPr id="3" name="Group 15"/>
            <p:cNvGrpSpPr>
              <a:grpSpLocks/>
            </p:cNvGrpSpPr>
            <p:nvPr/>
          </p:nvGrpSpPr>
          <p:grpSpPr bwMode="auto">
            <a:xfrm>
              <a:off x="3168" y="1200"/>
              <a:ext cx="2352" cy="1733"/>
              <a:chOff x="2112" y="144"/>
              <a:chExt cx="2352" cy="1733"/>
            </a:xfrm>
          </p:grpSpPr>
          <p:pic>
            <p:nvPicPr>
              <p:cNvPr id="72720" name="Picture 16"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72721" name="Line 17"/>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72722" name="Line 18"/>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72723" name="Line 19"/>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72724" name="Line 20"/>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72725" name="Line 21"/>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Cutting and Folding</a:t>
            </a:r>
          </a:p>
        </p:txBody>
      </p:sp>
      <p:sp>
        <p:nvSpPr>
          <p:cNvPr id="70659" name="Rectangle 3"/>
          <p:cNvSpPr>
            <a:spLocks noGrp="1" noChangeArrowheads="1"/>
          </p:cNvSpPr>
          <p:nvPr>
            <p:ph type="body" idx="1"/>
          </p:nvPr>
        </p:nvSpPr>
        <p:spPr>
          <a:xfrm>
            <a:off x="881064" y="4800600"/>
            <a:ext cx="8415337" cy="1524000"/>
          </a:xfrm>
        </p:spPr>
        <p:txBody>
          <a:bodyPr>
            <a:normAutofit/>
          </a:bodyPr>
          <a:lstStyle/>
          <a:p>
            <a:pPr>
              <a:lnSpc>
                <a:spcPct val="100000"/>
              </a:lnSpc>
            </a:pPr>
            <a:endParaRPr lang="en-US" sz="2400" dirty="0"/>
          </a:p>
          <a:p>
            <a:pPr>
              <a:lnSpc>
                <a:spcPct val="100000"/>
              </a:lnSpc>
            </a:pPr>
            <a:r>
              <a:rPr lang="en-US" sz="2400" dirty="0"/>
              <a:t>Construct 3D model </a:t>
            </a:r>
          </a:p>
          <a:p>
            <a:pPr>
              <a:lnSpc>
                <a:spcPct val="100000"/>
              </a:lnSpc>
            </a:pPr>
            <a:r>
              <a:rPr lang="en-US" sz="2400" dirty="0"/>
              <a:t>Texture map</a:t>
            </a:r>
          </a:p>
          <a:p>
            <a:pPr>
              <a:lnSpc>
                <a:spcPct val="100000"/>
              </a:lnSpc>
            </a:pPr>
            <a:endParaRPr lang="en-US" sz="2400" dirty="0"/>
          </a:p>
        </p:txBody>
      </p:sp>
      <p:pic>
        <p:nvPicPr>
          <p:cNvPr id="70660" name="Picture 4" descr="amtrak_cutfold"/>
          <p:cNvPicPr preferRelativeResize="0">
            <a:picLocks noChangeAspect="1" noChangeArrowheads="1"/>
          </p:cNvPicPr>
          <p:nvPr/>
        </p:nvPicPr>
        <p:blipFill>
          <a:blip r:embed="rId2" cstate="print"/>
          <a:srcRect/>
          <a:stretch>
            <a:fillRect/>
          </a:stretch>
        </p:blipFill>
        <p:spPr bwMode="auto">
          <a:xfrm>
            <a:off x="685800" y="2032000"/>
            <a:ext cx="3657600" cy="2692400"/>
          </a:xfrm>
          <a:prstGeom prst="rect">
            <a:avLst/>
          </a:prstGeom>
          <a:noFill/>
        </p:spPr>
      </p:pic>
      <p:pic>
        <p:nvPicPr>
          <p:cNvPr id="70661" name="Picture 5" descr="Amtrak5out"/>
          <p:cNvPicPr preferRelativeResize="0">
            <a:picLocks noChangeAspect="1" noChangeArrowheads="1"/>
          </p:cNvPicPr>
          <p:nvPr/>
        </p:nvPicPr>
        <p:blipFill>
          <a:blip r:embed="rId3" cstate="print"/>
          <a:srcRect/>
          <a:stretch>
            <a:fillRect/>
          </a:stretch>
        </p:blipFill>
        <p:spPr bwMode="auto">
          <a:xfrm>
            <a:off x="4953000" y="1905000"/>
            <a:ext cx="4572000" cy="2813050"/>
          </a:xfrm>
          <a:prstGeom prst="rect">
            <a:avLst/>
          </a:prstGeom>
          <a:noFill/>
        </p:spPr>
      </p:pic>
      <p:sp>
        <p:nvSpPr>
          <p:cNvPr id="70662" name="AutoShape 6"/>
          <p:cNvSpPr>
            <a:spLocks noChangeAspect="1" noChangeArrowheads="1"/>
          </p:cNvSpPr>
          <p:nvPr/>
        </p:nvSpPr>
        <p:spPr bwMode="auto">
          <a:xfrm>
            <a:off x="4419600" y="3276600"/>
            <a:ext cx="457200" cy="3048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dirty="0"/>
              <a:t>Results</a:t>
            </a:r>
          </a:p>
        </p:txBody>
      </p:sp>
      <p:pic>
        <p:nvPicPr>
          <p:cNvPr id="104451" name="Picture 3" descr="LetniiSad2"/>
          <p:cNvPicPr>
            <a:picLocks noChangeAspect="1" noChangeArrowheads="1"/>
          </p:cNvPicPr>
          <p:nvPr/>
        </p:nvPicPr>
        <p:blipFill>
          <a:blip r:embed="rId2" cstate="print"/>
          <a:srcRect/>
          <a:stretch>
            <a:fillRect/>
          </a:stretch>
        </p:blipFill>
        <p:spPr bwMode="auto">
          <a:xfrm>
            <a:off x="4724400" y="1382713"/>
            <a:ext cx="4232275" cy="2378075"/>
          </a:xfrm>
          <a:prstGeom prst="rect">
            <a:avLst/>
          </a:prstGeom>
          <a:noFill/>
        </p:spPr>
      </p:pic>
      <p:pic>
        <p:nvPicPr>
          <p:cNvPr id="104452" name="Picture 4" descr="LetniiSad"/>
          <p:cNvPicPr>
            <a:picLocks noChangeAspect="1" noChangeArrowheads="1"/>
          </p:cNvPicPr>
          <p:nvPr/>
        </p:nvPicPr>
        <p:blipFill>
          <a:blip r:embed="rId3" cstate="print"/>
          <a:srcRect/>
          <a:stretch>
            <a:fillRect/>
          </a:stretch>
        </p:blipFill>
        <p:spPr bwMode="auto">
          <a:xfrm>
            <a:off x="457199" y="1387474"/>
            <a:ext cx="3429000" cy="2286000"/>
          </a:xfrm>
          <a:prstGeom prst="rect">
            <a:avLst/>
          </a:prstGeom>
          <a:noFill/>
        </p:spPr>
      </p:pic>
      <p:pic>
        <p:nvPicPr>
          <p:cNvPr id="104453" name="Picture 5" descr="LetniiSad1"/>
          <p:cNvPicPr>
            <a:picLocks noChangeAspect="1" noChangeArrowheads="1"/>
          </p:cNvPicPr>
          <p:nvPr/>
        </p:nvPicPr>
        <p:blipFill>
          <a:blip r:embed="rId4" cstate="print"/>
          <a:srcRect/>
          <a:stretch>
            <a:fillRect/>
          </a:stretch>
        </p:blipFill>
        <p:spPr bwMode="auto">
          <a:xfrm>
            <a:off x="4724400" y="3962400"/>
            <a:ext cx="4232275" cy="2378075"/>
          </a:xfrm>
          <a:prstGeom prst="rect">
            <a:avLst/>
          </a:prstGeom>
          <a:noFill/>
        </p:spPr>
      </p:pic>
      <p:sp>
        <p:nvSpPr>
          <p:cNvPr id="104454" name="Text Box 6"/>
          <p:cNvSpPr txBox="1">
            <a:spLocks noChangeArrowheads="1"/>
          </p:cNvSpPr>
          <p:nvPr/>
        </p:nvSpPr>
        <p:spPr bwMode="auto">
          <a:xfrm>
            <a:off x="5105399" y="6354762"/>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pic>
        <p:nvPicPr>
          <p:cNvPr id="104455" name="Picture 7" descr="cutfold_letniisad"/>
          <p:cNvPicPr>
            <a:picLocks noChangeAspect="1" noChangeArrowheads="1"/>
          </p:cNvPicPr>
          <p:nvPr/>
        </p:nvPicPr>
        <p:blipFill>
          <a:blip r:embed="rId5" cstate="print"/>
          <a:srcRect/>
          <a:stretch>
            <a:fillRect/>
          </a:stretch>
        </p:blipFill>
        <p:spPr bwMode="auto">
          <a:xfrm>
            <a:off x="457200" y="4054474"/>
            <a:ext cx="3402013" cy="2286000"/>
          </a:xfrm>
          <a:prstGeom prst="rect">
            <a:avLst/>
          </a:prstGeom>
          <a:noFill/>
        </p:spPr>
      </p:pic>
      <p:sp>
        <p:nvSpPr>
          <p:cNvPr id="104456" name="Text Box 8"/>
          <p:cNvSpPr txBox="1">
            <a:spLocks noChangeArrowheads="1"/>
          </p:cNvSpPr>
          <p:nvPr/>
        </p:nvSpPr>
        <p:spPr bwMode="auto">
          <a:xfrm>
            <a:off x="990599" y="3630612"/>
            <a:ext cx="2286000" cy="366712"/>
          </a:xfrm>
          <a:prstGeom prst="rect">
            <a:avLst/>
          </a:prstGeom>
          <a:noFill/>
          <a:ln w="9525">
            <a:noFill/>
            <a:miter lim="800000"/>
            <a:headEnd/>
            <a:tailEnd/>
          </a:ln>
          <a:effectLst/>
        </p:spPr>
        <p:txBody>
          <a:bodyPr>
            <a:spAutoFit/>
          </a:bodyPr>
          <a:lstStyle/>
          <a:p>
            <a:pPr algn="ctr">
              <a:spcBef>
                <a:spcPct val="50000"/>
              </a:spcBef>
            </a:pPr>
            <a:r>
              <a:rPr lang="en-US"/>
              <a:t>Input Image</a:t>
            </a:r>
          </a:p>
        </p:txBody>
      </p:sp>
      <p:sp>
        <p:nvSpPr>
          <p:cNvPr id="104457" name="Text Box 9"/>
          <p:cNvSpPr txBox="1">
            <a:spLocks noChangeArrowheads="1"/>
          </p:cNvSpPr>
          <p:nvPr/>
        </p:nvSpPr>
        <p:spPr bwMode="auto">
          <a:xfrm>
            <a:off x="990599" y="6354762"/>
            <a:ext cx="2286000" cy="366712"/>
          </a:xfrm>
          <a:prstGeom prst="rect">
            <a:avLst/>
          </a:prstGeom>
          <a:noFill/>
          <a:ln w="9525">
            <a:noFill/>
            <a:miter lim="800000"/>
            <a:headEnd/>
            <a:tailEnd/>
          </a:ln>
          <a:effectLst/>
        </p:spPr>
        <p:txBody>
          <a:bodyPr>
            <a:spAutoFit/>
          </a:bodyPr>
          <a:lstStyle/>
          <a:p>
            <a:pPr algn="ctr">
              <a:spcBef>
                <a:spcPct val="50000"/>
              </a:spcBef>
            </a:pPr>
            <a:r>
              <a:rPr lang="en-US"/>
              <a:t>Cut and Fold</a:t>
            </a:r>
          </a:p>
        </p:txBody>
      </p:sp>
      <p:sp>
        <p:nvSpPr>
          <p:cNvPr id="104458" name="Line 10"/>
          <p:cNvSpPr>
            <a:spLocks noChangeShapeType="1"/>
          </p:cNvSpPr>
          <p:nvPr/>
        </p:nvSpPr>
        <p:spPr bwMode="auto">
          <a:xfrm rot="21540000" flipV="1">
            <a:off x="455613" y="5426075"/>
            <a:ext cx="1571625" cy="447675"/>
          </a:xfrm>
          <a:prstGeom prst="line">
            <a:avLst/>
          </a:prstGeom>
          <a:noFill/>
          <a:ln w="38100">
            <a:solidFill>
              <a:srgbClr val="FF0000"/>
            </a:solidFill>
            <a:round/>
            <a:headEnd/>
            <a:tailEnd/>
          </a:ln>
          <a:effectLst/>
        </p:spPr>
        <p:txBody>
          <a:bodyPr/>
          <a:lstStyle/>
          <a:p>
            <a:endParaRPr lang="en-US"/>
          </a:p>
        </p:txBody>
      </p:sp>
      <p:sp>
        <p:nvSpPr>
          <p:cNvPr id="104459" name="Line 11"/>
          <p:cNvSpPr>
            <a:spLocks noChangeShapeType="1"/>
          </p:cNvSpPr>
          <p:nvPr/>
        </p:nvSpPr>
        <p:spPr bwMode="auto">
          <a:xfrm flipV="1">
            <a:off x="2024062" y="4054474"/>
            <a:ext cx="0" cy="1371600"/>
          </a:xfrm>
          <a:prstGeom prst="line">
            <a:avLst/>
          </a:prstGeom>
          <a:noFill/>
          <a:ln w="38100">
            <a:solidFill>
              <a:srgbClr val="FF0000"/>
            </a:solidFill>
            <a:round/>
            <a:headEnd/>
            <a:tailEnd/>
          </a:ln>
          <a:effectLst/>
        </p:spPr>
        <p:txBody>
          <a:bodyPr/>
          <a:lstStyle/>
          <a:p>
            <a:endParaRPr lang="en-US"/>
          </a:p>
        </p:txBody>
      </p:sp>
      <p:sp>
        <p:nvSpPr>
          <p:cNvPr id="104460" name="Line 12"/>
          <p:cNvSpPr>
            <a:spLocks noChangeShapeType="1"/>
          </p:cNvSpPr>
          <p:nvPr/>
        </p:nvSpPr>
        <p:spPr bwMode="auto">
          <a:xfrm flipV="1">
            <a:off x="2767012" y="4059237"/>
            <a:ext cx="0" cy="1325562"/>
          </a:xfrm>
          <a:prstGeom prst="line">
            <a:avLst/>
          </a:prstGeom>
          <a:noFill/>
          <a:ln w="38100">
            <a:solidFill>
              <a:srgbClr val="FF0000"/>
            </a:solidFill>
            <a:round/>
            <a:headEnd/>
            <a:tailEnd/>
          </a:ln>
          <a:effectLst/>
        </p:spPr>
        <p:txBody>
          <a:bodyPr/>
          <a:lstStyle/>
          <a:p>
            <a:endParaRPr lang="en-US"/>
          </a:p>
        </p:txBody>
      </p:sp>
      <p:sp>
        <p:nvSpPr>
          <p:cNvPr id="104461" name="Line 13"/>
          <p:cNvSpPr>
            <a:spLocks noChangeShapeType="1"/>
          </p:cNvSpPr>
          <p:nvPr/>
        </p:nvSpPr>
        <p:spPr bwMode="auto">
          <a:xfrm rot="21480000">
            <a:off x="2057399" y="5392737"/>
            <a:ext cx="685800" cy="0"/>
          </a:xfrm>
          <a:prstGeom prst="line">
            <a:avLst/>
          </a:prstGeom>
          <a:noFill/>
          <a:ln w="38100">
            <a:solidFill>
              <a:srgbClr val="FF0000"/>
            </a:solidFill>
            <a:round/>
            <a:headEnd/>
            <a:tailEnd/>
          </a:ln>
          <a:effectLst/>
        </p:spPr>
        <p:txBody>
          <a:bodyPr/>
          <a:lstStyle/>
          <a:p>
            <a:endParaRPr lang="en-US"/>
          </a:p>
        </p:txBody>
      </p:sp>
      <p:sp>
        <p:nvSpPr>
          <p:cNvPr id="104462" name="Line 14"/>
          <p:cNvSpPr>
            <a:spLocks noChangeShapeType="1"/>
          </p:cNvSpPr>
          <p:nvPr/>
        </p:nvSpPr>
        <p:spPr bwMode="auto">
          <a:xfrm>
            <a:off x="2743200" y="5383212"/>
            <a:ext cx="1114425" cy="304800"/>
          </a:xfrm>
          <a:prstGeom prst="line">
            <a:avLst/>
          </a:prstGeom>
          <a:noFill/>
          <a:ln w="38100">
            <a:solidFill>
              <a:srgbClr val="FF0000"/>
            </a:solidFill>
            <a:round/>
            <a:headEnd/>
            <a:tailEnd/>
          </a:ln>
          <a:effectLst/>
        </p:spPr>
        <p:txBody>
          <a:bodyPr/>
          <a:lstStyle/>
          <a:p>
            <a:endParaRPr lang="en-US"/>
          </a:p>
        </p:txBody>
      </p:sp>
      <p:sp>
        <p:nvSpPr>
          <p:cNvPr id="16" name="TextBox 15"/>
          <p:cNvSpPr txBox="1"/>
          <p:nvPr/>
        </p:nvSpPr>
        <p:spPr>
          <a:xfrm>
            <a:off x="2057400" y="777874"/>
            <a:ext cx="5904245" cy="369332"/>
          </a:xfrm>
          <a:prstGeom prst="rect">
            <a:avLst/>
          </a:prstGeom>
          <a:noFill/>
        </p:spPr>
        <p:txBody>
          <a:bodyPr wrap="none" rtlCol="0">
            <a:spAutoFit/>
          </a:bodyPr>
          <a:lstStyle/>
          <a:p>
            <a:r>
              <a:rPr lang="en-US" dirty="0" smtClean="0">
                <a:hlinkClick r:id="rId6"/>
              </a:rPr>
              <a:t>http://www.cs.illinois.edu/homes/dhoiem/projects/popup/</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Results</a:t>
            </a:r>
          </a:p>
        </p:txBody>
      </p:sp>
      <p:pic>
        <p:nvPicPr>
          <p:cNvPr id="111620" name="Picture 4" descr="Picture077"/>
          <p:cNvPicPr>
            <a:picLocks noChangeAspect="1" noChangeArrowheads="1"/>
          </p:cNvPicPr>
          <p:nvPr/>
        </p:nvPicPr>
        <p:blipFill>
          <a:blip r:embed="rId2" cstate="print"/>
          <a:srcRect/>
          <a:stretch>
            <a:fillRect/>
          </a:stretch>
        </p:blipFill>
        <p:spPr bwMode="auto">
          <a:xfrm>
            <a:off x="1543050" y="1371600"/>
            <a:ext cx="1714500" cy="2286000"/>
          </a:xfrm>
          <a:prstGeom prst="rect">
            <a:avLst/>
          </a:prstGeom>
          <a:noFill/>
        </p:spPr>
      </p:pic>
      <p:pic>
        <p:nvPicPr>
          <p:cNvPr id="111621" name="Picture 5" descr="oxford1"/>
          <p:cNvPicPr>
            <a:picLocks noChangeAspect="1" noChangeArrowheads="1"/>
          </p:cNvPicPr>
          <p:nvPr/>
        </p:nvPicPr>
        <p:blipFill>
          <a:blip r:embed="rId3" cstate="print"/>
          <a:srcRect/>
          <a:stretch>
            <a:fillRect/>
          </a:stretch>
        </p:blipFill>
        <p:spPr bwMode="auto">
          <a:xfrm>
            <a:off x="5219700" y="1371600"/>
            <a:ext cx="3676650" cy="2286000"/>
          </a:xfrm>
          <a:prstGeom prst="rect">
            <a:avLst/>
          </a:prstGeom>
          <a:noFill/>
        </p:spPr>
      </p:pic>
      <p:pic>
        <p:nvPicPr>
          <p:cNvPr id="111622" name="Picture 6" descr="BroadSt"/>
          <p:cNvPicPr>
            <a:picLocks noChangeAspect="1" noChangeArrowheads="1"/>
          </p:cNvPicPr>
          <p:nvPr/>
        </p:nvPicPr>
        <p:blipFill>
          <a:blip r:embed="rId4" cstate="print"/>
          <a:srcRect/>
          <a:stretch>
            <a:fillRect/>
          </a:stretch>
        </p:blipFill>
        <p:spPr bwMode="auto">
          <a:xfrm>
            <a:off x="819150" y="3886200"/>
            <a:ext cx="3049588" cy="2286000"/>
          </a:xfrm>
          <a:prstGeom prst="rect">
            <a:avLst/>
          </a:prstGeom>
          <a:noFill/>
        </p:spPr>
      </p:pic>
      <p:pic>
        <p:nvPicPr>
          <p:cNvPr id="111623" name="Picture 7" descr="BroadSt3"/>
          <p:cNvPicPr>
            <a:picLocks noChangeAspect="1" noChangeArrowheads="1"/>
          </p:cNvPicPr>
          <p:nvPr/>
        </p:nvPicPr>
        <p:blipFill>
          <a:blip r:embed="rId5" cstate="print"/>
          <a:srcRect/>
          <a:stretch>
            <a:fillRect/>
          </a:stretch>
        </p:blipFill>
        <p:spPr bwMode="auto">
          <a:xfrm>
            <a:off x="5105400" y="3886200"/>
            <a:ext cx="3714750" cy="2286000"/>
          </a:xfrm>
          <a:prstGeom prst="rect">
            <a:avLst/>
          </a:prstGeom>
          <a:noFill/>
        </p:spPr>
      </p:pic>
      <p:sp>
        <p:nvSpPr>
          <p:cNvPr id="111624" name="Text Box 8"/>
          <p:cNvSpPr txBox="1">
            <a:spLocks noChangeArrowheads="1"/>
          </p:cNvSpPr>
          <p:nvPr/>
        </p:nvSpPr>
        <p:spPr bwMode="auto">
          <a:xfrm>
            <a:off x="5162550" y="62626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sp>
        <p:nvSpPr>
          <p:cNvPr id="111625" name="Text Box 9"/>
          <p:cNvSpPr txBox="1">
            <a:spLocks noChangeArrowheads="1"/>
          </p:cNvSpPr>
          <p:nvPr/>
        </p:nvSpPr>
        <p:spPr bwMode="auto">
          <a:xfrm>
            <a:off x="1200150" y="6245226"/>
            <a:ext cx="2286000" cy="366713"/>
          </a:xfrm>
          <a:prstGeom prst="rect">
            <a:avLst/>
          </a:prstGeom>
          <a:noFill/>
          <a:ln w="9525">
            <a:noFill/>
            <a:miter lim="800000"/>
            <a:headEnd/>
            <a:tailEnd/>
          </a:ln>
          <a:effectLst/>
        </p:spPr>
        <p:txBody>
          <a:bodyPr>
            <a:spAutoFit/>
          </a:bodyPr>
          <a:lstStyle/>
          <a:p>
            <a:pPr algn="ctr">
              <a:spcBef>
                <a:spcPct val="50000"/>
              </a:spcBef>
            </a:pPr>
            <a:r>
              <a:rPr lang="en-US"/>
              <a:t>Input Image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Comparison with Manual Method</a:t>
            </a:r>
          </a:p>
        </p:txBody>
      </p:sp>
      <p:pic>
        <p:nvPicPr>
          <p:cNvPr id="106499" name="Picture 3" descr="merton"/>
          <p:cNvPicPr>
            <a:picLocks noChangeAspect="1" noChangeArrowheads="1"/>
          </p:cNvPicPr>
          <p:nvPr/>
        </p:nvPicPr>
        <p:blipFill>
          <a:blip r:embed="rId3" cstate="print"/>
          <a:srcRect/>
          <a:stretch>
            <a:fillRect/>
          </a:stretch>
        </p:blipFill>
        <p:spPr bwMode="auto">
          <a:xfrm>
            <a:off x="385764" y="2024063"/>
            <a:ext cx="3729037" cy="2803525"/>
          </a:xfrm>
          <a:prstGeom prst="rect">
            <a:avLst/>
          </a:prstGeom>
          <a:noFill/>
        </p:spPr>
      </p:pic>
      <p:sp>
        <p:nvSpPr>
          <p:cNvPr id="106500" name="Text Box 4"/>
          <p:cNvSpPr txBox="1">
            <a:spLocks noChangeArrowheads="1"/>
          </p:cNvSpPr>
          <p:nvPr/>
        </p:nvSpPr>
        <p:spPr bwMode="auto">
          <a:xfrm>
            <a:off x="1295400" y="4843463"/>
            <a:ext cx="2286000" cy="396875"/>
          </a:xfrm>
          <a:prstGeom prst="rect">
            <a:avLst/>
          </a:prstGeom>
          <a:noFill/>
          <a:ln w="9525">
            <a:noFill/>
            <a:miter lim="800000"/>
            <a:headEnd/>
            <a:tailEnd/>
          </a:ln>
          <a:effectLst/>
        </p:spPr>
        <p:txBody>
          <a:bodyPr>
            <a:spAutoFit/>
          </a:bodyPr>
          <a:lstStyle/>
          <a:p>
            <a:pPr algn="ctr">
              <a:spcBef>
                <a:spcPct val="50000"/>
              </a:spcBef>
            </a:pPr>
            <a:r>
              <a:rPr lang="en-US" sz="2000"/>
              <a:t>Input Image</a:t>
            </a:r>
          </a:p>
        </p:txBody>
      </p:sp>
      <p:sp>
        <p:nvSpPr>
          <p:cNvPr id="106501" name="Text Box 5"/>
          <p:cNvSpPr txBox="1">
            <a:spLocks noChangeArrowheads="1"/>
          </p:cNvSpPr>
          <p:nvPr/>
        </p:nvSpPr>
        <p:spPr bwMode="auto">
          <a:xfrm>
            <a:off x="4267200" y="6275388"/>
            <a:ext cx="4724400" cy="396875"/>
          </a:xfrm>
          <a:prstGeom prst="rect">
            <a:avLst/>
          </a:prstGeom>
          <a:noFill/>
          <a:ln w="9525">
            <a:noFill/>
            <a:miter lim="800000"/>
            <a:headEnd/>
            <a:tailEnd/>
          </a:ln>
          <a:effectLst/>
        </p:spPr>
        <p:txBody>
          <a:bodyPr>
            <a:spAutoFit/>
          </a:bodyPr>
          <a:lstStyle/>
          <a:p>
            <a:pPr algn="ctr">
              <a:spcBef>
                <a:spcPct val="50000"/>
              </a:spcBef>
            </a:pPr>
            <a:r>
              <a:rPr lang="en-US" sz="2000" dirty="0"/>
              <a:t>Automatic Photo Pop-up (15 sec)!</a:t>
            </a:r>
          </a:p>
        </p:txBody>
      </p:sp>
      <p:sp>
        <p:nvSpPr>
          <p:cNvPr id="106503" name="Text Box 7"/>
          <p:cNvSpPr txBox="1">
            <a:spLocks noChangeArrowheads="1"/>
          </p:cNvSpPr>
          <p:nvPr/>
        </p:nvSpPr>
        <p:spPr bwMode="auto">
          <a:xfrm>
            <a:off x="5181600" y="3548063"/>
            <a:ext cx="3276600" cy="396875"/>
          </a:xfrm>
          <a:prstGeom prst="rect">
            <a:avLst/>
          </a:prstGeom>
          <a:noFill/>
          <a:ln w="9525">
            <a:noFill/>
            <a:miter lim="800000"/>
            <a:headEnd/>
            <a:tailEnd/>
          </a:ln>
          <a:effectLst/>
        </p:spPr>
        <p:txBody>
          <a:bodyPr>
            <a:spAutoFit/>
          </a:bodyPr>
          <a:lstStyle/>
          <a:p>
            <a:pPr algn="ctr">
              <a:spcBef>
                <a:spcPct val="50000"/>
              </a:spcBef>
            </a:pPr>
            <a:r>
              <a:rPr lang="en-US" sz="2000"/>
              <a:t>[Liebowitz et al. 1999]</a:t>
            </a:r>
          </a:p>
        </p:txBody>
      </p:sp>
      <p:pic>
        <p:nvPicPr>
          <p:cNvPr id="106504" name="Picture 8" descr="merton2"/>
          <p:cNvPicPr>
            <a:picLocks noChangeAspect="1" noChangeArrowheads="1"/>
          </p:cNvPicPr>
          <p:nvPr/>
        </p:nvPicPr>
        <p:blipFill>
          <a:blip r:embed="rId4" cstate="print">
            <a:clrChange>
              <a:clrFrom>
                <a:srgbClr val="FFFFFF"/>
              </a:clrFrom>
              <a:clrTo>
                <a:srgbClr val="FFFFFF">
                  <a:alpha val="0"/>
                </a:srgbClr>
              </a:clrTo>
            </a:clrChange>
          </a:blip>
          <a:srcRect b="13271"/>
          <a:stretch>
            <a:fillRect/>
          </a:stretch>
        </p:blipFill>
        <p:spPr bwMode="auto">
          <a:xfrm>
            <a:off x="4343400" y="3886200"/>
            <a:ext cx="4876800" cy="2405062"/>
          </a:xfrm>
          <a:prstGeom prst="rect">
            <a:avLst/>
          </a:prstGeom>
          <a:noFill/>
        </p:spPr>
      </p:pic>
      <p:pic>
        <p:nvPicPr>
          <p:cNvPr id="106506" name="Picture 10"/>
          <p:cNvPicPr>
            <a:picLocks noChangeAspect="1" noChangeArrowheads="1"/>
          </p:cNvPicPr>
          <p:nvPr/>
        </p:nvPicPr>
        <p:blipFill>
          <a:blip r:embed="rId5" cstate="print"/>
          <a:srcRect/>
          <a:stretch>
            <a:fillRect/>
          </a:stretch>
        </p:blipFill>
        <p:spPr bwMode="auto">
          <a:xfrm>
            <a:off x="4343400" y="1065213"/>
            <a:ext cx="4876800" cy="26019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Failures</a:t>
            </a:r>
          </a:p>
        </p:txBody>
      </p:sp>
      <p:pic>
        <p:nvPicPr>
          <p:cNvPr id="55303" name="Picture 7" descr="fail2"/>
          <p:cNvPicPr>
            <a:picLocks noChangeAspect="1" noChangeArrowheads="1"/>
          </p:cNvPicPr>
          <p:nvPr/>
        </p:nvPicPr>
        <p:blipFill>
          <a:blip r:embed="rId2" cstate="print"/>
          <a:srcRect/>
          <a:stretch>
            <a:fillRect/>
          </a:stretch>
        </p:blipFill>
        <p:spPr bwMode="auto">
          <a:xfrm>
            <a:off x="4114800" y="2819400"/>
            <a:ext cx="4953000" cy="2816225"/>
          </a:xfrm>
          <a:prstGeom prst="rect">
            <a:avLst/>
          </a:prstGeom>
          <a:noFill/>
        </p:spPr>
      </p:pic>
      <p:pic>
        <p:nvPicPr>
          <p:cNvPr id="55304" name="Picture 8" descr="234_3493"/>
          <p:cNvPicPr>
            <a:picLocks noChangeAspect="1" noChangeArrowheads="1"/>
          </p:cNvPicPr>
          <p:nvPr/>
        </p:nvPicPr>
        <p:blipFill>
          <a:blip r:embed="rId3" cstate="print"/>
          <a:srcRect/>
          <a:stretch>
            <a:fillRect/>
          </a:stretch>
        </p:blipFill>
        <p:spPr bwMode="auto">
          <a:xfrm>
            <a:off x="762001" y="2187575"/>
            <a:ext cx="2773363" cy="2079625"/>
          </a:xfrm>
          <a:prstGeom prst="rect">
            <a:avLst/>
          </a:prstGeom>
          <a:noFill/>
          <a:ln w="9525">
            <a:noFill/>
            <a:miter lim="800000"/>
            <a:headEnd/>
            <a:tailEnd/>
          </a:ln>
        </p:spPr>
      </p:pic>
      <p:pic>
        <p:nvPicPr>
          <p:cNvPr id="55305" name="Picture 9" descr="234_3493_l"/>
          <p:cNvPicPr>
            <a:picLocks noChangeAspect="1" noChangeArrowheads="1"/>
          </p:cNvPicPr>
          <p:nvPr/>
        </p:nvPicPr>
        <p:blipFill>
          <a:blip r:embed="rId4" cstate="print"/>
          <a:srcRect/>
          <a:stretch>
            <a:fillRect/>
          </a:stretch>
        </p:blipFill>
        <p:spPr bwMode="auto">
          <a:xfrm>
            <a:off x="762000" y="4381499"/>
            <a:ext cx="2743200" cy="2019300"/>
          </a:xfrm>
          <a:prstGeom prst="rect">
            <a:avLst/>
          </a:prstGeom>
          <a:noFill/>
          <a:ln w="9525">
            <a:noFill/>
            <a:miter lim="800000"/>
            <a:headEnd/>
            <a:tailEnd/>
          </a:ln>
        </p:spPr>
      </p:pic>
      <p:sp>
        <p:nvSpPr>
          <p:cNvPr id="55306" name="Text Box 10"/>
          <p:cNvSpPr txBox="1">
            <a:spLocks noChangeArrowheads="1"/>
          </p:cNvSpPr>
          <p:nvPr/>
        </p:nvSpPr>
        <p:spPr bwMode="auto">
          <a:xfrm>
            <a:off x="3886200" y="1447799"/>
            <a:ext cx="2286000" cy="457200"/>
          </a:xfrm>
          <a:prstGeom prst="rect">
            <a:avLst/>
          </a:prstGeom>
          <a:noFill/>
          <a:ln w="9525">
            <a:noFill/>
            <a:miter lim="800000"/>
            <a:headEnd/>
            <a:tailEnd/>
          </a:ln>
          <a:effectLst/>
        </p:spPr>
        <p:txBody>
          <a:bodyPr>
            <a:spAutoFit/>
          </a:bodyPr>
          <a:lstStyle/>
          <a:p>
            <a:pPr>
              <a:spcBef>
                <a:spcPct val="50000"/>
              </a:spcBef>
            </a:pPr>
            <a:r>
              <a:rPr lang="en-US" sz="2400"/>
              <a:t>Labeling Errors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Failures</a:t>
            </a:r>
          </a:p>
        </p:txBody>
      </p:sp>
      <p:pic>
        <p:nvPicPr>
          <p:cNvPr id="59396" name="Picture 4" descr="failures"/>
          <p:cNvPicPr>
            <a:picLocks noChangeAspect="1" noChangeArrowheads="1"/>
          </p:cNvPicPr>
          <p:nvPr/>
        </p:nvPicPr>
        <p:blipFill>
          <a:blip r:embed="rId2" cstate="print"/>
          <a:srcRect/>
          <a:stretch>
            <a:fillRect/>
          </a:stretch>
        </p:blipFill>
        <p:spPr bwMode="auto">
          <a:xfrm>
            <a:off x="498474" y="1828800"/>
            <a:ext cx="3435350" cy="2286000"/>
          </a:xfrm>
          <a:prstGeom prst="rect">
            <a:avLst/>
          </a:prstGeom>
          <a:noFill/>
          <a:ln w="9525">
            <a:noFill/>
            <a:miter lim="800000"/>
            <a:headEnd/>
            <a:tailEnd/>
          </a:ln>
        </p:spPr>
      </p:pic>
      <p:pic>
        <p:nvPicPr>
          <p:cNvPr id="59397" name="Picture 5" descr="failures1"/>
          <p:cNvPicPr>
            <a:picLocks noChangeAspect="1" noChangeArrowheads="1"/>
          </p:cNvPicPr>
          <p:nvPr/>
        </p:nvPicPr>
        <p:blipFill>
          <a:blip r:embed="rId3" cstate="print"/>
          <a:srcRect/>
          <a:stretch>
            <a:fillRect/>
          </a:stretch>
        </p:blipFill>
        <p:spPr bwMode="auto">
          <a:xfrm>
            <a:off x="4314824" y="1524000"/>
            <a:ext cx="4730750" cy="2674938"/>
          </a:xfrm>
          <a:prstGeom prst="rect">
            <a:avLst/>
          </a:prstGeom>
          <a:noFill/>
          <a:ln w="9525">
            <a:noFill/>
            <a:miter lim="800000"/>
            <a:headEnd/>
            <a:tailEnd/>
          </a:ln>
        </p:spPr>
      </p:pic>
      <p:sp>
        <p:nvSpPr>
          <p:cNvPr id="59398" name="Text Box 6"/>
          <p:cNvSpPr txBox="1">
            <a:spLocks noChangeArrowheads="1"/>
          </p:cNvSpPr>
          <p:nvPr/>
        </p:nvSpPr>
        <p:spPr bwMode="auto">
          <a:xfrm>
            <a:off x="1952624" y="1295400"/>
            <a:ext cx="4953000" cy="457200"/>
          </a:xfrm>
          <a:prstGeom prst="rect">
            <a:avLst/>
          </a:prstGeom>
          <a:noFill/>
          <a:ln w="9525">
            <a:noFill/>
            <a:miter lim="800000"/>
            <a:headEnd/>
            <a:tailEnd/>
          </a:ln>
          <a:effectLst/>
        </p:spPr>
        <p:txBody>
          <a:bodyPr>
            <a:spAutoFit/>
          </a:bodyPr>
          <a:lstStyle/>
          <a:p>
            <a:pPr algn="ctr">
              <a:spcBef>
                <a:spcPct val="50000"/>
              </a:spcBef>
            </a:pPr>
            <a:r>
              <a:rPr lang="en-US" sz="2400"/>
              <a:t>Foreground Objects</a:t>
            </a:r>
          </a:p>
        </p:txBody>
      </p:sp>
      <p:pic>
        <p:nvPicPr>
          <p:cNvPr id="59399" name="Picture 7" descr="foreground1"/>
          <p:cNvPicPr>
            <a:picLocks noChangeAspect="1" noChangeArrowheads="1"/>
          </p:cNvPicPr>
          <p:nvPr/>
        </p:nvPicPr>
        <p:blipFill>
          <a:blip r:embed="rId4" cstate="print"/>
          <a:srcRect/>
          <a:stretch>
            <a:fillRect/>
          </a:stretch>
        </p:blipFill>
        <p:spPr bwMode="auto">
          <a:xfrm>
            <a:off x="4648200" y="4267200"/>
            <a:ext cx="4075113" cy="2286000"/>
          </a:xfrm>
          <a:prstGeom prst="rect">
            <a:avLst/>
          </a:prstGeom>
          <a:noFill/>
          <a:ln w="9525">
            <a:noFill/>
            <a:miter lim="800000"/>
            <a:headEnd/>
            <a:tailEnd/>
          </a:ln>
        </p:spPr>
      </p:pic>
      <p:pic>
        <p:nvPicPr>
          <p:cNvPr id="59400" name="Picture 8" descr="college10"/>
          <p:cNvPicPr>
            <a:picLocks noChangeAspect="1" noChangeArrowheads="1"/>
          </p:cNvPicPr>
          <p:nvPr/>
        </p:nvPicPr>
        <p:blipFill>
          <a:blip r:embed="rId5" cstate="print"/>
          <a:srcRect/>
          <a:stretch>
            <a:fillRect/>
          </a:stretch>
        </p:blipFill>
        <p:spPr bwMode="auto">
          <a:xfrm>
            <a:off x="704849" y="4267200"/>
            <a:ext cx="3048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Adding Foreground Labels</a:t>
            </a:r>
            <a:endParaRPr lang="en-US" dirty="0"/>
          </a:p>
        </p:txBody>
      </p:sp>
      <p:grpSp>
        <p:nvGrpSpPr>
          <p:cNvPr id="3" name="Group 19"/>
          <p:cNvGrpSpPr/>
          <p:nvPr/>
        </p:nvGrpSpPr>
        <p:grpSpPr>
          <a:xfrm>
            <a:off x="762000" y="1006267"/>
            <a:ext cx="3913259" cy="3271322"/>
            <a:chOff x="381000" y="2667000"/>
            <a:chExt cx="3913259" cy="3271322"/>
          </a:xfrm>
        </p:grpSpPr>
        <p:pic>
          <p:nvPicPr>
            <p:cNvPr id="4" name="Picture 3" descr="C:\Documents and Settings\Derek Hoiem\My Documents\Presentations\CVPR2008\figs\scenery15_surf3.jpg"/>
            <p:cNvPicPr>
              <a:picLocks noChangeAspect="1" noChangeArrowheads="1"/>
            </p:cNvPicPr>
            <p:nvPr/>
          </p:nvPicPr>
          <p:blipFill>
            <a:blip r:embed="rId3" cstate="print"/>
            <a:srcRect/>
            <a:stretch>
              <a:fillRect/>
            </a:stretch>
          </p:blipFill>
          <p:spPr bwMode="auto">
            <a:xfrm>
              <a:off x="381000" y="2667000"/>
              <a:ext cx="3886200" cy="2565062"/>
            </a:xfrm>
            <a:prstGeom prst="rect">
              <a:avLst/>
            </a:prstGeom>
            <a:noFill/>
            <a:ln w="9525">
              <a:noFill/>
              <a:miter lim="800000"/>
              <a:headEnd/>
              <a:tailEnd/>
            </a:ln>
          </p:spPr>
        </p:pic>
        <p:cxnSp>
          <p:nvCxnSpPr>
            <p:cNvPr id="10" name="Straight Connector 9"/>
            <p:cNvCxnSpPr/>
            <p:nvPr/>
          </p:nvCxnSpPr>
          <p:spPr>
            <a:xfrm>
              <a:off x="1608598" y="4319461"/>
              <a:ext cx="228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08259" y="3823383"/>
              <a:ext cx="60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87842" y="3442383"/>
              <a:ext cx="34290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60859" y="3518583"/>
              <a:ext cx="53340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0459" y="5230436"/>
              <a:ext cx="3496470" cy="707886"/>
            </a:xfrm>
            <a:prstGeom prst="rect">
              <a:avLst/>
            </a:prstGeom>
            <a:noFill/>
          </p:spPr>
          <p:txBody>
            <a:bodyPr wrap="none" rtlCol="0">
              <a:spAutoFit/>
            </a:bodyPr>
            <a:lstStyle/>
            <a:p>
              <a:r>
                <a:rPr lang="en-US" sz="2000" dirty="0"/>
                <a:t>Recovered Surface Labels + </a:t>
              </a:r>
            </a:p>
            <a:p>
              <a:r>
                <a:rPr lang="en-US" sz="2000" dirty="0"/>
                <a:t>Ground-Vertical Boundary Fit</a:t>
              </a:r>
            </a:p>
          </p:txBody>
        </p:sp>
      </p:grpSp>
      <p:grpSp>
        <p:nvGrpSpPr>
          <p:cNvPr id="6" name="Group 21"/>
          <p:cNvGrpSpPr/>
          <p:nvPr/>
        </p:nvGrpSpPr>
        <p:grpSpPr>
          <a:xfrm>
            <a:off x="4952999" y="1006267"/>
            <a:ext cx="3931920" cy="2914710"/>
            <a:chOff x="4736219" y="1295400"/>
            <a:chExt cx="3931920" cy="2914710"/>
          </a:xfrm>
        </p:grpSpPr>
        <p:graphicFrame>
          <p:nvGraphicFramePr>
            <p:cNvPr id="5" name="Object 2"/>
            <p:cNvGraphicFramePr>
              <a:graphicFrameLocks noChangeAspect="1"/>
            </p:cNvGraphicFramePr>
            <p:nvPr/>
          </p:nvGraphicFramePr>
          <p:xfrm>
            <a:off x="4773541" y="1295400"/>
            <a:ext cx="3886200" cy="2565032"/>
          </p:xfrm>
          <a:graphic>
            <a:graphicData uri="http://schemas.openxmlformats.org/presentationml/2006/ole">
              <mc:AlternateContent xmlns:mc="http://schemas.openxmlformats.org/markup-compatibility/2006">
                <mc:Choice xmlns:v="urn:schemas-microsoft-com:vml" Requires="v">
                  <p:oleObj spid="_x0000_s94265" name="Acrobat Document" r:id="rId4" imgW="4451400" imgH="2937600" progId="AcroExch.Document.7">
                    <p:embed/>
                  </p:oleObj>
                </mc:Choice>
                <mc:Fallback>
                  <p:oleObj name="Acrobat Document" r:id="rId4" imgW="4451400" imgH="293760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541" y="1295400"/>
                          <a:ext cx="3886200" cy="25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7" name="Straight Connector 6"/>
            <p:cNvCxnSpPr/>
            <p:nvPr/>
          </p:nvCxnSpPr>
          <p:spPr>
            <a:xfrm>
              <a:off x="4736219" y="2076061"/>
              <a:ext cx="393192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53000" y="3810000"/>
              <a:ext cx="3469219" cy="400110"/>
            </a:xfrm>
            <a:prstGeom prst="rect">
              <a:avLst/>
            </a:prstGeom>
            <a:noFill/>
          </p:spPr>
          <p:txBody>
            <a:bodyPr wrap="none" rtlCol="0">
              <a:spAutoFit/>
            </a:bodyPr>
            <a:lstStyle/>
            <a:p>
              <a:r>
                <a:rPr lang="en-US" sz="2000" dirty="0"/>
                <a:t>Object Boundaries + Horizon</a:t>
              </a:r>
            </a:p>
          </p:txBody>
        </p:sp>
      </p:grpSp>
      <p:pic>
        <p:nvPicPr>
          <p:cNvPr id="23" name="Picture 22" descr="scenery15_view2_w"/>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85999" y="3883395"/>
            <a:ext cx="5638800" cy="2990272"/>
          </a:xfrm>
          <a:prstGeom prst="rect">
            <a:avLst/>
          </a:prstGeom>
          <a:noFill/>
        </p:spPr>
      </p:pic>
      <p:sp>
        <p:nvSpPr>
          <p:cNvPr id="24" name="Down Arrow 23"/>
          <p:cNvSpPr/>
          <p:nvPr/>
        </p:nvSpPr>
        <p:spPr>
          <a:xfrm>
            <a:off x="4629538" y="4130467"/>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63212"/>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vpr2008_mini">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0" y="0"/>
            <a:ext cx="9161126" cy="6871376"/>
          </a:xfrm>
        </p:spPr>
      </p:pic>
    </p:spTree>
    <p:custDataLst>
      <p:tags r:id="rId1"/>
    </p:custDataLst>
  </p:cSld>
  <p:clrMapOvr>
    <a:masterClrMapping/>
  </p:clrMapOvr>
  <p:transition advTm="639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295400" y="945735"/>
            <a:ext cx="6705600" cy="5566172"/>
          </a:xfrm>
          <a:prstGeom prst="rect">
            <a:avLst/>
          </a:prstGeom>
          <a:noFill/>
          <a:ln w="9525">
            <a:solidFill>
              <a:schemeClr val="tx1"/>
            </a:solidFill>
            <a:miter lim="800000"/>
            <a:headEnd/>
            <a:tailEnd/>
          </a:ln>
        </p:spPr>
      </p:pic>
      <p:sp>
        <p:nvSpPr>
          <p:cNvPr id="92" name="Freeform 91"/>
          <p:cNvSpPr/>
          <p:nvPr/>
        </p:nvSpPr>
        <p:spPr>
          <a:xfrm>
            <a:off x="1295401" y="4527136"/>
            <a:ext cx="6727371" cy="2002971"/>
          </a:xfrm>
          <a:custGeom>
            <a:avLst/>
            <a:gdLst>
              <a:gd name="connsiteX0" fmla="*/ 0 w 6727371"/>
              <a:gd name="connsiteY0" fmla="*/ 1001486 h 2002971"/>
              <a:gd name="connsiteX1" fmla="*/ 2764971 w 6727371"/>
              <a:gd name="connsiteY1" fmla="*/ 0 h 2002971"/>
              <a:gd name="connsiteX2" fmla="*/ 6727371 w 6727371"/>
              <a:gd name="connsiteY2" fmla="*/ 174171 h 2002971"/>
              <a:gd name="connsiteX3" fmla="*/ 6683829 w 6727371"/>
              <a:gd name="connsiteY3" fmla="*/ 2002971 h 2002971"/>
              <a:gd name="connsiteX4" fmla="*/ 0 w 6727371"/>
              <a:gd name="connsiteY4" fmla="*/ 1981200 h 2002971"/>
              <a:gd name="connsiteX5" fmla="*/ 0 w 6727371"/>
              <a:gd name="connsiteY5" fmla="*/ 1001486 h 20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7371" h="2002971">
                <a:moveTo>
                  <a:pt x="0" y="1001486"/>
                </a:moveTo>
                <a:lnTo>
                  <a:pt x="2764971" y="0"/>
                </a:lnTo>
                <a:lnTo>
                  <a:pt x="6727371" y="174171"/>
                </a:lnTo>
                <a:lnTo>
                  <a:pt x="6683829" y="2002971"/>
                </a:lnTo>
                <a:lnTo>
                  <a:pt x="0" y="1981200"/>
                </a:lnTo>
                <a:lnTo>
                  <a:pt x="0" y="1001486"/>
                </a:lnTo>
                <a:close/>
              </a:path>
            </a:pathLst>
          </a:cu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1251857" y="956622"/>
            <a:ext cx="2808514" cy="4593771"/>
          </a:xfrm>
          <a:custGeom>
            <a:avLst/>
            <a:gdLst>
              <a:gd name="connsiteX0" fmla="*/ 0 w 2808514"/>
              <a:gd name="connsiteY0" fmla="*/ 0 h 4593771"/>
              <a:gd name="connsiteX1" fmla="*/ 2808514 w 2808514"/>
              <a:gd name="connsiteY1" fmla="*/ 849085 h 4593771"/>
              <a:gd name="connsiteX2" fmla="*/ 2808514 w 2808514"/>
              <a:gd name="connsiteY2" fmla="*/ 3592285 h 4593771"/>
              <a:gd name="connsiteX3" fmla="*/ 21772 w 2808514"/>
              <a:gd name="connsiteY3" fmla="*/ 4593771 h 4593771"/>
              <a:gd name="connsiteX4" fmla="*/ 0 w 2808514"/>
              <a:gd name="connsiteY4" fmla="*/ 0 h 459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8514" h="4593771">
                <a:moveTo>
                  <a:pt x="0" y="0"/>
                </a:moveTo>
                <a:lnTo>
                  <a:pt x="2808514" y="849085"/>
                </a:lnTo>
                <a:lnTo>
                  <a:pt x="2808514" y="3592285"/>
                </a:lnTo>
                <a:lnTo>
                  <a:pt x="21772" y="4593771"/>
                </a:lnTo>
                <a:lnTo>
                  <a:pt x="0" y="0"/>
                </a:lnTo>
                <a:close/>
              </a:path>
            </a:pathLst>
          </a:cu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038600" y="1783935"/>
            <a:ext cx="0" cy="2743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295400" y="4527135"/>
            <a:ext cx="2743200" cy="9776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024224" y="4550139"/>
            <a:ext cx="3976777" cy="1293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21280" y="985621"/>
            <a:ext cx="2717321" cy="7983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3886541" y="4574453"/>
            <a:ext cx="865177" cy="10508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3886541" y="4202952"/>
            <a:ext cx="1" cy="39319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smtClean="0"/>
              <a:t>Fitting boxes to indoor scenes</a:t>
            </a:r>
            <a:endParaRPr lang="en-US" dirty="0"/>
          </a:p>
        </p:txBody>
      </p:sp>
      <p:cxnSp>
        <p:nvCxnSpPr>
          <p:cNvPr id="14" name="Straight Connector 13"/>
          <p:cNvCxnSpPr/>
          <p:nvPr/>
        </p:nvCxnSpPr>
        <p:spPr>
          <a:xfrm flipV="1">
            <a:off x="4024224" y="1631535"/>
            <a:ext cx="3976777" cy="152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86196" y="1827869"/>
            <a:ext cx="624915" cy="369332"/>
          </a:xfrm>
          <a:prstGeom prst="rect">
            <a:avLst/>
          </a:prstGeom>
          <a:solidFill>
            <a:schemeClr val="bg1">
              <a:alpha val="40000"/>
            </a:schemeClr>
          </a:solidFill>
          <a:effectLst>
            <a:softEdge rad="63500"/>
          </a:effectLst>
        </p:spPr>
        <p:txBody>
          <a:bodyPr wrap="none" rtlCol="0">
            <a:spAutoFit/>
          </a:bodyPr>
          <a:lstStyle/>
          <a:p>
            <a:r>
              <a:rPr lang="en-US" dirty="0" smtClean="0"/>
              <a:t>Wall</a:t>
            </a:r>
            <a:endParaRPr lang="en-US" dirty="0"/>
          </a:p>
        </p:txBody>
      </p:sp>
      <p:sp>
        <p:nvSpPr>
          <p:cNvPr id="32" name="Freeform 31"/>
          <p:cNvSpPr/>
          <p:nvPr/>
        </p:nvSpPr>
        <p:spPr>
          <a:xfrm>
            <a:off x="2250057" y="3750759"/>
            <a:ext cx="2501660" cy="1570007"/>
          </a:xfrm>
          <a:custGeom>
            <a:avLst/>
            <a:gdLst>
              <a:gd name="connsiteX0" fmla="*/ 0 w 2570671"/>
              <a:gd name="connsiteY0" fmla="*/ 1397479 h 1570007"/>
              <a:gd name="connsiteX1" fmla="*/ 34505 w 2570671"/>
              <a:gd name="connsiteY1" fmla="*/ 293298 h 1570007"/>
              <a:gd name="connsiteX2" fmla="*/ 1621766 w 2570671"/>
              <a:gd name="connsiteY2" fmla="*/ 0 h 1570007"/>
              <a:gd name="connsiteX3" fmla="*/ 2570671 w 2570671"/>
              <a:gd name="connsiteY3" fmla="*/ 86264 h 1570007"/>
              <a:gd name="connsiteX4" fmla="*/ 2501660 w 2570671"/>
              <a:gd name="connsiteY4" fmla="*/ 948905 h 1570007"/>
              <a:gd name="connsiteX5" fmla="*/ 1276709 w 2570671"/>
              <a:gd name="connsiteY5" fmla="*/ 1570007 h 1570007"/>
              <a:gd name="connsiteX6" fmla="*/ 0 w 2570671"/>
              <a:gd name="connsiteY6" fmla="*/ 1397479 h 1570007"/>
              <a:gd name="connsiteX0" fmla="*/ 0 w 2501660"/>
              <a:gd name="connsiteY0" fmla="*/ 1405112 h 1577640"/>
              <a:gd name="connsiteX1" fmla="*/ 34505 w 2501660"/>
              <a:gd name="connsiteY1" fmla="*/ 300931 h 1577640"/>
              <a:gd name="connsiteX2" fmla="*/ 1621766 w 2501660"/>
              <a:gd name="connsiteY2" fmla="*/ 7633 h 1577640"/>
              <a:gd name="connsiteX3" fmla="*/ 2501660 w 2501660"/>
              <a:gd name="connsiteY3" fmla="*/ 93897 h 1577640"/>
              <a:gd name="connsiteX4" fmla="*/ 2501660 w 2501660"/>
              <a:gd name="connsiteY4" fmla="*/ 956538 h 1577640"/>
              <a:gd name="connsiteX5" fmla="*/ 1276709 w 2501660"/>
              <a:gd name="connsiteY5" fmla="*/ 1577640 h 1577640"/>
              <a:gd name="connsiteX6" fmla="*/ 0 w 2501660"/>
              <a:gd name="connsiteY6" fmla="*/ 1405112 h 1577640"/>
              <a:gd name="connsiteX0" fmla="*/ 0 w 2501660"/>
              <a:gd name="connsiteY0" fmla="*/ 1397479 h 1570007"/>
              <a:gd name="connsiteX1" fmla="*/ 34505 w 2501660"/>
              <a:gd name="connsiteY1" fmla="*/ 293298 h 1570007"/>
              <a:gd name="connsiteX2" fmla="*/ 1621766 w 2501660"/>
              <a:gd name="connsiteY2" fmla="*/ 0 h 1570007"/>
              <a:gd name="connsiteX3" fmla="*/ 2501660 w 2501660"/>
              <a:gd name="connsiteY3" fmla="*/ 86264 h 1570007"/>
              <a:gd name="connsiteX4" fmla="*/ 2501660 w 2501660"/>
              <a:gd name="connsiteY4" fmla="*/ 948905 h 1570007"/>
              <a:gd name="connsiteX5" fmla="*/ 1276709 w 2501660"/>
              <a:gd name="connsiteY5" fmla="*/ 1570007 h 1570007"/>
              <a:gd name="connsiteX6" fmla="*/ 0 w 2501660"/>
              <a:gd name="connsiteY6" fmla="*/ 1397479 h 157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1660" h="1570007">
                <a:moveTo>
                  <a:pt x="0" y="1397479"/>
                </a:moveTo>
                <a:lnTo>
                  <a:pt x="34505" y="293298"/>
                </a:lnTo>
                <a:cubicBezTo>
                  <a:pt x="563592" y="195532"/>
                  <a:pt x="1210574" y="34506"/>
                  <a:pt x="1621766" y="0"/>
                </a:cubicBezTo>
                <a:lnTo>
                  <a:pt x="2501660" y="86264"/>
                </a:lnTo>
                <a:lnTo>
                  <a:pt x="2501660" y="948905"/>
                </a:lnTo>
                <a:lnTo>
                  <a:pt x="1276709" y="1570007"/>
                </a:lnTo>
                <a:lnTo>
                  <a:pt x="0" y="1397479"/>
                </a:lnTo>
                <a:close/>
              </a:path>
            </a:pathLst>
          </a:custGeom>
          <a:solidFill>
            <a:schemeClr val="accent1">
              <a:lumMod val="60000"/>
              <a:lumOff val="40000"/>
              <a:alpha val="70000"/>
            </a:schemeClr>
          </a:solidFill>
          <a:ln w="38100">
            <a:solidFill>
              <a:schemeClr val="tx1"/>
            </a:solidFill>
          </a:ln>
          <a:effectLst>
            <a:outerShdw blurRad="508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a:endCxn id="32" idx="5"/>
          </p:cNvCxnSpPr>
          <p:nvPr/>
        </p:nvCxnSpPr>
        <p:spPr>
          <a:xfrm flipH="1">
            <a:off x="3526766" y="4796579"/>
            <a:ext cx="8626" cy="52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535393" y="4285596"/>
            <a:ext cx="1216325" cy="5250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899013" y="4202953"/>
            <a:ext cx="869957" cy="653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86541" y="3750758"/>
            <a:ext cx="1" cy="4701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250057" y="4188255"/>
            <a:ext cx="1661056" cy="49128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2296108" y="4235647"/>
            <a:ext cx="1230658" cy="1026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535392" y="4338272"/>
            <a:ext cx="0" cy="4723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518905" y="4751897"/>
            <a:ext cx="659155" cy="369332"/>
          </a:xfrm>
          <a:prstGeom prst="rect">
            <a:avLst/>
          </a:prstGeom>
          <a:solidFill>
            <a:schemeClr val="bg1">
              <a:alpha val="40000"/>
            </a:schemeClr>
          </a:solidFill>
          <a:effectLst>
            <a:softEdge rad="63500"/>
          </a:effectLst>
        </p:spPr>
        <p:txBody>
          <a:bodyPr wrap="none" rtlCol="0">
            <a:spAutoFit/>
          </a:bodyPr>
          <a:lstStyle/>
          <a:p>
            <a:r>
              <a:rPr lang="en-US" dirty="0" smtClean="0"/>
              <a:t>Sofa</a:t>
            </a:r>
            <a:endParaRPr lang="en-US" dirty="0"/>
          </a:p>
        </p:txBody>
      </p:sp>
      <p:cxnSp>
        <p:nvCxnSpPr>
          <p:cNvPr id="85" name="Straight Connector 84"/>
          <p:cNvCxnSpPr/>
          <p:nvPr/>
        </p:nvCxnSpPr>
        <p:spPr>
          <a:xfrm flipH="1" flipV="1">
            <a:off x="2250058" y="4679535"/>
            <a:ext cx="1352715" cy="117044"/>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2250058" y="4596146"/>
            <a:ext cx="1636483" cy="53019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397647" y="4872193"/>
            <a:ext cx="561614" cy="34349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24" idx="4"/>
          </p:cNvCxnSpPr>
          <p:nvPr/>
        </p:nvCxnSpPr>
        <p:spPr>
          <a:xfrm flipH="1">
            <a:off x="4959261" y="4872192"/>
            <a:ext cx="82762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959261" y="4292261"/>
            <a:ext cx="0" cy="56898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4389409" y="4285596"/>
            <a:ext cx="1397479" cy="1000665"/>
          </a:xfrm>
          <a:custGeom>
            <a:avLst/>
            <a:gdLst>
              <a:gd name="connsiteX0" fmla="*/ 103517 w 1483744"/>
              <a:gd name="connsiteY0" fmla="*/ 948906 h 1000665"/>
              <a:gd name="connsiteX1" fmla="*/ 138023 w 1483744"/>
              <a:gd name="connsiteY1" fmla="*/ 276046 h 1000665"/>
              <a:gd name="connsiteX2" fmla="*/ 655608 w 1483744"/>
              <a:gd name="connsiteY2" fmla="*/ 0 h 1000665"/>
              <a:gd name="connsiteX3" fmla="*/ 1483744 w 1483744"/>
              <a:gd name="connsiteY3" fmla="*/ 34506 h 1000665"/>
              <a:gd name="connsiteX4" fmla="*/ 1483744 w 1483744"/>
              <a:gd name="connsiteY4" fmla="*/ 586597 h 1000665"/>
              <a:gd name="connsiteX5" fmla="*/ 1000665 w 1483744"/>
              <a:gd name="connsiteY5" fmla="*/ 1000665 h 1000665"/>
              <a:gd name="connsiteX6" fmla="*/ 0 w 1483744"/>
              <a:gd name="connsiteY6" fmla="*/ 966159 h 1000665"/>
              <a:gd name="connsiteX7" fmla="*/ 69012 w 1483744"/>
              <a:gd name="connsiteY7" fmla="*/ 862642 h 1000665"/>
              <a:gd name="connsiteX0" fmla="*/ 103517 w 1483744"/>
              <a:gd name="connsiteY0" fmla="*/ 948906 h 1000665"/>
              <a:gd name="connsiteX1" fmla="*/ 138023 w 1483744"/>
              <a:gd name="connsiteY1" fmla="*/ 276046 h 1000665"/>
              <a:gd name="connsiteX2" fmla="*/ 655608 w 1483744"/>
              <a:gd name="connsiteY2" fmla="*/ 0 h 1000665"/>
              <a:gd name="connsiteX3" fmla="*/ 1483744 w 1483744"/>
              <a:gd name="connsiteY3" fmla="*/ 34506 h 1000665"/>
              <a:gd name="connsiteX4" fmla="*/ 1483744 w 1483744"/>
              <a:gd name="connsiteY4" fmla="*/ 586597 h 1000665"/>
              <a:gd name="connsiteX5" fmla="*/ 1000665 w 1483744"/>
              <a:gd name="connsiteY5" fmla="*/ 1000665 h 1000665"/>
              <a:gd name="connsiteX6" fmla="*/ 0 w 1483744"/>
              <a:gd name="connsiteY6" fmla="*/ 966159 h 1000665"/>
              <a:gd name="connsiteX0" fmla="*/ 0 w 1380227"/>
              <a:gd name="connsiteY0" fmla="*/ 948906 h 1000665"/>
              <a:gd name="connsiteX1" fmla="*/ 34506 w 1380227"/>
              <a:gd name="connsiteY1" fmla="*/ 276046 h 1000665"/>
              <a:gd name="connsiteX2" fmla="*/ 552091 w 1380227"/>
              <a:gd name="connsiteY2" fmla="*/ 0 h 1000665"/>
              <a:gd name="connsiteX3" fmla="*/ 1380227 w 1380227"/>
              <a:gd name="connsiteY3" fmla="*/ 34506 h 1000665"/>
              <a:gd name="connsiteX4" fmla="*/ 1380227 w 1380227"/>
              <a:gd name="connsiteY4" fmla="*/ 586597 h 1000665"/>
              <a:gd name="connsiteX5" fmla="*/ 897148 w 1380227"/>
              <a:gd name="connsiteY5" fmla="*/ 1000665 h 1000665"/>
              <a:gd name="connsiteX0" fmla="*/ 0 w 1380227"/>
              <a:gd name="connsiteY0" fmla="*/ 948906 h 1031336"/>
              <a:gd name="connsiteX1" fmla="*/ 34506 w 1380227"/>
              <a:gd name="connsiteY1" fmla="*/ 276046 h 1031336"/>
              <a:gd name="connsiteX2" fmla="*/ 552091 w 1380227"/>
              <a:gd name="connsiteY2" fmla="*/ 0 h 1031336"/>
              <a:gd name="connsiteX3" fmla="*/ 1380227 w 1380227"/>
              <a:gd name="connsiteY3" fmla="*/ 34506 h 1031336"/>
              <a:gd name="connsiteX4" fmla="*/ 1380227 w 1380227"/>
              <a:gd name="connsiteY4" fmla="*/ 586597 h 1031336"/>
              <a:gd name="connsiteX5" fmla="*/ 897148 w 1380227"/>
              <a:gd name="connsiteY5" fmla="*/ 1000665 h 1031336"/>
              <a:gd name="connsiteX6" fmla="*/ 862642 w 1380227"/>
              <a:gd name="connsiteY6" fmla="*/ 1000665 h 1031336"/>
              <a:gd name="connsiteX0" fmla="*/ 17252 w 1397479"/>
              <a:gd name="connsiteY0" fmla="*/ 948906 h 1021964"/>
              <a:gd name="connsiteX1" fmla="*/ 51758 w 1397479"/>
              <a:gd name="connsiteY1" fmla="*/ 276046 h 1021964"/>
              <a:gd name="connsiteX2" fmla="*/ 569343 w 1397479"/>
              <a:gd name="connsiteY2" fmla="*/ 0 h 1021964"/>
              <a:gd name="connsiteX3" fmla="*/ 1397479 w 1397479"/>
              <a:gd name="connsiteY3" fmla="*/ 34506 h 1021964"/>
              <a:gd name="connsiteX4" fmla="*/ 1397479 w 1397479"/>
              <a:gd name="connsiteY4" fmla="*/ 586597 h 1021964"/>
              <a:gd name="connsiteX5" fmla="*/ 914400 w 1397479"/>
              <a:gd name="connsiteY5" fmla="*/ 1000665 h 1021964"/>
              <a:gd name="connsiteX6" fmla="*/ 0 w 1397479"/>
              <a:gd name="connsiteY6" fmla="*/ 948906 h 1021964"/>
              <a:gd name="connsiteX0" fmla="*/ 17252 w 1397479"/>
              <a:gd name="connsiteY0" fmla="*/ 948906 h 1000665"/>
              <a:gd name="connsiteX1" fmla="*/ 51758 w 1397479"/>
              <a:gd name="connsiteY1" fmla="*/ 276046 h 1000665"/>
              <a:gd name="connsiteX2" fmla="*/ 569343 w 1397479"/>
              <a:gd name="connsiteY2" fmla="*/ 0 h 1000665"/>
              <a:gd name="connsiteX3" fmla="*/ 1397479 w 1397479"/>
              <a:gd name="connsiteY3" fmla="*/ 34506 h 1000665"/>
              <a:gd name="connsiteX4" fmla="*/ 1397479 w 1397479"/>
              <a:gd name="connsiteY4" fmla="*/ 586597 h 1000665"/>
              <a:gd name="connsiteX5" fmla="*/ 914400 w 1397479"/>
              <a:gd name="connsiteY5" fmla="*/ 1000665 h 1000665"/>
              <a:gd name="connsiteX6" fmla="*/ 0 w 1397479"/>
              <a:gd name="connsiteY6" fmla="*/ 948906 h 100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479" h="1000665">
                <a:moveTo>
                  <a:pt x="17252" y="948906"/>
                </a:moveTo>
                <a:lnTo>
                  <a:pt x="51758" y="276046"/>
                </a:lnTo>
                <a:lnTo>
                  <a:pt x="569343" y="0"/>
                </a:lnTo>
                <a:lnTo>
                  <a:pt x="1397479" y="34506"/>
                </a:lnTo>
                <a:lnTo>
                  <a:pt x="1397479" y="586597"/>
                </a:lnTo>
                <a:lnTo>
                  <a:pt x="914400" y="1000665"/>
                </a:lnTo>
                <a:lnTo>
                  <a:pt x="0" y="948906"/>
                </a:lnTo>
              </a:path>
            </a:pathLst>
          </a:custGeom>
          <a:solidFill>
            <a:schemeClr val="accent1">
              <a:lumMod val="60000"/>
              <a:lumOff val="40000"/>
              <a:alpha val="7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4525657" y="5667425"/>
            <a:ext cx="710451" cy="369332"/>
          </a:xfrm>
          <a:prstGeom prst="rect">
            <a:avLst/>
          </a:prstGeom>
          <a:solidFill>
            <a:schemeClr val="bg1">
              <a:alpha val="40000"/>
            </a:schemeClr>
          </a:solidFill>
          <a:effectLst>
            <a:softEdge rad="63500"/>
          </a:effectLst>
        </p:spPr>
        <p:txBody>
          <a:bodyPr wrap="none" rtlCol="0">
            <a:spAutoFit/>
          </a:bodyPr>
          <a:lstStyle/>
          <a:p>
            <a:r>
              <a:rPr lang="en-US" dirty="0" smtClean="0"/>
              <a:t>Floor</a:t>
            </a:r>
            <a:endParaRPr lang="en-US" dirty="0"/>
          </a:p>
        </p:txBody>
      </p:sp>
      <p:cxnSp>
        <p:nvCxnSpPr>
          <p:cNvPr id="26" name="Straight Connector 25"/>
          <p:cNvCxnSpPr>
            <a:stCxn id="24" idx="1"/>
          </p:cNvCxnSpPr>
          <p:nvPr/>
        </p:nvCxnSpPr>
        <p:spPr>
          <a:xfrm>
            <a:off x="4441167" y="4561641"/>
            <a:ext cx="836953" cy="531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4" idx="3"/>
          </p:cNvCxnSpPr>
          <p:nvPr/>
        </p:nvCxnSpPr>
        <p:spPr>
          <a:xfrm flipV="1">
            <a:off x="5278119" y="4320102"/>
            <a:ext cx="508768" cy="2947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78119" y="4596147"/>
            <a:ext cx="0" cy="6941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518847" y="4757012"/>
            <a:ext cx="736164" cy="369332"/>
          </a:xfrm>
          <a:prstGeom prst="rect">
            <a:avLst/>
          </a:prstGeom>
          <a:solidFill>
            <a:schemeClr val="bg1">
              <a:alpha val="40000"/>
            </a:schemeClr>
          </a:solidFill>
          <a:effectLst>
            <a:softEdge rad="63500"/>
          </a:effectLst>
        </p:spPr>
        <p:txBody>
          <a:bodyPr wrap="none" rtlCol="0">
            <a:spAutoFit/>
          </a:bodyPr>
          <a:lstStyle/>
          <a:p>
            <a:r>
              <a:rPr lang="en-US" dirty="0" smtClean="0"/>
              <a:t>Table</a:t>
            </a:r>
            <a:endParaRPr lang="en-US" dirty="0"/>
          </a:p>
        </p:txBody>
      </p:sp>
    </p:spTree>
    <p:extLst>
      <p:ext uri="{BB962C8B-B14F-4D97-AF65-F5344CB8AC3E}">
        <p14:creationId xmlns:p14="http://schemas.microsoft.com/office/powerpoint/2010/main" val="2889331761"/>
      </p:ext>
    </p:extLst>
  </p:cSld>
  <p:clrMapOvr>
    <a:masterClrMapping/>
  </p:clrMapOvr>
  <mc:AlternateContent xmlns:mc="http://schemas.openxmlformats.org/markup-compatibility/2006" xmlns:p14="http://schemas.microsoft.com/office/powerpoint/2010/main">
    <mc:Choice Requires="p14">
      <p:transition spd="slow" p14:dur="2000" advTm="37286"/>
    </mc:Choice>
    <mc:Fallback xmlns="">
      <p:transition spd="slow" advTm="3728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question</a:t>
            </a:r>
            <a:endParaRPr lang="en-US" dirty="0"/>
          </a:p>
        </p:txBody>
      </p:sp>
      <p:sp>
        <p:nvSpPr>
          <p:cNvPr id="3" name="Content Placeholder 2"/>
          <p:cNvSpPr>
            <a:spLocks noGrp="1"/>
          </p:cNvSpPr>
          <p:nvPr>
            <p:ph idx="1"/>
          </p:nvPr>
        </p:nvSpPr>
        <p:spPr/>
        <p:txBody>
          <a:bodyPr>
            <a:normAutofit/>
          </a:bodyPr>
          <a:lstStyle/>
          <a:p>
            <a:pPr>
              <a:buNone/>
            </a:pPr>
            <a:r>
              <a:rPr lang="en-US" sz="2800" dirty="0"/>
              <a:t>	Assume that the man is 6 </a:t>
            </a:r>
            <a:r>
              <a:rPr lang="en-US" sz="2800" dirty="0" err="1"/>
              <a:t>ft</a:t>
            </a:r>
            <a:r>
              <a:rPr lang="en-US" sz="2800" dirty="0"/>
              <a:t> tall.</a:t>
            </a:r>
          </a:p>
          <a:p>
            <a:pPr lvl="1"/>
            <a:r>
              <a:rPr lang="en-US" sz="2400" dirty="0"/>
              <a:t>What is the height of the front of the building?</a:t>
            </a:r>
          </a:p>
          <a:p>
            <a:pPr lvl="1"/>
            <a:r>
              <a:rPr lang="en-US" sz="2400" dirty="0"/>
              <a:t>What is the height of the camera?</a:t>
            </a:r>
          </a:p>
          <a:p>
            <a:endParaRPr lang="en-US" sz="2800" dirty="0"/>
          </a:p>
        </p:txBody>
      </p:sp>
      <p:pic>
        <p:nvPicPr>
          <p:cNvPr id="5" name="Picture 6"/>
          <p:cNvPicPr>
            <a:picLocks noChangeAspect="1" noChangeArrowheads="1"/>
          </p:cNvPicPr>
          <p:nvPr/>
        </p:nvPicPr>
        <p:blipFill>
          <a:blip r:embed="rId2" cstate="print"/>
          <a:srcRect/>
          <a:stretch>
            <a:fillRect/>
          </a:stretch>
        </p:blipFill>
        <p:spPr bwMode="auto">
          <a:xfrm>
            <a:off x="6505575" y="3102924"/>
            <a:ext cx="5076825" cy="3305175"/>
          </a:xfrm>
          <a:prstGeom prst="rect">
            <a:avLst/>
          </a:prstGeom>
          <a:noFill/>
          <a:ln w="9525">
            <a:noFill/>
            <a:miter lim="800000"/>
            <a:headEnd/>
            <a:tailEnd/>
          </a:ln>
        </p:spPr>
      </p:pic>
    </p:spTree>
    <p:extLst>
      <p:ext uri="{BB962C8B-B14F-4D97-AF65-F5344CB8AC3E}">
        <p14:creationId xmlns:p14="http://schemas.microsoft.com/office/powerpoint/2010/main" val="36776443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46" y="50260"/>
            <a:ext cx="10972800" cy="914400"/>
          </a:xfrm>
        </p:spPr>
        <p:txBody>
          <a:bodyPr/>
          <a:lstStyle/>
          <a:p>
            <a:r>
              <a:rPr lang="en-US" dirty="0" smtClean="0"/>
              <a:t>Box Layout Algorithm</a:t>
            </a:r>
            <a:endParaRPr lang="en-US" dirty="0"/>
          </a:p>
        </p:txBody>
      </p:sp>
      <p:sp>
        <p:nvSpPr>
          <p:cNvPr id="3" name="Content Placeholder 2"/>
          <p:cNvSpPr>
            <a:spLocks noGrp="1"/>
          </p:cNvSpPr>
          <p:nvPr>
            <p:ph idx="1"/>
          </p:nvPr>
        </p:nvSpPr>
        <p:spPr>
          <a:xfrm>
            <a:off x="3056546" y="876566"/>
            <a:ext cx="6096000" cy="5962206"/>
          </a:xfrm>
        </p:spPr>
        <p:txBody>
          <a:bodyPr>
            <a:normAutofit fontScale="70000" lnSpcReduction="20000"/>
          </a:bodyPr>
          <a:lstStyle/>
          <a:p>
            <a:pPr marL="0" indent="0">
              <a:buNone/>
            </a:pPr>
            <a:endParaRPr lang="en-US" dirty="0" smtClean="0"/>
          </a:p>
          <a:p>
            <a:pPr marL="514350" indent="-514350">
              <a:buFont typeface="+mj-lt"/>
              <a:buAutoNum type="arabicPeriod"/>
            </a:pPr>
            <a:r>
              <a:rPr lang="en-US" dirty="0" smtClean="0"/>
              <a:t>Detect edges</a:t>
            </a:r>
          </a:p>
          <a:p>
            <a:pPr marL="514350" indent="-514350">
              <a:buFont typeface="+mj-lt"/>
              <a:buAutoNum type="arabicPeriod"/>
            </a:pPr>
            <a:endParaRPr lang="en-US" dirty="0" smtClean="0"/>
          </a:p>
          <a:p>
            <a:pPr marL="514350" indent="-514350">
              <a:buFont typeface="+mj-lt"/>
              <a:buAutoNum type="arabicPeriod"/>
            </a:pPr>
            <a:r>
              <a:rPr lang="en-US" dirty="0" smtClean="0"/>
              <a:t>Estimate 3 orthogonal vanishing points</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smtClean="0"/>
              <a:t>Apply region classifier to label pixels with visible surfaces</a:t>
            </a:r>
          </a:p>
          <a:p>
            <a:pPr marL="914400" lvl="1" indent="-514350"/>
            <a:r>
              <a:rPr lang="en-US" sz="2400" dirty="0"/>
              <a:t>Boosted decision trees on region based on color, texture, edges, position</a:t>
            </a:r>
          </a:p>
          <a:p>
            <a:pPr marL="514350" indent="-514350">
              <a:buFont typeface="+mj-lt"/>
              <a:buAutoNum type="arabicPeriod"/>
            </a:pPr>
            <a:endParaRPr lang="en-US" sz="1600" dirty="0"/>
          </a:p>
          <a:p>
            <a:pPr marL="514350" indent="-514350">
              <a:buFont typeface="+mj-lt"/>
              <a:buAutoNum type="arabicPeriod"/>
            </a:pPr>
            <a:r>
              <a:rPr lang="en-US" dirty="0" smtClean="0"/>
              <a:t>Generate </a:t>
            </a:r>
            <a:r>
              <a:rPr lang="en-US" dirty="0"/>
              <a:t>box candidates by sampling pairs of rays from </a:t>
            </a:r>
            <a:r>
              <a:rPr lang="en-US" dirty="0" smtClean="0"/>
              <a:t>VPs</a:t>
            </a:r>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Score each box based on edges and pixel labels</a:t>
            </a:r>
          </a:p>
          <a:p>
            <a:pPr marL="914400" lvl="1" indent="-514350"/>
            <a:r>
              <a:rPr lang="en-US" sz="2400" dirty="0"/>
              <a:t>Learn score via structured learning</a:t>
            </a:r>
            <a:endParaRPr lang="en-US" dirty="0" smtClean="0"/>
          </a:p>
          <a:p>
            <a:pPr marL="514350" indent="-514350">
              <a:buFont typeface="+mj-lt"/>
              <a:buAutoNum type="arabicPeriod"/>
            </a:pPr>
            <a:endParaRPr lang="en-US" sz="1600" dirty="0"/>
          </a:p>
          <a:p>
            <a:pPr marL="514350" indent="-514350">
              <a:buFont typeface="+mj-lt"/>
              <a:buAutoNum type="arabicPeriod"/>
            </a:pPr>
            <a:r>
              <a:rPr lang="en-US" dirty="0" smtClean="0"/>
              <a:t>Jointly refine box layout and pixel labels to get final estimate</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993" y="824666"/>
            <a:ext cx="2362200" cy="177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4"/>
          <a:srcRect t="50000"/>
          <a:stretch/>
        </p:blipFill>
        <p:spPr bwMode="auto">
          <a:xfrm>
            <a:off x="533551" y="3951055"/>
            <a:ext cx="2362200" cy="901786"/>
          </a:xfrm>
          <a:prstGeom prst="rect">
            <a:avLst/>
          </a:prstGeom>
          <a:noFill/>
          <a:ln w="9525">
            <a:noFill/>
            <a:miter lim="800000"/>
            <a:headEnd/>
            <a:tailEnd/>
          </a:ln>
          <a:effectLst/>
        </p:spPr>
      </p:pic>
      <p:pic>
        <p:nvPicPr>
          <p:cNvPr id="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a:stretch/>
        </p:blipFill>
        <p:spPr bwMode="auto">
          <a:xfrm>
            <a:off x="533552" y="2857767"/>
            <a:ext cx="2345410" cy="89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a:srcRect/>
          <a:stretch>
            <a:fillRect/>
          </a:stretch>
        </p:blipFill>
        <p:spPr bwMode="auto">
          <a:xfrm>
            <a:off x="549049" y="5098562"/>
            <a:ext cx="2317642" cy="1740210"/>
          </a:xfrm>
          <a:prstGeom prst="rect">
            <a:avLst/>
          </a:prstGeom>
          <a:noFill/>
          <a:ln w="9525">
            <a:noFill/>
            <a:miter lim="800000"/>
            <a:headEnd/>
            <a:tailEnd/>
          </a:ln>
          <a:effectLst/>
        </p:spPr>
      </p:pic>
      <p:sp>
        <p:nvSpPr>
          <p:cNvPr id="8" name="Down Arrow 7"/>
          <p:cNvSpPr/>
          <p:nvPr/>
        </p:nvSpPr>
        <p:spPr>
          <a:xfrm>
            <a:off x="1532546" y="2598794"/>
            <a:ext cx="304800" cy="212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02840" y="3588770"/>
            <a:ext cx="394660" cy="523220"/>
          </a:xfrm>
          <a:prstGeom prst="rect">
            <a:avLst/>
          </a:prstGeom>
          <a:noFill/>
        </p:spPr>
        <p:txBody>
          <a:bodyPr wrap="none" rtlCol="0">
            <a:spAutoFit/>
          </a:bodyPr>
          <a:lstStyle/>
          <a:p>
            <a:r>
              <a:rPr lang="en-US" sz="2800" b="1" dirty="0">
                <a:solidFill>
                  <a:schemeClr val="accent1">
                    <a:lumMod val="75000"/>
                  </a:schemeClr>
                </a:solidFill>
              </a:rPr>
              <a:t>+</a:t>
            </a:r>
          </a:p>
        </p:txBody>
      </p:sp>
      <p:sp>
        <p:nvSpPr>
          <p:cNvPr id="10" name="Down Arrow 9"/>
          <p:cNvSpPr/>
          <p:nvPr/>
        </p:nvSpPr>
        <p:spPr>
          <a:xfrm>
            <a:off x="1539972" y="4868339"/>
            <a:ext cx="304800" cy="212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38323" y="94081"/>
            <a:ext cx="2005677" cy="369332"/>
          </a:xfrm>
          <a:prstGeom prst="rect">
            <a:avLst/>
          </a:prstGeom>
          <a:noFill/>
        </p:spPr>
        <p:txBody>
          <a:bodyPr wrap="none" rtlCol="0">
            <a:spAutoFit/>
          </a:bodyPr>
          <a:lstStyle/>
          <a:p>
            <a:r>
              <a:rPr lang="en-US" dirty="0" smtClean="0"/>
              <a:t>Hedau et al. 2010</a:t>
            </a:r>
            <a:endParaRPr lang="en-US" dirty="0"/>
          </a:p>
        </p:txBody>
      </p:sp>
    </p:spTree>
    <p:custDataLst>
      <p:tags r:id="rId1"/>
    </p:custDataLst>
    <p:extLst>
      <p:ext uri="{BB962C8B-B14F-4D97-AF65-F5344CB8AC3E}">
        <p14:creationId xmlns:p14="http://schemas.microsoft.com/office/powerpoint/2010/main" val="2881304911"/>
      </p:ext>
    </p:extLst>
  </p:cSld>
  <p:clrMapOvr>
    <a:masterClrMapping/>
  </p:clrMapOvr>
  <mc:AlternateContent xmlns:mc="http://schemas.openxmlformats.org/markup-compatibility/2006" xmlns:p14="http://schemas.microsoft.com/office/powerpoint/2010/main">
    <mc:Choice Requires="p14">
      <p:transition spd="slow" p14:dur="2000" advTm="105780"/>
    </mc:Choice>
    <mc:Fallback xmlns="">
      <p:transition spd="slow" advTm="105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pic>
        <p:nvPicPr>
          <p:cNvPr id="18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67" y="1198604"/>
            <a:ext cx="27813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105" y="1236704"/>
            <a:ext cx="27527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180" y="1198602"/>
            <a:ext cx="27527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312" y="4038602"/>
            <a:ext cx="27622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104" y="4038601"/>
            <a:ext cx="27622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4243" y="4038600"/>
            <a:ext cx="27527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14742" y="3223418"/>
            <a:ext cx="1826141" cy="369332"/>
          </a:xfrm>
          <a:prstGeom prst="rect">
            <a:avLst/>
          </a:prstGeom>
          <a:noFill/>
        </p:spPr>
        <p:txBody>
          <a:bodyPr wrap="none" rtlCol="0">
            <a:spAutoFit/>
          </a:bodyPr>
          <a:lstStyle/>
          <a:p>
            <a:r>
              <a:rPr lang="en-US" dirty="0" smtClean="0"/>
              <a:t>Detected Edges</a:t>
            </a:r>
            <a:endParaRPr lang="en-US" dirty="0"/>
          </a:p>
        </p:txBody>
      </p:sp>
      <p:sp>
        <p:nvSpPr>
          <p:cNvPr id="11" name="TextBox 10"/>
          <p:cNvSpPr txBox="1"/>
          <p:nvPr/>
        </p:nvSpPr>
        <p:spPr>
          <a:xfrm>
            <a:off x="3912159" y="3243471"/>
            <a:ext cx="1723549" cy="369332"/>
          </a:xfrm>
          <a:prstGeom prst="rect">
            <a:avLst/>
          </a:prstGeom>
          <a:noFill/>
        </p:spPr>
        <p:txBody>
          <a:bodyPr wrap="none" rtlCol="0">
            <a:spAutoFit/>
          </a:bodyPr>
          <a:lstStyle/>
          <a:p>
            <a:r>
              <a:rPr lang="en-US" dirty="0" smtClean="0"/>
              <a:t>Surface Labels</a:t>
            </a:r>
            <a:endParaRPr lang="en-US" dirty="0"/>
          </a:p>
        </p:txBody>
      </p:sp>
      <p:sp>
        <p:nvSpPr>
          <p:cNvPr id="12" name="TextBox 11"/>
          <p:cNvSpPr txBox="1"/>
          <p:nvPr/>
        </p:nvSpPr>
        <p:spPr>
          <a:xfrm>
            <a:off x="7091113" y="3219591"/>
            <a:ext cx="1338828" cy="369332"/>
          </a:xfrm>
          <a:prstGeom prst="rect">
            <a:avLst/>
          </a:prstGeom>
          <a:noFill/>
        </p:spPr>
        <p:txBody>
          <a:bodyPr wrap="none" rtlCol="0">
            <a:spAutoFit/>
          </a:bodyPr>
          <a:lstStyle/>
          <a:p>
            <a:r>
              <a:rPr lang="en-US" dirty="0" smtClean="0"/>
              <a:t>Box Layout</a:t>
            </a:r>
            <a:endParaRPr lang="en-US" dirty="0"/>
          </a:p>
        </p:txBody>
      </p:sp>
      <p:sp>
        <p:nvSpPr>
          <p:cNvPr id="13" name="TextBox 12"/>
          <p:cNvSpPr txBox="1"/>
          <p:nvPr/>
        </p:nvSpPr>
        <p:spPr>
          <a:xfrm>
            <a:off x="1082658" y="6072620"/>
            <a:ext cx="1826141" cy="369332"/>
          </a:xfrm>
          <a:prstGeom prst="rect">
            <a:avLst/>
          </a:prstGeom>
          <a:noFill/>
        </p:spPr>
        <p:txBody>
          <a:bodyPr wrap="none" rtlCol="0">
            <a:spAutoFit/>
          </a:bodyPr>
          <a:lstStyle/>
          <a:p>
            <a:r>
              <a:rPr lang="en-US" dirty="0" smtClean="0"/>
              <a:t>Detected Edges</a:t>
            </a:r>
            <a:endParaRPr lang="en-US" dirty="0"/>
          </a:p>
        </p:txBody>
      </p:sp>
      <p:sp>
        <p:nvSpPr>
          <p:cNvPr id="14" name="TextBox 13"/>
          <p:cNvSpPr txBox="1"/>
          <p:nvPr/>
        </p:nvSpPr>
        <p:spPr>
          <a:xfrm>
            <a:off x="3880075" y="6092673"/>
            <a:ext cx="1723549" cy="369332"/>
          </a:xfrm>
          <a:prstGeom prst="rect">
            <a:avLst/>
          </a:prstGeom>
          <a:noFill/>
        </p:spPr>
        <p:txBody>
          <a:bodyPr wrap="none" rtlCol="0">
            <a:spAutoFit/>
          </a:bodyPr>
          <a:lstStyle/>
          <a:p>
            <a:r>
              <a:rPr lang="en-US" dirty="0" smtClean="0"/>
              <a:t>Surface Labels</a:t>
            </a:r>
            <a:endParaRPr lang="en-US" dirty="0"/>
          </a:p>
        </p:txBody>
      </p:sp>
      <p:sp>
        <p:nvSpPr>
          <p:cNvPr id="15" name="TextBox 14"/>
          <p:cNvSpPr txBox="1"/>
          <p:nvPr/>
        </p:nvSpPr>
        <p:spPr>
          <a:xfrm>
            <a:off x="7059029" y="6068793"/>
            <a:ext cx="1338828" cy="369332"/>
          </a:xfrm>
          <a:prstGeom prst="rect">
            <a:avLst/>
          </a:prstGeom>
          <a:noFill/>
        </p:spPr>
        <p:txBody>
          <a:bodyPr wrap="none" rtlCol="0">
            <a:spAutoFit/>
          </a:bodyPr>
          <a:lstStyle/>
          <a:p>
            <a:r>
              <a:rPr lang="en-US" dirty="0" smtClean="0"/>
              <a:t>Box Layout</a:t>
            </a:r>
            <a:endParaRPr lang="en-US" dirty="0"/>
          </a:p>
        </p:txBody>
      </p:sp>
    </p:spTree>
    <p:extLst>
      <p:ext uri="{BB962C8B-B14F-4D97-AF65-F5344CB8AC3E}">
        <p14:creationId xmlns:p14="http://schemas.microsoft.com/office/powerpoint/2010/main" val="3492559575"/>
      </p:ext>
    </p:extLst>
  </p:cSld>
  <p:clrMapOvr>
    <a:masterClrMapping/>
  </p:clrMapOvr>
  <mc:AlternateContent xmlns:mc="http://schemas.openxmlformats.org/markup-compatibility/2006" xmlns:p14="http://schemas.microsoft.com/office/powerpoint/2010/main">
    <mc:Choice Requires="p14">
      <p:transition spd="slow" p14:dur="2000" advTm="45505"/>
    </mc:Choice>
    <mc:Fallback xmlns="">
      <p:transition spd="slow" advTm="45505"/>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sp>
        <p:nvSpPr>
          <p:cNvPr id="4" name="TextBox 3"/>
          <p:cNvSpPr txBox="1"/>
          <p:nvPr/>
        </p:nvSpPr>
        <p:spPr>
          <a:xfrm>
            <a:off x="1002288" y="3249224"/>
            <a:ext cx="1826141" cy="369332"/>
          </a:xfrm>
          <a:prstGeom prst="rect">
            <a:avLst/>
          </a:prstGeom>
          <a:noFill/>
        </p:spPr>
        <p:txBody>
          <a:bodyPr wrap="none" rtlCol="0">
            <a:spAutoFit/>
          </a:bodyPr>
          <a:lstStyle/>
          <a:p>
            <a:r>
              <a:rPr lang="en-US" dirty="0" smtClean="0"/>
              <a:t>Detected Edges</a:t>
            </a:r>
            <a:endParaRPr lang="en-US" dirty="0"/>
          </a:p>
        </p:txBody>
      </p:sp>
      <p:sp>
        <p:nvSpPr>
          <p:cNvPr id="11" name="TextBox 10"/>
          <p:cNvSpPr txBox="1"/>
          <p:nvPr/>
        </p:nvSpPr>
        <p:spPr>
          <a:xfrm>
            <a:off x="3799705" y="3269277"/>
            <a:ext cx="1723549" cy="369332"/>
          </a:xfrm>
          <a:prstGeom prst="rect">
            <a:avLst/>
          </a:prstGeom>
          <a:noFill/>
        </p:spPr>
        <p:txBody>
          <a:bodyPr wrap="none" rtlCol="0">
            <a:spAutoFit/>
          </a:bodyPr>
          <a:lstStyle/>
          <a:p>
            <a:r>
              <a:rPr lang="en-US" dirty="0" smtClean="0"/>
              <a:t>Surface Labels</a:t>
            </a:r>
            <a:endParaRPr lang="en-US" dirty="0"/>
          </a:p>
        </p:txBody>
      </p:sp>
      <p:sp>
        <p:nvSpPr>
          <p:cNvPr id="12" name="TextBox 11"/>
          <p:cNvSpPr txBox="1"/>
          <p:nvPr/>
        </p:nvSpPr>
        <p:spPr>
          <a:xfrm>
            <a:off x="6978659" y="3245397"/>
            <a:ext cx="1338828" cy="369332"/>
          </a:xfrm>
          <a:prstGeom prst="rect">
            <a:avLst/>
          </a:prstGeom>
          <a:noFill/>
        </p:spPr>
        <p:txBody>
          <a:bodyPr wrap="none" rtlCol="0">
            <a:spAutoFit/>
          </a:bodyPr>
          <a:lstStyle/>
          <a:p>
            <a:r>
              <a:rPr lang="en-US" dirty="0" smtClean="0"/>
              <a:t>Box Layout</a:t>
            </a:r>
            <a:endParaRPr lang="en-US" dirty="0"/>
          </a:p>
        </p:txBody>
      </p:sp>
      <p:sp>
        <p:nvSpPr>
          <p:cNvPr id="13" name="TextBox 12"/>
          <p:cNvSpPr txBox="1"/>
          <p:nvPr/>
        </p:nvSpPr>
        <p:spPr>
          <a:xfrm>
            <a:off x="970204" y="6098426"/>
            <a:ext cx="1826141" cy="369332"/>
          </a:xfrm>
          <a:prstGeom prst="rect">
            <a:avLst/>
          </a:prstGeom>
          <a:noFill/>
        </p:spPr>
        <p:txBody>
          <a:bodyPr wrap="none" rtlCol="0">
            <a:spAutoFit/>
          </a:bodyPr>
          <a:lstStyle/>
          <a:p>
            <a:r>
              <a:rPr lang="en-US" dirty="0" smtClean="0"/>
              <a:t>Detected Edges</a:t>
            </a:r>
            <a:endParaRPr lang="en-US" dirty="0"/>
          </a:p>
        </p:txBody>
      </p:sp>
      <p:sp>
        <p:nvSpPr>
          <p:cNvPr id="14" name="TextBox 13"/>
          <p:cNvSpPr txBox="1"/>
          <p:nvPr/>
        </p:nvSpPr>
        <p:spPr>
          <a:xfrm>
            <a:off x="3767621" y="6118479"/>
            <a:ext cx="1723549" cy="369332"/>
          </a:xfrm>
          <a:prstGeom prst="rect">
            <a:avLst/>
          </a:prstGeom>
          <a:noFill/>
        </p:spPr>
        <p:txBody>
          <a:bodyPr wrap="none" rtlCol="0">
            <a:spAutoFit/>
          </a:bodyPr>
          <a:lstStyle/>
          <a:p>
            <a:r>
              <a:rPr lang="en-US" dirty="0" smtClean="0"/>
              <a:t>Surface Labels</a:t>
            </a:r>
            <a:endParaRPr lang="en-US" dirty="0"/>
          </a:p>
        </p:txBody>
      </p:sp>
      <p:sp>
        <p:nvSpPr>
          <p:cNvPr id="15" name="TextBox 14"/>
          <p:cNvSpPr txBox="1"/>
          <p:nvPr/>
        </p:nvSpPr>
        <p:spPr>
          <a:xfrm>
            <a:off x="6946575" y="6094599"/>
            <a:ext cx="1338828" cy="369332"/>
          </a:xfrm>
          <a:prstGeom prst="rect">
            <a:avLst/>
          </a:prstGeom>
          <a:noFill/>
        </p:spPr>
        <p:txBody>
          <a:bodyPr wrap="none" rtlCol="0">
            <a:spAutoFit/>
          </a:bodyPr>
          <a:lstStyle/>
          <a:p>
            <a:r>
              <a:rPr lang="en-US" dirty="0" smtClean="0"/>
              <a:t>Box Layout</a:t>
            </a:r>
            <a:endParaRPr lang="en-US" dirty="0"/>
          </a:p>
        </p:txBody>
      </p:sp>
      <p:pic>
        <p:nvPicPr>
          <p:cNvPr id="186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73" y="1433525"/>
            <a:ext cx="2743200" cy="183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111" y="1433524"/>
            <a:ext cx="2743200" cy="181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389" y="1432095"/>
            <a:ext cx="274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674" y="4068963"/>
            <a:ext cx="2743199" cy="204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7426" y="4068963"/>
            <a:ext cx="2726818" cy="202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038600"/>
            <a:ext cx="2731576" cy="205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642202"/>
      </p:ext>
    </p:extLst>
  </p:cSld>
  <p:clrMapOvr>
    <a:masterClrMapping/>
  </p:clrMapOvr>
  <mc:AlternateContent xmlns:mc="http://schemas.openxmlformats.org/markup-compatibility/2006" xmlns:p14="http://schemas.microsoft.com/office/powerpoint/2010/main">
    <mc:Choice Requires="p14">
      <p:transition spd="slow" p14:dur="2000" advTm="75091"/>
    </mc:Choice>
    <mc:Fallback xmlns="">
      <p:transition spd="slow" advTm="75091"/>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3D from RGBD</a:t>
            </a:r>
            <a:endParaRPr lang="en-US" dirty="0"/>
          </a:p>
        </p:txBody>
      </p:sp>
      <p:sp>
        <p:nvSpPr>
          <p:cNvPr id="4" name="Right Arrow 3"/>
          <p:cNvSpPr/>
          <p:nvPr/>
        </p:nvSpPr>
        <p:spPr>
          <a:xfrm>
            <a:off x="5730972" y="4270894"/>
            <a:ext cx="647210" cy="797537"/>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pic>
        <p:nvPicPr>
          <p:cNvPr id="5" name="619_pro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07204" y="3112740"/>
            <a:ext cx="4135356" cy="3147588"/>
          </a:xfrm>
          <a:prstGeom prst="rect">
            <a:avLst/>
          </a:prstGeom>
        </p:spPr>
      </p:pic>
      <p:pic>
        <p:nvPicPr>
          <p:cNvPr id="6" name="Picture 5"/>
          <p:cNvPicPr>
            <a:picLocks noChangeAspect="1"/>
          </p:cNvPicPr>
          <p:nvPr/>
        </p:nvPicPr>
        <p:blipFill>
          <a:blip r:embed="rId5"/>
          <a:stretch>
            <a:fillRect/>
          </a:stretch>
        </p:blipFill>
        <p:spPr>
          <a:xfrm>
            <a:off x="1600201" y="1749246"/>
            <a:ext cx="1742483" cy="1326275"/>
          </a:xfrm>
          <a:prstGeom prst="rect">
            <a:avLst/>
          </a:prstGeom>
        </p:spPr>
      </p:pic>
      <p:pic>
        <p:nvPicPr>
          <p:cNvPr id="7" name="Picture 6"/>
          <p:cNvPicPr>
            <a:picLocks noChangeAspect="1"/>
          </p:cNvPicPr>
          <p:nvPr/>
        </p:nvPicPr>
        <p:blipFill>
          <a:blip r:embed="rId6"/>
          <a:stretch>
            <a:fillRect/>
          </a:stretch>
        </p:blipFill>
        <p:spPr>
          <a:xfrm>
            <a:off x="1538014" y="3112741"/>
            <a:ext cx="4164096" cy="3169463"/>
          </a:xfrm>
          <a:prstGeom prst="rect">
            <a:avLst/>
          </a:prstGeom>
        </p:spPr>
      </p:pic>
      <p:sp>
        <p:nvSpPr>
          <p:cNvPr id="3" name="TextBox 2"/>
          <p:cNvSpPr txBox="1"/>
          <p:nvPr/>
        </p:nvSpPr>
        <p:spPr>
          <a:xfrm>
            <a:off x="762000" y="6477000"/>
            <a:ext cx="2287806" cy="369332"/>
          </a:xfrm>
          <a:prstGeom prst="rect">
            <a:avLst/>
          </a:prstGeom>
          <a:noFill/>
        </p:spPr>
        <p:txBody>
          <a:bodyPr wrap="none" rtlCol="0">
            <a:spAutoFit/>
          </a:bodyPr>
          <a:lstStyle/>
          <a:p>
            <a:r>
              <a:rPr lang="en-US" dirty="0" smtClean="0"/>
              <a:t>Zou et al. IJCV 2018</a:t>
            </a:r>
            <a:endParaRPr lang="en-US" dirty="0"/>
          </a:p>
        </p:txBody>
      </p:sp>
    </p:spTree>
    <p:extLst>
      <p:ext uri="{BB962C8B-B14F-4D97-AF65-F5344CB8AC3E}">
        <p14:creationId xmlns:p14="http://schemas.microsoft.com/office/powerpoint/2010/main" val="125359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29867" y="2819400"/>
            <a:ext cx="1805894" cy="3089747"/>
            <a:chOff x="47934" y="2923051"/>
            <a:chExt cx="1805894" cy="3089747"/>
          </a:xfrm>
        </p:grpSpPr>
        <p:sp>
          <p:nvSpPr>
            <p:cNvPr id="9" name="Right Arrow 8"/>
            <p:cNvSpPr/>
            <p:nvPr/>
          </p:nvSpPr>
          <p:spPr>
            <a:xfrm rot="5400000">
              <a:off x="1432299" y="2955180"/>
              <a:ext cx="453658" cy="389400"/>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nvGrpSpPr>
            <p:cNvPr id="10" name="Group 9"/>
            <p:cNvGrpSpPr/>
            <p:nvPr/>
          </p:nvGrpSpPr>
          <p:grpSpPr>
            <a:xfrm>
              <a:off x="47934" y="3513506"/>
              <a:ext cx="1496124" cy="2499292"/>
              <a:chOff x="129548" y="2183213"/>
              <a:chExt cx="2068518" cy="3455481"/>
            </a:xfrm>
            <a:effectLst>
              <a:outerShdw blurRad="127000" dist="127000" dir="2700000" algn="tl" rotWithShape="0">
                <a:srgbClr val="000000">
                  <a:alpha val="43137"/>
                </a:srgbClr>
              </a:outerShdw>
            </a:effectLst>
          </p:grpSpPr>
          <p:sp>
            <p:nvSpPr>
              <p:cNvPr id="11" name="Rectangle 10"/>
              <p:cNvSpPr/>
              <p:nvPr/>
            </p:nvSpPr>
            <p:spPr>
              <a:xfrm>
                <a:off x="129549" y="2586815"/>
                <a:ext cx="2068517" cy="3051879"/>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2" name="TextBox 11"/>
              <p:cNvSpPr txBox="1"/>
              <p:nvPr/>
            </p:nvSpPr>
            <p:spPr>
              <a:xfrm>
                <a:off x="129548" y="2183213"/>
                <a:ext cx="1810813" cy="361698"/>
              </a:xfrm>
              <a:prstGeom prst="rect">
                <a:avLst/>
              </a:prstGeom>
              <a:solidFill>
                <a:srgbClr val="F79646"/>
              </a:solidFill>
              <a:ln w="25400" cmpd="sng">
                <a:solidFill>
                  <a:schemeClr val="accent2"/>
                </a:solidFill>
              </a:ln>
              <a:effectLst/>
            </p:spPr>
            <p:txBody>
              <a:bodyPr wrap="square" rtlCol="0">
                <a:spAutoFit/>
              </a:bodyPr>
              <a:lstStyle/>
              <a:p>
                <a:r>
                  <a:rPr lang="en-US" sz="1100" dirty="0"/>
                  <a:t>Object Proposals</a:t>
                </a:r>
              </a:p>
            </p:txBody>
          </p:sp>
          <p:pic>
            <p:nvPicPr>
              <p:cNvPr id="13" name="Picture 12"/>
              <p:cNvPicPr>
                <a:picLocks noChangeAspect="1"/>
              </p:cNvPicPr>
              <p:nvPr/>
            </p:nvPicPr>
            <p:blipFill>
              <a:blip r:embed="rId3"/>
              <a:stretch>
                <a:fillRect/>
              </a:stretch>
            </p:blipFill>
            <p:spPr>
              <a:xfrm>
                <a:off x="443126" y="4404067"/>
                <a:ext cx="1448504" cy="1102515"/>
              </a:xfrm>
              <a:prstGeom prst="rect">
                <a:avLst/>
              </a:prstGeom>
            </p:spPr>
          </p:pic>
          <p:pic>
            <p:nvPicPr>
              <p:cNvPr id="14" name="Picture 13"/>
              <p:cNvPicPr>
                <a:picLocks noChangeAspect="1"/>
              </p:cNvPicPr>
              <p:nvPr/>
            </p:nvPicPr>
            <p:blipFill>
              <a:blip r:embed="rId4"/>
              <a:stretch>
                <a:fillRect/>
              </a:stretch>
            </p:blipFill>
            <p:spPr>
              <a:xfrm>
                <a:off x="443126" y="2699576"/>
                <a:ext cx="1448504" cy="1102515"/>
              </a:xfrm>
              <a:prstGeom prst="rect">
                <a:avLst/>
              </a:prstGeom>
            </p:spPr>
          </p:pic>
          <p:sp>
            <p:nvSpPr>
              <p:cNvPr id="15" name="TextBox 14"/>
              <p:cNvSpPr txBox="1"/>
              <p:nvPr/>
            </p:nvSpPr>
            <p:spPr>
              <a:xfrm rot="5400000">
                <a:off x="1253816" y="3855961"/>
                <a:ext cx="434836" cy="382975"/>
              </a:xfrm>
              <a:prstGeom prst="rect">
                <a:avLst/>
              </a:prstGeom>
              <a:noFill/>
            </p:spPr>
            <p:txBody>
              <a:bodyPr wrap="none" rtlCol="0">
                <a:spAutoFit/>
              </a:bodyPr>
              <a:lstStyle/>
              <a:p>
                <a:r>
                  <a:rPr lang="en-US" sz="1200" dirty="0"/>
                  <a:t>...</a:t>
                </a:r>
              </a:p>
            </p:txBody>
          </p:sp>
        </p:grpSp>
      </p:grpSp>
      <p:grpSp>
        <p:nvGrpSpPr>
          <p:cNvPr id="58" name="Group 57"/>
          <p:cNvGrpSpPr/>
          <p:nvPr/>
        </p:nvGrpSpPr>
        <p:grpSpPr>
          <a:xfrm>
            <a:off x="1567881" y="3417408"/>
            <a:ext cx="2878646" cy="2617702"/>
            <a:chOff x="1585948" y="3521060"/>
            <a:chExt cx="2878646" cy="2617702"/>
          </a:xfrm>
        </p:grpSpPr>
        <p:grpSp>
          <p:nvGrpSpPr>
            <p:cNvPr id="16" name="Group 15"/>
            <p:cNvGrpSpPr/>
            <p:nvPr/>
          </p:nvGrpSpPr>
          <p:grpSpPr>
            <a:xfrm>
              <a:off x="1959971" y="3521060"/>
              <a:ext cx="2504623" cy="2617702"/>
              <a:chOff x="3011771" y="1915684"/>
              <a:chExt cx="3462853" cy="3619193"/>
            </a:xfrm>
            <a:effectLst>
              <a:outerShdw blurRad="127000" dist="127000" dir="2700000" algn="tl" rotWithShape="0">
                <a:srgbClr val="000000">
                  <a:alpha val="43137"/>
                </a:srgbClr>
              </a:outerShdw>
            </a:effectLst>
          </p:grpSpPr>
          <p:sp>
            <p:nvSpPr>
              <p:cNvPr id="17" name="Rectangle 16"/>
              <p:cNvSpPr/>
              <p:nvPr/>
            </p:nvSpPr>
            <p:spPr>
              <a:xfrm>
                <a:off x="3011772" y="2319530"/>
                <a:ext cx="3462852" cy="3215347"/>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8" name="TextBox 17"/>
              <p:cNvSpPr txBox="1"/>
              <p:nvPr/>
            </p:nvSpPr>
            <p:spPr>
              <a:xfrm>
                <a:off x="3119503" y="3560297"/>
                <a:ext cx="1764608"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a:t>Retrieved Region</a:t>
                </a:r>
              </a:p>
            </p:txBody>
          </p:sp>
          <p:pic>
            <p:nvPicPr>
              <p:cNvPr id="19" name="Picture 18"/>
              <p:cNvPicPr>
                <a:picLocks noChangeAspect="1"/>
              </p:cNvPicPr>
              <p:nvPr/>
            </p:nvPicPr>
            <p:blipFill>
              <a:blip r:embed="rId5"/>
              <a:stretch>
                <a:fillRect/>
              </a:stretch>
            </p:blipFill>
            <p:spPr>
              <a:xfrm>
                <a:off x="3219104" y="2466876"/>
                <a:ext cx="1437727" cy="1094312"/>
              </a:xfrm>
              <a:prstGeom prst="rect">
                <a:avLst/>
              </a:prstGeom>
            </p:spPr>
          </p:pic>
          <p:pic>
            <p:nvPicPr>
              <p:cNvPr id="20" name="Picture 19"/>
              <p:cNvPicPr>
                <a:picLocks noChangeAspect="1"/>
              </p:cNvPicPr>
              <p:nvPr/>
            </p:nvPicPr>
            <p:blipFill>
              <a:blip r:embed="rId6"/>
              <a:stretch>
                <a:fillRect/>
              </a:stretch>
            </p:blipFill>
            <p:spPr>
              <a:xfrm>
                <a:off x="4808706" y="2466878"/>
                <a:ext cx="1437727" cy="1094312"/>
              </a:xfrm>
              <a:prstGeom prst="rect">
                <a:avLst/>
              </a:prstGeom>
            </p:spPr>
          </p:pic>
          <p:pic>
            <p:nvPicPr>
              <p:cNvPr id="21" name="Picture 20"/>
              <p:cNvPicPr>
                <a:picLocks noChangeAspect="1"/>
              </p:cNvPicPr>
              <p:nvPr/>
            </p:nvPicPr>
            <p:blipFill>
              <a:blip r:embed="rId7"/>
              <a:stretch>
                <a:fillRect/>
              </a:stretch>
            </p:blipFill>
            <p:spPr>
              <a:xfrm>
                <a:off x="3208328" y="4009847"/>
                <a:ext cx="1448503" cy="1102515"/>
              </a:xfrm>
              <a:prstGeom prst="rect">
                <a:avLst/>
              </a:prstGeom>
            </p:spPr>
          </p:pic>
          <p:pic>
            <p:nvPicPr>
              <p:cNvPr id="22" name="Picture 21"/>
              <p:cNvPicPr>
                <a:picLocks noChangeAspect="1"/>
              </p:cNvPicPr>
              <p:nvPr/>
            </p:nvPicPr>
            <p:blipFill>
              <a:blip r:embed="rId8"/>
              <a:stretch>
                <a:fillRect/>
              </a:stretch>
            </p:blipFill>
            <p:spPr>
              <a:xfrm>
                <a:off x="4811322" y="4031237"/>
                <a:ext cx="1448503" cy="1102515"/>
              </a:xfrm>
              <a:prstGeom prst="rect">
                <a:avLst/>
              </a:prstGeom>
            </p:spPr>
          </p:pic>
          <p:sp>
            <p:nvSpPr>
              <p:cNvPr id="23" name="TextBox 22"/>
              <p:cNvSpPr txBox="1"/>
              <p:nvPr/>
            </p:nvSpPr>
            <p:spPr>
              <a:xfrm>
                <a:off x="3011771" y="1915684"/>
                <a:ext cx="2812358" cy="382974"/>
              </a:xfrm>
              <a:prstGeom prst="rect">
                <a:avLst/>
              </a:prstGeom>
              <a:solidFill>
                <a:srgbClr val="F79646"/>
              </a:solidFill>
              <a:ln w="25400" cmpd="sng">
                <a:solidFill>
                  <a:schemeClr val="accent2"/>
                </a:solidFill>
              </a:ln>
              <a:effectLst/>
            </p:spPr>
            <p:txBody>
              <a:bodyPr wrap="square" rtlCol="0">
                <a:spAutoFit/>
              </a:bodyPr>
              <a:lstStyle/>
              <a:p>
                <a:r>
                  <a:rPr lang="en-US" sz="1200" dirty="0"/>
                  <a:t>Exemplar Region Retrieval</a:t>
                </a:r>
              </a:p>
            </p:txBody>
          </p:sp>
          <p:sp>
            <p:nvSpPr>
              <p:cNvPr id="24" name="TextBox 23"/>
              <p:cNvSpPr txBox="1"/>
              <p:nvPr/>
            </p:nvSpPr>
            <p:spPr>
              <a:xfrm>
                <a:off x="4699268" y="3560298"/>
                <a:ext cx="1762391"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a:t>Source 3D Model</a:t>
                </a:r>
              </a:p>
            </p:txBody>
          </p:sp>
          <p:sp>
            <p:nvSpPr>
              <p:cNvPr id="25" name="TextBox 24"/>
              <p:cNvSpPr txBox="1"/>
              <p:nvPr/>
            </p:nvSpPr>
            <p:spPr>
              <a:xfrm>
                <a:off x="3133237" y="5102022"/>
                <a:ext cx="1764608"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a:t>Retrieved Region</a:t>
                </a:r>
              </a:p>
            </p:txBody>
          </p:sp>
          <p:sp>
            <p:nvSpPr>
              <p:cNvPr id="26" name="TextBox 25"/>
              <p:cNvSpPr txBox="1"/>
              <p:nvPr/>
            </p:nvSpPr>
            <p:spPr>
              <a:xfrm>
                <a:off x="4699264" y="5112744"/>
                <a:ext cx="1762392"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a:t>Source 3D Model</a:t>
                </a:r>
              </a:p>
            </p:txBody>
          </p:sp>
        </p:grpSp>
        <p:sp>
          <p:nvSpPr>
            <p:cNvPr id="34" name="Right Arrow 33"/>
            <p:cNvSpPr/>
            <p:nvPr/>
          </p:nvSpPr>
          <p:spPr>
            <a:xfrm>
              <a:off x="1585948" y="4461757"/>
              <a:ext cx="345802" cy="426121"/>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grpSp>
        <p:nvGrpSpPr>
          <p:cNvPr id="56" name="Group 55"/>
          <p:cNvGrpSpPr/>
          <p:nvPr/>
        </p:nvGrpSpPr>
        <p:grpSpPr>
          <a:xfrm>
            <a:off x="3440296" y="1195135"/>
            <a:ext cx="2605474" cy="1815108"/>
            <a:chOff x="3458363" y="1298787"/>
            <a:chExt cx="2605474" cy="1815108"/>
          </a:xfrm>
        </p:grpSpPr>
        <p:grpSp>
          <p:nvGrpSpPr>
            <p:cNvPr id="5" name="Group 4"/>
            <p:cNvGrpSpPr/>
            <p:nvPr/>
          </p:nvGrpSpPr>
          <p:grpSpPr>
            <a:xfrm>
              <a:off x="4309235" y="1298787"/>
              <a:ext cx="1754602" cy="1815108"/>
              <a:chOff x="7435855" y="-242152"/>
              <a:chExt cx="2170823" cy="2245682"/>
            </a:xfrm>
            <a:effectLst>
              <a:outerShdw blurRad="127000" dist="127000" dir="2700000" algn="tl" rotWithShape="0">
                <a:srgbClr val="000000">
                  <a:alpha val="43137"/>
                </a:srgbClr>
              </a:outerShdw>
            </a:effectLst>
          </p:grpSpPr>
          <p:sp>
            <p:nvSpPr>
              <p:cNvPr id="6" name="Rectangle 5"/>
              <p:cNvSpPr/>
              <p:nvPr/>
            </p:nvSpPr>
            <p:spPr>
              <a:xfrm>
                <a:off x="7435855" y="120637"/>
                <a:ext cx="2170823" cy="1882893"/>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7" name="TextBox 6"/>
              <p:cNvSpPr txBox="1"/>
              <p:nvPr/>
            </p:nvSpPr>
            <p:spPr>
              <a:xfrm>
                <a:off x="7439697" y="-242152"/>
                <a:ext cx="1762089" cy="342708"/>
              </a:xfrm>
              <a:prstGeom prst="rect">
                <a:avLst/>
              </a:prstGeom>
              <a:solidFill>
                <a:srgbClr val="F79646"/>
              </a:solidFill>
              <a:ln w="25400" cmpd="sng">
                <a:solidFill>
                  <a:schemeClr val="accent2"/>
                </a:solidFill>
              </a:ln>
              <a:effectLst/>
            </p:spPr>
            <p:txBody>
              <a:bodyPr wrap="square" rtlCol="0">
                <a:spAutoFit/>
              </a:bodyPr>
              <a:lstStyle/>
              <a:p>
                <a:r>
                  <a:rPr lang="en-US" sz="1200" dirty="0"/>
                  <a:t>Layout Proposals</a:t>
                </a:r>
              </a:p>
            </p:txBody>
          </p:sp>
          <p:pic>
            <p:nvPicPr>
              <p:cNvPr id="8" name="Picture 7"/>
              <p:cNvPicPr>
                <a:picLocks noChangeAspect="1"/>
              </p:cNvPicPr>
              <p:nvPr/>
            </p:nvPicPr>
            <p:blipFill>
              <a:blip r:embed="rId9"/>
              <a:stretch>
                <a:fillRect/>
              </a:stretch>
            </p:blipFill>
            <p:spPr>
              <a:xfrm>
                <a:off x="7576263" y="332150"/>
                <a:ext cx="1906117" cy="1450825"/>
              </a:xfrm>
              <a:prstGeom prst="rect">
                <a:avLst/>
              </a:prstGeom>
            </p:spPr>
          </p:pic>
        </p:grpSp>
        <p:sp>
          <p:nvSpPr>
            <p:cNvPr id="35" name="Right Arrow 34"/>
            <p:cNvSpPr/>
            <p:nvPr/>
          </p:nvSpPr>
          <p:spPr>
            <a:xfrm>
              <a:off x="3458363" y="1984640"/>
              <a:ext cx="780316" cy="426121"/>
            </a:xfrm>
            <a:prstGeom prst="rightArrow">
              <a:avLst/>
            </a:prstGeom>
            <a:ln>
              <a:solidFill>
                <a:schemeClr val="tx1"/>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grpSp>
        <p:nvGrpSpPr>
          <p:cNvPr id="61" name="Group 60"/>
          <p:cNvGrpSpPr/>
          <p:nvPr/>
        </p:nvGrpSpPr>
        <p:grpSpPr>
          <a:xfrm>
            <a:off x="4485114" y="3413089"/>
            <a:ext cx="1889576" cy="2617538"/>
            <a:chOff x="4503181" y="3516741"/>
            <a:chExt cx="1889576" cy="2617538"/>
          </a:xfrm>
        </p:grpSpPr>
        <p:grpSp>
          <p:nvGrpSpPr>
            <p:cNvPr id="27" name="Group 26"/>
            <p:cNvGrpSpPr/>
            <p:nvPr/>
          </p:nvGrpSpPr>
          <p:grpSpPr>
            <a:xfrm>
              <a:off x="4863844" y="3516741"/>
              <a:ext cx="1528913" cy="2617538"/>
              <a:chOff x="7430816" y="1954028"/>
              <a:chExt cx="2113851" cy="3618966"/>
            </a:xfrm>
            <a:effectLst>
              <a:outerShdw blurRad="127000" dist="127000" dir="2700000" algn="tl" rotWithShape="0">
                <a:srgbClr val="000000">
                  <a:alpha val="43137"/>
                </a:srgbClr>
              </a:outerShdw>
            </a:effectLst>
          </p:grpSpPr>
          <p:sp>
            <p:nvSpPr>
              <p:cNvPr id="28" name="Rectangle 27"/>
              <p:cNvSpPr/>
              <p:nvPr/>
            </p:nvSpPr>
            <p:spPr>
              <a:xfrm>
                <a:off x="7430816" y="2355427"/>
                <a:ext cx="2113851" cy="3217567"/>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 name="TextBox 28"/>
              <p:cNvSpPr txBox="1"/>
              <p:nvPr/>
            </p:nvSpPr>
            <p:spPr>
              <a:xfrm>
                <a:off x="7430816" y="1954028"/>
                <a:ext cx="1840351" cy="382974"/>
              </a:xfrm>
              <a:prstGeom prst="rect">
                <a:avLst/>
              </a:prstGeom>
              <a:solidFill>
                <a:srgbClr val="F79646"/>
              </a:solidFill>
              <a:ln w="25400" cmpd="sng">
                <a:solidFill>
                  <a:schemeClr val="accent2"/>
                </a:solidFill>
              </a:ln>
              <a:effectLst/>
            </p:spPr>
            <p:txBody>
              <a:bodyPr wrap="square" rtlCol="0">
                <a:spAutoFit/>
              </a:bodyPr>
              <a:lstStyle/>
              <a:p>
                <a:r>
                  <a:rPr lang="en-US" sz="1200" dirty="0"/>
                  <a:t>3D Model Fitting</a:t>
                </a:r>
              </a:p>
            </p:txBody>
          </p:sp>
          <p:sp>
            <p:nvSpPr>
              <p:cNvPr id="30" name="TextBox 29"/>
              <p:cNvSpPr txBox="1"/>
              <p:nvPr/>
            </p:nvSpPr>
            <p:spPr>
              <a:xfrm>
                <a:off x="7523972" y="5138271"/>
                <a:ext cx="1980563" cy="38297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dirty="0"/>
                  <a:t>Transferred Model</a:t>
                </a:r>
              </a:p>
            </p:txBody>
          </p:sp>
          <p:pic>
            <p:nvPicPr>
              <p:cNvPr id="31" name="Picture 30"/>
              <p:cNvPicPr>
                <a:picLocks noChangeAspect="1"/>
              </p:cNvPicPr>
              <p:nvPr/>
            </p:nvPicPr>
            <p:blipFill>
              <a:blip r:embed="rId10"/>
              <a:stretch>
                <a:fillRect/>
              </a:stretch>
            </p:blipFill>
            <p:spPr>
              <a:xfrm>
                <a:off x="7617352" y="4017415"/>
                <a:ext cx="1452517" cy="1105569"/>
              </a:xfrm>
              <a:prstGeom prst="rect">
                <a:avLst/>
              </a:prstGeom>
            </p:spPr>
          </p:pic>
          <p:pic>
            <p:nvPicPr>
              <p:cNvPr id="32" name="Picture 31"/>
              <p:cNvPicPr>
                <a:picLocks noChangeAspect="1"/>
              </p:cNvPicPr>
              <p:nvPr/>
            </p:nvPicPr>
            <p:blipFill>
              <a:blip r:embed="rId11"/>
              <a:stretch>
                <a:fillRect/>
              </a:stretch>
            </p:blipFill>
            <p:spPr>
              <a:xfrm>
                <a:off x="7644486" y="2518820"/>
                <a:ext cx="1437726" cy="1094313"/>
              </a:xfrm>
              <a:prstGeom prst="rect">
                <a:avLst/>
              </a:prstGeom>
            </p:spPr>
          </p:pic>
          <p:sp>
            <p:nvSpPr>
              <p:cNvPr id="33" name="TextBox 32"/>
              <p:cNvSpPr txBox="1"/>
              <p:nvPr/>
            </p:nvSpPr>
            <p:spPr>
              <a:xfrm>
                <a:off x="7551106" y="3599546"/>
                <a:ext cx="1980563" cy="38297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dirty="0"/>
                  <a:t>Transferred Model</a:t>
                </a:r>
              </a:p>
            </p:txBody>
          </p:sp>
        </p:grpSp>
        <p:sp>
          <p:nvSpPr>
            <p:cNvPr id="36" name="Right Arrow 35"/>
            <p:cNvSpPr/>
            <p:nvPr/>
          </p:nvSpPr>
          <p:spPr>
            <a:xfrm>
              <a:off x="4503181" y="4461757"/>
              <a:ext cx="345802" cy="426121"/>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grpSp>
        <p:nvGrpSpPr>
          <p:cNvPr id="47" name="Group 46"/>
          <p:cNvGrpSpPr/>
          <p:nvPr/>
        </p:nvGrpSpPr>
        <p:grpSpPr>
          <a:xfrm>
            <a:off x="12819" y="1172204"/>
            <a:ext cx="3202448" cy="1476229"/>
            <a:chOff x="336909" y="-307514"/>
            <a:chExt cx="4427655" cy="2041010"/>
          </a:xfrm>
          <a:effectLst>
            <a:outerShdw blurRad="127000" dist="127000" dir="2700000" algn="tl" rotWithShape="0">
              <a:srgbClr val="000000">
                <a:alpha val="43000"/>
              </a:srgbClr>
            </a:outerShdw>
          </a:effectLst>
        </p:grpSpPr>
        <p:sp>
          <p:nvSpPr>
            <p:cNvPr id="48" name="Rectangle 47"/>
            <p:cNvSpPr/>
            <p:nvPr/>
          </p:nvSpPr>
          <p:spPr>
            <a:xfrm>
              <a:off x="336909" y="97558"/>
              <a:ext cx="4427655" cy="1635938"/>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9" name="TextBox 48"/>
            <p:cNvSpPr txBox="1"/>
            <p:nvPr/>
          </p:nvSpPr>
          <p:spPr>
            <a:xfrm>
              <a:off x="339239" y="-307514"/>
              <a:ext cx="1436176" cy="361698"/>
            </a:xfrm>
            <a:prstGeom prst="rect">
              <a:avLst/>
            </a:prstGeom>
            <a:solidFill>
              <a:schemeClr val="accent6"/>
            </a:solidFill>
            <a:ln w="25400" cmpd="sng">
              <a:solidFill>
                <a:schemeClr val="accent2"/>
              </a:solidFill>
            </a:ln>
            <a:effectLst/>
          </p:spPr>
          <p:txBody>
            <a:bodyPr wrap="square" rtlCol="0">
              <a:spAutoFit/>
            </a:bodyPr>
            <a:lstStyle/>
            <a:p>
              <a:r>
                <a:rPr lang="en-US" sz="1100" dirty="0"/>
                <a:t>RGB-D Input</a:t>
              </a:r>
            </a:p>
          </p:txBody>
        </p:sp>
        <p:pic>
          <p:nvPicPr>
            <p:cNvPr id="50" name="Picture 49"/>
            <p:cNvPicPr>
              <a:picLocks noChangeAspect="1"/>
            </p:cNvPicPr>
            <p:nvPr/>
          </p:nvPicPr>
          <p:blipFill>
            <a:blip r:embed="rId12"/>
            <a:stretch>
              <a:fillRect/>
            </a:stretch>
          </p:blipFill>
          <p:spPr>
            <a:xfrm>
              <a:off x="603249" y="223098"/>
              <a:ext cx="1825749" cy="1389652"/>
            </a:xfrm>
            <a:prstGeom prst="rect">
              <a:avLst/>
            </a:prstGeom>
          </p:spPr>
        </p:pic>
        <p:pic>
          <p:nvPicPr>
            <p:cNvPr id="51" name="Picture 50"/>
            <p:cNvPicPr>
              <a:picLocks noChangeAspect="1"/>
            </p:cNvPicPr>
            <p:nvPr/>
          </p:nvPicPr>
          <p:blipFill>
            <a:blip r:embed="rId13"/>
            <a:stretch>
              <a:fillRect/>
            </a:stretch>
          </p:blipFill>
          <p:spPr>
            <a:xfrm>
              <a:off x="2697444" y="219658"/>
              <a:ext cx="1762688" cy="1393092"/>
            </a:xfrm>
            <a:prstGeom prst="rect">
              <a:avLst/>
            </a:prstGeom>
          </p:spPr>
        </p:pic>
      </p:grpSp>
      <p:grpSp>
        <p:nvGrpSpPr>
          <p:cNvPr id="60" name="Group 59"/>
          <p:cNvGrpSpPr/>
          <p:nvPr/>
        </p:nvGrpSpPr>
        <p:grpSpPr>
          <a:xfrm>
            <a:off x="6960301" y="3854164"/>
            <a:ext cx="2041305" cy="2207564"/>
            <a:chOff x="6978367" y="3957816"/>
            <a:chExt cx="2041305" cy="2207564"/>
          </a:xfrm>
        </p:grpSpPr>
        <p:grpSp>
          <p:nvGrpSpPr>
            <p:cNvPr id="42" name="Group 41"/>
            <p:cNvGrpSpPr/>
            <p:nvPr/>
          </p:nvGrpSpPr>
          <p:grpSpPr>
            <a:xfrm>
              <a:off x="6978367" y="3957816"/>
              <a:ext cx="2041305" cy="2207564"/>
              <a:chOff x="10278538" y="3529394"/>
              <a:chExt cx="2580866" cy="2791070"/>
            </a:xfrm>
            <a:effectLst>
              <a:outerShdw blurRad="127000" dist="127000" dir="2700000" algn="tl" rotWithShape="0">
                <a:srgbClr val="000000">
                  <a:alpha val="43000"/>
                </a:srgbClr>
              </a:outerShdw>
            </a:effectLst>
          </p:grpSpPr>
          <p:sp>
            <p:nvSpPr>
              <p:cNvPr id="43" name="Rectangle 42"/>
              <p:cNvSpPr/>
              <p:nvPr/>
            </p:nvSpPr>
            <p:spPr>
              <a:xfrm>
                <a:off x="10278538" y="3909150"/>
                <a:ext cx="2580866" cy="2411314"/>
              </a:xfrm>
              <a:prstGeom prst="rect">
                <a:avLst/>
              </a:prstGeom>
              <a:solidFill>
                <a:schemeClr val="tx1">
                  <a:lumMod val="85000"/>
                  <a:lumOff val="15000"/>
                </a:schemeClr>
              </a:solidFill>
              <a:ln>
                <a:solidFill>
                  <a:srgbClr val="4F81B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4" name="TextBox 43"/>
              <p:cNvSpPr txBox="1"/>
              <p:nvPr/>
            </p:nvSpPr>
            <p:spPr>
              <a:xfrm>
                <a:off x="10280866" y="3529394"/>
                <a:ext cx="2084868" cy="382974"/>
              </a:xfrm>
              <a:prstGeom prst="rect">
                <a:avLst/>
              </a:prstGeom>
              <a:solidFill>
                <a:schemeClr val="tx2"/>
              </a:solidFill>
              <a:ln w="25400" cmpd="sng">
                <a:solidFill>
                  <a:schemeClr val="accent1"/>
                </a:solidFill>
              </a:ln>
              <a:effectLst/>
            </p:spPr>
            <p:txBody>
              <a:bodyPr wrap="square" rtlCol="0">
                <a:spAutoFit/>
              </a:bodyPr>
              <a:lstStyle/>
              <a:p>
                <a:r>
                  <a:rPr lang="en-US" sz="1300" dirty="0">
                    <a:solidFill>
                      <a:schemeClr val="bg1"/>
                    </a:solidFill>
                  </a:rPr>
                  <a:t>Annotated Scene</a:t>
                </a:r>
              </a:p>
            </p:txBody>
          </p:sp>
        </p:grpSp>
        <p:pic>
          <p:nvPicPr>
            <p:cNvPr id="54" name="Picture 53"/>
            <p:cNvPicPr>
              <a:picLocks noChangeAspect="1"/>
            </p:cNvPicPr>
            <p:nvPr/>
          </p:nvPicPr>
          <p:blipFill rotWithShape="1">
            <a:blip r:embed="rId14"/>
            <a:srcRect l="50070"/>
            <a:stretch/>
          </p:blipFill>
          <p:spPr>
            <a:xfrm>
              <a:off x="7058702" y="4523269"/>
              <a:ext cx="1856224" cy="1414823"/>
            </a:xfrm>
            <a:prstGeom prst="rect">
              <a:avLst/>
            </a:prstGeom>
          </p:spPr>
        </p:pic>
      </p:grpSp>
      <p:grpSp>
        <p:nvGrpSpPr>
          <p:cNvPr id="62" name="Group 61"/>
          <p:cNvGrpSpPr/>
          <p:nvPr/>
        </p:nvGrpSpPr>
        <p:grpSpPr>
          <a:xfrm>
            <a:off x="6176872" y="1175894"/>
            <a:ext cx="2782400" cy="2424382"/>
            <a:chOff x="6194939" y="1279546"/>
            <a:chExt cx="2782400" cy="2424382"/>
          </a:xfrm>
        </p:grpSpPr>
        <p:sp>
          <p:nvSpPr>
            <p:cNvPr id="37" name="Right Arrow 36"/>
            <p:cNvSpPr/>
            <p:nvPr/>
          </p:nvSpPr>
          <p:spPr>
            <a:xfrm>
              <a:off x="6194939" y="1984640"/>
              <a:ext cx="624061" cy="426121"/>
            </a:xfrm>
            <a:prstGeom prst="rightArrow">
              <a:avLst/>
            </a:prstGeom>
            <a:ln>
              <a:solidFill>
                <a:schemeClr val="tx1"/>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sp>
          <p:nvSpPr>
            <p:cNvPr id="38" name="Right Arrow 37"/>
            <p:cNvSpPr/>
            <p:nvPr/>
          </p:nvSpPr>
          <p:spPr>
            <a:xfrm rot="19597236">
              <a:off x="6334376" y="3277807"/>
              <a:ext cx="525886" cy="426121"/>
            </a:xfrm>
            <a:prstGeom prst="rightArrow">
              <a:avLst/>
            </a:prstGeom>
            <a:ln>
              <a:solidFill>
                <a:schemeClr val="tx1"/>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nvGrpSpPr>
            <p:cNvPr id="39" name="Group 38"/>
            <p:cNvGrpSpPr/>
            <p:nvPr/>
          </p:nvGrpSpPr>
          <p:grpSpPr>
            <a:xfrm>
              <a:off x="6936034" y="1279546"/>
              <a:ext cx="2041305" cy="2239085"/>
              <a:chOff x="10897012" y="1021489"/>
              <a:chExt cx="2580866" cy="3725050"/>
            </a:xfrm>
            <a:effectLst>
              <a:outerShdw blurRad="127000" dist="127000" dir="2700000" algn="tl" rotWithShape="0">
                <a:srgbClr val="000000">
                  <a:alpha val="43137"/>
                </a:srgbClr>
              </a:outerShdw>
            </a:effectLst>
          </p:grpSpPr>
          <p:sp>
            <p:nvSpPr>
              <p:cNvPr id="40" name="Rectangle 39"/>
              <p:cNvSpPr/>
              <p:nvPr/>
            </p:nvSpPr>
            <p:spPr>
              <a:xfrm>
                <a:off x="10897012" y="1528972"/>
                <a:ext cx="2580866" cy="3217567"/>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1" name="TextBox 40"/>
              <p:cNvSpPr txBox="1"/>
              <p:nvPr/>
            </p:nvSpPr>
            <p:spPr>
              <a:xfrm>
                <a:off x="10897012" y="1021489"/>
                <a:ext cx="1615733" cy="503934"/>
              </a:xfrm>
              <a:prstGeom prst="rect">
                <a:avLst/>
              </a:prstGeom>
              <a:solidFill>
                <a:srgbClr val="F79646"/>
              </a:solidFill>
              <a:ln w="25400">
                <a:solidFill>
                  <a:schemeClr val="accent2"/>
                </a:solidFill>
              </a:ln>
              <a:effectLst/>
            </p:spPr>
            <p:txBody>
              <a:bodyPr wrap="square" rtlCol="0">
                <a:spAutoFit/>
              </a:bodyPr>
              <a:lstStyle/>
              <a:p>
                <a:r>
                  <a:rPr lang="en-US" sz="1300" dirty="0"/>
                  <a:t>Composing</a:t>
                </a:r>
              </a:p>
            </p:txBody>
          </p:sp>
        </p:grpSp>
        <p:pic>
          <p:nvPicPr>
            <p:cNvPr id="55" name="Picture 54"/>
            <p:cNvPicPr>
              <a:picLocks noChangeAspect="1"/>
            </p:cNvPicPr>
            <p:nvPr/>
          </p:nvPicPr>
          <p:blipFill rotWithShape="1">
            <a:blip r:embed="rId15"/>
            <a:srcRect l="50070"/>
            <a:stretch/>
          </p:blipFill>
          <p:spPr>
            <a:xfrm>
              <a:off x="7006588" y="1787504"/>
              <a:ext cx="1901489" cy="1449324"/>
            </a:xfrm>
            <a:prstGeom prst="rect">
              <a:avLst/>
            </a:prstGeom>
          </p:spPr>
        </p:pic>
      </p:grpSp>
      <p:sp>
        <p:nvSpPr>
          <p:cNvPr id="63" name="Title 1"/>
          <p:cNvSpPr>
            <a:spLocks noGrp="1"/>
          </p:cNvSpPr>
          <p:nvPr>
            <p:ph type="title"/>
          </p:nvPr>
        </p:nvSpPr>
        <p:spPr>
          <a:xfrm>
            <a:off x="1981200" y="0"/>
            <a:ext cx="8229600" cy="914400"/>
          </a:xfrm>
        </p:spPr>
        <p:txBody>
          <a:bodyPr/>
          <a:lstStyle/>
          <a:p>
            <a:r>
              <a:rPr lang="en-US" dirty="0" smtClean="0"/>
              <a:t>Complete 3D from RGBD</a:t>
            </a:r>
            <a:endParaRPr lang="en-US" dirty="0"/>
          </a:p>
        </p:txBody>
      </p:sp>
    </p:spTree>
    <p:extLst>
      <p:ext uri="{BB962C8B-B14F-4D97-AF65-F5344CB8AC3E}">
        <p14:creationId xmlns:p14="http://schemas.microsoft.com/office/powerpoint/2010/main" val="3269648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3D from RGBD</a:t>
            </a:r>
            <a:endParaRPr lang="en-US" dirty="0"/>
          </a:p>
        </p:txBody>
      </p:sp>
      <p:pic>
        <p:nvPicPr>
          <p:cNvPr id="4" name="Picture 3"/>
          <p:cNvPicPr>
            <a:picLocks noChangeAspect="1"/>
          </p:cNvPicPr>
          <p:nvPr/>
        </p:nvPicPr>
        <p:blipFill rotWithShape="1">
          <a:blip r:embed="rId2"/>
          <a:srcRect l="66991" r="16866"/>
          <a:stretch/>
        </p:blipFill>
        <p:spPr>
          <a:xfrm>
            <a:off x="5401468" y="1340138"/>
            <a:ext cx="2982355" cy="2243669"/>
          </a:xfrm>
          <a:prstGeom prst="rect">
            <a:avLst/>
          </a:prstGeom>
        </p:spPr>
      </p:pic>
      <p:pic>
        <p:nvPicPr>
          <p:cNvPr id="7" name="Picture 6"/>
          <p:cNvPicPr>
            <a:picLocks noChangeAspect="1"/>
          </p:cNvPicPr>
          <p:nvPr/>
        </p:nvPicPr>
        <p:blipFill rotWithShape="1">
          <a:blip r:embed="rId3"/>
          <a:srcRect l="66697" t="-555" r="16651" b="555"/>
          <a:stretch/>
        </p:blipFill>
        <p:spPr>
          <a:xfrm>
            <a:off x="5334000" y="3886200"/>
            <a:ext cx="3054687" cy="2227864"/>
          </a:xfrm>
          <a:prstGeom prst="rect">
            <a:avLst/>
          </a:prstGeom>
        </p:spPr>
      </p:pic>
      <p:sp>
        <p:nvSpPr>
          <p:cNvPr id="8" name="Right Arrow 7"/>
          <p:cNvSpPr/>
          <p:nvPr/>
        </p:nvSpPr>
        <p:spPr>
          <a:xfrm>
            <a:off x="4348431" y="2194343"/>
            <a:ext cx="609600" cy="535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380727" y="4732505"/>
            <a:ext cx="609600" cy="535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r="83466"/>
          <a:stretch/>
        </p:blipFill>
        <p:spPr>
          <a:xfrm>
            <a:off x="1175833" y="3984116"/>
            <a:ext cx="3033059" cy="2227864"/>
          </a:xfrm>
          <a:prstGeom prst="rect">
            <a:avLst/>
          </a:prstGeom>
        </p:spPr>
      </p:pic>
      <p:pic>
        <p:nvPicPr>
          <p:cNvPr id="11" name="Picture 10"/>
          <p:cNvPicPr>
            <a:picLocks noChangeAspect="1"/>
          </p:cNvPicPr>
          <p:nvPr/>
        </p:nvPicPr>
        <p:blipFill rotWithShape="1">
          <a:blip r:embed="rId2"/>
          <a:srcRect r="83914"/>
          <a:stretch/>
        </p:blipFill>
        <p:spPr>
          <a:xfrm>
            <a:off x="1154913" y="1340138"/>
            <a:ext cx="2971800" cy="2243669"/>
          </a:xfrm>
          <a:prstGeom prst="rect">
            <a:avLst/>
          </a:prstGeom>
        </p:spPr>
      </p:pic>
    </p:spTree>
    <p:extLst>
      <p:ext uri="{BB962C8B-B14F-4D97-AF65-F5344CB8AC3E}">
        <p14:creationId xmlns:p14="http://schemas.microsoft.com/office/powerpoint/2010/main" val="20862171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project ideas</a:t>
            </a:r>
            <a:endParaRPr lang="en-US" dirty="0"/>
          </a:p>
        </p:txBody>
      </p:sp>
      <p:sp>
        <p:nvSpPr>
          <p:cNvPr id="3" name="Content Placeholder 2"/>
          <p:cNvSpPr>
            <a:spLocks noGrp="1"/>
          </p:cNvSpPr>
          <p:nvPr>
            <p:ph idx="1"/>
          </p:nvPr>
        </p:nvSpPr>
        <p:spPr>
          <a:xfrm>
            <a:off x="609600" y="990600"/>
            <a:ext cx="8763000" cy="5135563"/>
          </a:xfrm>
        </p:spPr>
        <p:txBody>
          <a:bodyPr/>
          <a:lstStyle/>
          <a:p>
            <a:r>
              <a:rPr lang="en-US" dirty="0" smtClean="0"/>
              <a:t>Interactive program to make 3D model from an image (e.g., output in VRML, or draw path for animation)</a:t>
            </a:r>
          </a:p>
          <a:p>
            <a:pPr lvl="1"/>
            <a:r>
              <a:rPr lang="en-US" dirty="0" smtClean="0"/>
              <a:t>Add tools for cutting out foreground objects and automatic hole-filling</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595357" y="1013388"/>
            <a:ext cx="5334000" cy="5486400"/>
          </a:xfrm>
        </p:spPr>
        <p:txBody>
          <a:bodyPr>
            <a:normAutofit fontScale="92500" lnSpcReduction="10000"/>
          </a:bodyPr>
          <a:lstStyle/>
          <a:p>
            <a:r>
              <a:rPr lang="en-US" dirty="0" smtClean="0"/>
              <a:t>2D</a:t>
            </a:r>
            <a:r>
              <a:rPr lang="en-US" dirty="0" smtClean="0">
                <a:sym typeface="Wingdings" pitchFamily="2" charset="2"/>
              </a:rPr>
              <a:t>3D is mathematically impossible</a:t>
            </a:r>
          </a:p>
          <a:p>
            <a:pPr marL="457200" lvl="1" indent="0">
              <a:buNone/>
            </a:pPr>
            <a:r>
              <a:rPr lang="en-US" sz="2600" dirty="0">
                <a:sym typeface="Wingdings" pitchFamily="2" charset="2"/>
              </a:rPr>
              <a:t>(but we do it without even thinking)</a:t>
            </a:r>
          </a:p>
          <a:p>
            <a:endParaRPr lang="en-US" dirty="0" smtClean="0">
              <a:sym typeface="Wingdings" pitchFamily="2" charset="2"/>
            </a:endParaRPr>
          </a:p>
          <a:p>
            <a:r>
              <a:rPr lang="en-US" dirty="0" smtClean="0">
                <a:sym typeface="Wingdings" pitchFamily="2" charset="2"/>
              </a:rPr>
              <a:t>Need right assumptions about the world geometry</a:t>
            </a:r>
          </a:p>
          <a:p>
            <a:endParaRPr lang="en-US" dirty="0" smtClean="0">
              <a:sym typeface="Wingdings" pitchFamily="2" charset="2"/>
            </a:endParaRPr>
          </a:p>
          <a:p>
            <a:r>
              <a:rPr lang="en-US" dirty="0" smtClean="0">
                <a:sym typeface="Wingdings" pitchFamily="2" charset="2"/>
              </a:rPr>
              <a:t>Important tools</a:t>
            </a:r>
          </a:p>
          <a:p>
            <a:pPr lvl="1"/>
            <a:r>
              <a:rPr lang="en-US" dirty="0" smtClean="0">
                <a:sym typeface="Wingdings" pitchFamily="2" charset="2"/>
              </a:rPr>
              <a:t>Vanishing points</a:t>
            </a:r>
          </a:p>
          <a:p>
            <a:pPr lvl="1"/>
            <a:r>
              <a:rPr lang="en-US" dirty="0" smtClean="0">
                <a:sym typeface="Wingdings" pitchFamily="2" charset="2"/>
              </a:rPr>
              <a:t>Camera matrix</a:t>
            </a:r>
          </a:p>
          <a:p>
            <a:pPr lvl="1"/>
            <a:r>
              <a:rPr lang="en-US" dirty="0" err="1" smtClean="0">
                <a:sym typeface="Wingdings" pitchFamily="2" charset="2"/>
              </a:rPr>
              <a:t>Homography</a:t>
            </a:r>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endParaRPr lang="en-US" dirty="0"/>
          </a:p>
        </p:txBody>
      </p:sp>
      <p:pic>
        <p:nvPicPr>
          <p:cNvPr id="4" name="Picture 5" descr="scenery15_floating1"/>
          <p:cNvPicPr>
            <a:picLocks noChangeAspect="1" noChangeArrowheads="1"/>
          </p:cNvPicPr>
          <p:nvPr/>
        </p:nvPicPr>
        <p:blipFill>
          <a:blip r:embed="rId6" cstate="print"/>
          <a:srcRect/>
          <a:stretch>
            <a:fillRect/>
          </a:stretch>
        </p:blipFill>
        <p:spPr bwMode="auto">
          <a:xfrm>
            <a:off x="6146005" y="937189"/>
            <a:ext cx="3136153" cy="1387475"/>
          </a:xfrm>
          <a:prstGeom prst="rect">
            <a:avLst/>
          </a:prstGeom>
          <a:noFill/>
        </p:spPr>
      </p:pic>
      <p:pic>
        <p:nvPicPr>
          <p:cNvPr id="5" name="Picture 6" descr="scenery15_view2_w"/>
          <p:cNvPicPr>
            <a:picLocks noChangeAspect="1" noChangeArrowheads="1"/>
          </p:cNvPicPr>
          <p:nvPr/>
        </p:nvPicPr>
        <p:blipFill>
          <a:blip r:embed="rId7" cstate="print"/>
          <a:srcRect/>
          <a:stretch>
            <a:fillRect/>
          </a:stretch>
        </p:blipFill>
        <p:spPr bwMode="auto">
          <a:xfrm>
            <a:off x="6234157" y="2613588"/>
            <a:ext cx="2754086" cy="1460500"/>
          </a:xfrm>
          <a:prstGeom prst="rect">
            <a:avLst/>
          </a:prstGeom>
          <a:noFill/>
        </p:spPr>
      </p:pic>
      <p:graphicFrame>
        <p:nvGraphicFramePr>
          <p:cNvPr id="95234" name="Object 2"/>
          <p:cNvGraphicFramePr>
            <a:graphicFrameLocks noChangeAspect="1"/>
          </p:cNvGraphicFramePr>
          <p:nvPr>
            <p:custDataLst>
              <p:tags r:id="rId2"/>
            </p:custDataLst>
            <p:extLst>
              <p:ext uri="{D42A27DB-BD31-4B8C-83A1-F6EECF244321}">
                <p14:modId xmlns:p14="http://schemas.microsoft.com/office/powerpoint/2010/main" val="1379556251"/>
              </p:ext>
            </p:extLst>
          </p:nvPr>
        </p:nvGraphicFramePr>
        <p:xfrm>
          <a:off x="5049465" y="4823388"/>
          <a:ext cx="1678413" cy="1700884"/>
        </p:xfrm>
        <a:graphic>
          <a:graphicData uri="http://schemas.openxmlformats.org/presentationml/2006/ole">
            <mc:AlternateContent xmlns:mc="http://schemas.openxmlformats.org/markup-compatibility/2006">
              <mc:Choice xmlns:v="urn:schemas-microsoft-com:vml" Requires="v">
                <p:oleObj spid="_x0000_s95344" name="Photo Editor Photo" r:id="rId8" imgW="5106113" imgH="5172797" progId="MSPhotoEd.3">
                  <p:embed/>
                </p:oleObj>
              </mc:Choice>
              <mc:Fallback>
                <p:oleObj name="Photo Editor Photo" r:id="rId8" imgW="5106113" imgH="5172797" progId="MSPhotoEd.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9465" y="4823388"/>
                        <a:ext cx="1678413" cy="170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235" name="Object 3"/>
          <p:cNvGraphicFramePr>
            <a:graphicFrameLocks noChangeAspect="1"/>
          </p:cNvGraphicFramePr>
          <p:nvPr>
            <p:custDataLst>
              <p:tags r:id="rId3"/>
            </p:custDataLst>
            <p:extLst>
              <p:ext uri="{D42A27DB-BD31-4B8C-83A1-F6EECF244321}">
                <p14:modId xmlns:p14="http://schemas.microsoft.com/office/powerpoint/2010/main" val="548074079"/>
              </p:ext>
            </p:extLst>
          </p:nvPr>
        </p:nvGraphicFramePr>
        <p:xfrm>
          <a:off x="7299951" y="4747188"/>
          <a:ext cx="1753607" cy="1777084"/>
        </p:xfrm>
        <a:graphic>
          <a:graphicData uri="http://schemas.openxmlformats.org/presentationml/2006/ole">
            <mc:AlternateContent xmlns:mc="http://schemas.openxmlformats.org/markup-compatibility/2006">
              <mc:Choice xmlns:v="urn:schemas-microsoft-com:vml" Requires="v">
                <p:oleObj spid="_x0000_s95345" name="Photo Editor Photo" r:id="rId10" imgW="5106113" imgH="5172797" progId="MSPhotoEd.3">
                  <p:embed/>
                </p:oleObj>
              </mc:Choice>
              <mc:Fallback>
                <p:oleObj name="Photo Editor Photo" r:id="rId10" imgW="5106113" imgH="5172797" progId="MSPhotoEd.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99951" y="4747188"/>
                        <a:ext cx="1753607" cy="177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ight Arrow 7"/>
          <p:cNvSpPr/>
          <p:nvPr/>
        </p:nvSpPr>
        <p:spPr>
          <a:xfrm>
            <a:off x="6802064" y="5509188"/>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US" dirty="0"/>
          </a:p>
        </p:txBody>
      </p:sp>
      <p:sp>
        <p:nvSpPr>
          <p:cNvPr id="3" name="Content Placeholder 2"/>
          <p:cNvSpPr>
            <a:spLocks noGrp="1"/>
          </p:cNvSpPr>
          <p:nvPr>
            <p:ph idx="1"/>
          </p:nvPr>
        </p:nvSpPr>
        <p:spPr>
          <a:xfrm>
            <a:off x="609600" y="990600"/>
            <a:ext cx="8229600" cy="5135563"/>
          </a:xfrm>
        </p:spPr>
        <p:txBody>
          <a:bodyPr/>
          <a:lstStyle/>
          <a:p>
            <a:endParaRPr lang="en-US" dirty="0" smtClean="0"/>
          </a:p>
          <a:p>
            <a:r>
              <a:rPr lang="en-US" dirty="0" smtClean="0"/>
              <a:t>Project 3 is </a:t>
            </a:r>
            <a:r>
              <a:rPr lang="en-US" smtClean="0"/>
              <a:t>due Tuesday</a:t>
            </a:r>
            <a:endParaRPr lang="en-US" dirty="0" smtClean="0"/>
          </a:p>
          <a:p>
            <a:pPr marL="0" indent="0">
              <a:buNone/>
            </a:pPr>
            <a:endParaRPr lang="en-US" dirty="0" smtClean="0"/>
          </a:p>
          <a:p>
            <a:r>
              <a:rPr lang="en-US" dirty="0" smtClean="0"/>
              <a:t>Next three classes: image-based lighting</a:t>
            </a:r>
            <a:endParaRPr lang="en-US" dirty="0"/>
          </a:p>
          <a:p>
            <a:pPr lvl="1"/>
            <a:r>
              <a:rPr lang="en-US" dirty="0" smtClean="0"/>
              <a:t>How to model light</a:t>
            </a:r>
          </a:p>
          <a:p>
            <a:pPr lvl="1"/>
            <a:r>
              <a:rPr lang="en-US" dirty="0" smtClean="0"/>
              <a:t>Recover HDR image from multiple LDR images</a:t>
            </a:r>
          </a:p>
          <a:p>
            <a:pPr lvl="1"/>
            <a:r>
              <a:rPr lang="en-US" dirty="0" smtClean="0"/>
              <a:t>Recover lighting model from an image</a:t>
            </a:r>
          </a:p>
          <a:p>
            <a:pPr lvl="1"/>
            <a:r>
              <a:rPr lang="en-US" dirty="0" smtClean="0"/>
              <a:t>Render object into a scene with correct lighting and geometry</a:t>
            </a:r>
          </a:p>
          <a:p>
            <a:pPr lvl="1"/>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question</a:t>
            </a:r>
            <a:endParaRPr lang="en-US" dirty="0"/>
          </a:p>
        </p:txBody>
      </p:sp>
      <p:sp>
        <p:nvSpPr>
          <p:cNvPr id="3" name="Content Placeholder 2"/>
          <p:cNvSpPr>
            <a:spLocks noGrp="1"/>
          </p:cNvSpPr>
          <p:nvPr>
            <p:ph idx="1"/>
          </p:nvPr>
        </p:nvSpPr>
        <p:spPr/>
        <p:txBody>
          <a:bodyPr>
            <a:normAutofit/>
          </a:bodyPr>
          <a:lstStyle/>
          <a:p>
            <a:pPr>
              <a:buNone/>
            </a:pPr>
            <a:r>
              <a:rPr lang="en-US" sz="2800" dirty="0"/>
              <a:t>	Assume that the man is 6 </a:t>
            </a:r>
            <a:r>
              <a:rPr lang="en-US" sz="2800" dirty="0" err="1"/>
              <a:t>ft</a:t>
            </a:r>
            <a:r>
              <a:rPr lang="en-US" sz="2800" dirty="0"/>
              <a:t> tall.</a:t>
            </a:r>
          </a:p>
          <a:p>
            <a:pPr lvl="1"/>
            <a:r>
              <a:rPr lang="en-US" sz="2400" dirty="0"/>
              <a:t>What is the height of the front of the building?</a:t>
            </a:r>
          </a:p>
          <a:p>
            <a:pPr lvl="1"/>
            <a:r>
              <a:rPr lang="en-US" sz="2400" dirty="0"/>
              <a:t>What is the height of the camera?</a:t>
            </a:r>
          </a:p>
          <a:p>
            <a:endParaRPr lang="en-US" sz="2800" dirty="0"/>
          </a:p>
        </p:txBody>
      </p:sp>
      <p:pic>
        <p:nvPicPr>
          <p:cNvPr id="741382" name="Picture 6"/>
          <p:cNvPicPr>
            <a:picLocks noChangeAspect="1" noChangeArrowheads="1"/>
          </p:cNvPicPr>
          <p:nvPr/>
        </p:nvPicPr>
        <p:blipFill>
          <a:blip r:embed="rId2" cstate="print"/>
          <a:srcRect/>
          <a:stretch>
            <a:fillRect/>
          </a:stretch>
        </p:blipFill>
        <p:spPr bwMode="auto">
          <a:xfrm>
            <a:off x="6505575" y="3102924"/>
            <a:ext cx="5076825" cy="3305175"/>
          </a:xfrm>
          <a:prstGeom prst="rect">
            <a:avLst/>
          </a:prstGeom>
          <a:noFill/>
          <a:ln w="9525">
            <a:noFill/>
            <a:miter lim="800000"/>
            <a:headEnd/>
            <a:tailEnd/>
          </a:ln>
        </p:spPr>
      </p:pic>
      <p:cxnSp>
        <p:nvCxnSpPr>
          <p:cNvPr id="5" name="Straight Connector 4"/>
          <p:cNvCxnSpPr/>
          <p:nvPr/>
        </p:nvCxnSpPr>
        <p:spPr>
          <a:xfrm flipV="1">
            <a:off x="28574" y="4742984"/>
            <a:ext cx="12763500" cy="12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76774" y="4630099"/>
            <a:ext cx="4114800" cy="16732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448174" y="4322123"/>
            <a:ext cx="4595812" cy="4572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8174" y="4455871"/>
            <a:ext cx="8679493" cy="162520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165827" y="4630099"/>
            <a:ext cx="7062788" cy="10040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228615" y="4630098"/>
            <a:ext cx="0" cy="141463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263960" y="5268472"/>
            <a:ext cx="633507" cy="369332"/>
          </a:xfrm>
          <a:prstGeom prst="rect">
            <a:avLst/>
          </a:prstGeom>
          <a:noFill/>
        </p:spPr>
        <p:txBody>
          <a:bodyPr wrap="none" rtlCol="0">
            <a:spAutoFit/>
          </a:bodyPr>
          <a:lstStyle/>
          <a:p>
            <a:r>
              <a:rPr lang="en-US" b="1" dirty="0" smtClean="0"/>
              <a:t>1.55</a:t>
            </a:r>
            <a:endParaRPr lang="en-US" b="1" dirty="0"/>
          </a:p>
        </p:txBody>
      </p:sp>
      <p:cxnSp>
        <p:nvCxnSpPr>
          <p:cNvPr id="30" name="Straight Connector 29"/>
          <p:cNvCxnSpPr/>
          <p:nvPr/>
        </p:nvCxnSpPr>
        <p:spPr>
          <a:xfrm flipV="1">
            <a:off x="9228615" y="3788724"/>
            <a:ext cx="0" cy="84137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228616" y="4078374"/>
            <a:ext cx="633507" cy="369332"/>
          </a:xfrm>
          <a:prstGeom prst="rect">
            <a:avLst/>
          </a:prstGeom>
          <a:noFill/>
        </p:spPr>
        <p:txBody>
          <a:bodyPr wrap="none" rtlCol="0">
            <a:spAutoFit/>
          </a:bodyPr>
          <a:lstStyle/>
          <a:p>
            <a:r>
              <a:rPr lang="en-US" b="1" dirty="0" smtClean="0"/>
              <a:t>0.92</a:t>
            </a:r>
            <a:endParaRPr lang="en-US" b="1" dirty="0"/>
          </a:p>
        </p:txBody>
      </p:sp>
      <p:sp>
        <p:nvSpPr>
          <p:cNvPr id="33" name="TextBox 32"/>
          <p:cNvSpPr txBox="1"/>
          <p:nvPr/>
        </p:nvSpPr>
        <p:spPr>
          <a:xfrm>
            <a:off x="7182550" y="1077834"/>
            <a:ext cx="2685351" cy="369332"/>
          </a:xfrm>
          <a:prstGeom prst="rect">
            <a:avLst/>
          </a:prstGeom>
          <a:noFill/>
        </p:spPr>
        <p:txBody>
          <a:bodyPr wrap="none" rtlCol="0">
            <a:spAutoFit/>
          </a:bodyPr>
          <a:lstStyle/>
          <a:p>
            <a:r>
              <a:rPr lang="en-US" dirty="0" smtClean="0">
                <a:solidFill>
                  <a:srgbClr val="FF0000"/>
                </a:solidFill>
              </a:rPr>
              <a:t>(0.92+1.55)/1.55*6=9.56</a:t>
            </a:r>
            <a:endParaRPr lang="en-US" dirty="0">
              <a:solidFill>
                <a:srgbClr val="FF0000"/>
              </a:solidFill>
            </a:endParaRPr>
          </a:p>
        </p:txBody>
      </p:sp>
      <p:sp>
        <p:nvSpPr>
          <p:cNvPr id="34" name="TextBox 33"/>
          <p:cNvSpPr txBox="1"/>
          <p:nvPr/>
        </p:nvSpPr>
        <p:spPr>
          <a:xfrm>
            <a:off x="7182550" y="2011038"/>
            <a:ext cx="627095" cy="369332"/>
          </a:xfrm>
          <a:prstGeom prst="rect">
            <a:avLst/>
          </a:prstGeom>
          <a:noFill/>
        </p:spPr>
        <p:txBody>
          <a:bodyPr wrap="none" rtlCol="0">
            <a:spAutoFit/>
          </a:bodyPr>
          <a:lstStyle/>
          <a:p>
            <a:r>
              <a:rPr lang="en-US" dirty="0" smtClean="0">
                <a:solidFill>
                  <a:srgbClr val="FF0000"/>
                </a:solidFill>
              </a:rPr>
              <a:t>~5’7</a:t>
            </a:r>
            <a:endParaRPr lang="en-US" dirty="0">
              <a:solidFill>
                <a:srgbClr val="FF0000"/>
              </a:solidFill>
            </a:endParaRPr>
          </a:p>
        </p:txBody>
      </p:sp>
    </p:spTree>
    <p:extLst>
      <p:ext uri="{BB962C8B-B14F-4D97-AF65-F5344CB8AC3E}">
        <p14:creationId xmlns:p14="http://schemas.microsoft.com/office/powerpoint/2010/main" val="15015258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Focal length, aperture, depth of field</a:t>
            </a:r>
          </a:p>
        </p:txBody>
      </p:sp>
      <p:sp>
        <p:nvSpPr>
          <p:cNvPr id="57347" name="Rectangle 3"/>
          <p:cNvSpPr>
            <a:spLocks noGrp="1" noChangeArrowheads="1"/>
          </p:cNvSpPr>
          <p:nvPr>
            <p:ph type="body" idx="1"/>
          </p:nvPr>
        </p:nvSpPr>
        <p:spPr>
          <a:xfrm>
            <a:off x="990600" y="4359778"/>
            <a:ext cx="8153400" cy="2133600"/>
          </a:xfrm>
        </p:spPr>
        <p:txBody>
          <a:bodyPr>
            <a:normAutofit/>
          </a:bodyPr>
          <a:lstStyle/>
          <a:p>
            <a:pPr eaLnBrk="1" hangingPunct="1"/>
            <a:r>
              <a:rPr lang="en-US" sz="2400" dirty="0"/>
              <a:t>Increase in focal length “zooms in”, decreasing field of view (and light per pixel), increasing depth of field (less blur)</a:t>
            </a:r>
          </a:p>
          <a:p>
            <a:pPr eaLnBrk="1" hangingPunct="1"/>
            <a:endParaRPr lang="en-US" sz="2400" dirty="0"/>
          </a:p>
          <a:p>
            <a:pPr eaLnBrk="1" hangingPunct="1"/>
            <a:r>
              <a:rPr lang="en-US" sz="2400" dirty="0"/>
              <a:t>Increase in aperture lets more light in but decreases depth of field</a:t>
            </a:r>
          </a:p>
        </p:txBody>
      </p:sp>
      <p:pic>
        <p:nvPicPr>
          <p:cNvPr id="57348" name="Picture 5" descr="lens_terms2"/>
          <p:cNvPicPr>
            <a:picLocks noChangeAspect="1" noChangeArrowheads="1"/>
          </p:cNvPicPr>
          <p:nvPr/>
        </p:nvPicPr>
        <p:blipFill>
          <a:blip r:embed="rId3" cstate="print"/>
          <a:srcRect/>
          <a:stretch>
            <a:fillRect/>
          </a:stretch>
        </p:blipFill>
        <p:spPr bwMode="auto">
          <a:xfrm>
            <a:off x="2000250" y="930779"/>
            <a:ext cx="5391150" cy="2879725"/>
          </a:xfrm>
          <a:prstGeom prst="rect">
            <a:avLst/>
          </a:prstGeom>
          <a:noFill/>
          <a:ln w="9525">
            <a:noFill/>
            <a:miter lim="800000"/>
            <a:headEnd/>
            <a:tailEnd/>
          </a:ln>
        </p:spPr>
      </p:pic>
      <p:sp>
        <p:nvSpPr>
          <p:cNvPr id="57349" name="Text Box 7"/>
          <p:cNvSpPr txBox="1">
            <a:spLocks noChangeArrowheads="1"/>
          </p:cNvSpPr>
          <p:nvPr/>
        </p:nvSpPr>
        <p:spPr bwMode="auto">
          <a:xfrm>
            <a:off x="6991350" y="2502404"/>
            <a:ext cx="1466850" cy="396875"/>
          </a:xfrm>
          <a:prstGeom prst="rect">
            <a:avLst/>
          </a:prstGeom>
          <a:noFill/>
          <a:ln w="9525">
            <a:noFill/>
            <a:miter lim="800000"/>
            <a:headEnd/>
            <a:tailEnd/>
          </a:ln>
        </p:spPr>
        <p:txBody>
          <a:bodyPr wrap="none">
            <a:spAutoFit/>
          </a:bodyPr>
          <a:lstStyle/>
          <a:p>
            <a:r>
              <a:rPr lang="en-US" sz="2000" b="1"/>
              <a:t>focal point</a:t>
            </a:r>
          </a:p>
        </p:txBody>
      </p:sp>
      <p:sp>
        <p:nvSpPr>
          <p:cNvPr id="57350" name="Line 8"/>
          <p:cNvSpPr>
            <a:spLocks noChangeShapeType="1"/>
          </p:cNvSpPr>
          <p:nvPr/>
        </p:nvSpPr>
        <p:spPr bwMode="auto">
          <a:xfrm flipH="1" flipV="1">
            <a:off x="6553200" y="2302378"/>
            <a:ext cx="438150" cy="381000"/>
          </a:xfrm>
          <a:prstGeom prst="line">
            <a:avLst/>
          </a:prstGeom>
          <a:noFill/>
          <a:ln w="19050">
            <a:solidFill>
              <a:schemeClr val="tx1"/>
            </a:solidFill>
            <a:round/>
            <a:headEnd/>
            <a:tailEnd type="triangle" w="med" len="med"/>
          </a:ln>
        </p:spPr>
        <p:txBody>
          <a:bodyPr/>
          <a:lstStyle/>
          <a:p>
            <a:endParaRPr lang="en-US"/>
          </a:p>
        </p:txBody>
      </p:sp>
      <p:sp>
        <p:nvSpPr>
          <p:cNvPr id="57351" name="Text Box 9"/>
          <p:cNvSpPr txBox="1">
            <a:spLocks noChangeArrowheads="1"/>
          </p:cNvSpPr>
          <p:nvPr/>
        </p:nvSpPr>
        <p:spPr bwMode="auto">
          <a:xfrm>
            <a:off x="6324601" y="1829304"/>
            <a:ext cx="339725" cy="396875"/>
          </a:xfrm>
          <a:prstGeom prst="rect">
            <a:avLst/>
          </a:prstGeom>
          <a:noFill/>
          <a:ln w="9525">
            <a:noFill/>
            <a:miter lim="800000"/>
            <a:headEnd/>
            <a:tailEnd/>
          </a:ln>
        </p:spPr>
        <p:txBody>
          <a:bodyPr wrap="none">
            <a:spAutoFit/>
          </a:bodyPr>
          <a:lstStyle/>
          <a:p>
            <a:r>
              <a:rPr lang="en-US" sz="2000" b="1"/>
              <a:t>F</a:t>
            </a:r>
          </a:p>
        </p:txBody>
      </p:sp>
      <p:sp>
        <p:nvSpPr>
          <p:cNvPr id="57352" name="Text Box 10"/>
          <p:cNvSpPr txBox="1">
            <a:spLocks noChangeArrowheads="1"/>
          </p:cNvSpPr>
          <p:nvPr/>
        </p:nvSpPr>
        <p:spPr bwMode="auto">
          <a:xfrm>
            <a:off x="1974850" y="2819904"/>
            <a:ext cx="2819400" cy="701675"/>
          </a:xfrm>
          <a:prstGeom prst="rect">
            <a:avLst/>
          </a:prstGeom>
          <a:noFill/>
          <a:ln w="9525">
            <a:noFill/>
            <a:miter lim="800000"/>
            <a:headEnd/>
            <a:tailEnd/>
          </a:ln>
        </p:spPr>
        <p:txBody>
          <a:bodyPr wrap="none">
            <a:spAutoFit/>
          </a:bodyPr>
          <a:lstStyle/>
          <a:p>
            <a:pPr algn="ctr"/>
            <a:r>
              <a:rPr lang="en-US" sz="2000" b="1"/>
              <a:t>optical center</a:t>
            </a:r>
          </a:p>
          <a:p>
            <a:pPr algn="ctr"/>
            <a:r>
              <a:rPr lang="en-US" sz="2000" b="1"/>
              <a:t>(Center Of Projection)</a:t>
            </a:r>
          </a:p>
        </p:txBody>
      </p:sp>
      <p:sp>
        <p:nvSpPr>
          <p:cNvPr id="57353" name="Line 11"/>
          <p:cNvSpPr>
            <a:spLocks noChangeShapeType="1"/>
          </p:cNvSpPr>
          <p:nvPr/>
        </p:nvSpPr>
        <p:spPr bwMode="auto">
          <a:xfrm flipV="1">
            <a:off x="4038600" y="2226178"/>
            <a:ext cx="838200" cy="673100"/>
          </a:xfrm>
          <a:prstGeom prst="line">
            <a:avLst/>
          </a:prstGeom>
          <a:noFill/>
          <a:ln w="1905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4059768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Autofit/>
          </a:bodyPr>
          <a:lstStyle/>
          <a:p>
            <a:r>
              <a:rPr lang="en-US" sz="2800" dirty="0" smtClean="0"/>
              <a:t>Increasing focal length decreases field of view because smaller range of rays to scene can hit sensor</a:t>
            </a:r>
            <a:endParaRPr lang="en-US" sz="2800" dirty="0"/>
          </a:p>
        </p:txBody>
      </p:sp>
      <p:cxnSp>
        <p:nvCxnSpPr>
          <p:cNvPr id="5" name="Straight Connector 4"/>
          <p:cNvCxnSpPr/>
          <p:nvPr/>
        </p:nvCxnSpPr>
        <p:spPr>
          <a:xfrm>
            <a:off x="5201795" y="2960523"/>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515995" y="3493923"/>
            <a:ext cx="1676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420995" y="2960523"/>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63213" y="2591191"/>
            <a:ext cx="877163" cy="369332"/>
          </a:xfrm>
          <a:prstGeom prst="rect">
            <a:avLst/>
          </a:prstGeom>
          <a:noFill/>
        </p:spPr>
        <p:txBody>
          <a:bodyPr wrap="none" rtlCol="0">
            <a:spAutoFit/>
          </a:bodyPr>
          <a:lstStyle/>
          <a:p>
            <a:r>
              <a:rPr lang="en-US" dirty="0" smtClean="0"/>
              <a:t>Barrier</a:t>
            </a:r>
            <a:endParaRPr lang="en-US" dirty="0"/>
          </a:p>
        </p:txBody>
      </p:sp>
      <p:sp>
        <p:nvSpPr>
          <p:cNvPr id="9" name="TextBox 8"/>
          <p:cNvSpPr txBox="1"/>
          <p:nvPr/>
        </p:nvSpPr>
        <p:spPr>
          <a:xfrm>
            <a:off x="6051222" y="2496569"/>
            <a:ext cx="915635" cy="369332"/>
          </a:xfrm>
          <a:prstGeom prst="rect">
            <a:avLst/>
          </a:prstGeom>
          <a:noFill/>
        </p:spPr>
        <p:txBody>
          <a:bodyPr wrap="none" rtlCol="0">
            <a:spAutoFit/>
          </a:bodyPr>
          <a:lstStyle/>
          <a:p>
            <a:r>
              <a:rPr lang="en-US" dirty="0" smtClean="0"/>
              <a:t>Sensor</a:t>
            </a:r>
            <a:endParaRPr lang="en-US" dirty="0"/>
          </a:p>
        </p:txBody>
      </p:sp>
      <p:sp>
        <p:nvSpPr>
          <p:cNvPr id="10" name="Freeform 9"/>
          <p:cNvSpPr/>
          <p:nvPr/>
        </p:nvSpPr>
        <p:spPr>
          <a:xfrm>
            <a:off x="2209800" y="2133600"/>
            <a:ext cx="1226932" cy="3211286"/>
          </a:xfrm>
          <a:custGeom>
            <a:avLst/>
            <a:gdLst>
              <a:gd name="connsiteX0" fmla="*/ 446315 w 446315"/>
              <a:gd name="connsiteY0" fmla="*/ 10886 h 3211286"/>
              <a:gd name="connsiteX1" fmla="*/ 370115 w 446315"/>
              <a:gd name="connsiteY1" fmla="*/ 0 h 3211286"/>
              <a:gd name="connsiteX2" fmla="*/ 304800 w 446315"/>
              <a:gd name="connsiteY2" fmla="*/ 32658 h 3211286"/>
              <a:gd name="connsiteX3" fmla="*/ 272143 w 446315"/>
              <a:gd name="connsiteY3" fmla="*/ 54429 h 3211286"/>
              <a:gd name="connsiteX4" fmla="*/ 261257 w 446315"/>
              <a:gd name="connsiteY4" fmla="*/ 87086 h 3211286"/>
              <a:gd name="connsiteX5" fmla="*/ 195943 w 446315"/>
              <a:gd name="connsiteY5" fmla="*/ 163286 h 3211286"/>
              <a:gd name="connsiteX6" fmla="*/ 163286 w 446315"/>
              <a:gd name="connsiteY6" fmla="*/ 228600 h 3211286"/>
              <a:gd name="connsiteX7" fmla="*/ 152400 w 446315"/>
              <a:gd name="connsiteY7" fmla="*/ 261258 h 3211286"/>
              <a:gd name="connsiteX8" fmla="*/ 163286 w 446315"/>
              <a:gd name="connsiteY8" fmla="*/ 587829 h 3211286"/>
              <a:gd name="connsiteX9" fmla="*/ 174172 w 446315"/>
              <a:gd name="connsiteY9" fmla="*/ 642258 h 3211286"/>
              <a:gd name="connsiteX10" fmla="*/ 206829 w 446315"/>
              <a:gd name="connsiteY10" fmla="*/ 664029 h 3211286"/>
              <a:gd name="connsiteX11" fmla="*/ 217715 w 446315"/>
              <a:gd name="connsiteY11" fmla="*/ 707572 h 3211286"/>
              <a:gd name="connsiteX12" fmla="*/ 293915 w 446315"/>
              <a:gd name="connsiteY12" fmla="*/ 772886 h 3211286"/>
              <a:gd name="connsiteX13" fmla="*/ 315686 w 446315"/>
              <a:gd name="connsiteY13" fmla="*/ 794658 h 3211286"/>
              <a:gd name="connsiteX14" fmla="*/ 326572 w 446315"/>
              <a:gd name="connsiteY14" fmla="*/ 827315 h 3211286"/>
              <a:gd name="connsiteX15" fmla="*/ 370115 w 446315"/>
              <a:gd name="connsiteY15" fmla="*/ 892629 h 3211286"/>
              <a:gd name="connsiteX16" fmla="*/ 381000 w 446315"/>
              <a:gd name="connsiteY16" fmla="*/ 936172 h 3211286"/>
              <a:gd name="connsiteX17" fmla="*/ 391886 w 446315"/>
              <a:gd name="connsiteY17" fmla="*/ 968829 h 3211286"/>
              <a:gd name="connsiteX18" fmla="*/ 370115 w 446315"/>
              <a:gd name="connsiteY18" fmla="*/ 1088572 h 3211286"/>
              <a:gd name="connsiteX19" fmla="*/ 359229 w 446315"/>
              <a:gd name="connsiteY19" fmla="*/ 1121229 h 3211286"/>
              <a:gd name="connsiteX20" fmla="*/ 293915 w 446315"/>
              <a:gd name="connsiteY20" fmla="*/ 1153886 h 3211286"/>
              <a:gd name="connsiteX21" fmla="*/ 261257 w 446315"/>
              <a:gd name="connsiteY21" fmla="*/ 1175658 h 3211286"/>
              <a:gd name="connsiteX22" fmla="*/ 195943 w 446315"/>
              <a:gd name="connsiteY22" fmla="*/ 1197429 h 3211286"/>
              <a:gd name="connsiteX23" fmla="*/ 152400 w 446315"/>
              <a:gd name="connsiteY23" fmla="*/ 1230086 h 3211286"/>
              <a:gd name="connsiteX24" fmla="*/ 119743 w 446315"/>
              <a:gd name="connsiteY24" fmla="*/ 1251858 h 3211286"/>
              <a:gd name="connsiteX25" fmla="*/ 97972 w 446315"/>
              <a:gd name="connsiteY25" fmla="*/ 1295400 h 3211286"/>
              <a:gd name="connsiteX26" fmla="*/ 43543 w 446315"/>
              <a:gd name="connsiteY26" fmla="*/ 1458686 h 3211286"/>
              <a:gd name="connsiteX27" fmla="*/ 10886 w 446315"/>
              <a:gd name="connsiteY27" fmla="*/ 1643743 h 3211286"/>
              <a:gd name="connsiteX28" fmla="*/ 21772 w 446315"/>
              <a:gd name="connsiteY28" fmla="*/ 1785258 h 3211286"/>
              <a:gd name="connsiteX29" fmla="*/ 32657 w 446315"/>
              <a:gd name="connsiteY29" fmla="*/ 1850572 h 3211286"/>
              <a:gd name="connsiteX30" fmla="*/ 21772 w 446315"/>
              <a:gd name="connsiteY30" fmla="*/ 2296886 h 3211286"/>
              <a:gd name="connsiteX31" fmla="*/ 0 w 446315"/>
              <a:gd name="connsiteY31" fmla="*/ 2438400 h 3211286"/>
              <a:gd name="connsiteX32" fmla="*/ 10886 w 446315"/>
              <a:gd name="connsiteY32" fmla="*/ 2525486 h 3211286"/>
              <a:gd name="connsiteX33" fmla="*/ 43543 w 446315"/>
              <a:gd name="connsiteY33" fmla="*/ 2536372 h 3211286"/>
              <a:gd name="connsiteX34" fmla="*/ 141515 w 446315"/>
              <a:gd name="connsiteY34" fmla="*/ 2547258 h 3211286"/>
              <a:gd name="connsiteX35" fmla="*/ 174172 w 446315"/>
              <a:gd name="connsiteY35" fmla="*/ 2558143 h 3211286"/>
              <a:gd name="connsiteX36" fmla="*/ 272143 w 446315"/>
              <a:gd name="connsiteY36" fmla="*/ 2569029 h 3211286"/>
              <a:gd name="connsiteX37" fmla="*/ 293915 w 446315"/>
              <a:gd name="connsiteY37" fmla="*/ 2590800 h 3211286"/>
              <a:gd name="connsiteX38" fmla="*/ 326572 w 446315"/>
              <a:gd name="connsiteY38" fmla="*/ 2601686 h 3211286"/>
              <a:gd name="connsiteX39" fmla="*/ 337457 w 446315"/>
              <a:gd name="connsiteY39" fmla="*/ 2634343 h 3211286"/>
              <a:gd name="connsiteX40" fmla="*/ 348343 w 446315"/>
              <a:gd name="connsiteY40" fmla="*/ 2688772 h 3211286"/>
              <a:gd name="connsiteX41" fmla="*/ 359229 w 446315"/>
              <a:gd name="connsiteY41" fmla="*/ 2732315 h 3211286"/>
              <a:gd name="connsiteX42" fmla="*/ 348343 w 446315"/>
              <a:gd name="connsiteY42" fmla="*/ 2852058 h 3211286"/>
              <a:gd name="connsiteX43" fmla="*/ 315686 w 446315"/>
              <a:gd name="connsiteY43" fmla="*/ 2862943 h 3211286"/>
              <a:gd name="connsiteX44" fmla="*/ 293915 w 446315"/>
              <a:gd name="connsiteY44" fmla="*/ 2895600 h 3211286"/>
              <a:gd name="connsiteX45" fmla="*/ 228600 w 446315"/>
              <a:gd name="connsiteY45" fmla="*/ 2928258 h 3211286"/>
              <a:gd name="connsiteX46" fmla="*/ 163286 w 446315"/>
              <a:gd name="connsiteY46" fmla="*/ 2971800 h 3211286"/>
              <a:gd name="connsiteX47" fmla="*/ 119743 w 446315"/>
              <a:gd name="connsiteY47" fmla="*/ 3015343 h 3211286"/>
              <a:gd name="connsiteX48" fmla="*/ 97972 w 446315"/>
              <a:gd name="connsiteY48" fmla="*/ 3091543 h 3211286"/>
              <a:gd name="connsiteX49" fmla="*/ 76200 w 446315"/>
              <a:gd name="connsiteY49" fmla="*/ 3211286 h 321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6315" h="3211286">
                <a:moveTo>
                  <a:pt x="446315" y="10886"/>
                </a:moveTo>
                <a:cubicBezTo>
                  <a:pt x="420915" y="7257"/>
                  <a:pt x="395773" y="0"/>
                  <a:pt x="370115" y="0"/>
                </a:cubicBezTo>
                <a:cubicBezTo>
                  <a:pt x="321544" y="0"/>
                  <a:pt x="333769" y="9483"/>
                  <a:pt x="304800" y="32658"/>
                </a:cubicBezTo>
                <a:cubicBezTo>
                  <a:pt x="294584" y="40831"/>
                  <a:pt x="283029" y="47172"/>
                  <a:pt x="272143" y="54429"/>
                </a:cubicBezTo>
                <a:cubicBezTo>
                  <a:pt x="268514" y="65315"/>
                  <a:pt x="266950" y="77123"/>
                  <a:pt x="261257" y="87086"/>
                </a:cubicBezTo>
                <a:cubicBezTo>
                  <a:pt x="242637" y="119671"/>
                  <a:pt x="221681" y="137548"/>
                  <a:pt x="195943" y="163286"/>
                </a:cubicBezTo>
                <a:cubicBezTo>
                  <a:pt x="168580" y="245374"/>
                  <a:pt x="205492" y="144187"/>
                  <a:pt x="163286" y="228600"/>
                </a:cubicBezTo>
                <a:cubicBezTo>
                  <a:pt x="158154" y="238863"/>
                  <a:pt x="156029" y="250372"/>
                  <a:pt x="152400" y="261258"/>
                </a:cubicBezTo>
                <a:cubicBezTo>
                  <a:pt x="156029" y="370115"/>
                  <a:pt x="157072" y="479089"/>
                  <a:pt x="163286" y="587829"/>
                </a:cubicBezTo>
                <a:cubicBezTo>
                  <a:pt x="164342" y="606301"/>
                  <a:pt x="164992" y="626194"/>
                  <a:pt x="174172" y="642258"/>
                </a:cubicBezTo>
                <a:cubicBezTo>
                  <a:pt x="180663" y="653617"/>
                  <a:pt x="195943" y="656772"/>
                  <a:pt x="206829" y="664029"/>
                </a:cubicBezTo>
                <a:cubicBezTo>
                  <a:pt x="210458" y="678543"/>
                  <a:pt x="209786" y="694885"/>
                  <a:pt x="217715" y="707572"/>
                </a:cubicBezTo>
                <a:cubicBezTo>
                  <a:pt x="243922" y="749504"/>
                  <a:pt x="261124" y="746653"/>
                  <a:pt x="293915" y="772886"/>
                </a:cubicBezTo>
                <a:cubicBezTo>
                  <a:pt x="301929" y="779297"/>
                  <a:pt x="308429" y="787401"/>
                  <a:pt x="315686" y="794658"/>
                </a:cubicBezTo>
                <a:cubicBezTo>
                  <a:pt x="319315" y="805544"/>
                  <a:pt x="320999" y="817284"/>
                  <a:pt x="326572" y="827315"/>
                </a:cubicBezTo>
                <a:cubicBezTo>
                  <a:pt x="339279" y="850188"/>
                  <a:pt x="370115" y="892629"/>
                  <a:pt x="370115" y="892629"/>
                </a:cubicBezTo>
                <a:cubicBezTo>
                  <a:pt x="373743" y="907143"/>
                  <a:pt x="376890" y="921787"/>
                  <a:pt x="381000" y="936172"/>
                </a:cubicBezTo>
                <a:cubicBezTo>
                  <a:pt x="384152" y="947205"/>
                  <a:pt x="392703" y="957384"/>
                  <a:pt x="391886" y="968829"/>
                </a:cubicBezTo>
                <a:cubicBezTo>
                  <a:pt x="388996" y="1009295"/>
                  <a:pt x="378615" y="1048904"/>
                  <a:pt x="370115" y="1088572"/>
                </a:cubicBezTo>
                <a:cubicBezTo>
                  <a:pt x="367711" y="1099792"/>
                  <a:pt x="366397" y="1112269"/>
                  <a:pt x="359229" y="1121229"/>
                </a:cubicBezTo>
                <a:cubicBezTo>
                  <a:pt x="338432" y="1147225"/>
                  <a:pt x="320208" y="1140739"/>
                  <a:pt x="293915" y="1153886"/>
                </a:cubicBezTo>
                <a:cubicBezTo>
                  <a:pt x="282213" y="1159737"/>
                  <a:pt x="273213" y="1170344"/>
                  <a:pt x="261257" y="1175658"/>
                </a:cubicBezTo>
                <a:cubicBezTo>
                  <a:pt x="240286" y="1184978"/>
                  <a:pt x="195943" y="1197429"/>
                  <a:pt x="195943" y="1197429"/>
                </a:cubicBezTo>
                <a:cubicBezTo>
                  <a:pt x="181429" y="1208315"/>
                  <a:pt x="167163" y="1219541"/>
                  <a:pt x="152400" y="1230086"/>
                </a:cubicBezTo>
                <a:cubicBezTo>
                  <a:pt x="141754" y="1237690"/>
                  <a:pt x="128119" y="1241807"/>
                  <a:pt x="119743" y="1251858"/>
                </a:cubicBezTo>
                <a:cubicBezTo>
                  <a:pt x="109355" y="1264324"/>
                  <a:pt x="103582" y="1280173"/>
                  <a:pt x="97972" y="1295400"/>
                </a:cubicBezTo>
                <a:cubicBezTo>
                  <a:pt x="78138" y="1349235"/>
                  <a:pt x="54795" y="1402427"/>
                  <a:pt x="43543" y="1458686"/>
                </a:cubicBezTo>
                <a:cubicBezTo>
                  <a:pt x="16740" y="1592703"/>
                  <a:pt x="27005" y="1530911"/>
                  <a:pt x="10886" y="1643743"/>
                </a:cubicBezTo>
                <a:cubicBezTo>
                  <a:pt x="14515" y="1690915"/>
                  <a:pt x="16819" y="1738207"/>
                  <a:pt x="21772" y="1785258"/>
                </a:cubicBezTo>
                <a:cubicBezTo>
                  <a:pt x="24083" y="1807208"/>
                  <a:pt x="32657" y="1828500"/>
                  <a:pt x="32657" y="1850572"/>
                </a:cubicBezTo>
                <a:cubicBezTo>
                  <a:pt x="32657" y="1999388"/>
                  <a:pt x="27603" y="2148185"/>
                  <a:pt x="21772" y="2296886"/>
                </a:cubicBezTo>
                <a:cubicBezTo>
                  <a:pt x="18030" y="2392303"/>
                  <a:pt x="19811" y="2378969"/>
                  <a:pt x="0" y="2438400"/>
                </a:cubicBezTo>
                <a:cubicBezTo>
                  <a:pt x="3629" y="2467429"/>
                  <a:pt x="-995" y="2498753"/>
                  <a:pt x="10886" y="2525486"/>
                </a:cubicBezTo>
                <a:cubicBezTo>
                  <a:pt x="15546" y="2535972"/>
                  <a:pt x="32225" y="2534486"/>
                  <a:pt x="43543" y="2536372"/>
                </a:cubicBezTo>
                <a:cubicBezTo>
                  <a:pt x="75954" y="2541774"/>
                  <a:pt x="108858" y="2543629"/>
                  <a:pt x="141515" y="2547258"/>
                </a:cubicBezTo>
                <a:cubicBezTo>
                  <a:pt x="152401" y="2550886"/>
                  <a:pt x="162854" y="2556257"/>
                  <a:pt x="174172" y="2558143"/>
                </a:cubicBezTo>
                <a:cubicBezTo>
                  <a:pt x="206583" y="2563545"/>
                  <a:pt x="240443" y="2560384"/>
                  <a:pt x="272143" y="2569029"/>
                </a:cubicBezTo>
                <a:cubicBezTo>
                  <a:pt x="282045" y="2571729"/>
                  <a:pt x="285114" y="2585520"/>
                  <a:pt x="293915" y="2590800"/>
                </a:cubicBezTo>
                <a:cubicBezTo>
                  <a:pt x="303754" y="2596704"/>
                  <a:pt x="315686" y="2598057"/>
                  <a:pt x="326572" y="2601686"/>
                </a:cubicBezTo>
                <a:cubicBezTo>
                  <a:pt x="330200" y="2612572"/>
                  <a:pt x="334674" y="2623211"/>
                  <a:pt x="337457" y="2634343"/>
                </a:cubicBezTo>
                <a:cubicBezTo>
                  <a:pt x="341944" y="2652293"/>
                  <a:pt x="344329" y="2670710"/>
                  <a:pt x="348343" y="2688772"/>
                </a:cubicBezTo>
                <a:cubicBezTo>
                  <a:pt x="351589" y="2703377"/>
                  <a:pt x="355600" y="2717801"/>
                  <a:pt x="359229" y="2732315"/>
                </a:cubicBezTo>
                <a:cubicBezTo>
                  <a:pt x="355600" y="2772229"/>
                  <a:pt x="361017" y="2814036"/>
                  <a:pt x="348343" y="2852058"/>
                </a:cubicBezTo>
                <a:cubicBezTo>
                  <a:pt x="344714" y="2862944"/>
                  <a:pt x="324646" y="2855775"/>
                  <a:pt x="315686" y="2862943"/>
                </a:cubicBezTo>
                <a:cubicBezTo>
                  <a:pt x="305470" y="2871116"/>
                  <a:pt x="303166" y="2886349"/>
                  <a:pt x="293915" y="2895600"/>
                </a:cubicBezTo>
                <a:cubicBezTo>
                  <a:pt x="257671" y="2931844"/>
                  <a:pt x="268440" y="2906125"/>
                  <a:pt x="228600" y="2928258"/>
                </a:cubicBezTo>
                <a:cubicBezTo>
                  <a:pt x="205727" y="2940965"/>
                  <a:pt x="183718" y="2955454"/>
                  <a:pt x="163286" y="2971800"/>
                </a:cubicBezTo>
                <a:cubicBezTo>
                  <a:pt x="147258" y="2984623"/>
                  <a:pt x="119743" y="3015343"/>
                  <a:pt x="119743" y="3015343"/>
                </a:cubicBezTo>
                <a:cubicBezTo>
                  <a:pt x="111613" y="3039734"/>
                  <a:pt x="101878" y="3066152"/>
                  <a:pt x="97972" y="3091543"/>
                </a:cubicBezTo>
                <a:cubicBezTo>
                  <a:pt x="79646" y="3210667"/>
                  <a:pt x="103397" y="3156894"/>
                  <a:pt x="76200" y="32112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915795" y="1786039"/>
            <a:ext cx="838691" cy="369332"/>
          </a:xfrm>
          <a:prstGeom prst="rect">
            <a:avLst/>
          </a:prstGeom>
          <a:noFill/>
        </p:spPr>
        <p:txBody>
          <a:bodyPr wrap="none" rtlCol="0">
            <a:spAutoFit/>
          </a:bodyPr>
          <a:lstStyle/>
          <a:p>
            <a:r>
              <a:rPr lang="en-US" dirty="0" smtClean="0"/>
              <a:t>Scene</a:t>
            </a:r>
            <a:endParaRPr lang="en-US" dirty="0"/>
          </a:p>
        </p:txBody>
      </p:sp>
      <p:cxnSp>
        <p:nvCxnSpPr>
          <p:cNvPr id="13" name="Straight Connector 12"/>
          <p:cNvCxnSpPr>
            <a:endCxn id="10" idx="35"/>
          </p:cNvCxnSpPr>
          <p:nvPr/>
        </p:nvCxnSpPr>
        <p:spPr>
          <a:xfrm flipH="1">
            <a:off x="2688604" y="2960523"/>
            <a:ext cx="3732391" cy="173122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endCxn id="10" idx="7"/>
          </p:cNvCxnSpPr>
          <p:nvPr/>
        </p:nvCxnSpPr>
        <p:spPr>
          <a:xfrm flipH="1" flipV="1">
            <a:off x="2628752" y="2394858"/>
            <a:ext cx="3792243" cy="1632465"/>
          </a:xfrm>
          <a:prstGeom prst="line">
            <a:avLst/>
          </a:prstGeom>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4164745" y="3309257"/>
            <a:ext cx="607859" cy="369332"/>
          </a:xfrm>
          <a:prstGeom prst="rect">
            <a:avLst/>
          </a:prstGeom>
          <a:noFill/>
        </p:spPr>
        <p:txBody>
          <a:bodyPr wrap="none" rtlCol="0">
            <a:spAutoFit/>
          </a:bodyPr>
          <a:lstStyle/>
          <a:p>
            <a:r>
              <a:rPr lang="en-US" dirty="0" err="1" smtClean="0"/>
              <a:t>FoV</a:t>
            </a:r>
            <a:endParaRPr lang="en-US" dirty="0"/>
          </a:p>
        </p:txBody>
      </p:sp>
      <p:cxnSp>
        <p:nvCxnSpPr>
          <p:cNvPr id="26" name="Straight Connector 25"/>
          <p:cNvCxnSpPr/>
          <p:nvPr/>
        </p:nvCxnSpPr>
        <p:spPr>
          <a:xfrm>
            <a:off x="7182995" y="2960523"/>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306195" y="2950029"/>
            <a:ext cx="4862929" cy="139337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8" name="Straight Connector 27"/>
          <p:cNvCxnSpPr>
            <a:endCxn id="10" idx="14"/>
          </p:cNvCxnSpPr>
          <p:nvPr/>
        </p:nvCxnSpPr>
        <p:spPr>
          <a:xfrm flipH="1" flipV="1">
            <a:off x="3107555" y="2960915"/>
            <a:ext cx="4075440" cy="1066408"/>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0547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inimize $\|\bf Ah - 0\|^2$&#10;\end{document}&#10;"/>
  <p:tag name="EXTERNALNAME" val="Edittex"/>
  <p:tag name="BLEND" val="False"/>
  <p:tag name="TRANSPARENT" val="False"/>
  <p:tag name="KEEPFILES" val="False"/>
  <p:tag name="DEBUGPAUSE" val="False"/>
  <p:tag name="RESOLUTION" val="300"/>
  <p:tag name="TIMEOUT" val="(none)"/>
  <p:tag name="BOXWIDTH" val="348"/>
  <p:tag name="BOXHEIGHT" val="276"/>
  <p:tag name="BOXFONT" val="10"/>
  <p:tag name="BOXWRAP" val="False"/>
  <p:tag name="WORKAROUNDTRANSPARENCYBUG" val="False"/>
  <p:tag name="BITMAPFORMAT" val="bmp256"/>
  <p:tag name="DEBUGINTERACTIVE" val="True"/>
  <p:tag name="ORIGWIDTH" val="193.875"/>
  <p:tag name="PICTUREFILESIZE" val="81878"/>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TIMING" val="|1.8"/>
</p:tagLst>
</file>

<file path=ppt/tags/tag28.xml><?xml version="1.0" encoding="utf-8"?>
<p:tagLst xmlns:a="http://schemas.openxmlformats.org/drawingml/2006/main" xmlns:r="http://schemas.openxmlformats.org/officeDocument/2006/relationships" xmlns:p="http://schemas.openxmlformats.org/presentationml/2006/main">
  <p:tag name="TIMING" val="|28.6|40.1"/>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29688</TotalTime>
  <Words>1657</Words>
  <Application>Microsoft Office PowerPoint</Application>
  <PresentationFormat>Widescreen</PresentationFormat>
  <Paragraphs>441</Paragraphs>
  <Slides>68</Slides>
  <Notes>28</Notes>
  <HiddenSlides>0</HiddenSlides>
  <MMClips>3</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4</vt:i4>
      </vt:variant>
      <vt:variant>
        <vt:lpstr>Slide Titles</vt:lpstr>
      </vt:variant>
      <vt:variant>
        <vt:i4>68</vt:i4>
      </vt:variant>
    </vt:vector>
  </HeadingPairs>
  <TitlesOfParts>
    <vt:vector size="80" baseType="lpstr">
      <vt:lpstr>Arial</vt:lpstr>
      <vt:lpstr>Calibri</vt:lpstr>
      <vt:lpstr>Courier New</vt:lpstr>
      <vt:lpstr>Helvetica Neue</vt:lpstr>
      <vt:lpstr>Times New Roman</vt:lpstr>
      <vt:lpstr>Wingdings</vt:lpstr>
      <vt:lpstr>Lecture1 - Introduction - CP Fall 2010</vt:lpstr>
      <vt:lpstr>Custom Design</vt:lpstr>
      <vt:lpstr>Photo Editor Photo</vt:lpstr>
      <vt:lpstr>Equation</vt:lpstr>
      <vt:lpstr>Acrobat Document</vt:lpstr>
      <vt:lpstr>Microsoft Equation 3.0</vt:lpstr>
      <vt:lpstr>Single-view 3D Reconstruction</vt:lpstr>
      <vt:lpstr>Notes about Project 4 (Image-based Lighting)</vt:lpstr>
      <vt:lpstr>Baby is coming! </vt:lpstr>
      <vt:lpstr>Single-view 3D Reconstruction</vt:lpstr>
      <vt:lpstr>Take-home question</vt:lpstr>
      <vt:lpstr>Take-home question</vt:lpstr>
      <vt:lpstr>Take-home question</vt:lpstr>
      <vt:lpstr>Focal length, aperture, depth of field</vt:lpstr>
      <vt:lpstr>Increasing focal length decreases field of view because smaller range of rays to scene can hit sensor</vt:lpstr>
      <vt:lpstr>Decreasing aperture increases depth of field because lens refocuses rays from smaller range of angels</vt:lpstr>
      <vt:lpstr>Difficulty in macro (close-up) photography</vt:lpstr>
      <vt:lpstr>Solution: Focus stacking</vt:lpstr>
      <vt:lpstr>Solution: Focus stacking</vt:lpstr>
      <vt:lpstr>Focus stacking</vt:lpstr>
      <vt:lpstr>Focus stacking</vt:lpstr>
      <vt:lpstr>Relation between field of view and focal length</vt:lpstr>
      <vt:lpstr>Dolly Zoom or “Vertigo Effect”</vt:lpstr>
      <vt:lpstr>Dolly zoom (or “Vertigo effect”)</vt:lpstr>
      <vt:lpstr>Today’s class: 3D Reconstruction</vt:lpstr>
      <vt:lpstr>The challenge</vt:lpstr>
      <vt:lpstr>The solution</vt:lpstr>
      <vt:lpstr>Today’s class: Two Models</vt:lpstr>
      <vt:lpstr>“Tour into the Picture” (Horry et al. SIGGRAPH ’97)</vt:lpstr>
      <vt:lpstr>The idea</vt:lpstr>
      <vt:lpstr>Step 1: specify scene geometry</vt:lpstr>
      <vt:lpstr>PowerPoint Presentation</vt:lpstr>
      <vt:lpstr>PowerPoint Presentation</vt:lpstr>
      <vt:lpstr>PowerPoint Presentation</vt:lpstr>
      <vt:lpstr>PowerPoint Presentation</vt:lpstr>
      <vt:lpstr>PowerPoint Presentation</vt:lpstr>
      <vt:lpstr>PowerPoint Presentation</vt:lpstr>
      <vt:lpstr>Question </vt:lpstr>
      <vt:lpstr>2D to 3D conversion</vt:lpstr>
      <vt:lpstr>Get depth using similar triangles</vt:lpstr>
      <vt:lpstr>Get depth using similar triangles</vt:lpstr>
      <vt:lpstr>Step 2: map image textures into frontal view</vt:lpstr>
      <vt:lpstr>Image rectification by homography</vt:lpstr>
      <vt:lpstr>Computing homography</vt:lpstr>
      <vt:lpstr>Computing homography</vt:lpstr>
      <vt:lpstr>Solving for homography (another formulation)</vt:lpstr>
      <vt:lpstr>Tour into the picture algorithm</vt:lpstr>
      <vt:lpstr>Tour into the picture algorithm</vt:lpstr>
      <vt:lpstr>Result</vt:lpstr>
      <vt:lpstr>Foreground Objects</vt:lpstr>
      <vt:lpstr>Foreground Objects</vt:lpstr>
      <vt:lpstr>Foreground Result</vt:lpstr>
      <vt:lpstr>Automatic Photo Pop-up</vt:lpstr>
      <vt:lpstr>Cutting and Folding</vt:lpstr>
      <vt:lpstr>Cutting and Folding</vt:lpstr>
      <vt:lpstr>Cutting and Folding</vt:lpstr>
      <vt:lpstr>Cutting and Folding</vt:lpstr>
      <vt:lpstr>Results</vt:lpstr>
      <vt:lpstr>Results</vt:lpstr>
      <vt:lpstr>Comparison with Manual Method</vt:lpstr>
      <vt:lpstr>Failures</vt:lpstr>
      <vt:lpstr>Failures</vt:lpstr>
      <vt:lpstr>Adding Foreground Labels</vt:lpstr>
      <vt:lpstr>PowerPoint Presentation</vt:lpstr>
      <vt:lpstr>Fitting boxes to indoor scenes</vt:lpstr>
      <vt:lpstr>Box Layout Algorithm</vt:lpstr>
      <vt:lpstr>Experimental results</vt:lpstr>
      <vt:lpstr>Experimental results</vt:lpstr>
      <vt:lpstr>Complete 3D from RGBD</vt:lpstr>
      <vt:lpstr>Complete 3D from RGBD</vt:lpstr>
      <vt:lpstr>Complete 3D from RGBD</vt:lpstr>
      <vt:lpstr>Final project ideas</vt:lpstr>
      <vt:lpstr>Summary</vt:lpstr>
      <vt:lpstr>Next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Hoiem, Derek W</cp:lastModifiedBy>
  <cp:revision>104</cp:revision>
  <dcterms:created xsi:type="dcterms:W3CDTF">2010-08-30T03:58:01Z</dcterms:created>
  <dcterms:modified xsi:type="dcterms:W3CDTF">2019-10-11T18:19:38Z</dcterms:modified>
</cp:coreProperties>
</file>