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2"/>
  </p:notesMasterIdLst>
  <p:sldIdLst>
    <p:sldId id="398" r:id="rId3"/>
    <p:sldId id="483" r:id="rId4"/>
    <p:sldId id="487" r:id="rId5"/>
    <p:sldId id="484" r:id="rId6"/>
    <p:sldId id="485" r:id="rId7"/>
    <p:sldId id="486" r:id="rId8"/>
    <p:sldId id="480" r:id="rId9"/>
    <p:sldId id="481" r:id="rId10"/>
    <p:sldId id="482" r:id="rId11"/>
    <p:sldId id="478" r:id="rId12"/>
    <p:sldId id="479" r:id="rId13"/>
    <p:sldId id="434" r:id="rId14"/>
    <p:sldId id="457" r:id="rId15"/>
    <p:sldId id="459" r:id="rId16"/>
    <p:sldId id="458" r:id="rId17"/>
    <p:sldId id="460" r:id="rId18"/>
    <p:sldId id="400" r:id="rId19"/>
    <p:sldId id="402" r:id="rId20"/>
    <p:sldId id="401" r:id="rId21"/>
    <p:sldId id="403" r:id="rId22"/>
    <p:sldId id="404" r:id="rId23"/>
    <p:sldId id="405" r:id="rId24"/>
    <p:sldId id="406" r:id="rId25"/>
    <p:sldId id="407" r:id="rId26"/>
    <p:sldId id="408" r:id="rId27"/>
    <p:sldId id="409" r:id="rId28"/>
    <p:sldId id="410" r:id="rId29"/>
    <p:sldId id="411" r:id="rId30"/>
    <p:sldId id="412" r:id="rId31"/>
    <p:sldId id="413" r:id="rId32"/>
    <p:sldId id="418" r:id="rId33"/>
    <p:sldId id="419" r:id="rId34"/>
    <p:sldId id="420" r:id="rId35"/>
    <p:sldId id="421" r:id="rId36"/>
    <p:sldId id="422" r:id="rId37"/>
    <p:sldId id="423" r:id="rId38"/>
    <p:sldId id="424" r:id="rId39"/>
    <p:sldId id="425" r:id="rId40"/>
    <p:sldId id="426" r:id="rId41"/>
    <p:sldId id="427" r:id="rId42"/>
    <p:sldId id="450" r:id="rId43"/>
    <p:sldId id="451" r:id="rId44"/>
    <p:sldId id="452" r:id="rId45"/>
    <p:sldId id="453" r:id="rId46"/>
    <p:sldId id="461" r:id="rId47"/>
    <p:sldId id="454" r:id="rId48"/>
    <p:sldId id="455" r:id="rId49"/>
    <p:sldId id="443" r:id="rId50"/>
    <p:sldId id="441" r:id="rId5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3" autoAdjust="0"/>
    <p:restoredTop sz="84462" autoAdjust="0"/>
  </p:normalViewPr>
  <p:slideViewPr>
    <p:cSldViewPr>
      <p:cViewPr varScale="1">
        <p:scale>
          <a:sx n="98" d="100"/>
          <a:sy n="98" d="100"/>
        </p:scale>
        <p:origin x="924" y="72"/>
      </p:cViewPr>
      <p:guideLst>
        <p:guide pos="5760"/>
        <p:guide pos="384"/>
        <p:guide orient="horz" pos="2160"/>
      </p:guideLst>
    </p:cSldViewPr>
  </p:slideViewPr>
  <p:outlineViewPr>
    <p:cViewPr>
      <p:scale>
        <a:sx n="33" d="100"/>
        <a:sy n="33" d="100"/>
      </p:scale>
      <p:origin x="43" y="257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01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applications (alignment for hybrid</a:t>
            </a:r>
            <a:r>
              <a:rPr lang="en-US" baseline="0" dirty="0" smtClean="0"/>
              <a:t> image, face morphing, </a:t>
            </a:r>
            <a:r>
              <a:rPr lang="en-US" baseline="0" smtClean="0"/>
              <a:t>photo stitching) </a:t>
            </a:r>
            <a:r>
              <a:rPr lang="en-US" smtClean="0"/>
              <a:t>and </a:t>
            </a:r>
            <a:r>
              <a:rPr lang="en-US" dirty="0" smtClean="0"/>
              <a:t>example of transformation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06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0BC1BC-018B-4752-8C88-D43E30D97030}" type="slidenum">
              <a:rPr lang="en-US"/>
              <a:pPr/>
              <a:t>20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5288" y="692150"/>
            <a:ext cx="6069012" cy="3414713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4357"/>
            <a:ext cx="5030018" cy="4113169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2383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/>
              <a:pPr>
                <a:defRPr/>
              </a:pPr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/>
              <a:pPr>
                <a:defRPr/>
              </a:pPr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/>
              <a:pPr>
                <a:defRPr/>
              </a:pPr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507D0-B977-4740-8279-C9CFD49FD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3200" y="5334000"/>
            <a:ext cx="11684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6096000"/>
            <a:ext cx="109728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/>
              <a:pPr>
                <a:defRPr/>
              </a:pPr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/>
              <a:pPr>
                <a:defRPr/>
              </a:pPr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/>
              <a:pPr>
                <a:defRPr/>
              </a:pPr>
              <a:t>9/25/2019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/>
              <a:pPr>
                <a:defRPr/>
              </a:pPr>
              <a:t>9/25/2019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/>
              <a:pPr>
                <a:defRPr/>
              </a:pPr>
              <a:t>9/25/2019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/>
              <a:pPr>
                <a:defRPr/>
              </a:pPr>
              <a:t>9/25/2019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/>
              <a:pPr>
                <a:defRPr/>
              </a:pPr>
              <a:t>9/25/2019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/>
              <a:pPr>
                <a:defRPr/>
              </a:pPr>
              <a:t>9/25/2019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/>
              <a:pPr>
                <a:defRPr/>
              </a:pPr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lickr.com/photos/46884728@N06/3564053004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9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9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13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1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9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0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1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2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6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7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33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63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hyperlink" Target="http://www.cs.huji.ac.il/~yweiss/Coloriz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76200" y="37289"/>
            <a:ext cx="8763000" cy="1143000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Image Warping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828800" y="4990289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7985125" y="37289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mtClean="0"/>
              <a:t>09/27/19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6200" y="6438089"/>
            <a:ext cx="220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Many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slides from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Alyosha Efros + Steve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Seitz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75118" y="6530421"/>
            <a:ext cx="17688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Photo by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Piet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Theisohn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27010" name="Picture 2" descr="File:Cloud Gate (&quot;The Bean&quot;) - Millenium Park (3564053004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1180289"/>
            <a:ext cx="6781800" cy="420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82000" cy="5135563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1)  I am trying to blend this bear into this pool.  What problems will I have if I use: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Alpha compositing with feathering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err="1" smtClean="0"/>
              <a:t>Laplacian</a:t>
            </a:r>
            <a:r>
              <a:rPr lang="en-US" dirty="0" smtClean="0"/>
              <a:t> pyramid blending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Poisson editing?</a:t>
            </a:r>
          </a:p>
        </p:txBody>
      </p:sp>
      <p:pic>
        <p:nvPicPr>
          <p:cNvPr id="410626" name="Picture 2" descr="http://www.cs.brown.edu/courses/csci1950-g/results/proj2/steveg/image/res_img02-d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2741" y="2667000"/>
            <a:ext cx="3146395" cy="4191000"/>
          </a:xfrm>
          <a:prstGeom prst="rect">
            <a:avLst/>
          </a:prstGeom>
          <a:noFill/>
        </p:spPr>
      </p:pic>
      <p:pic>
        <p:nvPicPr>
          <p:cNvPr id="6" name="Picture 2" descr="http://www.cs.brown.edu/courses/csci1950-g/results/proj2/edwallac/res_img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3341" y="3657600"/>
            <a:ext cx="2402702" cy="3200400"/>
          </a:xfrm>
          <a:prstGeom prst="rect">
            <a:avLst/>
          </a:prstGeom>
          <a:noFill/>
        </p:spPr>
      </p:pic>
      <p:pic>
        <p:nvPicPr>
          <p:cNvPr id="7" name="Picture 4" descr="http://www.cs.brown.edu/courses/csci1950-g/results/proj2/steveg/image/2-laplaci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541" y="3686174"/>
            <a:ext cx="2381250" cy="31718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63541" y="3745468"/>
            <a:ext cx="15440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Lap. Pyramid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01942" y="3733800"/>
            <a:ext cx="17748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Poisson Editing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4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82000" cy="5135563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2)  How would you make a sharpening filter using gradient domain processing?  What are the constraints on the gradients and the intensities?</a:t>
            </a:r>
          </a:p>
          <a:p>
            <a:pPr marL="514350" indent="-514350">
              <a:buAutoNum type="arabicParenR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956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two classes: warping and morphing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696200" cy="5135563"/>
          </a:xfrm>
        </p:spPr>
        <p:txBody>
          <a:bodyPr>
            <a:normAutofit/>
          </a:bodyPr>
          <a:lstStyle/>
          <a:p>
            <a:r>
              <a:rPr lang="en-US" dirty="0" smtClean="0"/>
              <a:t>This class</a:t>
            </a:r>
            <a:endParaRPr lang="en-US" dirty="0" smtClean="0"/>
          </a:p>
          <a:p>
            <a:pPr lvl="1"/>
            <a:r>
              <a:rPr lang="en-US" dirty="0" smtClean="0"/>
              <a:t>Global coordinate transformations</a:t>
            </a:r>
          </a:p>
          <a:p>
            <a:pPr lvl="1"/>
            <a:r>
              <a:rPr lang="en-US" dirty="0" smtClean="0"/>
              <a:t>Image alignment</a:t>
            </a:r>
          </a:p>
          <a:p>
            <a:endParaRPr lang="en-US" dirty="0" smtClean="0"/>
          </a:p>
          <a:p>
            <a:r>
              <a:rPr lang="en-US" dirty="0" smtClean="0"/>
              <a:t>Next class</a:t>
            </a:r>
            <a:endParaRPr lang="en-US" dirty="0" smtClean="0"/>
          </a:p>
          <a:p>
            <a:pPr lvl="1"/>
            <a:r>
              <a:rPr lang="en-US" dirty="0" smtClean="0"/>
              <a:t>Interpolation and texture mapping</a:t>
            </a:r>
          </a:p>
          <a:p>
            <a:pPr lvl="1"/>
            <a:r>
              <a:rPr lang="en-US" dirty="0" smtClean="0"/>
              <a:t>Meshes and triangulation</a:t>
            </a:r>
          </a:p>
          <a:p>
            <a:pPr lvl="1"/>
            <a:r>
              <a:rPr lang="en-US" dirty="0" smtClean="0"/>
              <a:t>Shape morphing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stitching: projective alignment</a:t>
            </a:r>
            <a:endParaRPr lang="en-US" dirty="0"/>
          </a:p>
        </p:txBody>
      </p:sp>
      <p:pic>
        <p:nvPicPr>
          <p:cNvPr id="17" name="Picture 2" descr="C:\Users\Hoiem\Documents\Classes\Computational Photography - Fall 2010\projects\stitching\display\initial_matches.png"/>
          <p:cNvPicPr>
            <a:picLocks noChangeAspect="1" noChangeArrowheads="1"/>
          </p:cNvPicPr>
          <p:nvPr/>
        </p:nvPicPr>
        <p:blipFill>
          <a:blip r:embed="rId2" cstate="print"/>
          <a:srcRect t="25000" b="26389"/>
          <a:stretch>
            <a:fillRect/>
          </a:stretch>
        </p:blipFill>
        <p:spPr bwMode="auto">
          <a:xfrm>
            <a:off x="914400" y="1094203"/>
            <a:ext cx="7720642" cy="2814817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148642" y="909536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corresponding points in two images</a:t>
            </a:r>
            <a:endParaRPr lang="en-US" dirty="0"/>
          </a:p>
        </p:txBody>
      </p:sp>
      <p:pic>
        <p:nvPicPr>
          <p:cNvPr id="19" name="Picture 3" descr="C:\Users\Hoiem\Documents\Classes\Computational Photography - Fall 2010\projects\stitching\display\merged_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0221" y="4569602"/>
            <a:ext cx="3429000" cy="2182091"/>
          </a:xfrm>
          <a:prstGeom prst="rect">
            <a:avLst/>
          </a:prstGeom>
          <a:noFill/>
        </p:spPr>
      </p:pic>
      <p:sp>
        <p:nvSpPr>
          <p:cNvPr id="20" name="Down Arrow 19"/>
          <p:cNvSpPr/>
          <p:nvPr/>
        </p:nvSpPr>
        <p:spPr>
          <a:xfrm>
            <a:off x="4597161" y="3909019"/>
            <a:ext cx="355120" cy="5151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952282" y="3899999"/>
            <a:ext cx="436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Solve for transformation that aligns the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54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Capturing light fields</a:t>
            </a:r>
            <a:endParaRPr lang="en-US" dirty="0"/>
          </a:p>
        </p:txBody>
      </p:sp>
      <p:pic>
        <p:nvPicPr>
          <p:cNvPr id="4" name="Picture 3" descr="grov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6023" y="3124200"/>
            <a:ext cx="4038600" cy="2692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4" descr="groveb-all"/>
          <p:cNvPicPr>
            <a:picLocks noChangeAspect="1" noChangeArrowheads="1"/>
          </p:cNvPicPr>
          <p:nvPr/>
        </p:nvPicPr>
        <p:blipFill>
          <a:blip r:embed="rId3" cstate="print"/>
          <a:srcRect b="50515"/>
          <a:stretch>
            <a:fillRect/>
          </a:stretch>
        </p:blipFill>
        <p:spPr bwMode="auto">
          <a:xfrm>
            <a:off x="614464" y="2895600"/>
            <a:ext cx="121285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961624" y="3657600"/>
            <a:ext cx="797943" cy="3134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961623" y="4495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1961623" y="5029200"/>
            <a:ext cx="838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8" descr="groveb-all"/>
          <p:cNvPicPr>
            <a:picLocks noChangeAspect="1" noChangeArrowheads="1"/>
          </p:cNvPicPr>
          <p:nvPr/>
        </p:nvPicPr>
        <p:blipFill>
          <a:blip r:embed="rId3" cstate="print"/>
          <a:srcRect t="49337"/>
          <a:stretch>
            <a:fillRect/>
          </a:stretch>
        </p:blipFill>
        <p:spPr bwMode="auto">
          <a:xfrm>
            <a:off x="7911573" y="2843841"/>
            <a:ext cx="1212850" cy="3276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 flipH="1">
            <a:off x="6990824" y="3657600"/>
            <a:ext cx="797943" cy="3134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6990823" y="4495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 flipV="1">
            <a:off x="6990823" y="5029200"/>
            <a:ext cx="838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4465" y="1703528"/>
            <a:ext cx="8658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Estimate light via projection from spherical surface onto image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721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Morphing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6572" t="19524" r="5429" b="14952"/>
          <a:stretch>
            <a:fillRect/>
          </a:stretch>
        </p:blipFill>
        <p:spPr bwMode="auto">
          <a:xfrm>
            <a:off x="2209800" y="2362200"/>
            <a:ext cx="5867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1388209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Blend from one object to other with a series of local transformations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18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Transformations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90646"/>
            <a:ext cx="7772400" cy="99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image filtering: change 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range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of image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2400" i="1" dirty="0">
                <a:latin typeface="Arial" pitchFamily="34" charset="0"/>
                <a:cs typeface="Arial" pitchFamily="34" charset="0"/>
              </a:rPr>
              <a:t>g(x) = T(f(x))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28800" y="2533646"/>
            <a:ext cx="1981200" cy="1219200"/>
            <a:chOff x="960" y="1872"/>
            <a:chExt cx="1248" cy="768"/>
          </a:xfrm>
        </p:grpSpPr>
        <p:sp>
          <p:nvSpPr>
            <p:cNvPr id="19488" name="Line 5"/>
            <p:cNvSpPr>
              <a:spLocks noChangeShapeType="1"/>
            </p:cNvSpPr>
            <p:nvPr/>
          </p:nvSpPr>
          <p:spPr bwMode="auto">
            <a:xfrm>
              <a:off x="1152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Line 6"/>
            <p:cNvSpPr>
              <a:spLocks noChangeShapeType="1"/>
            </p:cNvSpPr>
            <p:nvPr/>
          </p:nvSpPr>
          <p:spPr bwMode="auto">
            <a:xfrm>
              <a:off x="1152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Freeform 7"/>
            <p:cNvSpPr>
              <a:spLocks/>
            </p:cNvSpPr>
            <p:nvPr/>
          </p:nvSpPr>
          <p:spPr bwMode="auto">
            <a:xfrm>
              <a:off x="1248" y="2000"/>
              <a:ext cx="672" cy="384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84"/>
                <a:gd name="T17" fmla="*/ 672 w 672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Text Box 8"/>
            <p:cNvSpPr txBox="1">
              <a:spLocks noChangeArrowheads="1"/>
            </p:cNvSpPr>
            <p:nvPr/>
          </p:nvSpPr>
          <p:spPr bwMode="auto">
            <a:xfrm>
              <a:off x="960" y="187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i="1"/>
                <a:t>f</a:t>
              </a:r>
            </a:p>
          </p:txBody>
        </p:sp>
        <p:sp>
          <p:nvSpPr>
            <p:cNvPr id="19492" name="Text Box 9"/>
            <p:cNvSpPr txBox="1">
              <a:spLocks noChangeArrowheads="1"/>
            </p:cNvSpPr>
            <p:nvPr/>
          </p:nvSpPr>
          <p:spPr bwMode="auto">
            <a:xfrm>
              <a:off x="1968" y="240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i="1"/>
                <a:t>x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886200" y="2838450"/>
            <a:ext cx="1600200" cy="369888"/>
            <a:chOff x="2256" y="2064"/>
            <a:chExt cx="1008" cy="233"/>
          </a:xfrm>
        </p:grpSpPr>
        <p:sp>
          <p:nvSpPr>
            <p:cNvPr id="19485" name="Text Box 11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23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19486" name="Line 12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Line 13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943600" y="2533646"/>
            <a:ext cx="1981200" cy="1219200"/>
            <a:chOff x="3552" y="1872"/>
            <a:chExt cx="1248" cy="768"/>
          </a:xfrm>
        </p:grpSpPr>
        <p:sp>
          <p:nvSpPr>
            <p:cNvPr id="19480" name="Line 15"/>
            <p:cNvSpPr>
              <a:spLocks noChangeShapeType="1"/>
            </p:cNvSpPr>
            <p:nvPr/>
          </p:nvSpPr>
          <p:spPr bwMode="auto">
            <a:xfrm>
              <a:off x="3744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Line 16"/>
            <p:cNvSpPr>
              <a:spLocks noChangeShapeType="1"/>
            </p:cNvSpPr>
            <p:nvPr/>
          </p:nvSpPr>
          <p:spPr bwMode="auto">
            <a:xfrm>
              <a:off x="3744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Freeform 17"/>
            <p:cNvSpPr>
              <a:spLocks/>
            </p:cNvSpPr>
            <p:nvPr/>
          </p:nvSpPr>
          <p:spPr bwMode="auto">
            <a:xfrm>
              <a:off x="3840" y="2000"/>
              <a:ext cx="672" cy="160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84"/>
                <a:gd name="T17" fmla="*/ 672 w 672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Text Box 18"/>
            <p:cNvSpPr txBox="1">
              <a:spLocks noChangeArrowheads="1"/>
            </p:cNvSpPr>
            <p:nvPr/>
          </p:nvSpPr>
          <p:spPr bwMode="auto">
            <a:xfrm>
              <a:off x="3552" y="187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i="1"/>
                <a:t>f</a:t>
              </a:r>
            </a:p>
          </p:txBody>
        </p:sp>
        <p:sp>
          <p:nvSpPr>
            <p:cNvPr id="19484" name="Text Box 19"/>
            <p:cNvSpPr txBox="1">
              <a:spLocks noChangeArrowheads="1"/>
            </p:cNvSpPr>
            <p:nvPr/>
          </p:nvSpPr>
          <p:spPr bwMode="auto">
            <a:xfrm>
              <a:off x="4560" y="240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i="1"/>
                <a:t>x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828800" y="4895846"/>
            <a:ext cx="1981200" cy="1219200"/>
            <a:chOff x="960" y="1872"/>
            <a:chExt cx="1248" cy="768"/>
          </a:xfrm>
        </p:grpSpPr>
        <p:sp>
          <p:nvSpPr>
            <p:cNvPr id="19475" name="Line 21"/>
            <p:cNvSpPr>
              <a:spLocks noChangeShapeType="1"/>
            </p:cNvSpPr>
            <p:nvPr/>
          </p:nvSpPr>
          <p:spPr bwMode="auto">
            <a:xfrm>
              <a:off x="1152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Line 22"/>
            <p:cNvSpPr>
              <a:spLocks noChangeShapeType="1"/>
            </p:cNvSpPr>
            <p:nvPr/>
          </p:nvSpPr>
          <p:spPr bwMode="auto">
            <a:xfrm>
              <a:off x="1152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Freeform 23"/>
            <p:cNvSpPr>
              <a:spLocks/>
            </p:cNvSpPr>
            <p:nvPr/>
          </p:nvSpPr>
          <p:spPr bwMode="auto">
            <a:xfrm>
              <a:off x="1248" y="2000"/>
              <a:ext cx="672" cy="384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84"/>
                <a:gd name="T17" fmla="*/ 672 w 672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Text Box 24"/>
            <p:cNvSpPr txBox="1">
              <a:spLocks noChangeArrowheads="1"/>
            </p:cNvSpPr>
            <p:nvPr/>
          </p:nvSpPr>
          <p:spPr bwMode="auto">
            <a:xfrm>
              <a:off x="960" y="187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i="1"/>
                <a:t>f</a:t>
              </a:r>
            </a:p>
          </p:txBody>
        </p:sp>
        <p:sp>
          <p:nvSpPr>
            <p:cNvPr id="19479" name="Text Box 25"/>
            <p:cNvSpPr txBox="1">
              <a:spLocks noChangeArrowheads="1"/>
            </p:cNvSpPr>
            <p:nvPr/>
          </p:nvSpPr>
          <p:spPr bwMode="auto">
            <a:xfrm>
              <a:off x="1968" y="240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i="1"/>
                <a:t>x</a:t>
              </a: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3886200" y="5181600"/>
            <a:ext cx="1600200" cy="369888"/>
            <a:chOff x="2256" y="2064"/>
            <a:chExt cx="1008" cy="233"/>
          </a:xfrm>
        </p:grpSpPr>
        <p:sp>
          <p:nvSpPr>
            <p:cNvPr id="19472" name="Text Box 27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23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19473" name="Line 28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Line 29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5943600" y="4895846"/>
            <a:ext cx="1981200" cy="1219200"/>
            <a:chOff x="3552" y="3168"/>
            <a:chExt cx="1248" cy="768"/>
          </a:xfrm>
        </p:grpSpPr>
        <p:sp>
          <p:nvSpPr>
            <p:cNvPr id="19467" name="Line 31"/>
            <p:cNvSpPr>
              <a:spLocks noChangeShapeType="1"/>
            </p:cNvSpPr>
            <p:nvPr/>
          </p:nvSpPr>
          <p:spPr bwMode="auto">
            <a:xfrm>
              <a:off x="3744" y="321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Line 32"/>
            <p:cNvSpPr>
              <a:spLocks noChangeShapeType="1"/>
            </p:cNvSpPr>
            <p:nvPr/>
          </p:nvSpPr>
          <p:spPr bwMode="auto">
            <a:xfrm>
              <a:off x="3744" y="374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Freeform 33"/>
            <p:cNvSpPr>
              <a:spLocks/>
            </p:cNvSpPr>
            <p:nvPr/>
          </p:nvSpPr>
          <p:spPr bwMode="auto">
            <a:xfrm>
              <a:off x="4224" y="3296"/>
              <a:ext cx="384" cy="384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84"/>
                <a:gd name="T17" fmla="*/ 672 w 672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Text Box 34"/>
            <p:cNvSpPr txBox="1">
              <a:spLocks noChangeArrowheads="1"/>
            </p:cNvSpPr>
            <p:nvPr/>
          </p:nvSpPr>
          <p:spPr bwMode="auto">
            <a:xfrm>
              <a:off x="3552" y="316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i="1"/>
                <a:t>f</a:t>
              </a:r>
            </a:p>
          </p:txBody>
        </p:sp>
        <p:sp>
          <p:nvSpPr>
            <p:cNvPr id="19471" name="Text Box 35"/>
            <p:cNvSpPr txBox="1">
              <a:spLocks noChangeArrowheads="1"/>
            </p:cNvSpPr>
            <p:nvPr/>
          </p:nvSpPr>
          <p:spPr bwMode="auto">
            <a:xfrm>
              <a:off x="4560" y="3705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i="1"/>
                <a:t>x</a:t>
              </a:r>
            </a:p>
          </p:txBody>
        </p:sp>
      </p:grpSp>
      <p:sp>
        <p:nvSpPr>
          <p:cNvPr id="19466" name="Rectangle 36"/>
          <p:cNvSpPr>
            <a:spLocks noChangeArrowheads="1"/>
          </p:cNvSpPr>
          <p:nvPr/>
        </p:nvSpPr>
        <p:spPr bwMode="auto">
          <a:xfrm>
            <a:off x="990600" y="3829046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70000"/>
              </a:lnSpc>
              <a:spcBef>
                <a:spcPct val="20000"/>
              </a:spcBef>
            </a:pPr>
            <a:r>
              <a:rPr lang="en-US" sz="2400" dirty="0"/>
              <a:t>image warping: change </a:t>
            </a:r>
            <a:r>
              <a:rPr lang="en-US" sz="2400" b="1" i="1" dirty="0"/>
              <a:t>domain</a:t>
            </a:r>
            <a:r>
              <a:rPr lang="en-US" sz="2400" dirty="0"/>
              <a:t> of image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/>
              <a:t>g(x) = f(T(x))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26405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Transformations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86200" y="2771779"/>
            <a:ext cx="1600200" cy="369888"/>
            <a:chOff x="2256" y="2064"/>
            <a:chExt cx="1008" cy="233"/>
          </a:xfrm>
        </p:grpSpPr>
        <p:sp>
          <p:nvSpPr>
            <p:cNvPr id="20498" name="Text Box 4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23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20499" name="Line 5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Line 6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886200" y="5162554"/>
            <a:ext cx="1600200" cy="369888"/>
            <a:chOff x="2256" y="2064"/>
            <a:chExt cx="1008" cy="233"/>
          </a:xfrm>
        </p:grpSpPr>
        <p:sp>
          <p:nvSpPr>
            <p:cNvPr id="20495" name="Text Box 8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23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20496" name="Line 9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10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485" name="Picture 11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438401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2" descr="HHHIMG_1166"/>
          <p:cNvPicPr>
            <a:picLocks noChangeAspect="1" noChangeArrowheads="1"/>
          </p:cNvPicPr>
          <p:nvPr/>
        </p:nvPicPr>
        <p:blipFill>
          <a:blip r:embed="rId2" cstate="print">
            <a:lum bright="48000"/>
          </a:blip>
          <a:srcRect/>
          <a:stretch>
            <a:fillRect/>
          </a:stretch>
        </p:blipFill>
        <p:spPr bwMode="auto">
          <a:xfrm>
            <a:off x="6248400" y="2438401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3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848226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4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4114" y="4953000"/>
            <a:ext cx="18430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 Box 15"/>
          <p:cNvSpPr txBox="1">
            <a:spLocks noChangeArrowheads="1"/>
          </p:cNvSpPr>
          <p:nvPr/>
        </p:nvSpPr>
        <p:spPr bwMode="auto">
          <a:xfrm>
            <a:off x="1752600" y="2466976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i="1"/>
              <a:t>f</a:t>
            </a:r>
          </a:p>
        </p:txBody>
      </p:sp>
      <p:sp>
        <p:nvSpPr>
          <p:cNvPr id="20490" name="Text Box 16"/>
          <p:cNvSpPr txBox="1">
            <a:spLocks noChangeArrowheads="1"/>
          </p:cNvSpPr>
          <p:nvPr/>
        </p:nvSpPr>
        <p:spPr bwMode="auto">
          <a:xfrm>
            <a:off x="1752600" y="48910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i="1"/>
              <a:t>f</a:t>
            </a:r>
          </a:p>
        </p:txBody>
      </p:sp>
      <p:sp>
        <p:nvSpPr>
          <p:cNvPr id="20491" name="Text Box 17"/>
          <p:cNvSpPr txBox="1">
            <a:spLocks noChangeArrowheads="1"/>
          </p:cNvSpPr>
          <p:nvPr/>
        </p:nvSpPr>
        <p:spPr bwMode="auto">
          <a:xfrm>
            <a:off x="5943600" y="49672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i="1"/>
              <a:t>g</a:t>
            </a:r>
          </a:p>
        </p:txBody>
      </p:sp>
      <p:sp>
        <p:nvSpPr>
          <p:cNvPr id="20492" name="Text Box 18"/>
          <p:cNvSpPr txBox="1">
            <a:spLocks noChangeArrowheads="1"/>
          </p:cNvSpPr>
          <p:nvPr/>
        </p:nvSpPr>
        <p:spPr bwMode="auto">
          <a:xfrm>
            <a:off x="5943600" y="2466976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i="1"/>
              <a:t>g</a:t>
            </a:r>
          </a:p>
        </p:txBody>
      </p:sp>
      <p:sp>
        <p:nvSpPr>
          <p:cNvPr id="20493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772400" cy="990600"/>
          </a:xfrm>
          <a:noFill/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image filtering: change 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range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of image</a:t>
            </a:r>
          </a:p>
          <a:p>
            <a:pPr algn="ctr">
              <a:buNone/>
            </a:pPr>
            <a:r>
              <a:rPr lang="en-US" sz="2400" i="1" dirty="0">
                <a:latin typeface="Arial" pitchFamily="34" charset="0"/>
                <a:cs typeface="Arial" pitchFamily="34" charset="0"/>
              </a:rPr>
              <a:t>g(x) = T(f(x))</a:t>
            </a:r>
          </a:p>
        </p:txBody>
      </p:sp>
      <p:sp>
        <p:nvSpPr>
          <p:cNvPr id="20494" name="Rectangle 20"/>
          <p:cNvSpPr>
            <a:spLocks noChangeArrowheads="1"/>
          </p:cNvSpPr>
          <p:nvPr/>
        </p:nvSpPr>
        <p:spPr bwMode="auto">
          <a:xfrm>
            <a:off x="990600" y="38100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70000"/>
              </a:lnSpc>
              <a:spcBef>
                <a:spcPct val="20000"/>
              </a:spcBef>
            </a:pPr>
            <a:r>
              <a:rPr lang="en-US" sz="2400" dirty="0"/>
              <a:t>image warping: change </a:t>
            </a:r>
            <a:r>
              <a:rPr lang="en-US" sz="2400" b="1" i="1" dirty="0"/>
              <a:t>domain</a:t>
            </a:r>
            <a:r>
              <a:rPr lang="en-US" sz="2400" dirty="0"/>
              <a:t> of image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/>
              <a:t>g(x) = f(T(x))</a:t>
            </a:r>
            <a:endParaRPr lang="en-US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Parametric (global) warping</a:t>
            </a:r>
          </a:p>
        </p:txBody>
      </p:sp>
      <p:sp>
        <p:nvSpPr>
          <p:cNvPr id="74241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66800" y="2590800"/>
            <a:ext cx="7772400" cy="3124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Transformation T is a coordinate-changing machine:</a:t>
            </a:r>
          </a:p>
          <a:p>
            <a:pPr>
              <a:buNone/>
            </a:pPr>
            <a:r>
              <a:rPr lang="en-US" dirty="0" smtClean="0"/>
              <a:t>					</a:t>
            </a:r>
            <a:r>
              <a:rPr lang="en-US" dirty="0" err="1" smtClean="0"/>
              <a:t>p’</a:t>
            </a:r>
            <a:r>
              <a:rPr lang="en-US" dirty="0" smtClean="0"/>
              <a:t> = </a:t>
            </a:r>
            <a:r>
              <a:rPr lang="en-US" i="1" dirty="0" smtClean="0"/>
              <a:t>T</a:t>
            </a:r>
            <a:r>
              <a:rPr lang="en-US" dirty="0" smtClean="0"/>
              <a:t>(p)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What does it mean that </a:t>
            </a:r>
            <a:r>
              <a:rPr lang="en-US" i="1" dirty="0" smtClean="0"/>
              <a:t>T</a:t>
            </a:r>
            <a:r>
              <a:rPr lang="en-US" dirty="0" smtClean="0"/>
              <a:t> is global?</a:t>
            </a:r>
          </a:p>
          <a:p>
            <a:pPr lvl="1"/>
            <a:r>
              <a:rPr lang="en-US" dirty="0" smtClean="0"/>
              <a:t>Is the same for any point p</a:t>
            </a:r>
          </a:p>
          <a:p>
            <a:pPr lvl="1"/>
            <a:r>
              <a:rPr lang="en-US" dirty="0" smtClean="0"/>
              <a:t>can be described by just a few numbers (parameters)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For linear transformations, we can represent T as a matrix</a:t>
            </a:r>
          </a:p>
          <a:p>
            <a:pPr>
              <a:buNone/>
            </a:pPr>
            <a:r>
              <a:rPr lang="en-US" dirty="0" smtClean="0"/>
              <a:t>			</a:t>
            </a:r>
            <a:r>
              <a:rPr lang="en-US" dirty="0"/>
              <a:t>	</a:t>
            </a: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dirty="0" smtClean="0"/>
              <a:t>p</a:t>
            </a:r>
            <a:r>
              <a:rPr lang="en-US" dirty="0" smtClean="0"/>
              <a:t>’ = </a:t>
            </a:r>
            <a:r>
              <a:rPr lang="en-US" b="1" dirty="0" smtClean="0"/>
              <a:t>M</a:t>
            </a:r>
            <a:r>
              <a:rPr lang="en-US" dirty="0" smtClean="0"/>
              <a:t>p</a:t>
            </a:r>
          </a:p>
          <a:p>
            <a:endParaRPr lang="en-US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733800" y="1352554"/>
            <a:ext cx="1600200" cy="369888"/>
            <a:chOff x="2256" y="2064"/>
            <a:chExt cx="1008" cy="233"/>
          </a:xfrm>
        </p:grpSpPr>
        <p:sp>
          <p:nvSpPr>
            <p:cNvPr id="1036" name="Text Box 7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23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1037" name="Line 8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Line 9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30" name="Picture 10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038226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1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371600"/>
            <a:ext cx="1843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15"/>
          <p:cNvSpPr txBox="1">
            <a:spLocks noChangeArrowheads="1"/>
          </p:cNvSpPr>
          <p:nvPr/>
        </p:nvSpPr>
        <p:spPr bwMode="auto">
          <a:xfrm>
            <a:off x="1905001" y="2133600"/>
            <a:ext cx="1037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</a:t>
            </a:r>
            <a:r>
              <a:rPr lang="en-US"/>
              <a:t> = (x,y)</a:t>
            </a:r>
          </a:p>
        </p:txBody>
      </p:sp>
      <p:sp>
        <p:nvSpPr>
          <p:cNvPr id="1033" name="Text Box 16"/>
          <p:cNvSpPr txBox="1">
            <a:spLocks noChangeArrowheads="1"/>
          </p:cNvSpPr>
          <p:nvPr/>
        </p:nvSpPr>
        <p:spPr bwMode="auto">
          <a:xfrm>
            <a:off x="6129338" y="2133600"/>
            <a:ext cx="120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p’</a:t>
            </a:r>
            <a:r>
              <a:rPr lang="en-US"/>
              <a:t> = (x’,y’)</a:t>
            </a:r>
          </a:p>
        </p:txBody>
      </p:sp>
      <p:sp>
        <p:nvSpPr>
          <p:cNvPr id="1034" name="Oval 17"/>
          <p:cNvSpPr>
            <a:spLocks noChangeAspect="1" noChangeArrowheads="1"/>
          </p:cNvSpPr>
          <p:nvPr/>
        </p:nvSpPr>
        <p:spPr bwMode="auto">
          <a:xfrm>
            <a:off x="6510338" y="14811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Oval 18"/>
          <p:cNvSpPr>
            <a:spLocks noChangeAspect="1" noChangeArrowheads="1"/>
          </p:cNvSpPr>
          <p:nvPr/>
        </p:nvSpPr>
        <p:spPr bwMode="auto">
          <a:xfrm>
            <a:off x="2395538" y="1219201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4242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684969"/>
              </p:ext>
            </p:extLst>
          </p:nvPr>
        </p:nvGraphicFramePr>
        <p:xfrm>
          <a:off x="3962400" y="5638800"/>
          <a:ext cx="164542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67" name="Equation" r:id="rId4" imgW="812520" imgH="469800" progId="Equation.3">
                  <p:embed/>
                </p:oleObj>
              </mc:Choice>
              <mc:Fallback>
                <p:oleObj name="Equation" r:id="rId4" imgW="812520" imgH="4698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638800"/>
                        <a:ext cx="1645422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1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Parametric (global) warping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Examples of parametric warps:</a:t>
            </a:r>
          </a:p>
        </p:txBody>
      </p:sp>
      <p:pic>
        <p:nvPicPr>
          <p:cNvPr id="21508" name="Picture 4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0" y="2632312"/>
            <a:ext cx="146208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411286" y="3727686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dirty="0"/>
              <a:t>translation</a:t>
            </a:r>
          </a:p>
        </p:txBody>
      </p:sp>
      <p:pic>
        <p:nvPicPr>
          <p:cNvPr id="21510" name="Picture 6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4286" y="2646598"/>
            <a:ext cx="1462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3487" y="2417998"/>
            <a:ext cx="1755775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005261" y="3713399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/>
              <a:t>rotation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440486" y="3637199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/>
              <a:t>aspect</a:t>
            </a:r>
          </a:p>
        </p:txBody>
      </p:sp>
      <p:pic>
        <p:nvPicPr>
          <p:cNvPr id="21514" name="Picture 10" descr="aff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6" y="4322999"/>
            <a:ext cx="1746250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411286" y="5770799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/>
              <a:t>affine</a:t>
            </a:r>
          </a:p>
        </p:txBody>
      </p:sp>
      <p:pic>
        <p:nvPicPr>
          <p:cNvPr id="21516" name="Picture 12" descr="perspectiv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3486" y="4475399"/>
            <a:ext cx="1563688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889374" y="5567599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/>
              <a:t>perspective</a:t>
            </a:r>
          </a:p>
        </p:txBody>
      </p:sp>
      <p:pic>
        <p:nvPicPr>
          <p:cNvPr id="21518" name="Picture 14" descr="cylindric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4370624"/>
            <a:ext cx="156368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6364286" y="5719999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/>
              <a:t>cylindrical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</a:t>
            </a:r>
            <a:r>
              <a:rPr lang="en-US" dirty="0" err="1" smtClean="0"/>
              <a:t>Proj</a:t>
            </a:r>
            <a:r>
              <a:rPr lang="en-US" dirty="0" smtClean="0"/>
              <a:t> 2 due </a:t>
            </a:r>
            <a:r>
              <a:rPr lang="en-US" dirty="0" smtClean="0"/>
              <a:t>Tues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153400" cy="5135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Much more difficult than project 1 – get started asap if not already </a:t>
            </a:r>
          </a:p>
          <a:p>
            <a:r>
              <a:rPr lang="en-US" dirty="0" smtClean="0"/>
              <a:t>Must compute SSD cost for every pixel (slow but not horribly slow using filtering method; see tips at end of project page)</a:t>
            </a:r>
          </a:p>
          <a:p>
            <a:r>
              <a:rPr lang="en-US" dirty="0" smtClean="0"/>
              <a:t>Learn how to debug visual algorithms: </a:t>
            </a:r>
            <a:r>
              <a:rPr lang="en-US" dirty="0" err="1" smtClean="0"/>
              <a:t>imshow</a:t>
            </a:r>
            <a:r>
              <a:rPr lang="en-US" dirty="0" smtClean="0"/>
              <a:t>, plot</a:t>
            </a:r>
            <a:r>
              <a:rPr lang="en-US" dirty="0" smtClean="0"/>
              <a:t>, breakpoints are helpful</a:t>
            </a:r>
            <a:endParaRPr lang="en-US" dirty="0" smtClean="0"/>
          </a:p>
          <a:p>
            <a:pPr lvl="1"/>
            <a:r>
              <a:rPr lang="en-US" dirty="0" smtClean="0"/>
              <a:t>Debugging suggestion: For “</a:t>
            </a:r>
            <a:r>
              <a:rPr lang="en-US" dirty="0" err="1" smtClean="0"/>
              <a:t>quilt_simple</a:t>
            </a:r>
            <a:r>
              <a:rPr lang="en-US" dirty="0" smtClean="0"/>
              <a:t>”, first set upper-left patch to be upper-left patch in source and iteratively find minimum cost patch and overlay --- should reproduce original source image, at least for part of the output</a:t>
            </a:r>
          </a:p>
        </p:txBody>
      </p:sp>
    </p:spTree>
    <p:extLst>
      <p:ext uri="{BB962C8B-B14F-4D97-AF65-F5344CB8AC3E}">
        <p14:creationId xmlns:p14="http://schemas.microsoft.com/office/powerpoint/2010/main" val="3078166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50333" y="54233"/>
            <a:ext cx="7770812" cy="838200"/>
          </a:xfrm>
        </p:spPr>
        <p:txBody>
          <a:bodyPr/>
          <a:lstStyle/>
          <a:p>
            <a:r>
              <a:rPr lang="en-US" dirty="0" smtClean="0"/>
              <a:t>Scaling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519" y="1723359"/>
            <a:ext cx="7772400" cy="2398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 dirty="0">
                <a:solidFill>
                  <a:srgbClr val="CC3300"/>
                </a:solidFill>
              </a:rPr>
              <a:t>Scaling</a:t>
            </a:r>
            <a:r>
              <a:rPr lang="en-US" sz="2000" dirty="0"/>
              <a:t> a coordinate means multiplying each of its components by a scalar</a:t>
            </a:r>
          </a:p>
          <a:p>
            <a:pPr>
              <a:lnSpc>
                <a:spcPct val="90000"/>
              </a:lnSpc>
            </a:pPr>
            <a:r>
              <a:rPr lang="en-US" sz="2000" i="1" dirty="0">
                <a:solidFill>
                  <a:srgbClr val="CC3300"/>
                </a:solidFill>
              </a:rPr>
              <a:t>Uniform scaling</a:t>
            </a:r>
            <a:r>
              <a:rPr lang="en-US" sz="2000" dirty="0"/>
              <a:t> means this scalar is the same for all components: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8200" y="3505199"/>
            <a:ext cx="3048000" cy="2743200"/>
            <a:chOff x="816" y="2208"/>
            <a:chExt cx="1920" cy="1728"/>
          </a:xfrm>
        </p:grpSpPr>
        <p:sp>
          <p:nvSpPr>
            <p:cNvPr id="22562" name="Line 5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3" name="Line 6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4" name="Line 7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5" name="Line 8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6" name="Line 9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7" name="Line 10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8" name="Line 11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9" name="Line 12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0" name="Line 13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1" name="Line 14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2" name="Line 15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3" name="Line 16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4" name="Line 17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5" name="Line 18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6" name="Line 19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7" name="Line 20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8" name="Line 21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9" name="Line 22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828800" y="4571999"/>
            <a:ext cx="914400" cy="1066800"/>
            <a:chOff x="1440" y="2928"/>
            <a:chExt cx="576" cy="672"/>
          </a:xfrm>
        </p:grpSpPr>
        <p:sp>
          <p:nvSpPr>
            <p:cNvPr id="22559" name="Freeform 24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0" name="Rectangle 25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1" name="Freeform 26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410200" y="3505199"/>
            <a:ext cx="3048000" cy="2743200"/>
            <a:chOff x="816" y="2208"/>
            <a:chExt cx="1920" cy="1728"/>
          </a:xfrm>
        </p:grpSpPr>
        <p:sp>
          <p:nvSpPr>
            <p:cNvPr id="22541" name="Line 28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2" name="Line 29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3" name="Line 30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Line 31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Line 32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Line 33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Line 34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Line 35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Line 36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Line 37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Line 38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Line 39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3" name="Line 40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4" name="Line 41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5" name="Line 42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6" name="Line 43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7" name="Line 44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8" name="Line 45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6"/>
          <p:cNvGrpSpPr>
            <a:grpSpLocks noChangeAspect="1"/>
          </p:cNvGrpSpPr>
          <p:nvPr/>
        </p:nvGrpSpPr>
        <p:grpSpPr bwMode="auto">
          <a:xfrm>
            <a:off x="7010400" y="3200399"/>
            <a:ext cx="1828800" cy="2133600"/>
            <a:chOff x="1440" y="2928"/>
            <a:chExt cx="576" cy="672"/>
          </a:xfrm>
        </p:grpSpPr>
        <p:sp>
          <p:nvSpPr>
            <p:cNvPr id="22538" name="Freeform 47" descr="Horizontal brick"/>
            <p:cNvSpPr>
              <a:spLocks noChangeAspect="1"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11965"/>
              </a:fgClr>
              <a:bgClr>
                <a:srgbClr val="FFFFFF"/>
              </a:bgClr>
            </a:pattFill>
            <a:ln w="38100" cap="flat" cmpd="sng">
              <a:solidFill>
                <a:srgbClr val="0119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" name="Rectangle 48"/>
            <p:cNvSpPr>
              <a:spLocks noChangeAspect="1"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Freeform 49"/>
            <p:cNvSpPr>
              <a:spLocks noChangeAspect="1"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6" name="AutoShape 50"/>
          <p:cNvSpPr>
            <a:spLocks noChangeArrowheads="1"/>
          </p:cNvSpPr>
          <p:nvPr/>
        </p:nvSpPr>
        <p:spPr bwMode="auto">
          <a:xfrm>
            <a:off x="4191000" y="4724399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Text Box 51"/>
          <p:cNvSpPr txBox="1">
            <a:spLocks noChangeArrowheads="1"/>
          </p:cNvSpPr>
          <p:nvPr/>
        </p:nvSpPr>
        <p:spPr bwMode="auto">
          <a:xfrm>
            <a:off x="4332076" y="5149333"/>
            <a:ext cx="503663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ym typeface="Symbol" pitchFamily="18" charset="2"/>
              </a:rPr>
              <a:t></a:t>
            </a:r>
            <a:r>
              <a:rPr lang="en-US">
                <a:sym typeface="Symbol" pitchFamily="18" charset="2"/>
              </a:rPr>
              <a:t> </a:t>
            </a:r>
            <a:r>
              <a:rPr lang="en-US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940667"/>
            <a:ext cx="10972800" cy="5135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 dirty="0">
                <a:solidFill>
                  <a:srgbClr val="CC3300"/>
                </a:solidFill>
              </a:rPr>
              <a:t>Non-uniform scaling</a:t>
            </a:r>
            <a:r>
              <a:rPr lang="en-US" sz="2000" dirty="0"/>
              <a:t>: different scalars per component: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763588" y="129861"/>
            <a:ext cx="7770812" cy="838200"/>
          </a:xfrm>
        </p:spPr>
        <p:txBody>
          <a:bodyPr/>
          <a:lstStyle/>
          <a:p>
            <a:r>
              <a:rPr lang="en-US" dirty="0" smtClean="0"/>
              <a:t>Scaling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8200" y="3441649"/>
            <a:ext cx="8001000" cy="2743200"/>
            <a:chOff x="384" y="1584"/>
            <a:chExt cx="5040" cy="172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84" y="1584"/>
              <a:ext cx="1920" cy="1728"/>
              <a:chOff x="816" y="2208"/>
              <a:chExt cx="1920" cy="1728"/>
            </a:xfrm>
          </p:grpSpPr>
          <p:sp>
            <p:nvSpPr>
              <p:cNvPr id="23587" name="Line 6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8" name="Line 7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9" name="Line 8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0" name="Line 9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1" name="Line 10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2" name="Line 11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3" name="Line 12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4" name="Line 13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5" name="Line 14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6" name="Line 15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7" name="Line 16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8" name="Line 17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9" name="Line 18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0" name="Line 19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1" name="Line 20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2" name="Line 21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3" name="Line 22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4" name="Line 23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1008" y="2256"/>
              <a:ext cx="576" cy="672"/>
              <a:chOff x="1440" y="2928"/>
              <a:chExt cx="576" cy="672"/>
            </a:xfrm>
          </p:grpSpPr>
          <p:sp>
            <p:nvSpPr>
              <p:cNvPr id="23584" name="Freeform 25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5" name="Rectangle 26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6" name="Freeform 27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3264" y="1584"/>
              <a:ext cx="1920" cy="1728"/>
              <a:chOff x="816" y="2208"/>
              <a:chExt cx="1920" cy="1728"/>
            </a:xfrm>
          </p:grpSpPr>
          <p:sp>
            <p:nvSpPr>
              <p:cNvPr id="23566" name="Line 29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7" name="Line 30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8" name="Line 31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9" name="Line 32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0" name="Line 33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1" name="Line 34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2" name="Line 35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3" name="Line 36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4" name="Line 37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5" name="Line 38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6" name="Line 39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7" name="Line 40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8" name="Line 41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9" name="Line 42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0" name="Line 43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1" name="Line 44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2" name="Line 45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3" name="Line 46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47"/>
            <p:cNvGrpSpPr>
              <a:grpSpLocks/>
            </p:cNvGrpSpPr>
            <p:nvPr/>
          </p:nvGrpSpPr>
          <p:grpSpPr bwMode="auto">
            <a:xfrm>
              <a:off x="4272" y="2690"/>
              <a:ext cx="1152" cy="334"/>
              <a:chOff x="1440" y="2928"/>
              <a:chExt cx="576" cy="672"/>
            </a:xfrm>
          </p:grpSpPr>
          <p:sp>
            <p:nvSpPr>
              <p:cNvPr id="23563" name="Freeform 48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4" name="Rectangle 49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5" name="Freeform 50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61" name="AutoShape 51"/>
            <p:cNvSpPr>
              <a:spLocks noChangeArrowheads="1"/>
            </p:cNvSpPr>
            <p:nvPr/>
          </p:nvSpPr>
          <p:spPr bwMode="auto">
            <a:xfrm>
              <a:off x="2496" y="2352"/>
              <a:ext cx="480" cy="2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28575">
              <a:solidFill>
                <a:schemeClr val="accent1"/>
              </a:solidFill>
              <a:miter lim="800000"/>
              <a:headEnd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ru-RU" i="1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23562" name="Text Box 52"/>
            <p:cNvSpPr txBox="1">
              <a:spLocks noChangeArrowheads="1"/>
            </p:cNvSpPr>
            <p:nvPr/>
          </p:nvSpPr>
          <p:spPr bwMode="auto">
            <a:xfrm>
              <a:off x="2458" y="2647"/>
              <a:ext cx="573" cy="40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ym typeface="Symbol" pitchFamily="18" charset="2"/>
                </a:rPr>
                <a:t>X  </a:t>
              </a:r>
              <a:r>
                <a:rPr lang="en-US"/>
                <a:t>2,</a:t>
              </a:r>
              <a:br>
                <a:rPr lang="en-US"/>
              </a:br>
              <a:r>
                <a:rPr lang="en-US"/>
                <a:t>Y </a:t>
              </a:r>
              <a:r>
                <a:rPr lang="en-US">
                  <a:sym typeface="Symbol" pitchFamily="18" charset="2"/>
                </a:rPr>
                <a:t></a:t>
              </a:r>
              <a:r>
                <a:rPr lang="en-US"/>
                <a:t> 0.5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2575"/>
            <a:ext cx="7770812" cy="8382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8536" y="1695449"/>
            <a:ext cx="7772400" cy="4114800"/>
          </a:xfrm>
        </p:spPr>
        <p:txBody>
          <a:bodyPr/>
          <a:lstStyle/>
          <a:p>
            <a:r>
              <a:rPr lang="en-US" smtClean="0"/>
              <a:t>Scaling operation: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Or, in matrix form: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095148"/>
              </p:ext>
            </p:extLst>
          </p:nvPr>
        </p:nvGraphicFramePr>
        <p:xfrm>
          <a:off x="5302250" y="1676400"/>
          <a:ext cx="1328737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28" name="Equation" r:id="rId3" imgW="444240" imgH="431640" progId="Equation.3">
                  <p:embed/>
                </p:oleObj>
              </mc:Choice>
              <mc:Fallback>
                <p:oleObj name="Equation" r:id="rId3" imgW="44424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0" y="1676400"/>
                        <a:ext cx="1328737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433570"/>
              </p:ext>
            </p:extLst>
          </p:nvPr>
        </p:nvGraphicFramePr>
        <p:xfrm>
          <a:off x="4495800" y="3733800"/>
          <a:ext cx="3271837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29" name="Equation" r:id="rId5" imgW="1091880" imgH="469800" progId="Equation.3">
                  <p:embed/>
                </p:oleObj>
              </mc:Choice>
              <mc:Fallback>
                <p:oleObj name="Equation" r:id="rId5" imgW="109188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733800"/>
                        <a:ext cx="3271837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30" name="AutoShape 6"/>
          <p:cNvSpPr>
            <a:spLocks/>
          </p:cNvSpPr>
          <p:nvPr/>
        </p:nvSpPr>
        <p:spPr bwMode="auto">
          <a:xfrm rot="16200000">
            <a:off x="6276974" y="4705349"/>
            <a:ext cx="228600" cy="1219200"/>
          </a:xfrm>
          <a:prstGeom prst="leftBrace">
            <a:avLst>
              <a:gd name="adj1" fmla="val 44444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ru-RU">
              <a:solidFill>
                <a:schemeClr val="bg1"/>
              </a:solidFill>
            </a:endParaRPr>
          </a:p>
        </p:txBody>
      </p:sp>
      <p:sp>
        <p:nvSpPr>
          <p:cNvPr id="717831" name="Text Box 7"/>
          <p:cNvSpPr txBox="1">
            <a:spLocks noChangeArrowheads="1"/>
          </p:cNvSpPr>
          <p:nvPr/>
        </p:nvSpPr>
        <p:spPr bwMode="auto">
          <a:xfrm>
            <a:off x="5494140" y="5473183"/>
            <a:ext cx="1813317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i="1">
                <a:latin typeface="Arial" charset="0"/>
              </a:rPr>
              <a:t>scaling matrix S</a:t>
            </a:r>
            <a:endParaRPr lang="en-US">
              <a:latin typeface="Arial" charset="0"/>
            </a:endParaRPr>
          </a:p>
        </p:txBody>
      </p:sp>
      <p:sp>
        <p:nvSpPr>
          <p:cNvPr id="717832" name="Text Box 8"/>
          <p:cNvSpPr txBox="1">
            <a:spLocks noChangeArrowheads="1"/>
          </p:cNvSpPr>
          <p:nvPr/>
        </p:nvSpPr>
        <p:spPr bwMode="auto">
          <a:xfrm>
            <a:off x="998537" y="5926137"/>
            <a:ext cx="50449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</a:rPr>
              <a:t>What is the transformation from (x’, y’) to (x, y)?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30" grpId="0" animBg="1"/>
      <p:bldP spid="717831" grpId="0"/>
      <p:bldP spid="7178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11388" y="76200"/>
            <a:ext cx="7770812" cy="838200"/>
          </a:xfrm>
        </p:spPr>
        <p:txBody>
          <a:bodyPr/>
          <a:lstStyle/>
          <a:p>
            <a:r>
              <a:rPr lang="en-US" smtClean="0"/>
              <a:t>2-D Rotation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1438" y="1387475"/>
            <a:ext cx="5838825" cy="4498975"/>
            <a:chOff x="128" y="958"/>
            <a:chExt cx="4138" cy="2834"/>
          </a:xfrm>
        </p:grpSpPr>
        <p:sp>
          <p:nvSpPr>
            <p:cNvPr id="24581" name="Oval 4"/>
            <p:cNvSpPr>
              <a:spLocks noChangeArrowheads="1"/>
            </p:cNvSpPr>
            <p:nvPr/>
          </p:nvSpPr>
          <p:spPr bwMode="auto">
            <a:xfrm>
              <a:off x="1512" y="1248"/>
              <a:ext cx="108" cy="9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2" name="Line 5"/>
            <p:cNvSpPr>
              <a:spLocks noChangeShapeType="1"/>
            </p:cNvSpPr>
            <p:nvPr/>
          </p:nvSpPr>
          <p:spPr bwMode="auto">
            <a:xfrm>
              <a:off x="810" y="1008"/>
              <a:ext cx="0" cy="27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3" name="Line 6"/>
            <p:cNvSpPr>
              <a:spLocks noChangeShapeType="1"/>
            </p:cNvSpPr>
            <p:nvPr/>
          </p:nvSpPr>
          <p:spPr bwMode="auto">
            <a:xfrm>
              <a:off x="810" y="3792"/>
              <a:ext cx="34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4" name="Oval 7"/>
            <p:cNvSpPr>
              <a:spLocks noChangeArrowheads="1"/>
            </p:cNvSpPr>
            <p:nvPr/>
          </p:nvSpPr>
          <p:spPr bwMode="auto">
            <a:xfrm>
              <a:off x="2908" y="2264"/>
              <a:ext cx="108" cy="9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5" name="Line 8"/>
            <p:cNvSpPr>
              <a:spLocks noChangeShapeType="1"/>
            </p:cNvSpPr>
            <p:nvPr/>
          </p:nvSpPr>
          <p:spPr bwMode="auto">
            <a:xfrm flipV="1">
              <a:off x="810" y="2352"/>
              <a:ext cx="2106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Line 9"/>
            <p:cNvSpPr>
              <a:spLocks noChangeShapeType="1"/>
            </p:cNvSpPr>
            <p:nvPr/>
          </p:nvSpPr>
          <p:spPr bwMode="auto">
            <a:xfrm rot="19268048" flipV="1">
              <a:off x="128" y="1832"/>
              <a:ext cx="2106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Text Box 10"/>
            <p:cNvSpPr txBox="1">
              <a:spLocks noChangeArrowheads="1"/>
            </p:cNvSpPr>
            <p:nvPr/>
          </p:nvSpPr>
          <p:spPr bwMode="auto">
            <a:xfrm>
              <a:off x="971" y="3004"/>
              <a:ext cx="358" cy="52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800">
                  <a:sym typeface="Symbol" pitchFamily="18" charset="2"/>
                </a:rPr>
                <a:t></a:t>
              </a:r>
              <a:endParaRPr lang="en-US" sz="4800"/>
            </a:p>
          </p:txBody>
        </p:sp>
        <p:sp>
          <p:nvSpPr>
            <p:cNvPr id="24588" name="Text Box 11"/>
            <p:cNvSpPr txBox="1">
              <a:spLocks noChangeArrowheads="1"/>
            </p:cNvSpPr>
            <p:nvPr/>
          </p:nvSpPr>
          <p:spPr bwMode="auto">
            <a:xfrm>
              <a:off x="2916" y="1870"/>
              <a:ext cx="940" cy="4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000"/>
                <a:t>(x, y)</a:t>
              </a:r>
            </a:p>
          </p:txBody>
        </p:sp>
        <p:sp>
          <p:nvSpPr>
            <p:cNvPr id="24589" name="Text Box 12"/>
            <p:cNvSpPr txBox="1">
              <a:spLocks noChangeArrowheads="1"/>
            </p:cNvSpPr>
            <p:nvPr/>
          </p:nvSpPr>
          <p:spPr bwMode="auto">
            <a:xfrm>
              <a:off x="1656" y="958"/>
              <a:ext cx="1101" cy="4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000"/>
                <a:t>(x’, y’)</a:t>
              </a:r>
            </a:p>
          </p:txBody>
        </p:sp>
      </p:grpSp>
      <p:sp>
        <p:nvSpPr>
          <p:cNvPr id="718861" name="Text Box 13"/>
          <p:cNvSpPr txBox="1">
            <a:spLocks noChangeArrowheads="1"/>
          </p:cNvSpPr>
          <p:nvPr/>
        </p:nvSpPr>
        <p:spPr bwMode="auto">
          <a:xfrm>
            <a:off x="3657600" y="4191000"/>
            <a:ext cx="5072062" cy="1228725"/>
          </a:xfrm>
          <a:prstGeom prst="rect">
            <a:avLst/>
          </a:prstGeom>
          <a:solidFill>
            <a:srgbClr val="9999FF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/>
              <a:t>x’ = x </a:t>
            </a:r>
            <a:r>
              <a:rPr lang="en-US" sz="3600" b="1"/>
              <a:t>cos</a:t>
            </a:r>
            <a:r>
              <a:rPr lang="en-US" sz="3600"/>
              <a:t>(</a:t>
            </a:r>
            <a:r>
              <a:rPr lang="en-US" sz="3600">
                <a:sym typeface="Symbol" pitchFamily="18" charset="2"/>
              </a:rPr>
              <a:t>) - y </a:t>
            </a:r>
            <a:r>
              <a:rPr lang="en-US" sz="3600" b="1">
                <a:sym typeface="Symbol" pitchFamily="18" charset="2"/>
              </a:rPr>
              <a:t>sin</a:t>
            </a:r>
            <a:r>
              <a:rPr lang="en-US" sz="3600">
                <a:sym typeface="Symbol" pitchFamily="18" charset="2"/>
              </a:rPr>
              <a:t>()</a:t>
            </a:r>
          </a:p>
          <a:p>
            <a:pPr algn="ctr"/>
            <a:r>
              <a:rPr lang="en-US" sz="3600">
                <a:sym typeface="Symbol" pitchFamily="18" charset="2"/>
              </a:rPr>
              <a:t>y’ = x </a:t>
            </a:r>
            <a:r>
              <a:rPr lang="en-US" sz="3600" b="1">
                <a:sym typeface="Symbol" pitchFamily="18" charset="2"/>
              </a:rPr>
              <a:t>sin</a:t>
            </a:r>
            <a:r>
              <a:rPr lang="en-US" sz="3600">
                <a:sym typeface="Symbol" pitchFamily="18" charset="2"/>
              </a:rPr>
              <a:t>() + y </a:t>
            </a:r>
            <a:r>
              <a:rPr lang="en-US" sz="3600" b="1">
                <a:sym typeface="Symbol" pitchFamily="18" charset="2"/>
              </a:rPr>
              <a:t>cos</a:t>
            </a:r>
            <a:r>
              <a:rPr lang="en-US" sz="3600">
                <a:sym typeface="Symbol" pitchFamily="18" charset="2"/>
              </a:rPr>
              <a:t>()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11388" y="76200"/>
            <a:ext cx="7770812" cy="838200"/>
          </a:xfrm>
        </p:spPr>
        <p:txBody>
          <a:bodyPr/>
          <a:lstStyle/>
          <a:p>
            <a:r>
              <a:rPr lang="en-US" smtClean="0"/>
              <a:t>2-D Rotation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953000" y="1905000"/>
            <a:ext cx="3683444" cy="369331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CC3300"/>
                </a:solidFill>
              </a:rPr>
              <a:t>Polar coordinates…</a:t>
            </a:r>
            <a:endParaRPr lang="en-US" dirty="0" smtClean="0"/>
          </a:p>
          <a:p>
            <a:r>
              <a:rPr lang="en-US" dirty="0" smtClean="0"/>
              <a:t>x </a:t>
            </a:r>
            <a:r>
              <a:rPr lang="en-US" dirty="0"/>
              <a:t>= r </a:t>
            </a:r>
            <a:r>
              <a:rPr lang="en-US" dirty="0" err="1"/>
              <a:t>cos</a:t>
            </a:r>
            <a:r>
              <a:rPr lang="en-US" dirty="0"/>
              <a:t> 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</a:t>
            </a:r>
          </a:p>
          <a:p>
            <a:r>
              <a:rPr lang="en-US" dirty="0"/>
              <a:t>y = r sin 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</a:t>
            </a:r>
          </a:p>
          <a:p>
            <a:r>
              <a:rPr lang="en-US" dirty="0"/>
              <a:t>x’ = r </a:t>
            </a:r>
            <a:r>
              <a:rPr lang="en-US" dirty="0" err="1"/>
              <a:t>cos</a:t>
            </a:r>
            <a:r>
              <a:rPr lang="en-US" dirty="0"/>
              <a:t> 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 +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</a:t>
            </a:r>
          </a:p>
          <a:p>
            <a:r>
              <a:rPr lang="en-US" dirty="0"/>
              <a:t>y’ = r sin 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 +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>
                <a:solidFill>
                  <a:srgbClr val="CC3300"/>
                </a:solidFill>
              </a:rPr>
              <a:t>Trig Identity…</a:t>
            </a:r>
          </a:p>
          <a:p>
            <a:r>
              <a:rPr lang="en-US" dirty="0"/>
              <a:t>x’ = r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 – r sin(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 sin(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</a:t>
            </a:r>
          </a:p>
          <a:p>
            <a:r>
              <a:rPr lang="en-US" dirty="0"/>
              <a:t>y’ = r sin(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 + r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 sin(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>
                <a:solidFill>
                  <a:srgbClr val="CC3300"/>
                </a:solidFill>
              </a:rPr>
              <a:t>Substitute…</a:t>
            </a:r>
          </a:p>
          <a:p>
            <a:r>
              <a:rPr lang="en-US" dirty="0"/>
              <a:t>x’ = x </a:t>
            </a:r>
            <a:r>
              <a:rPr lang="en-US" b="1" dirty="0" err="1"/>
              <a:t>cos</a:t>
            </a:r>
            <a:r>
              <a:rPr lang="en-US" dirty="0"/>
              <a:t>(</a:t>
            </a:r>
            <a:r>
              <a:rPr lang="en-US" dirty="0">
                <a:sym typeface="Symbol" pitchFamily="18" charset="2"/>
              </a:rPr>
              <a:t>) - y </a:t>
            </a:r>
            <a:r>
              <a:rPr lang="en-US" b="1" dirty="0">
                <a:sym typeface="Symbol" pitchFamily="18" charset="2"/>
              </a:rPr>
              <a:t>sin</a:t>
            </a:r>
            <a:r>
              <a:rPr lang="en-US" dirty="0">
                <a:sym typeface="Symbol" pitchFamily="18" charset="2"/>
              </a:rPr>
              <a:t>()</a:t>
            </a:r>
          </a:p>
          <a:p>
            <a:r>
              <a:rPr lang="en-US" dirty="0">
                <a:sym typeface="Symbol" pitchFamily="18" charset="2"/>
              </a:rPr>
              <a:t>y’ = x </a:t>
            </a:r>
            <a:r>
              <a:rPr lang="en-US" b="1" dirty="0">
                <a:sym typeface="Symbol" pitchFamily="18" charset="2"/>
              </a:rPr>
              <a:t>sin</a:t>
            </a:r>
            <a:r>
              <a:rPr lang="en-US" dirty="0">
                <a:sym typeface="Symbol" pitchFamily="18" charset="2"/>
              </a:rPr>
              <a:t>() + y </a:t>
            </a:r>
            <a:r>
              <a:rPr lang="en-US" b="1" dirty="0" err="1">
                <a:sym typeface="Symbol" pitchFamily="18" charset="2"/>
              </a:rPr>
              <a:t>cos</a:t>
            </a:r>
            <a:r>
              <a:rPr lang="en-US" dirty="0">
                <a:sym typeface="Symbol" pitchFamily="18" charset="2"/>
              </a:rPr>
              <a:t>()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9262" y="2731085"/>
            <a:ext cx="3827862" cy="2952561"/>
            <a:chOff x="128" y="826"/>
            <a:chExt cx="4264" cy="2966"/>
          </a:xfrm>
        </p:grpSpPr>
        <p:sp>
          <p:nvSpPr>
            <p:cNvPr id="25608" name="Oval 5"/>
            <p:cNvSpPr>
              <a:spLocks noChangeArrowheads="1"/>
            </p:cNvSpPr>
            <p:nvPr/>
          </p:nvSpPr>
          <p:spPr bwMode="auto">
            <a:xfrm>
              <a:off x="1512" y="1248"/>
              <a:ext cx="108" cy="9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" name="Line 6"/>
            <p:cNvSpPr>
              <a:spLocks noChangeShapeType="1"/>
            </p:cNvSpPr>
            <p:nvPr/>
          </p:nvSpPr>
          <p:spPr bwMode="auto">
            <a:xfrm>
              <a:off x="810" y="1008"/>
              <a:ext cx="0" cy="27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" name="Line 7"/>
            <p:cNvSpPr>
              <a:spLocks noChangeShapeType="1"/>
            </p:cNvSpPr>
            <p:nvPr/>
          </p:nvSpPr>
          <p:spPr bwMode="auto">
            <a:xfrm>
              <a:off x="810" y="3792"/>
              <a:ext cx="34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Oval 8"/>
            <p:cNvSpPr>
              <a:spLocks noChangeArrowheads="1"/>
            </p:cNvSpPr>
            <p:nvPr/>
          </p:nvSpPr>
          <p:spPr bwMode="auto">
            <a:xfrm>
              <a:off x="2908" y="2264"/>
              <a:ext cx="108" cy="9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Line 9"/>
            <p:cNvSpPr>
              <a:spLocks noChangeShapeType="1"/>
            </p:cNvSpPr>
            <p:nvPr/>
          </p:nvSpPr>
          <p:spPr bwMode="auto">
            <a:xfrm flipV="1">
              <a:off x="810" y="2352"/>
              <a:ext cx="2106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Line 10"/>
            <p:cNvSpPr>
              <a:spLocks noChangeShapeType="1"/>
            </p:cNvSpPr>
            <p:nvPr/>
          </p:nvSpPr>
          <p:spPr bwMode="auto">
            <a:xfrm rot="19268048" flipV="1">
              <a:off x="128" y="1832"/>
              <a:ext cx="2106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Text Box 11"/>
            <p:cNvSpPr txBox="1">
              <a:spLocks noChangeArrowheads="1"/>
            </p:cNvSpPr>
            <p:nvPr/>
          </p:nvSpPr>
          <p:spPr bwMode="auto">
            <a:xfrm>
              <a:off x="870" y="2849"/>
              <a:ext cx="563" cy="83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800">
                  <a:sym typeface="Symbol" pitchFamily="18" charset="2"/>
                </a:rPr>
                <a:t></a:t>
              </a:r>
              <a:endParaRPr lang="en-US" sz="4800"/>
            </a:p>
          </p:txBody>
        </p:sp>
        <p:sp>
          <p:nvSpPr>
            <p:cNvPr id="25615" name="Text Box 12"/>
            <p:cNvSpPr txBox="1">
              <a:spLocks noChangeArrowheads="1"/>
            </p:cNvSpPr>
            <p:nvPr/>
          </p:nvSpPr>
          <p:spPr bwMode="auto">
            <a:xfrm>
              <a:off x="2915" y="1738"/>
              <a:ext cx="1477" cy="71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000"/>
                <a:t>(x, y)</a:t>
              </a:r>
            </a:p>
          </p:txBody>
        </p:sp>
        <p:sp>
          <p:nvSpPr>
            <p:cNvPr id="25616" name="Text Box 13"/>
            <p:cNvSpPr txBox="1">
              <a:spLocks noChangeArrowheads="1"/>
            </p:cNvSpPr>
            <p:nvPr/>
          </p:nvSpPr>
          <p:spPr bwMode="auto">
            <a:xfrm>
              <a:off x="1656" y="826"/>
              <a:ext cx="1731" cy="71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000"/>
                <a:t>(x’, y’)</a:t>
              </a:r>
            </a:p>
          </p:txBody>
        </p:sp>
      </p:grpSp>
      <p:sp>
        <p:nvSpPr>
          <p:cNvPr id="25605" name="Rectangle 14"/>
          <p:cNvSpPr>
            <a:spLocks noChangeArrowheads="1"/>
          </p:cNvSpPr>
          <p:nvPr/>
        </p:nvSpPr>
        <p:spPr bwMode="auto">
          <a:xfrm>
            <a:off x="1566862" y="5020071"/>
            <a:ext cx="604838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Symbol" pitchFamily="18" charset="2"/>
                <a:sym typeface="Symbol" pitchFamily="18" charset="2"/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2-D Rotation</a:t>
            </a: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143000"/>
            <a:ext cx="77724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This is easy to capture in matrix form:</a:t>
            </a:r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>
              <a:buNone/>
            </a:pPr>
            <a:r>
              <a:rPr lang="en-US" sz="2000" dirty="0"/>
              <a:t>Even though sin(</a:t>
            </a:r>
            <a:r>
              <a:rPr lang="en-US" sz="2000" dirty="0">
                <a:latin typeface="Symbol" pitchFamily="18" charset="2"/>
              </a:rPr>
              <a:t>q</a:t>
            </a:r>
            <a:r>
              <a:rPr lang="en-US" sz="2000" dirty="0"/>
              <a:t>) and </a:t>
            </a:r>
            <a:r>
              <a:rPr lang="en-US" sz="2000" dirty="0" err="1"/>
              <a:t>cos</a:t>
            </a:r>
            <a:r>
              <a:rPr lang="en-US" sz="2000" dirty="0"/>
              <a:t>(</a:t>
            </a:r>
            <a:r>
              <a:rPr lang="en-US" sz="2000" dirty="0">
                <a:latin typeface="Symbol" pitchFamily="18" charset="2"/>
              </a:rPr>
              <a:t>q</a:t>
            </a:r>
            <a:r>
              <a:rPr lang="en-US" sz="2000" dirty="0"/>
              <a:t>) are nonlinear functions of </a:t>
            </a:r>
            <a:r>
              <a:rPr lang="en-US" sz="2000" dirty="0">
                <a:latin typeface="Symbol" pitchFamily="18" charset="2"/>
              </a:rPr>
              <a:t>q</a:t>
            </a:r>
            <a:r>
              <a:rPr lang="en-US" sz="2000" dirty="0"/>
              <a:t>,</a:t>
            </a:r>
          </a:p>
          <a:p>
            <a:pPr lvl="1"/>
            <a:r>
              <a:rPr lang="en-US" sz="1800" b="1" i="1" dirty="0"/>
              <a:t>x’ is a linear combination of x and y</a:t>
            </a:r>
          </a:p>
          <a:p>
            <a:pPr lvl="1"/>
            <a:r>
              <a:rPr lang="en-US" sz="1800" b="1" i="1" dirty="0"/>
              <a:t>y’ is a linear combination of x and y</a:t>
            </a:r>
          </a:p>
          <a:p>
            <a:pPr lvl="1"/>
            <a:endParaRPr lang="en-US" sz="1800" b="1" i="1" dirty="0"/>
          </a:p>
          <a:p>
            <a:pPr marL="0" indent="0">
              <a:buNone/>
            </a:pPr>
            <a:r>
              <a:rPr lang="en-US" sz="2000" dirty="0"/>
              <a:t>What is the inverse transformation?</a:t>
            </a:r>
          </a:p>
          <a:p>
            <a:pPr lvl="1"/>
            <a:r>
              <a:rPr lang="en-US" sz="1800" dirty="0"/>
              <a:t>Rotation by –</a:t>
            </a:r>
            <a:r>
              <a:rPr lang="en-US" sz="1800" dirty="0">
                <a:latin typeface="Symbol" pitchFamily="18" charset="2"/>
              </a:rPr>
              <a:t>q</a:t>
            </a:r>
            <a:endParaRPr lang="en-US" sz="1800" dirty="0"/>
          </a:p>
          <a:p>
            <a:pPr lvl="1"/>
            <a:r>
              <a:rPr lang="en-US" sz="1800" dirty="0"/>
              <a:t>For rotation matrices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530143"/>
              </p:ext>
            </p:extLst>
          </p:nvPr>
        </p:nvGraphicFramePr>
        <p:xfrm>
          <a:off x="1981201" y="1566864"/>
          <a:ext cx="4454525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50" name="Equation" r:id="rId3" imgW="1777680" imgH="469800" progId="Equation.3">
                  <p:embed/>
                </p:oleObj>
              </mc:Choice>
              <mc:Fallback>
                <p:oleObj name="Equation" r:id="rId3" imgW="177768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1566864"/>
                        <a:ext cx="4454525" cy="117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0901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42653605"/>
              </p:ext>
            </p:extLst>
          </p:nvPr>
        </p:nvGraphicFramePr>
        <p:xfrm>
          <a:off x="3975101" y="5681663"/>
          <a:ext cx="12541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51" name="Equation" r:id="rId5" imgW="596880" imgH="190440" progId="Equation.3">
                  <p:embed/>
                </p:oleObj>
              </mc:Choice>
              <mc:Fallback>
                <p:oleObj name="Equation" r:id="rId5" imgW="596880" imgH="1904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1" y="5681663"/>
                        <a:ext cx="12541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AutoShape 7"/>
          <p:cNvSpPr>
            <a:spLocks/>
          </p:cNvSpPr>
          <p:nvPr/>
        </p:nvSpPr>
        <p:spPr bwMode="auto">
          <a:xfrm rot="16200000">
            <a:off x="4267200" y="1676400"/>
            <a:ext cx="228600" cy="2514600"/>
          </a:xfrm>
          <a:prstGeom prst="leftBrace">
            <a:avLst>
              <a:gd name="adj1" fmla="val 91667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ru-RU">
              <a:solidFill>
                <a:schemeClr val="bg1"/>
              </a:solidFill>
            </a:endParaRPr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4175126" y="3089275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9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11388" y="76200"/>
            <a:ext cx="7770812" cy="838200"/>
          </a:xfrm>
        </p:spPr>
        <p:txBody>
          <a:bodyPr/>
          <a:lstStyle/>
          <a:p>
            <a:r>
              <a:rPr lang="en-US" smtClean="0"/>
              <a:t>2x2 Matrices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What types of transformations can be </a:t>
            </a:r>
            <a:br>
              <a:rPr lang="en-US" dirty="0" smtClean="0"/>
            </a:br>
            <a:r>
              <a:rPr lang="en-US" dirty="0" smtClean="0"/>
              <a:t>represented with a 2x2 matrix?</a:t>
            </a: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1020764" y="2597150"/>
            <a:ext cx="21034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2D Identity?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752960"/>
              </p:ext>
            </p:extLst>
          </p:nvPr>
        </p:nvGraphicFramePr>
        <p:xfrm>
          <a:off x="1427164" y="3206751"/>
          <a:ext cx="962025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46" name="Equation" r:id="rId3" imgW="380880" imgH="355320" progId="Equation.3">
                  <p:embed/>
                </p:oleObj>
              </mc:Choice>
              <mc:Fallback>
                <p:oleObj name="Equation" r:id="rId3" imgW="380880" imgH="3553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164" y="3206751"/>
                        <a:ext cx="962025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49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920863"/>
              </p:ext>
            </p:extLst>
          </p:nvPr>
        </p:nvGraphicFramePr>
        <p:xfrm>
          <a:off x="4073526" y="3130551"/>
          <a:ext cx="272256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47" name="Equation" r:id="rId5" imgW="1079280" imgH="380880" progId="Equation.3">
                  <p:embed/>
                </p:oleObj>
              </mc:Choice>
              <mc:Fallback>
                <p:oleObj name="Equation" r:id="rId5" imgW="1079280" imgH="3808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526" y="3130551"/>
                        <a:ext cx="2722563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Text Box 7"/>
          <p:cNvSpPr txBox="1">
            <a:spLocks noChangeArrowheads="1"/>
          </p:cNvSpPr>
          <p:nvPr/>
        </p:nvSpPr>
        <p:spPr bwMode="auto">
          <a:xfrm>
            <a:off x="1020763" y="4349750"/>
            <a:ext cx="39052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2D Scale around (0,0)?</a:t>
            </a:r>
          </a:p>
        </p:txBody>
      </p:sp>
      <p:graphicFrame>
        <p:nvGraphicFramePr>
          <p:cNvPr id="41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644064"/>
              </p:ext>
            </p:extLst>
          </p:nvPr>
        </p:nvGraphicFramePr>
        <p:xfrm>
          <a:off x="1395413" y="4800600"/>
          <a:ext cx="163195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48" name="Equation" r:id="rId7" imgW="647640" imgH="482400" progId="Equation.3">
                  <p:embed/>
                </p:oleObj>
              </mc:Choice>
              <mc:Fallback>
                <p:oleObj name="Equation" r:id="rId7" imgW="647640" imgH="482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3" y="4800600"/>
                        <a:ext cx="1631950" cy="121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50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256457"/>
              </p:ext>
            </p:extLst>
          </p:nvPr>
        </p:nvGraphicFramePr>
        <p:xfrm>
          <a:off x="4041776" y="4832351"/>
          <a:ext cx="3108325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49" name="Equation" r:id="rId9" imgW="1231560" imgH="482400" progId="Equation.3">
                  <p:embed/>
                </p:oleObj>
              </mc:Choice>
              <mc:Fallback>
                <p:oleObj name="Equation" r:id="rId9" imgW="1231560" imgH="482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1776" y="4832351"/>
                        <a:ext cx="3108325" cy="1217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11388" y="76200"/>
            <a:ext cx="7770812" cy="838200"/>
          </a:xfrm>
        </p:spPr>
        <p:txBody>
          <a:bodyPr/>
          <a:lstStyle/>
          <a:p>
            <a:r>
              <a:rPr lang="en-US" smtClean="0"/>
              <a:t>2x2 Matrices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What types of transformations can be </a:t>
            </a:r>
            <a:br>
              <a:rPr lang="en-US" dirty="0" smtClean="0"/>
            </a:br>
            <a:r>
              <a:rPr lang="en-US" dirty="0" smtClean="0"/>
              <a:t>represented with a 2x2 matrix?</a:t>
            </a:r>
          </a:p>
        </p:txBody>
      </p:sp>
      <p:sp>
        <p:nvSpPr>
          <p:cNvPr id="5128" name="Text Box 4"/>
          <p:cNvSpPr txBox="1">
            <a:spLocks noChangeArrowheads="1"/>
          </p:cNvSpPr>
          <p:nvPr/>
        </p:nvSpPr>
        <p:spPr bwMode="auto">
          <a:xfrm>
            <a:off x="1011237" y="2624137"/>
            <a:ext cx="40655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2D Rotate around (0,0)?</a:t>
            </a: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953450"/>
              </p:ext>
            </p:extLst>
          </p:nvPr>
        </p:nvGraphicFramePr>
        <p:xfrm>
          <a:off x="1316037" y="3325813"/>
          <a:ext cx="322421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70" name="Equation" r:id="rId3" imgW="1460160" imgH="355320" progId="Equation.3">
                  <p:embed/>
                </p:oleObj>
              </mc:Choice>
              <mc:Fallback>
                <p:oleObj name="Equation" r:id="rId3" imgW="1460160" imgH="3553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037" y="3325813"/>
                        <a:ext cx="3224213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223757"/>
              </p:ext>
            </p:extLst>
          </p:nvPr>
        </p:nvGraphicFramePr>
        <p:xfrm>
          <a:off x="5189536" y="3270250"/>
          <a:ext cx="34544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71" name="Equation" r:id="rId5" imgW="1701720" imgH="457200" progId="Equation.3">
                  <p:embed/>
                </p:oleObj>
              </mc:Choice>
              <mc:Fallback>
                <p:oleObj name="Equation" r:id="rId5" imgW="170172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9536" y="3270250"/>
                        <a:ext cx="3454400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Text Box 7"/>
          <p:cNvSpPr txBox="1">
            <a:spLocks noChangeArrowheads="1"/>
          </p:cNvSpPr>
          <p:nvPr/>
        </p:nvSpPr>
        <p:spPr bwMode="auto">
          <a:xfrm>
            <a:off x="1011237" y="4529137"/>
            <a:ext cx="19046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2D Shear?</a:t>
            </a:r>
          </a:p>
        </p:txBody>
      </p:sp>
      <p:graphicFrame>
        <p:nvGraphicFramePr>
          <p:cNvPr id="51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946349"/>
              </p:ext>
            </p:extLst>
          </p:nvPr>
        </p:nvGraphicFramePr>
        <p:xfrm>
          <a:off x="1371600" y="5119688"/>
          <a:ext cx="190658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72" name="Equation" r:id="rId7" imgW="863280" imgH="457200" progId="Equation.3">
                  <p:embed/>
                </p:oleObj>
              </mc:Choice>
              <mc:Fallback>
                <p:oleObj name="Equation" r:id="rId7" imgW="86328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119688"/>
                        <a:ext cx="190658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728396"/>
              </p:ext>
            </p:extLst>
          </p:nvPr>
        </p:nvGraphicFramePr>
        <p:xfrm>
          <a:off x="5307011" y="5049837"/>
          <a:ext cx="3105150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73" name="Equation" r:id="rId9" imgW="1231560" imgH="482400" progId="Equation.3">
                  <p:embed/>
                </p:oleObj>
              </mc:Choice>
              <mc:Fallback>
                <p:oleObj name="Equation" r:id="rId9" imgW="1231560" imgH="482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011" y="5049837"/>
                        <a:ext cx="3105150" cy="1217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11388" y="76200"/>
            <a:ext cx="7770812" cy="838200"/>
          </a:xfrm>
        </p:spPr>
        <p:txBody>
          <a:bodyPr/>
          <a:lstStyle/>
          <a:p>
            <a:r>
              <a:rPr lang="en-US" smtClean="0"/>
              <a:t>2x2 Matrices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What types of transformations can be </a:t>
            </a:r>
            <a:br>
              <a:rPr lang="en-US" dirty="0" smtClean="0"/>
            </a:br>
            <a:r>
              <a:rPr lang="en-US" dirty="0" smtClean="0"/>
              <a:t>represented with a 2x2 matrix?</a:t>
            </a:r>
          </a:p>
        </p:txBody>
      </p:sp>
      <p:sp>
        <p:nvSpPr>
          <p:cNvPr id="6152" name="Text Box 4"/>
          <p:cNvSpPr txBox="1">
            <a:spLocks noChangeArrowheads="1"/>
          </p:cNvSpPr>
          <p:nvPr/>
        </p:nvSpPr>
        <p:spPr bwMode="auto">
          <a:xfrm>
            <a:off x="990600" y="2654705"/>
            <a:ext cx="39499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2D Mirror about Y axis?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857492"/>
              </p:ext>
            </p:extLst>
          </p:nvPr>
        </p:nvGraphicFramePr>
        <p:xfrm>
          <a:off x="1371600" y="3305581"/>
          <a:ext cx="100965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94" name="Equation" r:id="rId3" imgW="457200" imgH="355320" progId="Equation.3">
                  <p:embed/>
                </p:oleObj>
              </mc:Choice>
              <mc:Fallback>
                <p:oleObj name="Equation" r:id="rId3" imgW="457200" imgH="3553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305581"/>
                        <a:ext cx="1009650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361173"/>
              </p:ext>
            </p:extLst>
          </p:nvPr>
        </p:nvGraphicFramePr>
        <p:xfrm>
          <a:off x="4724400" y="3173818"/>
          <a:ext cx="29718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95" name="Equation" r:id="rId5" imgW="1168200" imgH="380880" progId="Equation.3">
                  <p:embed/>
                </p:oleObj>
              </mc:Choice>
              <mc:Fallback>
                <p:oleObj name="Equation" r:id="rId5" imgW="1168200" imgH="3808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173818"/>
                        <a:ext cx="2971800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Text Box 7"/>
          <p:cNvSpPr txBox="1">
            <a:spLocks noChangeArrowheads="1"/>
          </p:cNvSpPr>
          <p:nvPr/>
        </p:nvSpPr>
        <p:spPr bwMode="auto">
          <a:xfrm>
            <a:off x="990600" y="4559705"/>
            <a:ext cx="35253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2D Mirror over (0,0)?</a:t>
            </a:r>
          </a:p>
        </p:txBody>
      </p:sp>
      <p:graphicFrame>
        <p:nvGraphicFramePr>
          <p:cNvPr id="61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482885"/>
              </p:ext>
            </p:extLst>
          </p:nvPr>
        </p:nvGraphicFramePr>
        <p:xfrm>
          <a:off x="1447800" y="5286781"/>
          <a:ext cx="1036638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96" name="Equation" r:id="rId7" imgW="469800" imgH="355320" progId="Equation.3">
                  <p:embed/>
                </p:oleObj>
              </mc:Choice>
              <mc:Fallback>
                <p:oleObj name="Equation" r:id="rId7" imgW="469800" imgH="3553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286781"/>
                        <a:ext cx="1036638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463924"/>
              </p:ext>
            </p:extLst>
          </p:nvPr>
        </p:nvGraphicFramePr>
        <p:xfrm>
          <a:off x="4727576" y="5177243"/>
          <a:ext cx="31972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97" name="Equation" r:id="rId9" imgW="1257120" imgH="380880" progId="Equation.3">
                  <p:embed/>
                </p:oleObj>
              </mc:Choice>
              <mc:Fallback>
                <p:oleObj name="Equation" r:id="rId9" imgW="1257120" imgH="3808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7576" y="5177243"/>
                        <a:ext cx="3197225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11388" y="76200"/>
            <a:ext cx="7770812" cy="838200"/>
          </a:xfrm>
        </p:spPr>
        <p:txBody>
          <a:bodyPr/>
          <a:lstStyle/>
          <a:p>
            <a:r>
              <a:rPr lang="en-US" smtClean="0"/>
              <a:t>2x2 Matrices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What types of transformations can be </a:t>
            </a:r>
            <a:br>
              <a:rPr lang="en-US" dirty="0" smtClean="0"/>
            </a:br>
            <a:r>
              <a:rPr lang="en-US" dirty="0" smtClean="0"/>
              <a:t>represented with a 2x2 matrix?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2362200" y="2757488"/>
            <a:ext cx="27056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2D Translation?</a:t>
            </a: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2898776" y="3297239"/>
          <a:ext cx="14255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10" name="Equation" r:id="rId3" imgW="647640" imgH="457200" progId="Equation.3">
                  <p:embed/>
                </p:oleObj>
              </mc:Choice>
              <mc:Fallback>
                <p:oleObj name="Equation" r:id="rId3" imgW="64764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8776" y="3297239"/>
                        <a:ext cx="142557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8071" name="Text Box 7"/>
          <p:cNvSpPr txBox="1">
            <a:spLocks noChangeArrowheads="1"/>
          </p:cNvSpPr>
          <p:nvPr/>
        </p:nvSpPr>
        <p:spPr bwMode="auto">
          <a:xfrm>
            <a:off x="4741864" y="3505200"/>
            <a:ext cx="5950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Arial" charset="0"/>
              </a:rPr>
              <a:t>NO!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3489"/>
            <a:ext cx="83058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from last class: Gradient Domain 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458200" cy="5135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General concept: Solve for pixels of new image that satisfy constraints on the gradient and the intensity</a:t>
            </a:r>
          </a:p>
          <a:p>
            <a:pPr lvl="1"/>
            <a:r>
              <a:rPr lang="en-US" dirty="0" smtClean="0"/>
              <a:t>Constraints can be from one image (for filtering) or more (for blending)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2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7289"/>
            <a:ext cx="7770812" cy="838200"/>
          </a:xfrm>
        </p:spPr>
        <p:txBody>
          <a:bodyPr/>
          <a:lstStyle/>
          <a:p>
            <a:r>
              <a:rPr lang="en-US" dirty="0" smtClean="0"/>
              <a:t>All 2D Linear Transformations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66150" cy="47879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Linear transformations are combinations of …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Scale,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Rotation,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Shear, and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Mirror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Properties of linear transformations: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Origin maps to origin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Lines map to lines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Parallel lines remain parallel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Ratios are preserved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Closed under composition</a:t>
            </a: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415700"/>
              </p:ext>
            </p:extLst>
          </p:nvPr>
        </p:nvGraphicFramePr>
        <p:xfrm>
          <a:off x="5562600" y="1905000"/>
          <a:ext cx="227171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70" name="Equation" r:id="rId3" imgW="1117440" imgH="457200" progId="Equation.3">
                  <p:embed/>
                </p:oleObj>
              </mc:Choice>
              <mc:Fallback>
                <p:oleObj name="Equation" r:id="rId3" imgW="111744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905000"/>
                        <a:ext cx="2271713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343406"/>
              </p:ext>
            </p:extLst>
          </p:nvPr>
        </p:nvGraphicFramePr>
        <p:xfrm>
          <a:off x="2133600" y="4800600"/>
          <a:ext cx="5126037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71" name="Equation" r:id="rId5" imgW="2031840" imgH="406080" progId="Equation.3">
                  <p:embed/>
                </p:oleObj>
              </mc:Choice>
              <mc:Fallback>
                <p:oleObj name="Equation" r:id="rId5" imgW="2031840" imgH="4060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800600"/>
                        <a:ext cx="5126037" cy="102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001000" cy="51355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>Q: How can we represent translation in matrix form?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493289"/>
              </p:ext>
            </p:extLst>
          </p:nvPr>
        </p:nvGraphicFramePr>
        <p:xfrm>
          <a:off x="3221781" y="2971800"/>
          <a:ext cx="142398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9" name="Equation" r:id="rId3" imgW="647640" imgH="457200" progId="Equation.3">
                  <p:embed/>
                </p:oleObj>
              </mc:Choice>
              <mc:Fallback>
                <p:oleObj name="Equation" r:id="rId3" imgW="64764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781" y="2971800"/>
                        <a:ext cx="142398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/>
          <a:lstStyle/>
          <a:p>
            <a:r>
              <a:rPr lang="en-US" dirty="0" smtClean="0"/>
              <a:t>Homogeneous Coordinates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183971"/>
            <a:ext cx="8077200" cy="2833688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Homogeneous </a:t>
            </a:r>
            <a:r>
              <a:rPr lang="en-US" b="1" i="1" dirty="0" smtClean="0"/>
              <a:t>coordinates </a:t>
            </a:r>
          </a:p>
          <a:p>
            <a:pPr marL="0" indent="0">
              <a:buNone/>
            </a:pPr>
            <a:r>
              <a:rPr lang="en-US" dirty="0" smtClean="0"/>
              <a:t>represent </a:t>
            </a:r>
            <a:r>
              <a:rPr lang="en-US" dirty="0"/>
              <a:t>coordinates in 2 dimensions with a 3-vector</a:t>
            </a:r>
          </a:p>
          <a:p>
            <a:pPr marL="0" indent="0"/>
            <a:endParaRPr lang="en-US" dirty="0"/>
          </a:p>
        </p:txBody>
      </p:sp>
      <p:graphicFrame>
        <p:nvGraphicFramePr>
          <p:cNvPr id="10242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3605447"/>
              </p:ext>
            </p:extLst>
          </p:nvPr>
        </p:nvGraphicFramePr>
        <p:xfrm>
          <a:off x="2590800" y="2743200"/>
          <a:ext cx="4003675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83" name="Equation" r:id="rId3" imgW="1562040" imgH="711000" progId="Equation.3">
                  <p:embed/>
                </p:oleObj>
              </mc:Choice>
              <mc:Fallback>
                <p:oleObj name="Equation" r:id="rId3" imgW="156204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743200"/>
                        <a:ext cx="4003675" cy="182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/>
          <a:lstStyle/>
          <a:p>
            <a:r>
              <a:rPr lang="en-US" sz="4000" dirty="0" smtClean="0"/>
              <a:t>Homogeneous Coordinates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295400" y="3733800"/>
            <a:ext cx="5867400" cy="281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009" y="936626"/>
            <a:ext cx="7772400" cy="2743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500" dirty="0"/>
              <a:t>2D Points </a:t>
            </a:r>
            <a:r>
              <a:rPr lang="en-US" sz="3500" dirty="0">
                <a:sym typeface="Wingdings" pitchFamily="2" charset="2"/>
              </a:rPr>
              <a:t> Homogeneous Coordinates</a:t>
            </a:r>
            <a:endParaRPr lang="en-US" sz="3500" dirty="0"/>
          </a:p>
          <a:p>
            <a:r>
              <a:rPr lang="en-US" sz="3000" dirty="0"/>
              <a:t>Append 1 to every 2D point: (x y) </a:t>
            </a:r>
            <a:r>
              <a:rPr lang="en-US" sz="3000" dirty="0">
                <a:sym typeface="Wingdings" pitchFamily="2" charset="2"/>
              </a:rPr>
              <a:t> (x y 1)</a:t>
            </a:r>
            <a:endParaRPr lang="en-US" sz="3000" dirty="0"/>
          </a:p>
          <a:p>
            <a:pPr>
              <a:buNone/>
            </a:pPr>
            <a:r>
              <a:rPr lang="en-US" sz="3000" dirty="0"/>
              <a:t>Homogeneous coordinates </a:t>
            </a:r>
            <a:r>
              <a:rPr lang="en-US" sz="3000" dirty="0">
                <a:sym typeface="Wingdings" pitchFamily="2" charset="2"/>
              </a:rPr>
              <a:t> 2D Points</a:t>
            </a:r>
          </a:p>
          <a:p>
            <a:r>
              <a:rPr lang="en-US" sz="3000" dirty="0">
                <a:sym typeface="Wingdings" pitchFamily="2" charset="2"/>
              </a:rPr>
              <a:t>Divide by third coordinate (x y w)  (x/w y/w)</a:t>
            </a:r>
            <a:endParaRPr lang="en-US" sz="3000" dirty="0"/>
          </a:p>
          <a:p>
            <a:pPr>
              <a:buNone/>
            </a:pPr>
            <a:r>
              <a:rPr lang="en-US" sz="3000" dirty="0"/>
              <a:t>Special properties</a:t>
            </a:r>
          </a:p>
          <a:p>
            <a:r>
              <a:rPr lang="en-US" sz="3000" dirty="0"/>
              <a:t>Scale invariant: (x y w) = k * (x y w)</a:t>
            </a:r>
          </a:p>
          <a:p>
            <a:r>
              <a:rPr lang="en-US" sz="3000" dirty="0"/>
              <a:t>(x, y, 0) represents a point at infinity</a:t>
            </a:r>
          </a:p>
          <a:p>
            <a:r>
              <a:rPr lang="en-US" sz="3000" dirty="0"/>
              <a:t>(0, 0, 0) is not allowed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0" y="3810000"/>
            <a:ext cx="5489946" cy="2668588"/>
            <a:chOff x="1836" y="1871"/>
            <a:chExt cx="3891" cy="1681"/>
          </a:xfrm>
        </p:grpSpPr>
        <p:sp>
          <p:nvSpPr>
            <p:cNvPr id="30726" name="Line 6"/>
            <p:cNvSpPr>
              <a:spLocks noChangeShapeType="1"/>
            </p:cNvSpPr>
            <p:nvPr/>
          </p:nvSpPr>
          <p:spPr bwMode="auto">
            <a:xfrm>
              <a:off x="2646" y="2064"/>
              <a:ext cx="0" cy="1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7" name="Line 7"/>
            <p:cNvSpPr>
              <a:spLocks noChangeShapeType="1"/>
            </p:cNvSpPr>
            <p:nvPr/>
          </p:nvSpPr>
          <p:spPr bwMode="auto">
            <a:xfrm>
              <a:off x="1836" y="2928"/>
              <a:ext cx="189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8" name="Oval 8"/>
            <p:cNvSpPr>
              <a:spLocks noChangeArrowheads="1"/>
            </p:cNvSpPr>
            <p:nvPr/>
          </p:nvSpPr>
          <p:spPr bwMode="auto">
            <a:xfrm>
              <a:off x="3254" y="2586"/>
              <a:ext cx="81" cy="7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30729" name="Line 9"/>
            <p:cNvSpPr>
              <a:spLocks noChangeShapeType="1"/>
            </p:cNvSpPr>
            <p:nvPr/>
          </p:nvSpPr>
          <p:spPr bwMode="auto">
            <a:xfrm>
              <a:off x="2970" y="2880"/>
              <a:ext cx="1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0" name="Line 10"/>
            <p:cNvSpPr>
              <a:spLocks noChangeShapeType="1"/>
            </p:cNvSpPr>
            <p:nvPr/>
          </p:nvSpPr>
          <p:spPr bwMode="auto">
            <a:xfrm>
              <a:off x="3294" y="2880"/>
              <a:ext cx="1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1" name="Line 11"/>
            <p:cNvSpPr>
              <a:spLocks noChangeShapeType="1"/>
            </p:cNvSpPr>
            <p:nvPr/>
          </p:nvSpPr>
          <p:spPr bwMode="auto">
            <a:xfrm>
              <a:off x="2592" y="2640"/>
              <a:ext cx="10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2" name="Line 12"/>
            <p:cNvSpPr>
              <a:spLocks noChangeShapeType="1"/>
            </p:cNvSpPr>
            <p:nvPr/>
          </p:nvSpPr>
          <p:spPr bwMode="auto">
            <a:xfrm>
              <a:off x="2592" y="2352"/>
              <a:ext cx="10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3" name="Text Box 13"/>
            <p:cNvSpPr txBox="1">
              <a:spLocks noChangeArrowheads="1"/>
            </p:cNvSpPr>
            <p:nvPr/>
          </p:nvSpPr>
          <p:spPr bwMode="auto">
            <a:xfrm>
              <a:off x="2878" y="2929"/>
              <a:ext cx="23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30734" name="Text Box 14"/>
            <p:cNvSpPr txBox="1">
              <a:spLocks noChangeArrowheads="1"/>
            </p:cNvSpPr>
            <p:nvPr/>
          </p:nvSpPr>
          <p:spPr bwMode="auto">
            <a:xfrm>
              <a:off x="3186" y="2926"/>
              <a:ext cx="23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30735" name="Text Box 15"/>
            <p:cNvSpPr txBox="1">
              <a:spLocks noChangeArrowheads="1"/>
            </p:cNvSpPr>
            <p:nvPr/>
          </p:nvSpPr>
          <p:spPr bwMode="auto">
            <a:xfrm>
              <a:off x="2432" y="2506"/>
              <a:ext cx="23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30736" name="Text Box 16"/>
            <p:cNvSpPr txBox="1">
              <a:spLocks noChangeArrowheads="1"/>
            </p:cNvSpPr>
            <p:nvPr/>
          </p:nvSpPr>
          <p:spPr bwMode="auto">
            <a:xfrm>
              <a:off x="2430" y="2206"/>
              <a:ext cx="23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30737" name="Text Box 17"/>
            <p:cNvSpPr txBox="1">
              <a:spLocks noChangeArrowheads="1"/>
            </p:cNvSpPr>
            <p:nvPr/>
          </p:nvSpPr>
          <p:spPr bwMode="auto">
            <a:xfrm>
              <a:off x="3283" y="2303"/>
              <a:ext cx="60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Arial" charset="0"/>
                </a:rPr>
                <a:t>(2,1,1)</a:t>
              </a:r>
            </a:p>
          </p:txBody>
        </p:sp>
        <p:sp>
          <p:nvSpPr>
            <p:cNvPr id="30738" name="Text Box 18"/>
            <p:cNvSpPr txBox="1">
              <a:spLocks noChangeArrowheads="1"/>
            </p:cNvSpPr>
            <p:nvPr/>
          </p:nvSpPr>
          <p:spPr bwMode="auto">
            <a:xfrm>
              <a:off x="3996" y="2304"/>
              <a:ext cx="79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Arial" charset="0"/>
                </a:rPr>
                <a:t>or (4,2,2)</a:t>
              </a:r>
            </a:p>
          </p:txBody>
        </p:sp>
        <p:sp>
          <p:nvSpPr>
            <p:cNvPr id="30739" name="Text Box 19"/>
            <p:cNvSpPr txBox="1">
              <a:spLocks noChangeArrowheads="1"/>
            </p:cNvSpPr>
            <p:nvPr/>
          </p:nvSpPr>
          <p:spPr bwMode="auto">
            <a:xfrm>
              <a:off x="4933" y="2304"/>
              <a:ext cx="79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Arial" charset="0"/>
                </a:rPr>
                <a:t>or (6,3,3)</a:t>
              </a:r>
            </a:p>
          </p:txBody>
        </p:sp>
        <p:sp>
          <p:nvSpPr>
            <p:cNvPr id="30740" name="Text Box 20"/>
            <p:cNvSpPr txBox="1">
              <a:spLocks noChangeArrowheads="1"/>
            </p:cNvSpPr>
            <p:nvPr/>
          </p:nvSpPr>
          <p:spPr bwMode="auto">
            <a:xfrm>
              <a:off x="3618" y="2848"/>
              <a:ext cx="2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latin typeface="Arial" charset="0"/>
                </a:rPr>
                <a:t>x</a:t>
              </a:r>
            </a:p>
          </p:txBody>
        </p:sp>
        <p:sp>
          <p:nvSpPr>
            <p:cNvPr id="30741" name="Text Box 21"/>
            <p:cNvSpPr txBox="1">
              <a:spLocks noChangeArrowheads="1"/>
            </p:cNvSpPr>
            <p:nvPr/>
          </p:nvSpPr>
          <p:spPr bwMode="auto">
            <a:xfrm>
              <a:off x="2474" y="1871"/>
              <a:ext cx="2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latin typeface="Arial" charset="0"/>
                </a:rPr>
                <a:t>y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971801" y="3810000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Scale Invariance</a:t>
            </a:r>
            <a:endParaRPr lang="en-US" b="1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/>
          <a:lstStyle/>
          <a:p>
            <a:r>
              <a:rPr lang="en-US" dirty="0" smtClean="0"/>
              <a:t>Homogeneous Coordinates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772400" cy="5135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Q: How can we represent translation in matrix form?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A: Using the rightmost column:</a:t>
            </a:r>
          </a:p>
        </p:txBody>
      </p:sp>
      <p:graphicFrame>
        <p:nvGraphicFramePr>
          <p:cNvPr id="7321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053780"/>
              </p:ext>
            </p:extLst>
          </p:nvPr>
        </p:nvGraphicFramePr>
        <p:xfrm>
          <a:off x="2055813" y="4359275"/>
          <a:ext cx="3976687" cy="184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44" name="Equation" r:id="rId3" imgW="1587240" imgH="736560" progId="Equation.3">
                  <p:embed/>
                </p:oleObj>
              </mc:Choice>
              <mc:Fallback>
                <p:oleObj name="Equation" r:id="rId3" imgW="1587240" imgH="736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813" y="4359275"/>
                        <a:ext cx="3976687" cy="184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825970"/>
              </p:ext>
            </p:extLst>
          </p:nvPr>
        </p:nvGraphicFramePr>
        <p:xfrm>
          <a:off x="3783806" y="2057400"/>
          <a:ext cx="142398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45" name="Equation" r:id="rId5" imgW="647640" imgH="457200" progId="Equation.3">
                  <p:embed/>
                </p:oleObj>
              </mc:Choice>
              <mc:Fallback>
                <p:oleObj name="Equation" r:id="rId5" imgW="64764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3806" y="2057400"/>
                        <a:ext cx="142398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Homogeneous Coordinates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6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Example</a:t>
            </a:r>
          </a:p>
        </p:txBody>
      </p:sp>
      <p:graphicFrame>
        <p:nvGraphicFramePr>
          <p:cNvPr id="12290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41324858"/>
              </p:ext>
            </p:extLst>
          </p:nvPr>
        </p:nvGraphicFramePr>
        <p:xfrm>
          <a:off x="3126535" y="1671640"/>
          <a:ext cx="2998788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30" name="Equation" r:id="rId3" imgW="1942920" imgH="736560" progId="Equation.3">
                  <p:embed/>
                </p:oleObj>
              </mc:Choice>
              <mc:Fallback>
                <p:oleObj name="Equation" r:id="rId3" imgW="1942920" imgH="736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6535" y="1671640"/>
                        <a:ext cx="2998788" cy="113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97025" y="3962400"/>
            <a:ext cx="2541588" cy="2287588"/>
            <a:chOff x="816" y="2208"/>
            <a:chExt cx="1920" cy="1728"/>
          </a:xfrm>
        </p:grpSpPr>
        <p:sp>
          <p:nvSpPr>
            <p:cNvPr id="12327" name="Line 6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8" name="Line 7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" name="Line 8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Line 9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1" name="Line 10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2" name="Line 11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3" name="Line 12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4" name="Line 13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5" name="Line 14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6" name="Line 15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7" name="Line 16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8" name="Line 17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" name="Line 18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0" name="Line 19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1" name="Line 20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2" name="Line 21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3" name="Line 22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4" name="Line 23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422525" y="4851400"/>
            <a:ext cx="763588" cy="890588"/>
            <a:chOff x="1440" y="2928"/>
            <a:chExt cx="576" cy="672"/>
          </a:xfrm>
        </p:grpSpPr>
        <p:sp>
          <p:nvSpPr>
            <p:cNvPr id="12324" name="Freeform 25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Rectangle 26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6" name="Freeform 27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410200" y="3962400"/>
            <a:ext cx="2541588" cy="2287588"/>
            <a:chOff x="816" y="2208"/>
            <a:chExt cx="1920" cy="1728"/>
          </a:xfrm>
        </p:grpSpPr>
        <p:sp>
          <p:nvSpPr>
            <p:cNvPr id="12306" name="Line 29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Line 30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Line 31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Line 32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Line 33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1" name="Line 34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Line 35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3" name="Line 36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4" name="Line 37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Line 38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6" name="Line 39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Line 40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8" name="Line 41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9" name="Line 42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0" name="Line 43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1" name="Line 44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2" name="Line 45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Line 46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6" name="AutoShape 47"/>
          <p:cNvSpPr>
            <a:spLocks noChangeArrowheads="1"/>
          </p:cNvSpPr>
          <p:nvPr/>
        </p:nvSpPr>
        <p:spPr bwMode="auto">
          <a:xfrm>
            <a:off x="4392614" y="4978400"/>
            <a:ext cx="636587" cy="319088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/>
            <a:endParaRPr lang="ru-RU" i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2297" name="Text Box 48"/>
          <p:cNvSpPr txBox="1">
            <a:spLocks noChangeArrowheads="1"/>
          </p:cNvSpPr>
          <p:nvPr/>
        </p:nvSpPr>
        <p:spPr bwMode="auto">
          <a:xfrm>
            <a:off x="4363587" y="5317223"/>
            <a:ext cx="716863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ym typeface="Symbol" pitchFamily="18" charset="2"/>
              </a:rPr>
              <a:t>t</a:t>
            </a:r>
            <a:r>
              <a:rPr lang="en-US" baseline="-25000">
                <a:sym typeface="Symbol" pitchFamily="18" charset="2"/>
              </a:rPr>
              <a:t>x</a:t>
            </a:r>
            <a:r>
              <a:rPr lang="en-US">
                <a:sym typeface="Symbol" pitchFamily="18" charset="2"/>
              </a:rPr>
              <a:t> = 2</a:t>
            </a:r>
            <a:r>
              <a:rPr lang="en-US"/>
              <a:t/>
            </a:r>
            <a:br>
              <a:rPr lang="en-US"/>
            </a:br>
            <a:r>
              <a:rPr lang="en-US"/>
              <a:t>t</a:t>
            </a:r>
            <a:r>
              <a:rPr lang="en-US" baseline="-25000"/>
              <a:t>y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= 1</a:t>
            </a:r>
            <a:endParaRPr lang="en-US"/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6745289" y="4648200"/>
            <a:ext cx="763587" cy="890588"/>
            <a:chOff x="1440" y="2928"/>
            <a:chExt cx="576" cy="672"/>
          </a:xfrm>
        </p:grpSpPr>
        <p:sp>
          <p:nvSpPr>
            <p:cNvPr id="12303" name="Freeform 50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Rectangle 51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Freeform 52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9375"/>
            <a:ext cx="7770812" cy="838200"/>
          </a:xfrm>
        </p:spPr>
        <p:txBody>
          <a:bodyPr>
            <a:normAutofit/>
          </a:bodyPr>
          <a:lstStyle/>
          <a:p>
            <a:r>
              <a:rPr lang="en-US" sz="3200" dirty="0"/>
              <a:t>Basic 2D transformations as 3x3 matrices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160746"/>
              </p:ext>
            </p:extLst>
          </p:nvPr>
        </p:nvGraphicFramePr>
        <p:xfrm>
          <a:off x="1142999" y="4114800"/>
          <a:ext cx="3182938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62" name="Equation" r:id="rId3" imgW="2057400" imgH="711000" progId="Equation.3">
                  <p:embed/>
                </p:oleObj>
              </mc:Choice>
              <mc:Fallback>
                <p:oleObj name="Equation" r:id="rId3" imgW="205740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99" y="4114800"/>
                        <a:ext cx="3182938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138694"/>
              </p:ext>
            </p:extLst>
          </p:nvPr>
        </p:nvGraphicFramePr>
        <p:xfrm>
          <a:off x="1577974" y="1914526"/>
          <a:ext cx="210185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63" name="Equation" r:id="rId5" imgW="1333440" imgH="698400" progId="Equation.3">
                  <p:embed/>
                </p:oleObj>
              </mc:Choice>
              <mc:Fallback>
                <p:oleObj name="Equation" r:id="rId5" imgW="1333440" imgH="698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4" y="1914526"/>
                        <a:ext cx="2101850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01620"/>
              </p:ext>
            </p:extLst>
          </p:nvPr>
        </p:nvGraphicFramePr>
        <p:xfrm>
          <a:off x="5599112" y="4124325"/>
          <a:ext cx="234315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64" name="Equation" r:id="rId7" imgW="1485720" imgH="698400" progId="Equation.3">
                  <p:embed/>
                </p:oleObj>
              </mc:Choice>
              <mc:Fallback>
                <p:oleObj name="Equation" r:id="rId7" imgW="1485720" imgH="698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112" y="4124325"/>
                        <a:ext cx="2343150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1981200" y="3025775"/>
            <a:ext cx="1137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Translate</a:t>
            </a:r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2057400" y="5235575"/>
            <a:ext cx="8643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Rotate</a:t>
            </a:r>
          </a:p>
        </p:txBody>
      </p:sp>
      <p:sp>
        <p:nvSpPr>
          <p:cNvPr id="13322" name="Text Box 9"/>
          <p:cNvSpPr txBox="1">
            <a:spLocks noChangeArrowheads="1"/>
          </p:cNvSpPr>
          <p:nvPr/>
        </p:nvSpPr>
        <p:spPr bwMode="auto">
          <a:xfrm>
            <a:off x="6248400" y="5235575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Shear</a:t>
            </a:r>
          </a:p>
        </p:txBody>
      </p:sp>
      <p:graphicFrame>
        <p:nvGraphicFramePr>
          <p:cNvPr id="1331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164878"/>
              </p:ext>
            </p:extLst>
          </p:nvPr>
        </p:nvGraphicFramePr>
        <p:xfrm>
          <a:off x="5510213" y="1905001"/>
          <a:ext cx="228282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65" name="Equation" r:id="rId9" imgW="1447560" imgH="711000" progId="Equation.3">
                  <p:embed/>
                </p:oleObj>
              </mc:Choice>
              <mc:Fallback>
                <p:oleObj name="Equation" r:id="rId9" imgW="1447560" imgH="711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213" y="1905001"/>
                        <a:ext cx="2282825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248400" y="3048000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Scale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41808" y="152400"/>
            <a:ext cx="7770812" cy="838200"/>
          </a:xfrm>
        </p:spPr>
        <p:txBody>
          <a:bodyPr/>
          <a:lstStyle/>
          <a:p>
            <a:r>
              <a:rPr lang="en-US" dirty="0" smtClean="0"/>
              <a:t>Matrix Composition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Transformations can be combined by </a:t>
            </a:r>
            <a:br>
              <a:rPr lang="en-US" dirty="0" smtClean="0"/>
            </a:br>
            <a:r>
              <a:rPr lang="en-US" dirty="0" smtClean="0"/>
              <a:t>matrix multiplication</a:t>
            </a: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475765"/>
              </p:ext>
            </p:extLst>
          </p:nvPr>
        </p:nvGraphicFramePr>
        <p:xfrm>
          <a:off x="990600" y="2745443"/>
          <a:ext cx="7700963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78" name="Equation" r:id="rId3" imgW="3517560" imgH="609480" progId="Equation.3">
                  <p:embed/>
                </p:oleObj>
              </mc:Choice>
              <mc:Fallback>
                <p:oleObj name="Equation" r:id="rId3" imgW="3517560" imgH="609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745443"/>
                        <a:ext cx="7700963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209675" y="4155143"/>
            <a:ext cx="74943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>
                <a:latin typeface="Arial" charset="0"/>
              </a:rPr>
              <a:t>p</a:t>
            </a:r>
            <a:r>
              <a:rPr lang="en-US" dirty="0" err="1">
                <a:latin typeface="Arial" charset="0"/>
              </a:rPr>
              <a:t>’</a:t>
            </a:r>
            <a:r>
              <a:rPr lang="en-US" dirty="0">
                <a:latin typeface="Arial" charset="0"/>
              </a:rPr>
              <a:t>   =     </a:t>
            </a:r>
            <a:r>
              <a:rPr lang="en-US" dirty="0" smtClean="0">
                <a:latin typeface="Arial" charset="0"/>
              </a:rPr>
              <a:t>	 </a:t>
            </a:r>
            <a:r>
              <a:rPr lang="en-US" dirty="0">
                <a:latin typeface="Arial" charset="0"/>
              </a:rPr>
              <a:t>T(</a:t>
            </a:r>
            <a:r>
              <a:rPr lang="en-US" dirty="0" err="1">
                <a:latin typeface="Arial" charset="0"/>
              </a:rPr>
              <a:t>t</a:t>
            </a:r>
            <a:r>
              <a:rPr lang="en-US" baseline="-25000" dirty="0" err="1">
                <a:latin typeface="Arial" charset="0"/>
              </a:rPr>
              <a:t>x</a:t>
            </a:r>
            <a:r>
              <a:rPr lang="en-US" dirty="0" err="1">
                <a:latin typeface="Arial" charset="0"/>
              </a:rPr>
              <a:t>,t</a:t>
            </a:r>
            <a:r>
              <a:rPr lang="en-US" baseline="-25000" dirty="0" err="1">
                <a:latin typeface="Arial" charset="0"/>
              </a:rPr>
              <a:t>y</a:t>
            </a:r>
            <a:r>
              <a:rPr lang="en-US" dirty="0">
                <a:latin typeface="Arial" charset="0"/>
              </a:rPr>
              <a:t>)                 </a:t>
            </a:r>
            <a:r>
              <a:rPr lang="en-US" dirty="0" smtClean="0">
                <a:latin typeface="Arial" charset="0"/>
              </a:rPr>
              <a:t>	              R(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dirty="0">
                <a:latin typeface="Arial" charset="0"/>
              </a:rPr>
              <a:t>)         </a:t>
            </a:r>
            <a:r>
              <a:rPr lang="en-US" dirty="0" smtClean="0"/>
              <a:t>       </a:t>
            </a:r>
            <a:r>
              <a:rPr lang="en-US" dirty="0" smtClean="0">
                <a:latin typeface="Arial" charset="0"/>
              </a:rPr>
              <a:t>     </a:t>
            </a:r>
            <a:r>
              <a:rPr lang="en-US" dirty="0">
                <a:latin typeface="Arial" charset="0"/>
              </a:rPr>
              <a:t>S(</a:t>
            </a:r>
            <a:r>
              <a:rPr lang="en-US" dirty="0" err="1">
                <a:latin typeface="Arial" charset="0"/>
              </a:rPr>
              <a:t>s</a:t>
            </a:r>
            <a:r>
              <a:rPr lang="en-US" baseline="-25000" dirty="0" err="1">
                <a:latin typeface="Arial" charset="0"/>
              </a:rPr>
              <a:t>x</a:t>
            </a:r>
            <a:r>
              <a:rPr lang="en-US" dirty="0" err="1">
                <a:latin typeface="Arial" charset="0"/>
              </a:rPr>
              <a:t>,s</a:t>
            </a:r>
            <a:r>
              <a:rPr lang="en-US" baseline="-25000" dirty="0" err="1">
                <a:latin typeface="Arial" charset="0"/>
              </a:rPr>
              <a:t>y</a:t>
            </a:r>
            <a:r>
              <a:rPr lang="en-US" dirty="0">
                <a:latin typeface="Arial" charset="0"/>
              </a:rPr>
              <a:t>) </a:t>
            </a:r>
            <a:r>
              <a:rPr lang="en-US" dirty="0" smtClean="0">
                <a:latin typeface="Arial" charset="0"/>
              </a:rPr>
              <a:t>           </a:t>
            </a:r>
            <a:r>
              <a:rPr lang="en-US" b="1" dirty="0" smtClean="0">
                <a:latin typeface="Arial" charset="0"/>
              </a:rPr>
              <a:t>p</a:t>
            </a:r>
            <a:endParaRPr lang="en-US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679143"/>
            <a:ext cx="6463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Does the order of multiplication matter?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0812" cy="838200"/>
          </a:xfrm>
        </p:spPr>
        <p:txBody>
          <a:bodyPr/>
          <a:lstStyle/>
          <a:p>
            <a:r>
              <a:rPr lang="en-US" dirty="0" smtClean="0"/>
              <a:t>Affine Transformations</a:t>
            </a: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379502"/>
              </p:ext>
            </p:extLst>
          </p:nvPr>
        </p:nvGraphicFramePr>
        <p:xfrm>
          <a:off x="6248400" y="1645326"/>
          <a:ext cx="2755900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03" name="Equation" r:id="rId3" imgW="1358640" imgH="698400" progId="Equation.3">
                  <p:embed/>
                </p:oleObj>
              </mc:Choice>
              <mc:Fallback>
                <p:oleObj name="Equation" r:id="rId3" imgW="1358640" imgH="698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645326"/>
                        <a:ext cx="2755900" cy="141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62000" y="1612900"/>
            <a:ext cx="856615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Affine transformations are combinations of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Linear transformations, and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Translations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Properties of affine transformations: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FF"/>
                </a:solidFill>
                <a:latin typeface="Arial"/>
              </a:rPr>
              <a:t>Origin does not necessarily map to origin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Lines map to lines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Parallel lines remain parallel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Ratios are preserved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Closed under composition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719847" y="184151"/>
            <a:ext cx="7770812" cy="838200"/>
          </a:xfrm>
        </p:spPr>
        <p:txBody>
          <a:bodyPr/>
          <a:lstStyle/>
          <a:p>
            <a:r>
              <a:rPr lang="en-US" dirty="0" smtClean="0"/>
              <a:t>Projective Transformations</a:t>
            </a: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655087"/>
              </p:ext>
            </p:extLst>
          </p:nvPr>
        </p:nvGraphicFramePr>
        <p:xfrm>
          <a:off x="5875338" y="1358901"/>
          <a:ext cx="2811462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27" name="Equation" r:id="rId3" imgW="1384200" imgH="583920" progId="">
                  <p:embed/>
                </p:oleObj>
              </mc:Choice>
              <mc:Fallback>
                <p:oleObj name="Equation" r:id="rId3" imgW="1384200" imgH="58392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338" y="1358901"/>
                        <a:ext cx="2811462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1524000"/>
            <a:ext cx="856615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Projective transformations are combos of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Affine transformations, and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Projective warps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Properties of projective transformations: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FF"/>
                </a:solidFill>
                <a:latin typeface="Arial"/>
              </a:rPr>
              <a:t>Origin does not necessarily map to origin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Lines map to lines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FF"/>
                </a:solidFill>
                <a:latin typeface="Arial"/>
              </a:rPr>
              <a:t>Parallel lines do not necessarily remain parallel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FF"/>
                </a:solidFill>
                <a:latin typeface="Arial"/>
              </a:rPr>
              <a:t>Ratios are not preserved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Closed under composition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Models change of basis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>
                <a:solidFill>
                  <a:srgbClr val="0000FF"/>
                </a:solidFill>
                <a:latin typeface="Arial"/>
              </a:rPr>
              <a:t>Projective matrix is defined up to a scale (8 DOF)</a:t>
            </a:r>
            <a:endParaRPr lang="en-US" kern="0" dirty="0">
              <a:solidFill>
                <a:srgbClr val="0000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3: Reconstruction from Gradients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Preserve x-y gradients</a:t>
            </a:r>
          </a:p>
          <a:p>
            <a:pPr marL="514350" indent="-514350">
              <a:buAutoNum type="arabicPeriod"/>
            </a:pPr>
            <a:r>
              <a:rPr lang="en-US" dirty="0" smtClean="0"/>
              <a:t>Preserve intensity of one pixel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Source pixels: s</a:t>
            </a:r>
          </a:p>
          <a:p>
            <a:pPr>
              <a:buNone/>
            </a:pPr>
            <a:r>
              <a:rPr lang="en-US" dirty="0" smtClean="0"/>
              <a:t>Variable pixels: v</a:t>
            </a:r>
          </a:p>
          <a:p>
            <a:pPr marL="514350" indent="-514350">
              <a:buAutoNum type="arabicPeriod"/>
            </a:pPr>
            <a:r>
              <a:rPr lang="en-US" dirty="0" smtClean="0"/>
              <a:t>minimize (v(x+1,y)-v(</a:t>
            </a:r>
            <a:r>
              <a:rPr lang="en-US" dirty="0" err="1" smtClean="0"/>
              <a:t>x,y</a:t>
            </a:r>
            <a:r>
              <a:rPr lang="en-US" dirty="0" smtClean="0"/>
              <a:t>) - (s(x+1,y)-s(</a:t>
            </a:r>
            <a:r>
              <a:rPr lang="en-US" dirty="0" err="1" smtClean="0"/>
              <a:t>x,y</a:t>
            </a:r>
            <a:r>
              <a:rPr lang="en-US" dirty="0" smtClean="0"/>
              <a:t>))^2 </a:t>
            </a:r>
          </a:p>
          <a:p>
            <a:pPr marL="514350" indent="-514350">
              <a:buAutoNum type="arabicPeriod"/>
            </a:pPr>
            <a:r>
              <a:rPr lang="en-US" dirty="0" smtClean="0"/>
              <a:t>minimize (v(x,y+1)-v(</a:t>
            </a:r>
            <a:r>
              <a:rPr lang="en-US" dirty="0" err="1" smtClean="0"/>
              <a:t>x,y</a:t>
            </a:r>
            <a:r>
              <a:rPr lang="en-US" dirty="0" smtClean="0"/>
              <a:t>) - (s(x,y+1)-s(</a:t>
            </a:r>
            <a:r>
              <a:rPr lang="en-US" dirty="0" err="1" smtClean="0"/>
              <a:t>x,y</a:t>
            </a:r>
            <a:r>
              <a:rPr lang="en-US" dirty="0" smtClean="0"/>
              <a:t>))^2 </a:t>
            </a:r>
          </a:p>
          <a:p>
            <a:pPr marL="514350" indent="-514350">
              <a:buAutoNum type="arabicPeriod"/>
            </a:pPr>
            <a:r>
              <a:rPr lang="en-US" dirty="0" smtClean="0"/>
              <a:t>minimize (v(1,1)-s(1,1))^2</a:t>
            </a:r>
            <a:endParaRPr lang="en-US" dirty="0"/>
          </a:p>
        </p:txBody>
      </p:sp>
      <p:pic>
        <p:nvPicPr>
          <p:cNvPr id="370690" name="Picture 2" descr="http://www.cs.illinois.edu/class/fa10/cs498dwh/projects/gradient/toy_probl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1354" y="1098139"/>
            <a:ext cx="2302646" cy="24910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75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6085" y="9728"/>
            <a:ext cx="10972800" cy="914400"/>
          </a:xfrm>
        </p:spPr>
        <p:txBody>
          <a:bodyPr/>
          <a:lstStyle/>
          <a:p>
            <a:r>
              <a:rPr lang="en-US" dirty="0" smtClean="0"/>
              <a:t>2D image transformations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 l="23714" t="51855" r="14572" b="21048"/>
          <a:stretch>
            <a:fillRect/>
          </a:stretch>
        </p:blipFill>
        <p:spPr bwMode="auto">
          <a:xfrm>
            <a:off x="1600200" y="990599"/>
            <a:ext cx="647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 l="6572" t="30191" r="4286" b="14952"/>
          <a:stretch>
            <a:fillRect/>
          </a:stretch>
        </p:blipFill>
        <p:spPr bwMode="auto">
          <a:xfrm>
            <a:off x="1905000" y="3124199"/>
            <a:ext cx="5943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5541" name="Text Box 5"/>
          <p:cNvSpPr txBox="1">
            <a:spLocks noChangeArrowheads="1"/>
          </p:cNvSpPr>
          <p:nvPr/>
        </p:nvSpPr>
        <p:spPr bwMode="auto">
          <a:xfrm>
            <a:off x="1279526" y="5908675"/>
            <a:ext cx="79406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" charset="0"/>
              </a:rPr>
              <a:t>These transformations are a nested set of groups</a:t>
            </a:r>
          </a:p>
          <a:p>
            <a:pPr lvl="1">
              <a:buFontTx/>
              <a:buChar char="•"/>
            </a:pPr>
            <a:r>
              <a:rPr lang="en-US" dirty="0">
                <a:latin typeface="Arial" charset="0"/>
              </a:rPr>
              <a:t> Closed under composition and inverse is a member</a:t>
            </a:r>
          </a:p>
        </p:txBody>
      </p:sp>
      <p:sp>
        <p:nvSpPr>
          <p:cNvPr id="705544" name="Rectangle 8"/>
          <p:cNvSpPr>
            <a:spLocks noChangeArrowheads="1"/>
          </p:cNvSpPr>
          <p:nvPr/>
        </p:nvSpPr>
        <p:spPr bwMode="auto">
          <a:xfrm>
            <a:off x="4800600" y="3581400"/>
            <a:ext cx="2209800" cy="2251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41" grpId="0"/>
      <p:bldP spid="70554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Recovering Transformations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343400"/>
            <a:ext cx="7772400" cy="22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if we know </a:t>
            </a:r>
            <a:r>
              <a:rPr lang="en-US" i="1" dirty="0" smtClean="0"/>
              <a:t>f</a:t>
            </a:r>
            <a:r>
              <a:rPr lang="en-US" dirty="0" smtClean="0"/>
              <a:t> and </a:t>
            </a:r>
            <a:r>
              <a:rPr lang="en-US" i="1" dirty="0" smtClean="0"/>
              <a:t>g</a:t>
            </a:r>
            <a:r>
              <a:rPr lang="en-US" dirty="0" smtClean="0"/>
              <a:t> and want to recover the transform T?</a:t>
            </a:r>
          </a:p>
          <a:p>
            <a:pPr lvl="1"/>
            <a:r>
              <a:rPr lang="en-US" dirty="0" smtClean="0"/>
              <a:t>willing to let user provide correspondences</a:t>
            </a:r>
          </a:p>
          <a:p>
            <a:pPr lvl="2"/>
            <a:r>
              <a:rPr lang="en-US" dirty="0" smtClean="0"/>
              <a:t>How many do we need?</a:t>
            </a:r>
          </a:p>
        </p:txBody>
      </p:sp>
      <p:pic>
        <p:nvPicPr>
          <p:cNvPr id="8196" name="Picture 6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1" y="1371601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5126" y="1219200"/>
            <a:ext cx="26320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828800" y="2743200"/>
            <a:ext cx="381000" cy="381000"/>
            <a:chOff x="1104" y="3312"/>
            <a:chExt cx="240" cy="240"/>
          </a:xfrm>
        </p:grpSpPr>
        <p:sp>
          <p:nvSpPr>
            <p:cNvPr id="8211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212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334000" y="2743200"/>
            <a:ext cx="381000" cy="381000"/>
            <a:chOff x="1104" y="3312"/>
            <a:chExt cx="240" cy="240"/>
          </a:xfrm>
        </p:grpSpPr>
        <p:sp>
          <p:nvSpPr>
            <p:cNvPr id="8209" name="Line 12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210" name="Line 13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8200" name="Text Box 14"/>
          <p:cNvSpPr txBox="1">
            <a:spLocks noChangeArrowheads="1"/>
          </p:cNvSpPr>
          <p:nvPr/>
        </p:nvSpPr>
        <p:spPr bwMode="auto">
          <a:xfrm>
            <a:off x="1828800" y="3048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1" name="Text Box 15"/>
          <p:cNvSpPr txBox="1">
            <a:spLocks noChangeArrowheads="1"/>
          </p:cNvSpPr>
          <p:nvPr/>
        </p:nvSpPr>
        <p:spPr bwMode="auto">
          <a:xfrm>
            <a:off x="5334000" y="3048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2" name="Text Box 17"/>
          <p:cNvSpPr txBox="1">
            <a:spLocks noChangeArrowheads="1"/>
          </p:cNvSpPr>
          <p:nvPr/>
        </p:nvSpPr>
        <p:spPr bwMode="auto">
          <a:xfrm>
            <a:off x="4191000" y="2209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b="1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8203" name="Text Box 20"/>
          <p:cNvSpPr txBox="1">
            <a:spLocks noChangeArrowheads="1"/>
          </p:cNvSpPr>
          <p:nvPr/>
        </p:nvSpPr>
        <p:spPr bwMode="auto">
          <a:xfrm>
            <a:off x="1295400" y="2590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4" name="Text Box 21"/>
          <p:cNvSpPr txBox="1">
            <a:spLocks noChangeArrowheads="1"/>
          </p:cNvSpPr>
          <p:nvPr/>
        </p:nvSpPr>
        <p:spPr bwMode="auto">
          <a:xfrm>
            <a:off x="4800600" y="2590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5" name="AutoShape 23"/>
          <p:cNvSpPr>
            <a:spLocks noChangeArrowheads="1"/>
          </p:cNvSpPr>
          <p:nvPr/>
        </p:nvSpPr>
        <p:spPr bwMode="auto">
          <a:xfrm>
            <a:off x="4468814" y="1966914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>
              <a:solidFill>
                <a:srgbClr val="FFFF00"/>
              </a:solidFill>
            </a:endParaRPr>
          </a:p>
        </p:txBody>
      </p:sp>
      <p:sp>
        <p:nvSpPr>
          <p:cNvPr id="8206" name="Text Box 24"/>
          <p:cNvSpPr txBox="1">
            <a:spLocks noChangeArrowheads="1"/>
          </p:cNvSpPr>
          <p:nvPr/>
        </p:nvSpPr>
        <p:spPr bwMode="auto">
          <a:xfrm>
            <a:off x="2514600" y="3200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8207" name="Text Box 25"/>
          <p:cNvSpPr txBox="1">
            <a:spLocks noChangeArrowheads="1"/>
          </p:cNvSpPr>
          <p:nvPr/>
        </p:nvSpPr>
        <p:spPr bwMode="auto">
          <a:xfrm>
            <a:off x="6019800" y="3200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8208" name="Text Box 26"/>
          <p:cNvSpPr txBox="1">
            <a:spLocks noChangeArrowheads="1"/>
          </p:cNvSpPr>
          <p:nvPr/>
        </p:nvSpPr>
        <p:spPr bwMode="auto">
          <a:xfrm>
            <a:off x="4572000" y="15382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810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Translation: # correspondences?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91000"/>
            <a:ext cx="7772400" cy="137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How many Degrees of Freedom?</a:t>
            </a:r>
          </a:p>
          <a:p>
            <a:r>
              <a:rPr lang="en-US" dirty="0" smtClean="0"/>
              <a:t>How many correspondences needed for translation?</a:t>
            </a:r>
          </a:p>
          <a:p>
            <a:r>
              <a:rPr lang="en-US" dirty="0" smtClean="0"/>
              <a:t>What is the transformation matrix?</a:t>
            </a:r>
          </a:p>
        </p:txBody>
      </p:sp>
      <p:pic>
        <p:nvPicPr>
          <p:cNvPr id="2053" name="Picture 4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1" y="1524001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81200" y="2895600"/>
            <a:ext cx="381000" cy="381000"/>
            <a:chOff x="1104" y="3312"/>
            <a:chExt cx="240" cy="240"/>
          </a:xfrm>
        </p:grpSpPr>
        <p:sp>
          <p:nvSpPr>
            <p:cNvPr id="2068" name="Line 7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69" name="Line 8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486400" y="2895600"/>
            <a:ext cx="381000" cy="381000"/>
            <a:chOff x="1104" y="3312"/>
            <a:chExt cx="240" cy="240"/>
          </a:xfrm>
        </p:grpSpPr>
        <p:sp>
          <p:nvSpPr>
            <p:cNvPr id="2066" name="Line 10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67" name="Line 11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6" name="Text Box 12"/>
          <p:cNvSpPr txBox="1">
            <a:spLocks noChangeArrowheads="1"/>
          </p:cNvSpPr>
          <p:nvPr/>
        </p:nvSpPr>
        <p:spPr bwMode="auto">
          <a:xfrm>
            <a:off x="1981200" y="3200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7" name="Text Box 13"/>
          <p:cNvSpPr txBox="1">
            <a:spLocks noChangeArrowheads="1"/>
          </p:cNvSpPr>
          <p:nvPr/>
        </p:nvSpPr>
        <p:spPr bwMode="auto">
          <a:xfrm>
            <a:off x="5486400" y="3200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8" name="Text Box 15"/>
          <p:cNvSpPr txBox="1">
            <a:spLocks noChangeArrowheads="1"/>
          </p:cNvSpPr>
          <p:nvPr/>
        </p:nvSpPr>
        <p:spPr bwMode="auto">
          <a:xfrm>
            <a:off x="4267200" y="2362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2059" name="Text Box 18"/>
          <p:cNvSpPr txBox="1">
            <a:spLocks noChangeArrowheads="1"/>
          </p:cNvSpPr>
          <p:nvPr/>
        </p:nvSpPr>
        <p:spPr bwMode="auto">
          <a:xfrm>
            <a:off x="1447800" y="274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0" name="Text Box 19"/>
          <p:cNvSpPr txBox="1">
            <a:spLocks noChangeArrowheads="1"/>
          </p:cNvSpPr>
          <p:nvPr/>
        </p:nvSpPr>
        <p:spPr bwMode="auto">
          <a:xfrm>
            <a:off x="4953000" y="274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61" name="Picture 20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1" y="1219201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6757" name="Oval 21"/>
          <p:cNvSpPr>
            <a:spLocks noChangeAspect="1" noChangeArrowheads="1"/>
          </p:cNvSpPr>
          <p:nvPr/>
        </p:nvSpPr>
        <p:spPr bwMode="auto">
          <a:xfrm>
            <a:off x="5791201" y="2776538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6758" name="Oval 22"/>
          <p:cNvSpPr>
            <a:spLocks noChangeAspect="1" noChangeArrowheads="1"/>
          </p:cNvSpPr>
          <p:nvPr/>
        </p:nvSpPr>
        <p:spPr bwMode="auto">
          <a:xfrm>
            <a:off x="2090738" y="30813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4" name="AutoShape 23"/>
          <p:cNvSpPr>
            <a:spLocks noChangeArrowheads="1"/>
          </p:cNvSpPr>
          <p:nvPr/>
        </p:nvSpPr>
        <p:spPr bwMode="auto">
          <a:xfrm>
            <a:off x="4621214" y="2119314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>
              <a:solidFill>
                <a:srgbClr val="FFFF00"/>
              </a:solidFill>
            </a:endParaRPr>
          </a:p>
        </p:txBody>
      </p:sp>
      <p:sp>
        <p:nvSpPr>
          <p:cNvPr id="2065" name="Text Box 24"/>
          <p:cNvSpPr txBox="1">
            <a:spLocks noChangeArrowheads="1"/>
          </p:cNvSpPr>
          <p:nvPr/>
        </p:nvSpPr>
        <p:spPr bwMode="auto">
          <a:xfrm>
            <a:off x="4724400" y="16906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graphicFrame>
        <p:nvGraphicFramePr>
          <p:cNvPr id="75676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844360"/>
              </p:ext>
            </p:extLst>
          </p:nvPr>
        </p:nvGraphicFramePr>
        <p:xfrm>
          <a:off x="5977849" y="5210173"/>
          <a:ext cx="2676525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96" name="Equation" r:id="rId4" imgW="1358640" imgH="698400" progId="Equation.3">
                  <p:embed/>
                </p:oleObj>
              </mc:Choice>
              <mc:Fallback>
                <p:oleObj name="Equation" r:id="rId4" imgW="135864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7849" y="5210173"/>
                        <a:ext cx="2676525" cy="1376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916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757" grpId="0" animBg="1"/>
      <p:bldP spid="75675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Euclidean: # correspondences?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528" y="4310062"/>
            <a:ext cx="84582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many DOF?</a:t>
            </a:r>
          </a:p>
          <a:p>
            <a:r>
              <a:rPr lang="en-US" dirty="0" smtClean="0"/>
              <a:t>How many correspondences needed for </a:t>
            </a:r>
            <a:r>
              <a:rPr lang="en-US" dirty="0" err="1" smtClean="0"/>
              <a:t>translation+rotation</a:t>
            </a:r>
            <a:r>
              <a:rPr lang="en-US" dirty="0" smtClean="0"/>
              <a:t>?</a:t>
            </a:r>
          </a:p>
          <a:p>
            <a:endParaRPr lang="en-US" dirty="0" smtClean="0"/>
          </a:p>
        </p:txBody>
      </p:sp>
      <p:pic>
        <p:nvPicPr>
          <p:cNvPr id="9220" name="Picture 4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8129" y="1643063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95728" y="3014662"/>
            <a:ext cx="381000" cy="381000"/>
            <a:chOff x="1104" y="3312"/>
            <a:chExt cx="240" cy="240"/>
          </a:xfrm>
        </p:grpSpPr>
        <p:sp>
          <p:nvSpPr>
            <p:cNvPr id="9237" name="Line 6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38" name="Line 7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800928" y="3014662"/>
            <a:ext cx="381000" cy="381000"/>
            <a:chOff x="1104" y="3312"/>
            <a:chExt cx="240" cy="240"/>
          </a:xfrm>
        </p:grpSpPr>
        <p:sp>
          <p:nvSpPr>
            <p:cNvPr id="9235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36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9223" name="Text Box 11"/>
          <p:cNvSpPr txBox="1">
            <a:spLocks noChangeArrowheads="1"/>
          </p:cNvSpPr>
          <p:nvPr/>
        </p:nvSpPr>
        <p:spPr bwMode="auto">
          <a:xfrm>
            <a:off x="2295728" y="3319462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4" name="Text Box 12"/>
          <p:cNvSpPr txBox="1">
            <a:spLocks noChangeArrowheads="1"/>
          </p:cNvSpPr>
          <p:nvPr/>
        </p:nvSpPr>
        <p:spPr bwMode="auto">
          <a:xfrm>
            <a:off x="5800928" y="3319462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5" name="Text Box 13"/>
          <p:cNvSpPr txBox="1">
            <a:spLocks noChangeArrowheads="1"/>
          </p:cNvSpPr>
          <p:nvPr/>
        </p:nvSpPr>
        <p:spPr bwMode="auto">
          <a:xfrm>
            <a:off x="4581728" y="2481262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9226" name="Text Box 14"/>
          <p:cNvSpPr txBox="1">
            <a:spLocks noChangeArrowheads="1"/>
          </p:cNvSpPr>
          <p:nvPr/>
        </p:nvSpPr>
        <p:spPr bwMode="auto">
          <a:xfrm>
            <a:off x="1762328" y="2862262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7" name="Text Box 15"/>
          <p:cNvSpPr txBox="1">
            <a:spLocks noChangeArrowheads="1"/>
          </p:cNvSpPr>
          <p:nvPr/>
        </p:nvSpPr>
        <p:spPr bwMode="auto">
          <a:xfrm>
            <a:off x="5267528" y="2862262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228" name="Picture 16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22266">
            <a:off x="6029529" y="1414463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9825" name="Oval 17"/>
          <p:cNvSpPr>
            <a:spLocks noChangeAspect="1" noChangeArrowheads="1"/>
          </p:cNvSpPr>
          <p:nvPr/>
        </p:nvSpPr>
        <p:spPr bwMode="auto">
          <a:xfrm>
            <a:off x="5834266" y="2633663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9826" name="Oval 18"/>
          <p:cNvSpPr>
            <a:spLocks noChangeAspect="1" noChangeArrowheads="1"/>
          </p:cNvSpPr>
          <p:nvPr/>
        </p:nvSpPr>
        <p:spPr bwMode="auto">
          <a:xfrm>
            <a:off x="2405266" y="3200400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31" name="AutoShape 19"/>
          <p:cNvSpPr>
            <a:spLocks noChangeArrowheads="1"/>
          </p:cNvSpPr>
          <p:nvPr/>
        </p:nvSpPr>
        <p:spPr bwMode="auto">
          <a:xfrm>
            <a:off x="4935742" y="2238376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>
              <a:solidFill>
                <a:srgbClr val="FFFF00"/>
              </a:solidFill>
            </a:endParaRPr>
          </a:p>
        </p:txBody>
      </p:sp>
      <p:sp>
        <p:nvSpPr>
          <p:cNvPr id="9232" name="Text Box 20"/>
          <p:cNvSpPr txBox="1">
            <a:spLocks noChangeArrowheads="1"/>
          </p:cNvSpPr>
          <p:nvPr/>
        </p:nvSpPr>
        <p:spPr bwMode="auto">
          <a:xfrm>
            <a:off x="5038928" y="1809750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59830" name="Oval 22"/>
          <p:cNvSpPr>
            <a:spLocks noChangeAspect="1" noChangeArrowheads="1"/>
          </p:cNvSpPr>
          <p:nvPr/>
        </p:nvSpPr>
        <p:spPr bwMode="auto">
          <a:xfrm>
            <a:off x="6291466" y="1066800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9831" name="Oval 23"/>
          <p:cNvSpPr>
            <a:spLocks noChangeAspect="1" noChangeArrowheads="1"/>
          </p:cNvSpPr>
          <p:nvPr/>
        </p:nvSpPr>
        <p:spPr bwMode="auto">
          <a:xfrm>
            <a:off x="2448129" y="1566863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13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25" grpId="0" animBg="1"/>
      <p:bldP spid="759826" grpId="0" animBg="1"/>
      <p:bldP spid="759830" grpId="0" animBg="1"/>
      <p:bldP spid="75983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3" descr="aff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45888">
            <a:off x="6306057" y="1675585"/>
            <a:ext cx="174625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Affine: # correspondences?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119" y="4277497"/>
            <a:ext cx="8458200" cy="1371600"/>
          </a:xfrm>
        </p:spPr>
        <p:txBody>
          <a:bodyPr/>
          <a:lstStyle/>
          <a:p>
            <a:r>
              <a:rPr lang="en-US" dirty="0" smtClean="0"/>
              <a:t>How many DOF?</a:t>
            </a:r>
          </a:p>
          <a:p>
            <a:r>
              <a:rPr lang="en-US" dirty="0" smtClean="0"/>
              <a:t>How many correspondences needed for affine?</a:t>
            </a:r>
          </a:p>
          <a:p>
            <a:endParaRPr lang="en-US" dirty="0" smtClean="0"/>
          </a:p>
        </p:txBody>
      </p:sp>
      <p:pic>
        <p:nvPicPr>
          <p:cNvPr id="10245" name="Picture 4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720" y="1610498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310319" y="2982097"/>
            <a:ext cx="381000" cy="381000"/>
            <a:chOff x="1104" y="3312"/>
            <a:chExt cx="240" cy="240"/>
          </a:xfrm>
        </p:grpSpPr>
        <p:sp>
          <p:nvSpPr>
            <p:cNvPr id="10263" name="Line 6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64" name="Line 7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815519" y="2982097"/>
            <a:ext cx="381000" cy="381000"/>
            <a:chOff x="1104" y="3312"/>
            <a:chExt cx="240" cy="240"/>
          </a:xfrm>
        </p:grpSpPr>
        <p:sp>
          <p:nvSpPr>
            <p:cNvPr id="10261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62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2310319" y="3286897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5815519" y="3286897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4596319" y="2448697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0251" name="Text Box 14"/>
          <p:cNvSpPr txBox="1">
            <a:spLocks noChangeArrowheads="1"/>
          </p:cNvSpPr>
          <p:nvPr/>
        </p:nvSpPr>
        <p:spPr bwMode="auto">
          <a:xfrm>
            <a:off x="1776919" y="2829697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52" name="Text Box 15"/>
          <p:cNvSpPr txBox="1">
            <a:spLocks noChangeArrowheads="1"/>
          </p:cNvSpPr>
          <p:nvPr/>
        </p:nvSpPr>
        <p:spPr bwMode="auto">
          <a:xfrm>
            <a:off x="5282119" y="2829697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49" name="Oval 17"/>
          <p:cNvSpPr>
            <a:spLocks noChangeAspect="1" noChangeArrowheads="1"/>
          </p:cNvSpPr>
          <p:nvPr/>
        </p:nvSpPr>
        <p:spPr bwMode="auto">
          <a:xfrm>
            <a:off x="6382257" y="3091635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50" name="Oval 18"/>
          <p:cNvSpPr>
            <a:spLocks noChangeAspect="1" noChangeArrowheads="1"/>
          </p:cNvSpPr>
          <p:nvPr/>
        </p:nvSpPr>
        <p:spPr bwMode="auto">
          <a:xfrm>
            <a:off x="2419857" y="3167835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55" name="AutoShape 19"/>
          <p:cNvSpPr>
            <a:spLocks noChangeArrowheads="1"/>
          </p:cNvSpPr>
          <p:nvPr/>
        </p:nvSpPr>
        <p:spPr bwMode="auto">
          <a:xfrm>
            <a:off x="4950333" y="2205811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>
              <a:solidFill>
                <a:srgbClr val="FFFF00"/>
              </a:solidFill>
            </a:endParaRPr>
          </a:p>
        </p:txBody>
      </p:sp>
      <p:sp>
        <p:nvSpPr>
          <p:cNvPr id="10256" name="Text Box 20"/>
          <p:cNvSpPr txBox="1">
            <a:spLocks noChangeArrowheads="1"/>
          </p:cNvSpPr>
          <p:nvPr/>
        </p:nvSpPr>
        <p:spPr bwMode="auto">
          <a:xfrm>
            <a:off x="5053519" y="1777185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60853" name="Oval 21"/>
          <p:cNvSpPr>
            <a:spLocks noChangeAspect="1" noChangeArrowheads="1"/>
          </p:cNvSpPr>
          <p:nvPr/>
        </p:nvSpPr>
        <p:spPr bwMode="auto">
          <a:xfrm>
            <a:off x="6348920" y="1762898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54" name="Oval 22"/>
          <p:cNvSpPr>
            <a:spLocks noChangeAspect="1" noChangeArrowheads="1"/>
          </p:cNvSpPr>
          <p:nvPr/>
        </p:nvSpPr>
        <p:spPr bwMode="auto">
          <a:xfrm>
            <a:off x="2462720" y="1534298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57" name="Oval 25"/>
          <p:cNvSpPr>
            <a:spLocks noChangeAspect="1" noChangeArrowheads="1"/>
          </p:cNvSpPr>
          <p:nvPr/>
        </p:nvSpPr>
        <p:spPr bwMode="auto">
          <a:xfrm>
            <a:off x="7906257" y="2786835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58" name="Oval 26"/>
          <p:cNvSpPr>
            <a:spLocks noChangeAspect="1" noChangeArrowheads="1"/>
          </p:cNvSpPr>
          <p:nvPr/>
        </p:nvSpPr>
        <p:spPr bwMode="auto">
          <a:xfrm>
            <a:off x="4553457" y="3167835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1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49" grpId="0" animBg="1"/>
      <p:bldP spid="760850" grpId="0" animBg="1"/>
      <p:bldP spid="760853" grpId="0" animBg="1"/>
      <p:bldP spid="760854" grpId="0" animBg="1"/>
      <p:bldP spid="760857" grpId="0" animBg="1"/>
      <p:bldP spid="76085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Affine transformation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35563"/>
          </a:xfrm>
        </p:spPr>
        <p:txBody>
          <a:bodyPr/>
          <a:lstStyle/>
          <a:p>
            <a:r>
              <a:rPr lang="en-US" dirty="0" smtClean="0"/>
              <a:t>Math</a:t>
            </a:r>
          </a:p>
          <a:p>
            <a:r>
              <a:rPr lang="en-US" dirty="0" err="1" smtClean="0"/>
              <a:t>Matlab</a:t>
            </a:r>
            <a:r>
              <a:rPr lang="en-US" dirty="0" smtClean="0"/>
              <a:t>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05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5" descr="perspecti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905001"/>
            <a:ext cx="1563688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Projective: # correspondences?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4267200"/>
            <a:ext cx="84582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many DOF?</a:t>
            </a:r>
          </a:p>
          <a:p>
            <a:r>
              <a:rPr lang="en-US" dirty="0" smtClean="0"/>
              <a:t>How many correspondences needed for projective?</a:t>
            </a:r>
          </a:p>
          <a:p>
            <a:endParaRPr lang="en-US" dirty="0" smtClean="0"/>
          </a:p>
        </p:txBody>
      </p:sp>
      <p:pic>
        <p:nvPicPr>
          <p:cNvPr id="11269" name="Picture 5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1" y="1600201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362200" y="2971800"/>
            <a:ext cx="381000" cy="381000"/>
            <a:chOff x="1104" y="3312"/>
            <a:chExt cx="240" cy="240"/>
          </a:xfrm>
        </p:grpSpPr>
        <p:sp>
          <p:nvSpPr>
            <p:cNvPr id="11289" name="Line 7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90" name="Line 8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867400" y="2971800"/>
            <a:ext cx="381000" cy="381000"/>
            <a:chOff x="1104" y="3312"/>
            <a:chExt cx="240" cy="240"/>
          </a:xfrm>
        </p:grpSpPr>
        <p:sp>
          <p:nvSpPr>
            <p:cNvPr id="11287" name="Line 10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88" name="Line 11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1272" name="Text Box 12"/>
          <p:cNvSpPr txBox="1">
            <a:spLocks noChangeArrowheads="1"/>
          </p:cNvSpPr>
          <p:nvPr/>
        </p:nvSpPr>
        <p:spPr bwMode="auto">
          <a:xfrm>
            <a:off x="23622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3" name="Text Box 13"/>
          <p:cNvSpPr txBox="1">
            <a:spLocks noChangeArrowheads="1"/>
          </p:cNvSpPr>
          <p:nvPr/>
        </p:nvSpPr>
        <p:spPr bwMode="auto">
          <a:xfrm>
            <a:off x="58674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4" name="Text Box 14"/>
          <p:cNvSpPr txBox="1">
            <a:spLocks noChangeArrowheads="1"/>
          </p:cNvSpPr>
          <p:nvPr/>
        </p:nvSpPr>
        <p:spPr bwMode="auto">
          <a:xfrm>
            <a:off x="4648200" y="243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1275" name="Text Box 15"/>
          <p:cNvSpPr txBox="1">
            <a:spLocks noChangeArrowheads="1"/>
          </p:cNvSpPr>
          <p:nvPr/>
        </p:nvSpPr>
        <p:spPr bwMode="auto">
          <a:xfrm>
            <a:off x="18288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6" name="Text Box 16"/>
          <p:cNvSpPr txBox="1">
            <a:spLocks noChangeArrowheads="1"/>
          </p:cNvSpPr>
          <p:nvPr/>
        </p:nvSpPr>
        <p:spPr bwMode="auto">
          <a:xfrm>
            <a:off x="53340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73" name="Oval 17"/>
          <p:cNvSpPr>
            <a:spLocks noChangeAspect="1" noChangeArrowheads="1"/>
          </p:cNvSpPr>
          <p:nvPr/>
        </p:nvSpPr>
        <p:spPr bwMode="auto">
          <a:xfrm>
            <a:off x="6281738" y="2819401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74" name="Oval 18"/>
          <p:cNvSpPr>
            <a:spLocks noChangeAspect="1" noChangeArrowheads="1"/>
          </p:cNvSpPr>
          <p:nvPr/>
        </p:nvSpPr>
        <p:spPr bwMode="auto">
          <a:xfrm>
            <a:off x="24717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9" name="AutoShape 19"/>
          <p:cNvSpPr>
            <a:spLocks noChangeArrowheads="1"/>
          </p:cNvSpPr>
          <p:nvPr/>
        </p:nvSpPr>
        <p:spPr bwMode="auto">
          <a:xfrm>
            <a:off x="5002214" y="2195514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>
              <a:solidFill>
                <a:srgbClr val="FFFF00"/>
              </a:solidFill>
            </a:endParaRPr>
          </a:p>
        </p:txBody>
      </p:sp>
      <p:sp>
        <p:nvSpPr>
          <p:cNvPr id="11280" name="Text Box 20"/>
          <p:cNvSpPr txBox="1">
            <a:spLocks noChangeArrowheads="1"/>
          </p:cNvSpPr>
          <p:nvPr/>
        </p:nvSpPr>
        <p:spPr bwMode="auto">
          <a:xfrm>
            <a:off x="5105400" y="17668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61877" name="Oval 21"/>
          <p:cNvSpPr>
            <a:spLocks noChangeAspect="1" noChangeArrowheads="1"/>
          </p:cNvSpPr>
          <p:nvPr/>
        </p:nvSpPr>
        <p:spPr bwMode="auto">
          <a:xfrm>
            <a:off x="6510338" y="18621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78" name="Oval 22"/>
          <p:cNvSpPr>
            <a:spLocks noChangeAspect="1" noChangeArrowheads="1"/>
          </p:cNvSpPr>
          <p:nvPr/>
        </p:nvSpPr>
        <p:spPr bwMode="auto">
          <a:xfrm>
            <a:off x="2514601" y="1524001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79" name="Oval 23"/>
          <p:cNvSpPr>
            <a:spLocks noChangeAspect="1" noChangeArrowheads="1"/>
          </p:cNvSpPr>
          <p:nvPr/>
        </p:nvSpPr>
        <p:spPr bwMode="auto">
          <a:xfrm>
            <a:off x="7848601" y="2819401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80" name="Oval 24"/>
          <p:cNvSpPr>
            <a:spLocks noChangeAspect="1" noChangeArrowheads="1"/>
          </p:cNvSpPr>
          <p:nvPr/>
        </p:nvSpPr>
        <p:spPr bwMode="auto">
          <a:xfrm>
            <a:off x="46053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82" name="Oval 26"/>
          <p:cNvSpPr>
            <a:spLocks noChangeAspect="1" noChangeArrowheads="1"/>
          </p:cNvSpPr>
          <p:nvPr/>
        </p:nvSpPr>
        <p:spPr bwMode="auto">
          <a:xfrm>
            <a:off x="7653338" y="18621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83" name="Oval 27"/>
          <p:cNvSpPr>
            <a:spLocks noChangeAspect="1" noChangeArrowheads="1"/>
          </p:cNvSpPr>
          <p:nvPr/>
        </p:nvSpPr>
        <p:spPr bwMode="auto">
          <a:xfrm>
            <a:off x="4648201" y="1524001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9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73" grpId="0" animBg="1"/>
      <p:bldP spid="761874" grpId="0" animBg="1"/>
      <p:bldP spid="761877" grpId="0" animBg="1"/>
      <p:bldP spid="761878" grpId="0" animBg="1"/>
      <p:bldP spid="761879" grpId="0" animBg="1"/>
      <p:bldP spid="761880" grpId="0" animBg="1"/>
      <p:bldP spid="761882" grpId="0" animBg="1"/>
      <p:bldP spid="76188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Take-home Question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51355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dirty="0" smtClean="0"/>
              <a:t>1) Suppose we have two triangles: ABC and A’B’C’.  What transformation will map A to A’, B to B’, and C to C’?  How can we get the parameters? </a:t>
            </a:r>
          </a:p>
        </p:txBody>
      </p:sp>
      <p:sp>
        <p:nvSpPr>
          <p:cNvPr id="17" name="AutoShape 4" descr="Denim"/>
          <p:cNvSpPr>
            <a:spLocks noChangeArrowheads="1"/>
          </p:cNvSpPr>
          <p:nvPr/>
        </p:nvSpPr>
        <p:spPr bwMode="auto">
          <a:xfrm>
            <a:off x="1600200" y="3962400"/>
            <a:ext cx="1676400" cy="1447800"/>
          </a:xfrm>
          <a:prstGeom prst="triangle">
            <a:avLst>
              <a:gd name="adj" fmla="val 5000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 rot="-831458">
            <a:off x="5861050" y="3910013"/>
            <a:ext cx="2133600" cy="12731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191000" y="48006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b="1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4468814" y="4557712"/>
            <a:ext cx="636587" cy="319088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>
              <a:solidFill>
                <a:srgbClr val="FFFF00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572000" y="4129088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289050" y="5181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2279650" y="35814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252788" y="51816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5632451" y="5221288"/>
            <a:ext cx="4359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A’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8001001" y="4876800"/>
            <a:ext cx="47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C’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6629401" y="35052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B’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906588" y="5449888"/>
            <a:ext cx="989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</a:rPr>
              <a:t>Source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6400800" y="5449888"/>
            <a:ext cx="1455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</a:rPr>
              <a:t>Destination</a:t>
            </a:r>
          </a:p>
        </p:txBody>
      </p:sp>
    </p:spTree>
    <p:extLst>
      <p:ext uri="{BB962C8B-B14F-4D97-AF65-F5344CB8AC3E}">
        <p14:creationId xmlns:p14="http://schemas.microsoft.com/office/powerpoint/2010/main" val="269384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81349" cy="5135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2) Show that distance ratios  along a line are preserved under 2d linear transformations.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495800" y="4105275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519148"/>
              </p:ext>
            </p:extLst>
          </p:nvPr>
        </p:nvGraphicFramePr>
        <p:xfrm>
          <a:off x="4578350" y="3324225"/>
          <a:ext cx="8318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54" name="Equation" r:id="rId3" imgW="495000" imgH="469800" progId="Equation.3">
                  <p:embed/>
                </p:oleObj>
              </mc:Choice>
              <mc:Fallback>
                <p:oleObj name="Equation" r:id="rId3" imgW="4950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8350" y="3324225"/>
                        <a:ext cx="831850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982772"/>
              </p:ext>
            </p:extLst>
          </p:nvPr>
        </p:nvGraphicFramePr>
        <p:xfrm>
          <a:off x="3403601" y="4814889"/>
          <a:ext cx="28924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55" name="Equation" r:id="rId5" imgW="1396800" imgH="469800" progId="Equation.3">
                  <p:embed/>
                </p:oleObj>
              </mc:Choice>
              <mc:Fallback>
                <p:oleObj name="Equation" r:id="rId5" imgW="13968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1" y="4814889"/>
                        <a:ext cx="2892425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609600" y="6202363"/>
            <a:ext cx="845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Hint: </a:t>
            </a:r>
            <a:r>
              <a:rPr lang="en-US" dirty="0" smtClean="0"/>
              <a:t>Write down x2 in terms of x1 and x3, given that the three points are co-linear</a:t>
            </a:r>
            <a:endParaRPr lang="en-US" dirty="0"/>
          </a:p>
        </p:txBody>
      </p:sp>
      <p:grpSp>
        <p:nvGrpSpPr>
          <p:cNvPr id="26" name="Group 32"/>
          <p:cNvGrpSpPr>
            <a:grpSpLocks/>
          </p:cNvGrpSpPr>
          <p:nvPr/>
        </p:nvGrpSpPr>
        <p:grpSpPr bwMode="auto">
          <a:xfrm>
            <a:off x="228600" y="2657475"/>
            <a:ext cx="4700588" cy="1476220"/>
            <a:chOff x="0" y="1941576"/>
            <a:chExt cx="4699987" cy="1475601"/>
          </a:xfrm>
        </p:grpSpPr>
        <p:sp>
          <p:nvSpPr>
            <p:cNvPr id="27" name="TextBox 16"/>
            <p:cNvSpPr txBox="1">
              <a:spLocks noChangeArrowheads="1"/>
            </p:cNvSpPr>
            <p:nvPr/>
          </p:nvSpPr>
          <p:spPr bwMode="auto">
            <a:xfrm>
              <a:off x="0" y="3048000"/>
              <a:ext cx="1280956" cy="369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p1=(x1,y1</a:t>
              </a:r>
              <a:r>
                <a:rPr lang="en-US" dirty="0"/>
                <a:t>)</a:t>
              </a:r>
            </a:p>
          </p:txBody>
        </p:sp>
        <p:sp>
          <p:nvSpPr>
            <p:cNvPr id="28" name="TextBox 17"/>
            <p:cNvSpPr txBox="1">
              <a:spLocks noChangeArrowheads="1"/>
            </p:cNvSpPr>
            <p:nvPr/>
          </p:nvSpPr>
          <p:spPr bwMode="auto">
            <a:xfrm>
              <a:off x="1147053" y="2819400"/>
              <a:ext cx="8899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(x2,y2)</a:t>
              </a:r>
            </a:p>
          </p:txBody>
        </p:sp>
        <p:sp>
          <p:nvSpPr>
            <p:cNvPr id="29" name="TextBox 18"/>
            <p:cNvSpPr txBox="1">
              <a:spLocks noChangeArrowheads="1"/>
            </p:cNvSpPr>
            <p:nvPr/>
          </p:nvSpPr>
          <p:spPr bwMode="auto">
            <a:xfrm>
              <a:off x="3810000" y="2133600"/>
              <a:ext cx="8899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(x3,y3)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380951" y="2133583"/>
              <a:ext cx="3580942" cy="7616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29"/>
            <p:cNvSpPr txBox="1">
              <a:spLocks noChangeArrowheads="1"/>
            </p:cNvSpPr>
            <p:nvPr/>
          </p:nvSpPr>
          <p:spPr bwMode="auto">
            <a:xfrm>
              <a:off x="270294" y="270150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32" name="TextBox 30"/>
            <p:cNvSpPr txBox="1">
              <a:spLocks noChangeArrowheads="1"/>
            </p:cNvSpPr>
            <p:nvPr/>
          </p:nvSpPr>
          <p:spPr bwMode="auto">
            <a:xfrm>
              <a:off x="990600" y="254455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33" name="TextBox 31"/>
            <p:cNvSpPr txBox="1">
              <a:spLocks noChangeArrowheads="1"/>
            </p:cNvSpPr>
            <p:nvPr/>
          </p:nvSpPr>
          <p:spPr bwMode="auto">
            <a:xfrm>
              <a:off x="3810000" y="194157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 rot="2590905">
            <a:off x="4809679" y="2929457"/>
            <a:ext cx="4440276" cy="1384463"/>
            <a:chOff x="-833034" y="1941663"/>
            <a:chExt cx="5728278" cy="1383809"/>
          </a:xfrm>
        </p:grpSpPr>
        <p:sp>
          <p:nvSpPr>
            <p:cNvPr id="35" name="TextBox 34"/>
            <p:cNvSpPr txBox="1">
              <a:spLocks noChangeArrowheads="1"/>
            </p:cNvSpPr>
            <p:nvPr/>
          </p:nvSpPr>
          <p:spPr bwMode="auto">
            <a:xfrm>
              <a:off x="-833034" y="2956314"/>
              <a:ext cx="1851264" cy="369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p‘1=(x’1,y’1</a:t>
              </a:r>
              <a:r>
                <a:rPr lang="en-US" dirty="0"/>
                <a:t>)</a:t>
              </a:r>
            </a:p>
          </p:txBody>
        </p: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1211596" y="2754319"/>
              <a:ext cx="1280499" cy="369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(x’2,y’2)</a:t>
              </a:r>
            </a:p>
          </p:txBody>
        </p:sp>
        <p:sp>
          <p:nvSpPr>
            <p:cNvPr id="37" name="TextBox 36"/>
            <p:cNvSpPr txBox="1">
              <a:spLocks noChangeArrowheads="1"/>
            </p:cNvSpPr>
            <p:nvPr/>
          </p:nvSpPr>
          <p:spPr bwMode="auto">
            <a:xfrm>
              <a:off x="3614745" y="2133687"/>
              <a:ext cx="1280499" cy="369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(x’3,y’3)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74206" y="2131252"/>
              <a:ext cx="3579886" cy="761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>
              <a:off x="224912" y="2701593"/>
              <a:ext cx="403671" cy="369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40" name="TextBox 39"/>
            <p:cNvSpPr txBox="1">
              <a:spLocks noChangeArrowheads="1"/>
            </p:cNvSpPr>
            <p:nvPr/>
          </p:nvSpPr>
          <p:spPr bwMode="auto">
            <a:xfrm>
              <a:off x="945218" y="2544643"/>
              <a:ext cx="403671" cy="369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41" name="TextBox 40"/>
            <p:cNvSpPr txBox="1">
              <a:spLocks noChangeArrowheads="1"/>
            </p:cNvSpPr>
            <p:nvPr/>
          </p:nvSpPr>
          <p:spPr bwMode="auto">
            <a:xfrm>
              <a:off x="3764617" y="1941663"/>
              <a:ext cx="403671" cy="369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 class: texture mapping and morphing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3 (extra): NPR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Preserve gradients on edges</a:t>
            </a:r>
          </a:p>
          <a:p>
            <a:pPr lvl="1"/>
            <a:r>
              <a:rPr lang="en-US" sz="2400" dirty="0"/>
              <a:t>e.g., get canny edges with edge(</a:t>
            </a:r>
            <a:r>
              <a:rPr lang="en-US" sz="2400" dirty="0" err="1"/>
              <a:t>im</a:t>
            </a:r>
            <a:r>
              <a:rPr lang="en-US" sz="2400" dirty="0"/>
              <a:t>, ‘canny’)</a:t>
            </a:r>
          </a:p>
          <a:p>
            <a:r>
              <a:rPr lang="en-US" sz="2800" dirty="0"/>
              <a:t>Reduce gradients not on edges</a:t>
            </a:r>
          </a:p>
          <a:p>
            <a:r>
              <a:rPr lang="en-US" sz="2800" dirty="0"/>
              <a:t>Preserve original intensity</a:t>
            </a:r>
            <a:endParaRPr lang="en-US" sz="2800" dirty="0"/>
          </a:p>
        </p:txBody>
      </p:sp>
      <p:pic>
        <p:nvPicPr>
          <p:cNvPr id="406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989634"/>
            <a:ext cx="583898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910468" y="6506502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Perez et al. 2003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06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Colorization using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757" y="2143054"/>
            <a:ext cx="2931902" cy="5135563"/>
          </a:xfrm>
        </p:spPr>
        <p:txBody>
          <a:bodyPr>
            <a:normAutofit/>
          </a:bodyPr>
          <a:lstStyle/>
          <a:p>
            <a:r>
              <a:rPr lang="en-US" sz="2400" dirty="0"/>
              <a:t>Minimize squared color difference, weighted by intensity similarity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Solve with sparse linear system of equations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51507" y="6334053"/>
            <a:ext cx="467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http://www.cs.huji.ac.il/~yweiss/Colorization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</p:txBody>
      </p:sp>
      <p:pic>
        <p:nvPicPr>
          <p:cNvPr id="378882" name="Picture 2" descr="http://www.cs.huji.ac.il/~yweiss/Colorization/gray/gili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770" y="1914453"/>
            <a:ext cx="2560426" cy="212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84" name="Picture 4" descr="http://www.cs.huji.ac.il/~yweiss/Colorization/gray/gili_r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958" y="1914453"/>
            <a:ext cx="2560427" cy="212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86" name="Picture 6" descr="http://www.cs.huji.ac.il/~yweiss/Colorization/gray/cats_low_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91000"/>
            <a:ext cx="2556996" cy="214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88" name="Picture 8" descr="http://www.cs.huji.ac.il/~yweiss/Colorization/gray/cats_r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958" y="4191001"/>
            <a:ext cx="2560427" cy="214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34757" y="1152454"/>
            <a:ext cx="8229600" cy="112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Solve for </a:t>
            </a:r>
            <a:r>
              <a:rPr lang="en-US" sz="2400" dirty="0" err="1"/>
              <a:t>uv</a:t>
            </a:r>
            <a:r>
              <a:rPr lang="en-US" sz="2400" dirty="0"/>
              <a:t> channels (in Luv space) such that similar intensities have similar colors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352" y="3656739"/>
            <a:ext cx="2646712" cy="75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8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Gradient-domain 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82000" cy="51355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Many image processing applications can be thought of as trying to manipulate gradients or intensities:</a:t>
            </a:r>
          </a:p>
          <a:p>
            <a:pPr lvl="1"/>
            <a:r>
              <a:rPr lang="en-US" dirty="0" smtClean="0"/>
              <a:t>Contrast enhancement</a:t>
            </a:r>
          </a:p>
          <a:p>
            <a:pPr lvl="1"/>
            <a:r>
              <a:rPr lang="en-US" dirty="0" err="1" smtClean="0"/>
              <a:t>Denoising</a:t>
            </a:r>
            <a:endParaRPr lang="en-US" dirty="0" smtClean="0"/>
          </a:p>
          <a:p>
            <a:pPr lvl="1"/>
            <a:r>
              <a:rPr lang="en-US" dirty="0" smtClean="0"/>
              <a:t>Poisson blending</a:t>
            </a:r>
          </a:p>
          <a:p>
            <a:pPr lvl="1"/>
            <a:r>
              <a:rPr lang="en-US" dirty="0" smtClean="0"/>
              <a:t>HDR to RGB</a:t>
            </a:r>
          </a:p>
          <a:p>
            <a:pPr lvl="1"/>
            <a:r>
              <a:rPr lang="en-US" dirty="0" smtClean="0"/>
              <a:t>Color to Gray</a:t>
            </a:r>
          </a:p>
          <a:p>
            <a:pPr lvl="1"/>
            <a:r>
              <a:rPr lang="en-US" dirty="0" err="1" smtClean="0"/>
              <a:t>Recoloring</a:t>
            </a:r>
            <a:endParaRPr lang="en-US" dirty="0" smtClean="0"/>
          </a:p>
          <a:p>
            <a:pPr lvl="1"/>
            <a:r>
              <a:rPr lang="en-US" dirty="0" smtClean="0"/>
              <a:t>Texture transfer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6396336"/>
            <a:ext cx="5832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See Perez et al. 2003 for many examples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666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Gradient-domain processing</a:t>
            </a:r>
            <a:endParaRPr lang="en-US" dirty="0"/>
          </a:p>
        </p:txBody>
      </p:sp>
      <p:pic>
        <p:nvPicPr>
          <p:cNvPr id="348170" name="Picture 10" descr="http://www.gradientshop.com/demos/apps/ssharpen/image_results/input/PA040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19200"/>
            <a:ext cx="6502400" cy="4876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667001" y="6096001"/>
            <a:ext cx="3954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Saliency-based Sharpening</a:t>
            </a:r>
            <a:endParaRPr lang="en-US" sz="2400" dirty="0"/>
          </a:p>
        </p:txBody>
      </p:sp>
      <p:pic>
        <p:nvPicPr>
          <p:cNvPr id="348172" name="Picture 12" descr="http://www.gradientshop.com/demos/apps/ssharpen/image_results/result/PA040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219200"/>
            <a:ext cx="6477000" cy="4857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487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Gradient-domain processing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96520" y="6019801"/>
            <a:ext cx="4142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Non-photorealistic rendering</a:t>
            </a:r>
            <a:endParaRPr lang="en-US" sz="2400" dirty="0"/>
          </a:p>
        </p:txBody>
      </p:sp>
      <p:pic>
        <p:nvPicPr>
          <p:cNvPr id="365570" name="Picture 2" descr="http://www.gradientshop.com/demos/apps/npr/image_results/input/7N3cdpGBBH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7143750" cy="4762500"/>
          </a:xfrm>
          <a:prstGeom prst="rect">
            <a:avLst/>
          </a:prstGeom>
          <a:noFill/>
        </p:spPr>
      </p:pic>
      <p:pic>
        <p:nvPicPr>
          <p:cNvPr id="365572" name="Picture 4" descr="http://www.gradientshop.com/demos/apps/npr/image_results/result/7N3cdpGBBH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19200"/>
            <a:ext cx="7143750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492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cture1 - Introduction - CP Fall 2010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19267</TotalTime>
  <Words>1428</Words>
  <Application>Microsoft Office PowerPoint</Application>
  <PresentationFormat>Widescreen</PresentationFormat>
  <Paragraphs>359</Paragraphs>
  <Slides>49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Calibri</vt:lpstr>
      <vt:lpstr>Symbol</vt:lpstr>
      <vt:lpstr>Times New Roman</vt:lpstr>
      <vt:lpstr>Wingdings</vt:lpstr>
      <vt:lpstr>Lecture1 - Introduction - CP Fall 2010</vt:lpstr>
      <vt:lpstr>Custom Design</vt:lpstr>
      <vt:lpstr>Equation</vt:lpstr>
      <vt:lpstr>Microsoft Equation 3.0</vt:lpstr>
      <vt:lpstr>Image Warping</vt:lpstr>
      <vt:lpstr>Reminder: Proj 2 due Tues</vt:lpstr>
      <vt:lpstr>Review from last class: Gradient Domain Editing</vt:lpstr>
      <vt:lpstr>Project 3: Reconstruction from Gradients</vt:lpstr>
      <vt:lpstr>Project 3 (extra): NPR</vt:lpstr>
      <vt:lpstr>Colorization using optimization</vt:lpstr>
      <vt:lpstr>Gradient-domain editing</vt:lpstr>
      <vt:lpstr>Gradient-domain processing</vt:lpstr>
      <vt:lpstr>Gradient-domain processing</vt:lpstr>
      <vt:lpstr>Take-home questions</vt:lpstr>
      <vt:lpstr>Take-home questions</vt:lpstr>
      <vt:lpstr>Next two classes: warping and morphing</vt:lpstr>
      <vt:lpstr>Photo stitching: projective alignment</vt:lpstr>
      <vt:lpstr>Capturing light fields</vt:lpstr>
      <vt:lpstr>Morphing</vt:lpstr>
      <vt:lpstr>Image Transformations</vt:lpstr>
      <vt:lpstr>Image Transformations</vt:lpstr>
      <vt:lpstr>Parametric (global) warping</vt:lpstr>
      <vt:lpstr>Parametric (global) warping</vt:lpstr>
      <vt:lpstr>Scaling</vt:lpstr>
      <vt:lpstr>Scaling</vt:lpstr>
      <vt:lpstr>Scaling</vt:lpstr>
      <vt:lpstr>2-D Rotation</vt:lpstr>
      <vt:lpstr>2-D Rotation</vt:lpstr>
      <vt:lpstr>2-D Rotation</vt:lpstr>
      <vt:lpstr>2x2 Matrices</vt:lpstr>
      <vt:lpstr>2x2 Matrices</vt:lpstr>
      <vt:lpstr>2x2 Matrices</vt:lpstr>
      <vt:lpstr>2x2 Matrices</vt:lpstr>
      <vt:lpstr>All 2D Linear Transformations</vt:lpstr>
      <vt:lpstr>Homogeneous Coordinates</vt:lpstr>
      <vt:lpstr>Homogeneous Coordinates</vt:lpstr>
      <vt:lpstr>Homogeneous Coordinates</vt:lpstr>
      <vt:lpstr>Homogeneous Coordinates</vt:lpstr>
      <vt:lpstr>Translation Example</vt:lpstr>
      <vt:lpstr>Basic 2D transformations as 3x3 matrices</vt:lpstr>
      <vt:lpstr>Matrix Composition</vt:lpstr>
      <vt:lpstr>Affine Transformations</vt:lpstr>
      <vt:lpstr>Projective Transformations</vt:lpstr>
      <vt:lpstr>2D image transformations</vt:lpstr>
      <vt:lpstr>Recovering Transformations</vt:lpstr>
      <vt:lpstr>Translation: # correspondences?</vt:lpstr>
      <vt:lpstr>Euclidean: # correspondences?</vt:lpstr>
      <vt:lpstr>Affine: # correspondences?</vt:lpstr>
      <vt:lpstr>Affine transformation estimation</vt:lpstr>
      <vt:lpstr>Projective: # correspondences?</vt:lpstr>
      <vt:lpstr>Take-home Question</vt:lpstr>
      <vt:lpstr>Take-home Question</vt:lpstr>
      <vt:lpstr>Next class: texture mapping and morphing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Hoiem, Derek W</cp:lastModifiedBy>
  <cp:revision>61</cp:revision>
  <dcterms:created xsi:type="dcterms:W3CDTF">2010-08-30T03:58:01Z</dcterms:created>
  <dcterms:modified xsi:type="dcterms:W3CDTF">2019-09-27T16:43:46Z</dcterms:modified>
</cp:coreProperties>
</file>