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</p:sldMasterIdLst>
  <p:notesMasterIdLst>
    <p:notesMasterId r:id="rId46"/>
  </p:notesMasterIdLst>
  <p:sldIdLst>
    <p:sldId id="398" r:id="rId4"/>
    <p:sldId id="509" r:id="rId5"/>
    <p:sldId id="510" r:id="rId6"/>
    <p:sldId id="499" r:id="rId7"/>
    <p:sldId id="491" r:id="rId8"/>
    <p:sldId id="500" r:id="rId9"/>
    <p:sldId id="464" r:id="rId10"/>
    <p:sldId id="468" r:id="rId11"/>
    <p:sldId id="465" r:id="rId12"/>
    <p:sldId id="467" r:id="rId13"/>
    <p:sldId id="469" r:id="rId14"/>
    <p:sldId id="470" r:id="rId15"/>
    <p:sldId id="502" r:id="rId16"/>
    <p:sldId id="471" r:id="rId17"/>
    <p:sldId id="474" r:id="rId18"/>
    <p:sldId id="472" r:id="rId19"/>
    <p:sldId id="501" r:id="rId20"/>
    <p:sldId id="473" r:id="rId21"/>
    <p:sldId id="475" r:id="rId22"/>
    <p:sldId id="476" r:id="rId23"/>
    <p:sldId id="511" r:id="rId24"/>
    <p:sldId id="477" r:id="rId25"/>
    <p:sldId id="478" r:id="rId26"/>
    <p:sldId id="479" r:id="rId27"/>
    <p:sldId id="481" r:id="rId28"/>
    <p:sldId id="454" r:id="rId29"/>
    <p:sldId id="455" r:id="rId30"/>
    <p:sldId id="487" r:id="rId31"/>
    <p:sldId id="482" r:id="rId32"/>
    <p:sldId id="483" r:id="rId33"/>
    <p:sldId id="490" r:id="rId34"/>
    <p:sldId id="485" r:id="rId35"/>
    <p:sldId id="486" r:id="rId36"/>
    <p:sldId id="508" r:id="rId37"/>
    <p:sldId id="496" r:id="rId38"/>
    <p:sldId id="492" r:id="rId39"/>
    <p:sldId id="493" r:id="rId40"/>
    <p:sldId id="494" r:id="rId41"/>
    <p:sldId id="497" r:id="rId42"/>
    <p:sldId id="505" r:id="rId43"/>
    <p:sldId id="504" r:id="rId44"/>
    <p:sldId id="506" r:id="rId4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84462" autoAdjust="0"/>
  </p:normalViewPr>
  <p:slideViewPr>
    <p:cSldViewPr>
      <p:cViewPr varScale="1">
        <p:scale>
          <a:sx n="42" d="100"/>
          <a:sy n="42" d="100"/>
        </p:scale>
        <p:origin x="585" y="18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color/texture,</a:t>
            </a:r>
            <a:r>
              <a:rPr lang="en-US" baseline="0" dirty="0" smtClean="0"/>
              <a:t> compact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66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Smooth, high gradient</a:t>
            </a:r>
            <a:r>
              <a:rPr lang="en-US" baseline="0" dirty="0" smtClean="0"/>
              <a:t> along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information is intelligent</a:t>
            </a:r>
            <a:r>
              <a:rPr lang="en-US" baseline="0" dirty="0" smtClean="0"/>
              <a:t> scissors missing?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F2ABE-8A16-4DD6-B7D6-5E949F24204C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Basic idea is to combine the information which was used in the 2 well known tools: MW and IS.</a:t>
            </a:r>
          </a:p>
          <a:p>
            <a:r>
              <a:rPr lang="en-GB" dirty="0" smtClean="0"/>
              <a:t>MS select a region of similar colour according to your input. Fat pen and the boundary </a:t>
            </a:r>
            <a:r>
              <a:rPr lang="en-GB" dirty="0" smtClean="0"/>
              <a:t>snaps </a:t>
            </a:r>
            <a:r>
              <a:rPr lang="en-GB" dirty="0" smtClean="0"/>
              <a:t>to high contrast edges. </a:t>
            </a:r>
          </a:p>
          <a:p>
            <a:r>
              <a:rPr lang="en-GB" dirty="0" err="1" smtClean="0"/>
              <a:t>Grabcut</a:t>
            </a:r>
            <a:r>
              <a:rPr lang="en-GB" dirty="0" smtClean="0"/>
              <a:t>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18810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94344-6532-4C02-A318-1321C9A99115}" type="slidenum">
              <a:rPr lang="en-GB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290576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726EA-849C-443F-9AF1-BDC8AA4AE3BC}" type="slidenum">
              <a:rPr lang="en-GB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Optimization engine we use Graph Cuts. By now everybody should know what graph cut is. IN case you missed it here is a very brief introduction. </a:t>
            </a:r>
          </a:p>
          <a:p>
            <a:endParaRPr lang="en-GB" smtClean="0"/>
          </a:p>
          <a:p>
            <a:r>
              <a:rPr lang="en-GB" smtClean="0"/>
              <a:t>To image. 3D view. First task to construct a graph. </a:t>
            </a:r>
          </a:p>
          <a:p>
            <a:r>
              <a:rPr lang="en-GB" smtClean="0"/>
              <a:t>All pixels on a certain scanline. Just a few of them. </a:t>
            </a:r>
          </a:p>
          <a:p>
            <a:r>
              <a:rPr lang="en-GB" smtClean="0"/>
              <a:t>Next step introduce artificial nodes. fgd and background. </a:t>
            </a:r>
          </a:p>
          <a:p>
            <a:r>
              <a:rPr lang="en-GB" smtClean="0"/>
              <a:t>Edges – contrast. Boundary is quite likely between black and white. </a:t>
            </a:r>
          </a:p>
          <a:p>
            <a:r>
              <a:rPr lang="en-GB" smtClean="0"/>
              <a:t>Min Cut - Minimum edge strength.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8233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366756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7038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18785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8.png"/><Relationship Id="rId4" Type="http://schemas.openxmlformats.org/officeDocument/2006/relationships/image" Target="../media/image41.jpeg"/><Relationship Id="rId9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parashuram.com/seamcarving/" TargetMode="External"/><Relationship Id="rId4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NcIJXTlugc" TargetMode="External"/><Relationship Id="rId2" Type="http://schemas.openxmlformats.org/officeDocument/2006/relationships/hyperlink" Target="http://delivery.acm.org/10.1145/1280000/1276390/a10-avidan.pdf?key1=1276390&amp;key2=6011144821&amp;coll=GUIDE&amp;dl=GUIDE&amp;CFID=104390780&amp;CFTOKEN=400177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courses/csci1950-g/asgn/proj3/resources/GraphcutTextures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brown.edu/courses/csci1950-g/asgn/proj3/resources/GraphcutTextures.pdf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457199" y="-7257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Cutting Images: Graphs and Boundary Finding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209799" y="5326743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997369" y="2540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09/21/19</a:t>
            </a:r>
            <a:endParaRPr lang="en-US" dirty="0"/>
          </a:p>
        </p:txBody>
      </p:sp>
      <p:pic>
        <p:nvPicPr>
          <p:cNvPr id="13321" name="Picture 9" descr="http://static.skynetblogs.be/media/2129/dyn001_original_520_368_pjpeg_2646967_a36dbf49b0d2fbec6b38eedd7f95d0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59543"/>
            <a:ext cx="6568109" cy="4648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97170" y="5707743"/>
            <a:ext cx="2207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“The Double Secret”, Magritte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boundary?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gradient along boundary</a:t>
            </a:r>
          </a:p>
          <a:p>
            <a:r>
              <a:rPr lang="en-US" dirty="0" smtClean="0"/>
              <a:t>Gradient in right direction</a:t>
            </a:r>
          </a:p>
          <a:p>
            <a:r>
              <a:rPr lang="en-US" dirty="0" smtClean="0"/>
              <a:t>Smooth</a:t>
            </a:r>
          </a:p>
        </p:txBody>
      </p:sp>
      <p:pic>
        <p:nvPicPr>
          <p:cNvPr id="16179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673600" cy="35052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4547559" y="37783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Image as a Graph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493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20937" y="2438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493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Straight Connector 6"/>
          <p:cNvCxnSpPr>
            <a:stCxn id="4" idx="6"/>
            <a:endCxn id="5" idx="2"/>
          </p:cNvCxnSpPr>
          <p:nvPr/>
        </p:nvCxnSpPr>
        <p:spPr>
          <a:xfrm>
            <a:off x="1811337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4"/>
            <a:endCxn id="6" idx="0"/>
          </p:cNvCxnSpPr>
          <p:nvPr/>
        </p:nvCxnSpPr>
        <p:spPr>
          <a:xfrm rot="5400000">
            <a:off x="12017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20937" y="3657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573338" y="3429001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11337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274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199062" y="2490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274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>
            <a:stCxn id="12" idx="6"/>
            <a:endCxn id="13" idx="2"/>
          </p:cNvCxnSpPr>
          <p:nvPr/>
        </p:nvCxnSpPr>
        <p:spPr>
          <a:xfrm>
            <a:off x="4589462" y="28717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4"/>
            <a:endCxn id="14" idx="0"/>
          </p:cNvCxnSpPr>
          <p:nvPr/>
        </p:nvCxnSpPr>
        <p:spPr>
          <a:xfrm rot="5400000">
            <a:off x="39806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99062" y="3709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>
            <a:stCxn id="13" idx="4"/>
            <a:endCxn id="17" idx="0"/>
          </p:cNvCxnSpPr>
          <p:nvPr/>
        </p:nvCxnSpPr>
        <p:spPr>
          <a:xfrm rot="5400000">
            <a:off x="5352256" y="34821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9462" y="4167189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93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rot="5400000">
            <a:off x="12017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20937" y="4900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573338" y="4670426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11337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8274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rot="5400000">
            <a:off x="39806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99062" y="495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5352256" y="47251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89462" y="5410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4114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5357814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6154738" y="1981201"/>
            <a:ext cx="1726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Node: pixel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964237" y="2476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5773737" y="31242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535737" y="2743200"/>
            <a:ext cx="2133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Edge: cost of path or cut between two pixels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66258"/>
            <a:ext cx="5562600" cy="39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7400" y="947057"/>
            <a:ext cx="511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609600" y="990600"/>
            <a:ext cx="8458200" cy="5135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good image boundary has a short path through the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3115" y="914400"/>
            <a:ext cx="4968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Mortenson</a:t>
            </a:r>
            <a:r>
              <a:rPr lang="en-US" sz="2000" dirty="0"/>
              <a:t> and Barrett (SIGGRAPH 1995)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19462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17875" y="30718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462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2708275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rot="5400000">
            <a:off x="20986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17875" y="42910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470276" y="4062413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08275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244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3124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>
            <a:stCxn id="14" idx="6"/>
            <a:endCxn id="15" idx="2"/>
          </p:cNvCxnSpPr>
          <p:nvPr/>
        </p:nvCxnSpPr>
        <p:spPr>
          <a:xfrm>
            <a:off x="5486400" y="35052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4"/>
            <a:endCxn id="16" idx="0"/>
          </p:cNvCxnSpPr>
          <p:nvPr/>
        </p:nvCxnSpPr>
        <p:spPr>
          <a:xfrm rot="5400000">
            <a:off x="48775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0" y="4343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>
            <a:stCxn id="15" idx="4"/>
            <a:endCxn id="19" idx="0"/>
          </p:cNvCxnSpPr>
          <p:nvPr/>
        </p:nvCxnSpPr>
        <p:spPr>
          <a:xfrm rot="5400000">
            <a:off x="6249194" y="4115593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400" y="4800601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462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rot="5400000">
            <a:off x="20986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17875" y="5534025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470276" y="5303838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08275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244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rot="5400000">
            <a:off x="48775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6000" y="5586412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6249194" y="53586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486400" y="60436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97338" y="34528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97338" y="4748212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97338" y="5991226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71800" y="2919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434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38800" y="29956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6388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81600" y="3910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53200" y="5205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629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5738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57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7338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2672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343400" y="5510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895600" y="54340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7338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38400" y="3833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62200" y="5129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895600" y="4367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981201" y="33004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800601" y="58150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  <p:sp>
        <p:nvSpPr>
          <p:cNvPr id="59" name="Freeform 58"/>
          <p:cNvSpPr/>
          <p:nvPr/>
        </p:nvSpPr>
        <p:spPr>
          <a:xfrm>
            <a:off x="2494473" y="3353608"/>
            <a:ext cx="2191109" cy="2812212"/>
          </a:xfrm>
          <a:custGeom>
            <a:avLst/>
            <a:gdLst>
              <a:gd name="connsiteX0" fmla="*/ 0 w 2191109"/>
              <a:gd name="connsiteY0" fmla="*/ 69012 h 2812212"/>
              <a:gd name="connsiteX1" fmla="*/ 86264 w 2191109"/>
              <a:gd name="connsiteY1" fmla="*/ 51759 h 2812212"/>
              <a:gd name="connsiteX2" fmla="*/ 189781 w 2191109"/>
              <a:gd name="connsiteY2" fmla="*/ 17253 h 2812212"/>
              <a:gd name="connsiteX3" fmla="*/ 293298 w 2191109"/>
              <a:gd name="connsiteY3" fmla="*/ 0 h 2812212"/>
              <a:gd name="connsiteX4" fmla="*/ 465826 w 2191109"/>
              <a:gd name="connsiteY4" fmla="*/ 17253 h 2812212"/>
              <a:gd name="connsiteX5" fmla="*/ 517585 w 2191109"/>
              <a:gd name="connsiteY5" fmla="*/ 34506 h 2812212"/>
              <a:gd name="connsiteX6" fmla="*/ 603849 w 2191109"/>
              <a:gd name="connsiteY6" fmla="*/ 51759 h 2812212"/>
              <a:gd name="connsiteX7" fmla="*/ 776377 w 2191109"/>
              <a:gd name="connsiteY7" fmla="*/ 103517 h 2812212"/>
              <a:gd name="connsiteX8" fmla="*/ 1052422 w 2191109"/>
              <a:gd name="connsiteY8" fmla="*/ 120770 h 2812212"/>
              <a:gd name="connsiteX9" fmla="*/ 1104181 w 2191109"/>
              <a:gd name="connsiteY9" fmla="*/ 138023 h 2812212"/>
              <a:gd name="connsiteX10" fmla="*/ 1138686 w 2191109"/>
              <a:gd name="connsiteY10" fmla="*/ 189781 h 2812212"/>
              <a:gd name="connsiteX11" fmla="*/ 1190445 w 2191109"/>
              <a:gd name="connsiteY11" fmla="*/ 241540 h 2812212"/>
              <a:gd name="connsiteX12" fmla="*/ 1224951 w 2191109"/>
              <a:gd name="connsiteY12" fmla="*/ 345057 h 2812212"/>
              <a:gd name="connsiteX13" fmla="*/ 1242203 w 2191109"/>
              <a:gd name="connsiteY13" fmla="*/ 396815 h 2812212"/>
              <a:gd name="connsiteX14" fmla="*/ 1259456 w 2191109"/>
              <a:gd name="connsiteY14" fmla="*/ 500332 h 2812212"/>
              <a:gd name="connsiteX15" fmla="*/ 1242203 w 2191109"/>
              <a:gd name="connsiteY15" fmla="*/ 879895 h 2812212"/>
              <a:gd name="connsiteX16" fmla="*/ 1190445 w 2191109"/>
              <a:gd name="connsiteY16" fmla="*/ 1035170 h 2812212"/>
              <a:gd name="connsiteX17" fmla="*/ 1155939 w 2191109"/>
              <a:gd name="connsiteY17" fmla="*/ 1173193 h 2812212"/>
              <a:gd name="connsiteX18" fmla="*/ 1138686 w 2191109"/>
              <a:gd name="connsiteY18" fmla="*/ 1224951 h 2812212"/>
              <a:gd name="connsiteX19" fmla="*/ 1104181 w 2191109"/>
              <a:gd name="connsiteY19" fmla="*/ 1345721 h 2812212"/>
              <a:gd name="connsiteX20" fmla="*/ 1121434 w 2191109"/>
              <a:gd name="connsiteY20" fmla="*/ 1639019 h 2812212"/>
              <a:gd name="connsiteX21" fmla="*/ 1138686 w 2191109"/>
              <a:gd name="connsiteY21" fmla="*/ 1725283 h 2812212"/>
              <a:gd name="connsiteX22" fmla="*/ 1104181 w 2191109"/>
              <a:gd name="connsiteY22" fmla="*/ 2070340 h 2812212"/>
              <a:gd name="connsiteX23" fmla="*/ 1104181 w 2191109"/>
              <a:gd name="connsiteY23" fmla="*/ 2449902 h 2812212"/>
              <a:gd name="connsiteX24" fmla="*/ 1121434 w 2191109"/>
              <a:gd name="connsiteY24" fmla="*/ 2501661 h 2812212"/>
              <a:gd name="connsiteX25" fmla="*/ 1173192 w 2191109"/>
              <a:gd name="connsiteY25" fmla="*/ 2518913 h 2812212"/>
              <a:gd name="connsiteX26" fmla="*/ 1224951 w 2191109"/>
              <a:gd name="connsiteY26" fmla="*/ 2553419 h 2812212"/>
              <a:gd name="connsiteX27" fmla="*/ 1328468 w 2191109"/>
              <a:gd name="connsiteY27" fmla="*/ 2587925 h 2812212"/>
              <a:gd name="connsiteX28" fmla="*/ 1362973 w 2191109"/>
              <a:gd name="connsiteY28" fmla="*/ 2639683 h 2812212"/>
              <a:gd name="connsiteX29" fmla="*/ 1431985 w 2191109"/>
              <a:gd name="connsiteY29" fmla="*/ 2656936 h 2812212"/>
              <a:gd name="connsiteX30" fmla="*/ 1656271 w 2191109"/>
              <a:gd name="connsiteY30" fmla="*/ 2691442 h 2812212"/>
              <a:gd name="connsiteX31" fmla="*/ 1759788 w 2191109"/>
              <a:gd name="connsiteY31" fmla="*/ 2725947 h 2812212"/>
              <a:gd name="connsiteX32" fmla="*/ 1811547 w 2191109"/>
              <a:gd name="connsiteY32" fmla="*/ 2760453 h 2812212"/>
              <a:gd name="connsiteX33" fmla="*/ 2001328 w 2191109"/>
              <a:gd name="connsiteY33" fmla="*/ 2777706 h 2812212"/>
              <a:gd name="connsiteX34" fmla="*/ 2139351 w 2191109"/>
              <a:gd name="connsiteY34" fmla="*/ 2812212 h 2812212"/>
              <a:gd name="connsiteX35" fmla="*/ 2191109 w 2191109"/>
              <a:gd name="connsiteY35" fmla="*/ 2794959 h 28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91109" h="2812212">
                <a:moveTo>
                  <a:pt x="0" y="69012"/>
                </a:moveTo>
                <a:cubicBezTo>
                  <a:pt x="28755" y="63261"/>
                  <a:pt x="57973" y="59475"/>
                  <a:pt x="86264" y="51759"/>
                </a:cubicBezTo>
                <a:cubicBezTo>
                  <a:pt x="121355" y="42189"/>
                  <a:pt x="153904" y="23233"/>
                  <a:pt x="189781" y="17253"/>
                </a:cubicBezTo>
                <a:lnTo>
                  <a:pt x="293298" y="0"/>
                </a:lnTo>
                <a:cubicBezTo>
                  <a:pt x="350807" y="5751"/>
                  <a:pt x="408702" y="8465"/>
                  <a:pt x="465826" y="17253"/>
                </a:cubicBezTo>
                <a:cubicBezTo>
                  <a:pt x="483801" y="20018"/>
                  <a:pt x="499942" y="30095"/>
                  <a:pt x="517585" y="34506"/>
                </a:cubicBezTo>
                <a:cubicBezTo>
                  <a:pt x="546034" y="41618"/>
                  <a:pt x="575558" y="44043"/>
                  <a:pt x="603849" y="51759"/>
                </a:cubicBezTo>
                <a:cubicBezTo>
                  <a:pt x="635134" y="60291"/>
                  <a:pt x="733834" y="99263"/>
                  <a:pt x="776377" y="103517"/>
                </a:cubicBezTo>
                <a:cubicBezTo>
                  <a:pt x="868114" y="112691"/>
                  <a:pt x="960407" y="115019"/>
                  <a:pt x="1052422" y="120770"/>
                </a:cubicBezTo>
                <a:cubicBezTo>
                  <a:pt x="1069675" y="126521"/>
                  <a:pt x="1089980" y="126662"/>
                  <a:pt x="1104181" y="138023"/>
                </a:cubicBezTo>
                <a:cubicBezTo>
                  <a:pt x="1120372" y="150976"/>
                  <a:pt x="1125412" y="173852"/>
                  <a:pt x="1138686" y="189781"/>
                </a:cubicBezTo>
                <a:cubicBezTo>
                  <a:pt x="1154306" y="208525"/>
                  <a:pt x="1173192" y="224287"/>
                  <a:pt x="1190445" y="241540"/>
                </a:cubicBezTo>
                <a:lnTo>
                  <a:pt x="1224951" y="345057"/>
                </a:lnTo>
                <a:cubicBezTo>
                  <a:pt x="1230702" y="362310"/>
                  <a:pt x="1239213" y="378877"/>
                  <a:pt x="1242203" y="396815"/>
                </a:cubicBezTo>
                <a:lnTo>
                  <a:pt x="1259456" y="500332"/>
                </a:lnTo>
                <a:cubicBezTo>
                  <a:pt x="1253705" y="626853"/>
                  <a:pt x="1255695" y="753964"/>
                  <a:pt x="1242203" y="879895"/>
                </a:cubicBezTo>
                <a:cubicBezTo>
                  <a:pt x="1238967" y="910099"/>
                  <a:pt x="1200690" y="994189"/>
                  <a:pt x="1190445" y="1035170"/>
                </a:cubicBezTo>
                <a:cubicBezTo>
                  <a:pt x="1178943" y="1081178"/>
                  <a:pt x="1170936" y="1128203"/>
                  <a:pt x="1155939" y="1173193"/>
                </a:cubicBezTo>
                <a:cubicBezTo>
                  <a:pt x="1150188" y="1190446"/>
                  <a:pt x="1143682" y="1207465"/>
                  <a:pt x="1138686" y="1224951"/>
                </a:cubicBezTo>
                <a:cubicBezTo>
                  <a:pt x="1095357" y="1376605"/>
                  <a:pt x="1145550" y="1221614"/>
                  <a:pt x="1104181" y="1345721"/>
                </a:cubicBezTo>
                <a:cubicBezTo>
                  <a:pt x="1109932" y="1443487"/>
                  <a:pt x="1112568" y="1541486"/>
                  <a:pt x="1121434" y="1639019"/>
                </a:cubicBezTo>
                <a:cubicBezTo>
                  <a:pt x="1124089" y="1668223"/>
                  <a:pt x="1138686" y="1695959"/>
                  <a:pt x="1138686" y="1725283"/>
                </a:cubicBezTo>
                <a:cubicBezTo>
                  <a:pt x="1138686" y="1981776"/>
                  <a:pt x="1149002" y="1935878"/>
                  <a:pt x="1104181" y="2070340"/>
                </a:cubicBezTo>
                <a:cubicBezTo>
                  <a:pt x="1080852" y="2256970"/>
                  <a:pt x="1076772" y="2216931"/>
                  <a:pt x="1104181" y="2449902"/>
                </a:cubicBezTo>
                <a:cubicBezTo>
                  <a:pt x="1106306" y="2467964"/>
                  <a:pt x="1108574" y="2488801"/>
                  <a:pt x="1121434" y="2501661"/>
                </a:cubicBezTo>
                <a:cubicBezTo>
                  <a:pt x="1134293" y="2514520"/>
                  <a:pt x="1155939" y="2513162"/>
                  <a:pt x="1173192" y="2518913"/>
                </a:cubicBezTo>
                <a:cubicBezTo>
                  <a:pt x="1190445" y="2530415"/>
                  <a:pt x="1206003" y="2544997"/>
                  <a:pt x="1224951" y="2553419"/>
                </a:cubicBezTo>
                <a:cubicBezTo>
                  <a:pt x="1258188" y="2568191"/>
                  <a:pt x="1328468" y="2587925"/>
                  <a:pt x="1328468" y="2587925"/>
                </a:cubicBezTo>
                <a:cubicBezTo>
                  <a:pt x="1339970" y="2605178"/>
                  <a:pt x="1345720" y="2628181"/>
                  <a:pt x="1362973" y="2639683"/>
                </a:cubicBezTo>
                <a:cubicBezTo>
                  <a:pt x="1382703" y="2652836"/>
                  <a:pt x="1408838" y="2651792"/>
                  <a:pt x="1431985" y="2656936"/>
                </a:cubicBezTo>
                <a:cubicBezTo>
                  <a:pt x="1533606" y="2679518"/>
                  <a:pt x="1536757" y="2676502"/>
                  <a:pt x="1656271" y="2691442"/>
                </a:cubicBezTo>
                <a:cubicBezTo>
                  <a:pt x="1690777" y="2702944"/>
                  <a:pt x="1729525" y="2705771"/>
                  <a:pt x="1759788" y="2725947"/>
                </a:cubicBezTo>
                <a:cubicBezTo>
                  <a:pt x="1777041" y="2737449"/>
                  <a:pt x="1791272" y="2756108"/>
                  <a:pt x="1811547" y="2760453"/>
                </a:cubicBezTo>
                <a:cubicBezTo>
                  <a:pt x="1873658" y="2773763"/>
                  <a:pt x="1938068" y="2771955"/>
                  <a:pt x="2001328" y="2777706"/>
                </a:cubicBezTo>
                <a:cubicBezTo>
                  <a:pt x="2042172" y="2791321"/>
                  <a:pt x="2097711" y="2812212"/>
                  <a:pt x="2139351" y="2812212"/>
                </a:cubicBezTo>
                <a:cubicBezTo>
                  <a:pt x="2157537" y="2812212"/>
                  <a:pt x="2191109" y="2794959"/>
                  <a:pt x="2191109" y="2794959"/>
                </a:cubicBezTo>
              </a:path>
            </a:pathLst>
          </a:cu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Formulation: find good boundary between seed points</a:t>
            </a:r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Minimize interaction time</a:t>
            </a:r>
          </a:p>
          <a:p>
            <a:pPr lvl="1"/>
            <a:r>
              <a:rPr lang="en-US" sz="2400" dirty="0"/>
              <a:t>Define what makes a good boundary</a:t>
            </a:r>
          </a:p>
          <a:p>
            <a:pPr lvl="1"/>
            <a:r>
              <a:rPr lang="en-US" sz="2400" dirty="0"/>
              <a:t>Efficiently find it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path from seed to cursor, choose new seed,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8653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8029"/>
            <a:ext cx="80010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edge is present (e.g., with edge(</a:t>
            </a:r>
            <a:r>
              <a:rPr lang="en-US" sz="2400" dirty="0" err="1"/>
              <a:t>im</a:t>
            </a:r>
            <a:r>
              <a:rPr lang="en-US" sz="2400" dirty="0"/>
              <a:t>, ‘canny’))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strong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/>
              <a:t>Lower if gradient is in direction of boundary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56673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051628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Gradients, Edges, and Path Cost</a:t>
            </a:r>
            <a:endParaRPr lang="en-US" dirty="0"/>
          </a:p>
        </p:txBody>
      </p:sp>
      <p:pic>
        <p:nvPicPr>
          <p:cNvPr id="4" name="Picture 2" descr="C:\Users\Hoiem\Documents\Classes\Computational Photography - Fall 2010\lectures\figs\grad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886" y="1143000"/>
            <a:ext cx="2565400" cy="1924050"/>
          </a:xfrm>
          <a:prstGeom prst="rect">
            <a:avLst/>
          </a:prstGeom>
          <a:noFill/>
        </p:spPr>
      </p:pic>
      <p:pic>
        <p:nvPicPr>
          <p:cNvPr id="5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6" y="2286000"/>
            <a:ext cx="3149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2286" y="3124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Magnitude</a:t>
            </a:r>
            <a:endParaRPr lang="en-US" dirty="0"/>
          </a:p>
        </p:txBody>
      </p:sp>
      <p:pic>
        <p:nvPicPr>
          <p:cNvPr id="186370" name="Picture 2" descr="C:\Users\Hoiem\Documents\Classes\Computational Photography - Fall 2010\lectures\figs\e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687" y="3962400"/>
            <a:ext cx="2758757" cy="20690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97086" y="6096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Image</a:t>
            </a:r>
            <a:endParaRPr lang="en-US" dirty="0"/>
          </a:p>
        </p:txBody>
      </p:sp>
      <p:pic>
        <p:nvPicPr>
          <p:cNvPr id="10" name="Picture 1" descr="C:\Users\Hoiem\Documents\Classes\Computational Photography - Fall 2010\lectures\figs\cutting\costi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86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73686" y="4648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914400" lvl="1" indent="-514350"/>
            <a:r>
              <a:rPr lang="en-US" sz="2400" dirty="0"/>
              <a:t>Snapping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114800" y="2773363"/>
            <a:ext cx="914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914400" lvl="1" indent="-514350"/>
            <a:r>
              <a:rPr lang="en-US" sz="2400" dirty="0" err="1"/>
              <a:t>Djikstra’s</a:t>
            </a:r>
            <a:r>
              <a:rPr lang="en-US" sz="2400" dirty="0"/>
              <a:t> shortest path algorithm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87315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class: texture synthesis and transfer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00200" y="3733800"/>
            <a:ext cx="5486400" cy="3012831"/>
            <a:chOff x="152400" y="1123950"/>
            <a:chExt cx="8915400" cy="4895850"/>
          </a:xfrm>
        </p:grpSpPr>
        <p:pic>
          <p:nvPicPr>
            <p:cNvPr id="4" name="Picture 2" descr="girl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4063" y="1123950"/>
              <a:ext cx="3233737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fabric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2438400"/>
              <a:ext cx="2057400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gir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143000"/>
              <a:ext cx="322262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97268" y="838200"/>
            <a:ext cx="4581075" cy="2819400"/>
            <a:chOff x="685800" y="609600"/>
            <a:chExt cx="6053931" cy="3725862"/>
          </a:xfrm>
        </p:grpSpPr>
        <p:pic>
          <p:nvPicPr>
            <p:cNvPr id="8" name="Picture 4" descr="radishes_s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295400"/>
              <a:ext cx="1863725" cy="1863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radishes_out_s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3868" y="609600"/>
              <a:ext cx="3725863" cy="3725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9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Djikstra’s</a:t>
            </a:r>
            <a:r>
              <a:rPr lang="en-US" dirty="0" smtClean="0"/>
              <a:t> shortest path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Initialize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given seed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Compute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(q, r) % cost for boundary from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to neighboring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0  %  total cost from seed to this point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}  %  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set to be expanded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E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 = { } % set of expanded pixels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en-US" sz="2400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(q) % pointer to pixel that leads to </a:t>
            </a:r>
            <a:r>
              <a:rPr lang="en-US" sz="2400" i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q</a:t>
            </a:r>
            <a:endParaRPr lang="en-US" sz="2400" b="1" dirty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Loop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is not empty</a:t>
            </a:r>
          </a:p>
          <a:p>
            <a:pPr marL="457200" indent="-457200">
              <a:buAutoNum type="arabicPeriod"/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pixel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with lowest cost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Add q to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for each pixel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in neighborhood of 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that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857250" lvl="1" indent="-457200">
              <a:buAutoNum type="alphaLcParenR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cost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i="1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>
              <a:buAutoNum type="alphaLcParenR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is not in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OR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cost(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cost(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cost_tmp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q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514350" lvl="1" indent="0">
              <a:buNone/>
            </a:pPr>
            <a:endParaRPr lang="en-US" dirty="0" smtClean="0"/>
          </a:p>
          <a:p>
            <a:pPr lvl="3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Djikstra’s</a:t>
            </a:r>
            <a:r>
              <a:rPr lang="en-US" dirty="0" smtClean="0"/>
              <a:t> algorithm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0600" y="1447800"/>
            <a:ext cx="7427978" cy="4955187"/>
            <a:chOff x="2022475" y="3048000"/>
            <a:chExt cx="4911725" cy="3276600"/>
          </a:xfrm>
        </p:grpSpPr>
        <p:sp>
          <p:nvSpPr>
            <p:cNvPr id="5" name="Oval 4"/>
            <p:cNvSpPr/>
            <p:nvPr/>
          </p:nvSpPr>
          <p:spPr>
            <a:xfrm>
              <a:off x="20224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394075" y="30480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224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8" name="Straight Connector 7"/>
            <p:cNvCxnSpPr>
              <a:stCxn id="5" idx="6"/>
              <a:endCxn id="6" idx="2"/>
            </p:cNvCxnSpPr>
            <p:nvPr/>
          </p:nvCxnSpPr>
          <p:spPr>
            <a:xfrm>
              <a:off x="2784475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4"/>
              <a:endCxn id="7" idx="0"/>
            </p:cNvCxnSpPr>
            <p:nvPr/>
          </p:nvCxnSpPr>
          <p:spPr>
            <a:xfrm rot="5400000">
              <a:off x="21748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394075" y="42672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546476" y="40386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84475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8006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31003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6" name="Straight Connector 15"/>
            <p:cNvCxnSpPr>
              <a:stCxn id="13" idx="6"/>
              <a:endCxn id="14" idx="2"/>
            </p:cNvCxnSpPr>
            <p:nvPr/>
          </p:nvCxnSpPr>
          <p:spPr>
            <a:xfrm>
              <a:off x="5562600" y="34813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3" idx="4"/>
              <a:endCxn id="15" idx="0"/>
            </p:cNvCxnSpPr>
            <p:nvPr/>
          </p:nvCxnSpPr>
          <p:spPr>
            <a:xfrm rot="5400000">
              <a:off x="49537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172200" y="4319588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19" name="Straight Connector 18"/>
            <p:cNvCxnSpPr>
              <a:stCxn id="14" idx="4"/>
              <a:endCxn id="18" idx="0"/>
            </p:cNvCxnSpPr>
            <p:nvPr/>
          </p:nvCxnSpPr>
          <p:spPr>
            <a:xfrm rot="5400000">
              <a:off x="6325394" y="40917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562600" y="4776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0224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5400000">
              <a:off x="21748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394075" y="5510213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546476" y="52800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84475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8006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7" name="Straight Connector 26"/>
            <p:cNvCxnSpPr>
              <a:endCxn id="26" idx="0"/>
            </p:cNvCxnSpPr>
            <p:nvPr/>
          </p:nvCxnSpPr>
          <p:spPr>
            <a:xfrm rot="5400000">
              <a:off x="49537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172200" y="5562600"/>
              <a:ext cx="762000" cy="76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/>
            </a:p>
          </p:txBody>
        </p:sp>
        <p:cxnSp>
          <p:nvCxnSpPr>
            <p:cNvPr id="29" name="Straight Connector 28"/>
            <p:cNvCxnSpPr>
              <a:endCxn id="28" idx="0"/>
            </p:cNvCxnSpPr>
            <p:nvPr/>
          </p:nvCxnSpPr>
          <p:spPr>
            <a:xfrm rot="5400000">
              <a:off x="6325394" y="53347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62600" y="6019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3538" y="34290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173538" y="4724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173538" y="59674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991246" y="309035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11348" y="310999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46965" y="31467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47785" y="444131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38862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20150" y="5218328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53200" y="391671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1200" y="5715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26" y="5179757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51992" y="3856973"/>
              <a:ext cx="206023" cy="31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3400" y="4343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03970" y="5618671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69659" y="5655495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  <a:endParaRPr lang="en-US" sz="2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51992" y="5131363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14600" y="38100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  <a:endParaRPr lang="en-US" sz="2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438400" y="5105400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  <a:endParaRPr lang="en-US" sz="2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80510" y="4414326"/>
              <a:ext cx="239231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  <a:endParaRPr lang="en-US" sz="2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8954" y="4493957"/>
              <a:ext cx="595599" cy="310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Start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3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Scissors: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Define boundary cost between neighboring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User specifies a starting point (seed)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Compute lowest cost from seed to each other pixel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Get new seed, get path between seeds, repeat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Intelligent Scissors: improving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Snap when placing first seed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Automatically adjust to boundary as user drags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Freeze stable boundary points to make new seeds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4267200" cy="30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Where will intelligent scissors work well, or have problems?</a:t>
            </a:r>
            <a:endParaRPr lang="en-US" sz="2400" dirty="0"/>
          </a:p>
        </p:txBody>
      </p:sp>
      <p:pic>
        <p:nvPicPr>
          <p:cNvPr id="93186" name="Picture 2" descr="C:\Users\Hoiem\Pictures\Beijing\Derek and Marius by Forbidden Pal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1" y="1066800"/>
            <a:ext cx="3658197" cy="2743648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745113" y="2004213"/>
            <a:ext cx="903789" cy="1807580"/>
          </a:xfrm>
          <a:custGeom>
            <a:avLst/>
            <a:gdLst>
              <a:gd name="connsiteX0" fmla="*/ 591671 w 1204856"/>
              <a:gd name="connsiteY0" fmla="*/ 0 h 2409713"/>
              <a:gd name="connsiteX1" fmla="*/ 828339 w 1204856"/>
              <a:gd name="connsiteY1" fmla="*/ 139849 h 2409713"/>
              <a:gd name="connsiteX2" fmla="*/ 860612 w 1204856"/>
              <a:gd name="connsiteY2" fmla="*/ 441064 h 2409713"/>
              <a:gd name="connsiteX3" fmla="*/ 1204856 w 1204856"/>
              <a:gd name="connsiteY3" fmla="*/ 763793 h 2409713"/>
              <a:gd name="connsiteX4" fmla="*/ 1194099 w 1204856"/>
              <a:gd name="connsiteY4" fmla="*/ 1495313 h 2409713"/>
              <a:gd name="connsiteX5" fmla="*/ 1032734 w 1204856"/>
              <a:gd name="connsiteY5" fmla="*/ 2409713 h 2409713"/>
              <a:gd name="connsiteX6" fmla="*/ 96819 w 1204856"/>
              <a:gd name="connsiteY6" fmla="*/ 2388198 h 2409713"/>
              <a:gd name="connsiteX7" fmla="*/ 161365 w 1204856"/>
              <a:gd name="connsiteY7" fmla="*/ 2173045 h 2409713"/>
              <a:gd name="connsiteX8" fmla="*/ 0 w 1204856"/>
              <a:gd name="connsiteY8" fmla="*/ 1710466 h 2409713"/>
              <a:gd name="connsiteX9" fmla="*/ 10758 w 1204856"/>
              <a:gd name="connsiteY9" fmla="*/ 1000461 h 2409713"/>
              <a:gd name="connsiteX10" fmla="*/ 387275 w 1204856"/>
              <a:gd name="connsiteY10" fmla="*/ 387275 h 2409713"/>
              <a:gd name="connsiteX11" fmla="*/ 430306 w 1204856"/>
              <a:gd name="connsiteY11" fmla="*/ 32273 h 2409713"/>
              <a:gd name="connsiteX12" fmla="*/ 591671 w 1204856"/>
              <a:gd name="connsiteY12" fmla="*/ 0 h 240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856" h="2409713">
                <a:moveTo>
                  <a:pt x="591671" y="0"/>
                </a:moveTo>
                <a:lnTo>
                  <a:pt x="828339" y="139849"/>
                </a:lnTo>
                <a:lnTo>
                  <a:pt x="860612" y="441064"/>
                </a:lnTo>
                <a:lnTo>
                  <a:pt x="1204856" y="763793"/>
                </a:lnTo>
                <a:lnTo>
                  <a:pt x="1194099" y="1495313"/>
                </a:lnTo>
                <a:lnTo>
                  <a:pt x="1032734" y="2409713"/>
                </a:lnTo>
                <a:lnTo>
                  <a:pt x="96819" y="2388198"/>
                </a:lnTo>
                <a:lnTo>
                  <a:pt x="161365" y="2173045"/>
                </a:lnTo>
                <a:lnTo>
                  <a:pt x="0" y="1710466"/>
                </a:lnTo>
                <a:lnTo>
                  <a:pt x="10758" y="1000461"/>
                </a:lnTo>
                <a:lnTo>
                  <a:pt x="387275" y="387275"/>
                </a:lnTo>
                <a:lnTo>
                  <a:pt x="430306" y="32273"/>
                </a:lnTo>
                <a:lnTo>
                  <a:pt x="591671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7" name="Picture 3" descr="C:\Users\Hoiem\Pictures\Beijing\DSCN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2686050" cy="3581400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6525883" y="1788544"/>
            <a:ext cx="2122098" cy="2846717"/>
          </a:xfrm>
          <a:custGeom>
            <a:avLst/>
            <a:gdLst>
              <a:gd name="connsiteX0" fmla="*/ 172528 w 2122098"/>
              <a:gd name="connsiteY0" fmla="*/ 2794959 h 2846717"/>
              <a:gd name="connsiteX1" fmla="*/ 172528 w 2122098"/>
              <a:gd name="connsiteY1" fmla="*/ 2794959 h 2846717"/>
              <a:gd name="connsiteX2" fmla="*/ 155275 w 2122098"/>
              <a:gd name="connsiteY2" fmla="*/ 2622431 h 2846717"/>
              <a:gd name="connsiteX3" fmla="*/ 0 w 2122098"/>
              <a:gd name="connsiteY3" fmla="*/ 2053087 h 2846717"/>
              <a:gd name="connsiteX4" fmla="*/ 155275 w 2122098"/>
              <a:gd name="connsiteY4" fmla="*/ 1397480 h 2846717"/>
              <a:gd name="connsiteX5" fmla="*/ 500332 w 2122098"/>
              <a:gd name="connsiteY5" fmla="*/ 724619 h 2846717"/>
              <a:gd name="connsiteX6" fmla="*/ 724619 w 2122098"/>
              <a:gd name="connsiteY6" fmla="*/ 0 h 2846717"/>
              <a:gd name="connsiteX7" fmla="*/ 1483743 w 2122098"/>
              <a:gd name="connsiteY7" fmla="*/ 0 h 2846717"/>
              <a:gd name="connsiteX8" fmla="*/ 1500996 w 2122098"/>
              <a:gd name="connsiteY8" fmla="*/ 379563 h 2846717"/>
              <a:gd name="connsiteX9" fmla="*/ 1673525 w 2122098"/>
              <a:gd name="connsiteY9" fmla="*/ 914400 h 2846717"/>
              <a:gd name="connsiteX10" fmla="*/ 1932317 w 2122098"/>
              <a:gd name="connsiteY10" fmla="*/ 1380227 h 2846717"/>
              <a:gd name="connsiteX11" fmla="*/ 1966823 w 2122098"/>
              <a:gd name="connsiteY11" fmla="*/ 1552755 h 2846717"/>
              <a:gd name="connsiteX12" fmla="*/ 2053087 w 2122098"/>
              <a:gd name="connsiteY12" fmla="*/ 2053087 h 2846717"/>
              <a:gd name="connsiteX13" fmla="*/ 2122098 w 2122098"/>
              <a:gd name="connsiteY13" fmla="*/ 2846717 h 2846717"/>
              <a:gd name="connsiteX14" fmla="*/ 172528 w 2122098"/>
              <a:gd name="connsiteY14" fmla="*/ 2794959 h 284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2098" h="2846717">
                <a:moveTo>
                  <a:pt x="172528" y="2794959"/>
                </a:moveTo>
                <a:lnTo>
                  <a:pt x="172528" y="2794959"/>
                </a:lnTo>
                <a:lnTo>
                  <a:pt x="155275" y="2622431"/>
                </a:lnTo>
                <a:lnTo>
                  <a:pt x="0" y="2053087"/>
                </a:lnTo>
                <a:lnTo>
                  <a:pt x="155275" y="1397480"/>
                </a:lnTo>
                <a:lnTo>
                  <a:pt x="500332" y="724619"/>
                </a:lnTo>
                <a:lnTo>
                  <a:pt x="724619" y="0"/>
                </a:lnTo>
                <a:lnTo>
                  <a:pt x="1483743" y="0"/>
                </a:lnTo>
                <a:lnTo>
                  <a:pt x="1500996" y="379563"/>
                </a:lnTo>
                <a:lnTo>
                  <a:pt x="1673525" y="914400"/>
                </a:lnTo>
                <a:lnTo>
                  <a:pt x="1932317" y="1380227"/>
                </a:lnTo>
                <a:lnTo>
                  <a:pt x="1966823" y="1552755"/>
                </a:lnTo>
                <a:lnTo>
                  <a:pt x="2053087" y="2053087"/>
                </a:lnTo>
                <a:lnTo>
                  <a:pt x="2122098" y="2846717"/>
                </a:lnTo>
                <a:lnTo>
                  <a:pt x="172528" y="279495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188" name="Picture 4" descr="C:\Users\Hoiem\Pictures\nutmeg\CIMG3059.JPG"/>
          <p:cNvPicPr>
            <a:picLocks noChangeAspect="1" noChangeArrowheads="1"/>
          </p:cNvPicPr>
          <p:nvPr/>
        </p:nvPicPr>
        <p:blipFill>
          <a:blip r:embed="rId5" cstate="print"/>
          <a:srcRect l="17442" t="14535" r="12791"/>
          <a:stretch>
            <a:fillRect/>
          </a:stretch>
        </p:blipFill>
        <p:spPr bwMode="auto">
          <a:xfrm>
            <a:off x="3295651" y="4114800"/>
            <a:ext cx="2654041" cy="2438400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4158291" y="5469147"/>
            <a:ext cx="1787106" cy="1003540"/>
          </a:xfrm>
          <a:custGeom>
            <a:avLst/>
            <a:gdLst>
              <a:gd name="connsiteX0" fmla="*/ 241540 w 1656272"/>
              <a:gd name="connsiteY0" fmla="*/ 0 h 1017917"/>
              <a:gd name="connsiteX1" fmla="*/ 500332 w 1656272"/>
              <a:gd name="connsiteY1" fmla="*/ 103517 h 1017917"/>
              <a:gd name="connsiteX2" fmla="*/ 569344 w 1656272"/>
              <a:gd name="connsiteY2" fmla="*/ 345056 h 1017917"/>
              <a:gd name="connsiteX3" fmla="*/ 845389 w 1656272"/>
              <a:gd name="connsiteY3" fmla="*/ 759124 h 1017917"/>
              <a:gd name="connsiteX4" fmla="*/ 1656272 w 1656272"/>
              <a:gd name="connsiteY4" fmla="*/ 793630 h 1017917"/>
              <a:gd name="connsiteX5" fmla="*/ 1604514 w 1656272"/>
              <a:gd name="connsiteY5" fmla="*/ 1000664 h 1017917"/>
              <a:gd name="connsiteX6" fmla="*/ 396815 w 1656272"/>
              <a:gd name="connsiteY6" fmla="*/ 1017917 h 1017917"/>
              <a:gd name="connsiteX7" fmla="*/ 0 w 1656272"/>
              <a:gd name="connsiteY7" fmla="*/ 793630 h 1017917"/>
              <a:gd name="connsiteX8" fmla="*/ 0 w 1656272"/>
              <a:gd name="connsiteY8" fmla="*/ 396815 h 1017917"/>
              <a:gd name="connsiteX9" fmla="*/ 120770 w 1656272"/>
              <a:gd name="connsiteY9" fmla="*/ 69011 h 1017917"/>
              <a:gd name="connsiteX10" fmla="*/ 241540 w 1656272"/>
              <a:gd name="connsiteY10" fmla="*/ 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272" h="1017917">
                <a:moveTo>
                  <a:pt x="241540" y="0"/>
                </a:moveTo>
                <a:lnTo>
                  <a:pt x="500332" y="103517"/>
                </a:lnTo>
                <a:lnTo>
                  <a:pt x="569344" y="345056"/>
                </a:lnTo>
                <a:lnTo>
                  <a:pt x="845389" y="759124"/>
                </a:lnTo>
                <a:lnTo>
                  <a:pt x="1656272" y="793630"/>
                </a:lnTo>
                <a:lnTo>
                  <a:pt x="1604514" y="1000664"/>
                </a:lnTo>
                <a:lnTo>
                  <a:pt x="396815" y="1017917"/>
                </a:lnTo>
                <a:lnTo>
                  <a:pt x="0" y="793630"/>
                </a:lnTo>
                <a:lnTo>
                  <a:pt x="0" y="396815"/>
                </a:lnTo>
                <a:lnTo>
                  <a:pt x="120770" y="69011"/>
                </a:lnTo>
                <a:lnTo>
                  <a:pt x="24154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13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684961" y="2025651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657600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75" y="3663951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0061" y="3641725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396874" y="2276475"/>
            <a:ext cx="787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User </a:t>
            </a:r>
            <a:br>
              <a:rPr lang="en-GB" sz="2400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322261" y="4083050"/>
            <a:ext cx="12080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1089024" y="1370013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>
                <a:solidFill>
                  <a:srgbClr val="FFFFFF"/>
                </a:solidFill>
              </a:rPr>
              <a:t> </a:t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213099" y="1392238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Intelligent Scissors</a:t>
            </a:r>
            <a:r>
              <a:rPr lang="en-GB" sz="2000">
                <a:solidFill>
                  <a:srgbClr val="FFFFFF"/>
                </a:solidFill>
              </a:rPr>
              <a:t/>
            </a:r>
            <a:br>
              <a:rPr lang="en-GB" sz="2000">
                <a:solidFill>
                  <a:srgbClr val="FFFFFF"/>
                </a:solidFill>
              </a:rPr>
            </a:br>
            <a:r>
              <a:rPr lang="en-GB" sz="1600">
                <a:solidFill>
                  <a:srgbClr val="FFFFFF"/>
                </a:solidFill>
              </a:rPr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7046912" y="1487489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671637" y="5187950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244975" y="5216525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6115050" y="5200650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963987" y="2008188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7786" y="1992314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383461" y="62753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5010150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5314950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448300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333750" y="35052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4324350" y="38862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48250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67350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24450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438650" y="40005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22626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66189"/>
              </p:ext>
            </p:extLst>
          </p:nvPr>
        </p:nvGraphicFramePr>
        <p:xfrm>
          <a:off x="1123950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9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62550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400550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33950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467350" y="18288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5124450" y="21717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6000750" y="12954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24250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57650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591050" y="27051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514850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43350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5010150" y="22860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543550" y="17526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381751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6229350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981287" y="1996858"/>
            <a:ext cx="20954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</a:p>
          <a:p>
            <a:r>
              <a:rPr lang="en-US" dirty="0" smtClean="0"/>
              <a:t>(attraction to 0)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647950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666750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749550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429000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989286" y="48006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5294086" y="35052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427436" y="34290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5027386" y="43053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446486" y="41148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5103586" y="39243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3201762" y="18288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40824"/>
              </p:ext>
            </p:extLst>
          </p:nvPr>
        </p:nvGraphicFramePr>
        <p:xfrm>
          <a:off x="1103086" y="5919788"/>
          <a:ext cx="7405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3" name="Equation" r:id="rId3" imgW="3708360" imgH="355320" progId="Equation.3">
                  <p:embed/>
                </p:oleObj>
              </mc:Choice>
              <mc:Fallback>
                <p:oleObj name="Equation" r:id="rId3" imgW="37083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086" y="5919788"/>
                        <a:ext cx="7405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5141686" y="121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379686" y="16002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913086" y="22860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503386" y="14097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4036786" y="20955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493986" y="22479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922486" y="15240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360887" y="9906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6208486" y="50292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856186" y="20574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627086" y="46482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645886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728686" y="36576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979886" y="2819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446486" y="3276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13086" y="3657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408136" y="18288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1743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Define graph 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usually 4-connected or 8-connected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to foreground/background</a:t>
            </a:r>
          </a:p>
          <a:p>
            <a:pPr marL="914400" lvl="1" indent="-514350">
              <a:buFont typeface="Arial" pitchFamily="34" charset="0"/>
              <a:buChar char="–"/>
              <a:defRPr/>
            </a:pPr>
            <a:r>
              <a:rPr lang="en-US" sz="2400" dirty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Set weights for edges between pixels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Apply min-cut/max-flow algorithm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24152"/>
              </p:ext>
            </p:extLst>
          </p:nvPr>
        </p:nvGraphicFramePr>
        <p:xfrm>
          <a:off x="2438401" y="4082143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8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082143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51304"/>
              </p:ext>
            </p:extLst>
          </p:nvPr>
        </p:nvGraphicFramePr>
        <p:xfrm>
          <a:off x="3200401" y="2862943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9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2862943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700" y="5010151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/>
              <a:t>Gaussian Mixture Model </a:t>
            </a:r>
            <a:r>
              <a:rPr lang="en-GB" sz="180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439" y="3076575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573213" y="3343276"/>
            <a:ext cx="9969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273301" y="4511675"/>
            <a:ext cx="995363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868988" y="3543300"/>
            <a:ext cx="995362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462713" y="4483100"/>
            <a:ext cx="99695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227388" y="44704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225551" y="1343025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688" y="1406526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381500" y="2520950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427163" y="30988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523163" y="45085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713413" y="3136900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4003675" y="3254375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356475" y="64150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in-painting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6753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990976" y="2111375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646239" y="1508125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Image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75188" y="3200400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600575" y="2003426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614864" y="3340100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47700" y="2025650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650876" y="3638550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295400" y="1879601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>
                  <a:solidFill>
                    <a:srgbClr val="FFFFFF"/>
                  </a:solidFill>
                </a:rPr>
                <a:t> separating source and sink; Energy: collection of edges</a:t>
              </a: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Min Cut:</a:t>
              </a:r>
              <a:r>
                <a:rPr lang="de-DE" sz="2000">
                  <a:solidFill>
                    <a:srgbClr val="FFFFFF"/>
                  </a:solidFill>
                </a:rPr>
                <a:t> Global minimal enegry in polynomial time</a:t>
              </a:r>
              <a:endParaRPr lang="en-GB" sz="2000">
                <a:solidFill>
                  <a:srgbClr val="FFFFFF"/>
                </a:solidFill>
              </a:endParaRPr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356101" y="3051175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5670551" y="1103313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645151" y="4373563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Background</a:t>
              </a:r>
              <a:b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</a:b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505700" y="6427789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Source: 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82000" cy="914400"/>
          </a:xfrm>
        </p:spPr>
        <p:txBody>
          <a:bodyPr>
            <a:noAutofit/>
          </a:bodyPr>
          <a:lstStyle/>
          <a:p>
            <a:r>
              <a:rPr lang="en-US" sz="2800" dirty="0"/>
              <a:t>What is easy or hard about these cases for </a:t>
            </a:r>
            <a:r>
              <a:rPr lang="en-US" sz="2800" dirty="0" err="1"/>
              <a:t>graphcut</a:t>
            </a:r>
            <a:r>
              <a:rPr lang="en-US" sz="2800" dirty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6012" y="1892300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1765301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745288" y="1535113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789362" y="1643063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109663" y="4452937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454400" y="4452938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283325" y="4440237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8890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-914400" y="889000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5414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6811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6" y="35385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6" y="3330576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6" y="1554164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6" y="1323976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431926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25" y="34575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144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-914400" y="914400"/>
            <a:ext cx="10972800" cy="5135563"/>
          </a:xfrm>
          <a:noFill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</a:t>
            </a:r>
            <a:r>
              <a:rPr lang="en-GB" sz="2000" b="1" dirty="0" smtClean="0">
                <a:solidFill>
                  <a:srgbClr val="F1AE05"/>
                </a:solidFill>
              </a:rPr>
              <a:t>	Camouflage </a:t>
            </a:r>
            <a:r>
              <a:rPr lang="en-GB" sz="2000" b="1" dirty="0">
                <a:solidFill>
                  <a:srgbClr val="F1AE05"/>
                </a:solidFill>
              </a:rPr>
              <a:t>&amp; </a:t>
            </a:r>
          </a:p>
          <a:p>
            <a:pPr eaLnBrk="1" hangingPunct="1">
              <a:buFontTx/>
              <a:buNone/>
            </a:pPr>
            <a:r>
              <a:rPr lang="en-GB" sz="2000" b="1" dirty="0">
                <a:solidFill>
                  <a:srgbClr val="F1AE05"/>
                </a:solidFill>
              </a:rPr>
              <a:t>		</a:t>
            </a:r>
            <a:r>
              <a:rPr lang="en-GB" sz="2000" b="1" dirty="0" smtClean="0">
                <a:solidFill>
                  <a:srgbClr val="F1AE05"/>
                </a:solidFill>
              </a:rPr>
              <a:t>	Low </a:t>
            </a:r>
            <a:r>
              <a:rPr lang="en-GB" sz="2000" b="1" dirty="0">
                <a:solidFill>
                  <a:srgbClr val="F1AE05"/>
                </a:solidFill>
              </a:rPr>
              <a:t>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1" y="4027489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1" y="24272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0338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427289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145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4" y="18494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824039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72573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06889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0465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914" y="4046539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114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0433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99" y="3733801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Requires associative graphs</a:t>
            </a:r>
          </a:p>
          <a:p>
            <a:pPr lvl="1"/>
            <a:r>
              <a:rPr lang="en-US" dirty="0" smtClean="0"/>
              <a:t>Connected nodes should prefer to have the same label</a:t>
            </a:r>
          </a:p>
          <a:p>
            <a:endParaRPr lang="en-US" dirty="0" smtClean="0"/>
          </a:p>
          <a:p>
            <a:r>
              <a:rPr lang="en-US" dirty="0" smtClean="0"/>
              <a:t>Is optimal only for binary problems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834025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785257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309257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4605" y="947057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Seam Carving – </a:t>
            </a:r>
            <a:r>
              <a:rPr lang="en-US" dirty="0" err="1" smtClean="0">
                <a:hlinkClick r:id="rId4"/>
              </a:rPr>
              <a:t>Avidan</a:t>
            </a:r>
            <a:r>
              <a:rPr lang="en-US" dirty="0" smtClean="0">
                <a:hlinkClick r:id="rId4"/>
              </a:rPr>
              <a:t> and Shamir (2007)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7388" y="6397207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Demo: http</a:t>
            </a:r>
            <a:r>
              <a:rPr lang="en-US" dirty="0">
                <a:hlinkClick r:id="rId5"/>
              </a:rPr>
              <a:t>://nparashuram.com/seamcarving</a:t>
            </a:r>
            <a:r>
              <a:rPr lang="en-US" dirty="0" smtClean="0">
                <a:hlinkClick r:id="rId5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applications: Seam Carving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r>
              <a:rPr lang="en-US" dirty="0" smtClean="0"/>
              <a:t>Find shortest path from top to bottom (or left to right), where cost = gradient magnitude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7999" y="6107668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Seam Carving – </a:t>
            </a:r>
            <a:r>
              <a:rPr lang="en-US" dirty="0" err="1" smtClean="0">
                <a:hlinkClick r:id="rId2"/>
              </a:rPr>
              <a:t>Avidan</a:t>
            </a:r>
            <a:r>
              <a:rPr lang="en-US" dirty="0" smtClean="0">
                <a:hlinkClick r:id="rId2"/>
              </a:rPr>
              <a:t> and Shamir (2007)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5999" y="2057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http://www.youtube.com/watch?v=6NcIJXTlugc</a:t>
            </a:r>
            <a:endParaRPr lang="en-US" dirty="0"/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90800"/>
            <a:ext cx="480707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2274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915400" cy="3609257"/>
          </a:xfrm>
          <a:prstGeom prst="rect">
            <a:avLst/>
          </a:prstGeom>
          <a:noFill/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1676400" y="1219199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Graphcut Textures – </a:t>
            </a:r>
            <a:r>
              <a:rPr lang="en-US" dirty="0" err="1" smtClean="0">
                <a:hlinkClick r:id="rId3"/>
              </a:rPr>
              <a:t>Kwatra</a:t>
            </a:r>
            <a:r>
              <a:rPr lang="en-US" dirty="0" smtClean="0">
                <a:hlinkClick r:id="rId3"/>
              </a:rPr>
              <a:t> et al. SIGGRAPH 2003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applications: stitching</a:t>
            </a:r>
            <a:endParaRPr lang="en-US" dirty="0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828800"/>
            <a:ext cx="25622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4" y="1752600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75" y="4419600"/>
            <a:ext cx="2638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4" y="1828800"/>
            <a:ext cx="2571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17172" y="243840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+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5895974" y="2667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572374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6"/>
          </p:cNvPr>
          <p:cNvSpPr txBox="1"/>
          <p:nvPr/>
        </p:nvSpPr>
        <p:spPr>
          <a:xfrm>
            <a:off x="1781174" y="1219200"/>
            <a:ext cx="552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Graphcut Textures – </a:t>
            </a:r>
            <a:r>
              <a:rPr lang="en-US" dirty="0" err="1" smtClean="0">
                <a:hlinkClick r:id="rId6"/>
              </a:rPr>
              <a:t>Kwatra</a:t>
            </a:r>
            <a:r>
              <a:rPr lang="en-US" dirty="0" smtClean="0">
                <a:hlinkClick r:id="rId6"/>
              </a:rPr>
              <a:t> et al. SIGGRAPH 2003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1575" y="4495801"/>
            <a:ext cx="456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Ideal boundary: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Similar color in both 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High gradient in both images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  <a:endParaRPr lang="en-US" sz="32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6435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1863969" y="27197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190999" y="34055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599" y="18288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Segmentation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Treat image as a graph</a:t>
            </a:r>
          </a:p>
          <a:p>
            <a:pPr lvl="1"/>
            <a:r>
              <a:rPr lang="en-US" dirty="0" smtClean="0"/>
              <a:t>Pixels are nodes</a:t>
            </a:r>
          </a:p>
          <a:p>
            <a:pPr lvl="1"/>
            <a:r>
              <a:rPr lang="en-US" dirty="0" smtClean="0"/>
              <a:t>Between-pixel edge weights based on gradients</a:t>
            </a:r>
          </a:p>
          <a:p>
            <a:pPr lvl="1"/>
            <a:r>
              <a:rPr lang="en-US" dirty="0" smtClean="0"/>
              <a:t>Sometimes per-pixel weights for affinity to foreground/background</a:t>
            </a:r>
          </a:p>
          <a:p>
            <a:endParaRPr lang="en-US" dirty="0" smtClean="0"/>
          </a:p>
          <a:p>
            <a:r>
              <a:rPr lang="en-US" dirty="0" smtClean="0"/>
              <a:t>Good boundaries are a short path through the graph (Intelligent Scissors, Seam Carving)</a:t>
            </a:r>
          </a:p>
          <a:p>
            <a:endParaRPr lang="en-US" dirty="0" smtClean="0"/>
          </a:p>
          <a:p>
            <a:r>
              <a:rPr lang="en-US" dirty="0" smtClean="0"/>
              <a:t>Good regions are produced by a low-cost cut (</a:t>
            </a:r>
            <a:r>
              <a:rPr lang="en-US" dirty="0" err="1" smtClean="0"/>
              <a:t>GrabCuts</a:t>
            </a:r>
            <a:r>
              <a:rPr lang="en-US" dirty="0" smtClean="0"/>
              <a:t>, Graph Cut Stitching)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1. What would be the result in “Intelligent Scissors” if all of the edge costs were set to 1?</a:t>
            </a: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381000" y="43434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2. How could you change boundary costs for graph cuts to work better for objects with many thin parts?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Compositing and blending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  <a:endParaRPr lang="en-US" sz="3200" dirty="0"/>
          </a:p>
        </p:txBody>
      </p:sp>
      <p:pic>
        <p:nvPicPr>
          <p:cNvPr id="179204" name="Picture 4" descr="File:Broadway tower 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" y="1953768"/>
            <a:ext cx="4876800" cy="3304032"/>
          </a:xfrm>
          <a:prstGeom prst="rect">
            <a:avLst/>
          </a:prstGeom>
          <a:noFill/>
        </p:spPr>
      </p:pic>
      <p:pic>
        <p:nvPicPr>
          <p:cNvPr id="179206" name="Picture 6" descr="File:Broadway tower edit Seam Carv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316" y="1905000"/>
            <a:ext cx="3313684" cy="33528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74005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21406" y="1219200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Retargeting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1219199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Stitching</a:t>
            </a:r>
            <a:endParaRPr lang="en-US" sz="2800" dirty="0"/>
          </a:p>
        </p:txBody>
      </p:sp>
      <p:pic>
        <p:nvPicPr>
          <p:cNvPr id="12" name="Picture 2" descr="image equ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915400" cy="36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This Lecture: Finding seams and boundaries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Fundamental Concept: The Image as a Graph</a:t>
            </a:r>
          </a:p>
          <a:p>
            <a:r>
              <a:rPr lang="en-US" sz="2800" dirty="0"/>
              <a:t>Intelligent Scissors: Good boundary = short path</a:t>
            </a:r>
          </a:p>
          <a:p>
            <a:r>
              <a:rPr lang="en-US" sz="2800" dirty="0"/>
              <a:t>Graph cuts: Good region has low cutting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Semi-automated segmentation</a:t>
            </a:r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338756"/>
            <a:ext cx="2914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2244969" y="2414956"/>
            <a:ext cx="1793631" cy="1336431"/>
          </a:xfrm>
          <a:custGeom>
            <a:avLst/>
            <a:gdLst>
              <a:gd name="connsiteX0" fmla="*/ 0 w 1793631"/>
              <a:gd name="connsiteY0" fmla="*/ 0 h 1336431"/>
              <a:gd name="connsiteX1" fmla="*/ 1266093 w 1793631"/>
              <a:gd name="connsiteY1" fmla="*/ 123092 h 1336431"/>
              <a:gd name="connsiteX2" fmla="*/ 1793631 w 1793631"/>
              <a:gd name="connsiteY2" fmla="*/ 1336431 h 1336431"/>
              <a:gd name="connsiteX3" fmla="*/ 105508 w 1793631"/>
              <a:gd name="connsiteY3" fmla="*/ 1248508 h 1336431"/>
              <a:gd name="connsiteX4" fmla="*/ 0 w 1793631"/>
              <a:gd name="connsiteY4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631" h="1336431">
                <a:moveTo>
                  <a:pt x="0" y="0"/>
                </a:moveTo>
                <a:lnTo>
                  <a:pt x="1266093" y="123092"/>
                </a:lnTo>
                <a:lnTo>
                  <a:pt x="1793631" y="1336431"/>
                </a:lnTo>
                <a:lnTo>
                  <a:pt x="105508" y="1248508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1999" y="3100755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399" y="121920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 provides imprecise and incomplete specification of region – your algorithm has to read his/her mind.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1999" y="4572001"/>
            <a:ext cx="82878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groups of pixels form cohesive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pixels are likely to be on the boundary of regions?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Which region is the user trying to select?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region?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small range of color/texture</a:t>
            </a:r>
          </a:p>
          <a:p>
            <a:r>
              <a:rPr lang="en-US" dirty="0" smtClean="0"/>
              <a:t>Looks different than background</a:t>
            </a:r>
          </a:p>
          <a:p>
            <a:r>
              <a:rPr lang="en-US" dirty="0" smtClean="0"/>
              <a:t>Compact</a:t>
            </a:r>
          </a:p>
          <a:p>
            <a:endParaRPr lang="en-US" dirty="0"/>
          </a:p>
        </p:txBody>
      </p:sp>
      <p:pic>
        <p:nvPicPr>
          <p:cNvPr id="163842" name="Picture 2" descr="C:\Users\Hoiem\Pictures\Beijing\chillin on the great w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19600" cy="33147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>
          <a:xfrm>
            <a:off x="4648200" y="3587870"/>
            <a:ext cx="990600" cy="2393830"/>
          </a:xfrm>
          <a:custGeom>
            <a:avLst/>
            <a:gdLst>
              <a:gd name="connsiteX0" fmla="*/ 517585 w 1148036"/>
              <a:gd name="connsiteY0" fmla="*/ 5751 h 2076090"/>
              <a:gd name="connsiteX1" fmla="*/ 379563 w 1148036"/>
              <a:gd name="connsiteY1" fmla="*/ 74762 h 2076090"/>
              <a:gd name="connsiteX2" fmla="*/ 310551 w 1148036"/>
              <a:gd name="connsiteY2" fmla="*/ 126520 h 2076090"/>
              <a:gd name="connsiteX3" fmla="*/ 172529 w 1148036"/>
              <a:gd name="connsiteY3" fmla="*/ 143773 h 2076090"/>
              <a:gd name="connsiteX4" fmla="*/ 120770 w 1148036"/>
              <a:gd name="connsiteY4" fmla="*/ 281796 h 2076090"/>
              <a:gd name="connsiteX5" fmla="*/ 69012 w 1148036"/>
              <a:gd name="connsiteY5" fmla="*/ 299049 h 2076090"/>
              <a:gd name="connsiteX6" fmla="*/ 17253 w 1148036"/>
              <a:gd name="connsiteY6" fmla="*/ 695864 h 2076090"/>
              <a:gd name="connsiteX7" fmla="*/ 0 w 1148036"/>
              <a:gd name="connsiteY7" fmla="*/ 1109932 h 2076090"/>
              <a:gd name="connsiteX8" fmla="*/ 17253 w 1148036"/>
              <a:gd name="connsiteY8" fmla="*/ 1351471 h 2076090"/>
              <a:gd name="connsiteX9" fmla="*/ 51759 w 1148036"/>
              <a:gd name="connsiteY9" fmla="*/ 1403230 h 2076090"/>
              <a:gd name="connsiteX10" fmla="*/ 69012 w 1148036"/>
              <a:gd name="connsiteY10" fmla="*/ 1489494 h 2076090"/>
              <a:gd name="connsiteX11" fmla="*/ 155276 w 1148036"/>
              <a:gd name="connsiteY11" fmla="*/ 1575758 h 2076090"/>
              <a:gd name="connsiteX12" fmla="*/ 189781 w 1148036"/>
              <a:gd name="connsiteY12" fmla="*/ 1627517 h 2076090"/>
              <a:gd name="connsiteX13" fmla="*/ 207034 w 1148036"/>
              <a:gd name="connsiteY13" fmla="*/ 1679275 h 2076090"/>
              <a:gd name="connsiteX14" fmla="*/ 310551 w 1148036"/>
              <a:gd name="connsiteY14" fmla="*/ 1782792 h 2076090"/>
              <a:gd name="connsiteX15" fmla="*/ 362310 w 1148036"/>
              <a:gd name="connsiteY15" fmla="*/ 1834551 h 2076090"/>
              <a:gd name="connsiteX16" fmla="*/ 465827 w 1148036"/>
              <a:gd name="connsiteY16" fmla="*/ 1903562 h 2076090"/>
              <a:gd name="connsiteX17" fmla="*/ 517585 w 1148036"/>
              <a:gd name="connsiteY17" fmla="*/ 1955320 h 2076090"/>
              <a:gd name="connsiteX18" fmla="*/ 707366 w 1148036"/>
              <a:gd name="connsiteY18" fmla="*/ 2041585 h 2076090"/>
              <a:gd name="connsiteX19" fmla="*/ 810883 w 1148036"/>
              <a:gd name="connsiteY19" fmla="*/ 2076090 h 2076090"/>
              <a:gd name="connsiteX20" fmla="*/ 948906 w 1148036"/>
              <a:gd name="connsiteY20" fmla="*/ 2058837 h 2076090"/>
              <a:gd name="connsiteX21" fmla="*/ 1035170 w 1148036"/>
              <a:gd name="connsiteY21" fmla="*/ 1955320 h 2076090"/>
              <a:gd name="connsiteX22" fmla="*/ 1052423 w 1148036"/>
              <a:gd name="connsiteY22" fmla="*/ 1869056 h 2076090"/>
              <a:gd name="connsiteX23" fmla="*/ 1069676 w 1148036"/>
              <a:gd name="connsiteY23" fmla="*/ 1800045 h 2076090"/>
              <a:gd name="connsiteX24" fmla="*/ 1121434 w 1148036"/>
              <a:gd name="connsiteY24" fmla="*/ 885645 h 2076090"/>
              <a:gd name="connsiteX25" fmla="*/ 1121434 w 1148036"/>
              <a:gd name="connsiteY25" fmla="*/ 506083 h 2076090"/>
              <a:gd name="connsiteX26" fmla="*/ 1069676 w 1148036"/>
              <a:gd name="connsiteY26" fmla="*/ 385313 h 2076090"/>
              <a:gd name="connsiteX27" fmla="*/ 1017917 w 1148036"/>
              <a:gd name="connsiteY27" fmla="*/ 350807 h 2076090"/>
              <a:gd name="connsiteX28" fmla="*/ 914400 w 1148036"/>
              <a:gd name="connsiteY28" fmla="*/ 281796 h 2076090"/>
              <a:gd name="connsiteX29" fmla="*/ 776378 w 1148036"/>
              <a:gd name="connsiteY29" fmla="*/ 195532 h 2076090"/>
              <a:gd name="connsiteX30" fmla="*/ 724619 w 1148036"/>
              <a:gd name="connsiteY30" fmla="*/ 161026 h 2076090"/>
              <a:gd name="connsiteX31" fmla="*/ 586596 w 1148036"/>
              <a:gd name="connsiteY31" fmla="*/ 126520 h 2076090"/>
              <a:gd name="connsiteX32" fmla="*/ 534838 w 1148036"/>
              <a:gd name="connsiteY32" fmla="*/ 109268 h 2076090"/>
              <a:gd name="connsiteX33" fmla="*/ 517585 w 1148036"/>
              <a:gd name="connsiteY33" fmla="*/ 5751 h 207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48036" h="2076090">
                <a:moveTo>
                  <a:pt x="517585" y="5751"/>
                </a:moveTo>
                <a:cubicBezTo>
                  <a:pt x="491706" y="0"/>
                  <a:pt x="423994" y="48844"/>
                  <a:pt x="379563" y="74762"/>
                </a:cubicBezTo>
                <a:cubicBezTo>
                  <a:pt x="354725" y="89251"/>
                  <a:pt x="337830" y="117427"/>
                  <a:pt x="310551" y="126520"/>
                </a:cubicBezTo>
                <a:cubicBezTo>
                  <a:pt x="266565" y="141182"/>
                  <a:pt x="218536" y="138022"/>
                  <a:pt x="172529" y="143773"/>
                </a:cubicBezTo>
                <a:cubicBezTo>
                  <a:pt x="162901" y="182284"/>
                  <a:pt x="150844" y="251722"/>
                  <a:pt x="120770" y="281796"/>
                </a:cubicBezTo>
                <a:cubicBezTo>
                  <a:pt x="107911" y="294655"/>
                  <a:pt x="86265" y="293298"/>
                  <a:pt x="69012" y="299049"/>
                </a:cubicBezTo>
                <a:cubicBezTo>
                  <a:pt x="4976" y="491155"/>
                  <a:pt x="32764" y="377890"/>
                  <a:pt x="17253" y="695864"/>
                </a:cubicBezTo>
                <a:cubicBezTo>
                  <a:pt x="10522" y="833842"/>
                  <a:pt x="5751" y="971909"/>
                  <a:pt x="0" y="1109932"/>
                </a:cubicBezTo>
                <a:cubicBezTo>
                  <a:pt x="5751" y="1190445"/>
                  <a:pt x="3225" y="1271981"/>
                  <a:pt x="17253" y="1351471"/>
                </a:cubicBezTo>
                <a:cubicBezTo>
                  <a:pt x="20857" y="1371891"/>
                  <a:pt x="44478" y="1383815"/>
                  <a:pt x="51759" y="1403230"/>
                </a:cubicBezTo>
                <a:cubicBezTo>
                  <a:pt x="62055" y="1430687"/>
                  <a:pt x="58716" y="1462037"/>
                  <a:pt x="69012" y="1489494"/>
                </a:cubicBezTo>
                <a:cubicBezTo>
                  <a:pt x="88182" y="1540614"/>
                  <a:pt x="113102" y="1547642"/>
                  <a:pt x="155276" y="1575758"/>
                </a:cubicBezTo>
                <a:cubicBezTo>
                  <a:pt x="166778" y="1593011"/>
                  <a:pt x="180508" y="1608971"/>
                  <a:pt x="189781" y="1627517"/>
                </a:cubicBezTo>
                <a:cubicBezTo>
                  <a:pt x="197914" y="1643783"/>
                  <a:pt x="195869" y="1664920"/>
                  <a:pt x="207034" y="1679275"/>
                </a:cubicBezTo>
                <a:cubicBezTo>
                  <a:pt x="236993" y="1717794"/>
                  <a:pt x="276045" y="1748286"/>
                  <a:pt x="310551" y="1782792"/>
                </a:cubicBezTo>
                <a:cubicBezTo>
                  <a:pt x="327804" y="1800045"/>
                  <a:pt x="342008" y="1821017"/>
                  <a:pt x="362310" y="1834551"/>
                </a:cubicBezTo>
                <a:cubicBezTo>
                  <a:pt x="396816" y="1857555"/>
                  <a:pt x="436503" y="1874238"/>
                  <a:pt x="465827" y="1903562"/>
                </a:cubicBezTo>
                <a:cubicBezTo>
                  <a:pt x="483080" y="1920815"/>
                  <a:pt x="498326" y="1940340"/>
                  <a:pt x="517585" y="1955320"/>
                </a:cubicBezTo>
                <a:cubicBezTo>
                  <a:pt x="643208" y="2053027"/>
                  <a:pt x="582058" y="2007410"/>
                  <a:pt x="707366" y="2041585"/>
                </a:cubicBezTo>
                <a:cubicBezTo>
                  <a:pt x="742457" y="2051155"/>
                  <a:pt x="810883" y="2076090"/>
                  <a:pt x="810883" y="2076090"/>
                </a:cubicBezTo>
                <a:cubicBezTo>
                  <a:pt x="856891" y="2070339"/>
                  <a:pt x="905332" y="2074682"/>
                  <a:pt x="948906" y="2058837"/>
                </a:cubicBezTo>
                <a:cubicBezTo>
                  <a:pt x="978131" y="2048210"/>
                  <a:pt x="1018740" y="1979964"/>
                  <a:pt x="1035170" y="1955320"/>
                </a:cubicBezTo>
                <a:cubicBezTo>
                  <a:pt x="1040921" y="1926565"/>
                  <a:pt x="1046062" y="1897682"/>
                  <a:pt x="1052423" y="1869056"/>
                </a:cubicBezTo>
                <a:cubicBezTo>
                  <a:pt x="1057567" y="1845909"/>
                  <a:pt x="1068782" y="1823740"/>
                  <a:pt x="1069676" y="1800045"/>
                </a:cubicBezTo>
                <a:cubicBezTo>
                  <a:pt x="1103780" y="896289"/>
                  <a:pt x="959391" y="1209735"/>
                  <a:pt x="1121434" y="885645"/>
                </a:cubicBezTo>
                <a:cubicBezTo>
                  <a:pt x="1145226" y="695310"/>
                  <a:pt x="1148036" y="745503"/>
                  <a:pt x="1121434" y="506083"/>
                </a:cubicBezTo>
                <a:cubicBezTo>
                  <a:pt x="1116485" y="461538"/>
                  <a:pt x="1102177" y="417814"/>
                  <a:pt x="1069676" y="385313"/>
                </a:cubicBezTo>
                <a:cubicBezTo>
                  <a:pt x="1055014" y="370651"/>
                  <a:pt x="1033846" y="364082"/>
                  <a:pt x="1017917" y="350807"/>
                </a:cubicBezTo>
                <a:cubicBezTo>
                  <a:pt x="931760" y="279010"/>
                  <a:pt x="1005361" y="312116"/>
                  <a:pt x="914400" y="281796"/>
                </a:cubicBezTo>
                <a:cubicBezTo>
                  <a:pt x="831629" y="157636"/>
                  <a:pt x="948840" y="310507"/>
                  <a:pt x="776378" y="195532"/>
                </a:cubicBezTo>
                <a:cubicBezTo>
                  <a:pt x="759125" y="184030"/>
                  <a:pt x="743165" y="170299"/>
                  <a:pt x="724619" y="161026"/>
                </a:cubicBezTo>
                <a:cubicBezTo>
                  <a:pt x="685181" y="141307"/>
                  <a:pt x="625970" y="136363"/>
                  <a:pt x="586596" y="126520"/>
                </a:cubicBezTo>
                <a:cubicBezTo>
                  <a:pt x="568953" y="122109"/>
                  <a:pt x="552091" y="115019"/>
                  <a:pt x="534838" y="109268"/>
                </a:cubicBezTo>
                <a:cubicBezTo>
                  <a:pt x="510311" y="35686"/>
                  <a:pt x="543464" y="11502"/>
                  <a:pt x="517585" y="575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25960</TotalTime>
  <Words>1236</Words>
  <Application>Microsoft Office PowerPoint</Application>
  <PresentationFormat>Widescreen</PresentationFormat>
  <Paragraphs>267</Paragraphs>
  <Slides>42</Slides>
  <Notes>9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Wingdings</vt:lpstr>
      <vt:lpstr>Lecture1 - Introduction - CP Fall 2010</vt:lpstr>
      <vt:lpstr>Custom Design</vt:lpstr>
      <vt:lpstr>1_Lecture1 - Introduction - CP Fall 2010</vt:lpstr>
      <vt:lpstr>Equation</vt:lpstr>
      <vt:lpstr>Cutting Images: Graphs and Boundary Finding</vt:lpstr>
      <vt:lpstr>Last class: texture synthesis and transfer</vt:lpstr>
      <vt:lpstr>Last class: in-painting</vt:lpstr>
      <vt:lpstr>This Lecture: Finding Seams and Boundaries</vt:lpstr>
      <vt:lpstr>This Lecture: Finding Seams and Boundaries</vt:lpstr>
      <vt:lpstr>This Lecture: Finding Seams and Boundaries</vt:lpstr>
      <vt:lpstr>This Lecture: Finding seams and boundaries</vt:lpstr>
      <vt:lpstr>Semi-automated segmentation</vt:lpstr>
      <vt:lpstr>What makes a good region?</vt:lpstr>
      <vt:lpstr>What makes a good boundary?</vt:lpstr>
      <vt:lpstr>The Image as a Graph</vt:lpstr>
      <vt:lpstr>Intelligent Scissors</vt:lpstr>
      <vt:lpstr>Intelligent Scissors</vt:lpstr>
      <vt:lpstr>Intelligent Scissors</vt:lpstr>
      <vt:lpstr>Intelligent Scissors: method</vt:lpstr>
      <vt:lpstr>Intelligent Scissors: method</vt:lpstr>
      <vt:lpstr>Gradients, Edges, and Path Cost</vt:lpstr>
      <vt:lpstr>Intelligent Scissors: method</vt:lpstr>
      <vt:lpstr>Intelligent Scissors: method</vt:lpstr>
      <vt:lpstr>Djikstra’s shortest path algorithm</vt:lpstr>
      <vt:lpstr>Example of Djikstra’s algorithm</vt:lpstr>
      <vt:lpstr>Intelligent Scissors: method</vt:lpstr>
      <vt:lpstr>Intelligent Scissors: improving interaction</vt:lpstr>
      <vt:lpstr>Where will intelligent scissors work well, or have problems?</vt:lpstr>
      <vt:lpstr>  Grab cuts and graph cuts</vt:lpstr>
      <vt:lpstr>Segmentation with graph cuts</vt:lpstr>
      <vt:lpstr>Segmentation with graph cuts</vt:lpstr>
      <vt:lpstr>Graph cuts segmentation</vt:lpstr>
      <vt:lpstr>  Colour Model</vt:lpstr>
      <vt:lpstr>Graph cuts   Boykov and Jolly (2001)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Limitations of Graph Cuts</vt:lpstr>
      <vt:lpstr>Other applications: Seam Carving</vt:lpstr>
      <vt:lpstr>Other applications: Seam Carving</vt:lpstr>
      <vt:lpstr>Other applications: stitching</vt:lpstr>
      <vt:lpstr>Other applications: stitching</vt:lpstr>
      <vt:lpstr>Summary of big ideas</vt:lpstr>
      <vt:lpstr>Take-home questions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48</cp:revision>
  <cp:lastPrinted>2017-09-21T14:03:33Z</cp:lastPrinted>
  <dcterms:created xsi:type="dcterms:W3CDTF">2010-08-30T03:58:01Z</dcterms:created>
  <dcterms:modified xsi:type="dcterms:W3CDTF">2019-09-20T15:52:27Z</dcterms:modified>
</cp:coreProperties>
</file>