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5"/>
  </p:notesMasterIdLst>
  <p:sldIdLst>
    <p:sldId id="398" r:id="rId3"/>
    <p:sldId id="542" r:id="rId4"/>
    <p:sldId id="631" r:id="rId5"/>
    <p:sldId id="632" r:id="rId6"/>
    <p:sldId id="633" r:id="rId7"/>
    <p:sldId id="630" r:id="rId8"/>
    <p:sldId id="546" r:id="rId9"/>
    <p:sldId id="549" r:id="rId10"/>
    <p:sldId id="552" r:id="rId11"/>
    <p:sldId id="551" r:id="rId12"/>
    <p:sldId id="553" r:id="rId13"/>
    <p:sldId id="629" r:id="rId14"/>
    <p:sldId id="554" r:id="rId15"/>
    <p:sldId id="555" r:id="rId16"/>
    <p:sldId id="557" r:id="rId17"/>
    <p:sldId id="558" r:id="rId18"/>
    <p:sldId id="560" r:id="rId19"/>
    <p:sldId id="563" r:id="rId20"/>
    <p:sldId id="571" r:id="rId21"/>
    <p:sldId id="572" r:id="rId22"/>
    <p:sldId id="573" r:id="rId23"/>
    <p:sldId id="574" r:id="rId24"/>
    <p:sldId id="575" r:id="rId25"/>
    <p:sldId id="576" r:id="rId26"/>
    <p:sldId id="577" r:id="rId27"/>
    <p:sldId id="578" r:id="rId28"/>
    <p:sldId id="579" r:id="rId29"/>
    <p:sldId id="580" r:id="rId30"/>
    <p:sldId id="581" r:id="rId31"/>
    <p:sldId id="582" r:id="rId32"/>
    <p:sldId id="583" r:id="rId33"/>
    <p:sldId id="584" r:id="rId34"/>
    <p:sldId id="585" r:id="rId35"/>
    <p:sldId id="586" r:id="rId36"/>
    <p:sldId id="587" r:id="rId37"/>
    <p:sldId id="588" r:id="rId38"/>
    <p:sldId id="589" r:id="rId39"/>
    <p:sldId id="590" r:id="rId40"/>
    <p:sldId id="591" r:id="rId41"/>
    <p:sldId id="592" r:id="rId42"/>
    <p:sldId id="593" r:id="rId43"/>
    <p:sldId id="595" r:id="rId44"/>
    <p:sldId id="594" r:id="rId45"/>
    <p:sldId id="634" r:id="rId46"/>
    <p:sldId id="635" r:id="rId47"/>
    <p:sldId id="636" r:id="rId48"/>
    <p:sldId id="637" r:id="rId49"/>
    <p:sldId id="638" r:id="rId50"/>
    <p:sldId id="639" r:id="rId51"/>
    <p:sldId id="640" r:id="rId52"/>
    <p:sldId id="543" r:id="rId53"/>
    <p:sldId id="605" r:id="rId54"/>
    <p:sldId id="606" r:id="rId55"/>
    <p:sldId id="607" r:id="rId56"/>
    <p:sldId id="608" r:id="rId57"/>
    <p:sldId id="609" r:id="rId58"/>
    <p:sldId id="610" r:id="rId59"/>
    <p:sldId id="653" r:id="rId60"/>
    <p:sldId id="611" r:id="rId61"/>
    <p:sldId id="612" r:id="rId62"/>
    <p:sldId id="613" r:id="rId63"/>
    <p:sldId id="614" r:id="rId64"/>
    <p:sldId id="615" r:id="rId65"/>
    <p:sldId id="616" r:id="rId66"/>
    <p:sldId id="617" r:id="rId67"/>
    <p:sldId id="618" r:id="rId68"/>
    <p:sldId id="621" r:id="rId69"/>
    <p:sldId id="656" r:id="rId70"/>
    <p:sldId id="657" r:id="rId71"/>
    <p:sldId id="658" r:id="rId72"/>
    <p:sldId id="619" r:id="rId73"/>
    <p:sldId id="620" r:id="rId74"/>
    <p:sldId id="623" r:id="rId75"/>
    <p:sldId id="624" r:id="rId76"/>
    <p:sldId id="654" r:id="rId77"/>
    <p:sldId id="625" r:id="rId78"/>
    <p:sldId id="626" r:id="rId79"/>
    <p:sldId id="641" r:id="rId80"/>
    <p:sldId id="642" r:id="rId81"/>
    <p:sldId id="643" r:id="rId82"/>
    <p:sldId id="644" r:id="rId83"/>
    <p:sldId id="645" r:id="rId84"/>
    <p:sldId id="646" r:id="rId85"/>
    <p:sldId id="647" r:id="rId86"/>
    <p:sldId id="648" r:id="rId87"/>
    <p:sldId id="649" r:id="rId88"/>
    <p:sldId id="650" r:id="rId89"/>
    <p:sldId id="651" r:id="rId90"/>
    <p:sldId id="660" r:id="rId91"/>
    <p:sldId id="661" r:id="rId92"/>
    <p:sldId id="627" r:id="rId93"/>
    <p:sldId id="659" r:id="rId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79084" autoAdjust="0"/>
  </p:normalViewPr>
  <p:slideViewPr>
    <p:cSldViewPr>
      <p:cViewPr varScale="1">
        <p:scale>
          <a:sx n="77" d="100"/>
          <a:sy n="77" d="100"/>
        </p:scale>
        <p:origin x="13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this takes 50 minutes.  Could </a:t>
            </a:r>
            <a:r>
              <a:rPr lang="en-US" baseline="0" smtClean="0"/>
              <a:t>add content</a:t>
            </a:r>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276662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404191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1112958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94660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extLst>
      <p:ext uri="{BB962C8B-B14F-4D97-AF65-F5344CB8AC3E}">
        <p14:creationId xmlns:p14="http://schemas.microsoft.com/office/powerpoint/2010/main" val="322801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33</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33</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2348099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34</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34</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72857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54773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4074328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37</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extLst>
      <p:ext uri="{BB962C8B-B14F-4D97-AF65-F5344CB8AC3E}">
        <p14:creationId xmlns:p14="http://schemas.microsoft.com/office/powerpoint/2010/main" val="2604237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8358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a:t>
            </a:fld>
            <a:endParaRPr lang="en-US"/>
          </a:p>
        </p:txBody>
      </p:sp>
    </p:spTree>
    <p:extLst>
      <p:ext uri="{BB962C8B-B14F-4D97-AF65-F5344CB8AC3E}">
        <p14:creationId xmlns:p14="http://schemas.microsoft.com/office/powerpoint/2010/main" val="286343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44</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44</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extLst>
      <p:ext uri="{BB962C8B-B14F-4D97-AF65-F5344CB8AC3E}">
        <p14:creationId xmlns:p14="http://schemas.microsoft.com/office/powerpoint/2010/main" val="2444075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45</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45</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extLst>
      <p:ext uri="{BB962C8B-B14F-4D97-AF65-F5344CB8AC3E}">
        <p14:creationId xmlns:p14="http://schemas.microsoft.com/office/powerpoint/2010/main" val="150166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46</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46</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4536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47</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47</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extLst>
      <p:ext uri="{BB962C8B-B14F-4D97-AF65-F5344CB8AC3E}">
        <p14:creationId xmlns:p14="http://schemas.microsoft.com/office/powerpoint/2010/main" val="416540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83D1A9-F9E0-49EF-8C01-EB09DC670F05}" type="slidenum">
              <a:rPr lang="en-US" smtClean="0">
                <a:solidFill>
                  <a:srgbClr val="000000"/>
                </a:solidFill>
              </a:rPr>
              <a:pPr fontAlgn="base">
                <a:spcBef>
                  <a:spcPct val="0"/>
                </a:spcBef>
                <a:spcAft>
                  <a:spcPct val="0"/>
                </a:spcAft>
                <a:defRPr/>
              </a:pPr>
              <a:t>48</a:t>
            </a:fld>
            <a:endParaRPr lang="en-US" smtClean="0">
              <a:solidFill>
                <a:srgbClr val="000000"/>
              </a:solidFill>
            </a:endParaRPr>
          </a:p>
        </p:txBody>
      </p:sp>
      <p:sp>
        <p:nvSpPr>
          <p:cNvPr id="2037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98ADF3-83F1-4DBB-9DFD-91FC07671B8C}" type="slidenum">
              <a:rPr lang="en-US" sz="1200">
                <a:solidFill>
                  <a:srgbClr val="000000"/>
                </a:solidFill>
                <a:latin typeface="Calibri" pitchFamily="34" charset="0"/>
              </a:rPr>
              <a:pPr algn="r"/>
              <a:t>48</a:t>
            </a:fld>
            <a:endParaRPr lang="en-US" sz="1200">
              <a:solidFill>
                <a:srgbClr val="000000"/>
              </a:solidFill>
              <a:latin typeface="Calibri" pitchFamily="34" charset="0"/>
            </a:endParaRPr>
          </a:p>
        </p:txBody>
      </p:sp>
      <p:sp>
        <p:nvSpPr>
          <p:cNvPr id="20378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don’t want to manually specify any semantics- contours or region labels.  </a:t>
            </a:r>
          </a:p>
          <a:p>
            <a:pPr eaLnBrk="1" hangingPunct="1">
              <a:spcBef>
                <a:spcPct val="0"/>
              </a:spcBef>
            </a:pPr>
            <a:r>
              <a:rPr lang="en-US" smtClean="0"/>
              <a:t>We want to try and get our semantics (and our data) from other images</a:t>
            </a:r>
          </a:p>
          <a:p>
            <a:pPr eaLnBrk="1" hangingPunct="1">
              <a:spcBef>
                <a:spcPct val="0"/>
              </a:spcBef>
            </a:pPr>
            <a:r>
              <a:rPr lang="en-US" smtClean="0"/>
              <a:t>What semantics? This should be road, the building stops here, the vanishing point is in that direction.</a:t>
            </a:r>
          </a:p>
        </p:txBody>
      </p:sp>
    </p:spTree>
    <p:extLst>
      <p:ext uri="{BB962C8B-B14F-4D97-AF65-F5344CB8AC3E}">
        <p14:creationId xmlns:p14="http://schemas.microsoft.com/office/powerpoint/2010/main" val="335621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527160-694C-4317-A339-13CAE7DF7D8F}"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2048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FF2500-DADE-4A8D-A015-4CCC3CB02B91}" type="slidenum">
              <a:rPr lang="en-US" sz="1200">
                <a:solidFill>
                  <a:srgbClr val="000000"/>
                </a:solidFill>
              </a:rPr>
              <a:pPr algn="r"/>
              <a:t>49</a:t>
            </a:fld>
            <a:endParaRPr lang="en-US" sz="1200">
              <a:solidFill>
                <a:srgbClr val="000000"/>
              </a:solidFill>
            </a:endParaRPr>
          </a:p>
        </p:txBody>
      </p:sp>
      <p:sp>
        <p:nvSpPr>
          <p:cNvPr id="2048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 does a human do it? Interesting point – we don’t use labels.</a:t>
            </a:r>
          </a:p>
          <a:p>
            <a:pPr eaLnBrk="1" hangingPunct="1">
              <a:spcBef>
                <a:spcPct val="0"/>
              </a:spcBef>
            </a:pPr>
            <a:endParaRPr lang="en-US" dirty="0" smtClean="0"/>
          </a:p>
          <a:p>
            <a:pPr eaLnBrk="1" hangingPunct="1">
              <a:spcBef>
                <a:spcPct val="0"/>
              </a:spcBef>
            </a:pPr>
            <a:r>
              <a:rPr lang="en-US" dirty="0" smtClean="0"/>
              <a:t>We don’t want to manually specify any semantics- contours or region labels.  </a:t>
            </a:r>
          </a:p>
          <a:p>
            <a:pPr eaLnBrk="1" hangingPunct="1">
              <a:spcBef>
                <a:spcPct val="0"/>
              </a:spcBef>
            </a:pPr>
            <a:r>
              <a:rPr lang="en-US" dirty="0" smtClean="0"/>
              <a:t>We want to try and get our semantics (and our data) from other images</a:t>
            </a:r>
          </a:p>
          <a:p>
            <a:pPr eaLnBrk="1" hangingPunct="1">
              <a:spcBef>
                <a:spcPct val="0"/>
              </a:spcBef>
            </a:pPr>
            <a:r>
              <a:rPr lang="en-US" dirty="0" smtClean="0"/>
              <a:t>What semantics? This should be road, the building stops here, the vanishing point is in that direction.</a:t>
            </a:r>
          </a:p>
          <a:p>
            <a:pPr eaLnBrk="1" hangingPunct="1">
              <a:spcBef>
                <a:spcPct val="0"/>
              </a:spcBef>
            </a:pPr>
            <a:endParaRPr lang="en-US" dirty="0" smtClean="0"/>
          </a:p>
          <a:p>
            <a:pPr eaLnBrk="1" hangingPunct="1">
              <a:spcBef>
                <a:spcPct val="0"/>
              </a:spcBef>
            </a:pPr>
            <a:r>
              <a:rPr lang="en-US" dirty="0" smtClean="0"/>
              <a:t>But can you find such a close match?  That is the biggest question, and we certainly didn’t know the answer when we set out.</a:t>
            </a:r>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We’re going to try and find a similar scene and steal content from it </a:t>
            </a:r>
          </a:p>
          <a:p>
            <a:pPr eaLnBrk="1" hangingPunct="1">
              <a:spcBef>
                <a:spcPct val="0"/>
              </a:spcBef>
            </a:pPr>
            <a:endParaRPr lang="en-US" dirty="0" smtClean="0"/>
          </a:p>
          <a:p>
            <a:pPr eaLnBrk="1" hangingPunct="1">
              <a:spcBef>
                <a:spcPct val="0"/>
              </a:spcBef>
            </a:pPr>
            <a:r>
              <a:rPr lang="en-US" dirty="0" smtClean="0"/>
              <a:t>But this doesn’t answer any questions yet. Is scene matching good enough?  </a:t>
            </a:r>
          </a:p>
          <a:p>
            <a:pPr eaLnBrk="1" hangingPunct="1">
              <a:spcBef>
                <a:spcPct val="0"/>
              </a:spcBef>
            </a:pPr>
            <a:r>
              <a:rPr lang="en-US" dirty="0" smtClean="0"/>
              <a:t>How big is the space of images?  </a:t>
            </a:r>
          </a:p>
          <a:p>
            <a:pPr eaLnBrk="1" hangingPunct="1">
              <a:spcBef>
                <a:spcPct val="0"/>
              </a:spcBef>
            </a:pPr>
            <a:r>
              <a:rPr lang="en-US" dirty="0" smtClean="0"/>
              <a:t>Can we really expect to find a match that’s good enough for a generic image?</a:t>
            </a:r>
          </a:p>
        </p:txBody>
      </p:sp>
    </p:spTree>
    <p:extLst>
      <p:ext uri="{BB962C8B-B14F-4D97-AF65-F5344CB8AC3E}">
        <p14:creationId xmlns:p14="http://schemas.microsoft.com/office/powerpoint/2010/main" val="1535842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58</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58</a:t>
            </a:fld>
            <a:endParaRPr lang="en-US" sz="1200">
              <a:latin typeface="Calibri" pitchFamily="34" charset="0"/>
            </a:endParaRPr>
          </a:p>
        </p:txBody>
      </p:sp>
    </p:spTree>
    <p:extLst>
      <p:ext uri="{BB962C8B-B14F-4D97-AF65-F5344CB8AC3E}">
        <p14:creationId xmlns:p14="http://schemas.microsoft.com/office/powerpoint/2010/main" val="95151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516065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65</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65</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695029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66</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66</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0012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a:t>
            </a:fld>
            <a:endParaRPr lang="en-US"/>
          </a:p>
        </p:txBody>
      </p:sp>
    </p:spTree>
    <p:extLst>
      <p:ext uri="{BB962C8B-B14F-4D97-AF65-F5344CB8AC3E}">
        <p14:creationId xmlns:p14="http://schemas.microsoft.com/office/powerpoint/2010/main" val="3873259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71</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extLst>
      <p:ext uri="{BB962C8B-B14F-4D97-AF65-F5344CB8AC3E}">
        <p14:creationId xmlns:p14="http://schemas.microsoft.com/office/powerpoint/2010/main" val="629689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72</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extLst>
      <p:ext uri="{BB962C8B-B14F-4D97-AF65-F5344CB8AC3E}">
        <p14:creationId xmlns:p14="http://schemas.microsoft.com/office/powerpoint/2010/main" val="401813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75</a:t>
            </a:fld>
            <a:endParaRPr lang="en-US" smtClean="0"/>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0502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76</a:t>
            </a:fld>
            <a:endParaRPr lang="en-US" smtClean="0"/>
          </a:p>
        </p:txBody>
      </p:sp>
      <p:sp>
        <p:nvSpPr>
          <p:cNvPr id="252931"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extLst>
      <p:ext uri="{BB962C8B-B14F-4D97-AF65-F5344CB8AC3E}">
        <p14:creationId xmlns:p14="http://schemas.microsoft.com/office/powerpoint/2010/main" val="421730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81</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extLst>
      <p:ext uri="{BB962C8B-B14F-4D97-AF65-F5344CB8AC3E}">
        <p14:creationId xmlns:p14="http://schemas.microsoft.com/office/powerpoint/2010/main" val="2522176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82</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extLst>
      <p:ext uri="{BB962C8B-B14F-4D97-AF65-F5344CB8AC3E}">
        <p14:creationId xmlns:p14="http://schemas.microsoft.com/office/powerpoint/2010/main" val="1646772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83</a:t>
            </a:fld>
            <a:endParaRPr lang="en-US"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extLst>
      <p:ext uri="{BB962C8B-B14F-4D97-AF65-F5344CB8AC3E}">
        <p14:creationId xmlns:p14="http://schemas.microsoft.com/office/powerpoint/2010/main" val="1758205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84</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77555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85</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11581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86</a:t>
            </a:fld>
            <a:endParaRPr lang="en-US" smtClean="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49052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7</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7</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extLst>
      <p:ext uri="{BB962C8B-B14F-4D97-AF65-F5344CB8AC3E}">
        <p14:creationId xmlns:p14="http://schemas.microsoft.com/office/powerpoint/2010/main" val="124137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351399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15</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15</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403695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extLst>
      <p:ext uri="{BB962C8B-B14F-4D97-AF65-F5344CB8AC3E}">
        <p14:creationId xmlns:p14="http://schemas.microsoft.com/office/powerpoint/2010/main" val="339171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95707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44058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13.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2.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grail.cs.washington.edu/projects/rome/" TargetMode="External"/><Relationship Id="rId2" Type="http://schemas.openxmlformats.org/officeDocument/2006/relationships/hyperlink" Target="http://grail.cs.washington.edu/software/cmvs/" TargetMode="External"/><Relationship Id="rId1" Type="http://schemas.openxmlformats.org/officeDocument/2006/relationships/slideLayout" Target="../slideLayouts/slideLayout2.xml"/><Relationship Id="rId5" Type="http://schemas.openxmlformats.org/officeDocument/2006/relationships/hyperlink" Target="https://github.com/openMVG/openMVG/" TargetMode="External"/><Relationship Id="rId4" Type="http://schemas.openxmlformats.org/officeDocument/2006/relationships/hyperlink" Target="http://phototour.cs.washington.edu/bundle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33.xml"/><Relationship Id="rId7"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19.jpeg"/><Relationship Id="rId4" Type="http://schemas.openxmlformats.org/officeDocument/2006/relationships/image" Target="../media/image118.jpeg"/></Relationships>
</file>

<file path=ppt/slides/_rels/slide8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65228" cy="369332"/>
          </a:xfrm>
          <a:prstGeom prst="rect">
            <a:avLst/>
          </a:prstGeom>
          <a:noFill/>
          <a:ln w="9525">
            <a:noFill/>
            <a:miter lim="800000"/>
            <a:headEnd/>
            <a:tailEnd/>
          </a:ln>
        </p:spPr>
        <p:txBody>
          <a:bodyPr wrap="none">
            <a:spAutoFit/>
          </a:bodyPr>
          <a:lstStyle/>
          <a:p>
            <a:r>
              <a:rPr lang="en-US" dirty="0" smtClean="0"/>
              <a:t>11/07/17</a:t>
            </a:r>
            <a:endParaRPr lang="en-US" dirty="0"/>
          </a:p>
        </p:txBody>
      </p:sp>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Most slides from Alyosha Efros</a:t>
            </a:r>
            <a:endParaRPr lang="en-US" sz="1400" dirty="0">
              <a:solidFill>
                <a:schemeClr val="bg1">
                  <a:lumMod val="50000"/>
                </a:schemeClr>
              </a:solidFill>
            </a:endParaRP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94" y="99060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48399" y="6550223"/>
            <a:ext cx="2895600" cy="307777"/>
          </a:xfrm>
          <a:prstGeom prst="rect">
            <a:avLst/>
          </a:prstGeom>
          <a:noFill/>
        </p:spPr>
        <p:txBody>
          <a:bodyPr wrap="square" rtlCol="0">
            <a:spAutoFit/>
          </a:bodyPr>
          <a:lstStyle/>
          <a:p>
            <a:pPr algn="r"/>
            <a:r>
              <a:rPr lang="en-US" sz="1400" dirty="0" smtClean="0">
                <a:solidFill>
                  <a:schemeClr val="bg1">
                    <a:lumMod val="50000"/>
                  </a:schemeClr>
                </a:solidFill>
              </a:rPr>
              <a:t>Graphic from Antonio Torralba</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14400" y="1143000"/>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029200" y="2286000"/>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14400" y="4038600"/>
            <a:ext cx="3353791" cy="2514600"/>
          </a:xfrm>
          <a:prstGeom prst="rect">
            <a:avLst/>
          </a:prstGeom>
          <a:noFill/>
          <a:ln w="9525">
            <a:noFill/>
            <a:miter lim="800000"/>
            <a:headEnd/>
            <a:tailEnd/>
          </a:ln>
        </p:spPr>
      </p:pic>
      <p:sp>
        <p:nvSpPr>
          <p:cNvPr id="7" name="TextBox 6"/>
          <p:cNvSpPr txBox="1"/>
          <p:nvPr/>
        </p:nvSpPr>
        <p:spPr>
          <a:xfrm>
            <a:off x="2286000" y="3657600"/>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286000" y="6488668"/>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629400" y="4876800"/>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6388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304800" y="3505200"/>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Dataset</a:t>
            </a:r>
            <a:endParaRPr lang="en-US" sz="2400" dirty="0">
              <a:solidFill>
                <a:schemeClr val="tx1"/>
              </a:solidFill>
            </a:endParaRPr>
          </a:p>
        </p:txBody>
      </p:sp>
      <p:sp>
        <p:nvSpPr>
          <p:cNvPr id="7" name="Right Arrow 6"/>
          <p:cNvSpPr/>
          <p:nvPr/>
        </p:nvSpPr>
        <p:spPr>
          <a:xfrm>
            <a:off x="52060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3772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94338"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276600"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685800" y="1143000"/>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Input Image</a:t>
              </a:r>
              <a:endParaRPr lang="en-US" sz="2400" dirty="0">
                <a:solidFill>
                  <a:schemeClr val="tx1"/>
                </a:solidFill>
              </a:endParaRP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Associated Info</a:t>
              </a:r>
              <a:endParaRPr lang="en-US" sz="2400" dirty="0">
                <a:solidFill>
                  <a:schemeClr val="tx1"/>
                </a:solidFill>
              </a:endParaRP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smtClean="0"/>
                <a:t>Huge Dataset</a:t>
              </a:r>
              <a:endParaRPr lang="en-US" sz="2400" dirty="0"/>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 from Most Similar Images</a:t>
              </a:r>
              <a:endParaRPr lang="en-US" sz="2400" dirty="0">
                <a:solidFill>
                  <a:schemeClr val="tx1"/>
                </a:solidFill>
              </a:endParaRP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smtClean="0">
                  <a:latin typeface="+mn-lt"/>
                </a:rPr>
                <a:t>image</a:t>
              </a:r>
            </a:p>
            <a:p>
              <a:pPr algn="ctr"/>
              <a:r>
                <a:rPr lang="en-US" sz="2000" dirty="0" smtClean="0">
                  <a:latin typeface="+mn-lt"/>
                </a:rPr>
                <a:t>matching</a:t>
              </a:r>
              <a:endParaRPr lang="en-US" sz="2000" dirty="0">
                <a:latin typeface="+mn-lt"/>
              </a:endParaRP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457200" y="5715000"/>
            <a:ext cx="8382000" cy="830997"/>
          </a:xfrm>
          <a:prstGeom prst="rect">
            <a:avLst/>
          </a:prstGeom>
          <a:noFill/>
        </p:spPr>
        <p:txBody>
          <a:bodyPr wrap="square" rtlCol="0">
            <a:spAutoFit/>
          </a:bodyPr>
          <a:lstStyle/>
          <a:p>
            <a:r>
              <a:rPr lang="en-US" sz="2400" dirty="0" smtClean="0">
                <a:latin typeface="+mn-lt"/>
              </a:rPr>
              <a:t>Trick: If you have enough images, the dataset will contain very similar images that you can find with simple matching methods. </a:t>
            </a:r>
            <a:endParaRPr lang="en-US"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sp>
        <p:nvSpPr>
          <p:cNvPr id="3" name="Content Placeholder 2"/>
          <p:cNvSpPr>
            <a:spLocks noGrp="1"/>
          </p:cNvSpPr>
          <p:nvPr>
            <p:ph idx="1"/>
          </p:nvPr>
        </p:nvSpPr>
        <p:spPr/>
        <p:txBody>
          <a:bodyPr/>
          <a:lstStyle/>
          <a:p>
            <a:endParaRPr lang="en-US"/>
          </a:p>
        </p:txBody>
      </p:sp>
      <p:pic>
        <p:nvPicPr>
          <p:cNvPr id="4" name="Picture 12" descr="teaser_input"/>
          <p:cNvPicPr>
            <a:picLocks noChangeAspect="1" noChangeArrowheads="1"/>
          </p:cNvPicPr>
          <p:nvPr/>
        </p:nvPicPr>
        <p:blipFill>
          <a:blip r:embed="rId2"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990600" y="3886200"/>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914400"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2819400" y="4419600"/>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5908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234238" y="2133600"/>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4876800" y="4267200"/>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304800" y="2514600"/>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6858000" y="609600"/>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1008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567238" y="92075"/>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638800" y="1549400"/>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22450" y="2844800"/>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649913" y="4064000"/>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15000" y="2921000"/>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057400" y="4062413"/>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05000" y="1778000"/>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886200" y="4368800"/>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349875" y="1524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597275" y="2286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844675" y="558800"/>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p:txBody>
          <a:bodyPr>
            <a:normAutofit fontScale="92500" lnSpcReduction="20000"/>
          </a:bodyPr>
          <a:lstStyle/>
          <a:p>
            <a:pPr eaLnBrk="1" hangingPunct="1"/>
            <a:r>
              <a:rPr lang="en-US" dirty="0" smtClean="0"/>
              <a:t>Facebook (2014)</a:t>
            </a:r>
          </a:p>
          <a:p>
            <a:pPr lvl="1" eaLnBrk="1" hangingPunct="1"/>
            <a:r>
              <a:rPr lang="en-US" dirty="0" smtClean="0"/>
              <a:t>250 billion total, +350 million per day</a:t>
            </a:r>
          </a:p>
          <a:p>
            <a:pPr eaLnBrk="1" hangingPunct="1"/>
            <a:r>
              <a:rPr lang="en-US" dirty="0" smtClean="0"/>
              <a:t>Facebook (2011)</a:t>
            </a:r>
          </a:p>
          <a:p>
            <a:pPr lvl="1" eaLnBrk="1" hangingPunct="1"/>
            <a:r>
              <a:rPr lang="en-US" dirty="0" smtClean="0"/>
              <a:t>6 </a:t>
            </a:r>
            <a:r>
              <a:rPr lang="en-US" dirty="0"/>
              <a:t>b</a:t>
            </a:r>
            <a:r>
              <a:rPr lang="en-US" dirty="0" smtClean="0"/>
              <a:t>illion images per month</a:t>
            </a:r>
          </a:p>
          <a:p>
            <a:pPr lvl="1" eaLnBrk="1" hangingPunct="1"/>
            <a:r>
              <a:rPr lang="en-US" dirty="0" smtClean="0"/>
              <a:t>More than 100 petabytes of images/video</a:t>
            </a:r>
          </a:p>
          <a:p>
            <a:pPr eaLnBrk="1" hangingPunct="1"/>
            <a:r>
              <a:rPr lang="en-US" dirty="0" smtClean="0"/>
              <a:t>Flickr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
        <p:nvSpPr>
          <p:cNvPr id="4" name="TextBox 3"/>
          <p:cNvSpPr txBox="1"/>
          <p:nvPr/>
        </p:nvSpPr>
        <p:spPr>
          <a:xfrm>
            <a:off x="0" y="6400800"/>
            <a:ext cx="6647974" cy="369332"/>
          </a:xfrm>
          <a:prstGeom prst="rect">
            <a:avLst/>
          </a:prstGeom>
          <a:noFill/>
        </p:spPr>
        <p:txBody>
          <a:bodyPr wrap="none" rtlCol="0">
            <a:spAutoFit/>
          </a:bodyPr>
          <a:lstStyle/>
          <a:p>
            <a:r>
              <a:rPr lang="en-US" dirty="0" smtClean="0">
                <a:hlinkClick r:id="rId2"/>
              </a:rPr>
              <a:t>http://royal.pingdom.com/2010/01/22/internet-2009-in-numbers/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12588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Opportunities of Scale: Data-driven methods</a:t>
            </a:r>
          </a:p>
          <a:p>
            <a:pPr lvl="1"/>
            <a:r>
              <a:rPr lang="en-US" dirty="0" smtClean="0"/>
              <a:t>Scene completion</a:t>
            </a:r>
          </a:p>
          <a:p>
            <a:pPr lvl="1"/>
            <a:r>
              <a:rPr lang="en-US" dirty="0" smtClean="0"/>
              <a:t>Im2gps</a:t>
            </a:r>
          </a:p>
          <a:p>
            <a:pPr lvl="1"/>
            <a:r>
              <a:rPr lang="en-US" dirty="0" smtClean="0"/>
              <a:t>3D reconstruction</a:t>
            </a:r>
          </a:p>
          <a:p>
            <a:pPr lvl="1"/>
            <a:r>
              <a:rPr lang="en-US" dirty="0" smtClean="0"/>
              <a:t>Colorizing</a:t>
            </a:r>
          </a:p>
          <a:p>
            <a:pPr lvl="1"/>
            <a:r>
              <a:rPr lang="en-US" dirty="0" smtClean="0"/>
              <a:t>Infinite zoom/panorama</a:t>
            </a:r>
          </a:p>
          <a:p>
            <a:pPr lvl="1"/>
            <a:r>
              <a:rPr lang="en-US" dirty="0"/>
              <a:t>a</a:t>
            </a:r>
            <a:r>
              <a:rPr lang="en-US" dirty="0" smtClean="0"/>
              <a:t>nd much more…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400" y="1981200"/>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2400" y="1981200"/>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743200" y="2895600"/>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295400" y="2667000"/>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8438"/>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228600" y="2590800"/>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4953000" y="6019800"/>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667000" y="104775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064000"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76200"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76200"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304800" y="-152400"/>
            <a:ext cx="8402638" cy="1219200"/>
          </a:xfrm>
        </p:spPr>
        <p:txBody>
          <a:bodyPr/>
          <a:lstStyle/>
          <a:p>
            <a:pPr eaLnBrk="1" hangingPunct="1"/>
            <a:r>
              <a:rPr 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 y="-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4500"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4500" y="942975"/>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4500" y="946150"/>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4000"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04800" y="-152400"/>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219200" y="1339850"/>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2895600" y="2819400"/>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2895600" y="4032250"/>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679700" y="5576888"/>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533400" y="2727325"/>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628650" y="3822700"/>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685800" y="3975100"/>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635000" y="5245100"/>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162050" y="2589213"/>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Google and massive data-driven algorithms</a:t>
            </a:r>
            <a:endParaRPr lang="en-US" dirty="0"/>
          </a:p>
        </p:txBody>
      </p:sp>
      <p:sp>
        <p:nvSpPr>
          <p:cNvPr id="93186" name="Rectangle 2"/>
          <p:cNvSpPr>
            <a:spLocks noGrp="1" noChangeArrowheads="1"/>
          </p:cNvSpPr>
          <p:nvPr>
            <p:ph idx="1"/>
          </p:nvPr>
        </p:nvSpPr>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457200" y="3276600"/>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201738" y="3495675"/>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000125" y="752475"/>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000125" y="747713"/>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52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2743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4343400" y="5943600"/>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4676775" y="1524000"/>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52400" y="1524000"/>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763713" y="303213"/>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228600" y="15240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64820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125705" y="1905000"/>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000125" y="7508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000125" y="7493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000125" y="7493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500313" y="230188"/>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3" descr="IMG_1158_mask_red"/>
          <p:cNvPicPr>
            <a:picLocks noChangeAspect="1" noChangeArrowheads="1"/>
          </p:cNvPicPr>
          <p:nvPr/>
        </p:nvPicPr>
        <p:blipFill>
          <a:blip r:embed="rId3" cstate="print"/>
          <a:srcRect/>
          <a:stretch>
            <a:fillRect/>
          </a:stretch>
        </p:blipFill>
        <p:spPr bwMode="auto">
          <a:xfrm>
            <a:off x="762000" y="1524000"/>
            <a:ext cx="3592513"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8" descr="scene_sketch"/>
          <p:cNvPicPr>
            <a:picLocks noChangeAspect="1" noChangeArrowheads="1"/>
          </p:cNvPicPr>
          <p:nvPr/>
        </p:nvPicPr>
        <p:blipFill>
          <a:blip r:embed="rId4" cstate="print"/>
          <a:srcRect/>
          <a:stretch>
            <a:fillRect/>
          </a:stretch>
        </p:blipFill>
        <p:spPr bwMode="auto">
          <a:xfrm>
            <a:off x="4648200" y="1524000"/>
            <a:ext cx="3525838" cy="5105400"/>
          </a:xfrm>
          <a:prstGeom prst="rect">
            <a:avLst/>
          </a:prstGeom>
          <a:noFill/>
          <a:ln w="9525">
            <a:noFill/>
            <a:miter lim="800000"/>
            <a:headEnd/>
            <a:tailEnd/>
          </a:ln>
        </p:spPr>
      </p:pic>
      <p:pic>
        <p:nvPicPr>
          <p:cNvPr id="22537" name="Picture 9" descr="scene_sketch2"/>
          <p:cNvPicPr>
            <a:picLocks noChangeAspect="1" noChangeArrowheads="1"/>
          </p:cNvPicPr>
          <p:nvPr/>
        </p:nvPicPr>
        <p:blipFill>
          <a:blip r:embed="rId5" cstate="print"/>
          <a:srcRect/>
          <a:stretch>
            <a:fillRect/>
          </a:stretch>
        </p:blipFill>
        <p:spPr bwMode="auto">
          <a:xfrm>
            <a:off x="4648200" y="1524000"/>
            <a:ext cx="3525838" cy="5105400"/>
          </a:xfrm>
          <a:prstGeom prst="rect">
            <a:avLst/>
          </a:prstGeom>
          <a:noFill/>
          <a:ln w="9525">
            <a:noFill/>
            <a:miter lim="800000"/>
            <a:headEnd/>
            <a:tailEnd/>
          </a:ln>
        </p:spPr>
      </p:pic>
      <p:sp>
        <p:nvSpPr>
          <p:cNvPr id="25604" name="Rectangle 2"/>
          <p:cNvSpPr>
            <a:spLocks noGrp="1" noChangeArrowheads="1"/>
          </p:cNvSpPr>
          <p:nvPr>
            <p:ph type="title" idx="4294967295"/>
          </p:nvPr>
        </p:nvSpPr>
        <p:spPr>
          <a:xfrm>
            <a:off x="304800" y="150813"/>
            <a:ext cx="8402638" cy="1219200"/>
          </a:xfrm>
        </p:spPr>
        <p:txBody>
          <a:bodyPr rtlCol="0">
            <a:normAutofit/>
          </a:bodyPr>
          <a:lstStyle/>
          <a:p>
            <a:pPr eaLnBrk="1" fontAlgn="auto" hangingPunct="1">
              <a:spcAft>
                <a:spcPts val="0"/>
              </a:spcAft>
              <a:defRPr/>
            </a:pPr>
            <a:r>
              <a:rPr lang="en-US" kern="1200" dirty="0"/>
              <a:t>Scene Matching for </a:t>
            </a:r>
            <a:r>
              <a:rPr lang="en-US" kern="1200" dirty="0" smtClean="0"/>
              <a:t>Image </a:t>
            </a:r>
            <a:r>
              <a:rPr lang="en-US" kern="1200" dirty="0"/>
              <a:t>Completion</a:t>
            </a:r>
          </a:p>
        </p:txBody>
      </p:sp>
      <p:pic>
        <p:nvPicPr>
          <p:cNvPr id="61445" name="Picture 3" descr="IMG_1158_mask_red"/>
          <p:cNvPicPr>
            <a:picLocks noChangeAspect="1" noChangeArrowheads="1"/>
          </p:cNvPicPr>
          <p:nvPr/>
        </p:nvPicPr>
        <p:blipFill>
          <a:blip r:embed="rId6" cstate="print"/>
          <a:srcRect/>
          <a:stretch>
            <a:fillRect/>
          </a:stretch>
        </p:blipFill>
        <p:spPr bwMode="auto">
          <a:xfrm>
            <a:off x="762000" y="1524000"/>
            <a:ext cx="3592513" cy="4953000"/>
          </a:xfrm>
          <a:prstGeom prst="rect">
            <a:avLst/>
          </a:prstGeom>
          <a:noFill/>
          <a:ln w="9525">
            <a:noFill/>
            <a:miter lim="800000"/>
            <a:headEnd/>
            <a:tailEnd/>
          </a:ln>
        </p:spPr>
      </p:pic>
      <p:pic>
        <p:nvPicPr>
          <p:cNvPr id="498701" name="Picture 13" descr="big_left_arrow"/>
          <p:cNvPicPr>
            <a:picLocks noChangeAspect="1" noChangeArrowheads="1"/>
          </p:cNvPicPr>
          <p:nvPr/>
        </p:nvPicPr>
        <p:blipFill>
          <a:blip r:embed="rId7" cstate="print"/>
          <a:srcRect/>
          <a:stretch>
            <a:fillRect/>
          </a:stretch>
        </p:blipFill>
        <p:spPr bwMode="auto">
          <a:xfrm>
            <a:off x="4038600" y="5105400"/>
            <a:ext cx="2438400" cy="15049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701"/>
                                        </p:tgtEl>
                                        <p:attrNameLst>
                                          <p:attrName>style.visibility</p:attrName>
                                        </p:attrNameLst>
                                      </p:cBhvr>
                                      <p:to>
                                        <p:strVal val="visible"/>
                                      </p:to>
                                    </p:set>
                                    <p:animEffect transition="in" filter="fade">
                                      <p:cBhvr>
                                        <p:cTn id="11" dur="500"/>
                                        <p:tgtEl>
                                          <p:spTgt spid="49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3" cstate="print"/>
          <a:srcRect/>
          <a:stretch>
            <a:fillRect/>
          </a:stretch>
        </p:blipFill>
        <p:spPr bwMode="auto">
          <a:xfrm>
            <a:off x="1600200" y="1981200"/>
            <a:ext cx="5298773" cy="4114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422525" y="152400"/>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661988" y="62484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uses of lots of data</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2098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5" y="60086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0" y="274638"/>
            <a:ext cx="9144000" cy="1143000"/>
          </a:xfrm>
        </p:spPr>
        <p:txBody>
          <a:bodyPr/>
          <a:lstStyle/>
          <a:p>
            <a:pPr eaLnBrk="1" hangingPunct="1"/>
            <a:r>
              <a:rPr lang="en-US" sz="4000" smtClean="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2551113" y="1524000"/>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5885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33463"/>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195388" y="13716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7526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0" y="174625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23963" y="13716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1049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39825"/>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0" y="1774825"/>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lIns="91407" tIns="45704" rIns="91407" bIns="45704"/>
          <a:lstStyle/>
          <a:p>
            <a:pPr eaLnBrk="1" hangingPunct="1"/>
            <a:r>
              <a:rPr lang="en-US" smtClean="0"/>
              <a:t>Population density ranking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820738"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152400" y="5867400"/>
            <a:ext cx="8839200" cy="609600"/>
          </a:xfrm>
          <a:prstGeom prst="rect">
            <a:avLst/>
          </a:prstGeom>
          <a:noFill/>
          <a:ln w="9525">
            <a:noFill/>
            <a:miter lim="800000"/>
            <a:headEnd/>
            <a:tailEnd/>
          </a:ln>
        </p:spPr>
        <p:txBody>
          <a:bodyPr/>
          <a:lstStyle/>
          <a:p>
            <a:pPr marL="342900">
              <a:spcBef>
                <a:spcPct val="20000"/>
              </a:spcBef>
              <a:buFont typeface="Arial" pitchFamily="34" charset="0"/>
              <a:buNone/>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533650" y="1422400"/>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143000" y="2514600"/>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410200" y="18288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2954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9144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8006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228600" y="2514600"/>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6576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6096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0480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2484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715000" y="52181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r>
              <a:rPr lang="en-US" smtClean="0"/>
              <a:t>im2gps – 10% (geo-loc within 400 km)</a:t>
            </a:r>
          </a:p>
          <a:p>
            <a:pPr eaLnBrk="1" hangingPunct="1"/>
            <a:r>
              <a:rPr lang="en-US" smtClean="0"/>
              <a:t>temporal im2gps – 56% </a:t>
            </a:r>
            <a:endParaRPr lang="ru-RU"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7673" y="3313979"/>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79" y="3313979"/>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79" y="5073767"/>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180237" y="4477826"/>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825" y="5715000"/>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228600" y="990600"/>
            <a:ext cx="7315200" cy="5410200"/>
          </a:xfrm>
        </p:spPr>
        <p:txBody>
          <a:bodyPr>
            <a:normAutofit lnSpcReduction="10000"/>
          </a:bodyPr>
          <a:lstStyle/>
          <a:p>
            <a:pPr marL="514350" indent="-514350">
              <a:buFont typeface="+mj-lt"/>
              <a:buAutoNum type="arabicPeriod"/>
            </a:pPr>
            <a:r>
              <a:rPr lang="en-US" dirty="0" smtClean="0"/>
              <a:t>Download ~10,000 images, convert to grayscale, compute SIFT </a:t>
            </a:r>
            <a:r>
              <a:rPr lang="en-US" dirty="0" err="1" smtClean="0"/>
              <a:t>keypoints</a:t>
            </a:r>
            <a:endParaRPr lang="en-US" dirty="0" smtClean="0"/>
          </a:p>
          <a:p>
            <a:pPr marL="514350" indent="-514350">
              <a:buFont typeface="+mj-lt"/>
              <a:buAutoNum type="arabicPeriod"/>
            </a:pPr>
            <a:r>
              <a:rPr lang="en-US" dirty="0" smtClean="0"/>
              <a:t>Match images</a:t>
            </a:r>
          </a:p>
          <a:p>
            <a:pPr marL="914400" lvl="1" indent="-514350">
              <a:buFont typeface="+mj-lt"/>
              <a:buAutoNum type="arabicPeriod"/>
            </a:pPr>
            <a:r>
              <a:rPr lang="en-US" dirty="0" smtClean="0"/>
              <a:t>Get similar images with vocabulary tree (like in recognition from last class)</a:t>
            </a:r>
          </a:p>
          <a:p>
            <a:pPr marL="914400" lvl="1" indent="-514350">
              <a:buFont typeface="+mj-lt"/>
              <a:buAutoNum type="arabicPeriod"/>
            </a:pPr>
            <a:r>
              <a:rPr lang="en-US" dirty="0" smtClean="0"/>
              <a:t>Match </a:t>
            </a:r>
            <a:r>
              <a:rPr lang="en-US" dirty="0" err="1" smtClean="0"/>
              <a:t>keypoints</a:t>
            </a:r>
            <a:r>
              <a:rPr lang="en-US" dirty="0" smtClean="0"/>
              <a:t> across similar images and perform geometric verification with RANSAC (similar to photo stitching)</a:t>
            </a:r>
            <a:endParaRPr lang="en-US" dirty="0"/>
          </a:p>
          <a:p>
            <a:pPr marL="514350" indent="-514350">
              <a:buFont typeface="+mj-lt"/>
              <a:buAutoNum type="arabicPeriod"/>
            </a:pPr>
            <a:r>
              <a:rPr lang="en-US" dirty="0" smtClean="0"/>
              <a:t>Form a graph of matched images</a:t>
            </a:r>
          </a:p>
          <a:p>
            <a:pPr marL="514350" indent="-514350">
              <a:buFont typeface="+mj-lt"/>
              <a:buAutoNum type="arabicPeriod"/>
            </a:pPr>
            <a:r>
              <a:rPr lang="en-US" dirty="0" smtClean="0"/>
              <a:t>3D Reconstruction by triangulating points, bundle adjustment</a:t>
            </a:r>
          </a:p>
          <a:p>
            <a:pPr marL="514350" indent="-514350">
              <a:buFont typeface="+mj-lt"/>
              <a:buAutoNum type="arabicPeriod"/>
            </a:pPr>
            <a:endParaRPr lang="en-US" dirty="0" smtClean="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038600"/>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723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Useful references</a:t>
            </a:r>
          </a:p>
          <a:p>
            <a:endParaRPr lang="en-US" sz="2800" dirty="0" smtClean="0"/>
          </a:p>
          <a:p>
            <a:r>
              <a:rPr lang="en-US" sz="2800" dirty="0" smtClean="0"/>
              <a:t>Dense reconstruction: “Towards </a:t>
            </a:r>
            <a:r>
              <a:rPr lang="en-US" sz="2800" dirty="0"/>
              <a:t>Internet-scale Multi-view Stereo”, Furukawa et al., CVPR </a:t>
            </a:r>
            <a:r>
              <a:rPr lang="en-US" sz="2800" dirty="0" smtClean="0"/>
              <a:t>2010 </a:t>
            </a:r>
            <a:r>
              <a:rPr lang="en-US" sz="2800" dirty="0" smtClean="0">
                <a:hlinkClick r:id="rId2"/>
              </a:rPr>
              <a:t>http</a:t>
            </a:r>
            <a:r>
              <a:rPr lang="en-US" sz="2800" dirty="0">
                <a:hlinkClick r:id="rId2"/>
              </a:rPr>
              <a:t>://grail.cs.washington.edu/software/cmvs</a:t>
            </a:r>
            <a:r>
              <a:rPr lang="en-US" sz="2800" dirty="0" smtClean="0">
                <a:hlinkClick r:id="rId2"/>
              </a:rPr>
              <a:t>/</a:t>
            </a:r>
            <a:endParaRPr lang="en-US" sz="2800" dirty="0"/>
          </a:p>
          <a:p>
            <a:endParaRPr lang="en-US" sz="2800" dirty="0" smtClean="0"/>
          </a:p>
          <a:p>
            <a:r>
              <a:rPr lang="en-US" sz="2800" dirty="0" smtClean="0"/>
              <a:t>Sparse reconstruction: “Building </a:t>
            </a:r>
            <a:r>
              <a:rPr lang="en-US" sz="2800" dirty="0"/>
              <a:t>Rome in a Day”, </a:t>
            </a:r>
            <a:r>
              <a:rPr lang="en-US" sz="2800" dirty="0" err="1"/>
              <a:t>Goesler</a:t>
            </a:r>
            <a:r>
              <a:rPr lang="en-US" sz="2800" dirty="0"/>
              <a:t> et al., ICCV </a:t>
            </a:r>
            <a:r>
              <a:rPr lang="en-US" sz="2800" dirty="0" smtClean="0"/>
              <a:t>2009 </a:t>
            </a:r>
            <a:r>
              <a:rPr lang="en-US" sz="2800" dirty="0" smtClean="0">
                <a:hlinkClick r:id="rId3"/>
              </a:rPr>
              <a:t>http</a:t>
            </a:r>
            <a:r>
              <a:rPr lang="en-US" sz="2800" dirty="0">
                <a:hlinkClick r:id="rId3"/>
              </a:rPr>
              <a:t>://grail.cs.washington.edu/projects/rome</a:t>
            </a:r>
            <a:r>
              <a:rPr lang="en-US" sz="2800" dirty="0" smtClean="0">
                <a:hlinkClick r:id="rId3"/>
              </a:rPr>
              <a:t>/</a:t>
            </a:r>
            <a:endParaRPr lang="en-US" sz="2800" dirty="0"/>
          </a:p>
          <a:p>
            <a:endParaRPr lang="en-US" sz="2800" dirty="0" smtClean="0"/>
          </a:p>
          <a:p>
            <a:r>
              <a:rPr lang="en-US" sz="2800" dirty="0" smtClean="0"/>
              <a:t>Code</a:t>
            </a:r>
            <a:r>
              <a:rPr lang="en-US" sz="2800" dirty="0"/>
              <a:t>: </a:t>
            </a:r>
            <a:r>
              <a:rPr lang="en-US" sz="2800" dirty="0">
                <a:hlinkClick r:id="rId4"/>
              </a:rPr>
              <a:t>Bundler </a:t>
            </a:r>
            <a:r>
              <a:rPr lang="en-US" sz="2800" dirty="0" smtClean="0">
                <a:hlinkClick r:id="rId4"/>
              </a:rPr>
              <a:t>Software</a:t>
            </a:r>
            <a:r>
              <a:rPr lang="en-US" sz="2800" dirty="0" smtClean="0"/>
              <a:t>, </a:t>
            </a:r>
            <a:r>
              <a:rPr lang="en-US" sz="2800" dirty="0" smtClean="0">
                <a:hlinkClick r:id="rId5"/>
              </a:rPr>
              <a:t>OpenMVG</a:t>
            </a:r>
            <a:endParaRPr lang="en-US" sz="2800" dirty="0"/>
          </a:p>
        </p:txBody>
      </p:sp>
    </p:spTree>
    <p:extLst>
      <p:ext uri="{BB962C8B-B14F-4D97-AF65-F5344CB8AC3E}">
        <p14:creationId xmlns:p14="http://schemas.microsoft.com/office/powerpoint/2010/main" val="26769552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rIns="89285"/>
          <a:lstStyle/>
          <a:p>
            <a:pPr eaLnBrk="1" hangingPunct="1"/>
            <a:r>
              <a:rPr lang="en-US" smtClean="0"/>
              <a:t>Photo Clip Art [SG’07]</a:t>
            </a:r>
          </a:p>
        </p:txBody>
      </p:sp>
      <p:sp>
        <p:nvSpPr>
          <p:cNvPr id="177156" name="Rectangle 4"/>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15888" y="2219325"/>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5295900"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1096169" y="4007644"/>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1893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rIns="89285"/>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1893888" y="2257425"/>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98425" y="2116138"/>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946150" y="3990975"/>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1482725"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296863"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214313" y="3140075"/>
            <a:ext cx="8713787" cy="2879725"/>
          </a:xfrm>
          <a:prstGeom prst="rect">
            <a:avLst/>
          </a:prstGeom>
          <a:noFill/>
          <a:ln w="9525">
            <a:noFill/>
            <a:miter lim="800000"/>
            <a:headEnd/>
            <a:tailEnd/>
          </a:ln>
        </p:spPr>
      </p:pic>
      <p:sp>
        <p:nvSpPr>
          <p:cNvPr id="181253" name="Rectangle 7"/>
          <p:cNvSpPr>
            <a:spLocks noChangeArrowheads="1"/>
          </p:cNvSpPr>
          <p:nvPr/>
        </p:nvSpPr>
        <p:spPr bwMode="auto">
          <a:xfrm>
            <a:off x="2362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228600" y="179388"/>
            <a:ext cx="8763000" cy="906462"/>
          </a:xfrm>
        </p:spPr>
        <p:txBody>
          <a:bodyPr/>
          <a:lstStyle/>
          <a:p>
            <a:pPr eaLnBrk="1" hangingPunct="1"/>
            <a:r>
              <a:rPr lang="ru-RU" sz="3300" b="0" smtClean="0"/>
              <a:t>Image Restoration using Online Photo Collections</a:t>
            </a:r>
            <a:r>
              <a:rPr lang="en-US" sz="3300" b="0" smtClean="0"/>
              <a:t> [ICCV’09]</a:t>
            </a:r>
            <a:endParaRPr lang="ru-RU" sz="3300" b="0" smtClean="0"/>
          </a:p>
        </p:txBody>
      </p:sp>
      <p:pic>
        <p:nvPicPr>
          <p:cNvPr id="182275" name="Picture 5"/>
          <p:cNvPicPr>
            <a:picLocks noChangeAspect="1" noChangeArrowheads="1"/>
          </p:cNvPicPr>
          <p:nvPr/>
        </p:nvPicPr>
        <p:blipFill>
          <a:blip r:embed="rId2" cstate="print"/>
          <a:srcRect/>
          <a:stretch>
            <a:fillRect/>
          </a:stretch>
        </p:blipFill>
        <p:spPr bwMode="auto">
          <a:xfrm>
            <a:off x="209550" y="1676400"/>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2743200" y="6415088"/>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0" y="95250"/>
            <a:ext cx="9144000" cy="914400"/>
          </a:xfrm>
        </p:spPr>
        <p:txBody>
          <a:bodyPr rtlCol="0">
            <a:normAutofit fontScale="90000"/>
          </a:bodyPr>
          <a:lstStyle/>
          <a:p>
            <a:pPr eaLnBrk="1" fontAlgn="auto" hangingPunct="1">
              <a:spcAft>
                <a:spcPts val="0"/>
              </a:spcAft>
              <a:defRPr/>
            </a:pPr>
            <a:r>
              <a:rPr lang="en-GB" sz="4000" dirty="0" smtClean="0">
                <a:latin typeface="Calibri" pitchFamily="34" charset="0"/>
                <a:cs typeface="Arial" pitchFamily="34" charset="0"/>
              </a:rPr>
              <a:t>Tour from a single image</a:t>
            </a:r>
            <a:r>
              <a:rPr lang="en-US" sz="4000" dirty="0" smtClean="0">
                <a:latin typeface="Calibri" pitchFamily="34" charset="0"/>
                <a:cs typeface="Arial" pitchFamily="34" charset="0"/>
              </a:rPr>
              <a:t/>
            </a:r>
            <a:br>
              <a:rPr lang="en-US" sz="4000" dirty="0" smtClean="0">
                <a:latin typeface="Calibri" pitchFamily="34" charset="0"/>
                <a:cs typeface="Arial" pitchFamily="34" charset="0"/>
              </a:rPr>
            </a:br>
            <a:r>
              <a:rPr lang="en-US" sz="3100" dirty="0" smtClean="0"/>
              <a:t>Scene </a:t>
            </a:r>
            <a:r>
              <a:rPr lang="en-US" sz="3100" dirty="0"/>
              <a:t>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4141788" y="1476375"/>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0" y="3852863"/>
            <a:ext cx="9144000" cy="167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4886325"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7038975"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2470150" y="4170363"/>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04775"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2371725" y="792163"/>
            <a:ext cx="4457700" cy="3265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0" y="2743200"/>
            <a:ext cx="8686800" cy="3382963"/>
          </a:xfrm>
        </p:spPr>
        <p:txBody>
          <a:bodyPr/>
          <a:lstStyle/>
          <a:p>
            <a:pPr eaLnBrk="1" hangingPunct="1">
              <a:buFont typeface="Arial" pitchFamily="34" charset="0"/>
              <a:buNone/>
            </a:pPr>
            <a:r>
              <a:rPr lang="en-US" dirty="0" smtClean="0"/>
              <a:t>http://www.youtube.com/watch?v=E0rboU10rPo</a:t>
            </a:r>
          </a:p>
          <a:p>
            <a:pPr eaLnBrk="1" hangingPunct="1">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457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3276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1143000" y="6334125"/>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1295400" y="533400"/>
            <a:ext cx="65532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2292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0"/>
            <a:ext cx="8229600" cy="1143000"/>
          </a:xfrm>
        </p:spPr>
        <p:txBody>
          <a:bodyPr/>
          <a:lstStyle/>
          <a:p>
            <a:pPr eaLnBrk="1" hangingPunct="1"/>
            <a:r>
              <a:rPr lang="en-US" sz="4000" smtClean="0"/>
              <a:t>Powers of 10</a:t>
            </a:r>
          </a:p>
        </p:txBody>
      </p:sp>
      <p:grpSp>
        <p:nvGrpSpPr>
          <p:cNvPr id="2" name="Group 29"/>
          <p:cNvGrpSpPr>
            <a:grpSpLocks/>
          </p:cNvGrpSpPr>
          <p:nvPr/>
        </p:nvGrpSpPr>
        <p:grpSpPr bwMode="auto">
          <a:xfrm>
            <a:off x="361950" y="593725"/>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371475" y="1422400"/>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43413" y="976313"/>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68888"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88913" y="1055688"/>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smtClean="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68538" y="1563688"/>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08525" y="5270500"/>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37388" y="1546225"/>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38100" y="5270500"/>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29450" y="5251450"/>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60613" y="5270500"/>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38100" y="3343275"/>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38100" y="1560513"/>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27863" y="3406775"/>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063750" y="3810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5476"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063750" y="3810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063750" y="38100"/>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990600" y="14478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990600" y="39624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505200" y="39624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943600" y="3962400"/>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943600" y="1371600"/>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505200" y="1371600"/>
            <a:ext cx="1943100" cy="1971675"/>
          </a:xfrm>
          <a:prstGeom prst="rect">
            <a:avLst/>
          </a:prstGeom>
          <a:noFill/>
          <a:ln w="9525">
            <a:noFill/>
            <a:miter lim="800000"/>
            <a:headEnd/>
            <a:tailEnd/>
          </a:ln>
        </p:spPr>
      </p:pic>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990600" y="13716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914400" y="39624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429000" y="3962400"/>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943600" y="39624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943600" y="12954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409950" y="13716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Deep Networks Work</a:t>
            </a:r>
            <a:endParaRPr lang="en-US" dirty="0"/>
          </a:p>
        </p:txBody>
      </p:sp>
      <p:sp>
        <p:nvSpPr>
          <p:cNvPr id="3" name="Content Placeholder 2"/>
          <p:cNvSpPr>
            <a:spLocks noGrp="1"/>
          </p:cNvSpPr>
          <p:nvPr>
            <p:ph idx="1"/>
          </p:nvPr>
        </p:nvSpPr>
        <p:spPr/>
        <p:txBody>
          <a:bodyPr/>
          <a:lstStyle/>
          <a:p>
            <a:r>
              <a:rPr lang="en-US" dirty="0" smtClean="0"/>
              <a:t>Learn better features to match regions or images</a:t>
            </a:r>
          </a:p>
          <a:p>
            <a:r>
              <a:rPr lang="en-US" dirty="0" smtClean="0"/>
              <a:t>High capacity to make good use of lots of data</a:t>
            </a:r>
            <a:endParaRPr lang="en-US" dirty="0"/>
          </a:p>
        </p:txBody>
      </p:sp>
      <p:pic>
        <p:nvPicPr>
          <p:cNvPr id="5" name="Picture 4"/>
          <p:cNvPicPr>
            <a:picLocks noChangeAspect="1"/>
          </p:cNvPicPr>
          <p:nvPr/>
        </p:nvPicPr>
        <p:blipFill>
          <a:blip r:embed="rId2"/>
          <a:stretch>
            <a:fillRect/>
          </a:stretch>
        </p:blipFill>
        <p:spPr>
          <a:xfrm>
            <a:off x="14614" y="5364000"/>
            <a:ext cx="6593400" cy="996000"/>
          </a:xfrm>
          <a:prstGeom prst="rect">
            <a:avLst/>
          </a:prstGeom>
        </p:spPr>
      </p:pic>
      <p:pic>
        <p:nvPicPr>
          <p:cNvPr id="4" name="Picture 3"/>
          <p:cNvPicPr>
            <a:picLocks noChangeAspect="1"/>
          </p:cNvPicPr>
          <p:nvPr/>
        </p:nvPicPr>
        <p:blipFill>
          <a:blip r:embed="rId3"/>
          <a:stretch>
            <a:fillRect/>
          </a:stretch>
        </p:blipFill>
        <p:spPr>
          <a:xfrm>
            <a:off x="6358483" y="4800600"/>
            <a:ext cx="2651961" cy="1559400"/>
          </a:xfrm>
          <a:prstGeom prst="rect">
            <a:avLst/>
          </a:prstGeom>
        </p:spPr>
      </p:pic>
      <p:sp>
        <p:nvSpPr>
          <p:cNvPr id="6" name="TextBox 5"/>
          <p:cNvSpPr txBox="1"/>
          <p:nvPr/>
        </p:nvSpPr>
        <p:spPr>
          <a:xfrm>
            <a:off x="557649" y="4738258"/>
            <a:ext cx="5257800" cy="646331"/>
          </a:xfrm>
          <a:prstGeom prst="rect">
            <a:avLst/>
          </a:prstGeom>
          <a:noFill/>
        </p:spPr>
        <p:txBody>
          <a:bodyPr wrap="square" rtlCol="0">
            <a:spAutoFit/>
          </a:bodyPr>
          <a:lstStyle/>
          <a:p>
            <a:r>
              <a:rPr lang="en-US" dirty="0" smtClean="0"/>
              <a:t>“Revisiting Im2GPS in the Deep Learning Era”, Vo, Jacobs, Hays 2017</a:t>
            </a:r>
            <a:endParaRPr lang="en-US" dirty="0"/>
          </a:p>
        </p:txBody>
      </p:sp>
    </p:spTree>
    <p:extLst>
      <p:ext uri="{BB962C8B-B14F-4D97-AF65-F5344CB8AC3E}">
        <p14:creationId xmlns:p14="http://schemas.microsoft.com/office/powerpoint/2010/main" val="243793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762000"/>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7200" y="152400"/>
            <a:ext cx="7348201" cy="4437734"/>
          </a:xfrm>
          <a:prstGeom prst="rect">
            <a:avLst/>
          </a:prstGeom>
        </p:spPr>
      </p:pic>
      <p:sp>
        <p:nvSpPr>
          <p:cNvPr id="5" name="TextBox 4"/>
          <p:cNvSpPr txBox="1"/>
          <p:nvPr/>
        </p:nvSpPr>
        <p:spPr>
          <a:xfrm>
            <a:off x="7135787" y="6481360"/>
            <a:ext cx="1980029" cy="369332"/>
          </a:xfrm>
          <a:prstGeom prst="rect">
            <a:avLst/>
          </a:prstGeom>
          <a:noFill/>
        </p:spPr>
        <p:txBody>
          <a:bodyPr wrap="none" rtlCol="0">
            <a:spAutoFit/>
          </a:bodyPr>
          <a:lstStyle/>
          <a:p>
            <a:r>
              <a:rPr lang="en-US" dirty="0" smtClean="0"/>
              <a:t>SIGGRAPH 2017</a:t>
            </a:r>
            <a:endParaRPr lang="en-US" dirty="0"/>
          </a:p>
        </p:txBody>
      </p:sp>
      <p:pic>
        <p:nvPicPr>
          <p:cNvPr id="6" name="Picture 5"/>
          <p:cNvPicPr>
            <a:picLocks noChangeAspect="1"/>
          </p:cNvPicPr>
          <p:nvPr/>
        </p:nvPicPr>
        <p:blipFill>
          <a:blip r:embed="rId3"/>
          <a:stretch>
            <a:fillRect/>
          </a:stretch>
        </p:blipFill>
        <p:spPr>
          <a:xfrm>
            <a:off x="152401" y="4742534"/>
            <a:ext cx="6341985" cy="2115465"/>
          </a:xfrm>
          <a:prstGeom prst="rect">
            <a:avLst/>
          </a:prstGeom>
        </p:spPr>
      </p:pic>
    </p:spTree>
    <p:extLst>
      <p:ext uri="{BB962C8B-B14F-4D97-AF65-F5344CB8AC3E}">
        <p14:creationId xmlns:p14="http://schemas.microsoft.com/office/powerpoint/2010/main" val="29358123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Many questions have been asked before, photos have been taken before</a:t>
            </a:r>
          </a:p>
          <a:p>
            <a:endParaRPr lang="en-US" dirty="0" smtClean="0"/>
          </a:p>
          <a:p>
            <a:r>
              <a:rPr lang="en-US" dirty="0" smtClean="0"/>
              <a:t>Sometimes, we can shortcut hard problems by looking up the answer</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r>
              <a:rPr lang="en-US" dirty="0" smtClean="0"/>
              <a:t>How the Kinect works</a:t>
            </a:r>
            <a:endParaRPr lang="en-US" dirty="0"/>
          </a:p>
        </p:txBody>
      </p:sp>
    </p:spTree>
    <p:extLst>
      <p:ext uri="{BB962C8B-B14F-4D97-AF65-F5344CB8AC3E}">
        <p14:creationId xmlns:p14="http://schemas.microsoft.com/office/powerpoint/2010/main" val="17639880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ags/tag5.xml><?xml version="1.0" encoding="utf-8"?>
<p:tagLst xmlns:a="http://schemas.openxmlformats.org/drawingml/2006/main" xmlns:r="http://schemas.openxmlformats.org/officeDocument/2006/relationships" xmlns:p="http://schemas.openxmlformats.org/presentationml/2006/main">
  <p:tag name="TIMING" val="|16.6"/>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25974</TotalTime>
  <Words>1553</Words>
  <Application>Microsoft Office PowerPoint</Application>
  <PresentationFormat>On-screen Show (4:3)</PresentationFormat>
  <Paragraphs>298</Paragraphs>
  <Slides>92</Slides>
  <Notes>39</Notes>
  <HiddenSlides>4</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92</vt:i4>
      </vt:variant>
    </vt:vector>
  </HeadingPairs>
  <TitlesOfParts>
    <vt:vector size="97" baseType="lpstr">
      <vt:lpstr>Arial</vt:lpstr>
      <vt:lpstr>Calibri</vt:lpstr>
      <vt:lpstr>Lucida Grande</vt:lpstr>
      <vt:lpstr>Lecture1 - Introduction - CP Fall 2010</vt:lpstr>
      <vt:lpstr>Custom Design</vt:lpstr>
      <vt:lpstr>Opportunities of Scale</vt:lpstr>
      <vt:lpstr>Today’s class</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Scene Matching for Image Completion</vt:lpstr>
      <vt:lpstr>PowerPoint Presentation</vt:lpstr>
      <vt:lpstr>Other uses of lots of data</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3D Reconstruction from Flickr</vt:lpstr>
      <vt:lpstr>3D Reconstruction from Flickr: How it works</vt:lpstr>
      <vt:lpstr>Large-scale 3D Reconstruction</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How Deep Networks Work</vt:lpstr>
      <vt:lpstr>PowerPoint Presentation</vt:lpstr>
      <vt:lpstr>Summary</vt:lpstr>
      <vt:lpstr>Next class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cp:lastModifiedBy>
  <cp:revision>88</cp:revision>
  <dcterms:created xsi:type="dcterms:W3CDTF">2010-08-30T03:58:01Z</dcterms:created>
  <dcterms:modified xsi:type="dcterms:W3CDTF">2017-11-07T05:08:53Z</dcterms:modified>
</cp:coreProperties>
</file>