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5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embeddedFontLst>
    <p:embeddedFont>
      <p:font typeface="Questrial" panose="020B0604020202020204" charset="0"/>
      <p:regular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ambria Math" panose="02040503050406030204" pitchFamily="18" charset="0"/>
      <p:regular r:id="rId6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65" autoAdjust="0"/>
  </p:normalViewPr>
  <p:slideViewPr>
    <p:cSldViewPr snapToGrid="0">
      <p:cViewPr varScale="1">
        <p:scale>
          <a:sx n="71" d="100"/>
          <a:sy n="71" d="100"/>
        </p:scale>
        <p:origin x="4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5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6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4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6749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75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0010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02401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5136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56692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1478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6763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[STOP] Ask interactive questions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Repeatability (different images, same points)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Distinctive (unique and not confused with similar/neighbors)</a:t>
            </a:r>
            <a:endParaRPr dirty="0"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29167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342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Localization: confusion with neighbor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Description: whether a pair of deformed points can still be matched</a:t>
            </a:r>
            <a:endParaRPr dirty="0"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4814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293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3044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099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Corners!</a:t>
            </a:r>
          </a:p>
        </p:txBody>
      </p:sp>
      <p:sp>
        <p:nvSpPr>
          <p:cNvPr id="569" name="Shape 5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418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Blobs!</a:t>
            </a:r>
          </a:p>
        </p:txBody>
      </p:sp>
      <p:sp>
        <p:nvSpPr>
          <p:cNvPr id="577" name="Shape 5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462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9942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80114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7719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0516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what you get from approximating ( I(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x+u,y+v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I(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x,y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)^2 using first order, and then weighted sum over neighborhood.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want this to be high for all (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u,v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offsets.</a:t>
            </a:r>
          </a:p>
        </p:txBody>
      </p:sp>
    </p:spTree>
    <p:extLst>
      <p:ext uri="{BB962C8B-B14F-4D97-AF65-F5344CB8AC3E}">
        <p14:creationId xmlns:p14="http://schemas.microsoft.com/office/powerpoint/2010/main" val="3605207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eigenvalues is (1) small-small (2) small-large (3) large-large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Eigenvalue computation is expensive, so we use some hacks to approximate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uses this; if this value is high, then they are both high.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795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/>
              <a:t>Ordfilt</a:t>
            </a:r>
            <a:r>
              <a:rPr lang="en-US" dirty="0"/>
              <a:t>: sort local 7x7 neighborhood, and return the 49</a:t>
            </a:r>
            <a:r>
              <a:rPr lang="en-US" baseline="30000" dirty="0"/>
              <a:t>th</a:t>
            </a:r>
            <a:r>
              <a:rPr lang="en-US" dirty="0"/>
              <a:t> / 48</a:t>
            </a:r>
            <a:r>
              <a:rPr lang="en-US" baseline="30000" dirty="0"/>
              <a:t>th</a:t>
            </a:r>
            <a:r>
              <a:rPr lang="en-US" dirty="0"/>
              <a:t> item.</a:t>
            </a:r>
            <a:endParaRPr dirty="0"/>
          </a:p>
        </p:txBody>
      </p:sp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1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8041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735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34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09500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09" name="Shape 7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Basically, we want to additionally report a “scale” of the interest point, such that when we were given a scaled image and report the scale again, we would get the same neighborhood.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Devise a function that is not sensitive to scale (reports the same value given resized patches)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990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33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0169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999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1551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1072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1" name="Shape 9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92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49238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0" name="Shape 9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9693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65" name="Shape 9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Compare to computing the pyramid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7613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95" name="Shape 9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blur to the original image is a geometric sequence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maxima is defined over both space and scale.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902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3" name="Shape 10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045988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7" name="Shape 10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723773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10435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0" name="Shape 1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6877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Compare to patch matching</a:t>
            </a:r>
            <a:endParaRPr dirty="0"/>
          </a:p>
        </p:txBody>
      </p:sp>
      <p:sp>
        <p:nvSpPr>
          <p:cNvPr id="1108" name="Shape 1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65118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Shape 1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427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9" name="Shape 1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x, y, scale, orientation covered next slides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21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000624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8" name="Shape 1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56235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[STOP] Ask interactive questions</a:t>
            </a:r>
            <a:endParaRPr dirty="0"/>
          </a:p>
        </p:txBody>
      </p:sp>
      <p:sp>
        <p:nvSpPr>
          <p:cNvPr id="1146" name="Shape 1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49625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7" name="Shape 1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72157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3" name="Shape 1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84135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1" name="Shape 1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91355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452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769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3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913804" y="4343703"/>
            <a:ext cx="5030391" cy="4115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199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6958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410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355975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981199" y="-457200"/>
            <a:ext cx="51816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Shape 1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Shape 1217"/>
          <p:cNvSpPr txBox="1">
            <a:spLocks noGrp="1"/>
          </p:cNvSpPr>
          <p:nvPr>
            <p:ph type="ctrTitle"/>
          </p:nvPr>
        </p:nvSpPr>
        <p:spPr>
          <a:xfrm>
            <a:off x="152400" y="5334000"/>
            <a:ext cx="8763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8" name="Shape 1218"/>
          <p:cNvSpPr txBox="1">
            <a:spLocks noGrp="1"/>
          </p:cNvSpPr>
          <p:nvPr>
            <p:ph type="subTitle" idx="1"/>
          </p:nvPr>
        </p:nvSpPr>
        <p:spPr>
          <a:xfrm>
            <a:off x="685800" y="6096000"/>
            <a:ext cx="8229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1" name="Shape 12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4" name="Shape 12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7" name="Shape 12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228" name="Shape 12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Shape 12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1" name="Shape 123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32" name="Shape 12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233" name="Shape 123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34" name="Shape 12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Shape 12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4000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12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0" name="Shape 12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241" name="Shape 12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4" name="Shape 12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5" name="Shape 124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8" name="Shape 1248"/>
          <p:cNvSpPr txBox="1">
            <a:spLocks noGrp="1"/>
          </p:cNvSpPr>
          <p:nvPr>
            <p:ph type="body" idx="1"/>
          </p:nvPr>
        </p:nvSpPr>
        <p:spPr>
          <a:xfrm rot="5400000">
            <a:off x="2171699" y="-114300"/>
            <a:ext cx="48006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>
            <a:spLocks noGrp="1"/>
          </p:cNvSpPr>
          <p:nvPr>
            <p:ph type="title"/>
          </p:nvPr>
        </p:nvSpPr>
        <p:spPr>
          <a:xfrm rot="5400000">
            <a:off x="4595019" y="2309018"/>
            <a:ext cx="6126161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1" name="Shape 1251"/>
          <p:cNvSpPr txBox="1">
            <a:spLocks noGrp="1"/>
          </p:cNvSpPr>
          <p:nvPr>
            <p:ph type="body" idx="1"/>
          </p:nvPr>
        </p:nvSpPr>
        <p:spPr>
          <a:xfrm rot="5400000">
            <a:off x="404019" y="327819"/>
            <a:ext cx="6126161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73152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2671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876800" y="1219200"/>
            <a:ext cx="4267199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876800" y="3543300"/>
            <a:ext cx="4267199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Shape 12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Shape 12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4" name="Shape 12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bridgeincolour.com/tutorials/depth-of-field.htm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Points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905000" y="5181600"/>
            <a:ext cx="5181600" cy="1447800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 Photography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Derek Hoiem, University of Illinois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8061325" y="0"/>
            <a:ext cx="108234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10/26/17</a:t>
            </a:r>
            <a:endParaRPr lang="en-US" sz="1800">
              <a:solidFill>
                <a:schemeClr val="dk1"/>
              </a:solidFill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990600"/>
            <a:ext cx="3200399" cy="472383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324600" y="4419600"/>
            <a:ext cx="2057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Galatea of the Spheres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Salvador Dali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ideas for Image-based Lighting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Relighting: environment map acts as light source, substituting for distant scene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2209800"/>
            <a:ext cx="4883977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section of topics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Correspondence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find matching patches in two images?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automatically align two images of the same scene?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find images with similar content?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tell if two pictures are of the same person’s face?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detect objects from a particular category?</a:t>
            </a:r>
          </a:p>
          <a:p>
            <a:pPr marL="342900" marR="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2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stitching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recognition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Reconstruction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Tracking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align two pictures?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of global transformation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124200"/>
            <a:ext cx="3254374" cy="24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124200"/>
            <a:ext cx="3254374" cy="244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align two pictures?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matching?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what if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just translation change, but rotation and scale?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small pieces of the pictures match?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4505511" y="3492795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3657600"/>
            <a:ext cx="2141538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Keypoint Matching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2850" y="4573587"/>
            <a:ext cx="863599" cy="8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662" y="4573587"/>
            <a:ext cx="933450" cy="86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/>
          <p:nvPr/>
        </p:nvSpPr>
        <p:spPr>
          <a:xfrm>
            <a:off x="3121025" y="4860925"/>
            <a:ext cx="612775" cy="252412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Shape 363"/>
          <p:cNvGrpSpPr/>
          <p:nvPr/>
        </p:nvGrpSpPr>
        <p:grpSpPr>
          <a:xfrm>
            <a:off x="1968500" y="4213224"/>
            <a:ext cx="828675" cy="1020763"/>
            <a:chOff x="2771775" y="4797425"/>
            <a:chExt cx="828675" cy="1020657"/>
          </a:xfrm>
        </p:grpSpPr>
        <p:grpSp>
          <p:nvGrpSpPr>
            <p:cNvPr id="364" name="Shape 364"/>
            <p:cNvGrpSpPr/>
            <p:nvPr/>
          </p:nvGrpSpPr>
          <p:grpSpPr>
            <a:xfrm>
              <a:off x="2771775" y="5265735"/>
              <a:ext cx="828675" cy="552347"/>
              <a:chOff x="1859" y="3338"/>
              <a:chExt cx="362" cy="301"/>
            </a:xfrm>
          </p:grpSpPr>
          <p:cxnSp>
            <p:nvCxnSpPr>
              <p:cNvPr id="365" name="Shape 365"/>
              <p:cNvCxnSpPr/>
              <p:nvPr/>
            </p:nvCxnSpPr>
            <p:spPr>
              <a:xfrm>
                <a:off x="1859" y="3361"/>
                <a:ext cx="0" cy="272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66" name="Shape 366"/>
              <p:cNvCxnSpPr/>
              <p:nvPr/>
            </p:nvCxnSpPr>
            <p:spPr>
              <a:xfrm>
                <a:off x="1859" y="3640"/>
                <a:ext cx="362" cy="0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67" name="Shape 367"/>
              <p:cNvSpPr/>
              <p:nvPr/>
            </p:nvSpPr>
            <p:spPr>
              <a:xfrm>
                <a:off x="1881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1904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1927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Shape 370"/>
              <p:cNvSpPr/>
              <p:nvPr/>
            </p:nvSpPr>
            <p:spPr>
              <a:xfrm>
                <a:off x="1950" y="3429"/>
                <a:ext cx="22" cy="20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Shape 371"/>
              <p:cNvSpPr/>
              <p:nvPr/>
            </p:nvSpPr>
            <p:spPr>
              <a:xfrm>
                <a:off x="1971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1995" y="3384"/>
                <a:ext cx="22" cy="248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Shape 373"/>
              <p:cNvSpPr/>
              <p:nvPr/>
            </p:nvSpPr>
            <p:spPr>
              <a:xfrm>
                <a:off x="2018" y="3361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Shape 374"/>
              <p:cNvSpPr/>
              <p:nvPr/>
            </p:nvSpPr>
            <p:spPr>
              <a:xfrm>
                <a:off x="2039" y="3338"/>
                <a:ext cx="22" cy="29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2062" y="3338"/>
                <a:ext cx="22" cy="29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2086" y="3361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2107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Shape 378"/>
              <p:cNvSpPr/>
              <p:nvPr/>
            </p:nvSpPr>
            <p:spPr>
              <a:xfrm>
                <a:off x="2130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79" name="Shape 37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51163" y="4797425"/>
              <a:ext cx="349250" cy="395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Shape 380"/>
          <p:cNvGrpSpPr/>
          <p:nvPr/>
        </p:nvGrpSpPr>
        <p:grpSpPr>
          <a:xfrm>
            <a:off x="4157663" y="4249737"/>
            <a:ext cx="757236" cy="982661"/>
            <a:chOff x="4967288" y="4833937"/>
            <a:chExt cx="757236" cy="982687"/>
          </a:xfrm>
        </p:grpSpPr>
        <p:grpSp>
          <p:nvGrpSpPr>
            <p:cNvPr id="381" name="Shape 381"/>
            <p:cNvGrpSpPr/>
            <p:nvPr/>
          </p:nvGrpSpPr>
          <p:grpSpPr>
            <a:xfrm>
              <a:off x="4967288" y="5300664"/>
              <a:ext cx="757236" cy="515960"/>
              <a:chOff x="3515" y="3497"/>
              <a:chExt cx="362" cy="277"/>
            </a:xfrm>
          </p:grpSpPr>
          <p:cxnSp>
            <p:nvCxnSpPr>
              <p:cNvPr id="382" name="Shape 382"/>
              <p:cNvCxnSpPr/>
              <p:nvPr/>
            </p:nvCxnSpPr>
            <p:spPr>
              <a:xfrm>
                <a:off x="3515" y="3497"/>
                <a:ext cx="0" cy="272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83" name="Shape 383"/>
              <p:cNvCxnSpPr/>
              <p:nvPr/>
            </p:nvCxnSpPr>
            <p:spPr>
              <a:xfrm>
                <a:off x="3515" y="3775"/>
                <a:ext cx="362" cy="0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84" name="Shape 384"/>
              <p:cNvSpPr/>
              <p:nvPr/>
            </p:nvSpPr>
            <p:spPr>
              <a:xfrm>
                <a:off x="3538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Shape 385"/>
              <p:cNvSpPr/>
              <p:nvPr/>
            </p:nvSpPr>
            <p:spPr>
              <a:xfrm>
                <a:off x="3559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3583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3606" y="3565"/>
                <a:ext cx="22" cy="20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3627" y="3543"/>
                <a:ext cx="22" cy="22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3650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3674" y="3497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3695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3718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3741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3763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3786" y="3543"/>
                <a:ext cx="22" cy="22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96" name="Shape 39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11750" y="4833937"/>
              <a:ext cx="349250" cy="3952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7" name="Shape 3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019039">
            <a:off x="3644900" y="1530349"/>
            <a:ext cx="2376488" cy="25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/>
          <p:nvPr/>
        </p:nvSpPr>
        <p:spPr>
          <a:xfrm rot="-6419039">
            <a:off x="4877593" y="3150393"/>
            <a:ext cx="519113" cy="492125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Shape 399"/>
          <p:cNvGrpSpPr/>
          <p:nvPr/>
        </p:nvGrpSpPr>
        <p:grpSpPr>
          <a:xfrm rot="-1019039">
            <a:off x="4005262" y="2078037"/>
            <a:ext cx="1560512" cy="1771649"/>
            <a:chOff x="5087937" y="2849562"/>
            <a:chExt cx="1333500" cy="1511677"/>
          </a:xfrm>
        </p:grpSpPr>
        <p:grpSp>
          <p:nvGrpSpPr>
            <p:cNvPr id="400" name="Shape 400"/>
            <p:cNvGrpSpPr/>
            <p:nvPr/>
          </p:nvGrpSpPr>
          <p:grpSpPr>
            <a:xfrm rot="-5400000">
              <a:off x="6348412" y="3101974"/>
              <a:ext cx="73025" cy="73024"/>
              <a:chOff x="1292" y="2204"/>
              <a:chExt cx="46" cy="45"/>
            </a:xfrm>
          </p:grpSpPr>
          <p:cxnSp>
            <p:nvCxnSpPr>
              <p:cNvPr id="401" name="Shape 401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Shape 402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3" name="Shape 403"/>
            <p:cNvGrpSpPr/>
            <p:nvPr/>
          </p:nvGrpSpPr>
          <p:grpSpPr>
            <a:xfrm>
              <a:off x="5087937" y="2849562"/>
              <a:ext cx="1320665" cy="1511677"/>
              <a:chOff x="5087937" y="2849562"/>
              <a:chExt cx="1320665" cy="1511677"/>
            </a:xfrm>
          </p:grpSpPr>
          <p:grpSp>
            <p:nvGrpSpPr>
              <p:cNvPr id="404" name="Shape 404"/>
              <p:cNvGrpSpPr/>
              <p:nvPr/>
            </p:nvGrpSpPr>
            <p:grpSpPr>
              <a:xfrm rot="-5400000">
                <a:off x="5124449" y="4000499"/>
                <a:ext cx="73025" cy="73024"/>
                <a:chOff x="1292" y="2204"/>
                <a:chExt cx="46" cy="45"/>
              </a:xfrm>
            </p:grpSpPr>
            <p:cxnSp>
              <p:nvCxnSpPr>
                <p:cNvPr id="405" name="Shape 405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Shape 406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07" name="Shape 407"/>
              <p:cNvGrpSpPr/>
              <p:nvPr/>
            </p:nvGrpSpPr>
            <p:grpSpPr>
              <a:xfrm rot="-5400000">
                <a:off x="5411787" y="3713162"/>
                <a:ext cx="73025" cy="73024"/>
                <a:chOff x="1292" y="2204"/>
                <a:chExt cx="46" cy="45"/>
              </a:xfrm>
            </p:grpSpPr>
            <p:cxnSp>
              <p:nvCxnSpPr>
                <p:cNvPr id="408" name="Shape 408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Shape 409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0" name="Shape 410"/>
              <p:cNvGrpSpPr/>
              <p:nvPr/>
            </p:nvGrpSpPr>
            <p:grpSpPr>
              <a:xfrm rot="-5400000">
                <a:off x="5986462" y="2849562"/>
                <a:ext cx="73025" cy="73024"/>
                <a:chOff x="1292" y="2204"/>
                <a:chExt cx="46" cy="45"/>
              </a:xfrm>
            </p:grpSpPr>
            <p:cxnSp>
              <p:nvCxnSpPr>
                <p:cNvPr id="411" name="Shape 411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Shape 412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3" name="Shape 413"/>
              <p:cNvGrpSpPr/>
              <p:nvPr/>
            </p:nvGrpSpPr>
            <p:grpSpPr>
              <a:xfrm rot="-5400000">
                <a:off x="5087937" y="2957512"/>
                <a:ext cx="73025" cy="73024"/>
                <a:chOff x="1292" y="2204"/>
                <a:chExt cx="46" cy="45"/>
              </a:xfrm>
            </p:grpSpPr>
            <p:cxnSp>
              <p:nvCxnSpPr>
                <p:cNvPr id="414" name="Shape 414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5" name="Shape 415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6" name="Shape 416"/>
              <p:cNvGrpSpPr/>
              <p:nvPr/>
            </p:nvGrpSpPr>
            <p:grpSpPr>
              <a:xfrm rot="-5400000">
                <a:off x="5916612" y="4005262"/>
                <a:ext cx="73025" cy="73024"/>
                <a:chOff x="1292" y="2204"/>
                <a:chExt cx="46" cy="45"/>
              </a:xfrm>
            </p:grpSpPr>
            <p:cxnSp>
              <p:nvCxnSpPr>
                <p:cNvPr id="417" name="Shape 417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Shape 418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19" name="Shape 419"/>
              <p:cNvSpPr/>
              <p:nvPr/>
            </p:nvSpPr>
            <p:spPr>
              <a:xfrm>
                <a:off x="5219833" y="4046157"/>
                <a:ext cx="361680" cy="315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800" b="0" i="0" u="none" strike="noStrike" cap="non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r>
                  <a:rPr lang="en-US" sz="1800" b="0" i="0" u="none" strike="noStrike" cap="none" baseline="-25000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6011996" y="4009646"/>
                <a:ext cx="361680" cy="315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800" b="0" i="0" u="none" strike="noStrike" cap="non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r>
                  <a:rPr lang="en-US" sz="1800" b="0" i="0" u="none" strike="noStrike" cap="none" baseline="-25000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6046921" y="2857122"/>
                <a:ext cx="361680" cy="315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800" b="0" i="0" u="none" strike="noStrike" cap="non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r>
                  <a:rPr lang="en-US" sz="1800" b="0" i="0" u="none" strike="noStrike" cap="none" baseline="-25000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</a:p>
            </p:txBody>
          </p:sp>
        </p:grpSp>
      </p:grpSp>
      <p:pic>
        <p:nvPicPr>
          <p:cNvPr id="422" name="Shape 4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5975" y="1824038"/>
            <a:ext cx="2141538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/>
          <p:nvPr/>
        </p:nvSpPr>
        <p:spPr>
          <a:xfrm>
            <a:off x="1069975" y="2722563"/>
            <a:ext cx="442912" cy="420687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Shape 424"/>
          <p:cNvGrpSpPr/>
          <p:nvPr/>
        </p:nvGrpSpPr>
        <p:grpSpPr>
          <a:xfrm>
            <a:off x="1247774" y="2016125"/>
            <a:ext cx="1612900" cy="1406524"/>
            <a:chOff x="2051050" y="2600325"/>
            <a:chExt cx="1612552" cy="1406524"/>
          </a:xfrm>
        </p:grpSpPr>
        <p:grpSp>
          <p:nvGrpSpPr>
            <p:cNvPr id="425" name="Shape 425"/>
            <p:cNvGrpSpPr/>
            <p:nvPr/>
          </p:nvGrpSpPr>
          <p:grpSpPr>
            <a:xfrm>
              <a:off x="2051050" y="3500437"/>
              <a:ext cx="73025" cy="73024"/>
              <a:chOff x="1292" y="2204"/>
              <a:chExt cx="46" cy="45"/>
            </a:xfrm>
          </p:grpSpPr>
          <p:cxnSp>
            <p:nvCxnSpPr>
              <p:cNvPr id="426" name="Shape 426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Shape 427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8" name="Shape 428"/>
            <p:cNvGrpSpPr/>
            <p:nvPr/>
          </p:nvGrpSpPr>
          <p:grpSpPr>
            <a:xfrm>
              <a:off x="2087563" y="2708274"/>
              <a:ext cx="73025" cy="73024"/>
              <a:chOff x="1292" y="2204"/>
              <a:chExt cx="46" cy="45"/>
            </a:xfrm>
          </p:grpSpPr>
          <p:cxnSp>
            <p:nvCxnSpPr>
              <p:cNvPr id="429" name="Shape 429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Shape 430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1" name="Shape 431"/>
            <p:cNvGrpSpPr/>
            <p:nvPr/>
          </p:nvGrpSpPr>
          <p:grpSpPr>
            <a:xfrm>
              <a:off x="2374900" y="2995612"/>
              <a:ext cx="73025" cy="73024"/>
              <a:chOff x="1292" y="2204"/>
              <a:chExt cx="46" cy="45"/>
            </a:xfrm>
          </p:grpSpPr>
          <p:cxnSp>
            <p:nvCxnSpPr>
              <p:cNvPr id="432" name="Shape 432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Shape 433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4" name="Shape 434"/>
            <p:cNvGrpSpPr/>
            <p:nvPr/>
          </p:nvGrpSpPr>
          <p:grpSpPr>
            <a:xfrm>
              <a:off x="3238500" y="3571874"/>
              <a:ext cx="73025" cy="73024"/>
              <a:chOff x="1292" y="2204"/>
              <a:chExt cx="46" cy="45"/>
            </a:xfrm>
          </p:grpSpPr>
          <p:cxnSp>
            <p:nvCxnSpPr>
              <p:cNvPr id="435" name="Shape 435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Shape 436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7" name="Shape 437"/>
            <p:cNvGrpSpPr/>
            <p:nvPr/>
          </p:nvGrpSpPr>
          <p:grpSpPr>
            <a:xfrm>
              <a:off x="2986088" y="3933824"/>
              <a:ext cx="73025" cy="73024"/>
              <a:chOff x="1292" y="2204"/>
              <a:chExt cx="46" cy="45"/>
            </a:xfrm>
          </p:grpSpPr>
          <p:cxnSp>
            <p:nvCxnSpPr>
              <p:cNvPr id="438" name="Shape 438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Shape 439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40" name="Shape 440"/>
            <p:cNvGrpSpPr/>
            <p:nvPr/>
          </p:nvGrpSpPr>
          <p:grpSpPr>
            <a:xfrm>
              <a:off x="3130550" y="2673349"/>
              <a:ext cx="73025" cy="73024"/>
              <a:chOff x="1292" y="2204"/>
              <a:chExt cx="46" cy="45"/>
            </a:xfrm>
          </p:grpSpPr>
          <p:cxnSp>
            <p:nvCxnSpPr>
              <p:cNvPr id="441" name="Shape 441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Shape 442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43" name="Shape 443"/>
            <p:cNvSpPr/>
            <p:nvPr/>
          </p:nvSpPr>
          <p:spPr>
            <a:xfrm>
              <a:off x="2124075" y="2600325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1800" b="0" i="0" u="none" strike="noStrike" cap="none" baseline="-25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444" name="Shape 444"/>
            <p:cNvSpPr/>
            <p:nvPr/>
          </p:nvSpPr>
          <p:spPr>
            <a:xfrm>
              <a:off x="2051050" y="3429000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1800" b="0" i="0" u="none" strike="noStrike" cap="none" baseline="-25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445" name="Shape 445"/>
            <p:cNvSpPr/>
            <p:nvPr/>
          </p:nvSpPr>
          <p:spPr>
            <a:xfrm>
              <a:off x="3240088" y="3500437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1800" b="0" i="0" u="none" strike="noStrike" cap="none" baseline="-25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  <p:pic>
        <p:nvPicPr>
          <p:cNvPr id="446" name="Shape 4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38438" y="5508625"/>
            <a:ext cx="1449386" cy="36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Shape 447"/>
          <p:cNvCxnSpPr/>
          <p:nvPr/>
        </p:nvCxnSpPr>
        <p:spPr>
          <a:xfrm>
            <a:off x="1504950" y="2954338"/>
            <a:ext cx="3395663" cy="511174"/>
          </a:xfrm>
          <a:prstGeom prst="straightConnector1">
            <a:avLst/>
          </a:prstGeom>
          <a:noFill/>
          <a:ln w="1905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Shape 448"/>
          <p:cNvCxnSpPr/>
          <p:nvPr/>
        </p:nvCxnSpPr>
        <p:spPr>
          <a:xfrm>
            <a:off x="1284287" y="3205163"/>
            <a:ext cx="36512" cy="1260474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49" name="Shape 449"/>
          <p:cNvCxnSpPr/>
          <p:nvPr/>
        </p:nvCxnSpPr>
        <p:spPr>
          <a:xfrm>
            <a:off x="5265737" y="3684587"/>
            <a:ext cx="182561" cy="895349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50" name="Shape 450"/>
          <p:cNvSpPr txBox="1"/>
          <p:nvPr/>
        </p:nvSpPr>
        <p:spPr>
          <a:xfrm>
            <a:off x="6288087" y="1019175"/>
            <a:ext cx="3505200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Find a set of   </a:t>
            </a:r>
            <a:b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distinctive key-</a:t>
            </a:r>
            <a:b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points 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6288087" y="3387725"/>
            <a:ext cx="2782886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Extract and </a:t>
            </a:r>
            <a:b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normalize the    </a:t>
            </a:r>
            <a:b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region content  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6288087" y="2182813"/>
            <a:ext cx="3111500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Define a region </a:t>
            </a:r>
            <a:b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around each </a:t>
            </a:r>
            <a:b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keypoint   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6288087" y="4560887"/>
            <a:ext cx="3001961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Compute a local </a:t>
            </a:r>
            <a:b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descriptor from the </a:t>
            </a:r>
            <a:b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normalized region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6288087" y="5791200"/>
            <a:ext cx="3001961" cy="7413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Match local </a:t>
            </a:r>
            <a:b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descriptors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challenges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position, scale, and rotation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viewpoint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Occlusion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Articulation, change in appearance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not just take every patch in the original image and find best match in second image?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4581525" y="3211513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3505200"/>
            <a:ext cx="2141538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for Keypoints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points that are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repeatable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distinctive</a:t>
            </a: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4352925" y="1687513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1981200"/>
            <a:ext cx="2141538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trade-offs</a:t>
            </a:r>
          </a:p>
        </p:txBody>
      </p:sp>
      <p:sp>
        <p:nvSpPr>
          <p:cNvPr id="482" name="Shape 482"/>
          <p:cNvSpPr/>
          <p:nvPr/>
        </p:nvSpPr>
        <p:spPr>
          <a:xfrm>
            <a:off x="609600" y="2895600"/>
            <a:ext cx="7848599" cy="609599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457200" y="3536950"/>
            <a:ext cx="19049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Points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5913437" y="3535362"/>
            <a:ext cx="27431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Repeatable</a:t>
            </a:r>
          </a:p>
        </p:txBody>
      </p:sp>
      <p:pic>
        <p:nvPicPr>
          <p:cNvPr id="485" name="Shape 4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6988174" y="457199"/>
            <a:ext cx="1774825" cy="18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/>
          <p:nvPr/>
        </p:nvSpPr>
        <p:spPr>
          <a:xfrm rot="-6419039">
            <a:off x="7908924" y="1666874"/>
            <a:ext cx="387350" cy="368299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7" name="Shape 487"/>
          <p:cNvCxnSpPr/>
          <p:nvPr/>
        </p:nvCxnSpPr>
        <p:spPr>
          <a:xfrm rot="-6419039">
            <a:off x="8216106" y="943769"/>
            <a:ext cx="63499" cy="65087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Shape 488"/>
          <p:cNvCxnSpPr/>
          <p:nvPr/>
        </p:nvCxnSpPr>
        <p:spPr>
          <a:xfrm rot="-6419039" flipH="1">
            <a:off x="8216107" y="943768"/>
            <a:ext cx="61912" cy="63499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89" name="Shape 489"/>
          <p:cNvGrpSpPr/>
          <p:nvPr/>
        </p:nvGrpSpPr>
        <p:grpSpPr>
          <a:xfrm rot="-6419039">
            <a:off x="7422357" y="2007393"/>
            <a:ext cx="63500" cy="65087"/>
            <a:chOff x="1292" y="2204"/>
            <a:chExt cx="46" cy="45"/>
          </a:xfrm>
        </p:grpSpPr>
        <p:cxnSp>
          <p:nvCxnSpPr>
            <p:cNvPr id="490" name="Shape 49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Shape 49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2" name="Shape 492"/>
          <p:cNvGrpSpPr/>
          <p:nvPr/>
        </p:nvGrpSpPr>
        <p:grpSpPr>
          <a:xfrm rot="-6419039">
            <a:off x="7589043" y="1694656"/>
            <a:ext cx="63500" cy="65087"/>
            <a:chOff x="1292" y="2204"/>
            <a:chExt cx="46" cy="45"/>
          </a:xfrm>
        </p:grpSpPr>
        <p:cxnSp>
          <p:nvCxnSpPr>
            <p:cNvPr id="493" name="Shape 49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Shape 49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5" name="Shape 495"/>
          <p:cNvGrpSpPr/>
          <p:nvPr/>
        </p:nvGrpSpPr>
        <p:grpSpPr>
          <a:xfrm rot="-6419039">
            <a:off x="7848599" y="825500"/>
            <a:ext cx="63500" cy="63499"/>
            <a:chOff x="1292" y="2204"/>
            <a:chExt cx="46" cy="45"/>
          </a:xfrm>
        </p:grpSpPr>
        <p:cxnSp>
          <p:nvCxnSpPr>
            <p:cNvPr id="496" name="Shape 496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Shape 497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8" name="Shape 498"/>
          <p:cNvGrpSpPr/>
          <p:nvPr/>
        </p:nvGrpSpPr>
        <p:grpSpPr>
          <a:xfrm rot="-6419039">
            <a:off x="7123905" y="1145381"/>
            <a:ext cx="65087" cy="63499"/>
            <a:chOff x="1292" y="2204"/>
            <a:chExt cx="46" cy="45"/>
          </a:xfrm>
        </p:grpSpPr>
        <p:cxnSp>
          <p:nvCxnSpPr>
            <p:cNvPr id="499" name="Shape 499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Shape 500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1" name="Shape 501"/>
          <p:cNvGrpSpPr/>
          <p:nvPr/>
        </p:nvGrpSpPr>
        <p:grpSpPr>
          <a:xfrm rot="-6419039">
            <a:off x="8085137" y="1809749"/>
            <a:ext cx="65088" cy="65087"/>
            <a:chOff x="1292" y="2204"/>
            <a:chExt cx="46" cy="45"/>
          </a:xfrm>
        </p:grpSpPr>
        <p:cxnSp>
          <p:nvCxnSpPr>
            <p:cNvPr id="502" name="Shape 502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Shape 503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4" name="Shape 504"/>
          <p:cNvSpPr/>
          <p:nvPr/>
        </p:nvSpPr>
        <p:spPr>
          <a:xfrm rot="-1019039">
            <a:off x="7539037" y="1981200"/>
            <a:ext cx="315911" cy="27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0" i="0" u="none" strike="noStrike" cap="none" baseline="-2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05" name="Shape 505"/>
          <p:cNvSpPr/>
          <p:nvPr/>
        </p:nvSpPr>
        <p:spPr>
          <a:xfrm rot="-1019039">
            <a:off x="8191500" y="1747838"/>
            <a:ext cx="315912" cy="27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0" i="0" u="none" strike="noStrike" cap="none" baseline="-2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06" name="Shape 506"/>
          <p:cNvSpPr/>
          <p:nvPr/>
        </p:nvSpPr>
        <p:spPr>
          <a:xfrm rot="-1019039">
            <a:off x="7926387" y="774699"/>
            <a:ext cx="315911" cy="27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0" i="0" u="none" strike="noStrike" cap="none" baseline="-2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pic>
        <p:nvPicPr>
          <p:cNvPr id="507" name="Shape 5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676275"/>
            <a:ext cx="1598613" cy="1514474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08" name="Shape 508"/>
          <p:cNvSpPr/>
          <p:nvPr/>
        </p:nvSpPr>
        <p:spPr>
          <a:xfrm>
            <a:off x="5065712" y="1347787"/>
            <a:ext cx="331786" cy="314324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9" name="Shape 509"/>
          <p:cNvGrpSpPr/>
          <p:nvPr/>
        </p:nvGrpSpPr>
        <p:grpSpPr>
          <a:xfrm>
            <a:off x="5199062" y="1492249"/>
            <a:ext cx="53975" cy="53974"/>
            <a:chOff x="1292" y="2204"/>
            <a:chExt cx="46" cy="45"/>
          </a:xfrm>
        </p:grpSpPr>
        <p:cxnSp>
          <p:nvCxnSpPr>
            <p:cNvPr id="510" name="Shape 51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Shape 51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2" name="Shape 512"/>
          <p:cNvGrpSpPr/>
          <p:nvPr/>
        </p:nvGrpSpPr>
        <p:grpSpPr>
          <a:xfrm>
            <a:off x="5226049" y="900112"/>
            <a:ext cx="55563" cy="55561"/>
            <a:chOff x="1292" y="2204"/>
            <a:chExt cx="46" cy="45"/>
          </a:xfrm>
        </p:grpSpPr>
        <p:cxnSp>
          <p:nvCxnSpPr>
            <p:cNvPr id="513" name="Shape 51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Shape 51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5" name="Shape 515"/>
          <p:cNvGrpSpPr/>
          <p:nvPr/>
        </p:nvGrpSpPr>
        <p:grpSpPr>
          <a:xfrm>
            <a:off x="5440363" y="1114425"/>
            <a:ext cx="55562" cy="55563"/>
            <a:chOff x="1292" y="2204"/>
            <a:chExt cx="46" cy="45"/>
          </a:xfrm>
        </p:grpSpPr>
        <p:cxnSp>
          <p:nvCxnSpPr>
            <p:cNvPr id="516" name="Shape 516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Shape 517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8" name="Shape 518"/>
          <p:cNvGrpSpPr/>
          <p:nvPr/>
        </p:nvGrpSpPr>
        <p:grpSpPr>
          <a:xfrm>
            <a:off x="6084888" y="1544637"/>
            <a:ext cx="55562" cy="55561"/>
            <a:chOff x="1292" y="2204"/>
            <a:chExt cx="46" cy="45"/>
          </a:xfrm>
        </p:grpSpPr>
        <p:cxnSp>
          <p:nvCxnSpPr>
            <p:cNvPr id="519" name="Shape 519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Shape 520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1" name="Shape 521"/>
          <p:cNvGrpSpPr/>
          <p:nvPr/>
        </p:nvGrpSpPr>
        <p:grpSpPr>
          <a:xfrm>
            <a:off x="5897562" y="1816099"/>
            <a:ext cx="53975" cy="53974"/>
            <a:chOff x="1292" y="2204"/>
            <a:chExt cx="46" cy="45"/>
          </a:xfrm>
        </p:grpSpPr>
        <p:cxnSp>
          <p:nvCxnSpPr>
            <p:cNvPr id="522" name="Shape 522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Shape 523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4" name="Shape 524"/>
          <p:cNvGrpSpPr/>
          <p:nvPr/>
        </p:nvGrpSpPr>
        <p:grpSpPr>
          <a:xfrm>
            <a:off x="6005512" y="874712"/>
            <a:ext cx="53975" cy="53974"/>
            <a:chOff x="1292" y="2204"/>
            <a:chExt cx="46" cy="45"/>
          </a:xfrm>
        </p:grpSpPr>
        <p:cxnSp>
          <p:nvCxnSpPr>
            <p:cNvPr id="525" name="Shape 525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Shape 526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7" name="Shape 527"/>
          <p:cNvSpPr/>
          <p:nvPr/>
        </p:nvSpPr>
        <p:spPr>
          <a:xfrm>
            <a:off x="5253037" y="819150"/>
            <a:ext cx="3175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 b="0" i="0" u="none" strike="noStrike" cap="none" baseline="-2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28" name="Shape 528"/>
          <p:cNvSpPr/>
          <p:nvPr/>
        </p:nvSpPr>
        <p:spPr>
          <a:xfrm>
            <a:off x="5199062" y="1438275"/>
            <a:ext cx="315912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 b="0" i="0" u="none" strike="noStrike" cap="none" baseline="-2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29" name="Shape 529"/>
          <p:cNvSpPr/>
          <p:nvPr/>
        </p:nvSpPr>
        <p:spPr>
          <a:xfrm>
            <a:off x="6086475" y="1492250"/>
            <a:ext cx="315912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 b="0" i="0" u="none" strike="noStrike" cap="none" baseline="-2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530" name="Shape 530"/>
          <p:cNvCxnSpPr/>
          <p:nvPr/>
        </p:nvCxnSpPr>
        <p:spPr>
          <a:xfrm>
            <a:off x="5391150" y="1520825"/>
            <a:ext cx="2535238" cy="381000"/>
          </a:xfrm>
          <a:prstGeom prst="straightConnector1">
            <a:avLst/>
          </a:prstGeom>
          <a:noFill/>
          <a:ln w="1905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1" name="Shape 531"/>
          <p:cNvSpPr txBox="1"/>
          <p:nvPr/>
        </p:nvSpPr>
        <p:spPr>
          <a:xfrm>
            <a:off x="533400" y="2286000"/>
            <a:ext cx="23494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Localization</a:t>
            </a:r>
          </a:p>
        </p:txBody>
      </p:sp>
      <p:grpSp>
        <p:nvGrpSpPr>
          <p:cNvPr id="532" name="Shape 532"/>
          <p:cNvGrpSpPr/>
          <p:nvPr/>
        </p:nvGrpSpPr>
        <p:grpSpPr>
          <a:xfrm>
            <a:off x="366713" y="4648199"/>
            <a:ext cx="8321674" cy="1649413"/>
            <a:chOff x="366010" y="4648198"/>
            <a:chExt cx="8322039" cy="1649179"/>
          </a:xfrm>
        </p:grpSpPr>
        <p:sp>
          <p:nvSpPr>
            <p:cNvPr id="533" name="Shape 533"/>
            <p:cNvSpPr/>
            <p:nvPr/>
          </p:nvSpPr>
          <p:spPr>
            <a:xfrm>
              <a:off x="608908" y="5265648"/>
              <a:ext cx="7848943" cy="609513"/>
            </a:xfrm>
            <a:prstGeom prst="left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Shape 534"/>
            <p:cNvSpPr txBox="1"/>
            <p:nvPr/>
          </p:nvSpPr>
          <p:spPr>
            <a:xfrm>
              <a:off x="366010" y="5897380"/>
              <a:ext cx="2133599" cy="399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More Robust</a:t>
              </a:r>
            </a:p>
          </p:txBody>
        </p:sp>
        <p:sp>
          <p:nvSpPr>
            <p:cNvPr id="535" name="Shape 535"/>
            <p:cNvSpPr txBox="1"/>
            <p:nvPr/>
          </p:nvSpPr>
          <p:spPr>
            <a:xfrm>
              <a:off x="6249650" y="5892092"/>
              <a:ext cx="2438399" cy="399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More Selective</a:t>
              </a:r>
            </a:p>
          </p:txBody>
        </p:sp>
        <p:sp>
          <p:nvSpPr>
            <p:cNvPr id="536" name="Shape 536"/>
            <p:cNvSpPr txBox="1"/>
            <p:nvPr/>
          </p:nvSpPr>
          <p:spPr>
            <a:xfrm>
              <a:off x="533400" y="4648198"/>
              <a:ext cx="2235005" cy="5846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Description</a:t>
              </a:r>
            </a:p>
          </p:txBody>
        </p:sp>
      </p:grpSp>
      <p:sp>
        <p:nvSpPr>
          <p:cNvPr id="537" name="Shape 537"/>
          <p:cNvSpPr txBox="1"/>
          <p:nvPr/>
        </p:nvSpPr>
        <p:spPr>
          <a:xfrm>
            <a:off x="685800" y="3886200"/>
            <a:ext cx="229234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Robust to occlusion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 with less texture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6248400" y="3886200"/>
            <a:ext cx="3048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Robust detection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Precise localization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654050" y="6259512"/>
            <a:ext cx="285114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Deal with expected variations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Maximize correct matches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6550025" y="6248400"/>
            <a:ext cx="2593975" cy="338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Minimize wrong matches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Keypoint localization</a:t>
            </a:r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457199" y="990600"/>
            <a:ext cx="4343400" cy="55730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 you have to click on some point,  go away and come back after I deform the image, and click on the same points again. 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points would you choose?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Shape 5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6062" y="1223445"/>
            <a:ext cx="3191578" cy="2485308"/>
          </a:xfrm>
          <a:prstGeom prst="rect">
            <a:avLst/>
          </a:prstGeom>
          <a:noFill/>
          <a:ln w="12700" cap="sq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48" name="Shape 5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774223">
            <a:off x="5189274" y="3888100"/>
            <a:ext cx="3546166" cy="2463560"/>
          </a:xfrm>
          <a:prstGeom prst="rect">
            <a:avLst/>
          </a:prstGeom>
          <a:noFill/>
          <a:ln w="12700" cap="sq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49" name="Shape 549"/>
          <p:cNvSpPr txBox="1"/>
          <p:nvPr/>
        </p:nvSpPr>
        <p:spPr>
          <a:xfrm>
            <a:off x="6477000" y="838200"/>
            <a:ext cx="92845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7687089" y="6194346"/>
            <a:ext cx="11592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deformed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class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of “Modeling the Physical World”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points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Keypoint localization</a:t>
            </a:r>
          </a:p>
        </p:txBody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549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Goals: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Repeatable detection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Precise localization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Interesting content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ymbol"/>
              <a:buNone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557" name="Shape 5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558" name="Shape 5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750" y="1185862"/>
            <a:ext cx="4171950" cy="313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interest points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3657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tell your friend to meet you?</a:t>
            </a: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2534411"/>
            <a:ext cx="5053581" cy="379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interest points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3657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tell your friend to meet you?</a:t>
            </a:r>
          </a:p>
        </p:txBody>
      </p:sp>
      <p:pic>
        <p:nvPicPr>
          <p:cNvPr id="573" name="Shape 5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1919" y="2057400"/>
            <a:ext cx="4870712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interest points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Corners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Peaks/Valleys </a:t>
            </a:r>
          </a:p>
        </p:txBody>
      </p:sp>
      <p:pic>
        <p:nvPicPr>
          <p:cNvPr id="581" name="Shape 5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600200"/>
            <a:ext cx="2919982" cy="218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1919" y="4114800"/>
            <a:ext cx="2435356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/>
          <p:nvPr/>
        </p:nvSpPr>
        <p:spPr>
          <a:xfrm>
            <a:off x="4291641" y="3048000"/>
            <a:ext cx="381000" cy="381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4825041" y="4876800"/>
            <a:ext cx="381000" cy="381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interest points</a:t>
            </a:r>
          </a:p>
        </p:txBody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wanted to meet a friend would you say</a:t>
            </a:r>
          </a:p>
          <a:p>
            <a:pPr marL="971550" marR="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“Let’s meet on campus.”</a:t>
            </a:r>
          </a:p>
          <a:p>
            <a:pPr marL="971550" marR="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“Let’s meet on Green street.”</a:t>
            </a:r>
          </a:p>
          <a:p>
            <a:pPr marL="971550" marR="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“Let’s meet at Green and Wright.”</a:t>
            </a:r>
          </a:p>
          <a:p>
            <a:pPr marL="971550" marR="0" lvl="1" indent="-336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20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if you were in a secluded area:</a:t>
            </a:r>
          </a:p>
          <a:p>
            <a:pPr marL="971550" marR="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“Let’s meet in the Plains of Akbar.”</a:t>
            </a:r>
          </a:p>
          <a:p>
            <a:pPr marL="971550" marR="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“Let’s meet on the side of Mt. Doom.”</a:t>
            </a:r>
          </a:p>
          <a:p>
            <a:pPr marL="971550" marR="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“Let’s meet on top of Mt. Doom.”</a:t>
            </a:r>
          </a:p>
          <a:p>
            <a:pPr marL="971550" marR="0" lvl="1" indent="-336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patches are easier to match?</a:t>
            </a:r>
          </a:p>
        </p:txBody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6181911" y="3721395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600200"/>
            <a:ext cx="5105399" cy="483669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Shape 593"/>
          <p:cNvSpPr/>
          <p:nvPr/>
        </p:nvSpPr>
        <p:spPr>
          <a:xfrm>
            <a:off x="1524000" y="5105400"/>
            <a:ext cx="762000" cy="609599"/>
          </a:xfrm>
          <a:prstGeom prst="rect">
            <a:avLst/>
          </a:prstGeom>
          <a:noFill/>
          <a:ln w="762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2667000" y="2057400"/>
            <a:ext cx="381000" cy="533399"/>
          </a:xfrm>
          <a:prstGeom prst="rect">
            <a:avLst/>
          </a:prstGeom>
          <a:noFill/>
          <a:ln w="76200" cap="flat" cmpd="sng">
            <a:solidFill>
              <a:srgbClr val="538C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2362200" y="3276600"/>
            <a:ext cx="762000" cy="609599"/>
          </a:xfrm>
          <a:prstGeom prst="rect">
            <a:avLst/>
          </a:prstGeom>
          <a:noFill/>
          <a:ln w="76200" cap="flat" cmpd="sng">
            <a:solidFill>
              <a:srgbClr val="92C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4">
            <a:alphaModFix/>
          </a:blip>
          <a:srcRect l="23880" t="70896" r="59701" b="16501"/>
          <a:stretch/>
        </p:blipFill>
        <p:spPr>
          <a:xfrm>
            <a:off x="5638800" y="1295400"/>
            <a:ext cx="990599" cy="720436"/>
          </a:xfrm>
          <a:prstGeom prst="rect">
            <a:avLst/>
          </a:prstGeom>
          <a:noFill/>
          <a:ln w="76200" cap="flat" cmpd="sng">
            <a:solidFill>
              <a:srgbClr val="92D05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97" name="Shape 597"/>
          <p:cNvPicPr preferRelativeResize="0"/>
          <p:nvPr/>
        </p:nvPicPr>
        <p:blipFill rotWithShape="1">
          <a:blip r:embed="rId4">
            <a:alphaModFix/>
          </a:blip>
          <a:srcRect l="40299" t="36235" r="44775" b="54312"/>
          <a:stretch/>
        </p:blipFill>
        <p:spPr>
          <a:xfrm>
            <a:off x="6858000" y="1295400"/>
            <a:ext cx="1270000" cy="762000"/>
          </a:xfrm>
          <a:prstGeom prst="rect">
            <a:avLst/>
          </a:prstGeom>
          <a:noFill/>
          <a:ln w="76200" cap="flat" cmpd="sng">
            <a:solidFill>
              <a:srgbClr val="92CCD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98" name="Shape 598"/>
          <p:cNvPicPr preferRelativeResize="0"/>
          <p:nvPr/>
        </p:nvPicPr>
        <p:blipFill rotWithShape="1">
          <a:blip r:embed="rId4">
            <a:alphaModFix/>
          </a:blip>
          <a:srcRect l="47761" t="9453" r="44775" b="79519"/>
          <a:stretch/>
        </p:blipFill>
        <p:spPr>
          <a:xfrm>
            <a:off x="8382000" y="1219200"/>
            <a:ext cx="685799" cy="960119"/>
          </a:xfrm>
          <a:prstGeom prst="rect">
            <a:avLst/>
          </a:prstGeom>
          <a:noFill/>
          <a:ln w="76200" cap="flat" cmpd="sng">
            <a:solidFill>
              <a:srgbClr val="93B3D7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99" name="Shape 599"/>
          <p:cNvSpPr txBox="1"/>
          <p:nvPr/>
        </p:nvSpPr>
        <p:spPr>
          <a:xfrm>
            <a:off x="7620000" y="2667000"/>
            <a:ext cx="38504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600" name="Shape 600"/>
          <p:cNvSpPr/>
          <p:nvPr/>
        </p:nvSpPr>
        <p:spPr>
          <a:xfrm>
            <a:off x="7162800" y="2362200"/>
            <a:ext cx="3810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Existing Detectors Available</a:t>
            </a:r>
          </a:p>
        </p:txBody>
      </p:sp>
      <p:sp>
        <p:nvSpPr>
          <p:cNvPr id="612" name="Shape 6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6868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Hessian &amp; Harris		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[Beaudet ‘78], [Harris ‘88]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Laplacian, DoG 		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[Lindeberg ‘98], [Lowe 1999]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Harris-/Hessian-Laplace       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[Mikolajczyk &amp; Schmid ‘01]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Harris-/Hessian-Affine	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[Mikolajczyk &amp; Schmid ‘04]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EBR and IBR	 		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[Tuytelaars &amp; Van Gool ‘04]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MSER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[Matas ‘02]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Salient Regions		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[Kadir &amp; Brady ‘01]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Others…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Harris Detector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Harris88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moment matrix</a:t>
            </a:r>
            <a:b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 txBox="1">
            <a:spLocks noGrp="1"/>
          </p:cNvSpPr>
          <p:nvPr>
            <p:ph type="ftr" idx="11"/>
          </p:nvPr>
        </p:nvSpPr>
        <p:spPr>
          <a:xfrm>
            <a:off x="2381250" y="6553200"/>
            <a:ext cx="4572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621" name="Shape 6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905000"/>
            <a:ext cx="3752849" cy="2922892"/>
          </a:xfrm>
          <a:prstGeom prst="rect">
            <a:avLst/>
          </a:prstGeom>
          <a:noFill/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22" name="Shape 6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667000"/>
            <a:ext cx="428307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Shape 623"/>
          <p:cNvSpPr txBox="1"/>
          <p:nvPr/>
        </p:nvSpPr>
        <p:spPr>
          <a:xfrm>
            <a:off x="990600" y="5181600"/>
            <a:ext cx="7237411" cy="74084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Intuition:</a:t>
            </a:r>
            <a:r>
              <a:rPr lang="en-US"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Search for local neighborhoods where the image gradient has two main directions (eigenvectors).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18F66611-E32E-4C7C-A9DA-DCF0F1A40486}"/>
                  </a:ext>
                </a:extLst>
              </p:cNvPr>
              <p:cNvSpPr txBox="1"/>
              <p:nvPr/>
            </p:nvSpPr>
            <p:spPr>
              <a:xfrm>
                <a:off x="739294" y="3898692"/>
                <a:ext cx="3283912" cy="870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66611-E32E-4C7C-A9DA-DCF0F1A40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94" y="3898692"/>
                <a:ext cx="3283912" cy="870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3152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Harris Detector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Harris88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2671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moment matrix</a:t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0" name="Shape 6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212" y="2005013"/>
            <a:ext cx="3760787" cy="71913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Shape 6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2" name="Shape 6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1233487"/>
            <a:ext cx="1079499" cy="839787"/>
          </a:xfrm>
          <a:prstGeom prst="rect">
            <a:avLst/>
          </a:prstGeom>
          <a:noFill/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33" name="Shape 633"/>
          <p:cNvSpPr txBox="1"/>
          <p:nvPr/>
        </p:nvSpPr>
        <p:spPr>
          <a:xfrm>
            <a:off x="4789487" y="2314575"/>
            <a:ext cx="1800225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Image derivatives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3673475" y="3106738"/>
            <a:ext cx="1943100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Square of derivatives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3636962" y="3970337"/>
            <a:ext cx="1944687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Gaussian </a:t>
            </a:r>
            <a:b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filter </a:t>
            </a:r>
            <a:r>
              <a:rPr lang="en-US" sz="16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g(</a:t>
            </a:r>
            <a:r>
              <a:rPr lang="en-US" sz="1600" b="0" i="1" u="none" strike="noStrike" cap="none" baseline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σ</a:t>
            </a:r>
            <a:r>
              <a:rPr lang="en-US" sz="1600" b="0" i="1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6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grpSp>
        <p:nvGrpSpPr>
          <p:cNvPr id="636" name="Shape 636"/>
          <p:cNvGrpSpPr/>
          <p:nvPr/>
        </p:nvGrpSpPr>
        <p:grpSpPr>
          <a:xfrm>
            <a:off x="6445250" y="2133599"/>
            <a:ext cx="2519362" cy="865188"/>
            <a:chOff x="3356" y="1637"/>
            <a:chExt cx="2040" cy="756"/>
          </a:xfrm>
        </p:grpSpPr>
        <p:pic>
          <p:nvPicPr>
            <p:cNvPr id="637" name="Shape 6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6" y="1684"/>
              <a:ext cx="906" cy="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Shape 63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20" y="1684"/>
              <a:ext cx="918" cy="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9" name="Shape 639"/>
            <p:cNvSpPr txBox="1"/>
            <p:nvPr/>
          </p:nvSpPr>
          <p:spPr>
            <a:xfrm>
              <a:off x="4059" y="1637"/>
              <a:ext cx="362" cy="3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1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1800" b="0" i="1" u="none" strike="noStrike" cap="none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sp>
          <p:nvSpPr>
            <p:cNvPr id="640" name="Shape 640"/>
            <p:cNvSpPr txBox="1"/>
            <p:nvPr/>
          </p:nvSpPr>
          <p:spPr>
            <a:xfrm>
              <a:off x="5034" y="1637"/>
              <a:ext cx="362" cy="3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1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1800" b="0" i="1" u="none" strike="noStrike" cap="none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</a:p>
          </p:txBody>
        </p:sp>
      </p:grpSp>
      <p:pic>
        <p:nvPicPr>
          <p:cNvPr id="641" name="Shape 6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7588250" y="3025775"/>
            <a:ext cx="1196975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33975" y="3033713"/>
            <a:ext cx="1196975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5875" y="3033713"/>
            <a:ext cx="1195387" cy="830261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Shape 644"/>
          <p:cNvSpPr txBox="1"/>
          <p:nvPr/>
        </p:nvSpPr>
        <p:spPr>
          <a:xfrm>
            <a:off x="5942012" y="2987675"/>
            <a:ext cx="466725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0" i="1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800" b="0" i="1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7165975" y="2962275"/>
            <a:ext cx="466725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0" i="1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800" b="0" i="1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8318500" y="2962275"/>
            <a:ext cx="538163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0" i="1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8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0" i="1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</a:p>
        </p:txBody>
      </p:sp>
      <p:pic>
        <p:nvPicPr>
          <p:cNvPr id="647" name="Shape 6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48262" y="3933825"/>
            <a:ext cx="118268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Shape 64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51587" y="3933825"/>
            <a:ext cx="118268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97775" y="3933825"/>
            <a:ext cx="1182687" cy="8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 txBox="1"/>
          <p:nvPr/>
        </p:nvSpPr>
        <p:spPr>
          <a:xfrm>
            <a:off x="5638800" y="3962400"/>
            <a:ext cx="922338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g(I</a:t>
            </a:r>
            <a:r>
              <a:rPr lang="en-US" sz="1800" b="0" i="1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800" b="0" i="1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6858000" y="3962400"/>
            <a:ext cx="925513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g(I</a:t>
            </a:r>
            <a:r>
              <a:rPr lang="en-US" sz="1800" b="0" i="1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800" b="0" i="1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8035925" y="3886200"/>
            <a:ext cx="925513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g(I</a:t>
            </a:r>
            <a:r>
              <a:rPr lang="en-US" sz="1800" b="0" i="1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8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0" i="1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8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653" name="Shape 65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37300" y="4868862"/>
            <a:ext cx="2447925" cy="18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1987" y="5694362"/>
            <a:ext cx="5129211" cy="48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7387" y="5191125"/>
            <a:ext cx="5287961" cy="43179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 txBox="1"/>
          <p:nvPr/>
        </p:nvSpPr>
        <p:spPr>
          <a:xfrm>
            <a:off x="539750" y="4800600"/>
            <a:ext cx="5638800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Cornerness function – both eigenvalues are strong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8218488" y="6400800"/>
            <a:ext cx="925511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539750" y="6342062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Non-maxima suppression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8153400" y="4953000"/>
            <a:ext cx="9905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g(</a:t>
            </a:r>
            <a:r>
              <a:rPr lang="en-US" sz="1800" b="0" i="1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0" i="1" u="none" strike="noStrike" cap="none" baseline="-25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800" b="0" i="1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0" i="1" u="none" strike="noStrike" cap="none" baseline="-25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800" b="0" i="1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660" name="Shape 66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57225" y="3505200"/>
            <a:ext cx="1476375" cy="6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Matlab code for Harris Detector</a:t>
            </a:r>
          </a:p>
        </p:txBody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 [ptx, pty] = detectKeypoints(im, alpha, N)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50" b="0" i="0" u="none" strike="noStrike" cap="none" baseline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 get harris function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gfil = fspecial('gaussian', [7 7], 1); % smoothing filter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imblur = imfilter(im, gfil); % smooth image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[Ix, Iy] = gradient(imblur); % compute gradient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Ixx = imfilter(Ix.*Ix, gfil); % compute smoothed x-gradient sq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Iyy = imfilter(Iy.*Iy, gfil); % compute smoothed y-gradient sq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Ixy = imfilter(Ix.*Iy, gfil); 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har = Ixx.*Iyy - Ixy.*Ixy - alpha*(Ixx+Iyy).^2; % cornerness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50" b="0" i="0" u="none" strike="noStrike" cap="none" baseline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 get local maxima within 7x7 window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maxv = ordfilt2(har, 49, ones(7)); % sorts values in each window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maxv2 = ordfilt2(har, 48, ones(7));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ind = find(maxv==har &amp; maxv~=maxv2); 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50" b="0" i="0" u="none" strike="noStrike" cap="none" baseline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 get top N points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[sv, sind] = sort(har(ind), 'descend');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sind = ind(sind);</a:t>
            </a:r>
          </a:p>
          <a:p>
            <a:pPr marL="0" marR="0" lvl="0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5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[pty, ptx] = ind2sub(size(im), sind(1:min(N, numel(sind))));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Pinhole camera model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projection from 3D to 2D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familiar with projection matrix (focal length, principal point, etc.)</a:t>
            </a: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7289" y="2506127"/>
            <a:ext cx="2362200" cy="542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Shape 110"/>
          <p:cNvGrpSpPr/>
          <p:nvPr/>
        </p:nvGrpSpPr>
        <p:grpSpPr>
          <a:xfrm>
            <a:off x="959817" y="3049052"/>
            <a:ext cx="6136166" cy="3352838"/>
            <a:chOff x="0" y="1038100"/>
            <a:chExt cx="7186549" cy="3926774"/>
          </a:xfrm>
        </p:grpSpPr>
        <p:sp>
          <p:nvSpPr>
            <p:cNvPr id="111" name="Shape 111"/>
            <p:cNvSpPr/>
            <p:nvPr/>
          </p:nvSpPr>
          <p:spPr>
            <a:xfrm>
              <a:off x="0" y="1564575"/>
              <a:ext cx="3581399" cy="2514599"/>
            </a:xfrm>
            <a:prstGeom prst="rect">
              <a:avLst/>
            </a:prstGeom>
            <a:solidFill>
              <a:srgbClr val="F2F2F2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" name="Shape 112"/>
            <p:cNvGrpSpPr/>
            <p:nvPr/>
          </p:nvGrpSpPr>
          <p:grpSpPr>
            <a:xfrm rot="10800000">
              <a:off x="1447799" y="2362199"/>
              <a:ext cx="318038" cy="1573670"/>
              <a:chOff x="5029200" y="2081148"/>
              <a:chExt cx="457200" cy="2262251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5029200" y="2819400"/>
                <a:ext cx="457200" cy="1524000"/>
              </a:xfrm>
              <a:prstGeom prst="rect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Shape 114"/>
              <p:cNvSpPr/>
              <p:nvPr/>
            </p:nvSpPr>
            <p:spPr>
              <a:xfrm rot="-260167">
                <a:off x="5130616" y="2090283"/>
                <a:ext cx="267284" cy="67716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340" y="1404"/>
                    </a:moveTo>
                    <a:cubicBezTo>
                      <a:pt x="45082" y="2808"/>
                      <a:pt x="3559" y="62496"/>
                      <a:pt x="1779" y="82028"/>
                    </a:cubicBezTo>
                    <a:cubicBezTo>
                      <a:pt x="0" y="101560"/>
                      <a:pt x="34404" y="120000"/>
                      <a:pt x="53662" y="118595"/>
                    </a:cubicBezTo>
                    <a:cubicBezTo>
                      <a:pt x="72920" y="117191"/>
                      <a:pt x="114660" y="93134"/>
                      <a:pt x="117330" y="73602"/>
                    </a:cubicBezTo>
                    <a:cubicBezTo>
                      <a:pt x="119999" y="54070"/>
                      <a:pt x="83599" y="0"/>
                      <a:pt x="64340" y="1404"/>
                    </a:cubicBez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5" name="Shape 115"/>
              <p:cNvCxnSpPr>
                <a:stCxn id="113" idx="0"/>
                <a:endCxn id="114" idx="2"/>
              </p:cNvCxnSpPr>
              <p:nvPr/>
            </p:nvCxnSpPr>
            <p:spPr>
              <a:xfrm rot="10800000" flipH="1">
                <a:off x="5257800" y="2759699"/>
                <a:ext cx="17100" cy="59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6" name="Shape 116"/>
            <p:cNvCxnSpPr/>
            <p:nvPr/>
          </p:nvCxnSpPr>
          <p:spPr>
            <a:xfrm flipH="1">
              <a:off x="1600199" y="2819400"/>
              <a:ext cx="2057400" cy="105866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7" name="Shape 117"/>
            <p:cNvGrpSpPr/>
            <p:nvPr/>
          </p:nvGrpSpPr>
          <p:grpSpPr>
            <a:xfrm>
              <a:off x="5562600" y="1743464"/>
              <a:ext cx="464125" cy="2345376"/>
              <a:chOff x="7162800" y="1904998"/>
              <a:chExt cx="464125" cy="2345376"/>
            </a:xfrm>
          </p:grpSpPr>
          <p:grpSp>
            <p:nvGrpSpPr>
              <p:cNvPr id="118" name="Shape 118"/>
              <p:cNvGrpSpPr/>
              <p:nvPr/>
            </p:nvGrpSpPr>
            <p:grpSpPr>
              <a:xfrm>
                <a:off x="7162800" y="2474025"/>
                <a:ext cx="464125" cy="1776350"/>
                <a:chOff x="6324600" y="2971800"/>
                <a:chExt cx="464125" cy="1776350"/>
              </a:xfrm>
            </p:grpSpPr>
            <p:sp>
              <p:nvSpPr>
                <p:cNvPr id="119" name="Shape 119"/>
                <p:cNvSpPr/>
                <p:nvPr/>
              </p:nvSpPr>
              <p:spPr>
                <a:xfrm>
                  <a:off x="6324600" y="4519550"/>
                  <a:ext cx="457200" cy="228600"/>
                </a:xfrm>
                <a:prstGeom prst="ellipse">
                  <a:avLst/>
                </a:prstGeom>
                <a:solidFill>
                  <a:schemeClr val="lt1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 baseline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Shape 120"/>
                <p:cNvSpPr/>
                <p:nvPr/>
              </p:nvSpPr>
              <p:spPr>
                <a:xfrm>
                  <a:off x="6324600" y="3124200"/>
                  <a:ext cx="457200" cy="1524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 baseline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Shape 121"/>
                <p:cNvSpPr/>
                <p:nvPr/>
              </p:nvSpPr>
              <p:spPr>
                <a:xfrm>
                  <a:off x="6324600" y="2971800"/>
                  <a:ext cx="457200" cy="228600"/>
                </a:xfrm>
                <a:prstGeom prst="ellipse">
                  <a:avLst/>
                </a:prstGeom>
                <a:solidFill>
                  <a:schemeClr val="lt1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 baseline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22" name="Shape 122"/>
                <p:cNvCxnSpPr/>
                <p:nvPr/>
              </p:nvCxnSpPr>
              <p:spPr>
                <a:xfrm>
                  <a:off x="6324600" y="3086100"/>
                  <a:ext cx="0" cy="1562099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Shape 123"/>
                <p:cNvCxnSpPr/>
                <p:nvPr/>
              </p:nvCxnSpPr>
              <p:spPr>
                <a:xfrm>
                  <a:off x="6788725" y="3112325"/>
                  <a:ext cx="0" cy="1562099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24" name="Shape 124"/>
              <p:cNvSpPr/>
              <p:nvPr/>
            </p:nvSpPr>
            <p:spPr>
              <a:xfrm rot="-260167">
                <a:off x="7250048" y="1914133"/>
                <a:ext cx="267284" cy="67716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340" y="1404"/>
                    </a:moveTo>
                    <a:cubicBezTo>
                      <a:pt x="45082" y="2808"/>
                      <a:pt x="3559" y="62496"/>
                      <a:pt x="1779" y="82028"/>
                    </a:cubicBezTo>
                    <a:cubicBezTo>
                      <a:pt x="0" y="101560"/>
                      <a:pt x="34404" y="120000"/>
                      <a:pt x="53662" y="118595"/>
                    </a:cubicBezTo>
                    <a:cubicBezTo>
                      <a:pt x="72920" y="117191"/>
                      <a:pt x="114660" y="93134"/>
                      <a:pt x="117330" y="73602"/>
                    </a:cubicBezTo>
                    <a:cubicBezTo>
                      <a:pt x="119999" y="54070"/>
                      <a:pt x="83599" y="0"/>
                      <a:pt x="64340" y="1404"/>
                    </a:cubicBez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Shape 125"/>
            <p:cNvSpPr txBox="1"/>
            <p:nvPr/>
          </p:nvSpPr>
          <p:spPr>
            <a:xfrm>
              <a:off x="3205348" y="3276600"/>
              <a:ext cx="1557148" cy="86510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Camera Center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(t</a:t>
              </a:r>
              <a:r>
                <a:rPr lang="en-US" sz="14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t</a:t>
              </a:r>
              <a:r>
                <a:rPr lang="en-US" sz="14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t</a:t>
              </a:r>
              <a:r>
                <a:rPr lang="en-US" sz="14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pic>
          <p:nvPicPr>
            <p:cNvPr id="126" name="Shape 1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19750" y="1099950"/>
              <a:ext cx="1066799" cy="133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Shape 127"/>
            <p:cNvSpPr txBox="1"/>
            <p:nvPr/>
          </p:nvSpPr>
          <p:spPr>
            <a:xfrm>
              <a:off x="5586350" y="1038100"/>
              <a:ext cx="495653" cy="10238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600" b="0" i="0" u="none" strike="noStrike" cap="none" baseline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1430975" y="3164775"/>
              <a:ext cx="495653" cy="10238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600" b="0" i="0" u="none" strike="noStrike" cap="none" baseline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  <p:cxnSp>
          <p:nvCxnSpPr>
            <p:cNvPr id="129" name="Shape 129"/>
            <p:cNvCxnSpPr/>
            <p:nvPr/>
          </p:nvCxnSpPr>
          <p:spPr>
            <a:xfrm rot="10800000">
              <a:off x="1904999" y="2819400"/>
              <a:ext cx="1752600" cy="0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30" name="Shape 130"/>
            <p:cNvSpPr txBox="1"/>
            <p:nvPr/>
          </p:nvSpPr>
          <p:spPr>
            <a:xfrm>
              <a:off x="1728850" y="2097975"/>
              <a:ext cx="495653" cy="10238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3476894" y="2314700"/>
              <a:ext cx="304799" cy="990599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2743200" y="2474025"/>
              <a:ext cx="283863" cy="3965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0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</a:p>
          </p:txBody>
        </p:sp>
        <p:cxnSp>
          <p:nvCxnSpPr>
            <p:cNvPr id="133" name="Shape 133"/>
            <p:cNvCxnSpPr/>
            <p:nvPr/>
          </p:nvCxnSpPr>
          <p:spPr>
            <a:xfrm rot="5400000">
              <a:off x="5284025" y="2312224"/>
              <a:ext cx="99059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Shape 134"/>
            <p:cNvCxnSpPr/>
            <p:nvPr/>
          </p:nvCxnSpPr>
          <p:spPr>
            <a:xfrm>
              <a:off x="3733800" y="2819400"/>
              <a:ext cx="2057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35" name="Shape 135"/>
            <p:cNvSpPr txBox="1"/>
            <p:nvPr/>
          </p:nvSpPr>
          <p:spPr>
            <a:xfrm>
              <a:off x="4648200" y="2474025"/>
              <a:ext cx="362714" cy="3965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0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5731825" y="2514600"/>
              <a:ext cx="304798" cy="360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</a:p>
          </p:txBody>
        </p:sp>
        <p:pic>
          <p:nvPicPr>
            <p:cNvPr id="137" name="Shape 1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5300" y="4067937"/>
              <a:ext cx="946150" cy="896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Shape 138"/>
            <p:cNvSpPr txBox="1"/>
            <p:nvPr/>
          </p:nvSpPr>
          <p:spPr>
            <a:xfrm>
              <a:off x="3471944" y="2306486"/>
              <a:ext cx="495653" cy="102380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1600199" y="1600200"/>
              <a:ext cx="1066799" cy="86510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Optical Center (</a:t>
              </a:r>
              <a:r>
                <a:rPr lang="en-US" sz="1400" b="0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1400" b="0" i="1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400" b="0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r>
                <a:rPr lang="en-US" sz="1400" b="0" i="1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cxnSp>
          <p:nvCxnSpPr>
            <p:cNvPr id="140" name="Shape 140"/>
            <p:cNvCxnSpPr/>
            <p:nvPr/>
          </p:nvCxnSpPr>
          <p:spPr>
            <a:xfrm rot="5400000">
              <a:off x="1790699" y="2628899"/>
              <a:ext cx="228600" cy="1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41" name="Shape 141"/>
            <p:cNvCxnSpPr/>
            <p:nvPr/>
          </p:nvCxnSpPr>
          <p:spPr>
            <a:xfrm rot="10800000">
              <a:off x="5814950" y="1747650"/>
              <a:ext cx="304799" cy="1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42" name="Shape 142"/>
            <p:cNvCxnSpPr/>
            <p:nvPr/>
          </p:nvCxnSpPr>
          <p:spPr>
            <a:xfrm rot="-5400000">
              <a:off x="1372393" y="4190205"/>
              <a:ext cx="457200" cy="1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43" name="Shape 143"/>
            <p:cNvCxnSpPr/>
            <p:nvPr/>
          </p:nvCxnSpPr>
          <p:spPr>
            <a:xfrm rot="10800000">
              <a:off x="1676399" y="3886200"/>
              <a:ext cx="228600" cy="0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Shape 144"/>
            <p:cNvCxnSpPr/>
            <p:nvPr/>
          </p:nvCxnSpPr>
          <p:spPr>
            <a:xfrm rot="5400000">
              <a:off x="1371600" y="3352799"/>
              <a:ext cx="1066799" cy="0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45" name="Shape 145"/>
            <p:cNvSpPr txBox="1"/>
            <p:nvPr/>
          </p:nvSpPr>
          <p:spPr>
            <a:xfrm>
              <a:off x="1828800" y="3124200"/>
              <a:ext cx="321411" cy="360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1612075" y="3762292"/>
              <a:ext cx="332675" cy="360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</a:p>
          </p:txBody>
        </p:sp>
        <p:cxnSp>
          <p:nvCxnSpPr>
            <p:cNvPr id="147" name="Shape 147"/>
            <p:cNvCxnSpPr>
              <a:stCxn id="124" idx="0"/>
            </p:cNvCxnSpPr>
            <p:nvPr/>
          </p:nvCxnSpPr>
          <p:spPr>
            <a:xfrm flipH="1">
              <a:off x="3657630" y="1760740"/>
              <a:ext cx="2110500" cy="11061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Harris Detector – Responses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Harris88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pic>
        <p:nvPicPr>
          <p:cNvPr id="672" name="Shape 672"/>
          <p:cNvPicPr preferRelativeResize="0"/>
          <p:nvPr/>
        </p:nvPicPr>
        <p:blipFill rotWithShape="1">
          <a:blip r:embed="rId3">
            <a:alphaModFix/>
          </a:blip>
          <a:srcRect l="12728" t="7023" r="9060" b="10834"/>
          <a:stretch/>
        </p:blipFill>
        <p:spPr>
          <a:xfrm>
            <a:off x="519112" y="1019175"/>
            <a:ext cx="4273550" cy="337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Shape 673"/>
          <p:cNvPicPr preferRelativeResize="0"/>
          <p:nvPr/>
        </p:nvPicPr>
        <p:blipFill rotWithShape="1">
          <a:blip r:embed="rId4">
            <a:alphaModFix/>
          </a:blip>
          <a:srcRect l="13136" t="6996" r="9131" b="10835"/>
          <a:stretch/>
        </p:blipFill>
        <p:spPr>
          <a:xfrm>
            <a:off x="4060825" y="3484562"/>
            <a:ext cx="5083174" cy="33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Shape 674"/>
          <p:cNvSpPr txBox="1"/>
          <p:nvPr/>
        </p:nvSpPr>
        <p:spPr>
          <a:xfrm>
            <a:off x="498475" y="4633912"/>
            <a:ext cx="3744913" cy="7413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Effect:</a:t>
            </a: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very precise corner detector.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Harris Detector – Responses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Harris88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pic>
        <p:nvPicPr>
          <p:cNvPr id="680" name="Shape 6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028" t="6926" r="9504" b="10373"/>
          <a:stretch/>
        </p:blipFill>
        <p:spPr>
          <a:xfrm>
            <a:off x="1406525" y="1201737"/>
            <a:ext cx="6561138" cy="526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far: can localize in x-y, but not scale</a:t>
            </a:r>
          </a:p>
        </p:txBody>
      </p:sp>
      <p:pic>
        <p:nvPicPr>
          <p:cNvPr id="686" name="Shape 6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028" t="6926" r="9504" b="10373"/>
          <a:stretch/>
        </p:blipFill>
        <p:spPr>
          <a:xfrm>
            <a:off x="1219200" y="1295400"/>
            <a:ext cx="6553200" cy="525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692" name="Shape 6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693" name="Shape 6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1439862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5737" y="1476375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1871663" y="2052638"/>
            <a:ext cx="215899" cy="215899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Shape 696"/>
          <p:cNvSpPr/>
          <p:nvPr/>
        </p:nvSpPr>
        <p:spPr>
          <a:xfrm>
            <a:off x="5651500" y="1728788"/>
            <a:ext cx="396874" cy="395287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7" name="Shape 697"/>
          <p:cNvGrpSpPr/>
          <p:nvPr/>
        </p:nvGrpSpPr>
        <p:grpSpPr>
          <a:xfrm>
            <a:off x="5821362" y="1881187"/>
            <a:ext cx="73025" cy="73024"/>
            <a:chOff x="1292" y="2204"/>
            <a:chExt cx="46" cy="45"/>
          </a:xfrm>
        </p:grpSpPr>
        <p:cxnSp>
          <p:nvCxnSpPr>
            <p:cNvPr id="698" name="Shape 698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Shape 699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0" name="Shape 700"/>
          <p:cNvGrpSpPr/>
          <p:nvPr/>
        </p:nvGrpSpPr>
        <p:grpSpPr>
          <a:xfrm>
            <a:off x="1943100" y="2124074"/>
            <a:ext cx="73025" cy="73024"/>
            <a:chOff x="1292" y="2204"/>
            <a:chExt cx="46" cy="45"/>
          </a:xfrm>
        </p:grpSpPr>
        <p:cxnSp>
          <p:nvCxnSpPr>
            <p:cNvPr id="701" name="Shape 701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Shape 702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703" name="Shape 703"/>
          <p:cNvCxnSpPr/>
          <p:nvPr/>
        </p:nvCxnSpPr>
        <p:spPr>
          <a:xfrm>
            <a:off x="1979613" y="2303463"/>
            <a:ext cx="1116012" cy="2089150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704" name="Shape 704"/>
          <p:cNvCxnSpPr/>
          <p:nvPr/>
        </p:nvCxnSpPr>
        <p:spPr>
          <a:xfrm flipH="1">
            <a:off x="5616574" y="2160588"/>
            <a:ext cx="250825" cy="2268536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705" name="Shape 7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8313" y="4433887"/>
            <a:ext cx="3498850" cy="398461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Shape 706"/>
          <p:cNvSpPr txBox="1"/>
          <p:nvPr/>
        </p:nvSpPr>
        <p:spPr>
          <a:xfrm>
            <a:off x="539750" y="5124450"/>
            <a:ext cx="8137525" cy="830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find corresponding patch sizes?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712" name="Shape 712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responses for increasing scale (scale signature) </a:t>
            </a:r>
          </a:p>
        </p:txBody>
      </p:sp>
      <p:sp>
        <p:nvSpPr>
          <p:cNvPr id="713" name="Shape 7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714" name="Shape 7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3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Shape 7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4925" y="4711700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Shape 7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87" y="1768475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Shape 7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5737" y="1804988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Shape 718"/>
          <p:cNvSpPr/>
          <p:nvPr/>
        </p:nvSpPr>
        <p:spPr>
          <a:xfrm>
            <a:off x="1906588" y="2417763"/>
            <a:ext cx="144462" cy="142875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9" name="Shape 719"/>
          <p:cNvGrpSpPr/>
          <p:nvPr/>
        </p:nvGrpSpPr>
        <p:grpSpPr>
          <a:xfrm>
            <a:off x="5821362" y="2209799"/>
            <a:ext cx="73025" cy="73024"/>
            <a:chOff x="1292" y="2204"/>
            <a:chExt cx="46" cy="45"/>
          </a:xfrm>
        </p:grpSpPr>
        <p:cxnSp>
          <p:nvCxnSpPr>
            <p:cNvPr id="720" name="Shape 72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Shape 72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2" name="Shape 722"/>
          <p:cNvGrpSpPr/>
          <p:nvPr/>
        </p:nvGrpSpPr>
        <p:grpSpPr>
          <a:xfrm>
            <a:off x="1943100" y="2452687"/>
            <a:ext cx="73025" cy="73024"/>
            <a:chOff x="1292" y="2204"/>
            <a:chExt cx="46" cy="45"/>
          </a:xfrm>
        </p:grpSpPr>
        <p:cxnSp>
          <p:nvCxnSpPr>
            <p:cNvPr id="723" name="Shape 72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Shape 72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25" name="Shape 7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7650" y="4684712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Shape 726"/>
          <p:cNvSpPr/>
          <p:nvPr/>
        </p:nvSpPr>
        <p:spPr>
          <a:xfrm>
            <a:off x="5472112" y="4757737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7" name="Shape 7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53125" y="6153150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Shape 728"/>
          <p:cNvSpPr/>
          <p:nvPr/>
        </p:nvSpPr>
        <p:spPr>
          <a:xfrm>
            <a:off x="1511300" y="4767262"/>
            <a:ext cx="2305050" cy="11509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9" name="Shape 729"/>
          <p:cNvCxnSpPr/>
          <p:nvPr/>
        </p:nvCxnSpPr>
        <p:spPr>
          <a:xfrm flipH="1">
            <a:off x="1584325" y="2632075"/>
            <a:ext cx="395288" cy="2305050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30" name="Shape 730"/>
          <p:cNvSpPr/>
          <p:nvPr/>
        </p:nvSpPr>
        <p:spPr>
          <a:xfrm>
            <a:off x="5786437" y="2174875"/>
            <a:ext cx="144462" cy="142875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1" name="Shape 731"/>
          <p:cNvCxnSpPr/>
          <p:nvPr/>
        </p:nvCxnSpPr>
        <p:spPr>
          <a:xfrm flipH="1">
            <a:off x="5543549" y="2344738"/>
            <a:ext cx="360363" cy="3240087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32" name="Shape 732"/>
          <p:cNvSpPr/>
          <p:nvPr/>
        </p:nvSpPr>
        <p:spPr>
          <a:xfrm>
            <a:off x="1511300" y="5116512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Shape 733"/>
          <p:cNvSpPr/>
          <p:nvPr/>
        </p:nvSpPr>
        <p:spPr>
          <a:xfrm>
            <a:off x="5543550" y="565785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responses for increasing scale (scale signature) 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Shape 7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741" name="Shape 7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3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Shape 7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4925" y="4710112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Shape 7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87" y="1766888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Shape 7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5737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Shape 745"/>
          <p:cNvSpPr/>
          <p:nvPr/>
        </p:nvSpPr>
        <p:spPr>
          <a:xfrm>
            <a:off x="1871663" y="2387600"/>
            <a:ext cx="190500" cy="206374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6" name="Shape 746"/>
          <p:cNvGrpSpPr/>
          <p:nvPr/>
        </p:nvGrpSpPr>
        <p:grpSpPr>
          <a:xfrm>
            <a:off x="5821362" y="2208212"/>
            <a:ext cx="73025" cy="73024"/>
            <a:chOff x="1292" y="2204"/>
            <a:chExt cx="46" cy="45"/>
          </a:xfrm>
        </p:grpSpPr>
        <p:cxnSp>
          <p:nvCxnSpPr>
            <p:cNvPr id="747" name="Shape 747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Shape 748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9" name="Shape 749"/>
          <p:cNvGrpSpPr/>
          <p:nvPr/>
        </p:nvGrpSpPr>
        <p:grpSpPr>
          <a:xfrm>
            <a:off x="1943100" y="2451099"/>
            <a:ext cx="73025" cy="73024"/>
            <a:chOff x="1292" y="2204"/>
            <a:chExt cx="46" cy="45"/>
          </a:xfrm>
        </p:grpSpPr>
        <p:cxnSp>
          <p:nvCxnSpPr>
            <p:cNvPr id="750" name="Shape 75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Shape 75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52" name="Shape 7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7650" y="4683125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/>
          <p:nvPr/>
        </p:nvSpPr>
        <p:spPr>
          <a:xfrm>
            <a:off x="5472112" y="4756150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4" name="Shape 7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53125" y="6153150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Shape 755"/>
          <p:cNvSpPr/>
          <p:nvPr/>
        </p:nvSpPr>
        <p:spPr>
          <a:xfrm>
            <a:off x="1511300" y="4765675"/>
            <a:ext cx="2305050" cy="11509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6" name="Shape 756"/>
          <p:cNvCxnSpPr/>
          <p:nvPr/>
        </p:nvCxnSpPr>
        <p:spPr>
          <a:xfrm flipH="1">
            <a:off x="1619250" y="2630488"/>
            <a:ext cx="360363" cy="2160586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57" name="Shape 757"/>
          <p:cNvSpPr/>
          <p:nvPr/>
        </p:nvSpPr>
        <p:spPr>
          <a:xfrm>
            <a:off x="5751512" y="2144713"/>
            <a:ext cx="190500" cy="206374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8" name="Shape 758"/>
          <p:cNvCxnSpPr/>
          <p:nvPr/>
        </p:nvCxnSpPr>
        <p:spPr>
          <a:xfrm flipH="1">
            <a:off x="5688012" y="2343150"/>
            <a:ext cx="215899" cy="2916238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59" name="Shape 759"/>
          <p:cNvSpPr/>
          <p:nvPr/>
        </p:nvSpPr>
        <p:spPr>
          <a:xfrm>
            <a:off x="1511300" y="5114925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Shape 760"/>
          <p:cNvSpPr/>
          <p:nvPr/>
        </p:nvSpPr>
        <p:spPr>
          <a:xfrm>
            <a:off x="5534025" y="56467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Shape 761"/>
          <p:cNvSpPr/>
          <p:nvPr/>
        </p:nvSpPr>
        <p:spPr>
          <a:xfrm>
            <a:off x="1619250" y="482758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Shape 762"/>
          <p:cNvSpPr/>
          <p:nvPr/>
        </p:nvSpPr>
        <p:spPr>
          <a:xfrm>
            <a:off x="5651500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responses for increasing scale (scale signature) 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Shape 7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770" name="Shape 7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3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Shape 7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4925" y="4710112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Shape 7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87" y="1766888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Shape 7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5737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Shape 774"/>
          <p:cNvSpPr/>
          <p:nvPr/>
        </p:nvSpPr>
        <p:spPr>
          <a:xfrm>
            <a:off x="1843088" y="2349500"/>
            <a:ext cx="260350" cy="269874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5" name="Shape 775"/>
          <p:cNvGrpSpPr/>
          <p:nvPr/>
        </p:nvGrpSpPr>
        <p:grpSpPr>
          <a:xfrm>
            <a:off x="5821362" y="2208212"/>
            <a:ext cx="73025" cy="73024"/>
            <a:chOff x="1292" y="2204"/>
            <a:chExt cx="46" cy="45"/>
          </a:xfrm>
        </p:grpSpPr>
        <p:cxnSp>
          <p:nvCxnSpPr>
            <p:cNvPr id="776" name="Shape 776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Shape 777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78" name="Shape 778"/>
          <p:cNvGrpSpPr/>
          <p:nvPr/>
        </p:nvGrpSpPr>
        <p:grpSpPr>
          <a:xfrm>
            <a:off x="1943100" y="2451099"/>
            <a:ext cx="73025" cy="73024"/>
            <a:chOff x="1292" y="2204"/>
            <a:chExt cx="46" cy="45"/>
          </a:xfrm>
        </p:grpSpPr>
        <p:cxnSp>
          <p:nvCxnSpPr>
            <p:cNvPr id="779" name="Shape 779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Shape 780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81" name="Shape 78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7650" y="4683125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Shape 782"/>
          <p:cNvSpPr/>
          <p:nvPr/>
        </p:nvSpPr>
        <p:spPr>
          <a:xfrm>
            <a:off x="5472112" y="4756150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3" name="Shape 7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53125" y="6153150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Shape 784"/>
          <p:cNvSpPr/>
          <p:nvPr/>
        </p:nvSpPr>
        <p:spPr>
          <a:xfrm>
            <a:off x="1511300" y="4765675"/>
            <a:ext cx="2305050" cy="11509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5" name="Shape 785"/>
          <p:cNvCxnSpPr/>
          <p:nvPr/>
        </p:nvCxnSpPr>
        <p:spPr>
          <a:xfrm flipH="1">
            <a:off x="1763713" y="2630488"/>
            <a:ext cx="215899" cy="2052636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86" name="Shape 786"/>
          <p:cNvSpPr/>
          <p:nvPr/>
        </p:nvSpPr>
        <p:spPr>
          <a:xfrm>
            <a:off x="5722937" y="2106613"/>
            <a:ext cx="260350" cy="269874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7" name="Shape 787"/>
          <p:cNvCxnSpPr/>
          <p:nvPr/>
        </p:nvCxnSpPr>
        <p:spPr>
          <a:xfrm flipH="1">
            <a:off x="5795962" y="2343150"/>
            <a:ext cx="107949" cy="2663824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88" name="Shape 788"/>
          <p:cNvSpPr/>
          <p:nvPr/>
        </p:nvSpPr>
        <p:spPr>
          <a:xfrm>
            <a:off x="1511300" y="5114925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Shape 789"/>
          <p:cNvSpPr/>
          <p:nvPr/>
        </p:nvSpPr>
        <p:spPr>
          <a:xfrm>
            <a:off x="5534025" y="56467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Shape 790"/>
          <p:cNvSpPr/>
          <p:nvPr/>
        </p:nvSpPr>
        <p:spPr>
          <a:xfrm>
            <a:off x="1619250" y="482758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5651500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Shape 792"/>
          <p:cNvSpPr/>
          <p:nvPr/>
        </p:nvSpPr>
        <p:spPr>
          <a:xfrm>
            <a:off x="1727200" y="47450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5795962" y="5114925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responses for increasing scale (scale signature) 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Shape 8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801" name="Shape 8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3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Shape 8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4925" y="4710112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Shape 8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87" y="1766888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Shape 8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5737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Shape 805"/>
          <p:cNvSpPr/>
          <p:nvPr/>
        </p:nvSpPr>
        <p:spPr>
          <a:xfrm>
            <a:off x="1804988" y="2311400"/>
            <a:ext cx="325437" cy="344487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6" name="Shape 806"/>
          <p:cNvGrpSpPr/>
          <p:nvPr/>
        </p:nvGrpSpPr>
        <p:grpSpPr>
          <a:xfrm>
            <a:off x="5821362" y="2208212"/>
            <a:ext cx="73025" cy="73024"/>
            <a:chOff x="1292" y="2204"/>
            <a:chExt cx="46" cy="45"/>
          </a:xfrm>
        </p:grpSpPr>
        <p:cxnSp>
          <p:nvCxnSpPr>
            <p:cNvPr id="807" name="Shape 807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Shape 808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09" name="Shape 809"/>
          <p:cNvGrpSpPr/>
          <p:nvPr/>
        </p:nvGrpSpPr>
        <p:grpSpPr>
          <a:xfrm>
            <a:off x="1943100" y="2451099"/>
            <a:ext cx="73025" cy="73024"/>
            <a:chOff x="1292" y="2204"/>
            <a:chExt cx="46" cy="45"/>
          </a:xfrm>
        </p:grpSpPr>
        <p:cxnSp>
          <p:nvCxnSpPr>
            <p:cNvPr id="810" name="Shape 81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Shape 81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12" name="Shape 8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7650" y="4683125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Shape 813"/>
          <p:cNvSpPr/>
          <p:nvPr/>
        </p:nvSpPr>
        <p:spPr>
          <a:xfrm>
            <a:off x="5472112" y="4756150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4" name="Shape 8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53125" y="6153150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Shape 815"/>
          <p:cNvSpPr/>
          <p:nvPr/>
        </p:nvSpPr>
        <p:spPr>
          <a:xfrm>
            <a:off x="1511300" y="4765675"/>
            <a:ext cx="2305050" cy="11509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6" name="Shape 816"/>
          <p:cNvCxnSpPr/>
          <p:nvPr/>
        </p:nvCxnSpPr>
        <p:spPr>
          <a:xfrm flipH="1">
            <a:off x="1908175" y="2630488"/>
            <a:ext cx="71437" cy="2160586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817" name="Shape 817"/>
          <p:cNvSpPr/>
          <p:nvPr/>
        </p:nvSpPr>
        <p:spPr>
          <a:xfrm>
            <a:off x="5684837" y="2068513"/>
            <a:ext cx="325437" cy="344486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8" name="Shape 818"/>
          <p:cNvCxnSpPr/>
          <p:nvPr/>
        </p:nvCxnSpPr>
        <p:spPr>
          <a:xfrm>
            <a:off x="5903912" y="2343150"/>
            <a:ext cx="73025" cy="2520949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819" name="Shape 819"/>
          <p:cNvSpPr/>
          <p:nvPr/>
        </p:nvSpPr>
        <p:spPr>
          <a:xfrm>
            <a:off x="1511300" y="5114925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Shape 820"/>
          <p:cNvSpPr/>
          <p:nvPr/>
        </p:nvSpPr>
        <p:spPr>
          <a:xfrm>
            <a:off x="5534025" y="56467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Shape 821"/>
          <p:cNvSpPr/>
          <p:nvPr/>
        </p:nvSpPr>
        <p:spPr>
          <a:xfrm>
            <a:off x="1584325" y="4899025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Shape 822"/>
          <p:cNvSpPr/>
          <p:nvPr/>
        </p:nvSpPr>
        <p:spPr>
          <a:xfrm>
            <a:off x="5651500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Shape 823"/>
          <p:cNvSpPr/>
          <p:nvPr/>
        </p:nvSpPr>
        <p:spPr>
          <a:xfrm>
            <a:off x="1727200" y="47450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Shape 824"/>
          <p:cNvSpPr/>
          <p:nvPr/>
        </p:nvSpPr>
        <p:spPr>
          <a:xfrm>
            <a:off x="5795962" y="5114925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Shape 825"/>
          <p:cNvSpPr/>
          <p:nvPr/>
        </p:nvSpPr>
        <p:spPr>
          <a:xfrm>
            <a:off x="5975350" y="49355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Shape 826"/>
          <p:cNvSpPr/>
          <p:nvPr/>
        </p:nvSpPr>
        <p:spPr>
          <a:xfrm>
            <a:off x="1906588" y="48466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832" name="Shape 832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responses for increasing scale (scale signature) 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Shape 8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834" name="Shape 8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3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Shape 8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4925" y="4710112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Shape 8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87" y="1766888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Shape 8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5737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Shape 838"/>
          <p:cNvSpPr/>
          <p:nvPr/>
        </p:nvSpPr>
        <p:spPr>
          <a:xfrm>
            <a:off x="1481137" y="2032000"/>
            <a:ext cx="939799" cy="958850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9" name="Shape 839"/>
          <p:cNvGrpSpPr/>
          <p:nvPr/>
        </p:nvGrpSpPr>
        <p:grpSpPr>
          <a:xfrm>
            <a:off x="5821362" y="2208212"/>
            <a:ext cx="73025" cy="73024"/>
            <a:chOff x="1292" y="2204"/>
            <a:chExt cx="46" cy="45"/>
          </a:xfrm>
        </p:grpSpPr>
        <p:cxnSp>
          <p:nvCxnSpPr>
            <p:cNvPr id="840" name="Shape 84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Shape 84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2" name="Shape 842"/>
          <p:cNvGrpSpPr/>
          <p:nvPr/>
        </p:nvGrpSpPr>
        <p:grpSpPr>
          <a:xfrm>
            <a:off x="1943100" y="2451099"/>
            <a:ext cx="73025" cy="73024"/>
            <a:chOff x="1292" y="2204"/>
            <a:chExt cx="46" cy="45"/>
          </a:xfrm>
        </p:grpSpPr>
        <p:cxnSp>
          <p:nvCxnSpPr>
            <p:cNvPr id="843" name="Shape 84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Shape 84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45" name="Shape 8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7650" y="4683125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Shape 846"/>
          <p:cNvSpPr/>
          <p:nvPr/>
        </p:nvSpPr>
        <p:spPr>
          <a:xfrm>
            <a:off x="5472112" y="4756150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7" name="Shape 8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53125" y="6153150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Shape 848"/>
          <p:cNvSpPr/>
          <p:nvPr/>
        </p:nvSpPr>
        <p:spPr>
          <a:xfrm>
            <a:off x="1511300" y="4765675"/>
            <a:ext cx="2305050" cy="11509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9" name="Shape 849"/>
          <p:cNvCxnSpPr/>
          <p:nvPr/>
        </p:nvCxnSpPr>
        <p:spPr>
          <a:xfrm>
            <a:off x="1979613" y="2630488"/>
            <a:ext cx="1692275" cy="3133724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850" name="Shape 850"/>
          <p:cNvSpPr/>
          <p:nvPr/>
        </p:nvSpPr>
        <p:spPr>
          <a:xfrm>
            <a:off x="5360987" y="1789113"/>
            <a:ext cx="939799" cy="958850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1" name="Shape 851"/>
          <p:cNvCxnSpPr/>
          <p:nvPr/>
        </p:nvCxnSpPr>
        <p:spPr>
          <a:xfrm>
            <a:off x="5903912" y="2343150"/>
            <a:ext cx="1692275" cy="2628899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852" name="Shape 852"/>
          <p:cNvSpPr/>
          <p:nvPr/>
        </p:nvSpPr>
        <p:spPr>
          <a:xfrm>
            <a:off x="1511300" y="5114925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Shape 853"/>
          <p:cNvSpPr/>
          <p:nvPr/>
        </p:nvSpPr>
        <p:spPr>
          <a:xfrm>
            <a:off x="5534025" y="56467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Shape 854"/>
          <p:cNvSpPr/>
          <p:nvPr/>
        </p:nvSpPr>
        <p:spPr>
          <a:xfrm>
            <a:off x="1584325" y="4899025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Shape 855"/>
          <p:cNvSpPr/>
          <p:nvPr/>
        </p:nvSpPr>
        <p:spPr>
          <a:xfrm>
            <a:off x="5651500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Shape 856"/>
          <p:cNvSpPr/>
          <p:nvPr/>
        </p:nvSpPr>
        <p:spPr>
          <a:xfrm>
            <a:off x="1727200" y="47450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Shape 857"/>
          <p:cNvSpPr/>
          <p:nvPr/>
        </p:nvSpPr>
        <p:spPr>
          <a:xfrm>
            <a:off x="5795962" y="5114925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Shape 858"/>
          <p:cNvSpPr/>
          <p:nvPr/>
        </p:nvSpPr>
        <p:spPr>
          <a:xfrm>
            <a:off x="5975350" y="49355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Shape 859"/>
          <p:cNvSpPr/>
          <p:nvPr/>
        </p:nvSpPr>
        <p:spPr>
          <a:xfrm>
            <a:off x="1906588" y="48466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Shape 860"/>
          <p:cNvSpPr/>
          <p:nvPr/>
        </p:nvSpPr>
        <p:spPr>
          <a:xfrm>
            <a:off x="2051050" y="5026025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Shape 861"/>
          <p:cNvSpPr/>
          <p:nvPr/>
        </p:nvSpPr>
        <p:spPr>
          <a:xfrm>
            <a:off x="2230438" y="5222875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2409825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Shape 863"/>
          <p:cNvSpPr/>
          <p:nvPr/>
        </p:nvSpPr>
        <p:spPr>
          <a:xfrm>
            <a:off x="2590800" y="547528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Shape 864"/>
          <p:cNvSpPr/>
          <p:nvPr/>
        </p:nvSpPr>
        <p:spPr>
          <a:xfrm>
            <a:off x="2770188" y="554831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Shape 865"/>
          <p:cNvSpPr/>
          <p:nvPr/>
        </p:nvSpPr>
        <p:spPr>
          <a:xfrm>
            <a:off x="2949575" y="560070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Shape 866"/>
          <p:cNvSpPr/>
          <p:nvPr/>
        </p:nvSpPr>
        <p:spPr>
          <a:xfrm>
            <a:off x="3128963" y="565626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Shape 867"/>
          <p:cNvSpPr/>
          <p:nvPr/>
        </p:nvSpPr>
        <p:spPr>
          <a:xfrm>
            <a:off x="3308350" y="570865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Shape 868"/>
          <p:cNvSpPr/>
          <p:nvPr/>
        </p:nvSpPr>
        <p:spPr>
          <a:xfrm>
            <a:off x="3487737" y="576421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Shape 869"/>
          <p:cNvSpPr/>
          <p:nvPr/>
        </p:nvSpPr>
        <p:spPr>
          <a:xfrm>
            <a:off x="3667125" y="583565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Shape 870"/>
          <p:cNvSpPr/>
          <p:nvPr/>
        </p:nvSpPr>
        <p:spPr>
          <a:xfrm>
            <a:off x="6154737" y="4800600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Shape 871"/>
          <p:cNvSpPr/>
          <p:nvPr/>
        </p:nvSpPr>
        <p:spPr>
          <a:xfrm>
            <a:off x="6334125" y="473710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Shape 872"/>
          <p:cNvSpPr/>
          <p:nvPr/>
        </p:nvSpPr>
        <p:spPr>
          <a:xfrm>
            <a:off x="6513512" y="47196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Shape 873"/>
          <p:cNvSpPr/>
          <p:nvPr/>
        </p:nvSpPr>
        <p:spPr>
          <a:xfrm>
            <a:off x="6692900" y="475615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Shape 874"/>
          <p:cNvSpPr/>
          <p:nvPr/>
        </p:nvSpPr>
        <p:spPr>
          <a:xfrm>
            <a:off x="6872288" y="4800600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Shape 875"/>
          <p:cNvSpPr/>
          <p:nvPr/>
        </p:nvSpPr>
        <p:spPr>
          <a:xfrm>
            <a:off x="7051675" y="486410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Shape 876"/>
          <p:cNvSpPr/>
          <p:nvPr/>
        </p:nvSpPr>
        <p:spPr>
          <a:xfrm>
            <a:off x="7231063" y="49355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Shape 877"/>
          <p:cNvSpPr/>
          <p:nvPr/>
        </p:nvSpPr>
        <p:spPr>
          <a:xfrm>
            <a:off x="7410450" y="499745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Shape 878"/>
          <p:cNvSpPr/>
          <p:nvPr/>
        </p:nvSpPr>
        <p:spPr>
          <a:xfrm>
            <a:off x="7589838" y="505301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884" name="Shape 884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responses for increasing scale (scale signature) 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Shape 8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886" name="Shape 8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3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Shape 8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4925" y="4710112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Shape 8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87" y="1766888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Shape 8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5737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Shape 890"/>
          <p:cNvSpPr/>
          <p:nvPr/>
        </p:nvSpPr>
        <p:spPr>
          <a:xfrm>
            <a:off x="1833563" y="2360613"/>
            <a:ext cx="261936" cy="260350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Shape 891"/>
          <p:cNvGrpSpPr/>
          <p:nvPr/>
        </p:nvGrpSpPr>
        <p:grpSpPr>
          <a:xfrm>
            <a:off x="5821362" y="2208212"/>
            <a:ext cx="73025" cy="73024"/>
            <a:chOff x="1292" y="2204"/>
            <a:chExt cx="46" cy="45"/>
          </a:xfrm>
        </p:grpSpPr>
        <p:cxnSp>
          <p:nvCxnSpPr>
            <p:cNvPr id="892" name="Shape 892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Shape 893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94" name="Shape 894"/>
          <p:cNvGrpSpPr/>
          <p:nvPr/>
        </p:nvGrpSpPr>
        <p:grpSpPr>
          <a:xfrm>
            <a:off x="1943100" y="2451099"/>
            <a:ext cx="73025" cy="73024"/>
            <a:chOff x="1292" y="2204"/>
            <a:chExt cx="46" cy="45"/>
          </a:xfrm>
        </p:grpSpPr>
        <p:cxnSp>
          <p:nvCxnSpPr>
            <p:cNvPr id="895" name="Shape 895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Shape 896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97" name="Shape 8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7650" y="4683125"/>
            <a:ext cx="2562225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Shape 89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35662" y="6153150"/>
            <a:ext cx="1336675" cy="334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9" name="Shape 899"/>
          <p:cNvCxnSpPr/>
          <p:nvPr/>
        </p:nvCxnSpPr>
        <p:spPr>
          <a:xfrm flipH="1">
            <a:off x="1727200" y="2630488"/>
            <a:ext cx="252412" cy="2017711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900" name="Shape 900"/>
          <p:cNvSpPr/>
          <p:nvPr/>
        </p:nvSpPr>
        <p:spPr>
          <a:xfrm>
            <a:off x="5632450" y="2046288"/>
            <a:ext cx="433387" cy="431799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1" name="Shape 901"/>
          <p:cNvCxnSpPr/>
          <p:nvPr/>
        </p:nvCxnSpPr>
        <p:spPr>
          <a:xfrm>
            <a:off x="5903912" y="2343150"/>
            <a:ext cx="612775" cy="2305050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902" name="Shape 902"/>
          <p:cNvSpPr/>
          <p:nvPr/>
        </p:nvSpPr>
        <p:spPr>
          <a:xfrm>
            <a:off x="1511300" y="5114925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Shape 903"/>
          <p:cNvSpPr/>
          <p:nvPr/>
        </p:nvSpPr>
        <p:spPr>
          <a:xfrm>
            <a:off x="5534025" y="56467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Shape 904"/>
          <p:cNvSpPr/>
          <p:nvPr/>
        </p:nvSpPr>
        <p:spPr>
          <a:xfrm>
            <a:off x="1584325" y="4899025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Shape 905"/>
          <p:cNvSpPr/>
          <p:nvPr/>
        </p:nvSpPr>
        <p:spPr>
          <a:xfrm>
            <a:off x="5651500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Shape 906"/>
          <p:cNvSpPr/>
          <p:nvPr/>
        </p:nvSpPr>
        <p:spPr>
          <a:xfrm>
            <a:off x="1727200" y="47450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Shape 907"/>
          <p:cNvSpPr/>
          <p:nvPr/>
        </p:nvSpPr>
        <p:spPr>
          <a:xfrm>
            <a:off x="5795962" y="5114925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Shape 908"/>
          <p:cNvSpPr/>
          <p:nvPr/>
        </p:nvSpPr>
        <p:spPr>
          <a:xfrm>
            <a:off x="5975350" y="49355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Shape 909"/>
          <p:cNvSpPr/>
          <p:nvPr/>
        </p:nvSpPr>
        <p:spPr>
          <a:xfrm>
            <a:off x="1906588" y="48466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Shape 910"/>
          <p:cNvSpPr/>
          <p:nvPr/>
        </p:nvSpPr>
        <p:spPr>
          <a:xfrm>
            <a:off x="2051050" y="5026025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Shape 911"/>
          <p:cNvSpPr/>
          <p:nvPr/>
        </p:nvSpPr>
        <p:spPr>
          <a:xfrm>
            <a:off x="2230438" y="5222875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Shape 912"/>
          <p:cNvSpPr/>
          <p:nvPr/>
        </p:nvSpPr>
        <p:spPr>
          <a:xfrm>
            <a:off x="2409825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Shape 913"/>
          <p:cNvSpPr/>
          <p:nvPr/>
        </p:nvSpPr>
        <p:spPr>
          <a:xfrm>
            <a:off x="2590800" y="547528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Shape 914"/>
          <p:cNvSpPr/>
          <p:nvPr/>
        </p:nvSpPr>
        <p:spPr>
          <a:xfrm>
            <a:off x="2770188" y="554831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Shape 915"/>
          <p:cNvSpPr/>
          <p:nvPr/>
        </p:nvSpPr>
        <p:spPr>
          <a:xfrm>
            <a:off x="2949575" y="560070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Shape 916"/>
          <p:cNvSpPr/>
          <p:nvPr/>
        </p:nvSpPr>
        <p:spPr>
          <a:xfrm>
            <a:off x="3128963" y="565626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Shape 917"/>
          <p:cNvSpPr/>
          <p:nvPr/>
        </p:nvSpPr>
        <p:spPr>
          <a:xfrm>
            <a:off x="3308350" y="570865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Shape 918"/>
          <p:cNvSpPr/>
          <p:nvPr/>
        </p:nvSpPr>
        <p:spPr>
          <a:xfrm>
            <a:off x="3487737" y="576421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Shape 919"/>
          <p:cNvSpPr/>
          <p:nvPr/>
        </p:nvSpPr>
        <p:spPr>
          <a:xfrm>
            <a:off x="3667125" y="583565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Shape 920"/>
          <p:cNvSpPr/>
          <p:nvPr/>
        </p:nvSpPr>
        <p:spPr>
          <a:xfrm>
            <a:off x="6154737" y="4800600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Shape 921"/>
          <p:cNvSpPr/>
          <p:nvPr/>
        </p:nvSpPr>
        <p:spPr>
          <a:xfrm>
            <a:off x="6334125" y="473710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Shape 922"/>
          <p:cNvSpPr/>
          <p:nvPr/>
        </p:nvSpPr>
        <p:spPr>
          <a:xfrm>
            <a:off x="6513512" y="47196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Shape 923"/>
          <p:cNvSpPr/>
          <p:nvPr/>
        </p:nvSpPr>
        <p:spPr>
          <a:xfrm>
            <a:off x="6692900" y="475615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Shape 924"/>
          <p:cNvSpPr/>
          <p:nvPr/>
        </p:nvSpPr>
        <p:spPr>
          <a:xfrm>
            <a:off x="6872288" y="4800600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Shape 925"/>
          <p:cNvSpPr/>
          <p:nvPr/>
        </p:nvSpPr>
        <p:spPr>
          <a:xfrm>
            <a:off x="7051675" y="486410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Shape 926"/>
          <p:cNvSpPr/>
          <p:nvPr/>
        </p:nvSpPr>
        <p:spPr>
          <a:xfrm>
            <a:off x="7231063" y="49355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Shape 927"/>
          <p:cNvSpPr/>
          <p:nvPr/>
        </p:nvSpPr>
        <p:spPr>
          <a:xfrm>
            <a:off x="7410450" y="4997450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Shape 928"/>
          <p:cNvSpPr/>
          <p:nvPr/>
        </p:nvSpPr>
        <p:spPr>
          <a:xfrm>
            <a:off x="7589838" y="505301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Vanishing points and metrology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609600" y="11430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lines in 3D intersect at a vanishing point in the image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measure relative object heights using vanishing point tricks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Shape 154"/>
          <p:cNvGrpSpPr/>
          <p:nvPr/>
        </p:nvGrpSpPr>
        <p:grpSpPr>
          <a:xfrm>
            <a:off x="2175596" y="1592706"/>
            <a:ext cx="4864884" cy="2362200"/>
            <a:chOff x="-28575" y="1676400"/>
            <a:chExt cx="9296400" cy="4754564"/>
          </a:xfrm>
        </p:grpSpPr>
        <p:pic>
          <p:nvPicPr>
            <p:cNvPr id="155" name="Shape 1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43074" y="2590800"/>
              <a:ext cx="4962525" cy="37210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6" name="Shape 156"/>
            <p:cNvCxnSpPr/>
            <p:nvPr/>
          </p:nvCxnSpPr>
          <p:spPr>
            <a:xfrm flipH="1">
              <a:off x="76200" y="3200400"/>
              <a:ext cx="5029199" cy="1295400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Shape 157"/>
            <p:cNvCxnSpPr/>
            <p:nvPr/>
          </p:nvCxnSpPr>
          <p:spPr>
            <a:xfrm rot="10800000">
              <a:off x="76200" y="4495800"/>
              <a:ext cx="3962399" cy="990599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Shape 158"/>
            <p:cNvCxnSpPr/>
            <p:nvPr/>
          </p:nvCxnSpPr>
          <p:spPr>
            <a:xfrm flipH="1">
              <a:off x="76200" y="4114800"/>
              <a:ext cx="4038599" cy="381000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Shape 159"/>
            <p:cNvCxnSpPr/>
            <p:nvPr/>
          </p:nvCxnSpPr>
          <p:spPr>
            <a:xfrm>
              <a:off x="76200" y="4495800"/>
              <a:ext cx="4419599" cy="304799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Shape 160"/>
            <p:cNvCxnSpPr/>
            <p:nvPr/>
          </p:nvCxnSpPr>
          <p:spPr>
            <a:xfrm rot="10800000" flipH="1">
              <a:off x="76200" y="4267199"/>
              <a:ext cx="4419599" cy="228600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Shape 161"/>
            <p:cNvCxnSpPr/>
            <p:nvPr/>
          </p:nvCxnSpPr>
          <p:spPr>
            <a:xfrm rot="10800000" flipH="1">
              <a:off x="4800600" y="4648200"/>
              <a:ext cx="4267199" cy="6857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Shape 162"/>
            <p:cNvCxnSpPr/>
            <p:nvPr/>
          </p:nvCxnSpPr>
          <p:spPr>
            <a:xfrm>
              <a:off x="4800600" y="3581400"/>
              <a:ext cx="4267199" cy="6857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Shape 163"/>
            <p:cNvCxnSpPr/>
            <p:nvPr/>
          </p:nvCxnSpPr>
          <p:spPr>
            <a:xfrm>
              <a:off x="4800600" y="4343400"/>
              <a:ext cx="4267199" cy="761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 rot="10800000" flipH="1">
              <a:off x="4800600" y="4572000"/>
              <a:ext cx="4267199" cy="5333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Shape 165"/>
            <p:cNvCxnSpPr/>
            <p:nvPr/>
          </p:nvCxnSpPr>
          <p:spPr>
            <a:xfrm>
              <a:off x="4800600" y="4038600"/>
              <a:ext cx="4267199" cy="3047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6" name="Shape 166"/>
            <p:cNvGrpSpPr/>
            <p:nvPr/>
          </p:nvGrpSpPr>
          <p:grpSpPr>
            <a:xfrm>
              <a:off x="7058028" y="4953002"/>
              <a:ext cx="1857376" cy="1477963"/>
              <a:chOff x="4445" y="3120"/>
              <a:chExt cx="1170" cy="931"/>
            </a:xfrm>
          </p:grpSpPr>
          <p:sp>
            <p:nvSpPr>
              <p:cNvPr id="167" name="Shape 167"/>
              <p:cNvSpPr txBox="1"/>
              <p:nvPr/>
            </p:nvSpPr>
            <p:spPr>
              <a:xfrm>
                <a:off x="4445" y="3408"/>
                <a:ext cx="1161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1" i="0" u="none" strike="noStrike" cap="non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1" i="0" u="none" strike="noStrike" cap="non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</p:txBody>
          </p:sp>
          <p:cxnSp>
            <p:nvCxnSpPr>
              <p:cNvPr id="168" name="Shape 168"/>
              <p:cNvCxnSpPr/>
              <p:nvPr/>
            </p:nvCxnSpPr>
            <p:spPr>
              <a:xfrm rot="10800000" flipH="1">
                <a:off x="4847" y="3120"/>
                <a:ext cx="767" cy="28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cxnSp>
          <p:nvCxnSpPr>
            <p:cNvPr id="169" name="Shape 169"/>
            <p:cNvCxnSpPr/>
            <p:nvPr/>
          </p:nvCxnSpPr>
          <p:spPr>
            <a:xfrm>
              <a:off x="0" y="4495800"/>
              <a:ext cx="9144000" cy="0"/>
            </a:xfrm>
            <a:prstGeom prst="straightConnector1">
              <a:avLst/>
            </a:prstGeom>
            <a:noFill/>
            <a:ln w="5715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0" name="Shape 170"/>
            <p:cNvGrpSpPr/>
            <p:nvPr/>
          </p:nvGrpSpPr>
          <p:grpSpPr>
            <a:xfrm>
              <a:off x="0" y="2743201"/>
              <a:ext cx="1828800" cy="1600200"/>
              <a:chOff x="0" y="1728"/>
              <a:chExt cx="1152" cy="1007"/>
            </a:xfrm>
          </p:grpSpPr>
          <p:sp>
            <p:nvSpPr>
              <p:cNvPr id="171" name="Shape 171"/>
              <p:cNvSpPr txBox="1"/>
              <p:nvPr/>
            </p:nvSpPr>
            <p:spPr>
              <a:xfrm>
                <a:off x="0" y="1728"/>
                <a:ext cx="1152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1" i="0" u="none" strike="noStrike" cap="none" baseline="0">
                    <a:solidFill>
                      <a:schemeClr val="hlink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1" i="0" u="none" strike="noStrike" cap="none" baseline="0">
                    <a:solidFill>
                      <a:srgbClr val="333399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1000" b="1" i="0" u="none" strike="noStrike" cap="none" baseline="0">
                    <a:solidFill>
                      <a:schemeClr val="hlink"/>
                    </a:solidFill>
                    <a:latin typeface="Tahoma"/>
                    <a:ea typeface="Tahoma"/>
                    <a:cs typeface="Tahoma"/>
                    <a:sym typeface="Tahoma"/>
                  </a:rPr>
                  <a:t>line</a:t>
                </a:r>
              </a:p>
            </p:txBody>
          </p:sp>
          <p:cxnSp>
            <p:nvCxnSpPr>
              <p:cNvPr id="172" name="Shape 172"/>
              <p:cNvCxnSpPr/>
              <p:nvPr/>
            </p:nvCxnSpPr>
            <p:spPr>
              <a:xfrm>
                <a:off x="528" y="2207"/>
                <a:ext cx="191" cy="528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173" name="Shape 173"/>
            <p:cNvGrpSpPr/>
            <p:nvPr/>
          </p:nvGrpSpPr>
          <p:grpSpPr>
            <a:xfrm>
              <a:off x="-28575" y="4451373"/>
              <a:ext cx="1843097" cy="1843097"/>
              <a:chOff x="-18" y="2804"/>
              <a:chExt cx="1161" cy="1161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28" y="2804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Shape 175"/>
              <p:cNvSpPr txBox="1"/>
              <p:nvPr/>
            </p:nvSpPr>
            <p:spPr>
              <a:xfrm>
                <a:off x="-18" y="3322"/>
                <a:ext cx="1161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1" i="0" u="none" strike="noStrike" cap="non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1" i="0" u="none" strike="noStrike" cap="non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</p:txBody>
          </p:sp>
          <p:cxnSp>
            <p:nvCxnSpPr>
              <p:cNvPr id="176" name="Shape 176"/>
              <p:cNvCxnSpPr/>
              <p:nvPr/>
            </p:nvCxnSpPr>
            <p:spPr>
              <a:xfrm rot="10800000">
                <a:off x="95" y="2927"/>
                <a:ext cx="239" cy="43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cxnSp>
          <p:nvCxnSpPr>
            <p:cNvPr id="177" name="Shape 177"/>
            <p:cNvCxnSpPr/>
            <p:nvPr/>
          </p:nvCxnSpPr>
          <p:spPr>
            <a:xfrm rot="10800000">
              <a:off x="2438400" y="1981200"/>
              <a:ext cx="0" cy="3124199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Shape 178"/>
            <p:cNvCxnSpPr/>
            <p:nvPr/>
          </p:nvCxnSpPr>
          <p:spPr>
            <a:xfrm rot="10800000">
              <a:off x="2805113" y="1981200"/>
              <a:ext cx="0" cy="3200399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Shape 179"/>
            <p:cNvCxnSpPr/>
            <p:nvPr/>
          </p:nvCxnSpPr>
          <p:spPr>
            <a:xfrm rot="10800000">
              <a:off x="3325812" y="1981200"/>
              <a:ext cx="0" cy="3352799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Shape 180"/>
            <p:cNvCxnSpPr/>
            <p:nvPr/>
          </p:nvCxnSpPr>
          <p:spPr>
            <a:xfrm rot="10800000">
              <a:off x="4114800" y="1981199"/>
              <a:ext cx="0" cy="35052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Shape 181"/>
            <p:cNvCxnSpPr/>
            <p:nvPr/>
          </p:nvCxnSpPr>
          <p:spPr>
            <a:xfrm rot="10800000">
              <a:off x="4724400" y="1981199"/>
              <a:ext cx="0" cy="34290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Shape 182"/>
            <p:cNvCxnSpPr/>
            <p:nvPr/>
          </p:nvCxnSpPr>
          <p:spPr>
            <a:xfrm rot="10800000">
              <a:off x="5943600" y="1981199"/>
              <a:ext cx="0" cy="32766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Shape 183"/>
            <p:cNvCxnSpPr/>
            <p:nvPr/>
          </p:nvCxnSpPr>
          <p:spPr>
            <a:xfrm rot="10800000">
              <a:off x="5181600" y="1981199"/>
              <a:ext cx="0" cy="20574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4" name="Shape 184"/>
            <p:cNvGrpSpPr/>
            <p:nvPr/>
          </p:nvGrpSpPr>
          <p:grpSpPr>
            <a:xfrm>
              <a:off x="6172200" y="1676400"/>
              <a:ext cx="3095625" cy="1414463"/>
              <a:chOff x="4011" y="1247"/>
              <a:chExt cx="1950" cy="890"/>
            </a:xfrm>
          </p:grpSpPr>
          <p:sp>
            <p:nvSpPr>
              <p:cNvPr id="185" name="Shape 185"/>
              <p:cNvSpPr txBox="1"/>
              <p:nvPr/>
            </p:nvSpPr>
            <p:spPr>
              <a:xfrm>
                <a:off x="4011" y="1247"/>
                <a:ext cx="1950" cy="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1" i="0" u="none" strike="noStrike" cap="non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Vertical vanishing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1" i="0" u="none" strike="noStrike" cap="non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1" i="0" u="none" strike="noStrike" cap="non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(at infinity)</a:t>
                </a:r>
              </a:p>
            </p:txBody>
          </p:sp>
          <p:cxnSp>
            <p:nvCxnSpPr>
              <p:cNvPr id="186" name="Shape 186"/>
              <p:cNvCxnSpPr/>
              <p:nvPr/>
            </p:nvCxnSpPr>
            <p:spPr>
              <a:xfrm rot="10800000">
                <a:off x="4079" y="1247"/>
                <a:ext cx="0" cy="28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</p:grpSp>
      <p:grpSp>
        <p:nvGrpSpPr>
          <p:cNvPr id="187" name="Shape 187"/>
          <p:cNvGrpSpPr/>
          <p:nvPr/>
        </p:nvGrpSpPr>
        <p:grpSpPr>
          <a:xfrm>
            <a:off x="2604330" y="4190999"/>
            <a:ext cx="3556393" cy="2667000"/>
            <a:chOff x="0" y="755"/>
            <a:chExt cx="9144000" cy="6857244"/>
          </a:xfrm>
        </p:grpSpPr>
        <p:cxnSp>
          <p:nvCxnSpPr>
            <p:cNvPr id="188" name="Shape 188"/>
            <p:cNvCxnSpPr/>
            <p:nvPr/>
          </p:nvCxnSpPr>
          <p:spPr>
            <a:xfrm>
              <a:off x="30163" y="2693988"/>
              <a:ext cx="9113837" cy="0"/>
            </a:xfrm>
            <a:prstGeom prst="straightConnector1">
              <a:avLst/>
            </a:prstGeom>
            <a:noFill/>
            <a:ln w="12700" cap="flat" cmpd="sng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9" name="Shape 189"/>
            <p:cNvGrpSpPr/>
            <p:nvPr/>
          </p:nvGrpSpPr>
          <p:grpSpPr>
            <a:xfrm>
              <a:off x="0" y="2693987"/>
              <a:ext cx="9139241" cy="4159250"/>
              <a:chOff x="1050" y="1975"/>
              <a:chExt cx="3861" cy="1830"/>
            </a:xfrm>
          </p:grpSpPr>
          <p:cxnSp>
            <p:nvCxnSpPr>
              <p:cNvPr id="190" name="Shape 190"/>
              <p:cNvCxnSpPr/>
              <p:nvPr/>
            </p:nvCxnSpPr>
            <p:spPr>
              <a:xfrm flipH="1">
                <a:off x="1055" y="1976"/>
                <a:ext cx="3479" cy="149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Shape 191"/>
              <p:cNvCxnSpPr/>
              <p:nvPr/>
            </p:nvCxnSpPr>
            <p:spPr>
              <a:xfrm rot="10800000" flipH="1">
                <a:off x="1585" y="1976"/>
                <a:ext cx="2949" cy="182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Shape 192"/>
              <p:cNvCxnSpPr/>
              <p:nvPr/>
            </p:nvCxnSpPr>
            <p:spPr>
              <a:xfrm rot="10800000" flipH="1">
                <a:off x="2525" y="1976"/>
                <a:ext cx="2009" cy="182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Shape 193"/>
              <p:cNvCxnSpPr/>
              <p:nvPr/>
            </p:nvCxnSpPr>
            <p:spPr>
              <a:xfrm rot="10800000" flipH="1">
                <a:off x="3370" y="1975"/>
                <a:ext cx="1163" cy="18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Shape 194"/>
              <p:cNvCxnSpPr/>
              <p:nvPr/>
            </p:nvCxnSpPr>
            <p:spPr>
              <a:xfrm rot="10800000" flipH="1">
                <a:off x="4195" y="1975"/>
                <a:ext cx="340" cy="18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Shape 195"/>
              <p:cNvCxnSpPr/>
              <p:nvPr/>
            </p:nvCxnSpPr>
            <p:spPr>
              <a:xfrm rot="10800000">
                <a:off x="4535" y="1975"/>
                <a:ext cx="367" cy="9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Shape 196"/>
              <p:cNvCxnSpPr/>
              <p:nvPr/>
            </p:nvCxnSpPr>
            <p:spPr>
              <a:xfrm rot="10800000">
                <a:off x="4539" y="1976"/>
                <a:ext cx="371" cy="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Shape 197"/>
              <p:cNvCxnSpPr/>
              <p:nvPr/>
            </p:nvCxnSpPr>
            <p:spPr>
              <a:xfrm>
                <a:off x="4540" y="1976"/>
                <a:ext cx="367" cy="19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Shape 198"/>
              <p:cNvCxnSpPr/>
              <p:nvPr/>
            </p:nvCxnSpPr>
            <p:spPr>
              <a:xfrm rot="10800000">
                <a:off x="4540" y="1975"/>
                <a:ext cx="356" cy="8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Shape 199"/>
              <p:cNvCxnSpPr/>
              <p:nvPr/>
            </p:nvCxnSpPr>
            <p:spPr>
              <a:xfrm rot="10800000" flipH="1">
                <a:off x="1061" y="1975"/>
                <a:ext cx="3478" cy="98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Shape 200"/>
              <p:cNvCxnSpPr/>
              <p:nvPr/>
            </p:nvCxnSpPr>
            <p:spPr>
              <a:xfrm rot="10800000" flipH="1">
                <a:off x="1050" y="1976"/>
                <a:ext cx="3479" cy="5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Shape 201"/>
              <p:cNvCxnSpPr/>
              <p:nvPr/>
            </p:nvCxnSpPr>
            <p:spPr>
              <a:xfrm rot="10800000" flipH="1">
                <a:off x="1056" y="1975"/>
                <a:ext cx="3473" cy="33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Shape 202"/>
              <p:cNvCxnSpPr/>
              <p:nvPr/>
            </p:nvCxnSpPr>
            <p:spPr>
              <a:xfrm rot="10800000" flipH="1">
                <a:off x="1050" y="1976"/>
                <a:ext cx="3479" cy="1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Shape 203"/>
            <p:cNvGrpSpPr/>
            <p:nvPr/>
          </p:nvGrpSpPr>
          <p:grpSpPr>
            <a:xfrm flipH="1">
              <a:off x="6349" y="2698749"/>
              <a:ext cx="9118600" cy="4159250"/>
              <a:chOff x="1050" y="1975"/>
              <a:chExt cx="3861" cy="1830"/>
            </a:xfrm>
          </p:grpSpPr>
          <p:cxnSp>
            <p:nvCxnSpPr>
              <p:cNvPr id="204" name="Shape 204"/>
              <p:cNvCxnSpPr/>
              <p:nvPr/>
            </p:nvCxnSpPr>
            <p:spPr>
              <a:xfrm flipH="1">
                <a:off x="1055" y="1976"/>
                <a:ext cx="3479" cy="149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Shape 205"/>
              <p:cNvCxnSpPr/>
              <p:nvPr/>
            </p:nvCxnSpPr>
            <p:spPr>
              <a:xfrm rot="10800000" flipH="1">
                <a:off x="1585" y="1976"/>
                <a:ext cx="2949" cy="182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Shape 206"/>
              <p:cNvCxnSpPr/>
              <p:nvPr/>
            </p:nvCxnSpPr>
            <p:spPr>
              <a:xfrm rot="10800000" flipH="1">
                <a:off x="2525" y="1976"/>
                <a:ext cx="2009" cy="182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Shape 207"/>
              <p:cNvCxnSpPr/>
              <p:nvPr/>
            </p:nvCxnSpPr>
            <p:spPr>
              <a:xfrm rot="10800000" flipH="1">
                <a:off x="3370" y="1975"/>
                <a:ext cx="1163" cy="181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Shape 208"/>
              <p:cNvCxnSpPr/>
              <p:nvPr/>
            </p:nvCxnSpPr>
            <p:spPr>
              <a:xfrm rot="10800000" flipH="1">
                <a:off x="4195" y="1975"/>
                <a:ext cx="340" cy="181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Shape 209"/>
              <p:cNvCxnSpPr/>
              <p:nvPr/>
            </p:nvCxnSpPr>
            <p:spPr>
              <a:xfrm rot="10800000">
                <a:off x="4535" y="1975"/>
                <a:ext cx="367" cy="921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Shape 210"/>
              <p:cNvCxnSpPr/>
              <p:nvPr/>
            </p:nvCxnSpPr>
            <p:spPr>
              <a:xfrm rot="10800000">
                <a:off x="4539" y="1976"/>
                <a:ext cx="371" cy="4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Shape 211"/>
              <p:cNvCxnSpPr/>
              <p:nvPr/>
            </p:nvCxnSpPr>
            <p:spPr>
              <a:xfrm>
                <a:off x="4540" y="1976"/>
                <a:ext cx="367" cy="19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Shape 212"/>
              <p:cNvCxnSpPr/>
              <p:nvPr/>
            </p:nvCxnSpPr>
            <p:spPr>
              <a:xfrm rot="10800000">
                <a:off x="4540" y="1975"/>
                <a:ext cx="356" cy="8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Shape 213"/>
              <p:cNvCxnSpPr/>
              <p:nvPr/>
            </p:nvCxnSpPr>
            <p:spPr>
              <a:xfrm rot="10800000" flipH="1">
                <a:off x="1061" y="1975"/>
                <a:ext cx="3478" cy="98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Shape 214"/>
              <p:cNvCxnSpPr/>
              <p:nvPr/>
            </p:nvCxnSpPr>
            <p:spPr>
              <a:xfrm rot="10800000" flipH="1">
                <a:off x="1050" y="1976"/>
                <a:ext cx="3479" cy="59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Shape 215"/>
              <p:cNvCxnSpPr/>
              <p:nvPr/>
            </p:nvCxnSpPr>
            <p:spPr>
              <a:xfrm rot="10800000" flipH="1">
                <a:off x="1056" y="1975"/>
                <a:ext cx="3473" cy="33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Shape 216"/>
              <p:cNvCxnSpPr/>
              <p:nvPr/>
            </p:nvCxnSpPr>
            <p:spPr>
              <a:xfrm rot="10800000" flipH="1">
                <a:off x="1050" y="1976"/>
                <a:ext cx="3479" cy="14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17" name="Shape 217"/>
            <p:cNvCxnSpPr/>
            <p:nvPr/>
          </p:nvCxnSpPr>
          <p:spPr>
            <a:xfrm rot="10800000">
              <a:off x="3343275" y="2695574"/>
              <a:ext cx="2524124" cy="2028825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8" name="Shape 218"/>
            <p:cNvGrpSpPr/>
            <p:nvPr/>
          </p:nvGrpSpPr>
          <p:grpSpPr>
            <a:xfrm>
              <a:off x="5867399" y="1219199"/>
              <a:ext cx="685800" cy="3524249"/>
              <a:chOff x="3695" y="767"/>
              <a:chExt cx="432" cy="2219"/>
            </a:xfrm>
          </p:grpSpPr>
          <p:sp>
            <p:nvSpPr>
              <p:cNvPr id="219" name="Shape 219"/>
              <p:cNvSpPr/>
              <p:nvPr/>
            </p:nvSpPr>
            <p:spPr>
              <a:xfrm>
                <a:off x="3695" y="767"/>
                <a:ext cx="383" cy="2208"/>
              </a:xfrm>
              <a:prstGeom prst="rect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900" b="0" i="0" u="none" strike="noStrike" cap="none" baseline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20" name="Shape 220"/>
              <p:cNvGrpSpPr/>
              <p:nvPr/>
            </p:nvGrpSpPr>
            <p:grpSpPr>
              <a:xfrm>
                <a:off x="3888" y="911"/>
                <a:ext cx="239" cy="2075"/>
                <a:chOff x="3888" y="911"/>
                <a:chExt cx="239" cy="2075"/>
              </a:xfrm>
            </p:grpSpPr>
            <p:sp>
              <p:nvSpPr>
                <p:cNvPr id="221" name="Shape 221"/>
                <p:cNvSpPr txBox="1"/>
                <p:nvPr/>
              </p:nvSpPr>
              <p:spPr>
                <a:xfrm>
                  <a:off x="3888" y="2447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Times New Roman"/>
                    <a:buNone/>
                  </a:pPr>
                  <a:r>
                    <a:rPr lang="en-US" sz="900" b="1" i="0" u="none" strike="noStrike" cap="non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</a:p>
              </p:txBody>
            </p:sp>
            <p:sp>
              <p:nvSpPr>
                <p:cNvPr id="222" name="Shape 222"/>
                <p:cNvSpPr txBox="1"/>
                <p:nvPr/>
              </p:nvSpPr>
              <p:spPr>
                <a:xfrm>
                  <a:off x="3888" y="2063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Times New Roman"/>
                    <a:buNone/>
                  </a:pPr>
                  <a:r>
                    <a:rPr lang="en-US" sz="900" b="1" i="0" u="none" strike="noStrike" cap="non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</a:p>
              </p:txBody>
            </p:sp>
            <p:sp>
              <p:nvSpPr>
                <p:cNvPr id="223" name="Shape 223"/>
                <p:cNvSpPr txBox="1"/>
                <p:nvPr/>
              </p:nvSpPr>
              <p:spPr>
                <a:xfrm>
                  <a:off x="3888" y="1679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Times New Roman"/>
                    <a:buNone/>
                  </a:pPr>
                  <a:r>
                    <a:rPr lang="en-US" sz="900" b="1" i="0" u="none" strike="noStrike" cap="non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</a:t>
                  </a:r>
                </a:p>
              </p:txBody>
            </p:sp>
            <p:sp>
              <p:nvSpPr>
                <p:cNvPr id="224" name="Shape 224"/>
                <p:cNvSpPr txBox="1"/>
                <p:nvPr/>
              </p:nvSpPr>
              <p:spPr>
                <a:xfrm>
                  <a:off x="3888" y="1296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Times New Roman"/>
                    <a:buNone/>
                  </a:pPr>
                  <a:r>
                    <a:rPr lang="en-US" sz="900" b="1" i="0" u="none" strike="noStrike" cap="non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</a:p>
              </p:txBody>
            </p:sp>
            <p:sp>
              <p:nvSpPr>
                <p:cNvPr id="225" name="Shape 225"/>
                <p:cNvSpPr txBox="1"/>
                <p:nvPr/>
              </p:nvSpPr>
              <p:spPr>
                <a:xfrm>
                  <a:off x="3888" y="911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Times New Roman"/>
                    <a:buNone/>
                  </a:pPr>
                  <a:r>
                    <a:rPr lang="en-US" sz="900" b="1" i="0" u="none" strike="noStrike" cap="non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5</a:t>
                  </a:r>
                </a:p>
              </p:txBody>
            </p:sp>
          </p:grpSp>
          <p:grpSp>
            <p:nvGrpSpPr>
              <p:cNvPr id="226" name="Shape 226"/>
              <p:cNvGrpSpPr/>
              <p:nvPr/>
            </p:nvGrpSpPr>
            <p:grpSpPr>
              <a:xfrm>
                <a:off x="3695" y="864"/>
                <a:ext cx="191" cy="2015"/>
                <a:chOff x="3695" y="864"/>
                <a:chExt cx="191" cy="2015"/>
              </a:xfrm>
            </p:grpSpPr>
            <p:cxnSp>
              <p:nvCxnSpPr>
                <p:cNvPr id="227" name="Shape 227"/>
                <p:cNvCxnSpPr/>
                <p:nvPr/>
              </p:nvCxnSpPr>
              <p:spPr>
                <a:xfrm>
                  <a:off x="3695" y="2879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Shape 228"/>
                <p:cNvCxnSpPr/>
                <p:nvPr/>
              </p:nvCxnSpPr>
              <p:spPr>
                <a:xfrm>
                  <a:off x="3695" y="2784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Shape 229"/>
                <p:cNvCxnSpPr/>
                <p:nvPr/>
              </p:nvCxnSpPr>
              <p:spPr>
                <a:xfrm>
                  <a:off x="3695" y="2687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Shape 230"/>
                <p:cNvCxnSpPr/>
                <p:nvPr/>
              </p:nvCxnSpPr>
              <p:spPr>
                <a:xfrm>
                  <a:off x="3695" y="2592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Shape 231"/>
                <p:cNvCxnSpPr/>
                <p:nvPr/>
              </p:nvCxnSpPr>
              <p:spPr>
                <a:xfrm>
                  <a:off x="3695" y="2495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Shape 232"/>
                <p:cNvCxnSpPr/>
                <p:nvPr/>
              </p:nvCxnSpPr>
              <p:spPr>
                <a:xfrm>
                  <a:off x="3695" y="2400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Shape 233"/>
                <p:cNvCxnSpPr/>
                <p:nvPr/>
              </p:nvCxnSpPr>
              <p:spPr>
                <a:xfrm>
                  <a:off x="3695" y="2304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Shape 234"/>
                <p:cNvCxnSpPr/>
                <p:nvPr/>
              </p:nvCxnSpPr>
              <p:spPr>
                <a:xfrm>
                  <a:off x="3695" y="2207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Shape 235"/>
                <p:cNvCxnSpPr/>
                <p:nvPr/>
              </p:nvCxnSpPr>
              <p:spPr>
                <a:xfrm>
                  <a:off x="3695" y="2112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Shape 236"/>
                <p:cNvCxnSpPr/>
                <p:nvPr/>
              </p:nvCxnSpPr>
              <p:spPr>
                <a:xfrm>
                  <a:off x="3695" y="2015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Shape 237"/>
                <p:cNvCxnSpPr/>
                <p:nvPr/>
              </p:nvCxnSpPr>
              <p:spPr>
                <a:xfrm>
                  <a:off x="3695" y="1920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Shape 238"/>
                <p:cNvCxnSpPr/>
                <p:nvPr/>
              </p:nvCxnSpPr>
              <p:spPr>
                <a:xfrm>
                  <a:off x="3695" y="1823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" name="Shape 239"/>
                <p:cNvCxnSpPr/>
                <p:nvPr/>
              </p:nvCxnSpPr>
              <p:spPr>
                <a:xfrm>
                  <a:off x="3695" y="1728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Shape 240"/>
                <p:cNvCxnSpPr/>
                <p:nvPr/>
              </p:nvCxnSpPr>
              <p:spPr>
                <a:xfrm>
                  <a:off x="3695" y="1631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1" name="Shape 241"/>
                <p:cNvCxnSpPr/>
                <p:nvPr/>
              </p:nvCxnSpPr>
              <p:spPr>
                <a:xfrm>
                  <a:off x="3695" y="1535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2" name="Shape 242"/>
                <p:cNvCxnSpPr/>
                <p:nvPr/>
              </p:nvCxnSpPr>
              <p:spPr>
                <a:xfrm>
                  <a:off x="3695" y="1439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Shape 243"/>
                <p:cNvCxnSpPr/>
                <p:nvPr/>
              </p:nvCxnSpPr>
              <p:spPr>
                <a:xfrm>
                  <a:off x="3695" y="1343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Shape 244"/>
                <p:cNvCxnSpPr/>
                <p:nvPr/>
              </p:nvCxnSpPr>
              <p:spPr>
                <a:xfrm>
                  <a:off x="3695" y="1247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Shape 245"/>
                <p:cNvCxnSpPr/>
                <p:nvPr/>
              </p:nvCxnSpPr>
              <p:spPr>
                <a:xfrm>
                  <a:off x="3695" y="1152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Shape 246"/>
                <p:cNvCxnSpPr/>
                <p:nvPr/>
              </p:nvCxnSpPr>
              <p:spPr>
                <a:xfrm>
                  <a:off x="3695" y="1056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Shape 247"/>
                <p:cNvCxnSpPr/>
                <p:nvPr/>
              </p:nvCxnSpPr>
              <p:spPr>
                <a:xfrm>
                  <a:off x="3695" y="960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Shape 248"/>
                <p:cNvCxnSpPr/>
                <p:nvPr/>
              </p:nvCxnSpPr>
              <p:spPr>
                <a:xfrm>
                  <a:off x="3695" y="864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49" name="Shape 249"/>
            <p:cNvCxnSpPr/>
            <p:nvPr/>
          </p:nvCxnSpPr>
          <p:spPr>
            <a:xfrm rot="10800000" flipH="1">
              <a:off x="3343275" y="1428750"/>
              <a:ext cx="2524124" cy="127634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0" name="Shape 250"/>
            <p:cNvSpPr txBox="1"/>
            <p:nvPr/>
          </p:nvSpPr>
          <p:spPr>
            <a:xfrm>
              <a:off x="6781799" y="755"/>
              <a:ext cx="838199" cy="68557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900" b="1" i="0" u="none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1" name="Shape 251"/>
            <p:cNvGrpSpPr/>
            <p:nvPr/>
          </p:nvGrpSpPr>
          <p:grpSpPr>
            <a:xfrm>
              <a:off x="657224" y="2686049"/>
              <a:ext cx="6200775" cy="2038350"/>
              <a:chOff x="413" y="1692"/>
              <a:chExt cx="3906" cy="1284"/>
            </a:xfrm>
          </p:grpSpPr>
          <p:cxnSp>
            <p:nvCxnSpPr>
              <p:cNvPr id="252" name="Shape 252"/>
              <p:cNvCxnSpPr/>
              <p:nvPr/>
            </p:nvCxnSpPr>
            <p:spPr>
              <a:xfrm rot="10800000">
                <a:off x="431" y="1704"/>
                <a:ext cx="3264" cy="127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Shape 253"/>
              <p:cNvCxnSpPr/>
              <p:nvPr/>
            </p:nvCxnSpPr>
            <p:spPr>
              <a:xfrm>
                <a:off x="413" y="1692"/>
                <a:ext cx="3276" cy="19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Shape 254"/>
              <p:cNvCxnSpPr/>
              <p:nvPr/>
            </p:nvCxnSpPr>
            <p:spPr>
              <a:xfrm>
                <a:off x="3690" y="1884"/>
                <a:ext cx="62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255" name="Shape 2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52600" y="2784475"/>
              <a:ext cx="1371599" cy="730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Shape 25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91000" y="2057400"/>
              <a:ext cx="573088" cy="173831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7" name="Shape 257"/>
            <p:cNvCxnSpPr/>
            <p:nvPr/>
          </p:nvCxnSpPr>
          <p:spPr>
            <a:xfrm>
              <a:off x="0" y="2703215"/>
              <a:ext cx="91440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6868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Useful Signature Function?</a:t>
            </a:r>
          </a:p>
        </p:txBody>
      </p:sp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 of Gaussian = “blob” detector</a:t>
            </a:r>
          </a:p>
        </p:txBody>
      </p:sp>
      <p:sp>
        <p:nvSpPr>
          <p:cNvPr id="935" name="Shape 9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936" name="Shape 936"/>
          <p:cNvPicPr preferRelativeResize="0"/>
          <p:nvPr/>
        </p:nvPicPr>
        <p:blipFill rotWithShape="1">
          <a:blip r:embed="rId3">
            <a:alphaModFix/>
          </a:blip>
          <a:srcRect t="21783"/>
          <a:stretch/>
        </p:blipFill>
        <p:spPr>
          <a:xfrm>
            <a:off x="1103312" y="1822450"/>
            <a:ext cx="1727199" cy="135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Shape 937"/>
          <p:cNvPicPr preferRelativeResize="0"/>
          <p:nvPr/>
        </p:nvPicPr>
        <p:blipFill rotWithShape="1">
          <a:blip r:embed="rId3">
            <a:alphaModFix/>
          </a:blip>
          <a:srcRect t="21783"/>
          <a:stretch/>
        </p:blipFill>
        <p:spPr>
          <a:xfrm>
            <a:off x="1581150" y="4232275"/>
            <a:ext cx="771524" cy="60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Shape 938"/>
          <p:cNvPicPr preferRelativeResize="0"/>
          <p:nvPr/>
        </p:nvPicPr>
        <p:blipFill rotWithShape="1">
          <a:blip r:embed="rId4">
            <a:alphaModFix/>
          </a:blip>
          <a:srcRect t="21783"/>
          <a:stretch/>
        </p:blipFill>
        <p:spPr>
          <a:xfrm>
            <a:off x="1736725" y="5035550"/>
            <a:ext cx="460374" cy="36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Shape 939"/>
          <p:cNvPicPr preferRelativeResize="0"/>
          <p:nvPr/>
        </p:nvPicPr>
        <p:blipFill rotWithShape="1">
          <a:blip r:embed="rId3">
            <a:alphaModFix/>
          </a:blip>
          <a:srcRect t="21783"/>
          <a:stretch/>
        </p:blipFill>
        <p:spPr>
          <a:xfrm>
            <a:off x="1290637" y="3063875"/>
            <a:ext cx="1352550" cy="10588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Shape 940"/>
          <p:cNvCxnSpPr/>
          <p:nvPr/>
        </p:nvCxnSpPr>
        <p:spPr>
          <a:xfrm rot="-5400000">
            <a:off x="1285876" y="3684587"/>
            <a:ext cx="3687762" cy="3651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41" name="Shape 941"/>
          <p:cNvCxnSpPr/>
          <p:nvPr/>
        </p:nvCxnSpPr>
        <p:spPr>
          <a:xfrm>
            <a:off x="3111500" y="5546725"/>
            <a:ext cx="38338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>
            <a:off x="3622675" y="5948362"/>
            <a:ext cx="146050" cy="14605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Shape 943"/>
          <p:cNvSpPr/>
          <p:nvPr/>
        </p:nvSpPr>
        <p:spPr>
          <a:xfrm>
            <a:off x="4648200" y="5802312"/>
            <a:ext cx="508000" cy="5080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Shape 944"/>
          <p:cNvSpPr/>
          <p:nvPr/>
        </p:nvSpPr>
        <p:spPr>
          <a:xfrm>
            <a:off x="5922962" y="5619750"/>
            <a:ext cx="803275" cy="803275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2308193" y="3429000"/>
            <a:ext cx="3322682" cy="5829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1682"/>
                </a:moveTo>
                <a:lnTo>
                  <a:pt x="80109" y="111682"/>
                </a:lnTo>
                <a:cubicBezTo>
                  <a:pt x="87485" y="120000"/>
                  <a:pt x="88636" y="291"/>
                  <a:pt x="92358" y="145"/>
                </a:cubicBezTo>
                <a:cubicBezTo>
                  <a:pt x="96079" y="0"/>
                  <a:pt x="98712" y="94155"/>
                  <a:pt x="102438" y="110808"/>
                </a:cubicBezTo>
                <a:lnTo>
                  <a:pt x="119999" y="109456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Shape 946"/>
          <p:cNvSpPr/>
          <p:nvPr/>
        </p:nvSpPr>
        <p:spPr>
          <a:xfrm>
            <a:off x="3506775" y="3429000"/>
            <a:ext cx="3322682" cy="5829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1682"/>
                </a:moveTo>
                <a:lnTo>
                  <a:pt x="47427" y="111682"/>
                </a:lnTo>
                <a:cubicBezTo>
                  <a:pt x="54803" y="120000"/>
                  <a:pt x="58169" y="291"/>
                  <a:pt x="62597" y="145"/>
                </a:cubicBezTo>
                <a:cubicBezTo>
                  <a:pt x="67025" y="0"/>
                  <a:pt x="70270" y="94155"/>
                  <a:pt x="73996" y="110808"/>
                </a:cubicBezTo>
                <a:lnTo>
                  <a:pt x="119999" y="109456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Shape 947"/>
          <p:cNvSpPr/>
          <p:nvPr/>
        </p:nvSpPr>
        <p:spPr>
          <a:xfrm>
            <a:off x="4900617" y="3429000"/>
            <a:ext cx="3322682" cy="5829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1682"/>
                </a:moveTo>
                <a:lnTo>
                  <a:pt x="8901" y="111682"/>
                </a:lnTo>
                <a:cubicBezTo>
                  <a:pt x="16277" y="120000"/>
                  <a:pt x="20173" y="291"/>
                  <a:pt x="24820" y="145"/>
                </a:cubicBezTo>
                <a:cubicBezTo>
                  <a:pt x="29468" y="0"/>
                  <a:pt x="33062" y="94155"/>
                  <a:pt x="36788" y="110808"/>
                </a:cubicBezTo>
                <a:cubicBezTo>
                  <a:pt x="40902" y="111988"/>
                  <a:pt x="92262" y="109906"/>
                  <a:pt x="119999" y="109456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Difference-of-Gaussian (DoG)</a:t>
            </a:r>
          </a:p>
        </p:txBody>
      </p:sp>
      <p:sp>
        <p:nvSpPr>
          <p:cNvPr id="953" name="Shape 953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Shape 9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grpSp>
        <p:nvGrpSpPr>
          <p:cNvPr id="955" name="Shape 955"/>
          <p:cNvGrpSpPr/>
          <p:nvPr/>
        </p:nvGrpSpPr>
        <p:grpSpPr>
          <a:xfrm>
            <a:off x="944142" y="1822450"/>
            <a:ext cx="7680744" cy="4176712"/>
            <a:chOff x="599656" y="2420938"/>
            <a:chExt cx="7680743" cy="4176711"/>
          </a:xfrm>
        </p:grpSpPr>
        <p:pic>
          <p:nvPicPr>
            <p:cNvPr id="956" name="Shape 9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56325" y="2420938"/>
              <a:ext cx="2016124" cy="20161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57" name="Shape 957"/>
            <p:cNvGrpSpPr/>
            <p:nvPr/>
          </p:nvGrpSpPr>
          <p:grpSpPr>
            <a:xfrm>
              <a:off x="599656" y="4871242"/>
              <a:ext cx="7680743" cy="1726406"/>
              <a:chOff x="599656" y="4871242"/>
              <a:chExt cx="7680743" cy="1726406"/>
            </a:xfrm>
          </p:grpSpPr>
          <p:pic>
            <p:nvPicPr>
              <p:cNvPr id="958" name="Shape 95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67063" y="4871242"/>
                <a:ext cx="2170112" cy="1698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9" name="Shape 95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99656" y="4897767"/>
                <a:ext cx="2170113" cy="1698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0" name="Shape 96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119812" y="4897437"/>
                <a:ext cx="2160586" cy="17002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1" name="Shape 961"/>
              <p:cNvSpPr txBox="1"/>
              <p:nvPr/>
            </p:nvSpPr>
            <p:spPr>
              <a:xfrm>
                <a:off x="2735263" y="5461000"/>
                <a:ext cx="431799" cy="51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28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962" name="Shape 962"/>
              <p:cNvSpPr txBox="1"/>
              <p:nvPr/>
            </p:nvSpPr>
            <p:spPr>
              <a:xfrm>
                <a:off x="5507037" y="5403850"/>
                <a:ext cx="431799" cy="51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28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</a:p>
            </p:txBody>
          </p:sp>
        </p:grpSp>
      </p:grp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 – Efficient Computation</a:t>
            </a:r>
          </a:p>
        </p:txBody>
      </p:sp>
      <p:sp>
        <p:nvSpPr>
          <p:cNvPr id="968" name="Shape 96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 in Gaussian scale pyramid</a:t>
            </a:r>
          </a:p>
        </p:txBody>
      </p:sp>
      <p:sp>
        <p:nvSpPr>
          <p:cNvPr id="969" name="Shape 9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grpSp>
        <p:nvGrpSpPr>
          <p:cNvPr id="970" name="Shape 970"/>
          <p:cNvGrpSpPr/>
          <p:nvPr/>
        </p:nvGrpSpPr>
        <p:grpSpPr>
          <a:xfrm>
            <a:off x="409575" y="1676399"/>
            <a:ext cx="8397875" cy="4483099"/>
            <a:chOff x="299979" y="1611313"/>
            <a:chExt cx="8397990" cy="4483136"/>
          </a:xfrm>
        </p:grpSpPr>
        <p:pic>
          <p:nvPicPr>
            <p:cNvPr id="971" name="Shape 97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1796" y="1611313"/>
              <a:ext cx="6116173" cy="4483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2" name="Shape 9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8312" y="3879832"/>
              <a:ext cx="1692275" cy="1355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3" name="Shape 973"/>
            <p:cNvSpPr/>
            <p:nvPr/>
          </p:nvSpPr>
          <p:spPr>
            <a:xfrm>
              <a:off x="3544887" y="3171808"/>
              <a:ext cx="560387" cy="850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949" y="120000"/>
                  </a:moveTo>
                  <a:cubicBezTo>
                    <a:pt x="56090" y="110149"/>
                    <a:pt x="8838" y="76343"/>
                    <a:pt x="4419" y="59104"/>
                  </a:cubicBezTo>
                  <a:cubicBezTo>
                    <a:pt x="0" y="41865"/>
                    <a:pt x="19036" y="25970"/>
                    <a:pt x="38413" y="16119"/>
                  </a:cubicBezTo>
                  <a:cubicBezTo>
                    <a:pt x="57790" y="6268"/>
                    <a:pt x="103002" y="3358"/>
                    <a:pt x="120000" y="0"/>
                  </a:cubicBezTo>
                </a:path>
              </a:pathLst>
            </a:cu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4" name="Shape 97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3237" y="2224071"/>
              <a:ext cx="1116012" cy="8937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5" name="Shape 975"/>
            <p:cNvGrpSpPr/>
            <p:nvPr/>
          </p:nvGrpSpPr>
          <p:grpSpPr>
            <a:xfrm>
              <a:off x="3262300" y="4387338"/>
              <a:ext cx="433387" cy="358775"/>
              <a:chOff x="3311525" y="4457682"/>
              <a:chExt cx="433387" cy="358775"/>
            </a:xfrm>
          </p:grpSpPr>
          <p:sp>
            <p:nvSpPr>
              <p:cNvPr id="976" name="Shape 976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Shape 977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600" b="1" i="1" u="none" strike="noStrike" cap="none" baseline="0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sp>
          <p:nvSpPr>
            <p:cNvPr id="978" name="Shape 978"/>
            <p:cNvSpPr txBox="1"/>
            <p:nvPr/>
          </p:nvSpPr>
          <p:spPr>
            <a:xfrm>
              <a:off x="299979" y="5218137"/>
              <a:ext cx="195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1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Original image</a:t>
              </a:r>
              <a:r>
                <a:rPr lang="en-US" sz="1600" b="1" i="1" u="none" strike="noStrike" cap="none" baseline="0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 </a:t>
              </a:r>
            </a:p>
          </p:txBody>
        </p:sp>
        <p:grpSp>
          <p:nvGrpSpPr>
            <p:cNvPr id="979" name="Shape 979"/>
            <p:cNvGrpSpPr/>
            <p:nvPr/>
          </p:nvGrpSpPr>
          <p:grpSpPr>
            <a:xfrm>
              <a:off x="2162141" y="4967314"/>
              <a:ext cx="1095390" cy="469899"/>
              <a:chOff x="2232025" y="4743432"/>
              <a:chExt cx="1095390" cy="469899"/>
            </a:xfrm>
          </p:grpSpPr>
          <p:cxnSp>
            <p:nvCxnSpPr>
              <p:cNvPr id="980" name="Shape 980"/>
              <p:cNvCxnSpPr/>
              <p:nvPr/>
            </p:nvCxnSpPr>
            <p:spPr>
              <a:xfrm>
                <a:off x="2232025" y="5175232"/>
                <a:ext cx="1095390" cy="1587"/>
              </a:xfrm>
              <a:prstGeom prst="straightConnector1">
                <a:avLst/>
              </a:prstGeom>
              <a:noFill/>
              <a:ln w="12700" cap="sq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pic>
            <p:nvPicPr>
              <p:cNvPr id="981" name="Shape 98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373313" y="4743432"/>
                <a:ext cx="685799" cy="4698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82" name="Shape 982"/>
            <p:cNvSpPr txBox="1"/>
            <p:nvPr/>
          </p:nvSpPr>
          <p:spPr>
            <a:xfrm>
              <a:off x="482543" y="3100383"/>
              <a:ext cx="1606572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1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Sampling with</a:t>
              </a:r>
              <a:br>
                <a:rPr lang="en-US" sz="1600" b="1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</a:t>
              </a:r>
              <a:r>
                <a:rPr lang="en-US" sz="1600" b="1" i="1" u="none" strike="noStrike" cap="none" baseline="0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σ</a:t>
              </a:r>
              <a:r>
                <a:rPr lang="en-US" sz="1600" b="1" i="1" u="none" strike="noStrike" cap="none" baseline="30000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4</a:t>
              </a:r>
              <a:r>
                <a:rPr lang="en-US" sz="1600" b="1" i="1" u="none" strike="noStrike" cap="none" baseline="0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 </a:t>
              </a:r>
              <a:r>
                <a:rPr lang="en-US" sz="1600" b="1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=2</a:t>
              </a:r>
            </a:p>
          </p:txBody>
        </p:sp>
        <p:grpSp>
          <p:nvGrpSpPr>
            <p:cNvPr id="983" name="Shape 983"/>
            <p:cNvGrpSpPr/>
            <p:nvPr/>
          </p:nvGrpSpPr>
          <p:grpSpPr>
            <a:xfrm>
              <a:off x="3262300" y="3931538"/>
              <a:ext cx="433387" cy="358775"/>
              <a:chOff x="3311525" y="4457682"/>
              <a:chExt cx="433387" cy="358775"/>
            </a:xfrm>
          </p:grpSpPr>
          <p:sp>
            <p:nvSpPr>
              <p:cNvPr id="984" name="Shape 984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Shape 985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600" b="1" i="1" u="none" strike="noStrike" cap="none" baseline="0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grpSp>
          <p:nvGrpSpPr>
            <p:cNvPr id="986" name="Shape 986"/>
            <p:cNvGrpSpPr/>
            <p:nvPr/>
          </p:nvGrpSpPr>
          <p:grpSpPr>
            <a:xfrm>
              <a:off x="3262300" y="5296454"/>
              <a:ext cx="433387" cy="358775"/>
              <a:chOff x="3311525" y="4457682"/>
              <a:chExt cx="433387" cy="358775"/>
            </a:xfrm>
          </p:grpSpPr>
          <p:sp>
            <p:nvSpPr>
              <p:cNvPr id="987" name="Shape 987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Shape 988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600" b="1" i="1" u="none" strike="noStrike" cap="none" baseline="0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grpSp>
          <p:nvGrpSpPr>
            <p:cNvPr id="989" name="Shape 989"/>
            <p:cNvGrpSpPr/>
            <p:nvPr/>
          </p:nvGrpSpPr>
          <p:grpSpPr>
            <a:xfrm>
              <a:off x="3262300" y="4830428"/>
              <a:ext cx="433387" cy="358775"/>
              <a:chOff x="3311525" y="4457682"/>
              <a:chExt cx="433387" cy="358775"/>
            </a:xfrm>
          </p:grpSpPr>
          <p:sp>
            <p:nvSpPr>
              <p:cNvPr id="990" name="Shape 990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Shape 991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600" b="1" i="1" u="none" strike="noStrike" cap="none" baseline="0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cxnSp>
          <p:nvCxnSpPr>
            <p:cNvPr id="992" name="Shape 992"/>
            <p:cNvCxnSpPr/>
            <p:nvPr/>
          </p:nvCxnSpPr>
          <p:spPr>
            <a:xfrm flipH="1">
              <a:off x="2162142" y="3209922"/>
              <a:ext cx="1095390" cy="1587"/>
            </a:xfrm>
            <a:prstGeom prst="straightConnector1">
              <a:avLst/>
            </a:prstGeom>
            <a:noFill/>
            <a:ln w="12700" cap="sq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Results: Lowe’s DoG</a:t>
            </a:r>
          </a:p>
        </p:txBody>
      </p:sp>
      <p:sp>
        <p:nvSpPr>
          <p:cNvPr id="998" name="Shape 99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Shape 9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1000" name="Shape 1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3" y="1238250"/>
            <a:ext cx="5826124" cy="466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T. Tuytelaars, B. Leibe</a:t>
            </a:r>
          </a:p>
        </p:txBody>
      </p:sp>
      <p:grpSp>
        <p:nvGrpSpPr>
          <p:cNvPr id="1006" name="Shape 1006"/>
          <p:cNvGrpSpPr/>
          <p:nvPr/>
        </p:nvGrpSpPr>
        <p:grpSpPr>
          <a:xfrm>
            <a:off x="2754313" y="4054475"/>
            <a:ext cx="2306637" cy="2327274"/>
            <a:chOff x="1735" y="2568"/>
            <a:chExt cx="1453" cy="1465"/>
          </a:xfrm>
        </p:grpSpPr>
        <p:sp>
          <p:nvSpPr>
            <p:cNvPr id="1007" name="Shape 1007"/>
            <p:cNvSpPr/>
            <p:nvPr/>
          </p:nvSpPr>
          <p:spPr>
            <a:xfrm>
              <a:off x="1742" y="2575"/>
              <a:ext cx="1438" cy="1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3" y="0"/>
                  </a:moveTo>
                  <a:lnTo>
                    <a:pt x="63080" y="87"/>
                  </a:lnTo>
                  <a:lnTo>
                    <a:pt x="66111" y="311"/>
                  </a:lnTo>
                  <a:lnTo>
                    <a:pt x="69115" y="684"/>
                  </a:lnTo>
                  <a:lnTo>
                    <a:pt x="72063" y="1219"/>
                  </a:lnTo>
                  <a:lnTo>
                    <a:pt x="74956" y="1904"/>
                  </a:lnTo>
                  <a:lnTo>
                    <a:pt x="77793" y="2700"/>
                  </a:lnTo>
                  <a:lnTo>
                    <a:pt x="80588" y="3646"/>
                  </a:lnTo>
                  <a:lnTo>
                    <a:pt x="83314" y="4729"/>
                  </a:lnTo>
                  <a:lnTo>
                    <a:pt x="85956" y="5937"/>
                  </a:lnTo>
                  <a:lnTo>
                    <a:pt x="88557" y="7256"/>
                  </a:lnTo>
                  <a:lnTo>
                    <a:pt x="91074" y="8712"/>
                  </a:lnTo>
                  <a:lnTo>
                    <a:pt x="93507" y="10268"/>
                  </a:lnTo>
                  <a:lnTo>
                    <a:pt x="95858" y="11948"/>
                  </a:lnTo>
                  <a:lnTo>
                    <a:pt x="98124" y="13741"/>
                  </a:lnTo>
                  <a:lnTo>
                    <a:pt x="100308" y="15620"/>
                  </a:lnTo>
                  <a:lnTo>
                    <a:pt x="102394" y="17612"/>
                  </a:lnTo>
                  <a:lnTo>
                    <a:pt x="104368" y="19690"/>
                  </a:lnTo>
                  <a:lnTo>
                    <a:pt x="106260" y="21869"/>
                  </a:lnTo>
                  <a:lnTo>
                    <a:pt x="108040" y="24134"/>
                  </a:lnTo>
                  <a:lnTo>
                    <a:pt x="109723" y="26486"/>
                  </a:lnTo>
                  <a:lnTo>
                    <a:pt x="111280" y="28926"/>
                  </a:lnTo>
                  <a:lnTo>
                    <a:pt x="112726" y="31440"/>
                  </a:lnTo>
                  <a:lnTo>
                    <a:pt x="114061" y="34017"/>
                  </a:lnTo>
                  <a:lnTo>
                    <a:pt x="115271" y="36680"/>
                  </a:lnTo>
                  <a:lnTo>
                    <a:pt x="116342" y="39419"/>
                  </a:lnTo>
                  <a:lnTo>
                    <a:pt x="117274" y="42182"/>
                  </a:lnTo>
                  <a:lnTo>
                    <a:pt x="118094" y="45032"/>
                  </a:lnTo>
                  <a:lnTo>
                    <a:pt x="118776" y="47932"/>
                  </a:lnTo>
                  <a:lnTo>
                    <a:pt x="119290" y="50882"/>
                  </a:lnTo>
                  <a:lnTo>
                    <a:pt x="119680" y="53882"/>
                  </a:lnTo>
                  <a:lnTo>
                    <a:pt x="119916" y="56919"/>
                  </a:lnTo>
                  <a:lnTo>
                    <a:pt x="120000" y="59993"/>
                  </a:lnTo>
                  <a:lnTo>
                    <a:pt x="119916" y="63080"/>
                  </a:lnTo>
                  <a:lnTo>
                    <a:pt x="119680" y="66117"/>
                  </a:lnTo>
                  <a:lnTo>
                    <a:pt x="119290" y="69117"/>
                  </a:lnTo>
                  <a:lnTo>
                    <a:pt x="118776" y="72067"/>
                  </a:lnTo>
                  <a:lnTo>
                    <a:pt x="118094" y="74967"/>
                  </a:lnTo>
                  <a:lnTo>
                    <a:pt x="117274" y="77817"/>
                  </a:lnTo>
                  <a:lnTo>
                    <a:pt x="116342" y="80593"/>
                  </a:lnTo>
                  <a:lnTo>
                    <a:pt x="115271" y="83319"/>
                  </a:lnTo>
                  <a:lnTo>
                    <a:pt x="114061" y="85982"/>
                  </a:lnTo>
                  <a:lnTo>
                    <a:pt x="112726" y="88559"/>
                  </a:lnTo>
                  <a:lnTo>
                    <a:pt x="111280" y="91073"/>
                  </a:lnTo>
                  <a:lnTo>
                    <a:pt x="109723" y="93513"/>
                  </a:lnTo>
                  <a:lnTo>
                    <a:pt x="108040" y="95865"/>
                  </a:lnTo>
                  <a:lnTo>
                    <a:pt x="106260" y="98130"/>
                  </a:lnTo>
                  <a:lnTo>
                    <a:pt x="104368" y="100309"/>
                  </a:lnTo>
                  <a:lnTo>
                    <a:pt x="102394" y="102387"/>
                  </a:lnTo>
                  <a:lnTo>
                    <a:pt x="100308" y="104379"/>
                  </a:lnTo>
                  <a:lnTo>
                    <a:pt x="98124" y="106258"/>
                  </a:lnTo>
                  <a:lnTo>
                    <a:pt x="95858" y="108051"/>
                  </a:lnTo>
                  <a:lnTo>
                    <a:pt x="93507" y="109731"/>
                  </a:lnTo>
                  <a:lnTo>
                    <a:pt x="91074" y="111287"/>
                  </a:lnTo>
                  <a:lnTo>
                    <a:pt x="88557" y="112743"/>
                  </a:lnTo>
                  <a:lnTo>
                    <a:pt x="85956" y="114062"/>
                  </a:lnTo>
                  <a:lnTo>
                    <a:pt x="83314" y="115270"/>
                  </a:lnTo>
                  <a:lnTo>
                    <a:pt x="80588" y="116353"/>
                  </a:lnTo>
                  <a:lnTo>
                    <a:pt x="77793" y="117299"/>
                  </a:lnTo>
                  <a:lnTo>
                    <a:pt x="74956" y="118095"/>
                  </a:lnTo>
                  <a:lnTo>
                    <a:pt x="72063" y="118780"/>
                  </a:lnTo>
                  <a:lnTo>
                    <a:pt x="69115" y="119315"/>
                  </a:lnTo>
                  <a:lnTo>
                    <a:pt x="66111" y="119688"/>
                  </a:lnTo>
                  <a:lnTo>
                    <a:pt x="63080" y="119912"/>
                  </a:lnTo>
                  <a:lnTo>
                    <a:pt x="59993" y="120000"/>
                  </a:lnTo>
                  <a:lnTo>
                    <a:pt x="56919" y="119912"/>
                  </a:lnTo>
                  <a:lnTo>
                    <a:pt x="53888" y="119688"/>
                  </a:lnTo>
                  <a:lnTo>
                    <a:pt x="50884" y="119315"/>
                  </a:lnTo>
                  <a:lnTo>
                    <a:pt x="47936" y="118780"/>
                  </a:lnTo>
                  <a:lnTo>
                    <a:pt x="45029" y="118095"/>
                  </a:lnTo>
                  <a:lnTo>
                    <a:pt x="42192" y="117299"/>
                  </a:lnTo>
                  <a:lnTo>
                    <a:pt x="39397" y="116353"/>
                  </a:lnTo>
                  <a:lnTo>
                    <a:pt x="36685" y="115270"/>
                  </a:lnTo>
                  <a:lnTo>
                    <a:pt x="34029" y="114062"/>
                  </a:lnTo>
                  <a:lnTo>
                    <a:pt x="31428" y="112743"/>
                  </a:lnTo>
                  <a:lnTo>
                    <a:pt x="28925" y="111287"/>
                  </a:lnTo>
                  <a:lnTo>
                    <a:pt x="26492" y="109731"/>
                  </a:lnTo>
                  <a:lnTo>
                    <a:pt x="24141" y="108051"/>
                  </a:lnTo>
                  <a:lnTo>
                    <a:pt x="21875" y="106258"/>
                  </a:lnTo>
                  <a:lnTo>
                    <a:pt x="19691" y="104379"/>
                  </a:lnTo>
                  <a:lnTo>
                    <a:pt x="17605" y="102387"/>
                  </a:lnTo>
                  <a:lnTo>
                    <a:pt x="15631" y="100309"/>
                  </a:lnTo>
                  <a:lnTo>
                    <a:pt x="13725" y="98130"/>
                  </a:lnTo>
                  <a:lnTo>
                    <a:pt x="11959" y="95865"/>
                  </a:lnTo>
                  <a:lnTo>
                    <a:pt x="10276" y="93513"/>
                  </a:lnTo>
                  <a:lnTo>
                    <a:pt x="8719" y="91073"/>
                  </a:lnTo>
                  <a:lnTo>
                    <a:pt x="7273" y="88559"/>
                  </a:lnTo>
                  <a:lnTo>
                    <a:pt x="5924" y="85982"/>
                  </a:lnTo>
                  <a:lnTo>
                    <a:pt x="4728" y="83319"/>
                  </a:lnTo>
                  <a:lnTo>
                    <a:pt x="3643" y="80593"/>
                  </a:lnTo>
                  <a:lnTo>
                    <a:pt x="2711" y="77817"/>
                  </a:lnTo>
                  <a:lnTo>
                    <a:pt x="1905" y="74967"/>
                  </a:lnTo>
                  <a:lnTo>
                    <a:pt x="1223" y="72067"/>
                  </a:lnTo>
                  <a:lnTo>
                    <a:pt x="695" y="69117"/>
                  </a:lnTo>
                  <a:lnTo>
                    <a:pt x="319" y="66117"/>
                  </a:lnTo>
                  <a:lnTo>
                    <a:pt x="83" y="63080"/>
                  </a:lnTo>
                  <a:lnTo>
                    <a:pt x="0" y="59993"/>
                  </a:lnTo>
                  <a:lnTo>
                    <a:pt x="83" y="56919"/>
                  </a:lnTo>
                  <a:lnTo>
                    <a:pt x="319" y="53882"/>
                  </a:lnTo>
                  <a:lnTo>
                    <a:pt x="695" y="50882"/>
                  </a:lnTo>
                  <a:lnTo>
                    <a:pt x="1223" y="47932"/>
                  </a:lnTo>
                  <a:lnTo>
                    <a:pt x="1905" y="45032"/>
                  </a:lnTo>
                  <a:lnTo>
                    <a:pt x="2711" y="42182"/>
                  </a:lnTo>
                  <a:lnTo>
                    <a:pt x="3643" y="39419"/>
                  </a:lnTo>
                  <a:lnTo>
                    <a:pt x="4728" y="36680"/>
                  </a:lnTo>
                  <a:lnTo>
                    <a:pt x="5924" y="34017"/>
                  </a:lnTo>
                  <a:lnTo>
                    <a:pt x="7273" y="31440"/>
                  </a:lnTo>
                  <a:lnTo>
                    <a:pt x="8719" y="28926"/>
                  </a:lnTo>
                  <a:lnTo>
                    <a:pt x="10276" y="26486"/>
                  </a:lnTo>
                  <a:lnTo>
                    <a:pt x="11959" y="24134"/>
                  </a:lnTo>
                  <a:lnTo>
                    <a:pt x="13725" y="21869"/>
                  </a:lnTo>
                  <a:lnTo>
                    <a:pt x="15631" y="19690"/>
                  </a:lnTo>
                  <a:lnTo>
                    <a:pt x="17605" y="17612"/>
                  </a:lnTo>
                  <a:lnTo>
                    <a:pt x="19691" y="15620"/>
                  </a:lnTo>
                  <a:lnTo>
                    <a:pt x="21875" y="13741"/>
                  </a:lnTo>
                  <a:lnTo>
                    <a:pt x="24141" y="11948"/>
                  </a:lnTo>
                  <a:lnTo>
                    <a:pt x="26492" y="10268"/>
                  </a:lnTo>
                  <a:lnTo>
                    <a:pt x="28925" y="8712"/>
                  </a:lnTo>
                  <a:lnTo>
                    <a:pt x="31428" y="7256"/>
                  </a:lnTo>
                  <a:lnTo>
                    <a:pt x="34029" y="5937"/>
                  </a:lnTo>
                  <a:lnTo>
                    <a:pt x="36685" y="4729"/>
                  </a:lnTo>
                  <a:lnTo>
                    <a:pt x="39397" y="3646"/>
                  </a:lnTo>
                  <a:lnTo>
                    <a:pt x="42192" y="2700"/>
                  </a:lnTo>
                  <a:lnTo>
                    <a:pt x="45029" y="1904"/>
                  </a:lnTo>
                  <a:lnTo>
                    <a:pt x="47936" y="1219"/>
                  </a:lnTo>
                  <a:lnTo>
                    <a:pt x="50884" y="684"/>
                  </a:lnTo>
                  <a:lnTo>
                    <a:pt x="53888" y="311"/>
                  </a:lnTo>
                  <a:lnTo>
                    <a:pt x="56919" y="87"/>
                  </a:lnTo>
                  <a:lnTo>
                    <a:pt x="599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Shape 1008"/>
            <p:cNvSpPr/>
            <p:nvPr/>
          </p:nvSpPr>
          <p:spPr>
            <a:xfrm>
              <a:off x="2461" y="2568"/>
              <a:ext cx="727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119972" y="118472"/>
                  </a:lnTo>
                  <a:lnTo>
                    <a:pt x="119944" y="116945"/>
                  </a:lnTo>
                  <a:lnTo>
                    <a:pt x="119889" y="115393"/>
                  </a:lnTo>
                  <a:lnTo>
                    <a:pt x="119834" y="113841"/>
                  </a:lnTo>
                  <a:lnTo>
                    <a:pt x="119752" y="112338"/>
                  </a:lnTo>
                  <a:lnTo>
                    <a:pt x="119642" y="110810"/>
                  </a:lnTo>
                  <a:lnTo>
                    <a:pt x="119532" y="109308"/>
                  </a:lnTo>
                  <a:lnTo>
                    <a:pt x="119366" y="107756"/>
                  </a:lnTo>
                  <a:lnTo>
                    <a:pt x="119229" y="106253"/>
                  </a:lnTo>
                  <a:lnTo>
                    <a:pt x="119036" y="104750"/>
                  </a:lnTo>
                  <a:lnTo>
                    <a:pt x="118844" y="103272"/>
                  </a:lnTo>
                  <a:lnTo>
                    <a:pt x="118623" y="101769"/>
                  </a:lnTo>
                  <a:lnTo>
                    <a:pt x="118376" y="100291"/>
                  </a:lnTo>
                  <a:lnTo>
                    <a:pt x="118100" y="98813"/>
                  </a:lnTo>
                  <a:lnTo>
                    <a:pt x="117825" y="97335"/>
                  </a:lnTo>
                  <a:lnTo>
                    <a:pt x="117550" y="95881"/>
                  </a:lnTo>
                  <a:lnTo>
                    <a:pt x="117247" y="94428"/>
                  </a:lnTo>
                  <a:lnTo>
                    <a:pt x="116917" y="92974"/>
                  </a:lnTo>
                  <a:lnTo>
                    <a:pt x="116587" y="91521"/>
                  </a:lnTo>
                  <a:lnTo>
                    <a:pt x="116229" y="90067"/>
                  </a:lnTo>
                  <a:lnTo>
                    <a:pt x="115816" y="88663"/>
                  </a:lnTo>
                  <a:lnTo>
                    <a:pt x="115431" y="87234"/>
                  </a:lnTo>
                  <a:lnTo>
                    <a:pt x="115018" y="85805"/>
                  </a:lnTo>
                  <a:lnTo>
                    <a:pt x="114577" y="84401"/>
                  </a:lnTo>
                  <a:lnTo>
                    <a:pt x="114137" y="82997"/>
                  </a:lnTo>
                  <a:lnTo>
                    <a:pt x="113697" y="81568"/>
                  </a:lnTo>
                  <a:lnTo>
                    <a:pt x="113174" y="80213"/>
                  </a:lnTo>
                  <a:lnTo>
                    <a:pt x="112706" y="78809"/>
                  </a:lnTo>
                  <a:lnTo>
                    <a:pt x="112183" y="77454"/>
                  </a:lnTo>
                  <a:lnTo>
                    <a:pt x="111660" y="76099"/>
                  </a:lnTo>
                  <a:lnTo>
                    <a:pt x="111082" y="74719"/>
                  </a:lnTo>
                  <a:lnTo>
                    <a:pt x="110532" y="73389"/>
                  </a:lnTo>
                  <a:lnTo>
                    <a:pt x="109954" y="72009"/>
                  </a:lnTo>
                  <a:lnTo>
                    <a:pt x="109376" y="70704"/>
                  </a:lnTo>
                  <a:lnTo>
                    <a:pt x="108743" y="69373"/>
                  </a:lnTo>
                  <a:lnTo>
                    <a:pt x="108137" y="68068"/>
                  </a:lnTo>
                  <a:lnTo>
                    <a:pt x="107504" y="66762"/>
                  </a:lnTo>
                  <a:lnTo>
                    <a:pt x="106844" y="65456"/>
                  </a:lnTo>
                  <a:lnTo>
                    <a:pt x="106155" y="64175"/>
                  </a:lnTo>
                  <a:lnTo>
                    <a:pt x="105467" y="62894"/>
                  </a:lnTo>
                  <a:lnTo>
                    <a:pt x="104779" y="61638"/>
                  </a:lnTo>
                  <a:lnTo>
                    <a:pt x="104036" y="60357"/>
                  </a:lnTo>
                  <a:lnTo>
                    <a:pt x="103321" y="59100"/>
                  </a:lnTo>
                  <a:lnTo>
                    <a:pt x="102577" y="57869"/>
                  </a:lnTo>
                  <a:lnTo>
                    <a:pt x="101807" y="56637"/>
                  </a:lnTo>
                  <a:lnTo>
                    <a:pt x="101036" y="55405"/>
                  </a:lnTo>
                  <a:lnTo>
                    <a:pt x="100266" y="54198"/>
                  </a:lnTo>
                  <a:lnTo>
                    <a:pt x="99440" y="52991"/>
                  </a:lnTo>
                  <a:lnTo>
                    <a:pt x="98642" y="51784"/>
                  </a:lnTo>
                  <a:lnTo>
                    <a:pt x="97816" y="50626"/>
                  </a:lnTo>
                  <a:lnTo>
                    <a:pt x="96963" y="49443"/>
                  </a:lnTo>
                  <a:lnTo>
                    <a:pt x="96110" y="48285"/>
                  </a:lnTo>
                  <a:lnTo>
                    <a:pt x="95256" y="47152"/>
                  </a:lnTo>
                  <a:lnTo>
                    <a:pt x="94348" y="45994"/>
                  </a:lnTo>
                  <a:lnTo>
                    <a:pt x="93467" y="44861"/>
                  </a:lnTo>
                  <a:lnTo>
                    <a:pt x="92532" y="43752"/>
                  </a:lnTo>
                  <a:lnTo>
                    <a:pt x="91623" y="42644"/>
                  </a:lnTo>
                  <a:lnTo>
                    <a:pt x="90688" y="41535"/>
                  </a:lnTo>
                  <a:lnTo>
                    <a:pt x="89724" y="40451"/>
                  </a:lnTo>
                  <a:lnTo>
                    <a:pt x="88761" y="39392"/>
                  </a:lnTo>
                  <a:lnTo>
                    <a:pt x="87770" y="38332"/>
                  </a:lnTo>
                  <a:lnTo>
                    <a:pt x="86807" y="37273"/>
                  </a:lnTo>
                  <a:lnTo>
                    <a:pt x="85788" y="36238"/>
                  </a:lnTo>
                  <a:lnTo>
                    <a:pt x="84798" y="35228"/>
                  </a:lnTo>
                  <a:lnTo>
                    <a:pt x="83779" y="34218"/>
                  </a:lnTo>
                  <a:lnTo>
                    <a:pt x="82733" y="33208"/>
                  </a:lnTo>
                  <a:lnTo>
                    <a:pt x="81688" y="32198"/>
                  </a:lnTo>
                  <a:lnTo>
                    <a:pt x="80614" y="31237"/>
                  </a:lnTo>
                  <a:lnTo>
                    <a:pt x="79541" y="30277"/>
                  </a:lnTo>
                  <a:lnTo>
                    <a:pt x="78467" y="29340"/>
                  </a:lnTo>
                  <a:lnTo>
                    <a:pt x="77366" y="28380"/>
                  </a:lnTo>
                  <a:lnTo>
                    <a:pt x="76266" y="27468"/>
                  </a:lnTo>
                  <a:lnTo>
                    <a:pt x="75137" y="26557"/>
                  </a:lnTo>
                  <a:lnTo>
                    <a:pt x="74009" y="25670"/>
                  </a:lnTo>
                  <a:lnTo>
                    <a:pt x="72880" y="24758"/>
                  </a:lnTo>
                  <a:lnTo>
                    <a:pt x="71724" y="23896"/>
                  </a:lnTo>
                  <a:lnTo>
                    <a:pt x="70568" y="23034"/>
                  </a:lnTo>
                  <a:lnTo>
                    <a:pt x="69385" y="22196"/>
                  </a:lnTo>
                  <a:lnTo>
                    <a:pt x="68229" y="21359"/>
                  </a:lnTo>
                  <a:lnTo>
                    <a:pt x="67018" y="20546"/>
                  </a:lnTo>
                  <a:lnTo>
                    <a:pt x="65834" y="19757"/>
                  </a:lnTo>
                  <a:lnTo>
                    <a:pt x="64596" y="18944"/>
                  </a:lnTo>
                  <a:lnTo>
                    <a:pt x="63385" y="18156"/>
                  </a:lnTo>
                  <a:lnTo>
                    <a:pt x="62146" y="17417"/>
                  </a:lnTo>
                  <a:lnTo>
                    <a:pt x="60908" y="16653"/>
                  </a:lnTo>
                  <a:lnTo>
                    <a:pt x="59642" y="15939"/>
                  </a:lnTo>
                  <a:lnTo>
                    <a:pt x="58376" y="15249"/>
                  </a:lnTo>
                  <a:lnTo>
                    <a:pt x="57137" y="14510"/>
                  </a:lnTo>
                  <a:lnTo>
                    <a:pt x="55844" y="13845"/>
                  </a:lnTo>
                  <a:lnTo>
                    <a:pt x="54550" y="13180"/>
                  </a:lnTo>
                  <a:lnTo>
                    <a:pt x="53256" y="12514"/>
                  </a:lnTo>
                  <a:lnTo>
                    <a:pt x="51963" y="11874"/>
                  </a:lnTo>
                  <a:lnTo>
                    <a:pt x="50642" y="11258"/>
                  </a:lnTo>
                  <a:lnTo>
                    <a:pt x="49293" y="10642"/>
                  </a:lnTo>
                  <a:lnTo>
                    <a:pt x="47972" y="10026"/>
                  </a:lnTo>
                  <a:lnTo>
                    <a:pt x="46623" y="9484"/>
                  </a:lnTo>
                  <a:lnTo>
                    <a:pt x="45302" y="8893"/>
                  </a:lnTo>
                  <a:lnTo>
                    <a:pt x="43926" y="8351"/>
                  </a:lnTo>
                  <a:lnTo>
                    <a:pt x="42577" y="7834"/>
                  </a:lnTo>
                  <a:lnTo>
                    <a:pt x="41201" y="7292"/>
                  </a:lnTo>
                  <a:lnTo>
                    <a:pt x="39798" y="6799"/>
                  </a:lnTo>
                  <a:lnTo>
                    <a:pt x="38422" y="6331"/>
                  </a:lnTo>
                  <a:lnTo>
                    <a:pt x="37018" y="5838"/>
                  </a:lnTo>
                  <a:lnTo>
                    <a:pt x="35642" y="5395"/>
                  </a:lnTo>
                  <a:lnTo>
                    <a:pt x="34211" y="4976"/>
                  </a:lnTo>
                  <a:lnTo>
                    <a:pt x="32779" y="4557"/>
                  </a:lnTo>
                  <a:lnTo>
                    <a:pt x="31376" y="4188"/>
                  </a:lnTo>
                  <a:lnTo>
                    <a:pt x="29944" y="3793"/>
                  </a:lnTo>
                  <a:lnTo>
                    <a:pt x="28486" y="3424"/>
                  </a:lnTo>
                  <a:lnTo>
                    <a:pt x="27055" y="3104"/>
                  </a:lnTo>
                  <a:lnTo>
                    <a:pt x="25596" y="2759"/>
                  </a:lnTo>
                  <a:lnTo>
                    <a:pt x="24137" y="2463"/>
                  </a:lnTo>
                  <a:lnTo>
                    <a:pt x="22678" y="2143"/>
                  </a:lnTo>
                  <a:lnTo>
                    <a:pt x="21192" y="1896"/>
                  </a:lnTo>
                  <a:lnTo>
                    <a:pt x="19733" y="1625"/>
                  </a:lnTo>
                  <a:lnTo>
                    <a:pt x="18247" y="1404"/>
                  </a:lnTo>
                  <a:lnTo>
                    <a:pt x="16733" y="1157"/>
                  </a:lnTo>
                  <a:lnTo>
                    <a:pt x="15275" y="985"/>
                  </a:lnTo>
                  <a:lnTo>
                    <a:pt x="13761" y="788"/>
                  </a:lnTo>
                  <a:lnTo>
                    <a:pt x="12220" y="615"/>
                  </a:lnTo>
                  <a:lnTo>
                    <a:pt x="10733" y="468"/>
                  </a:lnTo>
                  <a:lnTo>
                    <a:pt x="9220" y="369"/>
                  </a:lnTo>
                  <a:lnTo>
                    <a:pt x="7678" y="246"/>
                  </a:lnTo>
                  <a:lnTo>
                    <a:pt x="6165" y="172"/>
                  </a:lnTo>
                  <a:lnTo>
                    <a:pt x="4623" y="73"/>
                  </a:lnTo>
                  <a:lnTo>
                    <a:pt x="3082" y="49"/>
                  </a:lnTo>
                  <a:lnTo>
                    <a:pt x="1568" y="0"/>
                  </a:lnTo>
                  <a:lnTo>
                    <a:pt x="0" y="0"/>
                  </a:lnTo>
                  <a:lnTo>
                    <a:pt x="0" y="2512"/>
                  </a:lnTo>
                  <a:lnTo>
                    <a:pt x="1541" y="2537"/>
                  </a:lnTo>
                  <a:lnTo>
                    <a:pt x="3027" y="2537"/>
                  </a:lnTo>
                  <a:lnTo>
                    <a:pt x="4541" y="2586"/>
                  </a:lnTo>
                  <a:lnTo>
                    <a:pt x="6055" y="2685"/>
                  </a:lnTo>
                  <a:lnTo>
                    <a:pt x="7541" y="2759"/>
                  </a:lnTo>
                  <a:lnTo>
                    <a:pt x="9027" y="2857"/>
                  </a:lnTo>
                  <a:lnTo>
                    <a:pt x="10513" y="2980"/>
                  </a:lnTo>
                  <a:lnTo>
                    <a:pt x="12000" y="3128"/>
                  </a:lnTo>
                  <a:lnTo>
                    <a:pt x="13458" y="3276"/>
                  </a:lnTo>
                  <a:lnTo>
                    <a:pt x="14944" y="3448"/>
                  </a:lnTo>
                  <a:lnTo>
                    <a:pt x="16403" y="3646"/>
                  </a:lnTo>
                  <a:lnTo>
                    <a:pt x="17862" y="3867"/>
                  </a:lnTo>
                  <a:lnTo>
                    <a:pt x="19293" y="4089"/>
                  </a:lnTo>
                  <a:lnTo>
                    <a:pt x="20752" y="4335"/>
                  </a:lnTo>
                  <a:lnTo>
                    <a:pt x="22211" y="4631"/>
                  </a:lnTo>
                  <a:lnTo>
                    <a:pt x="23642" y="4902"/>
                  </a:lnTo>
                  <a:lnTo>
                    <a:pt x="25073" y="5198"/>
                  </a:lnTo>
                  <a:lnTo>
                    <a:pt x="26504" y="5518"/>
                  </a:lnTo>
                  <a:lnTo>
                    <a:pt x="27908" y="5887"/>
                  </a:lnTo>
                  <a:lnTo>
                    <a:pt x="29311" y="6208"/>
                  </a:lnTo>
                  <a:lnTo>
                    <a:pt x="30688" y="6602"/>
                  </a:lnTo>
                  <a:lnTo>
                    <a:pt x="32119" y="6996"/>
                  </a:lnTo>
                  <a:lnTo>
                    <a:pt x="33495" y="7390"/>
                  </a:lnTo>
                  <a:lnTo>
                    <a:pt x="34871" y="7809"/>
                  </a:lnTo>
                  <a:lnTo>
                    <a:pt x="36247" y="8252"/>
                  </a:lnTo>
                  <a:lnTo>
                    <a:pt x="37596" y="8696"/>
                  </a:lnTo>
                  <a:lnTo>
                    <a:pt x="38972" y="9164"/>
                  </a:lnTo>
                  <a:lnTo>
                    <a:pt x="40348" y="9657"/>
                  </a:lnTo>
                  <a:lnTo>
                    <a:pt x="41669" y="10174"/>
                  </a:lnTo>
                  <a:lnTo>
                    <a:pt x="43018" y="10691"/>
                  </a:lnTo>
                  <a:lnTo>
                    <a:pt x="44339" y="11233"/>
                  </a:lnTo>
                  <a:lnTo>
                    <a:pt x="45660" y="11751"/>
                  </a:lnTo>
                  <a:lnTo>
                    <a:pt x="46954" y="12342"/>
                  </a:lnTo>
                  <a:lnTo>
                    <a:pt x="48275" y="12933"/>
                  </a:lnTo>
                  <a:lnTo>
                    <a:pt x="49596" y="13524"/>
                  </a:lnTo>
                  <a:lnTo>
                    <a:pt x="50862" y="14116"/>
                  </a:lnTo>
                  <a:lnTo>
                    <a:pt x="52155" y="14756"/>
                  </a:lnTo>
                  <a:lnTo>
                    <a:pt x="53394" y="15397"/>
                  </a:lnTo>
                  <a:lnTo>
                    <a:pt x="54688" y="16037"/>
                  </a:lnTo>
                  <a:lnTo>
                    <a:pt x="55926" y="16727"/>
                  </a:lnTo>
                  <a:lnTo>
                    <a:pt x="57165" y="17417"/>
                  </a:lnTo>
                  <a:lnTo>
                    <a:pt x="58403" y="18107"/>
                  </a:lnTo>
                  <a:lnTo>
                    <a:pt x="59642" y="18846"/>
                  </a:lnTo>
                  <a:lnTo>
                    <a:pt x="60853" y="19560"/>
                  </a:lnTo>
                  <a:lnTo>
                    <a:pt x="62064" y="20299"/>
                  </a:lnTo>
                  <a:lnTo>
                    <a:pt x="63275" y="21063"/>
                  </a:lnTo>
                  <a:lnTo>
                    <a:pt x="64431" y="21851"/>
                  </a:lnTo>
                  <a:lnTo>
                    <a:pt x="65614" y="22615"/>
                  </a:lnTo>
                  <a:lnTo>
                    <a:pt x="66770" y="23428"/>
                  </a:lnTo>
                  <a:lnTo>
                    <a:pt x="67954" y="24241"/>
                  </a:lnTo>
                  <a:lnTo>
                    <a:pt x="69082" y="25079"/>
                  </a:lnTo>
                  <a:lnTo>
                    <a:pt x="70238" y="25916"/>
                  </a:lnTo>
                  <a:lnTo>
                    <a:pt x="71339" y="26778"/>
                  </a:lnTo>
                  <a:lnTo>
                    <a:pt x="72467" y="27641"/>
                  </a:lnTo>
                  <a:lnTo>
                    <a:pt x="73568" y="28503"/>
                  </a:lnTo>
                  <a:lnTo>
                    <a:pt x="74669" y="29390"/>
                  </a:lnTo>
                  <a:lnTo>
                    <a:pt x="75743" y="30301"/>
                  </a:lnTo>
                  <a:lnTo>
                    <a:pt x="76816" y="31237"/>
                  </a:lnTo>
                  <a:lnTo>
                    <a:pt x="77889" y="32149"/>
                  </a:lnTo>
                  <a:lnTo>
                    <a:pt x="78908" y="33110"/>
                  </a:lnTo>
                  <a:lnTo>
                    <a:pt x="79981" y="34046"/>
                  </a:lnTo>
                  <a:lnTo>
                    <a:pt x="81000" y="35031"/>
                  </a:lnTo>
                  <a:lnTo>
                    <a:pt x="82018" y="35992"/>
                  </a:lnTo>
                  <a:lnTo>
                    <a:pt x="83009" y="37002"/>
                  </a:lnTo>
                  <a:lnTo>
                    <a:pt x="84027" y="38012"/>
                  </a:lnTo>
                  <a:lnTo>
                    <a:pt x="84990" y="38998"/>
                  </a:lnTo>
                  <a:lnTo>
                    <a:pt x="85954" y="40032"/>
                  </a:lnTo>
                  <a:lnTo>
                    <a:pt x="86917" y="41067"/>
                  </a:lnTo>
                  <a:lnTo>
                    <a:pt x="87853" y="42126"/>
                  </a:lnTo>
                  <a:lnTo>
                    <a:pt x="88788" y="43186"/>
                  </a:lnTo>
                  <a:lnTo>
                    <a:pt x="89697" y="44270"/>
                  </a:lnTo>
                  <a:lnTo>
                    <a:pt x="90605" y="45354"/>
                  </a:lnTo>
                  <a:lnTo>
                    <a:pt x="91513" y="46438"/>
                  </a:lnTo>
                  <a:lnTo>
                    <a:pt x="92366" y="47571"/>
                  </a:lnTo>
                  <a:lnTo>
                    <a:pt x="93247" y="48655"/>
                  </a:lnTo>
                  <a:lnTo>
                    <a:pt x="94100" y="49788"/>
                  </a:lnTo>
                  <a:lnTo>
                    <a:pt x="94926" y="50921"/>
                  </a:lnTo>
                  <a:lnTo>
                    <a:pt x="95779" y="52079"/>
                  </a:lnTo>
                  <a:lnTo>
                    <a:pt x="96577" y="53237"/>
                  </a:lnTo>
                  <a:lnTo>
                    <a:pt x="97376" y="54395"/>
                  </a:lnTo>
                  <a:lnTo>
                    <a:pt x="98174" y="55577"/>
                  </a:lnTo>
                  <a:lnTo>
                    <a:pt x="98944" y="56760"/>
                  </a:lnTo>
                  <a:lnTo>
                    <a:pt x="99688" y="57942"/>
                  </a:lnTo>
                  <a:lnTo>
                    <a:pt x="100458" y="59174"/>
                  </a:lnTo>
                  <a:lnTo>
                    <a:pt x="101174" y="60381"/>
                  </a:lnTo>
                  <a:lnTo>
                    <a:pt x="101889" y="61613"/>
                  </a:lnTo>
                  <a:lnTo>
                    <a:pt x="102605" y="62845"/>
                  </a:lnTo>
                  <a:lnTo>
                    <a:pt x="103266" y="64077"/>
                  </a:lnTo>
                  <a:lnTo>
                    <a:pt x="103926" y="65333"/>
                  </a:lnTo>
                  <a:lnTo>
                    <a:pt x="104614" y="66590"/>
                  </a:lnTo>
                  <a:lnTo>
                    <a:pt x="105247" y="67871"/>
                  </a:lnTo>
                  <a:lnTo>
                    <a:pt x="105880" y="69152"/>
                  </a:lnTo>
                  <a:lnTo>
                    <a:pt x="106486" y="70433"/>
                  </a:lnTo>
                  <a:lnTo>
                    <a:pt x="107091" y="71738"/>
                  </a:lnTo>
                  <a:lnTo>
                    <a:pt x="107669" y="73019"/>
                  </a:lnTo>
                  <a:lnTo>
                    <a:pt x="108220" y="74350"/>
                  </a:lnTo>
                  <a:lnTo>
                    <a:pt x="108770" y="75680"/>
                  </a:lnTo>
                  <a:lnTo>
                    <a:pt x="109321" y="77010"/>
                  </a:lnTo>
                  <a:lnTo>
                    <a:pt x="109844" y="78341"/>
                  </a:lnTo>
                  <a:lnTo>
                    <a:pt x="110339" y="79671"/>
                  </a:lnTo>
                  <a:lnTo>
                    <a:pt x="110834" y="81051"/>
                  </a:lnTo>
                  <a:lnTo>
                    <a:pt x="111275" y="82381"/>
                  </a:lnTo>
                  <a:lnTo>
                    <a:pt x="111770" y="83761"/>
                  </a:lnTo>
                  <a:lnTo>
                    <a:pt x="112183" y="85140"/>
                  </a:lnTo>
                  <a:lnTo>
                    <a:pt x="112623" y="86520"/>
                  </a:lnTo>
                  <a:lnTo>
                    <a:pt x="113009" y="87899"/>
                  </a:lnTo>
                  <a:lnTo>
                    <a:pt x="113394" y="89304"/>
                  </a:lnTo>
                  <a:lnTo>
                    <a:pt x="113807" y="90708"/>
                  </a:lnTo>
                  <a:lnTo>
                    <a:pt x="114137" y="92112"/>
                  </a:lnTo>
                  <a:lnTo>
                    <a:pt x="114467" y="93541"/>
                  </a:lnTo>
                  <a:lnTo>
                    <a:pt x="114798" y="94945"/>
                  </a:lnTo>
                  <a:lnTo>
                    <a:pt x="115100" y="96374"/>
                  </a:lnTo>
                  <a:lnTo>
                    <a:pt x="115376" y="97827"/>
                  </a:lnTo>
                  <a:lnTo>
                    <a:pt x="115623" y="99281"/>
                  </a:lnTo>
                  <a:lnTo>
                    <a:pt x="115926" y="100710"/>
                  </a:lnTo>
                  <a:lnTo>
                    <a:pt x="116146" y="102163"/>
                  </a:lnTo>
                  <a:lnTo>
                    <a:pt x="116366" y="103617"/>
                  </a:lnTo>
                  <a:lnTo>
                    <a:pt x="116559" y="105095"/>
                  </a:lnTo>
                  <a:lnTo>
                    <a:pt x="116724" y="106548"/>
                  </a:lnTo>
                  <a:lnTo>
                    <a:pt x="116889" y="108027"/>
                  </a:lnTo>
                  <a:lnTo>
                    <a:pt x="117027" y="109505"/>
                  </a:lnTo>
                  <a:lnTo>
                    <a:pt x="117137" y="111008"/>
                  </a:lnTo>
                  <a:lnTo>
                    <a:pt x="117247" y="112486"/>
                  </a:lnTo>
                  <a:lnTo>
                    <a:pt x="117330" y="113988"/>
                  </a:lnTo>
                  <a:lnTo>
                    <a:pt x="117412" y="115491"/>
                  </a:lnTo>
                  <a:lnTo>
                    <a:pt x="117440" y="116994"/>
                  </a:lnTo>
                  <a:lnTo>
                    <a:pt x="117467" y="118497"/>
                  </a:lnTo>
                  <a:lnTo>
                    <a:pt x="11749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Shape 1009"/>
            <p:cNvSpPr/>
            <p:nvPr/>
          </p:nvSpPr>
          <p:spPr>
            <a:xfrm>
              <a:off x="2461" y="3300"/>
              <a:ext cx="727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568" y="120000"/>
                  </a:lnTo>
                  <a:lnTo>
                    <a:pt x="3082" y="119950"/>
                  </a:lnTo>
                  <a:lnTo>
                    <a:pt x="4623" y="119926"/>
                  </a:lnTo>
                  <a:lnTo>
                    <a:pt x="6165" y="119827"/>
                  </a:lnTo>
                  <a:lnTo>
                    <a:pt x="7678" y="119753"/>
                  </a:lnTo>
                  <a:lnTo>
                    <a:pt x="9220" y="119630"/>
                  </a:lnTo>
                  <a:lnTo>
                    <a:pt x="10733" y="119532"/>
                  </a:lnTo>
                  <a:lnTo>
                    <a:pt x="12247" y="119384"/>
                  </a:lnTo>
                  <a:lnTo>
                    <a:pt x="13761" y="119211"/>
                  </a:lnTo>
                  <a:lnTo>
                    <a:pt x="15275" y="119014"/>
                  </a:lnTo>
                  <a:lnTo>
                    <a:pt x="16733" y="118842"/>
                  </a:lnTo>
                  <a:lnTo>
                    <a:pt x="18247" y="118596"/>
                  </a:lnTo>
                  <a:lnTo>
                    <a:pt x="19733" y="118374"/>
                  </a:lnTo>
                  <a:lnTo>
                    <a:pt x="21192" y="118128"/>
                  </a:lnTo>
                  <a:lnTo>
                    <a:pt x="22678" y="117857"/>
                  </a:lnTo>
                  <a:lnTo>
                    <a:pt x="24137" y="117561"/>
                  </a:lnTo>
                  <a:lnTo>
                    <a:pt x="25596" y="117241"/>
                  </a:lnTo>
                  <a:lnTo>
                    <a:pt x="27055" y="116896"/>
                  </a:lnTo>
                  <a:lnTo>
                    <a:pt x="28486" y="116576"/>
                  </a:lnTo>
                  <a:lnTo>
                    <a:pt x="29944" y="116206"/>
                  </a:lnTo>
                  <a:lnTo>
                    <a:pt x="31376" y="115812"/>
                  </a:lnTo>
                  <a:lnTo>
                    <a:pt x="32779" y="115443"/>
                  </a:lnTo>
                  <a:lnTo>
                    <a:pt x="34211" y="115024"/>
                  </a:lnTo>
                  <a:lnTo>
                    <a:pt x="35642" y="114605"/>
                  </a:lnTo>
                  <a:lnTo>
                    <a:pt x="37018" y="114162"/>
                  </a:lnTo>
                  <a:lnTo>
                    <a:pt x="38422" y="113669"/>
                  </a:lnTo>
                  <a:lnTo>
                    <a:pt x="39798" y="113201"/>
                  </a:lnTo>
                  <a:lnTo>
                    <a:pt x="41201" y="112709"/>
                  </a:lnTo>
                  <a:lnTo>
                    <a:pt x="42577" y="112167"/>
                  </a:lnTo>
                  <a:lnTo>
                    <a:pt x="43926" y="111650"/>
                  </a:lnTo>
                  <a:lnTo>
                    <a:pt x="45302" y="111108"/>
                  </a:lnTo>
                  <a:lnTo>
                    <a:pt x="46623" y="110541"/>
                  </a:lnTo>
                  <a:lnTo>
                    <a:pt x="47972" y="109975"/>
                  </a:lnTo>
                  <a:lnTo>
                    <a:pt x="49293" y="109359"/>
                  </a:lnTo>
                  <a:lnTo>
                    <a:pt x="50642" y="108743"/>
                  </a:lnTo>
                  <a:lnTo>
                    <a:pt x="51963" y="108128"/>
                  </a:lnTo>
                  <a:lnTo>
                    <a:pt x="53256" y="107487"/>
                  </a:lnTo>
                  <a:lnTo>
                    <a:pt x="54550" y="106822"/>
                  </a:lnTo>
                  <a:lnTo>
                    <a:pt x="55844" y="106157"/>
                  </a:lnTo>
                  <a:lnTo>
                    <a:pt x="57137" y="105492"/>
                  </a:lnTo>
                  <a:lnTo>
                    <a:pt x="58376" y="104802"/>
                  </a:lnTo>
                  <a:lnTo>
                    <a:pt x="59642" y="104064"/>
                  </a:lnTo>
                  <a:lnTo>
                    <a:pt x="60908" y="103349"/>
                  </a:lnTo>
                  <a:lnTo>
                    <a:pt x="62146" y="102586"/>
                  </a:lnTo>
                  <a:lnTo>
                    <a:pt x="63385" y="101847"/>
                  </a:lnTo>
                  <a:lnTo>
                    <a:pt x="64596" y="101059"/>
                  </a:lnTo>
                  <a:lnTo>
                    <a:pt x="65834" y="100246"/>
                  </a:lnTo>
                  <a:lnTo>
                    <a:pt x="67018" y="99482"/>
                  </a:lnTo>
                  <a:lnTo>
                    <a:pt x="68201" y="98645"/>
                  </a:lnTo>
                  <a:lnTo>
                    <a:pt x="69385" y="97807"/>
                  </a:lnTo>
                  <a:lnTo>
                    <a:pt x="70568" y="96970"/>
                  </a:lnTo>
                  <a:lnTo>
                    <a:pt x="71724" y="96108"/>
                  </a:lnTo>
                  <a:lnTo>
                    <a:pt x="72880" y="95246"/>
                  </a:lnTo>
                  <a:lnTo>
                    <a:pt x="74009" y="94334"/>
                  </a:lnTo>
                  <a:lnTo>
                    <a:pt x="75137" y="93448"/>
                  </a:lnTo>
                  <a:lnTo>
                    <a:pt x="76266" y="92536"/>
                  </a:lnTo>
                  <a:lnTo>
                    <a:pt x="77366" y="91625"/>
                  </a:lnTo>
                  <a:lnTo>
                    <a:pt x="78467" y="90665"/>
                  </a:lnTo>
                  <a:lnTo>
                    <a:pt x="79541" y="89729"/>
                  </a:lnTo>
                  <a:lnTo>
                    <a:pt x="80614" y="88768"/>
                  </a:lnTo>
                  <a:lnTo>
                    <a:pt x="81688" y="87807"/>
                  </a:lnTo>
                  <a:lnTo>
                    <a:pt x="82733" y="86798"/>
                  </a:lnTo>
                  <a:lnTo>
                    <a:pt x="83779" y="85788"/>
                  </a:lnTo>
                  <a:lnTo>
                    <a:pt x="84798" y="84802"/>
                  </a:lnTo>
                  <a:lnTo>
                    <a:pt x="85788" y="83768"/>
                  </a:lnTo>
                  <a:lnTo>
                    <a:pt x="86807" y="82733"/>
                  </a:lnTo>
                  <a:lnTo>
                    <a:pt x="87770" y="81674"/>
                  </a:lnTo>
                  <a:lnTo>
                    <a:pt x="88761" y="80615"/>
                  </a:lnTo>
                  <a:lnTo>
                    <a:pt x="89724" y="79556"/>
                  </a:lnTo>
                  <a:lnTo>
                    <a:pt x="90688" y="78472"/>
                  </a:lnTo>
                  <a:lnTo>
                    <a:pt x="91623" y="77364"/>
                  </a:lnTo>
                  <a:lnTo>
                    <a:pt x="92532" y="76256"/>
                  </a:lnTo>
                  <a:lnTo>
                    <a:pt x="93467" y="75147"/>
                  </a:lnTo>
                  <a:lnTo>
                    <a:pt x="94348" y="74014"/>
                  </a:lnTo>
                  <a:lnTo>
                    <a:pt x="95256" y="72857"/>
                  </a:lnTo>
                  <a:lnTo>
                    <a:pt x="96110" y="71724"/>
                  </a:lnTo>
                  <a:lnTo>
                    <a:pt x="96963" y="70566"/>
                  </a:lnTo>
                  <a:lnTo>
                    <a:pt x="97816" y="69384"/>
                  </a:lnTo>
                  <a:lnTo>
                    <a:pt x="98642" y="68226"/>
                  </a:lnTo>
                  <a:lnTo>
                    <a:pt x="99440" y="67019"/>
                  </a:lnTo>
                  <a:lnTo>
                    <a:pt x="100266" y="65812"/>
                  </a:lnTo>
                  <a:lnTo>
                    <a:pt x="101036" y="64605"/>
                  </a:lnTo>
                  <a:lnTo>
                    <a:pt x="101807" y="63374"/>
                  </a:lnTo>
                  <a:lnTo>
                    <a:pt x="102577" y="62142"/>
                  </a:lnTo>
                  <a:lnTo>
                    <a:pt x="103321" y="60911"/>
                  </a:lnTo>
                  <a:lnTo>
                    <a:pt x="104036" y="59655"/>
                  </a:lnTo>
                  <a:lnTo>
                    <a:pt x="104779" y="58423"/>
                  </a:lnTo>
                  <a:lnTo>
                    <a:pt x="105467" y="57142"/>
                  </a:lnTo>
                  <a:lnTo>
                    <a:pt x="106155" y="55837"/>
                  </a:lnTo>
                  <a:lnTo>
                    <a:pt x="106844" y="54556"/>
                  </a:lnTo>
                  <a:lnTo>
                    <a:pt x="107504" y="53251"/>
                  </a:lnTo>
                  <a:lnTo>
                    <a:pt x="108137" y="51945"/>
                  </a:lnTo>
                  <a:lnTo>
                    <a:pt x="108743" y="50640"/>
                  </a:lnTo>
                  <a:lnTo>
                    <a:pt x="109376" y="49310"/>
                  </a:lnTo>
                  <a:lnTo>
                    <a:pt x="109954" y="48004"/>
                  </a:lnTo>
                  <a:lnTo>
                    <a:pt x="110532" y="46625"/>
                  </a:lnTo>
                  <a:lnTo>
                    <a:pt x="111082" y="45295"/>
                  </a:lnTo>
                  <a:lnTo>
                    <a:pt x="111660" y="43916"/>
                  </a:lnTo>
                  <a:lnTo>
                    <a:pt x="112183" y="42561"/>
                  </a:lnTo>
                  <a:lnTo>
                    <a:pt x="112706" y="41206"/>
                  </a:lnTo>
                  <a:lnTo>
                    <a:pt x="113174" y="39802"/>
                  </a:lnTo>
                  <a:lnTo>
                    <a:pt x="113697" y="38448"/>
                  </a:lnTo>
                  <a:lnTo>
                    <a:pt x="114137" y="37019"/>
                  </a:lnTo>
                  <a:lnTo>
                    <a:pt x="114577" y="35615"/>
                  </a:lnTo>
                  <a:lnTo>
                    <a:pt x="115018" y="34211"/>
                  </a:lnTo>
                  <a:lnTo>
                    <a:pt x="115431" y="32783"/>
                  </a:lnTo>
                  <a:lnTo>
                    <a:pt x="115816" y="31354"/>
                  </a:lnTo>
                  <a:lnTo>
                    <a:pt x="116229" y="29950"/>
                  </a:lnTo>
                  <a:lnTo>
                    <a:pt x="116587" y="28497"/>
                  </a:lnTo>
                  <a:lnTo>
                    <a:pt x="116917" y="27044"/>
                  </a:lnTo>
                  <a:lnTo>
                    <a:pt x="117247" y="25591"/>
                  </a:lnTo>
                  <a:lnTo>
                    <a:pt x="117550" y="24137"/>
                  </a:lnTo>
                  <a:lnTo>
                    <a:pt x="117825" y="22684"/>
                  </a:lnTo>
                  <a:lnTo>
                    <a:pt x="118100" y="21206"/>
                  </a:lnTo>
                  <a:lnTo>
                    <a:pt x="118376" y="19729"/>
                  </a:lnTo>
                  <a:lnTo>
                    <a:pt x="118623" y="18251"/>
                  </a:lnTo>
                  <a:lnTo>
                    <a:pt x="118844" y="16748"/>
                  </a:lnTo>
                  <a:lnTo>
                    <a:pt x="119036" y="15270"/>
                  </a:lnTo>
                  <a:lnTo>
                    <a:pt x="119229" y="13768"/>
                  </a:lnTo>
                  <a:lnTo>
                    <a:pt x="119366" y="12266"/>
                  </a:lnTo>
                  <a:lnTo>
                    <a:pt x="119532" y="10714"/>
                  </a:lnTo>
                  <a:lnTo>
                    <a:pt x="119642" y="9211"/>
                  </a:lnTo>
                  <a:lnTo>
                    <a:pt x="119752" y="7684"/>
                  </a:lnTo>
                  <a:lnTo>
                    <a:pt x="119834" y="6182"/>
                  </a:lnTo>
                  <a:lnTo>
                    <a:pt x="119889" y="4630"/>
                  </a:lnTo>
                  <a:lnTo>
                    <a:pt x="119944" y="3078"/>
                  </a:lnTo>
                  <a:lnTo>
                    <a:pt x="119972" y="1551"/>
                  </a:lnTo>
                  <a:lnTo>
                    <a:pt x="120000" y="0"/>
                  </a:lnTo>
                  <a:lnTo>
                    <a:pt x="117495" y="0"/>
                  </a:lnTo>
                  <a:lnTo>
                    <a:pt x="117467" y="1527"/>
                  </a:lnTo>
                  <a:lnTo>
                    <a:pt x="117440" y="3029"/>
                  </a:lnTo>
                  <a:lnTo>
                    <a:pt x="117412" y="4532"/>
                  </a:lnTo>
                  <a:lnTo>
                    <a:pt x="117330" y="6034"/>
                  </a:lnTo>
                  <a:lnTo>
                    <a:pt x="117247" y="7536"/>
                  </a:lnTo>
                  <a:lnTo>
                    <a:pt x="117137" y="9014"/>
                  </a:lnTo>
                  <a:lnTo>
                    <a:pt x="117027" y="10517"/>
                  </a:lnTo>
                  <a:lnTo>
                    <a:pt x="116889" y="11995"/>
                  </a:lnTo>
                  <a:lnTo>
                    <a:pt x="116724" y="13472"/>
                  </a:lnTo>
                  <a:lnTo>
                    <a:pt x="116559" y="14926"/>
                  </a:lnTo>
                  <a:lnTo>
                    <a:pt x="116366" y="16403"/>
                  </a:lnTo>
                  <a:lnTo>
                    <a:pt x="116146" y="17857"/>
                  </a:lnTo>
                  <a:lnTo>
                    <a:pt x="115926" y="19310"/>
                  </a:lnTo>
                  <a:lnTo>
                    <a:pt x="115623" y="20738"/>
                  </a:lnTo>
                  <a:lnTo>
                    <a:pt x="115376" y="22192"/>
                  </a:lnTo>
                  <a:lnTo>
                    <a:pt x="115100" y="23645"/>
                  </a:lnTo>
                  <a:lnTo>
                    <a:pt x="114798" y="25073"/>
                  </a:lnTo>
                  <a:lnTo>
                    <a:pt x="114467" y="26477"/>
                  </a:lnTo>
                  <a:lnTo>
                    <a:pt x="114137" y="27906"/>
                  </a:lnTo>
                  <a:lnTo>
                    <a:pt x="113807" y="29310"/>
                  </a:lnTo>
                  <a:lnTo>
                    <a:pt x="113394" y="30714"/>
                  </a:lnTo>
                  <a:lnTo>
                    <a:pt x="113009" y="32118"/>
                  </a:lnTo>
                  <a:lnTo>
                    <a:pt x="112623" y="33497"/>
                  </a:lnTo>
                  <a:lnTo>
                    <a:pt x="112183" y="34876"/>
                  </a:lnTo>
                  <a:lnTo>
                    <a:pt x="111770" y="36256"/>
                  </a:lnTo>
                  <a:lnTo>
                    <a:pt x="111275" y="37635"/>
                  </a:lnTo>
                  <a:lnTo>
                    <a:pt x="110834" y="38965"/>
                  </a:lnTo>
                  <a:lnTo>
                    <a:pt x="110339" y="40344"/>
                  </a:lnTo>
                  <a:lnTo>
                    <a:pt x="109844" y="41674"/>
                  </a:lnTo>
                  <a:lnTo>
                    <a:pt x="109321" y="43004"/>
                  </a:lnTo>
                  <a:lnTo>
                    <a:pt x="108770" y="44334"/>
                  </a:lnTo>
                  <a:lnTo>
                    <a:pt x="108220" y="45665"/>
                  </a:lnTo>
                  <a:lnTo>
                    <a:pt x="107669" y="46995"/>
                  </a:lnTo>
                  <a:lnTo>
                    <a:pt x="107091" y="48275"/>
                  </a:lnTo>
                  <a:lnTo>
                    <a:pt x="106486" y="49581"/>
                  </a:lnTo>
                  <a:lnTo>
                    <a:pt x="105880" y="50862"/>
                  </a:lnTo>
                  <a:lnTo>
                    <a:pt x="105247" y="52142"/>
                  </a:lnTo>
                  <a:lnTo>
                    <a:pt x="104614" y="53423"/>
                  </a:lnTo>
                  <a:lnTo>
                    <a:pt x="103926" y="54679"/>
                  </a:lnTo>
                  <a:lnTo>
                    <a:pt x="103266" y="55935"/>
                  </a:lnTo>
                  <a:lnTo>
                    <a:pt x="102605" y="57167"/>
                  </a:lnTo>
                  <a:lnTo>
                    <a:pt x="101889" y="58423"/>
                  </a:lnTo>
                  <a:lnTo>
                    <a:pt x="101174" y="59630"/>
                  </a:lnTo>
                  <a:lnTo>
                    <a:pt x="100458" y="60837"/>
                  </a:lnTo>
                  <a:lnTo>
                    <a:pt x="99688" y="62068"/>
                  </a:lnTo>
                  <a:lnTo>
                    <a:pt x="98944" y="63251"/>
                  </a:lnTo>
                  <a:lnTo>
                    <a:pt x="98174" y="64433"/>
                  </a:lnTo>
                  <a:lnTo>
                    <a:pt x="97376" y="65615"/>
                  </a:lnTo>
                  <a:lnTo>
                    <a:pt x="96577" y="66773"/>
                  </a:lnTo>
                  <a:lnTo>
                    <a:pt x="95779" y="67931"/>
                  </a:lnTo>
                  <a:lnTo>
                    <a:pt x="94926" y="69088"/>
                  </a:lnTo>
                  <a:lnTo>
                    <a:pt x="94100" y="70221"/>
                  </a:lnTo>
                  <a:lnTo>
                    <a:pt x="93247" y="71354"/>
                  </a:lnTo>
                  <a:lnTo>
                    <a:pt x="92366" y="72463"/>
                  </a:lnTo>
                  <a:lnTo>
                    <a:pt x="91513" y="73571"/>
                  </a:lnTo>
                  <a:lnTo>
                    <a:pt x="90605" y="74655"/>
                  </a:lnTo>
                  <a:lnTo>
                    <a:pt x="89697" y="75738"/>
                  </a:lnTo>
                  <a:lnTo>
                    <a:pt x="88788" y="76822"/>
                  </a:lnTo>
                  <a:lnTo>
                    <a:pt x="87853" y="77881"/>
                  </a:lnTo>
                  <a:lnTo>
                    <a:pt x="86917" y="78940"/>
                  </a:lnTo>
                  <a:lnTo>
                    <a:pt x="85954" y="79975"/>
                  </a:lnTo>
                  <a:lnTo>
                    <a:pt x="84990" y="81009"/>
                  </a:lnTo>
                  <a:lnTo>
                    <a:pt x="84027" y="81995"/>
                  </a:lnTo>
                  <a:lnTo>
                    <a:pt x="83009" y="83004"/>
                  </a:lnTo>
                  <a:lnTo>
                    <a:pt x="82018" y="84014"/>
                  </a:lnTo>
                  <a:lnTo>
                    <a:pt x="81000" y="84975"/>
                  </a:lnTo>
                  <a:lnTo>
                    <a:pt x="79981" y="85960"/>
                  </a:lnTo>
                  <a:lnTo>
                    <a:pt x="78908" y="86896"/>
                  </a:lnTo>
                  <a:lnTo>
                    <a:pt x="77889" y="87857"/>
                  </a:lnTo>
                  <a:lnTo>
                    <a:pt x="76816" y="88768"/>
                  </a:lnTo>
                  <a:lnTo>
                    <a:pt x="75743" y="89704"/>
                  </a:lnTo>
                  <a:lnTo>
                    <a:pt x="74669" y="90615"/>
                  </a:lnTo>
                  <a:lnTo>
                    <a:pt x="73568" y="91502"/>
                  </a:lnTo>
                  <a:lnTo>
                    <a:pt x="72467" y="92364"/>
                  </a:lnTo>
                  <a:lnTo>
                    <a:pt x="71339" y="93226"/>
                  </a:lnTo>
                  <a:lnTo>
                    <a:pt x="70238" y="94088"/>
                  </a:lnTo>
                  <a:lnTo>
                    <a:pt x="69082" y="94926"/>
                  </a:lnTo>
                  <a:lnTo>
                    <a:pt x="67954" y="95763"/>
                  </a:lnTo>
                  <a:lnTo>
                    <a:pt x="66770" y="96576"/>
                  </a:lnTo>
                  <a:lnTo>
                    <a:pt x="65614" y="97389"/>
                  </a:lnTo>
                  <a:lnTo>
                    <a:pt x="64431" y="98152"/>
                  </a:lnTo>
                  <a:lnTo>
                    <a:pt x="63275" y="98940"/>
                  </a:lnTo>
                  <a:lnTo>
                    <a:pt x="62064" y="99704"/>
                  </a:lnTo>
                  <a:lnTo>
                    <a:pt x="60853" y="100443"/>
                  </a:lnTo>
                  <a:lnTo>
                    <a:pt x="59642" y="101182"/>
                  </a:lnTo>
                  <a:lnTo>
                    <a:pt x="58403" y="101896"/>
                  </a:lnTo>
                  <a:lnTo>
                    <a:pt x="57165" y="102586"/>
                  </a:lnTo>
                  <a:lnTo>
                    <a:pt x="55926" y="103275"/>
                  </a:lnTo>
                  <a:lnTo>
                    <a:pt x="54688" y="103965"/>
                  </a:lnTo>
                  <a:lnTo>
                    <a:pt x="53394" y="104605"/>
                  </a:lnTo>
                  <a:lnTo>
                    <a:pt x="52155" y="105246"/>
                  </a:lnTo>
                  <a:lnTo>
                    <a:pt x="50862" y="105886"/>
                  </a:lnTo>
                  <a:lnTo>
                    <a:pt x="49596" y="106502"/>
                  </a:lnTo>
                  <a:lnTo>
                    <a:pt x="48275" y="107068"/>
                  </a:lnTo>
                  <a:lnTo>
                    <a:pt x="46954" y="107660"/>
                  </a:lnTo>
                  <a:lnTo>
                    <a:pt x="45660" y="108251"/>
                  </a:lnTo>
                  <a:lnTo>
                    <a:pt x="44339" y="108768"/>
                  </a:lnTo>
                  <a:lnTo>
                    <a:pt x="43018" y="109310"/>
                  </a:lnTo>
                  <a:lnTo>
                    <a:pt x="41669" y="109827"/>
                  </a:lnTo>
                  <a:lnTo>
                    <a:pt x="40348" y="110344"/>
                  </a:lnTo>
                  <a:lnTo>
                    <a:pt x="38972" y="110837"/>
                  </a:lnTo>
                  <a:lnTo>
                    <a:pt x="37596" y="111305"/>
                  </a:lnTo>
                  <a:lnTo>
                    <a:pt x="36247" y="111748"/>
                  </a:lnTo>
                  <a:lnTo>
                    <a:pt x="34871" y="112192"/>
                  </a:lnTo>
                  <a:lnTo>
                    <a:pt x="33495" y="112610"/>
                  </a:lnTo>
                  <a:lnTo>
                    <a:pt x="32119" y="113004"/>
                  </a:lnTo>
                  <a:lnTo>
                    <a:pt x="30688" y="113399"/>
                  </a:lnTo>
                  <a:lnTo>
                    <a:pt x="29311" y="113793"/>
                  </a:lnTo>
                  <a:lnTo>
                    <a:pt x="27908" y="114113"/>
                  </a:lnTo>
                  <a:lnTo>
                    <a:pt x="26504" y="114482"/>
                  </a:lnTo>
                  <a:lnTo>
                    <a:pt x="25073" y="114802"/>
                  </a:lnTo>
                  <a:lnTo>
                    <a:pt x="23642" y="115098"/>
                  </a:lnTo>
                  <a:lnTo>
                    <a:pt x="22211" y="115369"/>
                  </a:lnTo>
                  <a:lnTo>
                    <a:pt x="20752" y="115665"/>
                  </a:lnTo>
                  <a:lnTo>
                    <a:pt x="19293" y="115911"/>
                  </a:lnTo>
                  <a:lnTo>
                    <a:pt x="17862" y="116133"/>
                  </a:lnTo>
                  <a:lnTo>
                    <a:pt x="16403" y="116354"/>
                  </a:lnTo>
                  <a:lnTo>
                    <a:pt x="14944" y="116551"/>
                  </a:lnTo>
                  <a:lnTo>
                    <a:pt x="13458" y="116724"/>
                  </a:lnTo>
                  <a:lnTo>
                    <a:pt x="11972" y="116871"/>
                  </a:lnTo>
                  <a:lnTo>
                    <a:pt x="10513" y="117019"/>
                  </a:lnTo>
                  <a:lnTo>
                    <a:pt x="9027" y="117142"/>
                  </a:lnTo>
                  <a:lnTo>
                    <a:pt x="7541" y="117241"/>
                  </a:lnTo>
                  <a:lnTo>
                    <a:pt x="6055" y="117315"/>
                  </a:lnTo>
                  <a:lnTo>
                    <a:pt x="4541" y="117413"/>
                  </a:lnTo>
                  <a:lnTo>
                    <a:pt x="3027" y="117463"/>
                  </a:lnTo>
                  <a:lnTo>
                    <a:pt x="1541" y="117463"/>
                  </a:lnTo>
                  <a:lnTo>
                    <a:pt x="0" y="117487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1735" y="3300"/>
              <a:ext cx="725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1551"/>
                  </a:lnTo>
                  <a:lnTo>
                    <a:pt x="27" y="3078"/>
                  </a:lnTo>
                  <a:lnTo>
                    <a:pt x="82" y="4630"/>
                  </a:lnTo>
                  <a:lnTo>
                    <a:pt x="165" y="6182"/>
                  </a:lnTo>
                  <a:lnTo>
                    <a:pt x="247" y="7684"/>
                  </a:lnTo>
                  <a:lnTo>
                    <a:pt x="357" y="9211"/>
                  </a:lnTo>
                  <a:lnTo>
                    <a:pt x="467" y="10714"/>
                  </a:lnTo>
                  <a:lnTo>
                    <a:pt x="605" y="12266"/>
                  </a:lnTo>
                  <a:lnTo>
                    <a:pt x="770" y="13768"/>
                  </a:lnTo>
                  <a:lnTo>
                    <a:pt x="963" y="15270"/>
                  </a:lnTo>
                  <a:lnTo>
                    <a:pt x="1156" y="16748"/>
                  </a:lnTo>
                  <a:lnTo>
                    <a:pt x="1376" y="18251"/>
                  </a:lnTo>
                  <a:lnTo>
                    <a:pt x="1596" y="19729"/>
                  </a:lnTo>
                  <a:lnTo>
                    <a:pt x="1871" y="21206"/>
                  </a:lnTo>
                  <a:lnTo>
                    <a:pt x="2147" y="22684"/>
                  </a:lnTo>
                  <a:lnTo>
                    <a:pt x="2450" y="24137"/>
                  </a:lnTo>
                  <a:lnTo>
                    <a:pt x="2752" y="25591"/>
                  </a:lnTo>
                  <a:lnTo>
                    <a:pt x="3083" y="27044"/>
                  </a:lnTo>
                  <a:lnTo>
                    <a:pt x="3413" y="28497"/>
                  </a:lnTo>
                  <a:lnTo>
                    <a:pt x="3771" y="29950"/>
                  </a:lnTo>
                  <a:lnTo>
                    <a:pt x="4184" y="31354"/>
                  </a:lnTo>
                  <a:lnTo>
                    <a:pt x="4569" y="32783"/>
                  </a:lnTo>
                  <a:lnTo>
                    <a:pt x="4982" y="34211"/>
                  </a:lnTo>
                  <a:lnTo>
                    <a:pt x="5395" y="35615"/>
                  </a:lnTo>
                  <a:lnTo>
                    <a:pt x="5836" y="37019"/>
                  </a:lnTo>
                  <a:lnTo>
                    <a:pt x="6304" y="38448"/>
                  </a:lnTo>
                  <a:lnTo>
                    <a:pt x="6799" y="39802"/>
                  </a:lnTo>
                  <a:lnTo>
                    <a:pt x="7295" y="41206"/>
                  </a:lnTo>
                  <a:lnTo>
                    <a:pt x="7790" y="42561"/>
                  </a:lnTo>
                  <a:lnTo>
                    <a:pt x="8313" y="43916"/>
                  </a:lnTo>
                  <a:lnTo>
                    <a:pt x="8891" y="45295"/>
                  </a:lnTo>
                  <a:lnTo>
                    <a:pt x="9442" y="46625"/>
                  </a:lnTo>
                  <a:lnTo>
                    <a:pt x="10020" y="48004"/>
                  </a:lnTo>
                  <a:lnTo>
                    <a:pt x="10598" y="49310"/>
                  </a:lnTo>
                  <a:lnTo>
                    <a:pt x="11231" y="50640"/>
                  </a:lnTo>
                  <a:lnTo>
                    <a:pt x="11865" y="51945"/>
                  </a:lnTo>
                  <a:lnTo>
                    <a:pt x="12498" y="53251"/>
                  </a:lnTo>
                  <a:lnTo>
                    <a:pt x="13131" y="54556"/>
                  </a:lnTo>
                  <a:lnTo>
                    <a:pt x="13819" y="55837"/>
                  </a:lnTo>
                  <a:lnTo>
                    <a:pt x="14507" y="57142"/>
                  </a:lnTo>
                  <a:lnTo>
                    <a:pt x="15196" y="58423"/>
                  </a:lnTo>
                  <a:lnTo>
                    <a:pt x="15939" y="59655"/>
                  </a:lnTo>
                  <a:lnTo>
                    <a:pt x="16655" y="60911"/>
                  </a:lnTo>
                  <a:lnTo>
                    <a:pt x="17398" y="62142"/>
                  </a:lnTo>
                  <a:lnTo>
                    <a:pt x="18169" y="63374"/>
                  </a:lnTo>
                  <a:lnTo>
                    <a:pt x="18940" y="64605"/>
                  </a:lnTo>
                  <a:lnTo>
                    <a:pt x="19738" y="65812"/>
                  </a:lnTo>
                  <a:lnTo>
                    <a:pt x="20536" y="67019"/>
                  </a:lnTo>
                  <a:lnTo>
                    <a:pt x="21362" y="68226"/>
                  </a:lnTo>
                  <a:lnTo>
                    <a:pt x="22161" y="69384"/>
                  </a:lnTo>
                  <a:lnTo>
                    <a:pt x="23041" y="70566"/>
                  </a:lnTo>
                  <a:lnTo>
                    <a:pt x="23895" y="71724"/>
                  </a:lnTo>
                  <a:lnTo>
                    <a:pt x="24776" y="72857"/>
                  </a:lnTo>
                  <a:lnTo>
                    <a:pt x="25657" y="74014"/>
                  </a:lnTo>
                  <a:lnTo>
                    <a:pt x="26538" y="75147"/>
                  </a:lnTo>
                  <a:lnTo>
                    <a:pt x="27474" y="76256"/>
                  </a:lnTo>
                  <a:lnTo>
                    <a:pt x="28382" y="77364"/>
                  </a:lnTo>
                  <a:lnTo>
                    <a:pt x="29346" y="78472"/>
                  </a:lnTo>
                  <a:lnTo>
                    <a:pt x="30282" y="79556"/>
                  </a:lnTo>
                  <a:lnTo>
                    <a:pt x="31218" y="80615"/>
                  </a:lnTo>
                  <a:lnTo>
                    <a:pt x="32209" y="81674"/>
                  </a:lnTo>
                  <a:lnTo>
                    <a:pt x="33200" y="82733"/>
                  </a:lnTo>
                  <a:lnTo>
                    <a:pt x="34218" y="83768"/>
                  </a:lnTo>
                  <a:lnTo>
                    <a:pt x="35209" y="84802"/>
                  </a:lnTo>
                  <a:lnTo>
                    <a:pt x="36256" y="85788"/>
                  </a:lnTo>
                  <a:lnTo>
                    <a:pt x="37274" y="86798"/>
                  </a:lnTo>
                  <a:lnTo>
                    <a:pt x="38320" y="87807"/>
                  </a:lnTo>
                  <a:lnTo>
                    <a:pt x="39394" y="88768"/>
                  </a:lnTo>
                  <a:lnTo>
                    <a:pt x="40440" y="89729"/>
                  </a:lnTo>
                  <a:lnTo>
                    <a:pt x="41541" y="90665"/>
                  </a:lnTo>
                  <a:lnTo>
                    <a:pt x="42615" y="91625"/>
                  </a:lnTo>
                  <a:lnTo>
                    <a:pt x="43743" y="92536"/>
                  </a:lnTo>
                  <a:lnTo>
                    <a:pt x="44845" y="93448"/>
                  </a:lnTo>
                  <a:lnTo>
                    <a:pt x="46001" y="94334"/>
                  </a:lnTo>
                  <a:lnTo>
                    <a:pt x="47130" y="95246"/>
                  </a:lnTo>
                  <a:lnTo>
                    <a:pt x="48286" y="96108"/>
                  </a:lnTo>
                  <a:lnTo>
                    <a:pt x="49442" y="96970"/>
                  </a:lnTo>
                  <a:lnTo>
                    <a:pt x="50626" y="97807"/>
                  </a:lnTo>
                  <a:lnTo>
                    <a:pt x="51782" y="98645"/>
                  </a:lnTo>
                  <a:lnTo>
                    <a:pt x="52993" y="99482"/>
                  </a:lnTo>
                  <a:lnTo>
                    <a:pt x="54177" y="100246"/>
                  </a:lnTo>
                  <a:lnTo>
                    <a:pt x="55388" y="101059"/>
                  </a:lnTo>
                  <a:lnTo>
                    <a:pt x="56600" y="101847"/>
                  </a:lnTo>
                  <a:lnTo>
                    <a:pt x="57866" y="102586"/>
                  </a:lnTo>
                  <a:lnTo>
                    <a:pt x="59077" y="103349"/>
                  </a:lnTo>
                  <a:lnTo>
                    <a:pt x="60344" y="104064"/>
                  </a:lnTo>
                  <a:lnTo>
                    <a:pt x="61610" y="104802"/>
                  </a:lnTo>
                  <a:lnTo>
                    <a:pt x="62876" y="105492"/>
                  </a:lnTo>
                  <a:lnTo>
                    <a:pt x="64170" y="106157"/>
                  </a:lnTo>
                  <a:lnTo>
                    <a:pt x="65437" y="106822"/>
                  </a:lnTo>
                  <a:lnTo>
                    <a:pt x="66758" y="107487"/>
                  </a:lnTo>
                  <a:lnTo>
                    <a:pt x="68052" y="108128"/>
                  </a:lnTo>
                  <a:lnTo>
                    <a:pt x="69373" y="108743"/>
                  </a:lnTo>
                  <a:lnTo>
                    <a:pt x="70695" y="109359"/>
                  </a:lnTo>
                  <a:lnTo>
                    <a:pt x="72016" y="109975"/>
                  </a:lnTo>
                  <a:lnTo>
                    <a:pt x="73392" y="110541"/>
                  </a:lnTo>
                  <a:lnTo>
                    <a:pt x="74714" y="111108"/>
                  </a:lnTo>
                  <a:lnTo>
                    <a:pt x="76090" y="111650"/>
                  </a:lnTo>
                  <a:lnTo>
                    <a:pt x="77439" y="112167"/>
                  </a:lnTo>
                  <a:lnTo>
                    <a:pt x="78816" y="112709"/>
                  </a:lnTo>
                  <a:lnTo>
                    <a:pt x="80192" y="113201"/>
                  </a:lnTo>
                  <a:lnTo>
                    <a:pt x="81569" y="113669"/>
                  </a:lnTo>
                  <a:lnTo>
                    <a:pt x="82973" y="114162"/>
                  </a:lnTo>
                  <a:lnTo>
                    <a:pt x="84404" y="114605"/>
                  </a:lnTo>
                  <a:lnTo>
                    <a:pt x="85781" y="115024"/>
                  </a:lnTo>
                  <a:lnTo>
                    <a:pt x="87212" y="115443"/>
                  </a:lnTo>
                  <a:lnTo>
                    <a:pt x="88644" y="115812"/>
                  </a:lnTo>
                  <a:lnTo>
                    <a:pt x="90075" y="116206"/>
                  </a:lnTo>
                  <a:lnTo>
                    <a:pt x="91534" y="116576"/>
                  </a:lnTo>
                  <a:lnTo>
                    <a:pt x="92966" y="116896"/>
                  </a:lnTo>
                  <a:lnTo>
                    <a:pt x="94425" y="117241"/>
                  </a:lnTo>
                  <a:lnTo>
                    <a:pt x="95884" y="117561"/>
                  </a:lnTo>
                  <a:lnTo>
                    <a:pt x="97343" y="117857"/>
                  </a:lnTo>
                  <a:lnTo>
                    <a:pt x="98830" y="118128"/>
                  </a:lnTo>
                  <a:lnTo>
                    <a:pt x="100289" y="118374"/>
                  </a:lnTo>
                  <a:lnTo>
                    <a:pt x="101775" y="118596"/>
                  </a:lnTo>
                  <a:lnTo>
                    <a:pt x="103262" y="118842"/>
                  </a:lnTo>
                  <a:lnTo>
                    <a:pt x="104748" y="119014"/>
                  </a:lnTo>
                  <a:lnTo>
                    <a:pt x="106262" y="119211"/>
                  </a:lnTo>
                  <a:lnTo>
                    <a:pt x="107777" y="119384"/>
                  </a:lnTo>
                  <a:lnTo>
                    <a:pt x="109263" y="119532"/>
                  </a:lnTo>
                  <a:lnTo>
                    <a:pt x="110805" y="119630"/>
                  </a:lnTo>
                  <a:lnTo>
                    <a:pt x="112319" y="119753"/>
                  </a:lnTo>
                  <a:lnTo>
                    <a:pt x="113833" y="119827"/>
                  </a:lnTo>
                  <a:lnTo>
                    <a:pt x="115375" y="119926"/>
                  </a:lnTo>
                  <a:lnTo>
                    <a:pt x="116944" y="119950"/>
                  </a:lnTo>
                  <a:lnTo>
                    <a:pt x="118458" y="120000"/>
                  </a:lnTo>
                  <a:lnTo>
                    <a:pt x="120000" y="120000"/>
                  </a:lnTo>
                  <a:lnTo>
                    <a:pt x="120000" y="117487"/>
                  </a:lnTo>
                  <a:lnTo>
                    <a:pt x="118485" y="117463"/>
                  </a:lnTo>
                  <a:lnTo>
                    <a:pt x="116999" y="117463"/>
                  </a:lnTo>
                  <a:lnTo>
                    <a:pt x="115485" y="117413"/>
                  </a:lnTo>
                  <a:lnTo>
                    <a:pt x="113971" y="117315"/>
                  </a:lnTo>
                  <a:lnTo>
                    <a:pt x="112484" y="117241"/>
                  </a:lnTo>
                  <a:lnTo>
                    <a:pt x="110997" y="117142"/>
                  </a:lnTo>
                  <a:lnTo>
                    <a:pt x="109483" y="117019"/>
                  </a:lnTo>
                  <a:lnTo>
                    <a:pt x="108024" y="116871"/>
                  </a:lnTo>
                  <a:lnTo>
                    <a:pt x="106538" y="116724"/>
                  </a:lnTo>
                  <a:lnTo>
                    <a:pt x="105079" y="116551"/>
                  </a:lnTo>
                  <a:lnTo>
                    <a:pt x="103620" y="116354"/>
                  </a:lnTo>
                  <a:lnTo>
                    <a:pt x="102133" y="116133"/>
                  </a:lnTo>
                  <a:lnTo>
                    <a:pt x="100701" y="115911"/>
                  </a:lnTo>
                  <a:lnTo>
                    <a:pt x="99242" y="115665"/>
                  </a:lnTo>
                  <a:lnTo>
                    <a:pt x="97811" y="115369"/>
                  </a:lnTo>
                  <a:lnTo>
                    <a:pt x="96379" y="115098"/>
                  </a:lnTo>
                  <a:lnTo>
                    <a:pt x="94948" y="114802"/>
                  </a:lnTo>
                  <a:lnTo>
                    <a:pt x="93516" y="114482"/>
                  </a:lnTo>
                  <a:lnTo>
                    <a:pt x="92112" y="114113"/>
                  </a:lnTo>
                  <a:lnTo>
                    <a:pt x="90708" y="113793"/>
                  </a:lnTo>
                  <a:lnTo>
                    <a:pt x="89304" y="113399"/>
                  </a:lnTo>
                  <a:lnTo>
                    <a:pt x="87900" y="113004"/>
                  </a:lnTo>
                  <a:lnTo>
                    <a:pt x="86496" y="112610"/>
                  </a:lnTo>
                  <a:lnTo>
                    <a:pt x="85147" y="112192"/>
                  </a:lnTo>
                  <a:lnTo>
                    <a:pt x="83743" y="111748"/>
                  </a:lnTo>
                  <a:lnTo>
                    <a:pt x="82395" y="111305"/>
                  </a:lnTo>
                  <a:lnTo>
                    <a:pt x="81018" y="110837"/>
                  </a:lnTo>
                  <a:lnTo>
                    <a:pt x="79669" y="110344"/>
                  </a:lnTo>
                  <a:lnTo>
                    <a:pt x="78348" y="109827"/>
                  </a:lnTo>
                  <a:lnTo>
                    <a:pt x="76999" y="109310"/>
                  </a:lnTo>
                  <a:lnTo>
                    <a:pt x="75677" y="108768"/>
                  </a:lnTo>
                  <a:lnTo>
                    <a:pt x="74328" y="108251"/>
                  </a:lnTo>
                  <a:lnTo>
                    <a:pt x="73035" y="107660"/>
                  </a:lnTo>
                  <a:lnTo>
                    <a:pt x="71713" y="107068"/>
                  </a:lnTo>
                  <a:lnTo>
                    <a:pt x="70419" y="106502"/>
                  </a:lnTo>
                  <a:lnTo>
                    <a:pt x="69153" y="105886"/>
                  </a:lnTo>
                  <a:lnTo>
                    <a:pt x="67859" y="105246"/>
                  </a:lnTo>
                  <a:lnTo>
                    <a:pt x="66593" y="104605"/>
                  </a:lnTo>
                  <a:lnTo>
                    <a:pt x="65326" y="103965"/>
                  </a:lnTo>
                  <a:lnTo>
                    <a:pt x="64088" y="103275"/>
                  </a:lnTo>
                  <a:lnTo>
                    <a:pt x="62821" y="102586"/>
                  </a:lnTo>
                  <a:lnTo>
                    <a:pt x="61610" y="101896"/>
                  </a:lnTo>
                  <a:lnTo>
                    <a:pt x="60371" y="101182"/>
                  </a:lnTo>
                  <a:lnTo>
                    <a:pt x="59160" y="100443"/>
                  </a:lnTo>
                  <a:lnTo>
                    <a:pt x="57949" y="99704"/>
                  </a:lnTo>
                  <a:lnTo>
                    <a:pt x="56737" y="98940"/>
                  </a:lnTo>
                  <a:lnTo>
                    <a:pt x="55554" y="98152"/>
                  </a:lnTo>
                  <a:lnTo>
                    <a:pt x="54370" y="97389"/>
                  </a:lnTo>
                  <a:lnTo>
                    <a:pt x="53214" y="96576"/>
                  </a:lnTo>
                  <a:lnTo>
                    <a:pt x="52057" y="95763"/>
                  </a:lnTo>
                  <a:lnTo>
                    <a:pt x="50901" y="94926"/>
                  </a:lnTo>
                  <a:lnTo>
                    <a:pt x="49772" y="94088"/>
                  </a:lnTo>
                  <a:lnTo>
                    <a:pt x="48644" y="93226"/>
                  </a:lnTo>
                  <a:lnTo>
                    <a:pt x="47515" y="92364"/>
                  </a:lnTo>
                  <a:lnTo>
                    <a:pt x="46441" y="91502"/>
                  </a:lnTo>
                  <a:lnTo>
                    <a:pt x="45313" y="90615"/>
                  </a:lnTo>
                  <a:lnTo>
                    <a:pt x="44267" y="89704"/>
                  </a:lnTo>
                  <a:lnTo>
                    <a:pt x="43193" y="88768"/>
                  </a:lnTo>
                  <a:lnTo>
                    <a:pt x="42119" y="87857"/>
                  </a:lnTo>
                  <a:lnTo>
                    <a:pt x="41073" y="86896"/>
                  </a:lnTo>
                  <a:lnTo>
                    <a:pt x="40027" y="85960"/>
                  </a:lnTo>
                  <a:lnTo>
                    <a:pt x="39008" y="84975"/>
                  </a:lnTo>
                  <a:lnTo>
                    <a:pt x="37990" y="84014"/>
                  </a:lnTo>
                  <a:lnTo>
                    <a:pt x="36999" y="83004"/>
                  </a:lnTo>
                  <a:lnTo>
                    <a:pt x="35980" y="81995"/>
                  </a:lnTo>
                  <a:lnTo>
                    <a:pt x="35017" y="81009"/>
                  </a:lnTo>
                  <a:lnTo>
                    <a:pt x="34053" y="79975"/>
                  </a:lnTo>
                  <a:lnTo>
                    <a:pt x="33090" y="78940"/>
                  </a:lnTo>
                  <a:lnTo>
                    <a:pt x="32154" y="77881"/>
                  </a:lnTo>
                  <a:lnTo>
                    <a:pt x="31218" y="76822"/>
                  </a:lnTo>
                  <a:lnTo>
                    <a:pt x="30309" y="75738"/>
                  </a:lnTo>
                  <a:lnTo>
                    <a:pt x="29401" y="74655"/>
                  </a:lnTo>
                  <a:lnTo>
                    <a:pt x="28492" y="73571"/>
                  </a:lnTo>
                  <a:lnTo>
                    <a:pt x="27611" y="72463"/>
                  </a:lnTo>
                  <a:lnTo>
                    <a:pt x="26730" y="71354"/>
                  </a:lnTo>
                  <a:lnTo>
                    <a:pt x="25905" y="70221"/>
                  </a:lnTo>
                  <a:lnTo>
                    <a:pt x="25051" y="69088"/>
                  </a:lnTo>
                  <a:lnTo>
                    <a:pt x="24225" y="67931"/>
                  </a:lnTo>
                  <a:lnTo>
                    <a:pt x="23427" y="66798"/>
                  </a:lnTo>
                  <a:lnTo>
                    <a:pt x="22629" y="65615"/>
                  </a:lnTo>
                  <a:lnTo>
                    <a:pt x="21830" y="64433"/>
                  </a:lnTo>
                  <a:lnTo>
                    <a:pt x="21059" y="63251"/>
                  </a:lnTo>
                  <a:lnTo>
                    <a:pt x="20316" y="62068"/>
                  </a:lnTo>
                  <a:lnTo>
                    <a:pt x="19545" y="60837"/>
                  </a:lnTo>
                  <a:lnTo>
                    <a:pt x="18830" y="59630"/>
                  </a:lnTo>
                  <a:lnTo>
                    <a:pt x="18114" y="58423"/>
                  </a:lnTo>
                  <a:lnTo>
                    <a:pt x="17398" y="57167"/>
                  </a:lnTo>
                  <a:lnTo>
                    <a:pt x="16710" y="55935"/>
                  </a:lnTo>
                  <a:lnTo>
                    <a:pt x="16049" y="54679"/>
                  </a:lnTo>
                  <a:lnTo>
                    <a:pt x="15361" y="53423"/>
                  </a:lnTo>
                  <a:lnTo>
                    <a:pt x="14728" y="52142"/>
                  </a:lnTo>
                  <a:lnTo>
                    <a:pt x="14122" y="50862"/>
                  </a:lnTo>
                  <a:lnTo>
                    <a:pt x="13516" y="49581"/>
                  </a:lnTo>
                  <a:lnTo>
                    <a:pt x="12911" y="48275"/>
                  </a:lnTo>
                  <a:lnTo>
                    <a:pt x="12333" y="46995"/>
                  </a:lnTo>
                  <a:lnTo>
                    <a:pt x="11754" y="45665"/>
                  </a:lnTo>
                  <a:lnTo>
                    <a:pt x="11204" y="44334"/>
                  </a:lnTo>
                  <a:lnTo>
                    <a:pt x="10653" y="43004"/>
                  </a:lnTo>
                  <a:lnTo>
                    <a:pt x="10158" y="41674"/>
                  </a:lnTo>
                  <a:lnTo>
                    <a:pt x="9662" y="40344"/>
                  </a:lnTo>
                  <a:lnTo>
                    <a:pt x="9167" y="38965"/>
                  </a:lnTo>
                  <a:lnTo>
                    <a:pt x="8699" y="37635"/>
                  </a:lnTo>
                  <a:lnTo>
                    <a:pt x="8231" y="36256"/>
                  </a:lnTo>
                  <a:lnTo>
                    <a:pt x="7790" y="34876"/>
                  </a:lnTo>
                  <a:lnTo>
                    <a:pt x="7377" y="33497"/>
                  </a:lnTo>
                  <a:lnTo>
                    <a:pt x="6964" y="32118"/>
                  </a:lnTo>
                  <a:lnTo>
                    <a:pt x="6607" y="30714"/>
                  </a:lnTo>
                  <a:lnTo>
                    <a:pt x="6194" y="29310"/>
                  </a:lnTo>
                  <a:lnTo>
                    <a:pt x="5836" y="27906"/>
                  </a:lnTo>
                  <a:lnTo>
                    <a:pt x="5505" y="26477"/>
                  </a:lnTo>
                  <a:lnTo>
                    <a:pt x="5203" y="25073"/>
                  </a:lnTo>
                  <a:lnTo>
                    <a:pt x="4900" y="23645"/>
                  </a:lnTo>
                  <a:lnTo>
                    <a:pt x="4624" y="22192"/>
                  </a:lnTo>
                  <a:lnTo>
                    <a:pt x="4349" y="20738"/>
                  </a:lnTo>
                  <a:lnTo>
                    <a:pt x="4101" y="19310"/>
                  </a:lnTo>
                  <a:lnTo>
                    <a:pt x="3854" y="17857"/>
                  </a:lnTo>
                  <a:lnTo>
                    <a:pt x="3633" y="16403"/>
                  </a:lnTo>
                  <a:lnTo>
                    <a:pt x="3441" y="14926"/>
                  </a:lnTo>
                  <a:lnTo>
                    <a:pt x="3275" y="13472"/>
                  </a:lnTo>
                  <a:lnTo>
                    <a:pt x="3110" y="11995"/>
                  </a:lnTo>
                  <a:lnTo>
                    <a:pt x="2973" y="10517"/>
                  </a:lnTo>
                  <a:lnTo>
                    <a:pt x="2835" y="9014"/>
                  </a:lnTo>
                  <a:lnTo>
                    <a:pt x="2752" y="7536"/>
                  </a:lnTo>
                  <a:lnTo>
                    <a:pt x="2642" y="6034"/>
                  </a:lnTo>
                  <a:lnTo>
                    <a:pt x="2587" y="4532"/>
                  </a:lnTo>
                  <a:lnTo>
                    <a:pt x="2532" y="3029"/>
                  </a:lnTo>
                  <a:lnTo>
                    <a:pt x="2505" y="1527"/>
                  </a:lnTo>
                  <a:lnTo>
                    <a:pt x="25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Shape 1011"/>
            <p:cNvSpPr/>
            <p:nvPr/>
          </p:nvSpPr>
          <p:spPr>
            <a:xfrm>
              <a:off x="1735" y="2568"/>
              <a:ext cx="725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118458" y="0"/>
                  </a:lnTo>
                  <a:lnTo>
                    <a:pt x="116944" y="49"/>
                  </a:lnTo>
                  <a:lnTo>
                    <a:pt x="115375" y="73"/>
                  </a:lnTo>
                  <a:lnTo>
                    <a:pt x="113833" y="172"/>
                  </a:lnTo>
                  <a:lnTo>
                    <a:pt x="112319" y="246"/>
                  </a:lnTo>
                  <a:lnTo>
                    <a:pt x="110805" y="369"/>
                  </a:lnTo>
                  <a:lnTo>
                    <a:pt x="109263" y="468"/>
                  </a:lnTo>
                  <a:lnTo>
                    <a:pt x="107777" y="615"/>
                  </a:lnTo>
                  <a:lnTo>
                    <a:pt x="106262" y="788"/>
                  </a:lnTo>
                  <a:lnTo>
                    <a:pt x="104748" y="985"/>
                  </a:lnTo>
                  <a:lnTo>
                    <a:pt x="103262" y="1157"/>
                  </a:lnTo>
                  <a:lnTo>
                    <a:pt x="101775" y="1404"/>
                  </a:lnTo>
                  <a:lnTo>
                    <a:pt x="100289" y="1625"/>
                  </a:lnTo>
                  <a:lnTo>
                    <a:pt x="98830" y="1896"/>
                  </a:lnTo>
                  <a:lnTo>
                    <a:pt x="97343" y="2143"/>
                  </a:lnTo>
                  <a:lnTo>
                    <a:pt x="95884" y="2463"/>
                  </a:lnTo>
                  <a:lnTo>
                    <a:pt x="94425" y="2759"/>
                  </a:lnTo>
                  <a:lnTo>
                    <a:pt x="92966" y="3104"/>
                  </a:lnTo>
                  <a:lnTo>
                    <a:pt x="91534" y="3424"/>
                  </a:lnTo>
                  <a:lnTo>
                    <a:pt x="90075" y="3793"/>
                  </a:lnTo>
                  <a:lnTo>
                    <a:pt x="88644" y="4188"/>
                  </a:lnTo>
                  <a:lnTo>
                    <a:pt x="87212" y="4557"/>
                  </a:lnTo>
                  <a:lnTo>
                    <a:pt x="85781" y="4976"/>
                  </a:lnTo>
                  <a:lnTo>
                    <a:pt x="84404" y="5395"/>
                  </a:lnTo>
                  <a:lnTo>
                    <a:pt x="82973" y="5838"/>
                  </a:lnTo>
                  <a:lnTo>
                    <a:pt x="81569" y="6331"/>
                  </a:lnTo>
                  <a:lnTo>
                    <a:pt x="80192" y="6799"/>
                  </a:lnTo>
                  <a:lnTo>
                    <a:pt x="78816" y="7292"/>
                  </a:lnTo>
                  <a:lnTo>
                    <a:pt x="77439" y="7834"/>
                  </a:lnTo>
                  <a:lnTo>
                    <a:pt x="76090" y="8351"/>
                  </a:lnTo>
                  <a:lnTo>
                    <a:pt x="74714" y="8893"/>
                  </a:lnTo>
                  <a:lnTo>
                    <a:pt x="73392" y="9484"/>
                  </a:lnTo>
                  <a:lnTo>
                    <a:pt x="72016" y="10026"/>
                  </a:lnTo>
                  <a:lnTo>
                    <a:pt x="70695" y="10642"/>
                  </a:lnTo>
                  <a:lnTo>
                    <a:pt x="69373" y="11258"/>
                  </a:lnTo>
                  <a:lnTo>
                    <a:pt x="68052" y="11874"/>
                  </a:lnTo>
                  <a:lnTo>
                    <a:pt x="66758" y="12514"/>
                  </a:lnTo>
                  <a:lnTo>
                    <a:pt x="65437" y="13180"/>
                  </a:lnTo>
                  <a:lnTo>
                    <a:pt x="64170" y="13845"/>
                  </a:lnTo>
                  <a:lnTo>
                    <a:pt x="62876" y="14510"/>
                  </a:lnTo>
                  <a:lnTo>
                    <a:pt x="61610" y="15249"/>
                  </a:lnTo>
                  <a:lnTo>
                    <a:pt x="60344" y="15939"/>
                  </a:lnTo>
                  <a:lnTo>
                    <a:pt x="59077" y="16653"/>
                  </a:lnTo>
                  <a:lnTo>
                    <a:pt x="57866" y="17417"/>
                  </a:lnTo>
                  <a:lnTo>
                    <a:pt x="56600" y="18156"/>
                  </a:lnTo>
                  <a:lnTo>
                    <a:pt x="55388" y="18944"/>
                  </a:lnTo>
                  <a:lnTo>
                    <a:pt x="54177" y="19757"/>
                  </a:lnTo>
                  <a:lnTo>
                    <a:pt x="52993" y="20546"/>
                  </a:lnTo>
                  <a:lnTo>
                    <a:pt x="51782" y="21359"/>
                  </a:lnTo>
                  <a:lnTo>
                    <a:pt x="50626" y="22196"/>
                  </a:lnTo>
                  <a:lnTo>
                    <a:pt x="49442" y="23034"/>
                  </a:lnTo>
                  <a:lnTo>
                    <a:pt x="48286" y="23896"/>
                  </a:lnTo>
                  <a:lnTo>
                    <a:pt x="47130" y="24758"/>
                  </a:lnTo>
                  <a:lnTo>
                    <a:pt x="46001" y="25670"/>
                  </a:lnTo>
                  <a:lnTo>
                    <a:pt x="44845" y="26557"/>
                  </a:lnTo>
                  <a:lnTo>
                    <a:pt x="43743" y="27468"/>
                  </a:lnTo>
                  <a:lnTo>
                    <a:pt x="42615" y="28380"/>
                  </a:lnTo>
                  <a:lnTo>
                    <a:pt x="41541" y="29340"/>
                  </a:lnTo>
                  <a:lnTo>
                    <a:pt x="40440" y="30277"/>
                  </a:lnTo>
                  <a:lnTo>
                    <a:pt x="39394" y="31237"/>
                  </a:lnTo>
                  <a:lnTo>
                    <a:pt x="38320" y="32198"/>
                  </a:lnTo>
                  <a:lnTo>
                    <a:pt x="37274" y="33208"/>
                  </a:lnTo>
                  <a:lnTo>
                    <a:pt x="36256" y="34218"/>
                  </a:lnTo>
                  <a:lnTo>
                    <a:pt x="35209" y="35228"/>
                  </a:lnTo>
                  <a:lnTo>
                    <a:pt x="34218" y="36238"/>
                  </a:lnTo>
                  <a:lnTo>
                    <a:pt x="33200" y="37273"/>
                  </a:lnTo>
                  <a:lnTo>
                    <a:pt x="32209" y="38332"/>
                  </a:lnTo>
                  <a:lnTo>
                    <a:pt x="31218" y="39392"/>
                  </a:lnTo>
                  <a:lnTo>
                    <a:pt x="30282" y="40451"/>
                  </a:lnTo>
                  <a:lnTo>
                    <a:pt x="29346" y="41535"/>
                  </a:lnTo>
                  <a:lnTo>
                    <a:pt x="28382" y="42644"/>
                  </a:lnTo>
                  <a:lnTo>
                    <a:pt x="27474" y="43752"/>
                  </a:lnTo>
                  <a:lnTo>
                    <a:pt x="26538" y="44861"/>
                  </a:lnTo>
                  <a:lnTo>
                    <a:pt x="25657" y="45994"/>
                  </a:lnTo>
                  <a:lnTo>
                    <a:pt x="24776" y="47152"/>
                  </a:lnTo>
                  <a:lnTo>
                    <a:pt x="23895" y="48285"/>
                  </a:lnTo>
                  <a:lnTo>
                    <a:pt x="23041" y="49443"/>
                  </a:lnTo>
                  <a:lnTo>
                    <a:pt x="22161" y="50626"/>
                  </a:lnTo>
                  <a:lnTo>
                    <a:pt x="21362" y="51784"/>
                  </a:lnTo>
                  <a:lnTo>
                    <a:pt x="20536" y="52991"/>
                  </a:lnTo>
                  <a:lnTo>
                    <a:pt x="19738" y="54198"/>
                  </a:lnTo>
                  <a:lnTo>
                    <a:pt x="18940" y="55405"/>
                  </a:lnTo>
                  <a:lnTo>
                    <a:pt x="18169" y="56637"/>
                  </a:lnTo>
                  <a:lnTo>
                    <a:pt x="17398" y="57869"/>
                  </a:lnTo>
                  <a:lnTo>
                    <a:pt x="16655" y="59100"/>
                  </a:lnTo>
                  <a:lnTo>
                    <a:pt x="15939" y="60357"/>
                  </a:lnTo>
                  <a:lnTo>
                    <a:pt x="15196" y="61638"/>
                  </a:lnTo>
                  <a:lnTo>
                    <a:pt x="14507" y="62894"/>
                  </a:lnTo>
                  <a:lnTo>
                    <a:pt x="13819" y="64175"/>
                  </a:lnTo>
                  <a:lnTo>
                    <a:pt x="13131" y="65456"/>
                  </a:lnTo>
                  <a:lnTo>
                    <a:pt x="12498" y="66762"/>
                  </a:lnTo>
                  <a:lnTo>
                    <a:pt x="11865" y="68068"/>
                  </a:lnTo>
                  <a:lnTo>
                    <a:pt x="11231" y="69373"/>
                  </a:lnTo>
                  <a:lnTo>
                    <a:pt x="10598" y="70704"/>
                  </a:lnTo>
                  <a:lnTo>
                    <a:pt x="10020" y="72009"/>
                  </a:lnTo>
                  <a:lnTo>
                    <a:pt x="9442" y="73389"/>
                  </a:lnTo>
                  <a:lnTo>
                    <a:pt x="8891" y="74719"/>
                  </a:lnTo>
                  <a:lnTo>
                    <a:pt x="8313" y="76099"/>
                  </a:lnTo>
                  <a:lnTo>
                    <a:pt x="7790" y="77454"/>
                  </a:lnTo>
                  <a:lnTo>
                    <a:pt x="7295" y="78809"/>
                  </a:lnTo>
                  <a:lnTo>
                    <a:pt x="6799" y="80213"/>
                  </a:lnTo>
                  <a:lnTo>
                    <a:pt x="6304" y="81568"/>
                  </a:lnTo>
                  <a:lnTo>
                    <a:pt x="5836" y="82997"/>
                  </a:lnTo>
                  <a:lnTo>
                    <a:pt x="5395" y="84401"/>
                  </a:lnTo>
                  <a:lnTo>
                    <a:pt x="4982" y="85805"/>
                  </a:lnTo>
                  <a:lnTo>
                    <a:pt x="4569" y="87234"/>
                  </a:lnTo>
                  <a:lnTo>
                    <a:pt x="4184" y="88663"/>
                  </a:lnTo>
                  <a:lnTo>
                    <a:pt x="3771" y="90067"/>
                  </a:lnTo>
                  <a:lnTo>
                    <a:pt x="3413" y="91521"/>
                  </a:lnTo>
                  <a:lnTo>
                    <a:pt x="3083" y="92974"/>
                  </a:lnTo>
                  <a:lnTo>
                    <a:pt x="2752" y="94428"/>
                  </a:lnTo>
                  <a:lnTo>
                    <a:pt x="2450" y="95881"/>
                  </a:lnTo>
                  <a:lnTo>
                    <a:pt x="2147" y="97335"/>
                  </a:lnTo>
                  <a:lnTo>
                    <a:pt x="1871" y="98813"/>
                  </a:lnTo>
                  <a:lnTo>
                    <a:pt x="1596" y="100291"/>
                  </a:lnTo>
                  <a:lnTo>
                    <a:pt x="1376" y="101769"/>
                  </a:lnTo>
                  <a:lnTo>
                    <a:pt x="1156" y="103272"/>
                  </a:lnTo>
                  <a:lnTo>
                    <a:pt x="963" y="104750"/>
                  </a:lnTo>
                  <a:lnTo>
                    <a:pt x="770" y="106253"/>
                  </a:lnTo>
                  <a:lnTo>
                    <a:pt x="605" y="107756"/>
                  </a:lnTo>
                  <a:lnTo>
                    <a:pt x="467" y="109308"/>
                  </a:lnTo>
                  <a:lnTo>
                    <a:pt x="357" y="110810"/>
                  </a:lnTo>
                  <a:lnTo>
                    <a:pt x="247" y="112338"/>
                  </a:lnTo>
                  <a:lnTo>
                    <a:pt x="165" y="113841"/>
                  </a:lnTo>
                  <a:lnTo>
                    <a:pt x="82" y="115393"/>
                  </a:lnTo>
                  <a:lnTo>
                    <a:pt x="27" y="116945"/>
                  </a:lnTo>
                  <a:lnTo>
                    <a:pt x="0" y="118472"/>
                  </a:lnTo>
                  <a:lnTo>
                    <a:pt x="0" y="120000"/>
                  </a:lnTo>
                  <a:lnTo>
                    <a:pt x="2505" y="120000"/>
                  </a:lnTo>
                  <a:lnTo>
                    <a:pt x="2505" y="118497"/>
                  </a:lnTo>
                  <a:lnTo>
                    <a:pt x="2532" y="116994"/>
                  </a:lnTo>
                  <a:lnTo>
                    <a:pt x="2587" y="115491"/>
                  </a:lnTo>
                  <a:lnTo>
                    <a:pt x="2642" y="113988"/>
                  </a:lnTo>
                  <a:lnTo>
                    <a:pt x="2752" y="112486"/>
                  </a:lnTo>
                  <a:lnTo>
                    <a:pt x="2835" y="111008"/>
                  </a:lnTo>
                  <a:lnTo>
                    <a:pt x="2973" y="109505"/>
                  </a:lnTo>
                  <a:lnTo>
                    <a:pt x="3110" y="108027"/>
                  </a:lnTo>
                  <a:lnTo>
                    <a:pt x="3275" y="106548"/>
                  </a:lnTo>
                  <a:lnTo>
                    <a:pt x="3441" y="105095"/>
                  </a:lnTo>
                  <a:lnTo>
                    <a:pt x="3633" y="103617"/>
                  </a:lnTo>
                  <a:lnTo>
                    <a:pt x="3854" y="102163"/>
                  </a:lnTo>
                  <a:lnTo>
                    <a:pt x="4101" y="100710"/>
                  </a:lnTo>
                  <a:lnTo>
                    <a:pt x="4349" y="99281"/>
                  </a:lnTo>
                  <a:lnTo>
                    <a:pt x="4624" y="97827"/>
                  </a:lnTo>
                  <a:lnTo>
                    <a:pt x="4900" y="96374"/>
                  </a:lnTo>
                  <a:lnTo>
                    <a:pt x="5203" y="94945"/>
                  </a:lnTo>
                  <a:lnTo>
                    <a:pt x="5505" y="93541"/>
                  </a:lnTo>
                  <a:lnTo>
                    <a:pt x="5836" y="92112"/>
                  </a:lnTo>
                  <a:lnTo>
                    <a:pt x="6194" y="90708"/>
                  </a:lnTo>
                  <a:lnTo>
                    <a:pt x="6607" y="89304"/>
                  </a:lnTo>
                  <a:lnTo>
                    <a:pt x="6964" y="87899"/>
                  </a:lnTo>
                  <a:lnTo>
                    <a:pt x="7377" y="86520"/>
                  </a:lnTo>
                  <a:lnTo>
                    <a:pt x="7790" y="85140"/>
                  </a:lnTo>
                  <a:lnTo>
                    <a:pt x="8231" y="83761"/>
                  </a:lnTo>
                  <a:lnTo>
                    <a:pt x="8699" y="82381"/>
                  </a:lnTo>
                  <a:lnTo>
                    <a:pt x="9167" y="81051"/>
                  </a:lnTo>
                  <a:lnTo>
                    <a:pt x="9662" y="79671"/>
                  </a:lnTo>
                  <a:lnTo>
                    <a:pt x="10158" y="78341"/>
                  </a:lnTo>
                  <a:lnTo>
                    <a:pt x="10653" y="77010"/>
                  </a:lnTo>
                  <a:lnTo>
                    <a:pt x="11204" y="75680"/>
                  </a:lnTo>
                  <a:lnTo>
                    <a:pt x="11754" y="74350"/>
                  </a:lnTo>
                  <a:lnTo>
                    <a:pt x="12333" y="73019"/>
                  </a:lnTo>
                  <a:lnTo>
                    <a:pt x="12911" y="71738"/>
                  </a:lnTo>
                  <a:lnTo>
                    <a:pt x="13516" y="70433"/>
                  </a:lnTo>
                  <a:lnTo>
                    <a:pt x="14122" y="69152"/>
                  </a:lnTo>
                  <a:lnTo>
                    <a:pt x="14728" y="67871"/>
                  </a:lnTo>
                  <a:lnTo>
                    <a:pt x="15361" y="66590"/>
                  </a:lnTo>
                  <a:lnTo>
                    <a:pt x="16049" y="65333"/>
                  </a:lnTo>
                  <a:lnTo>
                    <a:pt x="16710" y="64077"/>
                  </a:lnTo>
                  <a:lnTo>
                    <a:pt x="17398" y="62845"/>
                  </a:lnTo>
                  <a:lnTo>
                    <a:pt x="18114" y="61613"/>
                  </a:lnTo>
                  <a:lnTo>
                    <a:pt x="18830" y="60381"/>
                  </a:lnTo>
                  <a:lnTo>
                    <a:pt x="19545" y="59174"/>
                  </a:lnTo>
                  <a:lnTo>
                    <a:pt x="20316" y="57942"/>
                  </a:lnTo>
                  <a:lnTo>
                    <a:pt x="21059" y="56760"/>
                  </a:lnTo>
                  <a:lnTo>
                    <a:pt x="21830" y="55577"/>
                  </a:lnTo>
                  <a:lnTo>
                    <a:pt x="22629" y="54395"/>
                  </a:lnTo>
                  <a:lnTo>
                    <a:pt x="23427" y="53212"/>
                  </a:lnTo>
                  <a:lnTo>
                    <a:pt x="24225" y="52079"/>
                  </a:lnTo>
                  <a:lnTo>
                    <a:pt x="25051" y="50921"/>
                  </a:lnTo>
                  <a:lnTo>
                    <a:pt x="25905" y="49788"/>
                  </a:lnTo>
                  <a:lnTo>
                    <a:pt x="26730" y="48655"/>
                  </a:lnTo>
                  <a:lnTo>
                    <a:pt x="27611" y="47571"/>
                  </a:lnTo>
                  <a:lnTo>
                    <a:pt x="28492" y="46438"/>
                  </a:lnTo>
                  <a:lnTo>
                    <a:pt x="29401" y="45354"/>
                  </a:lnTo>
                  <a:lnTo>
                    <a:pt x="30309" y="44270"/>
                  </a:lnTo>
                  <a:lnTo>
                    <a:pt x="31218" y="43186"/>
                  </a:lnTo>
                  <a:lnTo>
                    <a:pt x="32154" y="42126"/>
                  </a:lnTo>
                  <a:lnTo>
                    <a:pt x="33090" y="41067"/>
                  </a:lnTo>
                  <a:lnTo>
                    <a:pt x="34053" y="40032"/>
                  </a:lnTo>
                  <a:lnTo>
                    <a:pt x="35017" y="38998"/>
                  </a:lnTo>
                  <a:lnTo>
                    <a:pt x="35980" y="38012"/>
                  </a:lnTo>
                  <a:lnTo>
                    <a:pt x="36999" y="37002"/>
                  </a:lnTo>
                  <a:lnTo>
                    <a:pt x="37990" y="35992"/>
                  </a:lnTo>
                  <a:lnTo>
                    <a:pt x="39008" y="35031"/>
                  </a:lnTo>
                  <a:lnTo>
                    <a:pt x="40027" y="34046"/>
                  </a:lnTo>
                  <a:lnTo>
                    <a:pt x="41073" y="33110"/>
                  </a:lnTo>
                  <a:lnTo>
                    <a:pt x="42119" y="32149"/>
                  </a:lnTo>
                  <a:lnTo>
                    <a:pt x="43193" y="31237"/>
                  </a:lnTo>
                  <a:lnTo>
                    <a:pt x="44267" y="30301"/>
                  </a:lnTo>
                  <a:lnTo>
                    <a:pt x="45313" y="29390"/>
                  </a:lnTo>
                  <a:lnTo>
                    <a:pt x="46441" y="28503"/>
                  </a:lnTo>
                  <a:lnTo>
                    <a:pt x="47515" y="27641"/>
                  </a:lnTo>
                  <a:lnTo>
                    <a:pt x="48644" y="26778"/>
                  </a:lnTo>
                  <a:lnTo>
                    <a:pt x="49772" y="25916"/>
                  </a:lnTo>
                  <a:lnTo>
                    <a:pt x="50901" y="25079"/>
                  </a:lnTo>
                  <a:lnTo>
                    <a:pt x="52057" y="24241"/>
                  </a:lnTo>
                  <a:lnTo>
                    <a:pt x="53214" y="23428"/>
                  </a:lnTo>
                  <a:lnTo>
                    <a:pt x="54370" y="22615"/>
                  </a:lnTo>
                  <a:lnTo>
                    <a:pt x="55554" y="21851"/>
                  </a:lnTo>
                  <a:lnTo>
                    <a:pt x="56737" y="21063"/>
                  </a:lnTo>
                  <a:lnTo>
                    <a:pt x="57949" y="20299"/>
                  </a:lnTo>
                  <a:lnTo>
                    <a:pt x="59160" y="19560"/>
                  </a:lnTo>
                  <a:lnTo>
                    <a:pt x="60371" y="18846"/>
                  </a:lnTo>
                  <a:lnTo>
                    <a:pt x="61610" y="18107"/>
                  </a:lnTo>
                  <a:lnTo>
                    <a:pt x="62821" y="17417"/>
                  </a:lnTo>
                  <a:lnTo>
                    <a:pt x="64088" y="16727"/>
                  </a:lnTo>
                  <a:lnTo>
                    <a:pt x="65326" y="16037"/>
                  </a:lnTo>
                  <a:lnTo>
                    <a:pt x="66593" y="15397"/>
                  </a:lnTo>
                  <a:lnTo>
                    <a:pt x="67859" y="14756"/>
                  </a:lnTo>
                  <a:lnTo>
                    <a:pt x="69153" y="14116"/>
                  </a:lnTo>
                  <a:lnTo>
                    <a:pt x="70419" y="13524"/>
                  </a:lnTo>
                  <a:lnTo>
                    <a:pt x="71713" y="12933"/>
                  </a:lnTo>
                  <a:lnTo>
                    <a:pt x="73035" y="12342"/>
                  </a:lnTo>
                  <a:lnTo>
                    <a:pt x="74328" y="11751"/>
                  </a:lnTo>
                  <a:lnTo>
                    <a:pt x="75677" y="11233"/>
                  </a:lnTo>
                  <a:lnTo>
                    <a:pt x="76999" y="10691"/>
                  </a:lnTo>
                  <a:lnTo>
                    <a:pt x="78348" y="10174"/>
                  </a:lnTo>
                  <a:lnTo>
                    <a:pt x="79669" y="9657"/>
                  </a:lnTo>
                  <a:lnTo>
                    <a:pt x="81018" y="9164"/>
                  </a:lnTo>
                  <a:lnTo>
                    <a:pt x="82395" y="8696"/>
                  </a:lnTo>
                  <a:lnTo>
                    <a:pt x="83743" y="8252"/>
                  </a:lnTo>
                  <a:lnTo>
                    <a:pt x="85147" y="7809"/>
                  </a:lnTo>
                  <a:lnTo>
                    <a:pt x="86496" y="7390"/>
                  </a:lnTo>
                  <a:lnTo>
                    <a:pt x="87900" y="6996"/>
                  </a:lnTo>
                  <a:lnTo>
                    <a:pt x="89304" y="6602"/>
                  </a:lnTo>
                  <a:lnTo>
                    <a:pt x="90708" y="6208"/>
                  </a:lnTo>
                  <a:lnTo>
                    <a:pt x="92112" y="5887"/>
                  </a:lnTo>
                  <a:lnTo>
                    <a:pt x="93516" y="5518"/>
                  </a:lnTo>
                  <a:lnTo>
                    <a:pt x="94948" y="5198"/>
                  </a:lnTo>
                  <a:lnTo>
                    <a:pt x="96379" y="4902"/>
                  </a:lnTo>
                  <a:lnTo>
                    <a:pt x="97811" y="4631"/>
                  </a:lnTo>
                  <a:lnTo>
                    <a:pt x="99242" y="4335"/>
                  </a:lnTo>
                  <a:lnTo>
                    <a:pt x="100701" y="4089"/>
                  </a:lnTo>
                  <a:lnTo>
                    <a:pt x="102133" y="3867"/>
                  </a:lnTo>
                  <a:lnTo>
                    <a:pt x="103620" y="3646"/>
                  </a:lnTo>
                  <a:lnTo>
                    <a:pt x="105079" y="3448"/>
                  </a:lnTo>
                  <a:lnTo>
                    <a:pt x="106538" y="3276"/>
                  </a:lnTo>
                  <a:lnTo>
                    <a:pt x="108024" y="3128"/>
                  </a:lnTo>
                  <a:lnTo>
                    <a:pt x="109483" y="2980"/>
                  </a:lnTo>
                  <a:lnTo>
                    <a:pt x="110997" y="2857"/>
                  </a:lnTo>
                  <a:lnTo>
                    <a:pt x="112484" y="2759"/>
                  </a:lnTo>
                  <a:lnTo>
                    <a:pt x="113971" y="2685"/>
                  </a:lnTo>
                  <a:lnTo>
                    <a:pt x="115485" y="2586"/>
                  </a:lnTo>
                  <a:lnTo>
                    <a:pt x="116999" y="2537"/>
                  </a:lnTo>
                  <a:lnTo>
                    <a:pt x="118485" y="2537"/>
                  </a:lnTo>
                  <a:lnTo>
                    <a:pt x="120000" y="251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Shape 1012"/>
            <p:cNvSpPr/>
            <p:nvPr/>
          </p:nvSpPr>
          <p:spPr>
            <a:xfrm>
              <a:off x="1970" y="2827"/>
              <a:ext cx="485" cy="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4" y="118169"/>
                  </a:moveTo>
                  <a:lnTo>
                    <a:pt x="3511" y="120000"/>
                  </a:lnTo>
                  <a:lnTo>
                    <a:pt x="119999" y="2428"/>
                  </a:lnTo>
                  <a:lnTo>
                    <a:pt x="117232" y="0"/>
                  </a:lnTo>
                  <a:lnTo>
                    <a:pt x="784" y="117535"/>
                  </a:lnTo>
                  <a:lnTo>
                    <a:pt x="371" y="119366"/>
                  </a:lnTo>
                  <a:lnTo>
                    <a:pt x="784" y="117535"/>
                  </a:lnTo>
                  <a:lnTo>
                    <a:pt x="0" y="118345"/>
                  </a:lnTo>
                  <a:lnTo>
                    <a:pt x="371" y="119366"/>
                  </a:lnTo>
                  <a:lnTo>
                    <a:pt x="3924" y="118169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Shape 1013"/>
            <p:cNvSpPr/>
            <p:nvPr/>
          </p:nvSpPr>
          <p:spPr>
            <a:xfrm>
              <a:off x="1972" y="3331"/>
              <a:ext cx="133" cy="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538" y="113920"/>
                  </a:moveTo>
                  <a:lnTo>
                    <a:pt x="120000" y="115414"/>
                  </a:lnTo>
                  <a:lnTo>
                    <a:pt x="12916" y="0"/>
                  </a:lnTo>
                  <a:lnTo>
                    <a:pt x="0" y="1751"/>
                  </a:lnTo>
                  <a:lnTo>
                    <a:pt x="107083" y="117166"/>
                  </a:lnTo>
                  <a:lnTo>
                    <a:pt x="116695" y="118608"/>
                  </a:lnTo>
                  <a:lnTo>
                    <a:pt x="107083" y="117166"/>
                  </a:lnTo>
                  <a:lnTo>
                    <a:pt x="109787" y="120000"/>
                  </a:lnTo>
                  <a:lnTo>
                    <a:pt x="116695" y="118608"/>
                  </a:lnTo>
                  <a:lnTo>
                    <a:pt x="110538" y="11392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Shape 1014"/>
            <p:cNvSpPr/>
            <p:nvPr/>
          </p:nvSpPr>
          <p:spPr>
            <a:xfrm>
              <a:off x="2095" y="3322"/>
              <a:ext cx="662" cy="3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66" y="2280"/>
                  </a:moveTo>
                  <a:lnTo>
                    <a:pt x="118733" y="0"/>
                  </a:lnTo>
                  <a:lnTo>
                    <a:pt x="0" y="115388"/>
                  </a:lnTo>
                  <a:lnTo>
                    <a:pt x="1236" y="120000"/>
                  </a:lnTo>
                  <a:lnTo>
                    <a:pt x="120000" y="4560"/>
                  </a:lnTo>
                  <a:lnTo>
                    <a:pt x="119366" y="228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Shape 1015"/>
            <p:cNvSpPr/>
            <p:nvPr/>
          </p:nvSpPr>
          <p:spPr>
            <a:xfrm>
              <a:off x="2401" y="3425"/>
              <a:ext cx="528" cy="3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91" y="2413"/>
                  </a:moveTo>
                  <a:lnTo>
                    <a:pt x="118259" y="0"/>
                  </a:lnTo>
                  <a:lnTo>
                    <a:pt x="0" y="115004"/>
                  </a:lnTo>
                  <a:lnTo>
                    <a:pt x="1702" y="120000"/>
                  </a:lnTo>
                  <a:lnTo>
                    <a:pt x="119999" y="4883"/>
                  </a:lnTo>
                  <a:lnTo>
                    <a:pt x="119091" y="241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Shape 1016"/>
            <p:cNvSpPr/>
            <p:nvPr/>
          </p:nvSpPr>
          <p:spPr>
            <a:xfrm>
              <a:off x="2677" y="2901"/>
              <a:ext cx="355" cy="2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42" y="7128"/>
                  </a:moveTo>
                  <a:lnTo>
                    <a:pt x="1966" y="11168"/>
                  </a:lnTo>
                  <a:lnTo>
                    <a:pt x="117415" y="120000"/>
                  </a:lnTo>
                  <a:lnTo>
                    <a:pt x="120000" y="113108"/>
                  </a:lnTo>
                  <a:lnTo>
                    <a:pt x="4606" y="4277"/>
                  </a:lnTo>
                  <a:lnTo>
                    <a:pt x="730" y="8316"/>
                  </a:lnTo>
                  <a:lnTo>
                    <a:pt x="4606" y="4277"/>
                  </a:lnTo>
                  <a:lnTo>
                    <a:pt x="0" y="0"/>
                  </a:lnTo>
                  <a:lnTo>
                    <a:pt x="730" y="8316"/>
                  </a:lnTo>
                  <a:lnTo>
                    <a:pt x="5842" y="712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Shape 1017"/>
            <p:cNvSpPr/>
            <p:nvPr/>
          </p:nvSpPr>
          <p:spPr>
            <a:xfrm>
              <a:off x="2679" y="2912"/>
              <a:ext cx="74" cy="4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61" y="119690"/>
                  </a:moveTo>
                  <a:lnTo>
                    <a:pt x="119999" y="119337"/>
                  </a:lnTo>
                  <a:lnTo>
                    <a:pt x="24484" y="0"/>
                  </a:lnTo>
                  <a:lnTo>
                    <a:pt x="0" y="662"/>
                  </a:lnTo>
                  <a:lnTo>
                    <a:pt x="95784" y="120000"/>
                  </a:lnTo>
                  <a:lnTo>
                    <a:pt x="108161" y="11969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8" name="Shape 1018"/>
          <p:cNvSpPr/>
          <p:nvPr/>
        </p:nvSpPr>
        <p:spPr>
          <a:xfrm>
            <a:off x="4932362" y="4292600"/>
            <a:ext cx="360362" cy="29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55106" y="120000"/>
                </a:lnTo>
                <a:lnTo>
                  <a:pt x="55018" y="119088"/>
                </a:lnTo>
                <a:lnTo>
                  <a:pt x="54842" y="118086"/>
                </a:lnTo>
                <a:lnTo>
                  <a:pt x="54753" y="117084"/>
                </a:lnTo>
                <a:lnTo>
                  <a:pt x="54577" y="116173"/>
                </a:lnTo>
                <a:lnTo>
                  <a:pt x="54489" y="115261"/>
                </a:lnTo>
                <a:lnTo>
                  <a:pt x="54313" y="114259"/>
                </a:lnTo>
                <a:lnTo>
                  <a:pt x="54136" y="113348"/>
                </a:lnTo>
                <a:lnTo>
                  <a:pt x="54048" y="112346"/>
                </a:lnTo>
                <a:lnTo>
                  <a:pt x="53872" y="111435"/>
                </a:lnTo>
                <a:lnTo>
                  <a:pt x="53695" y="110523"/>
                </a:lnTo>
                <a:lnTo>
                  <a:pt x="53519" y="109612"/>
                </a:lnTo>
                <a:lnTo>
                  <a:pt x="53343" y="108701"/>
                </a:lnTo>
                <a:lnTo>
                  <a:pt x="53166" y="107881"/>
                </a:lnTo>
                <a:lnTo>
                  <a:pt x="52990" y="106879"/>
                </a:lnTo>
                <a:lnTo>
                  <a:pt x="52814" y="105968"/>
                </a:lnTo>
                <a:lnTo>
                  <a:pt x="52637" y="105056"/>
                </a:lnTo>
                <a:lnTo>
                  <a:pt x="52373" y="104145"/>
                </a:lnTo>
                <a:lnTo>
                  <a:pt x="52196" y="103325"/>
                </a:lnTo>
                <a:lnTo>
                  <a:pt x="52020" y="102414"/>
                </a:lnTo>
                <a:lnTo>
                  <a:pt x="51756" y="101503"/>
                </a:lnTo>
                <a:lnTo>
                  <a:pt x="51579" y="100592"/>
                </a:lnTo>
                <a:lnTo>
                  <a:pt x="51315" y="99681"/>
                </a:lnTo>
                <a:lnTo>
                  <a:pt x="51138" y="98861"/>
                </a:lnTo>
                <a:lnTo>
                  <a:pt x="50874" y="97949"/>
                </a:lnTo>
                <a:lnTo>
                  <a:pt x="50609" y="97129"/>
                </a:lnTo>
                <a:lnTo>
                  <a:pt x="50433" y="96309"/>
                </a:lnTo>
                <a:lnTo>
                  <a:pt x="50080" y="95398"/>
                </a:lnTo>
                <a:lnTo>
                  <a:pt x="49816" y="94578"/>
                </a:lnTo>
                <a:lnTo>
                  <a:pt x="49551" y="93758"/>
                </a:lnTo>
                <a:lnTo>
                  <a:pt x="49287" y="92847"/>
                </a:lnTo>
                <a:lnTo>
                  <a:pt x="49022" y="91936"/>
                </a:lnTo>
                <a:lnTo>
                  <a:pt x="48758" y="91116"/>
                </a:lnTo>
                <a:lnTo>
                  <a:pt x="48493" y="90296"/>
                </a:lnTo>
                <a:lnTo>
                  <a:pt x="48229" y="89476"/>
                </a:lnTo>
                <a:lnTo>
                  <a:pt x="47876" y="88656"/>
                </a:lnTo>
                <a:lnTo>
                  <a:pt x="47612" y="87835"/>
                </a:lnTo>
                <a:lnTo>
                  <a:pt x="47347" y="87015"/>
                </a:lnTo>
                <a:lnTo>
                  <a:pt x="46994" y="86195"/>
                </a:lnTo>
                <a:lnTo>
                  <a:pt x="46730" y="85375"/>
                </a:lnTo>
                <a:lnTo>
                  <a:pt x="46465" y="84555"/>
                </a:lnTo>
                <a:lnTo>
                  <a:pt x="46113" y="83735"/>
                </a:lnTo>
                <a:lnTo>
                  <a:pt x="45760" y="82915"/>
                </a:lnTo>
                <a:lnTo>
                  <a:pt x="45495" y="82186"/>
                </a:lnTo>
                <a:lnTo>
                  <a:pt x="45143" y="81366"/>
                </a:lnTo>
                <a:lnTo>
                  <a:pt x="44790" y="80546"/>
                </a:lnTo>
                <a:lnTo>
                  <a:pt x="44437" y="79817"/>
                </a:lnTo>
                <a:lnTo>
                  <a:pt x="44173" y="78997"/>
                </a:lnTo>
                <a:lnTo>
                  <a:pt x="43820" y="78268"/>
                </a:lnTo>
                <a:lnTo>
                  <a:pt x="43468" y="77448"/>
                </a:lnTo>
                <a:lnTo>
                  <a:pt x="43115" y="76719"/>
                </a:lnTo>
                <a:lnTo>
                  <a:pt x="42586" y="75899"/>
                </a:lnTo>
                <a:lnTo>
                  <a:pt x="42233" y="75170"/>
                </a:lnTo>
                <a:lnTo>
                  <a:pt x="41880" y="74350"/>
                </a:lnTo>
                <a:lnTo>
                  <a:pt x="41528" y="73621"/>
                </a:lnTo>
                <a:lnTo>
                  <a:pt x="41175" y="72892"/>
                </a:lnTo>
                <a:lnTo>
                  <a:pt x="40734" y="72072"/>
                </a:lnTo>
                <a:lnTo>
                  <a:pt x="40382" y="71343"/>
                </a:lnTo>
                <a:lnTo>
                  <a:pt x="39941" y="70615"/>
                </a:lnTo>
                <a:lnTo>
                  <a:pt x="39588" y="69886"/>
                </a:lnTo>
                <a:lnTo>
                  <a:pt x="39147" y="69248"/>
                </a:lnTo>
                <a:lnTo>
                  <a:pt x="38795" y="68519"/>
                </a:lnTo>
                <a:lnTo>
                  <a:pt x="38354" y="67790"/>
                </a:lnTo>
                <a:lnTo>
                  <a:pt x="37913" y="67061"/>
                </a:lnTo>
                <a:lnTo>
                  <a:pt x="37472" y="66332"/>
                </a:lnTo>
                <a:lnTo>
                  <a:pt x="37031" y="65603"/>
                </a:lnTo>
                <a:lnTo>
                  <a:pt x="36678" y="64874"/>
                </a:lnTo>
                <a:lnTo>
                  <a:pt x="36238" y="64145"/>
                </a:lnTo>
                <a:lnTo>
                  <a:pt x="35797" y="63416"/>
                </a:lnTo>
                <a:lnTo>
                  <a:pt x="35180" y="62779"/>
                </a:lnTo>
                <a:lnTo>
                  <a:pt x="34739" y="62141"/>
                </a:lnTo>
                <a:lnTo>
                  <a:pt x="34298" y="61412"/>
                </a:lnTo>
                <a:lnTo>
                  <a:pt x="33857" y="60774"/>
                </a:lnTo>
                <a:lnTo>
                  <a:pt x="33416" y="60045"/>
                </a:lnTo>
                <a:lnTo>
                  <a:pt x="32887" y="59316"/>
                </a:lnTo>
                <a:lnTo>
                  <a:pt x="32446" y="58678"/>
                </a:lnTo>
                <a:lnTo>
                  <a:pt x="31917" y="57949"/>
                </a:lnTo>
                <a:lnTo>
                  <a:pt x="31476" y="57312"/>
                </a:lnTo>
                <a:lnTo>
                  <a:pt x="30947" y="56674"/>
                </a:lnTo>
                <a:lnTo>
                  <a:pt x="30506" y="56036"/>
                </a:lnTo>
                <a:lnTo>
                  <a:pt x="29977" y="55398"/>
                </a:lnTo>
                <a:lnTo>
                  <a:pt x="29448" y="54669"/>
                </a:lnTo>
                <a:lnTo>
                  <a:pt x="29008" y="54031"/>
                </a:lnTo>
                <a:lnTo>
                  <a:pt x="28479" y="53485"/>
                </a:lnTo>
                <a:lnTo>
                  <a:pt x="27861" y="52847"/>
                </a:lnTo>
                <a:lnTo>
                  <a:pt x="27332" y="52118"/>
                </a:lnTo>
                <a:lnTo>
                  <a:pt x="26803" y="51480"/>
                </a:lnTo>
                <a:lnTo>
                  <a:pt x="26274" y="50842"/>
                </a:lnTo>
                <a:lnTo>
                  <a:pt x="25745" y="50205"/>
                </a:lnTo>
                <a:lnTo>
                  <a:pt x="25216" y="49658"/>
                </a:lnTo>
                <a:lnTo>
                  <a:pt x="24599" y="49020"/>
                </a:lnTo>
                <a:lnTo>
                  <a:pt x="24070" y="48382"/>
                </a:lnTo>
                <a:lnTo>
                  <a:pt x="23541" y="47744"/>
                </a:lnTo>
                <a:lnTo>
                  <a:pt x="23012" y="47289"/>
                </a:lnTo>
                <a:lnTo>
                  <a:pt x="22395" y="46651"/>
                </a:lnTo>
                <a:lnTo>
                  <a:pt x="21866" y="46013"/>
                </a:lnTo>
                <a:lnTo>
                  <a:pt x="21249" y="45375"/>
                </a:lnTo>
                <a:lnTo>
                  <a:pt x="20543" y="44829"/>
                </a:lnTo>
                <a:lnTo>
                  <a:pt x="20014" y="44282"/>
                </a:lnTo>
                <a:lnTo>
                  <a:pt x="19397" y="43644"/>
                </a:lnTo>
                <a:lnTo>
                  <a:pt x="18780" y="43097"/>
                </a:lnTo>
                <a:lnTo>
                  <a:pt x="18251" y="42551"/>
                </a:lnTo>
                <a:lnTo>
                  <a:pt x="17634" y="41913"/>
                </a:lnTo>
                <a:lnTo>
                  <a:pt x="17016" y="41366"/>
                </a:lnTo>
                <a:lnTo>
                  <a:pt x="16399" y="40911"/>
                </a:lnTo>
                <a:lnTo>
                  <a:pt x="15782" y="40273"/>
                </a:lnTo>
                <a:lnTo>
                  <a:pt x="15165" y="39726"/>
                </a:lnTo>
                <a:lnTo>
                  <a:pt x="14548" y="39088"/>
                </a:lnTo>
                <a:lnTo>
                  <a:pt x="13842" y="38633"/>
                </a:lnTo>
                <a:lnTo>
                  <a:pt x="13137" y="38086"/>
                </a:lnTo>
                <a:lnTo>
                  <a:pt x="12520" y="37539"/>
                </a:lnTo>
                <a:lnTo>
                  <a:pt x="11903" y="36993"/>
                </a:lnTo>
                <a:lnTo>
                  <a:pt x="11197" y="36446"/>
                </a:lnTo>
                <a:lnTo>
                  <a:pt x="10580" y="35899"/>
                </a:lnTo>
                <a:lnTo>
                  <a:pt x="9875" y="35444"/>
                </a:lnTo>
                <a:lnTo>
                  <a:pt x="9257" y="34897"/>
                </a:lnTo>
                <a:lnTo>
                  <a:pt x="8552" y="34350"/>
                </a:lnTo>
                <a:lnTo>
                  <a:pt x="7847" y="33895"/>
                </a:lnTo>
                <a:lnTo>
                  <a:pt x="7229" y="33348"/>
                </a:lnTo>
                <a:lnTo>
                  <a:pt x="6524" y="32801"/>
                </a:lnTo>
                <a:lnTo>
                  <a:pt x="5731" y="32437"/>
                </a:lnTo>
                <a:lnTo>
                  <a:pt x="5025" y="31890"/>
                </a:lnTo>
                <a:lnTo>
                  <a:pt x="4320" y="31343"/>
                </a:lnTo>
                <a:lnTo>
                  <a:pt x="3614" y="30888"/>
                </a:lnTo>
                <a:lnTo>
                  <a:pt x="2909" y="30432"/>
                </a:lnTo>
                <a:lnTo>
                  <a:pt x="2204" y="29977"/>
                </a:lnTo>
                <a:lnTo>
                  <a:pt x="1498" y="29430"/>
                </a:lnTo>
                <a:lnTo>
                  <a:pt x="793" y="28974"/>
                </a:lnTo>
                <a:lnTo>
                  <a:pt x="0" y="28519"/>
                </a:lnTo>
                <a:lnTo>
                  <a:pt x="12000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Shape 1019"/>
          <p:cNvSpPr/>
          <p:nvPr/>
        </p:nvSpPr>
        <p:spPr>
          <a:xfrm>
            <a:off x="3870325" y="4384675"/>
            <a:ext cx="1257299" cy="90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339" y="117333"/>
                </a:moveTo>
                <a:lnTo>
                  <a:pt x="2653" y="120000"/>
                </a:lnTo>
                <a:lnTo>
                  <a:pt x="120000" y="5333"/>
                </a:lnTo>
                <a:lnTo>
                  <a:pt x="117372" y="0"/>
                </a:lnTo>
                <a:lnTo>
                  <a:pt x="0" y="114666"/>
                </a:lnTo>
                <a:lnTo>
                  <a:pt x="1339" y="11733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Shape 1020"/>
          <p:cNvSpPr/>
          <p:nvPr/>
        </p:nvSpPr>
        <p:spPr>
          <a:xfrm>
            <a:off x="1763713" y="3429000"/>
            <a:ext cx="3816349" cy="3313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Shape 10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Orientation Normalization</a:t>
            </a:r>
          </a:p>
        </p:txBody>
      </p:sp>
      <p:sp>
        <p:nvSpPr>
          <p:cNvPr id="1022" name="Shape 1022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orientation histogram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dominant orientation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Normalize: rotate to fixed orientation </a:t>
            </a:r>
          </a:p>
        </p:txBody>
      </p:sp>
      <p:grpSp>
        <p:nvGrpSpPr>
          <p:cNvPr id="1023" name="Shape 1023"/>
          <p:cNvGrpSpPr/>
          <p:nvPr/>
        </p:nvGrpSpPr>
        <p:grpSpPr>
          <a:xfrm>
            <a:off x="6084888" y="4652962"/>
            <a:ext cx="2608262" cy="1690686"/>
            <a:chOff x="3786" y="2930"/>
            <a:chExt cx="1643" cy="1064"/>
          </a:xfrm>
        </p:grpSpPr>
        <p:sp>
          <p:nvSpPr>
            <p:cNvPr id="1024" name="Shape 1024"/>
            <p:cNvSpPr/>
            <p:nvPr/>
          </p:nvSpPr>
          <p:spPr>
            <a:xfrm>
              <a:off x="3859" y="2930"/>
              <a:ext cx="1446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582"/>
                  </a:moveTo>
                  <a:lnTo>
                    <a:pt x="119377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9377" y="120000"/>
                  </a:lnTo>
                  <a:lnTo>
                    <a:pt x="118727" y="60582"/>
                  </a:lnTo>
                  <a:lnTo>
                    <a:pt x="120000" y="60582"/>
                  </a:lnTo>
                  <a:lnTo>
                    <a:pt x="120000" y="0"/>
                  </a:lnTo>
                  <a:lnTo>
                    <a:pt x="119377" y="0"/>
                  </a:lnTo>
                  <a:lnTo>
                    <a:pt x="120000" y="6058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Shape 1025"/>
            <p:cNvSpPr/>
            <p:nvPr/>
          </p:nvSpPr>
          <p:spPr>
            <a:xfrm>
              <a:off x="5290" y="2938"/>
              <a:ext cx="14" cy="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20000"/>
                  </a:moveTo>
                  <a:lnTo>
                    <a:pt x="120000" y="118899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8899"/>
                  </a:lnTo>
                  <a:lnTo>
                    <a:pt x="61304" y="117798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8899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Shape 1026"/>
            <p:cNvSpPr/>
            <p:nvPr/>
          </p:nvSpPr>
          <p:spPr>
            <a:xfrm>
              <a:off x="3852" y="3718"/>
              <a:ext cx="1445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622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622" y="0"/>
                  </a:lnTo>
                  <a:lnTo>
                    <a:pt x="1258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62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Shape 1027"/>
            <p:cNvSpPr/>
            <p:nvPr/>
          </p:nvSpPr>
          <p:spPr>
            <a:xfrm>
              <a:off x="3852" y="2930"/>
              <a:ext cx="14" cy="7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112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122"/>
                  </a:lnTo>
                  <a:lnTo>
                    <a:pt x="59340" y="2222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112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Shape 1028"/>
            <p:cNvSpPr/>
            <p:nvPr/>
          </p:nvSpPr>
          <p:spPr>
            <a:xfrm>
              <a:off x="3859" y="3529"/>
              <a:ext cx="206" cy="197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Shape 1029"/>
            <p:cNvSpPr/>
            <p:nvPr/>
          </p:nvSpPr>
          <p:spPr>
            <a:xfrm>
              <a:off x="3859" y="3522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11462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68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Shape 1030"/>
            <p:cNvSpPr/>
            <p:nvPr/>
          </p:nvSpPr>
          <p:spPr>
            <a:xfrm>
              <a:off x="4058" y="3529"/>
              <a:ext cx="14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119999"/>
                  </a:moveTo>
                  <a:lnTo>
                    <a:pt x="120000" y="11571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5717"/>
                  </a:lnTo>
                  <a:lnTo>
                    <a:pt x="59340" y="111434"/>
                  </a:lnTo>
                  <a:lnTo>
                    <a:pt x="59340" y="119999"/>
                  </a:lnTo>
                  <a:lnTo>
                    <a:pt x="120000" y="119999"/>
                  </a:lnTo>
                  <a:lnTo>
                    <a:pt x="120000" y="115717"/>
                  </a:lnTo>
                  <a:lnTo>
                    <a:pt x="59340" y="1199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Shape 1031"/>
            <p:cNvSpPr/>
            <p:nvPr/>
          </p:nvSpPr>
          <p:spPr>
            <a:xfrm>
              <a:off x="3852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Shape 1032"/>
            <p:cNvSpPr/>
            <p:nvPr/>
          </p:nvSpPr>
          <p:spPr>
            <a:xfrm>
              <a:off x="3852" y="3522"/>
              <a:ext cx="14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4282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4282"/>
                  </a:lnTo>
                  <a:lnTo>
                    <a:pt x="59340" y="856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428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Shape 1033"/>
            <p:cNvSpPr/>
            <p:nvPr/>
          </p:nvSpPr>
          <p:spPr>
            <a:xfrm>
              <a:off x="4065" y="3135"/>
              <a:ext cx="205" cy="59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Shape 1034"/>
            <p:cNvSpPr/>
            <p:nvPr/>
          </p:nvSpPr>
          <p:spPr>
            <a:xfrm>
              <a:off x="4065" y="312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577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4" y="120000"/>
                  </a:lnTo>
                  <a:lnTo>
                    <a:pt x="111361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77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Shape 1035"/>
            <p:cNvSpPr/>
            <p:nvPr/>
          </p:nvSpPr>
          <p:spPr>
            <a:xfrm>
              <a:off x="4263" y="3135"/>
              <a:ext cx="14" cy="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20000"/>
                  </a:moveTo>
                  <a:lnTo>
                    <a:pt x="120000" y="11853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8537"/>
                  </a:lnTo>
                  <a:lnTo>
                    <a:pt x="61304" y="117074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8537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058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Shape 1037"/>
            <p:cNvSpPr/>
            <p:nvPr/>
          </p:nvSpPr>
          <p:spPr>
            <a:xfrm>
              <a:off x="4058" y="3128"/>
              <a:ext cx="14" cy="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146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462"/>
                  </a:lnTo>
                  <a:lnTo>
                    <a:pt x="59340" y="292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146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270" y="3331"/>
              <a:ext cx="206" cy="394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Shape 1039"/>
            <p:cNvSpPr/>
            <p:nvPr/>
          </p:nvSpPr>
          <p:spPr>
            <a:xfrm>
              <a:off x="4263" y="3325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631" y="60000"/>
                  </a:moveTo>
                  <a:lnTo>
                    <a:pt x="4409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409" y="0"/>
                  </a:lnTo>
                  <a:lnTo>
                    <a:pt x="0" y="60000"/>
                  </a:lnTo>
                  <a:lnTo>
                    <a:pt x="4409" y="0"/>
                  </a:lnTo>
                  <a:lnTo>
                    <a:pt x="0" y="0"/>
                  </a:lnTo>
                  <a:lnTo>
                    <a:pt x="0" y="60000"/>
                  </a:lnTo>
                  <a:lnTo>
                    <a:pt x="8631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Shape 1040"/>
            <p:cNvSpPr/>
            <p:nvPr/>
          </p:nvSpPr>
          <p:spPr>
            <a:xfrm>
              <a:off x="4263" y="3331"/>
              <a:ext cx="14" cy="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15637"/>
                  </a:moveTo>
                  <a:lnTo>
                    <a:pt x="120000" y="117818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7818"/>
                  </a:lnTo>
                  <a:lnTo>
                    <a:pt x="61304" y="120000"/>
                  </a:lnTo>
                  <a:lnTo>
                    <a:pt x="0" y="117818"/>
                  </a:lnTo>
                  <a:lnTo>
                    <a:pt x="0" y="120000"/>
                  </a:lnTo>
                  <a:lnTo>
                    <a:pt x="61304" y="120000"/>
                  </a:lnTo>
                  <a:lnTo>
                    <a:pt x="61304" y="1156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Shape 1041"/>
            <p:cNvSpPr/>
            <p:nvPr/>
          </p:nvSpPr>
          <p:spPr>
            <a:xfrm>
              <a:off x="4270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48" y="60000"/>
                  </a:moveTo>
                  <a:lnTo>
                    <a:pt x="115771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1" y="120000"/>
                  </a:lnTo>
                  <a:lnTo>
                    <a:pt x="120000" y="60000"/>
                  </a:lnTo>
                  <a:lnTo>
                    <a:pt x="115771" y="120000"/>
                  </a:lnTo>
                  <a:lnTo>
                    <a:pt x="120000" y="120000"/>
                  </a:lnTo>
                  <a:lnTo>
                    <a:pt x="120000" y="60000"/>
                  </a:lnTo>
                  <a:lnTo>
                    <a:pt x="111448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468" y="3325"/>
              <a:ext cx="14" cy="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659" y="4362"/>
                  </a:moveTo>
                  <a:lnTo>
                    <a:pt x="0" y="2181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2181"/>
                  </a:lnTo>
                  <a:lnTo>
                    <a:pt x="60659" y="0"/>
                  </a:lnTo>
                  <a:lnTo>
                    <a:pt x="120000" y="2181"/>
                  </a:lnTo>
                  <a:lnTo>
                    <a:pt x="120000" y="0"/>
                  </a:lnTo>
                  <a:lnTo>
                    <a:pt x="60659" y="0"/>
                  </a:lnTo>
                  <a:lnTo>
                    <a:pt x="60659" y="43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Shape 1043"/>
            <p:cNvSpPr/>
            <p:nvPr/>
          </p:nvSpPr>
          <p:spPr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Shape 1044"/>
            <p:cNvSpPr/>
            <p:nvPr/>
          </p:nvSpPr>
          <p:spPr>
            <a:xfrm>
              <a:off x="4477" y="3586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594"/>
                  </a:moveTo>
                  <a:lnTo>
                    <a:pt x="115680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0" y="120000"/>
                  </a:lnTo>
                  <a:lnTo>
                    <a:pt x="111455" y="60594"/>
                  </a:lnTo>
                  <a:lnTo>
                    <a:pt x="120000" y="60594"/>
                  </a:lnTo>
                  <a:lnTo>
                    <a:pt x="120000" y="0"/>
                  </a:lnTo>
                  <a:lnTo>
                    <a:pt x="115680" y="0"/>
                  </a:lnTo>
                  <a:lnTo>
                    <a:pt x="120000" y="605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Shape 1045"/>
            <p:cNvSpPr/>
            <p:nvPr/>
          </p:nvSpPr>
          <p:spPr>
            <a:xfrm>
              <a:off x="4674" y="3595"/>
              <a:ext cx="15" cy="1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120000"/>
                  </a:moveTo>
                  <a:lnTo>
                    <a:pt x="120000" y="113684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3684"/>
                  </a:lnTo>
                  <a:lnTo>
                    <a:pt x="59340" y="107368"/>
                  </a:lnTo>
                  <a:lnTo>
                    <a:pt x="59340" y="120000"/>
                  </a:lnTo>
                  <a:lnTo>
                    <a:pt x="120000" y="120000"/>
                  </a:lnTo>
                  <a:lnTo>
                    <a:pt x="120000" y="113684"/>
                  </a:lnTo>
                  <a:lnTo>
                    <a:pt x="59340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Shape 1046"/>
            <p:cNvSpPr/>
            <p:nvPr/>
          </p:nvSpPr>
          <p:spPr>
            <a:xfrm>
              <a:off x="4468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319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319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319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Shape 1047"/>
            <p:cNvSpPr/>
            <p:nvPr/>
          </p:nvSpPr>
          <p:spPr>
            <a:xfrm>
              <a:off x="4468" y="3586"/>
              <a:ext cx="14" cy="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659" y="0"/>
                  </a:moveTo>
                  <a:lnTo>
                    <a:pt x="0" y="631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315"/>
                  </a:lnTo>
                  <a:lnTo>
                    <a:pt x="60659" y="12507"/>
                  </a:lnTo>
                  <a:lnTo>
                    <a:pt x="60659" y="0"/>
                  </a:lnTo>
                  <a:lnTo>
                    <a:pt x="0" y="0"/>
                  </a:lnTo>
                  <a:lnTo>
                    <a:pt x="0" y="6315"/>
                  </a:lnTo>
                  <a:lnTo>
                    <a:pt x="6065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4681" y="3529"/>
              <a:ext cx="206" cy="197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4681" y="3522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11462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68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879" y="3529"/>
              <a:ext cx="14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119999"/>
                  </a:moveTo>
                  <a:lnTo>
                    <a:pt x="120000" y="11571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5717"/>
                  </a:lnTo>
                  <a:lnTo>
                    <a:pt x="59340" y="111434"/>
                  </a:lnTo>
                  <a:lnTo>
                    <a:pt x="59340" y="119999"/>
                  </a:lnTo>
                  <a:lnTo>
                    <a:pt x="120000" y="119999"/>
                  </a:lnTo>
                  <a:lnTo>
                    <a:pt x="120000" y="115717"/>
                  </a:lnTo>
                  <a:lnTo>
                    <a:pt x="59340" y="1199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Shape 1051"/>
            <p:cNvSpPr/>
            <p:nvPr/>
          </p:nvSpPr>
          <p:spPr>
            <a:xfrm>
              <a:off x="4674" y="3718"/>
              <a:ext cx="214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4674" y="3522"/>
              <a:ext cx="15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4282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4282"/>
                  </a:lnTo>
                  <a:lnTo>
                    <a:pt x="59340" y="856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428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4888" y="3659"/>
              <a:ext cx="205" cy="66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879" y="3652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44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0" y="60000"/>
                  </a:lnTo>
                  <a:lnTo>
                    <a:pt x="4225" y="0"/>
                  </a:lnTo>
                  <a:lnTo>
                    <a:pt x="0" y="0"/>
                  </a:lnTo>
                  <a:lnTo>
                    <a:pt x="0" y="60000"/>
                  </a:lnTo>
                  <a:lnTo>
                    <a:pt x="8544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Shape 1055"/>
            <p:cNvSpPr/>
            <p:nvPr/>
          </p:nvSpPr>
          <p:spPr>
            <a:xfrm>
              <a:off x="4879" y="3659"/>
              <a:ext cx="14" cy="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96000"/>
                  </a:moveTo>
                  <a:lnTo>
                    <a:pt x="120000" y="108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08000"/>
                  </a:lnTo>
                  <a:lnTo>
                    <a:pt x="59340" y="120000"/>
                  </a:lnTo>
                  <a:lnTo>
                    <a:pt x="0" y="108000"/>
                  </a:lnTo>
                  <a:lnTo>
                    <a:pt x="0" y="120000"/>
                  </a:lnTo>
                  <a:lnTo>
                    <a:pt x="59340" y="120000"/>
                  </a:lnTo>
                  <a:lnTo>
                    <a:pt x="59340" y="96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Shape 1056"/>
            <p:cNvSpPr/>
            <p:nvPr/>
          </p:nvSpPr>
          <p:spPr>
            <a:xfrm>
              <a:off x="4888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368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20000" y="60000"/>
                  </a:lnTo>
                  <a:lnTo>
                    <a:pt x="115684" y="120000"/>
                  </a:lnTo>
                  <a:lnTo>
                    <a:pt x="120000" y="120000"/>
                  </a:lnTo>
                  <a:lnTo>
                    <a:pt x="120000" y="60000"/>
                  </a:lnTo>
                  <a:lnTo>
                    <a:pt x="111368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Shape 1057"/>
            <p:cNvSpPr/>
            <p:nvPr/>
          </p:nvSpPr>
          <p:spPr>
            <a:xfrm>
              <a:off x="5084" y="3652"/>
              <a:ext cx="15" cy="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24000"/>
                  </a:moveTo>
                  <a:lnTo>
                    <a:pt x="0" y="1200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2000"/>
                  </a:lnTo>
                  <a:lnTo>
                    <a:pt x="60000" y="0"/>
                  </a:lnTo>
                  <a:lnTo>
                    <a:pt x="120000" y="12000"/>
                  </a:lnTo>
                  <a:lnTo>
                    <a:pt x="120000" y="0"/>
                  </a:lnTo>
                  <a:lnTo>
                    <a:pt x="60000" y="0"/>
                  </a:lnTo>
                  <a:lnTo>
                    <a:pt x="60000" y="24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Shape 1058"/>
            <p:cNvSpPr/>
            <p:nvPr/>
          </p:nvSpPr>
          <p:spPr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Shape 1059"/>
            <p:cNvSpPr/>
            <p:nvPr/>
          </p:nvSpPr>
          <p:spPr>
            <a:xfrm>
              <a:off x="5093" y="3586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594"/>
                  </a:moveTo>
                  <a:lnTo>
                    <a:pt x="11577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4" y="120000"/>
                  </a:lnTo>
                  <a:lnTo>
                    <a:pt x="111361" y="60594"/>
                  </a:lnTo>
                  <a:lnTo>
                    <a:pt x="120000" y="60594"/>
                  </a:lnTo>
                  <a:lnTo>
                    <a:pt x="120000" y="0"/>
                  </a:lnTo>
                  <a:lnTo>
                    <a:pt x="115774" y="0"/>
                  </a:lnTo>
                  <a:lnTo>
                    <a:pt x="120000" y="605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Shape 1060"/>
            <p:cNvSpPr/>
            <p:nvPr/>
          </p:nvSpPr>
          <p:spPr>
            <a:xfrm>
              <a:off x="5290" y="3595"/>
              <a:ext cx="14" cy="1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20000"/>
                  </a:moveTo>
                  <a:lnTo>
                    <a:pt x="120000" y="113684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3684"/>
                  </a:lnTo>
                  <a:lnTo>
                    <a:pt x="61304" y="107368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3684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5084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31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315" y="0"/>
                  </a:lnTo>
                  <a:lnTo>
                    <a:pt x="8631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31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Shape 1062"/>
            <p:cNvSpPr/>
            <p:nvPr/>
          </p:nvSpPr>
          <p:spPr>
            <a:xfrm>
              <a:off x="5084" y="3586"/>
              <a:ext cx="15" cy="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0" y="631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315"/>
                  </a:lnTo>
                  <a:lnTo>
                    <a:pt x="60000" y="12507"/>
                  </a:lnTo>
                  <a:lnTo>
                    <a:pt x="60000" y="0"/>
                  </a:lnTo>
                  <a:lnTo>
                    <a:pt x="0" y="0"/>
                  </a:lnTo>
                  <a:lnTo>
                    <a:pt x="0" y="6315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Shape 1063"/>
            <p:cNvSpPr/>
            <p:nvPr/>
          </p:nvSpPr>
          <p:spPr>
            <a:xfrm>
              <a:off x="3786" y="3784"/>
              <a:ext cx="98" cy="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200" b="0" i="0" u="none" strike="noStrike" cap="none" baseline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0</a:t>
              </a:r>
            </a:p>
          </p:txBody>
        </p:sp>
        <p:sp>
          <p:nvSpPr>
            <p:cNvPr id="1064" name="Shape 1064"/>
            <p:cNvSpPr/>
            <p:nvPr/>
          </p:nvSpPr>
          <p:spPr>
            <a:xfrm>
              <a:off x="5229" y="3763"/>
              <a:ext cx="98" cy="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200" b="0" i="0" u="none" strike="noStrike" cap="none" baseline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2</a:t>
              </a:r>
            </a:p>
          </p:txBody>
        </p:sp>
        <p:sp>
          <p:nvSpPr>
            <p:cNvPr id="1065" name="Shape 1065"/>
            <p:cNvSpPr/>
            <p:nvPr/>
          </p:nvSpPr>
          <p:spPr>
            <a:xfrm>
              <a:off x="5333" y="3745"/>
              <a:ext cx="97" cy="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200" b="0" i="0" u="none" strike="noStrike" cap="none" baseline="0">
                  <a:solidFill>
                    <a:srgbClr val="000000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π</a:t>
              </a:r>
            </a:p>
          </p:txBody>
        </p:sp>
      </p:grpSp>
      <p:sp>
        <p:nvSpPr>
          <p:cNvPr id="1066" name="Shape 1066"/>
          <p:cNvSpPr/>
          <p:nvPr/>
        </p:nvSpPr>
        <p:spPr>
          <a:xfrm>
            <a:off x="6608763" y="5991225"/>
            <a:ext cx="125412" cy="109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60125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60125" y="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Shape 1067"/>
          <p:cNvSpPr/>
          <p:nvPr/>
        </p:nvSpPr>
        <p:spPr>
          <a:xfrm>
            <a:off x="6659563" y="6091237"/>
            <a:ext cx="23812" cy="176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304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1304" y="1200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8" name="Shape 1068"/>
          <p:cNvGrpSpPr/>
          <p:nvPr/>
        </p:nvGrpSpPr>
        <p:grpSpPr>
          <a:xfrm rot="-3389670">
            <a:off x="3437730" y="3626644"/>
            <a:ext cx="2625725" cy="4246561"/>
            <a:chOff x="3947" y="1525"/>
            <a:chExt cx="1654" cy="2585"/>
          </a:xfrm>
        </p:grpSpPr>
        <p:sp>
          <p:nvSpPr>
            <p:cNvPr id="1069" name="Shape 1069"/>
            <p:cNvSpPr/>
            <p:nvPr/>
          </p:nvSpPr>
          <p:spPr>
            <a:xfrm>
              <a:off x="3947" y="1525"/>
              <a:ext cx="1654" cy="25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Shape 1070"/>
            <p:cNvSpPr/>
            <p:nvPr/>
          </p:nvSpPr>
          <p:spPr>
            <a:xfrm>
              <a:off x="4034" y="1531"/>
              <a:ext cx="1438" cy="13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3" y="0"/>
                  </a:moveTo>
                  <a:lnTo>
                    <a:pt x="63080" y="87"/>
                  </a:lnTo>
                  <a:lnTo>
                    <a:pt x="66111" y="311"/>
                  </a:lnTo>
                  <a:lnTo>
                    <a:pt x="69115" y="684"/>
                  </a:lnTo>
                  <a:lnTo>
                    <a:pt x="72063" y="1219"/>
                  </a:lnTo>
                  <a:lnTo>
                    <a:pt x="74956" y="1904"/>
                  </a:lnTo>
                  <a:lnTo>
                    <a:pt x="77793" y="2700"/>
                  </a:lnTo>
                  <a:lnTo>
                    <a:pt x="80588" y="3646"/>
                  </a:lnTo>
                  <a:lnTo>
                    <a:pt x="83314" y="4729"/>
                  </a:lnTo>
                  <a:lnTo>
                    <a:pt x="85956" y="5937"/>
                  </a:lnTo>
                  <a:lnTo>
                    <a:pt x="88557" y="7256"/>
                  </a:lnTo>
                  <a:lnTo>
                    <a:pt x="91074" y="8712"/>
                  </a:lnTo>
                  <a:lnTo>
                    <a:pt x="93507" y="10268"/>
                  </a:lnTo>
                  <a:lnTo>
                    <a:pt x="95858" y="11948"/>
                  </a:lnTo>
                  <a:lnTo>
                    <a:pt x="98124" y="13741"/>
                  </a:lnTo>
                  <a:lnTo>
                    <a:pt x="100308" y="15620"/>
                  </a:lnTo>
                  <a:lnTo>
                    <a:pt x="102394" y="17612"/>
                  </a:lnTo>
                  <a:lnTo>
                    <a:pt x="104368" y="19690"/>
                  </a:lnTo>
                  <a:lnTo>
                    <a:pt x="106260" y="21869"/>
                  </a:lnTo>
                  <a:lnTo>
                    <a:pt x="108040" y="24134"/>
                  </a:lnTo>
                  <a:lnTo>
                    <a:pt x="109723" y="26486"/>
                  </a:lnTo>
                  <a:lnTo>
                    <a:pt x="111280" y="28926"/>
                  </a:lnTo>
                  <a:lnTo>
                    <a:pt x="112726" y="31440"/>
                  </a:lnTo>
                  <a:lnTo>
                    <a:pt x="114061" y="34017"/>
                  </a:lnTo>
                  <a:lnTo>
                    <a:pt x="115271" y="36680"/>
                  </a:lnTo>
                  <a:lnTo>
                    <a:pt x="116342" y="39419"/>
                  </a:lnTo>
                  <a:lnTo>
                    <a:pt x="117274" y="42182"/>
                  </a:lnTo>
                  <a:lnTo>
                    <a:pt x="118094" y="45032"/>
                  </a:lnTo>
                  <a:lnTo>
                    <a:pt x="118776" y="47932"/>
                  </a:lnTo>
                  <a:lnTo>
                    <a:pt x="119290" y="50882"/>
                  </a:lnTo>
                  <a:lnTo>
                    <a:pt x="119680" y="53882"/>
                  </a:lnTo>
                  <a:lnTo>
                    <a:pt x="119916" y="56919"/>
                  </a:lnTo>
                  <a:lnTo>
                    <a:pt x="120000" y="59993"/>
                  </a:lnTo>
                  <a:lnTo>
                    <a:pt x="119916" y="63080"/>
                  </a:lnTo>
                  <a:lnTo>
                    <a:pt x="119680" y="66117"/>
                  </a:lnTo>
                  <a:lnTo>
                    <a:pt x="119290" y="69117"/>
                  </a:lnTo>
                  <a:lnTo>
                    <a:pt x="118776" y="72067"/>
                  </a:lnTo>
                  <a:lnTo>
                    <a:pt x="118094" y="74967"/>
                  </a:lnTo>
                  <a:lnTo>
                    <a:pt x="117274" y="77817"/>
                  </a:lnTo>
                  <a:lnTo>
                    <a:pt x="116342" y="80593"/>
                  </a:lnTo>
                  <a:lnTo>
                    <a:pt x="115271" y="83319"/>
                  </a:lnTo>
                  <a:lnTo>
                    <a:pt x="114061" y="85982"/>
                  </a:lnTo>
                  <a:lnTo>
                    <a:pt x="112726" y="88559"/>
                  </a:lnTo>
                  <a:lnTo>
                    <a:pt x="111280" y="91073"/>
                  </a:lnTo>
                  <a:lnTo>
                    <a:pt x="109723" y="93513"/>
                  </a:lnTo>
                  <a:lnTo>
                    <a:pt x="108040" y="95865"/>
                  </a:lnTo>
                  <a:lnTo>
                    <a:pt x="106260" y="98130"/>
                  </a:lnTo>
                  <a:lnTo>
                    <a:pt x="104368" y="100309"/>
                  </a:lnTo>
                  <a:lnTo>
                    <a:pt x="102394" y="102387"/>
                  </a:lnTo>
                  <a:lnTo>
                    <a:pt x="100308" y="104379"/>
                  </a:lnTo>
                  <a:lnTo>
                    <a:pt x="98124" y="106258"/>
                  </a:lnTo>
                  <a:lnTo>
                    <a:pt x="95858" y="108051"/>
                  </a:lnTo>
                  <a:lnTo>
                    <a:pt x="93507" y="109731"/>
                  </a:lnTo>
                  <a:lnTo>
                    <a:pt x="91074" y="111287"/>
                  </a:lnTo>
                  <a:lnTo>
                    <a:pt x="88557" y="112743"/>
                  </a:lnTo>
                  <a:lnTo>
                    <a:pt x="85956" y="114062"/>
                  </a:lnTo>
                  <a:lnTo>
                    <a:pt x="83314" y="115270"/>
                  </a:lnTo>
                  <a:lnTo>
                    <a:pt x="80588" y="116353"/>
                  </a:lnTo>
                  <a:lnTo>
                    <a:pt x="77793" y="117299"/>
                  </a:lnTo>
                  <a:lnTo>
                    <a:pt x="74956" y="118095"/>
                  </a:lnTo>
                  <a:lnTo>
                    <a:pt x="72063" y="118780"/>
                  </a:lnTo>
                  <a:lnTo>
                    <a:pt x="69115" y="119315"/>
                  </a:lnTo>
                  <a:lnTo>
                    <a:pt x="66111" y="119688"/>
                  </a:lnTo>
                  <a:lnTo>
                    <a:pt x="63080" y="119912"/>
                  </a:lnTo>
                  <a:lnTo>
                    <a:pt x="59993" y="120000"/>
                  </a:lnTo>
                  <a:lnTo>
                    <a:pt x="56919" y="119912"/>
                  </a:lnTo>
                  <a:lnTo>
                    <a:pt x="53888" y="119688"/>
                  </a:lnTo>
                  <a:lnTo>
                    <a:pt x="50884" y="119315"/>
                  </a:lnTo>
                  <a:lnTo>
                    <a:pt x="47936" y="118780"/>
                  </a:lnTo>
                  <a:lnTo>
                    <a:pt x="45029" y="118095"/>
                  </a:lnTo>
                  <a:lnTo>
                    <a:pt x="42192" y="117299"/>
                  </a:lnTo>
                  <a:lnTo>
                    <a:pt x="39397" y="116353"/>
                  </a:lnTo>
                  <a:lnTo>
                    <a:pt x="36685" y="115270"/>
                  </a:lnTo>
                  <a:lnTo>
                    <a:pt x="34029" y="114062"/>
                  </a:lnTo>
                  <a:lnTo>
                    <a:pt x="31428" y="112743"/>
                  </a:lnTo>
                  <a:lnTo>
                    <a:pt x="28925" y="111287"/>
                  </a:lnTo>
                  <a:lnTo>
                    <a:pt x="26492" y="109731"/>
                  </a:lnTo>
                  <a:lnTo>
                    <a:pt x="24141" y="108051"/>
                  </a:lnTo>
                  <a:lnTo>
                    <a:pt x="21875" y="106258"/>
                  </a:lnTo>
                  <a:lnTo>
                    <a:pt x="19691" y="104379"/>
                  </a:lnTo>
                  <a:lnTo>
                    <a:pt x="17605" y="102387"/>
                  </a:lnTo>
                  <a:lnTo>
                    <a:pt x="15631" y="100309"/>
                  </a:lnTo>
                  <a:lnTo>
                    <a:pt x="13725" y="98130"/>
                  </a:lnTo>
                  <a:lnTo>
                    <a:pt x="11959" y="95865"/>
                  </a:lnTo>
                  <a:lnTo>
                    <a:pt x="10276" y="93513"/>
                  </a:lnTo>
                  <a:lnTo>
                    <a:pt x="8719" y="91073"/>
                  </a:lnTo>
                  <a:lnTo>
                    <a:pt x="7273" y="88559"/>
                  </a:lnTo>
                  <a:lnTo>
                    <a:pt x="5924" y="85982"/>
                  </a:lnTo>
                  <a:lnTo>
                    <a:pt x="4728" y="83319"/>
                  </a:lnTo>
                  <a:lnTo>
                    <a:pt x="3643" y="80593"/>
                  </a:lnTo>
                  <a:lnTo>
                    <a:pt x="2711" y="77817"/>
                  </a:lnTo>
                  <a:lnTo>
                    <a:pt x="1905" y="74967"/>
                  </a:lnTo>
                  <a:lnTo>
                    <a:pt x="1223" y="72067"/>
                  </a:lnTo>
                  <a:lnTo>
                    <a:pt x="695" y="69117"/>
                  </a:lnTo>
                  <a:lnTo>
                    <a:pt x="319" y="66117"/>
                  </a:lnTo>
                  <a:lnTo>
                    <a:pt x="83" y="63080"/>
                  </a:lnTo>
                  <a:lnTo>
                    <a:pt x="0" y="59993"/>
                  </a:lnTo>
                  <a:lnTo>
                    <a:pt x="83" y="56919"/>
                  </a:lnTo>
                  <a:lnTo>
                    <a:pt x="319" y="53882"/>
                  </a:lnTo>
                  <a:lnTo>
                    <a:pt x="695" y="50882"/>
                  </a:lnTo>
                  <a:lnTo>
                    <a:pt x="1223" y="47932"/>
                  </a:lnTo>
                  <a:lnTo>
                    <a:pt x="1905" y="45032"/>
                  </a:lnTo>
                  <a:lnTo>
                    <a:pt x="2711" y="42182"/>
                  </a:lnTo>
                  <a:lnTo>
                    <a:pt x="3643" y="39419"/>
                  </a:lnTo>
                  <a:lnTo>
                    <a:pt x="4728" y="36680"/>
                  </a:lnTo>
                  <a:lnTo>
                    <a:pt x="5924" y="34017"/>
                  </a:lnTo>
                  <a:lnTo>
                    <a:pt x="7273" y="31440"/>
                  </a:lnTo>
                  <a:lnTo>
                    <a:pt x="8719" y="28926"/>
                  </a:lnTo>
                  <a:lnTo>
                    <a:pt x="10276" y="26486"/>
                  </a:lnTo>
                  <a:lnTo>
                    <a:pt x="11959" y="24134"/>
                  </a:lnTo>
                  <a:lnTo>
                    <a:pt x="13725" y="21869"/>
                  </a:lnTo>
                  <a:lnTo>
                    <a:pt x="15631" y="19690"/>
                  </a:lnTo>
                  <a:lnTo>
                    <a:pt x="17605" y="17612"/>
                  </a:lnTo>
                  <a:lnTo>
                    <a:pt x="19691" y="15620"/>
                  </a:lnTo>
                  <a:lnTo>
                    <a:pt x="21875" y="13741"/>
                  </a:lnTo>
                  <a:lnTo>
                    <a:pt x="24141" y="11948"/>
                  </a:lnTo>
                  <a:lnTo>
                    <a:pt x="26492" y="10268"/>
                  </a:lnTo>
                  <a:lnTo>
                    <a:pt x="28925" y="8712"/>
                  </a:lnTo>
                  <a:lnTo>
                    <a:pt x="31428" y="7256"/>
                  </a:lnTo>
                  <a:lnTo>
                    <a:pt x="34029" y="5937"/>
                  </a:lnTo>
                  <a:lnTo>
                    <a:pt x="36685" y="4729"/>
                  </a:lnTo>
                  <a:lnTo>
                    <a:pt x="39397" y="3646"/>
                  </a:lnTo>
                  <a:lnTo>
                    <a:pt x="42192" y="2700"/>
                  </a:lnTo>
                  <a:lnTo>
                    <a:pt x="45029" y="1904"/>
                  </a:lnTo>
                  <a:lnTo>
                    <a:pt x="47936" y="1219"/>
                  </a:lnTo>
                  <a:lnTo>
                    <a:pt x="50884" y="684"/>
                  </a:lnTo>
                  <a:lnTo>
                    <a:pt x="53888" y="311"/>
                  </a:lnTo>
                  <a:lnTo>
                    <a:pt x="56919" y="87"/>
                  </a:lnTo>
                  <a:lnTo>
                    <a:pt x="599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754" y="1525"/>
              <a:ext cx="727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119972" y="118472"/>
                  </a:lnTo>
                  <a:lnTo>
                    <a:pt x="119944" y="116945"/>
                  </a:lnTo>
                  <a:lnTo>
                    <a:pt x="119889" y="115393"/>
                  </a:lnTo>
                  <a:lnTo>
                    <a:pt x="119834" y="113841"/>
                  </a:lnTo>
                  <a:lnTo>
                    <a:pt x="119752" y="112338"/>
                  </a:lnTo>
                  <a:lnTo>
                    <a:pt x="119642" y="110810"/>
                  </a:lnTo>
                  <a:lnTo>
                    <a:pt x="119532" y="109308"/>
                  </a:lnTo>
                  <a:lnTo>
                    <a:pt x="119366" y="107756"/>
                  </a:lnTo>
                  <a:lnTo>
                    <a:pt x="119229" y="106253"/>
                  </a:lnTo>
                  <a:lnTo>
                    <a:pt x="119036" y="104750"/>
                  </a:lnTo>
                  <a:lnTo>
                    <a:pt x="118844" y="103272"/>
                  </a:lnTo>
                  <a:lnTo>
                    <a:pt x="118623" y="101769"/>
                  </a:lnTo>
                  <a:lnTo>
                    <a:pt x="118376" y="100291"/>
                  </a:lnTo>
                  <a:lnTo>
                    <a:pt x="118100" y="98813"/>
                  </a:lnTo>
                  <a:lnTo>
                    <a:pt x="117825" y="97335"/>
                  </a:lnTo>
                  <a:lnTo>
                    <a:pt x="117550" y="95881"/>
                  </a:lnTo>
                  <a:lnTo>
                    <a:pt x="117247" y="94428"/>
                  </a:lnTo>
                  <a:lnTo>
                    <a:pt x="116917" y="92974"/>
                  </a:lnTo>
                  <a:lnTo>
                    <a:pt x="116587" y="91521"/>
                  </a:lnTo>
                  <a:lnTo>
                    <a:pt x="116229" y="90067"/>
                  </a:lnTo>
                  <a:lnTo>
                    <a:pt x="115816" y="88663"/>
                  </a:lnTo>
                  <a:lnTo>
                    <a:pt x="115431" y="87234"/>
                  </a:lnTo>
                  <a:lnTo>
                    <a:pt x="115018" y="85805"/>
                  </a:lnTo>
                  <a:lnTo>
                    <a:pt x="114577" y="84401"/>
                  </a:lnTo>
                  <a:lnTo>
                    <a:pt x="114137" y="82997"/>
                  </a:lnTo>
                  <a:lnTo>
                    <a:pt x="113697" y="81568"/>
                  </a:lnTo>
                  <a:lnTo>
                    <a:pt x="113174" y="80213"/>
                  </a:lnTo>
                  <a:lnTo>
                    <a:pt x="112706" y="78809"/>
                  </a:lnTo>
                  <a:lnTo>
                    <a:pt x="112183" y="77454"/>
                  </a:lnTo>
                  <a:lnTo>
                    <a:pt x="111660" y="76099"/>
                  </a:lnTo>
                  <a:lnTo>
                    <a:pt x="111082" y="74719"/>
                  </a:lnTo>
                  <a:lnTo>
                    <a:pt x="110532" y="73389"/>
                  </a:lnTo>
                  <a:lnTo>
                    <a:pt x="109954" y="72009"/>
                  </a:lnTo>
                  <a:lnTo>
                    <a:pt x="109376" y="70704"/>
                  </a:lnTo>
                  <a:lnTo>
                    <a:pt x="108743" y="69373"/>
                  </a:lnTo>
                  <a:lnTo>
                    <a:pt x="108137" y="68068"/>
                  </a:lnTo>
                  <a:lnTo>
                    <a:pt x="107504" y="66762"/>
                  </a:lnTo>
                  <a:lnTo>
                    <a:pt x="106844" y="65456"/>
                  </a:lnTo>
                  <a:lnTo>
                    <a:pt x="106155" y="64175"/>
                  </a:lnTo>
                  <a:lnTo>
                    <a:pt x="105467" y="62894"/>
                  </a:lnTo>
                  <a:lnTo>
                    <a:pt x="104779" y="61638"/>
                  </a:lnTo>
                  <a:lnTo>
                    <a:pt x="104036" y="60357"/>
                  </a:lnTo>
                  <a:lnTo>
                    <a:pt x="103321" y="59100"/>
                  </a:lnTo>
                  <a:lnTo>
                    <a:pt x="102577" y="57869"/>
                  </a:lnTo>
                  <a:lnTo>
                    <a:pt x="101807" y="56637"/>
                  </a:lnTo>
                  <a:lnTo>
                    <a:pt x="101036" y="55405"/>
                  </a:lnTo>
                  <a:lnTo>
                    <a:pt x="100266" y="54198"/>
                  </a:lnTo>
                  <a:lnTo>
                    <a:pt x="99440" y="52991"/>
                  </a:lnTo>
                  <a:lnTo>
                    <a:pt x="98642" y="51784"/>
                  </a:lnTo>
                  <a:lnTo>
                    <a:pt x="97816" y="50626"/>
                  </a:lnTo>
                  <a:lnTo>
                    <a:pt x="96963" y="49443"/>
                  </a:lnTo>
                  <a:lnTo>
                    <a:pt x="96110" y="48285"/>
                  </a:lnTo>
                  <a:lnTo>
                    <a:pt x="95256" y="47152"/>
                  </a:lnTo>
                  <a:lnTo>
                    <a:pt x="94348" y="45994"/>
                  </a:lnTo>
                  <a:lnTo>
                    <a:pt x="93467" y="44861"/>
                  </a:lnTo>
                  <a:lnTo>
                    <a:pt x="92532" y="43752"/>
                  </a:lnTo>
                  <a:lnTo>
                    <a:pt x="91623" y="42644"/>
                  </a:lnTo>
                  <a:lnTo>
                    <a:pt x="90688" y="41535"/>
                  </a:lnTo>
                  <a:lnTo>
                    <a:pt x="89724" y="40451"/>
                  </a:lnTo>
                  <a:lnTo>
                    <a:pt x="88761" y="39392"/>
                  </a:lnTo>
                  <a:lnTo>
                    <a:pt x="87770" y="38332"/>
                  </a:lnTo>
                  <a:lnTo>
                    <a:pt x="86807" y="37273"/>
                  </a:lnTo>
                  <a:lnTo>
                    <a:pt x="85788" y="36238"/>
                  </a:lnTo>
                  <a:lnTo>
                    <a:pt x="84798" y="35228"/>
                  </a:lnTo>
                  <a:lnTo>
                    <a:pt x="83779" y="34218"/>
                  </a:lnTo>
                  <a:lnTo>
                    <a:pt x="82733" y="33208"/>
                  </a:lnTo>
                  <a:lnTo>
                    <a:pt x="81688" y="32198"/>
                  </a:lnTo>
                  <a:lnTo>
                    <a:pt x="80614" y="31237"/>
                  </a:lnTo>
                  <a:lnTo>
                    <a:pt x="79541" y="30277"/>
                  </a:lnTo>
                  <a:lnTo>
                    <a:pt x="78467" y="29340"/>
                  </a:lnTo>
                  <a:lnTo>
                    <a:pt x="77366" y="28380"/>
                  </a:lnTo>
                  <a:lnTo>
                    <a:pt x="76266" y="27468"/>
                  </a:lnTo>
                  <a:lnTo>
                    <a:pt x="75137" y="26557"/>
                  </a:lnTo>
                  <a:lnTo>
                    <a:pt x="74009" y="25670"/>
                  </a:lnTo>
                  <a:lnTo>
                    <a:pt x="72880" y="24758"/>
                  </a:lnTo>
                  <a:lnTo>
                    <a:pt x="71724" y="23896"/>
                  </a:lnTo>
                  <a:lnTo>
                    <a:pt x="70568" y="23034"/>
                  </a:lnTo>
                  <a:lnTo>
                    <a:pt x="69385" y="22196"/>
                  </a:lnTo>
                  <a:lnTo>
                    <a:pt x="68229" y="21359"/>
                  </a:lnTo>
                  <a:lnTo>
                    <a:pt x="67018" y="20546"/>
                  </a:lnTo>
                  <a:lnTo>
                    <a:pt x="65834" y="19757"/>
                  </a:lnTo>
                  <a:lnTo>
                    <a:pt x="64596" y="18944"/>
                  </a:lnTo>
                  <a:lnTo>
                    <a:pt x="63385" y="18156"/>
                  </a:lnTo>
                  <a:lnTo>
                    <a:pt x="62146" y="17417"/>
                  </a:lnTo>
                  <a:lnTo>
                    <a:pt x="60908" y="16653"/>
                  </a:lnTo>
                  <a:lnTo>
                    <a:pt x="59642" y="15939"/>
                  </a:lnTo>
                  <a:lnTo>
                    <a:pt x="58376" y="15249"/>
                  </a:lnTo>
                  <a:lnTo>
                    <a:pt x="57137" y="14510"/>
                  </a:lnTo>
                  <a:lnTo>
                    <a:pt x="55844" y="13845"/>
                  </a:lnTo>
                  <a:lnTo>
                    <a:pt x="54550" y="13180"/>
                  </a:lnTo>
                  <a:lnTo>
                    <a:pt x="53256" y="12514"/>
                  </a:lnTo>
                  <a:lnTo>
                    <a:pt x="51963" y="11874"/>
                  </a:lnTo>
                  <a:lnTo>
                    <a:pt x="50642" y="11258"/>
                  </a:lnTo>
                  <a:lnTo>
                    <a:pt x="49293" y="10642"/>
                  </a:lnTo>
                  <a:lnTo>
                    <a:pt x="47972" y="10026"/>
                  </a:lnTo>
                  <a:lnTo>
                    <a:pt x="46623" y="9484"/>
                  </a:lnTo>
                  <a:lnTo>
                    <a:pt x="45302" y="8893"/>
                  </a:lnTo>
                  <a:lnTo>
                    <a:pt x="43926" y="8351"/>
                  </a:lnTo>
                  <a:lnTo>
                    <a:pt x="42577" y="7834"/>
                  </a:lnTo>
                  <a:lnTo>
                    <a:pt x="41201" y="7292"/>
                  </a:lnTo>
                  <a:lnTo>
                    <a:pt x="39798" y="6799"/>
                  </a:lnTo>
                  <a:lnTo>
                    <a:pt x="38422" y="6331"/>
                  </a:lnTo>
                  <a:lnTo>
                    <a:pt x="37018" y="5838"/>
                  </a:lnTo>
                  <a:lnTo>
                    <a:pt x="35642" y="5395"/>
                  </a:lnTo>
                  <a:lnTo>
                    <a:pt x="34211" y="4976"/>
                  </a:lnTo>
                  <a:lnTo>
                    <a:pt x="32779" y="4557"/>
                  </a:lnTo>
                  <a:lnTo>
                    <a:pt x="31376" y="4188"/>
                  </a:lnTo>
                  <a:lnTo>
                    <a:pt x="29944" y="3793"/>
                  </a:lnTo>
                  <a:lnTo>
                    <a:pt x="28486" y="3424"/>
                  </a:lnTo>
                  <a:lnTo>
                    <a:pt x="27055" y="3104"/>
                  </a:lnTo>
                  <a:lnTo>
                    <a:pt x="25596" y="2759"/>
                  </a:lnTo>
                  <a:lnTo>
                    <a:pt x="24137" y="2463"/>
                  </a:lnTo>
                  <a:lnTo>
                    <a:pt x="22678" y="2143"/>
                  </a:lnTo>
                  <a:lnTo>
                    <a:pt x="21192" y="1896"/>
                  </a:lnTo>
                  <a:lnTo>
                    <a:pt x="19733" y="1625"/>
                  </a:lnTo>
                  <a:lnTo>
                    <a:pt x="18247" y="1404"/>
                  </a:lnTo>
                  <a:lnTo>
                    <a:pt x="16733" y="1157"/>
                  </a:lnTo>
                  <a:lnTo>
                    <a:pt x="15275" y="985"/>
                  </a:lnTo>
                  <a:lnTo>
                    <a:pt x="13761" y="788"/>
                  </a:lnTo>
                  <a:lnTo>
                    <a:pt x="12220" y="615"/>
                  </a:lnTo>
                  <a:lnTo>
                    <a:pt x="10733" y="468"/>
                  </a:lnTo>
                  <a:lnTo>
                    <a:pt x="9220" y="369"/>
                  </a:lnTo>
                  <a:lnTo>
                    <a:pt x="7678" y="246"/>
                  </a:lnTo>
                  <a:lnTo>
                    <a:pt x="6165" y="172"/>
                  </a:lnTo>
                  <a:lnTo>
                    <a:pt x="4623" y="73"/>
                  </a:lnTo>
                  <a:lnTo>
                    <a:pt x="3082" y="49"/>
                  </a:lnTo>
                  <a:lnTo>
                    <a:pt x="1568" y="0"/>
                  </a:lnTo>
                  <a:lnTo>
                    <a:pt x="0" y="0"/>
                  </a:lnTo>
                  <a:lnTo>
                    <a:pt x="0" y="2512"/>
                  </a:lnTo>
                  <a:lnTo>
                    <a:pt x="1541" y="2537"/>
                  </a:lnTo>
                  <a:lnTo>
                    <a:pt x="3027" y="2537"/>
                  </a:lnTo>
                  <a:lnTo>
                    <a:pt x="4541" y="2586"/>
                  </a:lnTo>
                  <a:lnTo>
                    <a:pt x="6055" y="2685"/>
                  </a:lnTo>
                  <a:lnTo>
                    <a:pt x="7541" y="2759"/>
                  </a:lnTo>
                  <a:lnTo>
                    <a:pt x="9027" y="2857"/>
                  </a:lnTo>
                  <a:lnTo>
                    <a:pt x="10513" y="2980"/>
                  </a:lnTo>
                  <a:lnTo>
                    <a:pt x="12000" y="3128"/>
                  </a:lnTo>
                  <a:lnTo>
                    <a:pt x="13458" y="3276"/>
                  </a:lnTo>
                  <a:lnTo>
                    <a:pt x="14944" y="3448"/>
                  </a:lnTo>
                  <a:lnTo>
                    <a:pt x="16403" y="3646"/>
                  </a:lnTo>
                  <a:lnTo>
                    <a:pt x="17862" y="3867"/>
                  </a:lnTo>
                  <a:lnTo>
                    <a:pt x="19293" y="4089"/>
                  </a:lnTo>
                  <a:lnTo>
                    <a:pt x="20752" y="4335"/>
                  </a:lnTo>
                  <a:lnTo>
                    <a:pt x="22211" y="4631"/>
                  </a:lnTo>
                  <a:lnTo>
                    <a:pt x="23642" y="4902"/>
                  </a:lnTo>
                  <a:lnTo>
                    <a:pt x="25073" y="5198"/>
                  </a:lnTo>
                  <a:lnTo>
                    <a:pt x="26504" y="5518"/>
                  </a:lnTo>
                  <a:lnTo>
                    <a:pt x="27908" y="5887"/>
                  </a:lnTo>
                  <a:lnTo>
                    <a:pt x="29311" y="6208"/>
                  </a:lnTo>
                  <a:lnTo>
                    <a:pt x="30688" y="6602"/>
                  </a:lnTo>
                  <a:lnTo>
                    <a:pt x="32119" y="6996"/>
                  </a:lnTo>
                  <a:lnTo>
                    <a:pt x="33495" y="7390"/>
                  </a:lnTo>
                  <a:lnTo>
                    <a:pt x="34871" y="7809"/>
                  </a:lnTo>
                  <a:lnTo>
                    <a:pt x="36247" y="8252"/>
                  </a:lnTo>
                  <a:lnTo>
                    <a:pt x="37596" y="8696"/>
                  </a:lnTo>
                  <a:lnTo>
                    <a:pt x="38972" y="9164"/>
                  </a:lnTo>
                  <a:lnTo>
                    <a:pt x="40348" y="9657"/>
                  </a:lnTo>
                  <a:lnTo>
                    <a:pt x="41669" y="10174"/>
                  </a:lnTo>
                  <a:lnTo>
                    <a:pt x="43018" y="10691"/>
                  </a:lnTo>
                  <a:lnTo>
                    <a:pt x="44339" y="11233"/>
                  </a:lnTo>
                  <a:lnTo>
                    <a:pt x="45660" y="11751"/>
                  </a:lnTo>
                  <a:lnTo>
                    <a:pt x="46954" y="12342"/>
                  </a:lnTo>
                  <a:lnTo>
                    <a:pt x="48275" y="12933"/>
                  </a:lnTo>
                  <a:lnTo>
                    <a:pt x="49596" y="13524"/>
                  </a:lnTo>
                  <a:lnTo>
                    <a:pt x="50862" y="14116"/>
                  </a:lnTo>
                  <a:lnTo>
                    <a:pt x="52155" y="14756"/>
                  </a:lnTo>
                  <a:lnTo>
                    <a:pt x="53394" y="15397"/>
                  </a:lnTo>
                  <a:lnTo>
                    <a:pt x="54688" y="16037"/>
                  </a:lnTo>
                  <a:lnTo>
                    <a:pt x="55926" y="16727"/>
                  </a:lnTo>
                  <a:lnTo>
                    <a:pt x="57165" y="17417"/>
                  </a:lnTo>
                  <a:lnTo>
                    <a:pt x="58403" y="18107"/>
                  </a:lnTo>
                  <a:lnTo>
                    <a:pt x="59642" y="18846"/>
                  </a:lnTo>
                  <a:lnTo>
                    <a:pt x="60853" y="19560"/>
                  </a:lnTo>
                  <a:lnTo>
                    <a:pt x="62064" y="20299"/>
                  </a:lnTo>
                  <a:lnTo>
                    <a:pt x="63275" y="21063"/>
                  </a:lnTo>
                  <a:lnTo>
                    <a:pt x="64431" y="21851"/>
                  </a:lnTo>
                  <a:lnTo>
                    <a:pt x="65614" y="22615"/>
                  </a:lnTo>
                  <a:lnTo>
                    <a:pt x="66770" y="23428"/>
                  </a:lnTo>
                  <a:lnTo>
                    <a:pt x="67954" y="24241"/>
                  </a:lnTo>
                  <a:lnTo>
                    <a:pt x="69082" y="25079"/>
                  </a:lnTo>
                  <a:lnTo>
                    <a:pt x="70238" y="25916"/>
                  </a:lnTo>
                  <a:lnTo>
                    <a:pt x="71339" y="26778"/>
                  </a:lnTo>
                  <a:lnTo>
                    <a:pt x="72467" y="27641"/>
                  </a:lnTo>
                  <a:lnTo>
                    <a:pt x="73568" y="28503"/>
                  </a:lnTo>
                  <a:lnTo>
                    <a:pt x="74669" y="29390"/>
                  </a:lnTo>
                  <a:lnTo>
                    <a:pt x="75743" y="30301"/>
                  </a:lnTo>
                  <a:lnTo>
                    <a:pt x="76816" y="31237"/>
                  </a:lnTo>
                  <a:lnTo>
                    <a:pt x="77889" y="32149"/>
                  </a:lnTo>
                  <a:lnTo>
                    <a:pt x="78908" y="33110"/>
                  </a:lnTo>
                  <a:lnTo>
                    <a:pt x="79981" y="34046"/>
                  </a:lnTo>
                  <a:lnTo>
                    <a:pt x="81000" y="35031"/>
                  </a:lnTo>
                  <a:lnTo>
                    <a:pt x="82018" y="35992"/>
                  </a:lnTo>
                  <a:lnTo>
                    <a:pt x="83009" y="37002"/>
                  </a:lnTo>
                  <a:lnTo>
                    <a:pt x="84027" y="38012"/>
                  </a:lnTo>
                  <a:lnTo>
                    <a:pt x="84990" y="38998"/>
                  </a:lnTo>
                  <a:lnTo>
                    <a:pt x="85954" y="40032"/>
                  </a:lnTo>
                  <a:lnTo>
                    <a:pt x="86917" y="41067"/>
                  </a:lnTo>
                  <a:lnTo>
                    <a:pt x="87853" y="42126"/>
                  </a:lnTo>
                  <a:lnTo>
                    <a:pt x="88788" y="43186"/>
                  </a:lnTo>
                  <a:lnTo>
                    <a:pt x="89697" y="44270"/>
                  </a:lnTo>
                  <a:lnTo>
                    <a:pt x="90605" y="45354"/>
                  </a:lnTo>
                  <a:lnTo>
                    <a:pt x="91513" y="46438"/>
                  </a:lnTo>
                  <a:lnTo>
                    <a:pt x="92366" y="47571"/>
                  </a:lnTo>
                  <a:lnTo>
                    <a:pt x="93247" y="48655"/>
                  </a:lnTo>
                  <a:lnTo>
                    <a:pt x="94100" y="49788"/>
                  </a:lnTo>
                  <a:lnTo>
                    <a:pt x="94926" y="50921"/>
                  </a:lnTo>
                  <a:lnTo>
                    <a:pt x="95779" y="52079"/>
                  </a:lnTo>
                  <a:lnTo>
                    <a:pt x="96577" y="53237"/>
                  </a:lnTo>
                  <a:lnTo>
                    <a:pt x="97376" y="54395"/>
                  </a:lnTo>
                  <a:lnTo>
                    <a:pt x="98174" y="55577"/>
                  </a:lnTo>
                  <a:lnTo>
                    <a:pt x="98944" y="56760"/>
                  </a:lnTo>
                  <a:lnTo>
                    <a:pt x="99688" y="57942"/>
                  </a:lnTo>
                  <a:lnTo>
                    <a:pt x="100458" y="59174"/>
                  </a:lnTo>
                  <a:lnTo>
                    <a:pt x="101174" y="60381"/>
                  </a:lnTo>
                  <a:lnTo>
                    <a:pt x="101889" y="61613"/>
                  </a:lnTo>
                  <a:lnTo>
                    <a:pt x="102605" y="62845"/>
                  </a:lnTo>
                  <a:lnTo>
                    <a:pt x="103266" y="64077"/>
                  </a:lnTo>
                  <a:lnTo>
                    <a:pt x="103926" y="65333"/>
                  </a:lnTo>
                  <a:lnTo>
                    <a:pt x="104614" y="66590"/>
                  </a:lnTo>
                  <a:lnTo>
                    <a:pt x="105247" y="67871"/>
                  </a:lnTo>
                  <a:lnTo>
                    <a:pt x="105880" y="69152"/>
                  </a:lnTo>
                  <a:lnTo>
                    <a:pt x="106486" y="70433"/>
                  </a:lnTo>
                  <a:lnTo>
                    <a:pt x="107091" y="71738"/>
                  </a:lnTo>
                  <a:lnTo>
                    <a:pt x="107669" y="73019"/>
                  </a:lnTo>
                  <a:lnTo>
                    <a:pt x="108220" y="74350"/>
                  </a:lnTo>
                  <a:lnTo>
                    <a:pt x="108770" y="75680"/>
                  </a:lnTo>
                  <a:lnTo>
                    <a:pt x="109321" y="77010"/>
                  </a:lnTo>
                  <a:lnTo>
                    <a:pt x="109844" y="78341"/>
                  </a:lnTo>
                  <a:lnTo>
                    <a:pt x="110339" y="79671"/>
                  </a:lnTo>
                  <a:lnTo>
                    <a:pt x="110834" y="81051"/>
                  </a:lnTo>
                  <a:lnTo>
                    <a:pt x="111275" y="82381"/>
                  </a:lnTo>
                  <a:lnTo>
                    <a:pt x="111770" y="83761"/>
                  </a:lnTo>
                  <a:lnTo>
                    <a:pt x="112183" y="85140"/>
                  </a:lnTo>
                  <a:lnTo>
                    <a:pt x="112623" y="86520"/>
                  </a:lnTo>
                  <a:lnTo>
                    <a:pt x="113009" y="87899"/>
                  </a:lnTo>
                  <a:lnTo>
                    <a:pt x="113394" y="89304"/>
                  </a:lnTo>
                  <a:lnTo>
                    <a:pt x="113807" y="90708"/>
                  </a:lnTo>
                  <a:lnTo>
                    <a:pt x="114137" y="92112"/>
                  </a:lnTo>
                  <a:lnTo>
                    <a:pt x="114467" y="93541"/>
                  </a:lnTo>
                  <a:lnTo>
                    <a:pt x="114798" y="94945"/>
                  </a:lnTo>
                  <a:lnTo>
                    <a:pt x="115100" y="96374"/>
                  </a:lnTo>
                  <a:lnTo>
                    <a:pt x="115376" y="97827"/>
                  </a:lnTo>
                  <a:lnTo>
                    <a:pt x="115623" y="99281"/>
                  </a:lnTo>
                  <a:lnTo>
                    <a:pt x="115926" y="100710"/>
                  </a:lnTo>
                  <a:lnTo>
                    <a:pt x="116146" y="102163"/>
                  </a:lnTo>
                  <a:lnTo>
                    <a:pt x="116366" y="103617"/>
                  </a:lnTo>
                  <a:lnTo>
                    <a:pt x="116559" y="105095"/>
                  </a:lnTo>
                  <a:lnTo>
                    <a:pt x="116724" y="106548"/>
                  </a:lnTo>
                  <a:lnTo>
                    <a:pt x="116889" y="108027"/>
                  </a:lnTo>
                  <a:lnTo>
                    <a:pt x="117027" y="109505"/>
                  </a:lnTo>
                  <a:lnTo>
                    <a:pt x="117137" y="111008"/>
                  </a:lnTo>
                  <a:lnTo>
                    <a:pt x="117247" y="112486"/>
                  </a:lnTo>
                  <a:lnTo>
                    <a:pt x="117330" y="113988"/>
                  </a:lnTo>
                  <a:lnTo>
                    <a:pt x="117412" y="115491"/>
                  </a:lnTo>
                  <a:lnTo>
                    <a:pt x="117440" y="116994"/>
                  </a:lnTo>
                  <a:lnTo>
                    <a:pt x="117467" y="118497"/>
                  </a:lnTo>
                  <a:lnTo>
                    <a:pt x="11749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Shape 1072"/>
            <p:cNvSpPr/>
            <p:nvPr/>
          </p:nvSpPr>
          <p:spPr>
            <a:xfrm>
              <a:off x="4754" y="2220"/>
              <a:ext cx="727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568" y="120000"/>
                  </a:lnTo>
                  <a:lnTo>
                    <a:pt x="3082" y="119950"/>
                  </a:lnTo>
                  <a:lnTo>
                    <a:pt x="4623" y="119926"/>
                  </a:lnTo>
                  <a:lnTo>
                    <a:pt x="6165" y="119827"/>
                  </a:lnTo>
                  <a:lnTo>
                    <a:pt x="7678" y="119753"/>
                  </a:lnTo>
                  <a:lnTo>
                    <a:pt x="9220" y="119630"/>
                  </a:lnTo>
                  <a:lnTo>
                    <a:pt x="10733" y="119532"/>
                  </a:lnTo>
                  <a:lnTo>
                    <a:pt x="12247" y="119384"/>
                  </a:lnTo>
                  <a:lnTo>
                    <a:pt x="13761" y="119211"/>
                  </a:lnTo>
                  <a:lnTo>
                    <a:pt x="15275" y="119014"/>
                  </a:lnTo>
                  <a:lnTo>
                    <a:pt x="16733" y="118842"/>
                  </a:lnTo>
                  <a:lnTo>
                    <a:pt x="18247" y="118596"/>
                  </a:lnTo>
                  <a:lnTo>
                    <a:pt x="19733" y="118374"/>
                  </a:lnTo>
                  <a:lnTo>
                    <a:pt x="21192" y="118128"/>
                  </a:lnTo>
                  <a:lnTo>
                    <a:pt x="22678" y="117857"/>
                  </a:lnTo>
                  <a:lnTo>
                    <a:pt x="24137" y="117561"/>
                  </a:lnTo>
                  <a:lnTo>
                    <a:pt x="25596" y="117241"/>
                  </a:lnTo>
                  <a:lnTo>
                    <a:pt x="27055" y="116896"/>
                  </a:lnTo>
                  <a:lnTo>
                    <a:pt x="28486" y="116576"/>
                  </a:lnTo>
                  <a:lnTo>
                    <a:pt x="29944" y="116206"/>
                  </a:lnTo>
                  <a:lnTo>
                    <a:pt x="31376" y="115812"/>
                  </a:lnTo>
                  <a:lnTo>
                    <a:pt x="32779" y="115443"/>
                  </a:lnTo>
                  <a:lnTo>
                    <a:pt x="34211" y="115024"/>
                  </a:lnTo>
                  <a:lnTo>
                    <a:pt x="35642" y="114605"/>
                  </a:lnTo>
                  <a:lnTo>
                    <a:pt x="37018" y="114162"/>
                  </a:lnTo>
                  <a:lnTo>
                    <a:pt x="38422" y="113669"/>
                  </a:lnTo>
                  <a:lnTo>
                    <a:pt x="39798" y="113201"/>
                  </a:lnTo>
                  <a:lnTo>
                    <a:pt x="41201" y="112709"/>
                  </a:lnTo>
                  <a:lnTo>
                    <a:pt x="42577" y="112167"/>
                  </a:lnTo>
                  <a:lnTo>
                    <a:pt x="43926" y="111650"/>
                  </a:lnTo>
                  <a:lnTo>
                    <a:pt x="45302" y="111108"/>
                  </a:lnTo>
                  <a:lnTo>
                    <a:pt x="46623" y="110541"/>
                  </a:lnTo>
                  <a:lnTo>
                    <a:pt x="47972" y="109975"/>
                  </a:lnTo>
                  <a:lnTo>
                    <a:pt x="49293" y="109359"/>
                  </a:lnTo>
                  <a:lnTo>
                    <a:pt x="50642" y="108743"/>
                  </a:lnTo>
                  <a:lnTo>
                    <a:pt x="51963" y="108128"/>
                  </a:lnTo>
                  <a:lnTo>
                    <a:pt x="53256" y="107487"/>
                  </a:lnTo>
                  <a:lnTo>
                    <a:pt x="54550" y="106822"/>
                  </a:lnTo>
                  <a:lnTo>
                    <a:pt x="55844" y="106157"/>
                  </a:lnTo>
                  <a:lnTo>
                    <a:pt x="57137" y="105492"/>
                  </a:lnTo>
                  <a:lnTo>
                    <a:pt x="58376" y="104802"/>
                  </a:lnTo>
                  <a:lnTo>
                    <a:pt x="59642" y="104064"/>
                  </a:lnTo>
                  <a:lnTo>
                    <a:pt x="60908" y="103349"/>
                  </a:lnTo>
                  <a:lnTo>
                    <a:pt x="62146" y="102586"/>
                  </a:lnTo>
                  <a:lnTo>
                    <a:pt x="63385" y="101847"/>
                  </a:lnTo>
                  <a:lnTo>
                    <a:pt x="64596" y="101059"/>
                  </a:lnTo>
                  <a:lnTo>
                    <a:pt x="65834" y="100246"/>
                  </a:lnTo>
                  <a:lnTo>
                    <a:pt x="67018" y="99482"/>
                  </a:lnTo>
                  <a:lnTo>
                    <a:pt x="68201" y="98645"/>
                  </a:lnTo>
                  <a:lnTo>
                    <a:pt x="69385" y="97807"/>
                  </a:lnTo>
                  <a:lnTo>
                    <a:pt x="70568" y="96970"/>
                  </a:lnTo>
                  <a:lnTo>
                    <a:pt x="71724" y="96108"/>
                  </a:lnTo>
                  <a:lnTo>
                    <a:pt x="72880" y="95246"/>
                  </a:lnTo>
                  <a:lnTo>
                    <a:pt x="74009" y="94334"/>
                  </a:lnTo>
                  <a:lnTo>
                    <a:pt x="75137" y="93448"/>
                  </a:lnTo>
                  <a:lnTo>
                    <a:pt x="76266" y="92536"/>
                  </a:lnTo>
                  <a:lnTo>
                    <a:pt x="77366" y="91625"/>
                  </a:lnTo>
                  <a:lnTo>
                    <a:pt x="78467" y="90665"/>
                  </a:lnTo>
                  <a:lnTo>
                    <a:pt x="79541" y="89729"/>
                  </a:lnTo>
                  <a:lnTo>
                    <a:pt x="80614" y="88768"/>
                  </a:lnTo>
                  <a:lnTo>
                    <a:pt x="81688" y="87807"/>
                  </a:lnTo>
                  <a:lnTo>
                    <a:pt x="82733" y="86798"/>
                  </a:lnTo>
                  <a:lnTo>
                    <a:pt x="83779" y="85788"/>
                  </a:lnTo>
                  <a:lnTo>
                    <a:pt x="84798" y="84802"/>
                  </a:lnTo>
                  <a:lnTo>
                    <a:pt x="85788" y="83768"/>
                  </a:lnTo>
                  <a:lnTo>
                    <a:pt x="86807" y="82733"/>
                  </a:lnTo>
                  <a:lnTo>
                    <a:pt x="87770" y="81674"/>
                  </a:lnTo>
                  <a:lnTo>
                    <a:pt x="88761" y="80615"/>
                  </a:lnTo>
                  <a:lnTo>
                    <a:pt x="89724" y="79556"/>
                  </a:lnTo>
                  <a:lnTo>
                    <a:pt x="90688" y="78472"/>
                  </a:lnTo>
                  <a:lnTo>
                    <a:pt x="91623" y="77364"/>
                  </a:lnTo>
                  <a:lnTo>
                    <a:pt x="92532" y="76256"/>
                  </a:lnTo>
                  <a:lnTo>
                    <a:pt x="93467" y="75147"/>
                  </a:lnTo>
                  <a:lnTo>
                    <a:pt x="94348" y="74014"/>
                  </a:lnTo>
                  <a:lnTo>
                    <a:pt x="95256" y="72857"/>
                  </a:lnTo>
                  <a:lnTo>
                    <a:pt x="96110" y="71724"/>
                  </a:lnTo>
                  <a:lnTo>
                    <a:pt x="96963" y="70566"/>
                  </a:lnTo>
                  <a:lnTo>
                    <a:pt x="97816" y="69384"/>
                  </a:lnTo>
                  <a:lnTo>
                    <a:pt x="98642" y="68226"/>
                  </a:lnTo>
                  <a:lnTo>
                    <a:pt x="99440" y="67019"/>
                  </a:lnTo>
                  <a:lnTo>
                    <a:pt x="100266" y="65812"/>
                  </a:lnTo>
                  <a:lnTo>
                    <a:pt x="101036" y="64605"/>
                  </a:lnTo>
                  <a:lnTo>
                    <a:pt x="101807" y="63374"/>
                  </a:lnTo>
                  <a:lnTo>
                    <a:pt x="102577" y="62142"/>
                  </a:lnTo>
                  <a:lnTo>
                    <a:pt x="103321" y="60911"/>
                  </a:lnTo>
                  <a:lnTo>
                    <a:pt x="104036" y="59655"/>
                  </a:lnTo>
                  <a:lnTo>
                    <a:pt x="104779" y="58423"/>
                  </a:lnTo>
                  <a:lnTo>
                    <a:pt x="105467" y="57142"/>
                  </a:lnTo>
                  <a:lnTo>
                    <a:pt x="106155" y="55837"/>
                  </a:lnTo>
                  <a:lnTo>
                    <a:pt x="106844" y="54556"/>
                  </a:lnTo>
                  <a:lnTo>
                    <a:pt x="107504" y="53251"/>
                  </a:lnTo>
                  <a:lnTo>
                    <a:pt x="108137" y="51945"/>
                  </a:lnTo>
                  <a:lnTo>
                    <a:pt x="108743" y="50640"/>
                  </a:lnTo>
                  <a:lnTo>
                    <a:pt x="109376" y="49310"/>
                  </a:lnTo>
                  <a:lnTo>
                    <a:pt x="109954" y="48004"/>
                  </a:lnTo>
                  <a:lnTo>
                    <a:pt x="110532" y="46625"/>
                  </a:lnTo>
                  <a:lnTo>
                    <a:pt x="111082" y="45295"/>
                  </a:lnTo>
                  <a:lnTo>
                    <a:pt x="111660" y="43916"/>
                  </a:lnTo>
                  <a:lnTo>
                    <a:pt x="112183" y="42561"/>
                  </a:lnTo>
                  <a:lnTo>
                    <a:pt x="112706" y="41206"/>
                  </a:lnTo>
                  <a:lnTo>
                    <a:pt x="113174" y="39802"/>
                  </a:lnTo>
                  <a:lnTo>
                    <a:pt x="113697" y="38448"/>
                  </a:lnTo>
                  <a:lnTo>
                    <a:pt x="114137" y="37019"/>
                  </a:lnTo>
                  <a:lnTo>
                    <a:pt x="114577" y="35615"/>
                  </a:lnTo>
                  <a:lnTo>
                    <a:pt x="115018" y="34211"/>
                  </a:lnTo>
                  <a:lnTo>
                    <a:pt x="115431" y="32783"/>
                  </a:lnTo>
                  <a:lnTo>
                    <a:pt x="115816" y="31354"/>
                  </a:lnTo>
                  <a:lnTo>
                    <a:pt x="116229" y="29950"/>
                  </a:lnTo>
                  <a:lnTo>
                    <a:pt x="116587" y="28497"/>
                  </a:lnTo>
                  <a:lnTo>
                    <a:pt x="116917" y="27044"/>
                  </a:lnTo>
                  <a:lnTo>
                    <a:pt x="117247" y="25591"/>
                  </a:lnTo>
                  <a:lnTo>
                    <a:pt x="117550" y="24137"/>
                  </a:lnTo>
                  <a:lnTo>
                    <a:pt x="117825" y="22684"/>
                  </a:lnTo>
                  <a:lnTo>
                    <a:pt x="118100" y="21206"/>
                  </a:lnTo>
                  <a:lnTo>
                    <a:pt x="118376" y="19729"/>
                  </a:lnTo>
                  <a:lnTo>
                    <a:pt x="118623" y="18251"/>
                  </a:lnTo>
                  <a:lnTo>
                    <a:pt x="118844" y="16748"/>
                  </a:lnTo>
                  <a:lnTo>
                    <a:pt x="119036" y="15270"/>
                  </a:lnTo>
                  <a:lnTo>
                    <a:pt x="119229" y="13768"/>
                  </a:lnTo>
                  <a:lnTo>
                    <a:pt x="119366" y="12266"/>
                  </a:lnTo>
                  <a:lnTo>
                    <a:pt x="119532" y="10714"/>
                  </a:lnTo>
                  <a:lnTo>
                    <a:pt x="119642" y="9211"/>
                  </a:lnTo>
                  <a:lnTo>
                    <a:pt x="119752" y="7684"/>
                  </a:lnTo>
                  <a:lnTo>
                    <a:pt x="119834" y="6182"/>
                  </a:lnTo>
                  <a:lnTo>
                    <a:pt x="119889" y="4630"/>
                  </a:lnTo>
                  <a:lnTo>
                    <a:pt x="119944" y="3078"/>
                  </a:lnTo>
                  <a:lnTo>
                    <a:pt x="119972" y="1551"/>
                  </a:lnTo>
                  <a:lnTo>
                    <a:pt x="120000" y="0"/>
                  </a:lnTo>
                  <a:lnTo>
                    <a:pt x="117495" y="0"/>
                  </a:lnTo>
                  <a:lnTo>
                    <a:pt x="117467" y="1527"/>
                  </a:lnTo>
                  <a:lnTo>
                    <a:pt x="117440" y="3029"/>
                  </a:lnTo>
                  <a:lnTo>
                    <a:pt x="117412" y="4532"/>
                  </a:lnTo>
                  <a:lnTo>
                    <a:pt x="117330" y="6034"/>
                  </a:lnTo>
                  <a:lnTo>
                    <a:pt x="117247" y="7536"/>
                  </a:lnTo>
                  <a:lnTo>
                    <a:pt x="117137" y="9014"/>
                  </a:lnTo>
                  <a:lnTo>
                    <a:pt x="117027" y="10517"/>
                  </a:lnTo>
                  <a:lnTo>
                    <a:pt x="116889" y="11995"/>
                  </a:lnTo>
                  <a:lnTo>
                    <a:pt x="116724" y="13472"/>
                  </a:lnTo>
                  <a:lnTo>
                    <a:pt x="116559" y="14926"/>
                  </a:lnTo>
                  <a:lnTo>
                    <a:pt x="116366" y="16403"/>
                  </a:lnTo>
                  <a:lnTo>
                    <a:pt x="116146" y="17857"/>
                  </a:lnTo>
                  <a:lnTo>
                    <a:pt x="115926" y="19310"/>
                  </a:lnTo>
                  <a:lnTo>
                    <a:pt x="115623" y="20738"/>
                  </a:lnTo>
                  <a:lnTo>
                    <a:pt x="115376" y="22192"/>
                  </a:lnTo>
                  <a:lnTo>
                    <a:pt x="115100" y="23645"/>
                  </a:lnTo>
                  <a:lnTo>
                    <a:pt x="114798" y="25073"/>
                  </a:lnTo>
                  <a:lnTo>
                    <a:pt x="114467" y="26477"/>
                  </a:lnTo>
                  <a:lnTo>
                    <a:pt x="114137" y="27906"/>
                  </a:lnTo>
                  <a:lnTo>
                    <a:pt x="113807" y="29310"/>
                  </a:lnTo>
                  <a:lnTo>
                    <a:pt x="113394" y="30714"/>
                  </a:lnTo>
                  <a:lnTo>
                    <a:pt x="113009" y="32118"/>
                  </a:lnTo>
                  <a:lnTo>
                    <a:pt x="112623" y="33497"/>
                  </a:lnTo>
                  <a:lnTo>
                    <a:pt x="112183" y="34876"/>
                  </a:lnTo>
                  <a:lnTo>
                    <a:pt x="111770" y="36256"/>
                  </a:lnTo>
                  <a:lnTo>
                    <a:pt x="111275" y="37635"/>
                  </a:lnTo>
                  <a:lnTo>
                    <a:pt x="110834" y="38965"/>
                  </a:lnTo>
                  <a:lnTo>
                    <a:pt x="110339" y="40344"/>
                  </a:lnTo>
                  <a:lnTo>
                    <a:pt x="109844" y="41674"/>
                  </a:lnTo>
                  <a:lnTo>
                    <a:pt x="109321" y="43004"/>
                  </a:lnTo>
                  <a:lnTo>
                    <a:pt x="108770" y="44334"/>
                  </a:lnTo>
                  <a:lnTo>
                    <a:pt x="108220" y="45665"/>
                  </a:lnTo>
                  <a:lnTo>
                    <a:pt x="107669" y="46995"/>
                  </a:lnTo>
                  <a:lnTo>
                    <a:pt x="107091" y="48275"/>
                  </a:lnTo>
                  <a:lnTo>
                    <a:pt x="106486" y="49581"/>
                  </a:lnTo>
                  <a:lnTo>
                    <a:pt x="105880" y="50862"/>
                  </a:lnTo>
                  <a:lnTo>
                    <a:pt x="105247" y="52142"/>
                  </a:lnTo>
                  <a:lnTo>
                    <a:pt x="104614" y="53423"/>
                  </a:lnTo>
                  <a:lnTo>
                    <a:pt x="103926" y="54679"/>
                  </a:lnTo>
                  <a:lnTo>
                    <a:pt x="103266" y="55935"/>
                  </a:lnTo>
                  <a:lnTo>
                    <a:pt x="102605" y="57167"/>
                  </a:lnTo>
                  <a:lnTo>
                    <a:pt x="101889" y="58423"/>
                  </a:lnTo>
                  <a:lnTo>
                    <a:pt x="101174" y="59630"/>
                  </a:lnTo>
                  <a:lnTo>
                    <a:pt x="100458" y="60837"/>
                  </a:lnTo>
                  <a:lnTo>
                    <a:pt x="99688" y="62068"/>
                  </a:lnTo>
                  <a:lnTo>
                    <a:pt x="98944" y="63251"/>
                  </a:lnTo>
                  <a:lnTo>
                    <a:pt x="98174" y="64433"/>
                  </a:lnTo>
                  <a:lnTo>
                    <a:pt x="97376" y="65615"/>
                  </a:lnTo>
                  <a:lnTo>
                    <a:pt x="96577" y="66773"/>
                  </a:lnTo>
                  <a:lnTo>
                    <a:pt x="95779" y="67931"/>
                  </a:lnTo>
                  <a:lnTo>
                    <a:pt x="94926" y="69088"/>
                  </a:lnTo>
                  <a:lnTo>
                    <a:pt x="94100" y="70221"/>
                  </a:lnTo>
                  <a:lnTo>
                    <a:pt x="93247" y="71354"/>
                  </a:lnTo>
                  <a:lnTo>
                    <a:pt x="92366" y="72463"/>
                  </a:lnTo>
                  <a:lnTo>
                    <a:pt x="91513" y="73571"/>
                  </a:lnTo>
                  <a:lnTo>
                    <a:pt x="90605" y="74655"/>
                  </a:lnTo>
                  <a:lnTo>
                    <a:pt x="89697" y="75738"/>
                  </a:lnTo>
                  <a:lnTo>
                    <a:pt x="88788" y="76822"/>
                  </a:lnTo>
                  <a:lnTo>
                    <a:pt x="87853" y="77881"/>
                  </a:lnTo>
                  <a:lnTo>
                    <a:pt x="86917" y="78940"/>
                  </a:lnTo>
                  <a:lnTo>
                    <a:pt x="85954" y="79975"/>
                  </a:lnTo>
                  <a:lnTo>
                    <a:pt x="84990" y="81009"/>
                  </a:lnTo>
                  <a:lnTo>
                    <a:pt x="84027" y="81995"/>
                  </a:lnTo>
                  <a:lnTo>
                    <a:pt x="83009" y="83004"/>
                  </a:lnTo>
                  <a:lnTo>
                    <a:pt x="82018" y="84014"/>
                  </a:lnTo>
                  <a:lnTo>
                    <a:pt x="81000" y="84975"/>
                  </a:lnTo>
                  <a:lnTo>
                    <a:pt x="79981" y="85960"/>
                  </a:lnTo>
                  <a:lnTo>
                    <a:pt x="78908" y="86896"/>
                  </a:lnTo>
                  <a:lnTo>
                    <a:pt x="77889" y="87857"/>
                  </a:lnTo>
                  <a:lnTo>
                    <a:pt x="76816" y="88768"/>
                  </a:lnTo>
                  <a:lnTo>
                    <a:pt x="75743" y="89704"/>
                  </a:lnTo>
                  <a:lnTo>
                    <a:pt x="74669" y="90615"/>
                  </a:lnTo>
                  <a:lnTo>
                    <a:pt x="73568" y="91502"/>
                  </a:lnTo>
                  <a:lnTo>
                    <a:pt x="72467" y="92364"/>
                  </a:lnTo>
                  <a:lnTo>
                    <a:pt x="71339" y="93226"/>
                  </a:lnTo>
                  <a:lnTo>
                    <a:pt x="70238" y="94088"/>
                  </a:lnTo>
                  <a:lnTo>
                    <a:pt x="69082" y="94926"/>
                  </a:lnTo>
                  <a:lnTo>
                    <a:pt x="67954" y="95763"/>
                  </a:lnTo>
                  <a:lnTo>
                    <a:pt x="66770" y="96576"/>
                  </a:lnTo>
                  <a:lnTo>
                    <a:pt x="65614" y="97389"/>
                  </a:lnTo>
                  <a:lnTo>
                    <a:pt x="64431" y="98152"/>
                  </a:lnTo>
                  <a:lnTo>
                    <a:pt x="63275" y="98940"/>
                  </a:lnTo>
                  <a:lnTo>
                    <a:pt x="62064" y="99704"/>
                  </a:lnTo>
                  <a:lnTo>
                    <a:pt x="60853" y="100443"/>
                  </a:lnTo>
                  <a:lnTo>
                    <a:pt x="59642" y="101182"/>
                  </a:lnTo>
                  <a:lnTo>
                    <a:pt x="58403" y="101896"/>
                  </a:lnTo>
                  <a:lnTo>
                    <a:pt x="57165" y="102586"/>
                  </a:lnTo>
                  <a:lnTo>
                    <a:pt x="55926" y="103275"/>
                  </a:lnTo>
                  <a:lnTo>
                    <a:pt x="54688" y="103965"/>
                  </a:lnTo>
                  <a:lnTo>
                    <a:pt x="53394" y="104605"/>
                  </a:lnTo>
                  <a:lnTo>
                    <a:pt x="52155" y="105246"/>
                  </a:lnTo>
                  <a:lnTo>
                    <a:pt x="50862" y="105886"/>
                  </a:lnTo>
                  <a:lnTo>
                    <a:pt x="49596" y="106502"/>
                  </a:lnTo>
                  <a:lnTo>
                    <a:pt x="48275" y="107068"/>
                  </a:lnTo>
                  <a:lnTo>
                    <a:pt x="46954" y="107660"/>
                  </a:lnTo>
                  <a:lnTo>
                    <a:pt x="45660" y="108251"/>
                  </a:lnTo>
                  <a:lnTo>
                    <a:pt x="44339" y="108768"/>
                  </a:lnTo>
                  <a:lnTo>
                    <a:pt x="43018" y="109310"/>
                  </a:lnTo>
                  <a:lnTo>
                    <a:pt x="41669" y="109827"/>
                  </a:lnTo>
                  <a:lnTo>
                    <a:pt x="40348" y="110344"/>
                  </a:lnTo>
                  <a:lnTo>
                    <a:pt x="38972" y="110837"/>
                  </a:lnTo>
                  <a:lnTo>
                    <a:pt x="37596" y="111305"/>
                  </a:lnTo>
                  <a:lnTo>
                    <a:pt x="36247" y="111748"/>
                  </a:lnTo>
                  <a:lnTo>
                    <a:pt x="34871" y="112192"/>
                  </a:lnTo>
                  <a:lnTo>
                    <a:pt x="33495" y="112610"/>
                  </a:lnTo>
                  <a:lnTo>
                    <a:pt x="32119" y="113004"/>
                  </a:lnTo>
                  <a:lnTo>
                    <a:pt x="30688" y="113399"/>
                  </a:lnTo>
                  <a:lnTo>
                    <a:pt x="29311" y="113793"/>
                  </a:lnTo>
                  <a:lnTo>
                    <a:pt x="27908" y="114113"/>
                  </a:lnTo>
                  <a:lnTo>
                    <a:pt x="26504" y="114482"/>
                  </a:lnTo>
                  <a:lnTo>
                    <a:pt x="25073" y="114802"/>
                  </a:lnTo>
                  <a:lnTo>
                    <a:pt x="23642" y="115098"/>
                  </a:lnTo>
                  <a:lnTo>
                    <a:pt x="22211" y="115369"/>
                  </a:lnTo>
                  <a:lnTo>
                    <a:pt x="20752" y="115665"/>
                  </a:lnTo>
                  <a:lnTo>
                    <a:pt x="19293" y="115911"/>
                  </a:lnTo>
                  <a:lnTo>
                    <a:pt x="17862" y="116133"/>
                  </a:lnTo>
                  <a:lnTo>
                    <a:pt x="16403" y="116354"/>
                  </a:lnTo>
                  <a:lnTo>
                    <a:pt x="14944" y="116551"/>
                  </a:lnTo>
                  <a:lnTo>
                    <a:pt x="13458" y="116724"/>
                  </a:lnTo>
                  <a:lnTo>
                    <a:pt x="11972" y="116871"/>
                  </a:lnTo>
                  <a:lnTo>
                    <a:pt x="10513" y="117019"/>
                  </a:lnTo>
                  <a:lnTo>
                    <a:pt x="9027" y="117142"/>
                  </a:lnTo>
                  <a:lnTo>
                    <a:pt x="7541" y="117241"/>
                  </a:lnTo>
                  <a:lnTo>
                    <a:pt x="6055" y="117315"/>
                  </a:lnTo>
                  <a:lnTo>
                    <a:pt x="4541" y="117413"/>
                  </a:lnTo>
                  <a:lnTo>
                    <a:pt x="3027" y="117463"/>
                  </a:lnTo>
                  <a:lnTo>
                    <a:pt x="1541" y="117463"/>
                  </a:lnTo>
                  <a:lnTo>
                    <a:pt x="0" y="117487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Shape 1073"/>
            <p:cNvSpPr/>
            <p:nvPr/>
          </p:nvSpPr>
          <p:spPr>
            <a:xfrm>
              <a:off x="4027" y="2220"/>
              <a:ext cx="725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1551"/>
                  </a:lnTo>
                  <a:lnTo>
                    <a:pt x="27" y="3078"/>
                  </a:lnTo>
                  <a:lnTo>
                    <a:pt x="82" y="4630"/>
                  </a:lnTo>
                  <a:lnTo>
                    <a:pt x="165" y="6182"/>
                  </a:lnTo>
                  <a:lnTo>
                    <a:pt x="247" y="7684"/>
                  </a:lnTo>
                  <a:lnTo>
                    <a:pt x="357" y="9211"/>
                  </a:lnTo>
                  <a:lnTo>
                    <a:pt x="467" y="10714"/>
                  </a:lnTo>
                  <a:lnTo>
                    <a:pt x="605" y="12266"/>
                  </a:lnTo>
                  <a:lnTo>
                    <a:pt x="770" y="13768"/>
                  </a:lnTo>
                  <a:lnTo>
                    <a:pt x="963" y="15270"/>
                  </a:lnTo>
                  <a:lnTo>
                    <a:pt x="1156" y="16748"/>
                  </a:lnTo>
                  <a:lnTo>
                    <a:pt x="1376" y="18251"/>
                  </a:lnTo>
                  <a:lnTo>
                    <a:pt x="1596" y="19729"/>
                  </a:lnTo>
                  <a:lnTo>
                    <a:pt x="1871" y="21206"/>
                  </a:lnTo>
                  <a:lnTo>
                    <a:pt x="2147" y="22684"/>
                  </a:lnTo>
                  <a:lnTo>
                    <a:pt x="2450" y="24137"/>
                  </a:lnTo>
                  <a:lnTo>
                    <a:pt x="2752" y="25591"/>
                  </a:lnTo>
                  <a:lnTo>
                    <a:pt x="3083" y="27044"/>
                  </a:lnTo>
                  <a:lnTo>
                    <a:pt x="3413" y="28497"/>
                  </a:lnTo>
                  <a:lnTo>
                    <a:pt x="3771" y="29950"/>
                  </a:lnTo>
                  <a:lnTo>
                    <a:pt x="4184" y="31354"/>
                  </a:lnTo>
                  <a:lnTo>
                    <a:pt x="4569" y="32783"/>
                  </a:lnTo>
                  <a:lnTo>
                    <a:pt x="4982" y="34211"/>
                  </a:lnTo>
                  <a:lnTo>
                    <a:pt x="5395" y="35615"/>
                  </a:lnTo>
                  <a:lnTo>
                    <a:pt x="5836" y="37019"/>
                  </a:lnTo>
                  <a:lnTo>
                    <a:pt x="6304" y="38448"/>
                  </a:lnTo>
                  <a:lnTo>
                    <a:pt x="6799" y="39802"/>
                  </a:lnTo>
                  <a:lnTo>
                    <a:pt x="7295" y="41206"/>
                  </a:lnTo>
                  <a:lnTo>
                    <a:pt x="7790" y="42561"/>
                  </a:lnTo>
                  <a:lnTo>
                    <a:pt x="8313" y="43916"/>
                  </a:lnTo>
                  <a:lnTo>
                    <a:pt x="8891" y="45295"/>
                  </a:lnTo>
                  <a:lnTo>
                    <a:pt x="9442" y="46625"/>
                  </a:lnTo>
                  <a:lnTo>
                    <a:pt x="10020" y="48004"/>
                  </a:lnTo>
                  <a:lnTo>
                    <a:pt x="10598" y="49310"/>
                  </a:lnTo>
                  <a:lnTo>
                    <a:pt x="11231" y="50640"/>
                  </a:lnTo>
                  <a:lnTo>
                    <a:pt x="11865" y="51945"/>
                  </a:lnTo>
                  <a:lnTo>
                    <a:pt x="12498" y="53251"/>
                  </a:lnTo>
                  <a:lnTo>
                    <a:pt x="13131" y="54556"/>
                  </a:lnTo>
                  <a:lnTo>
                    <a:pt x="13819" y="55837"/>
                  </a:lnTo>
                  <a:lnTo>
                    <a:pt x="14507" y="57142"/>
                  </a:lnTo>
                  <a:lnTo>
                    <a:pt x="15196" y="58423"/>
                  </a:lnTo>
                  <a:lnTo>
                    <a:pt x="15939" y="59655"/>
                  </a:lnTo>
                  <a:lnTo>
                    <a:pt x="16655" y="60911"/>
                  </a:lnTo>
                  <a:lnTo>
                    <a:pt x="17398" y="62142"/>
                  </a:lnTo>
                  <a:lnTo>
                    <a:pt x="18169" y="63374"/>
                  </a:lnTo>
                  <a:lnTo>
                    <a:pt x="18940" y="64605"/>
                  </a:lnTo>
                  <a:lnTo>
                    <a:pt x="19738" y="65812"/>
                  </a:lnTo>
                  <a:lnTo>
                    <a:pt x="20536" y="67019"/>
                  </a:lnTo>
                  <a:lnTo>
                    <a:pt x="21362" y="68226"/>
                  </a:lnTo>
                  <a:lnTo>
                    <a:pt x="22161" y="69384"/>
                  </a:lnTo>
                  <a:lnTo>
                    <a:pt x="23041" y="70566"/>
                  </a:lnTo>
                  <a:lnTo>
                    <a:pt x="23895" y="71724"/>
                  </a:lnTo>
                  <a:lnTo>
                    <a:pt x="24776" y="72857"/>
                  </a:lnTo>
                  <a:lnTo>
                    <a:pt x="25657" y="74014"/>
                  </a:lnTo>
                  <a:lnTo>
                    <a:pt x="26538" y="75147"/>
                  </a:lnTo>
                  <a:lnTo>
                    <a:pt x="27474" y="76256"/>
                  </a:lnTo>
                  <a:lnTo>
                    <a:pt x="28382" y="77364"/>
                  </a:lnTo>
                  <a:lnTo>
                    <a:pt x="29346" y="78472"/>
                  </a:lnTo>
                  <a:lnTo>
                    <a:pt x="30282" y="79556"/>
                  </a:lnTo>
                  <a:lnTo>
                    <a:pt x="31218" y="80615"/>
                  </a:lnTo>
                  <a:lnTo>
                    <a:pt x="32209" y="81674"/>
                  </a:lnTo>
                  <a:lnTo>
                    <a:pt x="33200" y="82733"/>
                  </a:lnTo>
                  <a:lnTo>
                    <a:pt x="34218" y="83768"/>
                  </a:lnTo>
                  <a:lnTo>
                    <a:pt x="35209" y="84802"/>
                  </a:lnTo>
                  <a:lnTo>
                    <a:pt x="36256" y="85788"/>
                  </a:lnTo>
                  <a:lnTo>
                    <a:pt x="37274" y="86798"/>
                  </a:lnTo>
                  <a:lnTo>
                    <a:pt x="38320" y="87807"/>
                  </a:lnTo>
                  <a:lnTo>
                    <a:pt x="39394" y="88768"/>
                  </a:lnTo>
                  <a:lnTo>
                    <a:pt x="40440" y="89729"/>
                  </a:lnTo>
                  <a:lnTo>
                    <a:pt x="41541" y="90665"/>
                  </a:lnTo>
                  <a:lnTo>
                    <a:pt x="42615" y="91625"/>
                  </a:lnTo>
                  <a:lnTo>
                    <a:pt x="43743" y="92536"/>
                  </a:lnTo>
                  <a:lnTo>
                    <a:pt x="44845" y="93448"/>
                  </a:lnTo>
                  <a:lnTo>
                    <a:pt x="46001" y="94334"/>
                  </a:lnTo>
                  <a:lnTo>
                    <a:pt x="47130" y="95246"/>
                  </a:lnTo>
                  <a:lnTo>
                    <a:pt x="48286" y="96108"/>
                  </a:lnTo>
                  <a:lnTo>
                    <a:pt x="49442" y="96970"/>
                  </a:lnTo>
                  <a:lnTo>
                    <a:pt x="50626" y="97807"/>
                  </a:lnTo>
                  <a:lnTo>
                    <a:pt x="51782" y="98645"/>
                  </a:lnTo>
                  <a:lnTo>
                    <a:pt x="52993" y="99482"/>
                  </a:lnTo>
                  <a:lnTo>
                    <a:pt x="54177" y="100246"/>
                  </a:lnTo>
                  <a:lnTo>
                    <a:pt x="55388" y="101059"/>
                  </a:lnTo>
                  <a:lnTo>
                    <a:pt x="56600" y="101847"/>
                  </a:lnTo>
                  <a:lnTo>
                    <a:pt x="57866" y="102586"/>
                  </a:lnTo>
                  <a:lnTo>
                    <a:pt x="59077" y="103349"/>
                  </a:lnTo>
                  <a:lnTo>
                    <a:pt x="60344" y="104064"/>
                  </a:lnTo>
                  <a:lnTo>
                    <a:pt x="61610" y="104802"/>
                  </a:lnTo>
                  <a:lnTo>
                    <a:pt x="62876" y="105492"/>
                  </a:lnTo>
                  <a:lnTo>
                    <a:pt x="64170" y="106157"/>
                  </a:lnTo>
                  <a:lnTo>
                    <a:pt x="65437" y="106822"/>
                  </a:lnTo>
                  <a:lnTo>
                    <a:pt x="66758" y="107487"/>
                  </a:lnTo>
                  <a:lnTo>
                    <a:pt x="68052" y="108128"/>
                  </a:lnTo>
                  <a:lnTo>
                    <a:pt x="69373" y="108743"/>
                  </a:lnTo>
                  <a:lnTo>
                    <a:pt x="70695" y="109359"/>
                  </a:lnTo>
                  <a:lnTo>
                    <a:pt x="72016" y="109975"/>
                  </a:lnTo>
                  <a:lnTo>
                    <a:pt x="73392" y="110541"/>
                  </a:lnTo>
                  <a:lnTo>
                    <a:pt x="74714" y="111108"/>
                  </a:lnTo>
                  <a:lnTo>
                    <a:pt x="76090" y="111650"/>
                  </a:lnTo>
                  <a:lnTo>
                    <a:pt x="77439" y="112167"/>
                  </a:lnTo>
                  <a:lnTo>
                    <a:pt x="78816" y="112709"/>
                  </a:lnTo>
                  <a:lnTo>
                    <a:pt x="80192" y="113201"/>
                  </a:lnTo>
                  <a:lnTo>
                    <a:pt x="81569" y="113669"/>
                  </a:lnTo>
                  <a:lnTo>
                    <a:pt x="82973" y="114162"/>
                  </a:lnTo>
                  <a:lnTo>
                    <a:pt x="84404" y="114605"/>
                  </a:lnTo>
                  <a:lnTo>
                    <a:pt x="85781" y="115024"/>
                  </a:lnTo>
                  <a:lnTo>
                    <a:pt x="87212" y="115443"/>
                  </a:lnTo>
                  <a:lnTo>
                    <a:pt x="88644" y="115812"/>
                  </a:lnTo>
                  <a:lnTo>
                    <a:pt x="90075" y="116206"/>
                  </a:lnTo>
                  <a:lnTo>
                    <a:pt x="91534" y="116576"/>
                  </a:lnTo>
                  <a:lnTo>
                    <a:pt x="92966" y="116896"/>
                  </a:lnTo>
                  <a:lnTo>
                    <a:pt x="94425" y="117241"/>
                  </a:lnTo>
                  <a:lnTo>
                    <a:pt x="95884" y="117561"/>
                  </a:lnTo>
                  <a:lnTo>
                    <a:pt x="97343" y="117857"/>
                  </a:lnTo>
                  <a:lnTo>
                    <a:pt x="98830" y="118128"/>
                  </a:lnTo>
                  <a:lnTo>
                    <a:pt x="100289" y="118374"/>
                  </a:lnTo>
                  <a:lnTo>
                    <a:pt x="101775" y="118596"/>
                  </a:lnTo>
                  <a:lnTo>
                    <a:pt x="103262" y="118842"/>
                  </a:lnTo>
                  <a:lnTo>
                    <a:pt x="104748" y="119014"/>
                  </a:lnTo>
                  <a:lnTo>
                    <a:pt x="106262" y="119211"/>
                  </a:lnTo>
                  <a:lnTo>
                    <a:pt x="107777" y="119384"/>
                  </a:lnTo>
                  <a:lnTo>
                    <a:pt x="109263" y="119532"/>
                  </a:lnTo>
                  <a:lnTo>
                    <a:pt x="110805" y="119630"/>
                  </a:lnTo>
                  <a:lnTo>
                    <a:pt x="112319" y="119753"/>
                  </a:lnTo>
                  <a:lnTo>
                    <a:pt x="113833" y="119827"/>
                  </a:lnTo>
                  <a:lnTo>
                    <a:pt x="115375" y="119926"/>
                  </a:lnTo>
                  <a:lnTo>
                    <a:pt x="116944" y="119950"/>
                  </a:lnTo>
                  <a:lnTo>
                    <a:pt x="118458" y="120000"/>
                  </a:lnTo>
                  <a:lnTo>
                    <a:pt x="120000" y="120000"/>
                  </a:lnTo>
                  <a:lnTo>
                    <a:pt x="120000" y="117487"/>
                  </a:lnTo>
                  <a:lnTo>
                    <a:pt x="118485" y="117463"/>
                  </a:lnTo>
                  <a:lnTo>
                    <a:pt x="116999" y="117463"/>
                  </a:lnTo>
                  <a:lnTo>
                    <a:pt x="115485" y="117413"/>
                  </a:lnTo>
                  <a:lnTo>
                    <a:pt x="113971" y="117315"/>
                  </a:lnTo>
                  <a:lnTo>
                    <a:pt x="112484" y="117241"/>
                  </a:lnTo>
                  <a:lnTo>
                    <a:pt x="110997" y="117142"/>
                  </a:lnTo>
                  <a:lnTo>
                    <a:pt x="109483" y="117019"/>
                  </a:lnTo>
                  <a:lnTo>
                    <a:pt x="108024" y="116871"/>
                  </a:lnTo>
                  <a:lnTo>
                    <a:pt x="106538" y="116724"/>
                  </a:lnTo>
                  <a:lnTo>
                    <a:pt x="105079" y="116551"/>
                  </a:lnTo>
                  <a:lnTo>
                    <a:pt x="103620" y="116354"/>
                  </a:lnTo>
                  <a:lnTo>
                    <a:pt x="102133" y="116133"/>
                  </a:lnTo>
                  <a:lnTo>
                    <a:pt x="100701" y="115911"/>
                  </a:lnTo>
                  <a:lnTo>
                    <a:pt x="99242" y="115665"/>
                  </a:lnTo>
                  <a:lnTo>
                    <a:pt x="97811" y="115369"/>
                  </a:lnTo>
                  <a:lnTo>
                    <a:pt x="96379" y="115098"/>
                  </a:lnTo>
                  <a:lnTo>
                    <a:pt x="94948" y="114802"/>
                  </a:lnTo>
                  <a:lnTo>
                    <a:pt x="93516" y="114482"/>
                  </a:lnTo>
                  <a:lnTo>
                    <a:pt x="92112" y="114113"/>
                  </a:lnTo>
                  <a:lnTo>
                    <a:pt x="90708" y="113793"/>
                  </a:lnTo>
                  <a:lnTo>
                    <a:pt x="89304" y="113399"/>
                  </a:lnTo>
                  <a:lnTo>
                    <a:pt x="87900" y="113004"/>
                  </a:lnTo>
                  <a:lnTo>
                    <a:pt x="86496" y="112610"/>
                  </a:lnTo>
                  <a:lnTo>
                    <a:pt x="85147" y="112192"/>
                  </a:lnTo>
                  <a:lnTo>
                    <a:pt x="83743" y="111748"/>
                  </a:lnTo>
                  <a:lnTo>
                    <a:pt x="82395" y="111305"/>
                  </a:lnTo>
                  <a:lnTo>
                    <a:pt x="81018" y="110837"/>
                  </a:lnTo>
                  <a:lnTo>
                    <a:pt x="79669" y="110344"/>
                  </a:lnTo>
                  <a:lnTo>
                    <a:pt x="78348" y="109827"/>
                  </a:lnTo>
                  <a:lnTo>
                    <a:pt x="76999" y="109310"/>
                  </a:lnTo>
                  <a:lnTo>
                    <a:pt x="75677" y="108768"/>
                  </a:lnTo>
                  <a:lnTo>
                    <a:pt x="74328" y="108251"/>
                  </a:lnTo>
                  <a:lnTo>
                    <a:pt x="73035" y="107660"/>
                  </a:lnTo>
                  <a:lnTo>
                    <a:pt x="71713" y="107068"/>
                  </a:lnTo>
                  <a:lnTo>
                    <a:pt x="70419" y="106502"/>
                  </a:lnTo>
                  <a:lnTo>
                    <a:pt x="69153" y="105886"/>
                  </a:lnTo>
                  <a:lnTo>
                    <a:pt x="67859" y="105246"/>
                  </a:lnTo>
                  <a:lnTo>
                    <a:pt x="66593" y="104605"/>
                  </a:lnTo>
                  <a:lnTo>
                    <a:pt x="65326" y="103965"/>
                  </a:lnTo>
                  <a:lnTo>
                    <a:pt x="64088" y="103275"/>
                  </a:lnTo>
                  <a:lnTo>
                    <a:pt x="62821" y="102586"/>
                  </a:lnTo>
                  <a:lnTo>
                    <a:pt x="61610" y="101896"/>
                  </a:lnTo>
                  <a:lnTo>
                    <a:pt x="60371" y="101182"/>
                  </a:lnTo>
                  <a:lnTo>
                    <a:pt x="59160" y="100443"/>
                  </a:lnTo>
                  <a:lnTo>
                    <a:pt x="57949" y="99704"/>
                  </a:lnTo>
                  <a:lnTo>
                    <a:pt x="56737" y="98940"/>
                  </a:lnTo>
                  <a:lnTo>
                    <a:pt x="55554" y="98152"/>
                  </a:lnTo>
                  <a:lnTo>
                    <a:pt x="54370" y="97389"/>
                  </a:lnTo>
                  <a:lnTo>
                    <a:pt x="53214" y="96576"/>
                  </a:lnTo>
                  <a:lnTo>
                    <a:pt x="52057" y="95763"/>
                  </a:lnTo>
                  <a:lnTo>
                    <a:pt x="50901" y="94926"/>
                  </a:lnTo>
                  <a:lnTo>
                    <a:pt x="49772" y="94088"/>
                  </a:lnTo>
                  <a:lnTo>
                    <a:pt x="48644" y="93226"/>
                  </a:lnTo>
                  <a:lnTo>
                    <a:pt x="47515" y="92364"/>
                  </a:lnTo>
                  <a:lnTo>
                    <a:pt x="46441" y="91502"/>
                  </a:lnTo>
                  <a:lnTo>
                    <a:pt x="45313" y="90615"/>
                  </a:lnTo>
                  <a:lnTo>
                    <a:pt x="44267" y="89704"/>
                  </a:lnTo>
                  <a:lnTo>
                    <a:pt x="43193" y="88768"/>
                  </a:lnTo>
                  <a:lnTo>
                    <a:pt x="42119" y="87857"/>
                  </a:lnTo>
                  <a:lnTo>
                    <a:pt x="41073" y="86896"/>
                  </a:lnTo>
                  <a:lnTo>
                    <a:pt x="40027" y="85960"/>
                  </a:lnTo>
                  <a:lnTo>
                    <a:pt x="39008" y="84975"/>
                  </a:lnTo>
                  <a:lnTo>
                    <a:pt x="37990" y="84014"/>
                  </a:lnTo>
                  <a:lnTo>
                    <a:pt x="36999" y="83004"/>
                  </a:lnTo>
                  <a:lnTo>
                    <a:pt x="35980" y="81995"/>
                  </a:lnTo>
                  <a:lnTo>
                    <a:pt x="35017" y="81009"/>
                  </a:lnTo>
                  <a:lnTo>
                    <a:pt x="34053" y="79975"/>
                  </a:lnTo>
                  <a:lnTo>
                    <a:pt x="33090" y="78940"/>
                  </a:lnTo>
                  <a:lnTo>
                    <a:pt x="32154" y="77881"/>
                  </a:lnTo>
                  <a:lnTo>
                    <a:pt x="31218" y="76822"/>
                  </a:lnTo>
                  <a:lnTo>
                    <a:pt x="30309" y="75738"/>
                  </a:lnTo>
                  <a:lnTo>
                    <a:pt x="29401" y="74655"/>
                  </a:lnTo>
                  <a:lnTo>
                    <a:pt x="28492" y="73571"/>
                  </a:lnTo>
                  <a:lnTo>
                    <a:pt x="27611" y="72463"/>
                  </a:lnTo>
                  <a:lnTo>
                    <a:pt x="26730" y="71354"/>
                  </a:lnTo>
                  <a:lnTo>
                    <a:pt x="25905" y="70221"/>
                  </a:lnTo>
                  <a:lnTo>
                    <a:pt x="25051" y="69088"/>
                  </a:lnTo>
                  <a:lnTo>
                    <a:pt x="24225" y="67931"/>
                  </a:lnTo>
                  <a:lnTo>
                    <a:pt x="23427" y="66798"/>
                  </a:lnTo>
                  <a:lnTo>
                    <a:pt x="22629" y="65615"/>
                  </a:lnTo>
                  <a:lnTo>
                    <a:pt x="21830" y="64433"/>
                  </a:lnTo>
                  <a:lnTo>
                    <a:pt x="21059" y="63251"/>
                  </a:lnTo>
                  <a:lnTo>
                    <a:pt x="20316" y="62068"/>
                  </a:lnTo>
                  <a:lnTo>
                    <a:pt x="19545" y="60837"/>
                  </a:lnTo>
                  <a:lnTo>
                    <a:pt x="18830" y="59630"/>
                  </a:lnTo>
                  <a:lnTo>
                    <a:pt x="18114" y="58423"/>
                  </a:lnTo>
                  <a:lnTo>
                    <a:pt x="17398" y="57167"/>
                  </a:lnTo>
                  <a:lnTo>
                    <a:pt x="16710" y="55935"/>
                  </a:lnTo>
                  <a:lnTo>
                    <a:pt x="16049" y="54679"/>
                  </a:lnTo>
                  <a:lnTo>
                    <a:pt x="15361" y="53423"/>
                  </a:lnTo>
                  <a:lnTo>
                    <a:pt x="14728" y="52142"/>
                  </a:lnTo>
                  <a:lnTo>
                    <a:pt x="14122" y="50862"/>
                  </a:lnTo>
                  <a:lnTo>
                    <a:pt x="13516" y="49581"/>
                  </a:lnTo>
                  <a:lnTo>
                    <a:pt x="12911" y="48275"/>
                  </a:lnTo>
                  <a:lnTo>
                    <a:pt x="12333" y="46995"/>
                  </a:lnTo>
                  <a:lnTo>
                    <a:pt x="11754" y="45665"/>
                  </a:lnTo>
                  <a:lnTo>
                    <a:pt x="11204" y="44334"/>
                  </a:lnTo>
                  <a:lnTo>
                    <a:pt x="10653" y="43004"/>
                  </a:lnTo>
                  <a:lnTo>
                    <a:pt x="10158" y="41674"/>
                  </a:lnTo>
                  <a:lnTo>
                    <a:pt x="9662" y="40344"/>
                  </a:lnTo>
                  <a:lnTo>
                    <a:pt x="9167" y="38965"/>
                  </a:lnTo>
                  <a:lnTo>
                    <a:pt x="8699" y="37635"/>
                  </a:lnTo>
                  <a:lnTo>
                    <a:pt x="8231" y="36256"/>
                  </a:lnTo>
                  <a:lnTo>
                    <a:pt x="7790" y="34876"/>
                  </a:lnTo>
                  <a:lnTo>
                    <a:pt x="7377" y="33497"/>
                  </a:lnTo>
                  <a:lnTo>
                    <a:pt x="6964" y="32118"/>
                  </a:lnTo>
                  <a:lnTo>
                    <a:pt x="6607" y="30714"/>
                  </a:lnTo>
                  <a:lnTo>
                    <a:pt x="6194" y="29310"/>
                  </a:lnTo>
                  <a:lnTo>
                    <a:pt x="5836" y="27906"/>
                  </a:lnTo>
                  <a:lnTo>
                    <a:pt x="5505" y="26477"/>
                  </a:lnTo>
                  <a:lnTo>
                    <a:pt x="5203" y="25073"/>
                  </a:lnTo>
                  <a:lnTo>
                    <a:pt x="4900" y="23645"/>
                  </a:lnTo>
                  <a:lnTo>
                    <a:pt x="4624" y="22192"/>
                  </a:lnTo>
                  <a:lnTo>
                    <a:pt x="4349" y="20738"/>
                  </a:lnTo>
                  <a:lnTo>
                    <a:pt x="4101" y="19310"/>
                  </a:lnTo>
                  <a:lnTo>
                    <a:pt x="3854" y="17857"/>
                  </a:lnTo>
                  <a:lnTo>
                    <a:pt x="3633" y="16403"/>
                  </a:lnTo>
                  <a:lnTo>
                    <a:pt x="3441" y="14926"/>
                  </a:lnTo>
                  <a:lnTo>
                    <a:pt x="3275" y="13472"/>
                  </a:lnTo>
                  <a:lnTo>
                    <a:pt x="3110" y="11995"/>
                  </a:lnTo>
                  <a:lnTo>
                    <a:pt x="2973" y="10517"/>
                  </a:lnTo>
                  <a:lnTo>
                    <a:pt x="2835" y="9014"/>
                  </a:lnTo>
                  <a:lnTo>
                    <a:pt x="2752" y="7536"/>
                  </a:lnTo>
                  <a:lnTo>
                    <a:pt x="2642" y="6034"/>
                  </a:lnTo>
                  <a:lnTo>
                    <a:pt x="2587" y="4532"/>
                  </a:lnTo>
                  <a:lnTo>
                    <a:pt x="2532" y="3029"/>
                  </a:lnTo>
                  <a:lnTo>
                    <a:pt x="2505" y="1527"/>
                  </a:lnTo>
                  <a:lnTo>
                    <a:pt x="25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Shape 1074"/>
            <p:cNvSpPr/>
            <p:nvPr/>
          </p:nvSpPr>
          <p:spPr>
            <a:xfrm>
              <a:off x="4027" y="1525"/>
              <a:ext cx="725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118458" y="0"/>
                  </a:lnTo>
                  <a:lnTo>
                    <a:pt x="116944" y="49"/>
                  </a:lnTo>
                  <a:lnTo>
                    <a:pt x="115375" y="73"/>
                  </a:lnTo>
                  <a:lnTo>
                    <a:pt x="113833" y="172"/>
                  </a:lnTo>
                  <a:lnTo>
                    <a:pt x="112319" y="246"/>
                  </a:lnTo>
                  <a:lnTo>
                    <a:pt x="110805" y="369"/>
                  </a:lnTo>
                  <a:lnTo>
                    <a:pt x="109263" y="468"/>
                  </a:lnTo>
                  <a:lnTo>
                    <a:pt x="107777" y="615"/>
                  </a:lnTo>
                  <a:lnTo>
                    <a:pt x="106262" y="788"/>
                  </a:lnTo>
                  <a:lnTo>
                    <a:pt x="104748" y="985"/>
                  </a:lnTo>
                  <a:lnTo>
                    <a:pt x="103262" y="1157"/>
                  </a:lnTo>
                  <a:lnTo>
                    <a:pt x="101775" y="1404"/>
                  </a:lnTo>
                  <a:lnTo>
                    <a:pt x="100289" y="1625"/>
                  </a:lnTo>
                  <a:lnTo>
                    <a:pt x="98830" y="1896"/>
                  </a:lnTo>
                  <a:lnTo>
                    <a:pt x="97343" y="2143"/>
                  </a:lnTo>
                  <a:lnTo>
                    <a:pt x="95884" y="2463"/>
                  </a:lnTo>
                  <a:lnTo>
                    <a:pt x="94425" y="2759"/>
                  </a:lnTo>
                  <a:lnTo>
                    <a:pt x="92966" y="3104"/>
                  </a:lnTo>
                  <a:lnTo>
                    <a:pt x="91534" y="3424"/>
                  </a:lnTo>
                  <a:lnTo>
                    <a:pt x="90075" y="3793"/>
                  </a:lnTo>
                  <a:lnTo>
                    <a:pt x="88644" y="4188"/>
                  </a:lnTo>
                  <a:lnTo>
                    <a:pt x="87212" y="4557"/>
                  </a:lnTo>
                  <a:lnTo>
                    <a:pt x="85781" y="4976"/>
                  </a:lnTo>
                  <a:lnTo>
                    <a:pt x="84404" y="5395"/>
                  </a:lnTo>
                  <a:lnTo>
                    <a:pt x="82973" y="5838"/>
                  </a:lnTo>
                  <a:lnTo>
                    <a:pt x="81569" y="6331"/>
                  </a:lnTo>
                  <a:lnTo>
                    <a:pt x="80192" y="6799"/>
                  </a:lnTo>
                  <a:lnTo>
                    <a:pt x="78816" y="7292"/>
                  </a:lnTo>
                  <a:lnTo>
                    <a:pt x="77439" y="7834"/>
                  </a:lnTo>
                  <a:lnTo>
                    <a:pt x="76090" y="8351"/>
                  </a:lnTo>
                  <a:lnTo>
                    <a:pt x="74714" y="8893"/>
                  </a:lnTo>
                  <a:lnTo>
                    <a:pt x="73392" y="9484"/>
                  </a:lnTo>
                  <a:lnTo>
                    <a:pt x="72016" y="10026"/>
                  </a:lnTo>
                  <a:lnTo>
                    <a:pt x="70695" y="10642"/>
                  </a:lnTo>
                  <a:lnTo>
                    <a:pt x="69373" y="11258"/>
                  </a:lnTo>
                  <a:lnTo>
                    <a:pt x="68052" y="11874"/>
                  </a:lnTo>
                  <a:lnTo>
                    <a:pt x="66758" y="12514"/>
                  </a:lnTo>
                  <a:lnTo>
                    <a:pt x="65437" y="13180"/>
                  </a:lnTo>
                  <a:lnTo>
                    <a:pt x="64170" y="13845"/>
                  </a:lnTo>
                  <a:lnTo>
                    <a:pt x="62876" y="14510"/>
                  </a:lnTo>
                  <a:lnTo>
                    <a:pt x="61610" y="15249"/>
                  </a:lnTo>
                  <a:lnTo>
                    <a:pt x="60344" y="15939"/>
                  </a:lnTo>
                  <a:lnTo>
                    <a:pt x="59077" y="16653"/>
                  </a:lnTo>
                  <a:lnTo>
                    <a:pt x="57866" y="17417"/>
                  </a:lnTo>
                  <a:lnTo>
                    <a:pt x="56600" y="18156"/>
                  </a:lnTo>
                  <a:lnTo>
                    <a:pt x="55388" y="18944"/>
                  </a:lnTo>
                  <a:lnTo>
                    <a:pt x="54177" y="19757"/>
                  </a:lnTo>
                  <a:lnTo>
                    <a:pt x="52993" y="20546"/>
                  </a:lnTo>
                  <a:lnTo>
                    <a:pt x="51782" y="21359"/>
                  </a:lnTo>
                  <a:lnTo>
                    <a:pt x="50626" y="22196"/>
                  </a:lnTo>
                  <a:lnTo>
                    <a:pt x="49442" y="23034"/>
                  </a:lnTo>
                  <a:lnTo>
                    <a:pt x="48286" y="23896"/>
                  </a:lnTo>
                  <a:lnTo>
                    <a:pt x="47130" y="24758"/>
                  </a:lnTo>
                  <a:lnTo>
                    <a:pt x="46001" y="25670"/>
                  </a:lnTo>
                  <a:lnTo>
                    <a:pt x="44845" y="26557"/>
                  </a:lnTo>
                  <a:lnTo>
                    <a:pt x="43743" y="27468"/>
                  </a:lnTo>
                  <a:lnTo>
                    <a:pt x="42615" y="28380"/>
                  </a:lnTo>
                  <a:lnTo>
                    <a:pt x="41541" y="29340"/>
                  </a:lnTo>
                  <a:lnTo>
                    <a:pt x="40440" y="30277"/>
                  </a:lnTo>
                  <a:lnTo>
                    <a:pt x="39394" y="31237"/>
                  </a:lnTo>
                  <a:lnTo>
                    <a:pt x="38320" y="32198"/>
                  </a:lnTo>
                  <a:lnTo>
                    <a:pt x="37274" y="33208"/>
                  </a:lnTo>
                  <a:lnTo>
                    <a:pt x="36256" y="34218"/>
                  </a:lnTo>
                  <a:lnTo>
                    <a:pt x="35209" y="35228"/>
                  </a:lnTo>
                  <a:lnTo>
                    <a:pt x="34218" y="36238"/>
                  </a:lnTo>
                  <a:lnTo>
                    <a:pt x="33200" y="37273"/>
                  </a:lnTo>
                  <a:lnTo>
                    <a:pt x="32209" y="38332"/>
                  </a:lnTo>
                  <a:lnTo>
                    <a:pt x="31218" y="39392"/>
                  </a:lnTo>
                  <a:lnTo>
                    <a:pt x="30282" y="40451"/>
                  </a:lnTo>
                  <a:lnTo>
                    <a:pt x="29346" y="41535"/>
                  </a:lnTo>
                  <a:lnTo>
                    <a:pt x="28382" y="42644"/>
                  </a:lnTo>
                  <a:lnTo>
                    <a:pt x="27474" y="43752"/>
                  </a:lnTo>
                  <a:lnTo>
                    <a:pt x="26538" y="44861"/>
                  </a:lnTo>
                  <a:lnTo>
                    <a:pt x="25657" y="45994"/>
                  </a:lnTo>
                  <a:lnTo>
                    <a:pt x="24776" y="47152"/>
                  </a:lnTo>
                  <a:lnTo>
                    <a:pt x="23895" y="48285"/>
                  </a:lnTo>
                  <a:lnTo>
                    <a:pt x="23041" y="49443"/>
                  </a:lnTo>
                  <a:lnTo>
                    <a:pt x="22161" y="50626"/>
                  </a:lnTo>
                  <a:lnTo>
                    <a:pt x="21362" y="51784"/>
                  </a:lnTo>
                  <a:lnTo>
                    <a:pt x="20536" y="52991"/>
                  </a:lnTo>
                  <a:lnTo>
                    <a:pt x="19738" y="54198"/>
                  </a:lnTo>
                  <a:lnTo>
                    <a:pt x="18940" y="55405"/>
                  </a:lnTo>
                  <a:lnTo>
                    <a:pt x="18169" y="56637"/>
                  </a:lnTo>
                  <a:lnTo>
                    <a:pt x="17398" y="57869"/>
                  </a:lnTo>
                  <a:lnTo>
                    <a:pt x="16655" y="59100"/>
                  </a:lnTo>
                  <a:lnTo>
                    <a:pt x="15939" y="60357"/>
                  </a:lnTo>
                  <a:lnTo>
                    <a:pt x="15196" y="61638"/>
                  </a:lnTo>
                  <a:lnTo>
                    <a:pt x="14507" y="62894"/>
                  </a:lnTo>
                  <a:lnTo>
                    <a:pt x="13819" y="64175"/>
                  </a:lnTo>
                  <a:lnTo>
                    <a:pt x="13131" y="65456"/>
                  </a:lnTo>
                  <a:lnTo>
                    <a:pt x="12498" y="66762"/>
                  </a:lnTo>
                  <a:lnTo>
                    <a:pt x="11865" y="68068"/>
                  </a:lnTo>
                  <a:lnTo>
                    <a:pt x="11231" y="69373"/>
                  </a:lnTo>
                  <a:lnTo>
                    <a:pt x="10598" y="70704"/>
                  </a:lnTo>
                  <a:lnTo>
                    <a:pt x="10020" y="72009"/>
                  </a:lnTo>
                  <a:lnTo>
                    <a:pt x="9442" y="73389"/>
                  </a:lnTo>
                  <a:lnTo>
                    <a:pt x="8891" y="74719"/>
                  </a:lnTo>
                  <a:lnTo>
                    <a:pt x="8313" y="76099"/>
                  </a:lnTo>
                  <a:lnTo>
                    <a:pt x="7790" y="77454"/>
                  </a:lnTo>
                  <a:lnTo>
                    <a:pt x="7295" y="78809"/>
                  </a:lnTo>
                  <a:lnTo>
                    <a:pt x="6799" y="80213"/>
                  </a:lnTo>
                  <a:lnTo>
                    <a:pt x="6304" y="81568"/>
                  </a:lnTo>
                  <a:lnTo>
                    <a:pt x="5836" y="82997"/>
                  </a:lnTo>
                  <a:lnTo>
                    <a:pt x="5395" y="84401"/>
                  </a:lnTo>
                  <a:lnTo>
                    <a:pt x="4982" y="85805"/>
                  </a:lnTo>
                  <a:lnTo>
                    <a:pt x="4569" y="87234"/>
                  </a:lnTo>
                  <a:lnTo>
                    <a:pt x="4184" y="88663"/>
                  </a:lnTo>
                  <a:lnTo>
                    <a:pt x="3771" y="90067"/>
                  </a:lnTo>
                  <a:lnTo>
                    <a:pt x="3413" y="91521"/>
                  </a:lnTo>
                  <a:lnTo>
                    <a:pt x="3083" y="92974"/>
                  </a:lnTo>
                  <a:lnTo>
                    <a:pt x="2752" y="94428"/>
                  </a:lnTo>
                  <a:lnTo>
                    <a:pt x="2450" y="95881"/>
                  </a:lnTo>
                  <a:lnTo>
                    <a:pt x="2147" y="97335"/>
                  </a:lnTo>
                  <a:lnTo>
                    <a:pt x="1871" y="98813"/>
                  </a:lnTo>
                  <a:lnTo>
                    <a:pt x="1596" y="100291"/>
                  </a:lnTo>
                  <a:lnTo>
                    <a:pt x="1376" y="101769"/>
                  </a:lnTo>
                  <a:lnTo>
                    <a:pt x="1156" y="103272"/>
                  </a:lnTo>
                  <a:lnTo>
                    <a:pt x="963" y="104750"/>
                  </a:lnTo>
                  <a:lnTo>
                    <a:pt x="770" y="106253"/>
                  </a:lnTo>
                  <a:lnTo>
                    <a:pt x="605" y="107756"/>
                  </a:lnTo>
                  <a:lnTo>
                    <a:pt x="467" y="109308"/>
                  </a:lnTo>
                  <a:lnTo>
                    <a:pt x="357" y="110810"/>
                  </a:lnTo>
                  <a:lnTo>
                    <a:pt x="247" y="112338"/>
                  </a:lnTo>
                  <a:lnTo>
                    <a:pt x="165" y="113841"/>
                  </a:lnTo>
                  <a:lnTo>
                    <a:pt x="82" y="115393"/>
                  </a:lnTo>
                  <a:lnTo>
                    <a:pt x="27" y="116945"/>
                  </a:lnTo>
                  <a:lnTo>
                    <a:pt x="0" y="118472"/>
                  </a:lnTo>
                  <a:lnTo>
                    <a:pt x="0" y="120000"/>
                  </a:lnTo>
                  <a:lnTo>
                    <a:pt x="2505" y="120000"/>
                  </a:lnTo>
                  <a:lnTo>
                    <a:pt x="2505" y="118497"/>
                  </a:lnTo>
                  <a:lnTo>
                    <a:pt x="2532" y="116994"/>
                  </a:lnTo>
                  <a:lnTo>
                    <a:pt x="2587" y="115491"/>
                  </a:lnTo>
                  <a:lnTo>
                    <a:pt x="2642" y="113988"/>
                  </a:lnTo>
                  <a:lnTo>
                    <a:pt x="2752" y="112486"/>
                  </a:lnTo>
                  <a:lnTo>
                    <a:pt x="2835" y="111008"/>
                  </a:lnTo>
                  <a:lnTo>
                    <a:pt x="2973" y="109505"/>
                  </a:lnTo>
                  <a:lnTo>
                    <a:pt x="3110" y="108027"/>
                  </a:lnTo>
                  <a:lnTo>
                    <a:pt x="3275" y="106548"/>
                  </a:lnTo>
                  <a:lnTo>
                    <a:pt x="3441" y="105095"/>
                  </a:lnTo>
                  <a:lnTo>
                    <a:pt x="3633" y="103617"/>
                  </a:lnTo>
                  <a:lnTo>
                    <a:pt x="3854" y="102163"/>
                  </a:lnTo>
                  <a:lnTo>
                    <a:pt x="4101" y="100710"/>
                  </a:lnTo>
                  <a:lnTo>
                    <a:pt x="4349" y="99281"/>
                  </a:lnTo>
                  <a:lnTo>
                    <a:pt x="4624" y="97827"/>
                  </a:lnTo>
                  <a:lnTo>
                    <a:pt x="4900" y="96374"/>
                  </a:lnTo>
                  <a:lnTo>
                    <a:pt x="5203" y="94945"/>
                  </a:lnTo>
                  <a:lnTo>
                    <a:pt x="5505" y="93541"/>
                  </a:lnTo>
                  <a:lnTo>
                    <a:pt x="5836" y="92112"/>
                  </a:lnTo>
                  <a:lnTo>
                    <a:pt x="6194" y="90708"/>
                  </a:lnTo>
                  <a:lnTo>
                    <a:pt x="6607" y="89304"/>
                  </a:lnTo>
                  <a:lnTo>
                    <a:pt x="6964" y="87899"/>
                  </a:lnTo>
                  <a:lnTo>
                    <a:pt x="7377" y="86520"/>
                  </a:lnTo>
                  <a:lnTo>
                    <a:pt x="7790" y="85140"/>
                  </a:lnTo>
                  <a:lnTo>
                    <a:pt x="8231" y="83761"/>
                  </a:lnTo>
                  <a:lnTo>
                    <a:pt x="8699" y="82381"/>
                  </a:lnTo>
                  <a:lnTo>
                    <a:pt x="9167" y="81051"/>
                  </a:lnTo>
                  <a:lnTo>
                    <a:pt x="9662" y="79671"/>
                  </a:lnTo>
                  <a:lnTo>
                    <a:pt x="10158" y="78341"/>
                  </a:lnTo>
                  <a:lnTo>
                    <a:pt x="10653" y="77010"/>
                  </a:lnTo>
                  <a:lnTo>
                    <a:pt x="11204" y="75680"/>
                  </a:lnTo>
                  <a:lnTo>
                    <a:pt x="11754" y="74350"/>
                  </a:lnTo>
                  <a:lnTo>
                    <a:pt x="12333" y="73019"/>
                  </a:lnTo>
                  <a:lnTo>
                    <a:pt x="12911" y="71738"/>
                  </a:lnTo>
                  <a:lnTo>
                    <a:pt x="13516" y="70433"/>
                  </a:lnTo>
                  <a:lnTo>
                    <a:pt x="14122" y="69152"/>
                  </a:lnTo>
                  <a:lnTo>
                    <a:pt x="14728" y="67871"/>
                  </a:lnTo>
                  <a:lnTo>
                    <a:pt x="15361" y="66590"/>
                  </a:lnTo>
                  <a:lnTo>
                    <a:pt x="16049" y="65333"/>
                  </a:lnTo>
                  <a:lnTo>
                    <a:pt x="16710" y="64077"/>
                  </a:lnTo>
                  <a:lnTo>
                    <a:pt x="17398" y="62845"/>
                  </a:lnTo>
                  <a:lnTo>
                    <a:pt x="18114" y="61613"/>
                  </a:lnTo>
                  <a:lnTo>
                    <a:pt x="18830" y="60381"/>
                  </a:lnTo>
                  <a:lnTo>
                    <a:pt x="19545" y="59174"/>
                  </a:lnTo>
                  <a:lnTo>
                    <a:pt x="20316" y="57942"/>
                  </a:lnTo>
                  <a:lnTo>
                    <a:pt x="21059" y="56760"/>
                  </a:lnTo>
                  <a:lnTo>
                    <a:pt x="21830" y="55577"/>
                  </a:lnTo>
                  <a:lnTo>
                    <a:pt x="22629" y="54395"/>
                  </a:lnTo>
                  <a:lnTo>
                    <a:pt x="23427" y="53212"/>
                  </a:lnTo>
                  <a:lnTo>
                    <a:pt x="24225" y="52079"/>
                  </a:lnTo>
                  <a:lnTo>
                    <a:pt x="25051" y="50921"/>
                  </a:lnTo>
                  <a:lnTo>
                    <a:pt x="25905" y="49788"/>
                  </a:lnTo>
                  <a:lnTo>
                    <a:pt x="26730" y="48655"/>
                  </a:lnTo>
                  <a:lnTo>
                    <a:pt x="27611" y="47571"/>
                  </a:lnTo>
                  <a:lnTo>
                    <a:pt x="28492" y="46438"/>
                  </a:lnTo>
                  <a:lnTo>
                    <a:pt x="29401" y="45354"/>
                  </a:lnTo>
                  <a:lnTo>
                    <a:pt x="30309" y="44270"/>
                  </a:lnTo>
                  <a:lnTo>
                    <a:pt x="31218" y="43186"/>
                  </a:lnTo>
                  <a:lnTo>
                    <a:pt x="32154" y="42126"/>
                  </a:lnTo>
                  <a:lnTo>
                    <a:pt x="33090" y="41067"/>
                  </a:lnTo>
                  <a:lnTo>
                    <a:pt x="34053" y="40032"/>
                  </a:lnTo>
                  <a:lnTo>
                    <a:pt x="35017" y="38998"/>
                  </a:lnTo>
                  <a:lnTo>
                    <a:pt x="35980" y="38012"/>
                  </a:lnTo>
                  <a:lnTo>
                    <a:pt x="36999" y="37002"/>
                  </a:lnTo>
                  <a:lnTo>
                    <a:pt x="37990" y="35992"/>
                  </a:lnTo>
                  <a:lnTo>
                    <a:pt x="39008" y="35031"/>
                  </a:lnTo>
                  <a:lnTo>
                    <a:pt x="40027" y="34046"/>
                  </a:lnTo>
                  <a:lnTo>
                    <a:pt x="41073" y="33110"/>
                  </a:lnTo>
                  <a:lnTo>
                    <a:pt x="42119" y="32149"/>
                  </a:lnTo>
                  <a:lnTo>
                    <a:pt x="43193" y="31237"/>
                  </a:lnTo>
                  <a:lnTo>
                    <a:pt x="44267" y="30301"/>
                  </a:lnTo>
                  <a:lnTo>
                    <a:pt x="45313" y="29390"/>
                  </a:lnTo>
                  <a:lnTo>
                    <a:pt x="46441" y="28503"/>
                  </a:lnTo>
                  <a:lnTo>
                    <a:pt x="47515" y="27641"/>
                  </a:lnTo>
                  <a:lnTo>
                    <a:pt x="48644" y="26778"/>
                  </a:lnTo>
                  <a:lnTo>
                    <a:pt x="49772" y="25916"/>
                  </a:lnTo>
                  <a:lnTo>
                    <a:pt x="50901" y="25079"/>
                  </a:lnTo>
                  <a:lnTo>
                    <a:pt x="52057" y="24241"/>
                  </a:lnTo>
                  <a:lnTo>
                    <a:pt x="53214" y="23428"/>
                  </a:lnTo>
                  <a:lnTo>
                    <a:pt x="54370" y="22615"/>
                  </a:lnTo>
                  <a:lnTo>
                    <a:pt x="55554" y="21851"/>
                  </a:lnTo>
                  <a:lnTo>
                    <a:pt x="56737" y="21063"/>
                  </a:lnTo>
                  <a:lnTo>
                    <a:pt x="57949" y="20299"/>
                  </a:lnTo>
                  <a:lnTo>
                    <a:pt x="59160" y="19560"/>
                  </a:lnTo>
                  <a:lnTo>
                    <a:pt x="60371" y="18846"/>
                  </a:lnTo>
                  <a:lnTo>
                    <a:pt x="61610" y="18107"/>
                  </a:lnTo>
                  <a:lnTo>
                    <a:pt x="62821" y="17417"/>
                  </a:lnTo>
                  <a:lnTo>
                    <a:pt x="64088" y="16727"/>
                  </a:lnTo>
                  <a:lnTo>
                    <a:pt x="65326" y="16037"/>
                  </a:lnTo>
                  <a:lnTo>
                    <a:pt x="66593" y="15397"/>
                  </a:lnTo>
                  <a:lnTo>
                    <a:pt x="67859" y="14756"/>
                  </a:lnTo>
                  <a:lnTo>
                    <a:pt x="69153" y="14116"/>
                  </a:lnTo>
                  <a:lnTo>
                    <a:pt x="70419" y="13524"/>
                  </a:lnTo>
                  <a:lnTo>
                    <a:pt x="71713" y="12933"/>
                  </a:lnTo>
                  <a:lnTo>
                    <a:pt x="73035" y="12342"/>
                  </a:lnTo>
                  <a:lnTo>
                    <a:pt x="74328" y="11751"/>
                  </a:lnTo>
                  <a:lnTo>
                    <a:pt x="75677" y="11233"/>
                  </a:lnTo>
                  <a:lnTo>
                    <a:pt x="76999" y="10691"/>
                  </a:lnTo>
                  <a:lnTo>
                    <a:pt x="78348" y="10174"/>
                  </a:lnTo>
                  <a:lnTo>
                    <a:pt x="79669" y="9657"/>
                  </a:lnTo>
                  <a:lnTo>
                    <a:pt x="81018" y="9164"/>
                  </a:lnTo>
                  <a:lnTo>
                    <a:pt x="82395" y="8696"/>
                  </a:lnTo>
                  <a:lnTo>
                    <a:pt x="83743" y="8252"/>
                  </a:lnTo>
                  <a:lnTo>
                    <a:pt x="85147" y="7809"/>
                  </a:lnTo>
                  <a:lnTo>
                    <a:pt x="86496" y="7390"/>
                  </a:lnTo>
                  <a:lnTo>
                    <a:pt x="87900" y="6996"/>
                  </a:lnTo>
                  <a:lnTo>
                    <a:pt x="89304" y="6602"/>
                  </a:lnTo>
                  <a:lnTo>
                    <a:pt x="90708" y="6208"/>
                  </a:lnTo>
                  <a:lnTo>
                    <a:pt x="92112" y="5887"/>
                  </a:lnTo>
                  <a:lnTo>
                    <a:pt x="93516" y="5518"/>
                  </a:lnTo>
                  <a:lnTo>
                    <a:pt x="94948" y="5198"/>
                  </a:lnTo>
                  <a:lnTo>
                    <a:pt x="96379" y="4902"/>
                  </a:lnTo>
                  <a:lnTo>
                    <a:pt x="97811" y="4631"/>
                  </a:lnTo>
                  <a:lnTo>
                    <a:pt x="99242" y="4335"/>
                  </a:lnTo>
                  <a:lnTo>
                    <a:pt x="100701" y="4089"/>
                  </a:lnTo>
                  <a:lnTo>
                    <a:pt x="102133" y="3867"/>
                  </a:lnTo>
                  <a:lnTo>
                    <a:pt x="103620" y="3646"/>
                  </a:lnTo>
                  <a:lnTo>
                    <a:pt x="105079" y="3448"/>
                  </a:lnTo>
                  <a:lnTo>
                    <a:pt x="106538" y="3276"/>
                  </a:lnTo>
                  <a:lnTo>
                    <a:pt x="108024" y="3128"/>
                  </a:lnTo>
                  <a:lnTo>
                    <a:pt x="109483" y="2980"/>
                  </a:lnTo>
                  <a:lnTo>
                    <a:pt x="110997" y="2857"/>
                  </a:lnTo>
                  <a:lnTo>
                    <a:pt x="112484" y="2759"/>
                  </a:lnTo>
                  <a:lnTo>
                    <a:pt x="113971" y="2685"/>
                  </a:lnTo>
                  <a:lnTo>
                    <a:pt x="115485" y="2586"/>
                  </a:lnTo>
                  <a:lnTo>
                    <a:pt x="116999" y="2537"/>
                  </a:lnTo>
                  <a:lnTo>
                    <a:pt x="118485" y="2537"/>
                  </a:lnTo>
                  <a:lnTo>
                    <a:pt x="120000" y="251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Shape 1075"/>
            <p:cNvSpPr/>
            <p:nvPr/>
          </p:nvSpPr>
          <p:spPr>
            <a:xfrm>
              <a:off x="4263" y="1770"/>
              <a:ext cx="485" cy="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4" y="118169"/>
                  </a:moveTo>
                  <a:lnTo>
                    <a:pt x="3511" y="120000"/>
                  </a:lnTo>
                  <a:lnTo>
                    <a:pt x="119999" y="2428"/>
                  </a:lnTo>
                  <a:lnTo>
                    <a:pt x="117232" y="0"/>
                  </a:lnTo>
                  <a:lnTo>
                    <a:pt x="784" y="117535"/>
                  </a:lnTo>
                  <a:lnTo>
                    <a:pt x="371" y="119366"/>
                  </a:lnTo>
                  <a:lnTo>
                    <a:pt x="784" y="117535"/>
                  </a:lnTo>
                  <a:lnTo>
                    <a:pt x="0" y="118345"/>
                  </a:lnTo>
                  <a:lnTo>
                    <a:pt x="371" y="119366"/>
                  </a:lnTo>
                  <a:lnTo>
                    <a:pt x="3924" y="118169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Shape 1076"/>
            <p:cNvSpPr/>
            <p:nvPr/>
          </p:nvSpPr>
          <p:spPr>
            <a:xfrm>
              <a:off x="4265" y="2251"/>
              <a:ext cx="133" cy="3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538" y="113920"/>
                  </a:moveTo>
                  <a:lnTo>
                    <a:pt x="120000" y="115414"/>
                  </a:lnTo>
                  <a:lnTo>
                    <a:pt x="12916" y="0"/>
                  </a:lnTo>
                  <a:lnTo>
                    <a:pt x="0" y="1751"/>
                  </a:lnTo>
                  <a:lnTo>
                    <a:pt x="107083" y="117166"/>
                  </a:lnTo>
                  <a:lnTo>
                    <a:pt x="116695" y="118608"/>
                  </a:lnTo>
                  <a:lnTo>
                    <a:pt x="107083" y="117166"/>
                  </a:lnTo>
                  <a:lnTo>
                    <a:pt x="109787" y="120000"/>
                  </a:lnTo>
                  <a:lnTo>
                    <a:pt x="116695" y="118608"/>
                  </a:lnTo>
                  <a:lnTo>
                    <a:pt x="110538" y="11392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Shape 1077"/>
            <p:cNvSpPr/>
            <p:nvPr/>
          </p:nvSpPr>
          <p:spPr>
            <a:xfrm>
              <a:off x="4388" y="2242"/>
              <a:ext cx="662" cy="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66" y="2280"/>
                  </a:moveTo>
                  <a:lnTo>
                    <a:pt x="118733" y="0"/>
                  </a:lnTo>
                  <a:lnTo>
                    <a:pt x="0" y="115388"/>
                  </a:lnTo>
                  <a:lnTo>
                    <a:pt x="1236" y="120000"/>
                  </a:lnTo>
                  <a:lnTo>
                    <a:pt x="120000" y="4560"/>
                  </a:lnTo>
                  <a:lnTo>
                    <a:pt x="119366" y="228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Shape 1078"/>
            <p:cNvSpPr/>
            <p:nvPr/>
          </p:nvSpPr>
          <p:spPr>
            <a:xfrm>
              <a:off x="4693" y="2338"/>
              <a:ext cx="528" cy="3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91" y="2413"/>
                  </a:moveTo>
                  <a:lnTo>
                    <a:pt x="118259" y="0"/>
                  </a:lnTo>
                  <a:lnTo>
                    <a:pt x="0" y="115004"/>
                  </a:lnTo>
                  <a:lnTo>
                    <a:pt x="1702" y="120000"/>
                  </a:lnTo>
                  <a:lnTo>
                    <a:pt x="119999" y="4883"/>
                  </a:lnTo>
                  <a:lnTo>
                    <a:pt x="119091" y="241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Shape 1079"/>
            <p:cNvSpPr/>
            <p:nvPr/>
          </p:nvSpPr>
          <p:spPr>
            <a:xfrm>
              <a:off x="4970" y="1840"/>
              <a:ext cx="355" cy="2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42" y="7128"/>
                  </a:moveTo>
                  <a:lnTo>
                    <a:pt x="1966" y="11168"/>
                  </a:lnTo>
                  <a:lnTo>
                    <a:pt x="117415" y="120000"/>
                  </a:lnTo>
                  <a:lnTo>
                    <a:pt x="120000" y="113108"/>
                  </a:lnTo>
                  <a:lnTo>
                    <a:pt x="4606" y="4277"/>
                  </a:lnTo>
                  <a:lnTo>
                    <a:pt x="730" y="8316"/>
                  </a:lnTo>
                  <a:lnTo>
                    <a:pt x="4606" y="4277"/>
                  </a:lnTo>
                  <a:lnTo>
                    <a:pt x="0" y="0"/>
                  </a:lnTo>
                  <a:lnTo>
                    <a:pt x="730" y="8316"/>
                  </a:lnTo>
                  <a:lnTo>
                    <a:pt x="5842" y="712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972" y="1853"/>
              <a:ext cx="74" cy="3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61" y="119690"/>
                  </a:moveTo>
                  <a:lnTo>
                    <a:pt x="119999" y="119337"/>
                  </a:lnTo>
                  <a:lnTo>
                    <a:pt x="24484" y="0"/>
                  </a:lnTo>
                  <a:lnTo>
                    <a:pt x="0" y="662"/>
                  </a:lnTo>
                  <a:lnTo>
                    <a:pt x="95784" y="120000"/>
                  </a:lnTo>
                  <a:lnTo>
                    <a:pt x="108161" y="11969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Shape 1081"/>
            <p:cNvSpPr/>
            <p:nvPr/>
          </p:nvSpPr>
          <p:spPr>
            <a:xfrm>
              <a:off x="5375" y="1662"/>
              <a:ext cx="226" cy="1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55106" y="120000"/>
                  </a:lnTo>
                  <a:lnTo>
                    <a:pt x="55018" y="119088"/>
                  </a:lnTo>
                  <a:lnTo>
                    <a:pt x="54842" y="118086"/>
                  </a:lnTo>
                  <a:lnTo>
                    <a:pt x="54753" y="117084"/>
                  </a:lnTo>
                  <a:lnTo>
                    <a:pt x="54577" y="116173"/>
                  </a:lnTo>
                  <a:lnTo>
                    <a:pt x="54489" y="115261"/>
                  </a:lnTo>
                  <a:lnTo>
                    <a:pt x="54313" y="114259"/>
                  </a:lnTo>
                  <a:lnTo>
                    <a:pt x="54136" y="113348"/>
                  </a:lnTo>
                  <a:lnTo>
                    <a:pt x="54048" y="112346"/>
                  </a:lnTo>
                  <a:lnTo>
                    <a:pt x="53872" y="111435"/>
                  </a:lnTo>
                  <a:lnTo>
                    <a:pt x="53695" y="110523"/>
                  </a:lnTo>
                  <a:lnTo>
                    <a:pt x="53519" y="109612"/>
                  </a:lnTo>
                  <a:lnTo>
                    <a:pt x="53343" y="108701"/>
                  </a:lnTo>
                  <a:lnTo>
                    <a:pt x="53166" y="107881"/>
                  </a:lnTo>
                  <a:lnTo>
                    <a:pt x="52990" y="106879"/>
                  </a:lnTo>
                  <a:lnTo>
                    <a:pt x="52814" y="105968"/>
                  </a:lnTo>
                  <a:lnTo>
                    <a:pt x="52637" y="105056"/>
                  </a:lnTo>
                  <a:lnTo>
                    <a:pt x="52373" y="104145"/>
                  </a:lnTo>
                  <a:lnTo>
                    <a:pt x="52196" y="103325"/>
                  </a:lnTo>
                  <a:lnTo>
                    <a:pt x="52020" y="102414"/>
                  </a:lnTo>
                  <a:lnTo>
                    <a:pt x="51756" y="101503"/>
                  </a:lnTo>
                  <a:lnTo>
                    <a:pt x="51579" y="100592"/>
                  </a:lnTo>
                  <a:lnTo>
                    <a:pt x="51315" y="99681"/>
                  </a:lnTo>
                  <a:lnTo>
                    <a:pt x="51138" y="98861"/>
                  </a:lnTo>
                  <a:lnTo>
                    <a:pt x="50874" y="97949"/>
                  </a:lnTo>
                  <a:lnTo>
                    <a:pt x="50609" y="97129"/>
                  </a:lnTo>
                  <a:lnTo>
                    <a:pt x="50433" y="96309"/>
                  </a:lnTo>
                  <a:lnTo>
                    <a:pt x="50080" y="95398"/>
                  </a:lnTo>
                  <a:lnTo>
                    <a:pt x="49816" y="94578"/>
                  </a:lnTo>
                  <a:lnTo>
                    <a:pt x="49551" y="93758"/>
                  </a:lnTo>
                  <a:lnTo>
                    <a:pt x="49287" y="92847"/>
                  </a:lnTo>
                  <a:lnTo>
                    <a:pt x="49022" y="91936"/>
                  </a:lnTo>
                  <a:lnTo>
                    <a:pt x="48758" y="91116"/>
                  </a:lnTo>
                  <a:lnTo>
                    <a:pt x="48493" y="90296"/>
                  </a:lnTo>
                  <a:lnTo>
                    <a:pt x="48229" y="89476"/>
                  </a:lnTo>
                  <a:lnTo>
                    <a:pt x="47876" y="88656"/>
                  </a:lnTo>
                  <a:lnTo>
                    <a:pt x="47612" y="87835"/>
                  </a:lnTo>
                  <a:lnTo>
                    <a:pt x="47347" y="87015"/>
                  </a:lnTo>
                  <a:lnTo>
                    <a:pt x="46994" y="86195"/>
                  </a:lnTo>
                  <a:lnTo>
                    <a:pt x="46730" y="85375"/>
                  </a:lnTo>
                  <a:lnTo>
                    <a:pt x="46465" y="84555"/>
                  </a:lnTo>
                  <a:lnTo>
                    <a:pt x="46113" y="83735"/>
                  </a:lnTo>
                  <a:lnTo>
                    <a:pt x="45760" y="82915"/>
                  </a:lnTo>
                  <a:lnTo>
                    <a:pt x="45495" y="82186"/>
                  </a:lnTo>
                  <a:lnTo>
                    <a:pt x="45143" y="81366"/>
                  </a:lnTo>
                  <a:lnTo>
                    <a:pt x="44790" y="80546"/>
                  </a:lnTo>
                  <a:lnTo>
                    <a:pt x="44437" y="79817"/>
                  </a:lnTo>
                  <a:lnTo>
                    <a:pt x="44173" y="78997"/>
                  </a:lnTo>
                  <a:lnTo>
                    <a:pt x="43820" y="78268"/>
                  </a:lnTo>
                  <a:lnTo>
                    <a:pt x="43468" y="77448"/>
                  </a:lnTo>
                  <a:lnTo>
                    <a:pt x="43115" y="76719"/>
                  </a:lnTo>
                  <a:lnTo>
                    <a:pt x="42586" y="75899"/>
                  </a:lnTo>
                  <a:lnTo>
                    <a:pt x="42233" y="75170"/>
                  </a:lnTo>
                  <a:lnTo>
                    <a:pt x="41880" y="74350"/>
                  </a:lnTo>
                  <a:lnTo>
                    <a:pt x="41528" y="73621"/>
                  </a:lnTo>
                  <a:lnTo>
                    <a:pt x="41175" y="72892"/>
                  </a:lnTo>
                  <a:lnTo>
                    <a:pt x="40734" y="72072"/>
                  </a:lnTo>
                  <a:lnTo>
                    <a:pt x="40382" y="71343"/>
                  </a:lnTo>
                  <a:lnTo>
                    <a:pt x="39941" y="70615"/>
                  </a:lnTo>
                  <a:lnTo>
                    <a:pt x="39588" y="69886"/>
                  </a:lnTo>
                  <a:lnTo>
                    <a:pt x="39147" y="69248"/>
                  </a:lnTo>
                  <a:lnTo>
                    <a:pt x="38795" y="68519"/>
                  </a:lnTo>
                  <a:lnTo>
                    <a:pt x="38354" y="67790"/>
                  </a:lnTo>
                  <a:lnTo>
                    <a:pt x="37913" y="67061"/>
                  </a:lnTo>
                  <a:lnTo>
                    <a:pt x="37472" y="66332"/>
                  </a:lnTo>
                  <a:lnTo>
                    <a:pt x="37031" y="65603"/>
                  </a:lnTo>
                  <a:lnTo>
                    <a:pt x="36678" y="64874"/>
                  </a:lnTo>
                  <a:lnTo>
                    <a:pt x="36238" y="64145"/>
                  </a:lnTo>
                  <a:lnTo>
                    <a:pt x="35797" y="63416"/>
                  </a:lnTo>
                  <a:lnTo>
                    <a:pt x="35180" y="62779"/>
                  </a:lnTo>
                  <a:lnTo>
                    <a:pt x="34739" y="62141"/>
                  </a:lnTo>
                  <a:lnTo>
                    <a:pt x="34298" y="61412"/>
                  </a:lnTo>
                  <a:lnTo>
                    <a:pt x="33857" y="60774"/>
                  </a:lnTo>
                  <a:lnTo>
                    <a:pt x="33416" y="60045"/>
                  </a:lnTo>
                  <a:lnTo>
                    <a:pt x="32887" y="59316"/>
                  </a:lnTo>
                  <a:lnTo>
                    <a:pt x="32446" y="58678"/>
                  </a:lnTo>
                  <a:lnTo>
                    <a:pt x="31917" y="57949"/>
                  </a:lnTo>
                  <a:lnTo>
                    <a:pt x="31476" y="57312"/>
                  </a:lnTo>
                  <a:lnTo>
                    <a:pt x="30947" y="56674"/>
                  </a:lnTo>
                  <a:lnTo>
                    <a:pt x="30506" y="56036"/>
                  </a:lnTo>
                  <a:lnTo>
                    <a:pt x="29977" y="55398"/>
                  </a:lnTo>
                  <a:lnTo>
                    <a:pt x="29448" y="54669"/>
                  </a:lnTo>
                  <a:lnTo>
                    <a:pt x="29008" y="54031"/>
                  </a:lnTo>
                  <a:lnTo>
                    <a:pt x="28479" y="53485"/>
                  </a:lnTo>
                  <a:lnTo>
                    <a:pt x="27861" y="52847"/>
                  </a:lnTo>
                  <a:lnTo>
                    <a:pt x="27332" y="52118"/>
                  </a:lnTo>
                  <a:lnTo>
                    <a:pt x="26803" y="51480"/>
                  </a:lnTo>
                  <a:lnTo>
                    <a:pt x="26274" y="50842"/>
                  </a:lnTo>
                  <a:lnTo>
                    <a:pt x="25745" y="50205"/>
                  </a:lnTo>
                  <a:lnTo>
                    <a:pt x="25216" y="49658"/>
                  </a:lnTo>
                  <a:lnTo>
                    <a:pt x="24599" y="49020"/>
                  </a:lnTo>
                  <a:lnTo>
                    <a:pt x="24070" y="48382"/>
                  </a:lnTo>
                  <a:lnTo>
                    <a:pt x="23541" y="47744"/>
                  </a:lnTo>
                  <a:lnTo>
                    <a:pt x="23012" y="47289"/>
                  </a:lnTo>
                  <a:lnTo>
                    <a:pt x="22395" y="46651"/>
                  </a:lnTo>
                  <a:lnTo>
                    <a:pt x="21866" y="46013"/>
                  </a:lnTo>
                  <a:lnTo>
                    <a:pt x="21249" y="45375"/>
                  </a:lnTo>
                  <a:lnTo>
                    <a:pt x="20543" y="44829"/>
                  </a:lnTo>
                  <a:lnTo>
                    <a:pt x="20014" y="44282"/>
                  </a:lnTo>
                  <a:lnTo>
                    <a:pt x="19397" y="43644"/>
                  </a:lnTo>
                  <a:lnTo>
                    <a:pt x="18780" y="43097"/>
                  </a:lnTo>
                  <a:lnTo>
                    <a:pt x="18251" y="42551"/>
                  </a:lnTo>
                  <a:lnTo>
                    <a:pt x="17634" y="41913"/>
                  </a:lnTo>
                  <a:lnTo>
                    <a:pt x="17016" y="41366"/>
                  </a:lnTo>
                  <a:lnTo>
                    <a:pt x="16399" y="40911"/>
                  </a:lnTo>
                  <a:lnTo>
                    <a:pt x="15782" y="40273"/>
                  </a:lnTo>
                  <a:lnTo>
                    <a:pt x="15165" y="39726"/>
                  </a:lnTo>
                  <a:lnTo>
                    <a:pt x="14548" y="39088"/>
                  </a:lnTo>
                  <a:lnTo>
                    <a:pt x="13842" y="38633"/>
                  </a:lnTo>
                  <a:lnTo>
                    <a:pt x="13137" y="38086"/>
                  </a:lnTo>
                  <a:lnTo>
                    <a:pt x="12520" y="37539"/>
                  </a:lnTo>
                  <a:lnTo>
                    <a:pt x="11903" y="36993"/>
                  </a:lnTo>
                  <a:lnTo>
                    <a:pt x="11197" y="36446"/>
                  </a:lnTo>
                  <a:lnTo>
                    <a:pt x="10580" y="35899"/>
                  </a:lnTo>
                  <a:lnTo>
                    <a:pt x="9875" y="35444"/>
                  </a:lnTo>
                  <a:lnTo>
                    <a:pt x="9257" y="34897"/>
                  </a:lnTo>
                  <a:lnTo>
                    <a:pt x="8552" y="34350"/>
                  </a:lnTo>
                  <a:lnTo>
                    <a:pt x="7847" y="33895"/>
                  </a:lnTo>
                  <a:lnTo>
                    <a:pt x="7229" y="33348"/>
                  </a:lnTo>
                  <a:lnTo>
                    <a:pt x="6524" y="32801"/>
                  </a:lnTo>
                  <a:lnTo>
                    <a:pt x="5731" y="32437"/>
                  </a:lnTo>
                  <a:lnTo>
                    <a:pt x="5025" y="31890"/>
                  </a:lnTo>
                  <a:lnTo>
                    <a:pt x="4320" y="31343"/>
                  </a:lnTo>
                  <a:lnTo>
                    <a:pt x="3614" y="30888"/>
                  </a:lnTo>
                  <a:lnTo>
                    <a:pt x="2909" y="30432"/>
                  </a:lnTo>
                  <a:lnTo>
                    <a:pt x="2204" y="29977"/>
                  </a:lnTo>
                  <a:lnTo>
                    <a:pt x="1498" y="29430"/>
                  </a:lnTo>
                  <a:lnTo>
                    <a:pt x="793" y="28974"/>
                  </a:lnTo>
                  <a:lnTo>
                    <a:pt x="0" y="28519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Shape 1082"/>
            <p:cNvSpPr/>
            <p:nvPr/>
          </p:nvSpPr>
          <p:spPr>
            <a:xfrm>
              <a:off x="4731" y="1709"/>
              <a:ext cx="792" cy="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9" y="117333"/>
                  </a:moveTo>
                  <a:lnTo>
                    <a:pt x="2653" y="120000"/>
                  </a:lnTo>
                  <a:lnTo>
                    <a:pt x="120000" y="5333"/>
                  </a:lnTo>
                  <a:lnTo>
                    <a:pt x="117372" y="0"/>
                  </a:lnTo>
                  <a:lnTo>
                    <a:pt x="0" y="114666"/>
                  </a:lnTo>
                  <a:lnTo>
                    <a:pt x="1339" y="1173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3" name="Shape 1083"/>
          <p:cNvSpPr/>
          <p:nvPr/>
        </p:nvSpPr>
        <p:spPr>
          <a:xfrm>
            <a:off x="2593975" y="4076700"/>
            <a:ext cx="2625724" cy="4321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Shape 1084"/>
          <p:cNvSpPr txBox="1"/>
          <p:nvPr/>
        </p:nvSpPr>
        <p:spPr>
          <a:xfrm>
            <a:off x="6954838" y="1233487"/>
            <a:ext cx="187007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[Lowe, SIFT, 1999]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at a web site near you…</a:t>
            </a:r>
          </a:p>
        </p:txBody>
      </p:sp>
      <p:sp>
        <p:nvSpPr>
          <p:cNvPr id="1090" name="Shape 1090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most local feature detectors, executables are available online: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–"/>
            </a:pPr>
            <a:r>
              <a:rPr lang="en-US" sz="2800" b="0" i="0" u="sng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http://robots.ox.ac.uk/~vgg/research/affine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–"/>
            </a:pPr>
            <a:r>
              <a:rPr lang="en-US" sz="2800" b="0" i="0" u="sng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http://www.cs.ubc.ca/~lowe/keypoints/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–"/>
            </a:pPr>
            <a:r>
              <a:rPr lang="en-US" sz="2800" b="0" i="0" u="sng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http://www.vision.ee.ethz.ch/~surf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Shape 10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describe the keypoint?</a:t>
            </a:r>
          </a:p>
        </p:txBody>
      </p:sp>
      <p:sp>
        <p:nvSpPr>
          <p:cNvPr id="1097" name="Shape 1097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Descriptors for local matching</a:t>
            </a:r>
          </a:p>
        </p:txBody>
      </p:sp>
      <p:sp>
        <p:nvSpPr>
          <p:cNvPr id="1103" name="Shape 1103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patch (plain intensities or gradient-based features)</a:t>
            </a:r>
          </a:p>
        </p:txBody>
      </p:sp>
      <p:pic>
        <p:nvPicPr>
          <p:cNvPr id="1104" name="Shape 1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743200"/>
            <a:ext cx="7980355" cy="3542083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Shape 1105"/>
          <p:cNvSpPr txBox="1"/>
          <p:nvPr/>
        </p:nvSpPr>
        <p:spPr>
          <a:xfrm>
            <a:off x="2743200" y="2373867"/>
            <a:ext cx="471154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patch-based matching for stereo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descriptors for matching different views/times</a:t>
            </a:r>
          </a:p>
        </p:txBody>
      </p:sp>
      <p:sp>
        <p:nvSpPr>
          <p:cNvPr id="1111" name="Shape 1111"/>
          <p:cNvSpPr txBox="1">
            <a:spLocks noGrp="1"/>
          </p:cNvSpPr>
          <p:nvPr>
            <p:ph type="body" idx="1"/>
          </p:nvPr>
        </p:nvSpPr>
        <p:spPr>
          <a:xfrm>
            <a:off x="457200" y="1341437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ideal descriptor should be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Robust to expected deformation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Distinctive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Compact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to compute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available descriptors focus on edge/gradient information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texture information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rarely used</a:t>
            </a:r>
          </a:p>
        </p:txBody>
      </p:sp>
      <p:sp>
        <p:nvSpPr>
          <p:cNvPr id="1112" name="Shape 1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Descriptors: SIFT Descriptor</a:t>
            </a:r>
          </a:p>
        </p:txBody>
      </p:sp>
      <p:pic>
        <p:nvPicPr>
          <p:cNvPr id="1119" name="Shape 1119"/>
          <p:cNvPicPr preferRelativeResize="0"/>
          <p:nvPr/>
        </p:nvPicPr>
        <p:blipFill rotWithShape="1">
          <a:blip r:embed="rId3">
            <a:alphaModFix/>
          </a:blip>
          <a:srcRect l="55711" t="31005" r="13576" b="31004"/>
          <a:stretch/>
        </p:blipFill>
        <p:spPr>
          <a:xfrm>
            <a:off x="684212" y="1700213"/>
            <a:ext cx="3744912" cy="283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900" y="2312988"/>
            <a:ext cx="4038599" cy="17637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Shape 1121"/>
          <p:cNvSpPr txBox="1"/>
          <p:nvPr/>
        </p:nvSpPr>
        <p:spPr>
          <a:xfrm>
            <a:off x="611187" y="6345237"/>
            <a:ext cx="3200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[Lowe, ICCV 1999]</a:t>
            </a:r>
          </a:p>
        </p:txBody>
      </p:sp>
      <p:sp>
        <p:nvSpPr>
          <p:cNvPr id="1122" name="Shape 1122"/>
          <p:cNvSpPr/>
          <p:nvPr/>
        </p:nvSpPr>
        <p:spPr>
          <a:xfrm rot="-730108">
            <a:off x="2987675" y="3284537"/>
            <a:ext cx="182562" cy="182562"/>
          </a:xfrm>
          <a:prstGeom prst="rect">
            <a:avLst/>
          </a:prstGeom>
          <a:noFill/>
          <a:ln w="28575" cap="sq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i="0" u="none" strike="noStrike" cap="none" baseline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3" name="Shape 1123"/>
          <p:cNvCxnSpPr/>
          <p:nvPr/>
        </p:nvCxnSpPr>
        <p:spPr>
          <a:xfrm>
            <a:off x="3024188" y="3500437"/>
            <a:ext cx="1835150" cy="288925"/>
          </a:xfrm>
          <a:prstGeom prst="straightConnector1">
            <a:avLst/>
          </a:prstGeom>
          <a:noFill/>
          <a:ln w="38100" cap="sq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4" name="Shape 1124"/>
          <p:cNvCxnSpPr/>
          <p:nvPr/>
        </p:nvCxnSpPr>
        <p:spPr>
          <a:xfrm rot="10800000" flipH="1">
            <a:off x="2951163" y="2457449"/>
            <a:ext cx="1944687" cy="827088"/>
          </a:xfrm>
          <a:prstGeom prst="straightConnector1">
            <a:avLst/>
          </a:prstGeom>
          <a:noFill/>
          <a:ln w="38100" cap="sq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5" name="Shape 1125"/>
          <p:cNvSpPr txBox="1"/>
          <p:nvPr/>
        </p:nvSpPr>
        <p:spPr>
          <a:xfrm>
            <a:off x="4645025" y="4414837"/>
            <a:ext cx="4198938" cy="21875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Histogram of oriented gradients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Captures important texture </a:t>
            </a:r>
            <a:b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information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Robust to small translations /</a:t>
            </a:r>
            <a:b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affine deformations</a:t>
            </a:r>
          </a:p>
        </p:txBody>
      </p:sp>
      <p:sp>
        <p:nvSpPr>
          <p:cNvPr id="1126" name="Shape 1126"/>
          <p:cNvSpPr txBox="1"/>
          <p:nvPr/>
        </p:nvSpPr>
        <p:spPr>
          <a:xfrm>
            <a:off x="2376488" y="6553200"/>
            <a:ext cx="4572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K. Grauman, B. Leibe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Single-view 3D Reconstruction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Technically impossible to go from 2D to 3D, but we can do it with simplifying models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some interaction or recognition algorithms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basic VP tricks and projective geometry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962400"/>
            <a:ext cx="4190999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4038600"/>
            <a:ext cx="3124199" cy="20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3886200" y="4876800"/>
            <a:ext cx="457200" cy="304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of Lowe’s SIFT algorithm</a:t>
            </a:r>
          </a:p>
        </p:txBody>
      </p:sp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DoG detector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maxima in location/scale space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edge points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all major orientations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 orientations into 36 bin histogram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by gradient magnitude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by distance to center (Gaussian-weighted mean)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orientations within 0.8 of peak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parabola for better orientation fit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(x,y,scale,orientation), create descriptor: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16x16 gradient mag. and rel. orientation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 4x4 samples into 4x4 histograms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Threshold values to max of 0.2, divide by L2 norm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descriptor: 4x4x8 normalized histograms</a:t>
            </a:r>
          </a:p>
          <a:p>
            <a:pPr marL="342900" marR="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2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3" name="Shape 1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1295400"/>
            <a:ext cx="1819274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Shape 1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1981200"/>
            <a:ext cx="1590674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Shape 1135"/>
          <p:cNvSpPr txBox="1"/>
          <p:nvPr/>
        </p:nvSpPr>
        <p:spPr>
          <a:xfrm>
            <a:off x="7265988" y="6488112"/>
            <a:ext cx="1878011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 IJCV 2004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 SIFT Descriptors</a:t>
            </a:r>
          </a:p>
        </p:txBody>
      </p:sp>
      <p:sp>
        <p:nvSpPr>
          <p:cNvPr id="1141" name="Shape 1141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Nearest neighbor (Euclidean distance)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Threshold ratio of nearest to 2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nearest descriptor</a:t>
            </a:r>
          </a:p>
        </p:txBody>
      </p:sp>
      <p:pic>
        <p:nvPicPr>
          <p:cNvPr id="1142" name="Shape 1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86000"/>
            <a:ext cx="635317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Shape 1143"/>
          <p:cNvSpPr txBox="1"/>
          <p:nvPr/>
        </p:nvSpPr>
        <p:spPr>
          <a:xfrm>
            <a:off x="7265988" y="6488112"/>
            <a:ext cx="1878011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 IJCV 2004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Descriptors: SURF</a:t>
            </a:r>
          </a:p>
        </p:txBody>
      </p:sp>
      <p:sp>
        <p:nvSpPr>
          <p:cNvPr id="1149" name="Shape 1149"/>
          <p:cNvSpPr txBox="1">
            <a:spLocks noGrp="1"/>
          </p:cNvSpPr>
          <p:nvPr>
            <p:ph type="ftr" idx="11"/>
          </p:nvPr>
        </p:nvSpPr>
        <p:spPr>
          <a:xfrm>
            <a:off x="62484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1150" name="Shape 1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600" y="1311275"/>
            <a:ext cx="3525838" cy="20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Shape 1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650" y="3286125"/>
            <a:ext cx="3548062" cy="68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Shape 1152"/>
          <p:cNvSpPr txBox="1"/>
          <p:nvPr/>
        </p:nvSpPr>
        <p:spPr>
          <a:xfrm>
            <a:off x="3878262" y="1201737"/>
            <a:ext cx="5257799" cy="3067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5000"/>
              <a:buFont typeface="Calibri"/>
              <a:buChar char="•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 approximation of SIFT idea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computation by 2D box filters &amp; integral images</a:t>
            </a:r>
            <a:b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 6 times faster than SIFT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Equivalent quality for object identification</a:t>
            </a:r>
          </a:p>
        </p:txBody>
      </p:sp>
      <p:sp>
        <p:nvSpPr>
          <p:cNvPr id="1153" name="Shape 1153"/>
          <p:cNvSpPr txBox="1"/>
          <p:nvPr/>
        </p:nvSpPr>
        <p:spPr>
          <a:xfrm>
            <a:off x="373062" y="6276975"/>
            <a:ext cx="4435474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[Bay, ECCV’06], [Cornelis, CVGPU’08]</a:t>
            </a:r>
          </a:p>
        </p:txBody>
      </p:sp>
      <p:sp>
        <p:nvSpPr>
          <p:cNvPr id="1154" name="Shape 1154"/>
          <p:cNvSpPr txBox="1"/>
          <p:nvPr/>
        </p:nvSpPr>
        <p:spPr>
          <a:xfrm>
            <a:off x="3878262" y="4451350"/>
            <a:ext cx="5435599" cy="21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5000"/>
              <a:buFont typeface="Calibri"/>
              <a:buChar char="•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GPU implementation available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extraction @ 200Hz</a:t>
            </a:r>
            <a:b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(detector + descriptor, 640×480 img)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http://www.vision.ee.ethz.ch/~surf</a:t>
            </a:r>
          </a:p>
          <a:p>
            <a:pPr marL="74295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use when?</a:t>
            </a:r>
          </a:p>
        </p:txBody>
      </p:sp>
      <p:sp>
        <p:nvSpPr>
          <p:cNvPr id="1160" name="Shape 1160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Detectors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 gives very precise localization but doesn’t predict scale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for some tracking applications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 (difference of Gaussian) provides ok localization and scale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for multi-scale or long-range matching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Descriptors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Intensity patch: suitable for precise local search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SIFT: good for long-range matching, general descriptor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to remember</a:t>
            </a:r>
          </a:p>
        </p:txBody>
      </p:sp>
      <p:sp>
        <p:nvSpPr>
          <p:cNvPr id="1166" name="Shape 1166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54102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Keypoint detection: repeatable and distinctive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Corners, blobs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Harris, DoG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Descriptors: robust and selective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SIFT: spatial histograms of gradient orientation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7" name="Shape 1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447800"/>
            <a:ext cx="2781300" cy="20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Shape 1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4495800"/>
            <a:ext cx="3124199" cy="136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time: Panoramic Stitching</a:t>
            </a:r>
          </a:p>
        </p:txBody>
      </p:sp>
      <p:grpSp>
        <p:nvGrpSpPr>
          <p:cNvPr id="1174" name="Shape 1174"/>
          <p:cNvGrpSpPr/>
          <p:nvPr/>
        </p:nvGrpSpPr>
        <p:grpSpPr>
          <a:xfrm>
            <a:off x="3276599" y="3962400"/>
            <a:ext cx="2667000" cy="1524000"/>
            <a:chOff x="2063" y="2736"/>
            <a:chExt cx="1680" cy="960"/>
          </a:xfrm>
        </p:grpSpPr>
        <p:grpSp>
          <p:nvGrpSpPr>
            <p:cNvPr id="1175" name="Shape 1175"/>
            <p:cNvGrpSpPr/>
            <p:nvPr/>
          </p:nvGrpSpPr>
          <p:grpSpPr>
            <a:xfrm>
              <a:off x="2064" y="2736"/>
              <a:ext cx="1680" cy="960"/>
              <a:chOff x="1776" y="2928"/>
              <a:chExt cx="768" cy="624"/>
            </a:xfrm>
          </p:grpSpPr>
          <p:cxnSp>
            <p:nvCxnSpPr>
              <p:cNvPr id="1176" name="Shape 1176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Shape 1177"/>
              <p:cNvCxnSpPr/>
              <p:nvPr/>
            </p:nvCxnSpPr>
            <p:spPr>
              <a:xfrm rot="10800000" flipH="1">
                <a:off x="2160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78" name="Shape 1178"/>
            <p:cNvCxnSpPr/>
            <p:nvPr/>
          </p:nvCxnSpPr>
          <p:spPr>
            <a:xfrm>
              <a:off x="2063" y="2742"/>
              <a:ext cx="1680" cy="0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9" name="Shape 1179"/>
          <p:cNvGrpSpPr/>
          <p:nvPr/>
        </p:nvGrpSpPr>
        <p:grpSpPr>
          <a:xfrm>
            <a:off x="76199" y="3962400"/>
            <a:ext cx="9067800" cy="1524000"/>
            <a:chOff x="47" y="2736"/>
            <a:chExt cx="5712" cy="960"/>
          </a:xfrm>
        </p:grpSpPr>
        <p:grpSp>
          <p:nvGrpSpPr>
            <p:cNvPr id="1180" name="Shape 1180"/>
            <p:cNvGrpSpPr/>
            <p:nvPr/>
          </p:nvGrpSpPr>
          <p:grpSpPr>
            <a:xfrm>
              <a:off x="48" y="2736"/>
              <a:ext cx="5712" cy="960"/>
              <a:chOff x="1776" y="2928"/>
              <a:chExt cx="768" cy="624"/>
            </a:xfrm>
          </p:grpSpPr>
          <p:cxnSp>
            <p:nvCxnSpPr>
              <p:cNvPr id="1181" name="Shape 1181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Shape 1182"/>
              <p:cNvCxnSpPr/>
              <p:nvPr/>
            </p:nvCxnSpPr>
            <p:spPr>
              <a:xfrm rot="10800000" flipH="1">
                <a:off x="2160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83" name="Shape 1183"/>
            <p:cNvCxnSpPr/>
            <p:nvPr/>
          </p:nvCxnSpPr>
          <p:spPr>
            <a:xfrm>
              <a:off x="47" y="2742"/>
              <a:ext cx="5664" cy="0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84" name="Shape 1184"/>
          <p:cNvGrpSpPr/>
          <p:nvPr/>
        </p:nvGrpSpPr>
        <p:grpSpPr>
          <a:xfrm rot="1825181">
            <a:off x="3667124" y="4057650"/>
            <a:ext cx="2667000" cy="1524000"/>
            <a:chOff x="2063" y="2736"/>
            <a:chExt cx="1680" cy="960"/>
          </a:xfrm>
        </p:grpSpPr>
        <p:grpSp>
          <p:nvGrpSpPr>
            <p:cNvPr id="1185" name="Shape 1185"/>
            <p:cNvGrpSpPr/>
            <p:nvPr/>
          </p:nvGrpSpPr>
          <p:grpSpPr>
            <a:xfrm>
              <a:off x="2064" y="2736"/>
              <a:ext cx="1680" cy="960"/>
              <a:chOff x="1776" y="2928"/>
              <a:chExt cx="768" cy="624"/>
            </a:xfrm>
          </p:grpSpPr>
          <p:cxnSp>
            <p:nvCxnSpPr>
              <p:cNvPr id="1186" name="Shape 1186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Shape 1187"/>
              <p:cNvCxnSpPr/>
              <p:nvPr/>
            </p:nvCxnSpPr>
            <p:spPr>
              <a:xfrm rot="10800000" flipH="1">
                <a:off x="2160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88" name="Shape 1188"/>
            <p:cNvCxnSpPr/>
            <p:nvPr/>
          </p:nvCxnSpPr>
          <p:spPr>
            <a:xfrm>
              <a:off x="2063" y="2742"/>
              <a:ext cx="1680" cy="0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89" name="Shape 1189"/>
          <p:cNvSpPr txBox="1"/>
          <p:nvPr/>
        </p:nvSpPr>
        <p:spPr>
          <a:xfrm>
            <a:off x="2895600" y="5791200"/>
            <a:ext cx="3429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Camera Center</a:t>
            </a:r>
          </a:p>
        </p:txBody>
      </p:sp>
      <p:cxnSp>
        <p:nvCxnSpPr>
          <p:cNvPr id="1190" name="Shape 1190"/>
          <p:cNvCxnSpPr/>
          <p:nvPr/>
        </p:nvCxnSpPr>
        <p:spPr>
          <a:xfrm rot="10800000" flipH="1">
            <a:off x="4343400" y="5562600"/>
            <a:ext cx="228600" cy="304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191" name="Shape 1191"/>
          <p:cNvGrpSpPr/>
          <p:nvPr/>
        </p:nvGrpSpPr>
        <p:grpSpPr>
          <a:xfrm>
            <a:off x="4610100" y="3910013"/>
            <a:ext cx="2862263" cy="1566862"/>
            <a:chOff x="2904" y="2703"/>
            <a:chExt cx="1803" cy="987"/>
          </a:xfrm>
        </p:grpSpPr>
        <p:cxnSp>
          <p:nvCxnSpPr>
            <p:cNvPr id="1192" name="Shape 1192"/>
            <p:cNvCxnSpPr/>
            <p:nvPr/>
          </p:nvCxnSpPr>
          <p:spPr>
            <a:xfrm flipH="1">
              <a:off x="2904" y="2736"/>
              <a:ext cx="1752" cy="95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3" name="Shape 1193"/>
            <p:cNvSpPr/>
            <p:nvPr/>
          </p:nvSpPr>
          <p:spPr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Shape 1194"/>
            <p:cNvSpPr/>
            <p:nvPr/>
          </p:nvSpPr>
          <p:spPr>
            <a:xfrm>
              <a:off x="3863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5" name="Shape 1195"/>
          <p:cNvGrpSpPr/>
          <p:nvPr/>
        </p:nvGrpSpPr>
        <p:grpSpPr>
          <a:xfrm>
            <a:off x="4600574" y="3905250"/>
            <a:ext cx="947737" cy="1581149"/>
            <a:chOff x="2897" y="2700"/>
            <a:chExt cx="596" cy="995"/>
          </a:xfrm>
        </p:grpSpPr>
        <p:cxnSp>
          <p:nvCxnSpPr>
            <p:cNvPr id="1196" name="Shape 1196"/>
            <p:cNvCxnSpPr/>
            <p:nvPr/>
          </p:nvCxnSpPr>
          <p:spPr>
            <a:xfrm rot="10800000" flipH="1">
              <a:off x="2897" y="2735"/>
              <a:ext cx="558" cy="95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7" name="Shape 1197"/>
            <p:cNvSpPr/>
            <p:nvPr/>
          </p:nvSpPr>
          <p:spPr>
            <a:xfrm>
              <a:off x="3425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Shape 1198"/>
            <p:cNvSpPr/>
            <p:nvPr/>
          </p:nvSpPr>
          <p:spPr>
            <a:xfrm>
              <a:off x="3354" y="2837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9" name="Shape 1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295400"/>
            <a:ext cx="3254374" cy="24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Shape 1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1295400"/>
            <a:ext cx="3254374" cy="24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Shape 1201"/>
          <p:cNvSpPr/>
          <p:nvPr/>
        </p:nvSpPr>
        <p:spPr>
          <a:xfrm>
            <a:off x="7543800" y="1638300"/>
            <a:ext cx="109537" cy="109537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2" name="Shape 1202"/>
          <p:cNvGrpSpPr/>
          <p:nvPr/>
        </p:nvGrpSpPr>
        <p:grpSpPr>
          <a:xfrm>
            <a:off x="3124200" y="2457449"/>
            <a:ext cx="2547938" cy="209550"/>
            <a:chOff x="1968" y="1787"/>
            <a:chExt cx="1605" cy="132"/>
          </a:xfrm>
        </p:grpSpPr>
        <p:sp>
          <p:nvSpPr>
            <p:cNvPr id="1203" name="Shape 1203"/>
            <p:cNvSpPr/>
            <p:nvPr/>
          </p:nvSpPr>
          <p:spPr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Shape 1204"/>
            <p:cNvSpPr/>
            <p:nvPr/>
          </p:nvSpPr>
          <p:spPr>
            <a:xfrm>
              <a:off x="3504" y="1787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Shape 1205"/>
          <p:cNvGrpSpPr/>
          <p:nvPr/>
        </p:nvGrpSpPr>
        <p:grpSpPr>
          <a:xfrm>
            <a:off x="5486400" y="4038599"/>
            <a:ext cx="1885949" cy="581025"/>
            <a:chOff x="3456" y="2783"/>
            <a:chExt cx="1187" cy="366"/>
          </a:xfrm>
        </p:grpSpPr>
        <p:cxnSp>
          <p:nvCxnSpPr>
            <p:cNvPr id="1206" name="Shape 1206"/>
            <p:cNvCxnSpPr/>
            <p:nvPr/>
          </p:nvCxnSpPr>
          <p:spPr>
            <a:xfrm rot="10800000" flipH="1">
              <a:off x="4020" y="2813"/>
              <a:ext cx="623" cy="336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207" name="Shape 1207"/>
            <p:cNvCxnSpPr/>
            <p:nvPr/>
          </p:nvCxnSpPr>
          <p:spPr>
            <a:xfrm rot="10800000" flipH="1">
              <a:off x="3456" y="2783"/>
              <a:ext cx="47" cy="95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Lens, aperture, focal length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Aperture size and focal length control amount of exposure needed, depth of field, field of view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8287" y="4876800"/>
            <a:ext cx="242135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7488" y="4876800"/>
            <a:ext cx="242135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0647" y="2286000"/>
            <a:ext cx="4493794" cy="240039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81439" y="6488667"/>
            <a:ext cx="835369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explanation: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http://www.cambridgeincolour.com/tutorials/depth-of-field.htm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599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0" y="-762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Capturing light with a mirrored sphere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4419600"/>
            <a:ext cx="1676399" cy="1644649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284" name="Shape 284"/>
          <p:cNvCxnSpPr/>
          <p:nvPr/>
        </p:nvCxnSpPr>
        <p:spPr>
          <a:xfrm rot="10800000" flipH="1">
            <a:off x="2495550" y="1876424"/>
            <a:ext cx="3362324" cy="723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5" name="Shape 285"/>
          <p:cNvCxnSpPr/>
          <p:nvPr/>
        </p:nvCxnSpPr>
        <p:spPr>
          <a:xfrm flipH="1">
            <a:off x="2095500" y="1190625"/>
            <a:ext cx="247649" cy="1019174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6" name="Shape 286"/>
          <p:cNvCxnSpPr/>
          <p:nvPr/>
        </p:nvCxnSpPr>
        <p:spPr>
          <a:xfrm>
            <a:off x="542925" y="1571625"/>
            <a:ext cx="1123950" cy="752474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7" name="Shape 287"/>
          <p:cNvCxnSpPr/>
          <p:nvPr/>
        </p:nvCxnSpPr>
        <p:spPr>
          <a:xfrm rot="10800000">
            <a:off x="2324100" y="2847974"/>
            <a:ext cx="657224" cy="51435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small snag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deal with light sources?  Sun, lights, etc?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much, much brighter than the rest of the environment</a:t>
            </a: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High Dynamic Range photography</a:t>
            </a: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2590800"/>
            <a:ext cx="5259145" cy="349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2625306" y="5122653"/>
            <a:ext cx="312905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2625306" y="3558562"/>
            <a:ext cx="441146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4712573" y="3200400"/>
            <a:ext cx="697627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1907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5147744" y="4191000"/>
            <a:ext cx="813107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15116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5731053" y="5498067"/>
            <a:ext cx="441146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3006306" y="3424075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2895600" y="4997969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6125980" y="5334000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5943600" y="4052339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5410200" y="3076730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7391400" y="2895600"/>
            <a:ext cx="12954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 Brightness</a:t>
            </a:r>
          </a:p>
        </p:txBody>
      </p:sp>
      <p:cxnSp>
        <p:nvCxnSpPr>
          <p:cNvPr id="307" name="Shape 307"/>
          <p:cNvCxnSpPr/>
          <p:nvPr/>
        </p:nvCxnSpPr>
        <p:spPr>
          <a:xfrm rot="5400000">
            <a:off x="6134100" y="3771899"/>
            <a:ext cx="1981199" cy="144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8" name="Shape 308"/>
          <p:cNvCxnSpPr/>
          <p:nvPr/>
        </p:nvCxnSpPr>
        <p:spPr>
          <a:xfrm flipH="1">
            <a:off x="6172200" y="3429000"/>
            <a:ext cx="1219199" cy="7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9" name="Shape 309"/>
          <p:cNvCxnSpPr/>
          <p:nvPr/>
        </p:nvCxnSpPr>
        <p:spPr>
          <a:xfrm flipH="1">
            <a:off x="5562600" y="3200400"/>
            <a:ext cx="1981199" cy="152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ideas for Image-based Lighting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Capturing HDR images: needed so that light probes capture full range of radiance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3099758"/>
            <a:ext cx="4038599" cy="26923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b="50515"/>
          <a:stretch/>
        </p:blipFill>
        <p:spPr>
          <a:xfrm>
            <a:off x="253040" y="2871158"/>
            <a:ext cx="1212850" cy="32003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318" name="Shape 318"/>
          <p:cNvCxnSpPr/>
          <p:nvPr/>
        </p:nvCxnSpPr>
        <p:spPr>
          <a:xfrm>
            <a:off x="1600200" y="3633158"/>
            <a:ext cx="797942" cy="3134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19" name="Shape 319"/>
          <p:cNvCxnSpPr/>
          <p:nvPr/>
        </p:nvCxnSpPr>
        <p:spPr>
          <a:xfrm>
            <a:off x="1600200" y="4471358"/>
            <a:ext cx="76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0" name="Shape 320"/>
          <p:cNvCxnSpPr/>
          <p:nvPr/>
        </p:nvCxnSpPr>
        <p:spPr>
          <a:xfrm rot="10800000" flipH="1">
            <a:off x="1600200" y="5004758"/>
            <a:ext cx="838199" cy="3047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 t="49337"/>
          <a:stretch/>
        </p:blipFill>
        <p:spPr>
          <a:xfrm>
            <a:off x="7550150" y="2819400"/>
            <a:ext cx="1212850" cy="3276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322" name="Shape 322"/>
          <p:cNvCxnSpPr/>
          <p:nvPr/>
        </p:nvCxnSpPr>
        <p:spPr>
          <a:xfrm flipH="1">
            <a:off x="6629400" y="3633158"/>
            <a:ext cx="797942" cy="3134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3" name="Shape 323"/>
          <p:cNvCxnSpPr/>
          <p:nvPr/>
        </p:nvCxnSpPr>
        <p:spPr>
          <a:xfrm rot="10800000">
            <a:off x="6629399" y="4471358"/>
            <a:ext cx="76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4" name="Shape 324"/>
          <p:cNvCxnSpPr/>
          <p:nvPr/>
        </p:nvCxnSpPr>
        <p:spPr>
          <a:xfrm rot="10800000">
            <a:off x="6629400" y="5004758"/>
            <a:ext cx="838199" cy="3047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1842</Words>
  <Application>Microsoft Office PowerPoint</Application>
  <PresentationFormat>On-screen Show (4:3)</PresentationFormat>
  <Paragraphs>418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Courier New</vt:lpstr>
      <vt:lpstr>Questrial</vt:lpstr>
      <vt:lpstr>Tahoma</vt:lpstr>
      <vt:lpstr>Noto Symbol</vt:lpstr>
      <vt:lpstr>Calibri</vt:lpstr>
      <vt:lpstr>Cambria Math</vt:lpstr>
      <vt:lpstr>Times New Roman</vt:lpstr>
      <vt:lpstr>Lecture1 - Introduction - CP Fall 2010</vt:lpstr>
      <vt:lpstr>Custom Design</vt:lpstr>
      <vt:lpstr>Interest Points</vt:lpstr>
      <vt:lpstr>Today’s class</vt:lpstr>
      <vt:lpstr>Pinhole camera model</vt:lpstr>
      <vt:lpstr>Vanishing points and metrology</vt:lpstr>
      <vt:lpstr>Single-view 3D Reconstruction</vt:lpstr>
      <vt:lpstr>Lens, aperture, focal length</vt:lpstr>
      <vt:lpstr>Capturing light with a mirrored sphere</vt:lpstr>
      <vt:lpstr>One small snag</vt:lpstr>
      <vt:lpstr>Key ideas for Image-based Lighting</vt:lpstr>
      <vt:lpstr>Key ideas for Image-based Lighting</vt:lpstr>
      <vt:lpstr>Next section of topics</vt:lpstr>
      <vt:lpstr>How can we align two pictures?</vt:lpstr>
      <vt:lpstr>How can we align two pictures?</vt:lpstr>
      <vt:lpstr>Today: Keypoint Matching</vt:lpstr>
      <vt:lpstr>Main challenges</vt:lpstr>
      <vt:lpstr>Question</vt:lpstr>
      <vt:lpstr>Goals for Keypoints</vt:lpstr>
      <vt:lpstr>Key trade-offs</vt:lpstr>
      <vt:lpstr>Keypoint localization</vt:lpstr>
      <vt:lpstr>Keypoint localization</vt:lpstr>
      <vt:lpstr>Choosing interest points</vt:lpstr>
      <vt:lpstr>Choosing interest points</vt:lpstr>
      <vt:lpstr>Choosing interest points</vt:lpstr>
      <vt:lpstr>Choosing interest points</vt:lpstr>
      <vt:lpstr>Which patches are easier to match?</vt:lpstr>
      <vt:lpstr>Many Existing Detectors Available</vt:lpstr>
      <vt:lpstr>Harris Detector [Harris88]</vt:lpstr>
      <vt:lpstr>Harris Detector [Harris88]</vt:lpstr>
      <vt:lpstr>Matlab code for Harris Detector</vt:lpstr>
      <vt:lpstr>Harris Detector – Responses [Harris88]</vt:lpstr>
      <vt:lpstr>Harris Detector – Responses [Harris88]</vt:lpstr>
      <vt:lpstr>So far: can localize in x-y, but not scale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What Is A Useful Signature Function?</vt:lpstr>
      <vt:lpstr>Difference-of-Gaussian (DoG)</vt:lpstr>
      <vt:lpstr>DoG – Efficient Computation</vt:lpstr>
      <vt:lpstr>Results: Lowe’s DoG</vt:lpstr>
      <vt:lpstr>Orientation Normalization</vt:lpstr>
      <vt:lpstr>Available at a web site near you…</vt:lpstr>
      <vt:lpstr>How do we describe the keypoint?</vt:lpstr>
      <vt:lpstr>Descriptors for local matching</vt:lpstr>
      <vt:lpstr>Local descriptors for matching different views/times</vt:lpstr>
      <vt:lpstr>Local Descriptors: SIFT Descriptor</vt:lpstr>
      <vt:lpstr>Details of Lowe’s SIFT algorithm</vt:lpstr>
      <vt:lpstr>Matching SIFT Descriptors</vt:lpstr>
      <vt:lpstr>Local Descriptors: SURF</vt:lpstr>
      <vt:lpstr>What to use when?</vt:lpstr>
      <vt:lpstr>Things to remember</vt:lpstr>
      <vt:lpstr>Next time: Panoramic Stitching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Points</dc:title>
  <dc:creator>Derek Hoiem</dc:creator>
  <cp:lastModifiedBy>Derek</cp:lastModifiedBy>
  <cp:revision>14</cp:revision>
  <dcterms:modified xsi:type="dcterms:W3CDTF">2017-10-31T14:18:07Z</dcterms:modified>
</cp:coreProperties>
</file>