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458" r:id="rId3"/>
    <p:sldId id="428" r:id="rId4"/>
    <p:sldId id="429" r:id="rId5"/>
    <p:sldId id="430" r:id="rId6"/>
    <p:sldId id="431" r:id="rId7"/>
    <p:sldId id="432" r:id="rId8"/>
    <p:sldId id="416" r:id="rId9"/>
    <p:sldId id="325" r:id="rId10"/>
    <p:sldId id="326" r:id="rId11"/>
    <p:sldId id="327" r:id="rId12"/>
    <p:sldId id="329" r:id="rId13"/>
    <p:sldId id="328" r:id="rId14"/>
    <p:sldId id="258" r:id="rId15"/>
    <p:sldId id="439" r:id="rId16"/>
    <p:sldId id="440" r:id="rId17"/>
    <p:sldId id="441" r:id="rId18"/>
    <p:sldId id="442" r:id="rId19"/>
    <p:sldId id="443" r:id="rId20"/>
    <p:sldId id="444" r:id="rId21"/>
    <p:sldId id="374" r:id="rId22"/>
    <p:sldId id="446" r:id="rId23"/>
    <p:sldId id="447" r:id="rId24"/>
    <p:sldId id="448" r:id="rId25"/>
    <p:sldId id="449" r:id="rId26"/>
    <p:sldId id="450" r:id="rId27"/>
    <p:sldId id="451" r:id="rId28"/>
    <p:sldId id="452" r:id="rId29"/>
    <p:sldId id="453" r:id="rId30"/>
    <p:sldId id="454" r:id="rId31"/>
    <p:sldId id="455" r:id="rId32"/>
    <p:sldId id="456" r:id="rId33"/>
    <p:sldId id="457" r:id="rId34"/>
    <p:sldId id="330" r:id="rId35"/>
    <p:sldId id="331" r:id="rId36"/>
    <p:sldId id="267" r:id="rId37"/>
    <p:sldId id="375" r:id="rId38"/>
    <p:sldId id="268" r:id="rId39"/>
    <p:sldId id="269" r:id="rId40"/>
    <p:sldId id="332" r:id="rId41"/>
    <p:sldId id="333" r:id="rId42"/>
    <p:sldId id="334" r:id="rId43"/>
    <p:sldId id="335" r:id="rId44"/>
    <p:sldId id="376" r:id="rId45"/>
    <p:sldId id="377" r:id="rId46"/>
    <p:sldId id="270" r:id="rId47"/>
    <p:sldId id="271" r:id="rId48"/>
    <p:sldId id="288" r:id="rId49"/>
    <p:sldId id="289" r:id="rId50"/>
    <p:sldId id="284" r:id="rId51"/>
    <p:sldId id="285" r:id="rId52"/>
    <p:sldId id="290" r:id="rId53"/>
    <p:sldId id="379" r:id="rId54"/>
    <p:sldId id="380" r:id="rId55"/>
    <p:sldId id="378" r:id="rId56"/>
    <p:sldId id="436" r:id="rId57"/>
    <p:sldId id="381" r:id="rId58"/>
    <p:sldId id="421" r:id="rId59"/>
    <p:sldId id="413" r:id="rId60"/>
    <p:sldId id="420" r:id="rId61"/>
    <p:sldId id="414" r:id="rId62"/>
    <p:sldId id="422" r:id="rId63"/>
    <p:sldId id="364" r:id="rId64"/>
    <p:sldId id="365" r:id="rId65"/>
    <p:sldId id="391" r:id="rId66"/>
    <p:sldId id="392" r:id="rId67"/>
    <p:sldId id="393" r:id="rId68"/>
    <p:sldId id="394" r:id="rId69"/>
    <p:sldId id="395" r:id="rId70"/>
    <p:sldId id="396" r:id="rId71"/>
    <p:sldId id="397" r:id="rId72"/>
    <p:sldId id="398" r:id="rId73"/>
    <p:sldId id="399" r:id="rId74"/>
    <p:sldId id="400" r:id="rId75"/>
    <p:sldId id="401" r:id="rId76"/>
    <p:sldId id="407" r:id="rId77"/>
    <p:sldId id="403" r:id="rId78"/>
    <p:sldId id="404" r:id="rId79"/>
    <p:sldId id="411" r:id="rId80"/>
    <p:sldId id="405" r:id="rId81"/>
    <p:sldId id="307" r:id="rId82"/>
    <p:sldId id="410" r:id="rId83"/>
    <p:sldId id="437" r:id="rId84"/>
    <p:sldId id="445"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23" autoAdjust="0"/>
    <p:restoredTop sz="85216" autoAdjust="0"/>
  </p:normalViewPr>
  <p:slideViewPr>
    <p:cSldViewPr>
      <p:cViewPr varScale="1">
        <p:scale>
          <a:sx n="72" d="100"/>
          <a:sy n="72" d="100"/>
        </p:scale>
        <p:origin x="42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353C22-3042-421F-ACF4-15FD77195CB0}" type="datetimeFigureOut">
              <a:rPr lang="en-US" smtClean="0"/>
              <a:pPr/>
              <a:t>10/31/2017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404AE9-24D8-40DA-9A80-07F23C3B0BC8}" type="slidenum">
              <a:rPr lang="en-US" smtClean="0"/>
              <a:pPr/>
              <a:t>‹#›</a:t>
            </a:fld>
            <a:endParaRPr lang="en-US"/>
          </a:p>
        </p:txBody>
      </p:sp>
    </p:spTree>
    <p:extLst>
      <p:ext uri="{BB962C8B-B14F-4D97-AF65-F5344CB8AC3E}">
        <p14:creationId xmlns:p14="http://schemas.microsoft.com/office/powerpoint/2010/main" val="32113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a:t>
            </a:fld>
            <a:endParaRPr lang="en-US"/>
          </a:p>
        </p:txBody>
      </p:sp>
    </p:spTree>
    <p:extLst>
      <p:ext uri="{BB962C8B-B14F-4D97-AF65-F5344CB8AC3E}">
        <p14:creationId xmlns:p14="http://schemas.microsoft.com/office/powerpoint/2010/main" val="3521273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currently, a few</a:t>
            </a:r>
            <a:r>
              <a:rPr lang="en-US" baseline="0" dirty="0" smtClean="0"/>
              <a:t> ways to obtain this representation.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One way </a:t>
            </a:r>
            <a:r>
              <a:rPr lang="en-US" sz="1200" kern="1200" dirty="0" smtClean="0">
                <a:solidFill>
                  <a:schemeClr val="tx1"/>
                </a:solidFill>
                <a:latin typeface="+mn-lt"/>
                <a:ea typeface="+mn-ea"/>
                <a:cs typeface="+mn-cs"/>
              </a:rPr>
              <a:t>is to manually author or measure the scene.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can be difficult, and it</a:t>
            </a:r>
            <a:r>
              <a:rPr lang="en-US" sz="1200" kern="1200" baseline="0" dirty="0" smtClean="0">
                <a:solidFill>
                  <a:schemeClr val="tx1"/>
                </a:solidFill>
                <a:latin typeface="+mn-lt"/>
                <a:ea typeface="+mn-ea"/>
                <a:cs typeface="+mn-cs"/>
              </a:rPr>
              <a:t> takes a a great deal of time </a:t>
            </a:r>
            <a:r>
              <a:rPr lang="en-US" sz="1200" kern="1200" dirty="0" smtClean="0">
                <a:solidFill>
                  <a:schemeClr val="tx1"/>
                </a:solidFill>
                <a:latin typeface="+mn-lt"/>
                <a:ea typeface="+mn-ea"/>
                <a:cs typeface="+mn-cs"/>
              </a:rPr>
              <a:t>to get things looking right.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Lighting is especially hard to</a:t>
            </a:r>
            <a:r>
              <a:rPr lang="en-US" sz="1200" kern="1200" baseline="0" dirty="0" smtClean="0">
                <a:solidFill>
                  <a:schemeClr val="tx1"/>
                </a:solidFill>
                <a:latin typeface="+mn-lt"/>
                <a:ea typeface="+mn-ea"/>
                <a:cs typeface="+mn-cs"/>
              </a:rPr>
              <a:t> get right with only visual feedback, and takes a lot of trial and error.</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17</a:t>
            </a:fld>
            <a:endParaRPr lang="en-US"/>
          </a:p>
        </p:txBody>
      </p:sp>
    </p:spTree>
    <p:extLst>
      <p:ext uri="{BB962C8B-B14F-4D97-AF65-F5344CB8AC3E}">
        <p14:creationId xmlns:p14="http://schemas.microsoft.com/office/powerpoint/2010/main" val="3938682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98, </a:t>
            </a:r>
            <a:r>
              <a:rPr lang="en-US" sz="1200" kern="1200" dirty="0" err="1" smtClean="0">
                <a:solidFill>
                  <a:schemeClr val="tx1"/>
                </a:solidFill>
                <a:latin typeface="+mn-lt"/>
                <a:ea typeface="+mn-ea"/>
                <a:cs typeface="+mn-cs"/>
              </a:rPr>
              <a:t>Debevec</a:t>
            </a:r>
            <a:r>
              <a:rPr lang="en-US" sz="1200" kern="1200" dirty="0" smtClean="0">
                <a:solidFill>
                  <a:schemeClr val="tx1"/>
                </a:solidFill>
                <a:latin typeface="+mn-lt"/>
                <a:ea typeface="+mn-ea"/>
                <a:cs typeface="+mn-cs"/>
              </a:rPr>
              <a:t> made a breakthrough with his idea of capturing the lighting environment using a light probe.  </a:t>
            </a:r>
          </a:p>
          <a:p>
            <a:r>
              <a:rPr lang="en-US" sz="1200" kern="1200" dirty="0" smtClean="0">
                <a:solidFill>
                  <a:schemeClr val="tx1"/>
                </a:solidFill>
                <a:latin typeface="+mn-lt"/>
                <a:ea typeface="+mn-ea"/>
                <a:cs typeface="+mn-cs"/>
              </a:rPr>
              <a:t>The light probe method simplified the authoring steps and enabled photorealistic results by capturing</a:t>
            </a:r>
            <a:r>
              <a:rPr lang="en-US" sz="1200" kern="1200" baseline="0" dirty="0" smtClean="0">
                <a:solidFill>
                  <a:schemeClr val="tx1"/>
                </a:solidFill>
                <a:latin typeface="+mn-lt"/>
                <a:ea typeface="+mn-ea"/>
                <a:cs typeface="+mn-cs"/>
              </a:rPr>
              <a:t> HDR lighting information from all angles of a scene</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However, the downside is that it requires access to the scene and</a:t>
            </a:r>
            <a:r>
              <a:rPr lang="en-US" sz="1200" kern="1200" baseline="0" dirty="0" smtClean="0">
                <a:solidFill>
                  <a:schemeClr val="tx1"/>
                </a:solidFill>
                <a:latin typeface="+mn-lt"/>
                <a:ea typeface="+mn-ea"/>
                <a:cs typeface="+mn-cs"/>
              </a:rPr>
              <a:t> some knowledge of image based lighting</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Inverse global illumination also allowed for physical</a:t>
            </a:r>
            <a:r>
              <a:rPr lang="en-US" sz="1200" kern="1200" baseline="0" dirty="0" smtClean="0">
                <a:solidFill>
                  <a:schemeClr val="tx1"/>
                </a:solidFill>
                <a:latin typeface="+mn-lt"/>
                <a:ea typeface="+mn-ea"/>
                <a:cs typeface="+mn-cs"/>
              </a:rPr>
              <a:t> material acquisition, but required multiple scene photos.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94E31F-2639-684D-ADFA-C37AF6F473C0}" type="slidenum">
              <a:rPr lang="en-US" smtClean="0"/>
              <a:pPr/>
              <a:t>18</a:t>
            </a:fld>
            <a:endParaRPr lang="en-US"/>
          </a:p>
        </p:txBody>
      </p:sp>
    </p:spTree>
    <p:extLst>
      <p:ext uri="{BB962C8B-B14F-4D97-AF65-F5344CB8AC3E}">
        <p14:creationId xmlns:p14="http://schemas.microsoft.com/office/powerpoint/2010/main" val="1069914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 we have a picture</a:t>
            </a:r>
            <a:r>
              <a:rPr lang="en-US" baseline="0" dirty="0" smtClean="0"/>
              <a:t> that we want to insert objects into, but we</a:t>
            </a:r>
            <a:r>
              <a:rPr lang="en-US" dirty="0" smtClean="0"/>
              <a:t> don’t have</a:t>
            </a:r>
            <a:r>
              <a:rPr lang="en-US" baseline="0" dirty="0" smtClean="0"/>
              <a:t> access to the scene?</a:t>
            </a:r>
          </a:p>
          <a:p>
            <a:r>
              <a:rPr lang="en-US" baseline="0" dirty="0" smtClean="0"/>
              <a:t>Well, there’s been a couple approaches for handling this case, which are essentially interested in estimating one or more point lights from a picture. </a:t>
            </a:r>
          </a:p>
          <a:p>
            <a:r>
              <a:rPr lang="en-US" baseline="0" dirty="0" smtClean="0"/>
              <a:t>Still, scene geometry, surface properties, or camera parameters must be estimated manually.</a:t>
            </a:r>
          </a:p>
          <a:p>
            <a:r>
              <a:rPr lang="en-US" baseline="0" dirty="0" smtClean="0"/>
              <a:t>Also, if the lighting environment is more complex than a couple point lights, then an alternative method is required.</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19</a:t>
            </a:fld>
            <a:endParaRPr lang="en-US"/>
          </a:p>
        </p:txBody>
      </p:sp>
    </p:spTree>
    <p:extLst>
      <p:ext uri="{BB962C8B-B14F-4D97-AF65-F5344CB8AC3E}">
        <p14:creationId xmlns:p14="http://schemas.microsoft.com/office/powerpoint/2010/main" val="530613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approach is to recover the</a:t>
            </a:r>
            <a:r>
              <a:rPr lang="en-US" baseline="0" dirty="0" smtClean="0"/>
              <a:t> 3D scene interactively, using a small amount of user guidance. </a:t>
            </a:r>
          </a:p>
          <a:p>
            <a:r>
              <a:rPr lang="en-US" baseline="0" dirty="0" smtClean="0"/>
              <a:t>The user gives some information about the scene by clicking in the image, and we synthesize estimates of geometry, materials, and lighting automatically.</a:t>
            </a:r>
          </a:p>
          <a:p>
            <a:r>
              <a:rPr lang="en-US" baseline="0" dirty="0" smtClean="0"/>
              <a:t>Our estimates of geometry and materials aren’t exact, and we developed an optimization that adjusts initial lighting estimates to account for imperfections in the rest of our model.</a:t>
            </a:r>
          </a:p>
          <a:p>
            <a:r>
              <a:rPr lang="en-US" baseline="0" dirty="0" smtClean="0"/>
              <a:t>This is crucial, as it allows for our method to tolerate a coarse model of geometry and inexact material estimates.</a:t>
            </a:r>
          </a:p>
          <a:p>
            <a:r>
              <a:rPr lang="en-US" baseline="0" dirty="0" smtClean="0"/>
              <a:t>We also ensure that the model produced by our system can be imported into standard 3D modeling tools, and rendered with any off the shelf physical renderer. </a:t>
            </a:r>
          </a:p>
        </p:txBody>
      </p:sp>
      <p:sp>
        <p:nvSpPr>
          <p:cNvPr id="4" name="Slide Number Placeholder 3"/>
          <p:cNvSpPr>
            <a:spLocks noGrp="1"/>
          </p:cNvSpPr>
          <p:nvPr>
            <p:ph type="sldNum" sz="quarter" idx="10"/>
          </p:nvPr>
        </p:nvSpPr>
        <p:spPr/>
        <p:txBody>
          <a:bodyPr/>
          <a:lstStyle/>
          <a:p>
            <a:fld id="{4994E31F-2639-684D-ADFA-C37AF6F473C0}" type="slidenum">
              <a:rPr lang="en-US" smtClean="0"/>
              <a:pPr/>
              <a:t>20</a:t>
            </a:fld>
            <a:endParaRPr lang="en-US"/>
          </a:p>
        </p:txBody>
      </p:sp>
    </p:spTree>
    <p:extLst>
      <p:ext uri="{BB962C8B-B14F-4D97-AF65-F5344CB8AC3E}">
        <p14:creationId xmlns:p14="http://schemas.microsoft.com/office/powerpoint/2010/main" val="1322192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Wouldn’t it be nice to interact with a picture as if it were a 3D</a:t>
            </a:r>
            <a:r>
              <a:rPr lang="en-US" baseline="0" dirty="0" smtClean="0"/>
              <a:t> scene?</a:t>
            </a:r>
          </a:p>
          <a:p>
            <a:r>
              <a:rPr lang="en-US" baseline="0" dirty="0" smtClean="0"/>
              <a:t>You could insert objects into the photo with proper perspective and lighting,</a:t>
            </a:r>
          </a:p>
          <a:p>
            <a:r>
              <a:rPr lang="en-US" baseline="0" dirty="0" smtClean="0"/>
              <a:t>or place objects realistically on surfaces.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21</a:t>
            </a:fld>
            <a:endParaRPr lang="en-US"/>
          </a:p>
        </p:txBody>
      </p:sp>
    </p:spTree>
    <p:extLst>
      <p:ext uri="{BB962C8B-B14F-4D97-AF65-F5344CB8AC3E}">
        <p14:creationId xmlns:p14="http://schemas.microsoft.com/office/powerpoint/2010/main" val="3213777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a:t>
            </a:r>
            <a:r>
              <a:rPr lang="en-US" baseline="0" dirty="0" smtClean="0"/>
              <a:t> an input image, we first estimate scene boundaries using the spatial layout method of </a:t>
            </a:r>
            <a:r>
              <a:rPr lang="en-US" baseline="0" dirty="0" err="1" smtClean="0"/>
              <a:t>Hedau</a:t>
            </a:r>
            <a:r>
              <a:rPr lang="en-US" baseline="0" dirty="0" smtClean="0"/>
              <a:t> et al. </a:t>
            </a:r>
          </a:p>
          <a:p>
            <a:r>
              <a:rPr lang="en-US" baseline="0" dirty="0" smtClean="0"/>
              <a:t>This method estimates vanishing points as well as the ceiling, floor, and walls in an image.</a:t>
            </a:r>
          </a:p>
          <a:p>
            <a:r>
              <a:rPr lang="en-US" baseline="0" dirty="0" smtClean="0"/>
              <a:t>Our interface allows these estimate to be corrected if there are any errors.</a:t>
            </a:r>
            <a:endParaRPr lang="en-US" dirty="0" smtClean="0"/>
          </a:p>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23</a:t>
            </a:fld>
            <a:endParaRPr lang="en-US"/>
          </a:p>
        </p:txBody>
      </p:sp>
    </p:spTree>
    <p:extLst>
      <p:ext uri="{BB962C8B-B14F-4D97-AF65-F5344CB8AC3E}">
        <p14:creationId xmlns:p14="http://schemas.microsoft.com/office/powerpoint/2010/main" val="290710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user can add to this initial geometric representation by extruding what we call supporting geometry from the floor.</a:t>
            </a:r>
          </a:p>
          <a:p>
            <a:r>
              <a:rPr lang="en-US" baseline="0" dirty="0" smtClean="0"/>
              <a:t>This type of geometry generally consists of planar surfaces, and can be used to quickly model things like tables, chairs, and other common scene elements.</a:t>
            </a:r>
          </a:p>
          <a:p>
            <a:r>
              <a:rPr lang="en-US" dirty="0" smtClean="0"/>
              <a:t>To specify</a:t>
            </a:r>
            <a:r>
              <a:rPr lang="en-US" baseline="0" dirty="0" smtClean="0"/>
              <a:t> supporting geometry, the user clicks the surface boundary in the image as well as its contact point with the floor.</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24</a:t>
            </a:fld>
            <a:endParaRPr lang="en-US"/>
          </a:p>
        </p:txBody>
      </p:sp>
    </p:spTree>
    <p:extLst>
      <p:ext uri="{BB962C8B-B14F-4D97-AF65-F5344CB8AC3E}">
        <p14:creationId xmlns:p14="http://schemas.microsoft.com/office/powerpoint/2010/main" val="810213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also allow the user to add</a:t>
            </a:r>
            <a:r>
              <a:rPr lang="en-US" baseline="0" dirty="0" smtClean="0"/>
              <a:t> more complex occluding geometry by segmenting parts of the image and modeling them as cardboard cutouts.</a:t>
            </a:r>
          </a:p>
          <a:p>
            <a:r>
              <a:rPr lang="en-US" baseline="0" dirty="0" smtClean="0"/>
              <a:t>These cutouts will occlude any objects inserted behind them.</a:t>
            </a:r>
          </a:p>
          <a:p>
            <a:r>
              <a:rPr lang="en-US" baseline="0" dirty="0" smtClean="0"/>
              <a:t>We use the interactive spectral matting approach to robustly determine the object boundaries.</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25</a:t>
            </a:fld>
            <a:endParaRPr lang="en-US"/>
          </a:p>
        </p:txBody>
      </p:sp>
    </p:spTree>
    <p:extLst>
      <p:ext uri="{BB962C8B-B14F-4D97-AF65-F5344CB8AC3E}">
        <p14:creationId xmlns:p14="http://schemas.microsoft.com/office/powerpoint/2010/main" val="1988912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any visible light sources in the scene are marked, and I’ll describe our</a:t>
            </a:r>
            <a:r>
              <a:rPr lang="en-US" baseline="0" dirty="0" smtClean="0"/>
              <a:t> procedure to automatically estimate intensity and other lighting parameters a little bit later in the talk.</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26</a:t>
            </a:fld>
            <a:endParaRPr lang="en-US"/>
          </a:p>
        </p:txBody>
      </p:sp>
    </p:spTree>
    <p:extLst>
      <p:ext uri="{BB962C8B-B14F-4D97-AF65-F5344CB8AC3E}">
        <p14:creationId xmlns:p14="http://schemas.microsoft.com/office/powerpoint/2010/main" val="2730465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By applying some well known single-view metrology and reconstruction techniques, we can recover a rough 3D layout for this image using these annotations.</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27</a:t>
            </a:fld>
            <a:endParaRPr lang="en-US"/>
          </a:p>
        </p:txBody>
      </p:sp>
    </p:spTree>
    <p:extLst>
      <p:ext uri="{BB962C8B-B14F-4D97-AF65-F5344CB8AC3E}">
        <p14:creationId xmlns:p14="http://schemas.microsoft.com/office/powerpoint/2010/main" val="102950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9</a:t>
            </a:fld>
            <a:endParaRPr lang="en-US"/>
          </a:p>
        </p:txBody>
      </p:sp>
    </p:spTree>
    <p:extLst>
      <p:ext uri="{BB962C8B-B14F-4D97-AF65-F5344CB8AC3E}">
        <p14:creationId xmlns:p14="http://schemas.microsoft.com/office/powerpoint/2010/main" val="730100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29</a:t>
            </a:fld>
            <a:endParaRPr lang="en-US"/>
          </a:p>
        </p:txBody>
      </p:sp>
    </p:spTree>
    <p:extLst>
      <p:ext uri="{BB962C8B-B14F-4D97-AF65-F5344CB8AC3E}">
        <p14:creationId xmlns:p14="http://schemas.microsoft.com/office/powerpoint/2010/main" val="798361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30</a:t>
            </a:fld>
            <a:endParaRPr lang="en-US"/>
          </a:p>
        </p:txBody>
      </p:sp>
    </p:spTree>
    <p:extLst>
      <p:ext uri="{BB962C8B-B14F-4D97-AF65-F5344CB8AC3E}">
        <p14:creationId xmlns:p14="http://schemas.microsoft.com/office/powerpoint/2010/main" val="2972376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31</a:t>
            </a:fld>
            <a:endParaRPr lang="en-US"/>
          </a:p>
        </p:txBody>
      </p:sp>
    </p:spTree>
    <p:extLst>
      <p:ext uri="{BB962C8B-B14F-4D97-AF65-F5344CB8AC3E}">
        <p14:creationId xmlns:p14="http://schemas.microsoft.com/office/powerpoint/2010/main" val="3328321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32</a:t>
            </a:fld>
            <a:endParaRPr lang="en-US"/>
          </a:p>
        </p:txBody>
      </p:sp>
    </p:spTree>
    <p:extLst>
      <p:ext uri="{BB962C8B-B14F-4D97-AF65-F5344CB8AC3E}">
        <p14:creationId xmlns:p14="http://schemas.microsoft.com/office/powerpoint/2010/main" val="743479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Getting this input is quick and</a:t>
            </a:r>
            <a:r>
              <a:rPr lang="en-US" baseline="0" dirty="0" smtClean="0"/>
              <a:t> easy, here’s a quick video showing the markup process in our interface.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start with an estimate of the bounding geometry, then the user corrects any</a:t>
            </a:r>
            <a:r>
              <a:rPr lang="en-US" baseline="0" dirty="0" smtClean="0"/>
              <a:t> errors in the estimate by adjusting scene corners and vanishing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parameterize vanishing points with a pair of line segments, and here you can see the user adjusting two of the horizontal vanishing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the light sources are marked; for this scene there’s only one 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Finally, pieces of occluding geometry are indicated by scribbling.</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All in all, authoring this scene took about a minute, and this is the result.</a:t>
            </a:r>
            <a:endParaRPr lang="en-US" dirty="0" smtClean="0"/>
          </a:p>
        </p:txBody>
      </p:sp>
      <p:sp>
        <p:nvSpPr>
          <p:cNvPr id="4" name="Slide Number Placeholder 3"/>
          <p:cNvSpPr>
            <a:spLocks noGrp="1"/>
          </p:cNvSpPr>
          <p:nvPr>
            <p:ph type="sldNum" sz="quarter" idx="10"/>
          </p:nvPr>
        </p:nvSpPr>
        <p:spPr/>
        <p:txBody>
          <a:bodyPr/>
          <a:lstStyle/>
          <a:p>
            <a:fld id="{4994E31F-2639-684D-ADFA-C37AF6F473C0}" type="slidenum">
              <a:rPr lang="en-US" smtClean="0"/>
              <a:pPr/>
              <a:t>33</a:t>
            </a:fld>
            <a:endParaRPr lang="en-US"/>
          </a:p>
        </p:txBody>
      </p:sp>
    </p:spTree>
    <p:extLst>
      <p:ext uri="{BB962C8B-B14F-4D97-AF65-F5344CB8AC3E}">
        <p14:creationId xmlns:p14="http://schemas.microsoft.com/office/powerpoint/2010/main" val="402186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34</a:t>
            </a:fld>
            <a:endParaRPr lang="en-US"/>
          </a:p>
        </p:txBody>
      </p:sp>
    </p:spTree>
    <p:extLst>
      <p:ext uri="{BB962C8B-B14F-4D97-AF65-F5344CB8AC3E}">
        <p14:creationId xmlns:p14="http://schemas.microsoft.com/office/powerpoint/2010/main" val="2350092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35</a:t>
            </a:fld>
            <a:endParaRPr lang="en-US"/>
          </a:p>
        </p:txBody>
      </p:sp>
    </p:spTree>
    <p:extLst>
      <p:ext uri="{BB962C8B-B14F-4D97-AF65-F5344CB8AC3E}">
        <p14:creationId xmlns:p14="http://schemas.microsoft.com/office/powerpoint/2010/main" val="1219875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82D1BDE-FD26-4E29-B224-321F3D573C8E}" type="slidenum">
              <a:rPr lang="en-US"/>
              <a:pPr/>
              <a:t>36</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305496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82D1BDE-FD26-4E29-B224-321F3D573C8E}" type="slidenum">
              <a:rPr lang="en-US"/>
              <a:pPr/>
              <a:t>37</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834371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38</a:t>
            </a:fld>
            <a:endParaRPr lang="en-US"/>
          </a:p>
        </p:txBody>
      </p:sp>
    </p:spTree>
    <p:extLst>
      <p:ext uri="{BB962C8B-B14F-4D97-AF65-F5344CB8AC3E}">
        <p14:creationId xmlns:p14="http://schemas.microsoft.com/office/powerpoint/2010/main" val="1166214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10</a:t>
            </a:fld>
            <a:endParaRPr lang="en-US"/>
          </a:p>
        </p:txBody>
      </p:sp>
    </p:spTree>
    <p:extLst>
      <p:ext uri="{BB962C8B-B14F-4D97-AF65-F5344CB8AC3E}">
        <p14:creationId xmlns:p14="http://schemas.microsoft.com/office/powerpoint/2010/main" val="1360926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39</a:t>
            </a:fld>
            <a:endParaRPr lang="en-US"/>
          </a:p>
        </p:txBody>
      </p:sp>
    </p:spTree>
    <p:extLst>
      <p:ext uri="{BB962C8B-B14F-4D97-AF65-F5344CB8AC3E}">
        <p14:creationId xmlns:p14="http://schemas.microsoft.com/office/powerpoint/2010/main" val="2287129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40</a:t>
            </a:fld>
            <a:endParaRPr lang="en-US"/>
          </a:p>
        </p:txBody>
      </p:sp>
    </p:spTree>
    <p:extLst>
      <p:ext uri="{BB962C8B-B14F-4D97-AF65-F5344CB8AC3E}">
        <p14:creationId xmlns:p14="http://schemas.microsoft.com/office/powerpoint/2010/main" val="3642001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41</a:t>
            </a:fld>
            <a:endParaRPr lang="en-US"/>
          </a:p>
        </p:txBody>
      </p:sp>
    </p:spTree>
    <p:extLst>
      <p:ext uri="{BB962C8B-B14F-4D97-AF65-F5344CB8AC3E}">
        <p14:creationId xmlns:p14="http://schemas.microsoft.com/office/powerpoint/2010/main" val="39717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42</a:t>
            </a:fld>
            <a:endParaRPr lang="en-US"/>
          </a:p>
        </p:txBody>
      </p:sp>
    </p:spTree>
    <p:extLst>
      <p:ext uri="{BB962C8B-B14F-4D97-AF65-F5344CB8AC3E}">
        <p14:creationId xmlns:p14="http://schemas.microsoft.com/office/powerpoint/2010/main" val="4007944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43</a:t>
            </a:fld>
            <a:endParaRPr lang="en-US"/>
          </a:p>
        </p:txBody>
      </p:sp>
    </p:spTree>
    <p:extLst>
      <p:ext uri="{BB962C8B-B14F-4D97-AF65-F5344CB8AC3E}">
        <p14:creationId xmlns:p14="http://schemas.microsoft.com/office/powerpoint/2010/main" val="3138374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44</a:t>
            </a:fld>
            <a:endParaRPr lang="en-US"/>
          </a:p>
        </p:txBody>
      </p:sp>
    </p:spTree>
    <p:extLst>
      <p:ext uri="{BB962C8B-B14F-4D97-AF65-F5344CB8AC3E}">
        <p14:creationId xmlns:p14="http://schemas.microsoft.com/office/powerpoint/2010/main" val="3809469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Draw ray example on board</a:t>
            </a:r>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45</a:t>
            </a:fld>
            <a:endParaRPr lang="en-US"/>
          </a:p>
        </p:txBody>
      </p:sp>
    </p:spTree>
    <p:extLst>
      <p:ext uri="{BB962C8B-B14F-4D97-AF65-F5344CB8AC3E}">
        <p14:creationId xmlns:p14="http://schemas.microsoft.com/office/powerpoint/2010/main" val="714389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46</a:t>
            </a:fld>
            <a:endParaRPr lang="en-US"/>
          </a:p>
        </p:txBody>
      </p:sp>
    </p:spTree>
    <p:extLst>
      <p:ext uri="{BB962C8B-B14F-4D97-AF65-F5344CB8AC3E}">
        <p14:creationId xmlns:p14="http://schemas.microsoft.com/office/powerpoint/2010/main" val="3786493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47</a:t>
            </a:fld>
            <a:endParaRPr lang="en-US"/>
          </a:p>
        </p:txBody>
      </p:sp>
    </p:spTree>
    <p:extLst>
      <p:ext uri="{BB962C8B-B14F-4D97-AF65-F5344CB8AC3E}">
        <p14:creationId xmlns:p14="http://schemas.microsoft.com/office/powerpoint/2010/main" val="1741052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48</a:t>
            </a:fld>
            <a:endParaRPr lang="en-US"/>
          </a:p>
        </p:txBody>
      </p:sp>
    </p:spTree>
    <p:extLst>
      <p:ext uri="{BB962C8B-B14F-4D97-AF65-F5344CB8AC3E}">
        <p14:creationId xmlns:p14="http://schemas.microsoft.com/office/powerpoint/2010/main" val="2063692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11</a:t>
            </a:fld>
            <a:endParaRPr lang="en-US"/>
          </a:p>
        </p:txBody>
      </p:sp>
    </p:spTree>
    <p:extLst>
      <p:ext uri="{BB962C8B-B14F-4D97-AF65-F5344CB8AC3E}">
        <p14:creationId xmlns:p14="http://schemas.microsoft.com/office/powerpoint/2010/main" val="2454283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49</a:t>
            </a:fld>
            <a:endParaRPr lang="en-US"/>
          </a:p>
        </p:txBody>
      </p:sp>
    </p:spTree>
    <p:extLst>
      <p:ext uri="{BB962C8B-B14F-4D97-AF65-F5344CB8AC3E}">
        <p14:creationId xmlns:p14="http://schemas.microsoft.com/office/powerpoint/2010/main" val="1997994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Explanation</a:t>
            </a:r>
            <a:r>
              <a:rPr lang="en-US" baseline="0" dirty="0" smtClean="0"/>
              <a:t> with user initialization + pixel colors</a:t>
            </a:r>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50</a:t>
            </a:fld>
            <a:endParaRPr lang="en-US"/>
          </a:p>
        </p:txBody>
      </p:sp>
    </p:spTree>
    <p:extLst>
      <p:ext uri="{BB962C8B-B14F-4D97-AF65-F5344CB8AC3E}">
        <p14:creationId xmlns:p14="http://schemas.microsoft.com/office/powerpoint/2010/main" val="3309433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51</a:t>
            </a:fld>
            <a:endParaRPr lang="en-US"/>
          </a:p>
        </p:txBody>
      </p:sp>
    </p:spTree>
    <p:extLst>
      <p:ext uri="{BB962C8B-B14F-4D97-AF65-F5344CB8AC3E}">
        <p14:creationId xmlns:p14="http://schemas.microsoft.com/office/powerpoint/2010/main" val="3081948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52</a:t>
            </a:fld>
            <a:endParaRPr lang="en-US"/>
          </a:p>
        </p:txBody>
      </p:sp>
    </p:spTree>
    <p:extLst>
      <p:ext uri="{BB962C8B-B14F-4D97-AF65-F5344CB8AC3E}">
        <p14:creationId xmlns:p14="http://schemas.microsoft.com/office/powerpoint/2010/main" val="17104559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63</a:t>
            </a:fld>
            <a:endParaRPr lang="en-US"/>
          </a:p>
        </p:txBody>
      </p:sp>
    </p:spTree>
    <p:extLst>
      <p:ext uri="{BB962C8B-B14F-4D97-AF65-F5344CB8AC3E}">
        <p14:creationId xmlns:p14="http://schemas.microsoft.com/office/powerpoint/2010/main" val="4037830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64</a:t>
            </a:fld>
            <a:endParaRPr lang="en-US"/>
          </a:p>
        </p:txBody>
      </p:sp>
    </p:spTree>
    <p:extLst>
      <p:ext uri="{BB962C8B-B14F-4D97-AF65-F5344CB8AC3E}">
        <p14:creationId xmlns:p14="http://schemas.microsoft.com/office/powerpoint/2010/main" val="2722323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65</a:t>
            </a:fld>
            <a:endParaRPr lang="en-US"/>
          </a:p>
        </p:txBody>
      </p:sp>
    </p:spTree>
    <p:extLst>
      <p:ext uri="{BB962C8B-B14F-4D97-AF65-F5344CB8AC3E}">
        <p14:creationId xmlns:p14="http://schemas.microsoft.com/office/powerpoint/2010/main" val="333202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69</a:t>
            </a:fld>
            <a:endParaRPr lang="en-US"/>
          </a:p>
        </p:txBody>
      </p:sp>
    </p:spTree>
    <p:extLst>
      <p:ext uri="{BB962C8B-B14F-4D97-AF65-F5344CB8AC3E}">
        <p14:creationId xmlns:p14="http://schemas.microsoft.com/office/powerpoint/2010/main" val="8630252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70</a:t>
            </a:fld>
            <a:endParaRPr lang="en-US"/>
          </a:p>
        </p:txBody>
      </p:sp>
    </p:spTree>
    <p:extLst>
      <p:ext uri="{BB962C8B-B14F-4D97-AF65-F5344CB8AC3E}">
        <p14:creationId xmlns:p14="http://schemas.microsoft.com/office/powerpoint/2010/main" val="26551838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71</a:t>
            </a:fld>
            <a:endParaRPr lang="en-US"/>
          </a:p>
        </p:txBody>
      </p:sp>
    </p:spTree>
    <p:extLst>
      <p:ext uri="{BB962C8B-B14F-4D97-AF65-F5344CB8AC3E}">
        <p14:creationId xmlns:p14="http://schemas.microsoft.com/office/powerpoint/2010/main" val="1375998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12</a:t>
            </a:fld>
            <a:endParaRPr lang="en-US"/>
          </a:p>
        </p:txBody>
      </p:sp>
    </p:spTree>
    <p:extLst>
      <p:ext uri="{BB962C8B-B14F-4D97-AF65-F5344CB8AC3E}">
        <p14:creationId xmlns:p14="http://schemas.microsoft.com/office/powerpoint/2010/main" val="38396817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76</a:t>
            </a:fld>
            <a:endParaRPr lang="en-US"/>
          </a:p>
        </p:txBody>
      </p:sp>
    </p:spTree>
    <p:extLst>
      <p:ext uri="{BB962C8B-B14F-4D97-AF65-F5344CB8AC3E}">
        <p14:creationId xmlns:p14="http://schemas.microsoft.com/office/powerpoint/2010/main" val="31145595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80</a:t>
            </a:fld>
            <a:endParaRPr lang="en-US"/>
          </a:p>
        </p:txBody>
      </p:sp>
    </p:spTree>
    <p:extLst>
      <p:ext uri="{BB962C8B-B14F-4D97-AF65-F5344CB8AC3E}">
        <p14:creationId xmlns:p14="http://schemas.microsoft.com/office/powerpoint/2010/main" val="20169943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81</a:t>
            </a:fld>
            <a:endParaRPr lang="en-US"/>
          </a:p>
        </p:txBody>
      </p:sp>
    </p:spTree>
    <p:extLst>
      <p:ext uri="{BB962C8B-B14F-4D97-AF65-F5344CB8AC3E}">
        <p14:creationId xmlns:p14="http://schemas.microsoft.com/office/powerpoint/2010/main" val="487858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13</a:t>
            </a:fld>
            <a:endParaRPr lang="en-US"/>
          </a:p>
        </p:txBody>
      </p:sp>
    </p:spTree>
    <p:extLst>
      <p:ext uri="{BB962C8B-B14F-4D97-AF65-F5344CB8AC3E}">
        <p14:creationId xmlns:p14="http://schemas.microsoft.com/office/powerpoint/2010/main" val="2004660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14</a:t>
            </a:fld>
            <a:endParaRPr lang="en-US"/>
          </a:p>
        </p:txBody>
      </p:sp>
    </p:spTree>
    <p:extLst>
      <p:ext uri="{BB962C8B-B14F-4D97-AF65-F5344CB8AC3E}">
        <p14:creationId xmlns:p14="http://schemas.microsoft.com/office/powerpoint/2010/main" val="3009336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Building on past techniques, the primary goal of our paper is to allow users with minimal photo editing experience to insert objects</a:t>
            </a:r>
            <a:r>
              <a:rPr lang="en-US" sz="1200" kern="1200" baseline="0" dirty="0" smtClean="0">
                <a:solidFill>
                  <a:schemeClr val="tx1"/>
                </a:solidFill>
                <a:latin typeface="+mn-lt"/>
                <a:ea typeface="+mn-ea"/>
                <a:cs typeface="+mn-cs"/>
              </a:rPr>
              <a:t> into legacy images without requiring access to the scene. </a:t>
            </a:r>
          </a:p>
          <a:p>
            <a:r>
              <a:rPr lang="en-US" sz="1200" kern="1200" baseline="0" dirty="0" smtClean="0">
                <a:solidFill>
                  <a:schemeClr val="tx1"/>
                </a:solidFill>
                <a:latin typeface="+mn-lt"/>
                <a:ea typeface="+mn-ea"/>
                <a:cs typeface="+mn-cs"/>
              </a:rPr>
              <a:t>2) Handle a host of lighting environments</a:t>
            </a:r>
          </a:p>
          <a:p>
            <a:r>
              <a:rPr lang="en-US" sz="1200" kern="1200" baseline="0" dirty="0" smtClean="0">
                <a:solidFill>
                  <a:schemeClr val="tx1"/>
                </a:solidFill>
                <a:latin typeface="+mn-lt"/>
                <a:ea typeface="+mn-ea"/>
                <a:cs typeface="+mn-cs"/>
              </a:rPr>
              <a:t>3) Quick and easy to use</a:t>
            </a:r>
          </a:p>
          <a:p>
            <a:r>
              <a:rPr lang="en-US" sz="1200" kern="1200" baseline="0" dirty="0" smtClean="0">
                <a:solidFill>
                  <a:schemeClr val="tx1"/>
                </a:solidFill>
                <a:latin typeface="+mn-lt"/>
                <a:ea typeface="+mn-ea"/>
                <a:cs typeface="+mn-cs"/>
              </a:rPr>
              <a:t>4) Create results like this one in minutes</a:t>
            </a:r>
          </a:p>
          <a:p>
            <a:r>
              <a:rPr lang="en-US" sz="1200" kern="1200" baseline="0" dirty="0" smtClean="0">
                <a:solidFill>
                  <a:schemeClr val="tx1"/>
                </a:solidFill>
                <a:latin typeface="+mn-lt"/>
                <a:ea typeface="+mn-ea"/>
                <a:cs typeface="+mn-cs"/>
              </a:rPr>
              <a:t>Ideally, our method </a:t>
            </a:r>
            <a:r>
              <a:rPr lang="en-US" sz="1200" i="1" kern="1200" baseline="0" dirty="0" smtClean="0">
                <a:solidFill>
                  <a:schemeClr val="tx1"/>
                </a:solidFill>
                <a:latin typeface="+mn-lt"/>
                <a:ea typeface="+mn-ea"/>
                <a:cs typeface="+mn-cs"/>
              </a:rPr>
              <a:t>without</a:t>
            </a:r>
            <a:r>
              <a:rPr lang="en-US" sz="1200" kern="1200" baseline="0" dirty="0" smtClean="0">
                <a:solidFill>
                  <a:schemeClr val="tx1"/>
                </a:solidFill>
                <a:latin typeface="+mn-lt"/>
                <a:ea typeface="+mn-ea"/>
                <a:cs typeface="+mn-cs"/>
              </a:rPr>
              <a:t> scene access should be as realistic as methods </a:t>
            </a:r>
            <a:r>
              <a:rPr lang="en-US" sz="1200" i="1" kern="1200" baseline="0" dirty="0" smtClean="0">
                <a:solidFill>
                  <a:schemeClr val="tx1"/>
                </a:solidFill>
                <a:latin typeface="+mn-lt"/>
                <a:ea typeface="+mn-ea"/>
                <a:cs typeface="+mn-cs"/>
              </a:rPr>
              <a:t>with</a:t>
            </a:r>
            <a:r>
              <a:rPr lang="en-US" sz="1200" kern="1200" baseline="0" dirty="0" smtClean="0">
                <a:solidFill>
                  <a:schemeClr val="tx1"/>
                </a:solidFill>
                <a:latin typeface="+mn-lt"/>
                <a:ea typeface="+mn-ea"/>
                <a:cs typeface="+mn-cs"/>
              </a:rPr>
              <a:t> scene access, in essence making this system less painstaking than others.</a:t>
            </a:r>
          </a:p>
          <a:p>
            <a:r>
              <a:rPr lang="en-US" sz="1200" kern="1200" baseline="0" dirty="0" smtClean="0">
                <a:solidFill>
                  <a:schemeClr val="tx1"/>
                </a:solidFill>
                <a:latin typeface="+mn-lt"/>
                <a:ea typeface="+mn-ea"/>
                <a:cs typeface="+mn-cs"/>
              </a:rPr>
              <a:t>This tool can bring about new applications in film and advertising, and also allow homeowners to virtually redecorate their living rooms, or users to create video game content with their own pictures.</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94E31F-2639-684D-ADFA-C37AF6F473C0}" type="slidenum">
              <a:rPr lang="en-US" smtClean="0"/>
              <a:pPr/>
              <a:t>15</a:t>
            </a:fld>
            <a:endParaRPr lang="en-US"/>
          </a:p>
        </p:txBody>
      </p:sp>
    </p:spTree>
    <p:extLst>
      <p:ext uri="{BB962C8B-B14F-4D97-AF65-F5344CB8AC3E}">
        <p14:creationId xmlns:p14="http://schemas.microsoft.com/office/powerpoint/2010/main" val="2747136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we need to know the camera parameters to accurately render objects into the scene</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16</a:t>
            </a:fld>
            <a:endParaRPr lang="en-US"/>
          </a:p>
        </p:txBody>
      </p:sp>
    </p:spTree>
    <p:extLst>
      <p:ext uri="{BB962C8B-B14F-4D97-AF65-F5344CB8AC3E}">
        <p14:creationId xmlns:p14="http://schemas.microsoft.com/office/powerpoint/2010/main" val="733183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1A065-02FB-458A-8291-A22A2A200FDB}" type="datetimeFigureOut">
              <a:rPr lang="en-US" smtClean="0"/>
              <a:pPr/>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F1A065-02FB-458A-8291-A22A2A200FDB}" type="datetimeFigureOut">
              <a:rPr lang="en-US" smtClean="0"/>
              <a:pPr/>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F1A065-02FB-458A-8291-A22A2A200FDB}" type="datetimeFigureOut">
              <a:rPr lang="en-US" smtClean="0"/>
              <a:pPr/>
              <a:t>10/31/2017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F1A065-02FB-458A-8291-A22A2A200FDB}" type="datetimeFigureOut">
              <a:rPr lang="en-US" smtClean="0"/>
              <a:pPr/>
              <a:t>10/31/2017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1A065-02FB-458A-8291-A22A2A200FDB}" type="datetimeFigureOut">
              <a:rPr lang="en-US" smtClean="0"/>
              <a:pPr/>
              <a:t>10/31/2017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1A065-02FB-458A-8291-A22A2A200FDB}" type="datetimeFigureOut">
              <a:rPr lang="en-US" smtClean="0"/>
              <a:pPr/>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1A065-02FB-458A-8291-A22A2A200FDB}" type="datetimeFigureOut">
              <a:rPr lang="en-US" smtClean="0"/>
              <a:pPr/>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1A065-02FB-458A-8291-A22A2A200FDB}" type="datetimeFigureOut">
              <a:rPr lang="en-US" smtClean="0"/>
              <a:pPr/>
              <a:t>10/31/2017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43262-A870-42BE-8098-69CAE7CFE49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notesSlide" Target="../notesSlides/notesSlide14.xml"/><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7.wmf"/><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7.wmf"/><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www.wisdom.weizmann.ac.il/mathusers/levina/papers/spectral-matting-levin-etal-pami08.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7.emf"/><Relationship Id="rId3" Type="http://schemas.openxmlformats.org/officeDocument/2006/relationships/image" Target="../media/image58.png"/><Relationship Id="rId7" Type="http://schemas.openxmlformats.org/officeDocument/2006/relationships/image" Target="../media/image62.emf"/><Relationship Id="rId12" Type="http://schemas.openxmlformats.org/officeDocument/2006/relationships/image" Target="../media/image66.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5.emf"/><Relationship Id="rId5" Type="http://schemas.openxmlformats.org/officeDocument/2006/relationships/image" Target="../media/image60.emf"/><Relationship Id="rId15" Type="http://schemas.openxmlformats.org/officeDocument/2006/relationships/image" Target="../media/image69.emf"/><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emf"/><Relationship Id="rId14" Type="http://schemas.openxmlformats.org/officeDocument/2006/relationships/image" Target="../media/image68.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6.emf"/><Relationship Id="rId4" Type="http://schemas.openxmlformats.org/officeDocument/2006/relationships/image" Target="../media/image75.emf"/></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81.xml.rels><?xml version="1.0" encoding="UTF-8" standalone="yes"?>
<Relationships xmlns="http://schemas.openxmlformats.org/package/2006/relationships"><Relationship Id="rId3" Type="http://schemas.openxmlformats.org/officeDocument/2006/relationships/hyperlink" Target="http://www.vimeo.com/28962540"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vimeo.com/101866891"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470025"/>
          </a:xfrm>
        </p:spPr>
        <p:txBody>
          <a:bodyPr/>
          <a:lstStyle/>
          <a:p>
            <a:r>
              <a:rPr lang="en-US" dirty="0" smtClean="0"/>
              <a:t>The image as a virtual stage</a:t>
            </a:r>
            <a:endParaRPr lang="en-US" dirty="0"/>
          </a:p>
        </p:txBody>
      </p:sp>
      <p:sp>
        <p:nvSpPr>
          <p:cNvPr id="3" name="Subtitle 2"/>
          <p:cNvSpPr>
            <a:spLocks noGrp="1"/>
          </p:cNvSpPr>
          <p:nvPr>
            <p:ph type="subTitle" idx="1"/>
          </p:nvPr>
        </p:nvSpPr>
        <p:spPr>
          <a:xfrm>
            <a:off x="1371600" y="5334000"/>
            <a:ext cx="6400800" cy="1447800"/>
          </a:xfrm>
        </p:spPr>
        <p:txBody>
          <a:bodyPr>
            <a:normAutofit fontScale="85000" lnSpcReduction="10000"/>
          </a:bodyPr>
          <a:lstStyle/>
          <a:p>
            <a:r>
              <a:rPr lang="en-US" sz="2400" dirty="0" smtClean="0">
                <a:solidFill>
                  <a:schemeClr val="tx1"/>
                </a:solidFill>
              </a:rPr>
              <a:t>Computational Photography</a:t>
            </a:r>
          </a:p>
          <a:p>
            <a:r>
              <a:rPr lang="en-US" sz="2400" dirty="0" smtClean="0">
                <a:solidFill>
                  <a:schemeClr val="tx1"/>
                </a:solidFill>
              </a:rPr>
              <a:t>Derek Hoiem</a:t>
            </a:r>
          </a:p>
          <a:p>
            <a:endParaRPr lang="en-US" sz="2000" dirty="0">
              <a:solidFill>
                <a:schemeClr val="tx1"/>
              </a:solidFill>
            </a:endParaRPr>
          </a:p>
          <a:p>
            <a:r>
              <a:rPr lang="en-US" sz="2000" dirty="0" smtClean="0">
                <a:solidFill>
                  <a:schemeClr val="tx1"/>
                </a:solidFill>
              </a:rPr>
              <a:t>Adapted from slides by Kevin </a:t>
            </a:r>
            <a:r>
              <a:rPr lang="en-US" sz="2000" dirty="0" smtClean="0">
                <a:solidFill>
                  <a:schemeClr val="tx1"/>
                </a:solidFill>
              </a:rPr>
              <a:t>Karsch, presented by </a:t>
            </a:r>
            <a:r>
              <a:rPr lang="en-US" sz="2000" smtClean="0">
                <a:solidFill>
                  <a:schemeClr val="tx1"/>
                </a:solidFill>
              </a:rPr>
              <a:t>Aditya Deshpande</a:t>
            </a:r>
            <a:endParaRPr lang="en-US" sz="2000" dirty="0" smtClean="0">
              <a:solidFill>
                <a:schemeClr val="tx1"/>
              </a:solidFill>
            </a:endParaRPr>
          </a:p>
          <a:p>
            <a:endParaRPr lang="en-US" sz="2000" dirty="0"/>
          </a:p>
        </p:txBody>
      </p:sp>
      <p:pic>
        <p:nvPicPr>
          <p:cNvPr id="5" name="Picture 4" descr="composite.png"/>
          <p:cNvPicPr>
            <a:picLocks noChangeAspect="1"/>
          </p:cNvPicPr>
          <p:nvPr/>
        </p:nvPicPr>
        <p:blipFill>
          <a:blip r:embed="rId3"/>
          <a:stretch>
            <a:fillRect/>
          </a:stretch>
        </p:blipFill>
        <p:spPr>
          <a:xfrm>
            <a:off x="1790700" y="1701800"/>
            <a:ext cx="5448300" cy="3632200"/>
          </a:xfrm>
          <a:prstGeom prst="rect">
            <a:avLst/>
          </a:prstGeom>
        </p:spPr>
      </p:pic>
      <p:sp>
        <p:nvSpPr>
          <p:cNvPr id="4" name="TextBox 3"/>
          <p:cNvSpPr txBox="1"/>
          <p:nvPr/>
        </p:nvSpPr>
        <p:spPr>
          <a:xfrm>
            <a:off x="6781800" y="228600"/>
            <a:ext cx="2133600" cy="369332"/>
          </a:xfrm>
          <a:prstGeom prst="rect">
            <a:avLst/>
          </a:prstGeom>
          <a:noFill/>
        </p:spPr>
        <p:txBody>
          <a:bodyPr wrap="square" rtlCol="0">
            <a:spAutoFit/>
          </a:bodyPr>
          <a:lstStyle/>
          <a:p>
            <a:pPr algn="r"/>
            <a:r>
              <a:rPr lang="en-US" dirty="0" smtClean="0"/>
              <a:t>10/24/17</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…into this</a:t>
            </a:r>
            <a:endParaRPr lang="en-US" dirty="0"/>
          </a:p>
        </p:txBody>
      </p:sp>
      <p:pic>
        <p:nvPicPr>
          <p:cNvPr id="4" name="Picture 3" descr="orig.png"/>
          <p:cNvPicPr>
            <a:picLocks noChangeAspect="1"/>
          </p:cNvPicPr>
          <p:nvPr/>
        </p:nvPicPr>
        <p:blipFill>
          <a:blip r:embed="rId3"/>
          <a:stretch>
            <a:fillRect/>
          </a:stretch>
        </p:blipFill>
        <p:spPr>
          <a:xfrm>
            <a:off x="990600" y="1447800"/>
            <a:ext cx="7239000" cy="480840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dirty="0" smtClean="0"/>
              <a:t>…into this</a:t>
            </a:r>
            <a:endParaRPr lang="en-US" dirty="0"/>
          </a:p>
        </p:txBody>
      </p:sp>
      <p:pic>
        <p:nvPicPr>
          <p:cNvPr id="4" name="Picture 3" descr="6.png"/>
          <p:cNvPicPr>
            <a:picLocks noChangeAspect="1"/>
          </p:cNvPicPr>
          <p:nvPr/>
        </p:nvPicPr>
        <p:blipFill>
          <a:blip r:embed="rId3"/>
          <a:stretch>
            <a:fillRect/>
          </a:stretch>
        </p:blipFill>
        <p:spPr>
          <a:xfrm>
            <a:off x="990600" y="1447800"/>
            <a:ext cx="7239000" cy="480840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remove this</a:t>
            </a:r>
            <a:endParaRPr lang="en-US" dirty="0"/>
          </a:p>
        </p:txBody>
      </p:sp>
      <p:pic>
        <p:nvPicPr>
          <p:cNvPr id="114690" name="Picture 2" descr="C:\Users\kevin\Documents\My Dropbox\_original.png"/>
          <p:cNvPicPr>
            <a:picLocks noChangeAspect="1" noChangeArrowheads="1"/>
          </p:cNvPicPr>
          <p:nvPr/>
        </p:nvPicPr>
        <p:blipFill>
          <a:blip r:embed="rId3" cstate="print"/>
          <a:srcRect/>
          <a:stretch>
            <a:fillRect/>
          </a:stretch>
        </p:blipFill>
        <p:spPr bwMode="auto">
          <a:xfrm>
            <a:off x="1371600" y="1371600"/>
            <a:ext cx="6400800" cy="4800600"/>
          </a:xfrm>
          <a:prstGeom prst="rect">
            <a:avLst/>
          </a:prstGeom>
          <a:noFill/>
        </p:spPr>
      </p:pic>
      <p:sp>
        <p:nvSpPr>
          <p:cNvPr id="5" name="Oval 4"/>
          <p:cNvSpPr/>
          <p:nvPr/>
        </p:nvSpPr>
        <p:spPr>
          <a:xfrm>
            <a:off x="1905000" y="2743200"/>
            <a:ext cx="8382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remove this</a:t>
            </a:r>
            <a:endParaRPr lang="en-US" dirty="0"/>
          </a:p>
        </p:txBody>
      </p:sp>
      <p:pic>
        <p:nvPicPr>
          <p:cNvPr id="114691" name="Picture 3" descr="C:\Users\kevin\Documents\My Dropbox\s2.png"/>
          <p:cNvPicPr>
            <a:picLocks noChangeAspect="1" noChangeArrowheads="1"/>
          </p:cNvPicPr>
          <p:nvPr/>
        </p:nvPicPr>
        <p:blipFill>
          <a:blip r:embed="rId3" cstate="print"/>
          <a:srcRect/>
          <a:stretch>
            <a:fillRect/>
          </a:stretch>
        </p:blipFill>
        <p:spPr bwMode="auto">
          <a:xfrm>
            <a:off x="1371600" y="1371601"/>
            <a:ext cx="6400800" cy="48006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statement</a:t>
            </a:r>
            <a:endParaRPr lang="en-US" dirty="0"/>
          </a:p>
        </p:txBody>
      </p:sp>
      <p:sp>
        <p:nvSpPr>
          <p:cNvPr id="3" name="Content Placeholder 2"/>
          <p:cNvSpPr>
            <a:spLocks noGrp="1"/>
          </p:cNvSpPr>
          <p:nvPr>
            <p:ph idx="1"/>
          </p:nvPr>
        </p:nvSpPr>
        <p:spPr/>
        <p:txBody>
          <a:bodyPr/>
          <a:lstStyle/>
          <a:p>
            <a:pPr marL="0" indent="0">
              <a:buNone/>
            </a:pPr>
            <a:r>
              <a:rPr lang="en-US" dirty="0" smtClean="0"/>
              <a:t>From a single image, seamlessly insert and delete objects from an image while semi-automatically handling perspective, occlusion, collision, and lighting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9577"/>
            <a:ext cx="8686800" cy="914400"/>
          </a:xfrm>
        </p:spPr>
        <p:txBody>
          <a:bodyPr>
            <a:noAutofit/>
          </a:bodyPr>
          <a:lstStyle/>
          <a:p>
            <a:r>
              <a:rPr lang="en-US" sz="3600" dirty="0" smtClean="0"/>
              <a:t>Inserting 3D objects into photographs</a:t>
            </a:r>
            <a:endParaRPr lang="en-US" sz="3600" dirty="0"/>
          </a:p>
        </p:txBody>
      </p:sp>
      <p:sp>
        <p:nvSpPr>
          <p:cNvPr id="12" name="Content Placeholder 2"/>
          <p:cNvSpPr>
            <a:spLocks noGrp="1"/>
          </p:cNvSpPr>
          <p:nvPr>
            <p:ph idx="1"/>
          </p:nvPr>
        </p:nvSpPr>
        <p:spPr>
          <a:xfrm>
            <a:off x="228600" y="1342088"/>
            <a:ext cx="4468268" cy="4377621"/>
          </a:xfrm>
        </p:spPr>
        <p:txBody>
          <a:bodyPr>
            <a:noAutofit/>
          </a:bodyPr>
          <a:lstStyle/>
          <a:p>
            <a:r>
              <a:rPr lang="en-US" sz="2800" dirty="0" smtClean="0"/>
              <a:t>Goal: Realistic </a:t>
            </a:r>
            <a:r>
              <a:rPr lang="en-US" sz="2800" dirty="0"/>
              <a:t>insertion using a single LDR </a:t>
            </a:r>
            <a:r>
              <a:rPr lang="en-US" sz="2800" dirty="0" smtClean="0"/>
              <a:t>photo</a:t>
            </a:r>
          </a:p>
          <a:p>
            <a:endParaRPr lang="en-US" sz="2800" dirty="0" smtClean="0"/>
          </a:p>
          <a:p>
            <a:r>
              <a:rPr lang="en-US" sz="2800" dirty="0" smtClean="0"/>
              <a:t>Arbitrary lighting environments</a:t>
            </a:r>
          </a:p>
          <a:p>
            <a:endParaRPr lang="en-US" sz="2800" dirty="0" smtClean="0"/>
          </a:p>
          <a:p>
            <a:r>
              <a:rPr lang="en-US" sz="2800" dirty="0" smtClean="0"/>
              <a:t>Intuitive, quick and easy   to create content</a:t>
            </a:r>
          </a:p>
          <a:p>
            <a:pPr lvl="1"/>
            <a:r>
              <a:rPr lang="en-US" sz="2400" dirty="0"/>
              <a:t>Home planning/redecoration</a:t>
            </a:r>
          </a:p>
          <a:p>
            <a:pPr lvl="1"/>
            <a:r>
              <a:rPr lang="en-US" sz="2400" dirty="0"/>
              <a:t>Movies (visual effects)</a:t>
            </a:r>
          </a:p>
          <a:p>
            <a:pPr lvl="1"/>
            <a:r>
              <a:rPr lang="en-US" sz="2400" dirty="0"/>
              <a:t>Video games</a:t>
            </a:r>
          </a:p>
          <a:p>
            <a:endParaRPr lang="en-US" sz="2800" dirty="0" smtClean="0"/>
          </a:p>
        </p:txBody>
      </p:sp>
      <p:pic>
        <p:nvPicPr>
          <p:cNvPr id="17" name="Picture 16"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373" y="3810000"/>
            <a:ext cx="4256622" cy="2827159"/>
          </a:xfrm>
          <a:prstGeom prst="rect">
            <a:avLst/>
          </a:prstGeom>
        </p:spPr>
      </p:pic>
      <p:grpSp>
        <p:nvGrpSpPr>
          <p:cNvPr id="18" name="Group 17"/>
          <p:cNvGrpSpPr/>
          <p:nvPr/>
        </p:nvGrpSpPr>
        <p:grpSpPr>
          <a:xfrm>
            <a:off x="4830362" y="1584193"/>
            <a:ext cx="4212723" cy="1946706"/>
            <a:chOff x="125595" y="1445552"/>
            <a:chExt cx="8622910" cy="3984660"/>
          </a:xfrm>
        </p:grpSpPr>
        <p:pic>
          <p:nvPicPr>
            <p:cNvPr id="19" name="Picture 18" descr="orig.png"/>
            <p:cNvPicPr>
              <a:picLocks noChangeAspect="1"/>
            </p:cNvPicPr>
            <p:nvPr/>
          </p:nvPicPr>
          <p:blipFill>
            <a:blip r:embed="rId4"/>
            <a:stretch>
              <a:fillRect/>
            </a:stretch>
          </p:blipFill>
          <p:spPr>
            <a:xfrm>
              <a:off x="2749130" y="1445552"/>
              <a:ext cx="5999375" cy="3984660"/>
            </a:xfrm>
            <a:prstGeom prst="rect">
              <a:avLst/>
            </a:prstGeom>
          </p:spPr>
        </p:pic>
        <p:pic>
          <p:nvPicPr>
            <p:cNvPr id="20" name="Picture 19" descr="buddh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21" name="Right Arrow 20"/>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Tree>
    <p:extLst>
      <p:ext uri="{BB962C8B-B14F-4D97-AF65-F5344CB8AC3E}">
        <p14:creationId xmlns:p14="http://schemas.microsoft.com/office/powerpoint/2010/main" val="4218809113"/>
      </p:ext>
    </p:extLst>
  </p:cSld>
  <p:clrMapOvr>
    <a:masterClrMapping/>
  </p:clrMapOvr>
  <mc:AlternateContent xmlns:mc="http://schemas.openxmlformats.org/markup-compatibility/2006" xmlns:p14="http://schemas.microsoft.com/office/powerpoint/2010/main">
    <mc:Choice Requires="p14">
      <p:transition spd="slow" p14:dur="2000" advTm="46628"/>
    </mc:Choice>
    <mc:Fallback xmlns="">
      <p:transition spd="slow" advTm="4662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2478" y="3391491"/>
            <a:ext cx="4079835" cy="27346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t>Challenges</a:t>
            </a:r>
            <a:endParaRPr lang="en-US" dirty="0"/>
          </a:p>
        </p:txBody>
      </p:sp>
      <p:sp>
        <p:nvSpPr>
          <p:cNvPr id="3" name="Content Placeholder 2"/>
          <p:cNvSpPr>
            <a:spLocks noGrp="1"/>
          </p:cNvSpPr>
          <p:nvPr>
            <p:ph idx="1"/>
          </p:nvPr>
        </p:nvSpPr>
        <p:spPr>
          <a:xfrm>
            <a:off x="457200" y="1600200"/>
            <a:ext cx="5398911" cy="4525963"/>
          </a:xfrm>
        </p:spPr>
        <p:txBody>
          <a:bodyPr/>
          <a:lstStyle/>
          <a:p>
            <a:r>
              <a:rPr lang="en-US" dirty="0"/>
              <a:t>Estimate a physical scene model </a:t>
            </a:r>
            <a:r>
              <a:rPr lang="en-US" dirty="0" smtClean="0"/>
              <a:t>including:</a:t>
            </a:r>
            <a:endParaRPr lang="en-US" dirty="0"/>
          </a:p>
          <a:p>
            <a:pPr lvl="1"/>
            <a:r>
              <a:rPr lang="en-US" dirty="0" smtClean="0"/>
              <a:t>Geometry</a:t>
            </a:r>
          </a:p>
          <a:p>
            <a:pPr lvl="1"/>
            <a:r>
              <a:rPr lang="en-US" dirty="0" smtClean="0"/>
              <a:t>Surface properties</a:t>
            </a:r>
            <a:endParaRPr lang="en-US" dirty="0"/>
          </a:p>
          <a:p>
            <a:pPr lvl="1"/>
            <a:r>
              <a:rPr lang="en-US" dirty="0" smtClean="0"/>
              <a:t>Lighting info</a:t>
            </a:r>
            <a:endParaRPr lang="en-US" dirty="0"/>
          </a:p>
          <a:p>
            <a:pPr lvl="1"/>
            <a:r>
              <a:rPr lang="en-US" dirty="0"/>
              <a:t>Camera parameters</a:t>
            </a:r>
          </a:p>
          <a:p>
            <a:pPr lvl="1"/>
            <a:endParaRPr lang="en-US" dirty="0"/>
          </a:p>
          <a:p>
            <a:endParaRPr lang="en-US" dirty="0"/>
          </a:p>
        </p:txBody>
      </p:sp>
      <p:pic>
        <p:nvPicPr>
          <p:cNvPr id="5" name="Picture 4" descr="1.png"/>
          <p:cNvPicPr>
            <a:picLocks noChangeAspect="1"/>
          </p:cNvPicPr>
          <p:nvPr/>
        </p:nvPicPr>
        <p:blipFill>
          <a:blip r:embed="rId3"/>
          <a:stretch>
            <a:fillRect/>
          </a:stretch>
        </p:blipFill>
        <p:spPr>
          <a:xfrm>
            <a:off x="5836829" y="400244"/>
            <a:ext cx="2989464" cy="1985709"/>
          </a:xfrm>
          <a:prstGeom prst="rect">
            <a:avLst/>
          </a:prstGeom>
          <a:effectLst>
            <a:outerShdw blurRad="50800" dist="38100" dir="2700000" algn="tl" rotWithShape="0">
              <a:srgbClr val="000000">
                <a:alpha val="43000"/>
              </a:srgbClr>
            </a:outerShdw>
          </a:effectLst>
        </p:spPr>
      </p:pic>
      <p:sp>
        <p:nvSpPr>
          <p:cNvPr id="10" name="Rectangle 9"/>
          <p:cNvSpPr/>
          <p:nvPr/>
        </p:nvSpPr>
        <p:spPr>
          <a:xfrm>
            <a:off x="4502478" y="3391491"/>
            <a:ext cx="4079835" cy="2734671"/>
          </a:xfrm>
          <a:prstGeom prst="rect">
            <a:avLst/>
          </a:prstGeom>
          <a:solidFill>
            <a:srgbClr val="FF0000">
              <a:alpha val="52000"/>
            </a:srgbClr>
          </a:solidFill>
          <a:ln w="381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5856111" y="4773209"/>
            <a:ext cx="1360418" cy="927879"/>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p:cNvSpPr/>
          <p:nvPr/>
        </p:nvSpPr>
        <p:spPr>
          <a:xfrm>
            <a:off x="7331561" y="4250077"/>
            <a:ext cx="230065" cy="822960"/>
          </a:xfrm>
          <a:prstGeom prst="rect">
            <a:avLst/>
          </a:pr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rot="16200000">
            <a:off x="6486374" y="3545502"/>
            <a:ext cx="230065" cy="822960"/>
          </a:xfrm>
          <a:prstGeom prst="rect">
            <a:avLst/>
          </a:pr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14"/>
          <p:cNvSpPr/>
          <p:nvPr/>
        </p:nvSpPr>
        <p:spPr>
          <a:xfrm>
            <a:off x="6922139" y="2830303"/>
            <a:ext cx="1967184"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Walls/floor</a:t>
            </a:r>
            <a:endParaRPr lang="en-US" sz="2400" dirty="0">
              <a:solidFill>
                <a:schemeClr val="tx1"/>
              </a:solidFill>
            </a:endParaRPr>
          </a:p>
        </p:txBody>
      </p:sp>
      <p:cxnSp>
        <p:nvCxnSpPr>
          <p:cNvPr id="16" name="Straight Connector 15"/>
          <p:cNvCxnSpPr/>
          <p:nvPr/>
        </p:nvCxnSpPr>
        <p:spPr>
          <a:xfrm>
            <a:off x="8065978" y="3332031"/>
            <a:ext cx="516335" cy="50991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69096" y="3332031"/>
            <a:ext cx="267160" cy="50991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6064331" y="4985940"/>
            <a:ext cx="986460"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Table</a:t>
            </a:r>
            <a:endParaRPr lang="en-US" sz="2400" dirty="0"/>
          </a:p>
        </p:txBody>
      </p:sp>
      <p:sp>
        <p:nvSpPr>
          <p:cNvPr id="31" name="Rectangle 30"/>
          <p:cNvSpPr/>
          <p:nvPr/>
        </p:nvSpPr>
        <p:spPr>
          <a:xfrm>
            <a:off x="5037746" y="4072015"/>
            <a:ext cx="949683"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Lights</a:t>
            </a:r>
            <a:endParaRPr lang="en-US" sz="2400" dirty="0"/>
          </a:p>
        </p:txBody>
      </p:sp>
      <p:cxnSp>
        <p:nvCxnSpPr>
          <p:cNvPr id="32" name="Straight Connector 31"/>
          <p:cNvCxnSpPr/>
          <p:nvPr/>
        </p:nvCxnSpPr>
        <p:spPr>
          <a:xfrm flipV="1">
            <a:off x="5987430" y="3949761"/>
            <a:ext cx="501635" cy="36902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endCxn id="13" idx="1"/>
          </p:cNvCxnSpPr>
          <p:nvPr/>
        </p:nvCxnSpPr>
        <p:spPr>
          <a:xfrm>
            <a:off x="5987430" y="4318784"/>
            <a:ext cx="1344131" cy="342773"/>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9" name="Isosceles Triangle 38"/>
          <p:cNvSpPr/>
          <p:nvPr/>
        </p:nvSpPr>
        <p:spPr>
          <a:xfrm rot="13120185">
            <a:off x="4291348" y="5714682"/>
            <a:ext cx="822960" cy="822960"/>
          </a:xfrm>
          <a:prstGeom prst="triangle">
            <a:avLst/>
          </a:prstGeom>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p:cNvSpPr/>
          <p:nvPr/>
        </p:nvSpPr>
        <p:spPr>
          <a:xfrm>
            <a:off x="3754648" y="6248225"/>
            <a:ext cx="1241994"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Camera</a:t>
            </a:r>
            <a:endParaRPr lang="en-US" sz="2400" dirty="0">
              <a:solidFill>
                <a:schemeClr val="tx1"/>
              </a:solidFill>
            </a:endParaRPr>
          </a:p>
        </p:txBody>
      </p:sp>
    </p:spTree>
    <p:extLst>
      <p:ext uri="{BB962C8B-B14F-4D97-AF65-F5344CB8AC3E}">
        <p14:creationId xmlns:p14="http://schemas.microsoft.com/office/powerpoint/2010/main" val="737347495"/>
      </p:ext>
    </p:extLst>
  </p:cSld>
  <p:clrMapOvr>
    <a:masterClrMapping/>
  </p:clrMapOvr>
  <mc:AlternateContent xmlns:mc="http://schemas.openxmlformats.org/markup-compatibility/2006" xmlns:p14="http://schemas.microsoft.com/office/powerpoint/2010/main">
    <mc:Choice Requires="p14">
      <p:transition spd="slow" p14:dur="2000" advTm="24486"/>
    </mc:Choice>
    <mc:Fallback xmlns="">
      <p:transition spd="slow" advTm="24486"/>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457200" y="274638"/>
            <a:ext cx="4071082" cy="1143000"/>
          </a:xfrm>
        </p:spPr>
        <p:txBody>
          <a:bodyPr>
            <a:normAutofit fontScale="90000"/>
          </a:bodyPr>
          <a:lstStyle/>
          <a:p>
            <a:r>
              <a:rPr lang="en-US" dirty="0" smtClean="0"/>
              <a:t>Earlier approaches </a:t>
            </a:r>
            <a:r>
              <a:rPr lang="en-US" u="sng" dirty="0" smtClean="0"/>
              <a:t>with</a:t>
            </a:r>
            <a:r>
              <a:rPr lang="en-US" dirty="0" smtClean="0"/>
              <a:t> scene access</a:t>
            </a:r>
            <a:endParaRPr lang="en-US" dirty="0"/>
          </a:p>
        </p:txBody>
      </p:sp>
      <p:grpSp>
        <p:nvGrpSpPr>
          <p:cNvPr id="30" name="Group 29"/>
          <p:cNvGrpSpPr/>
          <p:nvPr/>
        </p:nvGrpSpPr>
        <p:grpSpPr>
          <a:xfrm>
            <a:off x="4861502" y="66280"/>
            <a:ext cx="4212723" cy="1946706"/>
            <a:chOff x="125595" y="1445552"/>
            <a:chExt cx="8622910" cy="3984660"/>
          </a:xfrm>
        </p:grpSpPr>
        <p:pic>
          <p:nvPicPr>
            <p:cNvPr id="31" name="Picture 30" descr="orig.png"/>
            <p:cNvPicPr>
              <a:picLocks noChangeAspect="1"/>
            </p:cNvPicPr>
            <p:nvPr/>
          </p:nvPicPr>
          <p:blipFill>
            <a:blip r:embed="rId3"/>
            <a:stretch>
              <a:fillRect/>
            </a:stretch>
          </p:blipFill>
          <p:spPr>
            <a:xfrm>
              <a:off x="2749130" y="1445552"/>
              <a:ext cx="5999375" cy="3984660"/>
            </a:xfrm>
            <a:prstGeom prst="rect">
              <a:avLst/>
            </a:prstGeom>
          </p:spPr>
        </p:pic>
        <p:pic>
          <p:nvPicPr>
            <p:cNvPr id="32" name="Picture 31" descr="buddh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33" name="Right Arrow 32"/>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34" name="Group 33"/>
          <p:cNvGrpSpPr/>
          <p:nvPr/>
        </p:nvGrpSpPr>
        <p:grpSpPr>
          <a:xfrm>
            <a:off x="276114" y="2914025"/>
            <a:ext cx="4252168" cy="3501664"/>
            <a:chOff x="621208" y="3768901"/>
            <a:chExt cx="2949682" cy="2429067"/>
          </a:xfrm>
        </p:grpSpPr>
        <p:pic>
          <p:nvPicPr>
            <p:cNvPr id="35" name="Picture 34" descr="Fournier92.png"/>
            <p:cNvPicPr>
              <a:picLocks noChangeAspect="1"/>
            </p:cNvPicPr>
            <p:nvPr/>
          </p:nvPicPr>
          <p:blipFill>
            <a:blip r:embed="rId5"/>
            <a:stretch>
              <a:fillRect/>
            </a:stretch>
          </p:blipFill>
          <p:spPr>
            <a:xfrm>
              <a:off x="746825" y="3768901"/>
              <a:ext cx="2706204" cy="2151515"/>
            </a:xfrm>
            <a:prstGeom prst="rect">
              <a:avLst/>
            </a:prstGeom>
            <a:effectLst>
              <a:outerShdw blurRad="50800" dist="38100" dir="2700000" algn="tl" rotWithShape="0">
                <a:srgbClr val="000000">
                  <a:alpha val="43000"/>
                </a:srgbClr>
              </a:outerShdw>
            </a:effectLst>
          </p:spPr>
        </p:pic>
        <p:sp>
          <p:nvSpPr>
            <p:cNvPr id="36" name="TextBox 35"/>
            <p:cNvSpPr txBox="1"/>
            <p:nvPr/>
          </p:nvSpPr>
          <p:spPr>
            <a:xfrm>
              <a:off x="621208" y="5920416"/>
              <a:ext cx="2949682" cy="277552"/>
            </a:xfrm>
            <a:prstGeom prst="rect">
              <a:avLst/>
            </a:prstGeom>
            <a:noFill/>
          </p:spPr>
          <p:txBody>
            <a:bodyPr wrap="square" rtlCol="0">
              <a:spAutoFit/>
            </a:bodyPr>
            <a:lstStyle/>
            <a:p>
              <a:pPr algn="ctr"/>
              <a:r>
                <a:rPr lang="en-US" sz="2000" dirty="0" smtClean="0"/>
                <a:t>[Fournier et al. </a:t>
              </a:r>
              <a:r>
                <a:rPr lang="fr-FR" sz="2000" dirty="0" smtClean="0"/>
                <a:t>’</a:t>
              </a:r>
              <a:r>
                <a:rPr lang="en-US" sz="2000" dirty="0" smtClean="0"/>
                <a:t>93]</a:t>
              </a:r>
              <a:endParaRPr lang="en-US" sz="2000" dirty="0"/>
            </a:p>
          </p:txBody>
        </p:sp>
      </p:grpSp>
      <p:sp>
        <p:nvSpPr>
          <p:cNvPr id="11" name="TextBox 10"/>
          <p:cNvSpPr txBox="1"/>
          <p:nvPr/>
        </p:nvSpPr>
        <p:spPr>
          <a:xfrm>
            <a:off x="457200" y="2400762"/>
            <a:ext cx="3901178" cy="461665"/>
          </a:xfrm>
          <a:prstGeom prst="rect">
            <a:avLst/>
          </a:prstGeom>
          <a:noFill/>
        </p:spPr>
        <p:txBody>
          <a:bodyPr wrap="square" rtlCol="0">
            <a:spAutoFit/>
          </a:bodyPr>
          <a:lstStyle/>
          <a:p>
            <a:pPr algn="ctr"/>
            <a:r>
              <a:rPr lang="en-US" sz="2400" dirty="0" smtClean="0"/>
              <a:t>Manual authoring</a:t>
            </a:r>
            <a:endParaRPr lang="en-US" sz="2400" dirty="0"/>
          </a:p>
        </p:txBody>
      </p:sp>
    </p:spTree>
    <p:extLst>
      <p:ext uri="{BB962C8B-B14F-4D97-AF65-F5344CB8AC3E}">
        <p14:creationId xmlns:p14="http://schemas.microsoft.com/office/powerpoint/2010/main" val="2406542531"/>
      </p:ext>
    </p:extLst>
  </p:cSld>
  <p:clrMapOvr>
    <a:masterClrMapping/>
  </p:clrMapOvr>
  <mc:AlternateContent xmlns:mc="http://schemas.openxmlformats.org/markup-compatibility/2006" xmlns:p14="http://schemas.microsoft.com/office/powerpoint/2010/main">
    <mc:Choice Requires="p14">
      <p:transition spd="slow" p14:dur="2000" advTm="20218"/>
    </mc:Choice>
    <mc:Fallback xmlns="">
      <p:transition spd="slow" advTm="20218"/>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57200" y="2400762"/>
            <a:ext cx="3901178" cy="3614828"/>
            <a:chOff x="746825" y="3412851"/>
            <a:chExt cx="2706204" cy="2507565"/>
          </a:xfrm>
        </p:grpSpPr>
        <p:pic>
          <p:nvPicPr>
            <p:cNvPr id="14" name="Picture 13" descr="Fournier92.png"/>
            <p:cNvPicPr>
              <a:picLocks noChangeAspect="1"/>
            </p:cNvPicPr>
            <p:nvPr/>
          </p:nvPicPr>
          <p:blipFill>
            <a:blip r:embed="rId3"/>
            <a:stretch>
              <a:fillRect/>
            </a:stretch>
          </p:blipFill>
          <p:spPr>
            <a:xfrm>
              <a:off x="746825" y="3768901"/>
              <a:ext cx="2706204" cy="2151515"/>
            </a:xfrm>
            <a:prstGeom prst="rect">
              <a:avLst/>
            </a:prstGeom>
            <a:effectLst>
              <a:outerShdw blurRad="50800" dist="38100" dir="2700000" algn="tl" rotWithShape="0">
                <a:srgbClr val="000000">
                  <a:alpha val="43000"/>
                </a:srgbClr>
              </a:outerShdw>
            </a:effectLst>
          </p:spPr>
        </p:pic>
        <p:sp>
          <p:nvSpPr>
            <p:cNvPr id="16" name="TextBox 15"/>
            <p:cNvSpPr txBox="1"/>
            <p:nvPr/>
          </p:nvSpPr>
          <p:spPr>
            <a:xfrm>
              <a:off x="746825" y="3412851"/>
              <a:ext cx="2706204" cy="320252"/>
            </a:xfrm>
            <a:prstGeom prst="rect">
              <a:avLst/>
            </a:prstGeom>
            <a:noFill/>
          </p:spPr>
          <p:txBody>
            <a:bodyPr wrap="square" rtlCol="0">
              <a:spAutoFit/>
            </a:bodyPr>
            <a:lstStyle/>
            <a:p>
              <a:pPr algn="ctr"/>
              <a:r>
                <a:rPr lang="en-US" sz="2400" dirty="0" smtClean="0"/>
                <a:t>Manual authoring</a:t>
              </a:r>
              <a:endParaRPr lang="en-US" sz="2400" dirty="0"/>
            </a:p>
          </p:txBody>
        </p:sp>
      </p:grpSp>
      <p:grpSp>
        <p:nvGrpSpPr>
          <p:cNvPr id="17" name="Group 16"/>
          <p:cNvGrpSpPr/>
          <p:nvPr/>
        </p:nvGrpSpPr>
        <p:grpSpPr>
          <a:xfrm>
            <a:off x="5105401" y="2465920"/>
            <a:ext cx="3711862" cy="3924670"/>
            <a:chOff x="5569577" y="3307236"/>
            <a:chExt cx="2770964" cy="2929828"/>
          </a:xfrm>
        </p:grpSpPr>
        <p:pic>
          <p:nvPicPr>
            <p:cNvPr id="18" name="Picture 17" descr="stpeters_prob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8042" y="3768901"/>
              <a:ext cx="2215621" cy="2215621"/>
            </a:xfrm>
            <a:prstGeom prst="rect">
              <a:avLst/>
            </a:prstGeom>
          </p:spPr>
        </p:pic>
        <p:sp>
          <p:nvSpPr>
            <p:cNvPr id="19" name="TextBox 18"/>
            <p:cNvSpPr txBox="1"/>
            <p:nvPr/>
          </p:nvSpPr>
          <p:spPr>
            <a:xfrm>
              <a:off x="5674670" y="5938376"/>
              <a:ext cx="2665870" cy="298688"/>
            </a:xfrm>
            <a:prstGeom prst="rect">
              <a:avLst/>
            </a:prstGeom>
            <a:noFill/>
          </p:spPr>
          <p:txBody>
            <a:bodyPr wrap="square" rtlCol="0">
              <a:spAutoFit/>
            </a:bodyPr>
            <a:lstStyle/>
            <a:p>
              <a:pPr algn="ctr"/>
              <a:r>
                <a:rPr lang="en-US" sz="2000" dirty="0" smtClean="0"/>
                <a:t>[</a:t>
              </a:r>
              <a:r>
                <a:rPr lang="en-US" sz="2000" dirty="0" err="1" smtClean="0"/>
                <a:t>Debevec</a:t>
              </a:r>
              <a:r>
                <a:rPr lang="en-US" sz="2000" dirty="0" smtClean="0"/>
                <a:t> </a:t>
              </a:r>
              <a:r>
                <a:rPr lang="fr-FR" sz="2000" dirty="0" smtClean="0"/>
                <a:t>’</a:t>
              </a:r>
              <a:r>
                <a:rPr lang="en-US" sz="2000" dirty="0" smtClean="0"/>
                <a:t>98, Yu et al. ‘99]</a:t>
              </a:r>
              <a:endParaRPr lang="en-US" sz="2000" dirty="0"/>
            </a:p>
          </p:txBody>
        </p:sp>
        <p:sp>
          <p:nvSpPr>
            <p:cNvPr id="20" name="TextBox 19"/>
            <p:cNvSpPr txBox="1"/>
            <p:nvPr/>
          </p:nvSpPr>
          <p:spPr>
            <a:xfrm>
              <a:off x="5569577" y="3307236"/>
              <a:ext cx="2770964" cy="344640"/>
            </a:xfrm>
            <a:prstGeom prst="rect">
              <a:avLst/>
            </a:prstGeom>
            <a:noFill/>
          </p:spPr>
          <p:txBody>
            <a:bodyPr wrap="square" rtlCol="0">
              <a:spAutoFit/>
            </a:bodyPr>
            <a:lstStyle/>
            <a:p>
              <a:pPr algn="ctr"/>
              <a:r>
                <a:rPr lang="en-US" sz="2400" dirty="0" smtClean="0"/>
                <a:t>Light probe, Inverse GI</a:t>
              </a:r>
              <a:endParaRPr lang="en-US" sz="2400" dirty="0"/>
            </a:p>
          </p:txBody>
        </p:sp>
      </p:grpSp>
      <p:grpSp>
        <p:nvGrpSpPr>
          <p:cNvPr id="21" name="Group 20"/>
          <p:cNvGrpSpPr/>
          <p:nvPr/>
        </p:nvGrpSpPr>
        <p:grpSpPr>
          <a:xfrm>
            <a:off x="4861502" y="66280"/>
            <a:ext cx="4212723" cy="1946706"/>
            <a:chOff x="125595" y="1445552"/>
            <a:chExt cx="8622910" cy="3984660"/>
          </a:xfrm>
        </p:grpSpPr>
        <p:pic>
          <p:nvPicPr>
            <p:cNvPr id="22" name="Picture 21" descr="orig.png"/>
            <p:cNvPicPr>
              <a:picLocks noChangeAspect="1"/>
            </p:cNvPicPr>
            <p:nvPr/>
          </p:nvPicPr>
          <p:blipFill>
            <a:blip r:embed="rId5"/>
            <a:stretch>
              <a:fillRect/>
            </a:stretch>
          </p:blipFill>
          <p:spPr>
            <a:xfrm>
              <a:off x="2749130" y="1445552"/>
              <a:ext cx="5999375" cy="3984660"/>
            </a:xfrm>
            <a:prstGeom prst="rect">
              <a:avLst/>
            </a:prstGeom>
          </p:spPr>
        </p:pic>
        <p:pic>
          <p:nvPicPr>
            <p:cNvPr id="23" name="Picture 22" descr="buddha.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24" name="Right Arrow 23"/>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5" name="TextBox 24"/>
          <p:cNvSpPr txBox="1"/>
          <p:nvPr/>
        </p:nvSpPr>
        <p:spPr>
          <a:xfrm>
            <a:off x="276114" y="6015580"/>
            <a:ext cx="4252168" cy="400110"/>
          </a:xfrm>
          <a:prstGeom prst="rect">
            <a:avLst/>
          </a:prstGeom>
          <a:noFill/>
        </p:spPr>
        <p:txBody>
          <a:bodyPr wrap="square" rtlCol="0">
            <a:spAutoFit/>
          </a:bodyPr>
          <a:lstStyle/>
          <a:p>
            <a:pPr algn="ctr"/>
            <a:r>
              <a:rPr lang="en-US" sz="2000" dirty="0" smtClean="0"/>
              <a:t>[Fournier et al. </a:t>
            </a:r>
            <a:r>
              <a:rPr lang="fr-FR" sz="2000" dirty="0" smtClean="0"/>
              <a:t>’</a:t>
            </a:r>
            <a:r>
              <a:rPr lang="en-US" sz="2000" dirty="0" smtClean="0"/>
              <a:t>93]</a:t>
            </a:r>
            <a:endParaRPr lang="en-US" sz="2000" dirty="0"/>
          </a:p>
        </p:txBody>
      </p:sp>
      <p:sp>
        <p:nvSpPr>
          <p:cNvPr id="27" name="Title 1"/>
          <p:cNvSpPr>
            <a:spLocks noGrp="1"/>
          </p:cNvSpPr>
          <p:nvPr>
            <p:ph type="title"/>
          </p:nvPr>
        </p:nvSpPr>
        <p:spPr>
          <a:xfrm>
            <a:off x="457200" y="274638"/>
            <a:ext cx="4206589" cy="1143000"/>
          </a:xfrm>
        </p:spPr>
        <p:txBody>
          <a:bodyPr>
            <a:normAutofit fontScale="90000"/>
          </a:bodyPr>
          <a:lstStyle/>
          <a:p>
            <a:r>
              <a:rPr lang="en-US" dirty="0" smtClean="0"/>
              <a:t>Earlier approaches </a:t>
            </a:r>
            <a:r>
              <a:rPr lang="en-US" u="sng" dirty="0" smtClean="0"/>
              <a:t>with</a:t>
            </a:r>
            <a:r>
              <a:rPr lang="en-US" dirty="0" smtClean="0"/>
              <a:t> scene access</a:t>
            </a:r>
            <a:endParaRPr lang="en-US" dirty="0"/>
          </a:p>
        </p:txBody>
      </p:sp>
    </p:spTree>
    <p:extLst>
      <p:ext uri="{BB962C8B-B14F-4D97-AF65-F5344CB8AC3E}">
        <p14:creationId xmlns:p14="http://schemas.microsoft.com/office/powerpoint/2010/main" val="1546033833"/>
      </p:ext>
    </p:extLst>
  </p:cSld>
  <p:clrMapOvr>
    <a:masterClrMapping/>
  </p:clrMapOvr>
  <mc:AlternateContent xmlns:mc="http://schemas.openxmlformats.org/markup-compatibility/2006" xmlns:p14="http://schemas.microsoft.com/office/powerpoint/2010/main">
    <mc:Choice Requires="p14">
      <p:transition spd="slow" p14:dur="2000" advTm="64705"/>
    </mc:Choice>
    <mc:Fallback xmlns="">
      <p:transition spd="slow" advTm="64705"/>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861502" y="66280"/>
            <a:ext cx="4212723" cy="1946706"/>
            <a:chOff x="125595" y="1445552"/>
            <a:chExt cx="8622910" cy="3984660"/>
          </a:xfrm>
        </p:grpSpPr>
        <p:pic>
          <p:nvPicPr>
            <p:cNvPr id="10" name="Picture 9" descr="orig.png"/>
            <p:cNvPicPr>
              <a:picLocks noChangeAspect="1"/>
            </p:cNvPicPr>
            <p:nvPr/>
          </p:nvPicPr>
          <p:blipFill>
            <a:blip r:embed="rId3"/>
            <a:stretch>
              <a:fillRect/>
            </a:stretch>
          </p:blipFill>
          <p:spPr>
            <a:xfrm>
              <a:off x="2749130" y="1445552"/>
              <a:ext cx="5999375" cy="3984660"/>
            </a:xfrm>
            <a:prstGeom prst="rect">
              <a:avLst/>
            </a:prstGeom>
          </p:spPr>
        </p:pic>
        <p:pic>
          <p:nvPicPr>
            <p:cNvPr id="11" name="Picture 10" descr="buddh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12" name="Right Arrow 11"/>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21" name="Group 20"/>
          <p:cNvGrpSpPr/>
          <p:nvPr/>
        </p:nvGrpSpPr>
        <p:grpSpPr>
          <a:xfrm>
            <a:off x="440452" y="2279630"/>
            <a:ext cx="3194178" cy="4308363"/>
            <a:chOff x="440452" y="3096182"/>
            <a:chExt cx="2781608" cy="3751881"/>
          </a:xfrm>
        </p:grpSpPr>
        <p:pic>
          <p:nvPicPr>
            <p:cNvPr id="22" name="Picture 21" descr="Screen shot 2011-10-26 at 11.35.22 PM.png"/>
            <p:cNvPicPr>
              <a:picLocks noChangeAspect="1"/>
            </p:cNvPicPr>
            <p:nvPr/>
          </p:nvPicPr>
          <p:blipFill rotWithShape="1">
            <a:blip r:embed="rId5"/>
            <a:srcRect t="4314" b="4314"/>
            <a:stretch/>
          </p:blipFill>
          <p:spPr>
            <a:xfrm>
              <a:off x="486312" y="3529984"/>
              <a:ext cx="2679928" cy="2961301"/>
            </a:xfrm>
            <a:prstGeom prst="rect">
              <a:avLst/>
            </a:prstGeom>
            <a:ln>
              <a:solidFill>
                <a:schemeClr val="bg1"/>
              </a:solidFill>
            </a:ln>
          </p:spPr>
        </p:pic>
        <p:sp>
          <p:nvSpPr>
            <p:cNvPr id="23" name="TextBox 22"/>
            <p:cNvSpPr txBox="1"/>
            <p:nvPr/>
          </p:nvSpPr>
          <p:spPr>
            <a:xfrm>
              <a:off x="486312" y="6446028"/>
              <a:ext cx="2679928" cy="402035"/>
            </a:xfrm>
            <a:prstGeom prst="rect">
              <a:avLst/>
            </a:prstGeom>
            <a:noFill/>
          </p:spPr>
          <p:txBody>
            <a:bodyPr wrap="square" rtlCol="0">
              <a:spAutoFit/>
            </a:bodyPr>
            <a:lstStyle/>
            <a:p>
              <a:pPr algn="ctr"/>
              <a:r>
                <a:rPr lang="en-US" sz="2400" dirty="0" smtClean="0"/>
                <a:t>[</a:t>
              </a:r>
              <a:r>
                <a:rPr lang="en-US" sz="2400" dirty="0" err="1" smtClean="0"/>
                <a:t>Lalonde</a:t>
              </a:r>
              <a:r>
                <a:rPr lang="en-US" sz="2400" dirty="0" smtClean="0"/>
                <a:t> et al. ‘09]</a:t>
              </a:r>
              <a:endParaRPr lang="en-US" sz="2400" dirty="0"/>
            </a:p>
          </p:txBody>
        </p:sp>
        <p:sp>
          <p:nvSpPr>
            <p:cNvPr id="24" name="TextBox 23"/>
            <p:cNvSpPr txBox="1"/>
            <p:nvPr/>
          </p:nvSpPr>
          <p:spPr>
            <a:xfrm>
              <a:off x="440452" y="3096182"/>
              <a:ext cx="2781608" cy="402035"/>
            </a:xfrm>
            <a:prstGeom prst="rect">
              <a:avLst/>
            </a:prstGeom>
            <a:noFill/>
          </p:spPr>
          <p:txBody>
            <a:bodyPr wrap="square" rtlCol="0">
              <a:spAutoFit/>
            </a:bodyPr>
            <a:lstStyle/>
            <a:p>
              <a:pPr algn="ctr"/>
              <a:r>
                <a:rPr lang="en-US" sz="2400" dirty="0" smtClean="0"/>
                <a:t>Outdoor illumination</a:t>
              </a:r>
              <a:endParaRPr lang="en-US" sz="2400" dirty="0"/>
            </a:p>
          </p:txBody>
        </p:sp>
      </p:grpSp>
      <p:grpSp>
        <p:nvGrpSpPr>
          <p:cNvPr id="25" name="Group 24"/>
          <p:cNvGrpSpPr/>
          <p:nvPr/>
        </p:nvGrpSpPr>
        <p:grpSpPr>
          <a:xfrm>
            <a:off x="4445329" y="2532860"/>
            <a:ext cx="4290364" cy="4176932"/>
            <a:chOff x="4878293" y="3150860"/>
            <a:chExt cx="3996949" cy="3891275"/>
          </a:xfrm>
        </p:grpSpPr>
        <p:pic>
          <p:nvPicPr>
            <p:cNvPr id="26" name="Picture 25" descr="Screen shot 2011-12-03 at 2.05.1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9952" y="3600839"/>
              <a:ext cx="3985290" cy="2695044"/>
            </a:xfrm>
            <a:prstGeom prst="rect">
              <a:avLst/>
            </a:prstGeom>
            <a:ln>
              <a:solidFill>
                <a:schemeClr val="bg1"/>
              </a:solidFill>
            </a:ln>
          </p:spPr>
        </p:pic>
        <p:sp>
          <p:nvSpPr>
            <p:cNvPr id="27" name="TextBox 26"/>
            <p:cNvSpPr txBox="1"/>
            <p:nvPr/>
          </p:nvSpPr>
          <p:spPr>
            <a:xfrm>
              <a:off x="4878293" y="6267969"/>
              <a:ext cx="3983836" cy="774166"/>
            </a:xfrm>
            <a:prstGeom prst="rect">
              <a:avLst/>
            </a:prstGeom>
            <a:noFill/>
          </p:spPr>
          <p:txBody>
            <a:bodyPr wrap="square" rtlCol="0">
              <a:spAutoFit/>
            </a:bodyPr>
            <a:lstStyle/>
            <a:p>
              <a:pPr algn="ctr"/>
              <a:r>
                <a:rPr lang="en-US" sz="2400" dirty="0" smtClean="0"/>
                <a:t>[Wang and Samaras </a:t>
              </a:r>
              <a:r>
                <a:rPr lang="fr-FR" sz="2400" dirty="0" smtClean="0"/>
                <a:t>’</a:t>
              </a:r>
              <a:r>
                <a:rPr lang="en-US" sz="2400" dirty="0" smtClean="0"/>
                <a:t>03,</a:t>
              </a:r>
            </a:p>
            <a:p>
              <a:pPr algn="ctr"/>
              <a:r>
                <a:rPr lang="en-US" sz="2400" dirty="0" smtClean="0"/>
                <a:t> Lopez-Moreno et al. ‘10]</a:t>
              </a:r>
              <a:endParaRPr lang="en-US" sz="2400" dirty="0"/>
            </a:p>
          </p:txBody>
        </p:sp>
        <p:sp>
          <p:nvSpPr>
            <p:cNvPr id="28" name="TextBox 27"/>
            <p:cNvSpPr txBox="1"/>
            <p:nvPr/>
          </p:nvSpPr>
          <p:spPr>
            <a:xfrm>
              <a:off x="4889952" y="3150860"/>
              <a:ext cx="3972177" cy="430092"/>
            </a:xfrm>
            <a:prstGeom prst="rect">
              <a:avLst/>
            </a:prstGeom>
            <a:noFill/>
          </p:spPr>
          <p:txBody>
            <a:bodyPr wrap="square" rtlCol="0">
              <a:spAutoFit/>
            </a:bodyPr>
            <a:lstStyle/>
            <a:p>
              <a:pPr algn="ctr"/>
              <a:r>
                <a:rPr lang="en-US" sz="2400" dirty="0" smtClean="0"/>
                <a:t>Point source detection</a:t>
              </a:r>
              <a:endParaRPr lang="en-US" sz="2400" dirty="0"/>
            </a:p>
          </p:txBody>
        </p:sp>
      </p:grpSp>
      <p:sp>
        <p:nvSpPr>
          <p:cNvPr id="16" name="Title 1"/>
          <p:cNvSpPr>
            <a:spLocks noGrp="1"/>
          </p:cNvSpPr>
          <p:nvPr>
            <p:ph type="title"/>
          </p:nvPr>
        </p:nvSpPr>
        <p:spPr>
          <a:xfrm>
            <a:off x="228600" y="274638"/>
            <a:ext cx="4572000" cy="1143000"/>
          </a:xfrm>
        </p:spPr>
        <p:txBody>
          <a:bodyPr>
            <a:normAutofit fontScale="90000"/>
          </a:bodyPr>
          <a:lstStyle/>
          <a:p>
            <a:r>
              <a:rPr lang="en-US" dirty="0" smtClean="0"/>
              <a:t>Earlier approaches </a:t>
            </a:r>
            <a:r>
              <a:rPr lang="en-US" u="sng" dirty="0" smtClean="0"/>
              <a:t>without</a:t>
            </a:r>
            <a:r>
              <a:rPr lang="en-US" dirty="0" smtClean="0"/>
              <a:t> scene access</a:t>
            </a:r>
            <a:endParaRPr lang="en-US" dirty="0"/>
          </a:p>
        </p:txBody>
      </p:sp>
    </p:spTree>
    <p:extLst>
      <p:ext uri="{BB962C8B-B14F-4D97-AF65-F5344CB8AC3E}">
        <p14:creationId xmlns:p14="http://schemas.microsoft.com/office/powerpoint/2010/main" val="3135085848"/>
      </p:ext>
    </p:extLst>
  </p:cSld>
  <p:clrMapOvr>
    <a:masterClrMapping/>
  </p:clrMapOvr>
  <mc:AlternateContent xmlns:mc="http://schemas.openxmlformats.org/markup-compatibility/2006" xmlns:p14="http://schemas.microsoft.com/office/powerpoint/2010/main">
    <mc:Choice Requires="p14">
      <p:transition spd="slow" p14:dur="2000" advTm="31575"/>
    </mc:Choice>
    <mc:Fallback xmlns="">
      <p:transition spd="slow" advTm="3157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a:t>
            </a:r>
            <a:endParaRPr lang="en-US" dirty="0"/>
          </a:p>
        </p:txBody>
      </p:sp>
      <p:sp>
        <p:nvSpPr>
          <p:cNvPr id="3" name="Content Placeholder 2"/>
          <p:cNvSpPr>
            <a:spLocks noGrp="1"/>
          </p:cNvSpPr>
          <p:nvPr>
            <p:ph idx="1"/>
          </p:nvPr>
        </p:nvSpPr>
        <p:spPr/>
        <p:txBody>
          <a:bodyPr/>
          <a:lstStyle/>
          <a:p>
            <a:endParaRPr lang="en-US" dirty="0" smtClean="0"/>
          </a:p>
          <a:p>
            <a:r>
              <a:rPr lang="en-US" dirty="0" smtClean="0"/>
              <a:t>Thurs: Derek out of town, Daeyun will present</a:t>
            </a:r>
          </a:p>
          <a:p>
            <a:endParaRPr lang="en-US" dirty="0"/>
          </a:p>
          <a:p>
            <a:r>
              <a:rPr lang="en-US" dirty="0" smtClean="0"/>
              <a:t>Next Mon: Project 4 is due</a:t>
            </a:r>
            <a:endParaRPr lang="en-US" dirty="0"/>
          </a:p>
        </p:txBody>
      </p:sp>
    </p:spTree>
    <p:extLst>
      <p:ext uri="{BB962C8B-B14F-4D97-AF65-F5344CB8AC3E}">
        <p14:creationId xmlns:p14="http://schemas.microsoft.com/office/powerpoint/2010/main" val="1166380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147" y="-8442"/>
            <a:ext cx="8229600" cy="1143000"/>
          </a:xfrm>
        </p:spPr>
        <p:txBody>
          <a:bodyPr/>
          <a:lstStyle/>
          <a:p>
            <a:r>
              <a:rPr lang="en-US" dirty="0" smtClean="0"/>
              <a:t>System overview</a:t>
            </a:r>
            <a:endParaRPr lang="en-US" dirty="0"/>
          </a:p>
        </p:txBody>
      </p:sp>
      <p:pic>
        <p:nvPicPr>
          <p:cNvPr id="7" name="Picture 6" descr="1.png"/>
          <p:cNvPicPr>
            <a:picLocks noChangeAspect="1"/>
          </p:cNvPicPr>
          <p:nvPr/>
        </p:nvPicPr>
        <p:blipFill>
          <a:blip r:embed="rId3"/>
          <a:stretch>
            <a:fillRect/>
          </a:stretch>
        </p:blipFill>
        <p:spPr>
          <a:xfrm>
            <a:off x="1054103" y="1702470"/>
            <a:ext cx="2989464" cy="1985709"/>
          </a:xfrm>
          <a:prstGeom prst="rect">
            <a:avLst/>
          </a:prstGeom>
          <a:effectLst>
            <a:outerShdw blurRad="50800" dist="38100" dir="2700000" algn="tl" rotWithShape="0">
              <a:srgbClr val="000000">
                <a:alpha val="43000"/>
              </a:srgbClr>
            </a:outerShdw>
          </a:effectLst>
        </p:spPr>
      </p:pic>
      <p:pic>
        <p:nvPicPr>
          <p:cNvPr id="10" name="Picture 9" descr="2.png"/>
          <p:cNvPicPr>
            <a:picLocks noChangeAspect="1"/>
          </p:cNvPicPr>
          <p:nvPr/>
        </p:nvPicPr>
        <p:blipFill>
          <a:blip r:embed="rId4"/>
          <a:stretch>
            <a:fillRect/>
          </a:stretch>
        </p:blipFill>
        <p:spPr>
          <a:xfrm>
            <a:off x="1016241" y="4391542"/>
            <a:ext cx="3060514" cy="2043601"/>
          </a:xfrm>
          <a:prstGeom prst="rect">
            <a:avLst/>
          </a:prstGeom>
          <a:effectLst>
            <a:outerShdw blurRad="50800" dist="38100" dir="2700000" algn="tl" rotWithShape="0">
              <a:srgbClr val="000000">
                <a:alpha val="43000"/>
              </a:srgbClr>
            </a:outerShdw>
          </a:effectLst>
        </p:spPr>
      </p:pic>
      <p:pic>
        <p:nvPicPr>
          <p:cNvPr id="13" name="Picture 12" descr="4.png"/>
          <p:cNvPicPr>
            <a:picLocks noChangeAspect="1"/>
          </p:cNvPicPr>
          <p:nvPr/>
        </p:nvPicPr>
        <p:blipFill>
          <a:blip r:embed="rId5"/>
          <a:stretch>
            <a:fillRect/>
          </a:stretch>
        </p:blipFill>
        <p:spPr>
          <a:xfrm>
            <a:off x="5106328" y="4427591"/>
            <a:ext cx="2989462" cy="1985543"/>
          </a:xfrm>
          <a:prstGeom prst="rect">
            <a:avLst/>
          </a:prstGeom>
          <a:effectLst>
            <a:outerShdw blurRad="50800" dist="38100" dir="2700000" algn="tl" rotWithShape="0">
              <a:srgbClr val="000000">
                <a:alpha val="43000"/>
              </a:srgbClr>
            </a:outerShdw>
          </a:effectLst>
        </p:spPr>
      </p:pic>
      <p:sp>
        <p:nvSpPr>
          <p:cNvPr id="14" name="TextBox 13"/>
          <p:cNvSpPr txBox="1"/>
          <p:nvPr/>
        </p:nvSpPr>
        <p:spPr>
          <a:xfrm>
            <a:off x="5073139" y="3924749"/>
            <a:ext cx="3022652" cy="494183"/>
          </a:xfrm>
          <a:prstGeom prst="rect">
            <a:avLst/>
          </a:prstGeom>
          <a:noFill/>
        </p:spPr>
        <p:txBody>
          <a:bodyPr wrap="square" rtlCol="0">
            <a:noAutofit/>
          </a:bodyPr>
          <a:lstStyle/>
          <a:p>
            <a:pPr algn="ctr"/>
            <a:r>
              <a:rPr lang="en-US" sz="2800" dirty="0" smtClean="0">
                <a:ln w="12700">
                  <a:noFill/>
                </a:ln>
                <a:effectLst>
                  <a:outerShdw blurRad="50800" dist="38100" dir="2700000" algn="tl" rotWithShape="0">
                    <a:srgbClr val="000000">
                      <a:alpha val="43000"/>
                    </a:srgbClr>
                  </a:outerShdw>
                </a:effectLst>
              </a:rPr>
              <a:t>Scene synthesis</a:t>
            </a:r>
            <a:endParaRPr lang="en-US" sz="2800" dirty="0">
              <a:ln w="12700">
                <a:noFill/>
              </a:ln>
              <a:effectLst>
                <a:outerShdw blurRad="50800" dist="38100" dir="2700000" algn="tl" rotWithShape="0">
                  <a:srgbClr val="000000">
                    <a:alpha val="43000"/>
                  </a:srgbClr>
                </a:outerShdw>
              </a:effectLst>
            </a:endParaRPr>
          </a:p>
        </p:txBody>
      </p:sp>
      <p:pic>
        <p:nvPicPr>
          <p:cNvPr id="5" name="Picture 4" descr="6.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6325" y="1727848"/>
            <a:ext cx="2989465" cy="1985540"/>
          </a:xfrm>
          <a:prstGeom prst="rect">
            <a:avLst/>
          </a:prstGeom>
        </p:spPr>
      </p:pic>
      <p:sp>
        <p:nvSpPr>
          <p:cNvPr id="17" name="TextBox 16"/>
          <p:cNvSpPr txBox="1"/>
          <p:nvPr/>
        </p:nvSpPr>
        <p:spPr>
          <a:xfrm>
            <a:off x="5106328" y="1233665"/>
            <a:ext cx="2989461" cy="494183"/>
          </a:xfrm>
          <a:prstGeom prst="rect">
            <a:avLst/>
          </a:prstGeom>
          <a:noFill/>
        </p:spPr>
        <p:txBody>
          <a:bodyPr wrap="square" rtlCol="0">
            <a:noAutofit/>
          </a:bodyPr>
          <a:lstStyle/>
          <a:p>
            <a:pPr algn="ctr"/>
            <a:r>
              <a:rPr lang="en-US" sz="2800" dirty="0" smtClean="0">
                <a:ln w="12700">
                  <a:noFill/>
                </a:ln>
                <a:effectLst>
                  <a:outerShdw blurRad="50800" dist="38100" dir="2700000" algn="tl" rotWithShape="0">
                    <a:srgbClr val="000000">
                      <a:alpha val="43000"/>
                    </a:srgbClr>
                  </a:outerShdw>
                </a:effectLst>
              </a:rPr>
              <a:t>Object insertion</a:t>
            </a:r>
            <a:endParaRPr lang="en-US" sz="2800" dirty="0">
              <a:ln w="12700">
                <a:noFill/>
              </a:ln>
              <a:effectLst>
                <a:outerShdw blurRad="50800" dist="38100" dir="2700000" algn="tl" rotWithShape="0">
                  <a:srgbClr val="000000">
                    <a:alpha val="43000"/>
                  </a:srgbClr>
                </a:outerShdw>
              </a:effectLst>
            </a:endParaRPr>
          </a:p>
        </p:txBody>
      </p:sp>
      <p:sp>
        <p:nvSpPr>
          <p:cNvPr id="18" name="TextBox 17"/>
          <p:cNvSpPr txBox="1"/>
          <p:nvPr/>
        </p:nvSpPr>
        <p:spPr>
          <a:xfrm>
            <a:off x="1054103" y="1233665"/>
            <a:ext cx="3022652" cy="494183"/>
          </a:xfrm>
          <a:prstGeom prst="rect">
            <a:avLst/>
          </a:prstGeom>
          <a:noFill/>
        </p:spPr>
        <p:txBody>
          <a:bodyPr wrap="square" rtlCol="0">
            <a:noAutofit/>
          </a:bodyPr>
          <a:lstStyle/>
          <a:p>
            <a:pPr algn="ctr"/>
            <a:r>
              <a:rPr lang="en-US" sz="2800" dirty="0" smtClean="0">
                <a:ln w="12700">
                  <a:noFill/>
                </a:ln>
                <a:effectLst>
                  <a:outerShdw blurRad="50800" dist="38100" dir="2700000" algn="tl" rotWithShape="0">
                    <a:srgbClr val="000000">
                      <a:alpha val="43000"/>
                    </a:srgbClr>
                  </a:outerShdw>
                </a:effectLst>
              </a:rPr>
              <a:t>Input image</a:t>
            </a:r>
            <a:endParaRPr lang="en-US" sz="2800" dirty="0">
              <a:ln w="12700">
                <a:noFill/>
              </a:ln>
              <a:effectLst>
                <a:outerShdw blurRad="50800" dist="38100" dir="2700000" algn="tl" rotWithShape="0">
                  <a:srgbClr val="000000">
                    <a:alpha val="43000"/>
                  </a:srgbClr>
                </a:outerShdw>
              </a:effectLst>
            </a:endParaRPr>
          </a:p>
        </p:txBody>
      </p:sp>
      <p:sp>
        <p:nvSpPr>
          <p:cNvPr id="19" name="TextBox 18"/>
          <p:cNvSpPr txBox="1"/>
          <p:nvPr/>
        </p:nvSpPr>
        <p:spPr>
          <a:xfrm>
            <a:off x="1022964" y="3955066"/>
            <a:ext cx="3022652" cy="494183"/>
          </a:xfrm>
          <a:prstGeom prst="rect">
            <a:avLst/>
          </a:prstGeom>
          <a:noFill/>
        </p:spPr>
        <p:txBody>
          <a:bodyPr wrap="square" rtlCol="0">
            <a:noAutofit/>
          </a:bodyPr>
          <a:lstStyle/>
          <a:p>
            <a:pPr algn="ctr"/>
            <a:r>
              <a:rPr lang="en-US" sz="2800" dirty="0" smtClean="0">
                <a:ln w="12700">
                  <a:noFill/>
                </a:ln>
                <a:effectLst>
                  <a:outerShdw blurRad="50800" dist="38100" dir="2700000" algn="tl" rotWithShape="0">
                    <a:srgbClr val="000000">
                      <a:alpha val="43000"/>
                    </a:srgbClr>
                  </a:outerShdw>
                </a:effectLst>
              </a:rPr>
              <a:t>Scene authoring</a:t>
            </a:r>
            <a:endParaRPr lang="en-US" sz="2800" dirty="0">
              <a:ln w="12700">
                <a:noFill/>
              </a:ln>
              <a:effectLst>
                <a:outerShdw blurRad="50800" dist="38100" dir="2700000" algn="tl" rotWithShape="0">
                  <a:srgbClr val="000000">
                    <a:alpha val="43000"/>
                  </a:srgbClr>
                </a:outerShdw>
              </a:effectLst>
            </a:endParaRPr>
          </a:p>
        </p:txBody>
      </p:sp>
      <p:sp>
        <p:nvSpPr>
          <p:cNvPr id="21" name="Curved Right Arrow 20"/>
          <p:cNvSpPr/>
          <p:nvPr/>
        </p:nvSpPr>
        <p:spPr>
          <a:xfrm>
            <a:off x="216494" y="2763437"/>
            <a:ext cx="822960" cy="2679697"/>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ight Arrow 21"/>
          <p:cNvSpPr/>
          <p:nvPr/>
        </p:nvSpPr>
        <p:spPr>
          <a:xfrm>
            <a:off x="4076755" y="5136084"/>
            <a:ext cx="996384" cy="38020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Curved Right Arrow 22"/>
          <p:cNvSpPr/>
          <p:nvPr/>
        </p:nvSpPr>
        <p:spPr>
          <a:xfrm flipH="1" flipV="1">
            <a:off x="8095789" y="2622196"/>
            <a:ext cx="919509" cy="2665740"/>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44716395"/>
      </p:ext>
    </p:extLst>
  </p:cSld>
  <p:clrMapOvr>
    <a:masterClrMapping/>
  </p:clrMapOvr>
  <mc:AlternateContent xmlns:mc="http://schemas.openxmlformats.org/markup-compatibility/2006" xmlns:p14="http://schemas.microsoft.com/office/powerpoint/2010/main">
    <mc:Choice Requires="p14">
      <p:transition spd="slow" p14:dur="2000" advTm="33085"/>
    </mc:Choice>
    <mc:Fallback xmlns="">
      <p:transition spd="slow" advTm="33085"/>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p:cNvSpPr/>
          <p:nvPr/>
        </p:nvSpPr>
        <p:spPr>
          <a:xfrm>
            <a:off x="4601885" y="237066"/>
            <a:ext cx="4447292" cy="302925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sp>
      <p:pic>
        <p:nvPicPr>
          <p:cNvPr id="8" name="Picture 7" descr="orig.png"/>
          <p:cNvPicPr>
            <a:picLocks noChangeAspect="1"/>
          </p:cNvPicPr>
          <p:nvPr/>
        </p:nvPicPr>
        <p:blipFill>
          <a:blip r:embed="rId5"/>
          <a:stretch>
            <a:fillRect/>
          </a:stretch>
        </p:blipFill>
        <p:spPr>
          <a:xfrm>
            <a:off x="4654550" y="325966"/>
            <a:ext cx="4311650" cy="2874433"/>
          </a:xfrm>
          <a:prstGeom prst="rect">
            <a:avLst/>
          </a:prstGeom>
          <a:effectLst>
            <a:outerShdw blurRad="50800" dist="38100" dir="2700000" algn="tl" rotWithShape="0">
              <a:srgbClr val="000000">
                <a:alpha val="43000"/>
              </a:srgbClr>
            </a:outerShdw>
          </a:effectLst>
        </p:spPr>
      </p:pic>
      <p:sp>
        <p:nvSpPr>
          <p:cNvPr id="23" name="Rectangle 22"/>
          <p:cNvSpPr/>
          <p:nvPr/>
        </p:nvSpPr>
        <p:spPr>
          <a:xfrm>
            <a:off x="126901" y="3279018"/>
            <a:ext cx="4447292" cy="338901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sp>
      <p:sp>
        <p:nvSpPr>
          <p:cNvPr id="22" name="Rectangle 21"/>
          <p:cNvSpPr/>
          <p:nvPr/>
        </p:nvSpPr>
        <p:spPr>
          <a:xfrm>
            <a:off x="4601885" y="3276599"/>
            <a:ext cx="4447292" cy="338901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sp>
      <p:sp>
        <p:nvSpPr>
          <p:cNvPr id="20" name="Rectangle 19"/>
          <p:cNvSpPr/>
          <p:nvPr/>
        </p:nvSpPr>
        <p:spPr>
          <a:xfrm>
            <a:off x="129193" y="237066"/>
            <a:ext cx="4447292" cy="302925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sp>
      <p:pic>
        <p:nvPicPr>
          <p:cNvPr id="19" name="Picture 18" descr="orig.bak.png"/>
          <p:cNvPicPr>
            <a:picLocks noChangeAspect="1"/>
          </p:cNvPicPr>
          <p:nvPr/>
        </p:nvPicPr>
        <p:blipFill>
          <a:blip r:embed="rId6"/>
          <a:stretch>
            <a:fillRect/>
          </a:stretch>
        </p:blipFill>
        <p:spPr>
          <a:xfrm>
            <a:off x="4652686" y="3355218"/>
            <a:ext cx="4313514" cy="3235136"/>
          </a:xfrm>
          <a:prstGeom prst="rect">
            <a:avLst/>
          </a:prstGeom>
          <a:effectLst>
            <a:outerShdw blurRad="50800" dist="38100" dir="2700000" algn="tl" rotWithShape="0">
              <a:srgbClr val="000000">
                <a:alpha val="43000"/>
              </a:srgbClr>
            </a:outerShdw>
          </a:effectLst>
        </p:spPr>
      </p:pic>
      <p:pic>
        <p:nvPicPr>
          <p:cNvPr id="7" name="Picture 6" descr="composite.png"/>
          <p:cNvPicPr>
            <a:picLocks noChangeAspect="1"/>
          </p:cNvPicPr>
          <p:nvPr/>
        </p:nvPicPr>
        <p:blipFill>
          <a:blip r:embed="rId7"/>
          <a:stretch>
            <a:fillRect/>
          </a:stretch>
        </p:blipFill>
        <p:spPr>
          <a:xfrm>
            <a:off x="4654550" y="325966"/>
            <a:ext cx="4311650" cy="2874433"/>
          </a:xfrm>
          <a:prstGeom prst="rect">
            <a:avLst/>
          </a:prstGeom>
          <a:effectLst>
            <a:outerShdw blurRad="50800" dist="38100" dir="2700000" algn="tl" rotWithShape="0">
              <a:srgbClr val="000000">
                <a:alpha val="43000"/>
              </a:srgbClr>
            </a:outerShdw>
          </a:effectLst>
        </p:spPr>
      </p:pic>
      <p:pic>
        <p:nvPicPr>
          <p:cNvPr id="12" name="Picture 11" descr="orig.png"/>
          <p:cNvPicPr>
            <a:picLocks noChangeAspect="1"/>
          </p:cNvPicPr>
          <p:nvPr/>
        </p:nvPicPr>
        <p:blipFill>
          <a:blip r:embed="rId8"/>
          <a:stretch>
            <a:fillRect/>
          </a:stretch>
        </p:blipFill>
        <p:spPr>
          <a:xfrm>
            <a:off x="205393" y="330200"/>
            <a:ext cx="4305300" cy="2870200"/>
          </a:xfrm>
          <a:prstGeom prst="rect">
            <a:avLst/>
          </a:prstGeom>
          <a:effectLst>
            <a:outerShdw blurRad="50800" dist="38100" dir="2700000" algn="tl" rotWithShape="0">
              <a:srgbClr val="000000">
                <a:alpha val="43000"/>
              </a:srgbClr>
            </a:outerShdw>
          </a:effectLst>
        </p:spPr>
      </p:pic>
      <p:pic>
        <p:nvPicPr>
          <p:cNvPr id="13" name="Picture 12" descr="composite.png"/>
          <p:cNvPicPr>
            <a:picLocks noChangeAspect="1"/>
          </p:cNvPicPr>
          <p:nvPr/>
        </p:nvPicPr>
        <p:blipFill>
          <a:blip r:embed="rId9"/>
          <a:stretch>
            <a:fillRect/>
          </a:stretch>
        </p:blipFill>
        <p:spPr>
          <a:xfrm>
            <a:off x="205393" y="330200"/>
            <a:ext cx="4305300" cy="2870200"/>
          </a:xfrm>
          <a:prstGeom prst="rect">
            <a:avLst/>
          </a:prstGeom>
          <a:effectLst>
            <a:outerShdw blurRad="50800" dist="38100" dir="2700000" algn="tl" rotWithShape="0">
              <a:srgbClr val="000000">
                <a:alpha val="43000"/>
              </a:srgbClr>
            </a:outerShdw>
          </a:effectLst>
        </p:spPr>
      </p:pic>
      <p:pic>
        <p:nvPicPr>
          <p:cNvPr id="16" name="Picture 15" descr="orig.png"/>
          <p:cNvPicPr>
            <a:picLocks noChangeAspect="1"/>
          </p:cNvPicPr>
          <p:nvPr/>
        </p:nvPicPr>
        <p:blipFill>
          <a:blip r:embed="rId10"/>
          <a:stretch>
            <a:fillRect/>
          </a:stretch>
        </p:blipFill>
        <p:spPr>
          <a:xfrm>
            <a:off x="198437" y="3355218"/>
            <a:ext cx="4312255" cy="3234191"/>
          </a:xfrm>
          <a:prstGeom prst="rect">
            <a:avLst/>
          </a:prstGeom>
          <a:effectLst>
            <a:outerShdw blurRad="50800" dist="38100" dir="2700000" algn="tl" rotWithShape="0">
              <a:srgbClr val="000000">
                <a:alpha val="43000"/>
              </a:srgbClr>
            </a:outerShdw>
          </a:effectLst>
        </p:spPr>
      </p:pic>
      <p:pic>
        <p:nvPicPr>
          <p:cNvPr id="17" name="Picture 16" descr="composite.png"/>
          <p:cNvPicPr>
            <a:picLocks noChangeAspect="1"/>
          </p:cNvPicPr>
          <p:nvPr/>
        </p:nvPicPr>
        <p:blipFill>
          <a:blip r:embed="rId11"/>
          <a:stretch>
            <a:fillRect/>
          </a:stretch>
        </p:blipFill>
        <p:spPr>
          <a:xfrm>
            <a:off x="198437" y="3355218"/>
            <a:ext cx="4312255" cy="3234191"/>
          </a:xfrm>
          <a:prstGeom prst="rect">
            <a:avLst/>
          </a:prstGeom>
          <a:effectLst>
            <a:outerShdw blurRad="50800" dist="38100" dir="2700000" algn="tl" rotWithShape="0">
              <a:srgbClr val="000000">
                <a:alpha val="43000"/>
              </a:srgbClr>
            </a:outerShdw>
          </a:effectLst>
        </p:spPr>
      </p:pic>
      <p:pic>
        <p:nvPicPr>
          <p:cNvPr id="2" name="pooltable-l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652686" y="3367250"/>
            <a:ext cx="4313514" cy="3235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1500"/>
                            </p:stCondLst>
                            <p:childTnLst>
                              <p:par>
                                <p:cTn id="38" presetID="10" presetClass="exit" presetSubtype="0" fill="hold" nodeType="after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par>
                          <p:cTn id="50" fill="hold">
                            <p:stCondLst>
                              <p:cond delay="500"/>
                            </p:stCondLst>
                            <p:childTnLst>
                              <p:par>
                                <p:cTn id="51" presetID="10" presetClass="exit" presetSubtype="0" fill="hold" nodeType="afterEffect">
                                  <p:stCondLst>
                                    <p:cond delay="0"/>
                                  </p:stCondLst>
                                  <p:childTnLst>
                                    <p:animEffect transition="out" filter="fade">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par>
                          <p:cTn id="58" fill="hold">
                            <p:stCondLst>
                              <p:cond delay="1500"/>
                            </p:stCondLst>
                            <p:childTnLst>
                              <p:par>
                                <p:cTn id="59" presetID="10" presetClass="exit" presetSubtype="0" fill="hold" nodeType="afterEffect">
                                  <p:stCondLst>
                                    <p:cond delay="0"/>
                                  </p:stCondLst>
                                  <p:childTnLst>
                                    <p:animEffect transition="out" filter="fade">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par>
                          <p:cTn id="71" fill="hold">
                            <p:stCondLst>
                              <p:cond delay="500"/>
                            </p:stCondLst>
                            <p:childTnLst>
                              <p:par>
                                <p:cTn id="72" presetID="10" presetClass="exit" presetSubtype="0" fill="hold" nodeType="after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par>
                          <p:cTn id="79" fill="hold">
                            <p:stCondLst>
                              <p:cond delay="1500"/>
                            </p:stCondLst>
                            <p:childTnLst>
                              <p:par>
                                <p:cTn id="80" presetID="10" presetClass="exit" presetSubtype="0" fill="hold" nodeType="afterEffect">
                                  <p:stCondLst>
                                    <p:cond delay="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1" presetClass="mediacall" presetSubtype="0" fill="hold" nodeType="withEffect">
                                  <p:stCondLst>
                                    <p:cond delay="0"/>
                                  </p:stCondLst>
                                  <p:childTnLst>
                                    <p:cmd type="call" cmd="playFrom(0.0)">
                                      <p:cBhvr>
                                        <p:cTn id="86" dur="9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Overview of getting geometry and lighting</a:t>
            </a:r>
            <a:endParaRPr lang="en-US" sz="3600" dirty="0"/>
          </a:p>
        </p:txBody>
      </p:sp>
      <p:sp>
        <p:nvSpPr>
          <p:cNvPr id="3" name="Content Placeholder 2"/>
          <p:cNvSpPr>
            <a:spLocks noGrp="1"/>
          </p:cNvSpPr>
          <p:nvPr>
            <p:ph idx="1"/>
          </p:nvPr>
        </p:nvSpPr>
        <p:spPr/>
        <p:txBody>
          <a:bodyPr/>
          <a:lstStyle/>
          <a:p>
            <a:endParaRPr lang="en-US"/>
          </a:p>
        </p:txBody>
      </p:sp>
      <p:pic>
        <p:nvPicPr>
          <p:cNvPr id="4" name="Picture 3" descr="orig.png"/>
          <p:cNvPicPr>
            <a:picLocks noChangeAspect="1"/>
          </p:cNvPicPr>
          <p:nvPr/>
        </p:nvPicPr>
        <p:blipFill>
          <a:blip r:embed="rId2"/>
          <a:stretch>
            <a:fillRect/>
          </a:stretch>
        </p:blipFill>
        <p:spPr>
          <a:xfrm>
            <a:off x="710241" y="1447800"/>
            <a:ext cx="7764152" cy="515678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6730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7351" y="407357"/>
            <a:ext cx="9135272" cy="6067456"/>
            <a:chOff x="7351" y="407357"/>
            <a:chExt cx="9135272" cy="6067456"/>
          </a:xfrm>
        </p:grpSpPr>
        <p:grpSp>
          <p:nvGrpSpPr>
            <p:cNvPr id="17" name="Group 16"/>
            <p:cNvGrpSpPr/>
            <p:nvPr/>
          </p:nvGrpSpPr>
          <p:grpSpPr>
            <a:xfrm>
              <a:off x="7351" y="407357"/>
              <a:ext cx="9135272" cy="6067456"/>
              <a:chOff x="777974" y="1291561"/>
              <a:chExt cx="7752408" cy="5148987"/>
            </a:xfrm>
          </p:grpSpPr>
          <p:pic>
            <p:nvPicPr>
              <p:cNvPr id="21" name="Picture 20" descr="orig.png"/>
              <p:cNvPicPr>
                <a:picLocks noChangeAspect="1"/>
              </p:cNvPicPr>
              <p:nvPr/>
            </p:nvPicPr>
            <p:blipFill>
              <a:blip r:embed="rId3"/>
              <a:stretch>
                <a:fillRect/>
              </a:stretch>
            </p:blipFill>
            <p:spPr>
              <a:xfrm>
                <a:off x="777974" y="1291561"/>
                <a:ext cx="7752407" cy="5148987"/>
              </a:xfrm>
              <a:prstGeom prst="rect">
                <a:avLst/>
              </a:prstGeom>
            </p:spPr>
          </p:pic>
          <p:cxnSp>
            <p:nvCxnSpPr>
              <p:cNvPr id="22" name="Straight Connector 21"/>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920239" y="1822301"/>
                <a:ext cx="3565042" cy="538770"/>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798755" y="1799418"/>
                <a:ext cx="3547373" cy="444017"/>
              </a:xfrm>
              <a:prstGeom prst="rect">
                <a:avLst/>
              </a:prstGeom>
              <a:noFill/>
            </p:spPr>
            <p:txBody>
              <a:bodyPr wrap="square" rtlCol="0">
                <a:spAutoFit/>
              </a:bodyPr>
              <a:lstStyle/>
              <a:p>
                <a:r>
                  <a:rPr lang="en-US" sz="2800" dirty="0" smtClean="0">
                    <a:solidFill>
                      <a:schemeClr val="bg1"/>
                    </a:solidFill>
                    <a:latin typeface="Times New Roman"/>
                  </a:rPr>
                  <a:t>Bounding geometry</a:t>
                </a:r>
                <a:endParaRPr lang="en-US" sz="2800" dirty="0">
                  <a:solidFill>
                    <a:schemeClr val="bg1"/>
                  </a:solidFill>
                  <a:latin typeface="Times New Roman"/>
                </a:endParaRPr>
              </a:p>
            </p:txBody>
          </p:sp>
        </p:grpSp>
        <p:cxnSp>
          <p:nvCxnSpPr>
            <p:cNvPr id="18" name="Straight Connector 17"/>
            <p:cNvCxnSpPr>
              <a:stCxn id="19"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Spatial Layout [</a:t>
              </a:r>
              <a:r>
                <a:rPr lang="en-US" sz="2400" dirty="0" err="1" smtClean="0">
                  <a:latin typeface="Times New Roman"/>
                </a:rPr>
                <a:t>Hedau</a:t>
              </a:r>
              <a:r>
                <a:rPr lang="en-US" sz="2400" dirty="0" smtClean="0">
                  <a:latin typeface="Times New Roman"/>
                </a:rPr>
                <a:t> et al. </a:t>
              </a:r>
              <a:r>
                <a:rPr lang="fr-FR" sz="2400" dirty="0" smtClean="0">
                  <a:latin typeface="Times New Roman"/>
                </a:rPr>
                <a:t>’</a:t>
              </a:r>
              <a:r>
                <a:rPr lang="en-US" sz="2400" dirty="0" smtClean="0">
                  <a:latin typeface="Times New Roman"/>
                </a:rPr>
                <a:t>09]</a:t>
              </a:r>
              <a:endParaRPr lang="en-US" sz="2400" dirty="0">
                <a:latin typeface="Times New Roman"/>
              </a:endParaRPr>
            </a:p>
          </p:txBody>
        </p:sp>
      </p:grpSp>
      <p:sp>
        <p:nvSpPr>
          <p:cNvPr id="2" name="TextBox 1"/>
          <p:cNvSpPr txBox="1"/>
          <p:nvPr/>
        </p:nvSpPr>
        <p:spPr>
          <a:xfrm>
            <a:off x="174993" y="2514600"/>
            <a:ext cx="4778007" cy="1569660"/>
          </a:xfrm>
          <a:prstGeom prst="rect">
            <a:avLst/>
          </a:prstGeom>
          <a:solidFill>
            <a:srgbClr val="FFFFFF">
              <a:alpha val="70000"/>
            </a:srgbClr>
          </a:solidFill>
        </p:spPr>
        <p:txBody>
          <a:bodyPr wrap="square" rtlCol="0">
            <a:spAutoFit/>
          </a:bodyPr>
          <a:lstStyle/>
          <a:p>
            <a:r>
              <a:rPr lang="en-US" sz="2400" dirty="0" smtClean="0"/>
              <a:t>Remember Tour into the Picture?  This is also a box model, but camera doesn’t have to face the back wall</a:t>
            </a:r>
          </a:p>
          <a:p>
            <a:r>
              <a:rPr lang="en-US" sz="2400" dirty="0" smtClean="0"/>
              <a:t>- Three vanishing points</a:t>
            </a:r>
            <a:endParaRPr lang="en-US" sz="2400" dirty="0"/>
          </a:p>
        </p:txBody>
      </p:sp>
    </p:spTree>
    <p:extLst>
      <p:ext uri="{BB962C8B-B14F-4D97-AF65-F5344CB8AC3E}">
        <p14:creationId xmlns:p14="http://schemas.microsoft.com/office/powerpoint/2010/main" val="2503519850"/>
      </p:ext>
    </p:extLst>
  </p:cSld>
  <p:clrMapOvr>
    <a:masterClrMapping/>
  </p:clrMapOvr>
  <mc:AlternateContent xmlns:mc="http://schemas.openxmlformats.org/markup-compatibility/2006" xmlns:p14="http://schemas.microsoft.com/office/powerpoint/2010/main">
    <mc:Choice Requires="p14">
      <p:transition spd="slow" p14:dur="2000" advTm="18865"/>
    </mc:Choice>
    <mc:Fallback xmlns="">
      <p:transition spd="slow" advTm="18865"/>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7351" y="407357"/>
            <a:ext cx="9135272" cy="6068167"/>
            <a:chOff x="7351" y="407357"/>
            <a:chExt cx="9135272" cy="6068167"/>
          </a:xfrm>
        </p:grpSpPr>
        <p:grpSp>
          <p:nvGrpSpPr>
            <p:cNvPr id="51" name="Group 50"/>
            <p:cNvGrpSpPr/>
            <p:nvPr/>
          </p:nvGrpSpPr>
          <p:grpSpPr>
            <a:xfrm>
              <a:off x="7351" y="407357"/>
              <a:ext cx="9135272" cy="6068167"/>
              <a:chOff x="777974" y="1291561"/>
              <a:chExt cx="7752408" cy="5149590"/>
            </a:xfrm>
          </p:grpSpPr>
          <p:pic>
            <p:nvPicPr>
              <p:cNvPr id="54" name="Picture 53" descr="orig.png"/>
              <p:cNvPicPr>
                <a:picLocks noChangeAspect="1"/>
              </p:cNvPicPr>
              <p:nvPr/>
            </p:nvPicPr>
            <p:blipFill>
              <a:blip r:embed="rId3"/>
              <a:stretch>
                <a:fillRect/>
              </a:stretch>
            </p:blipFill>
            <p:spPr>
              <a:xfrm>
                <a:off x="777974" y="1291561"/>
                <a:ext cx="7752407" cy="5148987"/>
              </a:xfrm>
              <a:prstGeom prst="rect">
                <a:avLst/>
              </a:prstGeom>
            </p:spPr>
          </p:pic>
          <p:cxnSp>
            <p:nvCxnSpPr>
              <p:cNvPr id="55" name="Straight Connector 54"/>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65" name="Freeform 64"/>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67" name="Rectangle 66"/>
              <p:cNvSpPr/>
              <p:nvPr/>
            </p:nvSpPr>
            <p:spPr>
              <a:xfrm>
                <a:off x="920239" y="1822301"/>
                <a:ext cx="3565042" cy="1190718"/>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70" name="Straight Connector 69"/>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798755" y="1799418"/>
                <a:ext cx="3547373" cy="444017"/>
              </a:xfrm>
              <a:prstGeom prst="rect">
                <a:avLst/>
              </a:prstGeom>
              <a:noFill/>
            </p:spPr>
            <p:txBody>
              <a:bodyPr wrap="square" rtlCol="0">
                <a:spAutoFit/>
              </a:bodyPr>
              <a:lstStyle/>
              <a:p>
                <a:r>
                  <a:rPr lang="en-US" sz="2800" dirty="0" smtClean="0">
                    <a:solidFill>
                      <a:schemeClr val="bg1"/>
                    </a:solidFill>
                    <a:latin typeface="Times New Roman"/>
                  </a:rPr>
                  <a:t>Bounding geometry</a:t>
                </a:r>
                <a:endParaRPr lang="en-US" sz="2800" dirty="0">
                  <a:solidFill>
                    <a:schemeClr val="bg1"/>
                  </a:solidFill>
                  <a:latin typeface="Times New Roman"/>
                </a:endParaRPr>
              </a:p>
            </p:txBody>
          </p:sp>
          <p:sp>
            <p:nvSpPr>
              <p:cNvPr id="76" name="Rectangle 75"/>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77" name="Straight Connector 76"/>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800835" y="2335621"/>
                <a:ext cx="3321514" cy="444017"/>
              </a:xfrm>
              <a:prstGeom prst="rect">
                <a:avLst/>
              </a:prstGeom>
              <a:noFill/>
            </p:spPr>
            <p:txBody>
              <a:bodyPr wrap="square" rtlCol="0">
                <a:spAutoFit/>
              </a:bodyPr>
              <a:lstStyle/>
              <a:p>
                <a:r>
                  <a:rPr lang="en-US" sz="2800" dirty="0" smtClean="0">
                    <a:solidFill>
                      <a:schemeClr val="bg1"/>
                    </a:solidFill>
                    <a:latin typeface="Times New Roman"/>
                  </a:rPr>
                  <a:t>Supporting geometry</a:t>
                </a:r>
              </a:p>
            </p:txBody>
          </p:sp>
          <p:sp>
            <p:nvSpPr>
              <p:cNvPr id="84" name="Rectangle 83"/>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Manual input</a:t>
                </a:r>
                <a:endParaRPr lang="en-US" sz="2400" dirty="0">
                  <a:latin typeface="Times New Roman"/>
                </a:endParaRPr>
              </a:p>
            </p:txBody>
          </p:sp>
          <p:cxnSp>
            <p:nvCxnSpPr>
              <p:cNvPr id="85" name="Straight Connector 84"/>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cxnSp>
          <p:nvCxnSpPr>
            <p:cNvPr id="52" name="Straight Connector 51"/>
            <p:cNvCxnSpPr>
              <a:stCxn id="53"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Spatial Layout [</a:t>
              </a:r>
              <a:r>
                <a:rPr lang="en-US" sz="2400" dirty="0" err="1" smtClean="0">
                  <a:latin typeface="Times New Roman"/>
                </a:rPr>
                <a:t>Hedau</a:t>
              </a:r>
              <a:r>
                <a:rPr lang="en-US" sz="2400" dirty="0" smtClean="0">
                  <a:latin typeface="Times New Roman"/>
                </a:rPr>
                <a:t> et al. </a:t>
              </a:r>
              <a:r>
                <a:rPr lang="fr-FR" sz="2400" dirty="0" smtClean="0">
                  <a:latin typeface="Times New Roman"/>
                </a:rPr>
                <a:t>’</a:t>
              </a:r>
              <a:r>
                <a:rPr lang="en-US" sz="2400" dirty="0" smtClean="0">
                  <a:latin typeface="Times New Roman"/>
                </a:rPr>
                <a:t>09]</a:t>
              </a:r>
              <a:endParaRPr lang="en-US" sz="2400" dirty="0">
                <a:latin typeface="Times New Roman"/>
              </a:endParaRPr>
            </a:p>
          </p:txBody>
        </p:sp>
      </p:grpSp>
    </p:spTree>
    <p:extLst>
      <p:ext uri="{BB962C8B-B14F-4D97-AF65-F5344CB8AC3E}">
        <p14:creationId xmlns:p14="http://schemas.microsoft.com/office/powerpoint/2010/main" val="1796324933"/>
      </p:ext>
    </p:extLst>
  </p:cSld>
  <p:clrMapOvr>
    <a:masterClrMapping/>
  </p:clrMapOvr>
  <mc:AlternateContent xmlns:mc="http://schemas.openxmlformats.org/markup-compatibility/2006" xmlns:p14="http://schemas.microsoft.com/office/powerpoint/2010/main">
    <mc:Choice Requires="p14">
      <p:transition spd="slow" p14:dur="2000" advTm="10310"/>
    </mc:Choice>
    <mc:Fallback xmlns="">
      <p:transition spd="slow" advTm="1031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7351" y="407357"/>
            <a:ext cx="9135272" cy="6068167"/>
            <a:chOff x="7351" y="407357"/>
            <a:chExt cx="9135272" cy="6068167"/>
          </a:xfrm>
        </p:grpSpPr>
        <p:grpSp>
          <p:nvGrpSpPr>
            <p:cNvPr id="34" name="Group 33"/>
            <p:cNvGrpSpPr/>
            <p:nvPr/>
          </p:nvGrpSpPr>
          <p:grpSpPr>
            <a:xfrm>
              <a:off x="7351" y="407357"/>
              <a:ext cx="9135272" cy="6068167"/>
              <a:chOff x="777974" y="1291561"/>
              <a:chExt cx="7752408" cy="5149590"/>
            </a:xfrm>
          </p:grpSpPr>
          <p:pic>
            <p:nvPicPr>
              <p:cNvPr id="36" name="Picture 35" descr="orig.png"/>
              <p:cNvPicPr>
                <a:picLocks noChangeAspect="1"/>
              </p:cNvPicPr>
              <p:nvPr/>
            </p:nvPicPr>
            <p:blipFill>
              <a:blip r:embed="rId3"/>
              <a:stretch>
                <a:fillRect/>
              </a:stretch>
            </p:blipFill>
            <p:spPr>
              <a:xfrm>
                <a:off x="777974" y="1291561"/>
                <a:ext cx="7752407" cy="5148987"/>
              </a:xfrm>
              <a:prstGeom prst="rect">
                <a:avLst/>
              </a:prstGeom>
            </p:spPr>
          </p:pic>
          <p:cxnSp>
            <p:nvCxnSpPr>
              <p:cNvPr id="37" name="Straight Connector 36"/>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44" name="Picture 43" descr="segmatte.png"/>
              <p:cNvPicPr>
                <a:picLocks noChangeAspect="1"/>
              </p:cNvPicPr>
              <p:nvPr/>
            </p:nvPicPr>
            <p:blipFill>
              <a:blip r:embed="rId4"/>
              <a:stretch>
                <a:fillRect/>
              </a:stretch>
            </p:blipFill>
            <p:spPr>
              <a:xfrm>
                <a:off x="6382266" y="4103136"/>
                <a:ext cx="1761266" cy="1024215"/>
              </a:xfrm>
              <a:prstGeom prst="rect">
                <a:avLst/>
              </a:prstGeom>
            </p:spPr>
          </p:pic>
          <p:sp>
            <p:nvSpPr>
              <p:cNvPr id="47" name="Rectangle 46"/>
              <p:cNvSpPr/>
              <p:nvPr/>
            </p:nvSpPr>
            <p:spPr>
              <a:xfrm>
                <a:off x="920239" y="1822302"/>
                <a:ext cx="3565042" cy="1691862"/>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48" name="Straight Connector 47"/>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798755" y="1799418"/>
                <a:ext cx="3547373" cy="444017"/>
              </a:xfrm>
              <a:prstGeom prst="rect">
                <a:avLst/>
              </a:prstGeom>
              <a:noFill/>
            </p:spPr>
            <p:txBody>
              <a:bodyPr wrap="square" rtlCol="0">
                <a:spAutoFit/>
              </a:bodyPr>
              <a:lstStyle/>
              <a:p>
                <a:r>
                  <a:rPr lang="en-US" sz="2800" dirty="0" smtClean="0">
                    <a:solidFill>
                      <a:schemeClr val="bg1"/>
                    </a:solidFill>
                    <a:latin typeface="Times New Roman"/>
                  </a:rPr>
                  <a:t>Bounding geometry</a:t>
                </a:r>
                <a:endParaRPr lang="en-US" sz="2800" dirty="0">
                  <a:solidFill>
                    <a:schemeClr val="bg1"/>
                  </a:solidFill>
                  <a:latin typeface="Times New Roman"/>
                </a:endParaRPr>
              </a:p>
            </p:txBody>
          </p:sp>
          <p:sp>
            <p:nvSpPr>
              <p:cNvPr id="50" name="TextBox 49"/>
              <p:cNvSpPr txBox="1"/>
              <p:nvPr/>
            </p:nvSpPr>
            <p:spPr>
              <a:xfrm>
                <a:off x="1805007" y="2936086"/>
                <a:ext cx="3278386" cy="444017"/>
              </a:xfrm>
              <a:prstGeom prst="rect">
                <a:avLst/>
              </a:prstGeom>
              <a:noFill/>
            </p:spPr>
            <p:txBody>
              <a:bodyPr wrap="square" rtlCol="0">
                <a:spAutoFit/>
              </a:bodyPr>
              <a:lstStyle/>
              <a:p>
                <a:r>
                  <a:rPr lang="en-US" sz="2800" dirty="0" smtClean="0">
                    <a:solidFill>
                      <a:schemeClr val="bg1"/>
                    </a:solidFill>
                    <a:latin typeface="Times New Roman"/>
                  </a:rPr>
                  <a:t>Occluding geometry</a:t>
                </a:r>
              </a:p>
            </p:txBody>
          </p:sp>
          <p:pic>
            <p:nvPicPr>
              <p:cNvPr id="51" name="Picture 50" descr="segmatte.png"/>
              <p:cNvPicPr>
                <a:picLocks noChangeAspect="1"/>
              </p:cNvPicPr>
              <p:nvPr/>
            </p:nvPicPr>
            <p:blipFill>
              <a:blip r:embed="rId4"/>
              <a:stretch>
                <a:fillRect/>
              </a:stretch>
            </p:blipFill>
            <p:spPr>
              <a:xfrm>
                <a:off x="911366" y="2936086"/>
                <a:ext cx="893167" cy="519396"/>
              </a:xfrm>
              <a:prstGeom prst="rect">
                <a:avLst/>
              </a:prstGeom>
            </p:spPr>
          </p:pic>
          <p:sp>
            <p:nvSpPr>
              <p:cNvPr id="52" name="Rectangle 51"/>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53" name="Straight Connector 52"/>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800835" y="2335621"/>
                <a:ext cx="3321514" cy="444017"/>
              </a:xfrm>
              <a:prstGeom prst="rect">
                <a:avLst/>
              </a:prstGeom>
              <a:noFill/>
            </p:spPr>
            <p:txBody>
              <a:bodyPr wrap="square" rtlCol="0">
                <a:spAutoFit/>
              </a:bodyPr>
              <a:lstStyle/>
              <a:p>
                <a:r>
                  <a:rPr lang="en-US" sz="2800" dirty="0" smtClean="0">
                    <a:solidFill>
                      <a:schemeClr val="bg1"/>
                    </a:solidFill>
                    <a:latin typeface="Times New Roman"/>
                  </a:rPr>
                  <a:t>Supporting geometry</a:t>
                </a:r>
              </a:p>
            </p:txBody>
          </p:sp>
          <p:sp>
            <p:nvSpPr>
              <p:cNvPr id="57" name="Rectangle 56"/>
              <p:cNvSpPr/>
              <p:nvPr/>
            </p:nvSpPr>
            <p:spPr>
              <a:xfrm>
                <a:off x="4617994" y="3514163"/>
                <a:ext cx="2060188" cy="79470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Spectral matting[Levin et al. </a:t>
                </a:r>
                <a:r>
                  <a:rPr lang="fr-FR" sz="2400" dirty="0" smtClean="0">
                    <a:latin typeface="Times New Roman"/>
                  </a:rPr>
                  <a:t>’</a:t>
                </a:r>
                <a:r>
                  <a:rPr lang="en-US" sz="2400" dirty="0" smtClean="0">
                    <a:latin typeface="Times New Roman"/>
                  </a:rPr>
                  <a:t>09]</a:t>
                </a:r>
                <a:endParaRPr lang="en-US" sz="2400" dirty="0">
                  <a:latin typeface="Times New Roman"/>
                </a:endParaRPr>
              </a:p>
            </p:txBody>
          </p:sp>
          <p:cxnSp>
            <p:nvCxnSpPr>
              <p:cNvPr id="62" name="Straight Connector 61"/>
              <p:cNvCxnSpPr/>
              <p:nvPr/>
            </p:nvCxnSpPr>
            <p:spPr>
              <a:xfrm>
                <a:off x="6678183" y="3911518"/>
                <a:ext cx="494872" cy="50981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Manual input</a:t>
                </a:r>
                <a:endParaRPr lang="en-US" sz="2400" dirty="0">
                  <a:latin typeface="Times New Roman"/>
                </a:endParaRPr>
              </a:p>
            </p:txBody>
          </p:sp>
          <p:cxnSp>
            <p:nvCxnSpPr>
              <p:cNvPr id="64" name="Straight Connector 63"/>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cxnSp>
          <p:nvCxnSpPr>
            <p:cNvPr id="30" name="Straight Connector 29"/>
            <p:cNvCxnSpPr>
              <a:stCxn id="33"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Spatial Layout [</a:t>
              </a:r>
              <a:r>
                <a:rPr lang="en-US" sz="2400" dirty="0" err="1" smtClean="0">
                  <a:latin typeface="Times New Roman"/>
                </a:rPr>
                <a:t>Hedau</a:t>
              </a:r>
              <a:r>
                <a:rPr lang="en-US" sz="2400" dirty="0" smtClean="0">
                  <a:latin typeface="Times New Roman"/>
                </a:rPr>
                <a:t> et al. </a:t>
              </a:r>
              <a:r>
                <a:rPr lang="fr-FR" sz="2400" dirty="0" smtClean="0">
                  <a:latin typeface="Times New Roman"/>
                </a:rPr>
                <a:t>’</a:t>
              </a:r>
              <a:r>
                <a:rPr lang="en-US" sz="2400" dirty="0" smtClean="0">
                  <a:latin typeface="Times New Roman"/>
                </a:rPr>
                <a:t>09]</a:t>
              </a:r>
              <a:endParaRPr lang="en-US" sz="2400" dirty="0">
                <a:latin typeface="Times New Roman"/>
              </a:endParaRPr>
            </a:p>
          </p:txBody>
        </p:sp>
      </p:grpSp>
    </p:spTree>
    <p:extLst>
      <p:ext uri="{BB962C8B-B14F-4D97-AF65-F5344CB8AC3E}">
        <p14:creationId xmlns:p14="http://schemas.microsoft.com/office/powerpoint/2010/main" val="1034262132"/>
      </p:ext>
    </p:extLst>
  </p:cSld>
  <p:clrMapOvr>
    <a:masterClrMapping/>
  </p:clrMapOvr>
  <mc:AlternateContent xmlns:mc="http://schemas.openxmlformats.org/markup-compatibility/2006" xmlns:p14="http://schemas.microsoft.com/office/powerpoint/2010/main">
    <mc:Choice Requires="p14">
      <p:transition spd="slow" p14:dur="2000" advTm="7066"/>
    </mc:Choice>
    <mc:Fallback xmlns="">
      <p:transition spd="slow" advTm="7066"/>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7351" y="0"/>
            <a:ext cx="9135272" cy="6475524"/>
            <a:chOff x="7351" y="0"/>
            <a:chExt cx="9135272" cy="6475524"/>
          </a:xfrm>
        </p:grpSpPr>
        <p:grpSp>
          <p:nvGrpSpPr>
            <p:cNvPr id="13" name="Group 12"/>
            <p:cNvGrpSpPr/>
            <p:nvPr/>
          </p:nvGrpSpPr>
          <p:grpSpPr>
            <a:xfrm>
              <a:off x="7351" y="0"/>
              <a:ext cx="9135272" cy="6475524"/>
              <a:chOff x="7351" y="0"/>
              <a:chExt cx="9135272" cy="6475524"/>
            </a:xfrm>
          </p:grpSpPr>
          <p:grpSp>
            <p:nvGrpSpPr>
              <p:cNvPr id="2" name="Group 1"/>
              <p:cNvGrpSpPr/>
              <p:nvPr/>
            </p:nvGrpSpPr>
            <p:grpSpPr>
              <a:xfrm>
                <a:off x="7351" y="404194"/>
                <a:ext cx="9135272" cy="6071330"/>
                <a:chOff x="777974" y="1288877"/>
                <a:chExt cx="7752408" cy="5152274"/>
              </a:xfrm>
            </p:grpSpPr>
            <p:pic>
              <p:nvPicPr>
                <p:cNvPr id="58" name="Picture 57" descr="orig.png"/>
                <p:cNvPicPr>
                  <a:picLocks noChangeAspect="1"/>
                </p:cNvPicPr>
                <p:nvPr/>
              </p:nvPicPr>
              <p:blipFill>
                <a:blip r:embed="rId3"/>
                <a:stretch>
                  <a:fillRect/>
                </a:stretch>
              </p:blipFill>
              <p:spPr>
                <a:xfrm>
                  <a:off x="777974" y="1291561"/>
                  <a:ext cx="7752407" cy="5148987"/>
                </a:xfrm>
                <a:prstGeom prst="rect">
                  <a:avLst/>
                </a:prstGeom>
              </p:spPr>
            </p:pic>
            <p:cxnSp>
              <p:nvCxnSpPr>
                <p:cNvPr id="59" name="Straight Connector 58"/>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73" name="Freeform 72"/>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74" name="Picture 73" descr="segmatte.png"/>
                <p:cNvPicPr>
                  <a:picLocks noChangeAspect="1"/>
                </p:cNvPicPr>
                <p:nvPr/>
              </p:nvPicPr>
              <p:blipFill>
                <a:blip r:embed="rId4"/>
                <a:stretch>
                  <a:fillRect/>
                </a:stretch>
              </p:blipFill>
              <p:spPr>
                <a:xfrm>
                  <a:off x="6382266" y="4103136"/>
                  <a:ext cx="1761266" cy="1024215"/>
                </a:xfrm>
                <a:prstGeom prst="rect">
                  <a:avLst/>
                </a:prstGeom>
              </p:spPr>
            </p:pic>
            <p:sp>
              <p:nvSpPr>
                <p:cNvPr id="75" name="Freeform 74"/>
                <p:cNvSpPr/>
                <p:nvPr/>
              </p:nvSpPr>
              <p:spPr>
                <a:xfrm>
                  <a:off x="6346352" y="1295372"/>
                  <a:ext cx="1358411" cy="394937"/>
                </a:xfrm>
                <a:custGeom>
                  <a:avLst/>
                  <a:gdLst>
                    <a:gd name="connsiteX0" fmla="*/ 0 w 1200128"/>
                    <a:gd name="connsiteY0" fmla="*/ 265178 h 348919"/>
                    <a:gd name="connsiteX1" fmla="*/ 153505 w 1200128"/>
                    <a:gd name="connsiteY1" fmla="*/ 348919 h 348919"/>
                    <a:gd name="connsiteX2" fmla="*/ 1200128 w 1200128"/>
                    <a:gd name="connsiteY2" fmla="*/ 0 h 348919"/>
                    <a:gd name="connsiteX3" fmla="*/ 851254 w 1200128"/>
                    <a:gd name="connsiteY3" fmla="*/ 13957 h 348919"/>
                    <a:gd name="connsiteX4" fmla="*/ 0 w 120012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28" h="348919">
                      <a:moveTo>
                        <a:pt x="0" y="265178"/>
                      </a:moveTo>
                      <a:lnTo>
                        <a:pt x="153505" y="348919"/>
                      </a:lnTo>
                      <a:lnTo>
                        <a:pt x="1200128" y="0"/>
                      </a:lnTo>
                      <a:lnTo>
                        <a:pt x="851254" y="13957"/>
                      </a:lnTo>
                      <a:lnTo>
                        <a:pt x="0"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Freeform 75"/>
                <p:cNvSpPr/>
                <p:nvPr/>
              </p:nvSpPr>
              <p:spPr>
                <a:xfrm>
                  <a:off x="3361006" y="1311170"/>
                  <a:ext cx="1705912" cy="394937"/>
                </a:xfrm>
                <a:custGeom>
                  <a:avLst/>
                  <a:gdLst>
                    <a:gd name="connsiteX0" fmla="*/ 1507138 w 1507138"/>
                    <a:gd name="connsiteY0" fmla="*/ 265178 h 348919"/>
                    <a:gd name="connsiteX1" fmla="*/ 1409453 w 1507138"/>
                    <a:gd name="connsiteY1" fmla="*/ 348919 h 348919"/>
                    <a:gd name="connsiteX2" fmla="*/ 0 w 1507138"/>
                    <a:gd name="connsiteY2" fmla="*/ 0 h 348919"/>
                    <a:gd name="connsiteX3" fmla="*/ 460514 w 1507138"/>
                    <a:gd name="connsiteY3" fmla="*/ 0 h 348919"/>
                    <a:gd name="connsiteX4" fmla="*/ 1507138 w 150713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8" h="348919">
                      <a:moveTo>
                        <a:pt x="1507138" y="265178"/>
                      </a:moveTo>
                      <a:lnTo>
                        <a:pt x="1409453" y="348919"/>
                      </a:lnTo>
                      <a:lnTo>
                        <a:pt x="0" y="0"/>
                      </a:lnTo>
                      <a:lnTo>
                        <a:pt x="460514" y="0"/>
                      </a:lnTo>
                      <a:lnTo>
                        <a:pt x="1507138"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920239" y="1822301"/>
                  <a:ext cx="3565042" cy="2089217"/>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79" name="Straight Connector 78"/>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798755" y="1799418"/>
                  <a:ext cx="3547373" cy="444017"/>
                </a:xfrm>
                <a:prstGeom prst="rect">
                  <a:avLst/>
                </a:prstGeom>
                <a:noFill/>
              </p:spPr>
              <p:txBody>
                <a:bodyPr wrap="square" rtlCol="0">
                  <a:spAutoFit/>
                </a:bodyPr>
                <a:lstStyle/>
                <a:p>
                  <a:r>
                    <a:rPr lang="en-US" sz="2800" dirty="0" smtClean="0">
                      <a:solidFill>
                        <a:schemeClr val="bg1"/>
                      </a:solidFill>
                      <a:latin typeface="Times New Roman"/>
                    </a:rPr>
                    <a:t>Bounding geometry</a:t>
                  </a:r>
                  <a:endParaRPr lang="en-US" sz="2800" dirty="0">
                    <a:solidFill>
                      <a:schemeClr val="bg1"/>
                    </a:solidFill>
                    <a:latin typeface="Times New Roman"/>
                  </a:endParaRPr>
                </a:p>
              </p:txBody>
            </p:sp>
            <p:sp>
              <p:nvSpPr>
                <p:cNvPr id="81" name="TextBox 80"/>
                <p:cNvSpPr txBox="1"/>
                <p:nvPr/>
              </p:nvSpPr>
              <p:spPr>
                <a:xfrm>
                  <a:off x="1805007" y="2936086"/>
                  <a:ext cx="3278386" cy="444017"/>
                </a:xfrm>
                <a:prstGeom prst="rect">
                  <a:avLst/>
                </a:prstGeom>
                <a:noFill/>
              </p:spPr>
              <p:txBody>
                <a:bodyPr wrap="square" rtlCol="0">
                  <a:spAutoFit/>
                </a:bodyPr>
                <a:lstStyle/>
                <a:p>
                  <a:r>
                    <a:rPr lang="en-US" sz="2800" dirty="0" smtClean="0">
                      <a:solidFill>
                        <a:schemeClr val="bg1"/>
                      </a:solidFill>
                      <a:latin typeface="Times New Roman"/>
                    </a:rPr>
                    <a:t>Occluding geometry</a:t>
                  </a:r>
                </a:p>
              </p:txBody>
            </p:sp>
            <p:pic>
              <p:nvPicPr>
                <p:cNvPr id="82" name="Picture 81" descr="segmatte.png"/>
                <p:cNvPicPr>
                  <a:picLocks noChangeAspect="1"/>
                </p:cNvPicPr>
                <p:nvPr/>
              </p:nvPicPr>
              <p:blipFill>
                <a:blip r:embed="rId4"/>
                <a:stretch>
                  <a:fillRect/>
                </a:stretch>
              </p:blipFill>
              <p:spPr>
                <a:xfrm>
                  <a:off x="911366" y="2936086"/>
                  <a:ext cx="893167" cy="519396"/>
                </a:xfrm>
                <a:prstGeom prst="rect">
                  <a:avLst/>
                </a:prstGeom>
              </p:spPr>
            </p:pic>
            <p:sp>
              <p:nvSpPr>
                <p:cNvPr id="88" name="Rectangle 87"/>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89" name="Straight Connector 88"/>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1800835" y="2335621"/>
                  <a:ext cx="3321514" cy="444017"/>
                </a:xfrm>
                <a:prstGeom prst="rect">
                  <a:avLst/>
                </a:prstGeom>
                <a:noFill/>
              </p:spPr>
              <p:txBody>
                <a:bodyPr wrap="square" rtlCol="0">
                  <a:spAutoFit/>
                </a:bodyPr>
                <a:lstStyle/>
                <a:p>
                  <a:r>
                    <a:rPr lang="en-US" sz="2800" dirty="0" smtClean="0">
                      <a:solidFill>
                        <a:schemeClr val="bg1"/>
                      </a:solidFill>
                      <a:latin typeface="Times New Roman"/>
                    </a:rPr>
                    <a:t>Supporting geometry</a:t>
                  </a:r>
                </a:p>
              </p:txBody>
            </p:sp>
            <p:sp>
              <p:nvSpPr>
                <p:cNvPr id="91" name="TextBox 90"/>
                <p:cNvSpPr txBox="1"/>
                <p:nvPr/>
              </p:nvSpPr>
              <p:spPr>
                <a:xfrm>
                  <a:off x="1813642" y="3432957"/>
                  <a:ext cx="3278386" cy="444017"/>
                </a:xfrm>
                <a:prstGeom prst="rect">
                  <a:avLst/>
                </a:prstGeom>
                <a:noFill/>
              </p:spPr>
              <p:txBody>
                <a:bodyPr wrap="square" rtlCol="0">
                  <a:spAutoFit/>
                </a:bodyPr>
                <a:lstStyle/>
                <a:p>
                  <a:r>
                    <a:rPr lang="en-US" sz="2800" dirty="0" smtClean="0">
                      <a:solidFill>
                        <a:schemeClr val="bg1"/>
                      </a:solidFill>
                      <a:latin typeface="Times New Roman"/>
                    </a:rPr>
                    <a:t>Light sources</a:t>
                  </a:r>
                </a:p>
              </p:txBody>
            </p:sp>
            <p:sp>
              <p:nvSpPr>
                <p:cNvPr id="92" name="Rectangle 91"/>
                <p:cNvSpPr/>
                <p:nvPr/>
              </p:nvSpPr>
              <p:spPr>
                <a:xfrm>
                  <a:off x="1095735" y="3570216"/>
                  <a:ext cx="562267" cy="166012"/>
                </a:xfrm>
                <a:prstGeom prst="rect">
                  <a:avLst/>
                </a:prstGeom>
                <a:solidFill>
                  <a:srgbClr val="00FFFF"/>
                </a:solidFill>
                <a:ln w="12700">
                  <a:solidFill>
                    <a:srgbClr val="FFFF00"/>
                  </a:solidFill>
                </a:ln>
              </p:spPr>
              <p:style>
                <a:lnRef idx="1">
                  <a:schemeClr val="accent1"/>
                </a:lnRef>
                <a:fillRef idx="3">
                  <a:schemeClr val="accent1"/>
                </a:fillRef>
                <a:effectRef idx="2">
                  <a:schemeClr val="accent1"/>
                </a:effectRef>
                <a:fontRef idx="minor">
                  <a:schemeClr val="lt1"/>
                </a:fontRef>
              </p:style>
            </p:sp>
            <p:sp>
              <p:nvSpPr>
                <p:cNvPr id="23" name="Rectangle 22"/>
                <p:cNvSpPr/>
                <p:nvPr/>
              </p:nvSpPr>
              <p:spPr>
                <a:xfrm>
                  <a:off x="4617994" y="3514163"/>
                  <a:ext cx="2060188" cy="79470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Spectral matting[Levin et al. </a:t>
                  </a:r>
                  <a:r>
                    <a:rPr lang="fr-FR" sz="2400" dirty="0" smtClean="0">
                      <a:latin typeface="Times New Roman"/>
                    </a:rPr>
                    <a:t>’</a:t>
                  </a:r>
                  <a:r>
                    <a:rPr lang="en-US" sz="2400" dirty="0" smtClean="0">
                      <a:latin typeface="Times New Roman"/>
                    </a:rPr>
                    <a:t>09]</a:t>
                  </a:r>
                  <a:endParaRPr lang="en-US" sz="2400" dirty="0">
                    <a:latin typeface="Times New Roman"/>
                  </a:endParaRPr>
                </a:p>
              </p:txBody>
            </p:sp>
            <p:cxnSp>
              <p:nvCxnSpPr>
                <p:cNvPr id="24" name="Straight Connector 23"/>
                <p:cNvCxnSpPr/>
                <p:nvPr/>
              </p:nvCxnSpPr>
              <p:spPr>
                <a:xfrm>
                  <a:off x="6678183" y="3911518"/>
                  <a:ext cx="494872" cy="50981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Manual input</a:t>
                  </a:r>
                  <a:endParaRPr lang="en-US" sz="2400" dirty="0">
                    <a:latin typeface="Times New Roman"/>
                  </a:endParaRPr>
                </a:p>
              </p:txBody>
            </p:sp>
            <p:cxnSp>
              <p:nvCxnSpPr>
                <p:cNvPr id="32" name="Straight Connector 31"/>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004458" y="1288877"/>
                  <a:ext cx="558330" cy="246366"/>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4617994" y="1288877"/>
                  <a:ext cx="465399" cy="23885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sp>
            <p:nvSpPr>
              <p:cNvPr id="93" name="Rectangle 92"/>
              <p:cNvSpPr/>
              <p:nvPr/>
            </p:nvSpPr>
            <p:spPr>
              <a:xfrm>
                <a:off x="4710812" y="0"/>
                <a:ext cx="1967184" cy="404194"/>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Manual input</a:t>
                </a:r>
                <a:endParaRPr lang="en-US" sz="2400" dirty="0">
                  <a:latin typeface="Times New Roman"/>
                </a:endParaRPr>
              </a:p>
            </p:txBody>
          </p:sp>
        </p:grpSp>
        <p:cxnSp>
          <p:nvCxnSpPr>
            <p:cNvPr id="20" name="Straight Connector 19"/>
            <p:cNvCxnSpPr>
              <a:stCxn id="4"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Spatial Layout [</a:t>
              </a:r>
              <a:r>
                <a:rPr lang="en-US" sz="2400" dirty="0" err="1" smtClean="0">
                  <a:latin typeface="Times New Roman"/>
                </a:rPr>
                <a:t>Hedau</a:t>
              </a:r>
              <a:r>
                <a:rPr lang="en-US" sz="2400" dirty="0" smtClean="0">
                  <a:latin typeface="Times New Roman"/>
                </a:rPr>
                <a:t> et al. </a:t>
              </a:r>
              <a:r>
                <a:rPr lang="fr-FR" sz="2400" dirty="0" smtClean="0">
                  <a:latin typeface="Times New Roman"/>
                </a:rPr>
                <a:t>’</a:t>
              </a:r>
              <a:r>
                <a:rPr lang="en-US" sz="2400" dirty="0" smtClean="0">
                  <a:latin typeface="Times New Roman"/>
                </a:rPr>
                <a:t>09]</a:t>
              </a:r>
              <a:endParaRPr lang="en-US" sz="2400" dirty="0">
                <a:latin typeface="Times New Roman"/>
              </a:endParaRPr>
            </a:p>
          </p:txBody>
        </p:sp>
      </p:grpSp>
    </p:spTree>
    <p:extLst>
      <p:ext uri="{BB962C8B-B14F-4D97-AF65-F5344CB8AC3E}">
        <p14:creationId xmlns:p14="http://schemas.microsoft.com/office/powerpoint/2010/main" val="3583218977"/>
      </p:ext>
    </p:extLst>
  </p:cSld>
  <p:clrMapOvr>
    <a:masterClrMapping/>
  </p:clrMapOvr>
  <mc:AlternateContent xmlns:mc="http://schemas.openxmlformats.org/markup-compatibility/2006" xmlns:p14="http://schemas.microsoft.com/office/powerpoint/2010/main">
    <mc:Choice Requires="p14">
      <p:transition spd="slow" p14:dur="2000" advTm="6425"/>
    </mc:Choice>
    <mc:Fallback xmlns="">
      <p:transition spd="slow" advTm="6425"/>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93427"/>
            <a:ext cx="9144000" cy="6109098"/>
            <a:chOff x="776494" y="1291561"/>
            <a:chExt cx="7753887" cy="5180365"/>
          </a:xfrm>
        </p:grpSpPr>
        <p:pic>
          <p:nvPicPr>
            <p:cNvPr id="20" name="Picture 19" descr="orig.png"/>
            <p:cNvPicPr>
              <a:picLocks noChangeAspect="1"/>
            </p:cNvPicPr>
            <p:nvPr/>
          </p:nvPicPr>
          <p:blipFill>
            <a:blip r:embed="rId3"/>
            <a:stretch>
              <a:fillRect/>
            </a:stretch>
          </p:blipFill>
          <p:spPr>
            <a:xfrm>
              <a:off x="777974" y="1291561"/>
              <a:ext cx="7752407" cy="5148987"/>
            </a:xfrm>
            <a:prstGeom prst="rect">
              <a:avLst/>
            </a:prstGeom>
          </p:spPr>
        </p:pic>
        <p:grpSp>
          <p:nvGrpSpPr>
            <p:cNvPr id="3" name="Group 2"/>
            <p:cNvGrpSpPr/>
            <p:nvPr/>
          </p:nvGrpSpPr>
          <p:grpSpPr>
            <a:xfrm>
              <a:off x="776494" y="1308527"/>
              <a:ext cx="7753887" cy="5163399"/>
              <a:chOff x="1164824" y="1585913"/>
              <a:chExt cx="6849093" cy="4560887"/>
            </a:xfrm>
          </p:grpSpPr>
          <p:sp>
            <p:nvSpPr>
              <p:cNvPr id="90" name="Rectangle 89"/>
              <p:cNvSpPr/>
              <p:nvPr/>
            </p:nvSpPr>
            <p:spPr>
              <a:xfrm>
                <a:off x="1177524" y="1585913"/>
                <a:ext cx="6825147" cy="4560887"/>
              </a:xfrm>
              <a:prstGeom prst="rect">
                <a:avLst/>
              </a:prstGeom>
              <a:gradFill>
                <a:gsLst>
                  <a:gs pos="0">
                    <a:srgbClr val="FF0000">
                      <a:alpha val="60000"/>
                    </a:srgbClr>
                  </a:gs>
                  <a:gs pos="100000">
                    <a:srgbClr val="FF0000">
                      <a:alpha val="40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flipV="1">
                <a:off x="1164824" y="5162384"/>
                <a:ext cx="4729232" cy="843358"/>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4637804" y="3905599"/>
                <a:ext cx="2512505" cy="1065"/>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5894589" y="2240445"/>
                <a:ext cx="2119327" cy="409434"/>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1164824" y="1925250"/>
                <a:ext cx="4729765" cy="724628"/>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4777028" y="2844686"/>
                <a:ext cx="3134031" cy="714651"/>
              </a:xfrm>
              <a:prstGeom prst="rect">
                <a:avLst/>
              </a:prstGeom>
              <a:noFill/>
            </p:spPr>
            <p:txBody>
              <a:bodyPr wrap="square" rtlCol="0">
                <a:spAutoFit/>
              </a:bodyPr>
              <a:lstStyle/>
              <a:p>
                <a:pPr algn="ctr"/>
                <a:r>
                  <a:rPr lang="en-US" sz="2800" dirty="0" smtClean="0">
                    <a:solidFill>
                      <a:schemeClr val="bg1"/>
                    </a:solidFill>
                    <a:latin typeface="Times New Roman"/>
                  </a:rPr>
                  <a:t>Textured billboard</a:t>
                </a:r>
              </a:p>
              <a:p>
                <a:pPr algn="ctr"/>
                <a:r>
                  <a:rPr lang="en-US" sz="2800" dirty="0" smtClean="0">
                    <a:solidFill>
                      <a:schemeClr val="bg1"/>
                    </a:solidFill>
                    <a:latin typeface="Times New Roman"/>
                  </a:rPr>
                  <a:t>(with transparency)</a:t>
                </a:r>
                <a:endParaRPr lang="en-US" sz="2800" dirty="0">
                  <a:solidFill>
                    <a:schemeClr val="bg1"/>
                  </a:solidFill>
                  <a:latin typeface="Times New Roman"/>
                </a:endParaRPr>
              </a:p>
            </p:txBody>
          </p:sp>
          <p:sp>
            <p:nvSpPr>
              <p:cNvPr id="88" name="Right Arrow 87"/>
              <p:cNvSpPr/>
              <p:nvPr/>
            </p:nvSpPr>
            <p:spPr>
              <a:xfrm rot="4332979">
                <a:off x="6314261" y="3783164"/>
                <a:ext cx="757217" cy="359410"/>
              </a:xfrm>
              <a:prstGeom prst="rightArrow">
                <a:avLst/>
              </a:prstGeom>
              <a:gradFill>
                <a:gsLst>
                  <a:gs pos="0">
                    <a:srgbClr val="00FF00"/>
                  </a:gs>
                  <a:gs pos="100000">
                    <a:srgbClr val="00A400"/>
                  </a:gs>
                </a:gsLst>
              </a:gradFill>
              <a:ln>
                <a:solidFill>
                  <a:srgbClr val="00FF00"/>
                </a:solidFill>
              </a:ln>
            </p:spPr>
            <p:style>
              <a:lnRef idx="1">
                <a:schemeClr val="accent1"/>
              </a:lnRef>
              <a:fillRef idx="3">
                <a:schemeClr val="accent1"/>
              </a:fillRef>
              <a:effectRef idx="2">
                <a:schemeClr val="accent1"/>
              </a:effectRef>
              <a:fontRef idx="minor">
                <a:schemeClr val="lt1"/>
              </a:fontRef>
            </p:style>
          </p:sp>
          <p:sp>
            <p:nvSpPr>
              <p:cNvPr id="89" name="TextBox 88"/>
              <p:cNvSpPr txBox="1"/>
              <p:nvPr/>
            </p:nvSpPr>
            <p:spPr>
              <a:xfrm>
                <a:off x="1351155" y="3268917"/>
                <a:ext cx="2738246" cy="391905"/>
              </a:xfrm>
              <a:prstGeom prst="rect">
                <a:avLst/>
              </a:prstGeom>
              <a:noFill/>
            </p:spPr>
            <p:txBody>
              <a:bodyPr wrap="square" rtlCol="0">
                <a:spAutoFit/>
              </a:bodyPr>
              <a:lstStyle/>
              <a:p>
                <a:pPr algn="ctr"/>
                <a:r>
                  <a:rPr lang="en-US" sz="2800" dirty="0" smtClean="0">
                    <a:solidFill>
                      <a:schemeClr val="bg1"/>
                    </a:solidFill>
                    <a:latin typeface="Times New Roman"/>
                  </a:rPr>
                  <a:t>Bounding </a:t>
                </a:r>
                <a:r>
                  <a:rPr lang="en-US" sz="2800" dirty="0" err="1" smtClean="0">
                    <a:solidFill>
                      <a:schemeClr val="bg1"/>
                    </a:solidFill>
                    <a:latin typeface="Times New Roman"/>
                  </a:rPr>
                  <a:t>cuboid</a:t>
                </a:r>
                <a:endParaRPr lang="en-US" sz="2800" dirty="0">
                  <a:solidFill>
                    <a:schemeClr val="bg1"/>
                  </a:solidFill>
                  <a:latin typeface="Times New Roman"/>
                </a:endParaRPr>
              </a:p>
            </p:txBody>
          </p:sp>
          <p:cxnSp>
            <p:nvCxnSpPr>
              <p:cNvPr id="64" name="Straight Connector 63"/>
              <p:cNvCxnSpPr/>
              <p:nvPr/>
            </p:nvCxnSpPr>
            <p:spPr>
              <a:xfrm rot="10800000">
                <a:off x="5893524" y="5162916"/>
                <a:ext cx="2120393" cy="527631"/>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95" name="Freeform 94"/>
              <p:cNvSpPr/>
              <p:nvPr/>
            </p:nvSpPr>
            <p:spPr>
              <a:xfrm>
                <a:off x="3662138" y="4645025"/>
                <a:ext cx="3999137" cy="1071079"/>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87" name="TextBox 86"/>
              <p:cNvSpPr txBox="1"/>
              <p:nvPr/>
            </p:nvSpPr>
            <p:spPr>
              <a:xfrm>
                <a:off x="3819911" y="4900806"/>
                <a:ext cx="3134031" cy="391905"/>
              </a:xfrm>
              <a:prstGeom prst="rect">
                <a:avLst/>
              </a:prstGeom>
              <a:noFill/>
            </p:spPr>
            <p:txBody>
              <a:bodyPr wrap="square" rtlCol="0">
                <a:spAutoFit/>
              </a:bodyPr>
              <a:lstStyle/>
              <a:p>
                <a:pPr algn="ctr"/>
                <a:r>
                  <a:rPr lang="en-US" sz="2800" dirty="0" smtClean="0">
                    <a:solidFill>
                      <a:schemeClr val="bg1"/>
                    </a:solidFill>
                    <a:latin typeface="Times New Roman"/>
                  </a:rPr>
                  <a:t>Extruded polygon</a:t>
                </a:r>
                <a:endParaRPr lang="en-US" sz="2800" dirty="0">
                  <a:solidFill>
                    <a:schemeClr val="bg1"/>
                  </a:solidFill>
                  <a:latin typeface="Times New Roman"/>
                </a:endParaRPr>
              </a:p>
            </p:txBody>
          </p:sp>
          <p:sp>
            <p:nvSpPr>
              <p:cNvPr id="96" name="Freeform 95"/>
              <p:cNvSpPr/>
              <p:nvPr/>
            </p:nvSpPr>
            <p:spPr>
              <a:xfrm>
                <a:off x="3667125" y="5067300"/>
                <a:ext cx="1308100" cy="1073150"/>
              </a:xfrm>
              <a:custGeom>
                <a:avLst/>
                <a:gdLst>
                  <a:gd name="connsiteX0" fmla="*/ 0 w 1308100"/>
                  <a:gd name="connsiteY0" fmla="*/ 0 h 1073150"/>
                  <a:gd name="connsiteX1" fmla="*/ 9525 w 1308100"/>
                  <a:gd name="connsiteY1" fmla="*/ 1073150 h 1073150"/>
                  <a:gd name="connsiteX2" fmla="*/ 1308100 w 1308100"/>
                  <a:gd name="connsiteY2" fmla="*/ 1073150 h 1073150"/>
                  <a:gd name="connsiteX3" fmla="*/ 1301750 w 1308100"/>
                  <a:gd name="connsiteY3" fmla="*/ 660400 h 1073150"/>
                  <a:gd name="connsiteX4" fmla="*/ 0 w 1308100"/>
                  <a:gd name="connsiteY4" fmla="*/ 0 h 107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00" h="1073150">
                    <a:moveTo>
                      <a:pt x="0" y="0"/>
                    </a:moveTo>
                    <a:lnTo>
                      <a:pt x="9525" y="1073150"/>
                    </a:lnTo>
                    <a:lnTo>
                      <a:pt x="1308100" y="1073150"/>
                    </a:lnTo>
                    <a:cubicBezTo>
                      <a:pt x="1305983" y="935567"/>
                      <a:pt x="1301750" y="660400"/>
                      <a:pt x="1301750" y="660400"/>
                    </a:cubicBezTo>
                    <a:lnTo>
                      <a:pt x="0" y="0"/>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Freeform 97"/>
              <p:cNvSpPr/>
              <p:nvPr/>
            </p:nvSpPr>
            <p:spPr>
              <a:xfrm>
                <a:off x="4968875" y="4892675"/>
                <a:ext cx="2692400" cy="1247775"/>
              </a:xfrm>
              <a:custGeom>
                <a:avLst/>
                <a:gdLst>
                  <a:gd name="connsiteX0" fmla="*/ 0 w 2692400"/>
                  <a:gd name="connsiteY0" fmla="*/ 825500 h 1247775"/>
                  <a:gd name="connsiteX1" fmla="*/ 9525 w 2692400"/>
                  <a:gd name="connsiteY1" fmla="*/ 1247775 h 1247775"/>
                  <a:gd name="connsiteX2" fmla="*/ 2692400 w 2692400"/>
                  <a:gd name="connsiteY2" fmla="*/ 1247775 h 1247775"/>
                  <a:gd name="connsiteX3" fmla="*/ 2692400 w 2692400"/>
                  <a:gd name="connsiteY3" fmla="*/ 0 h 1247775"/>
                  <a:gd name="connsiteX4" fmla="*/ 0 w 2692400"/>
                  <a:gd name="connsiteY4" fmla="*/ 825500 h 124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400" h="1247775">
                    <a:moveTo>
                      <a:pt x="0" y="825500"/>
                    </a:moveTo>
                    <a:lnTo>
                      <a:pt x="9525" y="1247775"/>
                    </a:lnTo>
                    <a:lnTo>
                      <a:pt x="2692400" y="1247775"/>
                    </a:lnTo>
                    <a:lnTo>
                      <a:pt x="2692400" y="0"/>
                    </a:lnTo>
                    <a:lnTo>
                      <a:pt x="0" y="825500"/>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5" name="Picture 84" descr="segmatte.png"/>
              <p:cNvPicPr>
                <a:picLocks noChangeAspect="1"/>
              </p:cNvPicPr>
              <p:nvPr/>
            </p:nvPicPr>
            <p:blipFill>
              <a:blip r:embed="rId4"/>
              <a:stretch>
                <a:fillRect/>
              </a:stretch>
            </p:blipFill>
            <p:spPr>
              <a:xfrm>
                <a:off x="6116101" y="4071672"/>
                <a:ext cx="1556042" cy="904873"/>
              </a:xfrm>
              <a:prstGeom prst="rect">
                <a:avLst/>
              </a:prstGeom>
            </p:spPr>
          </p:pic>
        </p:grpSp>
        <p:sp>
          <p:nvSpPr>
            <p:cNvPr id="21" name="Freeform 20"/>
            <p:cNvSpPr/>
            <p:nvPr/>
          </p:nvSpPr>
          <p:spPr>
            <a:xfrm>
              <a:off x="6346352" y="1295372"/>
              <a:ext cx="1358411" cy="394937"/>
            </a:xfrm>
            <a:custGeom>
              <a:avLst/>
              <a:gdLst>
                <a:gd name="connsiteX0" fmla="*/ 0 w 1200128"/>
                <a:gd name="connsiteY0" fmla="*/ 265178 h 348919"/>
                <a:gd name="connsiteX1" fmla="*/ 153505 w 1200128"/>
                <a:gd name="connsiteY1" fmla="*/ 348919 h 348919"/>
                <a:gd name="connsiteX2" fmla="*/ 1200128 w 1200128"/>
                <a:gd name="connsiteY2" fmla="*/ 0 h 348919"/>
                <a:gd name="connsiteX3" fmla="*/ 851254 w 1200128"/>
                <a:gd name="connsiteY3" fmla="*/ 13957 h 348919"/>
                <a:gd name="connsiteX4" fmla="*/ 0 w 120012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28" h="348919">
                  <a:moveTo>
                    <a:pt x="0" y="265178"/>
                  </a:moveTo>
                  <a:lnTo>
                    <a:pt x="153505" y="348919"/>
                  </a:lnTo>
                  <a:lnTo>
                    <a:pt x="1200128" y="0"/>
                  </a:lnTo>
                  <a:lnTo>
                    <a:pt x="851254" y="13957"/>
                  </a:lnTo>
                  <a:lnTo>
                    <a:pt x="0"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3361006" y="1311170"/>
              <a:ext cx="1705912" cy="394937"/>
            </a:xfrm>
            <a:custGeom>
              <a:avLst/>
              <a:gdLst>
                <a:gd name="connsiteX0" fmla="*/ 1507138 w 1507138"/>
                <a:gd name="connsiteY0" fmla="*/ 265178 h 348919"/>
                <a:gd name="connsiteX1" fmla="*/ 1409453 w 1507138"/>
                <a:gd name="connsiteY1" fmla="*/ 348919 h 348919"/>
                <a:gd name="connsiteX2" fmla="*/ 0 w 1507138"/>
                <a:gd name="connsiteY2" fmla="*/ 0 h 348919"/>
                <a:gd name="connsiteX3" fmla="*/ 460514 w 1507138"/>
                <a:gd name="connsiteY3" fmla="*/ 0 h 348919"/>
                <a:gd name="connsiteX4" fmla="*/ 1507138 w 150713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8" h="348919">
                  <a:moveTo>
                    <a:pt x="1507138" y="265178"/>
                  </a:moveTo>
                  <a:lnTo>
                    <a:pt x="1409453" y="348919"/>
                  </a:lnTo>
                  <a:lnTo>
                    <a:pt x="0" y="0"/>
                  </a:lnTo>
                  <a:lnTo>
                    <a:pt x="460514" y="0"/>
                  </a:lnTo>
                  <a:lnTo>
                    <a:pt x="1507138"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161604" y="1620902"/>
              <a:ext cx="3099980" cy="443678"/>
            </a:xfrm>
            <a:prstGeom prst="rect">
              <a:avLst/>
            </a:prstGeom>
            <a:noFill/>
          </p:spPr>
          <p:txBody>
            <a:bodyPr wrap="square" rtlCol="0">
              <a:spAutoFit/>
            </a:bodyPr>
            <a:lstStyle/>
            <a:p>
              <a:pPr algn="ctr"/>
              <a:r>
                <a:rPr lang="en-US" sz="2800" dirty="0" smtClean="0">
                  <a:solidFill>
                    <a:schemeClr val="bg1"/>
                  </a:solidFill>
                  <a:latin typeface="Times New Roman"/>
                </a:rPr>
                <a:t>Area lights</a:t>
              </a:r>
              <a:endParaRPr lang="en-US" sz="2800" dirty="0">
                <a:solidFill>
                  <a:schemeClr val="bg1"/>
                </a:solidFill>
                <a:latin typeface="Times New Roman"/>
              </a:endParaRPr>
            </a:p>
          </p:txBody>
        </p:sp>
      </p:grpSp>
    </p:spTree>
    <p:extLst>
      <p:ext uri="{BB962C8B-B14F-4D97-AF65-F5344CB8AC3E}">
        <p14:creationId xmlns:p14="http://schemas.microsoft.com/office/powerpoint/2010/main" val="3055562145"/>
      </p:ext>
    </p:extLst>
  </p:cSld>
  <p:clrMapOvr>
    <a:masterClrMapping/>
  </p:clrMapOvr>
  <mc:AlternateContent xmlns:mc="http://schemas.openxmlformats.org/markup-compatibility/2006" xmlns:p14="http://schemas.microsoft.com/office/powerpoint/2010/main">
    <mc:Choice Requires="p14">
      <p:transition p14:dur="300" advTm="13772">
        <p:fade/>
      </p:transition>
    </mc:Choice>
    <mc:Fallback xmlns="">
      <p:transition advTm="13772">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spatial layout provides</a:t>
            </a:r>
            <a:endParaRPr lang="en-US" dirty="0"/>
          </a:p>
        </p:txBody>
      </p:sp>
      <p:pic>
        <p:nvPicPr>
          <p:cNvPr id="4" name="Picture 3" descr="orig.png"/>
          <p:cNvPicPr>
            <a:picLocks noChangeAspect="1"/>
          </p:cNvPicPr>
          <p:nvPr/>
        </p:nvPicPr>
        <p:blipFill>
          <a:blip r:embed="rId2"/>
          <a:stretch>
            <a:fillRect/>
          </a:stretch>
        </p:blipFill>
        <p:spPr>
          <a:xfrm>
            <a:off x="710241" y="1447800"/>
            <a:ext cx="7764152" cy="515678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9925636"/>
      </p:ext>
    </p:extLst>
  </p:cSld>
  <p:clrMapOvr>
    <a:masterClrMapping/>
  </p:clrMapOvr>
  <mc:AlternateContent xmlns:mc="http://schemas.openxmlformats.org/markup-compatibility/2006" xmlns:p14="http://schemas.microsoft.com/office/powerpoint/2010/main">
    <mc:Choice Requires="p14">
      <p:transition spd="slow" p14:dur="2000" advTm="7471"/>
    </mc:Choice>
    <mc:Fallback xmlns="">
      <p:transition spd="slow" advTm="747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32" y="1444752"/>
            <a:ext cx="7764796" cy="5157216"/>
          </a:xfrm>
          <a:prstGeom prst="rect">
            <a:avLst/>
          </a:prstGeom>
        </p:spPr>
      </p:pic>
      <p:cxnSp>
        <p:nvCxnSpPr>
          <p:cNvPr id="4" name="Straight Connector 3"/>
          <p:cNvCxnSpPr/>
          <p:nvPr/>
        </p:nvCxnSpPr>
        <p:spPr>
          <a:xfrm flipV="1">
            <a:off x="6677489" y="5095569"/>
            <a:ext cx="240052" cy="537093"/>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3596347" y="5606473"/>
            <a:ext cx="510496" cy="39254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83113" y="609252"/>
            <a:ext cx="7719357" cy="523220"/>
          </a:xfrm>
          <a:prstGeom prst="rect">
            <a:avLst/>
          </a:prstGeom>
          <a:noFill/>
        </p:spPr>
        <p:txBody>
          <a:bodyPr wrap="none" rtlCol="0">
            <a:spAutoFit/>
          </a:bodyPr>
          <a:lstStyle/>
          <a:p>
            <a:r>
              <a:rPr lang="en-US" sz="2800" dirty="0" smtClean="0"/>
              <a:t>Extruded geometry, billboards enable </a:t>
            </a:r>
            <a:r>
              <a:rPr lang="en-US" sz="2800" i="1" dirty="0" smtClean="0"/>
              <a:t>occlusion</a:t>
            </a:r>
            <a:endParaRPr lang="en-US" sz="2800" i="1" dirty="0"/>
          </a:p>
        </p:txBody>
      </p:sp>
    </p:spTree>
    <p:extLst>
      <p:ext uri="{BB962C8B-B14F-4D97-AF65-F5344CB8AC3E}">
        <p14:creationId xmlns:p14="http://schemas.microsoft.com/office/powerpoint/2010/main" val="26777541"/>
      </p:ext>
    </p:extLst>
  </p:cSld>
  <p:clrMapOvr>
    <a:masterClrMapping/>
  </p:clrMapOvr>
  <mc:AlternateContent xmlns:mc="http://schemas.openxmlformats.org/markup-compatibility/2006" xmlns:p14="http://schemas.microsoft.com/office/powerpoint/2010/main">
    <mc:Choice Requires="p14">
      <p:transition p14:dur="0" advTm="10754"/>
    </mc:Choice>
    <mc:Fallback xmlns="">
      <p:transition advTm="1075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a:t>Inserting objects into </a:t>
            </a:r>
            <a:r>
              <a:rPr lang="en-US" i="1" dirty="0"/>
              <a:t>legacy</a:t>
            </a:r>
            <a:r>
              <a:rPr lang="en-US" dirty="0"/>
              <a:t> </a:t>
            </a:r>
            <a:r>
              <a:rPr lang="en-US" dirty="0" smtClean="0"/>
              <a:t>photos</a:t>
            </a:r>
          </a:p>
          <a:p>
            <a:pPr lvl="1"/>
            <a:r>
              <a:rPr lang="en-US" dirty="0" smtClean="0"/>
              <a:t>Uses single-view geometry and image-based lighting concepts</a:t>
            </a:r>
          </a:p>
          <a:p>
            <a:endParaRPr lang="en-US" dirty="0"/>
          </a:p>
          <a:p>
            <a:r>
              <a:rPr lang="en-US" dirty="0" smtClean="0"/>
              <a:t>Using Blender</a:t>
            </a:r>
          </a:p>
          <a:p>
            <a:endParaRPr lang="en-US" dirty="0" smtClean="0"/>
          </a:p>
          <a:p>
            <a:endParaRPr lang="en-US" dirty="0"/>
          </a:p>
        </p:txBody>
      </p:sp>
    </p:spTree>
    <p:extLst>
      <p:ext uri="{BB962C8B-B14F-4D97-AF65-F5344CB8AC3E}">
        <p14:creationId xmlns:p14="http://schemas.microsoft.com/office/powerpoint/2010/main" val="15890697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32" y="1444752"/>
            <a:ext cx="7764796" cy="5157216"/>
          </a:xfrm>
          <a:prstGeom prst="rect">
            <a:avLst/>
          </a:prstGeom>
        </p:spPr>
      </p:pic>
      <p:cxnSp>
        <p:nvCxnSpPr>
          <p:cNvPr id="4" name="Straight Connector 3"/>
          <p:cNvCxnSpPr/>
          <p:nvPr/>
        </p:nvCxnSpPr>
        <p:spPr>
          <a:xfrm>
            <a:off x="6019800" y="4026811"/>
            <a:ext cx="17173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438400" y="4885426"/>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34828" y="585784"/>
            <a:ext cx="8143576" cy="523220"/>
          </a:xfrm>
          <a:prstGeom prst="rect">
            <a:avLst/>
          </a:prstGeom>
          <a:noFill/>
        </p:spPr>
        <p:txBody>
          <a:bodyPr wrap="none" rtlCol="0">
            <a:spAutoFit/>
          </a:bodyPr>
          <a:lstStyle/>
          <a:p>
            <a:r>
              <a:rPr lang="en-US" sz="2800" dirty="0" smtClean="0"/>
              <a:t>Box, supporting surfaces enable </a:t>
            </a:r>
            <a:r>
              <a:rPr lang="en-US" sz="2800" i="1" dirty="0" smtClean="0"/>
              <a:t>object placement</a:t>
            </a:r>
            <a:endParaRPr lang="en-US" sz="2800" i="1" dirty="0"/>
          </a:p>
        </p:txBody>
      </p:sp>
      <p:cxnSp>
        <p:nvCxnSpPr>
          <p:cNvPr id="7" name="Straight Connector 6"/>
          <p:cNvCxnSpPr/>
          <p:nvPr/>
        </p:nvCxnSpPr>
        <p:spPr>
          <a:xfrm>
            <a:off x="5040652" y="4167905"/>
            <a:ext cx="0"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802604"/>
      </p:ext>
    </p:extLst>
  </p:cSld>
  <p:clrMapOvr>
    <a:masterClrMapping/>
  </p:clrMapOvr>
  <mc:AlternateContent xmlns:mc="http://schemas.openxmlformats.org/markup-compatibility/2006" xmlns:p14="http://schemas.microsoft.com/office/powerpoint/2010/main">
    <mc:Choice Requires="p14">
      <p:transition p14:dur="0" advTm="19004"/>
    </mc:Choice>
    <mc:Fallback xmlns="">
      <p:transition advTm="19004"/>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32" y="1444752"/>
            <a:ext cx="7764796" cy="5157216"/>
          </a:xfrm>
          <a:prstGeom prst="rect">
            <a:avLst/>
          </a:prstGeom>
        </p:spPr>
      </p:pic>
      <p:cxnSp>
        <p:nvCxnSpPr>
          <p:cNvPr id="4" name="Straight Connector 3"/>
          <p:cNvCxnSpPr/>
          <p:nvPr/>
        </p:nvCxnSpPr>
        <p:spPr>
          <a:xfrm flipH="1">
            <a:off x="6712639" y="4535965"/>
            <a:ext cx="36166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676400" y="5486400"/>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34828" y="304800"/>
            <a:ext cx="7943200" cy="954107"/>
          </a:xfrm>
          <a:prstGeom prst="rect">
            <a:avLst/>
          </a:prstGeom>
          <a:noFill/>
        </p:spPr>
        <p:txBody>
          <a:bodyPr wrap="square" rtlCol="0">
            <a:spAutoFit/>
          </a:bodyPr>
          <a:lstStyle/>
          <a:p>
            <a:r>
              <a:rPr lang="en-US" sz="2800" dirty="0" smtClean="0"/>
              <a:t>Box, extruded geometry, lighting enables </a:t>
            </a:r>
            <a:r>
              <a:rPr lang="en-US" sz="2800" i="1" dirty="0" smtClean="0"/>
              <a:t>shadows, inter-reflections, caustics</a:t>
            </a:r>
            <a:endParaRPr lang="en-US" sz="2800" i="1" dirty="0"/>
          </a:p>
        </p:txBody>
      </p:sp>
      <p:cxnSp>
        <p:nvCxnSpPr>
          <p:cNvPr id="7" name="Straight Connector 6"/>
          <p:cNvCxnSpPr/>
          <p:nvPr/>
        </p:nvCxnSpPr>
        <p:spPr>
          <a:xfrm>
            <a:off x="4038600" y="5032673"/>
            <a:ext cx="240052" cy="533642"/>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7973360" y="3182629"/>
            <a:ext cx="36166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3914554"/>
      </p:ext>
    </p:extLst>
  </p:cSld>
  <p:clrMapOvr>
    <a:masterClrMapping/>
  </p:clrMapOvr>
  <mc:AlternateContent xmlns:mc="http://schemas.openxmlformats.org/markup-compatibility/2006" xmlns:p14="http://schemas.microsoft.com/office/powerpoint/2010/main">
    <mc:Choice Requires="p14">
      <p:transition p14:dur="0" advTm="12302"/>
    </mc:Choice>
    <mc:Fallback xmlns="">
      <p:transition advTm="12302"/>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32" y="1444752"/>
            <a:ext cx="7764796" cy="5157216"/>
          </a:xfrm>
          <a:prstGeom prst="rect">
            <a:avLst/>
          </a:prstGeom>
        </p:spPr>
      </p:pic>
      <p:cxnSp>
        <p:nvCxnSpPr>
          <p:cNvPr id="6" name="Straight Connector 5"/>
          <p:cNvCxnSpPr/>
          <p:nvPr/>
        </p:nvCxnSpPr>
        <p:spPr>
          <a:xfrm>
            <a:off x="2438400" y="4954438"/>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34828" y="585784"/>
            <a:ext cx="7962436" cy="523220"/>
          </a:xfrm>
          <a:prstGeom prst="rect">
            <a:avLst/>
          </a:prstGeom>
          <a:noFill/>
        </p:spPr>
        <p:txBody>
          <a:bodyPr wrap="none" rtlCol="0">
            <a:spAutoFit/>
          </a:bodyPr>
          <a:lstStyle/>
          <a:p>
            <a:r>
              <a:rPr lang="en-US" sz="2800" dirty="0" smtClean="0"/>
              <a:t>Camera geometry ensures correct </a:t>
            </a:r>
            <a:r>
              <a:rPr lang="en-US" sz="2800" i="1" dirty="0" smtClean="0"/>
              <a:t>perspective</a:t>
            </a:r>
            <a:r>
              <a:rPr lang="en-US" sz="2800" dirty="0" smtClean="0"/>
              <a:t> </a:t>
            </a:r>
            <a:endParaRPr lang="en-US" sz="2800" dirty="0"/>
          </a:p>
        </p:txBody>
      </p:sp>
      <p:cxnSp>
        <p:nvCxnSpPr>
          <p:cNvPr id="7" name="Straight Connector 6"/>
          <p:cNvCxnSpPr/>
          <p:nvPr/>
        </p:nvCxnSpPr>
        <p:spPr>
          <a:xfrm>
            <a:off x="5040652" y="4167905"/>
            <a:ext cx="0"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561017"/>
      </p:ext>
    </p:extLst>
  </p:cSld>
  <p:clrMapOvr>
    <a:masterClrMapping/>
  </p:clrMapOvr>
  <mc:AlternateContent xmlns:mc="http://schemas.openxmlformats.org/markup-compatibility/2006" xmlns:p14="http://schemas.microsoft.com/office/powerpoint/2010/main">
    <mc:Choice Requires="p14">
      <p:transition p14:dur="0" advTm="14934"/>
    </mc:Choice>
    <mc:Fallback xmlns="">
      <p:transition advTm="14934"/>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put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3999" cy="6857999"/>
          </a:xfrm>
          <a:prstGeom prst="rect">
            <a:avLst/>
          </a:prstGeom>
        </p:spPr>
      </p:pic>
    </p:spTree>
    <p:custDataLst>
      <p:tags r:id="rId1"/>
    </p:custDataLst>
    <p:extLst>
      <p:ext uri="{BB962C8B-B14F-4D97-AF65-F5344CB8AC3E}">
        <p14:creationId xmlns:p14="http://schemas.microsoft.com/office/powerpoint/2010/main" val="408750605"/>
      </p:ext>
    </p:extLst>
  </p:cSld>
  <p:clrMapOvr>
    <a:masterClrMapping/>
  </p:clrMapOvr>
  <mc:AlternateContent xmlns:mc="http://schemas.openxmlformats.org/markup-compatibility/2006" xmlns:p14="http://schemas.microsoft.com/office/powerpoint/2010/main">
    <mc:Choice Requires="p14">
      <p:transition p14:dur="300" advTm="65381">
        <p:fade thruBlk="1"/>
      </p:transition>
    </mc:Choice>
    <mc:Fallback xmlns="">
      <p:transition advTm="65381">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2833" objId="2"/>
        <p14:stopEvt time="61082" objId="2"/>
        <p14:playEvt time="63889" objId="2"/>
        <p14:stopEvt time="65381" objId="2"/>
      </p14:showEvtLst>
    </p:ext>
  </p:extLs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descr="C:\Users\kevin\Desktop\pngs\lightingfig\cellar.png"/>
          <p:cNvPicPr>
            <a:picLocks noChangeAspect="1" noChangeArrowheads="1"/>
          </p:cNvPicPr>
          <p:nvPr/>
        </p:nvPicPr>
        <p:blipFill>
          <a:blip r:embed="rId3" cstate="print"/>
          <a:srcRect/>
          <a:stretch>
            <a:fillRect/>
          </a:stretch>
        </p:blipFill>
        <p:spPr bwMode="auto">
          <a:xfrm>
            <a:off x="1905000" y="1524000"/>
            <a:ext cx="4876800" cy="4876800"/>
          </a:xfrm>
          <a:prstGeom prst="rect">
            <a:avLst/>
          </a:prstGeom>
          <a:noFill/>
        </p:spPr>
      </p:pic>
      <p:sp>
        <p:nvSpPr>
          <p:cNvPr id="2" name="Title 1"/>
          <p:cNvSpPr>
            <a:spLocks noGrp="1"/>
          </p:cNvSpPr>
          <p:nvPr>
            <p:ph type="title"/>
          </p:nvPr>
        </p:nvSpPr>
        <p:spPr/>
        <p:txBody>
          <a:bodyPr/>
          <a:lstStyle/>
          <a:p>
            <a:r>
              <a:rPr lang="en-US" dirty="0" smtClean="0"/>
              <a:t>We need scene geometry to </a:t>
            </a:r>
            <a:r>
              <a:rPr lang="en-US" dirty="0" err="1" smtClean="0"/>
              <a:t>provi</a:t>
            </a:r>
            <a:endParaRPr lang="en-US" dirty="0"/>
          </a:p>
        </p:txBody>
      </p:sp>
      <p:pic>
        <p:nvPicPr>
          <p:cNvPr id="115714" name="Picture 2" descr="C:\Users\kevin\Desktop\bunny-scanalyze-sh copy.png"/>
          <p:cNvPicPr>
            <a:picLocks noChangeAspect="1" noChangeArrowheads="1"/>
          </p:cNvPicPr>
          <p:nvPr/>
        </p:nvPicPr>
        <p:blipFill>
          <a:blip r:embed="rId4" cstate="print"/>
          <a:srcRect/>
          <a:stretch>
            <a:fillRect/>
          </a:stretch>
        </p:blipFill>
        <p:spPr bwMode="auto">
          <a:xfrm>
            <a:off x="1828800" y="4343400"/>
            <a:ext cx="2116708" cy="2005558"/>
          </a:xfrm>
          <a:prstGeom prst="rect">
            <a:avLst/>
          </a:prstGeom>
          <a:noFill/>
        </p:spPr>
      </p:pic>
      <p:pic>
        <p:nvPicPr>
          <p:cNvPr id="11" name="Picture 2" descr="C:\Users\kevin\Desktop\bunny-scanalyze-sh copy.png"/>
          <p:cNvPicPr>
            <a:picLocks noChangeAspect="1" noChangeArrowheads="1"/>
          </p:cNvPicPr>
          <p:nvPr/>
        </p:nvPicPr>
        <p:blipFill>
          <a:blip r:embed="rId4" cstate="print"/>
          <a:srcRect/>
          <a:stretch>
            <a:fillRect/>
          </a:stretch>
        </p:blipFill>
        <p:spPr bwMode="auto">
          <a:xfrm>
            <a:off x="3429000" y="3124200"/>
            <a:ext cx="2116708" cy="200555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descr="C:\Users\kevin\Desktop\pngs\lightingfig\cellar.png"/>
          <p:cNvPicPr>
            <a:picLocks noChangeAspect="1" noChangeArrowheads="1"/>
          </p:cNvPicPr>
          <p:nvPr/>
        </p:nvPicPr>
        <p:blipFill>
          <a:blip r:embed="rId3" cstate="print"/>
          <a:srcRect/>
          <a:stretch>
            <a:fillRect/>
          </a:stretch>
        </p:blipFill>
        <p:spPr bwMode="auto">
          <a:xfrm>
            <a:off x="1905000" y="1524000"/>
            <a:ext cx="4876800" cy="4876800"/>
          </a:xfrm>
          <a:prstGeom prst="rect">
            <a:avLst/>
          </a:prstGeom>
          <a:noFill/>
        </p:spPr>
      </p:pic>
      <p:sp>
        <p:nvSpPr>
          <p:cNvPr id="2" name="Title 1"/>
          <p:cNvSpPr>
            <a:spLocks noGrp="1"/>
          </p:cNvSpPr>
          <p:nvPr>
            <p:ph type="title"/>
          </p:nvPr>
        </p:nvSpPr>
        <p:spPr/>
        <p:txBody>
          <a:bodyPr/>
          <a:lstStyle/>
          <a:p>
            <a:r>
              <a:rPr lang="en-US" dirty="0" smtClean="0"/>
              <a:t>That’s better, sort of…</a:t>
            </a:r>
            <a:endParaRPr lang="en-US" dirty="0"/>
          </a:p>
        </p:txBody>
      </p:sp>
      <p:pic>
        <p:nvPicPr>
          <p:cNvPr id="115714" name="Picture 2" descr="C:\Users\kevin\Desktop\bunny-scanalyze-sh copy.png"/>
          <p:cNvPicPr>
            <a:picLocks noChangeAspect="1" noChangeArrowheads="1"/>
          </p:cNvPicPr>
          <p:nvPr/>
        </p:nvPicPr>
        <p:blipFill>
          <a:blip r:embed="rId4" cstate="print"/>
          <a:srcRect/>
          <a:stretch>
            <a:fillRect/>
          </a:stretch>
        </p:blipFill>
        <p:spPr bwMode="auto">
          <a:xfrm>
            <a:off x="1828800" y="4343400"/>
            <a:ext cx="2116708" cy="2005558"/>
          </a:xfrm>
          <a:prstGeom prst="rect">
            <a:avLst/>
          </a:prstGeom>
          <a:noFill/>
        </p:spPr>
      </p:pic>
      <p:pic>
        <p:nvPicPr>
          <p:cNvPr id="11" name="Picture 2" descr="C:\Users\kevin\Desktop\bunny-scanalyze-sh copy.png"/>
          <p:cNvPicPr>
            <a:picLocks noChangeAspect="1" noChangeArrowheads="1"/>
          </p:cNvPicPr>
          <p:nvPr/>
        </p:nvPicPr>
        <p:blipFill>
          <a:blip r:embed="rId5" cstate="print"/>
          <a:srcRect/>
          <a:stretch>
            <a:fillRect/>
          </a:stretch>
        </p:blipFill>
        <p:spPr bwMode="auto">
          <a:xfrm>
            <a:off x="4267200" y="4038600"/>
            <a:ext cx="990785" cy="93875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1143000"/>
          </a:xfrm>
        </p:spPr>
        <p:txBody>
          <a:bodyPr/>
          <a:lstStyle/>
          <a:p>
            <a:r>
              <a:rPr lang="en-US" dirty="0" smtClean="0"/>
              <a:t>Single view reconstruction</a:t>
            </a:r>
          </a:p>
        </p:txBody>
      </p:sp>
      <p:sp>
        <p:nvSpPr>
          <p:cNvPr id="405507" name="Rectangle 3"/>
          <p:cNvSpPr>
            <a:spLocks noGrp="1" noChangeArrowheads="1"/>
          </p:cNvSpPr>
          <p:nvPr>
            <p:ph type="body" idx="1"/>
          </p:nvPr>
        </p:nvSpPr>
        <p:spPr>
          <a:xfrm>
            <a:off x="685800" y="1066800"/>
            <a:ext cx="7772400" cy="2971800"/>
          </a:xfrm>
        </p:spPr>
        <p:txBody>
          <a:bodyPr>
            <a:normAutofit/>
          </a:bodyPr>
          <a:lstStyle/>
          <a:p>
            <a:pPr>
              <a:buNone/>
            </a:pPr>
            <a:r>
              <a:rPr lang="en-US" sz="2400" dirty="0" smtClean="0"/>
              <a:t>Many scenes can be represented as an axis-aligned box volume</a:t>
            </a:r>
          </a:p>
        </p:txBody>
      </p:sp>
      <p:pic>
        <p:nvPicPr>
          <p:cNvPr id="26628" name="Picture 4"/>
          <p:cNvPicPr>
            <a:picLocks noChangeAspect="1" noChangeArrowheads="1"/>
          </p:cNvPicPr>
          <p:nvPr/>
        </p:nvPicPr>
        <p:blipFill>
          <a:blip r:embed="rId3" cstate="print">
            <a:clrChange>
              <a:clrFrom>
                <a:srgbClr val="FFFFFF"/>
              </a:clrFrom>
              <a:clrTo>
                <a:srgbClr val="FFFFFF">
                  <a:alpha val="0"/>
                </a:srgbClr>
              </a:clrTo>
            </a:clrChange>
          </a:blip>
          <a:srcRect l="32001" t="30476" r="18857" b="22285"/>
          <a:stretch>
            <a:fillRect/>
          </a:stretch>
        </p:blipFill>
        <p:spPr bwMode="auto">
          <a:xfrm>
            <a:off x="3733800" y="2895600"/>
            <a:ext cx="5105400" cy="368144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1143000"/>
          </a:xfrm>
        </p:spPr>
        <p:txBody>
          <a:bodyPr/>
          <a:lstStyle/>
          <a:p>
            <a:r>
              <a:rPr lang="en-US" dirty="0" smtClean="0"/>
              <a:t>Single view reconstruction</a:t>
            </a:r>
          </a:p>
        </p:txBody>
      </p:sp>
      <p:sp>
        <p:nvSpPr>
          <p:cNvPr id="405507" name="Rectangle 3"/>
          <p:cNvSpPr>
            <a:spLocks noGrp="1" noChangeArrowheads="1"/>
          </p:cNvSpPr>
          <p:nvPr>
            <p:ph type="body" idx="1"/>
          </p:nvPr>
        </p:nvSpPr>
        <p:spPr>
          <a:xfrm>
            <a:off x="685800" y="1066800"/>
            <a:ext cx="7772400" cy="2971800"/>
          </a:xfrm>
        </p:spPr>
        <p:txBody>
          <a:bodyPr>
            <a:normAutofit/>
          </a:bodyPr>
          <a:lstStyle/>
          <a:p>
            <a:pPr>
              <a:buNone/>
            </a:pPr>
            <a:r>
              <a:rPr lang="en-US" sz="2400" dirty="0" smtClean="0"/>
              <a:t>Many scenes can be represented as an axis-aligned box volume</a:t>
            </a:r>
          </a:p>
          <a:p>
            <a:pPr>
              <a:buNone/>
            </a:pPr>
            <a:endParaRPr lang="en-US" sz="2400" dirty="0" smtClean="0"/>
          </a:p>
        </p:txBody>
      </p:sp>
      <p:pic>
        <p:nvPicPr>
          <p:cNvPr id="26628" name="Picture 4"/>
          <p:cNvPicPr>
            <a:picLocks noChangeAspect="1" noChangeArrowheads="1"/>
          </p:cNvPicPr>
          <p:nvPr/>
        </p:nvPicPr>
        <p:blipFill>
          <a:blip r:embed="rId3" cstate="print">
            <a:clrChange>
              <a:clrFrom>
                <a:srgbClr val="FFFFFF"/>
              </a:clrFrom>
              <a:clrTo>
                <a:srgbClr val="FFFFFF">
                  <a:alpha val="0"/>
                </a:srgbClr>
              </a:clrTo>
            </a:clrChange>
          </a:blip>
          <a:srcRect l="32001" t="30476" r="18857" b="22285"/>
          <a:stretch>
            <a:fillRect/>
          </a:stretch>
        </p:blipFill>
        <p:spPr bwMode="auto">
          <a:xfrm>
            <a:off x="3733800" y="2895600"/>
            <a:ext cx="5105400" cy="3681445"/>
          </a:xfrm>
          <a:prstGeom prst="rect">
            <a:avLst/>
          </a:prstGeom>
          <a:noFill/>
          <a:ln w="9525">
            <a:noFill/>
            <a:miter lim="800000"/>
            <a:headEnd/>
            <a:tailEnd/>
          </a:ln>
        </p:spPr>
      </p:pic>
      <p:grpSp>
        <p:nvGrpSpPr>
          <p:cNvPr id="2" name="Group 7"/>
          <p:cNvGrpSpPr/>
          <p:nvPr/>
        </p:nvGrpSpPr>
        <p:grpSpPr>
          <a:xfrm>
            <a:off x="609600" y="-289560"/>
            <a:ext cx="6614160" cy="5455920"/>
            <a:chOff x="609600" y="-289560"/>
            <a:chExt cx="6614160" cy="5455920"/>
          </a:xfrm>
        </p:grpSpPr>
        <p:sp>
          <p:nvSpPr>
            <p:cNvPr id="5" name="Multiply 4"/>
            <p:cNvSpPr/>
            <p:nvPr/>
          </p:nvSpPr>
          <p:spPr>
            <a:xfrm>
              <a:off x="6400800" y="-289560"/>
              <a:ext cx="822960" cy="822960"/>
            </a:xfrm>
            <a:prstGeom prst="mathMultiply">
              <a:avLst>
                <a:gd name="adj1" fmla="val 10802"/>
              </a:avLst>
            </a:prstGeom>
            <a:solidFill>
              <a:schemeClr val="accent5">
                <a:lumMod val="75000"/>
              </a:schemeClr>
            </a:solidFill>
            <a:ln/>
          </p:spPr>
          <p:style>
            <a:lnRef idx="1">
              <a:schemeClr val="accent1"/>
            </a:lnRef>
            <a:fillRef idx="3">
              <a:schemeClr val="accent1"/>
            </a:fillRef>
            <a:effectRef idx="2">
              <a:schemeClr val="accent1"/>
            </a:effectRef>
            <a:fontRef idx="minor">
              <a:schemeClr val="lt1"/>
            </a:fontRef>
          </p:style>
        </p:sp>
        <p:sp>
          <p:nvSpPr>
            <p:cNvPr id="6" name="Multiply 5"/>
            <p:cNvSpPr/>
            <p:nvPr/>
          </p:nvSpPr>
          <p:spPr>
            <a:xfrm>
              <a:off x="609600" y="4343400"/>
              <a:ext cx="822960" cy="822960"/>
            </a:xfrm>
            <a:prstGeom prst="mathMultiply">
              <a:avLst>
                <a:gd name="adj1" fmla="val 10802"/>
              </a:avLst>
            </a:prstGeom>
            <a:solidFill>
              <a:schemeClr val="accent5">
                <a:lumMod val="75000"/>
              </a:schemeClr>
            </a:solidFill>
            <a:ln/>
          </p:spPr>
          <p:style>
            <a:lnRef idx="1">
              <a:schemeClr val="accent1"/>
            </a:lnRef>
            <a:fillRef idx="3">
              <a:schemeClr val="accent1"/>
            </a:fillRef>
            <a:effectRef idx="2">
              <a:schemeClr val="accent1"/>
            </a:effectRef>
            <a:fontRef idx="minor">
              <a:schemeClr val="lt1"/>
            </a:fontRef>
          </p:style>
        </p:sp>
        <p:sp>
          <p:nvSpPr>
            <p:cNvPr id="7" name="Multiply 6"/>
            <p:cNvSpPr/>
            <p:nvPr/>
          </p:nvSpPr>
          <p:spPr>
            <a:xfrm>
              <a:off x="6096000" y="4267200"/>
              <a:ext cx="822960" cy="822960"/>
            </a:xfrm>
            <a:prstGeom prst="mathMultiply">
              <a:avLst>
                <a:gd name="adj1" fmla="val 10802"/>
              </a:avLst>
            </a:prstGeom>
            <a:solidFill>
              <a:schemeClr val="accent5">
                <a:lumMod val="75000"/>
              </a:schemeClr>
            </a:solidFill>
            <a:ln/>
          </p:spPr>
          <p:style>
            <a:lnRef idx="1">
              <a:schemeClr val="accent1"/>
            </a:lnRef>
            <a:fillRef idx="3">
              <a:schemeClr val="accent1"/>
            </a:fillRef>
            <a:effectRef idx="2">
              <a:schemeClr val="accent1"/>
            </a:effectRef>
            <a:fontRef idx="minor">
              <a:schemeClr val="lt1"/>
            </a:fontRef>
          </p:style>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example</a:t>
            </a:r>
            <a:endParaRPr lang="en-US" dirty="0"/>
          </a:p>
        </p:txBody>
      </p:sp>
      <p:pic>
        <p:nvPicPr>
          <p:cNvPr id="4098" name="Picture 2" descr="C:\Users\kevin\Desktop\pngs\lightingfig\cellar.png"/>
          <p:cNvPicPr>
            <a:picLocks noChangeAspect="1" noChangeArrowheads="1"/>
          </p:cNvPicPr>
          <p:nvPr/>
        </p:nvPicPr>
        <p:blipFill>
          <a:blip r:embed="rId3" cstate="print"/>
          <a:srcRect/>
          <a:stretch>
            <a:fillRect/>
          </a:stretch>
        </p:blipFill>
        <p:spPr bwMode="auto">
          <a:xfrm>
            <a:off x="1762125" y="1447800"/>
            <a:ext cx="5095875" cy="509587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099" name="Picture 3" descr="C:\Users\kevin\Desktop\pngs\lightingfig\originalmarkup.PNG"/>
          <p:cNvPicPr>
            <a:picLocks noChangeAspect="1" noChangeArrowheads="1"/>
          </p:cNvPicPr>
          <p:nvPr/>
        </p:nvPicPr>
        <p:blipFill>
          <a:blip r:embed="rId3" cstate="print"/>
          <a:srcRect/>
          <a:stretch>
            <a:fillRect/>
          </a:stretch>
        </p:blipFill>
        <p:spPr bwMode="auto">
          <a:xfrm>
            <a:off x="1752600" y="1447800"/>
            <a:ext cx="5105400" cy="515059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Mirror ball -&gt; </a:t>
            </a:r>
            <a:r>
              <a:rPr lang="en-US" dirty="0" err="1" smtClean="0"/>
              <a:t>equirectangular</a:t>
            </a:r>
            <a:endParaRPr lang="en-US" dirty="0"/>
          </a:p>
        </p:txBody>
      </p:sp>
      <p:pic>
        <p:nvPicPr>
          <p:cNvPr id="4" name="Content Placeholder 4" descr="mirrorball2latlong.jpg"/>
          <p:cNvPicPr>
            <a:picLocks noGrp="1" noChangeAspect="1"/>
          </p:cNvPicPr>
          <p:nvPr>
            <p:ph idx="1"/>
          </p:nvPr>
        </p:nvPicPr>
        <p:blipFill>
          <a:blip r:embed="rId2">
            <a:extLst>
              <a:ext uri="{28A0092B-C50C-407E-A947-70E740481C1C}">
                <a14:useLocalDpi xmlns:a14="http://schemas.microsoft.com/office/drawing/2010/main" val="0"/>
              </a:ext>
            </a:extLst>
          </a:blip>
          <a:srcRect t="-44304" b="-44304"/>
          <a:stretch>
            <a:fillRect/>
          </a:stretch>
        </p:blipFill>
        <p:spPr/>
      </p:pic>
    </p:spTree>
    <p:extLst>
      <p:ext uri="{BB962C8B-B14F-4D97-AF65-F5344CB8AC3E}">
        <p14:creationId xmlns:p14="http://schemas.microsoft.com/office/powerpoint/2010/main" val="2869818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for camera viewpoint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953000"/>
              </a:xfrm>
            </p:spPr>
            <p:txBody>
              <a:bodyPr>
                <a:normAutofit/>
              </a:bodyPr>
              <a:lstStyle/>
              <a:p>
                <a:pPr marL="0" indent="0">
                  <a:buNone/>
                </a:pPr>
                <a:r>
                  <a:rPr lang="en-US" dirty="0" smtClean="0"/>
                  <a:t>Given 3 orthogonal VPs (at least two finite), can compute projection operator</a:t>
                </a:r>
              </a:p>
              <a:p>
                <a:pPr marL="0" indent="0">
                  <a:buNone/>
                </a:pPr>
                <a:endParaRPr lang="en-US" dirty="0" smtClean="0"/>
              </a:p>
              <a:p>
                <a:pPr marL="0" indent="0">
                  <a:buNone/>
                </a:pPr>
                <a:endParaRPr lang="en-US" dirty="0"/>
              </a:p>
              <a:p>
                <a:pPr marL="0" indent="0">
                  <a:buNone/>
                </a:pPr>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𝐾𝑅</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3</m:t>
                        </m:r>
                      </m:sub>
                    </m:sSub>
                  </m:oMath>
                </a14:m>
                <a:endParaRPr lang="en-US" dirty="0" smtClean="0"/>
              </a:p>
              <a:p>
                <a:endParaRPr lang="en-US" dirty="0" smtClean="0"/>
              </a:p>
              <a:p>
                <a:endParaRPr lang="en-US" dirty="0" smtClean="0"/>
              </a:p>
              <a:p>
                <a:endParaRPr lang="en-US" dirty="0" smtClean="0"/>
              </a:p>
              <a:p>
                <a:endParaRPr lang="en-US" dirty="0" smtClean="0"/>
              </a:p>
              <a:p>
                <a:pPr>
                  <a:buNone/>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953000"/>
              </a:xfrm>
              <a:blipFill rotWithShape="0">
                <a:blip r:embed="rId3"/>
                <a:stretch>
                  <a:fillRect l="-1852" t="-1601" r="-519"/>
                </a:stretch>
              </a:blipFill>
            </p:spPr>
            <p:txBody>
              <a:bodyPr/>
              <a:lstStyle/>
              <a:p>
                <a:r>
                  <a:rPr lang="en-US">
                    <a:noFill/>
                  </a:rPr>
                  <a:t> </a:t>
                </a:r>
              </a:p>
            </p:txBody>
          </p:sp>
        </mc:Fallback>
      </mc:AlternateContent>
      <p:sp>
        <p:nvSpPr>
          <p:cNvPr id="4" name="TextBox 3"/>
          <p:cNvSpPr txBox="1"/>
          <p:nvPr/>
        </p:nvSpPr>
        <p:spPr>
          <a:xfrm>
            <a:off x="685800" y="3096768"/>
            <a:ext cx="3057144" cy="1200329"/>
          </a:xfrm>
          <a:prstGeom prst="rect">
            <a:avLst/>
          </a:prstGeom>
          <a:noFill/>
        </p:spPr>
        <p:txBody>
          <a:bodyPr wrap="square" rtlCol="0">
            <a:spAutoFit/>
          </a:bodyPr>
          <a:lstStyle/>
          <a:p>
            <a:r>
              <a:rPr lang="en-US" sz="2400" dirty="0" smtClean="0"/>
              <a:t>2D point in homogeneous coordinates</a:t>
            </a:r>
            <a:endParaRPr lang="en-US" sz="2400" dirty="0"/>
          </a:p>
        </p:txBody>
      </p:sp>
      <p:sp>
        <p:nvSpPr>
          <p:cNvPr id="9" name="TextBox 8"/>
          <p:cNvSpPr txBox="1"/>
          <p:nvPr/>
        </p:nvSpPr>
        <p:spPr>
          <a:xfrm>
            <a:off x="4812365" y="3124200"/>
            <a:ext cx="4331635" cy="461665"/>
          </a:xfrm>
          <a:prstGeom prst="rect">
            <a:avLst/>
          </a:prstGeom>
          <a:noFill/>
        </p:spPr>
        <p:txBody>
          <a:bodyPr wrap="none" rtlCol="0">
            <a:spAutoFit/>
          </a:bodyPr>
          <a:lstStyle/>
          <a:p>
            <a:r>
              <a:rPr lang="en-US" sz="2400" dirty="0"/>
              <a:t>3</a:t>
            </a:r>
            <a:r>
              <a:rPr lang="en-US" sz="2400" dirty="0" smtClean="0"/>
              <a:t>D point in Cartesian coordinates</a:t>
            </a:r>
            <a:endParaRPr lang="en-US" sz="2400" dirty="0"/>
          </a:p>
        </p:txBody>
      </p:sp>
      <p:cxnSp>
        <p:nvCxnSpPr>
          <p:cNvPr id="10" name="Straight Arrow Connector 9"/>
          <p:cNvCxnSpPr/>
          <p:nvPr/>
        </p:nvCxnSpPr>
        <p:spPr>
          <a:xfrm>
            <a:off x="2667000" y="3585865"/>
            <a:ext cx="609600" cy="30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257800" y="3558433"/>
            <a:ext cx="347472" cy="327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95400" y="4963483"/>
            <a:ext cx="3057144" cy="461665"/>
          </a:xfrm>
          <a:prstGeom prst="rect">
            <a:avLst/>
          </a:prstGeom>
          <a:noFill/>
        </p:spPr>
        <p:txBody>
          <a:bodyPr wrap="square" rtlCol="0">
            <a:spAutoFit/>
          </a:bodyPr>
          <a:lstStyle/>
          <a:p>
            <a:r>
              <a:rPr lang="en-US" sz="2400" dirty="0" smtClean="0"/>
              <a:t>Intrinsic camera matrix</a:t>
            </a:r>
            <a:endParaRPr lang="en-US" sz="2400" dirty="0"/>
          </a:p>
        </p:txBody>
      </p:sp>
      <p:sp>
        <p:nvSpPr>
          <p:cNvPr id="15" name="TextBox 14"/>
          <p:cNvSpPr txBox="1"/>
          <p:nvPr/>
        </p:nvSpPr>
        <p:spPr>
          <a:xfrm>
            <a:off x="4991100" y="4959726"/>
            <a:ext cx="3057144" cy="461665"/>
          </a:xfrm>
          <a:prstGeom prst="rect">
            <a:avLst/>
          </a:prstGeom>
          <a:noFill/>
        </p:spPr>
        <p:txBody>
          <a:bodyPr wrap="square" rtlCol="0">
            <a:spAutoFit/>
          </a:bodyPr>
          <a:lstStyle/>
          <a:p>
            <a:r>
              <a:rPr lang="en-US" sz="2400" dirty="0" smtClean="0"/>
              <a:t>Rotation matrix</a:t>
            </a:r>
            <a:endParaRPr lang="en-US" sz="2400" dirty="0"/>
          </a:p>
        </p:txBody>
      </p:sp>
      <p:cxnSp>
        <p:nvCxnSpPr>
          <p:cNvPr id="16" name="Straight Arrow Connector 15"/>
          <p:cNvCxnSpPr/>
          <p:nvPr/>
        </p:nvCxnSpPr>
        <p:spPr>
          <a:xfrm flipH="1" flipV="1">
            <a:off x="4812365" y="4320433"/>
            <a:ext cx="619171" cy="643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271560" y="4320433"/>
            <a:ext cx="259719" cy="685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for camera viewpoint</a:t>
            </a:r>
          </a:p>
        </p:txBody>
      </p:sp>
      <p:sp>
        <p:nvSpPr>
          <p:cNvPr id="3" name="Content Placeholder 2"/>
          <p:cNvSpPr>
            <a:spLocks noGrp="1"/>
          </p:cNvSpPr>
          <p:nvPr>
            <p:ph idx="1"/>
          </p:nvPr>
        </p:nvSpPr>
        <p:spPr>
          <a:xfrm>
            <a:off x="457200" y="1295400"/>
            <a:ext cx="8229600" cy="4953000"/>
          </a:xfrm>
        </p:spPr>
        <p:txBody>
          <a:bodyPr>
            <a:normAutofit/>
          </a:bodyPr>
          <a:lstStyle/>
          <a:p>
            <a:pPr marL="0" indent="0">
              <a:buNone/>
            </a:pPr>
            <a:r>
              <a:rPr lang="en-US" dirty="0" smtClean="0"/>
              <a:t>Given 3 orthogonal VPs (at least two finite), can compute projection operator: intrinsic matrix </a:t>
            </a:r>
          </a:p>
          <a:p>
            <a:endParaRPr lang="en-US" dirty="0" smtClean="0"/>
          </a:p>
          <a:p>
            <a:endParaRPr lang="en-US" dirty="0" smtClean="0"/>
          </a:p>
          <a:p>
            <a:endParaRPr lang="en-US" dirty="0" smtClean="0"/>
          </a:p>
          <a:p>
            <a:endParaRPr lang="en-US" dirty="0" smtClean="0"/>
          </a:p>
          <a:p>
            <a:pPr>
              <a:buNone/>
            </a:pPr>
            <a:endParaRPr lang="en-US" dirty="0" smtClean="0"/>
          </a:p>
        </p:txBody>
      </p:sp>
      <p:pic>
        <p:nvPicPr>
          <p:cNvPr id="6" name="Picture 5" descr="latex-image-1.pdf"/>
          <p:cNvPicPr>
            <a:picLocks noChangeAspect="1"/>
          </p:cNvPicPr>
          <p:nvPr/>
        </p:nvPicPr>
        <p:blipFill>
          <a:blip r:embed="rId3"/>
          <a:stretch>
            <a:fillRect/>
          </a:stretch>
        </p:blipFill>
        <p:spPr>
          <a:xfrm>
            <a:off x="457200" y="3743134"/>
            <a:ext cx="8534400" cy="3004820"/>
          </a:xfrm>
          <a:prstGeom prst="rect">
            <a:avLst/>
          </a:prstGeom>
        </p:spPr>
      </p:pic>
      <p:sp>
        <p:nvSpPr>
          <p:cNvPr id="7" name="Rectangle 6"/>
          <p:cNvSpPr/>
          <p:nvPr/>
        </p:nvSpPr>
        <p:spPr>
          <a:xfrm>
            <a:off x="2781300" y="3623754"/>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latex-image-1.pdf"/>
          <p:cNvPicPr>
            <a:picLocks noChangeAspect="1"/>
          </p:cNvPicPr>
          <p:nvPr/>
        </p:nvPicPr>
        <p:blipFill>
          <a:blip r:embed="rId4"/>
          <a:stretch>
            <a:fillRect/>
          </a:stretch>
        </p:blipFill>
        <p:spPr>
          <a:xfrm>
            <a:off x="2832100" y="3750754"/>
            <a:ext cx="990600" cy="310035"/>
          </a:xfrm>
          <a:prstGeom prst="rect">
            <a:avLst/>
          </a:prstGeom>
        </p:spPr>
      </p:pic>
      <p:pic>
        <p:nvPicPr>
          <p:cNvPr id="9" name="Picture 5" descr="C:\Users\kevin\Desktop\Capture1.PNG"/>
          <p:cNvPicPr>
            <a:picLocks noChangeAspect="1" noChangeArrowheads="1"/>
          </p:cNvPicPr>
          <p:nvPr/>
        </p:nvPicPr>
        <p:blipFill>
          <a:blip r:embed="rId5" cstate="print"/>
          <a:srcRect/>
          <a:stretch>
            <a:fillRect/>
          </a:stretch>
        </p:blipFill>
        <p:spPr bwMode="auto">
          <a:xfrm>
            <a:off x="1600200" y="2394662"/>
            <a:ext cx="5410200" cy="1229092"/>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for camera viewpoint</a:t>
            </a:r>
          </a:p>
        </p:txBody>
      </p:sp>
      <p:sp>
        <p:nvSpPr>
          <p:cNvPr id="3" name="Content Placeholder 2"/>
          <p:cNvSpPr>
            <a:spLocks noGrp="1"/>
          </p:cNvSpPr>
          <p:nvPr>
            <p:ph idx="1"/>
          </p:nvPr>
        </p:nvSpPr>
        <p:spPr>
          <a:xfrm>
            <a:off x="457200" y="1600200"/>
            <a:ext cx="8229600" cy="4953000"/>
          </a:xfrm>
        </p:spPr>
        <p:txBody>
          <a:bodyPr>
            <a:normAutofit/>
          </a:bodyPr>
          <a:lstStyle/>
          <a:p>
            <a:pPr marL="0" indent="0">
              <a:buNone/>
            </a:pPr>
            <a:r>
              <a:rPr lang="en-US" dirty="0" smtClean="0"/>
              <a:t>Given 3 orthogonal VPs (at least two finite), can compute projection operator </a:t>
            </a:r>
          </a:p>
          <a:p>
            <a:endParaRPr lang="en-US" dirty="0" smtClean="0"/>
          </a:p>
          <a:p>
            <a:endParaRPr lang="en-US" dirty="0" smtClean="0"/>
          </a:p>
          <a:p>
            <a:endParaRPr lang="en-US" dirty="0" smtClean="0"/>
          </a:p>
          <a:p>
            <a:endParaRPr lang="en-US" dirty="0" smtClean="0"/>
          </a:p>
          <a:p>
            <a:pPr>
              <a:buNone/>
            </a:pPr>
            <a:endParaRPr lang="en-US" dirty="0" smtClean="0"/>
          </a:p>
        </p:txBody>
      </p:sp>
      <p:pic>
        <p:nvPicPr>
          <p:cNvPr id="118786" name="Picture 2" descr="C:\Users\kevin\Desktop\Capture2.PNG"/>
          <p:cNvPicPr>
            <a:picLocks noChangeAspect="1" noChangeArrowheads="1"/>
          </p:cNvPicPr>
          <p:nvPr/>
        </p:nvPicPr>
        <p:blipFill>
          <a:blip r:embed="rId3" cstate="print"/>
          <a:srcRect/>
          <a:stretch>
            <a:fillRect/>
          </a:stretch>
        </p:blipFill>
        <p:spPr bwMode="auto">
          <a:xfrm>
            <a:off x="1143000" y="3276600"/>
            <a:ext cx="6602412" cy="2552700"/>
          </a:xfrm>
          <a:prstGeom prst="rect">
            <a:avLst/>
          </a:prstGeom>
          <a:noFill/>
        </p:spPr>
      </p:pic>
      <p:pic>
        <p:nvPicPr>
          <p:cNvPr id="6" name="Picture 5" descr="Screen shot 2011-10-12 at 12.30.51 AM.png"/>
          <p:cNvPicPr>
            <a:picLocks noChangeAspect="1"/>
          </p:cNvPicPr>
          <p:nvPr/>
        </p:nvPicPr>
        <p:blipFill>
          <a:blip r:embed="rId4"/>
          <a:stretch>
            <a:fillRect/>
          </a:stretch>
        </p:blipFill>
        <p:spPr>
          <a:xfrm>
            <a:off x="1905000" y="5207000"/>
            <a:ext cx="152400" cy="5207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Projecting to image space</a:t>
            </a:r>
            <a:endParaRPr lang="en-US" dirty="0"/>
          </a:p>
        </p:txBody>
      </p:sp>
      <p:sp>
        <p:nvSpPr>
          <p:cNvPr id="3" name="Content Placeholder 2"/>
          <p:cNvSpPr>
            <a:spLocks noGrp="1"/>
          </p:cNvSpPr>
          <p:nvPr>
            <p:ph idx="1"/>
          </p:nvPr>
        </p:nvSpPr>
        <p:spPr/>
        <p:txBody>
          <a:bodyPr/>
          <a:lstStyle/>
          <a:p>
            <a:pPr marL="0" indent="0">
              <a:buNone/>
            </a:pPr>
            <a:r>
              <a:rPr lang="en-US" dirty="0" smtClean="0"/>
              <a:t>Given K, R, and a position in 3D, we can find its corresponding 2D image location:</a:t>
            </a:r>
          </a:p>
          <a:p>
            <a:endParaRPr lang="en-US" dirty="0"/>
          </a:p>
        </p:txBody>
      </p:sp>
      <mc:AlternateContent xmlns:mc="http://schemas.openxmlformats.org/markup-compatibility/2006" xmlns:a14="http://schemas.microsoft.com/office/drawing/2010/main">
        <mc:Choice Requires="a14">
          <p:sp>
            <p:nvSpPr>
              <p:cNvPr id="4" name="Rectangle 3"/>
              <p:cNvSpPr/>
              <p:nvPr/>
            </p:nvSpPr>
            <p:spPr>
              <a:xfrm>
                <a:off x="2362200" y="3863181"/>
                <a:ext cx="3494867"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a:latin typeface="Cambria Math" panose="02040503050406030204" pitchFamily="18" charset="0"/>
                            </a:rPr>
                          </m:ctrlPr>
                        </m:sSubPr>
                        <m:e>
                          <m:r>
                            <a:rPr lang="en-US" sz="4800" i="1" smtClean="0">
                              <a:latin typeface="Cambria Math" panose="02040503050406030204" pitchFamily="18" charset="0"/>
                            </a:rPr>
                            <m:t>𝜆</m:t>
                          </m:r>
                          <m:r>
                            <a:rPr lang="en-US" sz="4800" i="1">
                              <a:latin typeface="Cambria Math" panose="02040503050406030204" pitchFamily="18" charset="0"/>
                            </a:rPr>
                            <m:t>𝑝</m:t>
                          </m:r>
                        </m:e>
                        <m:sub>
                          <m:r>
                            <a:rPr lang="en-US" sz="4800" i="1">
                              <a:latin typeface="Cambria Math" panose="02040503050406030204" pitchFamily="18" charset="0"/>
                            </a:rPr>
                            <m:t>2</m:t>
                          </m:r>
                        </m:sub>
                      </m:sSub>
                      <m:r>
                        <a:rPr lang="en-US" sz="4800" i="1">
                          <a:latin typeface="Cambria Math" panose="02040503050406030204" pitchFamily="18" charset="0"/>
                        </a:rPr>
                        <m:t>=</m:t>
                      </m:r>
                      <m:r>
                        <a:rPr lang="en-US" sz="4800" i="1">
                          <a:latin typeface="Cambria Math" panose="02040503050406030204" pitchFamily="18" charset="0"/>
                        </a:rPr>
                        <m:t>𝐾𝑅</m:t>
                      </m:r>
                      <m:sSub>
                        <m:sSubPr>
                          <m:ctrlPr>
                            <a:rPr lang="en-US" sz="4800" i="1">
                              <a:latin typeface="Cambria Math" panose="02040503050406030204" pitchFamily="18" charset="0"/>
                            </a:rPr>
                          </m:ctrlPr>
                        </m:sSubPr>
                        <m:e>
                          <m:r>
                            <a:rPr lang="en-US" sz="4800" i="1">
                              <a:latin typeface="Cambria Math" panose="02040503050406030204" pitchFamily="18" charset="0"/>
                            </a:rPr>
                            <m:t>𝑃</m:t>
                          </m:r>
                        </m:e>
                        <m:sub>
                          <m:r>
                            <a:rPr lang="en-US" sz="4800" i="1">
                              <a:latin typeface="Cambria Math" panose="02040503050406030204" pitchFamily="18" charset="0"/>
                            </a:rPr>
                            <m:t>3</m:t>
                          </m:r>
                        </m:sub>
                      </m:sSub>
                    </m:oMath>
                  </m:oMathPara>
                </a14:m>
                <a:endParaRPr lang="en-US" sz="4800" dirty="0"/>
              </a:p>
            </p:txBody>
          </p:sp>
        </mc:Choice>
        <mc:Fallback xmlns="">
          <p:sp>
            <p:nvSpPr>
              <p:cNvPr id="4" name="Rectangle 3"/>
              <p:cNvSpPr>
                <a:spLocks noRot="1" noChangeAspect="1" noMove="1" noResize="1" noEditPoints="1" noAdjustHandles="1" noChangeArrowheads="1" noChangeShapeType="1" noTextEdit="1"/>
              </p:cNvSpPr>
              <p:nvPr/>
            </p:nvSpPr>
            <p:spPr>
              <a:xfrm>
                <a:off x="2362200" y="3863181"/>
                <a:ext cx="3494867" cy="830997"/>
              </a:xfrm>
              <a:prstGeom prst="rect">
                <a:avLst/>
              </a:prstGeom>
              <a:blipFill rotWithShape="0">
                <a:blip r:embed="rId3"/>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the reverse?</a:t>
            </a:r>
            <a:endParaRPr lang="en-US" dirty="0"/>
          </a:p>
        </p:txBody>
      </p:sp>
      <p:sp>
        <p:nvSpPr>
          <p:cNvPr id="3" name="Content Placeholder 2"/>
          <p:cNvSpPr>
            <a:spLocks noGrp="1"/>
          </p:cNvSpPr>
          <p:nvPr>
            <p:ph idx="1"/>
          </p:nvPr>
        </p:nvSpPr>
        <p:spPr/>
        <p:txBody>
          <a:bodyPr/>
          <a:lstStyle/>
          <a:p>
            <a:pPr marL="0" indent="0">
              <a:buNone/>
            </a:pPr>
            <a:r>
              <a:rPr lang="en-US" dirty="0" smtClean="0"/>
              <a:t>Given K, R, and a 2D position on the image, what do we know about its 3D location?</a:t>
            </a:r>
          </a:p>
          <a:p>
            <a:endParaRPr 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the reverse?</a:t>
            </a:r>
            <a:endParaRPr lang="en-US" dirty="0"/>
          </a:p>
        </p:txBody>
      </p:sp>
      <p:sp>
        <p:nvSpPr>
          <p:cNvPr id="3" name="Content Placeholder 2"/>
          <p:cNvSpPr>
            <a:spLocks noGrp="1"/>
          </p:cNvSpPr>
          <p:nvPr>
            <p:ph idx="1"/>
          </p:nvPr>
        </p:nvSpPr>
        <p:spPr/>
        <p:txBody>
          <a:bodyPr/>
          <a:lstStyle/>
          <a:p>
            <a:pPr marL="0" indent="0">
              <a:buNone/>
            </a:pPr>
            <a:r>
              <a:rPr lang="en-US" dirty="0" smtClean="0"/>
              <a:t>Given K, R, and a 2D position on the image, what do we know about its 3D location?</a:t>
            </a:r>
          </a:p>
          <a:p>
            <a:endParaRPr lang="en-US" dirty="0" smtClean="0"/>
          </a:p>
          <a:p>
            <a:pPr>
              <a:buNone/>
            </a:pPr>
            <a:endParaRPr lang="en-US" dirty="0" smtClean="0"/>
          </a:p>
          <a:p>
            <a:endParaRPr lang="en-US" dirty="0" smtClean="0"/>
          </a:p>
          <a:p>
            <a:r>
              <a:rPr lang="en-US" dirty="0" smtClean="0"/>
              <a:t>Implies a line along which the 3D point lies</a:t>
            </a:r>
          </a:p>
          <a:p>
            <a:r>
              <a:rPr lang="en-US" dirty="0" smtClean="0"/>
              <a:t>Points on known surfaces can be localized</a:t>
            </a:r>
            <a:endParaRPr lang="en-US" dirty="0"/>
          </a:p>
        </p:txBody>
      </p:sp>
      <mc:AlternateContent xmlns:mc="http://schemas.openxmlformats.org/markup-compatibility/2006" xmlns:a14="http://schemas.microsoft.com/office/drawing/2010/main">
        <mc:Choice Requires="a14">
          <p:sp>
            <p:nvSpPr>
              <p:cNvPr id="5" name="Rectangle 4"/>
              <p:cNvSpPr/>
              <p:nvPr/>
            </p:nvSpPr>
            <p:spPr>
              <a:xfrm>
                <a:off x="2209800" y="3276600"/>
                <a:ext cx="4249625"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400" i="1" smtClean="0">
                              <a:latin typeface="Cambria Math" panose="02040503050406030204" pitchFamily="18" charset="0"/>
                            </a:rPr>
                          </m:ctrlPr>
                        </m:sSubPr>
                        <m:e>
                          <m:sSup>
                            <m:sSupPr>
                              <m:ctrlPr>
                                <a:rPr lang="en-US" sz="4400" b="0" i="1" smtClean="0">
                                  <a:latin typeface="Cambria Math" panose="02040503050406030204" pitchFamily="18" charset="0"/>
                                </a:rPr>
                              </m:ctrlPr>
                            </m:sSupPr>
                            <m:e>
                              <m:d>
                                <m:dPr>
                                  <m:ctrlPr>
                                    <a:rPr lang="en-US" sz="4400" i="1" smtClean="0">
                                      <a:latin typeface="Cambria Math" panose="02040503050406030204" pitchFamily="18" charset="0"/>
                                    </a:rPr>
                                  </m:ctrlPr>
                                </m:dPr>
                                <m:e>
                                  <m:r>
                                    <a:rPr lang="en-US" sz="4400" i="1">
                                      <a:latin typeface="Cambria Math" panose="02040503050406030204" pitchFamily="18" charset="0"/>
                                    </a:rPr>
                                    <m:t>𝐾𝑅</m:t>
                                  </m:r>
                                </m:e>
                              </m:d>
                            </m:e>
                            <m:sup>
                              <m:r>
                                <a:rPr lang="en-US" sz="4400" b="0" i="1" smtClean="0">
                                  <a:latin typeface="Cambria Math" panose="02040503050406030204" pitchFamily="18" charset="0"/>
                                </a:rPr>
                                <m:t>−1</m:t>
                              </m:r>
                            </m:sup>
                          </m:sSup>
                          <m:r>
                            <a:rPr lang="en-US" sz="4400" i="1">
                              <a:latin typeface="Cambria Math" panose="02040503050406030204" pitchFamily="18" charset="0"/>
                            </a:rPr>
                            <m:t>𝑝</m:t>
                          </m:r>
                        </m:e>
                        <m:sub>
                          <m:r>
                            <a:rPr lang="en-US" sz="4400" i="1">
                              <a:latin typeface="Cambria Math" panose="02040503050406030204" pitchFamily="18" charset="0"/>
                            </a:rPr>
                            <m:t>2</m:t>
                          </m:r>
                        </m:sub>
                      </m:sSub>
                      <m:r>
                        <a:rPr lang="en-US" sz="4400" i="1">
                          <a:latin typeface="Cambria Math" panose="02040503050406030204" pitchFamily="18" charset="0"/>
                        </a:rPr>
                        <m:t>=</m:t>
                      </m:r>
                      <m:sSub>
                        <m:sSubPr>
                          <m:ctrlPr>
                            <a:rPr lang="en-US" sz="4400" i="1">
                              <a:latin typeface="Cambria Math" panose="02040503050406030204" pitchFamily="18" charset="0"/>
                            </a:rPr>
                          </m:ctrlPr>
                        </m:sSubPr>
                        <m:e>
                          <m:r>
                            <a:rPr lang="en-US" sz="4400" b="0" i="1" smtClean="0">
                              <a:latin typeface="Cambria Math" panose="02040503050406030204" pitchFamily="18" charset="0"/>
                            </a:rPr>
                            <m:t>𝜆</m:t>
                          </m:r>
                          <m:r>
                            <a:rPr lang="en-US" sz="4400" i="1">
                              <a:latin typeface="Cambria Math" panose="02040503050406030204" pitchFamily="18" charset="0"/>
                            </a:rPr>
                            <m:t>𝑃</m:t>
                          </m:r>
                        </m:e>
                        <m:sub>
                          <m:r>
                            <a:rPr lang="en-US" sz="4400" i="1">
                              <a:latin typeface="Cambria Math" panose="02040503050406030204" pitchFamily="18" charset="0"/>
                            </a:rPr>
                            <m:t>3</m:t>
                          </m:r>
                        </m:sub>
                      </m:sSub>
                    </m:oMath>
                  </m:oMathPara>
                </a14:m>
                <a:endParaRPr lang="en-US" sz="4400" dirty="0"/>
              </a:p>
            </p:txBody>
          </p:sp>
        </mc:Choice>
        <mc:Fallback xmlns="">
          <p:sp>
            <p:nvSpPr>
              <p:cNvPr id="5" name="Rectangle 4"/>
              <p:cNvSpPr>
                <a:spLocks noRot="1" noChangeAspect="1" noMove="1" noResize="1" noEditPoints="1" noAdjustHandles="1" noChangeArrowheads="1" noChangeShapeType="1" noTextEdit="1"/>
              </p:cNvSpPr>
              <p:nvPr/>
            </p:nvSpPr>
            <p:spPr>
              <a:xfrm>
                <a:off x="2209800" y="3276600"/>
                <a:ext cx="4249625" cy="769441"/>
              </a:xfrm>
              <a:prstGeom prst="rect">
                <a:avLst/>
              </a:prstGeom>
              <a:blipFill rotWithShape="0">
                <a:blip r:embed="rId3"/>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Homographies</a:t>
            </a:r>
            <a:endParaRPr lang="en-US" dirty="0"/>
          </a:p>
        </p:txBody>
      </p:sp>
      <p:sp>
        <p:nvSpPr>
          <p:cNvPr id="4" name="Freeform 3"/>
          <p:cNvSpPr/>
          <p:nvPr/>
        </p:nvSpPr>
        <p:spPr>
          <a:xfrm>
            <a:off x="762000" y="2209800"/>
            <a:ext cx="2087593" cy="3088257"/>
          </a:xfrm>
          <a:custGeom>
            <a:avLst/>
            <a:gdLst>
              <a:gd name="connsiteX0" fmla="*/ 34506 w 2087593"/>
              <a:gd name="connsiteY0" fmla="*/ 0 h 3088257"/>
              <a:gd name="connsiteX1" fmla="*/ 0 w 2087593"/>
              <a:gd name="connsiteY1" fmla="*/ 3088257 h 3088257"/>
              <a:gd name="connsiteX2" fmla="*/ 2087593 w 2087593"/>
              <a:gd name="connsiteY2" fmla="*/ 2018582 h 3088257"/>
              <a:gd name="connsiteX3" fmla="*/ 2087593 w 2087593"/>
              <a:gd name="connsiteY3" fmla="*/ 741872 h 3088257"/>
              <a:gd name="connsiteX4" fmla="*/ 34506 w 2087593"/>
              <a:gd name="connsiteY4" fmla="*/ 0 h 30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593" h="3088257">
                <a:moveTo>
                  <a:pt x="34506" y="0"/>
                </a:moveTo>
                <a:lnTo>
                  <a:pt x="0" y="3088257"/>
                </a:lnTo>
                <a:lnTo>
                  <a:pt x="2087593" y="2018582"/>
                </a:lnTo>
                <a:lnTo>
                  <a:pt x="2087593" y="741872"/>
                </a:lnTo>
                <a:lnTo>
                  <a:pt x="34506"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24400" y="2743200"/>
            <a:ext cx="38100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p:cNvSpPr/>
          <p:nvPr/>
        </p:nvSpPr>
        <p:spPr>
          <a:xfrm>
            <a:off x="2667000" y="1828800"/>
            <a:ext cx="22860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85800" y="1828800"/>
            <a:ext cx="351378" cy="369332"/>
          </a:xfrm>
          <a:prstGeom prst="rect">
            <a:avLst/>
          </a:prstGeom>
          <a:noFill/>
        </p:spPr>
        <p:txBody>
          <a:bodyPr wrap="none" rtlCol="0">
            <a:spAutoFit/>
          </a:bodyPr>
          <a:lstStyle/>
          <a:p>
            <a:r>
              <a:rPr lang="en-US" b="1" dirty="0" smtClean="0"/>
              <a:t>A</a:t>
            </a:r>
            <a:endParaRPr lang="en-US" b="1" dirty="0"/>
          </a:p>
        </p:txBody>
      </p:sp>
      <p:sp>
        <p:nvSpPr>
          <p:cNvPr id="8" name="TextBox 7"/>
          <p:cNvSpPr txBox="1"/>
          <p:nvPr/>
        </p:nvSpPr>
        <p:spPr>
          <a:xfrm>
            <a:off x="609600" y="5334000"/>
            <a:ext cx="351378" cy="369332"/>
          </a:xfrm>
          <a:prstGeom prst="rect">
            <a:avLst/>
          </a:prstGeom>
          <a:noFill/>
        </p:spPr>
        <p:txBody>
          <a:bodyPr wrap="none" rtlCol="0">
            <a:spAutoFit/>
          </a:bodyPr>
          <a:lstStyle/>
          <a:p>
            <a:r>
              <a:rPr lang="en-US" b="1" dirty="0" smtClean="0"/>
              <a:t>B</a:t>
            </a:r>
            <a:endParaRPr lang="en-US" b="1" dirty="0"/>
          </a:p>
        </p:txBody>
      </p:sp>
      <p:sp>
        <p:nvSpPr>
          <p:cNvPr id="9" name="TextBox 8"/>
          <p:cNvSpPr txBox="1"/>
          <p:nvPr/>
        </p:nvSpPr>
        <p:spPr>
          <a:xfrm>
            <a:off x="2743200" y="2661415"/>
            <a:ext cx="351378" cy="369332"/>
          </a:xfrm>
          <a:prstGeom prst="rect">
            <a:avLst/>
          </a:prstGeom>
          <a:noFill/>
        </p:spPr>
        <p:txBody>
          <a:bodyPr wrap="none" rtlCol="0">
            <a:spAutoFit/>
          </a:bodyPr>
          <a:lstStyle/>
          <a:p>
            <a:r>
              <a:rPr lang="en-US" b="1" dirty="0" smtClean="0"/>
              <a:t>C</a:t>
            </a:r>
            <a:endParaRPr lang="en-US" b="1" dirty="0"/>
          </a:p>
        </p:txBody>
      </p:sp>
      <p:sp>
        <p:nvSpPr>
          <p:cNvPr id="10" name="TextBox 9"/>
          <p:cNvSpPr txBox="1"/>
          <p:nvPr/>
        </p:nvSpPr>
        <p:spPr>
          <a:xfrm>
            <a:off x="2743200" y="4267200"/>
            <a:ext cx="351378" cy="369332"/>
          </a:xfrm>
          <a:prstGeom prst="rect">
            <a:avLst/>
          </a:prstGeom>
          <a:noFill/>
        </p:spPr>
        <p:txBody>
          <a:bodyPr wrap="none" rtlCol="0">
            <a:spAutoFit/>
          </a:bodyPr>
          <a:lstStyle/>
          <a:p>
            <a:r>
              <a:rPr lang="en-US" b="1" dirty="0" smtClean="0"/>
              <a:t>D</a:t>
            </a:r>
            <a:endParaRPr lang="en-US" b="1" dirty="0"/>
          </a:p>
        </p:txBody>
      </p:sp>
      <p:sp>
        <p:nvSpPr>
          <p:cNvPr id="11" name="TextBox 10"/>
          <p:cNvSpPr txBox="1"/>
          <p:nvPr/>
        </p:nvSpPr>
        <p:spPr>
          <a:xfrm>
            <a:off x="4343400" y="2514600"/>
            <a:ext cx="405880" cy="369332"/>
          </a:xfrm>
          <a:prstGeom prst="rect">
            <a:avLst/>
          </a:prstGeom>
          <a:noFill/>
        </p:spPr>
        <p:txBody>
          <a:bodyPr wrap="none" rtlCol="0">
            <a:spAutoFit/>
          </a:bodyPr>
          <a:lstStyle/>
          <a:p>
            <a:r>
              <a:rPr lang="en-US" b="1" dirty="0" smtClean="0"/>
              <a:t>A’</a:t>
            </a:r>
            <a:endParaRPr lang="en-US" b="1" dirty="0"/>
          </a:p>
        </p:txBody>
      </p:sp>
      <p:sp>
        <p:nvSpPr>
          <p:cNvPr id="12" name="TextBox 11"/>
          <p:cNvSpPr txBox="1"/>
          <p:nvPr/>
        </p:nvSpPr>
        <p:spPr>
          <a:xfrm>
            <a:off x="8153400" y="2362200"/>
            <a:ext cx="415498" cy="369332"/>
          </a:xfrm>
          <a:prstGeom prst="rect">
            <a:avLst/>
          </a:prstGeom>
          <a:noFill/>
        </p:spPr>
        <p:txBody>
          <a:bodyPr wrap="none" rtlCol="0">
            <a:spAutoFit/>
          </a:bodyPr>
          <a:lstStyle/>
          <a:p>
            <a:r>
              <a:rPr lang="en-US" b="1" dirty="0" smtClean="0"/>
              <a:t>B’</a:t>
            </a:r>
            <a:endParaRPr lang="en-US" b="1" dirty="0"/>
          </a:p>
        </p:txBody>
      </p:sp>
      <p:sp>
        <p:nvSpPr>
          <p:cNvPr id="13" name="TextBox 12"/>
          <p:cNvSpPr txBox="1"/>
          <p:nvPr/>
        </p:nvSpPr>
        <p:spPr>
          <a:xfrm>
            <a:off x="4419600" y="5257800"/>
            <a:ext cx="415498" cy="369332"/>
          </a:xfrm>
          <a:prstGeom prst="rect">
            <a:avLst/>
          </a:prstGeom>
          <a:noFill/>
        </p:spPr>
        <p:txBody>
          <a:bodyPr wrap="none" rtlCol="0">
            <a:spAutoFit/>
          </a:bodyPr>
          <a:lstStyle/>
          <a:p>
            <a:r>
              <a:rPr lang="en-US" b="1" dirty="0" smtClean="0"/>
              <a:t>C’</a:t>
            </a:r>
            <a:endParaRPr lang="en-US" b="1" dirty="0"/>
          </a:p>
        </p:txBody>
      </p:sp>
      <p:sp>
        <p:nvSpPr>
          <p:cNvPr id="14" name="TextBox 13"/>
          <p:cNvSpPr txBox="1"/>
          <p:nvPr/>
        </p:nvSpPr>
        <p:spPr>
          <a:xfrm>
            <a:off x="8271302" y="5257800"/>
            <a:ext cx="415498" cy="369332"/>
          </a:xfrm>
          <a:prstGeom prst="rect">
            <a:avLst/>
          </a:prstGeom>
          <a:noFill/>
        </p:spPr>
        <p:txBody>
          <a:bodyPr wrap="none" rtlCol="0">
            <a:spAutoFit/>
          </a:bodyPr>
          <a:lstStyle/>
          <a:p>
            <a:r>
              <a:rPr lang="en-US" b="1" dirty="0" smtClean="0"/>
              <a:t>D’</a:t>
            </a:r>
            <a:endParaRPr lang="en-US" b="1" dirty="0"/>
          </a:p>
        </p:txBody>
      </p:sp>
      <p:sp>
        <p:nvSpPr>
          <p:cNvPr id="17" name="TextBox 16"/>
          <p:cNvSpPr txBox="1"/>
          <p:nvPr/>
        </p:nvSpPr>
        <p:spPr>
          <a:xfrm>
            <a:off x="762000" y="5638800"/>
            <a:ext cx="7430239" cy="800219"/>
          </a:xfrm>
          <a:prstGeom prst="rect">
            <a:avLst/>
          </a:prstGeom>
          <a:noFill/>
        </p:spPr>
        <p:txBody>
          <a:bodyPr wrap="none" rtlCol="0">
            <a:spAutoFit/>
          </a:bodyPr>
          <a:lstStyle/>
          <a:p>
            <a:r>
              <a:rPr lang="en-US" sz="2800" dirty="0" smtClean="0"/>
              <a:t>(Projective warping from one domain to another)</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C:\Users\kevin\Desktop\cellar-rect.png"/>
          <p:cNvPicPr>
            <a:picLocks noChangeAspect="1" noChangeArrowheads="1"/>
          </p:cNvPicPr>
          <p:nvPr/>
        </p:nvPicPr>
        <p:blipFill>
          <a:blip r:embed="rId3" cstate="print"/>
          <a:srcRect/>
          <a:stretch>
            <a:fillRect/>
          </a:stretch>
        </p:blipFill>
        <p:spPr bwMode="auto">
          <a:xfrm>
            <a:off x="4267200" y="718867"/>
            <a:ext cx="4648200" cy="6139133"/>
          </a:xfrm>
          <a:prstGeom prst="rect">
            <a:avLst/>
          </a:prstGeom>
          <a:noFill/>
        </p:spPr>
      </p:pic>
      <p:sp>
        <p:nvSpPr>
          <p:cNvPr id="2" name="Title 1"/>
          <p:cNvSpPr>
            <a:spLocks noGrp="1"/>
          </p:cNvSpPr>
          <p:nvPr>
            <p:ph type="title"/>
          </p:nvPr>
        </p:nvSpPr>
        <p:spPr/>
        <p:txBody>
          <a:bodyPr/>
          <a:lstStyle/>
          <a:p>
            <a:r>
              <a:rPr lang="en-US" dirty="0" smtClean="0"/>
              <a:t>Image Rectification</a:t>
            </a:r>
            <a:endParaRPr lang="en-US" dirty="0"/>
          </a:p>
        </p:txBody>
      </p:sp>
      <p:pic>
        <p:nvPicPr>
          <p:cNvPr id="4" name="Picture 3" descr="C:\Users\kevin\Desktop\pngs\lightingfig\originalmarkup.PNG"/>
          <p:cNvPicPr>
            <a:picLocks noChangeAspect="1" noChangeArrowheads="1"/>
          </p:cNvPicPr>
          <p:nvPr/>
        </p:nvPicPr>
        <p:blipFill>
          <a:blip r:embed="rId4" cstate="print"/>
          <a:srcRect/>
          <a:stretch>
            <a:fillRect/>
          </a:stretch>
        </p:blipFill>
        <p:spPr bwMode="auto">
          <a:xfrm>
            <a:off x="152400" y="1631210"/>
            <a:ext cx="3670303" cy="370279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evin\Desktop\Screen shot 2010-10-22 at 3.17.06 AM.png"/>
          <p:cNvPicPr>
            <a:picLocks noChangeAspect="1" noChangeArrowheads="1"/>
          </p:cNvPicPr>
          <p:nvPr/>
        </p:nvPicPr>
        <p:blipFill>
          <a:blip r:embed="rId3" cstate="print"/>
          <a:srcRect/>
          <a:stretch>
            <a:fillRect/>
          </a:stretch>
        </p:blipFill>
        <p:spPr bwMode="auto">
          <a:xfrm>
            <a:off x="1066800" y="1447800"/>
            <a:ext cx="6894512" cy="4787900"/>
          </a:xfrm>
          <a:prstGeom prst="rect">
            <a:avLst/>
          </a:prstGeom>
          <a:noFill/>
        </p:spPr>
      </p:pic>
      <p:sp>
        <p:nvSpPr>
          <p:cNvPr id="6" name="Title 1"/>
          <p:cNvSpPr>
            <a:spLocks noGrp="1"/>
          </p:cNvSpPr>
          <p:nvPr>
            <p:ph type="title"/>
          </p:nvPr>
        </p:nvSpPr>
        <p:spPr>
          <a:xfrm>
            <a:off x="457200" y="274638"/>
            <a:ext cx="8229600" cy="1143000"/>
          </a:xfrm>
        </p:spPr>
        <p:txBody>
          <a:bodyPr/>
          <a:lstStyle/>
          <a:p>
            <a:r>
              <a:rPr lang="en-US" dirty="0" smtClean="0"/>
              <a:t>Modeling occlusions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User-defined boundary</a:t>
            </a:r>
            <a:endParaRPr lang="en-US" dirty="0"/>
          </a:p>
        </p:txBody>
      </p:sp>
      <p:pic>
        <p:nvPicPr>
          <p:cNvPr id="13314" name="Picture 2" descr="C:\Users\kevin\Desktop\Screen shot 2010-10-22 at 3.16.50 AM.png"/>
          <p:cNvPicPr>
            <a:picLocks noChangeAspect="1" noChangeArrowheads="1"/>
          </p:cNvPicPr>
          <p:nvPr/>
        </p:nvPicPr>
        <p:blipFill>
          <a:blip r:embed="rId3" cstate="print"/>
          <a:srcRect/>
          <a:stretch>
            <a:fillRect/>
          </a:stretch>
        </p:blipFill>
        <p:spPr bwMode="auto">
          <a:xfrm>
            <a:off x="1828800" y="1295400"/>
            <a:ext cx="5562600" cy="4031050"/>
          </a:xfrm>
          <a:prstGeom prst="rect">
            <a:avLst/>
          </a:prstGeom>
          <a:noFill/>
        </p:spPr>
      </p:pic>
      <p:sp>
        <p:nvSpPr>
          <p:cNvPr id="4" name="TextBox 3"/>
          <p:cNvSpPr txBox="1"/>
          <p:nvPr/>
        </p:nvSpPr>
        <p:spPr>
          <a:xfrm>
            <a:off x="1981200" y="5410200"/>
            <a:ext cx="5181600" cy="954107"/>
          </a:xfrm>
          <a:prstGeom prst="rect">
            <a:avLst/>
          </a:prstGeom>
          <a:noFill/>
        </p:spPr>
        <p:txBody>
          <a:bodyPr wrap="square" rtlCol="0">
            <a:spAutoFit/>
          </a:bodyPr>
          <a:lstStyle/>
          <a:p>
            <a:pPr>
              <a:buFont typeface="Arial" pitchFamily="34" charset="0"/>
              <a:buChar char="•"/>
            </a:pPr>
            <a:r>
              <a:rPr lang="en-US" sz="2800" dirty="0" smtClean="0"/>
              <a:t> Tedious/inaccurate</a:t>
            </a:r>
          </a:p>
          <a:p>
            <a:pPr>
              <a:buFont typeface="Arial" pitchFamily="34" charset="0"/>
              <a:buChar char="•"/>
            </a:pPr>
            <a:r>
              <a:rPr lang="en-US" sz="2800" dirty="0" smtClean="0"/>
              <a:t> How can we make this better?</a:t>
            </a:r>
            <a:endParaRPr 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152400" y="1177756"/>
            <a:ext cx="8763000" cy="1949508"/>
            <a:chOff x="152400" y="990600"/>
            <a:chExt cx="9604264" cy="2136664"/>
          </a:xfrm>
        </p:grpSpPr>
        <p:pic>
          <p:nvPicPr>
            <p:cNvPr id="4" name="Picture 3" descr="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181" y="990600"/>
              <a:ext cx="2136664" cy="2136664"/>
            </a:xfrm>
            <a:prstGeom prst="rect">
              <a:avLst/>
            </a:prstGeom>
          </p:spPr>
        </p:pic>
        <p:pic>
          <p:nvPicPr>
            <p:cNvPr id="5" name="Picture 4" descr="0024_cropp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90600"/>
              <a:ext cx="2125535" cy="2119971"/>
            </a:xfrm>
            <a:prstGeom prst="rect">
              <a:avLst/>
            </a:prstGeom>
          </p:spPr>
        </p:pic>
        <p:pic>
          <p:nvPicPr>
            <p:cNvPr id="6" name="Picture 5" descr="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7091" y="990600"/>
              <a:ext cx="2136664" cy="2136664"/>
            </a:xfrm>
            <a:prstGeom prst="rect">
              <a:avLst/>
            </a:prstGeom>
          </p:spPr>
        </p:pic>
        <p:pic>
          <p:nvPicPr>
            <p:cNvPr id="7" name="Picture 6" descr="pt_bal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990600"/>
              <a:ext cx="2136664" cy="2136664"/>
            </a:xfrm>
            <a:prstGeom prst="rect">
              <a:avLst/>
            </a:prstGeom>
          </p:spPr>
        </p:pic>
      </p:grpSp>
      <p:pic>
        <p:nvPicPr>
          <p:cNvPr id="9" name="Picture 8" descr="pt_l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4114800"/>
            <a:ext cx="4114800" cy="2057400"/>
          </a:xfrm>
          <a:prstGeom prst="rect">
            <a:avLst/>
          </a:prstGeom>
        </p:spPr>
      </p:pic>
      <p:pic>
        <p:nvPicPr>
          <p:cNvPr id="10" name="Picture 9" descr="latlo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4114800"/>
            <a:ext cx="4114800" cy="2057400"/>
          </a:xfrm>
          <a:prstGeom prst="rect">
            <a:avLst/>
          </a:prstGeom>
        </p:spPr>
      </p:pic>
      <p:sp>
        <p:nvSpPr>
          <p:cNvPr id="11" name="TextBox 10"/>
          <p:cNvSpPr txBox="1"/>
          <p:nvPr/>
        </p:nvSpPr>
        <p:spPr>
          <a:xfrm>
            <a:off x="304800" y="3124200"/>
            <a:ext cx="1600200" cy="430887"/>
          </a:xfrm>
          <a:prstGeom prst="rect">
            <a:avLst/>
          </a:prstGeom>
          <a:noFill/>
        </p:spPr>
        <p:txBody>
          <a:bodyPr wrap="square" rtlCol="0">
            <a:spAutoFit/>
          </a:bodyPr>
          <a:lstStyle/>
          <a:p>
            <a:pPr algn="ctr"/>
            <a:r>
              <a:rPr lang="en-US" sz="2200" dirty="0" smtClean="0"/>
              <a:t>Mirror ball</a:t>
            </a:r>
            <a:endParaRPr lang="en-US" sz="2200" dirty="0"/>
          </a:p>
        </p:txBody>
      </p:sp>
      <p:sp>
        <p:nvSpPr>
          <p:cNvPr id="12" name="TextBox 11"/>
          <p:cNvSpPr txBox="1"/>
          <p:nvPr/>
        </p:nvSpPr>
        <p:spPr>
          <a:xfrm>
            <a:off x="914400" y="6172200"/>
            <a:ext cx="2514600" cy="430887"/>
          </a:xfrm>
          <a:prstGeom prst="rect">
            <a:avLst/>
          </a:prstGeom>
          <a:noFill/>
        </p:spPr>
        <p:txBody>
          <a:bodyPr wrap="square" rtlCol="0">
            <a:spAutoFit/>
          </a:bodyPr>
          <a:lstStyle/>
          <a:p>
            <a:pPr algn="ctr"/>
            <a:r>
              <a:rPr lang="en-US" sz="2200" dirty="0" err="1" smtClean="0"/>
              <a:t>Equirectangular</a:t>
            </a:r>
            <a:endParaRPr lang="en-US" sz="2200" dirty="0"/>
          </a:p>
        </p:txBody>
      </p:sp>
      <p:sp>
        <p:nvSpPr>
          <p:cNvPr id="13" name="TextBox 12"/>
          <p:cNvSpPr txBox="1"/>
          <p:nvPr/>
        </p:nvSpPr>
        <p:spPr>
          <a:xfrm>
            <a:off x="2590800" y="3124200"/>
            <a:ext cx="1600200" cy="430887"/>
          </a:xfrm>
          <a:prstGeom prst="rect">
            <a:avLst/>
          </a:prstGeom>
          <a:noFill/>
        </p:spPr>
        <p:txBody>
          <a:bodyPr wrap="square" rtlCol="0">
            <a:spAutoFit/>
          </a:bodyPr>
          <a:lstStyle/>
          <a:p>
            <a:pPr algn="ctr"/>
            <a:r>
              <a:rPr lang="en-US" sz="2200" dirty="0" err="1" smtClean="0"/>
              <a:t>Normals</a:t>
            </a:r>
            <a:endParaRPr lang="en-US" sz="2200" dirty="0"/>
          </a:p>
        </p:txBody>
      </p:sp>
      <p:sp>
        <p:nvSpPr>
          <p:cNvPr id="14" name="TextBox 13"/>
          <p:cNvSpPr txBox="1"/>
          <p:nvPr/>
        </p:nvSpPr>
        <p:spPr>
          <a:xfrm>
            <a:off x="4876800" y="3124200"/>
            <a:ext cx="1600200" cy="769441"/>
          </a:xfrm>
          <a:prstGeom prst="rect">
            <a:avLst/>
          </a:prstGeom>
          <a:noFill/>
        </p:spPr>
        <p:txBody>
          <a:bodyPr wrap="square" rtlCol="0">
            <a:spAutoFit/>
          </a:bodyPr>
          <a:lstStyle/>
          <a:p>
            <a:pPr algn="ctr"/>
            <a:r>
              <a:rPr lang="en-US" sz="2200" dirty="0" smtClean="0"/>
              <a:t>Reflection </a:t>
            </a:r>
          </a:p>
          <a:p>
            <a:pPr algn="ctr"/>
            <a:r>
              <a:rPr lang="en-US" sz="2200" dirty="0" smtClean="0"/>
              <a:t>vectors</a:t>
            </a:r>
            <a:endParaRPr lang="en-US" sz="2200" dirty="0"/>
          </a:p>
        </p:txBody>
      </p:sp>
      <p:sp>
        <p:nvSpPr>
          <p:cNvPr id="15" name="TextBox 14"/>
          <p:cNvSpPr txBox="1"/>
          <p:nvPr/>
        </p:nvSpPr>
        <p:spPr>
          <a:xfrm>
            <a:off x="6934200" y="3124200"/>
            <a:ext cx="1981200" cy="769441"/>
          </a:xfrm>
          <a:prstGeom prst="rect">
            <a:avLst/>
          </a:prstGeom>
          <a:noFill/>
        </p:spPr>
        <p:txBody>
          <a:bodyPr wrap="square" rtlCol="0">
            <a:spAutoFit/>
          </a:bodyPr>
          <a:lstStyle/>
          <a:p>
            <a:pPr algn="ctr"/>
            <a:r>
              <a:rPr lang="en-US" sz="2200" dirty="0" smtClean="0"/>
              <a:t>Phi/theta of reflection </a:t>
            </a:r>
            <a:r>
              <a:rPr lang="en-US" sz="2200" dirty="0" err="1" smtClean="0"/>
              <a:t>vecs</a:t>
            </a:r>
            <a:endParaRPr lang="en-US" sz="2200" dirty="0"/>
          </a:p>
        </p:txBody>
      </p:sp>
      <p:sp>
        <p:nvSpPr>
          <p:cNvPr id="16" name="TextBox 15"/>
          <p:cNvSpPr txBox="1"/>
          <p:nvPr/>
        </p:nvSpPr>
        <p:spPr>
          <a:xfrm>
            <a:off x="5105400" y="6115365"/>
            <a:ext cx="3733800" cy="769441"/>
          </a:xfrm>
          <a:prstGeom prst="rect">
            <a:avLst/>
          </a:prstGeom>
          <a:noFill/>
        </p:spPr>
        <p:txBody>
          <a:bodyPr wrap="square" rtlCol="0">
            <a:spAutoFit/>
          </a:bodyPr>
          <a:lstStyle/>
          <a:p>
            <a:pPr algn="ctr"/>
            <a:r>
              <a:rPr lang="en-US" sz="2200" dirty="0" smtClean="0"/>
              <a:t>Phi/theta </a:t>
            </a:r>
            <a:r>
              <a:rPr lang="en-US" sz="2200" dirty="0" err="1" smtClean="0"/>
              <a:t>equirectangular</a:t>
            </a:r>
            <a:r>
              <a:rPr lang="en-US" sz="2200" dirty="0" smtClean="0"/>
              <a:t> domain</a:t>
            </a:r>
            <a:endParaRPr lang="en-US" sz="2200" dirty="0"/>
          </a:p>
        </p:txBody>
      </p:sp>
      <p:sp>
        <p:nvSpPr>
          <p:cNvPr id="18" name="Title 1"/>
          <p:cNvSpPr>
            <a:spLocks noGrp="1"/>
          </p:cNvSpPr>
          <p:nvPr>
            <p:ph type="title"/>
          </p:nvPr>
        </p:nvSpPr>
        <p:spPr>
          <a:xfrm>
            <a:off x="457200" y="0"/>
            <a:ext cx="8229600" cy="914400"/>
          </a:xfrm>
        </p:spPr>
        <p:txBody>
          <a:bodyPr/>
          <a:lstStyle/>
          <a:p>
            <a:r>
              <a:rPr lang="en-US" dirty="0" smtClean="0"/>
              <a:t>Mirror ball -&gt; </a:t>
            </a:r>
            <a:r>
              <a:rPr lang="en-US" dirty="0" err="1" smtClean="0"/>
              <a:t>equirectangular</a:t>
            </a:r>
            <a:endParaRPr lang="en-US" dirty="0"/>
          </a:p>
        </p:txBody>
      </p:sp>
    </p:spTree>
    <p:extLst>
      <p:ext uri="{BB962C8B-B14F-4D97-AF65-F5344CB8AC3E}">
        <p14:creationId xmlns:p14="http://schemas.microsoft.com/office/powerpoint/2010/main" val="1266885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4648200" y="5029200"/>
            <a:ext cx="914400" cy="4572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6" name="Straight Connector 135"/>
          <p:cNvCxnSpPr/>
          <p:nvPr/>
        </p:nvCxnSpPr>
        <p:spPr>
          <a:xfrm rot="5400000">
            <a:off x="4953000" y="3733800"/>
            <a:ext cx="16764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0800000" flipV="1">
            <a:off x="5086350" y="3657600"/>
            <a:ext cx="238125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2971800" y="3733800"/>
            <a:ext cx="2133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6200000" flipH="1">
            <a:off x="3962400" y="4114800"/>
            <a:ext cx="12954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4686300" y="4533900"/>
            <a:ext cx="1143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flipV="1">
            <a:off x="5105400" y="4343400"/>
            <a:ext cx="1524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4762500" y="4152900"/>
            <a:ext cx="14478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6200000" flipH="1">
            <a:off x="4076700" y="4229100"/>
            <a:ext cx="167640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3084" name="Title 1"/>
          <p:cNvSpPr>
            <a:spLocks noGrp="1"/>
          </p:cNvSpPr>
          <p:nvPr>
            <p:ph type="title"/>
          </p:nvPr>
        </p:nvSpPr>
        <p:spPr/>
        <p:txBody>
          <a:bodyPr/>
          <a:lstStyle/>
          <a:p>
            <a:r>
              <a:rPr lang="en-US" dirty="0" smtClean="0"/>
              <a:t>Segmentation with graph cuts</a:t>
            </a:r>
          </a:p>
        </p:txBody>
      </p:sp>
      <p:grpSp>
        <p:nvGrpSpPr>
          <p:cNvPr id="2" name="Group 41"/>
          <p:cNvGrpSpPr/>
          <p:nvPr/>
        </p:nvGrpSpPr>
        <p:grpSpPr>
          <a:xfrm>
            <a:off x="2860675" y="2057400"/>
            <a:ext cx="4911725" cy="3276600"/>
            <a:chOff x="1411287" y="2057400"/>
            <a:chExt cx="4911725" cy="3276600"/>
          </a:xfrm>
          <a:scene3d>
            <a:camera prst="isometricOffAxis2Top"/>
            <a:lightRig rig="threePt" dir="t"/>
          </a:scene3d>
        </p:grpSpPr>
        <p:sp>
          <p:nvSpPr>
            <p:cNvPr id="47" name="Oval 46"/>
            <p:cNvSpPr/>
            <p:nvPr/>
          </p:nvSpPr>
          <p:spPr>
            <a:xfrm>
              <a:off x="14112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Oval 47"/>
            <p:cNvSpPr/>
            <p:nvPr/>
          </p:nvSpPr>
          <p:spPr>
            <a:xfrm>
              <a:off x="27828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p:cNvSpPr/>
            <p:nvPr/>
          </p:nvSpPr>
          <p:spPr>
            <a:xfrm>
              <a:off x="14112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0" name="Straight Connector 49"/>
            <p:cNvCxnSpPr>
              <a:stCxn id="47" idx="6"/>
              <a:endCxn id="48" idx="2"/>
            </p:cNvCxnSpPr>
            <p:nvPr/>
          </p:nvCxnSpPr>
          <p:spPr>
            <a:xfrm>
              <a:off x="2173287"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7" idx="4"/>
              <a:endCxn id="49" idx="0"/>
            </p:cNvCxnSpPr>
            <p:nvPr/>
          </p:nvCxnSpPr>
          <p:spPr>
            <a:xfrm rot="5400000">
              <a:off x="15636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27828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3" name="Straight Connector 52"/>
            <p:cNvCxnSpPr/>
            <p:nvPr/>
          </p:nvCxnSpPr>
          <p:spPr>
            <a:xfrm rot="5400000">
              <a:off x="29352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173287"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1894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p:cNvSpPr/>
            <p:nvPr/>
          </p:nvSpPr>
          <p:spPr>
            <a:xfrm>
              <a:off x="55610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p:cNvSpPr/>
            <p:nvPr/>
          </p:nvSpPr>
          <p:spPr>
            <a:xfrm>
              <a:off x="41894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p:cNvCxnSpPr>
              <a:stCxn id="55" idx="6"/>
              <a:endCxn id="56" idx="2"/>
            </p:cNvCxnSpPr>
            <p:nvPr/>
          </p:nvCxnSpPr>
          <p:spPr>
            <a:xfrm>
              <a:off x="4951412" y="24907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5" idx="4"/>
              <a:endCxn id="57" idx="0"/>
            </p:cNvCxnSpPr>
            <p:nvPr/>
          </p:nvCxnSpPr>
          <p:spPr>
            <a:xfrm rot="5400000">
              <a:off x="43426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55610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1" name="Straight Connector 60"/>
            <p:cNvCxnSpPr>
              <a:stCxn id="56" idx="4"/>
              <a:endCxn id="60" idx="0"/>
            </p:cNvCxnSpPr>
            <p:nvPr/>
          </p:nvCxnSpPr>
          <p:spPr>
            <a:xfrm rot="5400000">
              <a:off x="57142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951412" y="37861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14112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4" name="Straight Connector 63"/>
            <p:cNvCxnSpPr>
              <a:endCxn id="63" idx="0"/>
            </p:cNvCxnSpPr>
            <p:nvPr/>
          </p:nvCxnSpPr>
          <p:spPr>
            <a:xfrm rot="5400000">
              <a:off x="15636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27828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6" name="Straight Connector 65"/>
            <p:cNvCxnSpPr/>
            <p:nvPr/>
          </p:nvCxnSpPr>
          <p:spPr>
            <a:xfrm rot="5400000">
              <a:off x="29352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73287"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1894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9" name="Straight Connector 68"/>
            <p:cNvCxnSpPr>
              <a:endCxn id="68" idx="0"/>
            </p:cNvCxnSpPr>
            <p:nvPr/>
          </p:nvCxnSpPr>
          <p:spPr>
            <a:xfrm rot="5400000">
              <a:off x="43426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55610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1" name="Straight Connector 70"/>
            <p:cNvCxnSpPr>
              <a:endCxn id="70" idx="0"/>
            </p:cNvCxnSpPr>
            <p:nvPr/>
          </p:nvCxnSpPr>
          <p:spPr>
            <a:xfrm rot="5400000">
              <a:off x="57142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951412" y="50292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562350"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562350"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562350"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074" name="Object 2"/>
          <p:cNvGraphicFramePr>
            <a:graphicFrameLocks noChangeAspect="1"/>
          </p:cNvGraphicFramePr>
          <p:nvPr/>
        </p:nvGraphicFramePr>
        <p:xfrm>
          <a:off x="762000" y="6148388"/>
          <a:ext cx="7405688" cy="709612"/>
        </p:xfrm>
        <a:graphic>
          <a:graphicData uri="http://schemas.openxmlformats.org/presentationml/2006/ole">
            <mc:AlternateContent xmlns:mc="http://schemas.openxmlformats.org/markup-compatibility/2006">
              <mc:Choice xmlns:v="urn:schemas-microsoft-com:vml" Requires="v">
                <p:oleObj spid="_x0000_s10281" name="Equation" r:id="rId4" imgW="3708360" imgH="355320" progId="Equation.3">
                  <p:embed/>
                </p:oleObj>
              </mc:Choice>
              <mc:Fallback>
                <p:oleObj name="Equation" r:id="rId4" imgW="3708360" imgH="3553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148388"/>
                        <a:ext cx="7405688"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Oval 43"/>
          <p:cNvSpPr/>
          <p:nvPr/>
        </p:nvSpPr>
        <p:spPr>
          <a:xfrm>
            <a:off x="4800600" y="1447800"/>
            <a:ext cx="9144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5" name="Straight Connector 84"/>
          <p:cNvCxnSpPr>
            <a:stCxn id="44" idx="4"/>
          </p:cNvCxnSpPr>
          <p:nvPr/>
        </p:nvCxnSpPr>
        <p:spPr>
          <a:xfrm rot="5400000">
            <a:off x="4038600" y="1828800"/>
            <a:ext cx="1143000"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4" idx="4"/>
          </p:cNvCxnSpPr>
          <p:nvPr/>
        </p:nvCxnSpPr>
        <p:spPr>
          <a:xfrm rot="5400000">
            <a:off x="4572000" y="2514600"/>
            <a:ext cx="1295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44" idx="4"/>
          </p:cNvCxnSpPr>
          <p:nvPr/>
        </p:nvCxnSpPr>
        <p:spPr>
          <a:xfrm rot="16200000" flipH="1">
            <a:off x="5105400" y="2057400"/>
            <a:ext cx="15240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H="1">
            <a:off x="4762500" y="2400300"/>
            <a:ext cx="23622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44" idx="4"/>
          </p:cNvCxnSpPr>
          <p:nvPr/>
        </p:nvCxnSpPr>
        <p:spPr>
          <a:xfrm rot="16200000" flipH="1">
            <a:off x="5638800" y="1524000"/>
            <a:ext cx="167640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44" idx="4"/>
          </p:cNvCxnSpPr>
          <p:nvPr/>
        </p:nvCxnSpPr>
        <p:spPr>
          <a:xfrm rot="5400000">
            <a:off x="3162300" y="1638300"/>
            <a:ext cx="1828800" cy="2362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44" idx="4"/>
          </p:cNvCxnSpPr>
          <p:nvPr/>
        </p:nvCxnSpPr>
        <p:spPr>
          <a:xfrm rot="5400000">
            <a:off x="3695700" y="2324100"/>
            <a:ext cx="1981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44" idx="4"/>
          </p:cNvCxnSpPr>
          <p:nvPr/>
        </p:nvCxnSpPr>
        <p:spPr>
          <a:xfrm rot="16200000" flipH="1">
            <a:off x="4229100" y="2933700"/>
            <a:ext cx="2209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44" idx="4"/>
          </p:cNvCxnSpPr>
          <p:nvPr/>
        </p:nvCxnSpPr>
        <p:spPr>
          <a:xfrm rot="5400000">
            <a:off x="4152900" y="2476500"/>
            <a:ext cx="1676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44" idx="4"/>
          </p:cNvCxnSpPr>
          <p:nvPr/>
        </p:nvCxnSpPr>
        <p:spPr>
          <a:xfrm rot="5400000">
            <a:off x="3581400" y="1752600"/>
            <a:ext cx="15240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44" idx="4"/>
          </p:cNvCxnSpPr>
          <p:nvPr/>
        </p:nvCxnSpPr>
        <p:spPr>
          <a:xfrm rot="16200000" flipH="1">
            <a:off x="4648200" y="2514600"/>
            <a:ext cx="1828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44" idx="4"/>
          </p:cNvCxnSpPr>
          <p:nvPr/>
        </p:nvCxnSpPr>
        <p:spPr>
          <a:xfrm rot="16200000" flipH="1">
            <a:off x="5181600" y="1981200"/>
            <a:ext cx="2057400" cy="1905000"/>
          </a:xfrm>
          <a:prstGeom prst="line">
            <a:avLst/>
          </a:prstGeom>
        </p:spPr>
        <p:style>
          <a:lnRef idx="1">
            <a:schemeClr val="accent1"/>
          </a:lnRef>
          <a:fillRef idx="0">
            <a:schemeClr val="accent1"/>
          </a:fillRef>
          <a:effectRef idx="0">
            <a:schemeClr val="accent1"/>
          </a:effectRef>
          <a:fontRef idx="minor">
            <a:schemeClr val="tx1"/>
          </a:fontRef>
        </p:style>
      </p:cxnSp>
      <p:sp>
        <p:nvSpPr>
          <p:cNvPr id="3099" name="TextBox 125"/>
          <p:cNvSpPr txBox="1">
            <a:spLocks noChangeArrowheads="1"/>
          </p:cNvSpPr>
          <p:nvPr/>
        </p:nvSpPr>
        <p:spPr bwMode="auto">
          <a:xfrm>
            <a:off x="6019800" y="1219200"/>
            <a:ext cx="1890713" cy="369888"/>
          </a:xfrm>
          <a:prstGeom prst="rect">
            <a:avLst/>
          </a:prstGeom>
          <a:noFill/>
          <a:ln w="9525">
            <a:noFill/>
            <a:miter lim="800000"/>
            <a:headEnd/>
            <a:tailEnd/>
          </a:ln>
        </p:spPr>
        <p:txBody>
          <a:bodyPr wrap="none">
            <a:spAutoFit/>
          </a:bodyPr>
          <a:lstStyle/>
          <a:p>
            <a:r>
              <a:rPr lang="en-US"/>
              <a:t>Source (Label 0)</a:t>
            </a:r>
          </a:p>
        </p:txBody>
      </p:sp>
      <p:sp>
        <p:nvSpPr>
          <p:cNvPr id="3100" name="TextBox 126"/>
          <p:cNvSpPr txBox="1">
            <a:spLocks noChangeArrowheads="1"/>
          </p:cNvSpPr>
          <p:nvPr/>
        </p:nvSpPr>
        <p:spPr bwMode="auto">
          <a:xfrm>
            <a:off x="5867400" y="5257800"/>
            <a:ext cx="1608138" cy="369888"/>
          </a:xfrm>
          <a:prstGeom prst="rect">
            <a:avLst/>
          </a:prstGeom>
          <a:noFill/>
          <a:ln w="9525">
            <a:noFill/>
            <a:miter lim="800000"/>
            <a:headEnd/>
            <a:tailEnd/>
          </a:ln>
        </p:spPr>
        <p:txBody>
          <a:bodyPr wrap="none">
            <a:spAutoFit/>
          </a:bodyPr>
          <a:lstStyle/>
          <a:p>
            <a:r>
              <a:rPr lang="en-US"/>
              <a:t>Sink (Label 1)</a:t>
            </a:r>
          </a:p>
        </p:txBody>
      </p:sp>
      <p:sp>
        <p:nvSpPr>
          <p:cNvPr id="3101" name="TextBox 127"/>
          <p:cNvSpPr txBox="1">
            <a:spLocks noChangeArrowheads="1"/>
          </p:cNvSpPr>
          <p:nvPr/>
        </p:nvSpPr>
        <p:spPr bwMode="auto">
          <a:xfrm>
            <a:off x="6400800" y="2286000"/>
            <a:ext cx="2095500" cy="369888"/>
          </a:xfrm>
          <a:prstGeom prst="rect">
            <a:avLst/>
          </a:prstGeom>
          <a:noFill/>
          <a:ln w="9525">
            <a:noFill/>
            <a:miter lim="800000"/>
            <a:headEnd/>
            <a:tailEnd/>
          </a:ln>
        </p:spPr>
        <p:txBody>
          <a:bodyPr wrap="none">
            <a:spAutoFit/>
          </a:bodyPr>
          <a:lstStyle/>
          <a:p>
            <a:r>
              <a:rPr lang="en-US"/>
              <a:t>Cost to assign to 0</a:t>
            </a:r>
          </a:p>
        </p:txBody>
      </p:sp>
      <p:sp>
        <p:nvSpPr>
          <p:cNvPr id="3102" name="TextBox 128"/>
          <p:cNvSpPr txBox="1">
            <a:spLocks noChangeArrowheads="1"/>
          </p:cNvSpPr>
          <p:nvPr/>
        </p:nvSpPr>
        <p:spPr bwMode="auto">
          <a:xfrm>
            <a:off x="2286000" y="4876800"/>
            <a:ext cx="2095500" cy="369888"/>
          </a:xfrm>
          <a:prstGeom prst="rect">
            <a:avLst/>
          </a:prstGeom>
          <a:noFill/>
          <a:ln w="9525">
            <a:noFill/>
            <a:miter lim="800000"/>
            <a:headEnd/>
            <a:tailEnd/>
          </a:ln>
        </p:spPr>
        <p:txBody>
          <a:bodyPr wrap="none">
            <a:spAutoFit/>
          </a:bodyPr>
          <a:lstStyle/>
          <a:p>
            <a:r>
              <a:rPr lang="en-US"/>
              <a:t>Cost to assign to 1</a:t>
            </a:r>
          </a:p>
        </p:txBody>
      </p:sp>
      <p:sp>
        <p:nvSpPr>
          <p:cNvPr id="3103" name="TextBox 129"/>
          <p:cNvSpPr txBox="1">
            <a:spLocks noChangeArrowheads="1"/>
          </p:cNvSpPr>
          <p:nvPr/>
        </p:nvSpPr>
        <p:spPr bwMode="auto">
          <a:xfrm>
            <a:off x="304800" y="4038600"/>
            <a:ext cx="2082800" cy="369888"/>
          </a:xfrm>
          <a:prstGeom prst="rect">
            <a:avLst/>
          </a:prstGeom>
          <a:noFill/>
          <a:ln w="9525">
            <a:noFill/>
            <a:miter lim="800000"/>
            <a:headEnd/>
            <a:tailEnd/>
          </a:ln>
        </p:spPr>
        <p:txBody>
          <a:bodyPr wrap="none">
            <a:spAutoFit/>
          </a:bodyPr>
          <a:lstStyle/>
          <a:p>
            <a:r>
              <a:rPr lang="en-US"/>
              <a:t>Cost to split nodes</a:t>
            </a:r>
          </a:p>
        </p:txBody>
      </p:sp>
      <p:cxnSp>
        <p:nvCxnSpPr>
          <p:cNvPr id="132" name="Straight Arrow Connector 131"/>
          <p:cNvCxnSpPr>
            <a:stCxn id="3103" idx="3"/>
          </p:cNvCxnSpPr>
          <p:nvPr/>
        </p:nvCxnSpPr>
        <p:spPr>
          <a:xfrm flipV="1">
            <a:off x="2387600" y="3886200"/>
            <a:ext cx="1193800" cy="336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 name="Freeform 132"/>
          <p:cNvSpPr/>
          <p:nvPr/>
        </p:nvSpPr>
        <p:spPr>
          <a:xfrm>
            <a:off x="3067050" y="2057400"/>
            <a:ext cx="3867150" cy="2476500"/>
          </a:xfrm>
          <a:custGeom>
            <a:avLst/>
            <a:gdLst>
              <a:gd name="connsiteX0" fmla="*/ 2076450 w 2076450"/>
              <a:gd name="connsiteY0" fmla="*/ 0 h 2171700"/>
              <a:gd name="connsiteX1" fmla="*/ 1905000 w 2076450"/>
              <a:gd name="connsiteY1" fmla="*/ 38100 h 2171700"/>
              <a:gd name="connsiteX2" fmla="*/ 1790700 w 2076450"/>
              <a:gd name="connsiteY2" fmla="*/ 95250 h 2171700"/>
              <a:gd name="connsiteX3" fmla="*/ 1676400 w 2076450"/>
              <a:gd name="connsiteY3" fmla="*/ 209550 h 2171700"/>
              <a:gd name="connsiteX4" fmla="*/ 1638300 w 2076450"/>
              <a:gd name="connsiteY4" fmla="*/ 266700 h 2171700"/>
              <a:gd name="connsiteX5" fmla="*/ 1543050 w 2076450"/>
              <a:gd name="connsiteY5" fmla="*/ 381000 h 2171700"/>
              <a:gd name="connsiteX6" fmla="*/ 1504950 w 2076450"/>
              <a:gd name="connsiteY6" fmla="*/ 514350 h 2171700"/>
              <a:gd name="connsiteX7" fmla="*/ 1428750 w 2076450"/>
              <a:gd name="connsiteY7" fmla="*/ 628650 h 2171700"/>
              <a:gd name="connsiteX8" fmla="*/ 1352550 w 2076450"/>
              <a:gd name="connsiteY8" fmla="*/ 723900 h 2171700"/>
              <a:gd name="connsiteX9" fmla="*/ 1276350 w 2076450"/>
              <a:gd name="connsiteY9" fmla="*/ 838200 h 2171700"/>
              <a:gd name="connsiteX10" fmla="*/ 1162050 w 2076450"/>
              <a:gd name="connsiteY10" fmla="*/ 952500 h 2171700"/>
              <a:gd name="connsiteX11" fmla="*/ 1104900 w 2076450"/>
              <a:gd name="connsiteY11" fmla="*/ 1009650 h 2171700"/>
              <a:gd name="connsiteX12" fmla="*/ 1047750 w 2076450"/>
              <a:gd name="connsiteY12" fmla="*/ 1085850 h 2171700"/>
              <a:gd name="connsiteX13" fmla="*/ 971550 w 2076450"/>
              <a:gd name="connsiteY13" fmla="*/ 1200150 h 2171700"/>
              <a:gd name="connsiteX14" fmla="*/ 933450 w 2076450"/>
              <a:gd name="connsiteY14" fmla="*/ 1257300 h 2171700"/>
              <a:gd name="connsiteX15" fmla="*/ 876300 w 2076450"/>
              <a:gd name="connsiteY15" fmla="*/ 1295400 h 2171700"/>
              <a:gd name="connsiteX16" fmla="*/ 819150 w 2076450"/>
              <a:gd name="connsiteY16" fmla="*/ 1352550 h 2171700"/>
              <a:gd name="connsiteX17" fmla="*/ 762000 w 2076450"/>
              <a:gd name="connsiteY17" fmla="*/ 1371600 h 2171700"/>
              <a:gd name="connsiteX18" fmla="*/ 647700 w 2076450"/>
              <a:gd name="connsiteY18" fmla="*/ 1447800 h 2171700"/>
              <a:gd name="connsiteX19" fmla="*/ 590550 w 2076450"/>
              <a:gd name="connsiteY19" fmla="*/ 1485900 h 2171700"/>
              <a:gd name="connsiteX20" fmla="*/ 476250 w 2076450"/>
              <a:gd name="connsiteY20" fmla="*/ 1543050 h 2171700"/>
              <a:gd name="connsiteX21" fmla="*/ 419100 w 2076450"/>
              <a:gd name="connsiteY21" fmla="*/ 1562100 h 2171700"/>
              <a:gd name="connsiteX22" fmla="*/ 361950 w 2076450"/>
              <a:gd name="connsiteY22" fmla="*/ 1600200 h 2171700"/>
              <a:gd name="connsiteX23" fmla="*/ 247650 w 2076450"/>
              <a:gd name="connsiteY23" fmla="*/ 1638300 h 2171700"/>
              <a:gd name="connsiteX24" fmla="*/ 114300 w 2076450"/>
              <a:gd name="connsiteY24" fmla="*/ 1695450 h 2171700"/>
              <a:gd name="connsiteX25" fmla="*/ 57150 w 2076450"/>
              <a:gd name="connsiteY25" fmla="*/ 1733550 h 2171700"/>
              <a:gd name="connsiteX26" fmla="*/ 0 w 2076450"/>
              <a:gd name="connsiteY26" fmla="*/ 1847850 h 2171700"/>
              <a:gd name="connsiteX27" fmla="*/ 19050 w 2076450"/>
              <a:gd name="connsiteY27" fmla="*/ 2000250 h 2171700"/>
              <a:gd name="connsiteX28" fmla="*/ 38100 w 2076450"/>
              <a:gd name="connsiteY28" fmla="*/ 2095500 h 2171700"/>
              <a:gd name="connsiteX29" fmla="*/ 95250 w 2076450"/>
              <a:gd name="connsiteY29" fmla="*/ 2114550 h 2171700"/>
              <a:gd name="connsiteX30" fmla="*/ 114300 w 2076450"/>
              <a:gd name="connsiteY30" fmla="*/ 2171700 h 21717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885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895350 w 3867150"/>
              <a:gd name="connsiteY29" fmla="*/ 2343150 h 2476500"/>
              <a:gd name="connsiteX30" fmla="*/ 0 w 3867150"/>
              <a:gd name="connsiteY30"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67150" h="2476500">
                <a:moveTo>
                  <a:pt x="3867150" y="0"/>
                </a:moveTo>
                <a:cubicBezTo>
                  <a:pt x="3823250" y="7317"/>
                  <a:pt x="3742597" y="14652"/>
                  <a:pt x="3695700" y="38100"/>
                </a:cubicBezTo>
                <a:cubicBezTo>
                  <a:pt x="3547984" y="111958"/>
                  <a:pt x="3725048" y="47367"/>
                  <a:pt x="3581400" y="95250"/>
                </a:cubicBezTo>
                <a:cubicBezTo>
                  <a:pt x="3543300" y="133350"/>
                  <a:pt x="3496988" y="164718"/>
                  <a:pt x="3467100" y="209550"/>
                </a:cubicBezTo>
                <a:cubicBezTo>
                  <a:pt x="3454400" y="228600"/>
                  <a:pt x="3443657" y="249111"/>
                  <a:pt x="3429000" y="266700"/>
                </a:cubicBezTo>
                <a:cubicBezTo>
                  <a:pt x="3306768" y="413379"/>
                  <a:pt x="3428345" y="239107"/>
                  <a:pt x="3333750" y="381000"/>
                </a:cubicBezTo>
                <a:cubicBezTo>
                  <a:pt x="3329266" y="398936"/>
                  <a:pt x="3308072" y="491990"/>
                  <a:pt x="3295650" y="514350"/>
                </a:cubicBezTo>
                <a:cubicBezTo>
                  <a:pt x="3273412" y="554378"/>
                  <a:pt x="3233930" y="585209"/>
                  <a:pt x="3219450" y="628650"/>
                </a:cubicBezTo>
                <a:cubicBezTo>
                  <a:pt x="3193160" y="707520"/>
                  <a:pt x="3217108" y="674661"/>
                  <a:pt x="3143250" y="723900"/>
                </a:cubicBezTo>
                <a:cubicBezTo>
                  <a:pt x="3117850" y="762000"/>
                  <a:pt x="3099429" y="805821"/>
                  <a:pt x="3067050" y="838200"/>
                </a:cubicBezTo>
                <a:lnTo>
                  <a:pt x="2952750" y="952500"/>
                </a:lnTo>
                <a:cubicBezTo>
                  <a:pt x="2933700" y="971550"/>
                  <a:pt x="2911764" y="988097"/>
                  <a:pt x="2895600" y="1009650"/>
                </a:cubicBezTo>
                <a:lnTo>
                  <a:pt x="2838450" y="1085850"/>
                </a:lnTo>
                <a:cubicBezTo>
                  <a:pt x="2804972" y="1186285"/>
                  <a:pt x="2841527" y="1105018"/>
                  <a:pt x="2762250" y="1200150"/>
                </a:cubicBezTo>
                <a:cubicBezTo>
                  <a:pt x="2747593" y="1217739"/>
                  <a:pt x="2740339" y="1241111"/>
                  <a:pt x="2724150" y="1257300"/>
                </a:cubicBezTo>
                <a:cubicBezTo>
                  <a:pt x="2707961" y="1273489"/>
                  <a:pt x="2684589" y="1280743"/>
                  <a:pt x="2667000" y="1295400"/>
                </a:cubicBezTo>
                <a:cubicBezTo>
                  <a:pt x="2646304" y="1312647"/>
                  <a:pt x="2632266" y="1337606"/>
                  <a:pt x="2609850" y="1352550"/>
                </a:cubicBezTo>
                <a:cubicBezTo>
                  <a:pt x="2593142" y="1363689"/>
                  <a:pt x="2570253" y="1361848"/>
                  <a:pt x="2552700" y="1371600"/>
                </a:cubicBezTo>
                <a:cubicBezTo>
                  <a:pt x="2512672" y="1393838"/>
                  <a:pt x="2476500" y="1422400"/>
                  <a:pt x="2438400" y="1447800"/>
                </a:cubicBezTo>
                <a:cubicBezTo>
                  <a:pt x="2419350" y="1460500"/>
                  <a:pt x="2402970" y="1478660"/>
                  <a:pt x="2381250" y="1485900"/>
                </a:cubicBezTo>
                <a:cubicBezTo>
                  <a:pt x="2237602" y="1533783"/>
                  <a:pt x="2414666" y="1469192"/>
                  <a:pt x="2266950" y="1543050"/>
                </a:cubicBezTo>
                <a:cubicBezTo>
                  <a:pt x="2248989" y="1552030"/>
                  <a:pt x="2227761" y="1553120"/>
                  <a:pt x="2209800" y="1562100"/>
                </a:cubicBezTo>
                <a:cubicBezTo>
                  <a:pt x="2189322" y="1572339"/>
                  <a:pt x="2173572" y="1590901"/>
                  <a:pt x="2152650" y="1600200"/>
                </a:cubicBezTo>
                <a:cubicBezTo>
                  <a:pt x="2115950" y="1616511"/>
                  <a:pt x="2071766" y="1616023"/>
                  <a:pt x="2038350" y="1638300"/>
                </a:cubicBezTo>
                <a:cubicBezTo>
                  <a:pt x="1959415" y="1690923"/>
                  <a:pt x="2003412" y="1670847"/>
                  <a:pt x="1905000" y="1695450"/>
                </a:cubicBezTo>
                <a:cubicBezTo>
                  <a:pt x="1885950" y="1708150"/>
                  <a:pt x="1864039" y="1717361"/>
                  <a:pt x="1847850" y="1733550"/>
                </a:cubicBezTo>
                <a:cubicBezTo>
                  <a:pt x="1810921" y="1770479"/>
                  <a:pt x="1806194" y="1801369"/>
                  <a:pt x="1790700" y="1847850"/>
                </a:cubicBezTo>
                <a:cubicBezTo>
                  <a:pt x="1797050" y="1898650"/>
                  <a:pt x="1801965" y="1949650"/>
                  <a:pt x="1809750" y="2000250"/>
                </a:cubicBezTo>
                <a:cubicBezTo>
                  <a:pt x="1814673" y="2032252"/>
                  <a:pt x="1125039" y="2297159"/>
                  <a:pt x="1143000" y="2324100"/>
                </a:cubicBezTo>
                <a:cubicBezTo>
                  <a:pt x="1154139" y="2340808"/>
                  <a:pt x="876300" y="2336800"/>
                  <a:pt x="895350" y="2343150"/>
                </a:cubicBezTo>
                <a:lnTo>
                  <a:pt x="0" y="2476500"/>
                </a:lnTo>
              </a:path>
            </a:pathLst>
          </a:cu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4648200" y="5029200"/>
            <a:ext cx="914400" cy="4572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8" name="Straight Connector 77"/>
          <p:cNvCxnSpPr/>
          <p:nvPr/>
        </p:nvCxnSpPr>
        <p:spPr>
          <a:xfrm rot="5400000">
            <a:off x="4953000" y="3733800"/>
            <a:ext cx="16764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0800000" flipV="1">
            <a:off x="5086350" y="3657600"/>
            <a:ext cx="238125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4686300" y="4533900"/>
            <a:ext cx="1143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flipV="1">
            <a:off x="5105400" y="4343400"/>
            <a:ext cx="1524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4762500" y="4152900"/>
            <a:ext cx="14478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4105" name="Title 1"/>
          <p:cNvSpPr>
            <a:spLocks noGrp="1"/>
          </p:cNvSpPr>
          <p:nvPr>
            <p:ph type="title"/>
          </p:nvPr>
        </p:nvSpPr>
        <p:spPr/>
        <p:txBody>
          <a:bodyPr/>
          <a:lstStyle/>
          <a:p>
            <a:r>
              <a:rPr lang="en-US" dirty="0" smtClean="0"/>
              <a:t>Segmentation with graph cuts</a:t>
            </a:r>
          </a:p>
        </p:txBody>
      </p:sp>
      <p:grpSp>
        <p:nvGrpSpPr>
          <p:cNvPr id="2" name="Group 41"/>
          <p:cNvGrpSpPr/>
          <p:nvPr/>
        </p:nvGrpSpPr>
        <p:grpSpPr>
          <a:xfrm>
            <a:off x="2860675" y="2057400"/>
            <a:ext cx="4911725" cy="3276600"/>
            <a:chOff x="1411287" y="2057400"/>
            <a:chExt cx="4911725" cy="3276600"/>
          </a:xfrm>
          <a:scene3d>
            <a:camera prst="isometricOffAxis2Top"/>
            <a:lightRig rig="threePt" dir="t"/>
          </a:scene3d>
        </p:grpSpPr>
        <p:sp>
          <p:nvSpPr>
            <p:cNvPr id="47" name="Oval 46"/>
            <p:cNvSpPr/>
            <p:nvPr/>
          </p:nvSpPr>
          <p:spPr>
            <a:xfrm>
              <a:off x="14112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Oval 47"/>
            <p:cNvSpPr/>
            <p:nvPr/>
          </p:nvSpPr>
          <p:spPr>
            <a:xfrm>
              <a:off x="27828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p:cNvSpPr/>
            <p:nvPr/>
          </p:nvSpPr>
          <p:spPr>
            <a:xfrm>
              <a:off x="14112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0" name="Straight Connector 49"/>
            <p:cNvCxnSpPr>
              <a:stCxn id="47" idx="6"/>
              <a:endCxn id="48" idx="2"/>
            </p:cNvCxnSpPr>
            <p:nvPr/>
          </p:nvCxnSpPr>
          <p:spPr>
            <a:xfrm>
              <a:off x="2173287"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7" idx="4"/>
              <a:endCxn id="49" idx="0"/>
            </p:cNvCxnSpPr>
            <p:nvPr/>
          </p:nvCxnSpPr>
          <p:spPr>
            <a:xfrm rot="5400000">
              <a:off x="15636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27828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3" name="Straight Connector 52"/>
            <p:cNvCxnSpPr/>
            <p:nvPr/>
          </p:nvCxnSpPr>
          <p:spPr>
            <a:xfrm rot="5400000">
              <a:off x="29352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173287"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1894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p:cNvSpPr/>
            <p:nvPr/>
          </p:nvSpPr>
          <p:spPr>
            <a:xfrm>
              <a:off x="55610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p:cNvSpPr/>
            <p:nvPr/>
          </p:nvSpPr>
          <p:spPr>
            <a:xfrm>
              <a:off x="41894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p:cNvCxnSpPr>
              <a:stCxn id="55" idx="6"/>
              <a:endCxn id="56" idx="2"/>
            </p:cNvCxnSpPr>
            <p:nvPr/>
          </p:nvCxnSpPr>
          <p:spPr>
            <a:xfrm>
              <a:off x="4951412" y="24907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5" idx="4"/>
              <a:endCxn id="57" idx="0"/>
            </p:cNvCxnSpPr>
            <p:nvPr/>
          </p:nvCxnSpPr>
          <p:spPr>
            <a:xfrm rot="5400000">
              <a:off x="43426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55610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1" name="Straight Connector 60"/>
            <p:cNvCxnSpPr>
              <a:stCxn id="56" idx="4"/>
              <a:endCxn id="60" idx="0"/>
            </p:cNvCxnSpPr>
            <p:nvPr/>
          </p:nvCxnSpPr>
          <p:spPr>
            <a:xfrm rot="5400000">
              <a:off x="57142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951412" y="37861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14112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4" name="Straight Connector 63"/>
            <p:cNvCxnSpPr>
              <a:endCxn id="63" idx="0"/>
            </p:cNvCxnSpPr>
            <p:nvPr/>
          </p:nvCxnSpPr>
          <p:spPr>
            <a:xfrm rot="5400000">
              <a:off x="15636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27828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6" name="Straight Connector 65"/>
            <p:cNvCxnSpPr/>
            <p:nvPr/>
          </p:nvCxnSpPr>
          <p:spPr>
            <a:xfrm rot="5400000">
              <a:off x="29352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73287"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1894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9" name="Straight Connector 68"/>
            <p:cNvCxnSpPr>
              <a:endCxn id="68" idx="0"/>
            </p:cNvCxnSpPr>
            <p:nvPr/>
          </p:nvCxnSpPr>
          <p:spPr>
            <a:xfrm rot="5400000">
              <a:off x="43426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55610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1" name="Straight Connector 70"/>
            <p:cNvCxnSpPr>
              <a:endCxn id="70" idx="0"/>
            </p:cNvCxnSpPr>
            <p:nvPr/>
          </p:nvCxnSpPr>
          <p:spPr>
            <a:xfrm rot="5400000">
              <a:off x="57142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951412" y="50292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562350"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562350"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562350"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098" name="Object 2"/>
          <p:cNvGraphicFramePr>
            <a:graphicFrameLocks noChangeAspect="1"/>
          </p:cNvGraphicFramePr>
          <p:nvPr/>
        </p:nvGraphicFramePr>
        <p:xfrm>
          <a:off x="762000" y="6148388"/>
          <a:ext cx="7405688" cy="709612"/>
        </p:xfrm>
        <a:graphic>
          <a:graphicData uri="http://schemas.openxmlformats.org/presentationml/2006/ole">
            <mc:AlternateContent xmlns:mc="http://schemas.openxmlformats.org/markup-compatibility/2006">
              <mc:Choice xmlns:v="urn:schemas-microsoft-com:vml" Requires="v">
                <p:oleObj spid="_x0000_s11305" name="Equation" r:id="rId4" imgW="3708360" imgH="355320" progId="Equation.3">
                  <p:embed/>
                </p:oleObj>
              </mc:Choice>
              <mc:Fallback>
                <p:oleObj name="Equation" r:id="rId4" imgW="3708360" imgH="3553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148388"/>
                        <a:ext cx="7405688"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Oval 43"/>
          <p:cNvSpPr/>
          <p:nvPr/>
        </p:nvSpPr>
        <p:spPr>
          <a:xfrm>
            <a:off x="4800600" y="1447800"/>
            <a:ext cx="9144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5" name="Straight Connector 84"/>
          <p:cNvCxnSpPr>
            <a:stCxn id="44" idx="4"/>
          </p:cNvCxnSpPr>
          <p:nvPr/>
        </p:nvCxnSpPr>
        <p:spPr>
          <a:xfrm rot="5400000">
            <a:off x="4038600" y="1828800"/>
            <a:ext cx="1143000"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4" idx="4"/>
          </p:cNvCxnSpPr>
          <p:nvPr/>
        </p:nvCxnSpPr>
        <p:spPr>
          <a:xfrm rot="5400000">
            <a:off x="4572000" y="2514600"/>
            <a:ext cx="1295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44" idx="4"/>
          </p:cNvCxnSpPr>
          <p:nvPr/>
        </p:nvCxnSpPr>
        <p:spPr>
          <a:xfrm rot="5400000">
            <a:off x="3162300" y="1638300"/>
            <a:ext cx="1828800" cy="2362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44" idx="4"/>
          </p:cNvCxnSpPr>
          <p:nvPr/>
        </p:nvCxnSpPr>
        <p:spPr>
          <a:xfrm rot="5400000">
            <a:off x="3695700" y="2324100"/>
            <a:ext cx="1981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44" idx="4"/>
          </p:cNvCxnSpPr>
          <p:nvPr/>
        </p:nvCxnSpPr>
        <p:spPr>
          <a:xfrm rot="5400000">
            <a:off x="4152900" y="2476500"/>
            <a:ext cx="1676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44" idx="4"/>
          </p:cNvCxnSpPr>
          <p:nvPr/>
        </p:nvCxnSpPr>
        <p:spPr>
          <a:xfrm rot="5400000">
            <a:off x="3581400" y="1752600"/>
            <a:ext cx="15240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4114" name="TextBox 125"/>
          <p:cNvSpPr txBox="1">
            <a:spLocks noChangeArrowheads="1"/>
          </p:cNvSpPr>
          <p:nvPr/>
        </p:nvSpPr>
        <p:spPr bwMode="auto">
          <a:xfrm>
            <a:off x="6019800" y="1219200"/>
            <a:ext cx="1890713" cy="369888"/>
          </a:xfrm>
          <a:prstGeom prst="rect">
            <a:avLst/>
          </a:prstGeom>
          <a:noFill/>
          <a:ln w="9525">
            <a:noFill/>
            <a:miter lim="800000"/>
            <a:headEnd/>
            <a:tailEnd/>
          </a:ln>
        </p:spPr>
        <p:txBody>
          <a:bodyPr wrap="none">
            <a:spAutoFit/>
          </a:bodyPr>
          <a:lstStyle/>
          <a:p>
            <a:r>
              <a:rPr lang="en-US"/>
              <a:t>Source (Label 0)</a:t>
            </a:r>
          </a:p>
        </p:txBody>
      </p:sp>
      <p:sp>
        <p:nvSpPr>
          <p:cNvPr id="4115" name="TextBox 126"/>
          <p:cNvSpPr txBox="1">
            <a:spLocks noChangeArrowheads="1"/>
          </p:cNvSpPr>
          <p:nvPr/>
        </p:nvSpPr>
        <p:spPr bwMode="auto">
          <a:xfrm>
            <a:off x="5867400" y="5257800"/>
            <a:ext cx="1608138" cy="369888"/>
          </a:xfrm>
          <a:prstGeom prst="rect">
            <a:avLst/>
          </a:prstGeom>
          <a:noFill/>
          <a:ln w="9525">
            <a:noFill/>
            <a:miter lim="800000"/>
            <a:headEnd/>
            <a:tailEnd/>
          </a:ln>
        </p:spPr>
        <p:txBody>
          <a:bodyPr wrap="none">
            <a:spAutoFit/>
          </a:bodyPr>
          <a:lstStyle/>
          <a:p>
            <a:r>
              <a:rPr lang="en-US"/>
              <a:t>Sink (Label 1)</a:t>
            </a:r>
          </a:p>
        </p:txBody>
      </p:sp>
      <p:sp>
        <p:nvSpPr>
          <p:cNvPr id="4116" name="TextBox 127"/>
          <p:cNvSpPr txBox="1">
            <a:spLocks noChangeArrowheads="1"/>
          </p:cNvSpPr>
          <p:nvPr/>
        </p:nvSpPr>
        <p:spPr bwMode="auto">
          <a:xfrm>
            <a:off x="6400800" y="2286000"/>
            <a:ext cx="2095500" cy="369888"/>
          </a:xfrm>
          <a:prstGeom prst="rect">
            <a:avLst/>
          </a:prstGeom>
          <a:noFill/>
          <a:ln w="9525">
            <a:noFill/>
            <a:miter lim="800000"/>
            <a:headEnd/>
            <a:tailEnd/>
          </a:ln>
        </p:spPr>
        <p:txBody>
          <a:bodyPr wrap="none">
            <a:spAutoFit/>
          </a:bodyPr>
          <a:lstStyle/>
          <a:p>
            <a:r>
              <a:rPr lang="en-US"/>
              <a:t>Cost to assign to 0</a:t>
            </a:r>
          </a:p>
        </p:txBody>
      </p:sp>
      <p:sp>
        <p:nvSpPr>
          <p:cNvPr id="4117" name="TextBox 128"/>
          <p:cNvSpPr txBox="1">
            <a:spLocks noChangeArrowheads="1"/>
          </p:cNvSpPr>
          <p:nvPr/>
        </p:nvSpPr>
        <p:spPr bwMode="auto">
          <a:xfrm>
            <a:off x="2286000" y="4876800"/>
            <a:ext cx="2095500" cy="369888"/>
          </a:xfrm>
          <a:prstGeom prst="rect">
            <a:avLst/>
          </a:prstGeom>
          <a:noFill/>
          <a:ln w="9525">
            <a:noFill/>
            <a:miter lim="800000"/>
            <a:headEnd/>
            <a:tailEnd/>
          </a:ln>
        </p:spPr>
        <p:txBody>
          <a:bodyPr wrap="none">
            <a:spAutoFit/>
          </a:bodyPr>
          <a:lstStyle/>
          <a:p>
            <a:r>
              <a:rPr lang="en-US"/>
              <a:t>Cost to assign to 1</a:t>
            </a:r>
          </a:p>
        </p:txBody>
      </p:sp>
      <p:sp>
        <p:nvSpPr>
          <p:cNvPr id="4118" name="TextBox 129"/>
          <p:cNvSpPr txBox="1">
            <a:spLocks noChangeArrowheads="1"/>
          </p:cNvSpPr>
          <p:nvPr/>
        </p:nvSpPr>
        <p:spPr bwMode="auto">
          <a:xfrm>
            <a:off x="304800" y="4038600"/>
            <a:ext cx="2082800" cy="369888"/>
          </a:xfrm>
          <a:prstGeom prst="rect">
            <a:avLst/>
          </a:prstGeom>
          <a:noFill/>
          <a:ln w="9525">
            <a:noFill/>
            <a:miter lim="800000"/>
            <a:headEnd/>
            <a:tailEnd/>
          </a:ln>
        </p:spPr>
        <p:txBody>
          <a:bodyPr wrap="none">
            <a:spAutoFit/>
          </a:bodyPr>
          <a:lstStyle/>
          <a:p>
            <a:r>
              <a:rPr lang="en-US"/>
              <a:t>Cost to split nodes</a:t>
            </a:r>
          </a:p>
        </p:txBody>
      </p:sp>
      <p:cxnSp>
        <p:nvCxnSpPr>
          <p:cNvPr id="132" name="Straight Arrow Connector 131"/>
          <p:cNvCxnSpPr>
            <a:stCxn id="4118" idx="3"/>
          </p:cNvCxnSpPr>
          <p:nvPr/>
        </p:nvCxnSpPr>
        <p:spPr>
          <a:xfrm flipV="1">
            <a:off x="2387600" y="3886200"/>
            <a:ext cx="1193800" cy="336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5638800" y="30480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Rectangle 91"/>
          <p:cNvSpPr/>
          <p:nvPr/>
        </p:nvSpPr>
        <p:spPr>
          <a:xfrm>
            <a:off x="5105400" y="35052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Rectangle 93"/>
          <p:cNvSpPr/>
          <p:nvPr/>
        </p:nvSpPr>
        <p:spPr>
          <a:xfrm>
            <a:off x="4572000" y="38862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Freeform 76"/>
          <p:cNvSpPr/>
          <p:nvPr/>
        </p:nvSpPr>
        <p:spPr>
          <a:xfrm>
            <a:off x="3067050" y="2057400"/>
            <a:ext cx="3867150" cy="2476500"/>
          </a:xfrm>
          <a:custGeom>
            <a:avLst/>
            <a:gdLst>
              <a:gd name="connsiteX0" fmla="*/ 2076450 w 2076450"/>
              <a:gd name="connsiteY0" fmla="*/ 0 h 2171700"/>
              <a:gd name="connsiteX1" fmla="*/ 1905000 w 2076450"/>
              <a:gd name="connsiteY1" fmla="*/ 38100 h 2171700"/>
              <a:gd name="connsiteX2" fmla="*/ 1790700 w 2076450"/>
              <a:gd name="connsiteY2" fmla="*/ 95250 h 2171700"/>
              <a:gd name="connsiteX3" fmla="*/ 1676400 w 2076450"/>
              <a:gd name="connsiteY3" fmla="*/ 209550 h 2171700"/>
              <a:gd name="connsiteX4" fmla="*/ 1638300 w 2076450"/>
              <a:gd name="connsiteY4" fmla="*/ 266700 h 2171700"/>
              <a:gd name="connsiteX5" fmla="*/ 1543050 w 2076450"/>
              <a:gd name="connsiteY5" fmla="*/ 381000 h 2171700"/>
              <a:gd name="connsiteX6" fmla="*/ 1504950 w 2076450"/>
              <a:gd name="connsiteY6" fmla="*/ 514350 h 2171700"/>
              <a:gd name="connsiteX7" fmla="*/ 1428750 w 2076450"/>
              <a:gd name="connsiteY7" fmla="*/ 628650 h 2171700"/>
              <a:gd name="connsiteX8" fmla="*/ 1352550 w 2076450"/>
              <a:gd name="connsiteY8" fmla="*/ 723900 h 2171700"/>
              <a:gd name="connsiteX9" fmla="*/ 1276350 w 2076450"/>
              <a:gd name="connsiteY9" fmla="*/ 838200 h 2171700"/>
              <a:gd name="connsiteX10" fmla="*/ 1162050 w 2076450"/>
              <a:gd name="connsiteY10" fmla="*/ 952500 h 2171700"/>
              <a:gd name="connsiteX11" fmla="*/ 1104900 w 2076450"/>
              <a:gd name="connsiteY11" fmla="*/ 1009650 h 2171700"/>
              <a:gd name="connsiteX12" fmla="*/ 1047750 w 2076450"/>
              <a:gd name="connsiteY12" fmla="*/ 1085850 h 2171700"/>
              <a:gd name="connsiteX13" fmla="*/ 971550 w 2076450"/>
              <a:gd name="connsiteY13" fmla="*/ 1200150 h 2171700"/>
              <a:gd name="connsiteX14" fmla="*/ 933450 w 2076450"/>
              <a:gd name="connsiteY14" fmla="*/ 1257300 h 2171700"/>
              <a:gd name="connsiteX15" fmla="*/ 876300 w 2076450"/>
              <a:gd name="connsiteY15" fmla="*/ 1295400 h 2171700"/>
              <a:gd name="connsiteX16" fmla="*/ 819150 w 2076450"/>
              <a:gd name="connsiteY16" fmla="*/ 1352550 h 2171700"/>
              <a:gd name="connsiteX17" fmla="*/ 762000 w 2076450"/>
              <a:gd name="connsiteY17" fmla="*/ 1371600 h 2171700"/>
              <a:gd name="connsiteX18" fmla="*/ 647700 w 2076450"/>
              <a:gd name="connsiteY18" fmla="*/ 1447800 h 2171700"/>
              <a:gd name="connsiteX19" fmla="*/ 590550 w 2076450"/>
              <a:gd name="connsiteY19" fmla="*/ 1485900 h 2171700"/>
              <a:gd name="connsiteX20" fmla="*/ 476250 w 2076450"/>
              <a:gd name="connsiteY20" fmla="*/ 1543050 h 2171700"/>
              <a:gd name="connsiteX21" fmla="*/ 419100 w 2076450"/>
              <a:gd name="connsiteY21" fmla="*/ 1562100 h 2171700"/>
              <a:gd name="connsiteX22" fmla="*/ 361950 w 2076450"/>
              <a:gd name="connsiteY22" fmla="*/ 1600200 h 2171700"/>
              <a:gd name="connsiteX23" fmla="*/ 247650 w 2076450"/>
              <a:gd name="connsiteY23" fmla="*/ 1638300 h 2171700"/>
              <a:gd name="connsiteX24" fmla="*/ 114300 w 2076450"/>
              <a:gd name="connsiteY24" fmla="*/ 1695450 h 2171700"/>
              <a:gd name="connsiteX25" fmla="*/ 57150 w 2076450"/>
              <a:gd name="connsiteY25" fmla="*/ 1733550 h 2171700"/>
              <a:gd name="connsiteX26" fmla="*/ 0 w 2076450"/>
              <a:gd name="connsiteY26" fmla="*/ 1847850 h 2171700"/>
              <a:gd name="connsiteX27" fmla="*/ 19050 w 2076450"/>
              <a:gd name="connsiteY27" fmla="*/ 2000250 h 2171700"/>
              <a:gd name="connsiteX28" fmla="*/ 38100 w 2076450"/>
              <a:gd name="connsiteY28" fmla="*/ 2095500 h 2171700"/>
              <a:gd name="connsiteX29" fmla="*/ 95250 w 2076450"/>
              <a:gd name="connsiteY29" fmla="*/ 2114550 h 2171700"/>
              <a:gd name="connsiteX30" fmla="*/ 114300 w 2076450"/>
              <a:gd name="connsiteY30" fmla="*/ 2171700 h 21717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885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895350 w 3867150"/>
              <a:gd name="connsiteY29" fmla="*/ 2343150 h 2476500"/>
              <a:gd name="connsiteX30" fmla="*/ 0 w 3867150"/>
              <a:gd name="connsiteY30"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67150" h="2476500">
                <a:moveTo>
                  <a:pt x="3867150" y="0"/>
                </a:moveTo>
                <a:cubicBezTo>
                  <a:pt x="3823250" y="7317"/>
                  <a:pt x="3742597" y="14652"/>
                  <a:pt x="3695700" y="38100"/>
                </a:cubicBezTo>
                <a:cubicBezTo>
                  <a:pt x="3547984" y="111958"/>
                  <a:pt x="3725048" y="47367"/>
                  <a:pt x="3581400" y="95250"/>
                </a:cubicBezTo>
                <a:cubicBezTo>
                  <a:pt x="3543300" y="133350"/>
                  <a:pt x="3496988" y="164718"/>
                  <a:pt x="3467100" y="209550"/>
                </a:cubicBezTo>
                <a:cubicBezTo>
                  <a:pt x="3454400" y="228600"/>
                  <a:pt x="3443657" y="249111"/>
                  <a:pt x="3429000" y="266700"/>
                </a:cubicBezTo>
                <a:cubicBezTo>
                  <a:pt x="3306768" y="413379"/>
                  <a:pt x="3428345" y="239107"/>
                  <a:pt x="3333750" y="381000"/>
                </a:cubicBezTo>
                <a:cubicBezTo>
                  <a:pt x="3329266" y="398936"/>
                  <a:pt x="3308072" y="491990"/>
                  <a:pt x="3295650" y="514350"/>
                </a:cubicBezTo>
                <a:cubicBezTo>
                  <a:pt x="3273412" y="554378"/>
                  <a:pt x="3233930" y="585209"/>
                  <a:pt x="3219450" y="628650"/>
                </a:cubicBezTo>
                <a:cubicBezTo>
                  <a:pt x="3193160" y="707520"/>
                  <a:pt x="3217108" y="674661"/>
                  <a:pt x="3143250" y="723900"/>
                </a:cubicBezTo>
                <a:cubicBezTo>
                  <a:pt x="3117850" y="762000"/>
                  <a:pt x="3099429" y="805821"/>
                  <a:pt x="3067050" y="838200"/>
                </a:cubicBezTo>
                <a:lnTo>
                  <a:pt x="2952750" y="952500"/>
                </a:lnTo>
                <a:cubicBezTo>
                  <a:pt x="2933700" y="971550"/>
                  <a:pt x="2911764" y="988097"/>
                  <a:pt x="2895600" y="1009650"/>
                </a:cubicBezTo>
                <a:lnTo>
                  <a:pt x="2838450" y="1085850"/>
                </a:lnTo>
                <a:cubicBezTo>
                  <a:pt x="2804972" y="1186285"/>
                  <a:pt x="2841527" y="1105018"/>
                  <a:pt x="2762250" y="1200150"/>
                </a:cubicBezTo>
                <a:cubicBezTo>
                  <a:pt x="2747593" y="1217739"/>
                  <a:pt x="2740339" y="1241111"/>
                  <a:pt x="2724150" y="1257300"/>
                </a:cubicBezTo>
                <a:cubicBezTo>
                  <a:pt x="2707961" y="1273489"/>
                  <a:pt x="2684589" y="1280743"/>
                  <a:pt x="2667000" y="1295400"/>
                </a:cubicBezTo>
                <a:cubicBezTo>
                  <a:pt x="2646304" y="1312647"/>
                  <a:pt x="2632266" y="1337606"/>
                  <a:pt x="2609850" y="1352550"/>
                </a:cubicBezTo>
                <a:cubicBezTo>
                  <a:pt x="2593142" y="1363689"/>
                  <a:pt x="2570253" y="1361848"/>
                  <a:pt x="2552700" y="1371600"/>
                </a:cubicBezTo>
                <a:cubicBezTo>
                  <a:pt x="2512672" y="1393838"/>
                  <a:pt x="2476500" y="1422400"/>
                  <a:pt x="2438400" y="1447800"/>
                </a:cubicBezTo>
                <a:cubicBezTo>
                  <a:pt x="2419350" y="1460500"/>
                  <a:pt x="2402970" y="1478660"/>
                  <a:pt x="2381250" y="1485900"/>
                </a:cubicBezTo>
                <a:cubicBezTo>
                  <a:pt x="2237602" y="1533783"/>
                  <a:pt x="2414666" y="1469192"/>
                  <a:pt x="2266950" y="1543050"/>
                </a:cubicBezTo>
                <a:cubicBezTo>
                  <a:pt x="2248989" y="1552030"/>
                  <a:pt x="2227761" y="1553120"/>
                  <a:pt x="2209800" y="1562100"/>
                </a:cubicBezTo>
                <a:cubicBezTo>
                  <a:pt x="2189322" y="1572339"/>
                  <a:pt x="2173572" y="1590901"/>
                  <a:pt x="2152650" y="1600200"/>
                </a:cubicBezTo>
                <a:cubicBezTo>
                  <a:pt x="2115950" y="1616511"/>
                  <a:pt x="2071766" y="1616023"/>
                  <a:pt x="2038350" y="1638300"/>
                </a:cubicBezTo>
                <a:cubicBezTo>
                  <a:pt x="1959415" y="1690923"/>
                  <a:pt x="2003412" y="1670847"/>
                  <a:pt x="1905000" y="1695450"/>
                </a:cubicBezTo>
                <a:cubicBezTo>
                  <a:pt x="1885950" y="1708150"/>
                  <a:pt x="1864039" y="1717361"/>
                  <a:pt x="1847850" y="1733550"/>
                </a:cubicBezTo>
                <a:cubicBezTo>
                  <a:pt x="1810921" y="1770479"/>
                  <a:pt x="1806194" y="1801369"/>
                  <a:pt x="1790700" y="1847850"/>
                </a:cubicBezTo>
                <a:cubicBezTo>
                  <a:pt x="1797050" y="1898650"/>
                  <a:pt x="1801965" y="1949650"/>
                  <a:pt x="1809750" y="2000250"/>
                </a:cubicBezTo>
                <a:cubicBezTo>
                  <a:pt x="1814673" y="2032252"/>
                  <a:pt x="1125039" y="2297159"/>
                  <a:pt x="1143000" y="2324100"/>
                </a:cubicBezTo>
                <a:cubicBezTo>
                  <a:pt x="1154139" y="2340808"/>
                  <a:pt x="876300" y="2336800"/>
                  <a:pt x="895350" y="2343150"/>
                </a:cubicBezTo>
                <a:lnTo>
                  <a:pt x="0" y="2476500"/>
                </a:lnTo>
              </a:path>
            </a:pathLst>
          </a:cu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Refined segmentation</a:t>
            </a:r>
            <a:endParaRPr lang="en-US" dirty="0"/>
          </a:p>
        </p:txBody>
      </p:sp>
      <p:pic>
        <p:nvPicPr>
          <p:cNvPr id="14338" name="Picture 2" descr="C:\Users\kevin\Desktop\Screen shot 2010-10-22 at 3.15.59 AM.png"/>
          <p:cNvPicPr>
            <a:picLocks noChangeAspect="1" noChangeArrowheads="1"/>
          </p:cNvPicPr>
          <p:nvPr/>
        </p:nvPicPr>
        <p:blipFill>
          <a:blip r:embed="rId3" cstate="print"/>
          <a:srcRect/>
          <a:stretch>
            <a:fillRect/>
          </a:stretch>
        </p:blipFill>
        <p:spPr bwMode="auto">
          <a:xfrm>
            <a:off x="1066800" y="1371600"/>
            <a:ext cx="7038867" cy="51054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Matting</a:t>
            </a:r>
            <a:endParaRPr lang="en-US" dirty="0"/>
          </a:p>
        </p:txBody>
      </p:sp>
      <p:pic>
        <p:nvPicPr>
          <p:cNvPr id="7" name="Content Placeholder 6" descr="Screen shot 2011-10-12 at 12.51.46 AM.png"/>
          <p:cNvPicPr>
            <a:picLocks noGrp="1" noChangeAspect="1"/>
          </p:cNvPicPr>
          <p:nvPr>
            <p:ph idx="1"/>
          </p:nvPr>
        </p:nvPicPr>
        <p:blipFill>
          <a:blip r:embed="rId2"/>
          <a:srcRect l="-10280" r="-10280"/>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matting</a:t>
            </a:r>
            <a:endParaRPr lang="en-US" dirty="0"/>
          </a:p>
        </p:txBody>
      </p:sp>
      <p:pic>
        <p:nvPicPr>
          <p:cNvPr id="7" name="Content Placeholder 6" descr="Screen shot 2011-10-12 at 12.50.19 AM.png"/>
          <p:cNvPicPr>
            <a:picLocks noGrp="1" noChangeAspect="1"/>
          </p:cNvPicPr>
          <p:nvPr>
            <p:ph idx="1"/>
          </p:nvPr>
        </p:nvPicPr>
        <p:blipFill>
          <a:blip r:embed="rId2"/>
          <a:srcRect l="-10156" r="-10156"/>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Matting</a:t>
            </a:r>
            <a:endParaRPr lang="en-US" dirty="0"/>
          </a:p>
        </p:txBody>
      </p:sp>
      <p:sp>
        <p:nvSpPr>
          <p:cNvPr id="3" name="Content Placeholder 2"/>
          <p:cNvSpPr>
            <a:spLocks noGrp="1"/>
          </p:cNvSpPr>
          <p:nvPr>
            <p:ph idx="1"/>
          </p:nvPr>
        </p:nvSpPr>
        <p:spPr/>
        <p:txBody>
          <a:bodyPr/>
          <a:lstStyle/>
          <a:p>
            <a:r>
              <a:rPr lang="en-US" dirty="0" smtClean="0"/>
              <a:t>Create </a:t>
            </a:r>
            <a:r>
              <a:rPr lang="en-US" dirty="0" err="1" smtClean="0"/>
              <a:t>NxN</a:t>
            </a:r>
            <a:r>
              <a:rPr lang="en-US" dirty="0" smtClean="0"/>
              <a:t> matrix describing neighboring pixel similarity (</a:t>
            </a:r>
            <a:r>
              <a:rPr lang="en-US" dirty="0" err="1" smtClean="0"/>
              <a:t>Laplacian</a:t>
            </a:r>
            <a:r>
              <a:rPr lang="en-US" dirty="0" smtClean="0"/>
              <a:t> matrix, L)</a:t>
            </a:r>
          </a:p>
          <a:p>
            <a:r>
              <a:rPr lang="en-US" dirty="0" smtClean="0"/>
              <a:t>Extract “smallest” eigenvectors of L</a:t>
            </a:r>
          </a:p>
          <a:p>
            <a:r>
              <a:rPr lang="en-US" dirty="0" smtClean="0"/>
              <a:t>Soft segmentation defined by linear combination of eigenvectors</a:t>
            </a:r>
          </a:p>
          <a:p>
            <a:pPr lvl="1"/>
            <a:r>
              <a:rPr lang="en-US" dirty="0" smtClean="0"/>
              <a:t>Scribbles provide constraints to assign to foreground</a:t>
            </a:r>
          </a:p>
          <a:p>
            <a:endParaRPr lang="en-US" dirty="0"/>
          </a:p>
        </p:txBody>
      </p:sp>
      <p:sp>
        <p:nvSpPr>
          <p:cNvPr id="4" name="TextBox 3"/>
          <p:cNvSpPr txBox="1"/>
          <p:nvPr/>
        </p:nvSpPr>
        <p:spPr>
          <a:xfrm>
            <a:off x="4144875" y="6488668"/>
            <a:ext cx="4999125" cy="369332"/>
          </a:xfrm>
          <a:prstGeom prst="rect">
            <a:avLst/>
          </a:prstGeom>
          <a:noFill/>
        </p:spPr>
        <p:txBody>
          <a:bodyPr wrap="none" rtlCol="0">
            <a:spAutoFit/>
          </a:bodyPr>
          <a:lstStyle/>
          <a:p>
            <a:r>
              <a:rPr lang="en-US" dirty="0" smtClean="0"/>
              <a:t>[“</a:t>
            </a:r>
            <a:r>
              <a:rPr lang="en-US" dirty="0" smtClean="0">
                <a:hlinkClick r:id="rId2"/>
              </a:rPr>
              <a:t>Spectral Matting</a:t>
            </a:r>
            <a:r>
              <a:rPr lang="en-US" dirty="0" smtClean="0"/>
              <a:t>” Levin </a:t>
            </a:r>
            <a:r>
              <a:rPr lang="en-US" dirty="0" err="1" smtClean="0"/>
              <a:t>Rav-Acha</a:t>
            </a:r>
            <a:r>
              <a:rPr lang="en-US" dirty="0" smtClean="0"/>
              <a:t> </a:t>
            </a:r>
            <a:r>
              <a:rPr lang="en-US" dirty="0" err="1" smtClean="0"/>
              <a:t>Lischinski</a:t>
            </a:r>
            <a:r>
              <a:rPr lang="en-US" dirty="0" smtClean="0"/>
              <a:t> 2008]</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Matting</a:t>
            </a:r>
            <a:endParaRPr lang="en-US" dirty="0"/>
          </a:p>
        </p:txBody>
      </p:sp>
      <p:pic>
        <p:nvPicPr>
          <p:cNvPr id="5" name="Picture 4"/>
          <p:cNvPicPr>
            <a:picLocks noChangeAspect="1"/>
          </p:cNvPicPr>
          <p:nvPr/>
        </p:nvPicPr>
        <p:blipFill>
          <a:blip r:embed="rId2"/>
          <a:stretch>
            <a:fillRect/>
          </a:stretch>
        </p:blipFill>
        <p:spPr>
          <a:xfrm>
            <a:off x="152400" y="2794157"/>
            <a:ext cx="2619600" cy="1969867"/>
          </a:xfrm>
          <a:prstGeom prst="rect">
            <a:avLst/>
          </a:prstGeom>
        </p:spPr>
      </p:pic>
      <p:pic>
        <p:nvPicPr>
          <p:cNvPr id="6" name="Picture 5"/>
          <p:cNvPicPr>
            <a:picLocks noChangeAspect="1"/>
          </p:cNvPicPr>
          <p:nvPr/>
        </p:nvPicPr>
        <p:blipFill>
          <a:blip r:embed="rId3"/>
          <a:stretch>
            <a:fillRect/>
          </a:stretch>
        </p:blipFill>
        <p:spPr>
          <a:xfrm>
            <a:off x="3364239" y="2761488"/>
            <a:ext cx="5322561" cy="1981200"/>
          </a:xfrm>
          <a:prstGeom prst="rect">
            <a:avLst/>
          </a:prstGeom>
        </p:spPr>
      </p:pic>
      <p:sp>
        <p:nvSpPr>
          <p:cNvPr id="7" name="Right Arrow 6"/>
          <p:cNvSpPr/>
          <p:nvPr/>
        </p:nvSpPr>
        <p:spPr>
          <a:xfrm>
            <a:off x="2895600" y="3581400"/>
            <a:ext cx="468639"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84692" y="4742688"/>
            <a:ext cx="943528" cy="461665"/>
          </a:xfrm>
          <a:prstGeom prst="rect">
            <a:avLst/>
          </a:prstGeom>
          <a:noFill/>
        </p:spPr>
        <p:txBody>
          <a:bodyPr wrap="none" rtlCol="0">
            <a:spAutoFit/>
          </a:bodyPr>
          <a:lstStyle/>
          <a:p>
            <a:r>
              <a:rPr lang="en-US" sz="2400" dirty="0" smtClean="0"/>
              <a:t>image</a:t>
            </a:r>
            <a:endParaRPr lang="en-US" sz="2400" dirty="0"/>
          </a:p>
        </p:txBody>
      </p:sp>
      <p:sp>
        <p:nvSpPr>
          <p:cNvPr id="9" name="TextBox 8"/>
          <p:cNvSpPr txBox="1"/>
          <p:nvPr/>
        </p:nvSpPr>
        <p:spPr>
          <a:xfrm>
            <a:off x="4343400" y="4742687"/>
            <a:ext cx="2797048" cy="461665"/>
          </a:xfrm>
          <a:prstGeom prst="rect">
            <a:avLst/>
          </a:prstGeom>
          <a:noFill/>
        </p:spPr>
        <p:txBody>
          <a:bodyPr wrap="none" rtlCol="0">
            <a:spAutoFit/>
          </a:bodyPr>
          <a:lstStyle/>
          <a:p>
            <a:r>
              <a:rPr lang="en-US" sz="2400" dirty="0"/>
              <a:t>s</a:t>
            </a:r>
            <a:r>
              <a:rPr lang="en-US" sz="2400" dirty="0" smtClean="0"/>
              <a:t>pectral components</a:t>
            </a:r>
            <a:endParaRPr lang="en-US" sz="2400" dirty="0"/>
          </a:p>
        </p:txBody>
      </p:sp>
    </p:spTree>
    <p:extLst>
      <p:ext uri="{BB962C8B-B14F-4D97-AF65-F5344CB8AC3E}">
        <p14:creationId xmlns:p14="http://schemas.microsoft.com/office/powerpoint/2010/main" val="25263836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Spectral matting</a:t>
            </a:r>
          </a:p>
        </p:txBody>
      </p:sp>
      <p:pic>
        <p:nvPicPr>
          <p:cNvPr id="4" name="Content Placeholder 3" descr="Screen shot 2011-10-12 at 12.49.37 AM.png"/>
          <p:cNvPicPr>
            <a:picLocks noGrp="1" noChangeAspect="1"/>
          </p:cNvPicPr>
          <p:nvPr>
            <p:ph idx="1"/>
          </p:nvPr>
        </p:nvPicPr>
        <p:blipFill>
          <a:blip r:embed="rId2"/>
          <a:srcRect l="-10652" r="-10652"/>
          <a:stretch>
            <a:fillRect/>
          </a:stretch>
        </p:blip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Spectral matting</a:t>
            </a:r>
          </a:p>
        </p:txBody>
      </p:sp>
      <p:pic>
        <p:nvPicPr>
          <p:cNvPr id="7" name="Content Placeholder 6" descr="Screen shot 2011-10-12 at 12.50.19 AM.png"/>
          <p:cNvPicPr>
            <a:picLocks noGrp="1" noChangeAspect="1"/>
          </p:cNvPicPr>
          <p:nvPr>
            <p:ph idx="1"/>
          </p:nvPr>
        </p:nvPicPr>
        <p:blipFill>
          <a:blip r:embed="rId2"/>
          <a:srcRect l="-10156" r="-10156"/>
          <a:stretch>
            <a:fillRect/>
          </a:stretch>
        </p:blip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Segmentations as “billboards”</a:t>
            </a:r>
            <a:endParaRPr lang="en-US" dirty="0"/>
          </a:p>
        </p:txBody>
      </p:sp>
      <p:pic>
        <p:nvPicPr>
          <p:cNvPr id="4" name="Picture 3" descr="orig.png"/>
          <p:cNvPicPr>
            <a:picLocks noChangeAspect="1"/>
          </p:cNvPicPr>
          <p:nvPr/>
        </p:nvPicPr>
        <p:blipFill>
          <a:blip r:embed="rId2"/>
          <a:stretch>
            <a:fillRect/>
          </a:stretch>
        </p:blipFill>
        <p:spPr>
          <a:xfrm>
            <a:off x="1164824" y="1778203"/>
            <a:ext cx="6849092" cy="4549024"/>
          </a:xfrm>
          <a:prstGeom prst="rect">
            <a:avLst/>
          </a:prstGeom>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Mirror ball -&gt; </a:t>
            </a:r>
            <a:r>
              <a:rPr lang="en-US" dirty="0" err="1"/>
              <a:t>equirectangular</a:t>
            </a:r>
            <a:endParaRPr lang="en-US" dirty="0"/>
          </a:p>
        </p:txBody>
      </p:sp>
      <p:sp>
        <p:nvSpPr>
          <p:cNvPr id="3" name="Content Placeholder 2"/>
          <p:cNvSpPr>
            <a:spLocks noGrp="1"/>
          </p:cNvSpPr>
          <p:nvPr>
            <p:ph idx="1"/>
          </p:nvPr>
        </p:nvSpPr>
        <p:spPr/>
        <p:txBody>
          <a:bodyPr/>
          <a:lstStyle/>
          <a:p>
            <a:r>
              <a:rPr lang="en-US" dirty="0" smtClean="0"/>
              <a:t>Domain transformation in </a:t>
            </a:r>
            <a:r>
              <a:rPr lang="en-US" dirty="0" err="1" smtClean="0"/>
              <a:t>matlab</a:t>
            </a:r>
            <a:endParaRPr lang="en-US" dirty="0" smtClean="0"/>
          </a:p>
          <a:p>
            <a:pPr lvl="1"/>
            <a:r>
              <a:rPr lang="en-US" dirty="0" smtClean="0"/>
              <a:t>Create an interpolation function F with </a:t>
            </a:r>
            <a:r>
              <a:rPr lang="en-US" dirty="0" err="1" smtClean="0"/>
              <a:t>TriScatteredInterp</a:t>
            </a:r>
            <a:endParaRPr lang="en-US" dirty="0" smtClean="0"/>
          </a:p>
          <a:p>
            <a:pPr lvl="1"/>
            <a:r>
              <a:rPr lang="en-US" dirty="0" smtClean="0"/>
              <a:t>Compute values for each pixel in new domain</a:t>
            </a:r>
          </a:p>
          <a:p>
            <a:pPr lvl="1"/>
            <a:endParaRPr lang="en-US" dirty="0"/>
          </a:p>
          <a:p>
            <a:pPr marL="457200" lvl="1" indent="0">
              <a:buNone/>
            </a:pPr>
            <a:endParaRPr lang="en-US" dirty="0"/>
          </a:p>
        </p:txBody>
      </p:sp>
      <p:sp>
        <p:nvSpPr>
          <p:cNvPr id="4" name="TextBox 3"/>
          <p:cNvSpPr txBox="1"/>
          <p:nvPr/>
        </p:nvSpPr>
        <p:spPr>
          <a:xfrm>
            <a:off x="152400" y="3886200"/>
            <a:ext cx="8991600" cy="2677656"/>
          </a:xfrm>
          <a:prstGeom prst="rect">
            <a:avLst/>
          </a:prstGeom>
          <a:noFill/>
        </p:spPr>
        <p:txBody>
          <a:bodyPr wrap="square" rtlCol="0">
            <a:spAutoFit/>
          </a:bodyPr>
          <a:lstStyle/>
          <a:p>
            <a:r>
              <a:rPr lang="en-US" sz="2400" dirty="0" smtClean="0">
                <a:latin typeface="Helvetica"/>
                <a:cs typeface="Helvetica"/>
              </a:rPr>
              <a:t>P</a:t>
            </a:r>
            <a:r>
              <a:rPr lang="da-DK" sz="2400" dirty="0" err="1" smtClean="0">
                <a:latin typeface="Helvetica"/>
                <a:cs typeface="Helvetica"/>
              </a:rPr>
              <a:t>seudocode</a:t>
            </a:r>
            <a:r>
              <a:rPr lang="da-DK" sz="2400" dirty="0" smtClean="0">
                <a:latin typeface="Helvetica"/>
                <a:cs typeface="Helvetica"/>
              </a:rPr>
              <a:t>: </a:t>
            </a:r>
          </a:p>
          <a:p>
            <a:endParaRPr lang="da-DK" sz="2400" dirty="0" smtClean="0">
              <a:latin typeface="Helvetica"/>
              <a:cs typeface="Helvetica"/>
            </a:endParaRPr>
          </a:p>
          <a:p>
            <a:r>
              <a:rPr lang="da-DK" sz="2400" dirty="0" smtClean="0">
                <a:latin typeface="Helvetica"/>
                <a:cs typeface="Helvetica"/>
              </a:rPr>
              <a:t>for </a:t>
            </a:r>
            <a:r>
              <a:rPr lang="da-DK" sz="2400" dirty="0">
                <a:latin typeface="Helvetica"/>
                <a:cs typeface="Helvetica"/>
              </a:rPr>
              <a:t>i=1:d</a:t>
            </a:r>
          </a:p>
          <a:p>
            <a:r>
              <a:rPr lang="en-US" sz="2400" dirty="0">
                <a:latin typeface="Helvetica"/>
                <a:cs typeface="Helvetica"/>
              </a:rPr>
              <a:t>        F = </a:t>
            </a:r>
            <a:r>
              <a:rPr lang="en-US" sz="2400" dirty="0" err="1" smtClean="0">
                <a:latin typeface="Helvetica"/>
                <a:cs typeface="Helvetica"/>
              </a:rPr>
              <a:t>TriScatteredInterp</a:t>
            </a:r>
            <a:r>
              <a:rPr lang="en-US" sz="2400" dirty="0" smtClean="0">
                <a:latin typeface="Helvetica"/>
                <a:cs typeface="Helvetica"/>
              </a:rPr>
              <a:t>(</a:t>
            </a:r>
            <a:r>
              <a:rPr lang="en-US" sz="2400" dirty="0" err="1" smtClean="0">
                <a:latin typeface="Helvetica"/>
                <a:cs typeface="Helvetica"/>
              </a:rPr>
              <a:t>phi_ball</a:t>
            </a:r>
            <a:r>
              <a:rPr lang="en-US" sz="2400" dirty="0" smtClean="0">
                <a:latin typeface="Helvetica"/>
                <a:cs typeface="Helvetica"/>
              </a:rPr>
              <a:t>, </a:t>
            </a:r>
            <a:r>
              <a:rPr lang="en-US" sz="2400" dirty="0" err="1" smtClean="0">
                <a:latin typeface="Helvetica"/>
                <a:cs typeface="Helvetica"/>
              </a:rPr>
              <a:t>theta_ball</a:t>
            </a:r>
            <a:r>
              <a:rPr lang="en-US" sz="2400" dirty="0" smtClean="0">
                <a:latin typeface="Helvetica"/>
                <a:cs typeface="Helvetica"/>
              </a:rPr>
              <a:t>, </a:t>
            </a:r>
            <a:r>
              <a:rPr lang="en-US" sz="2400" dirty="0" err="1" smtClean="0">
                <a:latin typeface="Helvetica"/>
                <a:cs typeface="Helvetica"/>
              </a:rPr>
              <a:t>mirrorball</a:t>
            </a:r>
            <a:r>
              <a:rPr lang="en-US" sz="2400" dirty="0" smtClean="0">
                <a:latin typeface="Helvetica"/>
                <a:cs typeface="Helvetica"/>
              </a:rPr>
              <a:t>(:,:,</a:t>
            </a:r>
            <a:r>
              <a:rPr lang="en-US" sz="2400" dirty="0" err="1" smtClean="0">
                <a:latin typeface="Helvetica"/>
                <a:cs typeface="Helvetica"/>
              </a:rPr>
              <a:t>i</a:t>
            </a:r>
            <a:r>
              <a:rPr lang="en-US" sz="2400" dirty="0" smtClean="0">
                <a:latin typeface="Helvetica"/>
                <a:cs typeface="Helvetica"/>
              </a:rPr>
              <a:t>))</a:t>
            </a:r>
            <a:r>
              <a:rPr lang="en-US" sz="2400" dirty="0">
                <a:latin typeface="Helvetica"/>
                <a:cs typeface="Helvetica"/>
              </a:rPr>
              <a:t>;</a:t>
            </a:r>
          </a:p>
          <a:p>
            <a:r>
              <a:rPr lang="en-US" sz="2400" dirty="0">
                <a:latin typeface="Helvetica"/>
                <a:cs typeface="Helvetica"/>
              </a:rPr>
              <a:t>        </a:t>
            </a:r>
            <a:r>
              <a:rPr lang="en-US" sz="2400" dirty="0" err="1">
                <a:latin typeface="Helvetica"/>
                <a:cs typeface="Helvetica"/>
              </a:rPr>
              <a:t>latlon</a:t>
            </a:r>
            <a:r>
              <a:rPr lang="en-US" sz="2400" dirty="0">
                <a:latin typeface="Helvetica"/>
                <a:cs typeface="Helvetica"/>
              </a:rPr>
              <a:t>(:,:,</a:t>
            </a:r>
            <a:r>
              <a:rPr lang="en-US" sz="2400" dirty="0" err="1">
                <a:latin typeface="Helvetica"/>
                <a:cs typeface="Helvetica"/>
              </a:rPr>
              <a:t>i</a:t>
            </a:r>
            <a:r>
              <a:rPr lang="en-US" sz="2400" dirty="0">
                <a:latin typeface="Helvetica"/>
                <a:cs typeface="Helvetica"/>
              </a:rPr>
              <a:t>) = F(</a:t>
            </a:r>
            <a:r>
              <a:rPr lang="en-US" sz="2400" dirty="0" err="1" smtClean="0">
                <a:latin typeface="Helvetica"/>
                <a:cs typeface="Helvetica"/>
              </a:rPr>
              <a:t>phi_latlon</a:t>
            </a:r>
            <a:r>
              <a:rPr lang="en-US" sz="2400" dirty="0" smtClean="0">
                <a:latin typeface="Helvetica"/>
                <a:cs typeface="Helvetica"/>
              </a:rPr>
              <a:t>, </a:t>
            </a:r>
            <a:r>
              <a:rPr lang="en-US" sz="2400" dirty="0" err="1" smtClean="0">
                <a:latin typeface="Helvetica"/>
                <a:cs typeface="Helvetica"/>
              </a:rPr>
              <a:t>theta_latlon</a:t>
            </a:r>
            <a:r>
              <a:rPr lang="en-US" sz="2400" dirty="0" smtClean="0">
                <a:latin typeface="Helvetica"/>
                <a:cs typeface="Helvetica"/>
              </a:rPr>
              <a:t>)</a:t>
            </a:r>
            <a:r>
              <a:rPr lang="en-US" sz="2400" dirty="0">
                <a:latin typeface="Helvetica"/>
                <a:cs typeface="Helvetica"/>
              </a:rPr>
              <a:t>;</a:t>
            </a:r>
          </a:p>
          <a:p>
            <a:r>
              <a:rPr lang="en-US" sz="2400" dirty="0" smtClean="0">
                <a:latin typeface="Helvetica"/>
                <a:cs typeface="Helvetica"/>
              </a:rPr>
              <a:t>end</a:t>
            </a:r>
            <a:endParaRPr lang="en-US" sz="2400" dirty="0">
              <a:latin typeface="Helvetica"/>
              <a:cs typeface="Helvetica"/>
            </a:endParaRPr>
          </a:p>
          <a:p>
            <a:endParaRPr lang="en-US" sz="2400" dirty="0">
              <a:latin typeface="Helvetica"/>
              <a:cs typeface="Helvetica"/>
            </a:endParaRPr>
          </a:p>
        </p:txBody>
      </p:sp>
    </p:spTree>
    <p:extLst>
      <p:ext uri="{BB962C8B-B14F-4D97-AF65-F5344CB8AC3E}">
        <p14:creationId xmlns:p14="http://schemas.microsoft.com/office/powerpoint/2010/main" val="3672625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Segmentations as “billboards”</a:t>
            </a:r>
            <a:endParaRPr lang="en-US" dirty="0"/>
          </a:p>
        </p:txBody>
      </p:sp>
      <p:pic>
        <p:nvPicPr>
          <p:cNvPr id="5" name="Picture 4" descr="6.png"/>
          <p:cNvPicPr>
            <a:picLocks noChangeAspect="1"/>
          </p:cNvPicPr>
          <p:nvPr/>
        </p:nvPicPr>
        <p:blipFill>
          <a:blip r:embed="rId2"/>
          <a:stretch>
            <a:fillRect/>
          </a:stretch>
        </p:blipFill>
        <p:spPr>
          <a:xfrm>
            <a:off x="1164824" y="1778204"/>
            <a:ext cx="6848505" cy="4549024"/>
          </a:xfrm>
          <a:prstGeom prst="rect">
            <a:avLst/>
          </a:prstGeom>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Rendering via ray tracing</a:t>
            </a:r>
            <a:endParaRPr lang="en-US" dirty="0"/>
          </a:p>
        </p:txBody>
      </p:sp>
      <p:pic>
        <p:nvPicPr>
          <p:cNvPr id="4" name="Content Placeholder 3" descr="Ray_trace_diagram.png"/>
          <p:cNvPicPr>
            <a:picLocks noGrp="1" noChangeAspect="1"/>
          </p:cNvPicPr>
          <p:nvPr>
            <p:ph idx="1"/>
          </p:nvPr>
        </p:nvPicPr>
        <p:blipFill>
          <a:blip r:embed="rId2"/>
          <a:srcRect l="-10459" r="-10459"/>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Rendering via ray tracing</a:t>
            </a:r>
            <a:endParaRPr lang="en-US" dirty="0"/>
          </a:p>
        </p:txBody>
      </p:sp>
      <p:pic>
        <p:nvPicPr>
          <p:cNvPr id="4" name="Content Placeholder 3" descr="Ray_trace_diagram.png"/>
          <p:cNvPicPr>
            <a:picLocks noGrp="1" noChangeAspect="1"/>
          </p:cNvPicPr>
          <p:nvPr>
            <p:ph idx="1"/>
          </p:nvPr>
        </p:nvPicPr>
        <p:blipFill>
          <a:blip r:embed="rId2"/>
          <a:srcRect l="-10459" r="-10459"/>
          <a:stretch>
            <a:fillRect/>
          </a:stretch>
        </p:blipFill>
        <p:spPr/>
      </p:pic>
      <p:sp>
        <p:nvSpPr>
          <p:cNvPr id="5" name="Oval 4"/>
          <p:cNvSpPr/>
          <p:nvPr/>
        </p:nvSpPr>
        <p:spPr>
          <a:xfrm>
            <a:off x="5486400" y="1524000"/>
            <a:ext cx="2667000" cy="152400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Insertion without relighting</a:t>
            </a:r>
            <a:endParaRPr lang="en-US" dirty="0"/>
          </a:p>
        </p:txBody>
      </p:sp>
      <p:pic>
        <p:nvPicPr>
          <p:cNvPr id="124930" name="Picture 2" descr="C:\Users\kevin\Desktop\cellar-lighting-constant.png"/>
          <p:cNvPicPr>
            <a:picLocks noChangeAspect="1" noChangeArrowheads="1"/>
          </p:cNvPicPr>
          <p:nvPr/>
        </p:nvPicPr>
        <p:blipFill>
          <a:blip r:embed="rId3" cstate="print"/>
          <a:srcRect/>
          <a:stretch>
            <a:fillRect/>
          </a:stretch>
        </p:blipFill>
        <p:spPr bwMode="auto">
          <a:xfrm>
            <a:off x="1828800" y="1219200"/>
            <a:ext cx="5410200" cy="54101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relighting</a:t>
            </a:r>
            <a:endParaRPr lang="en-US" dirty="0"/>
          </a:p>
        </p:txBody>
      </p:sp>
      <p:pic>
        <p:nvPicPr>
          <p:cNvPr id="124931" name="Picture 3" descr="C:\Users\kevin\Desktop\normal.png"/>
          <p:cNvPicPr>
            <a:picLocks noChangeAspect="1" noChangeArrowheads="1"/>
          </p:cNvPicPr>
          <p:nvPr/>
        </p:nvPicPr>
        <p:blipFill>
          <a:blip r:embed="rId3" cstate="print"/>
          <a:srcRect/>
          <a:stretch>
            <a:fillRect/>
          </a:stretch>
        </p:blipFill>
        <p:spPr bwMode="auto">
          <a:xfrm>
            <a:off x="1828800" y="1219200"/>
            <a:ext cx="5410199" cy="5410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a:t>
            </a:r>
            <a:endParaRPr lang="en-US" dirty="0"/>
          </a:p>
        </p:txBody>
      </p:sp>
      <p:sp>
        <p:nvSpPr>
          <p:cNvPr id="3" name="Content Placeholder 2"/>
          <p:cNvSpPr>
            <a:spLocks noGrp="1"/>
          </p:cNvSpPr>
          <p:nvPr>
            <p:ph idx="1"/>
          </p:nvPr>
        </p:nvSpPr>
        <p:spPr/>
        <p:txBody>
          <a:bodyPr>
            <a:normAutofit/>
          </a:bodyPr>
          <a:lstStyle/>
          <a:p>
            <a:r>
              <a:rPr lang="en-US" dirty="0" smtClean="0"/>
              <a:t>Hypothesize physical light sources in the scene</a:t>
            </a:r>
          </a:p>
          <a:p>
            <a:pPr lvl="1"/>
            <a:r>
              <a:rPr lang="en-US" dirty="0" smtClean="0"/>
              <a:t>Physical </a:t>
            </a:r>
            <a:r>
              <a:rPr lang="en-US" dirty="0" err="1" smtClean="0">
                <a:sym typeface="Wingdings"/>
              </a:rPr>
              <a:t></a:t>
            </a:r>
            <a:r>
              <a:rPr lang="en-US" dirty="0" smtClean="0">
                <a:sym typeface="Wingdings"/>
              </a:rPr>
              <a:t> CG representations of light sources found in the real world (area lights, etc)</a:t>
            </a:r>
            <a:endParaRPr lang="en-US" dirty="0" smtClean="0"/>
          </a:p>
          <a:p>
            <a:endParaRPr lang="en-US" dirty="0" smtClean="0"/>
          </a:p>
          <a:p>
            <a:r>
              <a:rPr lang="en-US" dirty="0" smtClean="0"/>
              <a:t>Visible sources in image marked by user</a:t>
            </a:r>
          </a:p>
          <a:p>
            <a:pPr lvl="1"/>
            <a:r>
              <a:rPr lang="en-US" dirty="0" smtClean="0"/>
              <a:t>Refined to best match geometry and materials</a:t>
            </a:r>
          </a:p>
          <a:p>
            <a:r>
              <a:rPr lang="en-US" dirty="0" smtClean="0"/>
              <a:t>User annotates light shafts; direction vector</a:t>
            </a:r>
          </a:p>
          <a:p>
            <a:pPr lvl="1"/>
            <a:r>
              <a:rPr lang="en-US" dirty="0" smtClean="0"/>
              <a:t>Shafts automatically matted and refined</a:t>
            </a:r>
          </a:p>
          <a:p>
            <a:pPr>
              <a:buNone/>
            </a:pPr>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Lighting estimation</a:t>
            </a:r>
            <a:endParaRPr lang="en-US" dirty="0"/>
          </a:p>
        </p:txBody>
      </p:sp>
      <p:pic>
        <p:nvPicPr>
          <p:cNvPr id="38" name="Picture 37" descr="orig.png"/>
          <p:cNvPicPr>
            <a:picLocks noChangeAspect="1"/>
          </p:cNvPicPr>
          <p:nvPr/>
        </p:nvPicPr>
        <p:blipFill>
          <a:blip r:embed="rId2"/>
          <a:stretch>
            <a:fillRect/>
          </a:stretch>
        </p:blipFill>
        <p:spPr>
          <a:xfrm>
            <a:off x="2987674" y="1803400"/>
            <a:ext cx="3267075" cy="435610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Lighting estimation</a:t>
            </a:r>
            <a:endParaRPr lang="en-US" dirty="0"/>
          </a:p>
        </p:txBody>
      </p:sp>
      <p:pic>
        <p:nvPicPr>
          <p:cNvPr id="38" name="Picture 37" descr="orig.png"/>
          <p:cNvPicPr>
            <a:picLocks noChangeAspect="1"/>
          </p:cNvPicPr>
          <p:nvPr/>
        </p:nvPicPr>
        <p:blipFill>
          <a:blip r:embed="rId2"/>
          <a:stretch>
            <a:fillRect/>
          </a:stretch>
        </p:blipFill>
        <p:spPr>
          <a:xfrm>
            <a:off x="2987674" y="1803400"/>
            <a:ext cx="3267075" cy="4356100"/>
          </a:xfrm>
          <a:prstGeom prst="rect">
            <a:avLst/>
          </a:prstGeom>
        </p:spPr>
      </p:pic>
      <p:sp>
        <p:nvSpPr>
          <p:cNvPr id="39" name="Freeform 38"/>
          <p:cNvSpPr/>
          <p:nvPr/>
        </p:nvSpPr>
        <p:spPr>
          <a:xfrm>
            <a:off x="4099122" y="2130566"/>
            <a:ext cx="1017240" cy="129567"/>
          </a:xfrm>
          <a:custGeom>
            <a:avLst/>
            <a:gdLst>
              <a:gd name="connsiteX0" fmla="*/ 0 w 2343150"/>
              <a:gd name="connsiteY0" fmla="*/ 0 h 298450"/>
              <a:gd name="connsiteX1" fmla="*/ 2343150 w 2343150"/>
              <a:gd name="connsiteY1" fmla="*/ 57150 h 298450"/>
              <a:gd name="connsiteX2" fmla="*/ 2235200 w 2343150"/>
              <a:gd name="connsiteY2" fmla="*/ 298450 h 298450"/>
              <a:gd name="connsiteX3" fmla="*/ 63500 w 2343150"/>
              <a:gd name="connsiteY3" fmla="*/ 279400 h 298450"/>
              <a:gd name="connsiteX4" fmla="*/ 0 w 234315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298450">
                <a:moveTo>
                  <a:pt x="0" y="0"/>
                </a:moveTo>
                <a:lnTo>
                  <a:pt x="2343150" y="57150"/>
                </a:lnTo>
                <a:lnTo>
                  <a:pt x="2235200" y="298450"/>
                </a:lnTo>
                <a:lnTo>
                  <a:pt x="63500" y="279400"/>
                </a:lnTo>
                <a:lnTo>
                  <a:pt x="0" y="0"/>
                </a:lnTo>
                <a:close/>
              </a:path>
            </a:pathLst>
          </a:custGeom>
          <a:solidFill>
            <a:srgbClr val="00B0F0">
              <a:alpha val="50000"/>
            </a:srgbClr>
          </a:solid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4322419" y="2748078"/>
            <a:ext cx="521026" cy="55135"/>
          </a:xfrm>
          <a:custGeom>
            <a:avLst/>
            <a:gdLst>
              <a:gd name="connsiteX0" fmla="*/ 12700 w 1200150"/>
              <a:gd name="connsiteY0" fmla="*/ 0 h 127000"/>
              <a:gd name="connsiteX1" fmla="*/ 1200150 w 1200150"/>
              <a:gd name="connsiteY1" fmla="*/ 25400 h 127000"/>
              <a:gd name="connsiteX2" fmla="*/ 1193800 w 1200150"/>
              <a:gd name="connsiteY2" fmla="*/ 127000 h 127000"/>
              <a:gd name="connsiteX3" fmla="*/ 0 w 1200150"/>
              <a:gd name="connsiteY3" fmla="*/ 107950 h 127000"/>
              <a:gd name="connsiteX4" fmla="*/ 12700 w 1200150"/>
              <a:gd name="connsiteY4" fmla="*/ 0 h 1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127000">
                <a:moveTo>
                  <a:pt x="12700" y="0"/>
                </a:moveTo>
                <a:lnTo>
                  <a:pt x="1200150" y="25400"/>
                </a:lnTo>
                <a:lnTo>
                  <a:pt x="1193800" y="127000"/>
                </a:lnTo>
                <a:lnTo>
                  <a:pt x="0" y="107950"/>
                </a:lnTo>
                <a:lnTo>
                  <a:pt x="12700" y="0"/>
                </a:lnTo>
                <a:close/>
              </a:path>
            </a:pathLst>
          </a:cu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4383067" y="2957591"/>
            <a:ext cx="394215" cy="41351"/>
          </a:xfrm>
          <a:custGeom>
            <a:avLst/>
            <a:gdLst>
              <a:gd name="connsiteX0" fmla="*/ 0 w 908050"/>
              <a:gd name="connsiteY0" fmla="*/ 0 h 95250"/>
              <a:gd name="connsiteX1" fmla="*/ 908050 w 908050"/>
              <a:gd name="connsiteY1" fmla="*/ 31750 h 95250"/>
              <a:gd name="connsiteX2" fmla="*/ 844550 w 908050"/>
              <a:gd name="connsiteY2" fmla="*/ 95250 h 95250"/>
              <a:gd name="connsiteX3" fmla="*/ 25400 w 908050"/>
              <a:gd name="connsiteY3" fmla="*/ 76200 h 95250"/>
              <a:gd name="connsiteX4" fmla="*/ 0 w 908050"/>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95250">
                <a:moveTo>
                  <a:pt x="0" y="0"/>
                </a:moveTo>
                <a:lnTo>
                  <a:pt x="908050" y="31750"/>
                </a:lnTo>
                <a:lnTo>
                  <a:pt x="844550" y="95250"/>
                </a:lnTo>
                <a:lnTo>
                  <a:pt x="25400" y="76200"/>
                </a:lnTo>
                <a:lnTo>
                  <a:pt x="0" y="0"/>
                </a:lnTo>
                <a:close/>
              </a:path>
            </a:pathLst>
          </a:custGeom>
          <a:solidFill>
            <a:srgbClr val="00B0F0">
              <a:alpha val="50000"/>
            </a:srgbClr>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3051557" y="5555333"/>
            <a:ext cx="3142694" cy="517384"/>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3" name="Rectangle 42"/>
          <p:cNvSpPr/>
          <p:nvPr/>
        </p:nvSpPr>
        <p:spPr>
          <a:xfrm flipV="1">
            <a:off x="3183881" y="5642664"/>
            <a:ext cx="396972" cy="132324"/>
          </a:xfrm>
          <a:prstGeom prst="rect">
            <a:avLst/>
          </a:pr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sp>
      <p:sp>
        <p:nvSpPr>
          <p:cNvPr id="44" name="TextBox 43"/>
          <p:cNvSpPr txBox="1"/>
          <p:nvPr/>
        </p:nvSpPr>
        <p:spPr>
          <a:xfrm>
            <a:off x="3585462" y="5555333"/>
            <a:ext cx="1847927" cy="293955"/>
          </a:xfrm>
          <a:prstGeom prst="rect">
            <a:avLst/>
          </a:prstGeom>
          <a:noFill/>
        </p:spPr>
        <p:txBody>
          <a:bodyPr wrap="square" rtlCol="0">
            <a:normAutofit fontScale="40000" lnSpcReduction="20000"/>
          </a:bodyPr>
          <a:lstStyle/>
          <a:p>
            <a:pPr algn="ctr"/>
            <a:r>
              <a:rPr lang="en-US" sz="3800" dirty="0" smtClean="0">
                <a:solidFill>
                  <a:schemeClr val="bg1"/>
                </a:solidFill>
                <a:latin typeface="Times New Roman"/>
              </a:rPr>
              <a:t>Actual light position</a:t>
            </a:r>
            <a:endParaRPr lang="en-US" sz="3800" dirty="0">
              <a:solidFill>
                <a:schemeClr val="bg1"/>
              </a:solidFill>
              <a:latin typeface="Times New Roman"/>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Lighting estimation</a:t>
            </a:r>
            <a:endParaRPr lang="en-US" dirty="0"/>
          </a:p>
        </p:txBody>
      </p:sp>
      <p:pic>
        <p:nvPicPr>
          <p:cNvPr id="38" name="Picture 37" descr="orig.png"/>
          <p:cNvPicPr>
            <a:picLocks noChangeAspect="1"/>
          </p:cNvPicPr>
          <p:nvPr/>
        </p:nvPicPr>
        <p:blipFill>
          <a:blip r:embed="rId2"/>
          <a:stretch>
            <a:fillRect/>
          </a:stretch>
        </p:blipFill>
        <p:spPr>
          <a:xfrm>
            <a:off x="2987674" y="1803400"/>
            <a:ext cx="3267075" cy="4356100"/>
          </a:xfrm>
          <a:prstGeom prst="rect">
            <a:avLst/>
          </a:prstGeom>
        </p:spPr>
      </p:pic>
      <p:sp>
        <p:nvSpPr>
          <p:cNvPr id="32" name="Freeform 31"/>
          <p:cNvSpPr/>
          <p:nvPr/>
        </p:nvSpPr>
        <p:spPr>
          <a:xfrm>
            <a:off x="4099122" y="2130566"/>
            <a:ext cx="1017240" cy="129567"/>
          </a:xfrm>
          <a:custGeom>
            <a:avLst/>
            <a:gdLst>
              <a:gd name="connsiteX0" fmla="*/ 0 w 2343150"/>
              <a:gd name="connsiteY0" fmla="*/ 0 h 298450"/>
              <a:gd name="connsiteX1" fmla="*/ 2343150 w 2343150"/>
              <a:gd name="connsiteY1" fmla="*/ 57150 h 298450"/>
              <a:gd name="connsiteX2" fmla="*/ 2235200 w 2343150"/>
              <a:gd name="connsiteY2" fmla="*/ 298450 h 298450"/>
              <a:gd name="connsiteX3" fmla="*/ 63500 w 2343150"/>
              <a:gd name="connsiteY3" fmla="*/ 279400 h 298450"/>
              <a:gd name="connsiteX4" fmla="*/ 0 w 234315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298450">
                <a:moveTo>
                  <a:pt x="0" y="0"/>
                </a:moveTo>
                <a:lnTo>
                  <a:pt x="2343150" y="57150"/>
                </a:lnTo>
                <a:lnTo>
                  <a:pt x="2235200" y="298450"/>
                </a:lnTo>
                <a:lnTo>
                  <a:pt x="63500" y="279400"/>
                </a:lnTo>
                <a:lnTo>
                  <a:pt x="0" y="0"/>
                </a:lnTo>
                <a:close/>
              </a:path>
            </a:pathLst>
          </a:custGeom>
          <a:solidFill>
            <a:srgbClr val="00B0F0">
              <a:alpha val="50000"/>
            </a:srgbClr>
          </a:solid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4322419" y="2748078"/>
            <a:ext cx="521026" cy="55135"/>
          </a:xfrm>
          <a:custGeom>
            <a:avLst/>
            <a:gdLst>
              <a:gd name="connsiteX0" fmla="*/ 12700 w 1200150"/>
              <a:gd name="connsiteY0" fmla="*/ 0 h 127000"/>
              <a:gd name="connsiteX1" fmla="*/ 1200150 w 1200150"/>
              <a:gd name="connsiteY1" fmla="*/ 25400 h 127000"/>
              <a:gd name="connsiteX2" fmla="*/ 1193800 w 1200150"/>
              <a:gd name="connsiteY2" fmla="*/ 127000 h 127000"/>
              <a:gd name="connsiteX3" fmla="*/ 0 w 1200150"/>
              <a:gd name="connsiteY3" fmla="*/ 107950 h 127000"/>
              <a:gd name="connsiteX4" fmla="*/ 12700 w 1200150"/>
              <a:gd name="connsiteY4" fmla="*/ 0 h 1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127000">
                <a:moveTo>
                  <a:pt x="12700" y="0"/>
                </a:moveTo>
                <a:lnTo>
                  <a:pt x="1200150" y="25400"/>
                </a:lnTo>
                <a:lnTo>
                  <a:pt x="1193800" y="127000"/>
                </a:lnTo>
                <a:lnTo>
                  <a:pt x="0" y="107950"/>
                </a:lnTo>
                <a:lnTo>
                  <a:pt x="12700" y="0"/>
                </a:lnTo>
                <a:close/>
              </a:path>
            </a:pathLst>
          </a:cu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4383067" y="2957591"/>
            <a:ext cx="394215" cy="41351"/>
          </a:xfrm>
          <a:custGeom>
            <a:avLst/>
            <a:gdLst>
              <a:gd name="connsiteX0" fmla="*/ 0 w 908050"/>
              <a:gd name="connsiteY0" fmla="*/ 0 h 95250"/>
              <a:gd name="connsiteX1" fmla="*/ 908050 w 908050"/>
              <a:gd name="connsiteY1" fmla="*/ 31750 h 95250"/>
              <a:gd name="connsiteX2" fmla="*/ 844550 w 908050"/>
              <a:gd name="connsiteY2" fmla="*/ 95250 h 95250"/>
              <a:gd name="connsiteX3" fmla="*/ 25400 w 908050"/>
              <a:gd name="connsiteY3" fmla="*/ 76200 h 95250"/>
              <a:gd name="connsiteX4" fmla="*/ 0 w 908050"/>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95250">
                <a:moveTo>
                  <a:pt x="0" y="0"/>
                </a:moveTo>
                <a:lnTo>
                  <a:pt x="908050" y="31750"/>
                </a:lnTo>
                <a:lnTo>
                  <a:pt x="844550" y="95250"/>
                </a:lnTo>
                <a:lnTo>
                  <a:pt x="25400" y="76200"/>
                </a:lnTo>
                <a:lnTo>
                  <a:pt x="0" y="0"/>
                </a:lnTo>
                <a:close/>
              </a:path>
            </a:pathLst>
          </a:custGeom>
          <a:solidFill>
            <a:srgbClr val="00B0F0">
              <a:alpha val="50000"/>
            </a:srgbClr>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4143230" y="2290457"/>
            <a:ext cx="887673" cy="118540"/>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a:off x="4325175" y="2803213"/>
            <a:ext cx="537566" cy="66162"/>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a:xfrm>
            <a:off x="4366527" y="2910726"/>
            <a:ext cx="454864" cy="60648"/>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051557" y="5555333"/>
            <a:ext cx="3142694" cy="517384"/>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0" name="TextBox 39"/>
          <p:cNvSpPr txBox="1"/>
          <p:nvPr/>
        </p:nvSpPr>
        <p:spPr>
          <a:xfrm>
            <a:off x="3613934" y="5774988"/>
            <a:ext cx="2580317" cy="293955"/>
          </a:xfrm>
          <a:prstGeom prst="rect">
            <a:avLst/>
          </a:prstGeom>
          <a:noFill/>
        </p:spPr>
        <p:txBody>
          <a:bodyPr wrap="square" rtlCol="0">
            <a:normAutofit fontScale="40000" lnSpcReduction="20000"/>
          </a:bodyPr>
          <a:lstStyle/>
          <a:p>
            <a:r>
              <a:rPr lang="en-US" sz="3800" dirty="0" smtClean="0">
                <a:solidFill>
                  <a:schemeClr val="bg1"/>
                </a:solidFill>
                <a:latin typeface="Times New Roman"/>
              </a:rPr>
              <a:t>User-initialized light position</a:t>
            </a:r>
            <a:endParaRPr lang="en-US" sz="3800" dirty="0">
              <a:solidFill>
                <a:schemeClr val="bg1"/>
              </a:solidFill>
              <a:latin typeface="Times New Roman"/>
            </a:endParaRPr>
          </a:p>
        </p:txBody>
      </p:sp>
      <p:sp>
        <p:nvSpPr>
          <p:cNvPr id="41" name="Rectangle 40"/>
          <p:cNvSpPr/>
          <p:nvPr/>
        </p:nvSpPr>
        <p:spPr>
          <a:xfrm>
            <a:off x="3191842" y="5874231"/>
            <a:ext cx="389010" cy="131150"/>
          </a:xfrm>
          <a:prstGeom prst="rect">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flipV="1">
            <a:off x="3183881" y="5642664"/>
            <a:ext cx="396972" cy="132324"/>
          </a:xfrm>
          <a:prstGeom prst="rect">
            <a:avLst/>
          </a:pr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sp>
      <p:sp>
        <p:nvSpPr>
          <p:cNvPr id="43" name="TextBox 42"/>
          <p:cNvSpPr txBox="1"/>
          <p:nvPr/>
        </p:nvSpPr>
        <p:spPr>
          <a:xfrm>
            <a:off x="3585462" y="5555333"/>
            <a:ext cx="1847927" cy="293955"/>
          </a:xfrm>
          <a:prstGeom prst="rect">
            <a:avLst/>
          </a:prstGeom>
          <a:noFill/>
        </p:spPr>
        <p:txBody>
          <a:bodyPr wrap="square" rtlCol="0">
            <a:normAutofit fontScale="40000" lnSpcReduction="20000"/>
          </a:bodyPr>
          <a:lstStyle/>
          <a:p>
            <a:pPr algn="ctr"/>
            <a:r>
              <a:rPr lang="en-US" sz="3800" dirty="0" smtClean="0">
                <a:solidFill>
                  <a:schemeClr val="bg1"/>
                </a:solidFill>
                <a:latin typeface="Times New Roman"/>
              </a:rPr>
              <a:t>Actual light position</a:t>
            </a:r>
            <a:endParaRPr lang="en-US" sz="3800" dirty="0">
              <a:solidFill>
                <a:schemeClr val="bg1"/>
              </a:solidFill>
              <a:latin typeface="Times New Roman"/>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refinement</a:t>
            </a:r>
            <a:endParaRPr lang="en-US" dirty="0"/>
          </a:p>
        </p:txBody>
      </p:sp>
      <p:grpSp>
        <p:nvGrpSpPr>
          <p:cNvPr id="69" name="Group 68"/>
          <p:cNvGrpSpPr/>
          <p:nvPr/>
        </p:nvGrpSpPr>
        <p:grpSpPr>
          <a:xfrm>
            <a:off x="762000" y="2280892"/>
            <a:ext cx="7546974" cy="4196108"/>
            <a:chOff x="561758" y="1600201"/>
            <a:chExt cx="8128216" cy="4662548"/>
          </a:xfrm>
        </p:grpSpPr>
        <p:pic>
          <p:nvPicPr>
            <p:cNvPr id="139" name="Picture 138" descr="initial2.png"/>
            <p:cNvPicPr>
              <a:picLocks noChangeAspect="1"/>
            </p:cNvPicPr>
            <p:nvPr/>
          </p:nvPicPr>
          <p:blipFill>
            <a:blip r:embed="rId3" cstate="print"/>
            <a:stretch>
              <a:fillRect/>
            </a:stretch>
          </p:blipFill>
          <p:spPr>
            <a:xfrm>
              <a:off x="2173283" y="1600201"/>
              <a:ext cx="1504950" cy="2006600"/>
            </a:xfrm>
            <a:prstGeom prst="rect">
              <a:avLst/>
            </a:prstGeom>
          </p:spPr>
        </p:pic>
        <p:grpSp>
          <p:nvGrpSpPr>
            <p:cNvPr id="3" name="Group 57"/>
            <p:cNvGrpSpPr/>
            <p:nvPr/>
          </p:nvGrpSpPr>
          <p:grpSpPr>
            <a:xfrm>
              <a:off x="561758" y="4178299"/>
              <a:ext cx="1486117" cy="1981489"/>
              <a:chOff x="1006258" y="4178299"/>
              <a:chExt cx="1486117" cy="1981489"/>
            </a:xfrm>
          </p:grpSpPr>
          <p:pic>
            <p:nvPicPr>
              <p:cNvPr id="46" name="Picture 45" descr="orig_grid.png"/>
              <p:cNvPicPr>
                <a:picLocks noChangeAspect="1"/>
              </p:cNvPicPr>
              <p:nvPr/>
            </p:nvPicPr>
            <p:blipFill>
              <a:blip r:embed="rId4"/>
              <a:stretch>
                <a:fillRect/>
              </a:stretch>
            </p:blipFill>
            <p:spPr>
              <a:xfrm>
                <a:off x="1006258" y="4178299"/>
                <a:ext cx="1486117" cy="1981489"/>
              </a:xfrm>
              <a:prstGeom prst="rect">
                <a:avLst/>
              </a:prstGeom>
            </p:spPr>
          </p:pic>
          <p:pic>
            <p:nvPicPr>
              <p:cNvPr id="53" name="Picture 52" descr="latex-image-1.pdf"/>
              <p:cNvPicPr>
                <a:picLocks noChangeAspect="1"/>
              </p:cNvPicPr>
              <p:nvPr/>
            </p:nvPicPr>
            <p:blipFill>
              <a:blip r:embed="rId5"/>
              <a:stretch>
                <a:fillRect/>
              </a:stretch>
            </p:blipFill>
            <p:spPr>
              <a:xfrm>
                <a:off x="1085850" y="5867377"/>
                <a:ext cx="1355725" cy="292411"/>
              </a:xfrm>
              <a:prstGeom prst="rect">
                <a:avLst/>
              </a:prstGeom>
              <a:ln>
                <a:noFill/>
              </a:ln>
              <a:effectLst>
                <a:outerShdw blurRad="50800" dist="38100" dir="2700000" algn="tl" rotWithShape="0">
                  <a:srgbClr val="000000">
                    <a:alpha val="43000"/>
                  </a:srgbClr>
                </a:outerShdw>
              </a:effectLst>
            </p:spPr>
          </p:pic>
        </p:grpSp>
        <p:grpSp>
          <p:nvGrpSpPr>
            <p:cNvPr id="4" name="Group 58"/>
            <p:cNvGrpSpPr/>
            <p:nvPr/>
          </p:nvGrpSpPr>
          <p:grpSpPr>
            <a:xfrm>
              <a:off x="2179093" y="4178299"/>
              <a:ext cx="1486117" cy="1981489"/>
              <a:chOff x="6598693" y="4178299"/>
              <a:chExt cx="1486117" cy="1981489"/>
            </a:xfrm>
          </p:grpSpPr>
          <p:pic>
            <p:nvPicPr>
              <p:cNvPr id="48" name="Picture 47" descr="albedo.png"/>
              <p:cNvPicPr>
                <a:picLocks noChangeAspect="1"/>
              </p:cNvPicPr>
              <p:nvPr/>
            </p:nvPicPr>
            <p:blipFill>
              <a:blip r:embed="rId6"/>
              <a:stretch>
                <a:fillRect/>
              </a:stretch>
            </p:blipFill>
            <p:spPr>
              <a:xfrm>
                <a:off x="6598693" y="4178299"/>
                <a:ext cx="1486117" cy="1981489"/>
              </a:xfrm>
              <a:prstGeom prst="rect">
                <a:avLst/>
              </a:prstGeom>
            </p:spPr>
          </p:pic>
          <p:pic>
            <p:nvPicPr>
              <p:cNvPr id="54" name="Picture 53" descr="latex-image-1.pdf"/>
              <p:cNvPicPr>
                <a:picLocks noChangeAspect="1"/>
              </p:cNvPicPr>
              <p:nvPr/>
            </p:nvPicPr>
            <p:blipFill>
              <a:blip r:embed="rId7"/>
              <a:stretch>
                <a:fillRect/>
              </a:stretch>
            </p:blipFill>
            <p:spPr>
              <a:xfrm>
                <a:off x="6674893" y="5891980"/>
                <a:ext cx="1331788" cy="204308"/>
              </a:xfrm>
              <a:prstGeom prst="rect">
                <a:avLst/>
              </a:prstGeom>
            </p:spPr>
          </p:pic>
        </p:grpSp>
        <p:pic>
          <p:nvPicPr>
            <p:cNvPr id="45" name="Picture 44" descr="orig.png"/>
            <p:cNvPicPr>
              <a:picLocks noChangeAspect="1"/>
            </p:cNvPicPr>
            <p:nvPr/>
          </p:nvPicPr>
          <p:blipFill>
            <a:blip r:embed="rId8"/>
            <a:stretch>
              <a:fillRect/>
            </a:stretch>
          </p:blipFill>
          <p:spPr>
            <a:xfrm>
              <a:off x="561758" y="1612899"/>
              <a:ext cx="1486117" cy="1981489"/>
            </a:xfrm>
            <a:prstGeom prst="rect">
              <a:avLst/>
            </a:prstGeom>
          </p:spPr>
        </p:pic>
        <p:grpSp>
          <p:nvGrpSpPr>
            <p:cNvPr id="5" name="Group 51"/>
            <p:cNvGrpSpPr/>
            <p:nvPr/>
          </p:nvGrpSpPr>
          <p:grpSpPr>
            <a:xfrm>
              <a:off x="2717359" y="1838755"/>
              <a:ext cx="384373" cy="294845"/>
              <a:chOff x="1548959" y="2245154"/>
              <a:chExt cx="982565" cy="753707"/>
            </a:xfrm>
          </p:grpSpPr>
          <p:sp>
            <p:nvSpPr>
              <p:cNvPr id="49" name="Freeform 48"/>
              <p:cNvSpPr/>
              <p:nvPr/>
            </p:nvSpPr>
            <p:spPr>
              <a:xfrm>
                <a:off x="1548959" y="2245154"/>
                <a:ext cx="982565" cy="131212"/>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1750354" y="2812724"/>
                <a:ext cx="595032" cy="73235"/>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Freeform 50"/>
              <p:cNvSpPr/>
              <p:nvPr/>
            </p:nvSpPr>
            <p:spPr>
              <a:xfrm>
                <a:off x="1796126" y="2931730"/>
                <a:ext cx="503489" cy="67131"/>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6" name="Picture 55" descr="latex-image-1.pdf"/>
            <p:cNvPicPr>
              <a:picLocks noChangeAspect="1"/>
            </p:cNvPicPr>
            <p:nvPr/>
          </p:nvPicPr>
          <p:blipFill>
            <a:blip r:embed="rId9"/>
            <a:stretch>
              <a:fillRect/>
            </a:stretch>
          </p:blipFill>
          <p:spPr>
            <a:xfrm>
              <a:off x="869950" y="3287646"/>
              <a:ext cx="781050" cy="294042"/>
            </a:xfrm>
            <a:prstGeom prst="rect">
              <a:avLst/>
            </a:prstGeom>
          </p:spPr>
        </p:pic>
        <p:sp>
          <p:nvSpPr>
            <p:cNvPr id="61" name="Rounded Rectangle 60"/>
            <p:cNvSpPr/>
            <p:nvPr/>
          </p:nvSpPr>
          <p:spPr>
            <a:xfrm>
              <a:off x="4274820" y="3213100"/>
              <a:ext cx="2379980" cy="1333500"/>
            </a:xfrm>
            <a:prstGeom prst="roundRect">
              <a:avLst/>
            </a:prstGeom>
            <a:ln/>
          </p:spPr>
          <p:style>
            <a:lnRef idx="1">
              <a:schemeClr val="accent1"/>
            </a:lnRef>
            <a:fillRef idx="3">
              <a:schemeClr val="accent1"/>
            </a:fillRef>
            <a:effectRef idx="2">
              <a:schemeClr val="accent1"/>
            </a:effectRef>
            <a:fontRef idx="minor">
              <a:schemeClr val="lt1"/>
            </a:fontRef>
          </p:style>
        </p:sp>
        <p:grpSp>
          <p:nvGrpSpPr>
            <p:cNvPr id="6" name="Group 95"/>
            <p:cNvGrpSpPr/>
            <p:nvPr/>
          </p:nvGrpSpPr>
          <p:grpSpPr>
            <a:xfrm>
              <a:off x="7213600" y="2895601"/>
              <a:ext cx="1476374" cy="1968499"/>
              <a:chOff x="7935672" y="-1"/>
              <a:chExt cx="7543800" cy="10058401"/>
            </a:xfrm>
          </p:grpSpPr>
          <p:pic>
            <p:nvPicPr>
              <p:cNvPr id="97" name="Picture 96" descr="empty.png"/>
              <p:cNvPicPr>
                <a:picLocks noChangeAspect="1"/>
              </p:cNvPicPr>
              <p:nvPr/>
            </p:nvPicPr>
            <p:blipFill>
              <a:blip r:embed="rId10" cstate="print"/>
              <a:stretch>
                <a:fillRect/>
              </a:stretch>
            </p:blipFill>
            <p:spPr>
              <a:xfrm>
                <a:off x="7935672" y="-1"/>
                <a:ext cx="7543800" cy="10058401"/>
              </a:xfrm>
              <a:prstGeom prst="rect">
                <a:avLst/>
              </a:prstGeom>
            </p:spPr>
          </p:pic>
          <p:sp>
            <p:nvSpPr>
              <p:cNvPr id="98" name="Freeform 97"/>
              <p:cNvSpPr/>
              <p:nvPr/>
            </p:nvSpPr>
            <p:spPr>
              <a:xfrm>
                <a:off x="10426700" y="800100"/>
                <a:ext cx="2260600" cy="323850"/>
              </a:xfrm>
              <a:custGeom>
                <a:avLst/>
                <a:gdLst>
                  <a:gd name="connsiteX0" fmla="*/ 0 w 2260600"/>
                  <a:gd name="connsiteY0" fmla="*/ 0 h 323850"/>
                  <a:gd name="connsiteX1" fmla="*/ 2260600 w 2260600"/>
                  <a:gd name="connsiteY1" fmla="*/ 63500 h 323850"/>
                  <a:gd name="connsiteX2" fmla="*/ 2184400 w 2260600"/>
                  <a:gd name="connsiteY2" fmla="*/ 323850 h 323850"/>
                  <a:gd name="connsiteX3" fmla="*/ 63500 w 2260600"/>
                  <a:gd name="connsiteY3" fmla="*/ 254000 h 323850"/>
                  <a:gd name="connsiteX4" fmla="*/ 0 w 2260600"/>
                  <a:gd name="connsiteY4" fmla="*/ 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0" h="323850">
                    <a:moveTo>
                      <a:pt x="0" y="0"/>
                    </a:moveTo>
                    <a:lnTo>
                      <a:pt x="2260600" y="63500"/>
                    </a:lnTo>
                    <a:lnTo>
                      <a:pt x="2184400" y="323850"/>
                    </a:lnTo>
                    <a:lnTo>
                      <a:pt x="63500" y="254000"/>
                    </a:lnTo>
                    <a:lnTo>
                      <a:pt x="0" y="0"/>
                    </a:lnTo>
                    <a:close/>
                  </a:path>
                </a:pathLst>
              </a:custGeom>
              <a:noFill/>
              <a:ln w="889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a:off x="11017250" y="2279650"/>
                <a:ext cx="1238250" cy="165100"/>
              </a:xfrm>
              <a:custGeom>
                <a:avLst/>
                <a:gdLst>
                  <a:gd name="connsiteX0" fmla="*/ 0 w 1238250"/>
                  <a:gd name="connsiteY0" fmla="*/ 0 h 165100"/>
                  <a:gd name="connsiteX1" fmla="*/ 1238250 w 1238250"/>
                  <a:gd name="connsiteY1" fmla="*/ 25400 h 165100"/>
                  <a:gd name="connsiteX2" fmla="*/ 1206500 w 1238250"/>
                  <a:gd name="connsiteY2" fmla="*/ 165100 h 165100"/>
                  <a:gd name="connsiteX3" fmla="*/ 25400 w 1238250"/>
                  <a:gd name="connsiteY3" fmla="*/ 139700 h 165100"/>
                  <a:gd name="connsiteX4" fmla="*/ 0 w 123825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65100">
                    <a:moveTo>
                      <a:pt x="0" y="0"/>
                    </a:moveTo>
                    <a:lnTo>
                      <a:pt x="1238250" y="25400"/>
                    </a:lnTo>
                    <a:lnTo>
                      <a:pt x="1206500" y="165100"/>
                    </a:lnTo>
                    <a:lnTo>
                      <a:pt x="25400" y="1397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eeform 99"/>
              <p:cNvSpPr/>
              <p:nvPr/>
            </p:nvSpPr>
            <p:spPr>
              <a:xfrm>
                <a:off x="11163300" y="2679700"/>
                <a:ext cx="965200" cy="139700"/>
              </a:xfrm>
              <a:custGeom>
                <a:avLst/>
                <a:gdLst>
                  <a:gd name="connsiteX0" fmla="*/ 0 w 965200"/>
                  <a:gd name="connsiteY0" fmla="*/ 0 h 139700"/>
                  <a:gd name="connsiteX1" fmla="*/ 965200 w 965200"/>
                  <a:gd name="connsiteY1" fmla="*/ 19050 h 139700"/>
                  <a:gd name="connsiteX2" fmla="*/ 946150 w 965200"/>
                  <a:gd name="connsiteY2" fmla="*/ 139700 h 139700"/>
                  <a:gd name="connsiteX3" fmla="*/ 25400 w 965200"/>
                  <a:gd name="connsiteY3" fmla="*/ 127000 h 139700"/>
                  <a:gd name="connsiteX4" fmla="*/ 0 w 965200"/>
                  <a:gd name="connsiteY4" fmla="*/ 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00" h="139700">
                    <a:moveTo>
                      <a:pt x="0" y="0"/>
                    </a:moveTo>
                    <a:lnTo>
                      <a:pt x="965200" y="19050"/>
                    </a:lnTo>
                    <a:lnTo>
                      <a:pt x="946150" y="139700"/>
                    </a:lnTo>
                    <a:lnTo>
                      <a:pt x="25400" y="1270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3" name="Curved Connector 112"/>
            <p:cNvCxnSpPr/>
            <p:nvPr/>
          </p:nvCxnSpPr>
          <p:spPr>
            <a:xfrm>
              <a:off x="3665210" y="2375044"/>
              <a:ext cx="609610" cy="1276206"/>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2" name="Curved Connector 121"/>
            <p:cNvCxnSpPr/>
            <p:nvPr/>
          </p:nvCxnSpPr>
          <p:spPr>
            <a:xfrm flipV="1">
              <a:off x="3665210" y="4108450"/>
              <a:ext cx="609610" cy="1289194"/>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stCxn id="61" idx="3"/>
              <a:endCxn id="97" idx="1"/>
            </p:cNvCxnSpPr>
            <p:nvPr/>
          </p:nvCxnSpPr>
          <p:spPr>
            <a:xfrm>
              <a:off x="6654800" y="3879850"/>
              <a:ext cx="558800" cy="1"/>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45" idx="2"/>
            </p:cNvCxnSpPr>
            <p:nvPr/>
          </p:nvCxnSpPr>
          <p:spPr>
            <a:xfrm rot="16200000" flipH="1">
              <a:off x="2685187" y="2214018"/>
              <a:ext cx="209262" cy="2970002"/>
            </a:xfrm>
            <a:prstGeom prst="curvedConnector2">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a:stCxn id="46" idx="0"/>
            </p:cNvCxnSpPr>
            <p:nvPr/>
          </p:nvCxnSpPr>
          <p:spPr>
            <a:xfrm rot="5400000" flipH="1" flipV="1">
              <a:off x="2678695" y="2582175"/>
              <a:ext cx="222247" cy="2970003"/>
            </a:xfrm>
            <a:prstGeom prst="curvedConnector2">
              <a:avLst/>
            </a:prstGeom>
            <a:ln>
              <a:tailEnd type="triangle" w="lg"/>
            </a:ln>
          </p:spPr>
          <p:style>
            <a:lnRef idx="2">
              <a:schemeClr val="accent1"/>
            </a:lnRef>
            <a:fillRef idx="0">
              <a:schemeClr val="accent1"/>
            </a:fillRef>
            <a:effectRef idx="1">
              <a:schemeClr val="accent1"/>
            </a:effectRef>
            <a:fontRef idx="minor">
              <a:schemeClr val="tx1"/>
            </a:fontRef>
          </p:style>
        </p:cxnSp>
        <p:grpSp>
          <p:nvGrpSpPr>
            <p:cNvPr id="7" name="Group 146"/>
            <p:cNvGrpSpPr/>
            <p:nvPr/>
          </p:nvGrpSpPr>
          <p:grpSpPr>
            <a:xfrm>
              <a:off x="2381250" y="3022600"/>
              <a:ext cx="1035625" cy="495299"/>
              <a:chOff x="2254250" y="2806700"/>
              <a:chExt cx="1460500" cy="698500"/>
            </a:xfrm>
          </p:grpSpPr>
          <p:pic>
            <p:nvPicPr>
              <p:cNvPr id="144" name="Picture 143" descr="latex-image-1.pdf"/>
              <p:cNvPicPr>
                <a:picLocks noChangeAspect="1"/>
              </p:cNvPicPr>
              <p:nvPr/>
            </p:nvPicPr>
            <p:blipFill>
              <a:blip r:embed="rId11"/>
              <a:stretch>
                <a:fillRect/>
              </a:stretch>
            </p:blipFill>
            <p:spPr>
              <a:xfrm>
                <a:off x="2254250" y="3225800"/>
                <a:ext cx="1460500" cy="279400"/>
              </a:xfrm>
              <a:prstGeom prst="rect">
                <a:avLst/>
              </a:prstGeom>
            </p:spPr>
          </p:pic>
          <p:pic>
            <p:nvPicPr>
              <p:cNvPr id="146" name="Picture 145" descr="latex-image-1.pdf"/>
              <p:cNvPicPr>
                <a:picLocks noChangeAspect="1"/>
              </p:cNvPicPr>
              <p:nvPr/>
            </p:nvPicPr>
            <p:blipFill>
              <a:blip r:embed="rId12"/>
              <a:stretch>
                <a:fillRect/>
              </a:stretch>
            </p:blipFill>
            <p:spPr>
              <a:xfrm>
                <a:off x="2305050" y="2806700"/>
                <a:ext cx="1231900" cy="406400"/>
              </a:xfrm>
              <a:prstGeom prst="rect">
                <a:avLst/>
              </a:prstGeom>
            </p:spPr>
          </p:pic>
        </p:grpSp>
        <p:grpSp>
          <p:nvGrpSpPr>
            <p:cNvPr id="8" name="Group 148"/>
            <p:cNvGrpSpPr/>
            <p:nvPr/>
          </p:nvGrpSpPr>
          <p:grpSpPr>
            <a:xfrm>
              <a:off x="7378700" y="4292600"/>
              <a:ext cx="1136784" cy="507999"/>
              <a:chOff x="7302500" y="4216400"/>
              <a:chExt cx="1307302" cy="584199"/>
            </a:xfrm>
          </p:grpSpPr>
          <p:pic>
            <p:nvPicPr>
              <p:cNvPr id="143" name="Picture 142" descr="latex-image-1.pdf"/>
              <p:cNvPicPr>
                <a:picLocks noChangeAspect="1"/>
              </p:cNvPicPr>
              <p:nvPr/>
            </p:nvPicPr>
            <p:blipFill>
              <a:blip r:embed="rId13"/>
              <a:stretch>
                <a:fillRect/>
              </a:stretch>
            </p:blipFill>
            <p:spPr>
              <a:xfrm>
                <a:off x="7302500" y="4216400"/>
                <a:ext cx="1307302" cy="342899"/>
              </a:xfrm>
              <a:prstGeom prst="rect">
                <a:avLst/>
              </a:prstGeom>
            </p:spPr>
          </p:pic>
          <p:pic>
            <p:nvPicPr>
              <p:cNvPr id="148" name="Picture 147" descr="latex-image-1.pdf"/>
              <p:cNvPicPr>
                <a:picLocks noChangeAspect="1"/>
              </p:cNvPicPr>
              <p:nvPr/>
            </p:nvPicPr>
            <p:blipFill>
              <a:blip r:embed="rId11"/>
              <a:stretch>
                <a:fillRect/>
              </a:stretch>
            </p:blipFill>
            <p:spPr>
              <a:xfrm>
                <a:off x="7372350" y="4575864"/>
                <a:ext cx="1174750" cy="224735"/>
              </a:xfrm>
              <a:prstGeom prst="rect">
                <a:avLst/>
              </a:prstGeom>
            </p:spPr>
          </p:pic>
        </p:grpSp>
        <p:grpSp>
          <p:nvGrpSpPr>
            <p:cNvPr id="9" name="Group 153"/>
            <p:cNvGrpSpPr/>
            <p:nvPr/>
          </p:nvGrpSpPr>
          <p:grpSpPr>
            <a:xfrm>
              <a:off x="4330700" y="3505200"/>
              <a:ext cx="2277626" cy="762000"/>
              <a:chOff x="4356100" y="3429000"/>
              <a:chExt cx="3454400" cy="1155700"/>
            </a:xfrm>
          </p:grpSpPr>
          <p:pic>
            <p:nvPicPr>
              <p:cNvPr id="152" name="Picture 151" descr="latex-image-1.pdf"/>
              <p:cNvPicPr>
                <a:picLocks noChangeAspect="1"/>
              </p:cNvPicPr>
              <p:nvPr/>
            </p:nvPicPr>
            <p:blipFill>
              <a:blip r:embed="rId14"/>
              <a:stretch>
                <a:fillRect/>
              </a:stretch>
            </p:blipFill>
            <p:spPr>
              <a:xfrm>
                <a:off x="4356100" y="3429000"/>
                <a:ext cx="3454400" cy="736600"/>
              </a:xfrm>
              <a:prstGeom prst="rect">
                <a:avLst/>
              </a:prstGeom>
            </p:spPr>
          </p:pic>
          <p:pic>
            <p:nvPicPr>
              <p:cNvPr id="153" name="Picture 152" descr="latex-image-1.pdf"/>
              <p:cNvPicPr>
                <a:picLocks noChangeAspect="1"/>
              </p:cNvPicPr>
              <p:nvPr/>
            </p:nvPicPr>
            <p:blipFill>
              <a:blip r:embed="rId15"/>
              <a:stretch>
                <a:fillRect/>
              </a:stretch>
            </p:blipFill>
            <p:spPr>
              <a:xfrm>
                <a:off x="5492750" y="4102100"/>
                <a:ext cx="2095500" cy="482600"/>
              </a:xfrm>
              <a:prstGeom prst="rect">
                <a:avLst/>
              </a:prstGeom>
            </p:spPr>
          </p:pic>
        </p:grpSp>
        <p:sp>
          <p:nvSpPr>
            <p:cNvPr id="156" name="TextBox 155"/>
            <p:cNvSpPr txBox="1"/>
            <p:nvPr/>
          </p:nvSpPr>
          <p:spPr>
            <a:xfrm>
              <a:off x="3670301" y="5339378"/>
              <a:ext cx="2501900" cy="923371"/>
            </a:xfrm>
            <a:prstGeom prst="rect">
              <a:avLst/>
            </a:prstGeom>
            <a:noFill/>
          </p:spPr>
          <p:txBody>
            <a:bodyPr wrap="square" rtlCol="0">
              <a:spAutoFit/>
            </a:bodyPr>
            <a:lstStyle/>
            <a:p>
              <a:pPr algn="ctr"/>
              <a:r>
                <a:rPr lang="en-US" sz="2400" dirty="0" smtClean="0">
                  <a:solidFill>
                    <a:srgbClr val="3366FF"/>
                  </a:solidFill>
                </a:rPr>
                <a:t>Match rendered image with input</a:t>
              </a:r>
            </a:p>
          </p:txBody>
        </p:sp>
        <p:cxnSp>
          <p:nvCxnSpPr>
            <p:cNvPr id="160" name="Curved Connector 159"/>
            <p:cNvCxnSpPr/>
            <p:nvPr/>
          </p:nvCxnSpPr>
          <p:spPr>
            <a:xfrm rot="16200000" flipH="1">
              <a:off x="5848349" y="4324350"/>
              <a:ext cx="1054101" cy="1041399"/>
            </a:xfrm>
            <a:prstGeom prst="curvedConnector3">
              <a:avLst>
                <a:gd name="adj1" fmla="val 50000"/>
              </a:avLst>
            </a:prstGeom>
            <a:ln>
              <a:solidFill>
                <a:srgbClr val="9CC2FF"/>
              </a:solidFill>
              <a:tailEnd type="triangle" w="lg"/>
            </a:ln>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6108701" y="5326678"/>
              <a:ext cx="2501900" cy="923371"/>
            </a:xfrm>
            <a:prstGeom prst="rect">
              <a:avLst/>
            </a:prstGeom>
            <a:noFill/>
          </p:spPr>
          <p:txBody>
            <a:bodyPr wrap="square" rtlCol="0">
              <a:spAutoFit/>
            </a:bodyPr>
            <a:lstStyle/>
            <a:p>
              <a:pPr algn="ctr"/>
              <a:r>
                <a:rPr lang="en-US" sz="2400" dirty="0" smtClean="0">
                  <a:solidFill>
                    <a:srgbClr val="3366FF"/>
                  </a:solidFill>
                </a:rPr>
                <a:t>Trust initial </a:t>
              </a:r>
            </a:p>
            <a:p>
              <a:pPr algn="ctr"/>
              <a:r>
                <a:rPr lang="en-US" sz="2400" dirty="0">
                  <a:solidFill>
                    <a:srgbClr val="3366FF"/>
                  </a:solidFill>
                </a:rPr>
                <a:t>l</a:t>
              </a:r>
              <a:r>
                <a:rPr lang="en-US" sz="2400" dirty="0" smtClean="0">
                  <a:solidFill>
                    <a:srgbClr val="3366FF"/>
                  </a:solidFill>
                </a:rPr>
                <a:t>ight parameters</a:t>
              </a:r>
            </a:p>
          </p:txBody>
        </p:sp>
        <p:sp>
          <p:nvSpPr>
            <p:cNvPr id="68" name="Freeform 67"/>
            <p:cNvSpPr/>
            <p:nvPr/>
          </p:nvSpPr>
          <p:spPr>
            <a:xfrm>
              <a:off x="4562085" y="3803650"/>
              <a:ext cx="807508" cy="1593994"/>
            </a:xfrm>
            <a:custGeom>
              <a:avLst/>
              <a:gdLst>
                <a:gd name="connsiteX0" fmla="*/ 1054100 w 1054100"/>
                <a:gd name="connsiteY0" fmla="*/ 0 h 1409700"/>
                <a:gd name="connsiteX1" fmla="*/ 342900 w 1054100"/>
                <a:gd name="connsiteY1" fmla="*/ 241300 h 1409700"/>
                <a:gd name="connsiteX2" fmla="*/ 63500 w 1054100"/>
                <a:gd name="connsiteY2" fmla="*/ 927100 h 1409700"/>
                <a:gd name="connsiteX3" fmla="*/ 0 w 1054100"/>
                <a:gd name="connsiteY3" fmla="*/ 1409700 h 1409700"/>
                <a:gd name="connsiteX4" fmla="*/ 0 w 1054100"/>
                <a:gd name="connsiteY4" fmla="*/ 1409700 h 1409700"/>
                <a:gd name="connsiteX0" fmla="*/ 800100 w 800100"/>
                <a:gd name="connsiteY0" fmla="*/ 0 h 1409700"/>
                <a:gd name="connsiteX1" fmla="*/ 342900 w 800100"/>
                <a:gd name="connsiteY1" fmla="*/ 241300 h 1409700"/>
                <a:gd name="connsiteX2" fmla="*/ 63500 w 800100"/>
                <a:gd name="connsiteY2" fmla="*/ 927100 h 1409700"/>
                <a:gd name="connsiteX3" fmla="*/ 0 w 800100"/>
                <a:gd name="connsiteY3" fmla="*/ 1409700 h 1409700"/>
                <a:gd name="connsiteX4" fmla="*/ 0 w 800100"/>
                <a:gd name="connsiteY4" fmla="*/ 1409700 h 1409700"/>
                <a:gd name="connsiteX0" fmla="*/ 800100 w 800100"/>
                <a:gd name="connsiteY0" fmla="*/ 0 h 1409700"/>
                <a:gd name="connsiteX1" fmla="*/ 342900 w 800100"/>
                <a:gd name="connsiteY1" fmla="*/ 241300 h 1409700"/>
                <a:gd name="connsiteX2" fmla="*/ 63500 w 800100"/>
                <a:gd name="connsiteY2" fmla="*/ 927100 h 1409700"/>
                <a:gd name="connsiteX3" fmla="*/ 0 w 800100"/>
                <a:gd name="connsiteY3" fmla="*/ 1409700 h 1409700"/>
                <a:gd name="connsiteX4" fmla="*/ 0 w 800100"/>
                <a:gd name="connsiteY4" fmla="*/ 1409700 h 1409700"/>
                <a:gd name="connsiteX0" fmla="*/ 800100 w 800100"/>
                <a:gd name="connsiteY0" fmla="*/ 0 h 1409700"/>
                <a:gd name="connsiteX1" fmla="*/ 185292 w 800100"/>
                <a:gd name="connsiteY1" fmla="*/ 468974 h 1409700"/>
                <a:gd name="connsiteX2" fmla="*/ 63500 w 800100"/>
                <a:gd name="connsiteY2" fmla="*/ 927100 h 1409700"/>
                <a:gd name="connsiteX3" fmla="*/ 0 w 800100"/>
                <a:gd name="connsiteY3" fmla="*/ 1409700 h 1409700"/>
                <a:gd name="connsiteX4" fmla="*/ 0 w 800100"/>
                <a:gd name="connsiteY4" fmla="*/ 1409700 h 1409700"/>
                <a:gd name="connsiteX0" fmla="*/ 869950 w 869950"/>
                <a:gd name="connsiteY0" fmla="*/ 0 h 1409700"/>
                <a:gd name="connsiteX1" fmla="*/ 133350 w 869950"/>
                <a:gd name="connsiteY1" fmla="*/ 927100 h 1409700"/>
                <a:gd name="connsiteX2" fmla="*/ 69850 w 869950"/>
                <a:gd name="connsiteY2" fmla="*/ 1409700 h 1409700"/>
                <a:gd name="connsiteX3" fmla="*/ 69850 w 869950"/>
                <a:gd name="connsiteY3" fmla="*/ 1409700 h 1409700"/>
                <a:gd name="connsiteX0" fmla="*/ 800100 w 800100"/>
                <a:gd name="connsiteY0" fmla="*/ 0 h 1409700"/>
                <a:gd name="connsiteX1" fmla="*/ 260350 w 800100"/>
                <a:gd name="connsiteY1" fmla="*/ 457200 h 1409700"/>
                <a:gd name="connsiteX2" fmla="*/ 0 w 800100"/>
                <a:gd name="connsiteY2" fmla="*/ 1409700 h 1409700"/>
                <a:gd name="connsiteX3" fmla="*/ 0 w 800100"/>
                <a:gd name="connsiteY3" fmla="*/ 1409700 h 1409700"/>
                <a:gd name="connsiteX0" fmla="*/ 800100 w 800100"/>
                <a:gd name="connsiteY0" fmla="*/ 0 h 1409700"/>
                <a:gd name="connsiteX1" fmla="*/ 260350 w 800100"/>
                <a:gd name="connsiteY1" fmla="*/ 457200 h 1409700"/>
                <a:gd name="connsiteX2" fmla="*/ 0 w 800100"/>
                <a:gd name="connsiteY2" fmla="*/ 1409700 h 1409700"/>
                <a:gd name="connsiteX3" fmla="*/ 0 w 800100"/>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292100 h 1409700"/>
                <a:gd name="connsiteX2" fmla="*/ 7408 w 807508"/>
                <a:gd name="connsiteY2" fmla="*/ 1409700 h 1409700"/>
                <a:gd name="connsiteX3" fmla="*/ 7408 w 807508"/>
                <a:gd name="connsiteY3" fmla="*/ 1409700 h 1409700"/>
              </a:gdLst>
              <a:ahLst/>
              <a:cxnLst>
                <a:cxn ang="0">
                  <a:pos x="connsiteX0" y="connsiteY0"/>
                </a:cxn>
                <a:cxn ang="0">
                  <a:pos x="connsiteX1" y="connsiteY1"/>
                </a:cxn>
                <a:cxn ang="0">
                  <a:pos x="connsiteX2" y="connsiteY2"/>
                </a:cxn>
                <a:cxn ang="0">
                  <a:pos x="connsiteX3" y="connsiteY3"/>
                </a:cxn>
              </a:cxnLst>
              <a:rect l="l" t="t" r="r" b="b"/>
              <a:pathLst>
                <a:path w="807508" h="1409700">
                  <a:moveTo>
                    <a:pt x="807508" y="0"/>
                  </a:moveTo>
                  <a:cubicBezTo>
                    <a:pt x="654050" y="193146"/>
                    <a:pt x="553508" y="21216"/>
                    <a:pt x="267758" y="292100"/>
                  </a:cubicBezTo>
                  <a:cubicBezTo>
                    <a:pt x="40216" y="488950"/>
                    <a:pt x="0" y="1034905"/>
                    <a:pt x="7408" y="1409700"/>
                  </a:cubicBezTo>
                  <a:lnTo>
                    <a:pt x="7408" y="1409700"/>
                  </a:lnTo>
                </a:path>
              </a:pathLst>
            </a:custGeom>
            <a:ln>
              <a:solidFill>
                <a:srgbClr val="9CC2FF"/>
              </a:solidFill>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0" name="Content Placeholder 2"/>
          <p:cNvSpPr>
            <a:spLocks noGrp="1"/>
          </p:cNvSpPr>
          <p:nvPr>
            <p:ph idx="1"/>
          </p:nvPr>
        </p:nvSpPr>
        <p:spPr>
          <a:xfrm>
            <a:off x="457200" y="1600200"/>
            <a:ext cx="8229600" cy="4525963"/>
          </a:xfrm>
        </p:spPr>
        <p:txBody>
          <a:bodyPr>
            <a:normAutofit/>
          </a:bodyPr>
          <a:lstStyle/>
          <a:p>
            <a:pPr marL="0" indent="0">
              <a:buNone/>
            </a:pPr>
            <a:r>
              <a:rPr lang="en-US" dirty="0" smtClean="0"/>
              <a:t>Match original image to rendered image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ori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047"/>
            <a:ext cx="9144000" cy="6096000"/>
          </a:xfrm>
          <a:prstGeom prst="rect">
            <a:avLst/>
          </a:prstGeom>
        </p:spPr>
      </p:pic>
      <p:pic>
        <p:nvPicPr>
          <p:cNvPr id="3" name="Picture 2" descr="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7047"/>
            <a:ext cx="9144000" cy="6096000"/>
          </a:xfrm>
          <a:prstGeom prst="rect">
            <a:avLst/>
          </a:prstGeom>
        </p:spPr>
      </p:pic>
    </p:spTree>
    <p:extLst>
      <p:ext uri="{BB962C8B-B14F-4D97-AF65-F5344CB8AC3E}">
        <p14:creationId xmlns:p14="http://schemas.microsoft.com/office/powerpoint/2010/main" val="24070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light parameters</a:t>
            </a:r>
            <a:endParaRPr lang="en-US" dirty="0"/>
          </a:p>
        </p:txBody>
      </p:sp>
      <p:grpSp>
        <p:nvGrpSpPr>
          <p:cNvPr id="3" name="Group 71"/>
          <p:cNvGrpSpPr/>
          <p:nvPr/>
        </p:nvGrpSpPr>
        <p:grpSpPr>
          <a:xfrm>
            <a:off x="801682" y="1854200"/>
            <a:ext cx="3162299" cy="4216399"/>
            <a:chOff x="2173283" y="1600201"/>
            <a:chExt cx="1504950" cy="2006600"/>
          </a:xfrm>
        </p:grpSpPr>
        <p:pic>
          <p:nvPicPr>
            <p:cNvPr id="139" name="Picture 138" descr="initial2.png"/>
            <p:cNvPicPr>
              <a:picLocks noChangeAspect="1"/>
            </p:cNvPicPr>
            <p:nvPr/>
          </p:nvPicPr>
          <p:blipFill>
            <a:blip r:embed="rId3" cstate="print"/>
            <a:stretch>
              <a:fillRect/>
            </a:stretch>
          </p:blipFill>
          <p:spPr>
            <a:xfrm>
              <a:off x="2173283" y="1600201"/>
              <a:ext cx="1504950" cy="2006600"/>
            </a:xfrm>
            <a:prstGeom prst="rect">
              <a:avLst/>
            </a:prstGeom>
          </p:spPr>
        </p:pic>
        <p:grpSp>
          <p:nvGrpSpPr>
            <p:cNvPr id="4" name="Group 51"/>
            <p:cNvGrpSpPr/>
            <p:nvPr/>
          </p:nvGrpSpPr>
          <p:grpSpPr>
            <a:xfrm>
              <a:off x="2717359" y="1838755"/>
              <a:ext cx="384373" cy="294845"/>
              <a:chOff x="1548959" y="2245154"/>
              <a:chExt cx="982565" cy="753707"/>
            </a:xfrm>
          </p:grpSpPr>
          <p:sp>
            <p:nvSpPr>
              <p:cNvPr id="49" name="Freeform 48"/>
              <p:cNvSpPr/>
              <p:nvPr/>
            </p:nvSpPr>
            <p:spPr>
              <a:xfrm>
                <a:off x="1548959" y="2245154"/>
                <a:ext cx="982565" cy="131212"/>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1750354" y="2812724"/>
                <a:ext cx="595032" cy="73235"/>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Freeform 50"/>
              <p:cNvSpPr/>
              <p:nvPr/>
            </p:nvSpPr>
            <p:spPr>
              <a:xfrm>
                <a:off x="1796126" y="2931730"/>
                <a:ext cx="503489" cy="67131"/>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73" name="Picture 72" descr="composite-initial.png"/>
          <p:cNvPicPr>
            <a:picLocks noChangeAspect="1"/>
          </p:cNvPicPr>
          <p:nvPr/>
        </p:nvPicPr>
        <p:blipFill>
          <a:blip r:embed="rId4"/>
          <a:stretch>
            <a:fillRect/>
          </a:stretch>
        </p:blipFill>
        <p:spPr>
          <a:xfrm>
            <a:off x="5127483" y="1854200"/>
            <a:ext cx="3162299" cy="4216399"/>
          </a:xfrm>
          <a:prstGeom prst="rect">
            <a:avLst/>
          </a:prstGeom>
        </p:spPr>
      </p:pic>
      <p:sp>
        <p:nvSpPr>
          <p:cNvPr id="74" name="Right Arrow 73"/>
          <p:cNvSpPr/>
          <p:nvPr/>
        </p:nvSpPr>
        <p:spPr>
          <a:xfrm>
            <a:off x="4147820" y="3550920"/>
            <a:ext cx="822960" cy="822960"/>
          </a:xfrm>
          <a:prstGeom prst="rightArrow">
            <a:avLst/>
          </a:prstGeom>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composite-final.png"/>
          <p:cNvPicPr>
            <a:picLocks noChangeAspect="1"/>
          </p:cNvPicPr>
          <p:nvPr/>
        </p:nvPicPr>
        <p:blipFill>
          <a:blip r:embed="rId3"/>
          <a:stretch>
            <a:fillRect/>
          </a:stretch>
        </p:blipFill>
        <p:spPr>
          <a:xfrm>
            <a:off x="5142251" y="1866901"/>
            <a:ext cx="3132764" cy="4177019"/>
          </a:xfrm>
          <a:prstGeom prst="rect">
            <a:avLst/>
          </a:prstGeom>
        </p:spPr>
      </p:pic>
      <p:grpSp>
        <p:nvGrpSpPr>
          <p:cNvPr id="3" name="Group 95"/>
          <p:cNvGrpSpPr/>
          <p:nvPr/>
        </p:nvGrpSpPr>
        <p:grpSpPr>
          <a:xfrm>
            <a:off x="812800" y="1866901"/>
            <a:ext cx="3136900" cy="4182534"/>
            <a:chOff x="7935672" y="-1"/>
            <a:chExt cx="7543800" cy="10058401"/>
          </a:xfrm>
        </p:grpSpPr>
        <p:pic>
          <p:nvPicPr>
            <p:cNvPr id="97" name="Picture 96" descr="empty.png"/>
            <p:cNvPicPr>
              <a:picLocks noChangeAspect="1"/>
            </p:cNvPicPr>
            <p:nvPr/>
          </p:nvPicPr>
          <p:blipFill>
            <a:blip r:embed="rId4" cstate="print"/>
            <a:stretch>
              <a:fillRect/>
            </a:stretch>
          </p:blipFill>
          <p:spPr>
            <a:xfrm>
              <a:off x="7935672" y="-1"/>
              <a:ext cx="7543800" cy="10058401"/>
            </a:xfrm>
            <a:prstGeom prst="rect">
              <a:avLst/>
            </a:prstGeom>
          </p:spPr>
        </p:pic>
        <p:sp>
          <p:nvSpPr>
            <p:cNvPr id="98" name="Freeform 97"/>
            <p:cNvSpPr/>
            <p:nvPr/>
          </p:nvSpPr>
          <p:spPr>
            <a:xfrm>
              <a:off x="10426700" y="800100"/>
              <a:ext cx="2260600" cy="323850"/>
            </a:xfrm>
            <a:custGeom>
              <a:avLst/>
              <a:gdLst>
                <a:gd name="connsiteX0" fmla="*/ 0 w 2260600"/>
                <a:gd name="connsiteY0" fmla="*/ 0 h 323850"/>
                <a:gd name="connsiteX1" fmla="*/ 2260600 w 2260600"/>
                <a:gd name="connsiteY1" fmla="*/ 63500 h 323850"/>
                <a:gd name="connsiteX2" fmla="*/ 2184400 w 2260600"/>
                <a:gd name="connsiteY2" fmla="*/ 323850 h 323850"/>
                <a:gd name="connsiteX3" fmla="*/ 63500 w 2260600"/>
                <a:gd name="connsiteY3" fmla="*/ 254000 h 323850"/>
                <a:gd name="connsiteX4" fmla="*/ 0 w 2260600"/>
                <a:gd name="connsiteY4" fmla="*/ 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0" h="323850">
                  <a:moveTo>
                    <a:pt x="0" y="0"/>
                  </a:moveTo>
                  <a:lnTo>
                    <a:pt x="2260600" y="63500"/>
                  </a:lnTo>
                  <a:lnTo>
                    <a:pt x="2184400" y="323850"/>
                  </a:lnTo>
                  <a:lnTo>
                    <a:pt x="63500" y="254000"/>
                  </a:lnTo>
                  <a:lnTo>
                    <a:pt x="0" y="0"/>
                  </a:lnTo>
                  <a:close/>
                </a:path>
              </a:pathLst>
            </a:custGeom>
            <a:noFill/>
            <a:ln w="889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a:off x="11017250" y="2279650"/>
              <a:ext cx="1238250" cy="165100"/>
            </a:xfrm>
            <a:custGeom>
              <a:avLst/>
              <a:gdLst>
                <a:gd name="connsiteX0" fmla="*/ 0 w 1238250"/>
                <a:gd name="connsiteY0" fmla="*/ 0 h 165100"/>
                <a:gd name="connsiteX1" fmla="*/ 1238250 w 1238250"/>
                <a:gd name="connsiteY1" fmla="*/ 25400 h 165100"/>
                <a:gd name="connsiteX2" fmla="*/ 1206500 w 1238250"/>
                <a:gd name="connsiteY2" fmla="*/ 165100 h 165100"/>
                <a:gd name="connsiteX3" fmla="*/ 25400 w 1238250"/>
                <a:gd name="connsiteY3" fmla="*/ 139700 h 165100"/>
                <a:gd name="connsiteX4" fmla="*/ 0 w 123825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65100">
                  <a:moveTo>
                    <a:pt x="0" y="0"/>
                  </a:moveTo>
                  <a:lnTo>
                    <a:pt x="1238250" y="25400"/>
                  </a:lnTo>
                  <a:lnTo>
                    <a:pt x="1206500" y="165100"/>
                  </a:lnTo>
                  <a:lnTo>
                    <a:pt x="25400" y="1397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eeform 99"/>
            <p:cNvSpPr/>
            <p:nvPr/>
          </p:nvSpPr>
          <p:spPr>
            <a:xfrm>
              <a:off x="11163300" y="2679700"/>
              <a:ext cx="965200" cy="139700"/>
            </a:xfrm>
            <a:custGeom>
              <a:avLst/>
              <a:gdLst>
                <a:gd name="connsiteX0" fmla="*/ 0 w 965200"/>
                <a:gd name="connsiteY0" fmla="*/ 0 h 139700"/>
                <a:gd name="connsiteX1" fmla="*/ 965200 w 965200"/>
                <a:gd name="connsiteY1" fmla="*/ 19050 h 139700"/>
                <a:gd name="connsiteX2" fmla="*/ 946150 w 965200"/>
                <a:gd name="connsiteY2" fmla="*/ 139700 h 139700"/>
                <a:gd name="connsiteX3" fmla="*/ 25400 w 965200"/>
                <a:gd name="connsiteY3" fmla="*/ 127000 h 139700"/>
                <a:gd name="connsiteX4" fmla="*/ 0 w 965200"/>
                <a:gd name="connsiteY4" fmla="*/ 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00" h="139700">
                  <a:moveTo>
                    <a:pt x="0" y="0"/>
                  </a:moveTo>
                  <a:lnTo>
                    <a:pt x="965200" y="19050"/>
                  </a:lnTo>
                  <a:lnTo>
                    <a:pt x="946150" y="139700"/>
                  </a:lnTo>
                  <a:lnTo>
                    <a:pt x="25400" y="1270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Refined light parameters</a:t>
            </a:r>
            <a:endParaRPr lang="en-US" dirty="0"/>
          </a:p>
        </p:txBody>
      </p:sp>
      <p:sp>
        <p:nvSpPr>
          <p:cNvPr id="74" name="Right Arrow 73"/>
          <p:cNvSpPr/>
          <p:nvPr/>
        </p:nvSpPr>
        <p:spPr>
          <a:xfrm>
            <a:off x="4147820" y="3550920"/>
            <a:ext cx="822960" cy="822960"/>
          </a:xfrm>
          <a:prstGeom prst="rightArrow">
            <a:avLst/>
          </a:prstGeom>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light shafts</a:t>
            </a:r>
            <a:endParaRPr lang="en-US" dirty="0"/>
          </a:p>
        </p:txBody>
      </p:sp>
      <p:pic>
        <p:nvPicPr>
          <p:cNvPr id="44" name="Picture 43" descr="orig.png"/>
          <p:cNvPicPr>
            <a:picLocks noChangeAspect="1"/>
          </p:cNvPicPr>
          <p:nvPr/>
        </p:nvPicPr>
        <p:blipFill>
          <a:blip r:embed="rId2"/>
          <a:stretch>
            <a:fillRect/>
          </a:stretch>
        </p:blipFill>
        <p:spPr>
          <a:xfrm>
            <a:off x="1689101" y="1879600"/>
            <a:ext cx="5651500" cy="4238625"/>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orig.png"/>
          <p:cNvPicPr>
            <a:picLocks noChangeAspect="1"/>
          </p:cNvPicPr>
          <p:nvPr/>
        </p:nvPicPr>
        <p:blipFill>
          <a:blip r:embed="rId2"/>
          <a:stretch>
            <a:fillRect/>
          </a:stretch>
        </p:blipFill>
        <p:spPr>
          <a:xfrm>
            <a:off x="1689101" y="1879600"/>
            <a:ext cx="5651500" cy="4238625"/>
          </a:xfrm>
          <a:prstGeom prst="rect">
            <a:avLst/>
          </a:prstGeom>
        </p:spPr>
      </p:pic>
      <p:sp>
        <p:nvSpPr>
          <p:cNvPr id="33" name="Freeform 32"/>
          <p:cNvSpPr/>
          <p:nvPr/>
        </p:nvSpPr>
        <p:spPr>
          <a:xfrm>
            <a:off x="1708467" y="3345280"/>
            <a:ext cx="5623580" cy="2088937"/>
          </a:xfrm>
          <a:custGeom>
            <a:avLst/>
            <a:gdLst>
              <a:gd name="connsiteX0" fmla="*/ 4512117 w 9146785"/>
              <a:gd name="connsiteY0" fmla="*/ 3397669 h 3397669"/>
              <a:gd name="connsiteX1" fmla="*/ 9146785 w 9146785"/>
              <a:gd name="connsiteY1" fmla="*/ 512436 h 3397669"/>
              <a:gd name="connsiteX2" fmla="*/ 5459104 w 9146785"/>
              <a:gd name="connsiteY2" fmla="*/ 0 h 3397669"/>
              <a:gd name="connsiteX3" fmla="*/ 0 w 9146785"/>
              <a:gd name="connsiteY3" fmla="*/ 1370208 h 3397669"/>
              <a:gd name="connsiteX4" fmla="*/ 4512117 w 9146785"/>
              <a:gd name="connsiteY4" fmla="*/ 3397669 h 33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785" h="3397669">
                <a:moveTo>
                  <a:pt x="4512117" y="3397669"/>
                </a:moveTo>
                <a:lnTo>
                  <a:pt x="9146785" y="512436"/>
                </a:lnTo>
                <a:lnTo>
                  <a:pt x="5459104" y="0"/>
                </a:lnTo>
                <a:lnTo>
                  <a:pt x="0" y="1370208"/>
                </a:lnTo>
                <a:lnTo>
                  <a:pt x="4512117" y="3397669"/>
                </a:lnTo>
                <a:close/>
              </a:path>
            </a:pathLst>
          </a:custGeom>
          <a:solidFill>
            <a:schemeClr val="accent5">
              <a:lumMod val="60000"/>
              <a:lumOff val="40000"/>
              <a:alpha val="33000"/>
            </a:schemeClr>
          </a:solidFill>
          <a:ln w="635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4" name="Freeform 33"/>
          <p:cNvSpPr/>
          <p:nvPr/>
        </p:nvSpPr>
        <p:spPr>
          <a:xfrm>
            <a:off x="1742715" y="1900147"/>
            <a:ext cx="5561933" cy="301355"/>
          </a:xfrm>
          <a:custGeom>
            <a:avLst/>
            <a:gdLst>
              <a:gd name="connsiteX0" fmla="*/ 5548233 w 9046516"/>
              <a:gd name="connsiteY0" fmla="*/ 490155 h 490155"/>
              <a:gd name="connsiteX1" fmla="*/ 9046516 w 9046516"/>
              <a:gd name="connsiteY1" fmla="*/ 412176 h 490155"/>
              <a:gd name="connsiteX2" fmla="*/ 7665028 w 9046516"/>
              <a:gd name="connsiteY2" fmla="*/ 0 h 490155"/>
              <a:gd name="connsiteX3" fmla="*/ 0 w 9046516"/>
              <a:gd name="connsiteY3" fmla="*/ 100259 h 490155"/>
              <a:gd name="connsiteX4" fmla="*/ 5548233 w 9046516"/>
              <a:gd name="connsiteY4" fmla="*/ 490155 h 49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6516" h="490155">
                <a:moveTo>
                  <a:pt x="5548233" y="490155"/>
                </a:moveTo>
                <a:lnTo>
                  <a:pt x="9046516" y="412176"/>
                </a:lnTo>
                <a:lnTo>
                  <a:pt x="7665028" y="0"/>
                </a:lnTo>
                <a:lnTo>
                  <a:pt x="0" y="100259"/>
                </a:lnTo>
                <a:lnTo>
                  <a:pt x="5548233" y="490155"/>
                </a:lnTo>
                <a:close/>
              </a:path>
            </a:pathLst>
          </a:custGeom>
          <a:solidFill>
            <a:schemeClr val="accent2">
              <a:alpha val="25000"/>
            </a:schemeClr>
          </a:solid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5" name="Rectangle 34"/>
          <p:cNvSpPr/>
          <p:nvPr/>
        </p:nvSpPr>
        <p:spPr>
          <a:xfrm flipV="1">
            <a:off x="4892235" y="5299673"/>
            <a:ext cx="2428489" cy="761586"/>
          </a:xfrm>
          <a:prstGeom prst="rect">
            <a:avLst/>
          </a:prstGeom>
          <a:solidFill>
            <a:schemeClr val="tx1">
              <a:alpha val="55000"/>
            </a:schemeClr>
          </a:solidFill>
          <a:ln>
            <a:noFill/>
          </a:ln>
        </p:spPr>
        <p:style>
          <a:lnRef idx="1">
            <a:schemeClr val="accent1"/>
          </a:lnRef>
          <a:fillRef idx="3">
            <a:schemeClr val="accent1"/>
          </a:fillRef>
          <a:effectRef idx="2">
            <a:schemeClr val="accent1"/>
          </a:effectRef>
          <a:fontRef idx="minor">
            <a:schemeClr val="lt1"/>
          </a:fontRef>
        </p:style>
      </p:sp>
      <p:sp>
        <p:nvSpPr>
          <p:cNvPr id="36" name="TextBox 35"/>
          <p:cNvSpPr txBox="1"/>
          <p:nvPr/>
        </p:nvSpPr>
        <p:spPr>
          <a:xfrm>
            <a:off x="5239274" y="5665291"/>
            <a:ext cx="2018657" cy="340606"/>
          </a:xfrm>
          <a:prstGeom prst="rect">
            <a:avLst/>
          </a:prstGeom>
          <a:noFill/>
        </p:spPr>
        <p:txBody>
          <a:bodyPr wrap="square" rtlCol="0">
            <a:normAutofit fontScale="55000" lnSpcReduction="20000"/>
          </a:bodyPr>
          <a:lstStyle/>
          <a:p>
            <a:r>
              <a:rPr lang="en-US" sz="3000" dirty="0" smtClean="0">
                <a:solidFill>
                  <a:schemeClr val="bg1"/>
                </a:solidFill>
                <a:latin typeface="Times New Roman"/>
              </a:rPr>
              <a:t>Shaft bounding box</a:t>
            </a:r>
            <a:endParaRPr lang="en-US" sz="3000" dirty="0">
              <a:solidFill>
                <a:schemeClr val="bg1"/>
              </a:solidFill>
              <a:latin typeface="Times New Roman"/>
            </a:endParaRPr>
          </a:p>
        </p:txBody>
      </p:sp>
      <p:sp>
        <p:nvSpPr>
          <p:cNvPr id="37" name="TextBox 36"/>
          <p:cNvSpPr txBox="1"/>
          <p:nvPr/>
        </p:nvSpPr>
        <p:spPr>
          <a:xfrm>
            <a:off x="5232601" y="5299673"/>
            <a:ext cx="2198850" cy="340606"/>
          </a:xfrm>
          <a:prstGeom prst="rect">
            <a:avLst/>
          </a:prstGeom>
          <a:noFill/>
        </p:spPr>
        <p:txBody>
          <a:bodyPr wrap="square" rtlCol="0">
            <a:normAutofit fontScale="55000" lnSpcReduction="20000"/>
          </a:bodyPr>
          <a:lstStyle/>
          <a:p>
            <a:r>
              <a:rPr lang="en-US" sz="3000" dirty="0" smtClean="0">
                <a:solidFill>
                  <a:schemeClr val="bg1"/>
                </a:solidFill>
                <a:latin typeface="Times New Roman"/>
              </a:rPr>
              <a:t>Source bounding box</a:t>
            </a:r>
            <a:endParaRPr lang="en-US" sz="3000" dirty="0">
              <a:solidFill>
                <a:schemeClr val="bg1"/>
              </a:solidFill>
              <a:latin typeface="Times New Roman"/>
            </a:endParaRPr>
          </a:p>
        </p:txBody>
      </p:sp>
      <p:sp>
        <p:nvSpPr>
          <p:cNvPr id="38" name="Rectangle 37"/>
          <p:cNvSpPr/>
          <p:nvPr/>
        </p:nvSpPr>
        <p:spPr>
          <a:xfrm>
            <a:off x="4952300" y="5783348"/>
            <a:ext cx="293027" cy="163092"/>
          </a:xfrm>
          <a:prstGeom prst="rect">
            <a:avLst/>
          </a:prstGeom>
          <a:solidFill>
            <a:schemeClr val="accent5">
              <a:lumMod val="75000"/>
              <a:alpha val="25000"/>
            </a:schemeClr>
          </a:solidFill>
          <a:ln w="508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sp>
      <p:sp>
        <p:nvSpPr>
          <p:cNvPr id="39" name="Rectangle 38"/>
          <p:cNvSpPr/>
          <p:nvPr/>
        </p:nvSpPr>
        <p:spPr>
          <a:xfrm>
            <a:off x="4952300" y="5414194"/>
            <a:ext cx="293027" cy="163092"/>
          </a:xfrm>
          <a:prstGeom prst="rect">
            <a:avLst/>
          </a:prstGeom>
          <a:solidFill>
            <a:schemeClr val="accent2">
              <a:alpha val="25000"/>
            </a:schemeClr>
          </a:solidFill>
          <a:ln w="50800">
            <a:solidFill>
              <a:schemeClr val="accent2"/>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dirty="0" smtClean="0"/>
              <a:t>External light shafts</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7"/>
          <p:cNvGrpSpPr/>
          <p:nvPr/>
        </p:nvGrpSpPr>
        <p:grpSpPr>
          <a:xfrm>
            <a:off x="1690688" y="1878806"/>
            <a:ext cx="5623330" cy="4217194"/>
            <a:chOff x="1690687" y="1878806"/>
            <a:chExt cx="7351713" cy="5513388"/>
          </a:xfrm>
        </p:grpSpPr>
        <p:pic>
          <p:nvPicPr>
            <p:cNvPr id="40" name="Picture 39" descr="detectim.png"/>
            <p:cNvPicPr>
              <a:picLocks noChangeAspect="1"/>
            </p:cNvPicPr>
            <p:nvPr/>
          </p:nvPicPr>
          <p:blipFill>
            <a:blip r:embed="rId2"/>
            <a:stretch>
              <a:fillRect/>
            </a:stretch>
          </p:blipFill>
          <p:spPr>
            <a:xfrm>
              <a:off x="1690687" y="1878806"/>
              <a:ext cx="7351713" cy="5513388"/>
            </a:xfrm>
            <a:prstGeom prst="rect">
              <a:avLst/>
            </a:prstGeom>
          </p:spPr>
        </p:pic>
        <p:pic>
          <p:nvPicPr>
            <p:cNvPr id="46" name="Picture 45" descr="shaftim-crop.png"/>
            <p:cNvPicPr>
              <a:picLocks noChangeAspect="1"/>
            </p:cNvPicPr>
            <p:nvPr/>
          </p:nvPicPr>
          <p:blipFill>
            <a:blip r:embed="rId3"/>
            <a:stretch>
              <a:fillRect/>
            </a:stretch>
          </p:blipFill>
          <p:spPr>
            <a:xfrm>
              <a:off x="1690687" y="1878806"/>
              <a:ext cx="7351713" cy="1023937"/>
            </a:xfrm>
            <a:prstGeom prst="rect">
              <a:avLst/>
            </a:prstGeom>
          </p:spPr>
        </p:pic>
      </p:grpSp>
      <p:sp>
        <p:nvSpPr>
          <p:cNvPr id="2" name="Title 1"/>
          <p:cNvSpPr>
            <a:spLocks noGrp="1"/>
          </p:cNvSpPr>
          <p:nvPr>
            <p:ph type="title"/>
          </p:nvPr>
        </p:nvSpPr>
        <p:spPr/>
        <p:txBody>
          <a:bodyPr/>
          <a:lstStyle/>
          <a:p>
            <a:r>
              <a:rPr lang="en-US" dirty="0" smtClean="0"/>
              <a:t>External light shafts</a:t>
            </a:r>
            <a:endParaRPr lang="en-US" dirty="0"/>
          </a:p>
        </p:txBody>
      </p:sp>
      <p:sp>
        <p:nvSpPr>
          <p:cNvPr id="39" name="TextBox 38"/>
          <p:cNvSpPr txBox="1"/>
          <p:nvPr/>
        </p:nvSpPr>
        <p:spPr>
          <a:xfrm>
            <a:off x="1435100" y="1284108"/>
            <a:ext cx="3657600" cy="369332"/>
          </a:xfrm>
          <a:prstGeom prst="rect">
            <a:avLst/>
          </a:prstGeom>
          <a:noFill/>
        </p:spPr>
        <p:txBody>
          <a:bodyPr wrap="square" rtlCol="0">
            <a:spAutoFit/>
          </a:bodyPr>
          <a:lstStyle/>
          <a:p>
            <a:r>
              <a:rPr lang="en-US" dirty="0" smtClean="0"/>
              <a:t>Shadow matting via </a:t>
            </a:r>
            <a:r>
              <a:rPr lang="en-US" dirty="0" err="1" smtClean="0"/>
              <a:t>Guo</a:t>
            </a:r>
            <a:r>
              <a:rPr lang="en-US" dirty="0" smtClean="0"/>
              <a:t> et al. [2011]</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7"/>
          <p:cNvGrpSpPr/>
          <p:nvPr/>
        </p:nvGrpSpPr>
        <p:grpSpPr>
          <a:xfrm>
            <a:off x="1690688" y="1878806"/>
            <a:ext cx="5623330" cy="4217194"/>
            <a:chOff x="1690687" y="1878806"/>
            <a:chExt cx="7351713" cy="5513388"/>
          </a:xfrm>
        </p:grpSpPr>
        <p:pic>
          <p:nvPicPr>
            <p:cNvPr id="40" name="Picture 39" descr="detectim.png"/>
            <p:cNvPicPr>
              <a:picLocks noChangeAspect="1"/>
            </p:cNvPicPr>
            <p:nvPr/>
          </p:nvPicPr>
          <p:blipFill>
            <a:blip r:embed="rId2"/>
            <a:stretch>
              <a:fillRect/>
            </a:stretch>
          </p:blipFill>
          <p:spPr>
            <a:xfrm>
              <a:off x="1690687" y="1878806"/>
              <a:ext cx="7351713" cy="5513388"/>
            </a:xfrm>
            <a:prstGeom prst="rect">
              <a:avLst/>
            </a:prstGeom>
          </p:spPr>
        </p:pic>
        <p:sp>
          <p:nvSpPr>
            <p:cNvPr id="42" name="Rectangle 41"/>
            <p:cNvSpPr/>
            <p:nvPr/>
          </p:nvSpPr>
          <p:spPr>
            <a:xfrm flipV="1">
              <a:off x="6225137" y="6725936"/>
              <a:ext cx="2700995" cy="553997"/>
            </a:xfrm>
            <a:prstGeom prst="rect">
              <a:avLst/>
            </a:prstGeom>
            <a:solidFill>
              <a:schemeClr val="bg1">
                <a:alpha val="47000"/>
              </a:schemeClr>
            </a:solidFill>
            <a:ln>
              <a:noFill/>
            </a:ln>
          </p:spPr>
          <p:style>
            <a:lnRef idx="1">
              <a:schemeClr val="accent1"/>
            </a:lnRef>
            <a:fillRef idx="3">
              <a:schemeClr val="accent1"/>
            </a:fillRef>
            <a:effectRef idx="2">
              <a:schemeClr val="accent1"/>
            </a:effectRef>
            <a:fontRef idx="minor">
              <a:schemeClr val="lt1"/>
            </a:fontRef>
          </p:style>
        </p:sp>
        <p:cxnSp>
          <p:nvCxnSpPr>
            <p:cNvPr id="43" name="Straight Connector 42"/>
            <p:cNvCxnSpPr/>
            <p:nvPr/>
          </p:nvCxnSpPr>
          <p:spPr>
            <a:xfrm rot="5400000" flipH="1" flipV="1">
              <a:off x="4805012" y="4121647"/>
              <a:ext cx="1445046" cy="1588"/>
            </a:xfrm>
            <a:prstGeom prst="line">
              <a:avLst/>
            </a:prstGeom>
            <a:ln w="63500">
              <a:gradFill flip="none" rotWithShape="1">
                <a:gsLst>
                  <a:gs pos="94000">
                    <a:srgbClr val="FFFF00"/>
                  </a:gs>
                  <a:gs pos="0">
                    <a:srgbClr val="FFFFFF"/>
                  </a:gs>
                </a:gsLst>
                <a:lin ang="0" scaled="1"/>
                <a:tileRect/>
              </a:gradFill>
              <a:tailEnd type="stealth"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527937" y="6773183"/>
              <a:ext cx="2486346" cy="553997"/>
            </a:xfrm>
            <a:prstGeom prst="rect">
              <a:avLst/>
            </a:prstGeom>
            <a:noFill/>
          </p:spPr>
          <p:txBody>
            <a:bodyPr wrap="square" rtlCol="0">
              <a:normAutofit fontScale="70000" lnSpcReduction="20000"/>
            </a:bodyPr>
            <a:lstStyle/>
            <a:p>
              <a:r>
                <a:rPr lang="en-US" sz="3000" dirty="0" smtClean="0">
                  <a:solidFill>
                    <a:schemeClr val="bg1"/>
                  </a:solidFill>
                  <a:latin typeface="Times New Roman"/>
                </a:rPr>
                <a:t>Shaft direction</a:t>
              </a:r>
              <a:endParaRPr lang="en-US" sz="3000" dirty="0">
                <a:solidFill>
                  <a:schemeClr val="bg1"/>
                </a:solidFill>
                <a:latin typeface="Times New Roman"/>
              </a:endParaRPr>
            </a:p>
          </p:txBody>
        </p:sp>
        <p:cxnSp>
          <p:nvCxnSpPr>
            <p:cNvPr id="45" name="Straight Connector 44"/>
            <p:cNvCxnSpPr/>
            <p:nvPr/>
          </p:nvCxnSpPr>
          <p:spPr>
            <a:xfrm rot="5400000" flipH="1" flipV="1">
              <a:off x="6214853" y="7038709"/>
              <a:ext cx="375137" cy="1588"/>
            </a:xfrm>
            <a:prstGeom prst="line">
              <a:avLst/>
            </a:prstGeom>
            <a:ln w="63500">
              <a:gradFill flip="none" rotWithShape="1">
                <a:gsLst>
                  <a:gs pos="94000">
                    <a:srgbClr val="FFFF00"/>
                  </a:gs>
                  <a:gs pos="0">
                    <a:srgbClr val="FFFFFF"/>
                  </a:gs>
                </a:gsLst>
                <a:lin ang="0" scaled="1"/>
                <a:tileRect/>
              </a:gradFill>
              <a:tailEnd type="stealth" w="med" len="med"/>
            </a:ln>
          </p:spPr>
          <p:style>
            <a:lnRef idx="2">
              <a:schemeClr val="accent1"/>
            </a:lnRef>
            <a:fillRef idx="0">
              <a:schemeClr val="accent1"/>
            </a:fillRef>
            <a:effectRef idx="1">
              <a:schemeClr val="accent1"/>
            </a:effectRef>
            <a:fontRef idx="minor">
              <a:schemeClr val="tx1"/>
            </a:fontRef>
          </p:style>
        </p:cxnSp>
        <p:pic>
          <p:nvPicPr>
            <p:cNvPr id="46" name="Picture 45" descr="shaftim-crop.png"/>
            <p:cNvPicPr>
              <a:picLocks noChangeAspect="1"/>
            </p:cNvPicPr>
            <p:nvPr/>
          </p:nvPicPr>
          <p:blipFill>
            <a:blip r:embed="rId3"/>
            <a:stretch>
              <a:fillRect/>
            </a:stretch>
          </p:blipFill>
          <p:spPr>
            <a:xfrm>
              <a:off x="1690687" y="1878806"/>
              <a:ext cx="7351713" cy="1023937"/>
            </a:xfrm>
            <a:prstGeom prst="rect">
              <a:avLst/>
            </a:prstGeom>
          </p:spPr>
        </p:pic>
      </p:grpSp>
      <p:sp>
        <p:nvSpPr>
          <p:cNvPr id="2" name="Title 1"/>
          <p:cNvSpPr>
            <a:spLocks noGrp="1"/>
          </p:cNvSpPr>
          <p:nvPr>
            <p:ph type="title"/>
          </p:nvPr>
        </p:nvSpPr>
        <p:spPr/>
        <p:txBody>
          <a:bodyPr/>
          <a:lstStyle/>
          <a:p>
            <a:r>
              <a:rPr lang="en-US" dirty="0" smtClean="0"/>
              <a:t>External light shafts</a:t>
            </a:r>
            <a:endParaRPr lang="en-US" dirty="0"/>
          </a:p>
        </p:txBody>
      </p:sp>
      <p:sp>
        <p:nvSpPr>
          <p:cNvPr id="39" name="Content Placeholder 2"/>
          <p:cNvSpPr>
            <a:spLocks noGrp="1"/>
          </p:cNvSpPr>
          <p:nvPr>
            <p:ph idx="1"/>
          </p:nvPr>
        </p:nvSpPr>
        <p:spPr>
          <a:xfrm>
            <a:off x="457200" y="1371600"/>
            <a:ext cx="8229600" cy="4525963"/>
          </a:xfrm>
        </p:spPr>
        <p:txBody>
          <a:bodyPr>
            <a:normAutofit/>
          </a:bodyPr>
          <a:lstStyle/>
          <a:p>
            <a:pPr marL="0" indent="0">
              <a:buNone/>
            </a:pPr>
            <a:r>
              <a:rPr lang="en-US" dirty="0" smtClean="0"/>
              <a:t>How to set direction of the shaft in 3D?</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orig.png"/>
          <p:cNvPicPr>
            <a:picLocks noChangeAspect="1"/>
          </p:cNvPicPr>
          <p:nvPr/>
        </p:nvPicPr>
        <p:blipFill>
          <a:blip r:embed="rId3"/>
          <a:stretch>
            <a:fillRect/>
          </a:stretch>
        </p:blipFill>
        <p:spPr>
          <a:xfrm>
            <a:off x="1689101" y="1879600"/>
            <a:ext cx="5651500" cy="4238625"/>
          </a:xfrm>
          <a:prstGeom prst="rect">
            <a:avLst/>
          </a:prstGeom>
        </p:spPr>
      </p:pic>
      <p:pic>
        <p:nvPicPr>
          <p:cNvPr id="4" name="Picture 3" descr="latex-image-1.pdf"/>
          <p:cNvPicPr>
            <a:picLocks noChangeAspect="1"/>
          </p:cNvPicPr>
          <p:nvPr/>
        </p:nvPicPr>
        <p:blipFill>
          <a:blip r:embed="rId4"/>
          <a:stretch>
            <a:fillRect/>
          </a:stretch>
        </p:blipFill>
        <p:spPr>
          <a:xfrm>
            <a:off x="4711700" y="3581400"/>
            <a:ext cx="2679700" cy="1651000"/>
          </a:xfrm>
          <a:prstGeom prst="rect">
            <a:avLst/>
          </a:prstGeom>
          <a:solidFill>
            <a:schemeClr val="bg1">
              <a:alpha val="47000"/>
            </a:schemeClr>
          </a:solidFill>
        </p:spPr>
      </p:pic>
      <p:pic>
        <p:nvPicPr>
          <p:cNvPr id="5" name="Picture 4" descr="latex-image-1.pdf"/>
          <p:cNvPicPr>
            <a:picLocks noChangeAspect="1"/>
          </p:cNvPicPr>
          <p:nvPr/>
        </p:nvPicPr>
        <p:blipFill>
          <a:blip r:embed="rId5"/>
          <a:stretch>
            <a:fillRect/>
          </a:stretch>
        </p:blipFill>
        <p:spPr>
          <a:xfrm>
            <a:off x="4724400" y="1447800"/>
            <a:ext cx="2679700" cy="1651000"/>
          </a:xfrm>
          <a:prstGeom prst="rect">
            <a:avLst/>
          </a:prstGeom>
          <a:solidFill>
            <a:schemeClr val="bg1">
              <a:alpha val="51000"/>
            </a:schemeClr>
          </a:solidFill>
        </p:spPr>
      </p:pic>
      <p:sp>
        <p:nvSpPr>
          <p:cNvPr id="6" name="Oval 5"/>
          <p:cNvSpPr/>
          <p:nvPr/>
        </p:nvSpPr>
        <p:spPr>
          <a:xfrm>
            <a:off x="4389120" y="4000500"/>
            <a:ext cx="259080" cy="259080"/>
          </a:xfrm>
          <a:prstGeom prst="ellipse">
            <a:avLst/>
          </a:prstGeom>
          <a:ln/>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4356100" y="1917700"/>
            <a:ext cx="259080" cy="259080"/>
          </a:xfrm>
          <a:prstGeom prst="ellipse">
            <a:avLst/>
          </a:prstGeom>
          <a:ln/>
        </p:spPr>
        <p:style>
          <a:lnRef idx="1">
            <a:schemeClr val="accent1"/>
          </a:lnRef>
          <a:fillRef idx="3">
            <a:schemeClr val="accent1"/>
          </a:fillRef>
          <a:effectRef idx="2">
            <a:schemeClr val="accent1"/>
          </a:effectRef>
          <a:fontRef idx="minor">
            <a:schemeClr val="lt1"/>
          </a:fontRef>
        </p:style>
      </p:sp>
      <p:sp>
        <p:nvSpPr>
          <p:cNvPr id="3" name="Title 2"/>
          <p:cNvSpPr>
            <a:spLocks noGrp="1"/>
          </p:cNvSpPr>
          <p:nvPr>
            <p:ph type="title"/>
          </p:nvPr>
        </p:nvSpPr>
        <p:spPr/>
        <p:txBody>
          <a:bodyPr/>
          <a:lstStyle/>
          <a:p>
            <a:r>
              <a:rPr lang="en-US" dirty="0" smtClean="0"/>
              <a:t>Setting light shaft direction</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composite.png"/>
          <p:cNvPicPr>
            <a:picLocks noChangeAspect="1"/>
          </p:cNvPicPr>
          <p:nvPr/>
        </p:nvPicPr>
        <p:blipFill>
          <a:blip r:embed="rId2"/>
          <a:stretch>
            <a:fillRect/>
          </a:stretch>
        </p:blipFill>
        <p:spPr>
          <a:xfrm>
            <a:off x="1689101" y="1879599"/>
            <a:ext cx="5651500" cy="4238625"/>
          </a:xfrm>
          <a:prstGeom prst="rect">
            <a:avLst/>
          </a:prstGeom>
        </p:spPr>
      </p:pic>
      <p:sp>
        <p:nvSpPr>
          <p:cNvPr id="2" name="Title 1"/>
          <p:cNvSpPr>
            <a:spLocks noGrp="1"/>
          </p:cNvSpPr>
          <p:nvPr>
            <p:ph type="title"/>
          </p:nvPr>
        </p:nvSpPr>
        <p:spPr/>
        <p:txBody>
          <a:bodyPr/>
          <a:lstStyle/>
          <a:p>
            <a:r>
              <a:rPr lang="en-US" dirty="0" smtClean="0"/>
              <a:t>Light shaft result</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Inserting objects</a:t>
            </a:r>
            <a:endParaRPr lang="en-US" dirty="0"/>
          </a:p>
        </p:txBody>
      </p:sp>
      <p:sp>
        <p:nvSpPr>
          <p:cNvPr id="3" name="Content Placeholder 2"/>
          <p:cNvSpPr>
            <a:spLocks noGrp="1"/>
          </p:cNvSpPr>
          <p:nvPr>
            <p:ph idx="1"/>
          </p:nvPr>
        </p:nvSpPr>
        <p:spPr/>
        <p:txBody>
          <a:bodyPr>
            <a:normAutofit/>
          </a:bodyPr>
          <a:lstStyle/>
          <a:p>
            <a:r>
              <a:rPr lang="en-US" dirty="0"/>
              <a:t>R</a:t>
            </a:r>
            <a:r>
              <a:rPr lang="en-US" dirty="0" smtClean="0"/>
              <a:t>epresentation of </a:t>
            </a:r>
            <a:r>
              <a:rPr lang="en-US" dirty="0"/>
              <a:t>g</a:t>
            </a:r>
            <a:r>
              <a:rPr lang="en-US" dirty="0" smtClean="0"/>
              <a:t>eometry, materials and lights is now compatible with 3D modeling software</a:t>
            </a:r>
          </a:p>
          <a:p>
            <a:r>
              <a:rPr lang="en-US" dirty="0" smtClean="0"/>
              <a:t>Two methods of insertion/interaction</a:t>
            </a:r>
          </a:p>
          <a:p>
            <a:pPr lvl="1"/>
            <a:r>
              <a:rPr lang="en-US" dirty="0" smtClean="0"/>
              <a:t>Novice: image space editing</a:t>
            </a:r>
          </a:p>
          <a:p>
            <a:pPr lvl="1"/>
            <a:r>
              <a:rPr lang="en-US" dirty="0" smtClean="0"/>
              <a:t>Professional: 3D modeling tools (e.g. Maya)</a:t>
            </a:r>
          </a:p>
          <a:p>
            <a:r>
              <a:rPr lang="en-US" dirty="0" smtClean="0"/>
              <a:t>Scene rendered with physically based renderer (e.g. </a:t>
            </a:r>
            <a:r>
              <a:rPr lang="en-US" dirty="0" err="1" smtClean="0"/>
              <a:t>LuxRender</a:t>
            </a:r>
            <a:r>
              <a:rPr lang="en-US" dirty="0" smtClean="0"/>
              <a:t>, Blender’s Cycles)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Blender demo</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polygonal mesh</a:t>
            </a:r>
            <a:endParaRPr lang="en-US" dirty="0"/>
          </a:p>
        </p:txBody>
      </p:sp>
      <p:sp>
        <p:nvSpPr>
          <p:cNvPr id="3" name="Content Placeholder 2"/>
          <p:cNvSpPr>
            <a:spLocks noGrp="1"/>
          </p:cNvSpPr>
          <p:nvPr>
            <p:ph idx="1"/>
          </p:nvPr>
        </p:nvSpPr>
        <p:spPr/>
        <p:txBody>
          <a:bodyPr/>
          <a:lstStyle/>
          <a:p>
            <a:r>
              <a:rPr lang="en-US" dirty="0" smtClean="0"/>
              <a:t>Discrete representation of a surface</a:t>
            </a:r>
          </a:p>
          <a:p>
            <a:pPr lvl="1"/>
            <a:r>
              <a:rPr lang="en-US" dirty="0" smtClean="0"/>
              <a:t>Represented by vertices -&gt; edges -&gt; polygons (faces)</a:t>
            </a:r>
            <a:endParaRPr lang="en-US" dirty="0"/>
          </a:p>
        </p:txBody>
      </p:sp>
      <p:pic>
        <p:nvPicPr>
          <p:cNvPr id="4" name="Picture 3" descr="Dolphin_triangle_mesh.png"/>
          <p:cNvPicPr>
            <a:picLocks noChangeAspect="1"/>
          </p:cNvPicPr>
          <p:nvPr/>
        </p:nvPicPr>
        <p:blipFill>
          <a:blip r:embed="rId2"/>
          <a:stretch>
            <a:fillRect/>
          </a:stretch>
        </p:blipFill>
        <p:spPr>
          <a:xfrm>
            <a:off x="2590800" y="2895600"/>
            <a:ext cx="5537200" cy="3414898"/>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end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00" y="4800600"/>
            <a:ext cx="2235200" cy="1676400"/>
          </a:xfrm>
          <a:prstGeom prst="rect">
            <a:avLst/>
          </a:prstGeom>
        </p:spPr>
      </p:pic>
      <p:sp>
        <p:nvSpPr>
          <p:cNvPr id="2" name="Title 1"/>
          <p:cNvSpPr>
            <a:spLocks noGrp="1"/>
          </p:cNvSpPr>
          <p:nvPr>
            <p:ph type="title"/>
          </p:nvPr>
        </p:nvSpPr>
        <p:spPr>
          <a:xfrm>
            <a:off x="457200" y="-76200"/>
            <a:ext cx="8229600" cy="1143000"/>
          </a:xfrm>
        </p:spPr>
        <p:txBody>
          <a:bodyPr/>
          <a:lstStyle/>
          <a:p>
            <a:r>
              <a:rPr lang="en-US" dirty="0" smtClean="0"/>
              <a:t>Final composite</a:t>
            </a:r>
            <a:endParaRPr lang="en-US" dirty="0"/>
          </a:p>
        </p:txBody>
      </p:sp>
      <p:sp>
        <p:nvSpPr>
          <p:cNvPr id="3" name="Content Placeholder 2"/>
          <p:cNvSpPr>
            <a:spLocks noGrp="1"/>
          </p:cNvSpPr>
          <p:nvPr>
            <p:ph idx="1"/>
          </p:nvPr>
        </p:nvSpPr>
        <p:spPr>
          <a:xfrm>
            <a:off x="304800" y="944562"/>
            <a:ext cx="8458200" cy="4525963"/>
          </a:xfrm>
        </p:spPr>
        <p:txBody>
          <a:bodyPr>
            <a:normAutofit/>
          </a:bodyPr>
          <a:lstStyle/>
          <a:p>
            <a:pPr marL="0" indent="0">
              <a:buNone/>
            </a:pPr>
            <a:r>
              <a:rPr lang="en-US" dirty="0"/>
              <a:t>A</a:t>
            </a:r>
            <a:r>
              <a:rPr lang="en-US" dirty="0" smtClean="0"/>
              <a:t>dditive differential technique [</a:t>
            </a:r>
            <a:r>
              <a:rPr lang="en-US" dirty="0" err="1" smtClean="0"/>
              <a:t>Debevec</a:t>
            </a:r>
            <a:r>
              <a:rPr lang="en-US" dirty="0" smtClean="0"/>
              <a:t> 1998]</a:t>
            </a:r>
          </a:p>
        </p:txBody>
      </p:sp>
      <p:sp>
        <p:nvSpPr>
          <p:cNvPr id="4" name="Rectangle 3"/>
          <p:cNvSpPr/>
          <p:nvPr/>
        </p:nvSpPr>
        <p:spPr>
          <a:xfrm>
            <a:off x="990600" y="1488142"/>
            <a:ext cx="6847965" cy="523220"/>
          </a:xfrm>
          <a:prstGeom prst="rect">
            <a:avLst/>
          </a:prstGeom>
        </p:spPr>
        <p:txBody>
          <a:bodyPr wrap="none">
            <a:spAutoFit/>
          </a:bodyPr>
          <a:lstStyle/>
          <a:p>
            <a:r>
              <a:rPr lang="en-US" sz="2800" dirty="0"/>
              <a:t>composite </a:t>
            </a:r>
            <a:r>
              <a:rPr lang="en-US" sz="2800" dirty="0" smtClean="0"/>
              <a:t>= </a:t>
            </a:r>
            <a:r>
              <a:rPr lang="en-US" sz="2800" dirty="0"/>
              <a:t>M.*R + (1-M).*I + (1-M).*(</a:t>
            </a:r>
            <a:r>
              <a:rPr lang="en-US" sz="2800" dirty="0" smtClean="0"/>
              <a:t>R-E)*c </a:t>
            </a:r>
            <a:endParaRPr lang="en-US" sz="2800" dirty="0"/>
          </a:p>
        </p:txBody>
      </p:sp>
      <p:sp>
        <p:nvSpPr>
          <p:cNvPr id="5" name="Rectangle 4"/>
          <p:cNvSpPr/>
          <p:nvPr/>
        </p:nvSpPr>
        <p:spPr>
          <a:xfrm>
            <a:off x="5715000" y="4267200"/>
            <a:ext cx="1162882" cy="369332"/>
          </a:xfrm>
          <a:prstGeom prst="rect">
            <a:avLst/>
          </a:prstGeom>
        </p:spPr>
        <p:txBody>
          <a:bodyPr wrap="none">
            <a:spAutoFit/>
          </a:bodyPr>
          <a:lstStyle/>
          <a:p>
            <a:r>
              <a:rPr lang="en-US" dirty="0" smtClean="0"/>
              <a:t>composite</a:t>
            </a:r>
            <a:endParaRPr lang="en-US" dirty="0"/>
          </a:p>
        </p:txBody>
      </p:sp>
      <p:sp>
        <p:nvSpPr>
          <p:cNvPr id="13" name="Rectangle 12"/>
          <p:cNvSpPr/>
          <p:nvPr/>
        </p:nvSpPr>
        <p:spPr>
          <a:xfrm>
            <a:off x="1219200" y="6400800"/>
            <a:ext cx="1371514" cy="369332"/>
          </a:xfrm>
          <a:prstGeom prst="rect">
            <a:avLst/>
          </a:prstGeom>
        </p:spPr>
        <p:txBody>
          <a:bodyPr wrap="none">
            <a:spAutoFit/>
          </a:bodyPr>
          <a:lstStyle/>
          <a:p>
            <a:r>
              <a:rPr lang="en-US" dirty="0" smtClean="0"/>
              <a:t>R (rendered)</a:t>
            </a:r>
            <a:endParaRPr lang="en-US" dirty="0"/>
          </a:p>
        </p:txBody>
      </p:sp>
      <p:sp>
        <p:nvSpPr>
          <p:cNvPr id="14" name="Rectangle 13"/>
          <p:cNvSpPr/>
          <p:nvPr/>
        </p:nvSpPr>
        <p:spPr>
          <a:xfrm>
            <a:off x="4114800" y="6400800"/>
            <a:ext cx="1091878" cy="369332"/>
          </a:xfrm>
          <a:prstGeom prst="rect">
            <a:avLst/>
          </a:prstGeom>
        </p:spPr>
        <p:txBody>
          <a:bodyPr wrap="none">
            <a:spAutoFit/>
          </a:bodyPr>
          <a:lstStyle/>
          <a:p>
            <a:r>
              <a:rPr lang="en-US" dirty="0" smtClean="0"/>
              <a:t>E (empty)</a:t>
            </a:r>
            <a:endParaRPr lang="en-US" dirty="0"/>
          </a:p>
        </p:txBody>
      </p:sp>
      <p:sp>
        <p:nvSpPr>
          <p:cNvPr id="15" name="Rectangle 14"/>
          <p:cNvSpPr/>
          <p:nvPr/>
        </p:nvSpPr>
        <p:spPr>
          <a:xfrm>
            <a:off x="6934200" y="6400800"/>
            <a:ext cx="1064376" cy="369332"/>
          </a:xfrm>
          <a:prstGeom prst="rect">
            <a:avLst/>
          </a:prstGeom>
        </p:spPr>
        <p:txBody>
          <a:bodyPr wrap="none">
            <a:spAutoFit/>
          </a:bodyPr>
          <a:lstStyle/>
          <a:p>
            <a:r>
              <a:rPr lang="en-US" dirty="0" smtClean="0"/>
              <a:t>M (mask)</a:t>
            </a:r>
            <a:endParaRPr lang="en-US" dirty="0"/>
          </a:p>
        </p:txBody>
      </p:sp>
      <p:sp>
        <p:nvSpPr>
          <p:cNvPr id="16" name="Rectangle 15"/>
          <p:cNvSpPr/>
          <p:nvPr/>
        </p:nvSpPr>
        <p:spPr>
          <a:xfrm>
            <a:off x="2057400" y="4267200"/>
            <a:ext cx="1544075" cy="369332"/>
          </a:xfrm>
          <a:prstGeom prst="rect">
            <a:avLst/>
          </a:prstGeom>
        </p:spPr>
        <p:txBody>
          <a:bodyPr wrap="none">
            <a:spAutoFit/>
          </a:bodyPr>
          <a:lstStyle/>
          <a:p>
            <a:r>
              <a:rPr lang="en-US" dirty="0" smtClean="0"/>
              <a:t>I (background)</a:t>
            </a:r>
            <a:endParaRPr lang="en-US" dirty="0"/>
          </a:p>
        </p:txBody>
      </p:sp>
      <p:pic>
        <p:nvPicPr>
          <p:cNvPr id="6" name="Picture 5" descr="backgroun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2057400"/>
            <a:ext cx="3048000" cy="2286000"/>
          </a:xfrm>
          <a:prstGeom prst="rect">
            <a:avLst/>
          </a:prstGeom>
        </p:spPr>
      </p:pic>
      <p:pic>
        <p:nvPicPr>
          <p:cNvPr id="7" name="Picture 6" descr="render_composit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2057400"/>
            <a:ext cx="3048000" cy="2286000"/>
          </a:xfrm>
          <a:prstGeom prst="rect">
            <a:avLst/>
          </a:prstGeom>
        </p:spPr>
      </p:pic>
      <p:pic>
        <p:nvPicPr>
          <p:cNvPr id="8" name="Picture 7" descr="render_empty.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4800600"/>
            <a:ext cx="2235200" cy="1676400"/>
          </a:xfrm>
          <a:prstGeom prst="rect">
            <a:avLst/>
          </a:prstGeom>
        </p:spPr>
      </p:pic>
      <p:pic>
        <p:nvPicPr>
          <p:cNvPr id="9" name="Picture 8" descr="render_mask.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0" y="4800600"/>
            <a:ext cx="2235200" cy="1676400"/>
          </a:xfrm>
          <a:prstGeom prst="rect">
            <a:avLst/>
          </a:prstGeom>
        </p:spPr>
      </p:pic>
      <p:sp>
        <p:nvSpPr>
          <p:cNvPr id="10" name="TextBox 9"/>
          <p:cNvSpPr txBox="1"/>
          <p:nvPr/>
        </p:nvSpPr>
        <p:spPr>
          <a:xfrm>
            <a:off x="8000479" y="1828800"/>
            <a:ext cx="1179616" cy="646331"/>
          </a:xfrm>
          <a:prstGeom prst="rect">
            <a:avLst/>
          </a:prstGeom>
          <a:noFill/>
        </p:spPr>
        <p:txBody>
          <a:bodyPr wrap="square" rtlCol="0">
            <a:spAutoFit/>
          </a:bodyPr>
          <a:lstStyle/>
          <a:p>
            <a:r>
              <a:rPr lang="en-US" dirty="0" smtClean="0"/>
              <a:t>effect multiplier</a:t>
            </a:r>
            <a:endParaRPr lang="en-US" dirty="0"/>
          </a:p>
        </p:txBody>
      </p:sp>
      <p:cxnSp>
        <p:nvCxnSpPr>
          <p:cNvPr id="17" name="Straight Arrow Connector 16"/>
          <p:cNvCxnSpPr>
            <a:stCxn id="10" idx="1"/>
          </p:cNvCxnSpPr>
          <p:nvPr/>
        </p:nvCxnSpPr>
        <p:spPr>
          <a:xfrm flipH="1" flipV="1">
            <a:off x="7677892" y="1828800"/>
            <a:ext cx="322587" cy="323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a:t>
            </a:r>
            <a:endParaRPr lang="en-US" dirty="0"/>
          </a:p>
        </p:txBody>
      </p:sp>
      <p:sp>
        <p:nvSpPr>
          <p:cNvPr id="5" name="Title 1"/>
          <p:cNvSpPr txBox="1">
            <a:spLocks/>
          </p:cNvSpPr>
          <p:nvPr/>
        </p:nvSpPr>
        <p:spPr>
          <a:xfrm>
            <a:off x="533400" y="2057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hlinkClick r:id="rId3"/>
              </a:rPr>
              <a:t>Video</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directions</a:t>
            </a:r>
            <a:endParaRPr lang="en-US" dirty="0"/>
          </a:p>
        </p:txBody>
      </p:sp>
      <p:sp>
        <p:nvSpPr>
          <p:cNvPr id="3" name="Content Placeholder 2"/>
          <p:cNvSpPr>
            <a:spLocks noGrp="1"/>
          </p:cNvSpPr>
          <p:nvPr>
            <p:ph idx="1"/>
          </p:nvPr>
        </p:nvSpPr>
        <p:spPr/>
        <p:txBody>
          <a:bodyPr/>
          <a:lstStyle/>
          <a:p>
            <a:r>
              <a:rPr lang="en-US" dirty="0" smtClean="0"/>
              <a:t>Can we do better with</a:t>
            </a:r>
          </a:p>
          <a:p>
            <a:pPr lvl="1"/>
            <a:r>
              <a:rPr lang="en-US" dirty="0" smtClean="0"/>
              <a:t>Multiple images?</a:t>
            </a:r>
          </a:p>
          <a:p>
            <a:pPr lvl="1"/>
            <a:r>
              <a:rPr lang="en-US" dirty="0" smtClean="0"/>
              <a:t>Videos?</a:t>
            </a:r>
          </a:p>
          <a:p>
            <a:pPr lvl="1"/>
            <a:r>
              <a:rPr lang="en-US" dirty="0" smtClean="0"/>
              <a:t>Depth?</a:t>
            </a:r>
          </a:p>
          <a:p>
            <a:r>
              <a:rPr lang="en-US" dirty="0" smtClean="0"/>
              <a:t>Better scene understanding?</a:t>
            </a:r>
          </a:p>
          <a:p>
            <a:r>
              <a:rPr lang="en-US" dirty="0" smtClean="0"/>
              <a:t>How to insert image fragments?</a:t>
            </a:r>
          </a:p>
          <a:p>
            <a:endParaRPr lang="en-US" dirty="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recent version</a:t>
            </a:r>
            <a:endParaRPr lang="en-US" dirty="0"/>
          </a:p>
        </p:txBody>
      </p:sp>
      <p:sp>
        <p:nvSpPr>
          <p:cNvPr id="3" name="Content Placeholder 2"/>
          <p:cNvSpPr>
            <a:spLocks noGrp="1"/>
          </p:cNvSpPr>
          <p:nvPr>
            <p:ph idx="1"/>
          </p:nvPr>
        </p:nvSpPr>
        <p:spPr/>
        <p:txBody>
          <a:bodyPr/>
          <a:lstStyle/>
          <a:p>
            <a:pPr marL="0" indent="0">
              <a:buNone/>
            </a:pPr>
            <a:r>
              <a:rPr lang="en-US" dirty="0" err="1" smtClean="0"/>
              <a:t>Karsch</a:t>
            </a:r>
            <a:r>
              <a:rPr lang="en-US" dirty="0" smtClean="0"/>
              <a:t> et al. </a:t>
            </a:r>
            <a:r>
              <a:rPr lang="en-US" dirty="0"/>
              <a:t>2014: </a:t>
            </a:r>
            <a:r>
              <a:rPr lang="en-US" dirty="0">
                <a:hlinkClick r:id="rId2"/>
              </a:rPr>
              <a:t>http://</a:t>
            </a:r>
            <a:r>
              <a:rPr lang="en-US" dirty="0" smtClean="0">
                <a:hlinkClick r:id="rId2"/>
              </a:rPr>
              <a:t>vimeo.com/101866891</a:t>
            </a:r>
            <a:endParaRPr lang="en-US" dirty="0" smtClean="0"/>
          </a:p>
          <a:p>
            <a:pPr marL="0" indent="0">
              <a:buNone/>
            </a:pPr>
            <a:endParaRPr lang="en-US" dirty="0"/>
          </a:p>
        </p:txBody>
      </p:sp>
    </p:spTree>
    <p:extLst>
      <p:ext uri="{BB962C8B-B14F-4D97-AF65-F5344CB8AC3E}">
        <p14:creationId xmlns:p14="http://schemas.microsoft.com/office/powerpoint/2010/main" val="37164334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600200"/>
            <a:ext cx="8229600" cy="4800600"/>
          </a:xfrm>
        </p:spPr>
        <p:txBody>
          <a:bodyPr>
            <a:normAutofit lnSpcReduction="10000"/>
          </a:bodyPr>
          <a:lstStyle/>
          <a:p>
            <a:r>
              <a:rPr lang="en-US" dirty="0" smtClean="0"/>
              <a:t>We can accurately predict how a 3D object would look in a depicted scene by recovering</a:t>
            </a:r>
          </a:p>
          <a:p>
            <a:pPr lvl="1"/>
            <a:r>
              <a:rPr lang="en-US" dirty="0" smtClean="0"/>
              <a:t>Viewpoint: camera matrix, single view geometry</a:t>
            </a:r>
          </a:p>
          <a:p>
            <a:pPr lvl="1"/>
            <a:r>
              <a:rPr lang="en-US" dirty="0" smtClean="0"/>
              <a:t>Scene geometry: single-view geometry</a:t>
            </a:r>
          </a:p>
          <a:p>
            <a:pPr lvl="1"/>
            <a:r>
              <a:rPr lang="en-US" dirty="0" smtClean="0"/>
              <a:t>Material: “intrinsic image approaches”</a:t>
            </a:r>
          </a:p>
          <a:p>
            <a:pPr lvl="1"/>
            <a:r>
              <a:rPr lang="en-US" dirty="0" smtClean="0"/>
              <a:t>Lighting: solve for lights such that rendering reproduces image</a:t>
            </a:r>
          </a:p>
          <a:p>
            <a:pPr lvl="1"/>
            <a:endParaRPr lang="en-US" dirty="0"/>
          </a:p>
          <a:p>
            <a:r>
              <a:rPr lang="en-US" dirty="0" smtClean="0"/>
              <a:t>Next classes: interest points, alignment, and stitching</a:t>
            </a:r>
          </a:p>
        </p:txBody>
      </p:sp>
    </p:spTree>
    <p:extLst>
      <p:ext uri="{BB962C8B-B14F-4D97-AF65-F5344CB8AC3E}">
        <p14:creationId xmlns:p14="http://schemas.microsoft.com/office/powerpoint/2010/main" val="2657183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 these…</a:t>
            </a:r>
            <a:endParaRPr lang="en-US" dirty="0"/>
          </a:p>
        </p:txBody>
      </p:sp>
      <p:pic>
        <p:nvPicPr>
          <p:cNvPr id="6" name="Picture 5" descr="Sphere-wireframe.png"/>
          <p:cNvPicPr>
            <a:picLocks noChangeAspect="1"/>
          </p:cNvPicPr>
          <p:nvPr/>
        </p:nvPicPr>
        <p:blipFill>
          <a:blip r:embed="rId3"/>
          <a:stretch>
            <a:fillRect/>
          </a:stretch>
        </p:blipFill>
        <p:spPr>
          <a:xfrm>
            <a:off x="6178550" y="2133600"/>
            <a:ext cx="2813050" cy="2813050"/>
          </a:xfrm>
          <a:prstGeom prst="rect">
            <a:avLst/>
          </a:prstGeom>
        </p:spPr>
      </p:pic>
      <p:pic>
        <p:nvPicPr>
          <p:cNvPr id="7" name="Picture 6" descr="Screen shot 2011-10-12 at 12.13.34 AM.png"/>
          <p:cNvPicPr>
            <a:picLocks noChangeAspect="1"/>
          </p:cNvPicPr>
          <p:nvPr/>
        </p:nvPicPr>
        <p:blipFill>
          <a:blip r:embed="rId4"/>
          <a:stretch>
            <a:fillRect/>
          </a:stretch>
        </p:blipFill>
        <p:spPr>
          <a:xfrm>
            <a:off x="152400" y="2292350"/>
            <a:ext cx="2760705" cy="2432050"/>
          </a:xfrm>
          <a:prstGeom prst="rect">
            <a:avLst/>
          </a:prstGeom>
        </p:spPr>
      </p:pic>
      <p:pic>
        <p:nvPicPr>
          <p:cNvPr id="8" name="Picture 7" descr="happy.jpeg"/>
          <p:cNvPicPr>
            <a:picLocks noChangeAspect="1"/>
          </p:cNvPicPr>
          <p:nvPr/>
        </p:nvPicPr>
        <p:blipFill>
          <a:blip r:embed="rId5"/>
          <a:stretch>
            <a:fillRect/>
          </a:stretch>
        </p:blipFill>
        <p:spPr>
          <a:xfrm>
            <a:off x="3135709" y="1828800"/>
            <a:ext cx="2807891" cy="3594100"/>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9720</TotalTime>
  <Words>2068</Words>
  <Application>Microsoft Office PowerPoint</Application>
  <PresentationFormat>On-screen Show (4:3)</PresentationFormat>
  <Paragraphs>379</Paragraphs>
  <Slides>84</Slides>
  <Notes>52</Notes>
  <HiddenSlides>16</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2" baseType="lpstr">
      <vt:lpstr>Arial</vt:lpstr>
      <vt:lpstr>Calibri</vt:lpstr>
      <vt:lpstr>Cambria Math</vt:lpstr>
      <vt:lpstr>Helvetica</vt:lpstr>
      <vt:lpstr>Times New Roman</vt:lpstr>
      <vt:lpstr>Wingdings</vt:lpstr>
      <vt:lpstr>Office Theme</vt:lpstr>
      <vt:lpstr>Equation</vt:lpstr>
      <vt:lpstr>The image as a virtual stage</vt:lpstr>
      <vt:lpstr>Upcoming</vt:lpstr>
      <vt:lpstr>Today</vt:lpstr>
      <vt:lpstr>Mirror ball -&gt; equirectangular</vt:lpstr>
      <vt:lpstr>Mirror ball -&gt; equirectangular</vt:lpstr>
      <vt:lpstr>Mirror ball -&gt; equirectangular</vt:lpstr>
      <vt:lpstr>PowerPoint Presentation</vt:lpstr>
      <vt:lpstr>The polygonal mesh</vt:lpstr>
      <vt:lpstr>Insert these…</vt:lpstr>
      <vt:lpstr>…into this</vt:lpstr>
      <vt:lpstr>…into this</vt:lpstr>
      <vt:lpstr>Or, remove this</vt:lpstr>
      <vt:lpstr>Or, remove this</vt:lpstr>
      <vt:lpstr>Problem statement</vt:lpstr>
      <vt:lpstr>Inserting 3D objects into photographs</vt:lpstr>
      <vt:lpstr>Challenges</vt:lpstr>
      <vt:lpstr>Earlier approaches with scene access</vt:lpstr>
      <vt:lpstr>Earlier approaches with scene access</vt:lpstr>
      <vt:lpstr>Earlier approaches without scene access</vt:lpstr>
      <vt:lpstr>System overview</vt:lpstr>
      <vt:lpstr>PowerPoint Presentation</vt:lpstr>
      <vt:lpstr>Overview of getting geometry and lighting</vt:lpstr>
      <vt:lpstr>PowerPoint Presentation</vt:lpstr>
      <vt:lpstr>PowerPoint Presentation</vt:lpstr>
      <vt:lpstr>PowerPoint Presentation</vt:lpstr>
      <vt:lpstr>PowerPoint Presentation</vt:lpstr>
      <vt:lpstr>PowerPoint Presentation</vt:lpstr>
      <vt:lpstr>What the spatial layout provides</vt:lpstr>
      <vt:lpstr>PowerPoint Presentation</vt:lpstr>
      <vt:lpstr>PowerPoint Presentation</vt:lpstr>
      <vt:lpstr>PowerPoint Presentation</vt:lpstr>
      <vt:lpstr>PowerPoint Presentation</vt:lpstr>
      <vt:lpstr>PowerPoint Presentation</vt:lpstr>
      <vt:lpstr>We need scene geometry to provi</vt:lpstr>
      <vt:lpstr>That’s better, sort of…</vt:lpstr>
      <vt:lpstr>Single view reconstruction</vt:lpstr>
      <vt:lpstr>Single view reconstruction</vt:lpstr>
      <vt:lpstr>Ideal example</vt:lpstr>
      <vt:lpstr>Example</vt:lpstr>
      <vt:lpstr>Solving for camera viewpoint</vt:lpstr>
      <vt:lpstr>Solving for camera viewpoint</vt:lpstr>
      <vt:lpstr>Solving for camera viewpoint</vt:lpstr>
      <vt:lpstr>Projecting to image space</vt:lpstr>
      <vt:lpstr>What about the reverse?</vt:lpstr>
      <vt:lpstr>What about the reverse?</vt:lpstr>
      <vt:lpstr>Homographies</vt:lpstr>
      <vt:lpstr>Image Rectification</vt:lpstr>
      <vt:lpstr>Modeling occlusions</vt:lpstr>
      <vt:lpstr>User-defined boundary</vt:lpstr>
      <vt:lpstr>Segmentation with graph cuts</vt:lpstr>
      <vt:lpstr>Segmentation with graph cuts</vt:lpstr>
      <vt:lpstr>Refined segmentation</vt:lpstr>
      <vt:lpstr>Spectral Matting</vt:lpstr>
      <vt:lpstr>Spectral matting</vt:lpstr>
      <vt:lpstr>Spectral Matting</vt:lpstr>
      <vt:lpstr>Spectral Matting</vt:lpstr>
      <vt:lpstr>Spectral matting</vt:lpstr>
      <vt:lpstr>Spectral matting</vt:lpstr>
      <vt:lpstr>Segmentations as “billboards”</vt:lpstr>
      <vt:lpstr>Segmentations as “billboards”</vt:lpstr>
      <vt:lpstr>Rendering via ray tracing</vt:lpstr>
      <vt:lpstr>Rendering via ray tracing</vt:lpstr>
      <vt:lpstr>Insertion without relighting</vt:lpstr>
      <vt:lpstr>…with relighting</vt:lpstr>
      <vt:lpstr>Estimating light</vt:lpstr>
      <vt:lpstr>Lighting estimation</vt:lpstr>
      <vt:lpstr>Lighting estimation</vt:lpstr>
      <vt:lpstr>Lighting estimation</vt:lpstr>
      <vt:lpstr>Light refinement</vt:lpstr>
      <vt:lpstr>Initial light parameters</vt:lpstr>
      <vt:lpstr>Refined light parameters</vt:lpstr>
      <vt:lpstr>External light shafts</vt:lpstr>
      <vt:lpstr>External light shafts</vt:lpstr>
      <vt:lpstr>External light shafts</vt:lpstr>
      <vt:lpstr>External light shafts</vt:lpstr>
      <vt:lpstr>Setting light shaft direction</vt:lpstr>
      <vt:lpstr>Light shaft result</vt:lpstr>
      <vt:lpstr>Inserting objects</vt:lpstr>
      <vt:lpstr>Blender demo</vt:lpstr>
      <vt:lpstr>Final composite</vt:lpstr>
      <vt:lpstr>Putting it all together</vt:lpstr>
      <vt:lpstr>Research directions</vt:lpstr>
      <vt:lpstr>Most recent version</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images into stages</dc:title>
  <dc:creator>kevin</dc:creator>
  <cp:lastModifiedBy>Derek</cp:lastModifiedBy>
  <cp:revision>202</cp:revision>
  <dcterms:created xsi:type="dcterms:W3CDTF">2011-10-18T01:15:17Z</dcterms:created>
  <dcterms:modified xsi:type="dcterms:W3CDTF">2017-10-31T14:16:35Z</dcterms:modified>
</cp:coreProperties>
</file>