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emf" ContentType="image/x-e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tags/tag35.xml" ContentType="application/vnd.openxmlformats-officedocument.presentationml.tags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0.xml" ContentType="application/vnd.openxmlformats-officedocument.presentationml.tags+xml"/>
  <Override PartName="/ppt/tags/tag71.xml" ContentType="application/vnd.openxmlformats-officedocument.presentationml.tags+xml"/>
  <Override PartName="/ppt/tags/tag72.xml" ContentType="application/vnd.openxmlformats-officedocument.presentationml.tags+xml"/>
  <Override PartName="/ppt/tags/tag73.xml" ContentType="application/vnd.openxmlformats-officedocument.presentationml.tags+xml"/>
  <Override PartName="/ppt/tags/tag74.xml" ContentType="application/vnd.openxmlformats-officedocument.presentationml.tags+xml"/>
  <Override PartName="/ppt/tags/tag75.xml" ContentType="application/vnd.openxmlformats-officedocument.presentationml.tags+xml"/>
  <Override PartName="/ppt/tags/tag76.xml" ContentType="application/vnd.openxmlformats-officedocument.presentationml.tags+xml"/>
  <Override PartName="/ppt/tags/tag77.xml" ContentType="application/vnd.openxmlformats-officedocument.presentationml.tags+xml"/>
  <Override PartName="/ppt/tags/tag78.xml" ContentType="application/vnd.openxmlformats-officedocument.presentationml.tags+xml"/>
  <Override PartName="/ppt/tags/tag79.xml" ContentType="application/vnd.openxmlformats-officedocument.presentationml.tags+xml"/>
  <Override PartName="/ppt/tags/tag80.xml" ContentType="application/vnd.openxmlformats-officedocument.presentationml.tags+xml"/>
  <Override PartName="/ppt/tags/tag81.xml" ContentType="application/vnd.openxmlformats-officedocument.presentationml.tags+xml"/>
  <Override PartName="/ppt/tags/tag82.xml" ContentType="application/vnd.openxmlformats-officedocument.presentationml.tags+xml"/>
  <Override PartName="/ppt/tags/tag83.xml" ContentType="application/vnd.openxmlformats-officedocument.presentationml.tags+xml"/>
  <Override PartName="/ppt/tags/tag84.xml" ContentType="application/vnd.openxmlformats-officedocument.presentationml.tags+xml"/>
  <Override PartName="/ppt/tags/tag85.xml" ContentType="application/vnd.openxmlformats-officedocument.presentationml.tags+xml"/>
  <Override PartName="/ppt/tags/tag86.xml" ContentType="application/vnd.openxmlformats-officedocument.presentationml.tags+xml"/>
  <Override PartName="/ppt/tags/tag87.xml" ContentType="application/vnd.openxmlformats-officedocument.presentationml.tags+xml"/>
  <Override PartName="/ppt/tags/tag88.xml" ContentType="application/vnd.openxmlformats-officedocument.presentationml.tags+xml"/>
  <Override PartName="/ppt/tags/tag89.xml" ContentType="application/vnd.openxmlformats-officedocument.presentationml.tags+xml"/>
  <Override PartName="/ppt/tags/tag90.xml" ContentType="application/vnd.openxmlformats-officedocument.presentationml.tags+xml"/>
  <Override PartName="/ppt/tags/tag91.xml" ContentType="application/vnd.openxmlformats-officedocument.presentationml.tags+xml"/>
  <Override PartName="/ppt/tags/tag92.xml" ContentType="application/vnd.openxmlformats-officedocument.presentationml.tags+xml"/>
  <Override PartName="/ppt/tags/tag93.xml" ContentType="application/vnd.openxmlformats-officedocument.presentationml.tags+xml"/>
  <Override PartName="/ppt/tags/tag94.xml" ContentType="application/vnd.openxmlformats-officedocument.presentationml.tags+xml"/>
  <Override PartName="/ppt/tags/tag95.xml" ContentType="application/vnd.openxmlformats-officedocument.presentationml.tags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tags/tag96.xml" ContentType="application/vnd.openxmlformats-officedocument.presentationml.tags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74"/>
  </p:notesMasterIdLst>
  <p:sldIdLst>
    <p:sldId id="398" r:id="rId3"/>
    <p:sldId id="656" r:id="rId4"/>
    <p:sldId id="657" r:id="rId5"/>
    <p:sldId id="659" r:id="rId6"/>
    <p:sldId id="768" r:id="rId7"/>
    <p:sldId id="769" r:id="rId8"/>
    <p:sldId id="770" r:id="rId9"/>
    <p:sldId id="771" r:id="rId10"/>
    <p:sldId id="772" r:id="rId11"/>
    <p:sldId id="773" r:id="rId12"/>
    <p:sldId id="774" r:id="rId13"/>
    <p:sldId id="775" r:id="rId14"/>
    <p:sldId id="776" r:id="rId15"/>
    <p:sldId id="777" r:id="rId16"/>
    <p:sldId id="805" r:id="rId17"/>
    <p:sldId id="806" r:id="rId18"/>
    <p:sldId id="807" r:id="rId19"/>
    <p:sldId id="808" r:id="rId20"/>
    <p:sldId id="809" r:id="rId21"/>
    <p:sldId id="778" r:id="rId22"/>
    <p:sldId id="758" r:id="rId23"/>
    <p:sldId id="759" r:id="rId24"/>
    <p:sldId id="760" r:id="rId25"/>
    <p:sldId id="804" r:id="rId26"/>
    <p:sldId id="761" r:id="rId27"/>
    <p:sldId id="762" r:id="rId28"/>
    <p:sldId id="764" r:id="rId29"/>
    <p:sldId id="803" r:id="rId30"/>
    <p:sldId id="698" r:id="rId31"/>
    <p:sldId id="692" r:id="rId32"/>
    <p:sldId id="700" r:id="rId33"/>
    <p:sldId id="695" r:id="rId34"/>
    <p:sldId id="701" r:id="rId35"/>
    <p:sldId id="693" r:id="rId36"/>
    <p:sldId id="709" r:id="rId37"/>
    <p:sldId id="710" r:id="rId38"/>
    <p:sldId id="711" r:id="rId39"/>
    <p:sldId id="754" r:id="rId40"/>
    <p:sldId id="755" r:id="rId41"/>
    <p:sldId id="756" r:id="rId42"/>
    <p:sldId id="696" r:id="rId43"/>
    <p:sldId id="704" r:id="rId44"/>
    <p:sldId id="705" r:id="rId45"/>
    <p:sldId id="706" r:id="rId46"/>
    <p:sldId id="782" r:id="rId47"/>
    <p:sldId id="783" r:id="rId48"/>
    <p:sldId id="784" r:id="rId49"/>
    <p:sldId id="785" r:id="rId50"/>
    <p:sldId id="786" r:id="rId51"/>
    <p:sldId id="714" r:id="rId52"/>
    <p:sldId id="708" r:id="rId53"/>
    <p:sldId id="707" r:id="rId54"/>
    <p:sldId id="745" r:id="rId55"/>
    <p:sldId id="796" r:id="rId56"/>
    <p:sldId id="787" r:id="rId57"/>
    <p:sldId id="788" r:id="rId58"/>
    <p:sldId id="790" r:id="rId59"/>
    <p:sldId id="791" r:id="rId60"/>
    <p:sldId id="727" r:id="rId61"/>
    <p:sldId id="728" r:id="rId62"/>
    <p:sldId id="799" r:id="rId63"/>
    <p:sldId id="800" r:id="rId64"/>
    <p:sldId id="757" r:id="rId65"/>
    <p:sldId id="794" r:id="rId66"/>
    <p:sldId id="801" r:id="rId67"/>
    <p:sldId id="802" r:id="rId68"/>
    <p:sldId id="795" r:id="rId69"/>
    <p:sldId id="672" r:id="rId70"/>
    <p:sldId id="666" r:id="rId71"/>
    <p:sldId id="670" r:id="rId72"/>
    <p:sldId id="797" r:id="rId73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00CC"/>
    <a:srgbClr val="FF00FF"/>
    <a:srgbClr val="0000FF"/>
    <a:srgbClr val="00682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400" autoAdjust="0"/>
    <p:restoredTop sz="79084" autoAdjust="0"/>
  </p:normalViewPr>
  <p:slideViewPr>
    <p:cSldViewPr>
      <p:cViewPr varScale="1">
        <p:scale>
          <a:sx n="49" d="100"/>
          <a:sy n="49" d="100"/>
        </p:scale>
        <p:origin x="1020" y="3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38" y="12455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76" Type="http://schemas.openxmlformats.org/officeDocument/2006/relationships/viewProps" Target="viewProps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9" Type="http://schemas.openxmlformats.org/officeDocument/2006/relationships/slide" Target="slides/slide27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66" Type="http://schemas.openxmlformats.org/officeDocument/2006/relationships/slide" Target="slides/slide64.xml"/><Relationship Id="rId74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61" Type="http://schemas.openxmlformats.org/officeDocument/2006/relationships/slide" Target="slides/slide59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73" Type="http://schemas.openxmlformats.org/officeDocument/2006/relationships/slide" Target="slides/slide71.xml"/><Relationship Id="rId78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56" Type="http://schemas.openxmlformats.org/officeDocument/2006/relationships/slide" Target="slides/slide54.xml"/><Relationship Id="rId64" Type="http://schemas.openxmlformats.org/officeDocument/2006/relationships/slide" Target="slides/slide62.xml"/><Relationship Id="rId69" Type="http://schemas.openxmlformats.org/officeDocument/2006/relationships/slide" Target="slides/slide67.xml"/><Relationship Id="rId77" Type="http://schemas.openxmlformats.org/officeDocument/2006/relationships/theme" Target="theme/theme1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slide" Target="slides/slide44.xml"/><Relationship Id="rId59" Type="http://schemas.openxmlformats.org/officeDocument/2006/relationships/slide" Target="slides/slide57.xml"/><Relationship Id="rId67" Type="http://schemas.openxmlformats.org/officeDocument/2006/relationships/slide" Target="slides/slide65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slide" Target="slides/slide68.xml"/><Relationship Id="rId75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9.wmf"/><Relationship Id="rId1" Type="http://schemas.openxmlformats.org/officeDocument/2006/relationships/image" Target="../media/image28.wmf"/></Relationships>
</file>

<file path=ppt/drawings/_rels/vmlDrawing2.vml.rels><?xml version="1.0" encoding="UTF-8" standalone="yes"?>
<Relationships xmlns="http://schemas.openxmlformats.org/package/2006/relationships"><Relationship Id="rId2" Type="http://schemas.openxmlformats.org/officeDocument/2006/relationships/image" Target="../media/image31.wmf"/><Relationship Id="rId1" Type="http://schemas.openxmlformats.org/officeDocument/2006/relationships/image" Target="../media/image30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35.w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44.wmf"/><Relationship Id="rId2" Type="http://schemas.openxmlformats.org/officeDocument/2006/relationships/image" Target="../media/image43.wmf"/><Relationship Id="rId1" Type="http://schemas.openxmlformats.org/officeDocument/2006/relationships/image" Target="../media/image42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51.png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78.w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83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112.wmf"/><Relationship Id="rId2" Type="http://schemas.openxmlformats.org/officeDocument/2006/relationships/image" Target="../media/image111.wmf"/><Relationship Id="rId1" Type="http://schemas.openxmlformats.org/officeDocument/2006/relationships/image" Target="../media/image110.wmf"/></Relationships>
</file>

<file path=ppt/drawings/_rels/vmlDrawing9.v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wmf"/><Relationship Id="rId2" Type="http://schemas.openxmlformats.org/officeDocument/2006/relationships/image" Target="../media/image118.wmf"/><Relationship Id="rId1" Type="http://schemas.openxmlformats.org/officeDocument/2006/relationships/image" Target="../media/image117.wmf"/><Relationship Id="rId4" Type="http://schemas.openxmlformats.org/officeDocument/2006/relationships/image" Target="../media/image120.w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3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6F4FBCDD-D989-4CE3-ADE9-54A81E3DAD12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0EA13999-41D4-4B40-AFC6-99FBFE0D642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6965919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EA13999-41D4-4B40-AFC6-99FBFE0D6424}" type="slidenum">
              <a:rPr lang="en-US" smtClean="0"/>
              <a:pPr>
                <a:defRPr/>
              </a:pPr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16846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758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425827683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63BCB7A8-4D89-476F-AB10-2D26D308CA60}" type="slidenum">
              <a:rPr lang="en-US" smtClean="0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26</a:t>
            </a:fld>
            <a:endParaRPr lang="en-US" smtClean="0"/>
          </a:p>
        </p:txBody>
      </p:sp>
      <p:sp>
        <p:nvSpPr>
          <p:cNvPr id="798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9876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54297653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EA13999-41D4-4B40-AFC6-99FBFE0D6424}" type="slidenum">
              <a:rPr lang="en-US" smtClean="0"/>
              <a:pPr>
                <a:defRPr/>
              </a:pPr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758193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6563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Things we can’t understand without thinking in frequency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626BF9A0-06D2-49A2-8451-929C757C2962}" type="slidenum">
              <a:rPr lang="en-US" smtClean="0"/>
              <a:pPr>
                <a:defRPr/>
              </a:pPr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440293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363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A1B1B85-9F6C-44F7-A952-50E672E58A75}" type="slidenum">
              <a:rPr lang="en-US" smtClean="0"/>
              <a:pPr>
                <a:defRPr/>
              </a:pPr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444461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38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A8E7DE5-56EE-4F8D-A7EA-D629DAC72AED}" type="slidenum">
              <a:rPr lang="en-US" smtClean="0"/>
              <a:pPr>
                <a:defRPr/>
              </a:pPr>
              <a:t>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349024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741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08BB53CD-089C-4A8D-952E-4C155B048598}" type="slidenum">
              <a:rPr lang="en-US" smtClean="0"/>
              <a:pPr>
                <a:defRPr/>
              </a:pPr>
              <a:t>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850491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22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Problem: SSD sensitive to average intensity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425567CB-33B1-4066-99BE-90774CE08A6E}" type="slidenum">
              <a:rPr lang="en-US" smtClean="0"/>
              <a:pPr>
                <a:defRPr/>
              </a:pPr>
              <a:t>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605092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427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Invariant to mean and scale of intensity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F7452E73-364D-480E-8511-AAD074D5FEEE}" type="slidenum">
              <a:rPr lang="en-US" smtClean="0"/>
              <a:pPr>
                <a:defRPr/>
              </a:pPr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992676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5299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5C37F90-31F6-4E3D-A627-33354BB70369}" type="slidenum">
              <a:rPr lang="en-US" smtClean="0"/>
              <a:pPr>
                <a:defRPr/>
              </a:pPr>
              <a:t>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158162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882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E8CCECA-B6AC-4367-913D-2DCF078CB718}" type="slidenum">
              <a:rPr lang="en-US" smtClean="0"/>
              <a:pPr>
                <a:defRPr/>
              </a:pPr>
              <a:t>46</a:t>
            </a:fld>
            <a:endParaRPr lang="en-US" smtClean="0"/>
          </a:p>
        </p:txBody>
      </p:sp>
      <p:sp>
        <p:nvSpPr>
          <p:cNvPr id="71683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5800"/>
            <a:ext cx="4570412" cy="3429000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1684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220976059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837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276D4E2-A428-4950-950B-859F039E4AC4}" type="slidenum">
              <a:rPr lang="en-US" smtClean="0"/>
              <a:pPr>
                <a:defRPr/>
              </a:pPr>
              <a:t>51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082833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8067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de-DE" smtClean="0"/>
          </a:p>
        </p:txBody>
      </p:sp>
    </p:spTree>
    <p:extLst>
      <p:ext uri="{BB962C8B-B14F-4D97-AF65-F5344CB8AC3E}">
        <p14:creationId xmlns:p14="http://schemas.microsoft.com/office/powerpoint/2010/main" val="300286044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9091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de-DE" smtClean="0"/>
          </a:p>
        </p:txBody>
      </p:sp>
    </p:spTree>
    <p:extLst>
      <p:ext uri="{BB962C8B-B14F-4D97-AF65-F5344CB8AC3E}">
        <p14:creationId xmlns:p14="http://schemas.microsoft.com/office/powerpoint/2010/main" val="28784630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470025"/>
          </a:xfrm>
        </p:spPr>
        <p:txBody>
          <a:bodyPr>
            <a:normAutofit/>
          </a:bodyPr>
          <a:lstStyle>
            <a:lvl1pPr algn="ctr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355975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F928856-9DEC-4F70-BAC4-A3F83621488F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F213ED9-5A0B-4A31-954B-2A54A108E8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rmAutofit/>
          </a:bodyPr>
          <a:lstStyle>
            <a:lvl1pPr algn="l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>
            <a:normAutofit/>
          </a:bodyPr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B05254D-8B20-4C4C-8DBB-724452D461E9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9F88BE6-D0E6-4FA5-A5C6-AF6DB92BA8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CA1C5E-A3A3-47F0-9854-D6BA8E3AE4F0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E17E4F-D037-4C32-8A72-16E61013250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BC660B9-CB34-42C7-A624-E7D942AC8C03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BBDDFB-8755-4DAB-83C3-C2137D7AEE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CE9164F-B89B-4408-B261-81D9BBF3AF7D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9C5821-7A2A-4B75-9372-AD219CD435A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216ACE7-F072-4577-8DFB-307FEB5C7225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F49F74F-E1BA-481A-9488-C3D953712C2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CD670D-6FA2-4662-8410-CC77271782D4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B45972-3906-42E4-B419-283498EC607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5A707E-1994-4168-AE0D-61C2EB8A1E43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6E27FB2-42E4-4193-9FF7-5E1B62D4FBA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E5E4515-B7D1-4DF3-91C9-897736C83C07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1916EB-F8A5-4114-9CA6-17A0800FA3A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960BF57-0160-4C5B-B9BD-AF25353160A6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D1194E1-1295-4EEB-B5B3-E50E5BF992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4F29195-A194-4B65-A99C-A8BE0BAE2B20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A7B8B3-B96D-45F2-A102-918AF287C5A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0"/>
            <a:ext cx="7315200" cy="6096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de-CH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219200"/>
            <a:ext cx="4267200" cy="4495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de-CH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876800" y="1219200"/>
            <a:ext cx="4267200" cy="21717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de-CH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876800" y="3543300"/>
            <a:ext cx="4267200" cy="21717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de-CH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26DBFE2-A96C-43F4-92B8-8A64255BBC84}" type="slidenum">
              <a:rPr lang="de-DE"/>
              <a:pPr>
                <a:defRPr/>
              </a:pPr>
              <a:t>‹#›</a:t>
            </a:fld>
            <a:endParaRPr lang="de-DE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/>
              <a:t>K. Grauman, B. Leibe</a:t>
            </a:r>
          </a:p>
        </p:txBody>
      </p:sp>
    </p:spTree>
    <p:extLst>
      <p:ext uri="{BB962C8B-B14F-4D97-AF65-F5344CB8AC3E}">
        <p14:creationId xmlns:p14="http://schemas.microsoft.com/office/powerpoint/2010/main" val="80742780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BigBlueDots1600Logo2 opt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6627" name="Rectangle 3"/>
          <p:cNvSpPr>
            <a:spLocks noGrp="1" noChangeArrowheads="1"/>
          </p:cNvSpPr>
          <p:nvPr>
            <p:ph type="ctrTitle"/>
          </p:nvPr>
        </p:nvSpPr>
        <p:spPr>
          <a:xfrm>
            <a:off x="152400" y="5334000"/>
            <a:ext cx="8763000" cy="685800"/>
          </a:xfrm>
          <a:effectLst/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6628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685800" y="6096000"/>
            <a:ext cx="8229600" cy="533400"/>
          </a:xfrm>
        </p:spPr>
        <p:txBody>
          <a:bodyPr/>
          <a:lstStyle>
            <a:lvl1pPr marL="0" indent="0">
              <a:buFontTx/>
              <a:buNone/>
              <a:defRPr sz="2000">
                <a:solidFill>
                  <a:schemeClr val="bg2"/>
                </a:solidFill>
              </a:defRPr>
            </a:lvl1pPr>
          </a:lstStyle>
          <a:p>
            <a:r>
              <a:rPr lang="en-US"/>
              <a:t>Click to edit Master subtitle style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800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800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61261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612616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6400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800600"/>
          </a:xfrm>
        </p:spPr>
        <p:txBody>
          <a:bodyPr/>
          <a:lstStyle/>
          <a:p>
            <a:pPr lvl="0"/>
            <a:endParaRPr lang="en-US" noProof="0" smtClean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2291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066800"/>
            <a:ext cx="8229600" cy="518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DAC39668-E5BA-457E-AD7F-4FEFDFA7E865}" type="datetimeFigureOut">
              <a:rPr lang="en-US"/>
              <a:pPr>
                <a:defRPr/>
              </a:pPr>
              <a:t>11/16/2015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43D5E663-3A5B-4AF0-A77F-EACA1A9218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73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12" descr="BigBlueDots1600gradientWithBriteLogo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64008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17961" dir="2700000" algn="ctr" rotWithShape="0">
              <a:schemeClr val="bg2"/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7172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80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2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2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2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://en.wikipedia.org/wiki/Lambert's_cosine_law" TargetMode="External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6.png"/><Relationship Id="rId4" Type="http://schemas.openxmlformats.org/officeDocument/2006/relationships/image" Target="../media/image5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en.wikipedia.org/wiki/Bayer_filter" TargetMode="Externa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9.wmf"/><Relationship Id="rId5" Type="http://schemas.openxmlformats.org/officeDocument/2006/relationships/oleObject" Target="../embeddings/oleObject2.bin"/><Relationship Id="rId4" Type="http://schemas.openxmlformats.org/officeDocument/2006/relationships/image" Target="../media/image28.wmf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7" Type="http://schemas.openxmlformats.org/officeDocument/2006/relationships/image" Target="../media/image32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31.wmf"/><Relationship Id="rId5" Type="http://schemas.openxmlformats.org/officeDocument/2006/relationships/oleObject" Target="../embeddings/oleObject4.bin"/><Relationship Id="rId4" Type="http://schemas.openxmlformats.org/officeDocument/2006/relationships/image" Target="../media/image30.wmf"/></Relationships>
</file>

<file path=ppt/slides/_rels/slide23.xml.rels><?xml version="1.0" encoding="UTF-8" standalone="yes"?>
<Relationships xmlns="http://schemas.openxmlformats.org/package/2006/relationships"><Relationship Id="rId13" Type="http://schemas.openxmlformats.org/officeDocument/2006/relationships/tags" Target="../tags/tag13.xml"/><Relationship Id="rId18" Type="http://schemas.openxmlformats.org/officeDocument/2006/relationships/tags" Target="../tags/tag18.xml"/><Relationship Id="rId26" Type="http://schemas.openxmlformats.org/officeDocument/2006/relationships/tags" Target="../tags/tag26.xml"/><Relationship Id="rId39" Type="http://schemas.openxmlformats.org/officeDocument/2006/relationships/tags" Target="../tags/tag39.xml"/><Relationship Id="rId21" Type="http://schemas.openxmlformats.org/officeDocument/2006/relationships/tags" Target="../tags/tag21.xml"/><Relationship Id="rId34" Type="http://schemas.openxmlformats.org/officeDocument/2006/relationships/tags" Target="../tags/tag34.xml"/><Relationship Id="rId42" Type="http://schemas.openxmlformats.org/officeDocument/2006/relationships/tags" Target="../tags/tag42.xml"/><Relationship Id="rId47" Type="http://schemas.openxmlformats.org/officeDocument/2006/relationships/tags" Target="../tags/tag47.xml"/><Relationship Id="rId50" Type="http://schemas.openxmlformats.org/officeDocument/2006/relationships/tags" Target="../tags/tag50.xml"/><Relationship Id="rId55" Type="http://schemas.openxmlformats.org/officeDocument/2006/relationships/tags" Target="../tags/tag55.xml"/><Relationship Id="rId63" Type="http://schemas.openxmlformats.org/officeDocument/2006/relationships/tags" Target="../tags/tag63.xml"/><Relationship Id="rId68" Type="http://schemas.openxmlformats.org/officeDocument/2006/relationships/tags" Target="../tags/tag68.xml"/><Relationship Id="rId7" Type="http://schemas.openxmlformats.org/officeDocument/2006/relationships/tags" Target="../tags/tag7.xml"/><Relationship Id="rId71" Type="http://schemas.openxmlformats.org/officeDocument/2006/relationships/image" Target="../media/image34.emf"/><Relationship Id="rId2" Type="http://schemas.openxmlformats.org/officeDocument/2006/relationships/tags" Target="../tags/tag2.xml"/><Relationship Id="rId16" Type="http://schemas.openxmlformats.org/officeDocument/2006/relationships/tags" Target="../tags/tag16.xml"/><Relationship Id="rId29" Type="http://schemas.openxmlformats.org/officeDocument/2006/relationships/tags" Target="../tags/tag29.xml"/><Relationship Id="rId1" Type="http://schemas.openxmlformats.org/officeDocument/2006/relationships/tags" Target="../tags/tag1.xml"/><Relationship Id="rId6" Type="http://schemas.openxmlformats.org/officeDocument/2006/relationships/tags" Target="../tags/tag6.xml"/><Relationship Id="rId11" Type="http://schemas.openxmlformats.org/officeDocument/2006/relationships/tags" Target="../tags/tag11.xml"/><Relationship Id="rId24" Type="http://schemas.openxmlformats.org/officeDocument/2006/relationships/tags" Target="../tags/tag24.xml"/><Relationship Id="rId32" Type="http://schemas.openxmlformats.org/officeDocument/2006/relationships/tags" Target="../tags/tag32.xml"/><Relationship Id="rId37" Type="http://schemas.openxmlformats.org/officeDocument/2006/relationships/tags" Target="../tags/tag37.xml"/><Relationship Id="rId40" Type="http://schemas.openxmlformats.org/officeDocument/2006/relationships/tags" Target="../tags/tag40.xml"/><Relationship Id="rId45" Type="http://schemas.openxmlformats.org/officeDocument/2006/relationships/tags" Target="../tags/tag45.xml"/><Relationship Id="rId53" Type="http://schemas.openxmlformats.org/officeDocument/2006/relationships/tags" Target="../tags/tag53.xml"/><Relationship Id="rId58" Type="http://schemas.openxmlformats.org/officeDocument/2006/relationships/tags" Target="../tags/tag58.xml"/><Relationship Id="rId66" Type="http://schemas.openxmlformats.org/officeDocument/2006/relationships/tags" Target="../tags/tag66.xml"/><Relationship Id="rId5" Type="http://schemas.openxmlformats.org/officeDocument/2006/relationships/tags" Target="../tags/tag5.xml"/><Relationship Id="rId15" Type="http://schemas.openxmlformats.org/officeDocument/2006/relationships/tags" Target="../tags/tag15.xml"/><Relationship Id="rId23" Type="http://schemas.openxmlformats.org/officeDocument/2006/relationships/tags" Target="../tags/tag23.xml"/><Relationship Id="rId28" Type="http://schemas.openxmlformats.org/officeDocument/2006/relationships/tags" Target="../tags/tag28.xml"/><Relationship Id="rId36" Type="http://schemas.openxmlformats.org/officeDocument/2006/relationships/tags" Target="../tags/tag36.xml"/><Relationship Id="rId49" Type="http://schemas.openxmlformats.org/officeDocument/2006/relationships/tags" Target="../tags/tag49.xml"/><Relationship Id="rId57" Type="http://schemas.openxmlformats.org/officeDocument/2006/relationships/tags" Target="../tags/tag57.xml"/><Relationship Id="rId61" Type="http://schemas.openxmlformats.org/officeDocument/2006/relationships/tags" Target="../tags/tag61.xml"/><Relationship Id="rId10" Type="http://schemas.openxmlformats.org/officeDocument/2006/relationships/tags" Target="../tags/tag10.xml"/><Relationship Id="rId19" Type="http://schemas.openxmlformats.org/officeDocument/2006/relationships/tags" Target="../tags/tag19.xml"/><Relationship Id="rId31" Type="http://schemas.openxmlformats.org/officeDocument/2006/relationships/tags" Target="../tags/tag31.xml"/><Relationship Id="rId44" Type="http://schemas.openxmlformats.org/officeDocument/2006/relationships/tags" Target="../tags/tag44.xml"/><Relationship Id="rId52" Type="http://schemas.openxmlformats.org/officeDocument/2006/relationships/tags" Target="../tags/tag52.xml"/><Relationship Id="rId60" Type="http://schemas.openxmlformats.org/officeDocument/2006/relationships/tags" Target="../tags/tag60.xml"/><Relationship Id="rId65" Type="http://schemas.openxmlformats.org/officeDocument/2006/relationships/tags" Target="../tags/tag65.xml"/><Relationship Id="rId4" Type="http://schemas.openxmlformats.org/officeDocument/2006/relationships/tags" Target="../tags/tag4.xml"/><Relationship Id="rId9" Type="http://schemas.openxmlformats.org/officeDocument/2006/relationships/tags" Target="../tags/tag9.xml"/><Relationship Id="rId14" Type="http://schemas.openxmlformats.org/officeDocument/2006/relationships/tags" Target="../tags/tag14.xml"/><Relationship Id="rId22" Type="http://schemas.openxmlformats.org/officeDocument/2006/relationships/tags" Target="../tags/tag22.xml"/><Relationship Id="rId27" Type="http://schemas.openxmlformats.org/officeDocument/2006/relationships/tags" Target="../tags/tag27.xml"/><Relationship Id="rId30" Type="http://schemas.openxmlformats.org/officeDocument/2006/relationships/tags" Target="../tags/tag30.xml"/><Relationship Id="rId35" Type="http://schemas.openxmlformats.org/officeDocument/2006/relationships/tags" Target="../tags/tag35.xml"/><Relationship Id="rId43" Type="http://schemas.openxmlformats.org/officeDocument/2006/relationships/tags" Target="../tags/tag43.xml"/><Relationship Id="rId48" Type="http://schemas.openxmlformats.org/officeDocument/2006/relationships/tags" Target="../tags/tag48.xml"/><Relationship Id="rId56" Type="http://schemas.openxmlformats.org/officeDocument/2006/relationships/tags" Target="../tags/tag56.xml"/><Relationship Id="rId64" Type="http://schemas.openxmlformats.org/officeDocument/2006/relationships/tags" Target="../tags/tag64.xml"/><Relationship Id="rId69" Type="http://schemas.openxmlformats.org/officeDocument/2006/relationships/slideLayout" Target="../slideLayouts/slideLayout2.xml"/><Relationship Id="rId8" Type="http://schemas.openxmlformats.org/officeDocument/2006/relationships/tags" Target="../tags/tag8.xml"/><Relationship Id="rId51" Type="http://schemas.openxmlformats.org/officeDocument/2006/relationships/tags" Target="../tags/tag51.xml"/><Relationship Id="rId3" Type="http://schemas.openxmlformats.org/officeDocument/2006/relationships/tags" Target="../tags/tag3.xml"/><Relationship Id="rId12" Type="http://schemas.openxmlformats.org/officeDocument/2006/relationships/tags" Target="../tags/tag12.xml"/><Relationship Id="rId17" Type="http://schemas.openxmlformats.org/officeDocument/2006/relationships/tags" Target="../tags/tag17.xml"/><Relationship Id="rId25" Type="http://schemas.openxmlformats.org/officeDocument/2006/relationships/tags" Target="../tags/tag25.xml"/><Relationship Id="rId33" Type="http://schemas.openxmlformats.org/officeDocument/2006/relationships/tags" Target="../tags/tag33.xml"/><Relationship Id="rId38" Type="http://schemas.openxmlformats.org/officeDocument/2006/relationships/tags" Target="../tags/tag38.xml"/><Relationship Id="rId46" Type="http://schemas.openxmlformats.org/officeDocument/2006/relationships/tags" Target="../tags/tag46.xml"/><Relationship Id="rId59" Type="http://schemas.openxmlformats.org/officeDocument/2006/relationships/tags" Target="../tags/tag59.xml"/><Relationship Id="rId67" Type="http://schemas.openxmlformats.org/officeDocument/2006/relationships/tags" Target="../tags/tag67.xml"/><Relationship Id="rId20" Type="http://schemas.openxmlformats.org/officeDocument/2006/relationships/tags" Target="../tags/tag20.xml"/><Relationship Id="rId41" Type="http://schemas.openxmlformats.org/officeDocument/2006/relationships/tags" Target="../tags/tag41.xml"/><Relationship Id="rId54" Type="http://schemas.openxmlformats.org/officeDocument/2006/relationships/tags" Target="../tags/tag54.xml"/><Relationship Id="rId62" Type="http://schemas.openxmlformats.org/officeDocument/2006/relationships/tags" Target="../tags/tag62.xml"/><Relationship Id="rId70" Type="http://schemas.openxmlformats.org/officeDocument/2006/relationships/image" Target="../media/image33.wm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9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35.wmf"/><Relationship Id="rId5" Type="http://schemas.openxmlformats.org/officeDocument/2006/relationships/oleObject" Target="../embeddings/oleObject5.bin"/><Relationship Id="rId4" Type="http://schemas.openxmlformats.org/officeDocument/2006/relationships/image" Target="../media/image36.pn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tags" Target="../tags/tag77.xml"/><Relationship Id="rId13" Type="http://schemas.openxmlformats.org/officeDocument/2006/relationships/tags" Target="../tags/tag82.xml"/><Relationship Id="rId18" Type="http://schemas.openxmlformats.org/officeDocument/2006/relationships/tags" Target="../tags/tag87.xml"/><Relationship Id="rId26" Type="http://schemas.openxmlformats.org/officeDocument/2006/relationships/tags" Target="../tags/tag95.xml"/><Relationship Id="rId3" Type="http://schemas.openxmlformats.org/officeDocument/2006/relationships/tags" Target="../tags/tag72.xml"/><Relationship Id="rId21" Type="http://schemas.openxmlformats.org/officeDocument/2006/relationships/tags" Target="../tags/tag90.xml"/><Relationship Id="rId7" Type="http://schemas.openxmlformats.org/officeDocument/2006/relationships/tags" Target="../tags/tag76.xml"/><Relationship Id="rId12" Type="http://schemas.openxmlformats.org/officeDocument/2006/relationships/tags" Target="../tags/tag81.xml"/><Relationship Id="rId17" Type="http://schemas.openxmlformats.org/officeDocument/2006/relationships/tags" Target="../tags/tag86.xml"/><Relationship Id="rId25" Type="http://schemas.openxmlformats.org/officeDocument/2006/relationships/tags" Target="../tags/tag94.xml"/><Relationship Id="rId2" Type="http://schemas.openxmlformats.org/officeDocument/2006/relationships/tags" Target="../tags/tag71.xml"/><Relationship Id="rId16" Type="http://schemas.openxmlformats.org/officeDocument/2006/relationships/tags" Target="../tags/tag85.xml"/><Relationship Id="rId20" Type="http://schemas.openxmlformats.org/officeDocument/2006/relationships/tags" Target="../tags/tag89.xml"/><Relationship Id="rId29" Type="http://schemas.openxmlformats.org/officeDocument/2006/relationships/image" Target="../media/image37.wmf"/><Relationship Id="rId1" Type="http://schemas.openxmlformats.org/officeDocument/2006/relationships/tags" Target="../tags/tag70.xml"/><Relationship Id="rId6" Type="http://schemas.openxmlformats.org/officeDocument/2006/relationships/tags" Target="../tags/tag75.xml"/><Relationship Id="rId11" Type="http://schemas.openxmlformats.org/officeDocument/2006/relationships/tags" Target="../tags/tag80.xml"/><Relationship Id="rId24" Type="http://schemas.openxmlformats.org/officeDocument/2006/relationships/tags" Target="../tags/tag93.xml"/><Relationship Id="rId5" Type="http://schemas.openxmlformats.org/officeDocument/2006/relationships/tags" Target="../tags/tag74.xml"/><Relationship Id="rId15" Type="http://schemas.openxmlformats.org/officeDocument/2006/relationships/tags" Target="../tags/tag84.xml"/><Relationship Id="rId23" Type="http://schemas.openxmlformats.org/officeDocument/2006/relationships/tags" Target="../tags/tag92.xml"/><Relationship Id="rId28" Type="http://schemas.openxmlformats.org/officeDocument/2006/relationships/notesSlide" Target="../notesSlides/notesSlide2.xml"/><Relationship Id="rId10" Type="http://schemas.openxmlformats.org/officeDocument/2006/relationships/tags" Target="../tags/tag79.xml"/><Relationship Id="rId19" Type="http://schemas.openxmlformats.org/officeDocument/2006/relationships/tags" Target="../tags/tag88.xml"/><Relationship Id="rId4" Type="http://schemas.openxmlformats.org/officeDocument/2006/relationships/tags" Target="../tags/tag73.xml"/><Relationship Id="rId9" Type="http://schemas.openxmlformats.org/officeDocument/2006/relationships/tags" Target="../tags/tag78.xml"/><Relationship Id="rId14" Type="http://schemas.openxmlformats.org/officeDocument/2006/relationships/tags" Target="../tags/tag83.xml"/><Relationship Id="rId22" Type="http://schemas.openxmlformats.org/officeDocument/2006/relationships/tags" Target="../tags/tag91.xml"/><Relationship Id="rId27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hyperlink" Target="http://en.wikipedia.org/wiki/Image:Jonquil_flowers_at_f32.jpg" TargetMode="External"/><Relationship Id="rId7" Type="http://schemas.openxmlformats.org/officeDocument/2006/relationships/hyperlink" Target="http://en.wikipedia.org/wiki/Depth_of_field" TargetMode="External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1.jpeg"/><Relationship Id="rId5" Type="http://schemas.openxmlformats.org/officeDocument/2006/relationships/hyperlink" Target="http://en.wikipedia.org/wiki/Image:Jonquil_flowers_at_f5.jpg" TargetMode="External"/><Relationship Id="rId4" Type="http://schemas.openxmlformats.org/officeDocument/2006/relationships/image" Target="../media/image40.jpeg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43.wmf"/><Relationship Id="rId2" Type="http://schemas.openxmlformats.org/officeDocument/2006/relationships/tags" Target="../tags/tag96.xml"/><Relationship Id="rId1" Type="http://schemas.openxmlformats.org/officeDocument/2006/relationships/vmlDrawing" Target="../drawings/vmlDrawing4.vml"/><Relationship Id="rId6" Type="http://schemas.openxmlformats.org/officeDocument/2006/relationships/oleObject" Target="../embeddings/oleObject7.bin"/><Relationship Id="rId5" Type="http://schemas.openxmlformats.org/officeDocument/2006/relationships/image" Target="../media/image42.wmf"/><Relationship Id="rId10" Type="http://schemas.openxmlformats.org/officeDocument/2006/relationships/image" Target="../media/image44.wmf"/><Relationship Id="rId4" Type="http://schemas.openxmlformats.org/officeDocument/2006/relationships/oleObject" Target="../embeddings/oleObject6.bin"/><Relationship Id="rId9" Type="http://schemas.openxmlformats.org/officeDocument/2006/relationships/oleObject" Target="../embeddings/oleObject8.bin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7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53.png"/><Relationship Id="rId5" Type="http://schemas.openxmlformats.org/officeDocument/2006/relationships/image" Target="../media/image52.png"/><Relationship Id="rId4" Type="http://schemas.openxmlformats.org/officeDocument/2006/relationships/image" Target="../media/image51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9.png"/><Relationship Id="rId5" Type="http://schemas.openxmlformats.org/officeDocument/2006/relationships/image" Target="../media/image58.png"/><Relationship Id="rId4" Type="http://schemas.openxmlformats.org/officeDocument/2006/relationships/image" Target="../media/image57.png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67.png"/><Relationship Id="rId3" Type="http://schemas.openxmlformats.org/officeDocument/2006/relationships/image" Target="../media/image62.png"/><Relationship Id="rId7" Type="http://schemas.openxmlformats.org/officeDocument/2006/relationships/image" Target="../media/image66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5.jpeg"/><Relationship Id="rId11" Type="http://schemas.openxmlformats.org/officeDocument/2006/relationships/image" Target="../media/image70.png"/><Relationship Id="rId5" Type="http://schemas.openxmlformats.org/officeDocument/2006/relationships/image" Target="../media/image64.png"/><Relationship Id="rId10" Type="http://schemas.openxmlformats.org/officeDocument/2006/relationships/image" Target="../media/image69.png"/><Relationship Id="rId4" Type="http://schemas.openxmlformats.org/officeDocument/2006/relationships/image" Target="../media/image63.png"/><Relationship Id="rId9" Type="http://schemas.openxmlformats.org/officeDocument/2006/relationships/image" Target="../media/image68.jpeg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73.png"/><Relationship Id="rId3" Type="http://schemas.openxmlformats.org/officeDocument/2006/relationships/image" Target="../media/image49.png"/><Relationship Id="rId7" Type="http://schemas.openxmlformats.org/officeDocument/2006/relationships/image" Target="../media/image60.png"/><Relationship Id="rId12" Type="http://schemas.openxmlformats.org/officeDocument/2006/relationships/image" Target="../media/image77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2.png"/><Relationship Id="rId11" Type="http://schemas.openxmlformats.org/officeDocument/2006/relationships/image" Target="../media/image76.png"/><Relationship Id="rId5" Type="http://schemas.openxmlformats.org/officeDocument/2006/relationships/image" Target="../media/image71.png"/><Relationship Id="rId10" Type="http://schemas.openxmlformats.org/officeDocument/2006/relationships/image" Target="../media/image75.png"/><Relationship Id="rId4" Type="http://schemas.openxmlformats.org/officeDocument/2006/relationships/image" Target="../media/image50.png"/><Relationship Id="rId9" Type="http://schemas.openxmlformats.org/officeDocument/2006/relationships/image" Target="../media/image74.png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8.wmf"/><Relationship Id="rId3" Type="http://schemas.openxmlformats.org/officeDocument/2006/relationships/notesSlide" Target="../notesSlides/notesSlide9.xml"/><Relationship Id="rId7" Type="http://schemas.openxmlformats.org/officeDocument/2006/relationships/oleObject" Target="../embeddings/oleObject10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81.png"/><Relationship Id="rId5" Type="http://schemas.openxmlformats.org/officeDocument/2006/relationships/image" Target="../media/image80.png"/><Relationship Id="rId4" Type="http://schemas.openxmlformats.org/officeDocument/2006/relationships/image" Target="../media/image79.jpeg"/><Relationship Id="rId9" Type="http://schemas.openxmlformats.org/officeDocument/2006/relationships/image" Target="../media/image82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0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83.wmf"/><Relationship Id="rId5" Type="http://schemas.openxmlformats.org/officeDocument/2006/relationships/oleObject" Target="../embeddings/oleObject11.bin"/><Relationship Id="rId4" Type="http://schemas.openxmlformats.org/officeDocument/2006/relationships/image" Target="../media/image80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5.png"/><Relationship Id="rId5" Type="http://schemas.openxmlformats.org/officeDocument/2006/relationships/image" Target="../media/image84.png"/><Relationship Id="rId4" Type="http://schemas.openxmlformats.org/officeDocument/2006/relationships/image" Target="../media/image80.png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6.png"/><Relationship Id="rId1" Type="http://schemas.openxmlformats.org/officeDocument/2006/relationships/slideLayout" Target="../slideLayouts/slideLayout7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8.jpeg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eg"/><Relationship Id="rId2" Type="http://schemas.openxmlformats.org/officeDocument/2006/relationships/image" Target="../media/image89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91.jpe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jpeg"/><Relationship Id="rId2" Type="http://schemas.openxmlformats.org/officeDocument/2006/relationships/image" Target="../media/image92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94.jpe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jpeg"/><Relationship Id="rId2" Type="http://schemas.openxmlformats.org/officeDocument/2006/relationships/hyperlink" Target="http://www.flickr.com/photos/igorms/136916757/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6.jpe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8.png"/><Relationship Id="rId1" Type="http://schemas.openxmlformats.org/officeDocument/2006/relationships/slideLayout" Target="../slideLayouts/slideLayout6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9.gif"/><Relationship Id="rId1" Type="http://schemas.openxmlformats.org/officeDocument/2006/relationships/slideLayout" Target="../slideLayouts/slideLayout6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png"/><Relationship Id="rId2" Type="http://schemas.openxmlformats.org/officeDocument/2006/relationships/image" Target="../media/image100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4.jpeg"/><Relationship Id="rId2" Type="http://schemas.openxmlformats.org/officeDocument/2006/relationships/image" Target="../media/image103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6.jpeg"/><Relationship Id="rId4" Type="http://schemas.openxmlformats.org/officeDocument/2006/relationships/image" Target="../media/image105.jpeg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jpeg"/><Relationship Id="rId2" Type="http://schemas.openxmlformats.org/officeDocument/2006/relationships/image" Target="../media/image107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9.jpeg"/></Relationships>
</file>

<file path=ppt/slides/_rels/slide5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1.wmf"/><Relationship Id="rId3" Type="http://schemas.openxmlformats.org/officeDocument/2006/relationships/image" Target="../media/image113.png"/><Relationship Id="rId7" Type="http://schemas.openxmlformats.org/officeDocument/2006/relationships/oleObject" Target="../embeddings/oleObject13.bin"/><Relationship Id="rId12" Type="http://schemas.openxmlformats.org/officeDocument/2006/relationships/image" Target="../media/image112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110.wmf"/><Relationship Id="rId11" Type="http://schemas.openxmlformats.org/officeDocument/2006/relationships/oleObject" Target="../embeddings/oleObject14.bin"/><Relationship Id="rId5" Type="http://schemas.openxmlformats.org/officeDocument/2006/relationships/oleObject" Target="../embeddings/oleObject12.bin"/><Relationship Id="rId10" Type="http://schemas.openxmlformats.org/officeDocument/2006/relationships/image" Target="../media/image116.png"/><Relationship Id="rId4" Type="http://schemas.openxmlformats.org/officeDocument/2006/relationships/image" Target="../media/image114.png"/><Relationship Id="rId9" Type="http://schemas.openxmlformats.org/officeDocument/2006/relationships/image" Target="../media/image115.pn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6.png"/><Relationship Id="rId2" Type="http://schemas.openxmlformats.org/officeDocument/2006/relationships/image" Target="../media/image115.png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3.png"/><Relationship Id="rId13" Type="http://schemas.openxmlformats.org/officeDocument/2006/relationships/image" Target="../media/image128.png"/><Relationship Id="rId18" Type="http://schemas.openxmlformats.org/officeDocument/2006/relationships/oleObject" Target="../embeddings/oleObject17.bin"/><Relationship Id="rId3" Type="http://schemas.openxmlformats.org/officeDocument/2006/relationships/notesSlide" Target="../notesSlides/notesSlide14.xml"/><Relationship Id="rId21" Type="http://schemas.openxmlformats.org/officeDocument/2006/relationships/image" Target="../media/image120.wmf"/><Relationship Id="rId7" Type="http://schemas.openxmlformats.org/officeDocument/2006/relationships/image" Target="../media/image122.png"/><Relationship Id="rId12" Type="http://schemas.openxmlformats.org/officeDocument/2006/relationships/image" Target="../media/image127.png"/><Relationship Id="rId17" Type="http://schemas.openxmlformats.org/officeDocument/2006/relationships/image" Target="../media/image118.wmf"/><Relationship Id="rId2" Type="http://schemas.openxmlformats.org/officeDocument/2006/relationships/slideLayout" Target="../slideLayouts/slideLayout12.xml"/><Relationship Id="rId16" Type="http://schemas.openxmlformats.org/officeDocument/2006/relationships/oleObject" Target="../embeddings/oleObject16.bin"/><Relationship Id="rId20" Type="http://schemas.openxmlformats.org/officeDocument/2006/relationships/oleObject" Target="../embeddings/oleObject18.bin"/><Relationship Id="rId1" Type="http://schemas.openxmlformats.org/officeDocument/2006/relationships/vmlDrawing" Target="../drawings/vmlDrawing9.vml"/><Relationship Id="rId6" Type="http://schemas.openxmlformats.org/officeDocument/2006/relationships/image" Target="../media/image121.png"/><Relationship Id="rId11" Type="http://schemas.openxmlformats.org/officeDocument/2006/relationships/image" Target="../media/image126.png"/><Relationship Id="rId5" Type="http://schemas.openxmlformats.org/officeDocument/2006/relationships/image" Target="../media/image117.wmf"/><Relationship Id="rId15" Type="http://schemas.openxmlformats.org/officeDocument/2006/relationships/image" Target="../media/image130.png"/><Relationship Id="rId10" Type="http://schemas.openxmlformats.org/officeDocument/2006/relationships/image" Target="../media/image125.png"/><Relationship Id="rId19" Type="http://schemas.openxmlformats.org/officeDocument/2006/relationships/image" Target="../media/image119.wmf"/><Relationship Id="rId4" Type="http://schemas.openxmlformats.org/officeDocument/2006/relationships/oleObject" Target="../embeddings/oleObject15.bin"/><Relationship Id="rId9" Type="http://schemas.openxmlformats.org/officeDocument/2006/relationships/image" Target="../media/image124.png"/><Relationship Id="rId14" Type="http://schemas.openxmlformats.org/officeDocument/2006/relationships/image" Target="../media/image129.pn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2.png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0.vml"/><Relationship Id="rId6" Type="http://schemas.openxmlformats.org/officeDocument/2006/relationships/image" Target="../media/image135.png"/><Relationship Id="rId5" Type="http://schemas.openxmlformats.org/officeDocument/2006/relationships/image" Target="../media/image134.png"/><Relationship Id="rId4" Type="http://schemas.openxmlformats.org/officeDocument/2006/relationships/image" Target="../media/image133.wmf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6.png"/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7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152400" y="0"/>
            <a:ext cx="8763000" cy="1143000"/>
          </a:xfrm>
          <a:solidFill>
            <a:schemeClr val="bg1">
              <a:alpha val="20000"/>
            </a:schemeClr>
          </a:solidFill>
        </p:spPr>
        <p:txBody>
          <a:bodyPr>
            <a:normAutofit/>
          </a:bodyPr>
          <a:lstStyle/>
          <a:p>
            <a:pPr eaLnBrk="1" hangingPunct="1">
              <a:defRPr/>
            </a:pPr>
            <a:r>
              <a:rPr lang="en-US" dirty="0" smtClean="0"/>
              <a:t>Midterm Review</a:t>
            </a:r>
          </a:p>
        </p:txBody>
      </p:sp>
      <p:sp>
        <p:nvSpPr>
          <p:cNvPr id="13315" name="Subtitle 2"/>
          <p:cNvSpPr>
            <a:spLocks noGrp="1"/>
          </p:cNvSpPr>
          <p:nvPr>
            <p:ph type="subTitle" idx="1"/>
          </p:nvPr>
        </p:nvSpPr>
        <p:spPr>
          <a:xfrm>
            <a:off x="1905000" y="5334000"/>
            <a:ext cx="5181600" cy="1447800"/>
          </a:xfrm>
          <a:solidFill>
            <a:schemeClr val="bg1">
              <a:alpha val="20000"/>
            </a:schemeClr>
          </a:solidFill>
        </p:spPr>
        <p:txBody>
          <a:bodyPr/>
          <a:lstStyle/>
          <a:p>
            <a:pPr eaLnBrk="1" hangingPunct="1"/>
            <a:endParaRPr lang="en-US" dirty="0" smtClean="0">
              <a:solidFill>
                <a:schemeClr val="tx1"/>
              </a:solidFill>
            </a:endParaRPr>
          </a:p>
          <a:p>
            <a:pPr eaLnBrk="1" hangingPunct="1"/>
            <a:r>
              <a:rPr lang="en-US" dirty="0" smtClean="0">
                <a:solidFill>
                  <a:schemeClr val="tx1"/>
                </a:solidFill>
              </a:rPr>
              <a:t>Computational Photography</a:t>
            </a:r>
          </a:p>
          <a:p>
            <a:pPr eaLnBrk="1" hangingPunct="1"/>
            <a:r>
              <a:rPr lang="en-US" dirty="0" smtClean="0">
                <a:solidFill>
                  <a:schemeClr val="tx1"/>
                </a:solidFill>
              </a:rPr>
              <a:t>Derek Hoiem, University of Illinois</a:t>
            </a:r>
          </a:p>
          <a:p>
            <a:pPr eaLnBrk="1" hangingPunct="1"/>
            <a:endParaRPr lang="en-US" dirty="0" smtClean="0">
              <a:solidFill>
                <a:schemeClr val="tx1"/>
              </a:solidFill>
            </a:endParaRPr>
          </a:p>
        </p:txBody>
      </p:sp>
      <p:sp>
        <p:nvSpPr>
          <p:cNvPr id="13316" name="TextBox 3"/>
          <p:cNvSpPr txBox="1">
            <a:spLocks noChangeArrowheads="1"/>
          </p:cNvSpPr>
          <p:nvPr/>
        </p:nvSpPr>
        <p:spPr bwMode="auto">
          <a:xfrm>
            <a:off x="8061325" y="0"/>
            <a:ext cx="106522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/>
              <a:t>11/17/15</a:t>
            </a:r>
            <a:endParaRPr lang="en-US" dirty="0"/>
          </a:p>
        </p:txBody>
      </p:sp>
      <p:pic>
        <p:nvPicPr>
          <p:cNvPr id="180226" name="Picture 2" descr="http://www.mcs.csueastbay.edu/~malek/Surrealism/magritte4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19400" y="1066800"/>
            <a:ext cx="3588614" cy="4705350"/>
          </a:xfrm>
          <a:prstGeom prst="rect">
            <a:avLst/>
          </a:prstGeom>
          <a:noFill/>
        </p:spPr>
      </p:pic>
      <p:sp>
        <p:nvSpPr>
          <p:cNvPr id="10" name="TextBox 9"/>
          <p:cNvSpPr txBox="1"/>
          <p:nvPr/>
        </p:nvSpPr>
        <p:spPr>
          <a:xfrm>
            <a:off x="6477000" y="5334000"/>
            <a:ext cx="26468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Magritte, </a:t>
            </a:r>
            <a:r>
              <a:rPr lang="en-US" i="1" dirty="0" smtClean="0"/>
              <a:t>Homesickness</a:t>
            </a:r>
            <a:endParaRPr lang="en-US" i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Major Topics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2000" b="1" dirty="0" smtClean="0"/>
              <a:t>Linear Filtering</a:t>
            </a:r>
          </a:p>
          <a:p>
            <a:pPr lvl="1"/>
            <a:r>
              <a:rPr lang="en-US" sz="1600" dirty="0" smtClean="0"/>
              <a:t>How it works</a:t>
            </a:r>
          </a:p>
          <a:p>
            <a:pPr lvl="1"/>
            <a:r>
              <a:rPr lang="en-US" sz="1600" dirty="0" smtClean="0"/>
              <a:t>Template and Frequency interpretations</a:t>
            </a:r>
          </a:p>
          <a:p>
            <a:pPr lvl="1"/>
            <a:r>
              <a:rPr lang="en-US" sz="1600" dirty="0" smtClean="0"/>
              <a:t>Image pyramids and their applications</a:t>
            </a:r>
          </a:p>
          <a:p>
            <a:pPr lvl="1"/>
            <a:r>
              <a:rPr lang="en-US" sz="1600" dirty="0" smtClean="0"/>
              <a:t>Sampling (</a:t>
            </a:r>
            <a:r>
              <a:rPr lang="en-US" sz="1600" dirty="0" err="1" smtClean="0"/>
              <a:t>Nyquist</a:t>
            </a:r>
            <a:r>
              <a:rPr lang="en-US" sz="1600" dirty="0" smtClean="0"/>
              <a:t> theorem, application of low-pass filtering)</a:t>
            </a:r>
          </a:p>
          <a:p>
            <a:r>
              <a:rPr lang="en-US" sz="2000" b="1" dirty="0" smtClean="0"/>
              <a:t>Light and color</a:t>
            </a:r>
          </a:p>
          <a:p>
            <a:pPr lvl="1"/>
            <a:r>
              <a:rPr lang="en-US" sz="1600" dirty="0" err="1" smtClean="0"/>
              <a:t>Lambertian</a:t>
            </a:r>
            <a:r>
              <a:rPr lang="en-US" sz="1600" dirty="0" smtClean="0"/>
              <a:t> shading, shadows, </a:t>
            </a:r>
            <a:r>
              <a:rPr lang="en-US" sz="1600" dirty="0" err="1" smtClean="0"/>
              <a:t>specularities</a:t>
            </a:r>
            <a:endParaRPr lang="en-US" sz="1600" dirty="0" smtClean="0"/>
          </a:p>
          <a:p>
            <a:pPr lvl="1"/>
            <a:r>
              <a:rPr lang="en-US" sz="1600" dirty="0" smtClean="0"/>
              <a:t>Color spaces (RGB, HSV, LAB)</a:t>
            </a:r>
          </a:p>
          <a:p>
            <a:pPr lvl="1"/>
            <a:r>
              <a:rPr lang="en-US" sz="1600" dirty="0" smtClean="0"/>
              <a:t>Image-based lighting</a:t>
            </a:r>
          </a:p>
          <a:p>
            <a:r>
              <a:rPr lang="en-US" sz="2000" dirty="0" smtClean="0"/>
              <a:t>Techniques</a:t>
            </a:r>
          </a:p>
          <a:p>
            <a:pPr lvl="1"/>
            <a:r>
              <a:rPr lang="en-US" sz="1600" dirty="0" smtClean="0"/>
              <a:t>Finding boundaries: intelligent scissors, graph cuts, where to cut and why</a:t>
            </a:r>
          </a:p>
          <a:p>
            <a:pPr lvl="1"/>
            <a:r>
              <a:rPr lang="en-US" sz="1600" dirty="0" smtClean="0"/>
              <a:t>Texture synthesis: idea of sampling patches to synthesize, filling order</a:t>
            </a:r>
          </a:p>
          <a:p>
            <a:pPr lvl="1"/>
            <a:r>
              <a:rPr lang="en-US" sz="1600" dirty="0" smtClean="0"/>
              <a:t>Compositing and blending: alpha compositing, </a:t>
            </a:r>
            <a:r>
              <a:rPr lang="en-US" sz="1600" dirty="0" err="1" smtClean="0"/>
              <a:t>Laplacian</a:t>
            </a:r>
            <a:r>
              <a:rPr lang="en-US" sz="1600" dirty="0" smtClean="0"/>
              <a:t> blending, Poisson editing</a:t>
            </a:r>
          </a:p>
          <a:p>
            <a:r>
              <a:rPr lang="en-US" sz="2000" b="1" dirty="0" smtClean="0"/>
              <a:t>Warping</a:t>
            </a:r>
          </a:p>
          <a:p>
            <a:pPr lvl="1"/>
            <a:r>
              <a:rPr lang="en-US" sz="1600" dirty="0" smtClean="0"/>
              <a:t>Transformation matrices, homogeneous coordinates, solving for parameters via system of linear equations</a:t>
            </a:r>
          </a:p>
          <a:p>
            <a:r>
              <a:rPr lang="en-US" sz="2000" dirty="0"/>
              <a:t>Modeling shape</a:t>
            </a:r>
          </a:p>
          <a:p>
            <a:pPr lvl="1"/>
            <a:r>
              <a:rPr lang="en-US" sz="1600" dirty="0"/>
              <a:t>Averaging and interpolating sets of points</a:t>
            </a:r>
          </a:p>
          <a:p>
            <a:endParaRPr lang="en-US" sz="20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Major Topics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410200"/>
          </a:xfrm>
        </p:spPr>
        <p:txBody>
          <a:bodyPr>
            <a:normAutofit lnSpcReduction="10000"/>
          </a:bodyPr>
          <a:lstStyle/>
          <a:p>
            <a:r>
              <a:rPr lang="en-US" sz="2000" b="1" dirty="0" smtClean="0"/>
              <a:t>Camera models and Geometry</a:t>
            </a:r>
          </a:p>
          <a:p>
            <a:pPr lvl="1"/>
            <a:r>
              <a:rPr lang="en-US" sz="1600" dirty="0" smtClean="0"/>
              <a:t>Pinhole model: diagram, intrinsic/extrinsic matrices, camera center (or center of projection), image plane</a:t>
            </a:r>
          </a:p>
          <a:p>
            <a:pPr lvl="1"/>
            <a:r>
              <a:rPr lang="en-US" sz="1600" dirty="0" smtClean="0"/>
              <a:t>Focal length, depth of field, field of view, aperture size</a:t>
            </a:r>
          </a:p>
          <a:p>
            <a:pPr lvl="1"/>
            <a:r>
              <a:rPr lang="en-US" sz="1600" dirty="0" smtClean="0"/>
              <a:t>Vanishing points and vanishing lines (what they are, how to find them)</a:t>
            </a:r>
          </a:p>
          <a:p>
            <a:pPr lvl="1"/>
            <a:r>
              <a:rPr lang="en-US" sz="1600" dirty="0" smtClean="0"/>
              <a:t>Measuring relative lengths based on vanishing points and horizon</a:t>
            </a:r>
          </a:p>
          <a:p>
            <a:r>
              <a:rPr lang="en-US" sz="2000" dirty="0" smtClean="0"/>
              <a:t>Interest points</a:t>
            </a:r>
          </a:p>
          <a:p>
            <a:pPr lvl="1"/>
            <a:r>
              <a:rPr lang="en-US" sz="1600" dirty="0" smtClean="0"/>
              <a:t>Trade-offs between repeatability and distinctiveness for detectors and descriptors</a:t>
            </a:r>
          </a:p>
          <a:p>
            <a:pPr lvl="1"/>
            <a:r>
              <a:rPr lang="en-US" sz="1600" dirty="0" smtClean="0"/>
              <a:t>Harris (corner) detectors and Difference of Gaussian (blob) detectors</a:t>
            </a:r>
          </a:p>
          <a:p>
            <a:pPr lvl="1"/>
            <a:r>
              <a:rPr lang="en-US" sz="1600" dirty="0" smtClean="0"/>
              <a:t>SIFT representation: what transformations is it robust to or not robust to</a:t>
            </a:r>
          </a:p>
          <a:p>
            <a:r>
              <a:rPr lang="en-US" sz="2000" dirty="0" smtClean="0"/>
              <a:t>Image stitching</a:t>
            </a:r>
          </a:p>
          <a:p>
            <a:pPr lvl="1"/>
            <a:r>
              <a:rPr lang="en-US" sz="1600" dirty="0" smtClean="0"/>
              <a:t>Solving for </a:t>
            </a:r>
            <a:r>
              <a:rPr lang="en-US" sz="1600" dirty="0" err="1" smtClean="0"/>
              <a:t>homography</a:t>
            </a:r>
            <a:endParaRPr lang="en-US" sz="1600" dirty="0" smtClean="0"/>
          </a:p>
          <a:p>
            <a:pPr lvl="1"/>
            <a:r>
              <a:rPr lang="en-US" sz="1600" dirty="0" smtClean="0"/>
              <a:t>RANSAC for robust detection of inliers</a:t>
            </a:r>
          </a:p>
          <a:p>
            <a:r>
              <a:rPr lang="en-US" sz="2000" dirty="0"/>
              <a:t>Object recognition and search</a:t>
            </a:r>
          </a:p>
          <a:p>
            <a:pPr lvl="1"/>
            <a:r>
              <a:rPr lang="en-US" sz="1600" dirty="0"/>
              <a:t>Use of “visual words” to speed search</a:t>
            </a:r>
          </a:p>
          <a:p>
            <a:pPr lvl="1"/>
            <a:r>
              <a:rPr lang="en-US" sz="1600" dirty="0"/>
              <a:t>Idea of geometric verification to check that  points have consistent </a:t>
            </a:r>
            <a:r>
              <a:rPr lang="en-US" sz="1600" dirty="0" smtClean="0"/>
              <a:t>geometry</a:t>
            </a:r>
          </a:p>
          <a:p>
            <a:r>
              <a:rPr lang="en-US" sz="2000" dirty="0" smtClean="0"/>
              <a:t>Other camera systems</a:t>
            </a:r>
          </a:p>
          <a:p>
            <a:pPr lvl="1"/>
            <a:r>
              <a:rPr lang="en-US" sz="1600" dirty="0" smtClean="0"/>
              <a:t>Kinect, </a:t>
            </a:r>
            <a:r>
              <a:rPr lang="en-US" sz="1600" dirty="0" err="1" smtClean="0"/>
              <a:t>lightfield</a:t>
            </a:r>
            <a:r>
              <a:rPr lang="en-US" sz="1600" dirty="0" smtClean="0"/>
              <a:t> camera, synthetic aperture --- how do they work?</a:t>
            </a:r>
            <a:endParaRPr lang="en-US" sz="1600" dirty="0"/>
          </a:p>
          <a:p>
            <a:endParaRPr lang="en-US" sz="2000" dirty="0" smtClean="0"/>
          </a:p>
          <a:p>
            <a:endParaRPr lang="en-US" sz="4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Studying for Midterm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Roughly 80% is related to topics in bold (linear filtering, warping, camera models, lighting, and geometry)</a:t>
            </a:r>
          </a:p>
          <a:p>
            <a:r>
              <a:rPr lang="en-US" dirty="0" smtClean="0"/>
              <a:t>No book, no notes, no computers/calculators allowed</a:t>
            </a:r>
          </a:p>
          <a:p>
            <a:r>
              <a:rPr lang="en-US" dirty="0" smtClean="0"/>
              <a:t>Bring a pencil or pen</a:t>
            </a:r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Today’s review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dirty="0" smtClean="0"/>
              <a:t>Light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Camera capture and </a:t>
            </a:r>
            <a:r>
              <a:rPr lang="en-US" dirty="0" smtClean="0"/>
              <a:t>geometry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 smtClean="0"/>
              <a:t>Image filtering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 smtClean="0"/>
              <a:t>Region selection and compositing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 smtClean="0"/>
              <a:t>Solving for transformations</a:t>
            </a:r>
          </a:p>
          <a:p>
            <a:pPr marL="514350" indent="-514350">
              <a:buFont typeface="+mj-lt"/>
              <a:buAutoNum type="arabicPeriod"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Purposes</a:t>
            </a:r>
          </a:p>
          <a:p>
            <a:r>
              <a:rPr lang="en-US" dirty="0" smtClean="0"/>
              <a:t>Remind you of key concepts</a:t>
            </a:r>
          </a:p>
          <a:p>
            <a:r>
              <a:rPr lang="en-US" dirty="0" smtClean="0"/>
              <a:t>Chance for you to ask questions</a:t>
            </a:r>
          </a:p>
          <a:p>
            <a:pPr marL="514350" indent="-514350">
              <a:buFont typeface="+mj-lt"/>
              <a:buAutoNum type="arabicPeriod"/>
            </a:pPr>
            <a:endParaRPr lang="en-US" dirty="0" smtClean="0"/>
          </a:p>
          <a:p>
            <a:pPr marL="514350" indent="-514350">
              <a:buFont typeface="+mj-lt"/>
              <a:buAutoNum type="arabicPeriod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519180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1. Light and color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000" dirty="0" smtClean="0"/>
              <a:t>Lighting</a:t>
            </a:r>
          </a:p>
          <a:p>
            <a:pPr lvl="1"/>
            <a:r>
              <a:rPr lang="en-US" sz="1600" dirty="0" err="1" smtClean="0"/>
              <a:t>Lambertian</a:t>
            </a:r>
            <a:r>
              <a:rPr lang="en-US" sz="1600" dirty="0" smtClean="0"/>
              <a:t> shading, shadows, </a:t>
            </a:r>
            <a:r>
              <a:rPr lang="en-US" sz="1600" dirty="0" err="1" smtClean="0"/>
              <a:t>specularities</a:t>
            </a:r>
            <a:endParaRPr lang="en-US" sz="1600" dirty="0" smtClean="0"/>
          </a:p>
          <a:p>
            <a:pPr lvl="1"/>
            <a:r>
              <a:rPr lang="en-US" sz="1600" dirty="0" smtClean="0"/>
              <a:t>Color spaces (RGB, HSV, LAB)</a:t>
            </a:r>
          </a:p>
          <a:p>
            <a:pPr>
              <a:buNone/>
            </a:pPr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/>
          <a:srcRect b="23529"/>
          <a:stretch>
            <a:fillRect/>
          </a:stretch>
        </p:blipFill>
        <p:spPr bwMode="auto">
          <a:xfrm>
            <a:off x="0" y="2819400"/>
            <a:ext cx="5388143" cy="2971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0" name="Picture 2" descr="http://www.cranearts.com/wordpress/wp-content/uploads/2009/01/the_crane_building_pic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95800" y="2590800"/>
            <a:ext cx="4191000" cy="3416576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9767861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is light reflected from a surface?</a:t>
            </a:r>
          </a:p>
        </p:txBody>
      </p:sp>
      <p:sp>
        <p:nvSpPr>
          <p:cNvPr id="38" name="Content Placeholder 37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 smtClean="0"/>
              <a:t>Depends on</a:t>
            </a:r>
          </a:p>
          <a:p>
            <a:r>
              <a:rPr lang="en-US" sz="2800" dirty="0" smtClean="0"/>
              <a:t>Illumination properties: wavelength, orientation, intensity</a:t>
            </a:r>
          </a:p>
          <a:p>
            <a:r>
              <a:rPr lang="en-US" sz="2800" dirty="0" smtClean="0"/>
              <a:t>Surface properties: material, surface orientation, roughness, etc.</a:t>
            </a:r>
          </a:p>
          <a:p>
            <a:endParaRPr lang="en-US" sz="2800" dirty="0" smtClean="0"/>
          </a:p>
          <a:p>
            <a:endParaRPr lang="en-US" sz="2800" dirty="0"/>
          </a:p>
        </p:txBody>
      </p:sp>
      <p:grpSp>
        <p:nvGrpSpPr>
          <p:cNvPr id="24" name="Group 37"/>
          <p:cNvGrpSpPr>
            <a:grpSpLocks noChangeAspect="1"/>
          </p:cNvGrpSpPr>
          <p:nvPr/>
        </p:nvGrpSpPr>
        <p:grpSpPr>
          <a:xfrm>
            <a:off x="2685153" y="3217319"/>
            <a:ext cx="3810000" cy="3429000"/>
            <a:chOff x="6629400" y="2882264"/>
            <a:chExt cx="2438400" cy="2194560"/>
          </a:xfrm>
        </p:grpSpPr>
        <p:cxnSp>
          <p:nvCxnSpPr>
            <p:cNvPr id="25" name="Straight Connector 24"/>
            <p:cNvCxnSpPr/>
            <p:nvPr/>
          </p:nvCxnSpPr>
          <p:spPr>
            <a:xfrm>
              <a:off x="6629400" y="4619624"/>
              <a:ext cx="1600200" cy="0"/>
            </a:xfrm>
            <a:prstGeom prst="line">
              <a:avLst/>
            </a:prstGeom>
            <a:ln w="7620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" name="Oval 25"/>
            <p:cNvSpPr/>
            <p:nvPr/>
          </p:nvSpPr>
          <p:spPr>
            <a:xfrm>
              <a:off x="8458200" y="3124200"/>
              <a:ext cx="304800" cy="304800"/>
            </a:xfrm>
            <a:prstGeom prst="ellipse">
              <a:avLst/>
            </a:prstGeom>
            <a:solidFill>
              <a:srgbClr val="FFFF00"/>
            </a:solidFill>
            <a:ln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27" name="Straight Arrow Connector 26"/>
            <p:cNvCxnSpPr>
              <a:stCxn id="26" idx="3"/>
            </p:cNvCxnSpPr>
            <p:nvPr/>
          </p:nvCxnSpPr>
          <p:spPr>
            <a:xfrm rot="5400000">
              <a:off x="7429501" y="3498663"/>
              <a:ext cx="1187637" cy="959037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" name="TextBox 27"/>
            <p:cNvSpPr txBox="1"/>
            <p:nvPr/>
          </p:nvSpPr>
          <p:spPr>
            <a:xfrm>
              <a:off x="8005718" y="3352800"/>
              <a:ext cx="30008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dirty="0" smtClean="0"/>
                <a:t>λ</a:t>
              </a:r>
              <a:endParaRPr lang="en-US" dirty="0"/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8191004" y="2882264"/>
              <a:ext cx="876796" cy="24384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light source</a:t>
              </a:r>
              <a:endParaRPr lang="en-US" dirty="0"/>
            </a:p>
          </p:txBody>
        </p:sp>
        <p:cxnSp>
          <p:nvCxnSpPr>
            <p:cNvPr id="30" name="Straight Arrow Connector 29"/>
            <p:cNvCxnSpPr/>
            <p:nvPr/>
          </p:nvCxnSpPr>
          <p:spPr>
            <a:xfrm rot="16200000" flipV="1">
              <a:off x="7124700" y="4152900"/>
              <a:ext cx="457202" cy="381002"/>
            </a:xfrm>
            <a:prstGeom prst="straightConnector1">
              <a:avLst/>
            </a:prstGeom>
            <a:ln>
              <a:solidFill>
                <a:schemeClr val="tx1"/>
              </a:solidFill>
              <a:prstDash val="dash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TextBox 30"/>
            <p:cNvSpPr txBox="1"/>
            <p:nvPr/>
          </p:nvSpPr>
          <p:spPr>
            <a:xfrm>
              <a:off x="7458456" y="4255236"/>
              <a:ext cx="213360" cy="23637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?</a:t>
              </a:r>
              <a:endParaRPr lang="en-US" dirty="0"/>
            </a:p>
          </p:txBody>
        </p:sp>
        <p:cxnSp>
          <p:nvCxnSpPr>
            <p:cNvPr id="32" name="Straight Arrow Connector 31"/>
            <p:cNvCxnSpPr/>
            <p:nvPr/>
          </p:nvCxnSpPr>
          <p:spPr>
            <a:xfrm rot="10800000">
              <a:off x="6934200" y="4343400"/>
              <a:ext cx="609600" cy="228600"/>
            </a:xfrm>
            <a:prstGeom prst="straightConnector1">
              <a:avLst/>
            </a:prstGeom>
            <a:ln>
              <a:solidFill>
                <a:schemeClr val="tx1"/>
              </a:solidFill>
              <a:prstDash val="dash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Straight Arrow Connector 32"/>
            <p:cNvCxnSpPr/>
            <p:nvPr/>
          </p:nvCxnSpPr>
          <p:spPr>
            <a:xfrm flipV="1">
              <a:off x="7620000" y="4343400"/>
              <a:ext cx="609600" cy="228600"/>
            </a:xfrm>
            <a:prstGeom prst="straightConnector1">
              <a:avLst/>
            </a:prstGeom>
            <a:ln>
              <a:solidFill>
                <a:schemeClr val="tx1"/>
              </a:solidFill>
              <a:prstDash val="dash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Arrow Connector 33"/>
            <p:cNvCxnSpPr/>
            <p:nvPr/>
          </p:nvCxnSpPr>
          <p:spPr>
            <a:xfrm rot="5400000">
              <a:off x="7124700" y="4733924"/>
              <a:ext cx="381000" cy="304800"/>
            </a:xfrm>
            <a:prstGeom prst="straightConnector1">
              <a:avLst/>
            </a:prstGeom>
            <a:ln>
              <a:solidFill>
                <a:schemeClr val="tx1"/>
              </a:solidFill>
              <a:prstDash val="dash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Arrow Connector 34"/>
            <p:cNvCxnSpPr/>
            <p:nvPr/>
          </p:nvCxnSpPr>
          <p:spPr>
            <a:xfrm rot="5400000">
              <a:off x="6972300" y="4733924"/>
              <a:ext cx="381000" cy="304800"/>
            </a:xfrm>
            <a:prstGeom prst="straightConnector1">
              <a:avLst/>
            </a:prstGeom>
            <a:ln>
              <a:solidFill>
                <a:schemeClr val="tx1"/>
              </a:solidFill>
              <a:prstDash val="dash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6" name="Straight Arrow Connector 35"/>
            <p:cNvCxnSpPr/>
            <p:nvPr/>
          </p:nvCxnSpPr>
          <p:spPr>
            <a:xfrm rot="10800000">
              <a:off x="6781800" y="4419600"/>
              <a:ext cx="609600" cy="228600"/>
            </a:xfrm>
            <a:prstGeom prst="straightConnector1">
              <a:avLst/>
            </a:prstGeom>
            <a:ln>
              <a:solidFill>
                <a:schemeClr val="tx1"/>
              </a:solidFill>
              <a:prstDash val="dash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691937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Lambertian</a:t>
            </a:r>
            <a:r>
              <a:rPr lang="en-US" dirty="0" smtClean="0"/>
              <a:t> surface</a:t>
            </a:r>
            <a:endParaRPr lang="en-US" dirty="0"/>
          </a:p>
        </p:txBody>
      </p:sp>
      <p:sp>
        <p:nvSpPr>
          <p:cNvPr id="12" name="Content Placeholder 1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Some light is absorbed (function of albedo)</a:t>
            </a:r>
          </a:p>
          <a:p>
            <a:r>
              <a:rPr lang="en-US" dirty="0" smtClean="0"/>
              <a:t>Remaining light is reflected equally in all directions (diffuse reflection)</a:t>
            </a:r>
          </a:p>
          <a:p>
            <a:r>
              <a:rPr lang="en-US" dirty="0" smtClean="0"/>
              <a:t>Examples: soft cloth, concrete, matte paints</a:t>
            </a:r>
            <a:endParaRPr lang="en-US" dirty="0"/>
          </a:p>
        </p:txBody>
      </p:sp>
      <p:cxnSp>
        <p:nvCxnSpPr>
          <p:cNvPr id="4" name="Straight Connector 3"/>
          <p:cNvCxnSpPr/>
          <p:nvPr/>
        </p:nvCxnSpPr>
        <p:spPr>
          <a:xfrm>
            <a:off x="4842833" y="6289805"/>
            <a:ext cx="2500313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Oval 4"/>
          <p:cNvSpPr/>
          <p:nvPr/>
        </p:nvSpPr>
        <p:spPr>
          <a:xfrm>
            <a:off x="7700333" y="3953205"/>
            <a:ext cx="476250" cy="476250"/>
          </a:xfrm>
          <a:prstGeom prst="ellipse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" name="Straight Arrow Connector 5"/>
          <p:cNvCxnSpPr>
            <a:stCxn id="5" idx="3"/>
          </p:cNvCxnSpPr>
          <p:nvPr/>
        </p:nvCxnSpPr>
        <p:spPr>
          <a:xfrm rot="5400000">
            <a:off x="6092991" y="4538303"/>
            <a:ext cx="1855683" cy="149849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/>
          <p:cNvSpPr txBox="1"/>
          <p:nvPr/>
        </p:nvSpPr>
        <p:spPr>
          <a:xfrm>
            <a:off x="6993330" y="4310393"/>
            <a:ext cx="468878" cy="57708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dirty="0" smtClean="0"/>
              <a:t>λ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7282839" y="3575180"/>
            <a:ext cx="1369994" cy="381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light source</a:t>
            </a:r>
            <a:endParaRPr lang="en-US" dirty="0"/>
          </a:p>
        </p:txBody>
      </p:sp>
      <p:cxnSp>
        <p:nvCxnSpPr>
          <p:cNvPr id="9" name="Straight Arrow Connector 8"/>
          <p:cNvCxnSpPr/>
          <p:nvPr/>
        </p:nvCxnSpPr>
        <p:spPr>
          <a:xfrm rot="16200000" flipV="1">
            <a:off x="5616739" y="5560549"/>
            <a:ext cx="714378" cy="595316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 rot="10800000">
            <a:off x="5319083" y="5858205"/>
            <a:ext cx="952500" cy="357188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 flipV="1">
            <a:off x="6290633" y="5861180"/>
            <a:ext cx="952500" cy="357188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533400" y="6289805"/>
            <a:ext cx="2500313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Oval 13"/>
          <p:cNvSpPr/>
          <p:nvPr/>
        </p:nvSpPr>
        <p:spPr>
          <a:xfrm>
            <a:off x="3390900" y="3953205"/>
            <a:ext cx="476250" cy="476250"/>
          </a:xfrm>
          <a:prstGeom prst="ellipse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5" name="Straight Arrow Connector 14"/>
          <p:cNvCxnSpPr>
            <a:stCxn id="14" idx="3"/>
          </p:cNvCxnSpPr>
          <p:nvPr/>
        </p:nvCxnSpPr>
        <p:spPr>
          <a:xfrm rot="5400000">
            <a:off x="1783558" y="4538303"/>
            <a:ext cx="1855683" cy="149849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2683897" y="4310393"/>
            <a:ext cx="468878" cy="57708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dirty="0" smtClean="0"/>
              <a:t>λ</a:t>
            </a:r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2973406" y="3575180"/>
            <a:ext cx="1369994" cy="381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light source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896473" y="4518142"/>
            <a:ext cx="137730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/>
              <a:t>absorption</a:t>
            </a:r>
            <a:endParaRPr lang="en-US" b="1" dirty="0"/>
          </a:p>
        </p:txBody>
      </p:sp>
      <p:sp>
        <p:nvSpPr>
          <p:cNvPr id="19" name="TextBox 18"/>
          <p:cNvSpPr txBox="1"/>
          <p:nvPr/>
        </p:nvSpPr>
        <p:spPr>
          <a:xfrm>
            <a:off x="4831461" y="4460007"/>
            <a:ext cx="204414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d</a:t>
            </a:r>
            <a:r>
              <a:rPr lang="en-US" b="1" dirty="0" smtClean="0"/>
              <a:t>iffuse reflection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32897052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Diffuse reflection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pPr marL="0" indent="0">
                  <a:buNone/>
                </a:pPr>
                <a:r>
                  <a:rPr lang="en-US" dirty="0" smtClean="0"/>
                  <a:t>Intensity </a:t>
                </a:r>
                <a:r>
                  <a:rPr lang="en-US" i="1" dirty="0" smtClean="0"/>
                  <a:t>does</a:t>
                </a:r>
                <a:r>
                  <a:rPr lang="en-US" dirty="0" smtClean="0"/>
                  <a:t> depend on illumination angle because less light comes in at oblique angles.</a:t>
                </a:r>
              </a:p>
              <a:p>
                <a:endParaRPr lang="en-US" dirty="0"/>
              </a:p>
              <a:p>
                <a:endParaRPr lang="en-US" dirty="0"/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2400" b="0" i="1" smtClean="0">
                        <a:latin typeface="Cambria Math"/>
                      </a:rPr>
                      <m:t>𝜌</m:t>
                    </m:r>
                    <m:r>
                      <a:rPr lang="en-US" sz="2400" b="0" i="0" smtClean="0">
                        <a:latin typeface="Cambria Math"/>
                      </a:rPr>
                      <m:t>= </m:t>
                    </m:r>
                  </m:oMath>
                </a14:m>
                <a:r>
                  <a:rPr lang="en-US" sz="2400" dirty="0" smtClean="0"/>
                  <a:t>albedo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2400" b="1" i="1" smtClean="0">
                        <a:latin typeface="Cambria Math"/>
                      </a:rPr>
                      <m:t>𝑺</m:t>
                    </m:r>
                    <m:r>
                      <a:rPr lang="en-US" sz="2400">
                        <a:latin typeface="Cambria Math"/>
                      </a:rPr>
                      <m:t>=</m:t>
                    </m:r>
                  </m:oMath>
                </a14:m>
                <a:r>
                  <a:rPr lang="en-US" sz="2400" dirty="0" smtClean="0"/>
                  <a:t> directional source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2400" b="1" i="1" smtClean="0">
                        <a:latin typeface="Cambria Math"/>
                      </a:rPr>
                      <m:t>𝑵</m:t>
                    </m:r>
                    <m:r>
                      <a:rPr lang="en-US" sz="2400">
                        <a:latin typeface="Cambria Math"/>
                      </a:rPr>
                      <m:t>=</m:t>
                    </m:r>
                  </m:oMath>
                </a14:m>
                <a:r>
                  <a:rPr lang="en-US" sz="2400" dirty="0"/>
                  <a:t> </a:t>
                </a:r>
                <a:r>
                  <a:rPr lang="en-US" sz="2400" dirty="0" smtClean="0"/>
                  <a:t>surface normal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400" b="0" i="0" smtClean="0">
                        <a:latin typeface="Cambria Math"/>
                      </a:rPr>
                      <m:t>I</m:t>
                    </m:r>
                    <m:r>
                      <a:rPr lang="en-US" sz="2400">
                        <a:latin typeface="Cambria Math"/>
                      </a:rPr>
                      <m:t>=</m:t>
                    </m:r>
                  </m:oMath>
                </a14:m>
                <a:r>
                  <a:rPr lang="en-US" sz="2400" dirty="0"/>
                  <a:t> </a:t>
                </a:r>
                <a:r>
                  <a:rPr lang="en-US" sz="2400" dirty="0" smtClean="0"/>
                  <a:t>image intensity</a:t>
                </a:r>
                <a:endParaRPr lang="en-US" sz="2400" dirty="0"/>
              </a:p>
              <a:p>
                <a:endParaRPr lang="en-US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1852" t="-15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304800" y="5318885"/>
                <a:ext cx="4724400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b="0" i="1" smtClean="0">
                          <a:latin typeface="Cambria Math"/>
                        </a:rPr>
                        <m:t>𝐼</m:t>
                      </m:r>
                      <m:d>
                        <m:dPr>
                          <m:ctrlPr>
                            <a:rPr lang="en-US" sz="3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3600" b="0" i="1" smtClean="0">
                              <a:latin typeface="Cambria Math"/>
                            </a:rPr>
                            <m:t>𝑥</m:t>
                          </m:r>
                        </m:e>
                      </m:d>
                      <m:r>
                        <a:rPr lang="en-US" sz="3600" b="0" i="1" smtClean="0">
                          <a:latin typeface="Cambria Math"/>
                        </a:rPr>
                        <m:t>=</m:t>
                      </m:r>
                      <m:r>
                        <a:rPr lang="en-US" sz="3600" b="0" i="1" smtClean="0">
                          <a:latin typeface="Cambria Math"/>
                        </a:rPr>
                        <m:t>𝜌</m:t>
                      </m:r>
                      <m:d>
                        <m:dPr>
                          <m:ctrlPr>
                            <a:rPr lang="en-US" sz="3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3600" b="0" i="1" smtClean="0">
                              <a:latin typeface="Cambria Math"/>
                            </a:rPr>
                            <m:t>𝑥</m:t>
                          </m:r>
                        </m:e>
                      </m:d>
                      <m:d>
                        <m:dPr>
                          <m:ctrlPr>
                            <a:rPr lang="en-US" sz="3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3600" b="1" i="1">
                              <a:latin typeface="Cambria Math"/>
                            </a:rPr>
                            <m:t>𝑺</m:t>
                          </m:r>
                          <m:r>
                            <a:rPr lang="en-US" sz="3600" b="1" i="1">
                              <a:latin typeface="Cambria Math"/>
                            </a:rPr>
                            <m:t>⋅</m:t>
                          </m:r>
                          <m:r>
                            <a:rPr lang="en-US" sz="3600" b="1" i="1">
                              <a:latin typeface="Cambria Math"/>
                            </a:rPr>
                            <m:t>𝑵</m:t>
                          </m:r>
                          <m:r>
                            <a:rPr lang="en-US" sz="3600" i="1">
                              <a:latin typeface="Cambria Math"/>
                            </a:rPr>
                            <m:t>(</m:t>
                          </m:r>
                          <m:r>
                            <a:rPr lang="en-US" sz="3600" b="0" i="1">
                              <a:latin typeface="Cambria Math"/>
                            </a:rPr>
                            <m:t>𝑥</m:t>
                          </m:r>
                          <m:r>
                            <a:rPr lang="en-US" sz="3600" i="1">
                              <a:latin typeface="Cambria Math"/>
                            </a:rPr>
                            <m:t>)</m:t>
                          </m:r>
                        </m:e>
                      </m:d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4800" y="5318885"/>
                <a:ext cx="4724400" cy="646331"/>
              </a:xfrm>
              <a:prstGeom prst="rect">
                <a:avLst/>
              </a:prstGeom>
              <a:blipFill rotWithShape="1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06483" y="3276600"/>
            <a:ext cx="5071749" cy="28177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254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0" y="6550223"/>
            <a:ext cx="127951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Slide: Forsyth</a:t>
            </a:r>
            <a:endParaRPr lang="en-US" sz="14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864511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2" descr="http://www.cranearts.com/wordpress/wp-content/uploads/2009/01/the_crane_building_pic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42827" y="1635425"/>
            <a:ext cx="5701792" cy="4648200"/>
          </a:xfrm>
          <a:prstGeom prst="rect">
            <a:avLst/>
          </a:prstGeom>
          <a:noFill/>
        </p:spPr>
      </p:pic>
      <p:sp>
        <p:nvSpPr>
          <p:cNvPr id="6" name="TextBox 5"/>
          <p:cNvSpPr txBox="1"/>
          <p:nvPr/>
        </p:nvSpPr>
        <p:spPr>
          <a:xfrm>
            <a:off x="1915721" y="4085493"/>
            <a:ext cx="312906" cy="369332"/>
          </a:xfrm>
          <a:prstGeom prst="rect">
            <a:avLst/>
          </a:prstGeom>
          <a:solidFill>
            <a:schemeClr val="bg1">
              <a:alpha val="67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1</a:t>
            </a:r>
            <a:endParaRPr lang="en-US" dirty="0"/>
          </a:p>
        </p:txBody>
      </p:sp>
      <p:cxnSp>
        <p:nvCxnSpPr>
          <p:cNvPr id="7" name="Straight Arrow Connector 6"/>
          <p:cNvCxnSpPr>
            <a:stCxn id="6" idx="3"/>
          </p:cNvCxnSpPr>
          <p:nvPr/>
        </p:nvCxnSpPr>
        <p:spPr>
          <a:xfrm>
            <a:off x="2228627" y="4270159"/>
            <a:ext cx="381000" cy="337066"/>
          </a:xfrm>
          <a:prstGeom prst="straightConnector1">
            <a:avLst/>
          </a:prstGeom>
          <a:ln w="38100">
            <a:solidFill>
              <a:schemeClr val="accent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2906321" y="4912025"/>
            <a:ext cx="312906" cy="369332"/>
          </a:xfrm>
          <a:prstGeom prst="rect">
            <a:avLst/>
          </a:prstGeom>
          <a:solidFill>
            <a:schemeClr val="bg1">
              <a:alpha val="67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2</a:t>
            </a:r>
            <a:endParaRPr lang="en-US" dirty="0"/>
          </a:p>
        </p:txBody>
      </p:sp>
      <p:cxnSp>
        <p:nvCxnSpPr>
          <p:cNvPr id="9" name="Straight Arrow Connector 8"/>
          <p:cNvCxnSpPr>
            <a:stCxn id="8" idx="0"/>
          </p:cNvCxnSpPr>
          <p:nvPr/>
        </p:nvCxnSpPr>
        <p:spPr>
          <a:xfrm rot="16200000" flipV="1">
            <a:off x="2798102" y="4647352"/>
            <a:ext cx="304800" cy="224545"/>
          </a:xfrm>
          <a:prstGeom prst="straightConnector1">
            <a:avLst/>
          </a:prstGeom>
          <a:ln w="38100">
            <a:solidFill>
              <a:schemeClr val="accent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91322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5474" name="Picture 2" descr="http://upload.wikimedia.org/wikipedia/commons/thumb/8/8f/Lambert_Cosine_Law_2.svg/300px-Lambert_Cosine_Law_2.svg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3838" y="2998241"/>
            <a:ext cx="4341962" cy="36183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itle 1"/>
          <p:cNvSpPr txBox="1">
            <a:spLocks/>
          </p:cNvSpPr>
          <p:nvPr/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4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r>
              <a:rPr lang="en-US" smtClean="0"/>
              <a:t>Diffuse reflection</a:t>
            </a:r>
            <a:endParaRPr lang="en-US" dirty="0"/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 smtClean="0"/>
              <a:t>Perceived intensity does </a:t>
            </a:r>
            <a:r>
              <a:rPr lang="en-US" sz="2800" i="1" dirty="0" smtClean="0"/>
              <a:t>not</a:t>
            </a:r>
            <a:r>
              <a:rPr lang="en-US" sz="2800" dirty="0" smtClean="0"/>
              <a:t> depend on viewer angle.</a:t>
            </a:r>
          </a:p>
          <a:p>
            <a:pPr lvl="1"/>
            <a:r>
              <a:rPr lang="en-US" sz="2400" dirty="0" smtClean="0"/>
              <a:t>Amount of reflected light proportional to </a:t>
            </a:r>
            <a:r>
              <a:rPr lang="en-US" sz="2400" dirty="0" err="1" smtClean="0"/>
              <a:t>cos</a:t>
            </a:r>
            <a:r>
              <a:rPr lang="en-US" sz="2400" dirty="0" smtClean="0"/>
              <a:t>(theta)</a:t>
            </a:r>
          </a:p>
          <a:p>
            <a:pPr lvl="1"/>
            <a:r>
              <a:rPr lang="en-US" sz="2400" dirty="0" smtClean="0"/>
              <a:t>Visible solid angle also proportional to </a:t>
            </a:r>
            <a:r>
              <a:rPr lang="en-US" sz="2400" dirty="0" err="1" smtClean="0"/>
              <a:t>cos</a:t>
            </a:r>
            <a:r>
              <a:rPr lang="en-US" sz="2400" dirty="0" smtClean="0"/>
              <a:t>(theta)</a:t>
            </a:r>
          </a:p>
          <a:p>
            <a:endParaRPr lang="en-US" sz="2800" dirty="0"/>
          </a:p>
          <a:p>
            <a:endParaRPr lang="en-US" sz="2800" dirty="0"/>
          </a:p>
        </p:txBody>
      </p:sp>
      <p:sp>
        <p:nvSpPr>
          <p:cNvPr id="4" name="TextBox 3"/>
          <p:cNvSpPr txBox="1"/>
          <p:nvPr/>
        </p:nvSpPr>
        <p:spPr>
          <a:xfrm>
            <a:off x="3509124" y="6480677"/>
            <a:ext cx="56348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hlinkClick r:id="rId3"/>
              </a:rPr>
              <a:t>http://en.wikipedia.org/wiki/Lambert%27s_cosine_law</a:t>
            </a:r>
            <a:endParaRPr lang="en-US" dirty="0"/>
          </a:p>
        </p:txBody>
      </p:sp>
      <p:pic>
        <p:nvPicPr>
          <p:cNvPr id="105476" name="Picture 4" descr="http://upload.wikimedia.org/wikipedia/commons/thumb/2/25/Lambert_Cosine_Law_1.svg/300px-Lambert_Cosine_Law_1.svg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451" y="3154116"/>
            <a:ext cx="4137660" cy="34480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01155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Specular Reflection</a:t>
            </a:r>
            <a:endParaRPr lang="en-US" dirty="0"/>
          </a:p>
        </p:txBody>
      </p:sp>
      <p:sp>
        <p:nvSpPr>
          <p:cNvPr id="15" name="Content Placeholder 14"/>
          <p:cNvSpPr>
            <a:spLocks noGrp="1"/>
          </p:cNvSpPr>
          <p:nvPr>
            <p:ph idx="1"/>
          </p:nvPr>
        </p:nvSpPr>
        <p:spPr>
          <a:xfrm>
            <a:off x="457200" y="990600"/>
            <a:ext cx="5257800" cy="5135563"/>
          </a:xfrm>
        </p:spPr>
        <p:txBody>
          <a:bodyPr/>
          <a:lstStyle/>
          <a:p>
            <a:r>
              <a:rPr lang="en-US" dirty="0" smtClean="0"/>
              <a:t>Reflected direction depends on light orientation and surface normal</a:t>
            </a:r>
          </a:p>
          <a:p>
            <a:r>
              <a:rPr lang="en-US" dirty="0" smtClean="0"/>
              <a:t>E.g., mirrors are mostly specular</a:t>
            </a:r>
            <a:endParaRPr lang="en-US" dirty="0"/>
          </a:p>
        </p:txBody>
      </p:sp>
      <p:cxnSp>
        <p:nvCxnSpPr>
          <p:cNvPr id="4" name="Straight Connector 3"/>
          <p:cNvCxnSpPr/>
          <p:nvPr/>
        </p:nvCxnSpPr>
        <p:spPr>
          <a:xfrm>
            <a:off x="1046144" y="6394555"/>
            <a:ext cx="2500313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Oval 4"/>
          <p:cNvSpPr/>
          <p:nvPr/>
        </p:nvSpPr>
        <p:spPr>
          <a:xfrm>
            <a:off x="3903644" y="4057955"/>
            <a:ext cx="476250" cy="476250"/>
          </a:xfrm>
          <a:prstGeom prst="ellipse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" name="Straight Arrow Connector 5"/>
          <p:cNvCxnSpPr>
            <a:stCxn id="5" idx="3"/>
          </p:cNvCxnSpPr>
          <p:nvPr/>
        </p:nvCxnSpPr>
        <p:spPr>
          <a:xfrm rot="5400000">
            <a:off x="2296302" y="4643053"/>
            <a:ext cx="1855683" cy="149849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/>
          <p:cNvSpPr txBox="1"/>
          <p:nvPr/>
        </p:nvSpPr>
        <p:spPr>
          <a:xfrm>
            <a:off x="3196641" y="4415143"/>
            <a:ext cx="468878" cy="57708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dirty="0" smtClean="0"/>
              <a:t>λ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3486150" y="3679930"/>
            <a:ext cx="1369994" cy="381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light source</a:t>
            </a:r>
            <a:endParaRPr lang="en-US" dirty="0"/>
          </a:p>
        </p:txBody>
      </p:sp>
      <p:cxnSp>
        <p:nvCxnSpPr>
          <p:cNvPr id="9" name="Straight Arrow Connector 8"/>
          <p:cNvCxnSpPr/>
          <p:nvPr/>
        </p:nvCxnSpPr>
        <p:spPr>
          <a:xfrm flipH="1" flipV="1">
            <a:off x="1828123" y="5638800"/>
            <a:ext cx="646771" cy="681347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709868" y="4992224"/>
            <a:ext cx="22365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/>
              <a:t>specular reflection</a:t>
            </a:r>
            <a:endParaRPr lang="en-US" b="1" dirty="0"/>
          </a:p>
        </p:txBody>
      </p:sp>
      <p:pic>
        <p:nvPicPr>
          <p:cNvPr id="11" name="Picture 10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63070" y="1297203"/>
            <a:ext cx="2768600" cy="2076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254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Rectangle 11"/>
          <p:cNvSpPr>
            <a:spLocks/>
          </p:cNvSpPr>
          <p:nvPr/>
        </p:nvSpPr>
        <p:spPr bwMode="auto">
          <a:xfrm>
            <a:off x="6705600" y="1025827"/>
            <a:ext cx="1825628" cy="2462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rgbClr val="000000"/>
                </a:solidFill>
                <a:miter lim="800000"/>
                <a:headEnd type="none" w="med" len="med"/>
                <a:tailEnd type="none" w="med" len="med"/>
              </a14:hiddenLine>
            </a:ext>
          </a:extLst>
        </p:spPr>
        <p:txBody>
          <a:bodyPr wrap="none" lIns="0" tIns="0" rIns="0" bIns="0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5pPr>
            <a:lvl6pPr marL="22860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6pPr>
            <a:lvl7pPr marL="27432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7pPr>
            <a:lvl8pPr marL="32004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8pPr>
            <a:lvl9pPr marL="36576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9pPr>
          </a:lstStyle>
          <a:p>
            <a:pPr>
              <a:tabLst>
                <a:tab pos="1066800" algn="l"/>
              </a:tabLst>
            </a:pPr>
            <a:r>
              <a:rPr lang="en-US" sz="1600" dirty="0">
                <a:solidFill>
                  <a:schemeClr val="tx1"/>
                </a:solidFill>
                <a:cs typeface="Times" charset="0"/>
              </a:rPr>
              <a:t>Flickr, by </a:t>
            </a:r>
            <a:r>
              <a:rPr lang="en-US" sz="1600" dirty="0" err="1">
                <a:solidFill>
                  <a:schemeClr val="tx1"/>
                </a:solidFill>
                <a:cs typeface="Times" charset="0"/>
              </a:rPr>
              <a:t>suzysputnik</a:t>
            </a:r>
            <a:endParaRPr lang="en-US" sz="1600" dirty="0">
              <a:solidFill>
                <a:schemeClr val="tx1"/>
              </a:solidFill>
              <a:cs typeface="Times" charset="0"/>
            </a:endParaRPr>
          </a:p>
        </p:txBody>
      </p:sp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8581" y="3529223"/>
            <a:ext cx="3321844" cy="23252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254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Rectangle 13"/>
          <p:cNvSpPr>
            <a:spLocks/>
          </p:cNvSpPr>
          <p:nvPr/>
        </p:nvSpPr>
        <p:spPr bwMode="auto">
          <a:xfrm>
            <a:off x="6663707" y="5855002"/>
            <a:ext cx="1883336" cy="2462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rgbClr val="000000"/>
                </a:solidFill>
                <a:miter lim="800000"/>
                <a:headEnd type="none" w="med" len="med"/>
                <a:tailEnd type="none" w="med" len="med"/>
              </a14:hiddenLine>
            </a:ext>
          </a:extLst>
        </p:spPr>
        <p:txBody>
          <a:bodyPr wrap="none" lIns="0" tIns="0" rIns="0" bIns="0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5pPr>
            <a:lvl6pPr marL="22860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6pPr>
            <a:lvl7pPr marL="27432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7pPr>
            <a:lvl8pPr marL="32004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8pPr>
            <a:lvl9pPr marL="3657600" algn="l" defTabSz="914400" rtl="0" eaLnBrk="1" latinLnBrk="0" hangingPunct="1">
              <a:defRPr sz="2400" kern="1200">
                <a:solidFill>
                  <a:srgbClr val="FFFFFF"/>
                </a:solidFill>
                <a:latin typeface="Times" charset="0"/>
                <a:ea typeface="ヒラギノ明朝 ProN W3" charset="0"/>
                <a:cs typeface="ヒラギノ明朝 ProN W3" charset="0"/>
                <a:sym typeface="Times" charset="0"/>
              </a:defRPr>
            </a:lvl9pPr>
          </a:lstStyle>
          <a:p>
            <a:pPr>
              <a:tabLst>
                <a:tab pos="1066800" algn="l"/>
              </a:tabLst>
            </a:pPr>
            <a:r>
              <a:rPr lang="en-US" sz="1600">
                <a:solidFill>
                  <a:schemeClr val="tx1"/>
                </a:solidFill>
                <a:cs typeface="Times" charset="0"/>
              </a:rPr>
              <a:t>Flickr, by piratejohnny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/>
              <p:cNvSpPr txBox="1"/>
              <p:nvPr/>
            </p:nvSpPr>
            <p:spPr>
              <a:xfrm>
                <a:off x="2746644" y="5976948"/>
                <a:ext cx="399468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b="0" i="1" smtClean="0">
                          <a:latin typeface="Cambria Math"/>
                        </a:rPr>
                        <m:t>Θ</m:t>
                      </m:r>
                    </m:oMath>
                  </m:oMathPara>
                </a14:m>
                <a:endParaRPr lang="en-US" b="0" dirty="0" smtClean="0"/>
              </a:p>
            </p:txBody>
          </p:sp>
        </mc:Choice>
        <mc:Fallback xmlns="">
          <p:sp>
            <p:nvSpPr>
              <p:cNvPr id="16" name="TextBox 1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6644" y="5976948"/>
                <a:ext cx="399468" cy="369332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/>
              <p:cNvSpPr txBox="1"/>
              <p:nvPr/>
            </p:nvSpPr>
            <p:spPr>
              <a:xfrm>
                <a:off x="1821392" y="5976948"/>
                <a:ext cx="399468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b="0" i="1" smtClean="0">
                          <a:latin typeface="Cambria Math"/>
                        </a:rPr>
                        <m:t>Θ</m:t>
                      </m:r>
                    </m:oMath>
                  </m:oMathPara>
                </a14:m>
                <a:endParaRPr lang="en-US" b="0" dirty="0" smtClean="0"/>
              </a:p>
            </p:txBody>
          </p:sp>
        </mc:Choice>
        <mc:Fallback xmlns="">
          <p:sp>
            <p:nvSpPr>
              <p:cNvPr id="17" name="TextBox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21392" y="5976948"/>
                <a:ext cx="399468" cy="369332"/>
              </a:xfrm>
              <a:prstGeom prst="rect">
                <a:avLst/>
              </a:prstGeom>
              <a:blipFill rotWithShape="1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8529948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Many surfaces have both specular and diffuse components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/>
              <a:t>Specularity</a:t>
            </a:r>
            <a:r>
              <a:rPr lang="en-US" dirty="0" smtClean="0"/>
              <a:t> </a:t>
            </a:r>
            <a:r>
              <a:rPr lang="en-US" dirty="0"/>
              <a:t>= </a:t>
            </a:r>
            <a:r>
              <a:rPr lang="en-US" dirty="0" smtClean="0"/>
              <a:t>spot </a:t>
            </a:r>
            <a:r>
              <a:rPr lang="en-US" dirty="0"/>
              <a:t>where specular reflection </a:t>
            </a:r>
            <a:r>
              <a:rPr lang="en-US" dirty="0" smtClean="0"/>
              <a:t>dominates (typically reflects light source)</a:t>
            </a:r>
            <a:endParaRPr lang="en-US" dirty="0"/>
          </a:p>
          <a:p>
            <a:endParaRPr lang="en-US" dirty="0"/>
          </a:p>
        </p:txBody>
      </p:sp>
      <p:sp>
        <p:nvSpPr>
          <p:cNvPr id="4" name="AutoShape 2" descr="data:image/jpg;base64,/9j/4AAQSkZJRgABAQAAAQABAAD/2wBDAAkGBwgHBgkIBwgKCgkLDRYPDQwMDRsUFRAWIB0iIiAdHx8kKDQsJCYxJx8fLT0tMTU3Ojo6Iys/RD84QzQ5Ojf/2wBDAQoKCg0MDRoPDxo3JR8lNzc3Nzc3Nzc3Nzc3Nzc3Nzc3Nzc3Nzc3Nzc3Nzc3Nzc3Nzc3Nzc3Nzc3Nzc3Nzc3Nzf/wAARCACCAMcDASIAAhEBAxEB/8QAHAAAAQUBAQEAAAAAAAAAAAAABAACAwUGAQcI/8QAQBAAAgEDAgMFAwkFCQADAAAAAQIDAAQREiEFMUEGE1FhcRQigQcjMlKRobHB0TNCcoLhFSQ0Q2KSovDxY3Oy/8QAGQEAAgMBAAAAAAAAAAAAAAAAAgMAAQQF/8QAIxEAAgIBBAIDAQEAAAAAAAAAAAECEQMEEiExE0EiMlEzYf/aAAwDAQACEQMRAD8Acj1NDqkcJGrMx2AUZJrjcOnUe6VceVNRbm2cSIJEZTkMuRg+orNbQzhhMiSQtplRkbwYEGkr0rvit9exrHd3EkqqcqJNyDQyyGpvJtDhIKer0CJKkEnnU3k2ByyU8SUCsnnUgk86veTaGhz0p4ncciPsoIS4p4mHWr8jRWwLWXNSoS3IUAb6zicd++j/AFFTj7cYrQ8IPDbnSROrL4qcj7RSp5qDWLgA0NjOKhdyprS31xYWckcQto5RIMKRIBlvA55bb5rMdrO0vCeF3aQ2tk90c/OvG+FXyBxuf++gLUsvx30c1nwpazTIuIQ3Vqk6QTRBxkLKulh6ioWuF8KdHJYDhTJy9NLmhjODXDLmjUgaJ2eo2eoi+etMZvOpuJRIz1Gz1GWqWztJ76burddT4z9IAD4mpuJRCzVGzVLdwSWsxhlKaxz0uGH2gmhmNSyqOM1Ko2alU3Eo0ASUbjS3wxXff5NGfgQayM3HuKwcRuYUIeNJmVcqDgAnFWNv2judhPaD1XIoXmiuxnhlXBdukTDEiD+ZcVE1hbSbqCP4TTbfjlrIBrVoyeeRRK3FnLuChz4iq3wYO2SAn4Wf3JfgdqgeyuUP0M+lXaxIwHdOwz4Eml3Lj6LgnzFRqL6LUmUB1KcMCPUYqe0MDyhbmV44/rImo/iKtXjc7NGGHkc0NJBASdcJU9SBj8Kra/QSkBzFFkIicunRiukn4ZOKaGog2cROI5dPkd6ieymX6OlvQ0DTQSkhjSKDkIzHyx+OaikZsO8VuBJjIIcIxPqB+NOZXT6SkVJLJAQvcrKDj3tZByfLAFC1fYSlRJwn5Ln4larxCbjOmSf3x8wHZT5knnn7DVRxKy4nwy9Nnb3Nndeykp35Q5Y8+nXffzq2hubyJdNvLMq5zhGIGfHnUQglPJQATk5PWqktyqi4ylH2Uct52jAwosmH8J/M1c8Kj4meGe1cTFuCW2EbqCB02zk0ZFw/WPecg+FER8Mh/eLn40ai0DKaZXmTNc155VdR2Fuv+WPic1OLeJcYRP8AaKPaxbaM+qu30VY+gpGOTOND59DWhbCqfIZwKr2uwF2jPnv1otoNleLeYnHdt8acLSbqAPWp2vj0Vfiaia8fppHoM1EkU2NNk55uB5Vz2Bert8BXGuJ2+iX+CVG3tb/uTH4EUSool9gj66j/ADUqGNteNv3TfFx+tKjoo877ScTvrLtTxKKKYBRdNgMM4yf61pbe5nVBqYMRz93Gay/bpNPazin/ANwP2qDWpslyoNZc3SNcVSLOOS5wNVtqH8J3qZZgD79vpPpitdwHg1ne8HgmMqJKc6sn4DalNwyCMOUJYJncHNDHTynyhb1MIumZqO6jUgqXU+INV57TyrxNIu8nMYQAO41KGLYH4VvV4HaSsiTO3dn6QGAfhmqrj3Z3s/ZtbvonRHk+edAC+AAQVJ5HJH3mq8E4q2i454T4RTLxW4173CnPxo6DiRYfOOp9BVDJFCl6y2xZ4QSEL/SK9M+eK0tlYQMoJhQnAx7oJOaCO99BTlCPLIZOJW42kGfhn8ai/tCwcf5ieYB/LNWpsogrMIwDq04CDwzVMbNJZZAVYNr0gLjrTH5I9i4vHPofdSGMKUJZWGctUCTyuMpDn7aNuosW8f8ACfxp/CbfXY3EoGTGcgfAn8qYk5Oim0lYGvtbfRix8BUiwXh6Y/mFH2RaS7MTABQCcjPRQfxqz4fZ3SXKpeWJMXvFnIIwACRy23xTlp2K88fRTWUUiTOsrZ93OM5FZ67+UThdpcSw+z3sjROyNoiGMg4OMtWuixJPI6poDKp0/Vz0rwS+IN/dt43Ep/5mqxxTbTDb9noT/Kfaj9nwy8PrIi/rUS/KVLcXEUMXCyveOqAvcZ5nHQV55RfB118Z4ev1rqIf8hTNiAtnvkqYt5D4A4qvs7dJXfWitjGMiradf7q/oTQ/B48yP5n8jSbuSQT4TZ1eHHmLf/h/SnCxlzgQMM/CruO6DkISQAc5Pl/7UMjMkj6m2P0cUxNGR5pFZDw64nYrFBqI5jPKiU4DfE/sYh6sKseFsFEz6gTkY357mre0m188Z8RTUol+R3RnR2evzyEC+rGlWtL6ULHpSq+RlI+VPlFwna6+HLUI2/4LWs4fFmJT4gH7q72ngV+1SF7dJIyib93nG3U0fFEUA0ocdMDauZlnfFHQS4Rs+zciRcKjWRCMnZ9O3Tb/AL40ZIiaJV1HS0ZxsQMj+lZfgvHBHCIbmwuIkVsFpJIlB88FwaPl43wm2cSvxO3jQqylWmX3iRjx8a1YnS4OXlxy8jdcF4zKJY2GpgSRuDt51W9qh3llCQCDqyQRuMqP0q2sZLO+tY5QwdNIKkHY8zkUF2oYS2Mb7Y1YHwyKLJO8bRWnpZaMLGh9rUYrZ2UfviNcAkLufQ1lUA9rTathaB04hbyJ3SgLg62wTkdKVpeXRr1X0OwWjrKSzgbjI5E+7VJJEBcyhlyO/AII9a2TmNpQ0kihiTkF9sY/9rMcReNJ9gQWuwhOdsliBj7a0ZY8oz4HwyG8X+5xnHRh99S8BITh12eowQP5WpXy4s0/m/GmcJi7zh1yCcDHPfng+FIx8ZEaJ842S2DO91MZFCgD3cjGRp50bwG5uZ7u5FxPPJEsEhGpiVBGMfjQnDrJ4u8OrWmRk7nG58RVjwHhV1HNeGeJmRoHWPX9bO2M8jXQfsxQXRW27IhJZgBoUA+g3rzSTsG0s0jtdXKa3LY0R9ST4+deliMIZtechgp9cCq88e4J3jKeJ2YIOCDMBj7a5yk1J0dCk0jCr8noPO/uf9kf61PY9iYrHidnMZ72QxTJJkJHpGG671uY+KcKkI7viFm38Nwh/OiVltpf2c0b9PdYH86LySK2oMneNrZgrqSRsM1zgiAsxBBxncHPSoZk/umpWGcDcGpeDLksBtlsZ8tqqP2QMvqwp0ZTgHOXxz5b08MiINTPk+8FLZJz412XABKbAHcAnP41WNNMWYE6grjDD6p/PnTKOequi4twvssmW0tnapre5MNyBqyGACr41nri9eGWNMasnOC2BzO3lyNObiEutMZJxnPPTvtmj6YUlybGe+i7ghmKknA2pViZOISy3awu2cDVjYgfHx5UqZGcaLW4AyznJZqaYc9a6tPFc62dEyPaHs6vE+JWkrCPuonbvQ2cuDjAG3lRkPAbOO6srmOMRtZOXhVMKuT1O3lmrqRQXPrT+7+bOACSMYPWmJugfdBTdorzBR5NRGxJIP5ULd8VuLuLu5DqUHI3JxUK298yjHsyAc8KWqOWK6X6V0B5LGB+OazucvbHrEu0C6nFwr4bGfA1sLG7jeJe8hRtgMsPCsaYpi4JnlJz9b+lX3D7y6gUapA645Ooo8GSmVlxNovZZom3MCnA05U9PDb1qsnhjuJIzKoI9rSRR4ENkH4bVL/akbftYYSfENiguJ8SihWJ4IXLCQMQpB5eprS527sR4muKJ+LEJbovT3vxqTs1xGKyRu8BLFjjBGRsR19ag4kdUSMzqowc6vOq6KAOvzcsb+YNJcnGdoNRuNM2kvGIJ4u7Z5iGYE6l2G9EWHELaORzLdZypALBs86w/s0qnZM+hqRO/j3JkUeppi1MvaB8MSykIJnYY3lXl6rXz9xhZlvrkxKWiEpGTvucmve0J9nJJZ8yLknnzFeP2czCW+kkwdUwyf5aqLrkKr4MqLhlPvxoc+OM0VbMxlSI24jLHmfx5VpJL61OkMkb52GU51J2gax7qxuIEiDNpyYxuNtxTE9y6Kqn2eqcLTu+zlgnhbxD/iKsuFL/AHaVgcEKd/DagU9zhNov/wAaf/iiLG8jit3ikMZEgIZWONvWlQdTTZU03FpAFzcyQn3JHLDnhT/3/wAqSGZ5ynvZZZMEZ5+NFSQ2czBh3i42xFcAj7xUkENrBp0JLhW1b6Tk/DFO+N9mFYZr0VPGGaO6t2dQY0U5yOe55/bTeHolxeK+ogsAwTSQFOfs546VZ39vDeT94LiSMaQCjISCfhUsMVrE4dJ4tWNy+oZ8uVXK2+C5Rf4VkUDLezvhdJXGRsef9KVWAACTu7wF5H1HQ4I+zNKpFNKmFCLoqFp4qaOzb95gPTepu4hiGqVtvEnFZtpsv8AApZyAMnwolIVVcyyBRy5jahbziNvCSLZlc/6GyPiarRPLLOrSvtq2AOAPQVfkjHgJYpS5PReFdn4pLaKV2IDKDjG9UvbTh8PDzE8RY94u4x1BracFJPCrY4x7g65rMfKOVWC3JAPPnTsySxsHE3vRhQ2uRc7Dzb8q2HZ3hkN9bOGTOkjfcc6xAnwwwD+Feh/J9IXguxgbaNvDnWLSNOdGrUpqFgl32eVBLJthXK+OMVULDaI4V11kOBvXoEhjkW+jOxDn7SgNeXzTFbrJCpiTJ386fqIxhTQnBKU7TLG8jtHx3kKE+JGfxoB7Gzf3kUKPrVyZ+8AP0gM8vWnQuzRllAXHXG9Y3Lc6NSjSIzavCM29zMF/iIX7/wBKEm47eWp31uPGSLSPt2zRrK8h3LHz5D7agkgKDVpLY6nlU3NMvan2cbtVA1gRcBllyD82MqfeHLevJblrwNKItJhZtRHXOAPyr1ZrJbmI95AmnPNhgVmpeA2MqstvHM0md2iYhR+OadDVJdinpr6ZhQ06AaomAPUHP60dazi7nt4GjYa5lAygwM7fpWkXszOqkxToRnlIgP31234NxCC4RxDFIFkVgyt1BG+/OnLUwYD0017PVriILBBFGc6fd8OQx+VDCORUcd0WyNiN8VmuIcT45GkfuSKQxw8cWTnHxFG2N3xtYsziF/HKcvUg0DnHsDxTDHUqfeQj1FMJYHIJ8sE0l45MrETWbHHVX/UVJ/a9kw+eiZM89UefvFUpRfsjhJeiM3Ey/wCa/oTmue1zjctn1FSrccMn/ZyxD+fT9xpxs4nGY5GI8diKYl+MW/8AUCtfS9Qh9RSp8vDpAMqwI8xilR1MDgAk4hdyfSuZB5IoX+tCl1dveUu31mJY/fQvebZWMt/qc1IjTN9EjB+ou321y5ZWzqLGkSySYONRAHPApqSnUNCaj45zTVg1bySb/wC6pMRxDIjLEdScfdQqfNjNvo9n7PP3nBbNvGIVnPlGRnt7YALjJGWPX0pvZ3tB3fBreLCh4xjSPWi+0Fub+0ikuc/NXCgAHmrYrrZ5rw8ezmY01l5PLZD72GdgAeS1tewHEYrRbsaDlwp8OWf1qn7ScPtuG8Wmhji1YIK5PQ0PaXEyvsQinbFczT5fHks6OWHlx8Gq4nxeSSa5CsFWTBAXnyxWWKqrmRVyxbOW51IZx3uRlj1K1DKdTNnLA8t+VHn1DyMDDhWMdPIzKBv+JrsOe7cb5x1rgBCgFfsrqukaEEgnoBSIy5GNcDoCxlCspx0Zm/Kr20ijjtZ1ciRipIA6VU2dpPO4Zl0J51cBEsVbQS7EYNbMT/TNkXKopmQsmZdoh0J50BNJDp7pVVUzsiDGfXxqykieYMztoU9W6UHHDBE2x7xurGsbNKIII5Jd2Tu1HU8gPSj47aEhWZcKh2c88+VRLrZgCuQOS/rUrXCRyLrPX90cvMCjjSAlb6DTE8xwGIjX6TcsU4ujJ3cYOld+ex9aiN17a+iPKWybuxOCxqy4FZQcUaTQMBByNPhFzdITOW1Wytt7ZJXy4wD91cvLGN5giIBnlWgm4JcaW7gBsdKqO6eFtUwZWGwyKZLDOPaFrJGT4ZS3tjBEjAg94TjahrS1jRhuyknAxRl5HKZhvnO58q5EnuKJAykknbnihW6LCdNHLy49nRTFdzBuq/8AtKoLuKM6GXY433xtSo/NMDxxAVEasQApceJ1GpQpY7nNMgggRvmkJailiP722eg51zWdBUQvlRnl5k03AYZ3bzOwqSSJicAqo6k+832f1rg7pdyDI3Qvv93KqCQTZ3Txe6hJ/g2++tqeNx3PB5RgibCEAeIx+lYmM/vH3fUYo+HvNBzhUI3L8vspnke2hUscW7YR2huBxC8F0qYLoufLHnVasbc8ZH1ulFM6nAX38ciw2pkwkwZJGGkDkTg/Ck+w48KkQac7Y+FNkeOIb7moJblmJWEZPLOadFbb6pd264qw+hM7y8sip7JRCSSF/iNMkGBoXIJ56edE21jJPpMpIQDl1+NWnRTosIbsSp3cb5AO5HSr3h1lDcwl9WTg7+dZuXuYFKqwHiFOB6k1zh/FZY3MduSqdXJxmtenyx3fIzZcTcbiB8RuJTI8EeWYHBUUywgdFYSN3kpOTjkvkKkuGHeutopeRzkt/wB6V1U9jiJGkyHYnNIm0m6HRXxJrh1jULkAkVUOzXco0BhGDnX1aiWbugZrhs7+NOjCzaZVfWCMrjliomTo5N3hRIEbTH+9vy8a1nYydYu8UEBAuwrMLHk6fE860fArP5uQQtiXHTFbNI28qMmprYXV9eSKzG3wc7Hes9xmWaGSEyBlJbOPAVb2rSRqVlhBAbA8aou0d2lzcx4yu++eldTI90W2Yca+VB3tNhcxK01sHb948s7VA1nZynVBrRjtu2RVVKggcLqyD51Z27II1xux60Mfnw0SScOUyk4q4hfu/pacDOBSoDjk+JpNJz71KubN1Jm6EG4pk9qB3RON6fOxCIASAefnSpVgNS7ILnbYbDypvDwMk4HI0qVChgfwwBpGLDJHImuTsxuQCxI8CaVKr9Aew20ALyZ6Lt5VUXjEyAEkjPU0qVCGhttzPkf1o3lFkc8c6VKrZbH8L3mbO/uirO692A4226UqVUwJdmf4mzDSASBjlmiLRRpQYGAhwMcqVKiQcugy3A0yHAzig7j/ABRHQLsKVKowUVPGCdcQztjlVrbgDAAwAOQpUqNdEl0Sx/tE9a0HZsnvpNz9L9aVKt2h/sjFqv5suZicjesvx5V/tRRpGMDp60qVdXJ/NmHF9kUNx/iAPM1ccPJ9zelSpeH7BZejNcZ/bN/GaVKlXKn9mdHH9Uf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" name="AutoShape 4" descr="data:image/jpg;base64,/9j/4AAQSkZJRgABAQAAAQABAAD/2wBDAAkGBwgHBgkIBwgKCgkLDRYPDQwMDRsUFRAWIB0iIiAdHx8kKDQsJCYxJx8fLT0tMTU3Ojo6Iys/RD84QzQ5Ojf/2wBDAQoKCg0MDRoPDxo3JR8lNzc3Nzc3Nzc3Nzc3Nzc3Nzc3Nzc3Nzc3Nzc3Nzc3Nzc3Nzc3Nzc3Nzc3Nzc3Nzc3Nzf/wAARCACCAMcDASIAAhEBAxEB/8QAHAAAAQUBAQEAAAAAAAAAAAAABAACAwUGAQcI/8QAQBAAAgEDAgMFAwkFCQADAAAAAQIDAAQREiEFMUEGE1FhcRQigQcjMlKRobHB0TNCcoLhFSQ0Q2KSovDxY3Oy/8QAGQEAAgMBAAAAAAAAAAAAAAAAAgMAAQQF/8QAIxEAAgIBBAIDAQEAAAAAAAAAAAECEQMEEiExE0EiMlEzYf/aAAwDAQACEQMRAD8Acj1NDqkcJGrMx2AUZJrjcOnUe6VceVNRbm2cSIJEZTkMuRg+orNbQzhhMiSQtplRkbwYEGkr0rvit9exrHd3EkqqcqJNyDQyyGpvJtDhIKer0CJKkEnnU3k2ByyU8SUCsnnUgk86veTaGhz0p4ncciPsoIS4p4mHWr8jRWwLWXNSoS3IUAb6zicd++j/AFFTj7cYrQ8IPDbnSROrL4qcj7RSp5qDWLgA0NjOKhdyprS31xYWckcQto5RIMKRIBlvA55bb5rMdrO0vCeF3aQ2tk90c/OvG+FXyBxuf++gLUsvx30c1nwpazTIuIQ3Vqk6QTRBxkLKulh6ioWuF8KdHJYDhTJy9NLmhjODXDLmjUgaJ2eo2eoi+etMZvOpuJRIz1Gz1GWqWztJ76burddT4z9IAD4mpuJRCzVGzVLdwSWsxhlKaxz0uGH2gmhmNSyqOM1Ko2alU3Eo0ASUbjS3wxXff5NGfgQayM3HuKwcRuYUIeNJmVcqDgAnFWNv2judhPaD1XIoXmiuxnhlXBdukTDEiD+ZcVE1hbSbqCP4TTbfjlrIBrVoyeeRRK3FnLuChz4iq3wYO2SAn4Wf3JfgdqgeyuUP0M+lXaxIwHdOwz4Eml3Lj6LgnzFRqL6LUmUB1KcMCPUYqe0MDyhbmV44/rImo/iKtXjc7NGGHkc0NJBASdcJU9SBj8Kra/QSkBzFFkIicunRiukn4ZOKaGog2cROI5dPkd6ieymX6OlvQ0DTQSkhjSKDkIzHyx+OaikZsO8VuBJjIIcIxPqB+NOZXT6SkVJLJAQvcrKDj3tZByfLAFC1fYSlRJwn5Ln4larxCbjOmSf3x8wHZT5knnn7DVRxKy4nwy9Nnb3Nndeykp35Q5Y8+nXffzq2hubyJdNvLMq5zhGIGfHnUQglPJQATk5PWqktyqi4ylH2Uct52jAwosmH8J/M1c8Kj4meGe1cTFuCW2EbqCB02zk0ZFw/WPecg+FER8Mh/eLn40ai0DKaZXmTNc155VdR2Fuv+WPic1OLeJcYRP8AaKPaxbaM+qu30VY+gpGOTOND59DWhbCqfIZwKr2uwF2jPnv1otoNleLeYnHdt8acLSbqAPWp2vj0Vfiaia8fppHoM1EkU2NNk55uB5Vz2Bert8BXGuJ2+iX+CVG3tb/uTH4EUSool9gj66j/ADUqGNteNv3TfFx+tKjoo877ScTvrLtTxKKKYBRdNgMM4yf61pbe5nVBqYMRz93Gay/bpNPazin/ANwP2qDWpslyoNZc3SNcVSLOOS5wNVtqH8J3qZZgD79vpPpitdwHg1ne8HgmMqJKc6sn4DalNwyCMOUJYJncHNDHTynyhb1MIumZqO6jUgqXU+INV57TyrxNIu8nMYQAO41KGLYH4VvV4HaSsiTO3dn6QGAfhmqrj3Z3s/ZtbvonRHk+edAC+AAQVJ5HJH3mq8E4q2i454T4RTLxW4173CnPxo6DiRYfOOp9BVDJFCl6y2xZ4QSEL/SK9M+eK0tlYQMoJhQnAx7oJOaCO99BTlCPLIZOJW42kGfhn8ai/tCwcf5ieYB/LNWpsogrMIwDq04CDwzVMbNJZZAVYNr0gLjrTH5I9i4vHPofdSGMKUJZWGctUCTyuMpDn7aNuosW8f8ACfxp/CbfXY3EoGTGcgfAn8qYk5Oim0lYGvtbfRix8BUiwXh6Y/mFH2RaS7MTABQCcjPRQfxqz4fZ3SXKpeWJMXvFnIIwACRy23xTlp2K88fRTWUUiTOsrZ93OM5FZ67+UThdpcSw+z3sjROyNoiGMg4OMtWuixJPI6poDKp0/Vz0rwS+IN/dt43Ep/5mqxxTbTDb9noT/Kfaj9nwy8PrIi/rUS/KVLcXEUMXCyveOqAvcZ5nHQV55RfB118Z4ev1rqIf8hTNiAtnvkqYt5D4A4qvs7dJXfWitjGMiradf7q/oTQ/B48yP5n8jSbuSQT4TZ1eHHmLf/h/SnCxlzgQMM/CruO6DkISQAc5Pl/7UMjMkj6m2P0cUxNGR5pFZDw64nYrFBqI5jPKiU4DfE/sYh6sKseFsFEz6gTkY357mre0m188Z8RTUol+R3RnR2evzyEC+rGlWtL6ULHpSq+RlI+VPlFwna6+HLUI2/4LWs4fFmJT4gH7q72ngV+1SF7dJIyib93nG3U0fFEUA0ocdMDauZlnfFHQS4Rs+zciRcKjWRCMnZ9O3Tb/AL40ZIiaJV1HS0ZxsQMj+lZfgvHBHCIbmwuIkVsFpJIlB88FwaPl43wm2cSvxO3jQqylWmX3iRjx8a1YnS4OXlxy8jdcF4zKJY2GpgSRuDt51W9qh3llCQCDqyQRuMqP0q2sZLO+tY5QwdNIKkHY8zkUF2oYS2Mb7Y1YHwyKLJO8bRWnpZaMLGh9rUYrZ2UfviNcAkLufQ1lUA9rTathaB04hbyJ3SgLg62wTkdKVpeXRr1X0OwWjrKSzgbjI5E+7VJJEBcyhlyO/AII9a2TmNpQ0kihiTkF9sY/9rMcReNJ9gQWuwhOdsliBj7a0ZY8oz4HwyG8X+5xnHRh99S8BITh12eowQP5WpXy4s0/m/GmcJi7zh1yCcDHPfng+FIx8ZEaJ842S2DO91MZFCgD3cjGRp50bwG5uZ7u5FxPPJEsEhGpiVBGMfjQnDrJ4u8OrWmRk7nG58RVjwHhV1HNeGeJmRoHWPX9bO2M8jXQfsxQXRW27IhJZgBoUA+g3rzSTsG0s0jtdXKa3LY0R9ST4+deliMIZtechgp9cCq88e4J3jKeJ2YIOCDMBj7a5yk1J0dCk0jCr8noPO/uf9kf61PY9iYrHidnMZ72QxTJJkJHpGG671uY+KcKkI7viFm38Nwh/OiVltpf2c0b9PdYH86LySK2oMneNrZgrqSRsM1zgiAsxBBxncHPSoZk/umpWGcDcGpeDLksBtlsZ8tqqP2QMvqwp0ZTgHOXxz5b08MiINTPk+8FLZJz412XABKbAHcAnP41WNNMWYE6grjDD6p/PnTKOequi4twvssmW0tnapre5MNyBqyGACr41nri9eGWNMasnOC2BzO3lyNObiEutMZJxnPPTvtmj6YUlybGe+i7ghmKknA2pViZOISy3awu2cDVjYgfHx5UqZGcaLW4AyznJZqaYc9a6tPFc62dEyPaHs6vE+JWkrCPuonbvQ2cuDjAG3lRkPAbOO6srmOMRtZOXhVMKuT1O3lmrqRQXPrT+7+bOACSMYPWmJugfdBTdorzBR5NRGxJIP5ULd8VuLuLu5DqUHI3JxUK298yjHsyAc8KWqOWK6X6V0B5LGB+OazucvbHrEu0C6nFwr4bGfA1sLG7jeJe8hRtgMsPCsaYpi4JnlJz9b+lX3D7y6gUapA645Ooo8GSmVlxNovZZom3MCnA05U9PDb1qsnhjuJIzKoI9rSRR4ENkH4bVL/akbftYYSfENiguJ8SihWJ4IXLCQMQpB5eprS527sR4muKJ+LEJbovT3vxqTs1xGKyRu8BLFjjBGRsR19ag4kdUSMzqowc6vOq6KAOvzcsb+YNJcnGdoNRuNM2kvGIJ4u7Z5iGYE6l2G9EWHELaORzLdZypALBs86w/s0qnZM+hqRO/j3JkUeppi1MvaB8MSykIJnYY3lXl6rXz9xhZlvrkxKWiEpGTvucmve0J9nJJZ8yLknnzFeP2czCW+kkwdUwyf5aqLrkKr4MqLhlPvxoc+OM0VbMxlSI24jLHmfx5VpJL61OkMkb52GU51J2gax7qxuIEiDNpyYxuNtxTE9y6Kqn2eqcLTu+zlgnhbxD/iKsuFL/AHaVgcEKd/DagU9zhNov/wAaf/iiLG8jit3ikMZEgIZWONvWlQdTTZU03FpAFzcyQn3JHLDnhT/3/wAqSGZ5ynvZZZMEZ5+NFSQ2czBh3i42xFcAj7xUkENrBp0JLhW1b6Tk/DFO+N9mFYZr0VPGGaO6t2dQY0U5yOe55/bTeHolxeK+ogsAwTSQFOfs546VZ39vDeT94LiSMaQCjISCfhUsMVrE4dJ4tWNy+oZ8uVXK2+C5Rf4VkUDLezvhdJXGRsef9KVWAACTu7wF5H1HQ4I+zNKpFNKmFCLoqFp4qaOzb95gPTepu4hiGqVtvEnFZtpsv8AApZyAMnwolIVVcyyBRy5jahbziNvCSLZlc/6GyPiarRPLLOrSvtq2AOAPQVfkjHgJYpS5PReFdn4pLaKV2IDKDjG9UvbTh8PDzE8RY94u4x1BracFJPCrY4x7g65rMfKOVWC3JAPPnTsySxsHE3vRhQ2uRc7Dzb8q2HZ3hkN9bOGTOkjfcc6xAnwwwD+Feh/J9IXguxgbaNvDnWLSNOdGrUpqFgl32eVBLJthXK+OMVULDaI4V11kOBvXoEhjkW+jOxDn7SgNeXzTFbrJCpiTJ386fqIxhTQnBKU7TLG8jtHx3kKE+JGfxoB7Gzf3kUKPrVyZ+8AP0gM8vWnQuzRllAXHXG9Y3Lc6NSjSIzavCM29zMF/iIX7/wBKEm47eWp31uPGSLSPt2zRrK8h3LHz5D7agkgKDVpLY6nlU3NMvan2cbtVA1gRcBllyD82MqfeHLevJblrwNKItJhZtRHXOAPyr1ZrJbmI95AmnPNhgVmpeA2MqstvHM0md2iYhR+OadDVJdinpr6ZhQ06AaomAPUHP60dazi7nt4GjYa5lAygwM7fpWkXszOqkxToRnlIgP31234NxCC4RxDFIFkVgyt1BG+/OnLUwYD0017PVriILBBFGc6fd8OQx+VDCORUcd0WyNiN8VmuIcT45GkfuSKQxw8cWTnHxFG2N3xtYsziF/HKcvUg0DnHsDxTDHUqfeQj1FMJYHIJ8sE0l45MrETWbHHVX/UVJ/a9kw+eiZM89UefvFUpRfsjhJeiM3Ey/wCa/oTmue1zjctn1FSrccMn/ZyxD+fT9xpxs4nGY5GI8diKYl+MW/8AUCtfS9Qh9RSp8vDpAMqwI8xilR1MDgAk4hdyfSuZB5IoX+tCl1dveUu31mJY/fQvebZWMt/qc1IjTN9EjB+ou321y5ZWzqLGkSySYONRAHPApqSnUNCaj45zTVg1bySb/wC6pMRxDIjLEdScfdQqfNjNvo9n7PP3nBbNvGIVnPlGRnt7YALjJGWPX0pvZ3tB3fBreLCh4xjSPWi+0Fub+0ikuc/NXCgAHmrYrrZ5rw8ezmY01l5PLZD72GdgAeS1tewHEYrRbsaDlwp8OWf1qn7ScPtuG8Wmhji1YIK5PQ0PaXEyvsQinbFczT5fHks6OWHlx8Gq4nxeSSa5CsFWTBAXnyxWWKqrmRVyxbOW51IZx3uRlj1K1DKdTNnLA8t+VHn1DyMDDhWMdPIzKBv+JrsOe7cb5x1rgBCgFfsrqukaEEgnoBSIy5GNcDoCxlCspx0Zm/Kr20ijjtZ1ciRipIA6VU2dpPO4Zl0J51cBEsVbQS7EYNbMT/TNkXKopmQsmZdoh0J50BNJDp7pVVUzsiDGfXxqykieYMztoU9W6UHHDBE2x7xurGsbNKIII5Jd2Tu1HU8gPSj47aEhWZcKh2c88+VRLrZgCuQOS/rUrXCRyLrPX90cvMCjjSAlb6DTE8xwGIjX6TcsU4ujJ3cYOld+ex9aiN17a+iPKWybuxOCxqy4FZQcUaTQMBByNPhFzdITOW1Wytt7ZJXy4wD91cvLGN5giIBnlWgm4JcaW7gBsdKqO6eFtUwZWGwyKZLDOPaFrJGT4ZS3tjBEjAg94TjahrS1jRhuyknAxRl5HKZhvnO58q5EnuKJAykknbnihW6LCdNHLy49nRTFdzBuq/8AtKoLuKM6GXY433xtSo/NMDxxAVEasQApceJ1GpQpY7nNMgggRvmkJailiP722eg51zWdBUQvlRnl5k03AYZ3bzOwqSSJicAqo6k+832f1rg7pdyDI3Qvv93KqCQTZ3Txe6hJ/g2++tqeNx3PB5RgibCEAeIx+lYmM/vH3fUYo+HvNBzhUI3L8vspnke2hUscW7YR2huBxC8F0qYLoufLHnVasbc8ZH1ulFM6nAX38ciw2pkwkwZJGGkDkTg/Ck+w48KkQac7Y+FNkeOIb7moJblmJWEZPLOadFbb6pd264qw+hM7y8sip7JRCSSF/iNMkGBoXIJ56edE21jJPpMpIQDl1+NWnRTosIbsSp3cb5AO5HSr3h1lDcwl9WTg7+dZuXuYFKqwHiFOB6k1zh/FZY3MduSqdXJxmtenyx3fIzZcTcbiB8RuJTI8EeWYHBUUywgdFYSN3kpOTjkvkKkuGHeutopeRzkt/wB6V1U9jiJGkyHYnNIm0m6HRXxJrh1jULkAkVUOzXco0BhGDnX1aiWbugZrhs7+NOjCzaZVfWCMrjliomTo5N3hRIEbTH+9vy8a1nYydYu8UEBAuwrMLHk6fE860fArP5uQQtiXHTFbNI28qMmprYXV9eSKzG3wc7Hes9xmWaGSEyBlJbOPAVb2rSRqVlhBAbA8aou0d2lzcx4yu++eldTI90W2Yca+VB3tNhcxK01sHb948s7VA1nZynVBrRjtu2RVVKggcLqyD51Z27II1xux60Mfnw0SScOUyk4q4hfu/pacDOBSoDjk+JpNJz71KubN1Jm6EG4pk9qB3RON6fOxCIASAefnSpVgNS7ILnbYbDypvDwMk4HI0qVChgfwwBpGLDJHImuTsxuQCxI8CaVKr9Aew20ALyZ6Lt5VUXjEyAEkjPU0qVCGhttzPkf1o3lFkc8c6VKrZbH8L3mbO/uirO692A4226UqVUwJdmf4mzDSASBjlmiLRRpQYGAhwMcqVKiQcugy3A0yHAzig7j/ABRHQLsKVKowUVPGCdcQztjlVrbgDAAwAOQpUqNdEl0Sx/tE9a0HZsnvpNz9L9aVKt2h/sjFqv5suZicjesvx5V/tRRpGMDp60qVdXJ/NmHF9kUNx/iAPM1ccPJ9zelSpeH7BZejNcZ/bN/GaVKlXKn9mdHH9Uf/2Q==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6" name="AutoShape 6" descr="data:image/jpg;base64,/9j/4AAQSkZJRgABAQAAAQABAAD/2wBDAAkGBwgHBgkIBwgKCgkLDRYPDQwMDRsUFRAWIB0iIiAdHx8kKDQsJCYxJx8fLT0tMTU3Ojo6Iys/RD84QzQ5Ojf/2wBDAQoKCg0MDRoPDxo3JR8lNzc3Nzc3Nzc3Nzc3Nzc3Nzc3Nzc3Nzc3Nzc3Nzc3Nzc3Nzc3Nzc3Nzc3Nzc3Nzc3Nzf/wAARCACCAMcDASIAAhEBAxEB/8QAHAAAAQUBAQEAAAAAAAAAAAAABAACAwUGAQcI/8QAQBAAAgEDAgMFAwkFCQADAAAAAQIDAAQREiEFMUEGE1FhcRQigQcjMlKRobHB0TNCcoLhFSQ0Q2KSovDxY3Oy/8QAGQEAAgMBAAAAAAAAAAAAAAAAAgMAAQQF/8QAIxEAAgIBBAIDAQEAAAAAAAAAAAECEQMEEiExE0EiMlEzYf/aAAwDAQACEQMRAD8Acj1NDqkcJGrMx2AUZJrjcOnUe6VceVNRbm2cSIJEZTkMuRg+orNbQzhhMiSQtplRkbwYEGkr0rvit9exrHd3EkqqcqJNyDQyyGpvJtDhIKer0CJKkEnnU3k2ByyU8SUCsnnUgk86veTaGhz0p4ncciPsoIS4p4mHWr8jRWwLWXNSoS3IUAb6zicd++j/AFFTj7cYrQ8IPDbnSROrL4qcj7RSp5qDWLgA0NjOKhdyprS31xYWckcQto5RIMKRIBlvA55bb5rMdrO0vCeF3aQ2tk90c/OvG+FXyBxuf++gLUsvx30c1nwpazTIuIQ3Vqk6QTRBxkLKulh6ioWuF8KdHJYDhTJy9NLmhjODXDLmjUgaJ2eo2eoi+etMZvOpuJRIz1Gz1GWqWztJ76burddT4z9IAD4mpuJRCzVGzVLdwSWsxhlKaxz0uGH2gmhmNSyqOM1Ko2alU3Eo0ASUbjS3wxXff5NGfgQayM3HuKwcRuYUIeNJmVcqDgAnFWNv2judhPaD1XIoXmiuxnhlXBdukTDEiD+ZcVE1hbSbqCP4TTbfjlrIBrVoyeeRRK3FnLuChz4iq3wYO2SAn4Wf3JfgdqgeyuUP0M+lXaxIwHdOwz4Eml3Lj6LgnzFRqL6LUmUB1KcMCPUYqe0MDyhbmV44/rImo/iKtXjc7NGGHkc0NJBASdcJU9SBj8Kra/QSkBzFFkIicunRiukn4ZOKaGog2cROI5dPkd6ieymX6OlvQ0DTQSkhjSKDkIzHyx+OaikZsO8VuBJjIIcIxPqB+NOZXT6SkVJLJAQvcrKDj3tZByfLAFC1fYSlRJwn5Ln4larxCbjOmSf3x8wHZT5knnn7DVRxKy4nwy9Nnb3Nndeykp35Q5Y8+nXffzq2hubyJdNvLMq5zhGIGfHnUQglPJQATk5PWqktyqi4ylH2Uct52jAwosmH8J/M1c8Kj4meGe1cTFuCW2EbqCB02zk0ZFw/WPecg+FER8Mh/eLn40ai0DKaZXmTNc155VdR2Fuv+WPic1OLeJcYRP8AaKPaxbaM+qu30VY+gpGOTOND59DWhbCqfIZwKr2uwF2jPnv1otoNleLeYnHdt8acLSbqAPWp2vj0Vfiaia8fppHoM1EkU2NNk55uB5Vz2Bert8BXGuJ2+iX+CVG3tb/uTH4EUSool9gj66j/ADUqGNteNv3TfFx+tKjoo877ScTvrLtTxKKKYBRdNgMM4yf61pbe5nVBqYMRz93Gay/bpNPazin/ANwP2qDWpslyoNZc3SNcVSLOOS5wNVtqH8J3qZZgD79vpPpitdwHg1ne8HgmMqJKc6sn4DalNwyCMOUJYJncHNDHTynyhb1MIumZqO6jUgqXU+INV57TyrxNIu8nMYQAO41KGLYH4VvV4HaSsiTO3dn6QGAfhmqrj3Z3s/ZtbvonRHk+edAC+AAQVJ5HJH3mq8E4q2i454T4RTLxW4173CnPxo6DiRYfOOp9BVDJFCl6y2xZ4QSEL/SK9M+eK0tlYQMoJhQnAx7oJOaCO99BTlCPLIZOJW42kGfhn8ai/tCwcf5ieYB/LNWpsogrMIwDq04CDwzVMbNJZZAVYNr0gLjrTH5I9i4vHPofdSGMKUJZWGctUCTyuMpDn7aNuosW8f8ACfxp/CbfXY3EoGTGcgfAn8qYk5Oim0lYGvtbfRix8BUiwXh6Y/mFH2RaS7MTABQCcjPRQfxqz4fZ3SXKpeWJMXvFnIIwACRy23xTlp2K88fRTWUUiTOsrZ93OM5FZ67+UThdpcSw+z3sjROyNoiGMg4OMtWuixJPI6poDKp0/Vz0rwS+IN/dt43Ep/5mqxxTbTDb9noT/Kfaj9nwy8PrIi/rUS/KVLcXEUMXCyveOqAvcZ5nHQV55RfB118Z4ev1rqIf8hTNiAtnvkqYt5D4A4qvs7dJXfWitjGMiradf7q/oTQ/B48yP5n8jSbuSQT4TZ1eHHmLf/h/SnCxlzgQMM/CruO6DkISQAc5Pl/7UMjMkj6m2P0cUxNGR5pFZDw64nYrFBqI5jPKiU4DfE/sYh6sKseFsFEz6gTkY357mre0m188Z8RTUol+R3RnR2evzyEC+rGlWtL6ULHpSq+RlI+VPlFwna6+HLUI2/4LWs4fFmJT4gH7q72ngV+1SF7dJIyib93nG3U0fFEUA0ocdMDauZlnfFHQS4Rs+zciRcKjWRCMnZ9O3Tb/AL40ZIiaJV1HS0ZxsQMj+lZfgvHBHCIbmwuIkVsFpJIlB88FwaPl43wm2cSvxO3jQqylWmX3iRjx8a1YnS4OXlxy8jdcF4zKJY2GpgSRuDt51W9qh3llCQCDqyQRuMqP0q2sZLO+tY5QwdNIKkHY8zkUF2oYS2Mb7Y1YHwyKLJO8bRWnpZaMLGh9rUYrZ2UfviNcAkLufQ1lUA9rTathaB04hbyJ3SgLg62wTkdKVpeXRr1X0OwWjrKSzgbjI5E+7VJJEBcyhlyO/AII9a2TmNpQ0kihiTkF9sY/9rMcReNJ9gQWuwhOdsliBj7a0ZY8oz4HwyG8X+5xnHRh99S8BITh12eowQP5WpXy4s0/m/GmcJi7zh1yCcDHPfng+FIx8ZEaJ842S2DO91MZFCgD3cjGRp50bwG5uZ7u5FxPPJEsEhGpiVBGMfjQnDrJ4u8OrWmRk7nG58RVjwHhV1HNeGeJmRoHWPX9bO2M8jXQfsxQXRW27IhJZgBoUA+g3rzSTsG0s0jtdXKa3LY0R9ST4+deliMIZtechgp9cCq88e4J3jKeJ2YIOCDMBj7a5yk1J0dCk0jCr8noPO/uf9kf61PY9iYrHidnMZ72QxTJJkJHpGG671uY+KcKkI7viFm38Nwh/OiVltpf2c0b9PdYH86LySK2oMneNrZgrqSRsM1zgiAsxBBxncHPSoZk/umpWGcDcGpeDLksBtlsZ8tqqP2QMvqwp0ZTgHOXxz5b08MiINTPk+8FLZJz412XABKbAHcAnP41WNNMWYE6grjDD6p/PnTKOequi4twvssmW0tnapre5MNyBqyGACr41nri9eGWNMasnOC2BzO3lyNObiEutMZJxnPPTvtmj6YUlybGe+i7ghmKknA2pViZOISy3awu2cDVjYgfHx5UqZGcaLW4AyznJZqaYc9a6tPFc62dEyPaHs6vE+JWkrCPuonbvQ2cuDjAG3lRkPAbOO6srmOMRtZOXhVMKuT1O3lmrqRQXPrT+7+bOACSMYPWmJugfdBTdorzBR5NRGxJIP5ULd8VuLuLu5DqUHI3JxUK298yjHsyAc8KWqOWK6X6V0B5LGB+OazucvbHrEu0C6nFwr4bGfA1sLG7jeJe8hRtgMsPCsaYpi4JnlJz9b+lX3D7y6gUapA645Ooo8GSmVlxNovZZom3MCnA05U9PDb1qsnhjuJIzKoI9rSRR4ENkH4bVL/akbftYYSfENiguJ8SihWJ4IXLCQMQpB5eprS527sR4muKJ+LEJbovT3vxqTs1xGKyRu8BLFjjBGRsR19ag4kdUSMzqowc6vOq6KAOvzcsb+YNJcnGdoNRuNM2kvGIJ4u7Z5iGYE6l2G9EWHELaORzLdZypALBs86w/s0qnZM+hqRO/j3JkUeppi1MvaB8MSykIJnYY3lXl6rXz9xhZlvrkxKWiEpGTvucmve0J9nJJZ8yLknnzFeP2czCW+kkwdUwyf5aqLrkKr4MqLhlPvxoc+OM0VbMxlSI24jLHmfx5VpJL61OkMkb52GU51J2gax7qxuIEiDNpyYxuNtxTE9y6Kqn2eqcLTu+zlgnhbxD/iKsuFL/AHaVgcEKd/DagU9zhNov/wAaf/iiLG8jit3ikMZEgIZWONvWlQdTTZU03FpAFzcyQn3JHLDnhT/3/wAqSGZ5ynvZZZMEZ5+NFSQ2czBh3i42xFcAj7xUkENrBp0JLhW1b6Tk/DFO+N9mFYZr0VPGGaO6t2dQY0U5yOe55/bTeHolxeK+ogsAwTSQFOfs546VZ39vDeT94LiSMaQCjISCfhUsMVrE4dJ4tWNy+oZ8uVXK2+C5Rf4VkUDLezvhdJXGRsef9KVWAACTu7wF5H1HQ4I+zNKpFNKmFCLoqFp4qaOzb95gPTepu4hiGqVtvEnFZtpsv8AApZyAMnwolIVVcyyBRy5jahbziNvCSLZlc/6GyPiarRPLLOrSvtq2AOAPQVfkjHgJYpS5PReFdn4pLaKV2IDKDjG9UvbTh8PDzE8RY94u4x1BracFJPCrY4x7g65rMfKOVWC3JAPPnTsySxsHE3vRhQ2uRc7Dzb8q2HZ3hkN9bOGTOkjfcc6xAnwwwD+Feh/J9IXguxgbaNvDnWLSNOdGrUpqFgl32eVBLJthXK+OMVULDaI4V11kOBvXoEhjkW+jOxDn7SgNeXzTFbrJCpiTJ386fqIxhTQnBKU7TLG8jtHx3kKE+JGfxoB7Gzf3kUKPrVyZ+8AP0gM8vWnQuzRllAXHXG9Y3Lc6NSjSIzavCM29zMF/iIX7/wBKEm47eWp31uPGSLSPt2zRrK8h3LHz5D7agkgKDVpLY6nlU3NMvan2cbtVA1gRcBllyD82MqfeHLevJblrwNKItJhZtRHXOAPyr1ZrJbmI95AmnPNhgVmpeA2MqstvHM0md2iYhR+OadDVJdinpr6ZhQ06AaomAPUHP60dazi7nt4GjYa5lAygwM7fpWkXszOqkxToRnlIgP31234NxCC4RxDFIFkVgyt1BG+/OnLUwYD0017PVriILBBFGc6fd8OQx+VDCORUcd0WyNiN8VmuIcT45GkfuSKQxw8cWTnHxFG2N3xtYsziF/HKcvUg0DnHsDxTDHUqfeQj1FMJYHIJ8sE0l45MrETWbHHVX/UVJ/a9kw+eiZM89UefvFUpRfsjhJeiM3Ey/wCa/oTmue1zjctn1FSrccMn/ZyxD+fT9xpxs4nGY5GI8diKYl+MW/8AUCtfS9Qh9RSp8vDpAMqwI8xilR1MDgAk4hdyfSuZB5IoX+tCl1dveUu31mJY/fQvebZWMt/qc1IjTN9EjB+ou321y5ZWzqLGkSySYONRAHPApqSnUNCaj45zTVg1bySb/wC6pMRxDIjLEdScfdQqfNjNvo9n7PP3nBbNvGIVnPlGRnt7YALjJGWPX0pvZ3tB3fBreLCh4xjSPWi+0Fub+0ikuc/NXCgAHmrYrrZ5rw8ezmY01l5PLZD72GdgAeS1tewHEYrRbsaDlwp8OWf1qn7ScPtuG8Wmhji1YIK5PQ0PaXEyvsQinbFczT5fHks6OWHlx8Gq4nxeSSa5CsFWTBAXnyxWWKqrmRVyxbOW51IZx3uRlj1K1DKdTNnLA8t+VHn1DyMDDhWMdPIzKBv+JrsOe7cb5x1rgBCgFfsrqukaEEgnoBSIy5GNcDoCxlCspx0Zm/Kr20ijjtZ1ciRipIA6VU2dpPO4Zl0J51cBEsVbQS7EYNbMT/TNkXKopmQsmZdoh0J50BNJDp7pVVUzsiDGfXxqykieYMztoU9W6UHHDBE2x7xurGsbNKIII5Jd2Tu1HU8gPSj47aEhWZcKh2c88+VRLrZgCuQOS/rUrXCRyLrPX90cvMCjjSAlb6DTE8xwGIjX6TcsU4ujJ3cYOld+ex9aiN17a+iPKWybuxOCxqy4FZQcUaTQMBByNPhFzdITOW1Wytt7ZJXy4wD91cvLGN5giIBnlWgm4JcaW7gBsdKqO6eFtUwZWGwyKZLDOPaFrJGT4ZS3tjBEjAg94TjahrS1jRhuyknAxRl5HKZhvnO58q5EnuKJAykknbnihW6LCdNHLy49nRTFdzBuq/8AtKoLuKM6GXY433xtSo/NMDxxAVEasQApceJ1GpQpY7nNMgggRvmkJailiP722eg51zWdBUQvlRnl5k03AYZ3bzOwqSSJicAqo6k+832f1rg7pdyDI3Qvv93KqCQTZ3Txe6hJ/g2++tqeNx3PB5RgibCEAeIx+lYmM/vH3fUYo+HvNBzhUI3L8vspnke2hUscW7YR2huBxC8F0qYLoufLHnVasbc8ZH1ulFM6nAX38ciw2pkwkwZJGGkDkTg/Ck+w48KkQac7Y+FNkeOIb7moJblmJWEZPLOadFbb6pd264qw+hM7y8sip7JRCSSF/iNMkGBoXIJ56edE21jJPpMpIQDl1+NWnRTosIbsSp3cb5AO5HSr3h1lDcwl9WTg7+dZuXuYFKqwHiFOB6k1zh/FZY3MduSqdXJxmtenyx3fIzZcTcbiB8RuJTI8EeWYHBUUywgdFYSN3kpOTjkvkKkuGHeutopeRzkt/wB6V1U9jiJGkyHYnNIm0m6HRXxJrh1jULkAkVUOzXco0BhGDnX1aiWbugZrhs7+NOjCzaZVfWCMrjliomTo5N3hRIEbTH+9vy8a1nYydYu8UEBAuwrMLHk6fE860fArP5uQQtiXHTFbNI28qMmprYXV9eSKzG3wc7Hes9xmWaGSEyBlJbOPAVb2rSRqVlhBAbA8aou0d2lzcx4yu++eldTI90W2Yca+VB3tNhcxK01sHb948s7VA1nZynVBrRjtu2RVVKggcLqyD51Z27II1xux60Mfnw0SScOUyk4q4hfu/pacDOBSoDjk+JpNJz71KubN1Jm6EG4pk9qB3RON6fOxCIASAefnSpVgNS7ILnbYbDypvDwMk4HI0qVChgfwwBpGLDJHImuTsxuQCxI8CaVKr9Aew20ALyZ6Lt5VUXjEyAEkjPU0qVCGhttzPkf1o3lFkc8c6VKrZbH8L3mbO/uirO692A4226UqVUwJdmf4mzDSASBjlmiLRRpQYGAhwMcqVKiQcugy3A0yHAzig7j/ABRHQLsKVKowUVPGCdcQztjlVrbgDAAwAOQpUqNdEl0Sx/tE9a0HZsnvpNz9L9aVKt2h/sjFqv5suZicjesvx5V/tRRpGMDp60qVdXJ/NmHF9kUNx/iAPM1ccPJ9zelSpeH7BZejNcZ/bN/GaVKlXKn9mdHH9Uf/2Q==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" name="AutoShape 8" descr="data:image/jpg;base64,/9j/4AAQSkZJRgABAQAAAQABAAD/2wBDAAkGBwgHBgkIBwgKCgkLDRYPDQwMDRsUFRAWIB0iIiAdHx8kKDQsJCYxJx8fLT0tMTU3Ojo6Iys/RD84QzQ5Ojf/2wBDAQoKCg0MDRoPDxo3JR8lNzc3Nzc3Nzc3Nzc3Nzc3Nzc3Nzc3Nzc3Nzc3Nzc3Nzc3Nzc3Nzc3Nzc3Nzc3Nzc3Nzf/wAARCACCAMcDASIAAhEBAxEB/8QAHAAAAQUBAQEAAAAAAAAAAAAABAACAwUGAQcI/8QAQBAAAgEDAgMFAwkFCQADAAAAAQIDAAQREiEFMUEGE1FhcRQigQcjMlKRobHB0TNCcoLhFSQ0Q2KSovDxY3Oy/8QAGQEAAgMBAAAAAAAAAAAAAAAAAgMAAQQF/8QAIxEAAgIBBAIDAQEAAAAAAAAAAAECEQMEEiExE0EiMlEzYf/aAAwDAQACEQMRAD8Acj1NDqkcJGrMx2AUZJrjcOnUe6VceVNRbm2cSIJEZTkMuRg+orNbQzhhMiSQtplRkbwYEGkr0rvit9exrHd3EkqqcqJNyDQyyGpvJtDhIKer0CJKkEnnU3k2ByyU8SUCsnnUgk86veTaGhz0p4ncciPsoIS4p4mHWr8jRWwLWXNSoS3IUAb6zicd++j/AFFTj7cYrQ8IPDbnSROrL4qcj7RSp5qDWLgA0NjOKhdyprS31xYWckcQto5RIMKRIBlvA55bb5rMdrO0vCeF3aQ2tk90c/OvG+FXyBxuf++gLUsvx30c1nwpazTIuIQ3Vqk6QTRBxkLKulh6ioWuF8KdHJYDhTJy9NLmhjODXDLmjUgaJ2eo2eoi+etMZvOpuJRIz1Gz1GWqWztJ76burddT4z9IAD4mpuJRCzVGzVLdwSWsxhlKaxz0uGH2gmhmNSyqOM1Ko2alU3Eo0ASUbjS3wxXff5NGfgQayM3HuKwcRuYUIeNJmVcqDgAnFWNv2judhPaD1XIoXmiuxnhlXBdukTDEiD+ZcVE1hbSbqCP4TTbfjlrIBrVoyeeRRK3FnLuChz4iq3wYO2SAn4Wf3JfgdqgeyuUP0M+lXaxIwHdOwz4Eml3Lj6LgnzFRqL6LUmUB1KcMCPUYqe0MDyhbmV44/rImo/iKtXjc7NGGHkc0NJBASdcJU9SBj8Kra/QSkBzFFkIicunRiukn4ZOKaGog2cROI5dPkd6ieymX6OlvQ0DTQSkhjSKDkIzHyx+OaikZsO8VuBJjIIcIxPqB+NOZXT6SkVJLJAQvcrKDj3tZByfLAFC1fYSlRJwn5Ln4larxCbjOmSf3x8wHZT5knnn7DVRxKy4nwy9Nnb3Nndeykp35Q5Y8+nXffzq2hubyJdNvLMq5zhGIGfHnUQglPJQATk5PWqktyqi4ylH2Uct52jAwosmH8J/M1c8Kj4meGe1cTFuCW2EbqCB02zk0ZFw/WPecg+FER8Mh/eLn40ai0DKaZXmTNc155VdR2Fuv+WPic1OLeJcYRP8AaKPaxbaM+qu30VY+gpGOTOND59DWhbCqfIZwKr2uwF2jPnv1otoNleLeYnHdt8acLSbqAPWp2vj0Vfiaia8fppHoM1EkU2NNk55uB5Vz2Bert8BXGuJ2+iX+CVG3tb/uTH4EUSool9gj66j/ADUqGNteNv3TfFx+tKjoo877ScTvrLtTxKKKYBRdNgMM4yf61pbe5nVBqYMRz93Gay/bpNPazin/ANwP2qDWpslyoNZc3SNcVSLOOS5wNVtqH8J3qZZgD79vpPpitdwHg1ne8HgmMqJKc6sn4DalNwyCMOUJYJncHNDHTynyhb1MIumZqO6jUgqXU+INV57TyrxNIu8nMYQAO41KGLYH4VvV4HaSsiTO3dn6QGAfhmqrj3Z3s/ZtbvonRHk+edAC+AAQVJ5HJH3mq8E4q2i454T4RTLxW4173CnPxo6DiRYfOOp9BVDJFCl6y2xZ4QSEL/SK9M+eK0tlYQMoJhQnAx7oJOaCO99BTlCPLIZOJW42kGfhn8ai/tCwcf5ieYB/LNWpsogrMIwDq04CDwzVMbNJZZAVYNr0gLjrTH5I9i4vHPofdSGMKUJZWGctUCTyuMpDn7aNuosW8f8ACfxp/CbfXY3EoGTGcgfAn8qYk5Oim0lYGvtbfRix8BUiwXh6Y/mFH2RaS7MTABQCcjPRQfxqz4fZ3SXKpeWJMXvFnIIwACRy23xTlp2K88fRTWUUiTOsrZ93OM5FZ67+UThdpcSw+z3sjROyNoiGMg4OMtWuixJPI6poDKp0/Vz0rwS+IN/dt43Ep/5mqxxTbTDb9noT/Kfaj9nwy8PrIi/rUS/KVLcXEUMXCyveOqAvcZ5nHQV55RfB118Z4ev1rqIf8hTNiAtnvkqYt5D4A4qvs7dJXfWitjGMiradf7q/oTQ/B48yP5n8jSbuSQT4TZ1eHHmLf/h/SnCxlzgQMM/CruO6DkISQAc5Pl/7UMjMkj6m2P0cUxNGR5pFZDw64nYrFBqI5jPKiU4DfE/sYh6sKseFsFEz6gTkY357mre0m188Z8RTUol+R3RnR2evzyEC+rGlWtL6ULHpSq+RlI+VPlFwna6+HLUI2/4LWs4fFmJT4gH7q72ngV+1SF7dJIyib93nG3U0fFEUA0ocdMDauZlnfFHQS4Rs+zciRcKjWRCMnZ9O3Tb/AL40ZIiaJV1HS0ZxsQMj+lZfgvHBHCIbmwuIkVsFpJIlB88FwaPl43wm2cSvxO3jQqylWmX3iRjx8a1YnS4OXlxy8jdcF4zKJY2GpgSRuDt51W9qh3llCQCDqyQRuMqP0q2sZLO+tY5QwdNIKkHY8zkUF2oYS2Mb7Y1YHwyKLJO8bRWnpZaMLGh9rUYrZ2UfviNcAkLufQ1lUA9rTathaB04hbyJ3SgLg62wTkdKVpeXRr1X0OwWjrKSzgbjI5E+7VJJEBcyhlyO/AII9a2TmNpQ0kihiTkF9sY/9rMcReNJ9gQWuwhOdsliBj7a0ZY8oz4HwyG8X+5xnHRh99S8BITh12eowQP5WpXy4s0/m/GmcJi7zh1yCcDHPfng+FIx8ZEaJ842S2DO91MZFCgD3cjGRp50bwG5uZ7u5FxPPJEsEhGpiVBGMfjQnDrJ4u8OrWmRk7nG58RVjwHhV1HNeGeJmRoHWPX9bO2M8jXQfsxQXRW27IhJZgBoUA+g3rzSTsG0s0jtdXKa3LY0R9ST4+deliMIZtechgp9cCq88e4J3jKeJ2YIOCDMBj7a5yk1J0dCk0jCr8noPO/uf9kf61PY9iYrHidnMZ72QxTJJkJHpGG671uY+KcKkI7viFm38Nwh/OiVltpf2c0b9PdYH86LySK2oMneNrZgrqSRsM1zgiAsxBBxncHPSoZk/umpWGcDcGpeDLksBtlsZ8tqqP2QMvqwp0ZTgHOXxz5b08MiINTPk+8FLZJz412XABKbAHcAnP41WNNMWYE6grjDD6p/PnTKOequi4twvssmW0tnapre5MNyBqyGACr41nri9eGWNMasnOC2BzO3lyNObiEutMZJxnPPTvtmj6YUlybGe+i7ghmKknA2pViZOISy3awu2cDVjYgfHx5UqZGcaLW4AyznJZqaYc9a6tPFc62dEyPaHs6vE+JWkrCPuonbvQ2cuDjAG3lRkPAbOO6srmOMRtZOXhVMKuT1O3lmrqRQXPrT+7+bOACSMYPWmJugfdBTdorzBR5NRGxJIP5ULd8VuLuLu5DqUHI3JxUK298yjHsyAc8KWqOWK6X6V0B5LGB+OazucvbHrEu0C6nFwr4bGfA1sLG7jeJe8hRtgMsPCsaYpi4JnlJz9b+lX3D7y6gUapA645Ooo8GSmVlxNovZZom3MCnA05U9PDb1qsnhjuJIzKoI9rSRR4ENkH4bVL/akbftYYSfENiguJ8SihWJ4IXLCQMQpB5eprS527sR4muKJ+LEJbovT3vxqTs1xGKyRu8BLFjjBGRsR19ag4kdUSMzqowc6vOq6KAOvzcsb+YNJcnGdoNRuNM2kvGIJ4u7Z5iGYE6l2G9EWHELaORzLdZypALBs86w/s0qnZM+hqRO/j3JkUeppi1MvaB8MSykIJnYY3lXl6rXz9xhZlvrkxKWiEpGTvucmve0J9nJJZ8yLknnzFeP2czCW+kkwdUwyf5aqLrkKr4MqLhlPvxoc+OM0VbMxlSI24jLHmfx5VpJL61OkMkb52GU51J2gax7qxuIEiDNpyYxuNtxTE9y6Kqn2eqcLTu+zlgnhbxD/iKsuFL/AHaVgcEKd/DagU9zhNov/wAaf/iiLG8jit3ikMZEgIZWONvWlQdTTZU03FpAFzcyQn3JHLDnhT/3/wAqSGZ5ynvZZZMEZ5+NFSQ2czBh3i42xFcAj7xUkENrBp0JLhW1b6Tk/DFO+N9mFYZr0VPGGaO6t2dQY0U5yOe55/bTeHolxeK+ogsAwTSQFOfs546VZ39vDeT94LiSMaQCjISCfhUsMVrE4dJ4tWNy+oZ8uVXK2+C5Rf4VkUDLezvhdJXGRsef9KVWAACTu7wF5H1HQ4I+zNKpFNKmFCLoqFp4qaOzb95gPTepu4hiGqVtvEnFZtpsv8AApZyAMnwolIVVcyyBRy5jahbziNvCSLZlc/6GyPiarRPLLOrSvtq2AOAPQVfkjHgJYpS5PReFdn4pLaKV2IDKDjG9UvbTh8PDzE8RY94u4x1BracFJPCrY4x7g65rMfKOVWC3JAPPnTsySxsHE3vRhQ2uRc7Dzb8q2HZ3hkN9bOGTOkjfcc6xAnwwwD+Feh/J9IXguxgbaNvDnWLSNOdGrUpqFgl32eVBLJthXK+OMVULDaI4V11kOBvXoEhjkW+jOxDn7SgNeXzTFbrJCpiTJ386fqIxhTQnBKU7TLG8jtHx3kKE+JGfxoB7Gzf3kUKPrVyZ+8AP0gM8vWnQuzRllAXHXG9Y3Lc6NSjSIzavCM29zMF/iIX7/wBKEm47eWp31uPGSLSPt2zRrK8h3LHz5D7agkgKDVpLY6nlU3NMvan2cbtVA1gRcBllyD82MqfeHLevJblrwNKItJhZtRHXOAPyr1ZrJbmI95AmnPNhgVmpeA2MqstvHM0md2iYhR+OadDVJdinpr6ZhQ06AaomAPUHP60dazi7nt4GjYa5lAygwM7fpWkXszOqkxToRnlIgP31234NxCC4RxDFIFkVgyt1BG+/OnLUwYD0017PVriILBBFGc6fd8OQx+VDCORUcd0WyNiN8VmuIcT45GkfuSKQxw8cWTnHxFG2N3xtYsziF/HKcvUg0DnHsDxTDHUqfeQj1FMJYHIJ8sE0l45MrETWbHHVX/UVJ/a9kw+eiZM89UefvFUpRfsjhJeiM3Ey/wCa/oTmue1zjctn1FSrccMn/ZyxD+fT9xpxs4nGY5GI8diKYl+MW/8AUCtfS9Qh9RSp8vDpAMqwI8xilR1MDgAk4hdyfSuZB5IoX+tCl1dveUu31mJY/fQvebZWMt/qc1IjTN9EjB+ou321y5ZWzqLGkSySYONRAHPApqSnUNCaj45zTVg1bySb/wC6pMRxDIjLEdScfdQqfNjNvo9n7PP3nBbNvGIVnPlGRnt7YALjJGWPX0pvZ3tB3fBreLCh4xjSPWi+0Fub+0ikuc/NXCgAHmrYrrZ5rw8ezmY01l5PLZD72GdgAeS1tewHEYrRbsaDlwp8OWf1qn7ScPtuG8Wmhji1YIK5PQ0PaXEyvsQinbFczT5fHks6OWHlx8Gq4nxeSSa5CsFWTBAXnyxWWKqrmRVyxbOW51IZx3uRlj1K1DKdTNnLA8t+VHn1DyMDDhWMdPIzKBv+JrsOe7cb5x1rgBCgFfsrqukaEEgnoBSIy5GNcDoCxlCspx0Zm/Kr20ijjtZ1ciRipIA6VU2dpPO4Zl0J51cBEsVbQS7EYNbMT/TNkXKopmQsmZdoh0J50BNJDp7pVVUzsiDGfXxqykieYMztoU9W6UHHDBE2x7xurGsbNKIII5Jd2Tu1HU8gPSj47aEhWZcKh2c88+VRLrZgCuQOS/rUrXCRyLrPX90cvMCjjSAlb6DTE8xwGIjX6TcsU4ujJ3cYOld+ex9aiN17a+iPKWybuxOCxqy4FZQcUaTQMBByNPhFzdITOW1Wytt7ZJXy4wD91cvLGN5giIBnlWgm4JcaW7gBsdKqO6eFtUwZWGwyKZLDOPaFrJGT4ZS3tjBEjAg94TjahrS1jRhuyknAxRl5HKZhvnO58q5EnuKJAykknbnihW6LCdNHLy49nRTFdzBuq/8AtKoLuKM6GXY433xtSo/NMDxxAVEasQApceJ1GpQpY7nNMgggRvmkJailiP722eg51zWdBUQvlRnl5k03AYZ3bzOwqSSJicAqo6k+832f1rg7pdyDI3Qvv93KqCQTZ3Txe6hJ/g2++tqeNx3PB5RgibCEAeIx+lYmM/vH3fUYo+HvNBzhUI3L8vspnke2hUscW7YR2huBxC8F0qYLoufLHnVasbc8ZH1ulFM6nAX38ciw2pkwkwZJGGkDkTg/Ck+w48KkQac7Y+FNkeOIb7moJblmJWEZPLOadFbb6pd264qw+hM7y8sip7JRCSSF/iNMkGBoXIJ56edE21jJPpMpIQDl1+NWnRTosIbsSp3cb5AO5HSr3h1lDcwl9WTg7+dZuXuYFKqwHiFOB6k1zh/FZY3MduSqdXJxmtenyx3fIzZcTcbiB8RuJTI8EeWYHBUUywgdFYSN3kpOTjkvkKkuGHeutopeRzkt/wB6V1U9jiJGkyHYnNIm0m6HRXxJrh1jULkAkVUOzXco0BhGDnX1aiWbugZrhs7+NOjCzaZVfWCMrjliomTo5N3hRIEbTH+9vy8a1nYydYu8UEBAuwrMLHk6fE860fArP5uQQtiXHTFbNI28qMmprYXV9eSKzG3wc7Hes9xmWaGSEyBlJbOPAVb2rSRqVlhBAbA8aou0d2lzcx4yu++eldTI90W2Yca+VB3tNhcxK01sHb948s7VA1nZynVBrRjtu2RVVKggcLqyD51Z27II1xux60Mfnw0SScOUyk4q4hfu/pacDOBSoDjk+JpNJz71KubN1Jm6EG4pk9qB3RON6fOxCIASAefnSpVgNS7ILnbYbDypvDwMk4HI0qVChgfwwBpGLDJHImuTsxuQCxI8CaVKr9Aew20ALyZ6Lt5VUXjEyAEkjPU0qVCGhttzPkf1o3lFkc8c6VKrZbH8L3mbO/uirO692A4226UqVUwJdmf4mzDSASBjlmiLRRpQYGAhwMcqVKiQcugy3A0yHAzig7j/ABRHQLsKVKowUVPGCdcQztjlVrbgDAAwAOQpUqNdEl0Sx/tE9a0HZsnvpNz9L9aVKt2h/sjFqv5suZicjesvx5V/tRRpGMDp60qVdXJ/NmHF9kUNx/iAPM1ccPJ9zelSpeH7BZejNcZ/bN/GaVKlXKn9mdHH9Uf/2Q=="/>
          <p:cNvSpPr>
            <a:spLocks noChangeAspect="1" noChangeArrowheads="1"/>
          </p:cNvSpPr>
          <p:nvPr/>
        </p:nvSpPr>
        <p:spPr bwMode="auto">
          <a:xfrm>
            <a:off x="612775" y="3127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01388" name="Picture 12" descr="http://northcountryhardwoodfloors.com/wp-content/uploads/slideshow-gallery-pro/Hard-Wood-5465314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728"/>
          <a:stretch/>
        </p:blipFill>
        <p:spPr bwMode="auto">
          <a:xfrm>
            <a:off x="752235" y="2209799"/>
            <a:ext cx="3524525" cy="42386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9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3166467"/>
            <a:ext cx="3321844" cy="23252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254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Rectangle 7"/>
          <p:cNvSpPr/>
          <p:nvPr/>
        </p:nvSpPr>
        <p:spPr>
          <a:xfrm>
            <a:off x="783866" y="6493276"/>
            <a:ext cx="335700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 smtClean="0"/>
              <a:t>Photo: northcountryhardwoodfloors.com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3716498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Questions</a:t>
            </a:r>
          </a:p>
        </p:txBody>
      </p:sp>
      <p:grpSp>
        <p:nvGrpSpPr>
          <p:cNvPr id="6148" name="Group 9"/>
          <p:cNvGrpSpPr>
            <a:grpSpLocks/>
          </p:cNvGrpSpPr>
          <p:nvPr/>
        </p:nvGrpSpPr>
        <p:grpSpPr bwMode="auto">
          <a:xfrm>
            <a:off x="838200" y="990600"/>
            <a:ext cx="7088188" cy="4886325"/>
            <a:chOff x="1210790" y="1362075"/>
            <a:chExt cx="6437785" cy="4133850"/>
          </a:xfrm>
        </p:grpSpPr>
        <p:pic>
          <p:nvPicPr>
            <p:cNvPr id="6152" name="Picture 2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95425" y="1362075"/>
              <a:ext cx="6153150" cy="41338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" name="Rectangle 8"/>
            <p:cNvSpPr/>
            <p:nvPr/>
          </p:nvSpPr>
          <p:spPr>
            <a:xfrm>
              <a:off x="1210790" y="4420157"/>
              <a:ext cx="1524018" cy="30486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/>
            </a:p>
          </p:txBody>
        </p:sp>
      </p:grpSp>
      <p:sp>
        <p:nvSpPr>
          <p:cNvPr id="6149" name="TextBox 10"/>
          <p:cNvSpPr txBox="1">
            <a:spLocks noChangeArrowheads="1"/>
          </p:cNvSpPr>
          <p:nvPr/>
        </p:nvSpPr>
        <p:spPr bwMode="auto">
          <a:xfrm>
            <a:off x="341313" y="6172200"/>
            <a:ext cx="8802687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/>
            <a:r>
              <a:rPr lang="en-US"/>
              <a:t>Possible factors: albedo, shadows, texture, specularities, curvature, lighting direction</a:t>
            </a:r>
          </a:p>
        </p:txBody>
      </p:sp>
      <p:sp>
        <p:nvSpPr>
          <p:cNvPr id="6151" name="TextBox 12"/>
          <p:cNvSpPr txBox="1">
            <a:spLocks noChangeArrowheads="1"/>
          </p:cNvSpPr>
          <p:nvPr/>
        </p:nvSpPr>
        <p:spPr bwMode="auto">
          <a:xfrm>
            <a:off x="457200" y="1295400"/>
            <a:ext cx="696913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/>
            <a:r>
              <a:rPr lang="en-US" sz="3600"/>
              <a:t>1. </a:t>
            </a:r>
          </a:p>
        </p:txBody>
      </p:sp>
    </p:spTree>
    <p:extLst>
      <p:ext uri="{BB962C8B-B14F-4D97-AF65-F5344CB8AC3E}">
        <p14:creationId xmlns:p14="http://schemas.microsoft.com/office/powerpoint/2010/main" val="11149241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Discretization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Because pixel grid is discrete, pixel intensities are determined by a range of scene points</a:t>
            </a:r>
          </a:p>
          <a:p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/>
          <a:srcRect r="34503" b="17790"/>
          <a:stretch>
            <a:fillRect/>
          </a:stretch>
        </p:blipFill>
        <p:spPr bwMode="auto">
          <a:xfrm>
            <a:off x="304800" y="2438400"/>
            <a:ext cx="4419600" cy="3867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410200" y="2895600"/>
            <a:ext cx="3500340" cy="251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9384031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3000" dirty="0" smtClean="0"/>
              <a:t>Color Sensing: Bayer Grid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-152400" y="3962400"/>
            <a:ext cx="3567113" cy="2052638"/>
          </a:xfrm>
        </p:spPr>
        <p:txBody>
          <a:bodyPr/>
          <a:lstStyle/>
          <a:p>
            <a:r>
              <a:rPr lang="en-US" sz="2000" dirty="0" smtClean="0"/>
              <a:t>	Estimate RGB at each cell from neighboring values</a:t>
            </a:r>
          </a:p>
        </p:txBody>
      </p:sp>
      <p:pic>
        <p:nvPicPr>
          <p:cNvPr id="29700" name="Picture 4" descr="ccd_interpolatio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1371600"/>
            <a:ext cx="2127250" cy="2403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9701" name="Picture 5" descr="BayerPatternFiltratio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5200" y="1231900"/>
            <a:ext cx="5638800" cy="562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702" name="Rectangle 6"/>
          <p:cNvSpPr>
            <a:spLocks noChangeArrowheads="1"/>
          </p:cNvSpPr>
          <p:nvPr/>
        </p:nvSpPr>
        <p:spPr bwMode="auto">
          <a:xfrm>
            <a:off x="0" y="6519446"/>
            <a:ext cx="3672800" cy="338554"/>
          </a:xfrm>
          <a:prstGeom prst="rect">
            <a:avLst/>
          </a:prstGeom>
          <a:noFill/>
          <a:ln w="3175">
            <a:noFill/>
            <a:miter lim="800000"/>
            <a:headEnd/>
            <a:tailEnd type="none" w="lg" len="lg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>
            <a:spAutoFit/>
          </a:bodyPr>
          <a:lstStyle/>
          <a:p>
            <a:r>
              <a:rPr lang="en-US" sz="1600" dirty="0">
                <a:hlinkClick r:id="rId4"/>
              </a:rPr>
              <a:t>http://en.wikipedia.org/wiki/Bayer_filter</a:t>
            </a:r>
            <a:endParaRPr lang="en-US" sz="1600" dirty="0">
              <a:solidFill>
                <a:srgbClr val="00CC99"/>
              </a:solidFill>
              <a:latin typeface="Arial Narrow" pitchFamily="34" charset="0"/>
              <a:cs typeface="Arial" charset="0"/>
            </a:endParaRPr>
          </a:p>
        </p:txBody>
      </p:sp>
      <p:sp>
        <p:nvSpPr>
          <p:cNvPr id="29703" name="Text Box 7"/>
          <p:cNvSpPr txBox="1">
            <a:spLocks noChangeArrowheads="1"/>
          </p:cNvSpPr>
          <p:nvPr/>
        </p:nvSpPr>
        <p:spPr bwMode="auto">
          <a:xfrm>
            <a:off x="7543800" y="6583363"/>
            <a:ext cx="15367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0" hangingPunct="0"/>
            <a:r>
              <a:rPr lang="en-US" sz="1200">
                <a:solidFill>
                  <a:srgbClr val="000000"/>
                </a:solidFill>
              </a:rPr>
              <a:t>Slide by Steve Seitz</a:t>
            </a:r>
          </a:p>
        </p:txBody>
      </p:sp>
    </p:spTree>
    <p:extLst>
      <p:ext uri="{BB962C8B-B14F-4D97-AF65-F5344CB8AC3E}">
        <p14:creationId xmlns:p14="http://schemas.microsoft.com/office/powerpoint/2010/main" val="28250756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Color spaces</a:t>
            </a:r>
            <a:endParaRPr lang="en-US" dirty="0"/>
          </a:p>
        </p:txBody>
      </p:sp>
      <p:grpSp>
        <p:nvGrpSpPr>
          <p:cNvPr id="4" name="Group 3"/>
          <p:cNvGrpSpPr>
            <a:grpSpLocks noChangeAspect="1"/>
          </p:cNvGrpSpPr>
          <p:nvPr/>
        </p:nvGrpSpPr>
        <p:grpSpPr>
          <a:xfrm>
            <a:off x="609601" y="1371600"/>
            <a:ext cx="2567919" cy="2573960"/>
            <a:chOff x="609600" y="1371600"/>
            <a:chExt cx="4724400" cy="4953000"/>
          </a:xfrm>
        </p:grpSpPr>
        <p:pic>
          <p:nvPicPr>
            <p:cNvPr id="5" name="Picture 2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647700" y="1371600"/>
              <a:ext cx="4686300" cy="46863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grpSp>
          <p:nvGrpSpPr>
            <p:cNvPr id="6" name="Group 37"/>
            <p:cNvGrpSpPr>
              <a:grpSpLocks/>
            </p:cNvGrpSpPr>
            <p:nvPr/>
          </p:nvGrpSpPr>
          <p:grpSpPr bwMode="auto">
            <a:xfrm>
              <a:off x="609600" y="4953000"/>
              <a:ext cx="1371600" cy="1371600"/>
              <a:chOff x="5486400" y="4648200"/>
              <a:chExt cx="1371600" cy="1371600"/>
            </a:xfrm>
          </p:grpSpPr>
          <p:cxnSp>
            <p:nvCxnSpPr>
              <p:cNvPr id="10" name="Straight Arrow Connector 9"/>
              <p:cNvCxnSpPr/>
              <p:nvPr/>
            </p:nvCxnSpPr>
            <p:spPr>
              <a:xfrm rot="10800000" flipV="1">
                <a:off x="5486400" y="5410200"/>
                <a:ext cx="838200" cy="228600"/>
              </a:xfrm>
              <a:prstGeom prst="straightConnector1">
                <a:avLst/>
              </a:prstGeom>
              <a:ln w="57150">
                <a:solidFill>
                  <a:srgbClr val="FF0000"/>
                </a:solidFill>
                <a:tailEnd type="arrow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1" name="Straight Arrow Connector 10"/>
              <p:cNvCxnSpPr/>
              <p:nvPr/>
            </p:nvCxnSpPr>
            <p:spPr>
              <a:xfrm rot="16200000" flipV="1">
                <a:off x="5905500" y="4991100"/>
                <a:ext cx="762000" cy="76200"/>
              </a:xfrm>
              <a:prstGeom prst="straightConnector1">
                <a:avLst/>
              </a:prstGeom>
              <a:ln w="57150">
                <a:solidFill>
                  <a:srgbClr val="00FF00"/>
                </a:solidFill>
                <a:tailEnd type="arrow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2" name="Straight Arrow Connector 11"/>
              <p:cNvCxnSpPr/>
              <p:nvPr/>
            </p:nvCxnSpPr>
            <p:spPr>
              <a:xfrm rot="16200000" flipH="1">
                <a:off x="6286500" y="5448300"/>
                <a:ext cx="609600" cy="533400"/>
              </a:xfrm>
              <a:prstGeom prst="straightConnector1">
                <a:avLst/>
              </a:prstGeom>
              <a:ln w="57150">
                <a:solidFill>
                  <a:srgbClr val="0000FF"/>
                </a:solidFill>
                <a:tailEnd type="arrow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7" name="TextBox 31"/>
            <p:cNvSpPr txBox="1">
              <a:spLocks noChangeArrowheads="1"/>
            </p:cNvSpPr>
            <p:nvPr/>
          </p:nvSpPr>
          <p:spPr bwMode="auto">
            <a:xfrm>
              <a:off x="3844056" y="1468976"/>
              <a:ext cx="696913" cy="3698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b="1" dirty="0"/>
                <a:t>0,1,0</a:t>
              </a:r>
            </a:p>
          </p:txBody>
        </p:sp>
        <p:sp>
          <p:nvSpPr>
            <p:cNvPr id="8" name="TextBox 32"/>
            <p:cNvSpPr txBox="1">
              <a:spLocks noChangeArrowheads="1"/>
            </p:cNvSpPr>
            <p:nvPr/>
          </p:nvSpPr>
          <p:spPr bwMode="auto">
            <a:xfrm>
              <a:off x="4201453" y="5487448"/>
              <a:ext cx="696913" cy="3698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b="1" dirty="0"/>
                <a:t>0,0,1</a:t>
              </a:r>
            </a:p>
          </p:txBody>
        </p:sp>
        <p:sp>
          <p:nvSpPr>
            <p:cNvPr id="9" name="TextBox 33"/>
            <p:cNvSpPr txBox="1">
              <a:spLocks noChangeArrowheads="1"/>
            </p:cNvSpPr>
            <p:nvPr/>
          </p:nvSpPr>
          <p:spPr bwMode="auto">
            <a:xfrm>
              <a:off x="609600" y="4343400"/>
              <a:ext cx="696913" cy="3698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b="1"/>
                <a:t>1,0,0</a:t>
              </a:r>
            </a:p>
          </p:txBody>
        </p:sp>
      </p:grpSp>
      <p:sp>
        <p:nvSpPr>
          <p:cNvPr id="13" name="TextBox 12"/>
          <p:cNvSpPr txBox="1"/>
          <p:nvPr/>
        </p:nvSpPr>
        <p:spPr>
          <a:xfrm>
            <a:off x="1657767" y="990600"/>
            <a:ext cx="6848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RGB</a:t>
            </a:r>
            <a:endParaRPr lang="en-US" dirty="0"/>
          </a:p>
        </p:txBody>
      </p:sp>
      <p:pic>
        <p:nvPicPr>
          <p:cNvPr id="15" name="Picture 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162909" y="1378250"/>
            <a:ext cx="2272133" cy="23706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" name="TextBox 15"/>
          <p:cNvSpPr txBox="1"/>
          <p:nvPr/>
        </p:nvSpPr>
        <p:spPr>
          <a:xfrm>
            <a:off x="5975264" y="990600"/>
            <a:ext cx="6206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LAB</a:t>
            </a:r>
            <a:endParaRPr lang="en-US" dirty="0"/>
          </a:p>
        </p:txBody>
      </p:sp>
      <p:pic>
        <p:nvPicPr>
          <p:cNvPr id="17" name="Picture 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64234" y="4624497"/>
            <a:ext cx="2476500" cy="21817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" name="TextBox 17"/>
          <p:cNvSpPr txBox="1"/>
          <p:nvPr/>
        </p:nvSpPr>
        <p:spPr>
          <a:xfrm>
            <a:off x="1349871" y="4185029"/>
            <a:ext cx="6591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HSV</a:t>
            </a:r>
            <a:endParaRPr lang="en-US" dirty="0"/>
          </a:p>
        </p:txBody>
      </p:sp>
      <p:grpSp>
        <p:nvGrpSpPr>
          <p:cNvPr id="29" name="Group 28"/>
          <p:cNvGrpSpPr>
            <a:grpSpLocks noChangeAspect="1"/>
          </p:cNvGrpSpPr>
          <p:nvPr/>
        </p:nvGrpSpPr>
        <p:grpSpPr>
          <a:xfrm>
            <a:off x="4191000" y="4873543"/>
            <a:ext cx="4074724" cy="1683652"/>
            <a:chOff x="-20805" y="1509754"/>
            <a:chExt cx="7014081" cy="2898178"/>
          </a:xfrm>
        </p:grpSpPr>
        <p:pic>
          <p:nvPicPr>
            <p:cNvPr id="19" name="Picture 7" descr="http://upload.wikimedia.org/wikipedia/commons/thumb/5/53/YCbCr-CbCr_Y0.png/120px-YCbCr-CbCr_Y0.png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685802" y="2057400"/>
              <a:ext cx="1828800" cy="1828802"/>
            </a:xfrm>
            <a:prstGeom prst="rect">
              <a:avLst/>
            </a:prstGeom>
            <a:noFill/>
          </p:spPr>
        </p:pic>
        <p:pic>
          <p:nvPicPr>
            <p:cNvPr id="20" name="Picture 9" descr="http://upload.wikimedia.org/wikipedia/commons/thumb/9/91/YCbCr-CbCr_Y50.png/120px-YCbCr-CbCr_Y50.png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2895602" y="2057400"/>
              <a:ext cx="1828798" cy="1828800"/>
            </a:xfrm>
            <a:prstGeom prst="rect">
              <a:avLst/>
            </a:prstGeom>
            <a:noFill/>
          </p:spPr>
        </p:pic>
        <p:pic>
          <p:nvPicPr>
            <p:cNvPr id="21" name="Picture 11" descr="http://upload.wikimedia.org/wikipedia/commons/thumb/0/08/YCbCr-CbCr_Y100.png/120px-YCbCr-CbCr_Y100.png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5164479" y="2089667"/>
              <a:ext cx="1828797" cy="1828800"/>
            </a:xfrm>
            <a:prstGeom prst="rect">
              <a:avLst/>
            </a:prstGeom>
            <a:noFill/>
          </p:spPr>
        </p:pic>
        <p:sp>
          <p:nvSpPr>
            <p:cNvPr id="22" name="TextBox 21"/>
            <p:cNvSpPr txBox="1"/>
            <p:nvPr/>
          </p:nvSpPr>
          <p:spPr>
            <a:xfrm>
              <a:off x="1214459" y="1509754"/>
              <a:ext cx="601446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Y=0</a:t>
              </a:r>
              <a:endParaRPr lang="en-US" dirty="0"/>
            </a:p>
          </p:txBody>
        </p:sp>
        <p:sp>
          <p:nvSpPr>
            <p:cNvPr id="23" name="TextBox 22"/>
            <p:cNvSpPr txBox="1"/>
            <p:nvPr/>
          </p:nvSpPr>
          <p:spPr>
            <a:xfrm>
              <a:off x="3263706" y="1509754"/>
              <a:ext cx="793807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Y=0.5</a:t>
              </a:r>
              <a:endParaRPr lang="en-US" dirty="0"/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5689057" y="1515762"/>
              <a:ext cx="601446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Y=1</a:t>
              </a:r>
              <a:endParaRPr lang="en-US" dirty="0"/>
            </a:p>
          </p:txBody>
        </p:sp>
        <p:cxnSp>
          <p:nvCxnSpPr>
            <p:cNvPr id="25" name="Straight Arrow Connector 24"/>
            <p:cNvCxnSpPr/>
            <p:nvPr/>
          </p:nvCxnSpPr>
          <p:spPr>
            <a:xfrm>
              <a:off x="685802" y="4038600"/>
              <a:ext cx="1752600" cy="1588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" name="TextBox 25"/>
            <p:cNvSpPr txBox="1"/>
            <p:nvPr/>
          </p:nvSpPr>
          <p:spPr>
            <a:xfrm>
              <a:off x="1295402" y="4038600"/>
              <a:ext cx="47961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err="1" smtClean="0"/>
                <a:t>Cb</a:t>
              </a:r>
              <a:endParaRPr lang="en-US" dirty="0"/>
            </a:p>
          </p:txBody>
        </p:sp>
        <p:cxnSp>
          <p:nvCxnSpPr>
            <p:cNvPr id="27" name="Straight Arrow Connector 26"/>
            <p:cNvCxnSpPr/>
            <p:nvPr/>
          </p:nvCxnSpPr>
          <p:spPr>
            <a:xfrm rot="5400000" flipH="1" flipV="1">
              <a:off x="-342898" y="2933700"/>
              <a:ext cx="1752600" cy="1588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" name="TextBox 27"/>
            <p:cNvSpPr txBox="1"/>
            <p:nvPr/>
          </p:nvSpPr>
          <p:spPr>
            <a:xfrm>
              <a:off x="-20805" y="2819400"/>
              <a:ext cx="42832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Cr</a:t>
              </a:r>
              <a:endParaRPr lang="en-US" dirty="0"/>
            </a:p>
          </p:txBody>
        </p:sp>
      </p:grpSp>
      <p:sp>
        <p:nvSpPr>
          <p:cNvPr id="30" name="TextBox 29"/>
          <p:cNvSpPr txBox="1"/>
          <p:nvPr/>
        </p:nvSpPr>
        <p:spPr>
          <a:xfrm>
            <a:off x="5936792" y="4431268"/>
            <a:ext cx="8771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YCbCr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46142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473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33562" y="990600"/>
            <a:ext cx="3424238" cy="5791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44740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13363" y="6219825"/>
            <a:ext cx="3830637" cy="601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44741" name="Rectangle 5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Image Histograms</a:t>
            </a:r>
          </a:p>
        </p:txBody>
      </p:sp>
      <p:sp>
        <p:nvSpPr>
          <p:cNvPr id="244744" name="Text Box 8"/>
          <p:cNvSpPr txBox="1">
            <a:spLocks noChangeArrowheads="1"/>
          </p:cNvSpPr>
          <p:nvPr/>
        </p:nvSpPr>
        <p:spPr bwMode="auto">
          <a:xfrm>
            <a:off x="5165725" y="5373688"/>
            <a:ext cx="18415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endParaRPr lang="ru-RU"/>
          </a:p>
        </p:txBody>
      </p:sp>
      <p:grpSp>
        <p:nvGrpSpPr>
          <p:cNvPr id="244750" name="Group 14"/>
          <p:cNvGrpSpPr>
            <a:grpSpLocks/>
          </p:cNvGrpSpPr>
          <p:nvPr/>
        </p:nvGrpSpPr>
        <p:grpSpPr bwMode="auto">
          <a:xfrm>
            <a:off x="5638800" y="2438400"/>
            <a:ext cx="2590800" cy="1524000"/>
            <a:chOff x="3552" y="1536"/>
            <a:chExt cx="1632" cy="960"/>
          </a:xfrm>
        </p:grpSpPr>
        <p:sp>
          <p:nvSpPr>
            <p:cNvPr id="244746" name="Rectangle 10"/>
            <p:cNvSpPr>
              <a:spLocks noChangeArrowheads="1"/>
            </p:cNvSpPr>
            <p:nvPr/>
          </p:nvSpPr>
          <p:spPr bwMode="auto">
            <a:xfrm>
              <a:off x="3552" y="1584"/>
              <a:ext cx="192" cy="2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4747" name="Rectangle 11"/>
            <p:cNvSpPr>
              <a:spLocks noChangeArrowheads="1"/>
            </p:cNvSpPr>
            <p:nvPr/>
          </p:nvSpPr>
          <p:spPr bwMode="auto">
            <a:xfrm>
              <a:off x="4080" y="2208"/>
              <a:ext cx="192" cy="2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4748" name="Rectangle 12"/>
            <p:cNvSpPr>
              <a:spLocks noChangeArrowheads="1"/>
            </p:cNvSpPr>
            <p:nvPr/>
          </p:nvSpPr>
          <p:spPr bwMode="auto">
            <a:xfrm>
              <a:off x="4512" y="1536"/>
              <a:ext cx="192" cy="2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4749" name="Rectangle 13"/>
            <p:cNvSpPr>
              <a:spLocks noChangeArrowheads="1"/>
            </p:cNvSpPr>
            <p:nvPr/>
          </p:nvSpPr>
          <p:spPr bwMode="auto">
            <a:xfrm>
              <a:off x="4992" y="1920"/>
              <a:ext cx="192" cy="2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4394628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Contrast enhancement / balancing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Gamma correction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r>
              <a:rPr lang="en-US" dirty="0" smtClean="0"/>
              <a:t>Histogram equalization </a:t>
            </a:r>
            <a:endParaRPr lang="en-US" dirty="0"/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1187570"/>
            <a:ext cx="3413437" cy="24266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1752600" y="2400914"/>
                <a:ext cx="3002681" cy="69371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4000" b="0" i="0" smtClean="0">
                          <a:latin typeface="Cambria Math"/>
                        </a:rPr>
                        <m:t>v</m:t>
                      </m:r>
                      <m:r>
                        <m:rPr>
                          <m:sty m:val="p"/>
                        </m:rPr>
                        <a:rPr lang="en-US" sz="4000" b="0" i="0" baseline="-25000" smtClean="0">
                          <a:latin typeface="Cambria Math"/>
                        </a:rPr>
                        <m:t>new</m:t>
                      </m:r>
                      <m:r>
                        <a:rPr lang="en-US" sz="4000" b="0" i="1" smtClean="0">
                          <a:latin typeface="Cambria Math"/>
                        </a:rPr>
                        <m:t>=</m:t>
                      </m:r>
                      <m:sSub>
                        <m:sSubPr>
                          <m:ctrlPr>
                            <a:rPr lang="en-US" sz="4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4000" b="0" i="1" smtClean="0">
                              <a:latin typeface="Cambria Math"/>
                            </a:rPr>
                            <m:t>𝑣</m:t>
                          </m:r>
                        </m:e>
                        <m:sub>
                          <m:r>
                            <a:rPr lang="en-US" sz="4000" b="0" i="1" smtClean="0">
                              <a:latin typeface="Cambria Math" panose="02040503050406030204" pitchFamily="18" charset="0"/>
                            </a:rPr>
                            <m:t>𝑜𝑙𝑑</m:t>
                          </m:r>
                        </m:sub>
                      </m:sSub>
                      <m:r>
                        <a:rPr lang="en-US" sz="4000" b="0" i="1" baseline="30000" smtClean="0">
                          <a:latin typeface="Cambria Math"/>
                        </a:rPr>
                        <m:t>𝛾</m:t>
                      </m:r>
                    </m:oMath>
                  </m:oMathPara>
                </a14:m>
                <a:endParaRPr lang="en-US" sz="4000" baseline="30000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52600" y="2400914"/>
                <a:ext cx="3002681" cy="693716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61"/>
          <a:stretch>
            <a:fillRect/>
          </a:stretch>
        </p:blipFill>
        <p:spPr bwMode="auto">
          <a:xfrm>
            <a:off x="5129842" y="3920705"/>
            <a:ext cx="3037125" cy="231645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Text Box 7"/>
          <p:cNvSpPr txBox="1">
            <a:spLocks noChangeArrowheads="1"/>
          </p:cNvSpPr>
          <p:nvPr/>
        </p:nvSpPr>
        <p:spPr bwMode="auto">
          <a:xfrm>
            <a:off x="5407180" y="6237156"/>
            <a:ext cx="2809875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sz="2000"/>
              <a:t>Cumulative Histograms</a:t>
            </a:r>
          </a:p>
        </p:txBody>
      </p:sp>
      <p:pic>
        <p:nvPicPr>
          <p:cNvPr id="8" name="Picture 3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0000"/>
          <a:stretch/>
        </p:blipFill>
        <p:spPr bwMode="auto">
          <a:xfrm>
            <a:off x="1600200" y="4572000"/>
            <a:ext cx="2638770" cy="203471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898609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2. Camera Capture and Geometry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83394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Pinhole Camera</a:t>
            </a:r>
            <a:endParaRPr lang="en-US" dirty="0"/>
          </a:p>
        </p:txBody>
      </p:sp>
      <p:grpSp>
        <p:nvGrpSpPr>
          <p:cNvPr id="3" name="Group 3"/>
          <p:cNvGrpSpPr/>
          <p:nvPr/>
        </p:nvGrpSpPr>
        <p:grpSpPr>
          <a:xfrm>
            <a:off x="762000" y="1905000"/>
            <a:ext cx="7186550" cy="3926775"/>
            <a:chOff x="0" y="1038100"/>
            <a:chExt cx="7186550" cy="3926775"/>
          </a:xfrm>
        </p:grpSpPr>
        <p:sp>
          <p:nvSpPr>
            <p:cNvPr id="5" name="Rectangle 4"/>
            <p:cNvSpPr/>
            <p:nvPr/>
          </p:nvSpPr>
          <p:spPr>
            <a:xfrm>
              <a:off x="0" y="1564575"/>
              <a:ext cx="3581400" cy="2514600"/>
            </a:xfrm>
            <a:prstGeom prst="rect">
              <a:avLst/>
            </a:prstGeom>
            <a:solidFill>
              <a:schemeClr val="bg1">
                <a:lumMod val="95000"/>
              </a:schemeClr>
            </a:solidFill>
            <a:ln>
              <a:solidFill>
                <a:schemeClr val="tx1"/>
              </a:solidFill>
            </a:ln>
            <a:scene3d>
              <a:camera prst="perspectiveContrastingRightFacing">
                <a:rot lat="0" lon="18000000" rev="0"/>
              </a:camera>
              <a:lightRig rig="threePt" dir="t"/>
            </a:scene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schemeClr val="bg1">
                    <a:lumMod val="95000"/>
                  </a:schemeClr>
                </a:solidFill>
              </a:endParaRPr>
            </a:p>
          </p:txBody>
        </p:sp>
        <p:grpSp>
          <p:nvGrpSpPr>
            <p:cNvPr id="4" name="Group 23"/>
            <p:cNvGrpSpPr>
              <a:grpSpLocks noChangeAspect="1"/>
            </p:cNvGrpSpPr>
            <p:nvPr/>
          </p:nvGrpSpPr>
          <p:grpSpPr>
            <a:xfrm rot="10800000">
              <a:off x="1447800" y="2362200"/>
              <a:ext cx="318038" cy="1567316"/>
              <a:chOff x="5029200" y="2090284"/>
              <a:chExt cx="457200" cy="2253116"/>
            </a:xfrm>
            <a:scene3d>
              <a:camera prst="isometricOffAxis2Right"/>
              <a:lightRig rig="threePt" dir="t"/>
            </a:scene3d>
          </p:grpSpPr>
          <p:sp>
            <p:nvSpPr>
              <p:cNvPr id="39" name="Rectangle 38"/>
              <p:cNvSpPr/>
              <p:nvPr/>
            </p:nvSpPr>
            <p:spPr>
              <a:xfrm>
                <a:off x="5029200" y="2819400"/>
                <a:ext cx="457200" cy="1524000"/>
              </a:xfrm>
              <a:prstGeom prst="rect">
                <a:avLst/>
              </a:prstGeom>
              <a:solidFill>
                <a:schemeClr val="bg1"/>
              </a:solidFill>
              <a:ln w="381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0" name="Freeform 39"/>
              <p:cNvSpPr/>
              <p:nvPr/>
            </p:nvSpPr>
            <p:spPr>
              <a:xfrm rot="21339833">
                <a:off x="5130616" y="2090284"/>
                <a:ext cx="267284" cy="677167"/>
              </a:xfrm>
              <a:custGeom>
                <a:avLst/>
                <a:gdLst>
                  <a:gd name="connsiteX0" fmla="*/ 186047 w 364177"/>
                  <a:gd name="connsiteY0" fmla="*/ 3958 h 744186"/>
                  <a:gd name="connsiteX1" fmla="*/ 7917 w 364177"/>
                  <a:gd name="connsiteY1" fmla="*/ 324592 h 744186"/>
                  <a:gd name="connsiteX2" fmla="*/ 138546 w 364177"/>
                  <a:gd name="connsiteY2" fmla="*/ 740228 h 744186"/>
                  <a:gd name="connsiteX3" fmla="*/ 352302 w 364177"/>
                  <a:gd name="connsiteY3" fmla="*/ 348343 h 744186"/>
                  <a:gd name="connsiteX4" fmla="*/ 186047 w 364177"/>
                  <a:gd name="connsiteY4" fmla="*/ 3958 h 744186"/>
                  <a:gd name="connsiteX0" fmla="*/ 267082 w 445212"/>
                  <a:gd name="connsiteY0" fmla="*/ 1697 h 739664"/>
                  <a:gd name="connsiteX1" fmla="*/ 7916 w 445212"/>
                  <a:gd name="connsiteY1" fmla="*/ 356267 h 739664"/>
                  <a:gd name="connsiteX2" fmla="*/ 219581 w 445212"/>
                  <a:gd name="connsiteY2" fmla="*/ 737967 h 739664"/>
                  <a:gd name="connsiteX3" fmla="*/ 433337 w 445212"/>
                  <a:gd name="connsiteY3" fmla="*/ 346082 h 739664"/>
                  <a:gd name="connsiteX4" fmla="*/ 267082 w 445212"/>
                  <a:gd name="connsiteY4" fmla="*/ 1697 h 739664"/>
                  <a:gd name="connsiteX0" fmla="*/ 267084 w 514677"/>
                  <a:gd name="connsiteY0" fmla="*/ 16504 h 769278"/>
                  <a:gd name="connsiteX1" fmla="*/ 7918 w 514677"/>
                  <a:gd name="connsiteY1" fmla="*/ 371074 h 769278"/>
                  <a:gd name="connsiteX2" fmla="*/ 219583 w 514677"/>
                  <a:gd name="connsiteY2" fmla="*/ 752774 h 769278"/>
                  <a:gd name="connsiteX3" fmla="*/ 502803 w 514677"/>
                  <a:gd name="connsiteY3" fmla="*/ 470100 h 769278"/>
                  <a:gd name="connsiteX4" fmla="*/ 267084 w 514677"/>
                  <a:gd name="connsiteY4" fmla="*/ 16504 h 769278"/>
                  <a:gd name="connsiteX0" fmla="*/ 286213 w 533808"/>
                  <a:gd name="connsiteY0" fmla="*/ 8823 h 753916"/>
                  <a:gd name="connsiteX1" fmla="*/ 7917 w 533808"/>
                  <a:gd name="connsiteY1" fmla="*/ 515356 h 753916"/>
                  <a:gd name="connsiteX2" fmla="*/ 238712 w 533808"/>
                  <a:gd name="connsiteY2" fmla="*/ 745093 h 753916"/>
                  <a:gd name="connsiteX3" fmla="*/ 521932 w 533808"/>
                  <a:gd name="connsiteY3" fmla="*/ 462419 h 753916"/>
                  <a:gd name="connsiteX4" fmla="*/ 286213 w 533808"/>
                  <a:gd name="connsiteY4" fmla="*/ 8823 h 75391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533808" h="753916">
                    <a:moveTo>
                      <a:pt x="286213" y="8823"/>
                    </a:moveTo>
                    <a:cubicBezTo>
                      <a:pt x="200544" y="17646"/>
                      <a:pt x="15834" y="392644"/>
                      <a:pt x="7917" y="515356"/>
                    </a:cubicBezTo>
                    <a:cubicBezTo>
                      <a:pt x="0" y="638068"/>
                      <a:pt x="153043" y="753916"/>
                      <a:pt x="238712" y="745093"/>
                    </a:cubicBezTo>
                    <a:cubicBezTo>
                      <a:pt x="324381" y="736270"/>
                      <a:pt x="510057" y="585131"/>
                      <a:pt x="521932" y="462419"/>
                    </a:cubicBezTo>
                    <a:cubicBezTo>
                      <a:pt x="533807" y="339707"/>
                      <a:pt x="371882" y="0"/>
                      <a:pt x="286213" y="8823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41" name="Straight Connector 40"/>
              <p:cNvCxnSpPr>
                <a:stCxn id="39" idx="0"/>
                <a:endCxn id="40" idx="2"/>
              </p:cNvCxnSpPr>
              <p:nvPr/>
            </p:nvCxnSpPr>
            <p:spPr>
              <a:xfrm rot="5400000" flipH="1" flipV="1">
                <a:off x="5236615" y="2780833"/>
                <a:ext cx="59753" cy="17383"/>
              </a:xfrm>
              <a:prstGeom prst="line">
                <a:avLst/>
              </a:prstGeom>
              <a:ln w="38100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7" name="Straight Connector 6"/>
            <p:cNvCxnSpPr/>
            <p:nvPr/>
          </p:nvCxnSpPr>
          <p:spPr>
            <a:xfrm rot="10800000" flipV="1">
              <a:off x="1600200" y="2819400"/>
              <a:ext cx="2057400" cy="1058660"/>
            </a:xfrm>
            <a:prstGeom prst="line">
              <a:avLst/>
            </a:prstGeom>
            <a:ln w="2857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6" name="Group 24"/>
            <p:cNvGrpSpPr/>
            <p:nvPr/>
          </p:nvGrpSpPr>
          <p:grpSpPr>
            <a:xfrm>
              <a:off x="5562600" y="1752600"/>
              <a:ext cx="464125" cy="2336241"/>
              <a:chOff x="7162800" y="1914134"/>
              <a:chExt cx="464125" cy="2336241"/>
            </a:xfrm>
          </p:grpSpPr>
          <p:grpSp>
            <p:nvGrpSpPr>
              <p:cNvPr id="8" name="Group 18"/>
              <p:cNvGrpSpPr/>
              <p:nvPr/>
            </p:nvGrpSpPr>
            <p:grpSpPr>
              <a:xfrm>
                <a:off x="7162800" y="2474025"/>
                <a:ext cx="464125" cy="1776350"/>
                <a:chOff x="6324600" y="2971800"/>
                <a:chExt cx="464125" cy="1776350"/>
              </a:xfrm>
            </p:grpSpPr>
            <p:sp>
              <p:nvSpPr>
                <p:cNvPr id="34" name="Oval 33"/>
                <p:cNvSpPr/>
                <p:nvPr/>
              </p:nvSpPr>
              <p:spPr>
                <a:xfrm>
                  <a:off x="6324600" y="4519550"/>
                  <a:ext cx="457200" cy="228600"/>
                </a:xfrm>
                <a:prstGeom prst="ellipse">
                  <a:avLst/>
                </a:prstGeom>
                <a:solidFill>
                  <a:schemeClr val="bg1"/>
                </a:solidFill>
                <a:ln w="3810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" name="Rectangle 34"/>
                <p:cNvSpPr/>
                <p:nvPr/>
              </p:nvSpPr>
              <p:spPr>
                <a:xfrm>
                  <a:off x="6324600" y="3124200"/>
                  <a:ext cx="457200" cy="1524000"/>
                </a:xfrm>
                <a:prstGeom prst="rect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36" name="Oval 35"/>
                <p:cNvSpPr/>
                <p:nvPr/>
              </p:nvSpPr>
              <p:spPr>
                <a:xfrm>
                  <a:off x="6324600" y="2971800"/>
                  <a:ext cx="457200" cy="228600"/>
                </a:xfrm>
                <a:prstGeom prst="ellipse">
                  <a:avLst/>
                </a:prstGeom>
                <a:solidFill>
                  <a:schemeClr val="bg1"/>
                </a:solidFill>
                <a:ln w="3810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cxnSp>
              <p:nvCxnSpPr>
                <p:cNvPr id="37" name="Straight Connector 36"/>
                <p:cNvCxnSpPr/>
                <p:nvPr/>
              </p:nvCxnSpPr>
              <p:spPr>
                <a:xfrm rot="10800000" flipV="1">
                  <a:off x="6324600" y="3086100"/>
                  <a:ext cx="0" cy="1562100"/>
                </a:xfrm>
                <a:prstGeom prst="line">
                  <a:avLst/>
                </a:prstGeom>
                <a:ln w="38100"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38" name="Straight Connector 37"/>
                <p:cNvCxnSpPr/>
                <p:nvPr/>
              </p:nvCxnSpPr>
              <p:spPr>
                <a:xfrm rot="10800000" flipV="1">
                  <a:off x="6788725" y="3112325"/>
                  <a:ext cx="0" cy="1562100"/>
                </a:xfrm>
                <a:prstGeom prst="line">
                  <a:avLst/>
                </a:prstGeom>
                <a:ln w="38100"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sp>
            <p:nvSpPr>
              <p:cNvPr id="33" name="Freeform 32"/>
              <p:cNvSpPr/>
              <p:nvPr/>
            </p:nvSpPr>
            <p:spPr>
              <a:xfrm rot="21339833">
                <a:off x="7250048" y="1914134"/>
                <a:ext cx="267284" cy="677167"/>
              </a:xfrm>
              <a:custGeom>
                <a:avLst/>
                <a:gdLst>
                  <a:gd name="connsiteX0" fmla="*/ 186047 w 364177"/>
                  <a:gd name="connsiteY0" fmla="*/ 3958 h 744186"/>
                  <a:gd name="connsiteX1" fmla="*/ 7917 w 364177"/>
                  <a:gd name="connsiteY1" fmla="*/ 324592 h 744186"/>
                  <a:gd name="connsiteX2" fmla="*/ 138546 w 364177"/>
                  <a:gd name="connsiteY2" fmla="*/ 740228 h 744186"/>
                  <a:gd name="connsiteX3" fmla="*/ 352302 w 364177"/>
                  <a:gd name="connsiteY3" fmla="*/ 348343 h 744186"/>
                  <a:gd name="connsiteX4" fmla="*/ 186047 w 364177"/>
                  <a:gd name="connsiteY4" fmla="*/ 3958 h 744186"/>
                  <a:gd name="connsiteX0" fmla="*/ 267082 w 445212"/>
                  <a:gd name="connsiteY0" fmla="*/ 1697 h 739664"/>
                  <a:gd name="connsiteX1" fmla="*/ 7916 w 445212"/>
                  <a:gd name="connsiteY1" fmla="*/ 356267 h 739664"/>
                  <a:gd name="connsiteX2" fmla="*/ 219581 w 445212"/>
                  <a:gd name="connsiteY2" fmla="*/ 737967 h 739664"/>
                  <a:gd name="connsiteX3" fmla="*/ 433337 w 445212"/>
                  <a:gd name="connsiteY3" fmla="*/ 346082 h 739664"/>
                  <a:gd name="connsiteX4" fmla="*/ 267082 w 445212"/>
                  <a:gd name="connsiteY4" fmla="*/ 1697 h 739664"/>
                  <a:gd name="connsiteX0" fmla="*/ 267084 w 514677"/>
                  <a:gd name="connsiteY0" fmla="*/ 16504 h 769278"/>
                  <a:gd name="connsiteX1" fmla="*/ 7918 w 514677"/>
                  <a:gd name="connsiteY1" fmla="*/ 371074 h 769278"/>
                  <a:gd name="connsiteX2" fmla="*/ 219583 w 514677"/>
                  <a:gd name="connsiteY2" fmla="*/ 752774 h 769278"/>
                  <a:gd name="connsiteX3" fmla="*/ 502803 w 514677"/>
                  <a:gd name="connsiteY3" fmla="*/ 470100 h 769278"/>
                  <a:gd name="connsiteX4" fmla="*/ 267084 w 514677"/>
                  <a:gd name="connsiteY4" fmla="*/ 16504 h 769278"/>
                  <a:gd name="connsiteX0" fmla="*/ 286213 w 533808"/>
                  <a:gd name="connsiteY0" fmla="*/ 8823 h 753916"/>
                  <a:gd name="connsiteX1" fmla="*/ 7917 w 533808"/>
                  <a:gd name="connsiteY1" fmla="*/ 515356 h 753916"/>
                  <a:gd name="connsiteX2" fmla="*/ 238712 w 533808"/>
                  <a:gd name="connsiteY2" fmla="*/ 745093 h 753916"/>
                  <a:gd name="connsiteX3" fmla="*/ 521932 w 533808"/>
                  <a:gd name="connsiteY3" fmla="*/ 462419 h 753916"/>
                  <a:gd name="connsiteX4" fmla="*/ 286213 w 533808"/>
                  <a:gd name="connsiteY4" fmla="*/ 8823 h 75391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533808" h="753916">
                    <a:moveTo>
                      <a:pt x="286213" y="8823"/>
                    </a:moveTo>
                    <a:cubicBezTo>
                      <a:pt x="200544" y="17646"/>
                      <a:pt x="15834" y="392644"/>
                      <a:pt x="7917" y="515356"/>
                    </a:cubicBezTo>
                    <a:cubicBezTo>
                      <a:pt x="0" y="638068"/>
                      <a:pt x="153043" y="753916"/>
                      <a:pt x="238712" y="745093"/>
                    </a:cubicBezTo>
                    <a:cubicBezTo>
                      <a:pt x="324381" y="736270"/>
                      <a:pt x="510057" y="585131"/>
                      <a:pt x="521932" y="462419"/>
                    </a:cubicBezTo>
                    <a:cubicBezTo>
                      <a:pt x="533807" y="339707"/>
                      <a:pt x="371882" y="0"/>
                      <a:pt x="286213" y="8823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9" name="TextBox 8"/>
            <p:cNvSpPr txBox="1"/>
            <p:nvPr/>
          </p:nvSpPr>
          <p:spPr>
            <a:xfrm>
              <a:off x="3205350" y="3276600"/>
              <a:ext cx="1138050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 smtClean="0"/>
                <a:t>Camera Center (</a:t>
              </a:r>
              <a:r>
                <a:rPr lang="en-US" dirty="0" err="1" smtClean="0"/>
                <a:t>t</a:t>
              </a:r>
              <a:r>
                <a:rPr lang="en-US" baseline="-25000" dirty="0" err="1" smtClean="0"/>
                <a:t>x</a:t>
              </a:r>
              <a:r>
                <a:rPr lang="en-US" dirty="0" smtClean="0"/>
                <a:t>, </a:t>
              </a:r>
              <a:r>
                <a:rPr lang="en-US" dirty="0" err="1" smtClean="0"/>
                <a:t>t</a:t>
              </a:r>
              <a:r>
                <a:rPr lang="en-US" baseline="-25000" dirty="0" err="1" smtClean="0"/>
                <a:t>y</a:t>
              </a:r>
              <a:r>
                <a:rPr lang="en-US" dirty="0" smtClean="0"/>
                <a:t>, </a:t>
              </a:r>
              <a:r>
                <a:rPr lang="en-US" dirty="0" err="1" smtClean="0"/>
                <a:t>t</a:t>
              </a:r>
              <a:r>
                <a:rPr lang="en-US" baseline="-25000" dirty="0" err="1" smtClean="0"/>
                <a:t>z</a:t>
              </a:r>
              <a:r>
                <a:rPr lang="en-US" dirty="0" smtClean="0"/>
                <a:t>)</a:t>
              </a:r>
              <a:endParaRPr lang="en-US" dirty="0"/>
            </a:p>
          </p:txBody>
        </p:sp>
        <p:graphicFrame>
          <p:nvGraphicFramePr>
            <p:cNvPr id="10" name="Object 9"/>
            <p:cNvGraphicFramePr>
              <a:graphicFrameLocks noChangeAspect="1"/>
            </p:cNvGraphicFramePr>
            <p:nvPr/>
          </p:nvGraphicFramePr>
          <p:xfrm>
            <a:off x="6119750" y="1099950"/>
            <a:ext cx="1066800" cy="13335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13062" name="Equation" r:id="rId3" imgW="558720" imgH="698400" progId="Equation.3">
                    <p:embed/>
                  </p:oleObj>
                </mc:Choice>
                <mc:Fallback>
                  <p:oleObj name="Equation" r:id="rId3" imgW="558720" imgH="698400" progId="Equation.3">
                    <p:embed/>
                    <p:pic>
                      <p:nvPicPr>
                        <p:cNvPr id="0" name="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4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119750" y="1099950"/>
                          <a:ext cx="1066800" cy="1333500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1" name="TextBox 10"/>
            <p:cNvSpPr txBox="1"/>
            <p:nvPr/>
          </p:nvSpPr>
          <p:spPr>
            <a:xfrm>
              <a:off x="5586350" y="1038100"/>
              <a:ext cx="378630" cy="101566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6000" dirty="0" smtClean="0">
                  <a:solidFill>
                    <a:srgbClr val="FFC000"/>
                  </a:solidFill>
                </a:rPr>
                <a:t>.</a:t>
              </a:r>
              <a:endParaRPr lang="en-US" sz="6000" dirty="0">
                <a:solidFill>
                  <a:srgbClr val="FFC000"/>
                </a:solidFill>
              </a:endParaRP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1430975" y="3164775"/>
              <a:ext cx="378630" cy="101566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6000" dirty="0" smtClean="0">
                  <a:solidFill>
                    <a:schemeClr val="tx2"/>
                  </a:solidFill>
                </a:rPr>
                <a:t>.</a:t>
              </a:r>
              <a:endParaRPr lang="en-US" sz="6000" dirty="0">
                <a:solidFill>
                  <a:schemeClr val="tx2"/>
                </a:solidFill>
              </a:endParaRPr>
            </a:p>
          </p:txBody>
        </p:sp>
        <p:cxnSp>
          <p:nvCxnSpPr>
            <p:cNvPr id="13" name="Straight Connector 12"/>
            <p:cNvCxnSpPr/>
            <p:nvPr/>
          </p:nvCxnSpPr>
          <p:spPr>
            <a:xfrm rot="10800000">
              <a:off x="1905000" y="2819400"/>
              <a:ext cx="1752600" cy="0"/>
            </a:xfrm>
            <a:prstGeom prst="line">
              <a:avLst/>
            </a:prstGeom>
            <a:ln w="28575"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TextBox 13"/>
            <p:cNvSpPr txBox="1"/>
            <p:nvPr/>
          </p:nvSpPr>
          <p:spPr>
            <a:xfrm>
              <a:off x="1728850" y="2097975"/>
              <a:ext cx="378630" cy="101566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6000" dirty="0" smtClean="0"/>
                <a:t>.</a:t>
              </a:r>
              <a:endParaRPr lang="en-US" sz="6000" dirty="0"/>
            </a:p>
          </p:txBody>
        </p:sp>
        <p:sp>
          <p:nvSpPr>
            <p:cNvPr id="15" name="Oval 14"/>
            <p:cNvSpPr/>
            <p:nvPr/>
          </p:nvSpPr>
          <p:spPr>
            <a:xfrm>
              <a:off x="3476895" y="2314700"/>
              <a:ext cx="304800" cy="990600"/>
            </a:xfrm>
            <a:prstGeom prst="ellipse">
              <a:avLst/>
            </a:prstGeom>
            <a:solidFill>
              <a:schemeClr val="bg1">
                <a:lumMod val="65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2743200" y="2474025"/>
              <a:ext cx="25519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i="1" dirty="0" smtClean="0"/>
                <a:t>f</a:t>
              </a:r>
              <a:endParaRPr lang="en-US" i="1" dirty="0"/>
            </a:p>
          </p:txBody>
        </p:sp>
        <p:cxnSp>
          <p:nvCxnSpPr>
            <p:cNvPr id="17" name="Straight Connector 16"/>
            <p:cNvCxnSpPr/>
            <p:nvPr/>
          </p:nvCxnSpPr>
          <p:spPr>
            <a:xfrm rot="5400000">
              <a:off x="5284025" y="2312225"/>
              <a:ext cx="990600" cy="0"/>
            </a:xfrm>
            <a:prstGeom prst="line">
              <a:avLst/>
            </a:prstGeom>
            <a:ln w="28575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3733800" y="2819400"/>
              <a:ext cx="2057400" cy="0"/>
            </a:xfrm>
            <a:prstGeom prst="line">
              <a:avLst/>
            </a:prstGeom>
            <a:ln w="28575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9" name="TextBox 18"/>
            <p:cNvSpPr txBox="1"/>
            <p:nvPr/>
          </p:nvSpPr>
          <p:spPr>
            <a:xfrm>
              <a:off x="4648200" y="2474025"/>
              <a:ext cx="29206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i="1" dirty="0" smtClean="0"/>
                <a:t>Z</a:t>
              </a:r>
              <a:endParaRPr lang="en-US" i="1" dirty="0"/>
            </a:p>
          </p:txBody>
        </p:sp>
        <p:sp>
          <p:nvSpPr>
            <p:cNvPr id="20" name="TextBox 19"/>
            <p:cNvSpPr txBox="1"/>
            <p:nvPr/>
          </p:nvSpPr>
          <p:spPr>
            <a:xfrm>
              <a:off x="5731825" y="2514600"/>
              <a:ext cx="3048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 smtClean="0"/>
                <a:t>Y</a:t>
              </a:r>
              <a:endParaRPr lang="en-US" i="1" dirty="0"/>
            </a:p>
          </p:txBody>
        </p:sp>
        <p:graphicFrame>
          <p:nvGraphicFramePr>
            <p:cNvPr id="21" name="Object 3"/>
            <p:cNvGraphicFramePr>
              <a:graphicFrameLocks noChangeAspect="1"/>
            </p:cNvGraphicFramePr>
            <p:nvPr/>
          </p:nvGraphicFramePr>
          <p:xfrm>
            <a:off x="1495300" y="4067938"/>
            <a:ext cx="946150" cy="896937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13063" name="Equation" r:id="rId5" imgW="495000" imgH="469800" progId="Equation.3">
                    <p:embed/>
                  </p:oleObj>
                </mc:Choice>
                <mc:Fallback>
                  <p:oleObj name="Equation" r:id="rId5" imgW="495000" imgH="469800" progId="Equation.3">
                    <p:embed/>
                    <p:pic>
                      <p:nvPicPr>
                        <p:cNvPr id="0" name="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495300" y="4067938"/>
                          <a:ext cx="946150" cy="896937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22" name="TextBox 5"/>
            <p:cNvSpPr txBox="1"/>
            <p:nvPr/>
          </p:nvSpPr>
          <p:spPr>
            <a:xfrm>
              <a:off x="3471945" y="2108537"/>
              <a:ext cx="378630" cy="101566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6000" dirty="0" smtClean="0"/>
                <a:t>.</a:t>
              </a:r>
              <a:endParaRPr lang="en-US" sz="6000" dirty="0"/>
            </a:p>
          </p:txBody>
        </p:sp>
        <p:sp>
          <p:nvSpPr>
            <p:cNvPr id="23" name="TextBox 22"/>
            <p:cNvSpPr txBox="1"/>
            <p:nvPr/>
          </p:nvSpPr>
          <p:spPr>
            <a:xfrm>
              <a:off x="1600200" y="1600200"/>
              <a:ext cx="1066800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 smtClean="0"/>
                <a:t>Principal Point (</a:t>
              </a:r>
              <a:r>
                <a:rPr lang="en-US" i="1" dirty="0" smtClean="0"/>
                <a:t>u</a:t>
              </a:r>
              <a:r>
                <a:rPr lang="en-US" i="1" baseline="-25000" dirty="0" smtClean="0"/>
                <a:t>0</a:t>
              </a:r>
              <a:r>
                <a:rPr lang="en-US" dirty="0" smtClean="0"/>
                <a:t>, </a:t>
              </a:r>
              <a:r>
                <a:rPr lang="en-US" i="1" dirty="0" smtClean="0"/>
                <a:t>v</a:t>
              </a:r>
              <a:r>
                <a:rPr lang="en-US" i="1" baseline="-25000" dirty="0" smtClean="0"/>
                <a:t>0</a:t>
              </a:r>
              <a:r>
                <a:rPr lang="en-US" dirty="0" smtClean="0"/>
                <a:t>)</a:t>
              </a:r>
              <a:endParaRPr lang="en-US" dirty="0"/>
            </a:p>
          </p:txBody>
        </p:sp>
        <p:cxnSp>
          <p:nvCxnSpPr>
            <p:cNvPr id="24" name="Straight Arrow Connector 23"/>
            <p:cNvCxnSpPr/>
            <p:nvPr/>
          </p:nvCxnSpPr>
          <p:spPr>
            <a:xfrm rot="5400000">
              <a:off x="1790700" y="2628900"/>
              <a:ext cx="228600" cy="1588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Arrow Connector 24"/>
            <p:cNvCxnSpPr/>
            <p:nvPr/>
          </p:nvCxnSpPr>
          <p:spPr>
            <a:xfrm rot="10800000">
              <a:off x="5814950" y="1747650"/>
              <a:ext cx="304800" cy="1588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Arrow Connector 25"/>
            <p:cNvCxnSpPr/>
            <p:nvPr/>
          </p:nvCxnSpPr>
          <p:spPr>
            <a:xfrm rot="5400000" flipH="1" flipV="1">
              <a:off x="1372394" y="4190206"/>
              <a:ext cx="457200" cy="1588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/>
            <p:cNvCxnSpPr/>
            <p:nvPr/>
          </p:nvCxnSpPr>
          <p:spPr>
            <a:xfrm rot="10800000">
              <a:off x="1676400" y="3886200"/>
              <a:ext cx="228600" cy="0"/>
            </a:xfrm>
            <a:prstGeom prst="line">
              <a:avLst/>
            </a:prstGeom>
            <a:ln w="28575"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5400000">
              <a:off x="1371600" y="3352800"/>
              <a:ext cx="1066800" cy="0"/>
            </a:xfrm>
            <a:prstGeom prst="line">
              <a:avLst/>
            </a:prstGeom>
            <a:ln w="28575"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9" name="TextBox 28"/>
            <p:cNvSpPr txBox="1"/>
            <p:nvPr/>
          </p:nvSpPr>
          <p:spPr>
            <a:xfrm>
              <a:off x="1828800" y="3124200"/>
              <a:ext cx="28725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i="1" dirty="0"/>
                <a:t>v</a:t>
              </a:r>
            </a:p>
          </p:txBody>
        </p:sp>
        <p:sp>
          <p:nvSpPr>
            <p:cNvPr id="30" name="TextBox 29"/>
            <p:cNvSpPr txBox="1"/>
            <p:nvPr/>
          </p:nvSpPr>
          <p:spPr>
            <a:xfrm>
              <a:off x="1612075" y="3762293"/>
              <a:ext cx="30328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i="1" dirty="0" smtClean="0"/>
                <a:t>u</a:t>
              </a:r>
              <a:endParaRPr lang="en-US" i="1" dirty="0"/>
            </a:p>
          </p:txBody>
        </p:sp>
        <p:cxnSp>
          <p:nvCxnSpPr>
            <p:cNvPr id="31" name="Straight Connector 30"/>
            <p:cNvCxnSpPr>
              <a:stCxn id="33" idx="0"/>
            </p:cNvCxnSpPr>
            <p:nvPr/>
          </p:nvCxnSpPr>
          <p:spPr>
            <a:xfrm flipH="1">
              <a:off x="3657600" y="1760740"/>
              <a:ext cx="2110530" cy="1106160"/>
            </a:xfrm>
            <a:prstGeom prst="line">
              <a:avLst/>
            </a:prstGeom>
            <a:ln w="2857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2" name="TextBox 41"/>
          <p:cNvSpPr txBox="1"/>
          <p:nvPr/>
        </p:nvSpPr>
        <p:spPr>
          <a:xfrm>
            <a:off x="5270001" y="5993157"/>
            <a:ext cx="3057247" cy="369332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lang="en-US" b="1" dirty="0" smtClean="0"/>
              <a:t>Useful figure to remember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32865135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Projection Matrix</a:t>
            </a:r>
            <a:endParaRPr lang="en-US" dirty="0"/>
          </a:p>
        </p:txBody>
      </p:sp>
      <p:graphicFrame>
        <p:nvGraphicFramePr>
          <p:cNvPr id="674818" name="Object 7"/>
          <p:cNvGraphicFramePr>
            <a:graphicFrameLocks noChangeAspect="1"/>
          </p:cNvGraphicFramePr>
          <p:nvPr/>
        </p:nvGraphicFramePr>
        <p:xfrm>
          <a:off x="3365500" y="4419600"/>
          <a:ext cx="5734050" cy="1976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4086" name="Equation" r:id="rId3" imgW="2692080" imgH="927000" progId="Equation.3">
                  <p:embed/>
                </p:oleObj>
              </mc:Choice>
              <mc:Fallback>
                <p:oleObj name="Equation" r:id="rId3" imgW="2692080" imgH="9270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65500" y="4419600"/>
                        <a:ext cx="5734050" cy="19764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/>
        </p:nvGraphicFramePr>
        <p:xfrm>
          <a:off x="128378" y="5100638"/>
          <a:ext cx="2936875" cy="674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4087" name="Equation" r:id="rId5" imgW="939600" imgH="215640" progId="Equation.3">
                  <p:embed/>
                </p:oleObj>
              </mc:Choice>
              <mc:Fallback>
                <p:oleObj name="Equation" r:id="rId5" imgW="939600" imgH="21564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8378" y="5100638"/>
                        <a:ext cx="2936875" cy="6746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Right Arrow 5"/>
          <p:cNvSpPr/>
          <p:nvPr/>
        </p:nvSpPr>
        <p:spPr>
          <a:xfrm>
            <a:off x="3048000" y="5334000"/>
            <a:ext cx="304800" cy="223838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838200" y="1301750"/>
            <a:ext cx="6629400" cy="2752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Line 12"/>
          <p:cNvSpPr>
            <a:spLocks noChangeShapeType="1"/>
          </p:cNvSpPr>
          <p:nvPr/>
        </p:nvSpPr>
        <p:spPr bwMode="auto">
          <a:xfrm flipV="1">
            <a:off x="7543800" y="1225550"/>
            <a:ext cx="152400" cy="1216025"/>
          </a:xfrm>
          <a:prstGeom prst="line">
            <a:avLst/>
          </a:prstGeom>
          <a:noFill/>
          <a:ln w="25400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9" name="Line 13"/>
          <p:cNvSpPr>
            <a:spLocks noChangeShapeType="1"/>
          </p:cNvSpPr>
          <p:nvPr/>
        </p:nvSpPr>
        <p:spPr bwMode="auto">
          <a:xfrm flipH="1">
            <a:off x="6934200" y="2444750"/>
            <a:ext cx="609600" cy="304800"/>
          </a:xfrm>
          <a:prstGeom prst="line">
            <a:avLst/>
          </a:prstGeom>
          <a:noFill/>
          <a:ln w="25400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0" name="Line 14"/>
          <p:cNvSpPr>
            <a:spLocks noChangeShapeType="1"/>
          </p:cNvSpPr>
          <p:nvPr/>
        </p:nvSpPr>
        <p:spPr bwMode="auto">
          <a:xfrm>
            <a:off x="7543800" y="2444750"/>
            <a:ext cx="762000" cy="228600"/>
          </a:xfrm>
          <a:prstGeom prst="line">
            <a:avLst/>
          </a:prstGeom>
          <a:noFill/>
          <a:ln w="25400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1" name="Text Box 15"/>
          <p:cNvSpPr txBox="1">
            <a:spLocks noChangeArrowheads="1"/>
          </p:cNvSpPr>
          <p:nvPr/>
        </p:nvSpPr>
        <p:spPr bwMode="auto">
          <a:xfrm>
            <a:off x="7543800" y="2673350"/>
            <a:ext cx="184150" cy="366713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endParaRPr lang="en-US"/>
          </a:p>
        </p:txBody>
      </p:sp>
      <p:sp>
        <p:nvSpPr>
          <p:cNvPr id="12" name="Text Box 16"/>
          <p:cNvSpPr txBox="1">
            <a:spLocks noChangeArrowheads="1"/>
          </p:cNvSpPr>
          <p:nvPr/>
        </p:nvSpPr>
        <p:spPr bwMode="auto">
          <a:xfrm>
            <a:off x="7467600" y="2505075"/>
            <a:ext cx="528638" cy="396875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/>
              <a:t>O</a:t>
            </a:r>
            <a:r>
              <a:rPr lang="en-US" sz="2000" baseline="-25000"/>
              <a:t>w</a:t>
            </a:r>
          </a:p>
        </p:txBody>
      </p:sp>
      <p:sp>
        <p:nvSpPr>
          <p:cNvPr id="13" name="Text Box 17"/>
          <p:cNvSpPr txBox="1">
            <a:spLocks noChangeArrowheads="1"/>
          </p:cNvSpPr>
          <p:nvPr/>
        </p:nvSpPr>
        <p:spPr bwMode="auto">
          <a:xfrm>
            <a:off x="6781800" y="2978150"/>
            <a:ext cx="374650" cy="396875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/>
              <a:t>i</a:t>
            </a:r>
            <a:r>
              <a:rPr lang="en-US" sz="2000" baseline="-25000"/>
              <a:t>w</a:t>
            </a:r>
          </a:p>
        </p:txBody>
      </p:sp>
      <p:sp>
        <p:nvSpPr>
          <p:cNvPr id="14" name="Text Box 18"/>
          <p:cNvSpPr txBox="1">
            <a:spLocks noChangeArrowheads="1"/>
          </p:cNvSpPr>
          <p:nvPr/>
        </p:nvSpPr>
        <p:spPr bwMode="auto">
          <a:xfrm>
            <a:off x="7848600" y="2063750"/>
            <a:ext cx="439738" cy="396875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/>
              <a:t>k</a:t>
            </a:r>
            <a:r>
              <a:rPr lang="en-US" sz="2000" baseline="-25000"/>
              <a:t>w</a:t>
            </a:r>
          </a:p>
        </p:txBody>
      </p:sp>
      <p:sp>
        <p:nvSpPr>
          <p:cNvPr id="15" name="Text Box 19"/>
          <p:cNvSpPr txBox="1">
            <a:spLocks noChangeArrowheads="1"/>
          </p:cNvSpPr>
          <p:nvPr/>
        </p:nvSpPr>
        <p:spPr bwMode="auto">
          <a:xfrm>
            <a:off x="7620000" y="1149350"/>
            <a:ext cx="374650" cy="396875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/>
              <a:t>j</a:t>
            </a:r>
            <a:r>
              <a:rPr lang="en-US" sz="2000" baseline="-25000"/>
              <a:t>w</a:t>
            </a:r>
          </a:p>
        </p:txBody>
      </p:sp>
      <p:cxnSp>
        <p:nvCxnSpPr>
          <p:cNvPr id="16" name="Straight Arrow Connector 15"/>
          <p:cNvCxnSpPr>
            <a:endCxn id="8" idx="0"/>
          </p:cNvCxnSpPr>
          <p:nvPr/>
        </p:nvCxnSpPr>
        <p:spPr>
          <a:xfrm flipV="1">
            <a:off x="3810000" y="2441575"/>
            <a:ext cx="3733800" cy="231775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7"/>
          <p:cNvSpPr txBox="1">
            <a:spLocks noChangeArrowheads="1"/>
          </p:cNvSpPr>
          <p:nvPr/>
        </p:nvSpPr>
        <p:spPr bwMode="auto">
          <a:xfrm>
            <a:off x="6172200" y="1987550"/>
            <a:ext cx="320675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3200" b="1">
                <a:solidFill>
                  <a:schemeClr val="tx2"/>
                </a:solidFill>
              </a:rPr>
              <a:t>t</a:t>
            </a:r>
          </a:p>
        </p:txBody>
      </p:sp>
      <p:sp>
        <p:nvSpPr>
          <p:cNvPr id="18" name="Curved Left Arrow 17"/>
          <p:cNvSpPr/>
          <p:nvPr/>
        </p:nvSpPr>
        <p:spPr>
          <a:xfrm rot="19926854">
            <a:off x="8272463" y="765175"/>
            <a:ext cx="739775" cy="1724025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>
              <a:solidFill>
                <a:schemeClr val="tx1"/>
              </a:solidFill>
            </a:endParaRPr>
          </a:p>
        </p:txBody>
      </p:sp>
      <p:sp>
        <p:nvSpPr>
          <p:cNvPr id="19" name="TextBox 22"/>
          <p:cNvSpPr txBox="1">
            <a:spLocks noChangeArrowheads="1"/>
          </p:cNvSpPr>
          <p:nvPr/>
        </p:nvSpPr>
        <p:spPr bwMode="auto">
          <a:xfrm>
            <a:off x="8001000" y="234950"/>
            <a:ext cx="481013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3200" b="1">
                <a:solidFill>
                  <a:schemeClr val="tx2"/>
                </a:solidFill>
              </a:rPr>
              <a:t>R</a:t>
            </a:r>
          </a:p>
        </p:txBody>
      </p:sp>
    </p:spTree>
    <p:extLst>
      <p:ext uri="{BB962C8B-B14F-4D97-AF65-F5344CB8AC3E}">
        <p14:creationId xmlns:p14="http://schemas.microsoft.com/office/powerpoint/2010/main" val="36532567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Single-view metrology</a:t>
            </a:r>
            <a:endParaRPr lang="en-US" dirty="0"/>
          </a:p>
        </p:txBody>
      </p:sp>
      <p:grpSp>
        <p:nvGrpSpPr>
          <p:cNvPr id="4" name="Group 3"/>
          <p:cNvGrpSpPr>
            <a:grpSpLocks noChangeAspect="1"/>
          </p:cNvGrpSpPr>
          <p:nvPr/>
        </p:nvGrpSpPr>
        <p:grpSpPr>
          <a:xfrm>
            <a:off x="1066800" y="838200"/>
            <a:ext cx="7087307" cy="5314893"/>
            <a:chOff x="0" y="756"/>
            <a:chExt cx="9144000" cy="6857244"/>
          </a:xfrm>
        </p:grpSpPr>
        <p:sp>
          <p:nvSpPr>
            <p:cNvPr id="5" name="Line 2"/>
            <p:cNvSpPr>
              <a:spLocks noChangeShapeType="1"/>
            </p:cNvSpPr>
            <p:nvPr>
              <p:custDataLst>
                <p:tags r:id="rId1"/>
              </p:custDataLst>
            </p:nvPr>
          </p:nvSpPr>
          <p:spPr bwMode="auto">
            <a:xfrm>
              <a:off x="30163" y="2693988"/>
              <a:ext cx="9113837" cy="0"/>
            </a:xfrm>
            <a:prstGeom prst="line">
              <a:avLst/>
            </a:prstGeom>
            <a:noFill/>
            <a:ln w="12700">
              <a:solidFill>
                <a:srgbClr val="3333CC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pPr marL="0" marR="0" lvl="0" indent="0" defTabSz="91440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9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</a:endParaRPr>
            </a:p>
          </p:txBody>
        </p:sp>
        <p:grpSp>
          <p:nvGrpSpPr>
            <p:cNvPr id="6" name="Group 386"/>
            <p:cNvGrpSpPr>
              <a:grpSpLocks/>
            </p:cNvGrpSpPr>
            <p:nvPr>
              <p:custDataLst>
                <p:tags r:id="rId2"/>
              </p:custDataLst>
            </p:nvPr>
          </p:nvGrpSpPr>
          <p:grpSpPr bwMode="auto">
            <a:xfrm>
              <a:off x="0" y="2693988"/>
              <a:ext cx="9139242" cy="4159250"/>
              <a:chOff x="1050" y="1976"/>
              <a:chExt cx="3862" cy="1830"/>
            </a:xfrm>
          </p:grpSpPr>
          <p:sp>
            <p:nvSpPr>
              <p:cNvPr id="62" name="Line 4"/>
              <p:cNvSpPr>
                <a:spLocks noChangeShapeType="1"/>
              </p:cNvSpPr>
              <p:nvPr>
                <p:custDataLst>
                  <p:tags r:id="rId56"/>
                </p:custDataLst>
              </p:nvPr>
            </p:nvSpPr>
            <p:spPr bwMode="auto">
              <a:xfrm flipH="1">
                <a:off x="1056" y="1976"/>
                <a:ext cx="3479" cy="1492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3" name="Line 5"/>
              <p:cNvSpPr>
                <a:spLocks noChangeShapeType="1"/>
              </p:cNvSpPr>
              <p:nvPr>
                <p:custDataLst>
                  <p:tags r:id="rId57"/>
                </p:custDataLst>
              </p:nvPr>
            </p:nvSpPr>
            <p:spPr bwMode="auto">
              <a:xfrm flipV="1">
                <a:off x="1586" y="1976"/>
                <a:ext cx="2949" cy="1830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4" name="Line 6"/>
              <p:cNvSpPr>
                <a:spLocks noChangeShapeType="1"/>
              </p:cNvSpPr>
              <p:nvPr>
                <p:custDataLst>
                  <p:tags r:id="rId58"/>
                </p:custDataLst>
              </p:nvPr>
            </p:nvSpPr>
            <p:spPr bwMode="auto">
              <a:xfrm flipV="1">
                <a:off x="2525" y="1976"/>
                <a:ext cx="2010" cy="1824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5" name="Line 7"/>
              <p:cNvSpPr>
                <a:spLocks noChangeShapeType="1"/>
              </p:cNvSpPr>
              <p:nvPr>
                <p:custDataLst>
                  <p:tags r:id="rId59"/>
                </p:custDataLst>
              </p:nvPr>
            </p:nvSpPr>
            <p:spPr bwMode="auto">
              <a:xfrm flipV="1">
                <a:off x="3371" y="1976"/>
                <a:ext cx="1164" cy="1813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6" name="Line 8"/>
              <p:cNvSpPr>
                <a:spLocks noChangeShapeType="1"/>
              </p:cNvSpPr>
              <p:nvPr>
                <p:custDataLst>
                  <p:tags r:id="rId60"/>
                </p:custDataLst>
              </p:nvPr>
            </p:nvSpPr>
            <p:spPr bwMode="auto">
              <a:xfrm flipV="1">
                <a:off x="4195" y="1976"/>
                <a:ext cx="340" cy="1813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7" name="Line 9"/>
              <p:cNvSpPr>
                <a:spLocks noChangeShapeType="1"/>
              </p:cNvSpPr>
              <p:nvPr>
                <p:custDataLst>
                  <p:tags r:id="rId61"/>
                </p:custDataLst>
              </p:nvPr>
            </p:nvSpPr>
            <p:spPr bwMode="auto">
              <a:xfrm flipH="1" flipV="1">
                <a:off x="4535" y="1976"/>
                <a:ext cx="367" cy="921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8" name="Line 10"/>
              <p:cNvSpPr>
                <a:spLocks noChangeShapeType="1"/>
              </p:cNvSpPr>
              <p:nvPr>
                <p:custDataLst>
                  <p:tags r:id="rId62"/>
                </p:custDataLst>
              </p:nvPr>
            </p:nvSpPr>
            <p:spPr bwMode="auto">
              <a:xfrm flipH="1" flipV="1">
                <a:off x="4540" y="1976"/>
                <a:ext cx="372" cy="401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9" name="Line 11"/>
              <p:cNvSpPr>
                <a:spLocks noChangeShapeType="1"/>
              </p:cNvSpPr>
              <p:nvPr>
                <p:custDataLst>
                  <p:tags r:id="rId63"/>
                </p:custDataLst>
              </p:nvPr>
            </p:nvSpPr>
            <p:spPr bwMode="auto">
              <a:xfrm>
                <a:off x="4540" y="1976"/>
                <a:ext cx="368" cy="193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70" name="Line 12"/>
              <p:cNvSpPr>
                <a:spLocks noChangeShapeType="1"/>
              </p:cNvSpPr>
              <p:nvPr>
                <p:custDataLst>
                  <p:tags r:id="rId64"/>
                </p:custDataLst>
              </p:nvPr>
            </p:nvSpPr>
            <p:spPr bwMode="auto">
              <a:xfrm flipH="1" flipV="1">
                <a:off x="4540" y="1976"/>
                <a:ext cx="357" cy="90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71" name="Line 13"/>
              <p:cNvSpPr>
                <a:spLocks noChangeShapeType="1"/>
              </p:cNvSpPr>
              <p:nvPr>
                <p:custDataLst>
                  <p:tags r:id="rId65"/>
                </p:custDataLst>
              </p:nvPr>
            </p:nvSpPr>
            <p:spPr bwMode="auto">
              <a:xfrm flipV="1">
                <a:off x="1062" y="1976"/>
                <a:ext cx="3478" cy="989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72" name="Line 14"/>
              <p:cNvSpPr>
                <a:spLocks noChangeShapeType="1"/>
              </p:cNvSpPr>
              <p:nvPr>
                <p:custDataLst>
                  <p:tags r:id="rId66"/>
                </p:custDataLst>
              </p:nvPr>
            </p:nvSpPr>
            <p:spPr bwMode="auto">
              <a:xfrm flipV="1">
                <a:off x="1050" y="1976"/>
                <a:ext cx="3479" cy="593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73" name="Line 15"/>
              <p:cNvSpPr>
                <a:spLocks noChangeShapeType="1"/>
              </p:cNvSpPr>
              <p:nvPr>
                <p:custDataLst>
                  <p:tags r:id="rId67"/>
                </p:custDataLst>
              </p:nvPr>
            </p:nvSpPr>
            <p:spPr bwMode="auto">
              <a:xfrm flipV="1">
                <a:off x="1056" y="1976"/>
                <a:ext cx="3473" cy="339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74" name="Line 16"/>
              <p:cNvSpPr>
                <a:spLocks noChangeShapeType="1"/>
              </p:cNvSpPr>
              <p:nvPr>
                <p:custDataLst>
                  <p:tags r:id="rId68"/>
                </p:custDataLst>
              </p:nvPr>
            </p:nvSpPr>
            <p:spPr bwMode="auto">
              <a:xfrm flipV="1">
                <a:off x="1050" y="1976"/>
                <a:ext cx="3479" cy="142"/>
              </a:xfrm>
              <a:prstGeom prst="line">
                <a:avLst/>
              </a:prstGeom>
              <a:noFill/>
              <a:ln w="9525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</p:grpSp>
        <p:grpSp>
          <p:nvGrpSpPr>
            <p:cNvPr id="7" name="Group 17"/>
            <p:cNvGrpSpPr>
              <a:grpSpLocks/>
            </p:cNvGrpSpPr>
            <p:nvPr>
              <p:custDataLst>
                <p:tags r:id="rId3"/>
              </p:custDataLst>
            </p:nvPr>
          </p:nvGrpSpPr>
          <p:grpSpPr bwMode="auto">
            <a:xfrm flipH="1">
              <a:off x="6349" y="2698750"/>
              <a:ext cx="9118601" cy="4159250"/>
              <a:chOff x="1050" y="1976"/>
              <a:chExt cx="3862" cy="1830"/>
            </a:xfrm>
          </p:grpSpPr>
          <p:sp>
            <p:nvSpPr>
              <p:cNvPr id="49" name="Line 18"/>
              <p:cNvSpPr>
                <a:spLocks noChangeShapeType="1"/>
              </p:cNvSpPr>
              <p:nvPr>
                <p:custDataLst>
                  <p:tags r:id="rId43"/>
                </p:custDataLst>
              </p:nvPr>
            </p:nvSpPr>
            <p:spPr bwMode="auto">
              <a:xfrm flipH="1">
                <a:off x="1056" y="1976"/>
                <a:ext cx="3479" cy="1492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0" name="Line 19"/>
              <p:cNvSpPr>
                <a:spLocks noChangeShapeType="1"/>
              </p:cNvSpPr>
              <p:nvPr>
                <p:custDataLst>
                  <p:tags r:id="rId44"/>
                </p:custDataLst>
              </p:nvPr>
            </p:nvSpPr>
            <p:spPr bwMode="auto">
              <a:xfrm flipV="1">
                <a:off x="1586" y="1976"/>
                <a:ext cx="2949" cy="1830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1" name="Line 20"/>
              <p:cNvSpPr>
                <a:spLocks noChangeShapeType="1"/>
              </p:cNvSpPr>
              <p:nvPr>
                <p:custDataLst>
                  <p:tags r:id="rId45"/>
                </p:custDataLst>
              </p:nvPr>
            </p:nvSpPr>
            <p:spPr bwMode="auto">
              <a:xfrm flipV="1">
                <a:off x="2525" y="1976"/>
                <a:ext cx="2010" cy="1824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2" name="Line 21"/>
              <p:cNvSpPr>
                <a:spLocks noChangeShapeType="1"/>
              </p:cNvSpPr>
              <p:nvPr>
                <p:custDataLst>
                  <p:tags r:id="rId46"/>
                </p:custDataLst>
              </p:nvPr>
            </p:nvSpPr>
            <p:spPr bwMode="auto">
              <a:xfrm flipV="1">
                <a:off x="3371" y="1976"/>
                <a:ext cx="1164" cy="1813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3" name="Line 22"/>
              <p:cNvSpPr>
                <a:spLocks noChangeShapeType="1"/>
              </p:cNvSpPr>
              <p:nvPr>
                <p:custDataLst>
                  <p:tags r:id="rId47"/>
                </p:custDataLst>
              </p:nvPr>
            </p:nvSpPr>
            <p:spPr bwMode="auto">
              <a:xfrm flipV="1">
                <a:off x="4195" y="1976"/>
                <a:ext cx="340" cy="1813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4" name="Line 23"/>
              <p:cNvSpPr>
                <a:spLocks noChangeShapeType="1"/>
              </p:cNvSpPr>
              <p:nvPr>
                <p:custDataLst>
                  <p:tags r:id="rId48"/>
                </p:custDataLst>
              </p:nvPr>
            </p:nvSpPr>
            <p:spPr bwMode="auto">
              <a:xfrm flipH="1" flipV="1">
                <a:off x="4535" y="1976"/>
                <a:ext cx="367" cy="921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5" name="Line 24"/>
              <p:cNvSpPr>
                <a:spLocks noChangeShapeType="1"/>
              </p:cNvSpPr>
              <p:nvPr>
                <p:custDataLst>
                  <p:tags r:id="rId49"/>
                </p:custDataLst>
              </p:nvPr>
            </p:nvSpPr>
            <p:spPr bwMode="auto">
              <a:xfrm flipH="1" flipV="1">
                <a:off x="4540" y="1976"/>
                <a:ext cx="372" cy="401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6" name="Line 25"/>
              <p:cNvSpPr>
                <a:spLocks noChangeShapeType="1"/>
              </p:cNvSpPr>
              <p:nvPr>
                <p:custDataLst>
                  <p:tags r:id="rId50"/>
                </p:custDataLst>
              </p:nvPr>
            </p:nvSpPr>
            <p:spPr bwMode="auto">
              <a:xfrm>
                <a:off x="4540" y="1976"/>
                <a:ext cx="368" cy="193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7" name="Line 26"/>
              <p:cNvSpPr>
                <a:spLocks noChangeShapeType="1"/>
              </p:cNvSpPr>
              <p:nvPr>
                <p:custDataLst>
                  <p:tags r:id="rId51"/>
                </p:custDataLst>
              </p:nvPr>
            </p:nvSpPr>
            <p:spPr bwMode="auto">
              <a:xfrm flipH="1" flipV="1">
                <a:off x="4540" y="1976"/>
                <a:ext cx="357" cy="90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8" name="Line 27"/>
              <p:cNvSpPr>
                <a:spLocks noChangeShapeType="1"/>
              </p:cNvSpPr>
              <p:nvPr>
                <p:custDataLst>
                  <p:tags r:id="rId52"/>
                </p:custDataLst>
              </p:nvPr>
            </p:nvSpPr>
            <p:spPr bwMode="auto">
              <a:xfrm flipV="1">
                <a:off x="1062" y="1976"/>
                <a:ext cx="3478" cy="989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59" name="Line 28"/>
              <p:cNvSpPr>
                <a:spLocks noChangeShapeType="1"/>
              </p:cNvSpPr>
              <p:nvPr>
                <p:custDataLst>
                  <p:tags r:id="rId53"/>
                </p:custDataLst>
              </p:nvPr>
            </p:nvSpPr>
            <p:spPr bwMode="auto">
              <a:xfrm flipV="1">
                <a:off x="1050" y="1976"/>
                <a:ext cx="3479" cy="593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0" name="Line 29"/>
              <p:cNvSpPr>
                <a:spLocks noChangeShapeType="1"/>
              </p:cNvSpPr>
              <p:nvPr>
                <p:custDataLst>
                  <p:tags r:id="rId54"/>
                </p:custDataLst>
              </p:nvPr>
            </p:nvSpPr>
            <p:spPr bwMode="auto">
              <a:xfrm flipV="1">
                <a:off x="1056" y="1976"/>
                <a:ext cx="3473" cy="339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61" name="Line 30"/>
              <p:cNvSpPr>
                <a:spLocks noChangeShapeType="1"/>
              </p:cNvSpPr>
              <p:nvPr>
                <p:custDataLst>
                  <p:tags r:id="rId55"/>
                </p:custDataLst>
              </p:nvPr>
            </p:nvSpPr>
            <p:spPr bwMode="auto">
              <a:xfrm flipV="1">
                <a:off x="1050" y="1976"/>
                <a:ext cx="3479" cy="142"/>
              </a:xfrm>
              <a:prstGeom prst="line">
                <a:avLst/>
              </a:prstGeom>
              <a:noFill/>
              <a:ln w="12700">
                <a:solidFill>
                  <a:srgbClr val="3333CC"/>
                </a:solidFill>
                <a:round/>
                <a:headEnd/>
                <a:tailEnd/>
              </a:ln>
              <a:effectLst/>
            </p:spPr>
            <p:txBody>
              <a:bodyPr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</p:grpSp>
        <p:sp>
          <p:nvSpPr>
            <p:cNvPr id="8" name="Line 32"/>
            <p:cNvSpPr>
              <a:spLocks noChangeShapeType="1"/>
            </p:cNvSpPr>
            <p:nvPr>
              <p:custDataLst>
                <p:tags r:id="rId4"/>
              </p:custDataLst>
            </p:nvPr>
          </p:nvSpPr>
          <p:spPr bwMode="auto">
            <a:xfrm flipH="1" flipV="1">
              <a:off x="3343275" y="2695575"/>
              <a:ext cx="2524125" cy="2028825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defTabSz="91440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9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</a:endParaRPr>
            </a:p>
          </p:txBody>
        </p:sp>
        <p:grpSp>
          <p:nvGrpSpPr>
            <p:cNvPr id="9" name="Group 33"/>
            <p:cNvGrpSpPr>
              <a:grpSpLocks/>
            </p:cNvGrpSpPr>
            <p:nvPr>
              <p:custDataLst>
                <p:tags r:id="rId5"/>
              </p:custDataLst>
            </p:nvPr>
          </p:nvGrpSpPr>
          <p:grpSpPr bwMode="auto">
            <a:xfrm>
              <a:off x="5867400" y="1219200"/>
              <a:ext cx="685800" cy="3524250"/>
              <a:chOff x="3696" y="768"/>
              <a:chExt cx="432" cy="2220"/>
            </a:xfrm>
          </p:grpSpPr>
          <p:sp>
            <p:nvSpPr>
              <p:cNvPr id="19" name="Rectangle 34"/>
              <p:cNvSpPr>
                <a:spLocks noChangeArrowheads="1"/>
              </p:cNvSpPr>
              <p:nvPr>
                <p:custDataLst>
                  <p:tags r:id="rId15"/>
                </p:custDataLst>
              </p:nvPr>
            </p:nvSpPr>
            <p:spPr bwMode="auto">
              <a:xfrm>
                <a:off x="3696" y="768"/>
                <a:ext cx="384" cy="2208"/>
              </a:xfrm>
              <a:prstGeom prst="rect">
                <a:avLst/>
              </a:prstGeom>
              <a:solidFill>
                <a:srgbClr val="000000"/>
              </a:solidFill>
              <a:ln w="28575">
                <a:solidFill>
                  <a:srgbClr val="000000"/>
                </a:solidFill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grpSp>
            <p:nvGrpSpPr>
              <p:cNvPr id="20" name="Group 35"/>
              <p:cNvGrpSpPr>
                <a:grpSpLocks/>
              </p:cNvGrpSpPr>
              <p:nvPr/>
            </p:nvGrpSpPr>
            <p:grpSpPr bwMode="auto">
              <a:xfrm>
                <a:off x="3888" y="912"/>
                <a:ext cx="240" cy="2076"/>
                <a:chOff x="3888" y="912"/>
                <a:chExt cx="240" cy="2076"/>
              </a:xfrm>
            </p:grpSpPr>
            <p:sp>
              <p:nvSpPr>
                <p:cNvPr id="44" name="Text Box 36"/>
                <p:cNvSpPr txBox="1">
                  <a:spLocks noChangeArrowheads="1"/>
                </p:cNvSpPr>
                <p:nvPr>
                  <p:custDataLst>
                    <p:tags r:id="rId38"/>
                  </p:custDataLst>
                </p:nvPr>
              </p:nvSpPr>
              <p:spPr bwMode="auto">
                <a:xfrm>
                  <a:off x="3888" y="2448"/>
                  <a:ext cx="240" cy="540"/>
                </a:xfrm>
                <a:prstGeom prst="rect">
                  <a:avLst/>
                </a:prstGeom>
                <a:noFill/>
                <a:ln w="12700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  <a:flatTx/>
                </a:bodyPr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ct val="5000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en-US" sz="900" b="1" i="0" u="none" strike="noStrike" kern="0" cap="none" spc="0" normalizeH="0" baseline="0" noProof="0" smtClean="0">
                      <a:ln>
                        <a:noFill/>
                      </a:ln>
                      <a:solidFill>
                        <a:srgbClr val="FFFFFF"/>
                      </a:solidFill>
                      <a:effectLst/>
                      <a:uLnTx/>
                      <a:uFillTx/>
                      <a:latin typeface="Times New Roman" pitchFamily="18" charset="0"/>
                    </a:rPr>
                    <a:t>1</a:t>
                  </a:r>
                </a:p>
              </p:txBody>
            </p:sp>
            <p:sp>
              <p:nvSpPr>
                <p:cNvPr id="45" name="Text Box 37"/>
                <p:cNvSpPr txBox="1">
                  <a:spLocks noChangeArrowheads="1"/>
                </p:cNvSpPr>
                <p:nvPr>
                  <p:custDataLst>
                    <p:tags r:id="rId39"/>
                  </p:custDataLst>
                </p:nvPr>
              </p:nvSpPr>
              <p:spPr bwMode="auto">
                <a:xfrm>
                  <a:off x="3888" y="2064"/>
                  <a:ext cx="240" cy="540"/>
                </a:xfrm>
                <a:prstGeom prst="rect">
                  <a:avLst/>
                </a:prstGeom>
                <a:noFill/>
                <a:ln w="12700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  <a:flatTx/>
                </a:bodyPr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ct val="5000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en-US" sz="900" b="1" i="0" u="none" strike="noStrike" kern="0" cap="none" spc="0" normalizeH="0" baseline="0" noProof="0" smtClean="0">
                      <a:ln>
                        <a:noFill/>
                      </a:ln>
                      <a:solidFill>
                        <a:srgbClr val="FFFFFF"/>
                      </a:solidFill>
                      <a:effectLst/>
                      <a:uLnTx/>
                      <a:uFillTx/>
                      <a:latin typeface="Times New Roman" pitchFamily="18" charset="0"/>
                    </a:rPr>
                    <a:t>2</a:t>
                  </a:r>
                </a:p>
              </p:txBody>
            </p:sp>
            <p:sp>
              <p:nvSpPr>
                <p:cNvPr id="46" name="Text Box 38"/>
                <p:cNvSpPr txBox="1">
                  <a:spLocks noChangeArrowheads="1"/>
                </p:cNvSpPr>
                <p:nvPr>
                  <p:custDataLst>
                    <p:tags r:id="rId40"/>
                  </p:custDataLst>
                </p:nvPr>
              </p:nvSpPr>
              <p:spPr bwMode="auto">
                <a:xfrm>
                  <a:off x="3888" y="1680"/>
                  <a:ext cx="240" cy="540"/>
                </a:xfrm>
                <a:prstGeom prst="rect">
                  <a:avLst/>
                </a:prstGeom>
                <a:noFill/>
                <a:ln w="12700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  <a:flatTx/>
                </a:bodyPr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ct val="5000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en-US" sz="900" b="1" i="0" u="none" strike="noStrike" kern="0" cap="none" spc="0" normalizeH="0" baseline="0" noProof="0" smtClean="0">
                      <a:ln>
                        <a:noFill/>
                      </a:ln>
                      <a:solidFill>
                        <a:srgbClr val="FFFFFF"/>
                      </a:solidFill>
                      <a:effectLst/>
                      <a:uLnTx/>
                      <a:uFillTx/>
                      <a:latin typeface="Times New Roman" pitchFamily="18" charset="0"/>
                    </a:rPr>
                    <a:t>3</a:t>
                  </a:r>
                </a:p>
              </p:txBody>
            </p:sp>
            <p:sp>
              <p:nvSpPr>
                <p:cNvPr id="47" name="Text Box 39"/>
                <p:cNvSpPr txBox="1">
                  <a:spLocks noChangeArrowheads="1"/>
                </p:cNvSpPr>
                <p:nvPr>
                  <p:custDataLst>
                    <p:tags r:id="rId41"/>
                  </p:custDataLst>
                </p:nvPr>
              </p:nvSpPr>
              <p:spPr bwMode="auto">
                <a:xfrm>
                  <a:off x="3888" y="1296"/>
                  <a:ext cx="240" cy="540"/>
                </a:xfrm>
                <a:prstGeom prst="rect">
                  <a:avLst/>
                </a:prstGeom>
                <a:noFill/>
                <a:ln w="12700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  <a:flatTx/>
                </a:bodyPr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ct val="5000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en-US" sz="900" b="1" i="0" u="none" strike="noStrike" kern="0" cap="none" spc="0" normalizeH="0" baseline="0" noProof="0" smtClean="0">
                      <a:ln>
                        <a:noFill/>
                      </a:ln>
                      <a:solidFill>
                        <a:srgbClr val="FFFFFF"/>
                      </a:solidFill>
                      <a:effectLst/>
                      <a:uLnTx/>
                      <a:uFillTx/>
                      <a:latin typeface="Times New Roman" pitchFamily="18" charset="0"/>
                    </a:rPr>
                    <a:t>4</a:t>
                  </a:r>
                </a:p>
              </p:txBody>
            </p:sp>
            <p:sp>
              <p:nvSpPr>
                <p:cNvPr id="48" name="Text Box 40"/>
                <p:cNvSpPr txBox="1">
                  <a:spLocks noChangeArrowheads="1"/>
                </p:cNvSpPr>
                <p:nvPr>
                  <p:custDataLst>
                    <p:tags r:id="rId42"/>
                  </p:custDataLst>
                </p:nvPr>
              </p:nvSpPr>
              <p:spPr bwMode="auto">
                <a:xfrm>
                  <a:off x="3888" y="912"/>
                  <a:ext cx="240" cy="540"/>
                </a:xfrm>
                <a:prstGeom prst="rect">
                  <a:avLst/>
                </a:prstGeom>
                <a:noFill/>
                <a:ln w="12700">
                  <a:noFill/>
                  <a:miter lim="800000"/>
                  <a:headEnd/>
                  <a:tailEnd/>
                </a:ln>
                <a:effectLst/>
              </p:spPr>
              <p:txBody>
                <a:bodyPr>
                  <a:spAutoFit/>
                  <a:flatTx/>
                </a:bodyPr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ct val="5000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r>
                    <a:rPr kumimoji="0" lang="en-US" sz="900" b="1" i="0" u="none" strike="noStrike" kern="0" cap="none" spc="0" normalizeH="0" baseline="0" noProof="0" smtClean="0">
                      <a:ln>
                        <a:noFill/>
                      </a:ln>
                      <a:solidFill>
                        <a:srgbClr val="FFFFFF"/>
                      </a:solidFill>
                      <a:effectLst/>
                      <a:uLnTx/>
                      <a:uFillTx/>
                      <a:latin typeface="Times New Roman" pitchFamily="18" charset="0"/>
                    </a:rPr>
                    <a:t>5</a:t>
                  </a:r>
                </a:p>
              </p:txBody>
            </p:sp>
          </p:grpSp>
          <p:grpSp>
            <p:nvGrpSpPr>
              <p:cNvPr id="21" name="Group 41"/>
              <p:cNvGrpSpPr>
                <a:grpSpLocks/>
              </p:cNvGrpSpPr>
              <p:nvPr/>
            </p:nvGrpSpPr>
            <p:grpSpPr bwMode="auto">
              <a:xfrm>
                <a:off x="3696" y="864"/>
                <a:ext cx="192" cy="2016"/>
                <a:chOff x="3696" y="864"/>
                <a:chExt cx="192" cy="2016"/>
              </a:xfrm>
            </p:grpSpPr>
            <p:sp>
              <p:nvSpPr>
                <p:cNvPr id="22" name="Line 42"/>
                <p:cNvSpPr>
                  <a:spLocks noChangeShapeType="1"/>
                </p:cNvSpPr>
                <p:nvPr>
                  <p:custDataLst>
                    <p:tags r:id="rId16"/>
                  </p:custDataLst>
                </p:nvPr>
              </p:nvSpPr>
              <p:spPr bwMode="auto">
                <a:xfrm>
                  <a:off x="3696" y="2880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3" name="Line 43"/>
                <p:cNvSpPr>
                  <a:spLocks noChangeShapeType="1"/>
                </p:cNvSpPr>
                <p:nvPr>
                  <p:custDataLst>
                    <p:tags r:id="rId17"/>
                  </p:custDataLst>
                </p:nvPr>
              </p:nvSpPr>
              <p:spPr bwMode="auto">
                <a:xfrm>
                  <a:off x="3696" y="2784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4" name="Line 44"/>
                <p:cNvSpPr>
                  <a:spLocks noChangeShapeType="1"/>
                </p:cNvSpPr>
                <p:nvPr>
                  <p:custDataLst>
                    <p:tags r:id="rId18"/>
                  </p:custDataLst>
                </p:nvPr>
              </p:nvSpPr>
              <p:spPr bwMode="auto">
                <a:xfrm>
                  <a:off x="3696" y="2688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5" name="Line 45"/>
                <p:cNvSpPr>
                  <a:spLocks noChangeShapeType="1"/>
                </p:cNvSpPr>
                <p:nvPr>
                  <p:custDataLst>
                    <p:tags r:id="rId19"/>
                  </p:custDataLst>
                </p:nvPr>
              </p:nvSpPr>
              <p:spPr bwMode="auto">
                <a:xfrm>
                  <a:off x="3696" y="2592"/>
                  <a:ext cx="192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6" name="Line 46"/>
                <p:cNvSpPr>
                  <a:spLocks noChangeShapeType="1"/>
                </p:cNvSpPr>
                <p:nvPr>
                  <p:custDataLst>
                    <p:tags r:id="rId20"/>
                  </p:custDataLst>
                </p:nvPr>
              </p:nvSpPr>
              <p:spPr bwMode="auto">
                <a:xfrm>
                  <a:off x="3696" y="2496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7" name="Line 47"/>
                <p:cNvSpPr>
                  <a:spLocks noChangeShapeType="1"/>
                </p:cNvSpPr>
                <p:nvPr>
                  <p:custDataLst>
                    <p:tags r:id="rId21"/>
                  </p:custDataLst>
                </p:nvPr>
              </p:nvSpPr>
              <p:spPr bwMode="auto">
                <a:xfrm>
                  <a:off x="3696" y="2400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8" name="Line 48"/>
                <p:cNvSpPr>
                  <a:spLocks noChangeShapeType="1"/>
                </p:cNvSpPr>
                <p:nvPr>
                  <p:custDataLst>
                    <p:tags r:id="rId22"/>
                  </p:custDataLst>
                </p:nvPr>
              </p:nvSpPr>
              <p:spPr bwMode="auto">
                <a:xfrm>
                  <a:off x="3696" y="2304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29" name="Line 49"/>
                <p:cNvSpPr>
                  <a:spLocks noChangeShapeType="1"/>
                </p:cNvSpPr>
                <p:nvPr>
                  <p:custDataLst>
                    <p:tags r:id="rId23"/>
                  </p:custDataLst>
                </p:nvPr>
              </p:nvSpPr>
              <p:spPr bwMode="auto">
                <a:xfrm>
                  <a:off x="3696" y="2208"/>
                  <a:ext cx="192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0" name="Line 50"/>
                <p:cNvSpPr>
                  <a:spLocks noChangeShapeType="1"/>
                </p:cNvSpPr>
                <p:nvPr>
                  <p:custDataLst>
                    <p:tags r:id="rId24"/>
                  </p:custDataLst>
                </p:nvPr>
              </p:nvSpPr>
              <p:spPr bwMode="auto">
                <a:xfrm>
                  <a:off x="3696" y="2112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1" name="Line 51"/>
                <p:cNvSpPr>
                  <a:spLocks noChangeShapeType="1"/>
                </p:cNvSpPr>
                <p:nvPr>
                  <p:custDataLst>
                    <p:tags r:id="rId25"/>
                  </p:custDataLst>
                </p:nvPr>
              </p:nvSpPr>
              <p:spPr bwMode="auto">
                <a:xfrm>
                  <a:off x="3696" y="2016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2" name="Line 52"/>
                <p:cNvSpPr>
                  <a:spLocks noChangeShapeType="1"/>
                </p:cNvSpPr>
                <p:nvPr>
                  <p:custDataLst>
                    <p:tags r:id="rId26"/>
                  </p:custDataLst>
                </p:nvPr>
              </p:nvSpPr>
              <p:spPr bwMode="auto">
                <a:xfrm>
                  <a:off x="3696" y="1920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3" name="Line 53"/>
                <p:cNvSpPr>
                  <a:spLocks noChangeShapeType="1"/>
                </p:cNvSpPr>
                <p:nvPr>
                  <p:custDataLst>
                    <p:tags r:id="rId27"/>
                  </p:custDataLst>
                </p:nvPr>
              </p:nvSpPr>
              <p:spPr bwMode="auto">
                <a:xfrm>
                  <a:off x="3696" y="1824"/>
                  <a:ext cx="192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4" name="Line 54"/>
                <p:cNvSpPr>
                  <a:spLocks noChangeShapeType="1"/>
                </p:cNvSpPr>
                <p:nvPr>
                  <p:custDataLst>
                    <p:tags r:id="rId28"/>
                  </p:custDataLst>
                </p:nvPr>
              </p:nvSpPr>
              <p:spPr bwMode="auto">
                <a:xfrm>
                  <a:off x="3696" y="1728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5" name="Line 55"/>
                <p:cNvSpPr>
                  <a:spLocks noChangeShapeType="1"/>
                </p:cNvSpPr>
                <p:nvPr>
                  <p:custDataLst>
                    <p:tags r:id="rId29"/>
                  </p:custDataLst>
                </p:nvPr>
              </p:nvSpPr>
              <p:spPr bwMode="auto">
                <a:xfrm>
                  <a:off x="3696" y="1632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6" name="Line 56"/>
                <p:cNvSpPr>
                  <a:spLocks noChangeShapeType="1"/>
                </p:cNvSpPr>
                <p:nvPr>
                  <p:custDataLst>
                    <p:tags r:id="rId30"/>
                  </p:custDataLst>
                </p:nvPr>
              </p:nvSpPr>
              <p:spPr bwMode="auto">
                <a:xfrm>
                  <a:off x="3696" y="1536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7" name="Line 57"/>
                <p:cNvSpPr>
                  <a:spLocks noChangeShapeType="1"/>
                </p:cNvSpPr>
                <p:nvPr>
                  <p:custDataLst>
                    <p:tags r:id="rId31"/>
                  </p:custDataLst>
                </p:nvPr>
              </p:nvSpPr>
              <p:spPr bwMode="auto">
                <a:xfrm>
                  <a:off x="3696" y="1440"/>
                  <a:ext cx="192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8" name="Line 58"/>
                <p:cNvSpPr>
                  <a:spLocks noChangeShapeType="1"/>
                </p:cNvSpPr>
                <p:nvPr>
                  <p:custDataLst>
                    <p:tags r:id="rId32"/>
                  </p:custDataLst>
                </p:nvPr>
              </p:nvSpPr>
              <p:spPr bwMode="auto">
                <a:xfrm>
                  <a:off x="3696" y="1344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39" name="Line 59"/>
                <p:cNvSpPr>
                  <a:spLocks noChangeShapeType="1"/>
                </p:cNvSpPr>
                <p:nvPr>
                  <p:custDataLst>
                    <p:tags r:id="rId33"/>
                  </p:custDataLst>
                </p:nvPr>
              </p:nvSpPr>
              <p:spPr bwMode="auto">
                <a:xfrm>
                  <a:off x="3696" y="1248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40" name="Line 60"/>
                <p:cNvSpPr>
                  <a:spLocks noChangeShapeType="1"/>
                </p:cNvSpPr>
                <p:nvPr>
                  <p:custDataLst>
                    <p:tags r:id="rId34"/>
                  </p:custDataLst>
                </p:nvPr>
              </p:nvSpPr>
              <p:spPr bwMode="auto">
                <a:xfrm>
                  <a:off x="3696" y="1152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41" name="Line 61"/>
                <p:cNvSpPr>
                  <a:spLocks noChangeShapeType="1"/>
                </p:cNvSpPr>
                <p:nvPr>
                  <p:custDataLst>
                    <p:tags r:id="rId35"/>
                  </p:custDataLst>
                </p:nvPr>
              </p:nvSpPr>
              <p:spPr bwMode="auto">
                <a:xfrm>
                  <a:off x="3696" y="1056"/>
                  <a:ext cx="192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42" name="Line 62"/>
                <p:cNvSpPr>
                  <a:spLocks noChangeShapeType="1"/>
                </p:cNvSpPr>
                <p:nvPr>
                  <p:custDataLst>
                    <p:tags r:id="rId36"/>
                  </p:custDataLst>
                </p:nvPr>
              </p:nvSpPr>
              <p:spPr bwMode="auto">
                <a:xfrm>
                  <a:off x="3696" y="960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  <p:sp>
              <p:nvSpPr>
                <p:cNvPr id="43" name="Line 63"/>
                <p:cNvSpPr>
                  <a:spLocks noChangeShapeType="1"/>
                </p:cNvSpPr>
                <p:nvPr>
                  <p:custDataLst>
                    <p:tags r:id="rId37"/>
                  </p:custDataLst>
                </p:nvPr>
              </p:nvSpPr>
              <p:spPr bwMode="auto">
                <a:xfrm>
                  <a:off x="3696" y="864"/>
                  <a:ext cx="96" cy="0"/>
                </a:xfrm>
                <a:prstGeom prst="line">
                  <a:avLst/>
                </a:prstGeom>
                <a:noFill/>
                <a:ln w="28575">
                  <a:solidFill>
                    <a:srgbClr val="FFFFFF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/>
                <a:lstStyle/>
                <a:p>
                  <a:pPr marL="0" marR="0" lvl="0" indent="0" defTabSz="914400" eaLnBrk="0" fontAlgn="auto" latinLnBrk="0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900" b="0" i="0" u="none" strike="noStrike" kern="0" cap="none" spc="0" normalizeH="0" baseline="0" noProof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Times New Roman" pitchFamily="18" charset="0"/>
                  </a:endParaRPr>
                </a:p>
              </p:txBody>
            </p:sp>
          </p:grpSp>
        </p:grpSp>
        <p:sp>
          <p:nvSpPr>
            <p:cNvPr id="10" name="Line 64"/>
            <p:cNvSpPr>
              <a:spLocks noChangeShapeType="1"/>
            </p:cNvSpPr>
            <p:nvPr>
              <p:custDataLst>
                <p:tags r:id="rId6"/>
              </p:custDataLst>
            </p:nvPr>
          </p:nvSpPr>
          <p:spPr bwMode="auto">
            <a:xfrm flipV="1">
              <a:off x="3343275" y="1428750"/>
              <a:ext cx="2524125" cy="127635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defTabSz="91440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9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</a:endParaRPr>
            </a:p>
          </p:txBody>
        </p:sp>
        <p:sp>
          <p:nvSpPr>
            <p:cNvPr id="11" name="Text Box 67"/>
            <p:cNvSpPr txBox="1">
              <a:spLocks noChangeArrowheads="1"/>
            </p:cNvSpPr>
            <p:nvPr>
              <p:custDataLst>
                <p:tags r:id="rId7"/>
              </p:custDataLst>
            </p:nvPr>
          </p:nvSpPr>
          <p:spPr bwMode="auto">
            <a:xfrm>
              <a:off x="6781799" y="756"/>
              <a:ext cx="838200" cy="685572"/>
            </a:xfrm>
            <a:prstGeom prst="rect">
              <a:avLst/>
            </a:prstGeom>
            <a:noFill/>
            <a:ln w="12700">
              <a:noFill/>
              <a:miter lim="800000"/>
              <a:headEnd/>
              <a:tailEnd/>
            </a:ln>
            <a:effectLst/>
          </p:spPr>
          <p:txBody>
            <a:bodyPr>
              <a:spAutoFit/>
              <a:flatTx/>
            </a:bodyPr>
            <a:lstStyle/>
            <a:p>
              <a:pPr marL="0" marR="0" lvl="0" indent="0" defTabSz="914400" eaLnBrk="0" fontAlgn="auto" latinLnBrk="0" hangingPunct="0">
                <a:lnSpc>
                  <a:spcPct val="100000"/>
                </a:lnSpc>
                <a:spcBef>
                  <a:spcPct val="5000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900" b="1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Times New Roman" pitchFamily="18" charset="0"/>
              </a:endParaRPr>
            </a:p>
          </p:txBody>
        </p:sp>
        <p:grpSp>
          <p:nvGrpSpPr>
            <p:cNvPr id="12" name="Group 68"/>
            <p:cNvGrpSpPr>
              <a:grpSpLocks/>
            </p:cNvGrpSpPr>
            <p:nvPr>
              <p:custDataLst>
                <p:tags r:id="rId8"/>
              </p:custDataLst>
            </p:nvPr>
          </p:nvGrpSpPr>
          <p:grpSpPr bwMode="auto">
            <a:xfrm>
              <a:off x="657225" y="2686049"/>
              <a:ext cx="6200775" cy="2038350"/>
              <a:chOff x="414" y="1692"/>
              <a:chExt cx="3906" cy="1284"/>
            </a:xfrm>
          </p:grpSpPr>
          <p:sp>
            <p:nvSpPr>
              <p:cNvPr id="16" name="Line 69"/>
              <p:cNvSpPr>
                <a:spLocks noChangeShapeType="1"/>
              </p:cNvSpPr>
              <p:nvPr>
                <p:custDataLst>
                  <p:tags r:id="rId12"/>
                </p:custDataLst>
              </p:nvPr>
            </p:nvSpPr>
            <p:spPr bwMode="auto">
              <a:xfrm flipH="1" flipV="1">
                <a:off x="432" y="1704"/>
                <a:ext cx="3264" cy="1272"/>
              </a:xfrm>
              <a:prstGeom prst="line">
                <a:avLst/>
              </a:prstGeom>
              <a:noFill/>
              <a:ln w="28575">
                <a:solidFill>
                  <a:srgbClr val="FF0000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17" name="Line 70"/>
              <p:cNvSpPr>
                <a:spLocks noChangeShapeType="1"/>
              </p:cNvSpPr>
              <p:nvPr>
                <p:custDataLst>
                  <p:tags r:id="rId13"/>
                </p:custDataLst>
              </p:nvPr>
            </p:nvSpPr>
            <p:spPr bwMode="auto">
              <a:xfrm>
                <a:off x="414" y="1692"/>
                <a:ext cx="3276" cy="192"/>
              </a:xfrm>
              <a:prstGeom prst="line">
                <a:avLst/>
              </a:prstGeom>
              <a:noFill/>
              <a:ln w="28575">
                <a:solidFill>
                  <a:srgbClr val="FF0000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  <p:sp>
            <p:nvSpPr>
              <p:cNvPr id="18" name="Line 71"/>
              <p:cNvSpPr>
                <a:spLocks noChangeShapeType="1"/>
              </p:cNvSpPr>
              <p:nvPr>
                <p:custDataLst>
                  <p:tags r:id="rId14"/>
                </p:custDataLst>
              </p:nvPr>
            </p:nvSpPr>
            <p:spPr bwMode="auto">
              <a:xfrm>
                <a:off x="3690" y="1884"/>
                <a:ext cx="630" cy="0"/>
              </a:xfrm>
              <a:prstGeom prst="line">
                <a:avLst/>
              </a:prstGeom>
              <a:noFill/>
              <a:ln w="28575">
                <a:solidFill>
                  <a:srgbClr val="FF0000"/>
                </a:solidFill>
                <a:round/>
                <a:headEnd/>
                <a:tailEnd/>
              </a:ln>
              <a:effectLst/>
            </p:spPr>
            <p:txBody>
              <a:bodyPr wrap="none" anchor="ctr"/>
              <a:lstStyle/>
              <a:p>
                <a:pPr marL="0" marR="0" lvl="0" indent="0" defTabSz="914400" eaLnBrk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900" b="0" i="0" u="none" strike="noStrike" kern="0" cap="none" spc="0" normalizeH="0" baseline="0" noProof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itchFamily="18" charset="0"/>
                </a:endParaRPr>
              </a:p>
            </p:txBody>
          </p:sp>
        </p:grpSp>
        <p:pic>
          <p:nvPicPr>
            <p:cNvPr id="13" name="Picture 73" descr="turtle"/>
            <p:cNvPicPr>
              <a:picLocks noChangeAspect="1" noChangeArrowheads="1"/>
            </p:cNvPicPr>
            <p:nvPr>
              <p:custDataLst>
                <p:tags r:id="rId9"/>
              </p:custDataLst>
            </p:nvPr>
          </p:nvPicPr>
          <p:blipFill>
            <a:blip r:embed="rId70" cstate="print"/>
            <a:srcRect/>
            <a:stretch>
              <a:fillRect/>
            </a:stretch>
          </p:blipFill>
          <p:spPr bwMode="auto">
            <a:xfrm>
              <a:off x="1752600" y="2784475"/>
              <a:ext cx="1371600" cy="730250"/>
            </a:xfrm>
            <a:prstGeom prst="rect">
              <a:avLst/>
            </a:prstGeom>
            <a:noFill/>
          </p:spPr>
        </p:pic>
        <p:pic>
          <p:nvPicPr>
            <p:cNvPr id="14" name="Picture 74" descr="j0078717"/>
            <p:cNvPicPr>
              <a:picLocks noChangeAspect="1" noChangeArrowheads="1"/>
            </p:cNvPicPr>
            <p:nvPr>
              <p:custDataLst>
                <p:tags r:id="rId10"/>
              </p:custDataLst>
            </p:nvPr>
          </p:nvPicPr>
          <p:blipFill>
            <a:blip r:embed="rId71" cstate="print"/>
            <a:srcRect/>
            <a:stretch>
              <a:fillRect/>
            </a:stretch>
          </p:blipFill>
          <p:spPr bwMode="auto">
            <a:xfrm>
              <a:off x="4191000" y="2057400"/>
              <a:ext cx="573088" cy="1738313"/>
            </a:xfrm>
            <a:prstGeom prst="rect">
              <a:avLst/>
            </a:prstGeom>
            <a:noFill/>
          </p:spPr>
        </p:pic>
        <p:sp>
          <p:nvSpPr>
            <p:cNvPr id="15" name="Line 77"/>
            <p:cNvSpPr>
              <a:spLocks noChangeShapeType="1"/>
            </p:cNvSpPr>
            <p:nvPr>
              <p:custDataLst>
                <p:tags r:id="rId11"/>
              </p:custDataLst>
            </p:nvPr>
          </p:nvSpPr>
          <p:spPr bwMode="auto">
            <a:xfrm>
              <a:off x="0" y="2703215"/>
              <a:ext cx="9144000" cy="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defTabSz="914400" eaLnBrk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9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000869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Arial" pitchFamily="34" charset="0"/>
              <a:buNone/>
            </a:pPr>
            <a:r>
              <a:rPr lang="en-US" sz="2800" dirty="0" smtClean="0"/>
              <a:t>	Assume the man is 6 </a:t>
            </a:r>
            <a:r>
              <a:rPr lang="en-US" sz="2800" dirty="0" err="1" smtClean="0"/>
              <a:t>ft</a:t>
            </a:r>
            <a:r>
              <a:rPr lang="en-US" sz="2800" dirty="0" smtClean="0"/>
              <a:t> tall.  </a:t>
            </a:r>
          </a:p>
          <a:p>
            <a:pPr lvl="1"/>
            <a:r>
              <a:rPr lang="en-US" sz="2400" dirty="0" smtClean="0"/>
              <a:t>What is the height of the building?</a:t>
            </a:r>
          </a:p>
          <a:p>
            <a:pPr lvl="1"/>
            <a:r>
              <a:rPr lang="en-US" sz="2400" dirty="0" smtClean="0"/>
              <a:t>How long is the right side of the building compared to the small window on the right side of the building?</a:t>
            </a:r>
          </a:p>
          <a:p>
            <a:endParaRPr lang="en-US" sz="2800" dirty="0" smtClean="0"/>
          </a:p>
        </p:txBody>
      </p:sp>
      <p:pic>
        <p:nvPicPr>
          <p:cNvPr id="13316" name="Picture 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1000" y="3200399"/>
            <a:ext cx="5076825" cy="3305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3" name="Object 2"/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724688742"/>
              </p:ext>
            </p:extLst>
          </p:nvPr>
        </p:nvGraphicFramePr>
        <p:xfrm>
          <a:off x="6095999" y="5105400"/>
          <a:ext cx="2509453" cy="1066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108" name="Equation" r:id="rId5" imgW="1104900" imgH="469900" progId="Equation.3">
                  <p:embed/>
                </p:oleObj>
              </mc:Choice>
              <mc:Fallback>
                <p:oleObj name="Equation" r:id="rId5" imgW="1104900" imgH="46990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5999" y="5105400"/>
                        <a:ext cx="2509453" cy="10668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6172200" y="4668320"/>
            <a:ext cx="126188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c</a:t>
            </a:r>
            <a:r>
              <a:rPr lang="en-US" dirty="0" smtClean="0"/>
              <a:t>ross-ratio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33010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Adding a lens</a:t>
            </a:r>
          </a:p>
        </p:txBody>
      </p:sp>
      <p:sp>
        <p:nvSpPr>
          <p:cNvPr id="11267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685800" y="4648200"/>
            <a:ext cx="7772400" cy="1981200"/>
          </a:xfrm>
        </p:spPr>
        <p:txBody>
          <a:bodyPr>
            <a:normAutofit fontScale="85000" lnSpcReduction="10000"/>
          </a:bodyPr>
          <a:lstStyle/>
          <a:p>
            <a:r>
              <a:rPr lang="en-US" dirty="0" smtClean="0"/>
              <a:t>A lens focuses light onto the film</a:t>
            </a:r>
          </a:p>
          <a:p>
            <a:pPr lvl="1"/>
            <a:r>
              <a:rPr lang="en-US" dirty="0" smtClean="0"/>
              <a:t>There is a specific distance at which objects are “in focus”</a:t>
            </a:r>
          </a:p>
          <a:p>
            <a:pPr lvl="2"/>
            <a:r>
              <a:rPr lang="en-US" dirty="0" smtClean="0"/>
              <a:t>other points project to a “circle of confusion” in the image</a:t>
            </a:r>
          </a:p>
          <a:p>
            <a:pPr lvl="1"/>
            <a:r>
              <a:rPr lang="en-US" dirty="0" smtClean="0"/>
              <a:t>Changing the shape of the lens changes this distance</a:t>
            </a:r>
          </a:p>
        </p:txBody>
      </p:sp>
      <p:pic>
        <p:nvPicPr>
          <p:cNvPr id="11268" name="Picture 4" descr="image-lens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29" cstate="print"/>
          <a:srcRect/>
          <a:stretch>
            <a:fillRect/>
          </a:stretch>
        </p:blipFill>
        <p:spPr bwMode="auto">
          <a:xfrm>
            <a:off x="1754188" y="1752600"/>
            <a:ext cx="5484812" cy="236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53989" name="Line 5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2316163" y="2303463"/>
            <a:ext cx="4702175" cy="1643062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1270" name="Oval 6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271713" y="2271713"/>
            <a:ext cx="76200" cy="76200"/>
          </a:xfrm>
          <a:prstGeom prst="ellipse">
            <a:avLst/>
          </a:prstGeom>
          <a:solidFill>
            <a:srgbClr val="FF00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11271" name="Oval 7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589213" y="2879725"/>
            <a:ext cx="76200" cy="76200"/>
          </a:xfrm>
          <a:prstGeom prst="ellipse">
            <a:avLst/>
          </a:prstGeom>
          <a:solidFill>
            <a:schemeClr val="folHlink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grpSp>
        <p:nvGrpSpPr>
          <p:cNvPr id="2" name="Group 8"/>
          <p:cNvGrpSpPr>
            <a:grpSpLocks/>
          </p:cNvGrpSpPr>
          <p:nvPr>
            <p:custDataLst>
              <p:tags r:id="rId7"/>
            </p:custDataLst>
          </p:nvPr>
        </p:nvGrpSpPr>
        <p:grpSpPr bwMode="auto">
          <a:xfrm>
            <a:off x="2316163" y="2303463"/>
            <a:ext cx="4702175" cy="1643062"/>
            <a:chOff x="1459" y="1451"/>
            <a:chExt cx="2962" cy="1035"/>
          </a:xfrm>
        </p:grpSpPr>
        <p:sp>
          <p:nvSpPr>
            <p:cNvPr id="11293" name="Line 9"/>
            <p:cNvSpPr>
              <a:spLocks noChangeShapeType="1"/>
            </p:cNvSpPr>
            <p:nvPr>
              <p:custDataLst>
                <p:tags r:id="rId25"/>
              </p:custDataLst>
            </p:nvPr>
          </p:nvSpPr>
          <p:spPr bwMode="auto">
            <a:xfrm>
              <a:off x="1459" y="1451"/>
              <a:ext cx="1465" cy="77"/>
            </a:xfrm>
            <a:prstGeom prst="line">
              <a:avLst/>
            </a:prstGeom>
            <a:noFill/>
            <a:ln w="19050">
              <a:solidFill>
                <a:srgbClr val="FF0000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1294" name="Line 10"/>
            <p:cNvSpPr>
              <a:spLocks noChangeShapeType="1"/>
            </p:cNvSpPr>
            <p:nvPr>
              <p:custDataLst>
                <p:tags r:id="rId26"/>
              </p:custDataLst>
            </p:nvPr>
          </p:nvSpPr>
          <p:spPr bwMode="auto">
            <a:xfrm>
              <a:off x="2924" y="1528"/>
              <a:ext cx="1497" cy="958"/>
            </a:xfrm>
            <a:prstGeom prst="line">
              <a:avLst/>
            </a:prstGeom>
            <a:noFill/>
            <a:ln w="19050">
              <a:solidFill>
                <a:srgbClr val="FF0000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3" name="Group 11"/>
          <p:cNvGrpSpPr>
            <a:grpSpLocks/>
          </p:cNvGrpSpPr>
          <p:nvPr>
            <p:custDataLst>
              <p:tags r:id="rId8"/>
            </p:custDataLst>
          </p:nvPr>
        </p:nvGrpSpPr>
        <p:grpSpPr bwMode="auto">
          <a:xfrm>
            <a:off x="2316163" y="2303463"/>
            <a:ext cx="4702175" cy="1643062"/>
            <a:chOff x="1459" y="1451"/>
            <a:chExt cx="2962" cy="1035"/>
          </a:xfrm>
        </p:grpSpPr>
        <p:grpSp>
          <p:nvGrpSpPr>
            <p:cNvPr id="4" name="Group 12"/>
            <p:cNvGrpSpPr>
              <a:grpSpLocks/>
            </p:cNvGrpSpPr>
            <p:nvPr/>
          </p:nvGrpSpPr>
          <p:grpSpPr bwMode="auto">
            <a:xfrm>
              <a:off x="1459" y="1451"/>
              <a:ext cx="2962" cy="1035"/>
              <a:chOff x="1459" y="1451"/>
              <a:chExt cx="2962" cy="1035"/>
            </a:xfrm>
          </p:grpSpPr>
          <p:sp>
            <p:nvSpPr>
              <p:cNvPr id="11291" name="Line 13"/>
              <p:cNvSpPr>
                <a:spLocks noChangeShapeType="1"/>
              </p:cNvSpPr>
              <p:nvPr>
                <p:custDataLst>
                  <p:tags r:id="rId23"/>
                </p:custDataLst>
              </p:nvPr>
            </p:nvSpPr>
            <p:spPr bwMode="auto">
              <a:xfrm>
                <a:off x="1459" y="1451"/>
                <a:ext cx="1465" cy="235"/>
              </a:xfrm>
              <a:prstGeom prst="lin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92" name="Line 14"/>
              <p:cNvSpPr>
                <a:spLocks noChangeShapeType="1"/>
              </p:cNvSpPr>
              <p:nvPr>
                <p:custDataLst>
                  <p:tags r:id="rId24"/>
                </p:custDataLst>
              </p:nvPr>
            </p:nvSpPr>
            <p:spPr bwMode="auto">
              <a:xfrm>
                <a:off x="2924" y="1686"/>
                <a:ext cx="1497" cy="800"/>
              </a:xfrm>
              <a:prstGeom prst="lin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 type="triangl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5" name="Group 15"/>
            <p:cNvGrpSpPr>
              <a:grpSpLocks/>
            </p:cNvGrpSpPr>
            <p:nvPr/>
          </p:nvGrpSpPr>
          <p:grpSpPr bwMode="auto">
            <a:xfrm>
              <a:off x="1459" y="1451"/>
              <a:ext cx="2962" cy="1035"/>
              <a:chOff x="1459" y="1451"/>
              <a:chExt cx="2962" cy="1035"/>
            </a:xfrm>
          </p:grpSpPr>
          <p:sp>
            <p:nvSpPr>
              <p:cNvPr id="11289" name="Line 16"/>
              <p:cNvSpPr>
                <a:spLocks noChangeShapeType="1"/>
              </p:cNvSpPr>
              <p:nvPr>
                <p:custDataLst>
                  <p:tags r:id="rId21"/>
                </p:custDataLst>
              </p:nvPr>
            </p:nvSpPr>
            <p:spPr bwMode="auto">
              <a:xfrm>
                <a:off x="1459" y="1451"/>
                <a:ext cx="1465" cy="363"/>
              </a:xfrm>
              <a:prstGeom prst="lin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90" name="Line 17"/>
              <p:cNvSpPr>
                <a:spLocks noChangeShapeType="1"/>
              </p:cNvSpPr>
              <p:nvPr>
                <p:custDataLst>
                  <p:tags r:id="rId22"/>
                </p:custDataLst>
              </p:nvPr>
            </p:nvSpPr>
            <p:spPr bwMode="auto">
              <a:xfrm>
                <a:off x="2924" y="1814"/>
                <a:ext cx="1497" cy="672"/>
              </a:xfrm>
              <a:prstGeom prst="lin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 type="triangl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6" name="Group 31"/>
          <p:cNvGrpSpPr>
            <a:grpSpLocks/>
          </p:cNvGrpSpPr>
          <p:nvPr>
            <p:custDataLst>
              <p:tags r:id="rId9"/>
            </p:custDataLst>
          </p:nvPr>
        </p:nvGrpSpPr>
        <p:grpSpPr bwMode="auto">
          <a:xfrm>
            <a:off x="2620963" y="2676525"/>
            <a:ext cx="4419600" cy="752475"/>
            <a:chOff x="1651" y="1686"/>
            <a:chExt cx="2784" cy="474"/>
          </a:xfrm>
        </p:grpSpPr>
        <p:sp>
          <p:nvSpPr>
            <p:cNvPr id="11279" name="Line 19"/>
            <p:cNvSpPr>
              <a:spLocks noChangeShapeType="1"/>
            </p:cNvSpPr>
            <p:nvPr>
              <p:custDataLst>
                <p:tags r:id="rId14"/>
              </p:custDataLst>
            </p:nvPr>
          </p:nvSpPr>
          <p:spPr bwMode="auto">
            <a:xfrm>
              <a:off x="1651" y="1835"/>
              <a:ext cx="2784" cy="288"/>
            </a:xfrm>
            <a:prstGeom prst="line">
              <a:avLst/>
            </a:prstGeom>
            <a:noFill/>
            <a:ln w="19050">
              <a:solidFill>
                <a:schemeClr val="folHlink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US"/>
            </a:p>
          </p:txBody>
        </p:sp>
        <p:grpSp>
          <p:nvGrpSpPr>
            <p:cNvPr id="7" name="Group 30"/>
            <p:cNvGrpSpPr>
              <a:grpSpLocks/>
            </p:cNvGrpSpPr>
            <p:nvPr/>
          </p:nvGrpSpPr>
          <p:grpSpPr bwMode="auto">
            <a:xfrm>
              <a:off x="1651" y="1686"/>
              <a:ext cx="2778" cy="474"/>
              <a:chOff x="1651" y="1686"/>
              <a:chExt cx="2778" cy="474"/>
            </a:xfrm>
          </p:grpSpPr>
          <p:sp>
            <p:nvSpPr>
              <p:cNvPr id="11281" name="Line 21"/>
              <p:cNvSpPr>
                <a:spLocks noChangeShapeType="1"/>
              </p:cNvSpPr>
              <p:nvPr>
                <p:custDataLst>
                  <p:tags r:id="rId15"/>
                </p:custDataLst>
              </p:nvPr>
            </p:nvSpPr>
            <p:spPr bwMode="auto">
              <a:xfrm>
                <a:off x="1651" y="1835"/>
                <a:ext cx="1273" cy="288"/>
              </a:xfrm>
              <a:prstGeom prst="line">
                <a:avLst/>
              </a:prstGeom>
              <a:noFill/>
              <a:ln w="19050">
                <a:solidFill>
                  <a:schemeClr val="folHlink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82" name="Line 22"/>
              <p:cNvSpPr>
                <a:spLocks noChangeShapeType="1"/>
              </p:cNvSpPr>
              <p:nvPr>
                <p:custDataLst>
                  <p:tags r:id="rId16"/>
                </p:custDataLst>
              </p:nvPr>
            </p:nvSpPr>
            <p:spPr bwMode="auto">
              <a:xfrm>
                <a:off x="2924" y="2123"/>
                <a:ext cx="1505" cy="37"/>
              </a:xfrm>
              <a:prstGeom prst="line">
                <a:avLst/>
              </a:prstGeom>
              <a:noFill/>
              <a:ln w="19050">
                <a:solidFill>
                  <a:schemeClr val="folHlink"/>
                </a:solidFill>
                <a:round/>
                <a:headEnd/>
                <a:tailEnd type="triangl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83" name="Line 24"/>
              <p:cNvSpPr>
                <a:spLocks noChangeShapeType="1"/>
              </p:cNvSpPr>
              <p:nvPr>
                <p:custDataLst>
                  <p:tags r:id="rId17"/>
                </p:custDataLst>
              </p:nvPr>
            </p:nvSpPr>
            <p:spPr bwMode="auto">
              <a:xfrm>
                <a:off x="1651" y="1835"/>
                <a:ext cx="1273" cy="0"/>
              </a:xfrm>
              <a:prstGeom prst="line">
                <a:avLst/>
              </a:prstGeom>
              <a:noFill/>
              <a:ln w="19050">
                <a:solidFill>
                  <a:schemeClr val="folHlink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84" name="Line 25"/>
              <p:cNvSpPr>
                <a:spLocks noChangeShapeType="1"/>
              </p:cNvSpPr>
              <p:nvPr>
                <p:custDataLst>
                  <p:tags r:id="rId18"/>
                </p:custDataLst>
              </p:nvPr>
            </p:nvSpPr>
            <p:spPr bwMode="auto">
              <a:xfrm>
                <a:off x="2924" y="1835"/>
                <a:ext cx="1497" cy="265"/>
              </a:xfrm>
              <a:prstGeom prst="line">
                <a:avLst/>
              </a:prstGeom>
              <a:noFill/>
              <a:ln w="19050">
                <a:solidFill>
                  <a:schemeClr val="folHlink"/>
                </a:solidFill>
                <a:round/>
                <a:headEnd/>
                <a:tailEnd type="triangl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85" name="Line 27"/>
              <p:cNvSpPr>
                <a:spLocks noChangeShapeType="1"/>
              </p:cNvSpPr>
              <p:nvPr>
                <p:custDataLst>
                  <p:tags r:id="rId19"/>
                </p:custDataLst>
              </p:nvPr>
            </p:nvSpPr>
            <p:spPr bwMode="auto">
              <a:xfrm flipV="1">
                <a:off x="1651" y="1686"/>
                <a:ext cx="1273" cy="149"/>
              </a:xfrm>
              <a:prstGeom prst="line">
                <a:avLst/>
              </a:prstGeom>
              <a:noFill/>
              <a:ln w="19050">
                <a:solidFill>
                  <a:schemeClr val="folHlink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286" name="Line 28"/>
              <p:cNvSpPr>
                <a:spLocks noChangeShapeType="1"/>
              </p:cNvSpPr>
              <p:nvPr>
                <p:custDataLst>
                  <p:tags r:id="rId20"/>
                </p:custDataLst>
              </p:nvPr>
            </p:nvSpPr>
            <p:spPr bwMode="auto">
              <a:xfrm>
                <a:off x="2924" y="1686"/>
                <a:ext cx="1497" cy="392"/>
              </a:xfrm>
              <a:prstGeom prst="line">
                <a:avLst/>
              </a:prstGeom>
              <a:noFill/>
              <a:ln w="19050">
                <a:solidFill>
                  <a:schemeClr val="folHlink"/>
                </a:solidFill>
                <a:round/>
                <a:headEnd/>
                <a:tailEnd type="triangl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11275" name="Oval 29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608513" y="3067050"/>
            <a:ext cx="88900" cy="88900"/>
          </a:xfrm>
          <a:prstGeom prst="ellipse">
            <a:avLst/>
          </a:pr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grpSp>
        <p:nvGrpSpPr>
          <p:cNvPr id="8" name="Group 34"/>
          <p:cNvGrpSpPr>
            <a:grpSpLocks/>
          </p:cNvGrpSpPr>
          <p:nvPr>
            <p:custDataLst>
              <p:tags r:id="rId11"/>
            </p:custDataLst>
          </p:nvPr>
        </p:nvGrpSpPr>
        <p:grpSpPr bwMode="auto">
          <a:xfrm>
            <a:off x="7086600" y="3321050"/>
            <a:ext cx="1638300" cy="641350"/>
            <a:chOff x="4464" y="2092"/>
            <a:chExt cx="1032" cy="404"/>
          </a:xfrm>
        </p:grpSpPr>
        <p:sp>
          <p:nvSpPr>
            <p:cNvPr id="11277" name="Text Box 32"/>
            <p:cNvSpPr txBox="1">
              <a:spLocks noChangeArrowheads="1"/>
            </p:cNvSpPr>
            <p:nvPr>
              <p:custDataLst>
                <p:tags r:id="rId12"/>
              </p:custDataLst>
            </p:nvPr>
          </p:nvSpPr>
          <p:spPr bwMode="auto">
            <a:xfrm>
              <a:off x="4716" y="2092"/>
              <a:ext cx="780" cy="40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/>
              <a:r>
                <a:rPr lang="en-US" sz="1800">
                  <a:latin typeface="Arial" charset="0"/>
                </a:rPr>
                <a:t>“circle of </a:t>
              </a:r>
            </a:p>
            <a:p>
              <a:pPr algn="ctr"/>
              <a:r>
                <a:rPr lang="en-US" sz="1800">
                  <a:latin typeface="Arial" charset="0"/>
                </a:rPr>
                <a:t>confusion”</a:t>
              </a:r>
            </a:p>
          </p:txBody>
        </p:sp>
        <p:sp>
          <p:nvSpPr>
            <p:cNvPr id="11278" name="Line 33"/>
            <p:cNvSpPr>
              <a:spLocks noChangeShapeType="1"/>
            </p:cNvSpPr>
            <p:nvPr>
              <p:custDataLst>
                <p:tags r:id="rId13"/>
              </p:custDataLst>
            </p:nvPr>
          </p:nvSpPr>
          <p:spPr bwMode="auto">
            <a:xfrm flipH="1" flipV="1">
              <a:off x="4464" y="2160"/>
              <a:ext cx="336" cy="9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7192265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Focal length, aperture, depth of field</a:t>
            </a:r>
          </a:p>
        </p:txBody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4343400"/>
            <a:ext cx="8153400" cy="2133600"/>
          </a:xfrm>
        </p:spPr>
        <p:txBody>
          <a:bodyPr/>
          <a:lstStyle/>
          <a:p>
            <a:pPr eaLnBrk="1" hangingPunct="1">
              <a:buFontTx/>
              <a:buNone/>
            </a:pPr>
            <a:r>
              <a:rPr lang="en-US" sz="2800" smtClean="0"/>
              <a:t>A lens focuses parallel rays onto a single focal point</a:t>
            </a:r>
          </a:p>
          <a:p>
            <a:pPr lvl="1" eaLnBrk="1" hangingPunct="1"/>
            <a:r>
              <a:rPr lang="en-US" sz="2400" smtClean="0"/>
              <a:t>focal point at a distance </a:t>
            </a:r>
            <a:r>
              <a:rPr lang="en-US" sz="2400" i="1" smtClean="0"/>
              <a:t>f</a:t>
            </a:r>
            <a:r>
              <a:rPr lang="en-US" sz="2400" smtClean="0"/>
              <a:t> beyond the plane of the lens</a:t>
            </a:r>
          </a:p>
          <a:p>
            <a:pPr lvl="1" eaLnBrk="1" hangingPunct="1"/>
            <a:r>
              <a:rPr lang="en-US" sz="2400" smtClean="0"/>
              <a:t>Aperture of diameter D restricts the range of rays</a:t>
            </a:r>
          </a:p>
        </p:txBody>
      </p:sp>
      <p:pic>
        <p:nvPicPr>
          <p:cNvPr id="57348" name="Picture 5" descr="lens_terms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43050" y="914400"/>
            <a:ext cx="5391150" cy="2879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7349" name="Text Box 7"/>
          <p:cNvSpPr txBox="1">
            <a:spLocks noChangeArrowheads="1"/>
          </p:cNvSpPr>
          <p:nvPr/>
        </p:nvSpPr>
        <p:spPr bwMode="auto">
          <a:xfrm>
            <a:off x="6534150" y="2486025"/>
            <a:ext cx="146685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 b="1"/>
              <a:t>focal point</a:t>
            </a:r>
          </a:p>
        </p:txBody>
      </p:sp>
      <p:sp>
        <p:nvSpPr>
          <p:cNvPr id="57350" name="Line 8"/>
          <p:cNvSpPr>
            <a:spLocks noChangeShapeType="1"/>
          </p:cNvSpPr>
          <p:nvPr/>
        </p:nvSpPr>
        <p:spPr bwMode="auto">
          <a:xfrm flipH="1" flipV="1">
            <a:off x="6096000" y="2286000"/>
            <a:ext cx="438150" cy="3810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7351" name="Text Box 9"/>
          <p:cNvSpPr txBox="1">
            <a:spLocks noChangeArrowheads="1"/>
          </p:cNvSpPr>
          <p:nvPr/>
        </p:nvSpPr>
        <p:spPr bwMode="auto">
          <a:xfrm>
            <a:off x="5867400" y="1812925"/>
            <a:ext cx="339725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 b="1"/>
              <a:t>F</a:t>
            </a:r>
          </a:p>
        </p:txBody>
      </p:sp>
      <p:sp>
        <p:nvSpPr>
          <p:cNvPr id="57352" name="Text Box 10"/>
          <p:cNvSpPr txBox="1">
            <a:spLocks noChangeArrowheads="1"/>
          </p:cNvSpPr>
          <p:nvPr/>
        </p:nvSpPr>
        <p:spPr bwMode="auto">
          <a:xfrm>
            <a:off x="1517650" y="2803525"/>
            <a:ext cx="2819400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b="1"/>
              <a:t>optical center</a:t>
            </a:r>
          </a:p>
          <a:p>
            <a:pPr algn="ctr"/>
            <a:r>
              <a:rPr lang="en-US" sz="2000" b="1"/>
              <a:t>(Center Of Projection)</a:t>
            </a:r>
          </a:p>
        </p:txBody>
      </p:sp>
      <p:sp>
        <p:nvSpPr>
          <p:cNvPr id="57353" name="Line 11"/>
          <p:cNvSpPr>
            <a:spLocks noChangeShapeType="1"/>
          </p:cNvSpPr>
          <p:nvPr/>
        </p:nvSpPr>
        <p:spPr bwMode="auto">
          <a:xfrm flipV="1">
            <a:off x="3581400" y="2209800"/>
            <a:ext cx="838200" cy="6731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7354" name="TextBox 9"/>
          <p:cNvSpPr txBox="1">
            <a:spLocks noChangeArrowheads="1"/>
          </p:cNvSpPr>
          <p:nvPr/>
        </p:nvSpPr>
        <p:spPr bwMode="auto">
          <a:xfrm>
            <a:off x="0" y="6550025"/>
            <a:ext cx="1492250" cy="30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>
                <a:latin typeface="Calibri" pitchFamily="34" charset="0"/>
              </a:rPr>
              <a:t>Slide source: Seitz</a:t>
            </a:r>
          </a:p>
        </p:txBody>
      </p:sp>
    </p:spTree>
    <p:extLst>
      <p:ext uri="{BB962C8B-B14F-4D97-AF65-F5344CB8AC3E}">
        <p14:creationId xmlns:p14="http://schemas.microsoft.com/office/powerpoint/2010/main" val="14214857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The aperture and depth of field</a:t>
            </a:r>
          </a:p>
        </p:txBody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4954984"/>
            <a:ext cx="7772400" cy="2161381"/>
          </a:xfrm>
        </p:spPr>
        <p:txBody>
          <a:bodyPr>
            <a:noAutofit/>
          </a:bodyPr>
          <a:lstStyle/>
          <a:p>
            <a:pPr eaLnBrk="1" hangingPunct="1">
              <a:buFontTx/>
              <a:buNone/>
            </a:pPr>
            <a:r>
              <a:rPr lang="en-US" sz="2000" dirty="0" smtClean="0"/>
              <a:t>Main way to increase depth of field: Decrease </a:t>
            </a:r>
            <a:r>
              <a:rPr lang="en-US" sz="2000" dirty="0" smtClean="0"/>
              <a:t>aperture size</a:t>
            </a:r>
          </a:p>
          <a:p>
            <a:pPr marL="457200" indent="-457200" eaLnBrk="1" hangingPunct="1">
              <a:buFontTx/>
              <a:buAutoNum type="arabicParenBoth"/>
            </a:pPr>
            <a:endParaRPr lang="en-US" sz="400" dirty="0" smtClean="0"/>
          </a:p>
          <a:p>
            <a:pPr eaLnBrk="1" hangingPunct="1">
              <a:buFontTx/>
              <a:buNone/>
            </a:pPr>
            <a:r>
              <a:rPr lang="en-US" sz="2000" dirty="0" smtClean="0"/>
              <a:t>F-number (f/#) =</a:t>
            </a:r>
            <a:r>
              <a:rPr lang="en-US" sz="2000" dirty="0" err="1" smtClean="0"/>
              <a:t>focal_length</a:t>
            </a:r>
            <a:r>
              <a:rPr lang="en-US" sz="2000" dirty="0" smtClean="0"/>
              <a:t> / </a:t>
            </a:r>
            <a:r>
              <a:rPr lang="en-US" sz="2000" dirty="0" err="1" smtClean="0"/>
              <a:t>aperture_diameter</a:t>
            </a:r>
            <a:r>
              <a:rPr lang="en-US" sz="2000" dirty="0" smtClean="0"/>
              <a:t> </a:t>
            </a:r>
          </a:p>
          <a:p>
            <a:pPr eaLnBrk="1" hangingPunct="1">
              <a:buFontTx/>
              <a:buNone/>
            </a:pPr>
            <a:r>
              <a:rPr lang="en-US" sz="1800" dirty="0"/>
              <a:t>	</a:t>
            </a:r>
            <a:r>
              <a:rPr lang="en-US" sz="1800" dirty="0" smtClean="0"/>
              <a:t>- </a:t>
            </a:r>
            <a:r>
              <a:rPr lang="en-US" sz="1800" dirty="0"/>
              <a:t>E</a:t>
            </a:r>
            <a:r>
              <a:rPr lang="en-US" sz="1800" dirty="0" smtClean="0"/>
              <a:t>.g., f/16 means that the focal length is 16 times the diameter</a:t>
            </a:r>
          </a:p>
          <a:p>
            <a:pPr eaLnBrk="1" hangingPunct="1">
              <a:buFontTx/>
              <a:buNone/>
            </a:pPr>
            <a:r>
              <a:rPr lang="en-US" sz="1800" dirty="0"/>
              <a:t>	</a:t>
            </a:r>
            <a:r>
              <a:rPr lang="en-US" sz="1800" dirty="0" smtClean="0"/>
              <a:t>- When you set the f-number of a camera, you are setting the aperture</a:t>
            </a:r>
          </a:p>
        </p:txBody>
      </p:sp>
      <p:pic>
        <p:nvPicPr>
          <p:cNvPr id="58372" name="Picture 4" descr="depth_of_field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365250" y="1219200"/>
            <a:ext cx="4654550" cy="3076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8373" name="Line 5"/>
          <p:cNvSpPr>
            <a:spLocks noChangeShapeType="1"/>
          </p:cNvSpPr>
          <p:nvPr/>
        </p:nvSpPr>
        <p:spPr bwMode="auto">
          <a:xfrm>
            <a:off x="5499100" y="1295400"/>
            <a:ext cx="0" cy="12192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58374" name="Line 8"/>
          <p:cNvSpPr>
            <a:spLocks noChangeShapeType="1"/>
          </p:cNvSpPr>
          <p:nvPr/>
        </p:nvSpPr>
        <p:spPr bwMode="auto">
          <a:xfrm>
            <a:off x="5499100" y="2971800"/>
            <a:ext cx="0" cy="12192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pic>
        <p:nvPicPr>
          <p:cNvPr id="58375" name="Picture 10" descr="At f/32, the background is distracting.">
            <a:hlinkClick r:id="rId3" tooltip="At f/32, the background is distracting."/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400800" y="2895600"/>
            <a:ext cx="219075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76" name="Picture 12" descr="At f/5.6, the flowers are isolated from the background.">
            <a:hlinkClick r:id="rId5" tooltip="At f/5.6, the flowers are isolated from the background."/>
          </p:cNvPr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400800" y="990600"/>
            <a:ext cx="219075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8377" name="Rectangle 10"/>
          <p:cNvSpPr>
            <a:spLocks noChangeArrowheads="1"/>
          </p:cNvSpPr>
          <p:nvPr/>
        </p:nvSpPr>
        <p:spPr bwMode="auto">
          <a:xfrm>
            <a:off x="6781800" y="2362200"/>
            <a:ext cx="14478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 sz="2000" i="1"/>
              <a:t>f / </a:t>
            </a:r>
            <a:r>
              <a:rPr lang="en-US" sz="2000"/>
              <a:t>5.6</a:t>
            </a:r>
          </a:p>
        </p:txBody>
      </p:sp>
      <p:sp>
        <p:nvSpPr>
          <p:cNvPr id="58378" name="Rectangle 11"/>
          <p:cNvSpPr>
            <a:spLocks noChangeArrowheads="1"/>
          </p:cNvSpPr>
          <p:nvPr/>
        </p:nvSpPr>
        <p:spPr bwMode="auto">
          <a:xfrm>
            <a:off x="6781800" y="4267200"/>
            <a:ext cx="14478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 sz="2000" i="1"/>
              <a:t>f / </a:t>
            </a:r>
            <a:r>
              <a:rPr lang="en-US" sz="2000"/>
              <a:t>32</a:t>
            </a:r>
          </a:p>
        </p:txBody>
      </p:sp>
      <p:sp>
        <p:nvSpPr>
          <p:cNvPr id="58379" name="Rectangle 12"/>
          <p:cNvSpPr>
            <a:spLocks noChangeArrowheads="1"/>
          </p:cNvSpPr>
          <p:nvPr/>
        </p:nvSpPr>
        <p:spPr bwMode="auto">
          <a:xfrm>
            <a:off x="4457700" y="6622784"/>
            <a:ext cx="4648200" cy="2616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100" dirty="0">
                <a:latin typeface="Calibri" pitchFamily="34" charset="0"/>
              </a:rPr>
              <a:t>Flower images from Wikipedia   </a:t>
            </a:r>
            <a:r>
              <a:rPr lang="en-US" sz="1100" dirty="0">
                <a:latin typeface="Calibri" pitchFamily="34" charset="0"/>
                <a:hlinkClick r:id="rId7"/>
              </a:rPr>
              <a:t>http://en.wikipedia.org/wiki/Depth_of_field</a:t>
            </a:r>
            <a:r>
              <a:rPr lang="en-US" sz="1100" dirty="0">
                <a:latin typeface="Calibri" pitchFamily="34" charset="0"/>
              </a:rPr>
              <a:t> </a:t>
            </a:r>
          </a:p>
        </p:txBody>
      </p:sp>
      <p:sp>
        <p:nvSpPr>
          <p:cNvPr id="58380" name="TextBox 11"/>
          <p:cNvSpPr txBox="1">
            <a:spLocks noChangeArrowheads="1"/>
          </p:cNvSpPr>
          <p:nvPr/>
        </p:nvSpPr>
        <p:spPr bwMode="auto">
          <a:xfrm>
            <a:off x="7651750" y="0"/>
            <a:ext cx="149225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>
                <a:latin typeface="Calibri" pitchFamily="34" charset="0"/>
              </a:rPr>
              <a:t>Slide source: Seitz</a:t>
            </a:r>
          </a:p>
        </p:txBody>
      </p:sp>
    </p:spTree>
    <p:extLst>
      <p:ext uri="{BB962C8B-B14F-4D97-AF65-F5344CB8AC3E}">
        <p14:creationId xmlns:p14="http://schemas.microsoft.com/office/powerpoint/2010/main" val="3861132641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The Photographer’s Great Compromise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0" y="990600"/>
            <a:ext cx="3414653" cy="575542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latin typeface="+mj-lt"/>
              </a:rPr>
              <a:t>	What we want</a:t>
            </a:r>
          </a:p>
          <a:p>
            <a:endParaRPr lang="en-US" sz="2800" dirty="0">
              <a:latin typeface="+mj-lt"/>
            </a:endParaRPr>
          </a:p>
          <a:p>
            <a:pPr algn="r"/>
            <a:r>
              <a:rPr lang="en-US" sz="2400" dirty="0" smtClean="0">
                <a:latin typeface="+mj-lt"/>
              </a:rPr>
              <a:t>More spatial resolution</a:t>
            </a:r>
          </a:p>
          <a:p>
            <a:pPr algn="r"/>
            <a:endParaRPr lang="en-US" sz="2400" dirty="0" smtClean="0">
              <a:latin typeface="+mj-lt"/>
            </a:endParaRPr>
          </a:p>
          <a:p>
            <a:pPr algn="r"/>
            <a:endParaRPr lang="en-US" sz="2400" dirty="0">
              <a:latin typeface="+mj-lt"/>
            </a:endParaRPr>
          </a:p>
          <a:p>
            <a:pPr algn="r"/>
            <a:r>
              <a:rPr lang="en-US" sz="2400" dirty="0" smtClean="0">
                <a:latin typeface="+mj-lt"/>
              </a:rPr>
              <a:t>Broader field of view</a:t>
            </a:r>
          </a:p>
          <a:p>
            <a:pPr algn="r"/>
            <a:endParaRPr lang="en-US" sz="2400" dirty="0" smtClean="0">
              <a:latin typeface="+mj-lt"/>
            </a:endParaRPr>
          </a:p>
          <a:p>
            <a:pPr algn="r"/>
            <a:endParaRPr lang="en-US" sz="2400" dirty="0" smtClean="0">
              <a:latin typeface="+mj-lt"/>
            </a:endParaRPr>
          </a:p>
          <a:p>
            <a:pPr algn="r"/>
            <a:r>
              <a:rPr lang="en-US" sz="2400" dirty="0">
                <a:latin typeface="+mn-lt"/>
              </a:rPr>
              <a:t>More depth of field</a:t>
            </a:r>
          </a:p>
          <a:p>
            <a:pPr algn="r"/>
            <a:endParaRPr lang="en-US" sz="2400" dirty="0" smtClean="0">
              <a:latin typeface="+mj-lt"/>
            </a:endParaRPr>
          </a:p>
          <a:p>
            <a:pPr algn="r"/>
            <a:endParaRPr lang="en-US" sz="2400" dirty="0" smtClean="0">
              <a:latin typeface="+mj-lt"/>
            </a:endParaRPr>
          </a:p>
          <a:p>
            <a:pPr algn="r"/>
            <a:r>
              <a:rPr lang="en-US" sz="2400" dirty="0" smtClean="0">
                <a:latin typeface="+mj-lt"/>
              </a:rPr>
              <a:t>More temporal resolution</a:t>
            </a:r>
          </a:p>
          <a:p>
            <a:pPr algn="r"/>
            <a:endParaRPr lang="en-US" sz="2400" dirty="0" smtClean="0">
              <a:latin typeface="+mj-lt"/>
            </a:endParaRPr>
          </a:p>
          <a:p>
            <a:pPr algn="r"/>
            <a:endParaRPr lang="en-US" sz="2400" dirty="0">
              <a:latin typeface="+mj-lt"/>
            </a:endParaRPr>
          </a:p>
          <a:p>
            <a:pPr algn="r"/>
            <a:r>
              <a:rPr lang="en-US" sz="2400" dirty="0" smtClean="0">
                <a:latin typeface="+mj-lt"/>
              </a:rPr>
              <a:t>		More light</a:t>
            </a:r>
            <a:endParaRPr lang="en-US" sz="2400" dirty="0">
              <a:latin typeface="+mj-lt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369409" y="990600"/>
            <a:ext cx="245509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latin typeface="+mj-lt"/>
              </a:rPr>
              <a:t>How we get it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4248637" y="2055536"/>
            <a:ext cx="2755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+mj-lt"/>
              </a:rPr>
              <a:t>Increase focal </a:t>
            </a:r>
            <a:r>
              <a:rPr lang="en-US" sz="2400" dirty="0" smtClean="0">
                <a:latin typeface="+mj-lt"/>
              </a:rPr>
              <a:t>length</a:t>
            </a:r>
            <a:endParaRPr lang="en-US" sz="2400" dirty="0">
              <a:latin typeface="+mj-lt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272552" y="3637478"/>
            <a:ext cx="249773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j-lt"/>
              </a:rPr>
              <a:t>Decrease aperture</a:t>
            </a:r>
            <a:endParaRPr lang="en-US" sz="2400" dirty="0">
              <a:latin typeface="+mj-lt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4248637" y="4876404"/>
            <a:ext cx="238635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j-lt"/>
              </a:rPr>
              <a:t>Shorten exposure</a:t>
            </a:r>
            <a:endParaRPr lang="en-US" sz="2400" dirty="0">
              <a:latin typeface="+mj-lt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4272552" y="5297546"/>
            <a:ext cx="25645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j-lt"/>
              </a:rPr>
              <a:t>Lengthen exposure</a:t>
            </a:r>
            <a:endParaRPr lang="en-US" sz="2400" dirty="0">
              <a:latin typeface="+mj-lt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4272552" y="3957600"/>
            <a:ext cx="239354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j-lt"/>
              </a:rPr>
              <a:t>Increase aperture</a:t>
            </a:r>
            <a:endParaRPr lang="en-US" sz="2400" dirty="0">
              <a:latin typeface="+mj-lt"/>
            </a:endParaRPr>
          </a:p>
        </p:txBody>
      </p:sp>
      <p:cxnSp>
        <p:nvCxnSpPr>
          <p:cNvPr id="14" name="Straight Arrow Connector 13"/>
          <p:cNvCxnSpPr>
            <a:endCxn id="7" idx="1"/>
          </p:cNvCxnSpPr>
          <p:nvPr/>
        </p:nvCxnSpPr>
        <p:spPr>
          <a:xfrm>
            <a:off x="3414653" y="2070477"/>
            <a:ext cx="833984" cy="21589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flipV="1">
            <a:off x="3379052" y="5759211"/>
            <a:ext cx="869585" cy="48919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>
            <a:endCxn id="9" idx="1"/>
          </p:cNvCxnSpPr>
          <p:nvPr/>
        </p:nvCxnSpPr>
        <p:spPr>
          <a:xfrm flipV="1">
            <a:off x="3414653" y="5107237"/>
            <a:ext cx="833984" cy="23083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/>
          <p:cNvCxnSpPr/>
          <p:nvPr/>
        </p:nvCxnSpPr>
        <p:spPr>
          <a:xfrm flipV="1">
            <a:off x="3293882" y="4419265"/>
            <a:ext cx="1075527" cy="182913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/>
          <p:cNvCxnSpPr/>
          <p:nvPr/>
        </p:nvCxnSpPr>
        <p:spPr>
          <a:xfrm>
            <a:off x="3499823" y="2255143"/>
            <a:ext cx="772729" cy="139981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/>
          <p:cNvCxnSpPr>
            <a:endCxn id="27" idx="1"/>
          </p:cNvCxnSpPr>
          <p:nvPr/>
        </p:nvCxnSpPr>
        <p:spPr>
          <a:xfrm flipV="1">
            <a:off x="3414653" y="2744250"/>
            <a:ext cx="833985" cy="37995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>
          <a:xfrm>
            <a:off x="4248638" y="2513417"/>
            <a:ext cx="285995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j-lt"/>
              </a:rPr>
              <a:t>Decrease </a:t>
            </a:r>
            <a:r>
              <a:rPr lang="en-US" sz="2400" dirty="0">
                <a:latin typeface="+mj-lt"/>
              </a:rPr>
              <a:t>focal </a:t>
            </a:r>
            <a:r>
              <a:rPr lang="en-US" sz="2400" dirty="0" smtClean="0">
                <a:latin typeface="+mj-lt"/>
              </a:rPr>
              <a:t>length</a:t>
            </a:r>
            <a:endParaRPr lang="en-US" sz="2400" dirty="0">
              <a:latin typeface="+mj-lt"/>
            </a:endParaRPr>
          </a:p>
        </p:txBody>
      </p:sp>
      <p:cxnSp>
        <p:nvCxnSpPr>
          <p:cNvPr id="33" name="Straight Arrow Connector 32"/>
          <p:cNvCxnSpPr>
            <a:endCxn id="8" idx="1"/>
          </p:cNvCxnSpPr>
          <p:nvPr/>
        </p:nvCxnSpPr>
        <p:spPr>
          <a:xfrm flipV="1">
            <a:off x="3414653" y="3868311"/>
            <a:ext cx="857899" cy="320121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" name="TextBox 56"/>
          <p:cNvSpPr txBox="1"/>
          <p:nvPr/>
        </p:nvSpPr>
        <p:spPr>
          <a:xfrm>
            <a:off x="7391400" y="990600"/>
            <a:ext cx="108693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latin typeface="+mj-lt"/>
              </a:rPr>
              <a:t>Cost</a:t>
            </a:r>
          </a:p>
        </p:txBody>
      </p:sp>
      <p:sp>
        <p:nvSpPr>
          <p:cNvPr id="62" name="TextBox 61"/>
          <p:cNvSpPr txBox="1"/>
          <p:nvPr/>
        </p:nvSpPr>
        <p:spPr>
          <a:xfrm>
            <a:off x="7410887" y="2070477"/>
            <a:ext cx="144969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lt"/>
              </a:rPr>
              <a:t>Light, FOV</a:t>
            </a:r>
            <a:endParaRPr lang="en-US" sz="2400" dirty="0">
              <a:latin typeface="+mn-lt"/>
            </a:endParaRPr>
          </a:p>
        </p:txBody>
      </p:sp>
      <p:sp>
        <p:nvSpPr>
          <p:cNvPr id="63" name="TextBox 62"/>
          <p:cNvSpPr txBox="1"/>
          <p:nvPr/>
        </p:nvSpPr>
        <p:spPr>
          <a:xfrm>
            <a:off x="7433094" y="2550068"/>
            <a:ext cx="71846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lt"/>
              </a:rPr>
              <a:t>DOF</a:t>
            </a:r>
            <a:endParaRPr lang="en-US" sz="2400" dirty="0">
              <a:latin typeface="+mn-lt"/>
            </a:endParaRPr>
          </a:p>
        </p:txBody>
      </p:sp>
      <p:sp>
        <p:nvSpPr>
          <p:cNvPr id="64" name="TextBox 63"/>
          <p:cNvSpPr txBox="1"/>
          <p:nvPr/>
        </p:nvSpPr>
        <p:spPr>
          <a:xfrm>
            <a:off x="7388523" y="3654957"/>
            <a:ext cx="79092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lt"/>
              </a:rPr>
              <a:t>Light</a:t>
            </a:r>
            <a:endParaRPr lang="en-US" sz="2400" dirty="0">
              <a:latin typeface="+mn-lt"/>
            </a:endParaRPr>
          </a:p>
        </p:txBody>
      </p:sp>
      <p:sp>
        <p:nvSpPr>
          <p:cNvPr id="65" name="TextBox 64"/>
          <p:cNvSpPr txBox="1"/>
          <p:nvPr/>
        </p:nvSpPr>
        <p:spPr>
          <a:xfrm>
            <a:off x="7372415" y="4003766"/>
            <a:ext cx="71846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lt"/>
              </a:rPr>
              <a:t>DOF</a:t>
            </a:r>
            <a:endParaRPr lang="en-US" sz="2400" dirty="0">
              <a:latin typeface="+mn-lt"/>
            </a:endParaRPr>
          </a:p>
        </p:txBody>
      </p:sp>
      <p:sp>
        <p:nvSpPr>
          <p:cNvPr id="66" name="TextBox 65"/>
          <p:cNvSpPr txBox="1"/>
          <p:nvPr/>
        </p:nvSpPr>
        <p:spPr>
          <a:xfrm>
            <a:off x="7315200" y="4915282"/>
            <a:ext cx="79092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lt"/>
              </a:rPr>
              <a:t>Light</a:t>
            </a:r>
            <a:endParaRPr lang="en-US" sz="2400" dirty="0">
              <a:latin typeface="+mn-lt"/>
            </a:endParaRPr>
          </a:p>
        </p:txBody>
      </p:sp>
      <p:sp>
        <p:nvSpPr>
          <p:cNvPr id="67" name="TextBox 66"/>
          <p:cNvSpPr txBox="1"/>
          <p:nvPr/>
        </p:nvSpPr>
        <p:spPr>
          <a:xfrm>
            <a:off x="7286869" y="5343713"/>
            <a:ext cx="185441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+mn-lt"/>
              </a:rPr>
              <a:t>Temporal Res</a:t>
            </a:r>
            <a:endParaRPr lang="en-US" sz="24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8567379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3. Linear filtering	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Can think of filtering as </a:t>
            </a:r>
          </a:p>
          <a:p>
            <a:pPr lvl="1"/>
            <a:r>
              <a:rPr lang="en-US" dirty="0" smtClean="0"/>
              <a:t>A function in the spatial domain (e.g., compute average of each 3x3 window)</a:t>
            </a:r>
          </a:p>
          <a:p>
            <a:pPr lvl="1"/>
            <a:r>
              <a:rPr lang="en-US" dirty="0" smtClean="0"/>
              <a:t>Template matching </a:t>
            </a:r>
          </a:p>
          <a:p>
            <a:pPr lvl="1"/>
            <a:r>
              <a:rPr lang="en-US" dirty="0" smtClean="0"/>
              <a:t>Modifying the frequency of the image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Filtering in spatial domain</a:t>
            </a:r>
          </a:p>
        </p:txBody>
      </p:sp>
      <p:sp>
        <p:nvSpPr>
          <p:cNvPr id="419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Slide filter over image and take dot product at each position</a:t>
            </a:r>
          </a:p>
          <a:p>
            <a:pPr lvl="1">
              <a:buNone/>
            </a:pPr>
            <a:endParaRPr lang="en-US" sz="3200" dirty="0" smtClean="0"/>
          </a:p>
        </p:txBody>
      </p:sp>
      <p:graphicFrame>
        <p:nvGraphicFramePr>
          <p:cNvPr id="4" name="Group 3"/>
          <p:cNvGraphicFramePr>
            <a:graphicFrameLocks noGrp="1"/>
          </p:cNvGraphicFramePr>
          <p:nvPr/>
        </p:nvGraphicFramePr>
        <p:xfrm>
          <a:off x="4318000" y="3352798"/>
          <a:ext cx="3581400" cy="3429002"/>
        </p:xfrm>
        <a:graphic>
          <a:graphicData uri="http://schemas.openxmlformats.org/drawingml/2006/table">
            <a:tbl>
              <a:tblPr/>
              <a:tblGrid>
                <a:gridCol w="358775"/>
                <a:gridCol w="358775"/>
                <a:gridCol w="355600"/>
                <a:gridCol w="358775"/>
                <a:gridCol w="358775"/>
                <a:gridCol w="358775"/>
                <a:gridCol w="358775"/>
                <a:gridCol w="355600"/>
                <a:gridCol w="358775"/>
                <a:gridCol w="358775"/>
              </a:tblGrid>
              <a:tr h="3286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603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10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20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30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30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4290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5718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381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4290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9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Futura Bk BT" pitchFamily="34" charset="0"/>
                      </a:endParaRP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5" name="Rectangle 127"/>
          <p:cNvSpPr>
            <a:spLocks noChangeArrowheads="1"/>
          </p:cNvSpPr>
          <p:nvPr/>
        </p:nvSpPr>
        <p:spPr bwMode="auto">
          <a:xfrm>
            <a:off x="5765800" y="5410198"/>
            <a:ext cx="381000" cy="381000"/>
          </a:xfrm>
          <a:prstGeom prst="rect">
            <a:avLst/>
          </a:prstGeom>
          <a:noFill/>
          <a:ln w="38100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graphicFrame>
        <p:nvGraphicFramePr>
          <p:cNvPr id="6" name="Group 128"/>
          <p:cNvGraphicFramePr>
            <a:graphicFrameLocks noGrp="1"/>
          </p:cNvGraphicFramePr>
          <p:nvPr/>
        </p:nvGraphicFramePr>
        <p:xfrm>
          <a:off x="304800" y="3354386"/>
          <a:ext cx="3556000" cy="3424238"/>
        </p:xfrm>
        <a:graphic>
          <a:graphicData uri="http://schemas.openxmlformats.org/drawingml/2006/table">
            <a:tbl>
              <a:tblPr/>
              <a:tblGrid>
                <a:gridCol w="355600"/>
                <a:gridCol w="355600"/>
                <a:gridCol w="355600"/>
                <a:gridCol w="355600"/>
                <a:gridCol w="355600"/>
                <a:gridCol w="355600"/>
                <a:gridCol w="355600"/>
                <a:gridCol w="369888"/>
                <a:gridCol w="341312"/>
                <a:gridCol w="355600"/>
              </a:tblGrid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4290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41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58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4290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90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8F8F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Futura Bk BT" pitchFamily="34" charset="0"/>
                        </a:rPr>
                        <a:t>0</a:t>
                      </a:r>
                    </a:p>
                  </a:txBody>
                  <a:tcPr marL="0" marR="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4D4D4D"/>
                    </a:solidFill>
                  </a:tcPr>
                </a:tc>
              </a:tr>
            </a:tbl>
          </a:graphicData>
        </a:graphic>
      </p:graphicFrame>
      <p:sp>
        <p:nvSpPr>
          <p:cNvPr id="7" name="Rectangle 252"/>
          <p:cNvSpPr>
            <a:spLocks noChangeArrowheads="1"/>
          </p:cNvSpPr>
          <p:nvPr/>
        </p:nvSpPr>
        <p:spPr bwMode="auto">
          <a:xfrm>
            <a:off x="1406525" y="5092698"/>
            <a:ext cx="1066800" cy="990600"/>
          </a:xfrm>
          <a:prstGeom prst="rect">
            <a:avLst/>
          </a:prstGeom>
          <a:noFill/>
          <a:ln w="38100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graphicFrame>
        <p:nvGraphicFramePr>
          <p:cNvPr id="8" name="Object 381"/>
          <p:cNvGraphicFramePr>
            <a:graphicFrameLocks noChangeAspect="1"/>
          </p:cNvGraphicFramePr>
          <p:nvPr/>
        </p:nvGraphicFramePr>
        <p:xfrm>
          <a:off x="4572001" y="2683712"/>
          <a:ext cx="990600" cy="61352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433" name="Equation" r:id="rId4" imgW="330120" imgH="203040" progId="Equation.3">
                  <p:embed/>
                </p:oleObj>
              </mc:Choice>
              <mc:Fallback>
                <p:oleObj name="Equation" r:id="rId4" imgW="330120" imgH="20304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72001" y="2683712"/>
                        <a:ext cx="990600" cy="613526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" name="Object 381"/>
          <p:cNvGraphicFramePr>
            <a:graphicFrameLocks noChangeAspect="1"/>
          </p:cNvGraphicFramePr>
          <p:nvPr/>
        </p:nvGraphicFramePr>
        <p:xfrm>
          <a:off x="0" y="2819400"/>
          <a:ext cx="964339" cy="555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434" name="Equation" r:id="rId6" imgW="355320" imgH="203040" progId="Equation.3">
                  <p:embed/>
                </p:oleObj>
              </mc:Choice>
              <mc:Fallback>
                <p:oleObj name="Equation" r:id="rId6" imgW="355320" imgH="203040" progId="Equation.3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2819400"/>
                        <a:ext cx="964339" cy="555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10" name="Group 4"/>
          <p:cNvGrpSpPr>
            <a:grpSpLocks noChangeAspect="1"/>
          </p:cNvGrpSpPr>
          <p:nvPr/>
        </p:nvGrpSpPr>
        <p:grpSpPr bwMode="auto">
          <a:xfrm>
            <a:off x="7696200" y="2209800"/>
            <a:ext cx="1143000" cy="973138"/>
            <a:chOff x="3799" y="2064"/>
            <a:chExt cx="1433" cy="1136"/>
          </a:xfrm>
        </p:grpSpPr>
        <p:grpSp>
          <p:nvGrpSpPr>
            <p:cNvPr id="11" name="Group 5"/>
            <p:cNvGrpSpPr>
              <a:grpSpLocks/>
            </p:cNvGrpSpPr>
            <p:nvPr/>
          </p:nvGrpSpPr>
          <p:grpSpPr bwMode="auto">
            <a:xfrm>
              <a:off x="4080" y="2064"/>
              <a:ext cx="1152" cy="1136"/>
              <a:chOff x="144" y="144"/>
              <a:chExt cx="1152" cy="1136"/>
            </a:xfrm>
          </p:grpSpPr>
          <p:sp>
            <p:nvSpPr>
              <p:cNvPr id="13" name="Rectangle 6"/>
              <p:cNvSpPr>
                <a:spLocks noChangeArrowheads="1"/>
              </p:cNvSpPr>
              <p:nvPr/>
            </p:nvSpPr>
            <p:spPr bwMode="auto">
              <a:xfrm>
                <a:off x="912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14" name="Rectangle 7"/>
              <p:cNvSpPr>
                <a:spLocks noChangeArrowheads="1"/>
              </p:cNvSpPr>
              <p:nvPr/>
            </p:nvSpPr>
            <p:spPr bwMode="auto">
              <a:xfrm>
                <a:off x="528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15" name="Rectangle 8"/>
              <p:cNvSpPr>
                <a:spLocks noChangeArrowheads="1"/>
              </p:cNvSpPr>
              <p:nvPr/>
            </p:nvSpPr>
            <p:spPr bwMode="auto">
              <a:xfrm>
                <a:off x="144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16" name="Rectangle 9"/>
              <p:cNvSpPr>
                <a:spLocks noChangeArrowheads="1"/>
              </p:cNvSpPr>
              <p:nvPr/>
            </p:nvSpPr>
            <p:spPr bwMode="auto">
              <a:xfrm>
                <a:off x="912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17" name="Rectangle 10"/>
              <p:cNvSpPr>
                <a:spLocks noChangeArrowheads="1"/>
              </p:cNvSpPr>
              <p:nvPr/>
            </p:nvSpPr>
            <p:spPr bwMode="auto">
              <a:xfrm>
                <a:off x="528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18" name="Rectangle 11"/>
              <p:cNvSpPr>
                <a:spLocks noChangeArrowheads="1"/>
              </p:cNvSpPr>
              <p:nvPr/>
            </p:nvSpPr>
            <p:spPr bwMode="auto">
              <a:xfrm>
                <a:off x="144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19" name="Rectangle 12"/>
              <p:cNvSpPr>
                <a:spLocks noChangeArrowheads="1"/>
              </p:cNvSpPr>
              <p:nvPr/>
            </p:nvSpPr>
            <p:spPr bwMode="auto">
              <a:xfrm>
                <a:off x="912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20" name="Rectangle 13"/>
              <p:cNvSpPr>
                <a:spLocks noChangeArrowheads="1"/>
              </p:cNvSpPr>
              <p:nvPr/>
            </p:nvSpPr>
            <p:spPr bwMode="auto">
              <a:xfrm>
                <a:off x="528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21" name="Rectangle 14"/>
              <p:cNvSpPr>
                <a:spLocks noChangeArrowheads="1"/>
              </p:cNvSpPr>
              <p:nvPr/>
            </p:nvSpPr>
            <p:spPr bwMode="auto">
              <a:xfrm>
                <a:off x="144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sz="1200"/>
                  <a:t>1</a:t>
                </a:r>
              </a:p>
            </p:txBody>
          </p:sp>
          <p:sp>
            <p:nvSpPr>
              <p:cNvPr id="22" name="Line 15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3" name="Line 16"/>
              <p:cNvSpPr>
                <a:spLocks noChangeShapeType="1"/>
              </p:cNvSpPr>
              <p:nvPr/>
            </p:nvSpPr>
            <p:spPr bwMode="auto">
              <a:xfrm>
                <a:off x="144" y="523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" name="Line 17"/>
              <p:cNvSpPr>
                <a:spLocks noChangeShapeType="1"/>
              </p:cNvSpPr>
              <p:nvPr/>
            </p:nvSpPr>
            <p:spPr bwMode="auto">
              <a:xfrm>
                <a:off x="144" y="901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5" name="Line 18"/>
              <p:cNvSpPr>
                <a:spLocks noChangeShapeType="1"/>
              </p:cNvSpPr>
              <p:nvPr/>
            </p:nvSpPr>
            <p:spPr bwMode="auto">
              <a:xfrm>
                <a:off x="144" y="1280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6" name="Line 19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7" name="Line 20"/>
              <p:cNvSpPr>
                <a:spLocks noChangeShapeType="1"/>
              </p:cNvSpPr>
              <p:nvPr/>
            </p:nvSpPr>
            <p:spPr bwMode="auto">
              <a:xfrm>
                <a:off x="528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8" name="Line 21"/>
              <p:cNvSpPr>
                <a:spLocks noChangeShapeType="1"/>
              </p:cNvSpPr>
              <p:nvPr/>
            </p:nvSpPr>
            <p:spPr bwMode="auto">
              <a:xfrm>
                <a:off x="912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9" name="Line 22"/>
              <p:cNvSpPr>
                <a:spLocks noChangeShapeType="1"/>
              </p:cNvSpPr>
              <p:nvPr/>
            </p:nvSpPr>
            <p:spPr bwMode="auto">
              <a:xfrm>
                <a:off x="1296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</p:grpSp>
        <p:pic>
          <p:nvPicPr>
            <p:cNvPr id="12" name="Picture 23" descr="txp_fig"/>
            <p:cNvPicPr>
              <a:picLocks noChangeAspect="1" noChangeArrowheads="1"/>
            </p:cNvPicPr>
            <p:nvPr>
              <p:custDataLst>
                <p:tags r:id="rId2"/>
              </p:custDataLst>
            </p:nvPr>
          </p:nvPicPr>
          <p:blipFill>
            <a:blip r:embed="rId8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rcRect/>
            <a:stretch>
              <a:fillRect/>
            </a:stretch>
          </p:blipFill>
          <p:spPr bwMode="auto">
            <a:xfrm>
              <a:off x="3799" y="2352"/>
              <a:ext cx="192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aphicFrame>
        <p:nvGraphicFramePr>
          <p:cNvPr id="30" name="Object 26"/>
          <p:cNvGraphicFramePr>
            <a:graphicFrameLocks noChangeAspect="1"/>
          </p:cNvGraphicFramePr>
          <p:nvPr/>
        </p:nvGraphicFramePr>
        <p:xfrm>
          <a:off x="6629400" y="2438400"/>
          <a:ext cx="1020763" cy="5635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435" name="Equation" r:id="rId9" imgW="368280" imgH="203040" progId="Equation.3">
                  <p:embed/>
                </p:oleObj>
              </mc:Choice>
              <mc:Fallback>
                <p:oleObj name="Equation" r:id="rId9" imgW="368280" imgH="20304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629400" y="2438400"/>
                        <a:ext cx="1020763" cy="5635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1" name="TextBox 31"/>
          <p:cNvSpPr txBox="1">
            <a:spLocks noChangeArrowheads="1"/>
          </p:cNvSpPr>
          <p:nvPr/>
        </p:nvSpPr>
        <p:spPr bwMode="auto">
          <a:xfrm>
            <a:off x="5810250" y="5418136"/>
            <a:ext cx="325438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b="1"/>
              <a:t>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Filtering in spatial domain</a:t>
            </a:r>
          </a:p>
        </p:txBody>
      </p:sp>
      <p:pic>
        <p:nvPicPr>
          <p:cNvPr id="31747" name="Picture 2"/>
          <p:cNvPicPr>
            <a:picLocks noChangeAspect="1" noChangeArrowheads="1"/>
          </p:cNvPicPr>
          <p:nvPr/>
        </p:nvPicPr>
        <p:blipFill>
          <a:blip r:embed="rId2" cstate="print"/>
          <a:srcRect l="61539" t="12923" r="12308" b="45232"/>
          <a:stretch>
            <a:fillRect/>
          </a:stretch>
        </p:blipFill>
        <p:spPr bwMode="auto">
          <a:xfrm>
            <a:off x="3962400" y="3733800"/>
            <a:ext cx="7620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5"/>
          <p:cNvGrpSpPr>
            <a:grpSpLocks noChangeAspect="1"/>
          </p:cNvGrpSpPr>
          <p:nvPr/>
        </p:nvGrpSpPr>
        <p:grpSpPr bwMode="auto">
          <a:xfrm>
            <a:off x="6858000" y="0"/>
            <a:ext cx="1390650" cy="1371600"/>
            <a:chOff x="144" y="144"/>
            <a:chExt cx="1152" cy="1136"/>
          </a:xfrm>
        </p:grpSpPr>
        <p:sp>
          <p:nvSpPr>
            <p:cNvPr id="31753" name="Rectangle 6"/>
            <p:cNvSpPr>
              <a:spLocks noChangeArrowheads="1"/>
            </p:cNvSpPr>
            <p:nvPr/>
          </p:nvSpPr>
          <p:spPr bwMode="auto">
            <a:xfrm>
              <a:off x="912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-1</a:t>
              </a:r>
            </a:p>
          </p:txBody>
        </p:sp>
        <p:sp>
          <p:nvSpPr>
            <p:cNvPr id="31754" name="Rectangle 7"/>
            <p:cNvSpPr>
              <a:spLocks noChangeArrowheads="1"/>
            </p:cNvSpPr>
            <p:nvPr/>
          </p:nvSpPr>
          <p:spPr bwMode="auto">
            <a:xfrm>
              <a:off x="528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0</a:t>
              </a:r>
            </a:p>
          </p:txBody>
        </p:sp>
        <p:sp>
          <p:nvSpPr>
            <p:cNvPr id="31755" name="Rectangle 8"/>
            <p:cNvSpPr>
              <a:spLocks noChangeArrowheads="1"/>
            </p:cNvSpPr>
            <p:nvPr/>
          </p:nvSpPr>
          <p:spPr bwMode="auto">
            <a:xfrm>
              <a:off x="144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1</a:t>
              </a:r>
            </a:p>
          </p:txBody>
        </p:sp>
        <p:sp>
          <p:nvSpPr>
            <p:cNvPr id="31756" name="Rectangle 9"/>
            <p:cNvSpPr>
              <a:spLocks noChangeArrowheads="1"/>
            </p:cNvSpPr>
            <p:nvPr/>
          </p:nvSpPr>
          <p:spPr bwMode="auto">
            <a:xfrm>
              <a:off x="912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-2</a:t>
              </a:r>
            </a:p>
          </p:txBody>
        </p:sp>
        <p:sp>
          <p:nvSpPr>
            <p:cNvPr id="31757" name="Rectangle 10"/>
            <p:cNvSpPr>
              <a:spLocks noChangeArrowheads="1"/>
            </p:cNvSpPr>
            <p:nvPr/>
          </p:nvSpPr>
          <p:spPr bwMode="auto">
            <a:xfrm>
              <a:off x="528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0</a:t>
              </a:r>
            </a:p>
          </p:txBody>
        </p:sp>
        <p:sp>
          <p:nvSpPr>
            <p:cNvPr id="31758" name="Rectangle 11"/>
            <p:cNvSpPr>
              <a:spLocks noChangeArrowheads="1"/>
            </p:cNvSpPr>
            <p:nvPr/>
          </p:nvSpPr>
          <p:spPr bwMode="auto">
            <a:xfrm>
              <a:off x="144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2</a:t>
              </a:r>
            </a:p>
          </p:txBody>
        </p:sp>
        <p:sp>
          <p:nvSpPr>
            <p:cNvPr id="31759" name="Rectangle 12"/>
            <p:cNvSpPr>
              <a:spLocks noChangeArrowheads="1"/>
            </p:cNvSpPr>
            <p:nvPr/>
          </p:nvSpPr>
          <p:spPr bwMode="auto">
            <a:xfrm>
              <a:off x="912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-1</a:t>
              </a:r>
            </a:p>
          </p:txBody>
        </p:sp>
        <p:sp>
          <p:nvSpPr>
            <p:cNvPr id="31760" name="Rectangle 13"/>
            <p:cNvSpPr>
              <a:spLocks noChangeArrowheads="1"/>
            </p:cNvSpPr>
            <p:nvPr/>
          </p:nvSpPr>
          <p:spPr bwMode="auto">
            <a:xfrm>
              <a:off x="528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0</a:t>
              </a:r>
            </a:p>
          </p:txBody>
        </p:sp>
        <p:sp>
          <p:nvSpPr>
            <p:cNvPr id="31761" name="Rectangle 14"/>
            <p:cNvSpPr>
              <a:spLocks noChangeArrowheads="1"/>
            </p:cNvSpPr>
            <p:nvPr/>
          </p:nvSpPr>
          <p:spPr bwMode="auto">
            <a:xfrm>
              <a:off x="144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 sz="2000"/>
                <a:t>1</a:t>
              </a:r>
            </a:p>
          </p:txBody>
        </p:sp>
        <p:sp>
          <p:nvSpPr>
            <p:cNvPr id="31762" name="Line 15"/>
            <p:cNvSpPr>
              <a:spLocks noChangeShapeType="1"/>
            </p:cNvSpPr>
            <p:nvPr/>
          </p:nvSpPr>
          <p:spPr bwMode="auto">
            <a:xfrm>
              <a:off x="144" y="144"/>
              <a:ext cx="1152" cy="0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3" name="Line 16"/>
            <p:cNvSpPr>
              <a:spLocks noChangeShapeType="1"/>
            </p:cNvSpPr>
            <p:nvPr/>
          </p:nvSpPr>
          <p:spPr bwMode="auto">
            <a:xfrm>
              <a:off x="144" y="523"/>
              <a:ext cx="115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4" name="Line 17"/>
            <p:cNvSpPr>
              <a:spLocks noChangeShapeType="1"/>
            </p:cNvSpPr>
            <p:nvPr/>
          </p:nvSpPr>
          <p:spPr bwMode="auto">
            <a:xfrm>
              <a:off x="144" y="901"/>
              <a:ext cx="115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5" name="Line 18"/>
            <p:cNvSpPr>
              <a:spLocks noChangeShapeType="1"/>
            </p:cNvSpPr>
            <p:nvPr/>
          </p:nvSpPr>
          <p:spPr bwMode="auto">
            <a:xfrm>
              <a:off x="144" y="1280"/>
              <a:ext cx="1152" cy="0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6" name="Line 19"/>
            <p:cNvSpPr>
              <a:spLocks noChangeShapeType="1"/>
            </p:cNvSpPr>
            <p:nvPr/>
          </p:nvSpPr>
          <p:spPr bwMode="auto">
            <a:xfrm>
              <a:off x="144" y="144"/>
              <a:ext cx="0" cy="1136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7" name="Line 20"/>
            <p:cNvSpPr>
              <a:spLocks noChangeShapeType="1"/>
            </p:cNvSpPr>
            <p:nvPr/>
          </p:nvSpPr>
          <p:spPr bwMode="auto">
            <a:xfrm>
              <a:off x="528" y="144"/>
              <a:ext cx="0" cy="1136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8" name="Line 21"/>
            <p:cNvSpPr>
              <a:spLocks noChangeShapeType="1"/>
            </p:cNvSpPr>
            <p:nvPr/>
          </p:nvSpPr>
          <p:spPr bwMode="auto">
            <a:xfrm>
              <a:off x="912" y="144"/>
              <a:ext cx="0" cy="1136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31769" name="Line 22"/>
            <p:cNvSpPr>
              <a:spLocks noChangeShapeType="1"/>
            </p:cNvSpPr>
            <p:nvPr/>
          </p:nvSpPr>
          <p:spPr bwMode="auto">
            <a:xfrm>
              <a:off x="1296" y="144"/>
              <a:ext cx="0" cy="1136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</p:grpSp>
      <p:pic>
        <p:nvPicPr>
          <p:cNvPr id="31749" name="Picture 3"/>
          <p:cNvPicPr>
            <a:picLocks noChangeAspect="1" noChangeArrowheads="1"/>
          </p:cNvPicPr>
          <p:nvPr/>
        </p:nvPicPr>
        <p:blipFill>
          <a:blip r:embed="rId3" cstate="print"/>
          <a:srcRect l="24074" t="59259" r="44444" b="5185"/>
          <a:stretch>
            <a:fillRect/>
          </a:stretch>
        </p:blipFill>
        <p:spPr bwMode="auto">
          <a:xfrm>
            <a:off x="5473700" y="2743200"/>
            <a:ext cx="3670300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1750" name="Picture 3"/>
          <p:cNvPicPr>
            <a:picLocks noChangeAspect="1" noChangeArrowheads="1"/>
          </p:cNvPicPr>
          <p:nvPr/>
        </p:nvPicPr>
        <p:blipFill>
          <a:blip r:embed="rId3" cstate="print"/>
          <a:srcRect l="22221" t="14815" r="44444" b="46667"/>
          <a:stretch>
            <a:fillRect/>
          </a:stretch>
        </p:blipFill>
        <p:spPr bwMode="auto">
          <a:xfrm>
            <a:off x="0" y="2667000"/>
            <a:ext cx="3352800" cy="24209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0" name="TextBox 29"/>
          <p:cNvSpPr txBox="1"/>
          <p:nvPr/>
        </p:nvSpPr>
        <p:spPr>
          <a:xfrm>
            <a:off x="3352800" y="3581400"/>
            <a:ext cx="623888" cy="1446213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8800" dirty="0">
                <a:solidFill>
                  <a:schemeClr val="accent1">
                    <a:lumMod val="75000"/>
                  </a:schemeClr>
                </a:solidFill>
                <a:latin typeface="Arial" charset="0"/>
                <a:cs typeface="+mn-cs"/>
              </a:rPr>
              <a:t>*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4800600" y="3632200"/>
            <a:ext cx="633413" cy="101600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6000" dirty="0">
                <a:solidFill>
                  <a:schemeClr val="accent1">
                    <a:lumMod val="75000"/>
                  </a:schemeClr>
                </a:solidFill>
                <a:latin typeface="Arial" charset="0"/>
                <a:cs typeface="+mn-cs"/>
              </a:rPr>
              <a:t>=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Filtering in frequency domain</a:t>
            </a:r>
          </a:p>
        </p:txBody>
      </p:sp>
      <p:sp>
        <p:nvSpPr>
          <p:cNvPr id="44035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Can be faster than filtering in spatial domain (for large filters)</a:t>
            </a:r>
          </a:p>
          <a:p>
            <a:endParaRPr lang="en-US" dirty="0" smtClean="0"/>
          </a:p>
          <a:p>
            <a:r>
              <a:rPr lang="en-US" dirty="0" smtClean="0"/>
              <a:t>Can help understand effect of filter</a:t>
            </a:r>
          </a:p>
          <a:p>
            <a:endParaRPr lang="en-US" dirty="0" smtClean="0"/>
          </a:p>
          <a:p>
            <a:r>
              <a:rPr lang="en-US" dirty="0" smtClean="0"/>
              <a:t>Algorithm:</a:t>
            </a:r>
          </a:p>
          <a:p>
            <a:pPr marL="971550" lvl="1" indent="-514350">
              <a:buFont typeface="Calibri" pitchFamily="34" charset="0"/>
              <a:buAutoNum type="arabicPeriod"/>
            </a:pPr>
            <a:r>
              <a:rPr lang="en-US" dirty="0" smtClean="0"/>
              <a:t>Convert image and filter to </a:t>
            </a:r>
            <a:r>
              <a:rPr lang="en-US" dirty="0" err="1" smtClean="0"/>
              <a:t>fft</a:t>
            </a:r>
            <a:r>
              <a:rPr lang="en-US" dirty="0" smtClean="0"/>
              <a:t> (fft2 in </a:t>
            </a:r>
            <a:r>
              <a:rPr lang="en-US" dirty="0" err="1" smtClean="0"/>
              <a:t>matlab</a:t>
            </a:r>
            <a:r>
              <a:rPr lang="en-US" dirty="0" smtClean="0"/>
              <a:t>)</a:t>
            </a:r>
          </a:p>
          <a:p>
            <a:pPr marL="971550" lvl="1" indent="-514350">
              <a:buFont typeface="Calibri" pitchFamily="34" charset="0"/>
              <a:buAutoNum type="arabicPeriod"/>
            </a:pPr>
            <a:r>
              <a:rPr lang="en-US" dirty="0" err="1" smtClean="0"/>
              <a:t>Pointwise</a:t>
            </a:r>
            <a:r>
              <a:rPr lang="en-US" dirty="0" smtClean="0"/>
              <a:t>-multiply </a:t>
            </a:r>
            <a:r>
              <a:rPr lang="en-US" dirty="0" err="1" smtClean="0"/>
              <a:t>ffts</a:t>
            </a:r>
            <a:endParaRPr lang="en-US" dirty="0" smtClean="0"/>
          </a:p>
          <a:p>
            <a:pPr marL="971550" lvl="1" indent="-514350">
              <a:buFont typeface="Calibri" pitchFamily="34" charset="0"/>
              <a:buAutoNum type="arabicPeriod"/>
            </a:pPr>
            <a:r>
              <a:rPr lang="en-US" dirty="0" smtClean="0"/>
              <a:t>Convert result to spatial domain with ifft2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Filtering in frequency domain</a:t>
            </a:r>
          </a:p>
        </p:txBody>
      </p:sp>
      <p:pic>
        <p:nvPicPr>
          <p:cNvPr id="32771" name="Picture 2"/>
          <p:cNvPicPr>
            <a:picLocks noChangeAspect="1" noChangeArrowheads="1"/>
          </p:cNvPicPr>
          <p:nvPr/>
        </p:nvPicPr>
        <p:blipFill>
          <a:blip r:embed="rId2" cstate="print"/>
          <a:srcRect l="12308" t="45232" r="61539" b="12923"/>
          <a:stretch>
            <a:fillRect/>
          </a:stretch>
        </p:blipFill>
        <p:spPr bwMode="auto">
          <a:xfrm>
            <a:off x="7543800" y="533400"/>
            <a:ext cx="7620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2" name="Picture 2"/>
          <p:cNvPicPr>
            <a:picLocks noChangeAspect="1" noChangeArrowheads="1"/>
          </p:cNvPicPr>
          <p:nvPr/>
        </p:nvPicPr>
        <p:blipFill>
          <a:blip r:embed="rId3" cstate="print"/>
          <a:srcRect l="50603" t="52437" r="24097" b="18646"/>
          <a:stretch>
            <a:fillRect/>
          </a:stretch>
        </p:blipFill>
        <p:spPr bwMode="auto">
          <a:xfrm>
            <a:off x="6477000" y="2514600"/>
            <a:ext cx="2286000" cy="1633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3" name="Picture 3"/>
          <p:cNvPicPr>
            <a:picLocks noChangeAspect="1" noChangeArrowheads="1"/>
          </p:cNvPicPr>
          <p:nvPr/>
        </p:nvPicPr>
        <p:blipFill>
          <a:blip r:embed="rId4" cstate="print"/>
          <a:srcRect l="24074" t="59259" r="44444" b="5185"/>
          <a:stretch>
            <a:fillRect/>
          </a:stretch>
        </p:blipFill>
        <p:spPr bwMode="auto">
          <a:xfrm>
            <a:off x="0" y="4867275"/>
            <a:ext cx="2819400" cy="1990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4" name="Picture 3"/>
          <p:cNvPicPr>
            <a:picLocks noChangeAspect="1" noChangeArrowheads="1"/>
          </p:cNvPicPr>
          <p:nvPr/>
        </p:nvPicPr>
        <p:blipFill>
          <a:blip r:embed="rId4" cstate="print"/>
          <a:srcRect l="59259" t="62222" r="14815" b="8148"/>
          <a:stretch>
            <a:fillRect/>
          </a:stretch>
        </p:blipFill>
        <p:spPr bwMode="auto">
          <a:xfrm>
            <a:off x="4724400" y="4789488"/>
            <a:ext cx="2895600" cy="2068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5" name="Picture 3"/>
          <p:cNvPicPr>
            <a:picLocks noChangeAspect="1" noChangeArrowheads="1"/>
          </p:cNvPicPr>
          <p:nvPr/>
        </p:nvPicPr>
        <p:blipFill>
          <a:blip r:embed="rId4" cstate="print"/>
          <a:srcRect l="59259" t="14815" r="9259" b="46667"/>
          <a:stretch>
            <a:fillRect/>
          </a:stretch>
        </p:blipFill>
        <p:spPr bwMode="auto">
          <a:xfrm>
            <a:off x="3505200" y="2362200"/>
            <a:ext cx="2438400" cy="18653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6" name="Picture 3"/>
          <p:cNvPicPr>
            <a:picLocks noChangeAspect="1" noChangeArrowheads="1"/>
          </p:cNvPicPr>
          <p:nvPr/>
        </p:nvPicPr>
        <p:blipFill>
          <a:blip r:embed="rId4" cstate="print"/>
          <a:srcRect l="22221" t="14815" r="44444" b="46667"/>
          <a:stretch>
            <a:fillRect/>
          </a:stretch>
        </p:blipFill>
        <p:spPr bwMode="auto">
          <a:xfrm>
            <a:off x="0" y="2286000"/>
            <a:ext cx="2819400" cy="2036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9" name="Right Arrow 28"/>
          <p:cNvSpPr/>
          <p:nvPr/>
        </p:nvSpPr>
        <p:spPr>
          <a:xfrm rot="5400000">
            <a:off x="7429500" y="1790700"/>
            <a:ext cx="1066800" cy="2286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1" name="Right Arrow 30"/>
          <p:cNvSpPr/>
          <p:nvPr/>
        </p:nvSpPr>
        <p:spPr>
          <a:xfrm>
            <a:off x="2895600" y="32004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3" name="Multiply 32"/>
          <p:cNvSpPr/>
          <p:nvPr/>
        </p:nvSpPr>
        <p:spPr>
          <a:xfrm>
            <a:off x="6019800" y="3048000"/>
            <a:ext cx="381000" cy="533400"/>
          </a:xfrm>
          <a:prstGeom prst="mathMultiply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4" name="Right Arrow 33"/>
          <p:cNvSpPr/>
          <p:nvPr/>
        </p:nvSpPr>
        <p:spPr>
          <a:xfrm rot="10800000">
            <a:off x="3276600" y="5791200"/>
            <a:ext cx="914400" cy="2286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2781" name="TextBox 34"/>
          <p:cNvSpPr txBox="1">
            <a:spLocks noChangeArrowheads="1"/>
          </p:cNvSpPr>
          <p:nvPr/>
        </p:nvSpPr>
        <p:spPr bwMode="auto">
          <a:xfrm>
            <a:off x="2895600" y="2743200"/>
            <a:ext cx="6080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FFT</a:t>
            </a:r>
          </a:p>
        </p:txBody>
      </p:sp>
      <p:sp>
        <p:nvSpPr>
          <p:cNvPr id="32782" name="TextBox 35"/>
          <p:cNvSpPr txBox="1">
            <a:spLocks noChangeArrowheads="1"/>
          </p:cNvSpPr>
          <p:nvPr/>
        </p:nvSpPr>
        <p:spPr bwMode="auto">
          <a:xfrm>
            <a:off x="7315200" y="1752600"/>
            <a:ext cx="6080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FFT</a:t>
            </a:r>
          </a:p>
        </p:txBody>
      </p:sp>
      <p:sp>
        <p:nvSpPr>
          <p:cNvPr id="32783" name="TextBox 37"/>
          <p:cNvSpPr txBox="1">
            <a:spLocks noChangeArrowheads="1"/>
          </p:cNvSpPr>
          <p:nvPr/>
        </p:nvSpPr>
        <p:spPr bwMode="auto">
          <a:xfrm>
            <a:off x="3048000" y="5334000"/>
            <a:ext cx="141605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Inverse FFT</a:t>
            </a:r>
          </a:p>
        </p:txBody>
      </p:sp>
      <p:sp>
        <p:nvSpPr>
          <p:cNvPr id="39" name="TextBox 38"/>
          <p:cNvSpPr txBox="1"/>
          <p:nvPr/>
        </p:nvSpPr>
        <p:spPr>
          <a:xfrm rot="5400000">
            <a:off x="5906293" y="3923507"/>
            <a:ext cx="633413" cy="101600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6000" dirty="0">
                <a:solidFill>
                  <a:schemeClr val="accent1">
                    <a:lumMod val="75000"/>
                  </a:schemeClr>
                </a:solidFill>
                <a:latin typeface="Arial" charset="0"/>
                <a:cs typeface="+mn-cs"/>
              </a:rPr>
              <a:t>=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Filtering in frequency domain</a:t>
            </a:r>
          </a:p>
        </p:txBody>
      </p:sp>
      <p:sp>
        <p:nvSpPr>
          <p:cNvPr id="11268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Linear filters for basic processing</a:t>
            </a:r>
          </a:p>
          <a:p>
            <a:pPr lvl="1"/>
            <a:r>
              <a:rPr lang="en-US" sz="3200" smtClean="0"/>
              <a:t>Edge filter (high-pass)</a:t>
            </a:r>
          </a:p>
          <a:p>
            <a:pPr lvl="1"/>
            <a:r>
              <a:rPr lang="en-US" sz="3200" smtClean="0"/>
              <a:t>Gaussian filter (low-pass)</a:t>
            </a:r>
          </a:p>
          <a:p>
            <a:pPr lvl="1"/>
            <a:endParaRPr lang="en-US" sz="3200" smtClean="0"/>
          </a:p>
        </p:txBody>
      </p:sp>
      <p:graphicFrame>
        <p:nvGraphicFramePr>
          <p:cNvPr id="11266" name="Object 3"/>
          <p:cNvGraphicFramePr>
            <a:graphicFrameLocks noChangeAspect="1"/>
          </p:cNvGraphicFramePr>
          <p:nvPr/>
        </p:nvGraphicFramePr>
        <p:xfrm>
          <a:off x="7315200" y="4495800"/>
          <a:ext cx="1314450" cy="923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86" name="Photo Editor Photo" r:id="rId3" imgW="4133333" imgH="2905531" progId="MSPhotoEd.3">
                  <p:embed/>
                </p:oleObj>
              </mc:Choice>
              <mc:Fallback>
                <p:oleObj name="Photo Editor Photo" r:id="rId3" imgW="4133333" imgH="2905531" progId="MSPhotoEd.3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15200" y="4495800"/>
                        <a:ext cx="1314450" cy="9239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69" name="Text Box 6"/>
          <p:cNvSpPr txBox="1">
            <a:spLocks noChangeArrowheads="1"/>
          </p:cNvSpPr>
          <p:nvPr/>
        </p:nvSpPr>
        <p:spPr bwMode="auto">
          <a:xfrm>
            <a:off x="4789488" y="6300788"/>
            <a:ext cx="1898650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/>
              <a:t>FFT of Gaussian</a:t>
            </a:r>
          </a:p>
        </p:txBody>
      </p:sp>
      <p:sp>
        <p:nvSpPr>
          <p:cNvPr id="11270" name="TextBox 19"/>
          <p:cNvSpPr txBox="1">
            <a:spLocks noChangeArrowheads="1"/>
          </p:cNvSpPr>
          <p:nvPr/>
        </p:nvSpPr>
        <p:spPr bwMode="auto">
          <a:xfrm>
            <a:off x="1600200" y="2752725"/>
            <a:ext cx="1003300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800"/>
              <a:t>[-1 1]</a:t>
            </a:r>
          </a:p>
        </p:txBody>
      </p:sp>
      <p:pic>
        <p:nvPicPr>
          <p:cNvPr id="11271" name="Picture 3"/>
          <p:cNvPicPr>
            <a:picLocks noChangeAspect="1" noChangeArrowheads="1"/>
          </p:cNvPicPr>
          <p:nvPr/>
        </p:nvPicPr>
        <p:blipFill>
          <a:blip r:embed="rId5" cstate="print"/>
          <a:srcRect l="39873" t="14542" r="38863" b="47655"/>
          <a:stretch>
            <a:fillRect/>
          </a:stretch>
        </p:blipFill>
        <p:spPr bwMode="auto">
          <a:xfrm>
            <a:off x="685800" y="3276600"/>
            <a:ext cx="2971800" cy="2971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272" name="TextBox 21"/>
          <p:cNvSpPr txBox="1">
            <a:spLocks noChangeArrowheads="1"/>
          </p:cNvSpPr>
          <p:nvPr/>
        </p:nvSpPr>
        <p:spPr bwMode="auto">
          <a:xfrm>
            <a:off x="990600" y="6259513"/>
            <a:ext cx="2386013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FFT of Gradient Filter</a:t>
            </a:r>
          </a:p>
        </p:txBody>
      </p:sp>
      <p:pic>
        <p:nvPicPr>
          <p:cNvPr id="11273" name="Picture 4"/>
          <p:cNvPicPr>
            <a:picLocks noChangeAspect="1" noChangeArrowheads="1"/>
          </p:cNvPicPr>
          <p:nvPr/>
        </p:nvPicPr>
        <p:blipFill>
          <a:blip r:embed="rId6" cstate="print"/>
          <a:srcRect l="40083" t="14822" r="38849" b="47720"/>
          <a:stretch>
            <a:fillRect/>
          </a:stretch>
        </p:blipFill>
        <p:spPr bwMode="auto">
          <a:xfrm>
            <a:off x="4114800" y="3352800"/>
            <a:ext cx="2971800" cy="2971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274" name="Text Box 6"/>
          <p:cNvSpPr txBox="1">
            <a:spLocks noChangeArrowheads="1"/>
          </p:cNvSpPr>
          <p:nvPr/>
        </p:nvSpPr>
        <p:spPr bwMode="auto">
          <a:xfrm>
            <a:off x="7391400" y="5410200"/>
            <a:ext cx="1158875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/>
              <a:t>Gaussian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09600"/>
            <a:ext cx="8229600" cy="5135563"/>
          </a:xfrm>
        </p:spPr>
        <p:txBody>
          <a:bodyPr/>
          <a:lstStyle/>
          <a:p>
            <a:pPr marL="0">
              <a:buFont typeface="Arial" charset="0"/>
              <a:buNone/>
              <a:defRPr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</a:rPr>
              <a:t>Why does the Gaussian give a nice smooth image, but the square filter give edgy artifacts?</a:t>
            </a:r>
            <a:endParaRPr lang="en-US" b="1" dirty="0">
              <a:solidFill>
                <a:schemeClr val="tx2">
                  <a:lumMod val="75000"/>
                </a:schemeClr>
              </a:solidFill>
            </a:endParaRPr>
          </a:p>
        </p:txBody>
      </p:sp>
      <p:pic>
        <p:nvPicPr>
          <p:cNvPr id="36867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648200" y="2362200"/>
            <a:ext cx="4495800" cy="449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6868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781800" y="1981200"/>
            <a:ext cx="317500" cy="317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6869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0" y="2362200"/>
            <a:ext cx="4495800" cy="449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6870" name="Picture 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057400" y="1981200"/>
            <a:ext cx="317500" cy="317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6871" name="TextBox 7"/>
          <p:cNvSpPr txBox="1">
            <a:spLocks noChangeArrowheads="1"/>
          </p:cNvSpPr>
          <p:nvPr/>
        </p:nvSpPr>
        <p:spPr bwMode="auto">
          <a:xfrm>
            <a:off x="0" y="1981200"/>
            <a:ext cx="1158875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Gaussian</a:t>
            </a:r>
          </a:p>
        </p:txBody>
      </p:sp>
      <p:sp>
        <p:nvSpPr>
          <p:cNvPr id="36872" name="TextBox 8"/>
          <p:cNvSpPr txBox="1">
            <a:spLocks noChangeArrowheads="1"/>
          </p:cNvSpPr>
          <p:nvPr/>
        </p:nvSpPr>
        <p:spPr bwMode="auto">
          <a:xfrm>
            <a:off x="4648200" y="1981200"/>
            <a:ext cx="1082675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Box filter</a:t>
            </a:r>
          </a:p>
        </p:txBody>
      </p:sp>
      <p:sp>
        <p:nvSpPr>
          <p:cNvPr id="36873" name="TextBox 9"/>
          <p:cNvSpPr txBox="1">
            <a:spLocks noChangeArrowheads="1"/>
          </p:cNvSpPr>
          <p:nvPr/>
        </p:nvSpPr>
        <p:spPr bwMode="auto">
          <a:xfrm>
            <a:off x="3352800" y="0"/>
            <a:ext cx="1641475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3200"/>
              <a:t>Filtering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890" name="Picture 2"/>
          <p:cNvPicPr>
            <a:picLocks noChangeAspect="1" noChangeArrowheads="1"/>
          </p:cNvPicPr>
          <p:nvPr/>
        </p:nvPicPr>
        <p:blipFill>
          <a:blip r:embed="rId2" cstate="print"/>
          <a:srcRect t="10001" b="3999"/>
          <a:stretch>
            <a:fillRect/>
          </a:stretch>
        </p:blipFill>
        <p:spPr bwMode="auto">
          <a:xfrm>
            <a:off x="0" y="2133600"/>
            <a:ext cx="8978900" cy="434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7891" name="TextBox 7"/>
          <p:cNvSpPr txBox="1">
            <a:spLocks noChangeArrowheads="1"/>
          </p:cNvSpPr>
          <p:nvPr/>
        </p:nvSpPr>
        <p:spPr bwMode="auto">
          <a:xfrm>
            <a:off x="3657600" y="1524000"/>
            <a:ext cx="14859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Gaussian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14" name="Picture 3"/>
          <p:cNvPicPr>
            <a:picLocks noChangeAspect="1" noChangeArrowheads="1"/>
          </p:cNvPicPr>
          <p:nvPr/>
        </p:nvPicPr>
        <p:blipFill>
          <a:blip r:embed="rId2" cstate="print"/>
          <a:srcRect l="4601" t="9814" r="3384" b="5122"/>
          <a:stretch>
            <a:fillRect/>
          </a:stretch>
        </p:blipFill>
        <p:spPr bwMode="auto">
          <a:xfrm>
            <a:off x="228600" y="2133600"/>
            <a:ext cx="8686800" cy="4516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8915" name="TextBox 7"/>
          <p:cNvSpPr txBox="1">
            <a:spLocks noChangeArrowheads="1"/>
          </p:cNvSpPr>
          <p:nvPr/>
        </p:nvSpPr>
        <p:spPr bwMode="auto">
          <a:xfrm>
            <a:off x="3657600" y="1524000"/>
            <a:ext cx="1484313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Box Filter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/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7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Question</a:t>
            </a:r>
          </a:p>
        </p:txBody>
      </p:sp>
      <p:sp>
        <p:nvSpPr>
          <p:cNvPr id="3076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dirty="0" smtClean="0"/>
              <a:t>Use filtering to find pixels that have at least three white pixels among the 8 surrounding pixels (assume a binary image)</a:t>
            </a:r>
          </a:p>
          <a:p>
            <a:pPr marL="514350" indent="-514350" eaLnBrk="1" hangingPunct="1">
              <a:buFont typeface="Calibri" pitchFamily="34" charset="0"/>
              <a:buAutoNum type="arabicPeriod"/>
            </a:pPr>
            <a:endParaRPr lang="en-US" dirty="0"/>
          </a:p>
          <a:p>
            <a:pPr marL="514350" indent="-514350" eaLnBrk="1" hangingPunct="1">
              <a:buFont typeface="Calibri" pitchFamily="34" charset="0"/>
              <a:buAutoNum type="arabicPeriod"/>
            </a:pPr>
            <a:endParaRPr lang="en-US" dirty="0" smtClean="0"/>
          </a:p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dirty="0" smtClean="0"/>
              <a:t>Write down a filter that will compute the following function</a:t>
            </a:r>
          </a:p>
          <a:p>
            <a:pPr marL="514350" indent="-514350" eaLnBrk="1" hangingPunct="1">
              <a:buFont typeface="Arial" pitchFamily="34" charset="0"/>
              <a:buNone/>
            </a:pPr>
            <a:r>
              <a:rPr lang="en-US" dirty="0" smtClean="0"/>
              <a:t>	</a:t>
            </a:r>
            <a:r>
              <a:rPr lang="en-US" sz="2000" dirty="0" err="1" smtClean="0">
                <a:latin typeface="Courier New" pitchFamily="49" charset="0"/>
                <a:cs typeface="Courier New" pitchFamily="49" charset="0"/>
              </a:rPr>
              <a:t>fil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2000" dirty="0" err="1" smtClean="0">
                <a:latin typeface="Courier New" pitchFamily="49" charset="0"/>
                <a:cs typeface="Courier New" pitchFamily="49" charset="0"/>
              </a:rPr>
              <a:t>y,x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) = -0.5*</a:t>
            </a:r>
            <a:r>
              <a:rPr lang="en-US" sz="2000" dirty="0" err="1" smtClean="0">
                <a:latin typeface="Courier New" pitchFamily="49" charset="0"/>
                <a:cs typeface="Courier New" pitchFamily="49" charset="0"/>
              </a:rPr>
              <a:t>im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(y+1,x)+</a:t>
            </a:r>
            <a:r>
              <a:rPr lang="en-US" sz="2000" dirty="0" err="1" smtClean="0">
                <a:latin typeface="Courier New" pitchFamily="49" charset="0"/>
                <a:cs typeface="Courier New" pitchFamily="49" charset="0"/>
              </a:rPr>
              <a:t>im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2000" dirty="0" err="1" smtClean="0">
                <a:latin typeface="Courier New" pitchFamily="49" charset="0"/>
                <a:cs typeface="Courier New" pitchFamily="49" charset="0"/>
              </a:rPr>
              <a:t>y,x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)-0.5*</a:t>
            </a:r>
            <a:r>
              <a:rPr lang="en-US" sz="2000" dirty="0" err="1" smtClean="0">
                <a:latin typeface="Courier New" pitchFamily="49" charset="0"/>
                <a:cs typeface="Courier New" pitchFamily="49" charset="0"/>
              </a:rPr>
              <a:t>im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(y-1,x) 					for each x, y</a:t>
            </a:r>
          </a:p>
          <a:p>
            <a:pPr marL="514350" indent="-514350" eaLnBrk="1" hangingPunct="1">
              <a:buFont typeface="Arial" pitchFamily="34" charset="0"/>
              <a:buNone/>
            </a:pP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	</a:t>
            </a: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0721664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8" name="Straight Connector 27"/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99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Question</a:t>
            </a:r>
          </a:p>
        </p:txBody>
      </p:sp>
      <p:sp>
        <p:nvSpPr>
          <p:cNvPr id="4100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609600"/>
          </a:xfrm>
        </p:spPr>
        <p:txBody>
          <a:bodyPr/>
          <a:lstStyle/>
          <a:p>
            <a:pPr marL="514350" indent="-514350" eaLnBrk="1" hangingPunct="1">
              <a:buFont typeface="Arial" pitchFamily="34" charset="0"/>
              <a:buNone/>
            </a:pPr>
            <a:r>
              <a:rPr lang="en-US" smtClean="0"/>
              <a:t>3.  Fill in the blanks:</a:t>
            </a:r>
          </a:p>
        </p:txBody>
      </p:sp>
      <p:pic>
        <p:nvPicPr>
          <p:cNvPr id="4101" name="Picture 3" descr="C:\Users\Hoiem\Documents\Classes\Computational Photography - Fall 2010\lectures\figs\filters\fil_pairs\sobel_gaus.png"/>
          <p:cNvPicPr>
            <a:picLocks noChangeAspect="1" noChangeArrowheads="1"/>
          </p:cNvPicPr>
          <p:nvPr/>
        </p:nvPicPr>
        <p:blipFill>
          <a:blip r:embed="rId3" cstate="print"/>
          <a:srcRect l="15788" t="3510" r="14474" b="3510"/>
          <a:stretch>
            <a:fillRect/>
          </a:stretch>
        </p:blipFill>
        <p:spPr bwMode="auto">
          <a:xfrm>
            <a:off x="7086600" y="1066800"/>
            <a:ext cx="144780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2" name="Picture 4" descr="C:\Users\Hoiem\Documents\Classes\Computational Photography - Fall 2010\lectures\figs\filters\fil_pairs\fil_sobel.png"/>
          <p:cNvPicPr>
            <a:picLocks noChangeAspect="1" noChangeArrowheads="1"/>
          </p:cNvPicPr>
          <p:nvPr/>
        </p:nvPicPr>
        <p:blipFill>
          <a:blip r:embed="rId4" cstate="print"/>
          <a:srcRect l="16667" t="4167" r="13542" b="4167"/>
          <a:stretch>
            <a:fillRect/>
          </a:stretch>
        </p:blipFill>
        <p:spPr bwMode="auto">
          <a:xfrm>
            <a:off x="7391400" y="2667000"/>
            <a:ext cx="590550" cy="582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3" name="Picture 5" descr="C:\Users\Hoiem\Documents\Classes\Computational Photography - Fall 2010\lectures\figs\filters\fil_pairs\fil_gaus.png"/>
          <p:cNvPicPr>
            <a:picLocks noChangeAspect="1" noChangeArrowheads="1"/>
          </p:cNvPicPr>
          <p:nvPr/>
        </p:nvPicPr>
        <p:blipFill>
          <a:blip r:embed="rId5" cstate="print"/>
          <a:srcRect l="17708" t="5556" r="16667" b="6944"/>
          <a:stretch>
            <a:fillRect/>
          </a:stretch>
        </p:blipFill>
        <p:spPr bwMode="auto">
          <a:xfrm>
            <a:off x="7086600" y="3733800"/>
            <a:ext cx="11430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4" name="Picture 6" descr="C:\Users\Hoiem\Documents\Classes\Computational Photography - Fall 2010\lectures\figs\filters\fil_pairs\im_shift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33400" y="3657600"/>
            <a:ext cx="2389188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5" name="Picture 7" descr="C:\Users\Hoiem\Documents\Classes\Computational Photography - Fall 2010\lectures\figs\filters\fil_pairs\im_orig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629400" y="5257800"/>
            <a:ext cx="21336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06" name="TextBox 11"/>
          <p:cNvSpPr txBox="1">
            <a:spLocks noChangeArrowheads="1"/>
          </p:cNvSpPr>
          <p:nvPr/>
        </p:nvSpPr>
        <p:spPr bwMode="auto">
          <a:xfrm>
            <a:off x="4038600" y="838200"/>
            <a:ext cx="2581275" cy="2000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 dirty="0">
                <a:latin typeface="Courier New" pitchFamily="49" charset="0"/>
                <a:cs typeface="Courier New" pitchFamily="49" charset="0"/>
              </a:rPr>
              <a:t>a) _ = D * B </a:t>
            </a:r>
          </a:p>
          <a:p>
            <a:r>
              <a:rPr lang="en-US" sz="2400" dirty="0">
                <a:latin typeface="Courier New" pitchFamily="49" charset="0"/>
                <a:cs typeface="Courier New" pitchFamily="49" charset="0"/>
              </a:rPr>
              <a:t>b) A = _ * _</a:t>
            </a:r>
          </a:p>
          <a:p>
            <a:r>
              <a:rPr lang="en-US" sz="2400" dirty="0">
                <a:latin typeface="Courier New" pitchFamily="49" charset="0"/>
                <a:cs typeface="Courier New" pitchFamily="49" charset="0"/>
              </a:rPr>
              <a:t>c) F = D * _</a:t>
            </a:r>
          </a:p>
          <a:p>
            <a:r>
              <a:rPr lang="en-US" sz="2400" dirty="0">
                <a:latin typeface="Courier New" pitchFamily="49" charset="0"/>
                <a:cs typeface="Courier New" pitchFamily="49" charset="0"/>
              </a:rPr>
              <a:t>d) _ = D * </a:t>
            </a:r>
            <a:r>
              <a:rPr lang="en-US" sz="2400" dirty="0" smtClean="0">
                <a:latin typeface="Courier New" pitchFamily="49" charset="0"/>
                <a:cs typeface="Courier New" pitchFamily="49" charset="0"/>
              </a:rPr>
              <a:t>C</a:t>
            </a:r>
            <a:endParaRPr lang="en-US" sz="2400" dirty="0">
              <a:latin typeface="Courier New" pitchFamily="49" charset="0"/>
              <a:cs typeface="Courier New" pitchFamily="49" charset="0"/>
            </a:endParaRPr>
          </a:p>
          <a:p>
            <a:endParaRPr lang="en-US" sz="2800" dirty="0"/>
          </a:p>
        </p:txBody>
      </p:sp>
      <p:sp>
        <p:nvSpPr>
          <p:cNvPr id="4107" name="TextBox 12"/>
          <p:cNvSpPr txBox="1">
            <a:spLocks noChangeArrowheads="1"/>
          </p:cNvSpPr>
          <p:nvPr/>
        </p:nvSpPr>
        <p:spPr bwMode="auto">
          <a:xfrm>
            <a:off x="6858000" y="990600"/>
            <a:ext cx="3381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A</a:t>
            </a:r>
          </a:p>
        </p:txBody>
      </p:sp>
      <p:sp>
        <p:nvSpPr>
          <p:cNvPr id="4108" name="TextBox 13"/>
          <p:cNvSpPr txBox="1">
            <a:spLocks noChangeArrowheads="1"/>
          </p:cNvSpPr>
          <p:nvPr/>
        </p:nvSpPr>
        <p:spPr bwMode="auto">
          <a:xfrm>
            <a:off x="7162800" y="2667000"/>
            <a:ext cx="3000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/>
              <a:t>B</a:t>
            </a:r>
          </a:p>
        </p:txBody>
      </p:sp>
      <p:sp>
        <p:nvSpPr>
          <p:cNvPr id="4109" name="TextBox 14"/>
          <p:cNvSpPr txBox="1">
            <a:spLocks noChangeArrowheads="1"/>
          </p:cNvSpPr>
          <p:nvPr/>
        </p:nvSpPr>
        <p:spPr bwMode="auto">
          <a:xfrm>
            <a:off x="6781800" y="3733800"/>
            <a:ext cx="3508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C</a:t>
            </a:r>
          </a:p>
        </p:txBody>
      </p:sp>
      <p:sp>
        <p:nvSpPr>
          <p:cNvPr id="4110" name="TextBox 15"/>
          <p:cNvSpPr txBox="1">
            <a:spLocks noChangeArrowheads="1"/>
          </p:cNvSpPr>
          <p:nvPr/>
        </p:nvSpPr>
        <p:spPr bwMode="auto">
          <a:xfrm>
            <a:off x="6324600" y="5181600"/>
            <a:ext cx="3508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D</a:t>
            </a:r>
          </a:p>
        </p:txBody>
      </p:sp>
      <p:pic>
        <p:nvPicPr>
          <p:cNvPr id="4111" name="Picture 8" descr="C:\Users\Hoiem\Documents\Classes\Computational Photography - Fall 2010\lectures\figs\filters\fil_pairs\fil_shift.png"/>
          <p:cNvPicPr>
            <a:picLocks noChangeAspect="1" noChangeArrowheads="1"/>
          </p:cNvPicPr>
          <p:nvPr/>
        </p:nvPicPr>
        <p:blipFill>
          <a:blip r:embed="rId8" cstate="print"/>
          <a:srcRect l="9375" t="41667" r="7292" b="41666"/>
          <a:stretch>
            <a:fillRect/>
          </a:stretch>
        </p:blipFill>
        <p:spPr bwMode="auto">
          <a:xfrm>
            <a:off x="533400" y="2971800"/>
            <a:ext cx="2438400" cy="365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12" name="TextBox 17"/>
          <p:cNvSpPr txBox="1">
            <a:spLocks noChangeArrowheads="1"/>
          </p:cNvSpPr>
          <p:nvPr/>
        </p:nvSpPr>
        <p:spPr bwMode="auto">
          <a:xfrm>
            <a:off x="228600" y="2927350"/>
            <a:ext cx="3381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E</a:t>
            </a:r>
          </a:p>
        </p:txBody>
      </p:sp>
      <p:pic>
        <p:nvPicPr>
          <p:cNvPr id="4113" name="Picture 9" descr="C:\Users\Hoiem\Documents\Classes\Computational Photography - Fall 2010\lectures\figs\filters\fil_pairs\im_gaus.jpg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533400" y="5257800"/>
            <a:ext cx="191135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14" name="TextBox 19"/>
          <p:cNvSpPr txBox="1">
            <a:spLocks noChangeArrowheads="1"/>
          </p:cNvSpPr>
          <p:nvPr/>
        </p:nvSpPr>
        <p:spPr bwMode="auto">
          <a:xfrm>
            <a:off x="152400" y="3810000"/>
            <a:ext cx="3254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F</a:t>
            </a:r>
          </a:p>
        </p:txBody>
      </p:sp>
      <p:pic>
        <p:nvPicPr>
          <p:cNvPr id="4115" name="Picture 10" descr="C:\Users\Hoiem\Documents\Classes\Computational Photography - Fall 2010\lectures\figs\filters\fil_pairs\im_sobel.png"/>
          <p:cNvPicPr>
            <a:picLocks noChangeAspect="1" noChangeArrowheads="1"/>
          </p:cNvPicPr>
          <p:nvPr/>
        </p:nvPicPr>
        <p:blipFill>
          <a:blip r:embed="rId10" cstate="print"/>
          <a:srcRect l="9375" t="13889" r="8333" b="13889"/>
          <a:stretch>
            <a:fillRect/>
          </a:stretch>
        </p:blipFill>
        <p:spPr bwMode="auto">
          <a:xfrm>
            <a:off x="3429000" y="3352800"/>
            <a:ext cx="2667000" cy="175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16" name="TextBox 21"/>
          <p:cNvSpPr txBox="1">
            <a:spLocks noChangeArrowheads="1"/>
          </p:cNvSpPr>
          <p:nvPr/>
        </p:nvSpPr>
        <p:spPr bwMode="auto">
          <a:xfrm>
            <a:off x="3200400" y="3352800"/>
            <a:ext cx="3635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G</a:t>
            </a:r>
          </a:p>
        </p:txBody>
      </p:sp>
      <p:sp>
        <p:nvSpPr>
          <p:cNvPr id="4117" name="TextBox 22"/>
          <p:cNvSpPr txBox="1">
            <a:spLocks noChangeArrowheads="1"/>
          </p:cNvSpPr>
          <p:nvPr/>
        </p:nvSpPr>
        <p:spPr bwMode="auto">
          <a:xfrm>
            <a:off x="76200" y="5257800"/>
            <a:ext cx="3508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H</a:t>
            </a:r>
          </a:p>
        </p:txBody>
      </p:sp>
      <p:pic>
        <p:nvPicPr>
          <p:cNvPr id="4118" name="Picture 11" descr="C:\Users\Hoiem\Documents\Classes\Computational Photography - Fall 2010\lectures\figs\filters\fil_pairs\im_im.png"/>
          <p:cNvPicPr>
            <a:picLocks noChangeAspect="1" noChangeArrowheads="1"/>
          </p:cNvPicPr>
          <p:nvPr/>
        </p:nvPicPr>
        <p:blipFill>
          <a:blip r:embed="rId11" cstate="print"/>
          <a:srcRect l="7292" t="12500" r="7292" b="12500"/>
          <a:stretch>
            <a:fillRect/>
          </a:stretch>
        </p:blipFill>
        <p:spPr bwMode="auto">
          <a:xfrm>
            <a:off x="3505200" y="5181600"/>
            <a:ext cx="2546350" cy="1676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19" name="TextBox 24"/>
          <p:cNvSpPr txBox="1">
            <a:spLocks noChangeArrowheads="1"/>
          </p:cNvSpPr>
          <p:nvPr/>
        </p:nvSpPr>
        <p:spPr bwMode="auto">
          <a:xfrm>
            <a:off x="3200400" y="5257800"/>
            <a:ext cx="2492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I</a:t>
            </a:r>
          </a:p>
        </p:txBody>
      </p:sp>
      <p:cxnSp>
        <p:nvCxnSpPr>
          <p:cNvPr id="27" name="Straight Arrow Connector 26"/>
          <p:cNvCxnSpPr/>
          <p:nvPr/>
        </p:nvCxnSpPr>
        <p:spPr>
          <a:xfrm rot="5400000">
            <a:off x="5867400" y="609600"/>
            <a:ext cx="304800" cy="30480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22" name="TextBox 27"/>
          <p:cNvSpPr txBox="1">
            <a:spLocks noChangeArrowheads="1"/>
          </p:cNvSpPr>
          <p:nvPr/>
        </p:nvSpPr>
        <p:spPr bwMode="auto">
          <a:xfrm>
            <a:off x="6019800" y="304800"/>
            <a:ext cx="19796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Filtering Operator</a:t>
            </a:r>
          </a:p>
        </p:txBody>
      </p:sp>
    </p:spTree>
    <p:extLst>
      <p:ext uri="{BB962C8B-B14F-4D97-AF65-F5344CB8AC3E}">
        <p14:creationId xmlns:p14="http://schemas.microsoft.com/office/powerpoint/2010/main" val="4241043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8" name="Straight Connector 27"/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2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Question</a:t>
            </a:r>
          </a:p>
        </p:txBody>
      </p:sp>
      <p:sp>
        <p:nvSpPr>
          <p:cNvPr id="5124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smtClean="0"/>
              <a:t>Match the spatial domain image to the Fourier magnitude image</a:t>
            </a:r>
          </a:p>
        </p:txBody>
      </p:sp>
      <p:pic>
        <p:nvPicPr>
          <p:cNvPr id="5125" name="Picture 2"/>
          <p:cNvPicPr>
            <a:picLocks noChangeAspect="1" noChangeArrowheads="1"/>
          </p:cNvPicPr>
          <p:nvPr/>
        </p:nvPicPr>
        <p:blipFill>
          <a:blip r:embed="rId3" cstate="print"/>
          <a:srcRect l="12308" t="45232" r="61539" b="12923"/>
          <a:stretch>
            <a:fillRect/>
          </a:stretch>
        </p:blipFill>
        <p:spPr bwMode="auto">
          <a:xfrm>
            <a:off x="685800" y="5257800"/>
            <a:ext cx="7620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6" name="Picture 2"/>
          <p:cNvPicPr>
            <a:picLocks noChangeArrowheads="1"/>
          </p:cNvPicPr>
          <p:nvPr/>
        </p:nvPicPr>
        <p:blipFill>
          <a:blip r:embed="rId4" cstate="print"/>
          <a:srcRect l="50603" t="52437" r="24097" b="18646"/>
          <a:stretch>
            <a:fillRect/>
          </a:stretch>
        </p:blipFill>
        <p:spPr bwMode="auto">
          <a:xfrm>
            <a:off x="3581400" y="2590800"/>
            <a:ext cx="1447800" cy="1252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7" name="Picture 1"/>
          <p:cNvPicPr>
            <a:picLocks noChangeArrowheads="1"/>
          </p:cNvPicPr>
          <p:nvPr/>
        </p:nvPicPr>
        <p:blipFill>
          <a:blip r:embed="rId5" cstate="print"/>
          <a:srcRect l="6902" t="17175" r="61354" b="6760"/>
          <a:stretch>
            <a:fillRect/>
          </a:stretch>
        </p:blipFill>
        <p:spPr bwMode="auto">
          <a:xfrm>
            <a:off x="1600200" y="4267200"/>
            <a:ext cx="1752600" cy="236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8" name="Picture 2" descr="C:\Users\Hoiem\Documents\Classes\Computational Photography - Fall 2010\lectures\demos\fftims\flowers_fft.png"/>
          <p:cNvPicPr>
            <a:picLocks noChangeArrowheads="1"/>
          </p:cNvPicPr>
          <p:nvPr/>
        </p:nvPicPr>
        <p:blipFill>
          <a:blip r:embed="rId6" cstate="print"/>
          <a:srcRect l="29167" t="8333" r="26042" b="12500"/>
          <a:stretch>
            <a:fillRect/>
          </a:stretch>
        </p:blipFill>
        <p:spPr bwMode="auto">
          <a:xfrm>
            <a:off x="1828800" y="2514600"/>
            <a:ext cx="14478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9" name="Picture 2"/>
          <p:cNvPicPr>
            <a:picLocks noChangeAspect="1" noChangeArrowheads="1"/>
          </p:cNvPicPr>
          <p:nvPr/>
        </p:nvPicPr>
        <p:blipFill>
          <a:blip r:embed="rId7" cstate="print"/>
          <a:srcRect l="41473" t="65628" r="43102" b="6952"/>
          <a:stretch>
            <a:fillRect/>
          </a:stretch>
        </p:blipFill>
        <p:spPr bwMode="auto">
          <a:xfrm>
            <a:off x="304800" y="2514600"/>
            <a:ext cx="12954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30" name="Picture 2"/>
          <p:cNvPicPr>
            <a:picLocks noChangeAspect="1" noChangeArrowheads="1"/>
          </p:cNvPicPr>
          <p:nvPr/>
        </p:nvPicPr>
        <p:blipFill>
          <a:blip r:embed="rId8" cstate="print"/>
          <a:srcRect l="41586" t="14526" r="37196" b="49263"/>
          <a:stretch>
            <a:fillRect/>
          </a:stretch>
        </p:blipFill>
        <p:spPr bwMode="auto">
          <a:xfrm>
            <a:off x="5943600" y="5257800"/>
            <a:ext cx="873125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31" name="Picture 3" descr="C:\Users\Hoiem\Documents\Classes\Computational Photography - Fall 2010\lectures\demos\fftims\sea.png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6934200" y="4953000"/>
            <a:ext cx="2032000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32" name="Picture 4" descr="C:\Users\Hoiem\Documents\Classes\Computational Photography - Fall 2010\lectures\demos\fftims\sea_fft.png"/>
          <p:cNvPicPr>
            <a:picLocks noChangeArrowheads="1"/>
          </p:cNvPicPr>
          <p:nvPr/>
        </p:nvPicPr>
        <p:blipFill>
          <a:blip r:embed="rId10" cstate="print"/>
          <a:srcRect l="13542" t="9721" r="10417" b="13889"/>
          <a:stretch>
            <a:fillRect/>
          </a:stretch>
        </p:blipFill>
        <p:spPr bwMode="auto">
          <a:xfrm>
            <a:off x="5410200" y="2667000"/>
            <a:ext cx="1371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33" name="Picture 5" descr="C:\Users\Hoiem\Documents\Classes\Computational Photography - Fall 2010\lectures\demos\fftims\beijing.png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3657600" y="4800600"/>
            <a:ext cx="2057400" cy="1543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34" name="Picture 6" descr="C:\Users\Hoiem\Documents\Classes\Computational Photography - Fall 2010\lectures\demos\fftims\beijing_fft.png"/>
          <p:cNvPicPr>
            <a:picLocks noChangeArrowheads="1"/>
          </p:cNvPicPr>
          <p:nvPr/>
        </p:nvPicPr>
        <p:blipFill>
          <a:blip r:embed="rId12" cstate="print"/>
          <a:srcRect l="13542" t="11111" r="10417" b="13889"/>
          <a:stretch>
            <a:fillRect/>
          </a:stretch>
        </p:blipFill>
        <p:spPr bwMode="auto">
          <a:xfrm>
            <a:off x="7086600" y="2667000"/>
            <a:ext cx="12954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135" name="TextBox 14"/>
          <p:cNvSpPr txBox="1">
            <a:spLocks noChangeArrowheads="1"/>
          </p:cNvSpPr>
          <p:nvPr/>
        </p:nvSpPr>
        <p:spPr bwMode="auto">
          <a:xfrm>
            <a:off x="762000" y="2220913"/>
            <a:ext cx="312738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1</a:t>
            </a:r>
          </a:p>
        </p:txBody>
      </p:sp>
      <p:sp>
        <p:nvSpPr>
          <p:cNvPr id="5136" name="TextBox 15"/>
          <p:cNvSpPr txBox="1">
            <a:spLocks noChangeArrowheads="1"/>
          </p:cNvSpPr>
          <p:nvPr/>
        </p:nvSpPr>
        <p:spPr bwMode="auto">
          <a:xfrm>
            <a:off x="7543800" y="2286000"/>
            <a:ext cx="3127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5</a:t>
            </a:r>
          </a:p>
        </p:txBody>
      </p:sp>
      <p:sp>
        <p:nvSpPr>
          <p:cNvPr id="5137" name="TextBox 17"/>
          <p:cNvSpPr txBox="1">
            <a:spLocks noChangeArrowheads="1"/>
          </p:cNvSpPr>
          <p:nvPr/>
        </p:nvSpPr>
        <p:spPr bwMode="auto">
          <a:xfrm>
            <a:off x="5943600" y="2286000"/>
            <a:ext cx="3127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4</a:t>
            </a:r>
          </a:p>
        </p:txBody>
      </p:sp>
      <p:sp>
        <p:nvSpPr>
          <p:cNvPr id="5138" name="TextBox 18"/>
          <p:cNvSpPr txBox="1">
            <a:spLocks noChangeArrowheads="1"/>
          </p:cNvSpPr>
          <p:nvPr/>
        </p:nvSpPr>
        <p:spPr bwMode="auto">
          <a:xfrm>
            <a:off x="838200" y="4572000"/>
            <a:ext cx="3381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A</a:t>
            </a:r>
          </a:p>
        </p:txBody>
      </p:sp>
      <p:sp>
        <p:nvSpPr>
          <p:cNvPr id="5139" name="TextBox 19"/>
          <p:cNvSpPr txBox="1">
            <a:spLocks noChangeArrowheads="1"/>
          </p:cNvSpPr>
          <p:nvPr/>
        </p:nvSpPr>
        <p:spPr bwMode="auto">
          <a:xfrm>
            <a:off x="4191000" y="2209800"/>
            <a:ext cx="3127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3</a:t>
            </a:r>
          </a:p>
        </p:txBody>
      </p:sp>
      <p:sp>
        <p:nvSpPr>
          <p:cNvPr id="5140" name="TextBox 20"/>
          <p:cNvSpPr txBox="1">
            <a:spLocks noChangeArrowheads="1"/>
          </p:cNvSpPr>
          <p:nvPr/>
        </p:nvSpPr>
        <p:spPr bwMode="auto">
          <a:xfrm>
            <a:off x="2362200" y="2133600"/>
            <a:ext cx="3127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2</a:t>
            </a:r>
          </a:p>
        </p:txBody>
      </p:sp>
      <p:sp>
        <p:nvSpPr>
          <p:cNvPr id="5142" name="TextBox 22"/>
          <p:cNvSpPr txBox="1">
            <a:spLocks noChangeArrowheads="1"/>
          </p:cNvSpPr>
          <p:nvPr/>
        </p:nvSpPr>
        <p:spPr bwMode="auto">
          <a:xfrm>
            <a:off x="4572000" y="4495800"/>
            <a:ext cx="3508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C</a:t>
            </a:r>
          </a:p>
        </p:txBody>
      </p:sp>
      <p:sp>
        <p:nvSpPr>
          <p:cNvPr id="5143" name="TextBox 23"/>
          <p:cNvSpPr txBox="1">
            <a:spLocks noChangeArrowheads="1"/>
          </p:cNvSpPr>
          <p:nvPr/>
        </p:nvSpPr>
        <p:spPr bwMode="auto">
          <a:xfrm>
            <a:off x="2362200" y="3886200"/>
            <a:ext cx="3381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B</a:t>
            </a:r>
          </a:p>
        </p:txBody>
      </p:sp>
      <p:sp>
        <p:nvSpPr>
          <p:cNvPr id="5144" name="TextBox 24"/>
          <p:cNvSpPr txBox="1">
            <a:spLocks noChangeArrowheads="1"/>
          </p:cNvSpPr>
          <p:nvPr/>
        </p:nvSpPr>
        <p:spPr bwMode="auto">
          <a:xfrm>
            <a:off x="6248400" y="4800600"/>
            <a:ext cx="3508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D</a:t>
            </a:r>
          </a:p>
        </p:txBody>
      </p:sp>
      <p:sp>
        <p:nvSpPr>
          <p:cNvPr id="5145" name="TextBox 26"/>
          <p:cNvSpPr txBox="1">
            <a:spLocks noChangeArrowheads="1"/>
          </p:cNvSpPr>
          <p:nvPr/>
        </p:nvSpPr>
        <p:spPr bwMode="auto">
          <a:xfrm>
            <a:off x="7848600" y="4495800"/>
            <a:ext cx="33813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E</a:t>
            </a:r>
          </a:p>
        </p:txBody>
      </p:sp>
    </p:spTree>
    <p:extLst>
      <p:ext uri="{BB962C8B-B14F-4D97-AF65-F5344CB8AC3E}">
        <p14:creationId xmlns:p14="http://schemas.microsoft.com/office/powerpoint/2010/main" val="21018152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Applications of filters</a:t>
            </a:r>
          </a:p>
        </p:txBody>
      </p:sp>
      <p:sp>
        <p:nvSpPr>
          <p:cNvPr id="4505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Template matching (SSD or Normxcorr2)</a:t>
            </a:r>
          </a:p>
          <a:p>
            <a:pPr lvl="1"/>
            <a:r>
              <a:rPr lang="en-US" dirty="0" smtClean="0"/>
              <a:t>SSD can be done with linear filters, is sensitive to overall intensity</a:t>
            </a:r>
          </a:p>
          <a:p>
            <a:pPr lvl="1"/>
            <a:r>
              <a:rPr lang="en-US" dirty="0" smtClean="0"/>
              <a:t>Basis for object detection</a:t>
            </a:r>
          </a:p>
          <a:p>
            <a:r>
              <a:rPr lang="en-US" dirty="0" smtClean="0"/>
              <a:t>Gaussian pyramid</a:t>
            </a:r>
          </a:p>
          <a:p>
            <a:pPr lvl="1"/>
            <a:r>
              <a:rPr lang="en-US" dirty="0" smtClean="0"/>
              <a:t>Coarse-to-fine search, multi-scale detection</a:t>
            </a:r>
          </a:p>
          <a:p>
            <a:r>
              <a:rPr lang="en-US" dirty="0" err="1" smtClean="0"/>
              <a:t>Laplacian</a:t>
            </a:r>
            <a:r>
              <a:rPr lang="en-US" dirty="0" smtClean="0"/>
              <a:t> pyramid</a:t>
            </a:r>
          </a:p>
          <a:p>
            <a:pPr lvl="1"/>
            <a:r>
              <a:rPr lang="en-US" dirty="0" smtClean="0"/>
              <a:t>Can be used for blending</a:t>
            </a:r>
          </a:p>
          <a:p>
            <a:pPr lvl="1"/>
            <a:r>
              <a:rPr lang="en-US" dirty="0" smtClean="0"/>
              <a:t>More compact image representation</a:t>
            </a:r>
          </a:p>
          <a:p>
            <a:pPr lvl="2">
              <a:buFont typeface="Arial" pitchFamily="34" charset="0"/>
              <a:buNone/>
            </a:pPr>
            <a:endParaRPr lang="en-US" dirty="0" smtClean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5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04800" y="2895600"/>
            <a:ext cx="2743200" cy="3513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07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3077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4648200" cy="14478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2: SSD</a:t>
            </a:r>
          </a:p>
          <a:p>
            <a:pPr lvl="1" eaLnBrk="1" hangingPunct="1">
              <a:buFont typeface="Arial" pitchFamily="34" charset="0"/>
              <a:buNone/>
            </a:pPr>
            <a:endParaRPr lang="en-US" smtClean="0"/>
          </a:p>
        </p:txBody>
      </p:sp>
      <p:pic>
        <p:nvPicPr>
          <p:cNvPr id="3078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9" name="Picture 2" descr="C:\Documents and Settings\Derek Hoiem\My Documents\Classes\Spring10 - Computer Vision\figs\eyedet_ssd.pn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276600" y="2895600"/>
            <a:ext cx="2736850" cy="3505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080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Input</a:t>
            </a:r>
          </a:p>
        </p:txBody>
      </p:sp>
      <p:sp>
        <p:nvSpPr>
          <p:cNvPr id="3081" name="TextBox 8"/>
          <p:cNvSpPr txBox="1">
            <a:spLocks noChangeArrowheads="1"/>
          </p:cNvSpPr>
          <p:nvPr/>
        </p:nvSpPr>
        <p:spPr bwMode="auto">
          <a:xfrm>
            <a:off x="3962400" y="6369050"/>
            <a:ext cx="146685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1- sqrt(SSD)</a:t>
            </a:r>
          </a:p>
        </p:txBody>
      </p:sp>
      <p:sp>
        <p:nvSpPr>
          <p:cNvPr id="3082" name="TextBox 9"/>
          <p:cNvSpPr txBox="1">
            <a:spLocks noChangeArrowheads="1"/>
          </p:cNvSpPr>
          <p:nvPr/>
        </p:nvSpPr>
        <p:spPr bwMode="auto">
          <a:xfrm>
            <a:off x="6438900" y="6354763"/>
            <a:ext cx="2171700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Thresholded Image</a:t>
            </a:r>
          </a:p>
        </p:txBody>
      </p:sp>
      <p:graphicFrame>
        <p:nvGraphicFramePr>
          <p:cNvPr id="3074" name="Object 381"/>
          <p:cNvGraphicFramePr>
            <a:graphicFrameLocks noChangeAspect="1"/>
          </p:cNvGraphicFramePr>
          <p:nvPr/>
        </p:nvGraphicFramePr>
        <p:xfrm>
          <a:off x="1654175" y="2065338"/>
          <a:ext cx="5746750" cy="874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7914" name="Equation" r:id="rId7" imgW="2336760" imgH="355320" progId="Equation.3">
                  <p:embed/>
                </p:oleObj>
              </mc:Choice>
              <mc:Fallback>
                <p:oleObj name="Equation" r:id="rId7" imgW="2336760" imgH="35532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54175" y="2065338"/>
                        <a:ext cx="5746750" cy="8747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083" name="Picture 12" descr="C:\Users\Hoiem\Documents\Classes\Computational Photography - Fall 2010\lectures\figs\filters\eyedet_ssd_thresh.png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6172200" y="2895600"/>
            <a:ext cx="2736850" cy="3505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13" name="Straight Arrow Connector 12"/>
          <p:cNvCxnSpPr/>
          <p:nvPr/>
        </p:nvCxnSpPr>
        <p:spPr>
          <a:xfrm rot="5400000">
            <a:off x="6896100" y="3848100"/>
            <a:ext cx="609600" cy="2286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rot="16200000" flipH="1">
            <a:off x="7308850" y="4000500"/>
            <a:ext cx="609600" cy="762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86" name="TextBox 14"/>
          <p:cNvSpPr txBox="1">
            <a:spLocks noChangeArrowheads="1"/>
          </p:cNvSpPr>
          <p:nvPr/>
        </p:nvSpPr>
        <p:spPr bwMode="auto">
          <a:xfrm>
            <a:off x="7010400" y="3200400"/>
            <a:ext cx="18907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b="1">
                <a:solidFill>
                  <a:srgbClr val="FF0000"/>
                </a:solidFill>
              </a:rPr>
              <a:t>True detections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6148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153400" cy="17526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3: Normalized cross-correlation</a:t>
            </a:r>
          </a:p>
          <a:p>
            <a:pPr eaLnBrk="1" hangingPunct="1">
              <a:buFont typeface="Arial" pitchFamily="34" charset="0"/>
              <a:buNone/>
            </a:pPr>
            <a:endParaRPr lang="en-US" smtClean="0"/>
          </a:p>
          <a:p>
            <a:pPr lvl="1" eaLnBrk="1" hangingPunct="1">
              <a:buFont typeface="Arial" pitchFamily="34" charset="0"/>
              <a:buNone/>
            </a:pPr>
            <a:endParaRPr lang="en-US" smtClean="0"/>
          </a:p>
        </p:txBody>
      </p:sp>
      <p:pic>
        <p:nvPicPr>
          <p:cNvPr id="6149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6146" name="Object 381"/>
          <p:cNvGraphicFramePr>
            <a:graphicFrameLocks noChangeAspect="1"/>
          </p:cNvGraphicFramePr>
          <p:nvPr/>
        </p:nvGraphicFramePr>
        <p:xfrm>
          <a:off x="293688" y="3225800"/>
          <a:ext cx="8434387" cy="20939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938" name="Equation" r:id="rId5" imgW="3429000" imgH="850680" progId="Equation.3">
                  <p:embed/>
                </p:oleObj>
              </mc:Choice>
              <mc:Fallback>
                <p:oleObj name="Equation" r:id="rId5" imgW="3429000" imgH="85068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93688" y="3225800"/>
                        <a:ext cx="8434387" cy="20939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50" name="TextBox 14"/>
          <p:cNvSpPr txBox="1">
            <a:spLocks noChangeArrowheads="1"/>
          </p:cNvSpPr>
          <p:nvPr/>
        </p:nvSpPr>
        <p:spPr bwMode="auto">
          <a:xfrm>
            <a:off x="2209800" y="5867400"/>
            <a:ext cx="5703888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Matlab: </a:t>
            </a:r>
            <a:r>
              <a:rPr lang="en-US" sz="2400">
                <a:latin typeface="Courier New" pitchFamily="49" charset="0"/>
                <a:cs typeface="Courier New" pitchFamily="49" charset="0"/>
              </a:rPr>
              <a:t>normxcorr2(template, im)</a:t>
            </a:r>
          </a:p>
        </p:txBody>
      </p:sp>
      <p:sp>
        <p:nvSpPr>
          <p:cNvPr id="6151" name="TextBox 15"/>
          <p:cNvSpPr txBox="1">
            <a:spLocks noChangeArrowheads="1"/>
          </p:cNvSpPr>
          <p:nvPr/>
        </p:nvSpPr>
        <p:spPr bwMode="auto">
          <a:xfrm>
            <a:off x="6553200" y="2514600"/>
            <a:ext cx="2082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mean image patch</a:t>
            </a:r>
          </a:p>
        </p:txBody>
      </p:sp>
      <p:cxnSp>
        <p:nvCxnSpPr>
          <p:cNvPr id="18" name="Straight Arrow Connector 17"/>
          <p:cNvCxnSpPr/>
          <p:nvPr/>
        </p:nvCxnSpPr>
        <p:spPr>
          <a:xfrm rot="5400000">
            <a:off x="7239001" y="3046412"/>
            <a:ext cx="457200" cy="317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53" name="TextBox 18"/>
          <p:cNvSpPr txBox="1">
            <a:spLocks noChangeArrowheads="1"/>
          </p:cNvSpPr>
          <p:nvPr/>
        </p:nvSpPr>
        <p:spPr bwMode="auto">
          <a:xfrm>
            <a:off x="3919538" y="2449513"/>
            <a:ext cx="1711325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mean template</a:t>
            </a:r>
          </a:p>
        </p:txBody>
      </p:sp>
      <p:cxnSp>
        <p:nvCxnSpPr>
          <p:cNvPr id="20" name="Straight Arrow Connector 19"/>
          <p:cNvCxnSpPr/>
          <p:nvPr/>
        </p:nvCxnSpPr>
        <p:spPr>
          <a:xfrm rot="5400000">
            <a:off x="4267201" y="3048000"/>
            <a:ext cx="457200" cy="317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800" y="2895600"/>
            <a:ext cx="2743200" cy="3513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43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18436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153400" cy="17526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3: Normalized cross-correlation</a:t>
            </a:r>
          </a:p>
          <a:p>
            <a:pPr eaLnBrk="1" hangingPunct="1">
              <a:buFont typeface="Arial" pitchFamily="34" charset="0"/>
              <a:buNone/>
            </a:pPr>
            <a:endParaRPr lang="en-US" smtClean="0"/>
          </a:p>
          <a:p>
            <a:pPr lvl="1" eaLnBrk="1" hangingPunct="1">
              <a:buFont typeface="Arial" pitchFamily="34" charset="0"/>
              <a:buNone/>
            </a:pPr>
            <a:endParaRPr lang="en-US" smtClean="0"/>
          </a:p>
        </p:txBody>
      </p:sp>
      <p:pic>
        <p:nvPicPr>
          <p:cNvPr id="18437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438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Input</a:t>
            </a:r>
          </a:p>
        </p:txBody>
      </p:sp>
      <p:sp>
        <p:nvSpPr>
          <p:cNvPr id="18439" name="TextBox 8"/>
          <p:cNvSpPr txBox="1">
            <a:spLocks noChangeArrowheads="1"/>
          </p:cNvSpPr>
          <p:nvPr/>
        </p:nvSpPr>
        <p:spPr bwMode="auto">
          <a:xfrm>
            <a:off x="3276600" y="6411913"/>
            <a:ext cx="2774950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Normalized X-Correlation</a:t>
            </a:r>
          </a:p>
        </p:txBody>
      </p:sp>
      <p:sp>
        <p:nvSpPr>
          <p:cNvPr id="18440" name="TextBox 9"/>
          <p:cNvSpPr txBox="1">
            <a:spLocks noChangeArrowheads="1"/>
          </p:cNvSpPr>
          <p:nvPr/>
        </p:nvSpPr>
        <p:spPr bwMode="auto">
          <a:xfrm>
            <a:off x="6515100" y="6354763"/>
            <a:ext cx="2171700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Thresholded Image</a:t>
            </a:r>
          </a:p>
        </p:txBody>
      </p:sp>
      <p:pic>
        <p:nvPicPr>
          <p:cNvPr id="18441" name="Picture 2" descr="C:\Documents and Settings\Derek Hoiem\My Documents\Classes\Spring10 - Computer Vision\figs\eyedet_normxcorr.pn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232150" y="2909888"/>
            <a:ext cx="2776538" cy="35036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8442" name="Picture 3" descr="C:\Documents and Settings\Derek Hoiem\My Documents\Classes\Spring10 - Computer Vision\figs\eyedet_normxcorr_thresh.pn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172200" y="2895600"/>
            <a:ext cx="2778125" cy="3502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11" name="Straight Arrow Connector 10"/>
          <p:cNvCxnSpPr/>
          <p:nvPr/>
        </p:nvCxnSpPr>
        <p:spPr>
          <a:xfrm rot="5400000">
            <a:off x="6896100" y="3848100"/>
            <a:ext cx="609600" cy="2286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rot="16200000" flipH="1">
            <a:off x="7283450" y="3962400"/>
            <a:ext cx="685800" cy="762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445" name="TextBox 12"/>
          <p:cNvSpPr txBox="1">
            <a:spLocks noChangeArrowheads="1"/>
          </p:cNvSpPr>
          <p:nvPr/>
        </p:nvSpPr>
        <p:spPr bwMode="auto">
          <a:xfrm>
            <a:off x="7010400" y="3200400"/>
            <a:ext cx="18907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b="1">
                <a:solidFill>
                  <a:srgbClr val="FF0000"/>
                </a:solidFill>
              </a:rPr>
              <a:t>True detections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Text Box 8"/>
          <p:cNvSpPr txBox="1">
            <a:spLocks noChangeArrowheads="1"/>
          </p:cNvSpPr>
          <p:nvPr/>
        </p:nvSpPr>
        <p:spPr bwMode="auto">
          <a:xfrm>
            <a:off x="304800" y="5715000"/>
            <a:ext cx="4462463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000"/>
              <a:t>Throw away every other row and column to create a </a:t>
            </a:r>
            <a:r>
              <a:rPr lang="en-US"/>
              <a:t>1/2</a:t>
            </a:r>
            <a:r>
              <a:rPr lang="en-US" sz="2000"/>
              <a:t> size image</a:t>
            </a:r>
          </a:p>
          <a:p>
            <a:pPr lvl="1" eaLnBrk="0" hangingPunct="0"/>
            <a:endParaRPr lang="en-US" sz="2000" i="1"/>
          </a:p>
        </p:txBody>
      </p:sp>
      <p:pic>
        <p:nvPicPr>
          <p:cNvPr id="40963" name="Picture 1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5763" y="1676400"/>
            <a:ext cx="4491037" cy="3884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3053" name="Picture 1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165850" y="2590800"/>
            <a:ext cx="2444750" cy="2114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174"/>
          <p:cNvGrpSpPr>
            <a:grpSpLocks/>
          </p:cNvGrpSpPr>
          <p:nvPr/>
        </p:nvGrpSpPr>
        <p:grpSpPr bwMode="auto">
          <a:xfrm>
            <a:off x="392113" y="1676400"/>
            <a:ext cx="4343400" cy="3581400"/>
            <a:chOff x="48" y="1056"/>
            <a:chExt cx="2736" cy="2256"/>
          </a:xfrm>
        </p:grpSpPr>
        <p:grpSp>
          <p:nvGrpSpPr>
            <p:cNvPr id="3" name="Group 30"/>
            <p:cNvGrpSpPr>
              <a:grpSpLocks/>
            </p:cNvGrpSpPr>
            <p:nvPr/>
          </p:nvGrpSpPr>
          <p:grpSpPr bwMode="auto">
            <a:xfrm>
              <a:off x="48" y="1056"/>
              <a:ext cx="2736" cy="96"/>
              <a:chOff x="48" y="1056"/>
              <a:chExt cx="2736" cy="96"/>
            </a:xfrm>
          </p:grpSpPr>
          <p:sp>
            <p:nvSpPr>
              <p:cNvPr id="41086" name="Oval 16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7" name="Oval 17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8" name="Oval 18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9" name="Oval 19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0" name="Oval 21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1" name="Oval 22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2" name="Oval 23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3" name="Oval 24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4" name="Oval 25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5" name="Oval 26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6" name="Oval 27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97" name="Oval 29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4" name="Group 31"/>
            <p:cNvGrpSpPr>
              <a:grpSpLocks/>
            </p:cNvGrpSpPr>
            <p:nvPr/>
          </p:nvGrpSpPr>
          <p:grpSpPr bwMode="auto">
            <a:xfrm>
              <a:off x="48" y="1296"/>
              <a:ext cx="2736" cy="96"/>
              <a:chOff x="48" y="1056"/>
              <a:chExt cx="2736" cy="96"/>
            </a:xfrm>
          </p:grpSpPr>
          <p:sp>
            <p:nvSpPr>
              <p:cNvPr id="41074" name="Oval 32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5" name="Oval 33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6" name="Oval 34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7" name="Oval 35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8" name="Oval 36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9" name="Oval 37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0" name="Oval 38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1" name="Oval 39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2" name="Oval 40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3" name="Oval 41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4" name="Oval 42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85" name="Oval 43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5" name="Group 44"/>
            <p:cNvGrpSpPr>
              <a:grpSpLocks/>
            </p:cNvGrpSpPr>
            <p:nvPr/>
          </p:nvGrpSpPr>
          <p:grpSpPr bwMode="auto">
            <a:xfrm>
              <a:off x="48" y="1536"/>
              <a:ext cx="2736" cy="96"/>
              <a:chOff x="48" y="1056"/>
              <a:chExt cx="2736" cy="96"/>
            </a:xfrm>
          </p:grpSpPr>
          <p:sp>
            <p:nvSpPr>
              <p:cNvPr id="41062" name="Oval 45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3" name="Oval 46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4" name="Oval 47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5" name="Oval 48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6" name="Oval 49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7" name="Oval 50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8" name="Oval 51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9" name="Oval 52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0" name="Oval 53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1" name="Oval 54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2" name="Oval 55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73" name="Oval 56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6" name="Group 57"/>
            <p:cNvGrpSpPr>
              <a:grpSpLocks/>
            </p:cNvGrpSpPr>
            <p:nvPr/>
          </p:nvGrpSpPr>
          <p:grpSpPr bwMode="auto">
            <a:xfrm>
              <a:off x="48" y="1776"/>
              <a:ext cx="2736" cy="96"/>
              <a:chOff x="48" y="1056"/>
              <a:chExt cx="2736" cy="96"/>
            </a:xfrm>
          </p:grpSpPr>
          <p:sp>
            <p:nvSpPr>
              <p:cNvPr id="41050" name="Oval 58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1" name="Oval 59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2" name="Oval 60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3" name="Oval 61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4" name="Oval 62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5" name="Oval 63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6" name="Oval 64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7" name="Oval 65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8" name="Oval 66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59" name="Oval 67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0" name="Oval 68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61" name="Oval 69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7" name="Group 70"/>
            <p:cNvGrpSpPr>
              <a:grpSpLocks/>
            </p:cNvGrpSpPr>
            <p:nvPr/>
          </p:nvGrpSpPr>
          <p:grpSpPr bwMode="auto">
            <a:xfrm>
              <a:off x="48" y="2016"/>
              <a:ext cx="2736" cy="96"/>
              <a:chOff x="48" y="1056"/>
              <a:chExt cx="2736" cy="96"/>
            </a:xfrm>
          </p:grpSpPr>
          <p:sp>
            <p:nvSpPr>
              <p:cNvPr id="41038" name="Oval 71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9" name="Oval 72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0" name="Oval 73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1" name="Oval 74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2" name="Oval 75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3" name="Oval 76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4" name="Oval 77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5" name="Oval 78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6" name="Oval 79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7" name="Oval 80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8" name="Oval 81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49" name="Oval 82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8" name="Group 83"/>
            <p:cNvGrpSpPr>
              <a:grpSpLocks/>
            </p:cNvGrpSpPr>
            <p:nvPr/>
          </p:nvGrpSpPr>
          <p:grpSpPr bwMode="auto">
            <a:xfrm>
              <a:off x="48" y="2256"/>
              <a:ext cx="2736" cy="96"/>
              <a:chOff x="48" y="1056"/>
              <a:chExt cx="2736" cy="96"/>
            </a:xfrm>
          </p:grpSpPr>
          <p:sp>
            <p:nvSpPr>
              <p:cNvPr id="41026" name="Oval 84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7" name="Oval 85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8" name="Oval 86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9" name="Oval 87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0" name="Oval 88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1" name="Oval 89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2" name="Oval 90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3" name="Oval 91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4" name="Oval 92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5" name="Oval 93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6" name="Oval 94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37" name="Oval 95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9" name="Group 96"/>
            <p:cNvGrpSpPr>
              <a:grpSpLocks/>
            </p:cNvGrpSpPr>
            <p:nvPr/>
          </p:nvGrpSpPr>
          <p:grpSpPr bwMode="auto">
            <a:xfrm>
              <a:off x="48" y="2496"/>
              <a:ext cx="2736" cy="96"/>
              <a:chOff x="48" y="1056"/>
              <a:chExt cx="2736" cy="96"/>
            </a:xfrm>
          </p:grpSpPr>
          <p:sp>
            <p:nvSpPr>
              <p:cNvPr id="41014" name="Oval 97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5" name="Oval 98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6" name="Oval 99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7" name="Oval 100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8" name="Oval 101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9" name="Oval 102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0" name="Oval 103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1" name="Oval 104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2" name="Oval 105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3" name="Oval 106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4" name="Oval 107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25" name="Oval 108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10" name="Group 109"/>
            <p:cNvGrpSpPr>
              <a:grpSpLocks/>
            </p:cNvGrpSpPr>
            <p:nvPr/>
          </p:nvGrpSpPr>
          <p:grpSpPr bwMode="auto">
            <a:xfrm>
              <a:off x="48" y="2736"/>
              <a:ext cx="2736" cy="96"/>
              <a:chOff x="48" y="1056"/>
              <a:chExt cx="2736" cy="96"/>
            </a:xfrm>
          </p:grpSpPr>
          <p:sp>
            <p:nvSpPr>
              <p:cNvPr id="41002" name="Oval 110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3" name="Oval 111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4" name="Oval 112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5" name="Oval 113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6" name="Oval 114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7" name="Oval 115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8" name="Oval 116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9" name="Oval 117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0" name="Oval 118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1" name="Oval 119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2" name="Oval 120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13" name="Oval 121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11" name="Group 122"/>
            <p:cNvGrpSpPr>
              <a:grpSpLocks/>
            </p:cNvGrpSpPr>
            <p:nvPr/>
          </p:nvGrpSpPr>
          <p:grpSpPr bwMode="auto">
            <a:xfrm>
              <a:off x="48" y="2976"/>
              <a:ext cx="2736" cy="96"/>
              <a:chOff x="48" y="1056"/>
              <a:chExt cx="2736" cy="96"/>
            </a:xfrm>
          </p:grpSpPr>
          <p:sp>
            <p:nvSpPr>
              <p:cNvPr id="40990" name="Oval 123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1" name="Oval 124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2" name="Oval 125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3" name="Oval 126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4" name="Oval 127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5" name="Oval 128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6" name="Oval 129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7" name="Oval 130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8" name="Oval 131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99" name="Oval 132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0" name="Oval 133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1001" name="Oval 134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12" name="Group 135"/>
            <p:cNvGrpSpPr>
              <a:grpSpLocks/>
            </p:cNvGrpSpPr>
            <p:nvPr/>
          </p:nvGrpSpPr>
          <p:grpSpPr bwMode="auto">
            <a:xfrm>
              <a:off x="48" y="3216"/>
              <a:ext cx="2736" cy="96"/>
              <a:chOff x="48" y="1056"/>
              <a:chExt cx="2736" cy="96"/>
            </a:xfrm>
          </p:grpSpPr>
          <p:sp>
            <p:nvSpPr>
              <p:cNvPr id="40978" name="Oval 136"/>
              <p:cNvSpPr>
                <a:spLocks noChangeArrowheads="1"/>
              </p:cNvSpPr>
              <p:nvPr/>
            </p:nvSpPr>
            <p:spPr bwMode="auto">
              <a:xfrm>
                <a:off x="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79" name="Oval 137"/>
              <p:cNvSpPr>
                <a:spLocks noChangeArrowheads="1"/>
              </p:cNvSpPr>
              <p:nvPr/>
            </p:nvSpPr>
            <p:spPr bwMode="auto">
              <a:xfrm>
                <a:off x="2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0" name="Oval 138"/>
              <p:cNvSpPr>
                <a:spLocks noChangeArrowheads="1"/>
              </p:cNvSpPr>
              <p:nvPr/>
            </p:nvSpPr>
            <p:spPr bwMode="auto">
              <a:xfrm>
                <a:off x="5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1" name="Oval 139"/>
              <p:cNvSpPr>
                <a:spLocks noChangeArrowheads="1"/>
              </p:cNvSpPr>
              <p:nvPr/>
            </p:nvSpPr>
            <p:spPr bwMode="auto">
              <a:xfrm>
                <a:off x="7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2" name="Oval 140"/>
              <p:cNvSpPr>
                <a:spLocks noChangeArrowheads="1"/>
              </p:cNvSpPr>
              <p:nvPr/>
            </p:nvSpPr>
            <p:spPr bwMode="auto">
              <a:xfrm>
                <a:off x="10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3" name="Oval 141"/>
              <p:cNvSpPr>
                <a:spLocks noChangeArrowheads="1"/>
              </p:cNvSpPr>
              <p:nvPr/>
            </p:nvSpPr>
            <p:spPr bwMode="auto">
              <a:xfrm>
                <a:off x="12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4" name="Oval 142"/>
              <p:cNvSpPr>
                <a:spLocks noChangeArrowheads="1"/>
              </p:cNvSpPr>
              <p:nvPr/>
            </p:nvSpPr>
            <p:spPr bwMode="auto">
              <a:xfrm>
                <a:off x="14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5" name="Oval 143"/>
              <p:cNvSpPr>
                <a:spLocks noChangeArrowheads="1"/>
              </p:cNvSpPr>
              <p:nvPr/>
            </p:nvSpPr>
            <p:spPr bwMode="auto">
              <a:xfrm>
                <a:off x="172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6" name="Oval 144"/>
              <p:cNvSpPr>
                <a:spLocks noChangeArrowheads="1"/>
              </p:cNvSpPr>
              <p:nvPr/>
            </p:nvSpPr>
            <p:spPr bwMode="auto">
              <a:xfrm>
                <a:off x="196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7" name="Oval 145"/>
              <p:cNvSpPr>
                <a:spLocks noChangeArrowheads="1"/>
              </p:cNvSpPr>
              <p:nvPr/>
            </p:nvSpPr>
            <p:spPr bwMode="auto">
              <a:xfrm>
                <a:off x="220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8" name="Oval 146"/>
              <p:cNvSpPr>
                <a:spLocks noChangeArrowheads="1"/>
              </p:cNvSpPr>
              <p:nvPr/>
            </p:nvSpPr>
            <p:spPr bwMode="auto">
              <a:xfrm>
                <a:off x="244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40989" name="Oval 147"/>
              <p:cNvSpPr>
                <a:spLocks noChangeArrowheads="1"/>
              </p:cNvSpPr>
              <p:nvPr/>
            </p:nvSpPr>
            <p:spPr bwMode="auto">
              <a:xfrm>
                <a:off x="2688" y="1056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63500">
                <a:solidFill>
                  <a:srgbClr val="FF0000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</p:grpSp>
      </p:grpSp>
      <p:sp>
        <p:nvSpPr>
          <p:cNvPr id="343215" name="Line 175"/>
          <p:cNvSpPr>
            <a:spLocks noChangeShapeType="1"/>
          </p:cNvSpPr>
          <p:nvPr/>
        </p:nvSpPr>
        <p:spPr bwMode="auto">
          <a:xfrm>
            <a:off x="5181600" y="3733800"/>
            <a:ext cx="533400" cy="0"/>
          </a:xfrm>
          <a:prstGeom prst="line">
            <a:avLst/>
          </a:prstGeom>
          <a:noFill/>
          <a:ln w="63500">
            <a:solidFill>
              <a:srgbClr val="FF00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41" name="Title 1"/>
          <p:cNvSpPr txBox="1">
            <a:spLocks/>
          </p:cNvSpPr>
          <p:nvPr/>
        </p:nvSpPr>
        <p:spPr>
          <a:xfrm>
            <a:off x="457200" y="0"/>
            <a:ext cx="8229600" cy="914400"/>
          </a:xfrm>
          <a:prstGeom prst="rect">
            <a:avLst/>
          </a:prstGeom>
        </p:spPr>
        <p:txBody>
          <a:bodyPr anchor="ctr"/>
          <a:lstStyle/>
          <a:p>
            <a:pPr eaLnBrk="0" hangingPunct="0">
              <a:defRPr/>
            </a:pPr>
            <a:r>
              <a:rPr lang="en-US" sz="4000" dirty="0" err="1">
                <a:latin typeface="+mj-lt"/>
                <a:ea typeface="+mj-ea"/>
                <a:cs typeface="+mj-cs"/>
              </a:rPr>
              <a:t>Subsampling</a:t>
            </a:r>
            <a:r>
              <a:rPr lang="en-US" sz="4000" dirty="0">
                <a:latin typeface="+mj-lt"/>
                <a:ea typeface="+mj-ea"/>
                <a:cs typeface="+mj-cs"/>
              </a:rPr>
              <a:t> by a factor of 2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5448300" y="5257800"/>
            <a:ext cx="36957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Problem: This approach causes “aliasing”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1252808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32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3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3215" grpId="0" animBg="1"/>
      <p:bldP spid="13" grpId="0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Title 1"/>
          <p:cNvSpPr txBox="1">
            <a:spLocks/>
          </p:cNvSpPr>
          <p:nvPr/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normAutofit/>
          </a:bodyPr>
          <a:lstStyle/>
          <a:p>
            <a:pPr eaLnBrk="0" hangingPunct="0">
              <a:defRPr/>
            </a:pPr>
            <a:endParaRPr lang="en-US" sz="4000" dirty="0">
              <a:latin typeface="+mj-lt"/>
              <a:ea typeface="+mj-ea"/>
              <a:cs typeface="+mj-cs"/>
            </a:endParaRPr>
          </a:p>
        </p:txBody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066800"/>
            <a:ext cx="7772400" cy="4114800"/>
          </a:xfrm>
        </p:spPr>
        <p:txBody>
          <a:bodyPr/>
          <a:lstStyle/>
          <a:p>
            <a:pPr eaLnBrk="1" hangingPunct="1"/>
            <a:r>
              <a:rPr lang="en-US" sz="2800" smtClean="0"/>
              <a:t>When sampling a signal at discrete intervals, the sampling frequency must be </a:t>
            </a:r>
            <a:r>
              <a:rPr lang="en-US" sz="2800" smtClean="0">
                <a:sym typeface="Symbol" pitchFamily="18" charset="2"/>
              </a:rPr>
              <a:t></a:t>
            </a:r>
            <a:r>
              <a:rPr lang="en-US" sz="2800" smtClean="0"/>
              <a:t> 2 </a:t>
            </a:r>
            <a:r>
              <a:rPr lang="en-US" sz="2800" smtClean="0">
                <a:sym typeface="Symbol" pitchFamily="18" charset="2"/>
              </a:rPr>
              <a:t> f</a:t>
            </a:r>
            <a:r>
              <a:rPr lang="en-US" sz="2800" baseline="-25000" smtClean="0">
                <a:sym typeface="Symbol" pitchFamily="18" charset="2"/>
              </a:rPr>
              <a:t>max</a:t>
            </a:r>
            <a:endParaRPr lang="en-US" sz="2800" smtClean="0">
              <a:sym typeface="Symbol" pitchFamily="18" charset="2"/>
            </a:endParaRPr>
          </a:p>
          <a:p>
            <a:pPr eaLnBrk="1" hangingPunct="1"/>
            <a:r>
              <a:rPr lang="en-US" sz="2800" smtClean="0">
                <a:sym typeface="Symbol" pitchFamily="18" charset="2"/>
              </a:rPr>
              <a:t>f</a:t>
            </a:r>
            <a:r>
              <a:rPr lang="en-US" sz="2800" baseline="-25000" smtClean="0"/>
              <a:t>max</a:t>
            </a:r>
            <a:r>
              <a:rPr lang="en-US" sz="2800" smtClean="0"/>
              <a:t> = max frequency of the input signal</a:t>
            </a:r>
          </a:p>
          <a:p>
            <a:pPr eaLnBrk="1" hangingPunct="1"/>
            <a:r>
              <a:rPr lang="en-US" sz="2800" smtClean="0"/>
              <a:t>This will allows to reconstruct the original perfectly from the sampled version</a:t>
            </a:r>
          </a:p>
        </p:txBody>
      </p:sp>
      <p:pic>
        <p:nvPicPr>
          <p:cNvPr id="48132" name="Picture 5" descr="sine-sample-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371600" y="3657600"/>
            <a:ext cx="6096000" cy="1533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8133" name="Picture 6" descr="sine-sample-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447800" y="5180013"/>
            <a:ext cx="5913438" cy="1487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8134" name="Text Box 7"/>
          <p:cNvSpPr txBox="1">
            <a:spLocks noChangeArrowheads="1"/>
          </p:cNvSpPr>
          <p:nvPr/>
        </p:nvSpPr>
        <p:spPr bwMode="auto">
          <a:xfrm>
            <a:off x="7604125" y="4533900"/>
            <a:ext cx="720725" cy="366713"/>
          </a:xfrm>
          <a:prstGeom prst="rect">
            <a:avLst/>
          </a:prstGeom>
          <a:noFill/>
          <a:ln w="635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good</a:t>
            </a:r>
          </a:p>
        </p:txBody>
      </p:sp>
      <p:sp>
        <p:nvSpPr>
          <p:cNvPr id="48135" name="Text Box 8"/>
          <p:cNvSpPr txBox="1">
            <a:spLocks noChangeArrowheads="1"/>
          </p:cNvSpPr>
          <p:nvPr/>
        </p:nvSpPr>
        <p:spPr bwMode="auto">
          <a:xfrm>
            <a:off x="7620000" y="6034088"/>
            <a:ext cx="584200" cy="366712"/>
          </a:xfrm>
          <a:prstGeom prst="rect">
            <a:avLst/>
          </a:prstGeom>
          <a:noFill/>
          <a:ln w="63500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bad</a:t>
            </a:r>
          </a:p>
        </p:txBody>
      </p:sp>
      <p:sp>
        <p:nvSpPr>
          <p:cNvPr id="48136" name="Oval 7"/>
          <p:cNvSpPr>
            <a:spLocks noChangeArrowheads="1"/>
          </p:cNvSpPr>
          <p:nvPr/>
        </p:nvSpPr>
        <p:spPr bwMode="auto">
          <a:xfrm>
            <a:off x="1524000" y="3733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37" name="Oval 8"/>
          <p:cNvSpPr>
            <a:spLocks noChangeArrowheads="1"/>
          </p:cNvSpPr>
          <p:nvPr/>
        </p:nvSpPr>
        <p:spPr bwMode="auto">
          <a:xfrm>
            <a:off x="1752600" y="4114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38" name="Oval 9"/>
          <p:cNvSpPr>
            <a:spLocks noChangeArrowheads="1"/>
          </p:cNvSpPr>
          <p:nvPr/>
        </p:nvSpPr>
        <p:spPr bwMode="auto">
          <a:xfrm>
            <a:off x="19050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39" name="Oval 10"/>
          <p:cNvSpPr>
            <a:spLocks noChangeArrowheads="1"/>
          </p:cNvSpPr>
          <p:nvPr/>
        </p:nvSpPr>
        <p:spPr bwMode="auto">
          <a:xfrm>
            <a:off x="22860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r>
              <a:rPr lang="en-US"/>
              <a:t>v</a:t>
            </a:r>
          </a:p>
        </p:txBody>
      </p:sp>
      <p:sp>
        <p:nvSpPr>
          <p:cNvPr id="48140" name="Oval 11"/>
          <p:cNvSpPr>
            <a:spLocks noChangeArrowheads="1"/>
          </p:cNvSpPr>
          <p:nvPr/>
        </p:nvSpPr>
        <p:spPr bwMode="auto">
          <a:xfrm>
            <a:off x="2362200" y="4038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1" name="Oval 12"/>
          <p:cNvSpPr>
            <a:spLocks noChangeArrowheads="1"/>
          </p:cNvSpPr>
          <p:nvPr/>
        </p:nvSpPr>
        <p:spPr bwMode="auto">
          <a:xfrm>
            <a:off x="2590800" y="3657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2" name="Oval 13"/>
          <p:cNvSpPr>
            <a:spLocks noChangeArrowheads="1"/>
          </p:cNvSpPr>
          <p:nvPr/>
        </p:nvSpPr>
        <p:spPr bwMode="auto">
          <a:xfrm>
            <a:off x="2743200" y="4038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3" name="Oval 14"/>
          <p:cNvSpPr>
            <a:spLocks noChangeArrowheads="1"/>
          </p:cNvSpPr>
          <p:nvPr/>
        </p:nvSpPr>
        <p:spPr bwMode="auto">
          <a:xfrm>
            <a:off x="28956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4" name="Oval 15"/>
          <p:cNvSpPr>
            <a:spLocks noChangeArrowheads="1"/>
          </p:cNvSpPr>
          <p:nvPr/>
        </p:nvSpPr>
        <p:spPr bwMode="auto">
          <a:xfrm>
            <a:off x="2057400" y="4876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5" name="Oval 16"/>
          <p:cNvSpPr>
            <a:spLocks noChangeArrowheads="1"/>
          </p:cNvSpPr>
          <p:nvPr/>
        </p:nvSpPr>
        <p:spPr bwMode="auto">
          <a:xfrm>
            <a:off x="3124200" y="4876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6" name="Oval 17"/>
          <p:cNvSpPr>
            <a:spLocks noChangeArrowheads="1"/>
          </p:cNvSpPr>
          <p:nvPr/>
        </p:nvSpPr>
        <p:spPr bwMode="auto">
          <a:xfrm>
            <a:off x="3581400" y="3733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7" name="Oval 18"/>
          <p:cNvSpPr>
            <a:spLocks noChangeArrowheads="1"/>
          </p:cNvSpPr>
          <p:nvPr/>
        </p:nvSpPr>
        <p:spPr bwMode="auto">
          <a:xfrm>
            <a:off x="3810000" y="4114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8" name="Oval 19"/>
          <p:cNvSpPr>
            <a:spLocks noChangeArrowheads="1"/>
          </p:cNvSpPr>
          <p:nvPr/>
        </p:nvSpPr>
        <p:spPr bwMode="auto">
          <a:xfrm>
            <a:off x="39624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49" name="Oval 20"/>
          <p:cNvSpPr>
            <a:spLocks noChangeArrowheads="1"/>
          </p:cNvSpPr>
          <p:nvPr/>
        </p:nvSpPr>
        <p:spPr bwMode="auto">
          <a:xfrm>
            <a:off x="42672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r>
              <a:rPr lang="en-US"/>
              <a:t>v</a:t>
            </a:r>
          </a:p>
        </p:txBody>
      </p:sp>
      <p:sp>
        <p:nvSpPr>
          <p:cNvPr id="48150" name="Oval 21"/>
          <p:cNvSpPr>
            <a:spLocks noChangeArrowheads="1"/>
          </p:cNvSpPr>
          <p:nvPr/>
        </p:nvSpPr>
        <p:spPr bwMode="auto">
          <a:xfrm>
            <a:off x="4419600" y="4038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1" name="Oval 22"/>
          <p:cNvSpPr>
            <a:spLocks noChangeArrowheads="1"/>
          </p:cNvSpPr>
          <p:nvPr/>
        </p:nvSpPr>
        <p:spPr bwMode="auto">
          <a:xfrm>
            <a:off x="4572000" y="3657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2" name="Oval 23"/>
          <p:cNvSpPr>
            <a:spLocks noChangeArrowheads="1"/>
          </p:cNvSpPr>
          <p:nvPr/>
        </p:nvSpPr>
        <p:spPr bwMode="auto">
          <a:xfrm>
            <a:off x="4800600" y="4038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3" name="Oval 24"/>
          <p:cNvSpPr>
            <a:spLocks noChangeArrowheads="1"/>
          </p:cNvSpPr>
          <p:nvPr/>
        </p:nvSpPr>
        <p:spPr bwMode="auto">
          <a:xfrm>
            <a:off x="49530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4" name="Oval 25"/>
          <p:cNvSpPr>
            <a:spLocks noChangeArrowheads="1"/>
          </p:cNvSpPr>
          <p:nvPr/>
        </p:nvSpPr>
        <p:spPr bwMode="auto">
          <a:xfrm>
            <a:off x="4038600" y="4876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5" name="Oval 26"/>
          <p:cNvSpPr>
            <a:spLocks noChangeArrowheads="1"/>
          </p:cNvSpPr>
          <p:nvPr/>
        </p:nvSpPr>
        <p:spPr bwMode="auto">
          <a:xfrm>
            <a:off x="5181600" y="4876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6" name="Oval 27"/>
          <p:cNvSpPr>
            <a:spLocks noChangeArrowheads="1"/>
          </p:cNvSpPr>
          <p:nvPr/>
        </p:nvSpPr>
        <p:spPr bwMode="auto">
          <a:xfrm>
            <a:off x="5562600" y="3733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7" name="Oval 28"/>
          <p:cNvSpPr>
            <a:spLocks noChangeArrowheads="1"/>
          </p:cNvSpPr>
          <p:nvPr/>
        </p:nvSpPr>
        <p:spPr bwMode="auto">
          <a:xfrm>
            <a:off x="5791200" y="4114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8" name="Oval 29"/>
          <p:cNvSpPr>
            <a:spLocks noChangeArrowheads="1"/>
          </p:cNvSpPr>
          <p:nvPr/>
        </p:nvSpPr>
        <p:spPr bwMode="auto">
          <a:xfrm>
            <a:off x="59436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59" name="Oval 30"/>
          <p:cNvSpPr>
            <a:spLocks noChangeArrowheads="1"/>
          </p:cNvSpPr>
          <p:nvPr/>
        </p:nvSpPr>
        <p:spPr bwMode="auto">
          <a:xfrm>
            <a:off x="62484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r>
              <a:rPr lang="en-US"/>
              <a:t>v</a:t>
            </a:r>
          </a:p>
        </p:txBody>
      </p:sp>
      <p:sp>
        <p:nvSpPr>
          <p:cNvPr id="48160" name="Oval 31"/>
          <p:cNvSpPr>
            <a:spLocks noChangeArrowheads="1"/>
          </p:cNvSpPr>
          <p:nvPr/>
        </p:nvSpPr>
        <p:spPr bwMode="auto">
          <a:xfrm>
            <a:off x="6400800" y="4038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61" name="Oval 32"/>
          <p:cNvSpPr>
            <a:spLocks noChangeArrowheads="1"/>
          </p:cNvSpPr>
          <p:nvPr/>
        </p:nvSpPr>
        <p:spPr bwMode="auto">
          <a:xfrm>
            <a:off x="6553200" y="3657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62" name="Oval 33"/>
          <p:cNvSpPr>
            <a:spLocks noChangeArrowheads="1"/>
          </p:cNvSpPr>
          <p:nvPr/>
        </p:nvSpPr>
        <p:spPr bwMode="auto">
          <a:xfrm>
            <a:off x="6781800" y="40386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63" name="Oval 34"/>
          <p:cNvSpPr>
            <a:spLocks noChangeArrowheads="1"/>
          </p:cNvSpPr>
          <p:nvPr/>
        </p:nvSpPr>
        <p:spPr bwMode="auto">
          <a:xfrm>
            <a:off x="6934200" y="45720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64" name="Oval 35"/>
          <p:cNvSpPr>
            <a:spLocks noChangeArrowheads="1"/>
          </p:cNvSpPr>
          <p:nvPr/>
        </p:nvSpPr>
        <p:spPr bwMode="auto">
          <a:xfrm>
            <a:off x="6096000" y="4876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65" name="Oval 36"/>
          <p:cNvSpPr>
            <a:spLocks noChangeArrowheads="1"/>
          </p:cNvSpPr>
          <p:nvPr/>
        </p:nvSpPr>
        <p:spPr bwMode="auto">
          <a:xfrm>
            <a:off x="7086600" y="4876800"/>
            <a:ext cx="228600" cy="228600"/>
          </a:xfrm>
          <a:prstGeom prst="ellipse">
            <a:avLst/>
          </a:prstGeom>
          <a:solidFill>
            <a:schemeClr val="tx1"/>
          </a:solidFill>
          <a:ln w="63500" algn="ctr">
            <a:noFill/>
            <a:round/>
            <a:headEnd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48166" name="Title 3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Nyquist-Shannon Sampling Theorem</a:t>
            </a:r>
          </a:p>
        </p:txBody>
      </p:sp>
    </p:spTree>
    <p:extLst>
      <p:ext uri="{BB962C8B-B14F-4D97-AF65-F5344CB8AC3E}">
        <p14:creationId xmlns:p14="http://schemas.microsoft.com/office/powerpoint/2010/main" val="16268477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Algorithm for downsampling by factor of 2</a:t>
            </a:r>
          </a:p>
        </p:txBody>
      </p:sp>
      <p:sp>
        <p:nvSpPr>
          <p:cNvPr id="3" name="Content Placeholder 2"/>
          <p:cNvSpPr txBox="1">
            <a:spLocks/>
          </p:cNvSpPr>
          <p:nvPr/>
        </p:nvSpPr>
        <p:spPr>
          <a:xfrm>
            <a:off x="457200" y="990600"/>
            <a:ext cx="8229600" cy="5135563"/>
          </a:xfrm>
          <a:prstGeom prst="rect">
            <a:avLst/>
          </a:prstGeom>
        </p:spPr>
        <p:txBody>
          <a:bodyPr/>
          <a:lstStyle/>
          <a:p>
            <a:pPr marL="514350" indent="-514350" eaLnBrk="0" hangingPunct="0">
              <a:spcBef>
                <a:spcPct val="20000"/>
              </a:spcBef>
              <a:buFont typeface="+mj-lt"/>
              <a:buAutoNum type="arabicPeriod"/>
              <a:defRPr/>
            </a:pPr>
            <a:endParaRPr lang="en-US" sz="2800" dirty="0">
              <a:latin typeface="+mn-lt"/>
              <a:cs typeface="+mn-cs"/>
            </a:endParaRPr>
          </a:p>
          <a:p>
            <a:pPr marL="514350" indent="-514350" eaLnBrk="0" hangingPunct="0">
              <a:spcBef>
                <a:spcPct val="20000"/>
              </a:spcBef>
              <a:buFont typeface="+mj-lt"/>
              <a:buAutoNum type="arabicPeriod"/>
              <a:defRPr/>
            </a:pPr>
            <a:r>
              <a:rPr lang="en-US" sz="2800" dirty="0">
                <a:latin typeface="+mn-lt"/>
                <a:cs typeface="+mn-cs"/>
              </a:rPr>
              <a:t>Start with image(h, w)</a:t>
            </a:r>
          </a:p>
          <a:p>
            <a:pPr marL="514350" indent="-514350" eaLnBrk="0" hangingPunct="0">
              <a:spcBef>
                <a:spcPct val="20000"/>
              </a:spcBef>
              <a:buFont typeface="+mj-lt"/>
              <a:buAutoNum type="arabicPeriod"/>
              <a:defRPr/>
            </a:pPr>
            <a:r>
              <a:rPr lang="en-US" sz="2800" dirty="0">
                <a:latin typeface="+mn-lt"/>
                <a:cs typeface="+mn-cs"/>
              </a:rPr>
              <a:t>Apply low-pass filter</a:t>
            </a:r>
          </a:p>
          <a:p>
            <a:pPr marL="800100" lvl="1" indent="-342900" eaLnBrk="0" hangingPunct="0">
              <a:spcBef>
                <a:spcPct val="20000"/>
              </a:spcBef>
              <a:defRPr/>
            </a:pPr>
            <a:r>
              <a:rPr lang="en-US" sz="2400" dirty="0">
                <a:latin typeface="+mn-lt"/>
                <a:cs typeface="+mn-cs"/>
              </a:rPr>
              <a:t>	</a:t>
            </a:r>
            <a:r>
              <a:rPr lang="en-US" sz="2400" dirty="0" err="1">
                <a:latin typeface="+mn-lt"/>
                <a:cs typeface="+mn-cs"/>
              </a:rPr>
              <a:t>im_blur</a:t>
            </a:r>
            <a:r>
              <a:rPr lang="en-US" sz="2400" dirty="0">
                <a:latin typeface="+mn-lt"/>
                <a:cs typeface="+mn-cs"/>
              </a:rPr>
              <a:t> = </a:t>
            </a:r>
            <a:r>
              <a:rPr lang="en-US" sz="2400" dirty="0" err="1">
                <a:latin typeface="+mn-lt"/>
                <a:cs typeface="+mn-cs"/>
              </a:rPr>
              <a:t>imfilter</a:t>
            </a:r>
            <a:r>
              <a:rPr lang="en-US" sz="2400" dirty="0">
                <a:latin typeface="+mn-lt"/>
                <a:cs typeface="+mn-cs"/>
              </a:rPr>
              <a:t>(image, </a:t>
            </a:r>
            <a:r>
              <a:rPr lang="en-US" sz="2400" dirty="0" err="1">
                <a:latin typeface="+mn-lt"/>
                <a:cs typeface="+mn-cs"/>
              </a:rPr>
              <a:t>fspecial</a:t>
            </a:r>
            <a:r>
              <a:rPr lang="en-US" sz="2400" dirty="0">
                <a:latin typeface="+mn-lt"/>
                <a:cs typeface="+mn-cs"/>
              </a:rPr>
              <a:t>(‘</a:t>
            </a:r>
            <a:r>
              <a:rPr lang="en-US" sz="2400" dirty="0" err="1">
                <a:latin typeface="+mn-lt"/>
                <a:cs typeface="+mn-cs"/>
              </a:rPr>
              <a:t>gaussian</a:t>
            </a:r>
            <a:r>
              <a:rPr lang="en-US" sz="2400" dirty="0">
                <a:latin typeface="+mn-lt"/>
                <a:cs typeface="+mn-cs"/>
              </a:rPr>
              <a:t>’, </a:t>
            </a:r>
            <a:r>
              <a:rPr lang="en-US" sz="2400" dirty="0" smtClean="0">
                <a:latin typeface="+mn-lt"/>
                <a:cs typeface="+mn-cs"/>
              </a:rPr>
              <a:t>13, 2))</a:t>
            </a:r>
            <a:endParaRPr lang="en-US" sz="2400" dirty="0">
              <a:latin typeface="+mn-lt"/>
              <a:cs typeface="+mn-cs"/>
            </a:endParaRPr>
          </a:p>
          <a:p>
            <a:pPr marL="514350" indent="-514350" eaLnBrk="0" hangingPunct="0">
              <a:spcBef>
                <a:spcPct val="20000"/>
              </a:spcBef>
              <a:buFont typeface="+mj-lt"/>
              <a:buAutoNum type="arabicPeriod"/>
              <a:defRPr/>
            </a:pPr>
            <a:r>
              <a:rPr lang="en-US" sz="2800" dirty="0">
                <a:latin typeface="+mn-lt"/>
                <a:cs typeface="+mn-cs"/>
              </a:rPr>
              <a:t>Sample every other pixel</a:t>
            </a:r>
          </a:p>
          <a:p>
            <a:pPr marL="800100" lvl="1" indent="-342900" eaLnBrk="0" hangingPunct="0">
              <a:spcBef>
                <a:spcPct val="20000"/>
              </a:spcBef>
              <a:defRPr/>
            </a:pPr>
            <a:r>
              <a:rPr lang="en-US" sz="2400" dirty="0">
                <a:latin typeface="+mn-lt"/>
                <a:cs typeface="+mn-cs"/>
              </a:rPr>
              <a:t>	</a:t>
            </a:r>
            <a:r>
              <a:rPr lang="en-US" sz="2400" dirty="0" err="1">
                <a:latin typeface="+mn-lt"/>
                <a:cs typeface="+mn-cs"/>
              </a:rPr>
              <a:t>im_small</a:t>
            </a:r>
            <a:r>
              <a:rPr lang="en-US" sz="2400" dirty="0">
                <a:latin typeface="+mn-lt"/>
                <a:cs typeface="+mn-cs"/>
              </a:rPr>
              <a:t> = </a:t>
            </a:r>
            <a:r>
              <a:rPr lang="en-US" sz="2400" dirty="0" err="1">
                <a:latin typeface="+mn-lt"/>
                <a:cs typeface="+mn-cs"/>
              </a:rPr>
              <a:t>im_blur</a:t>
            </a:r>
            <a:r>
              <a:rPr lang="en-US" sz="2400" dirty="0">
                <a:latin typeface="+mn-lt"/>
                <a:cs typeface="+mn-cs"/>
              </a:rPr>
              <a:t>(1:2:end, 1:2:end);</a:t>
            </a:r>
          </a:p>
          <a:p>
            <a:pPr marL="342900" indent="-342900" eaLnBrk="0" hangingPunct="0">
              <a:spcBef>
                <a:spcPct val="20000"/>
              </a:spcBef>
              <a:buFont typeface="Arial" charset="0"/>
              <a:buChar char="•"/>
              <a:defRPr/>
            </a:pPr>
            <a:endParaRPr lang="en-US" sz="2800" dirty="0">
              <a:latin typeface="+mn-lt"/>
              <a:cs typeface="+mn-cs"/>
            </a:endParaRPr>
          </a:p>
          <a:p>
            <a:pPr marL="342900" indent="-342900" eaLnBrk="0" hangingPunct="0">
              <a:spcBef>
                <a:spcPct val="20000"/>
              </a:spcBef>
              <a:defRPr/>
            </a:pPr>
            <a:endParaRPr lang="en-US" sz="2800" dirty="0">
              <a:latin typeface="+mn-lt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519972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226" name="Picture 2" descr="vg-nn-hal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228600" y="914400"/>
            <a:ext cx="3181350" cy="4187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27" name="Picture 3" descr="vg-nn-quarte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71800" y="914400"/>
            <a:ext cx="3181350" cy="4200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28" name="Picture 4" descr="vg-nn-eighth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72200" y="900113"/>
            <a:ext cx="3198813" cy="42148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2229" name="Rectangle 5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Subsampling without pre-filtering</a:t>
            </a:r>
          </a:p>
        </p:txBody>
      </p:sp>
      <p:sp>
        <p:nvSpPr>
          <p:cNvPr id="52230" name="Text Box 6"/>
          <p:cNvSpPr txBox="1">
            <a:spLocks noChangeArrowheads="1"/>
          </p:cNvSpPr>
          <p:nvPr/>
        </p:nvSpPr>
        <p:spPr bwMode="auto">
          <a:xfrm>
            <a:off x="3733800" y="5105400"/>
            <a:ext cx="16811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1/4  </a:t>
            </a:r>
            <a:r>
              <a:rPr lang="en-US" sz="1600"/>
              <a:t>(2x zoom)</a:t>
            </a:r>
          </a:p>
        </p:txBody>
      </p:sp>
      <p:sp>
        <p:nvSpPr>
          <p:cNvPr id="52231" name="Text Box 7"/>
          <p:cNvSpPr txBox="1">
            <a:spLocks noChangeArrowheads="1"/>
          </p:cNvSpPr>
          <p:nvPr/>
        </p:nvSpPr>
        <p:spPr bwMode="auto">
          <a:xfrm>
            <a:off x="6934200" y="5105400"/>
            <a:ext cx="16811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1/8  </a:t>
            </a:r>
            <a:r>
              <a:rPr lang="en-US" sz="1600"/>
              <a:t>(4x zoom)</a:t>
            </a:r>
          </a:p>
        </p:txBody>
      </p:sp>
      <p:sp>
        <p:nvSpPr>
          <p:cNvPr id="52232" name="Text Box 8"/>
          <p:cNvSpPr txBox="1">
            <a:spLocks noChangeArrowheads="1"/>
          </p:cNvSpPr>
          <p:nvPr/>
        </p:nvSpPr>
        <p:spPr bwMode="auto">
          <a:xfrm>
            <a:off x="1295400" y="5105400"/>
            <a:ext cx="60801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1/2</a:t>
            </a:r>
          </a:p>
        </p:txBody>
      </p:sp>
      <p:sp>
        <p:nvSpPr>
          <p:cNvPr id="52233" name="Text Box 9"/>
          <p:cNvSpPr txBox="1">
            <a:spLocks noChangeArrowheads="1"/>
          </p:cNvSpPr>
          <p:nvPr/>
        </p:nvSpPr>
        <p:spPr bwMode="auto">
          <a:xfrm>
            <a:off x="6705600" y="6477000"/>
            <a:ext cx="2374900" cy="274638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200"/>
              <a:t>Slide by Steve Seitz</a:t>
            </a:r>
          </a:p>
        </p:txBody>
      </p:sp>
    </p:spTree>
    <p:extLst>
      <p:ext uri="{BB962C8B-B14F-4D97-AF65-F5344CB8AC3E}">
        <p14:creationId xmlns:p14="http://schemas.microsoft.com/office/powerpoint/2010/main" val="284864702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250" name="Picture 2" descr="vg-gauss-eighth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248400" y="914400"/>
            <a:ext cx="3154363" cy="415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3251" name="Picture 3" descr="vg-gauss-quarte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6413" y="914400"/>
            <a:ext cx="3125787" cy="4127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3252" name="Picture 4" descr="vg-gauss-hal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-152400" y="914400"/>
            <a:ext cx="3132138" cy="4121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3253" name="Rectangle 5"/>
          <p:cNvSpPr>
            <a:spLocks noGrp="1" noChangeArrowheads="1"/>
          </p:cNvSpPr>
          <p:nvPr>
            <p:ph type="title"/>
          </p:nvPr>
        </p:nvSpPr>
        <p:spPr>
          <a:xfrm>
            <a:off x="685800" y="76200"/>
            <a:ext cx="7924800" cy="838200"/>
          </a:xfrm>
        </p:spPr>
        <p:txBody>
          <a:bodyPr/>
          <a:lstStyle/>
          <a:p>
            <a:r>
              <a:rPr lang="en-US" smtClean="0"/>
              <a:t>Subsampling with Gaussian pre-filtering</a:t>
            </a:r>
          </a:p>
        </p:txBody>
      </p:sp>
      <p:sp>
        <p:nvSpPr>
          <p:cNvPr id="53254" name="Text Box 6"/>
          <p:cNvSpPr txBox="1">
            <a:spLocks noChangeArrowheads="1"/>
          </p:cNvSpPr>
          <p:nvPr/>
        </p:nvSpPr>
        <p:spPr bwMode="auto">
          <a:xfrm>
            <a:off x="4267200" y="5105400"/>
            <a:ext cx="101282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G 1/4 </a:t>
            </a:r>
          </a:p>
        </p:txBody>
      </p:sp>
      <p:sp>
        <p:nvSpPr>
          <p:cNvPr id="53255" name="Text Box 7"/>
          <p:cNvSpPr txBox="1">
            <a:spLocks noChangeArrowheads="1"/>
          </p:cNvSpPr>
          <p:nvPr/>
        </p:nvSpPr>
        <p:spPr bwMode="auto">
          <a:xfrm>
            <a:off x="7377113" y="5105400"/>
            <a:ext cx="928687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G 1/8</a:t>
            </a:r>
          </a:p>
        </p:txBody>
      </p:sp>
      <p:sp>
        <p:nvSpPr>
          <p:cNvPr id="53256" name="Text Box 8"/>
          <p:cNvSpPr txBox="1">
            <a:spLocks noChangeArrowheads="1"/>
          </p:cNvSpPr>
          <p:nvPr/>
        </p:nvSpPr>
        <p:spPr bwMode="auto">
          <a:xfrm>
            <a:off x="533400" y="5105400"/>
            <a:ext cx="1981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Gaussian 1/2</a:t>
            </a:r>
          </a:p>
        </p:txBody>
      </p:sp>
      <p:sp>
        <p:nvSpPr>
          <p:cNvPr id="53257" name="Text Box 10"/>
          <p:cNvSpPr txBox="1">
            <a:spLocks noChangeArrowheads="1"/>
          </p:cNvSpPr>
          <p:nvPr/>
        </p:nvSpPr>
        <p:spPr bwMode="auto">
          <a:xfrm>
            <a:off x="6705600" y="6477000"/>
            <a:ext cx="2374900" cy="274638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200"/>
              <a:t>Slide by Steve Seitz</a:t>
            </a:r>
          </a:p>
        </p:txBody>
      </p:sp>
    </p:spTree>
    <p:extLst>
      <p:ext uri="{BB962C8B-B14F-4D97-AF65-F5344CB8AC3E}">
        <p14:creationId xmlns:p14="http://schemas.microsoft.com/office/powerpoint/2010/main" val="394207595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85800"/>
            <a:ext cx="8229600" cy="4906963"/>
          </a:xfrm>
        </p:spPr>
        <p:txBody>
          <a:bodyPr/>
          <a:lstStyle/>
          <a:p>
            <a:pPr marL="0">
              <a:buFont typeface="Arial" charset="0"/>
              <a:buNone/>
              <a:defRPr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</a:rPr>
              <a:t>Why does a lower resolution image still make sense to us?  What do we lose?</a:t>
            </a:r>
            <a:endParaRPr lang="en-US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17" name="Right Arrow 16"/>
          <p:cNvSpPr/>
          <p:nvPr/>
        </p:nvSpPr>
        <p:spPr>
          <a:xfrm>
            <a:off x="5486400" y="4191000"/>
            <a:ext cx="609600" cy="3810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9940" name="TextBox 18"/>
          <p:cNvSpPr txBox="1">
            <a:spLocks noChangeArrowheads="1"/>
          </p:cNvSpPr>
          <p:nvPr/>
        </p:nvSpPr>
        <p:spPr bwMode="auto">
          <a:xfrm>
            <a:off x="4422775" y="6550025"/>
            <a:ext cx="4721225" cy="30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/>
              <a:t>Image: </a:t>
            </a:r>
            <a:r>
              <a:rPr lang="en-US" sz="1400">
                <a:hlinkClick r:id="rId2"/>
              </a:rPr>
              <a:t>http://www.flickr.com/photos/igorms/136916757/ </a:t>
            </a:r>
            <a:endParaRPr lang="en-US" sz="1400"/>
          </a:p>
        </p:txBody>
      </p:sp>
      <p:pic>
        <p:nvPicPr>
          <p:cNvPr id="39941" name="Picture 4" descr="http://farm1.static.flickr.com/47/136916757_8237b4a9fb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" y="2667000"/>
            <a:ext cx="4762500" cy="3162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9942" name="Picture 4" descr="http://farm1.static.flickr.com/47/136916757_8237b4a9fb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400800" y="3657600"/>
            <a:ext cx="2008188" cy="1333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9943" name="TextBox 6"/>
          <p:cNvSpPr txBox="1">
            <a:spLocks noChangeArrowheads="1"/>
          </p:cNvSpPr>
          <p:nvPr/>
        </p:nvSpPr>
        <p:spPr bwMode="auto">
          <a:xfrm>
            <a:off x="3352800" y="0"/>
            <a:ext cx="1893888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3200"/>
              <a:t>Sampling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52800" y="2962354"/>
            <a:ext cx="4724400" cy="35193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867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Gaussian pyramid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/>
          <a:lstStyle/>
          <a:p>
            <a:pPr marL="285750" indent="-285750">
              <a:buFont typeface="Arial" pitchFamily="34" charset="0"/>
              <a:buChar char="•"/>
            </a:pPr>
            <a:r>
              <a:rPr lang="en-US" dirty="0"/>
              <a:t>Useful for coarse-to-fine matching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dirty="0"/>
              <a:t>Applications include multi-scale object detection, image alignment, optical flow, point tracking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Computing Gaussian/</a:t>
            </a:r>
            <a:r>
              <a:rPr lang="en-US" dirty="0" err="1" smtClean="0"/>
              <a:t>Laplacian</a:t>
            </a:r>
            <a:r>
              <a:rPr lang="en-US" dirty="0" smtClean="0"/>
              <a:t> Pyramid</a:t>
            </a:r>
          </a:p>
        </p:txBody>
      </p:sp>
      <p:pic>
        <p:nvPicPr>
          <p:cNvPr id="25603" name="Picture 3"/>
          <p:cNvPicPr>
            <a:picLocks noChangeAspect="1" noChangeArrowheads="1"/>
          </p:cNvPicPr>
          <p:nvPr/>
        </p:nvPicPr>
        <p:blipFill>
          <a:blip r:embed="rId2" cstate="print"/>
          <a:srcRect l="13889" t="37556" r="44444" b="21555"/>
          <a:stretch>
            <a:fillRect/>
          </a:stretch>
        </p:blipFill>
        <p:spPr bwMode="auto">
          <a:xfrm>
            <a:off x="609600" y="1219200"/>
            <a:ext cx="7826375" cy="480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5604" name="TextBox 5"/>
          <p:cNvSpPr txBox="1">
            <a:spLocks noChangeArrowheads="1"/>
          </p:cNvSpPr>
          <p:nvPr/>
        </p:nvSpPr>
        <p:spPr bwMode="auto">
          <a:xfrm>
            <a:off x="3078163" y="6550025"/>
            <a:ext cx="6065837" cy="30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/>
              <a:t>http://sepwww.stanford.edu/~morgan/texturematch/paper_html/node3.html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105400" y="5808491"/>
            <a:ext cx="3057247" cy="369332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lang="en-US" b="1" dirty="0" smtClean="0"/>
              <a:t>Useful figure to remember</a:t>
            </a:r>
            <a:endParaRPr lang="en-US" b="1" dirty="0"/>
          </a:p>
        </p:txBody>
      </p:sp>
      <p:sp>
        <p:nvSpPr>
          <p:cNvPr id="3" name="TextBox 2"/>
          <p:cNvSpPr txBox="1"/>
          <p:nvPr/>
        </p:nvSpPr>
        <p:spPr>
          <a:xfrm>
            <a:off x="3733800" y="762000"/>
            <a:ext cx="206979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Gaussian Pyramid</a:t>
            </a:r>
            <a:endParaRPr lang="en-US" dirty="0"/>
          </a:p>
        </p:txBody>
      </p:sp>
      <p:cxnSp>
        <p:nvCxnSpPr>
          <p:cNvPr id="5" name="Straight Arrow Connector 4"/>
          <p:cNvCxnSpPr/>
          <p:nvPr/>
        </p:nvCxnSpPr>
        <p:spPr>
          <a:xfrm flipH="1">
            <a:off x="1905000" y="1065665"/>
            <a:ext cx="1828800" cy="39266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>
            <a:off x="5178725" y="1261999"/>
            <a:ext cx="0" cy="62431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>
            <a:off x="5803597" y="1131332"/>
            <a:ext cx="1968803" cy="951311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/>
          <p:cNvSpPr txBox="1"/>
          <p:nvPr/>
        </p:nvSpPr>
        <p:spPr>
          <a:xfrm>
            <a:off x="4522787" y="5181600"/>
            <a:ext cx="28264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3-level </a:t>
            </a:r>
            <a:r>
              <a:rPr lang="en-US" dirty="0" smtClean="0"/>
              <a:t>Laplacian Pyramid</a:t>
            </a:r>
            <a:endParaRPr lang="en-US" dirty="0"/>
          </a:p>
        </p:txBody>
      </p:sp>
      <p:cxnSp>
        <p:nvCxnSpPr>
          <p:cNvPr id="16" name="Straight Arrow Connector 15"/>
          <p:cNvCxnSpPr/>
          <p:nvPr/>
        </p:nvCxnSpPr>
        <p:spPr>
          <a:xfrm flipH="1" flipV="1">
            <a:off x="3970484" y="4888468"/>
            <a:ext cx="449116" cy="29313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/>
          <p:cNvCxnSpPr/>
          <p:nvPr/>
        </p:nvCxnSpPr>
        <p:spPr>
          <a:xfrm flipV="1">
            <a:off x="5886523" y="4615464"/>
            <a:ext cx="0" cy="56613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/>
          <p:nvPr/>
        </p:nvCxnSpPr>
        <p:spPr>
          <a:xfrm flipV="1">
            <a:off x="6605408" y="2743200"/>
            <a:ext cx="1166992" cy="24384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686800" cy="914400"/>
          </a:xfrm>
        </p:spPr>
        <p:txBody>
          <a:bodyPr/>
          <a:lstStyle/>
          <a:p>
            <a:r>
              <a:rPr lang="en-US" dirty="0" smtClean="0"/>
              <a:t>Image reconstruction from </a:t>
            </a:r>
            <a:r>
              <a:rPr lang="en-US" dirty="0" err="1" smtClean="0"/>
              <a:t>Laplacian</a:t>
            </a:r>
            <a:r>
              <a:rPr lang="en-US" dirty="0" smtClean="0"/>
              <a:t> pyramid</a:t>
            </a:r>
            <a:endParaRPr lang="en-US" dirty="0"/>
          </a:p>
        </p:txBody>
      </p:sp>
      <p:pic>
        <p:nvPicPr>
          <p:cNvPr id="210948" name="Picture 4" descr="http://sepwww.stanford.edu/~morgan/texturematch/Gif/lapl-pyr-recon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18249" y="1981200"/>
            <a:ext cx="5591175" cy="34004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485210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4. Region </a:t>
            </a:r>
            <a:r>
              <a:rPr lang="en-US" dirty="0"/>
              <a:t>selection and compositing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Selecting image regions</a:t>
            </a:r>
          </a:p>
          <a:p>
            <a:pPr lvl="1"/>
            <a:r>
              <a:rPr lang="en-US" dirty="0" smtClean="0"/>
              <a:t>Intelligent scissors</a:t>
            </a:r>
          </a:p>
          <a:p>
            <a:pPr lvl="1"/>
            <a:r>
              <a:rPr lang="en-US" dirty="0" smtClean="0"/>
              <a:t>Graph cuts</a:t>
            </a:r>
          </a:p>
          <a:p>
            <a:r>
              <a:rPr lang="en-US" dirty="0" smtClean="0"/>
              <a:t>Compositing</a:t>
            </a:r>
          </a:p>
          <a:p>
            <a:pPr lvl="1"/>
            <a:r>
              <a:rPr lang="en-US" dirty="0" smtClean="0"/>
              <a:t>Alpha masks</a:t>
            </a:r>
          </a:p>
          <a:p>
            <a:pPr lvl="1"/>
            <a:r>
              <a:rPr lang="en-US" dirty="0" smtClean="0"/>
              <a:t>Feathering</a:t>
            </a:r>
          </a:p>
          <a:p>
            <a:pPr lvl="1"/>
            <a:r>
              <a:rPr lang="en-US" dirty="0" err="1" smtClean="0"/>
              <a:t>Laplacian</a:t>
            </a:r>
            <a:r>
              <a:rPr lang="en-US" dirty="0" smtClean="0"/>
              <a:t> pyramid blending</a:t>
            </a:r>
          </a:p>
          <a:p>
            <a:pPr lvl="1"/>
            <a:r>
              <a:rPr lang="en-US" dirty="0" smtClean="0"/>
              <a:t>Poisson blending</a:t>
            </a:r>
          </a:p>
          <a:p>
            <a:pPr lvl="1"/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91446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Intelligent Scissors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You can treat the image as a graph</a:t>
            </a:r>
          </a:p>
          <a:p>
            <a:pPr lvl="1"/>
            <a:r>
              <a:rPr lang="en-US" dirty="0" smtClean="0"/>
              <a:t>Nodes = pixels, edges connect neighboring pixels</a:t>
            </a:r>
          </a:p>
        </p:txBody>
      </p:sp>
      <p:grpSp>
        <p:nvGrpSpPr>
          <p:cNvPr id="6" name="Group 5"/>
          <p:cNvGrpSpPr>
            <a:grpSpLocks noChangeAspect="1"/>
          </p:cNvGrpSpPr>
          <p:nvPr/>
        </p:nvGrpSpPr>
        <p:grpSpPr>
          <a:xfrm>
            <a:off x="304801" y="2455653"/>
            <a:ext cx="3962400" cy="2971800"/>
            <a:chOff x="2209800" y="3124200"/>
            <a:chExt cx="4673600" cy="3505200"/>
          </a:xfrm>
        </p:grpSpPr>
        <p:pic>
          <p:nvPicPr>
            <p:cNvPr id="4" name="Picture 2" descr="C:\Users\Hoiem\Documents\Classes\Computational Photography - Fall 2010\lectures\figs\gradim.png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2209800" y="3124200"/>
              <a:ext cx="4673600" cy="3505200"/>
            </a:xfrm>
            <a:prstGeom prst="rect">
              <a:avLst/>
            </a:prstGeom>
            <a:noFill/>
          </p:spPr>
        </p:pic>
        <p:sp>
          <p:nvSpPr>
            <p:cNvPr id="5" name="Freeform 4"/>
            <p:cNvSpPr/>
            <p:nvPr/>
          </p:nvSpPr>
          <p:spPr>
            <a:xfrm>
              <a:off x="4852359" y="3778370"/>
              <a:ext cx="990600" cy="2393830"/>
            </a:xfrm>
            <a:custGeom>
              <a:avLst/>
              <a:gdLst>
                <a:gd name="connsiteX0" fmla="*/ 517585 w 1148036"/>
                <a:gd name="connsiteY0" fmla="*/ 5751 h 2076090"/>
                <a:gd name="connsiteX1" fmla="*/ 379563 w 1148036"/>
                <a:gd name="connsiteY1" fmla="*/ 74762 h 2076090"/>
                <a:gd name="connsiteX2" fmla="*/ 310551 w 1148036"/>
                <a:gd name="connsiteY2" fmla="*/ 126520 h 2076090"/>
                <a:gd name="connsiteX3" fmla="*/ 172529 w 1148036"/>
                <a:gd name="connsiteY3" fmla="*/ 143773 h 2076090"/>
                <a:gd name="connsiteX4" fmla="*/ 120770 w 1148036"/>
                <a:gd name="connsiteY4" fmla="*/ 281796 h 2076090"/>
                <a:gd name="connsiteX5" fmla="*/ 69012 w 1148036"/>
                <a:gd name="connsiteY5" fmla="*/ 299049 h 2076090"/>
                <a:gd name="connsiteX6" fmla="*/ 17253 w 1148036"/>
                <a:gd name="connsiteY6" fmla="*/ 695864 h 2076090"/>
                <a:gd name="connsiteX7" fmla="*/ 0 w 1148036"/>
                <a:gd name="connsiteY7" fmla="*/ 1109932 h 2076090"/>
                <a:gd name="connsiteX8" fmla="*/ 17253 w 1148036"/>
                <a:gd name="connsiteY8" fmla="*/ 1351471 h 2076090"/>
                <a:gd name="connsiteX9" fmla="*/ 51759 w 1148036"/>
                <a:gd name="connsiteY9" fmla="*/ 1403230 h 2076090"/>
                <a:gd name="connsiteX10" fmla="*/ 69012 w 1148036"/>
                <a:gd name="connsiteY10" fmla="*/ 1489494 h 2076090"/>
                <a:gd name="connsiteX11" fmla="*/ 155276 w 1148036"/>
                <a:gd name="connsiteY11" fmla="*/ 1575758 h 2076090"/>
                <a:gd name="connsiteX12" fmla="*/ 189781 w 1148036"/>
                <a:gd name="connsiteY12" fmla="*/ 1627517 h 2076090"/>
                <a:gd name="connsiteX13" fmla="*/ 207034 w 1148036"/>
                <a:gd name="connsiteY13" fmla="*/ 1679275 h 2076090"/>
                <a:gd name="connsiteX14" fmla="*/ 310551 w 1148036"/>
                <a:gd name="connsiteY14" fmla="*/ 1782792 h 2076090"/>
                <a:gd name="connsiteX15" fmla="*/ 362310 w 1148036"/>
                <a:gd name="connsiteY15" fmla="*/ 1834551 h 2076090"/>
                <a:gd name="connsiteX16" fmla="*/ 465827 w 1148036"/>
                <a:gd name="connsiteY16" fmla="*/ 1903562 h 2076090"/>
                <a:gd name="connsiteX17" fmla="*/ 517585 w 1148036"/>
                <a:gd name="connsiteY17" fmla="*/ 1955320 h 2076090"/>
                <a:gd name="connsiteX18" fmla="*/ 707366 w 1148036"/>
                <a:gd name="connsiteY18" fmla="*/ 2041585 h 2076090"/>
                <a:gd name="connsiteX19" fmla="*/ 810883 w 1148036"/>
                <a:gd name="connsiteY19" fmla="*/ 2076090 h 2076090"/>
                <a:gd name="connsiteX20" fmla="*/ 948906 w 1148036"/>
                <a:gd name="connsiteY20" fmla="*/ 2058837 h 2076090"/>
                <a:gd name="connsiteX21" fmla="*/ 1035170 w 1148036"/>
                <a:gd name="connsiteY21" fmla="*/ 1955320 h 2076090"/>
                <a:gd name="connsiteX22" fmla="*/ 1052423 w 1148036"/>
                <a:gd name="connsiteY22" fmla="*/ 1869056 h 2076090"/>
                <a:gd name="connsiteX23" fmla="*/ 1069676 w 1148036"/>
                <a:gd name="connsiteY23" fmla="*/ 1800045 h 2076090"/>
                <a:gd name="connsiteX24" fmla="*/ 1121434 w 1148036"/>
                <a:gd name="connsiteY24" fmla="*/ 885645 h 2076090"/>
                <a:gd name="connsiteX25" fmla="*/ 1121434 w 1148036"/>
                <a:gd name="connsiteY25" fmla="*/ 506083 h 2076090"/>
                <a:gd name="connsiteX26" fmla="*/ 1069676 w 1148036"/>
                <a:gd name="connsiteY26" fmla="*/ 385313 h 2076090"/>
                <a:gd name="connsiteX27" fmla="*/ 1017917 w 1148036"/>
                <a:gd name="connsiteY27" fmla="*/ 350807 h 2076090"/>
                <a:gd name="connsiteX28" fmla="*/ 914400 w 1148036"/>
                <a:gd name="connsiteY28" fmla="*/ 281796 h 2076090"/>
                <a:gd name="connsiteX29" fmla="*/ 776378 w 1148036"/>
                <a:gd name="connsiteY29" fmla="*/ 195532 h 2076090"/>
                <a:gd name="connsiteX30" fmla="*/ 724619 w 1148036"/>
                <a:gd name="connsiteY30" fmla="*/ 161026 h 2076090"/>
                <a:gd name="connsiteX31" fmla="*/ 586596 w 1148036"/>
                <a:gd name="connsiteY31" fmla="*/ 126520 h 2076090"/>
                <a:gd name="connsiteX32" fmla="*/ 534838 w 1148036"/>
                <a:gd name="connsiteY32" fmla="*/ 109268 h 2076090"/>
                <a:gd name="connsiteX33" fmla="*/ 517585 w 1148036"/>
                <a:gd name="connsiteY33" fmla="*/ 5751 h 20760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</a:cxnLst>
              <a:rect l="l" t="t" r="r" b="b"/>
              <a:pathLst>
                <a:path w="1148036" h="2076090">
                  <a:moveTo>
                    <a:pt x="517585" y="5751"/>
                  </a:moveTo>
                  <a:cubicBezTo>
                    <a:pt x="491706" y="0"/>
                    <a:pt x="423994" y="48844"/>
                    <a:pt x="379563" y="74762"/>
                  </a:cubicBezTo>
                  <a:cubicBezTo>
                    <a:pt x="354725" y="89251"/>
                    <a:pt x="337830" y="117427"/>
                    <a:pt x="310551" y="126520"/>
                  </a:cubicBezTo>
                  <a:cubicBezTo>
                    <a:pt x="266565" y="141182"/>
                    <a:pt x="218536" y="138022"/>
                    <a:pt x="172529" y="143773"/>
                  </a:cubicBezTo>
                  <a:cubicBezTo>
                    <a:pt x="162901" y="182284"/>
                    <a:pt x="150844" y="251722"/>
                    <a:pt x="120770" y="281796"/>
                  </a:cubicBezTo>
                  <a:cubicBezTo>
                    <a:pt x="107911" y="294655"/>
                    <a:pt x="86265" y="293298"/>
                    <a:pt x="69012" y="299049"/>
                  </a:cubicBezTo>
                  <a:cubicBezTo>
                    <a:pt x="4976" y="491155"/>
                    <a:pt x="32764" y="377890"/>
                    <a:pt x="17253" y="695864"/>
                  </a:cubicBezTo>
                  <a:cubicBezTo>
                    <a:pt x="10522" y="833842"/>
                    <a:pt x="5751" y="971909"/>
                    <a:pt x="0" y="1109932"/>
                  </a:cubicBezTo>
                  <a:cubicBezTo>
                    <a:pt x="5751" y="1190445"/>
                    <a:pt x="3225" y="1271981"/>
                    <a:pt x="17253" y="1351471"/>
                  </a:cubicBezTo>
                  <a:cubicBezTo>
                    <a:pt x="20857" y="1371891"/>
                    <a:pt x="44478" y="1383815"/>
                    <a:pt x="51759" y="1403230"/>
                  </a:cubicBezTo>
                  <a:cubicBezTo>
                    <a:pt x="62055" y="1430687"/>
                    <a:pt x="58716" y="1462037"/>
                    <a:pt x="69012" y="1489494"/>
                  </a:cubicBezTo>
                  <a:cubicBezTo>
                    <a:pt x="88182" y="1540614"/>
                    <a:pt x="113102" y="1547642"/>
                    <a:pt x="155276" y="1575758"/>
                  </a:cubicBezTo>
                  <a:cubicBezTo>
                    <a:pt x="166778" y="1593011"/>
                    <a:pt x="180508" y="1608971"/>
                    <a:pt x="189781" y="1627517"/>
                  </a:cubicBezTo>
                  <a:cubicBezTo>
                    <a:pt x="197914" y="1643783"/>
                    <a:pt x="195869" y="1664920"/>
                    <a:pt x="207034" y="1679275"/>
                  </a:cubicBezTo>
                  <a:cubicBezTo>
                    <a:pt x="236993" y="1717794"/>
                    <a:pt x="276045" y="1748286"/>
                    <a:pt x="310551" y="1782792"/>
                  </a:cubicBezTo>
                  <a:cubicBezTo>
                    <a:pt x="327804" y="1800045"/>
                    <a:pt x="342008" y="1821017"/>
                    <a:pt x="362310" y="1834551"/>
                  </a:cubicBezTo>
                  <a:cubicBezTo>
                    <a:pt x="396816" y="1857555"/>
                    <a:pt x="436503" y="1874238"/>
                    <a:pt x="465827" y="1903562"/>
                  </a:cubicBezTo>
                  <a:cubicBezTo>
                    <a:pt x="483080" y="1920815"/>
                    <a:pt x="498326" y="1940340"/>
                    <a:pt x="517585" y="1955320"/>
                  </a:cubicBezTo>
                  <a:cubicBezTo>
                    <a:pt x="643208" y="2053027"/>
                    <a:pt x="582058" y="2007410"/>
                    <a:pt x="707366" y="2041585"/>
                  </a:cubicBezTo>
                  <a:cubicBezTo>
                    <a:pt x="742457" y="2051155"/>
                    <a:pt x="810883" y="2076090"/>
                    <a:pt x="810883" y="2076090"/>
                  </a:cubicBezTo>
                  <a:cubicBezTo>
                    <a:pt x="856891" y="2070339"/>
                    <a:pt x="905332" y="2074682"/>
                    <a:pt x="948906" y="2058837"/>
                  </a:cubicBezTo>
                  <a:cubicBezTo>
                    <a:pt x="978131" y="2048210"/>
                    <a:pt x="1018740" y="1979964"/>
                    <a:pt x="1035170" y="1955320"/>
                  </a:cubicBezTo>
                  <a:cubicBezTo>
                    <a:pt x="1040921" y="1926565"/>
                    <a:pt x="1046062" y="1897682"/>
                    <a:pt x="1052423" y="1869056"/>
                  </a:cubicBezTo>
                  <a:cubicBezTo>
                    <a:pt x="1057567" y="1845909"/>
                    <a:pt x="1068782" y="1823740"/>
                    <a:pt x="1069676" y="1800045"/>
                  </a:cubicBezTo>
                  <a:cubicBezTo>
                    <a:pt x="1103780" y="896289"/>
                    <a:pt x="959391" y="1209735"/>
                    <a:pt x="1121434" y="885645"/>
                  </a:cubicBezTo>
                  <a:cubicBezTo>
                    <a:pt x="1145226" y="695310"/>
                    <a:pt x="1148036" y="745503"/>
                    <a:pt x="1121434" y="506083"/>
                  </a:cubicBezTo>
                  <a:cubicBezTo>
                    <a:pt x="1116485" y="461538"/>
                    <a:pt x="1102177" y="417814"/>
                    <a:pt x="1069676" y="385313"/>
                  </a:cubicBezTo>
                  <a:cubicBezTo>
                    <a:pt x="1055014" y="370651"/>
                    <a:pt x="1033846" y="364082"/>
                    <a:pt x="1017917" y="350807"/>
                  </a:cubicBezTo>
                  <a:cubicBezTo>
                    <a:pt x="931760" y="279010"/>
                    <a:pt x="1005361" y="312116"/>
                    <a:pt x="914400" y="281796"/>
                  </a:cubicBezTo>
                  <a:cubicBezTo>
                    <a:pt x="831629" y="157636"/>
                    <a:pt x="948840" y="310507"/>
                    <a:pt x="776378" y="195532"/>
                  </a:cubicBezTo>
                  <a:cubicBezTo>
                    <a:pt x="759125" y="184030"/>
                    <a:pt x="743165" y="170299"/>
                    <a:pt x="724619" y="161026"/>
                  </a:cubicBezTo>
                  <a:cubicBezTo>
                    <a:pt x="685181" y="141307"/>
                    <a:pt x="625970" y="136363"/>
                    <a:pt x="586596" y="126520"/>
                  </a:cubicBezTo>
                  <a:cubicBezTo>
                    <a:pt x="568953" y="122109"/>
                    <a:pt x="552091" y="115019"/>
                    <a:pt x="534838" y="109268"/>
                  </a:cubicBezTo>
                  <a:cubicBezTo>
                    <a:pt x="510311" y="35686"/>
                    <a:pt x="543464" y="11502"/>
                    <a:pt x="517585" y="5751"/>
                  </a:cubicBezTo>
                  <a:close/>
                </a:path>
              </a:pathLst>
            </a:cu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95800" y="2362200"/>
            <a:ext cx="4421683" cy="312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TextBox 7"/>
          <p:cNvSpPr txBox="1"/>
          <p:nvPr/>
        </p:nvSpPr>
        <p:spPr>
          <a:xfrm>
            <a:off x="609600" y="5562600"/>
            <a:ext cx="85344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Intelligent Scissors: Good boundaries are a short (high gradient) path through the graph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43407572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Graph Cuts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You can treat the image as a graph</a:t>
            </a:r>
          </a:p>
          <a:p>
            <a:pPr lvl="1"/>
            <a:r>
              <a:rPr lang="en-US" dirty="0" smtClean="0"/>
              <a:t>Nodes = pixels, edges connect neighboring pixels</a:t>
            </a:r>
          </a:p>
        </p:txBody>
      </p:sp>
      <p:grpSp>
        <p:nvGrpSpPr>
          <p:cNvPr id="4" name="Group 61"/>
          <p:cNvGrpSpPr>
            <a:grpSpLocks noChangeAspect="1"/>
          </p:cNvGrpSpPr>
          <p:nvPr/>
        </p:nvGrpSpPr>
        <p:grpSpPr>
          <a:xfrm>
            <a:off x="274959" y="2819400"/>
            <a:ext cx="4525641" cy="2365439"/>
            <a:chOff x="304800" y="1219200"/>
            <a:chExt cx="8687614" cy="4540798"/>
          </a:xfrm>
        </p:grpSpPr>
        <p:sp>
          <p:nvSpPr>
            <p:cNvPr id="9" name="Oval 8"/>
            <p:cNvSpPr/>
            <p:nvPr/>
          </p:nvSpPr>
          <p:spPr>
            <a:xfrm>
              <a:off x="4648200" y="5029200"/>
              <a:ext cx="914400" cy="457200"/>
            </a:xfrm>
            <a:prstGeom prst="ellipse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100"/>
            </a:p>
          </p:txBody>
        </p:sp>
        <p:cxnSp>
          <p:nvCxnSpPr>
            <p:cNvPr id="10" name="Straight Connector 9"/>
            <p:cNvCxnSpPr/>
            <p:nvPr/>
          </p:nvCxnSpPr>
          <p:spPr>
            <a:xfrm rot="5400000">
              <a:off x="4953000" y="3733800"/>
              <a:ext cx="1676400" cy="13716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rot="10800000" flipV="1">
              <a:off x="5086350" y="3657600"/>
              <a:ext cx="2381250" cy="16002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rot="5400000">
              <a:off x="4686300" y="4533900"/>
              <a:ext cx="1143000" cy="3048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/>
            <p:cNvCxnSpPr/>
            <p:nvPr/>
          </p:nvCxnSpPr>
          <p:spPr>
            <a:xfrm rot="10800000" flipV="1">
              <a:off x="5105400" y="4343400"/>
              <a:ext cx="1524000" cy="9144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Connector 13"/>
            <p:cNvCxnSpPr/>
            <p:nvPr/>
          </p:nvCxnSpPr>
          <p:spPr>
            <a:xfrm rot="5400000">
              <a:off x="4762500" y="4152900"/>
              <a:ext cx="1447800" cy="7620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5" name="Group 41"/>
            <p:cNvGrpSpPr/>
            <p:nvPr/>
          </p:nvGrpSpPr>
          <p:grpSpPr>
            <a:xfrm>
              <a:off x="2860675" y="2057400"/>
              <a:ext cx="4911725" cy="3276600"/>
              <a:chOff x="1411287" y="2057400"/>
              <a:chExt cx="4911725" cy="3276600"/>
            </a:xfrm>
            <a:scene3d>
              <a:camera prst="isometricOffAxis2Top"/>
              <a:lightRig rig="threePt" dir="t"/>
            </a:scene3d>
          </p:grpSpPr>
          <p:sp>
            <p:nvSpPr>
              <p:cNvPr id="16" name="Oval 15"/>
              <p:cNvSpPr/>
              <p:nvPr/>
            </p:nvSpPr>
            <p:spPr>
              <a:xfrm>
                <a:off x="1411287" y="2057400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sp>
            <p:nvSpPr>
              <p:cNvPr id="17" name="Oval 16"/>
              <p:cNvSpPr/>
              <p:nvPr/>
            </p:nvSpPr>
            <p:spPr>
              <a:xfrm>
                <a:off x="2782887" y="2057400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sp>
            <p:nvSpPr>
              <p:cNvPr id="18" name="Oval 17"/>
              <p:cNvSpPr/>
              <p:nvPr/>
            </p:nvSpPr>
            <p:spPr>
              <a:xfrm>
                <a:off x="1411287" y="3276600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19" name="Straight Connector 18"/>
              <p:cNvCxnSpPr>
                <a:stCxn id="16" idx="6"/>
                <a:endCxn id="17" idx="2"/>
              </p:cNvCxnSpPr>
              <p:nvPr/>
            </p:nvCxnSpPr>
            <p:spPr>
              <a:xfrm>
                <a:off x="2173287" y="2438400"/>
                <a:ext cx="6096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0" name="Straight Connector 19"/>
              <p:cNvCxnSpPr>
                <a:stCxn id="16" idx="4"/>
                <a:endCxn id="18" idx="0"/>
              </p:cNvCxnSpPr>
              <p:nvPr/>
            </p:nvCxnSpPr>
            <p:spPr>
              <a:xfrm rot="5400000">
                <a:off x="1563688" y="3048000"/>
                <a:ext cx="457200" cy="3175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1" name="Oval 20"/>
              <p:cNvSpPr/>
              <p:nvPr/>
            </p:nvSpPr>
            <p:spPr>
              <a:xfrm>
                <a:off x="2782887" y="3276600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22" name="Straight Connector 21"/>
              <p:cNvCxnSpPr/>
              <p:nvPr/>
            </p:nvCxnSpPr>
            <p:spPr>
              <a:xfrm rot="5400000">
                <a:off x="2935288" y="3048000"/>
                <a:ext cx="457200" cy="3175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Straight Connector 22"/>
              <p:cNvCxnSpPr/>
              <p:nvPr/>
            </p:nvCxnSpPr>
            <p:spPr>
              <a:xfrm>
                <a:off x="2173287" y="3733800"/>
                <a:ext cx="6096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4" name="Oval 23"/>
              <p:cNvSpPr/>
              <p:nvPr/>
            </p:nvSpPr>
            <p:spPr>
              <a:xfrm>
                <a:off x="4189412" y="2109788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sp>
            <p:nvSpPr>
              <p:cNvPr id="25" name="Oval 24"/>
              <p:cNvSpPr/>
              <p:nvPr/>
            </p:nvSpPr>
            <p:spPr>
              <a:xfrm>
                <a:off x="5561012" y="2109788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sp>
            <p:nvSpPr>
              <p:cNvPr id="26" name="Oval 25"/>
              <p:cNvSpPr/>
              <p:nvPr/>
            </p:nvSpPr>
            <p:spPr>
              <a:xfrm>
                <a:off x="4189412" y="3328988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27" name="Straight Connector 26"/>
              <p:cNvCxnSpPr>
                <a:stCxn id="24" idx="6"/>
                <a:endCxn id="25" idx="2"/>
              </p:cNvCxnSpPr>
              <p:nvPr/>
            </p:nvCxnSpPr>
            <p:spPr>
              <a:xfrm>
                <a:off x="4951412" y="2490788"/>
                <a:ext cx="609600" cy="1587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/>
              <p:cNvCxnSpPr>
                <a:stCxn id="24" idx="4"/>
                <a:endCxn id="26" idx="0"/>
              </p:cNvCxnSpPr>
              <p:nvPr/>
            </p:nvCxnSpPr>
            <p:spPr>
              <a:xfrm rot="5400000">
                <a:off x="4342606" y="3101181"/>
                <a:ext cx="4572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9" name="Oval 28"/>
              <p:cNvSpPr/>
              <p:nvPr/>
            </p:nvSpPr>
            <p:spPr>
              <a:xfrm>
                <a:off x="5561012" y="3328988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30" name="Straight Connector 29"/>
              <p:cNvCxnSpPr>
                <a:stCxn id="25" idx="4"/>
                <a:endCxn id="29" idx="0"/>
              </p:cNvCxnSpPr>
              <p:nvPr/>
            </p:nvCxnSpPr>
            <p:spPr>
              <a:xfrm rot="5400000">
                <a:off x="5714206" y="3101181"/>
                <a:ext cx="4572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1" name="Straight Connector 30"/>
              <p:cNvCxnSpPr/>
              <p:nvPr/>
            </p:nvCxnSpPr>
            <p:spPr>
              <a:xfrm>
                <a:off x="4951412" y="3786188"/>
                <a:ext cx="609600" cy="1587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2" name="Oval 31"/>
              <p:cNvSpPr/>
              <p:nvPr/>
            </p:nvSpPr>
            <p:spPr>
              <a:xfrm>
                <a:off x="1411287" y="4519613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33" name="Straight Connector 32"/>
              <p:cNvCxnSpPr>
                <a:endCxn id="32" idx="0"/>
              </p:cNvCxnSpPr>
              <p:nvPr/>
            </p:nvCxnSpPr>
            <p:spPr>
              <a:xfrm rot="5400000">
                <a:off x="1563688" y="4289425"/>
                <a:ext cx="457200" cy="3175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4" name="Oval 33"/>
              <p:cNvSpPr/>
              <p:nvPr/>
            </p:nvSpPr>
            <p:spPr>
              <a:xfrm>
                <a:off x="2782887" y="4519613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35" name="Straight Connector 34"/>
              <p:cNvCxnSpPr/>
              <p:nvPr/>
            </p:nvCxnSpPr>
            <p:spPr>
              <a:xfrm rot="5400000">
                <a:off x="2935288" y="4289425"/>
                <a:ext cx="457200" cy="3175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6" name="Straight Connector 35"/>
              <p:cNvCxnSpPr/>
              <p:nvPr/>
            </p:nvCxnSpPr>
            <p:spPr>
              <a:xfrm>
                <a:off x="2173287" y="4976813"/>
                <a:ext cx="609600" cy="1587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7" name="Oval 36"/>
              <p:cNvSpPr/>
              <p:nvPr/>
            </p:nvSpPr>
            <p:spPr>
              <a:xfrm>
                <a:off x="4189412" y="4572000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38" name="Straight Connector 37"/>
              <p:cNvCxnSpPr>
                <a:endCxn id="37" idx="0"/>
              </p:cNvCxnSpPr>
              <p:nvPr/>
            </p:nvCxnSpPr>
            <p:spPr>
              <a:xfrm rot="5400000">
                <a:off x="4342606" y="4344194"/>
                <a:ext cx="4572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9" name="Oval 38"/>
              <p:cNvSpPr/>
              <p:nvPr/>
            </p:nvSpPr>
            <p:spPr>
              <a:xfrm>
                <a:off x="5561012" y="4572000"/>
                <a:ext cx="762000" cy="76200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 sz="1100" dirty="0"/>
              </a:p>
            </p:txBody>
          </p:sp>
          <p:cxnSp>
            <p:nvCxnSpPr>
              <p:cNvPr id="40" name="Straight Connector 39"/>
              <p:cNvCxnSpPr>
                <a:endCxn id="39" idx="0"/>
              </p:cNvCxnSpPr>
              <p:nvPr/>
            </p:nvCxnSpPr>
            <p:spPr>
              <a:xfrm rot="5400000">
                <a:off x="5714206" y="4344194"/>
                <a:ext cx="4572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1" name="Straight Connector 40"/>
              <p:cNvCxnSpPr/>
              <p:nvPr/>
            </p:nvCxnSpPr>
            <p:spPr>
              <a:xfrm>
                <a:off x="4951412" y="5029200"/>
                <a:ext cx="6096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2" name="Straight Connector 41"/>
              <p:cNvCxnSpPr/>
              <p:nvPr/>
            </p:nvCxnSpPr>
            <p:spPr>
              <a:xfrm>
                <a:off x="3562350" y="2438400"/>
                <a:ext cx="6096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3" name="Straight Connector 42"/>
              <p:cNvCxnSpPr/>
              <p:nvPr/>
            </p:nvCxnSpPr>
            <p:spPr>
              <a:xfrm>
                <a:off x="3562350" y="3733800"/>
                <a:ext cx="609600" cy="1588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4" name="Straight Connector 43"/>
              <p:cNvCxnSpPr/>
              <p:nvPr/>
            </p:nvCxnSpPr>
            <p:spPr>
              <a:xfrm>
                <a:off x="3562350" y="4976813"/>
                <a:ext cx="609600" cy="1587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45" name="Oval 44"/>
            <p:cNvSpPr/>
            <p:nvPr/>
          </p:nvSpPr>
          <p:spPr>
            <a:xfrm>
              <a:off x="4800600" y="1447800"/>
              <a:ext cx="914400" cy="457200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100"/>
            </a:p>
          </p:txBody>
        </p:sp>
        <p:cxnSp>
          <p:nvCxnSpPr>
            <p:cNvPr id="46" name="Straight Connector 45"/>
            <p:cNvCxnSpPr>
              <a:stCxn id="45" idx="4"/>
            </p:cNvCxnSpPr>
            <p:nvPr/>
          </p:nvCxnSpPr>
          <p:spPr>
            <a:xfrm rot="5400000">
              <a:off x="4038600" y="1828800"/>
              <a:ext cx="1143000" cy="12954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7" name="Straight Connector 46"/>
            <p:cNvCxnSpPr>
              <a:stCxn id="45" idx="4"/>
            </p:cNvCxnSpPr>
            <p:nvPr/>
          </p:nvCxnSpPr>
          <p:spPr>
            <a:xfrm rot="5400000">
              <a:off x="4572000" y="2514600"/>
              <a:ext cx="1295400" cy="762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Straight Connector 47"/>
            <p:cNvCxnSpPr>
              <a:stCxn id="45" idx="4"/>
            </p:cNvCxnSpPr>
            <p:nvPr/>
          </p:nvCxnSpPr>
          <p:spPr>
            <a:xfrm rot="5400000">
              <a:off x="3162300" y="1638300"/>
              <a:ext cx="1828800" cy="23622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Connector 48"/>
            <p:cNvCxnSpPr>
              <a:stCxn id="45" idx="4"/>
            </p:cNvCxnSpPr>
            <p:nvPr/>
          </p:nvCxnSpPr>
          <p:spPr>
            <a:xfrm rot="5400000">
              <a:off x="3695700" y="2324100"/>
              <a:ext cx="1981200" cy="11430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Straight Connector 49"/>
            <p:cNvCxnSpPr>
              <a:stCxn id="45" idx="4"/>
            </p:cNvCxnSpPr>
            <p:nvPr/>
          </p:nvCxnSpPr>
          <p:spPr>
            <a:xfrm rot="5400000">
              <a:off x="4152900" y="2476500"/>
              <a:ext cx="1676400" cy="5334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/>
            <p:cNvCxnSpPr>
              <a:stCxn id="45" idx="4"/>
            </p:cNvCxnSpPr>
            <p:nvPr/>
          </p:nvCxnSpPr>
          <p:spPr>
            <a:xfrm rot="5400000">
              <a:off x="3581400" y="1752600"/>
              <a:ext cx="1524000" cy="18288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2" name="TextBox 125"/>
            <p:cNvSpPr txBox="1">
              <a:spLocks noChangeArrowheads="1"/>
            </p:cNvSpPr>
            <p:nvPr/>
          </p:nvSpPr>
          <p:spPr bwMode="auto">
            <a:xfrm>
              <a:off x="6019799" y="1219200"/>
              <a:ext cx="2354668" cy="5021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100"/>
                <a:t>Source (Label 0)</a:t>
              </a:r>
            </a:p>
          </p:txBody>
        </p:sp>
        <p:sp>
          <p:nvSpPr>
            <p:cNvPr id="53" name="TextBox 126"/>
            <p:cNvSpPr txBox="1">
              <a:spLocks noChangeArrowheads="1"/>
            </p:cNvSpPr>
            <p:nvPr/>
          </p:nvSpPr>
          <p:spPr bwMode="auto">
            <a:xfrm>
              <a:off x="5867400" y="5257800"/>
              <a:ext cx="2025409" cy="5021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100"/>
                <a:t>Sink (Label 1)</a:t>
              </a:r>
            </a:p>
          </p:txBody>
        </p:sp>
        <p:sp>
          <p:nvSpPr>
            <p:cNvPr id="54" name="TextBox 127"/>
            <p:cNvSpPr txBox="1">
              <a:spLocks noChangeArrowheads="1"/>
            </p:cNvSpPr>
            <p:nvPr/>
          </p:nvSpPr>
          <p:spPr bwMode="auto">
            <a:xfrm>
              <a:off x="6400800" y="2285999"/>
              <a:ext cx="2591614" cy="5021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100"/>
                <a:t>Cost to assign to 0</a:t>
              </a:r>
            </a:p>
          </p:txBody>
        </p:sp>
        <p:sp>
          <p:nvSpPr>
            <p:cNvPr id="55" name="TextBox 128"/>
            <p:cNvSpPr txBox="1">
              <a:spLocks noChangeArrowheads="1"/>
            </p:cNvSpPr>
            <p:nvPr/>
          </p:nvSpPr>
          <p:spPr bwMode="auto">
            <a:xfrm>
              <a:off x="2286000" y="4876801"/>
              <a:ext cx="2591614" cy="5021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100"/>
                <a:t>Cost to assign to 1</a:t>
              </a:r>
            </a:p>
          </p:txBody>
        </p:sp>
        <p:sp>
          <p:nvSpPr>
            <p:cNvPr id="56" name="TextBox 129"/>
            <p:cNvSpPr txBox="1">
              <a:spLocks noChangeArrowheads="1"/>
            </p:cNvSpPr>
            <p:nvPr/>
          </p:nvSpPr>
          <p:spPr bwMode="auto">
            <a:xfrm>
              <a:off x="304800" y="4038601"/>
              <a:ext cx="2579305" cy="5021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100"/>
                <a:t>Cost to split nodes</a:t>
              </a:r>
            </a:p>
          </p:txBody>
        </p:sp>
        <p:cxnSp>
          <p:nvCxnSpPr>
            <p:cNvPr id="57" name="Straight Arrow Connector 56"/>
            <p:cNvCxnSpPr>
              <a:stCxn id="56" idx="3"/>
            </p:cNvCxnSpPr>
            <p:nvPr/>
          </p:nvCxnSpPr>
          <p:spPr>
            <a:xfrm flipV="1">
              <a:off x="2884105" y="3886204"/>
              <a:ext cx="697297" cy="403495"/>
            </a:xfrm>
            <a:prstGeom prst="straightConnector1">
              <a:avLst/>
            </a:prstGeom>
            <a:ln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8" name="Rectangle 57"/>
            <p:cNvSpPr/>
            <p:nvPr/>
          </p:nvSpPr>
          <p:spPr>
            <a:xfrm>
              <a:off x="5638800" y="3048000"/>
              <a:ext cx="381000" cy="38100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100"/>
            </a:p>
          </p:txBody>
        </p:sp>
        <p:sp>
          <p:nvSpPr>
            <p:cNvPr id="59" name="Rectangle 58"/>
            <p:cNvSpPr/>
            <p:nvPr/>
          </p:nvSpPr>
          <p:spPr>
            <a:xfrm>
              <a:off x="5105400" y="3505200"/>
              <a:ext cx="381000" cy="38100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100"/>
            </a:p>
          </p:txBody>
        </p:sp>
        <p:sp>
          <p:nvSpPr>
            <p:cNvPr id="60" name="Rectangle 59"/>
            <p:cNvSpPr/>
            <p:nvPr/>
          </p:nvSpPr>
          <p:spPr>
            <a:xfrm>
              <a:off x="4572000" y="3886200"/>
              <a:ext cx="381000" cy="38100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100"/>
            </a:p>
          </p:txBody>
        </p:sp>
        <p:sp>
          <p:nvSpPr>
            <p:cNvPr id="61" name="Freeform 60"/>
            <p:cNvSpPr/>
            <p:nvPr/>
          </p:nvSpPr>
          <p:spPr>
            <a:xfrm>
              <a:off x="3067050" y="2057400"/>
              <a:ext cx="3867150" cy="2476500"/>
            </a:xfrm>
            <a:custGeom>
              <a:avLst/>
              <a:gdLst>
                <a:gd name="connsiteX0" fmla="*/ 2076450 w 2076450"/>
                <a:gd name="connsiteY0" fmla="*/ 0 h 2171700"/>
                <a:gd name="connsiteX1" fmla="*/ 1905000 w 2076450"/>
                <a:gd name="connsiteY1" fmla="*/ 38100 h 2171700"/>
                <a:gd name="connsiteX2" fmla="*/ 1790700 w 2076450"/>
                <a:gd name="connsiteY2" fmla="*/ 95250 h 2171700"/>
                <a:gd name="connsiteX3" fmla="*/ 1676400 w 2076450"/>
                <a:gd name="connsiteY3" fmla="*/ 209550 h 2171700"/>
                <a:gd name="connsiteX4" fmla="*/ 1638300 w 2076450"/>
                <a:gd name="connsiteY4" fmla="*/ 266700 h 2171700"/>
                <a:gd name="connsiteX5" fmla="*/ 1543050 w 2076450"/>
                <a:gd name="connsiteY5" fmla="*/ 381000 h 2171700"/>
                <a:gd name="connsiteX6" fmla="*/ 1504950 w 2076450"/>
                <a:gd name="connsiteY6" fmla="*/ 514350 h 2171700"/>
                <a:gd name="connsiteX7" fmla="*/ 1428750 w 2076450"/>
                <a:gd name="connsiteY7" fmla="*/ 628650 h 2171700"/>
                <a:gd name="connsiteX8" fmla="*/ 1352550 w 2076450"/>
                <a:gd name="connsiteY8" fmla="*/ 723900 h 2171700"/>
                <a:gd name="connsiteX9" fmla="*/ 1276350 w 2076450"/>
                <a:gd name="connsiteY9" fmla="*/ 838200 h 2171700"/>
                <a:gd name="connsiteX10" fmla="*/ 1162050 w 2076450"/>
                <a:gd name="connsiteY10" fmla="*/ 952500 h 2171700"/>
                <a:gd name="connsiteX11" fmla="*/ 1104900 w 2076450"/>
                <a:gd name="connsiteY11" fmla="*/ 1009650 h 2171700"/>
                <a:gd name="connsiteX12" fmla="*/ 1047750 w 2076450"/>
                <a:gd name="connsiteY12" fmla="*/ 1085850 h 2171700"/>
                <a:gd name="connsiteX13" fmla="*/ 971550 w 2076450"/>
                <a:gd name="connsiteY13" fmla="*/ 1200150 h 2171700"/>
                <a:gd name="connsiteX14" fmla="*/ 933450 w 2076450"/>
                <a:gd name="connsiteY14" fmla="*/ 1257300 h 2171700"/>
                <a:gd name="connsiteX15" fmla="*/ 876300 w 2076450"/>
                <a:gd name="connsiteY15" fmla="*/ 1295400 h 2171700"/>
                <a:gd name="connsiteX16" fmla="*/ 819150 w 2076450"/>
                <a:gd name="connsiteY16" fmla="*/ 1352550 h 2171700"/>
                <a:gd name="connsiteX17" fmla="*/ 762000 w 2076450"/>
                <a:gd name="connsiteY17" fmla="*/ 1371600 h 2171700"/>
                <a:gd name="connsiteX18" fmla="*/ 647700 w 2076450"/>
                <a:gd name="connsiteY18" fmla="*/ 1447800 h 2171700"/>
                <a:gd name="connsiteX19" fmla="*/ 590550 w 2076450"/>
                <a:gd name="connsiteY19" fmla="*/ 1485900 h 2171700"/>
                <a:gd name="connsiteX20" fmla="*/ 476250 w 2076450"/>
                <a:gd name="connsiteY20" fmla="*/ 1543050 h 2171700"/>
                <a:gd name="connsiteX21" fmla="*/ 419100 w 2076450"/>
                <a:gd name="connsiteY21" fmla="*/ 1562100 h 2171700"/>
                <a:gd name="connsiteX22" fmla="*/ 361950 w 2076450"/>
                <a:gd name="connsiteY22" fmla="*/ 1600200 h 2171700"/>
                <a:gd name="connsiteX23" fmla="*/ 247650 w 2076450"/>
                <a:gd name="connsiteY23" fmla="*/ 1638300 h 2171700"/>
                <a:gd name="connsiteX24" fmla="*/ 114300 w 2076450"/>
                <a:gd name="connsiteY24" fmla="*/ 1695450 h 2171700"/>
                <a:gd name="connsiteX25" fmla="*/ 57150 w 2076450"/>
                <a:gd name="connsiteY25" fmla="*/ 1733550 h 2171700"/>
                <a:gd name="connsiteX26" fmla="*/ 0 w 2076450"/>
                <a:gd name="connsiteY26" fmla="*/ 1847850 h 2171700"/>
                <a:gd name="connsiteX27" fmla="*/ 19050 w 2076450"/>
                <a:gd name="connsiteY27" fmla="*/ 2000250 h 2171700"/>
                <a:gd name="connsiteX28" fmla="*/ 38100 w 2076450"/>
                <a:gd name="connsiteY28" fmla="*/ 2095500 h 2171700"/>
                <a:gd name="connsiteX29" fmla="*/ 95250 w 2076450"/>
                <a:gd name="connsiteY29" fmla="*/ 2114550 h 2171700"/>
                <a:gd name="connsiteX30" fmla="*/ 114300 w 2076450"/>
                <a:gd name="connsiteY30" fmla="*/ 2171700 h 2171700"/>
                <a:gd name="connsiteX0" fmla="*/ 3867150 w 3867150"/>
                <a:gd name="connsiteY0" fmla="*/ 0 h 2476500"/>
                <a:gd name="connsiteX1" fmla="*/ 3695700 w 3867150"/>
                <a:gd name="connsiteY1" fmla="*/ 38100 h 2476500"/>
                <a:gd name="connsiteX2" fmla="*/ 3581400 w 3867150"/>
                <a:gd name="connsiteY2" fmla="*/ 95250 h 2476500"/>
                <a:gd name="connsiteX3" fmla="*/ 3467100 w 3867150"/>
                <a:gd name="connsiteY3" fmla="*/ 209550 h 2476500"/>
                <a:gd name="connsiteX4" fmla="*/ 3429000 w 3867150"/>
                <a:gd name="connsiteY4" fmla="*/ 266700 h 2476500"/>
                <a:gd name="connsiteX5" fmla="*/ 3333750 w 3867150"/>
                <a:gd name="connsiteY5" fmla="*/ 381000 h 2476500"/>
                <a:gd name="connsiteX6" fmla="*/ 3295650 w 3867150"/>
                <a:gd name="connsiteY6" fmla="*/ 514350 h 2476500"/>
                <a:gd name="connsiteX7" fmla="*/ 3219450 w 3867150"/>
                <a:gd name="connsiteY7" fmla="*/ 628650 h 2476500"/>
                <a:gd name="connsiteX8" fmla="*/ 3143250 w 3867150"/>
                <a:gd name="connsiteY8" fmla="*/ 723900 h 2476500"/>
                <a:gd name="connsiteX9" fmla="*/ 3067050 w 3867150"/>
                <a:gd name="connsiteY9" fmla="*/ 838200 h 2476500"/>
                <a:gd name="connsiteX10" fmla="*/ 2952750 w 3867150"/>
                <a:gd name="connsiteY10" fmla="*/ 952500 h 2476500"/>
                <a:gd name="connsiteX11" fmla="*/ 2895600 w 3867150"/>
                <a:gd name="connsiteY11" fmla="*/ 1009650 h 2476500"/>
                <a:gd name="connsiteX12" fmla="*/ 2838450 w 3867150"/>
                <a:gd name="connsiteY12" fmla="*/ 1085850 h 2476500"/>
                <a:gd name="connsiteX13" fmla="*/ 2762250 w 3867150"/>
                <a:gd name="connsiteY13" fmla="*/ 1200150 h 2476500"/>
                <a:gd name="connsiteX14" fmla="*/ 2724150 w 3867150"/>
                <a:gd name="connsiteY14" fmla="*/ 1257300 h 2476500"/>
                <a:gd name="connsiteX15" fmla="*/ 2667000 w 3867150"/>
                <a:gd name="connsiteY15" fmla="*/ 1295400 h 2476500"/>
                <a:gd name="connsiteX16" fmla="*/ 2609850 w 3867150"/>
                <a:gd name="connsiteY16" fmla="*/ 1352550 h 2476500"/>
                <a:gd name="connsiteX17" fmla="*/ 2552700 w 3867150"/>
                <a:gd name="connsiteY17" fmla="*/ 1371600 h 2476500"/>
                <a:gd name="connsiteX18" fmla="*/ 2438400 w 3867150"/>
                <a:gd name="connsiteY18" fmla="*/ 1447800 h 2476500"/>
                <a:gd name="connsiteX19" fmla="*/ 2381250 w 3867150"/>
                <a:gd name="connsiteY19" fmla="*/ 1485900 h 2476500"/>
                <a:gd name="connsiteX20" fmla="*/ 2266950 w 3867150"/>
                <a:gd name="connsiteY20" fmla="*/ 1543050 h 2476500"/>
                <a:gd name="connsiteX21" fmla="*/ 2209800 w 3867150"/>
                <a:gd name="connsiteY21" fmla="*/ 1562100 h 2476500"/>
                <a:gd name="connsiteX22" fmla="*/ 2152650 w 3867150"/>
                <a:gd name="connsiteY22" fmla="*/ 1600200 h 2476500"/>
                <a:gd name="connsiteX23" fmla="*/ 2038350 w 3867150"/>
                <a:gd name="connsiteY23" fmla="*/ 1638300 h 2476500"/>
                <a:gd name="connsiteX24" fmla="*/ 1905000 w 3867150"/>
                <a:gd name="connsiteY24" fmla="*/ 1695450 h 2476500"/>
                <a:gd name="connsiteX25" fmla="*/ 1847850 w 3867150"/>
                <a:gd name="connsiteY25" fmla="*/ 1733550 h 2476500"/>
                <a:gd name="connsiteX26" fmla="*/ 1790700 w 3867150"/>
                <a:gd name="connsiteY26" fmla="*/ 1847850 h 2476500"/>
                <a:gd name="connsiteX27" fmla="*/ 1809750 w 3867150"/>
                <a:gd name="connsiteY27" fmla="*/ 2000250 h 2476500"/>
                <a:gd name="connsiteX28" fmla="*/ 1828800 w 3867150"/>
                <a:gd name="connsiteY28" fmla="*/ 2095500 h 2476500"/>
                <a:gd name="connsiteX29" fmla="*/ 1885950 w 3867150"/>
                <a:gd name="connsiteY29" fmla="*/ 2114550 h 2476500"/>
                <a:gd name="connsiteX30" fmla="*/ 0 w 3867150"/>
                <a:gd name="connsiteY30" fmla="*/ 2476500 h 2476500"/>
                <a:gd name="connsiteX0" fmla="*/ 3867150 w 3867150"/>
                <a:gd name="connsiteY0" fmla="*/ 0 h 2476500"/>
                <a:gd name="connsiteX1" fmla="*/ 3695700 w 3867150"/>
                <a:gd name="connsiteY1" fmla="*/ 38100 h 2476500"/>
                <a:gd name="connsiteX2" fmla="*/ 3581400 w 3867150"/>
                <a:gd name="connsiteY2" fmla="*/ 95250 h 2476500"/>
                <a:gd name="connsiteX3" fmla="*/ 3467100 w 3867150"/>
                <a:gd name="connsiteY3" fmla="*/ 209550 h 2476500"/>
                <a:gd name="connsiteX4" fmla="*/ 3429000 w 3867150"/>
                <a:gd name="connsiteY4" fmla="*/ 266700 h 2476500"/>
                <a:gd name="connsiteX5" fmla="*/ 3333750 w 3867150"/>
                <a:gd name="connsiteY5" fmla="*/ 381000 h 2476500"/>
                <a:gd name="connsiteX6" fmla="*/ 3295650 w 3867150"/>
                <a:gd name="connsiteY6" fmla="*/ 514350 h 2476500"/>
                <a:gd name="connsiteX7" fmla="*/ 3219450 w 3867150"/>
                <a:gd name="connsiteY7" fmla="*/ 628650 h 2476500"/>
                <a:gd name="connsiteX8" fmla="*/ 3143250 w 3867150"/>
                <a:gd name="connsiteY8" fmla="*/ 723900 h 2476500"/>
                <a:gd name="connsiteX9" fmla="*/ 3067050 w 3867150"/>
                <a:gd name="connsiteY9" fmla="*/ 838200 h 2476500"/>
                <a:gd name="connsiteX10" fmla="*/ 2952750 w 3867150"/>
                <a:gd name="connsiteY10" fmla="*/ 952500 h 2476500"/>
                <a:gd name="connsiteX11" fmla="*/ 2895600 w 3867150"/>
                <a:gd name="connsiteY11" fmla="*/ 1009650 h 2476500"/>
                <a:gd name="connsiteX12" fmla="*/ 2838450 w 3867150"/>
                <a:gd name="connsiteY12" fmla="*/ 1085850 h 2476500"/>
                <a:gd name="connsiteX13" fmla="*/ 2762250 w 3867150"/>
                <a:gd name="connsiteY13" fmla="*/ 1200150 h 2476500"/>
                <a:gd name="connsiteX14" fmla="*/ 2724150 w 3867150"/>
                <a:gd name="connsiteY14" fmla="*/ 1257300 h 2476500"/>
                <a:gd name="connsiteX15" fmla="*/ 2667000 w 3867150"/>
                <a:gd name="connsiteY15" fmla="*/ 1295400 h 2476500"/>
                <a:gd name="connsiteX16" fmla="*/ 2609850 w 3867150"/>
                <a:gd name="connsiteY16" fmla="*/ 1352550 h 2476500"/>
                <a:gd name="connsiteX17" fmla="*/ 2552700 w 3867150"/>
                <a:gd name="connsiteY17" fmla="*/ 1371600 h 2476500"/>
                <a:gd name="connsiteX18" fmla="*/ 2438400 w 3867150"/>
                <a:gd name="connsiteY18" fmla="*/ 1447800 h 2476500"/>
                <a:gd name="connsiteX19" fmla="*/ 2381250 w 3867150"/>
                <a:gd name="connsiteY19" fmla="*/ 1485900 h 2476500"/>
                <a:gd name="connsiteX20" fmla="*/ 2266950 w 3867150"/>
                <a:gd name="connsiteY20" fmla="*/ 1543050 h 2476500"/>
                <a:gd name="connsiteX21" fmla="*/ 2209800 w 3867150"/>
                <a:gd name="connsiteY21" fmla="*/ 1562100 h 2476500"/>
                <a:gd name="connsiteX22" fmla="*/ 2152650 w 3867150"/>
                <a:gd name="connsiteY22" fmla="*/ 1600200 h 2476500"/>
                <a:gd name="connsiteX23" fmla="*/ 2038350 w 3867150"/>
                <a:gd name="connsiteY23" fmla="*/ 1638300 h 2476500"/>
                <a:gd name="connsiteX24" fmla="*/ 1905000 w 3867150"/>
                <a:gd name="connsiteY24" fmla="*/ 1695450 h 2476500"/>
                <a:gd name="connsiteX25" fmla="*/ 1847850 w 3867150"/>
                <a:gd name="connsiteY25" fmla="*/ 1733550 h 2476500"/>
                <a:gd name="connsiteX26" fmla="*/ 1790700 w 3867150"/>
                <a:gd name="connsiteY26" fmla="*/ 1847850 h 2476500"/>
                <a:gd name="connsiteX27" fmla="*/ 1809750 w 3867150"/>
                <a:gd name="connsiteY27" fmla="*/ 2000250 h 2476500"/>
                <a:gd name="connsiteX28" fmla="*/ 1828800 w 3867150"/>
                <a:gd name="connsiteY28" fmla="*/ 2095500 h 2476500"/>
                <a:gd name="connsiteX29" fmla="*/ 1504950 w 3867150"/>
                <a:gd name="connsiteY29" fmla="*/ 2114550 h 2476500"/>
                <a:gd name="connsiteX30" fmla="*/ 0 w 3867150"/>
                <a:gd name="connsiteY30" fmla="*/ 2476500 h 2476500"/>
                <a:gd name="connsiteX0" fmla="*/ 3867150 w 3867150"/>
                <a:gd name="connsiteY0" fmla="*/ 0 h 2476500"/>
                <a:gd name="connsiteX1" fmla="*/ 3695700 w 3867150"/>
                <a:gd name="connsiteY1" fmla="*/ 38100 h 2476500"/>
                <a:gd name="connsiteX2" fmla="*/ 3581400 w 3867150"/>
                <a:gd name="connsiteY2" fmla="*/ 95250 h 2476500"/>
                <a:gd name="connsiteX3" fmla="*/ 3467100 w 3867150"/>
                <a:gd name="connsiteY3" fmla="*/ 209550 h 2476500"/>
                <a:gd name="connsiteX4" fmla="*/ 3429000 w 3867150"/>
                <a:gd name="connsiteY4" fmla="*/ 266700 h 2476500"/>
                <a:gd name="connsiteX5" fmla="*/ 3333750 w 3867150"/>
                <a:gd name="connsiteY5" fmla="*/ 381000 h 2476500"/>
                <a:gd name="connsiteX6" fmla="*/ 3295650 w 3867150"/>
                <a:gd name="connsiteY6" fmla="*/ 514350 h 2476500"/>
                <a:gd name="connsiteX7" fmla="*/ 3219450 w 3867150"/>
                <a:gd name="connsiteY7" fmla="*/ 628650 h 2476500"/>
                <a:gd name="connsiteX8" fmla="*/ 3143250 w 3867150"/>
                <a:gd name="connsiteY8" fmla="*/ 723900 h 2476500"/>
                <a:gd name="connsiteX9" fmla="*/ 3067050 w 3867150"/>
                <a:gd name="connsiteY9" fmla="*/ 838200 h 2476500"/>
                <a:gd name="connsiteX10" fmla="*/ 2952750 w 3867150"/>
                <a:gd name="connsiteY10" fmla="*/ 952500 h 2476500"/>
                <a:gd name="connsiteX11" fmla="*/ 2895600 w 3867150"/>
                <a:gd name="connsiteY11" fmla="*/ 1009650 h 2476500"/>
                <a:gd name="connsiteX12" fmla="*/ 2838450 w 3867150"/>
                <a:gd name="connsiteY12" fmla="*/ 1085850 h 2476500"/>
                <a:gd name="connsiteX13" fmla="*/ 2762250 w 3867150"/>
                <a:gd name="connsiteY13" fmla="*/ 1200150 h 2476500"/>
                <a:gd name="connsiteX14" fmla="*/ 2724150 w 3867150"/>
                <a:gd name="connsiteY14" fmla="*/ 1257300 h 2476500"/>
                <a:gd name="connsiteX15" fmla="*/ 2667000 w 3867150"/>
                <a:gd name="connsiteY15" fmla="*/ 1295400 h 2476500"/>
                <a:gd name="connsiteX16" fmla="*/ 2609850 w 3867150"/>
                <a:gd name="connsiteY16" fmla="*/ 1352550 h 2476500"/>
                <a:gd name="connsiteX17" fmla="*/ 2552700 w 3867150"/>
                <a:gd name="connsiteY17" fmla="*/ 1371600 h 2476500"/>
                <a:gd name="connsiteX18" fmla="*/ 2438400 w 3867150"/>
                <a:gd name="connsiteY18" fmla="*/ 1447800 h 2476500"/>
                <a:gd name="connsiteX19" fmla="*/ 2381250 w 3867150"/>
                <a:gd name="connsiteY19" fmla="*/ 1485900 h 2476500"/>
                <a:gd name="connsiteX20" fmla="*/ 2266950 w 3867150"/>
                <a:gd name="connsiteY20" fmla="*/ 1543050 h 2476500"/>
                <a:gd name="connsiteX21" fmla="*/ 2209800 w 3867150"/>
                <a:gd name="connsiteY21" fmla="*/ 1562100 h 2476500"/>
                <a:gd name="connsiteX22" fmla="*/ 2152650 w 3867150"/>
                <a:gd name="connsiteY22" fmla="*/ 1600200 h 2476500"/>
                <a:gd name="connsiteX23" fmla="*/ 2038350 w 3867150"/>
                <a:gd name="connsiteY23" fmla="*/ 1638300 h 2476500"/>
                <a:gd name="connsiteX24" fmla="*/ 1905000 w 3867150"/>
                <a:gd name="connsiteY24" fmla="*/ 1695450 h 2476500"/>
                <a:gd name="connsiteX25" fmla="*/ 1847850 w 3867150"/>
                <a:gd name="connsiteY25" fmla="*/ 1733550 h 2476500"/>
                <a:gd name="connsiteX26" fmla="*/ 1790700 w 3867150"/>
                <a:gd name="connsiteY26" fmla="*/ 1847850 h 2476500"/>
                <a:gd name="connsiteX27" fmla="*/ 1809750 w 3867150"/>
                <a:gd name="connsiteY27" fmla="*/ 2000250 h 2476500"/>
                <a:gd name="connsiteX28" fmla="*/ 1143000 w 3867150"/>
                <a:gd name="connsiteY28" fmla="*/ 2324100 h 2476500"/>
                <a:gd name="connsiteX29" fmla="*/ 1504950 w 3867150"/>
                <a:gd name="connsiteY29" fmla="*/ 2114550 h 2476500"/>
                <a:gd name="connsiteX30" fmla="*/ 0 w 3867150"/>
                <a:gd name="connsiteY30" fmla="*/ 2476500 h 2476500"/>
                <a:gd name="connsiteX0" fmla="*/ 3867150 w 3867150"/>
                <a:gd name="connsiteY0" fmla="*/ 0 h 2476500"/>
                <a:gd name="connsiteX1" fmla="*/ 3695700 w 3867150"/>
                <a:gd name="connsiteY1" fmla="*/ 38100 h 2476500"/>
                <a:gd name="connsiteX2" fmla="*/ 3581400 w 3867150"/>
                <a:gd name="connsiteY2" fmla="*/ 95250 h 2476500"/>
                <a:gd name="connsiteX3" fmla="*/ 3467100 w 3867150"/>
                <a:gd name="connsiteY3" fmla="*/ 209550 h 2476500"/>
                <a:gd name="connsiteX4" fmla="*/ 3429000 w 3867150"/>
                <a:gd name="connsiteY4" fmla="*/ 266700 h 2476500"/>
                <a:gd name="connsiteX5" fmla="*/ 3333750 w 3867150"/>
                <a:gd name="connsiteY5" fmla="*/ 381000 h 2476500"/>
                <a:gd name="connsiteX6" fmla="*/ 3295650 w 3867150"/>
                <a:gd name="connsiteY6" fmla="*/ 514350 h 2476500"/>
                <a:gd name="connsiteX7" fmla="*/ 3219450 w 3867150"/>
                <a:gd name="connsiteY7" fmla="*/ 628650 h 2476500"/>
                <a:gd name="connsiteX8" fmla="*/ 3143250 w 3867150"/>
                <a:gd name="connsiteY8" fmla="*/ 723900 h 2476500"/>
                <a:gd name="connsiteX9" fmla="*/ 3067050 w 3867150"/>
                <a:gd name="connsiteY9" fmla="*/ 838200 h 2476500"/>
                <a:gd name="connsiteX10" fmla="*/ 2952750 w 3867150"/>
                <a:gd name="connsiteY10" fmla="*/ 952500 h 2476500"/>
                <a:gd name="connsiteX11" fmla="*/ 2895600 w 3867150"/>
                <a:gd name="connsiteY11" fmla="*/ 1009650 h 2476500"/>
                <a:gd name="connsiteX12" fmla="*/ 2838450 w 3867150"/>
                <a:gd name="connsiteY12" fmla="*/ 1085850 h 2476500"/>
                <a:gd name="connsiteX13" fmla="*/ 2762250 w 3867150"/>
                <a:gd name="connsiteY13" fmla="*/ 1200150 h 2476500"/>
                <a:gd name="connsiteX14" fmla="*/ 2724150 w 3867150"/>
                <a:gd name="connsiteY14" fmla="*/ 1257300 h 2476500"/>
                <a:gd name="connsiteX15" fmla="*/ 2667000 w 3867150"/>
                <a:gd name="connsiteY15" fmla="*/ 1295400 h 2476500"/>
                <a:gd name="connsiteX16" fmla="*/ 2609850 w 3867150"/>
                <a:gd name="connsiteY16" fmla="*/ 1352550 h 2476500"/>
                <a:gd name="connsiteX17" fmla="*/ 2552700 w 3867150"/>
                <a:gd name="connsiteY17" fmla="*/ 1371600 h 2476500"/>
                <a:gd name="connsiteX18" fmla="*/ 2438400 w 3867150"/>
                <a:gd name="connsiteY18" fmla="*/ 1447800 h 2476500"/>
                <a:gd name="connsiteX19" fmla="*/ 2381250 w 3867150"/>
                <a:gd name="connsiteY19" fmla="*/ 1485900 h 2476500"/>
                <a:gd name="connsiteX20" fmla="*/ 2266950 w 3867150"/>
                <a:gd name="connsiteY20" fmla="*/ 1543050 h 2476500"/>
                <a:gd name="connsiteX21" fmla="*/ 2209800 w 3867150"/>
                <a:gd name="connsiteY21" fmla="*/ 1562100 h 2476500"/>
                <a:gd name="connsiteX22" fmla="*/ 2152650 w 3867150"/>
                <a:gd name="connsiteY22" fmla="*/ 1600200 h 2476500"/>
                <a:gd name="connsiteX23" fmla="*/ 2038350 w 3867150"/>
                <a:gd name="connsiteY23" fmla="*/ 1638300 h 2476500"/>
                <a:gd name="connsiteX24" fmla="*/ 1905000 w 3867150"/>
                <a:gd name="connsiteY24" fmla="*/ 1695450 h 2476500"/>
                <a:gd name="connsiteX25" fmla="*/ 1847850 w 3867150"/>
                <a:gd name="connsiteY25" fmla="*/ 1733550 h 2476500"/>
                <a:gd name="connsiteX26" fmla="*/ 1790700 w 3867150"/>
                <a:gd name="connsiteY26" fmla="*/ 1847850 h 2476500"/>
                <a:gd name="connsiteX27" fmla="*/ 1809750 w 3867150"/>
                <a:gd name="connsiteY27" fmla="*/ 2000250 h 2476500"/>
                <a:gd name="connsiteX28" fmla="*/ 1143000 w 3867150"/>
                <a:gd name="connsiteY28" fmla="*/ 2324100 h 2476500"/>
                <a:gd name="connsiteX29" fmla="*/ 895350 w 3867150"/>
                <a:gd name="connsiteY29" fmla="*/ 2343150 h 2476500"/>
                <a:gd name="connsiteX30" fmla="*/ 0 w 3867150"/>
                <a:gd name="connsiteY30" fmla="*/ 2476500 h 24765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</a:cxnLst>
              <a:rect l="l" t="t" r="r" b="b"/>
              <a:pathLst>
                <a:path w="3867150" h="2476500">
                  <a:moveTo>
                    <a:pt x="3867150" y="0"/>
                  </a:moveTo>
                  <a:cubicBezTo>
                    <a:pt x="3823250" y="7317"/>
                    <a:pt x="3742597" y="14652"/>
                    <a:pt x="3695700" y="38100"/>
                  </a:cubicBezTo>
                  <a:cubicBezTo>
                    <a:pt x="3547984" y="111958"/>
                    <a:pt x="3725048" y="47367"/>
                    <a:pt x="3581400" y="95250"/>
                  </a:cubicBezTo>
                  <a:cubicBezTo>
                    <a:pt x="3543300" y="133350"/>
                    <a:pt x="3496988" y="164718"/>
                    <a:pt x="3467100" y="209550"/>
                  </a:cubicBezTo>
                  <a:cubicBezTo>
                    <a:pt x="3454400" y="228600"/>
                    <a:pt x="3443657" y="249111"/>
                    <a:pt x="3429000" y="266700"/>
                  </a:cubicBezTo>
                  <a:cubicBezTo>
                    <a:pt x="3306768" y="413379"/>
                    <a:pt x="3428345" y="239107"/>
                    <a:pt x="3333750" y="381000"/>
                  </a:cubicBezTo>
                  <a:cubicBezTo>
                    <a:pt x="3329266" y="398936"/>
                    <a:pt x="3308072" y="491990"/>
                    <a:pt x="3295650" y="514350"/>
                  </a:cubicBezTo>
                  <a:cubicBezTo>
                    <a:pt x="3273412" y="554378"/>
                    <a:pt x="3233930" y="585209"/>
                    <a:pt x="3219450" y="628650"/>
                  </a:cubicBezTo>
                  <a:cubicBezTo>
                    <a:pt x="3193160" y="707520"/>
                    <a:pt x="3217108" y="674661"/>
                    <a:pt x="3143250" y="723900"/>
                  </a:cubicBezTo>
                  <a:cubicBezTo>
                    <a:pt x="3117850" y="762000"/>
                    <a:pt x="3099429" y="805821"/>
                    <a:pt x="3067050" y="838200"/>
                  </a:cubicBezTo>
                  <a:lnTo>
                    <a:pt x="2952750" y="952500"/>
                  </a:lnTo>
                  <a:cubicBezTo>
                    <a:pt x="2933700" y="971550"/>
                    <a:pt x="2911764" y="988097"/>
                    <a:pt x="2895600" y="1009650"/>
                  </a:cubicBezTo>
                  <a:lnTo>
                    <a:pt x="2838450" y="1085850"/>
                  </a:lnTo>
                  <a:cubicBezTo>
                    <a:pt x="2804972" y="1186285"/>
                    <a:pt x="2841527" y="1105018"/>
                    <a:pt x="2762250" y="1200150"/>
                  </a:cubicBezTo>
                  <a:cubicBezTo>
                    <a:pt x="2747593" y="1217739"/>
                    <a:pt x="2740339" y="1241111"/>
                    <a:pt x="2724150" y="1257300"/>
                  </a:cubicBezTo>
                  <a:cubicBezTo>
                    <a:pt x="2707961" y="1273489"/>
                    <a:pt x="2684589" y="1280743"/>
                    <a:pt x="2667000" y="1295400"/>
                  </a:cubicBezTo>
                  <a:cubicBezTo>
                    <a:pt x="2646304" y="1312647"/>
                    <a:pt x="2632266" y="1337606"/>
                    <a:pt x="2609850" y="1352550"/>
                  </a:cubicBezTo>
                  <a:cubicBezTo>
                    <a:pt x="2593142" y="1363689"/>
                    <a:pt x="2570253" y="1361848"/>
                    <a:pt x="2552700" y="1371600"/>
                  </a:cubicBezTo>
                  <a:cubicBezTo>
                    <a:pt x="2512672" y="1393838"/>
                    <a:pt x="2476500" y="1422400"/>
                    <a:pt x="2438400" y="1447800"/>
                  </a:cubicBezTo>
                  <a:cubicBezTo>
                    <a:pt x="2419350" y="1460500"/>
                    <a:pt x="2402970" y="1478660"/>
                    <a:pt x="2381250" y="1485900"/>
                  </a:cubicBezTo>
                  <a:cubicBezTo>
                    <a:pt x="2237602" y="1533783"/>
                    <a:pt x="2414666" y="1469192"/>
                    <a:pt x="2266950" y="1543050"/>
                  </a:cubicBezTo>
                  <a:cubicBezTo>
                    <a:pt x="2248989" y="1552030"/>
                    <a:pt x="2227761" y="1553120"/>
                    <a:pt x="2209800" y="1562100"/>
                  </a:cubicBezTo>
                  <a:cubicBezTo>
                    <a:pt x="2189322" y="1572339"/>
                    <a:pt x="2173572" y="1590901"/>
                    <a:pt x="2152650" y="1600200"/>
                  </a:cubicBezTo>
                  <a:cubicBezTo>
                    <a:pt x="2115950" y="1616511"/>
                    <a:pt x="2071766" y="1616023"/>
                    <a:pt x="2038350" y="1638300"/>
                  </a:cubicBezTo>
                  <a:cubicBezTo>
                    <a:pt x="1959415" y="1690923"/>
                    <a:pt x="2003412" y="1670847"/>
                    <a:pt x="1905000" y="1695450"/>
                  </a:cubicBezTo>
                  <a:cubicBezTo>
                    <a:pt x="1885950" y="1708150"/>
                    <a:pt x="1864039" y="1717361"/>
                    <a:pt x="1847850" y="1733550"/>
                  </a:cubicBezTo>
                  <a:cubicBezTo>
                    <a:pt x="1810921" y="1770479"/>
                    <a:pt x="1806194" y="1801369"/>
                    <a:pt x="1790700" y="1847850"/>
                  </a:cubicBezTo>
                  <a:cubicBezTo>
                    <a:pt x="1797050" y="1898650"/>
                    <a:pt x="1801965" y="1949650"/>
                    <a:pt x="1809750" y="2000250"/>
                  </a:cubicBezTo>
                  <a:cubicBezTo>
                    <a:pt x="1814673" y="2032252"/>
                    <a:pt x="1125039" y="2297159"/>
                    <a:pt x="1143000" y="2324100"/>
                  </a:cubicBezTo>
                  <a:cubicBezTo>
                    <a:pt x="1154139" y="2340808"/>
                    <a:pt x="876300" y="2336800"/>
                    <a:pt x="895350" y="2343150"/>
                  </a:cubicBezTo>
                  <a:lnTo>
                    <a:pt x="0" y="2476500"/>
                  </a:lnTo>
                </a:path>
              </a:pathLst>
            </a:custGeom>
            <a:ln w="3175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100"/>
            </a:p>
          </p:txBody>
        </p:sp>
      </p:grpSp>
      <p:pic>
        <p:nvPicPr>
          <p:cNvPr id="63" name="Picture 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029200" y="2667000"/>
            <a:ext cx="3933825" cy="291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5" name="TextBox 64"/>
          <p:cNvSpPr txBox="1"/>
          <p:nvPr/>
        </p:nvSpPr>
        <p:spPr>
          <a:xfrm>
            <a:off x="228600" y="5581650"/>
            <a:ext cx="85344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Graph cut: Good boundaries are a cheap cut, where some pixels want to be foreground, and some to be background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229252933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Compositing and Blending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dirty="0" smtClean="0"/>
              <a:t>Feathering: blur mask around its edges</a:t>
            </a:r>
          </a:p>
          <a:p>
            <a:r>
              <a:rPr lang="en-US" sz="2800" dirty="0" err="1" smtClean="0"/>
              <a:t>Laplacian</a:t>
            </a:r>
            <a:r>
              <a:rPr lang="en-US" sz="2800" dirty="0" smtClean="0"/>
              <a:t> blending: blend low-frequency slowly, high frequency quickly</a:t>
            </a:r>
          </a:p>
          <a:p>
            <a:pPr lvl="1"/>
            <a:r>
              <a:rPr lang="en-US" sz="2400" dirty="0" smtClean="0"/>
              <a:t>Blend with alpha mask values ranging from 0 to 1</a:t>
            </a:r>
          </a:p>
          <a:p>
            <a:pPr>
              <a:buNone/>
            </a:pPr>
            <a:endParaRPr lang="en-US" sz="2800" dirty="0" smtClean="0"/>
          </a:p>
          <a:p>
            <a:endParaRPr lang="en-US" sz="2800" dirty="0" smtClean="0"/>
          </a:p>
        </p:txBody>
      </p:sp>
      <p:grpSp>
        <p:nvGrpSpPr>
          <p:cNvPr id="4" name="Group 28"/>
          <p:cNvGrpSpPr>
            <a:grpSpLocks noChangeAspect="1"/>
          </p:cNvGrpSpPr>
          <p:nvPr/>
        </p:nvGrpSpPr>
        <p:grpSpPr>
          <a:xfrm>
            <a:off x="196" y="3886200"/>
            <a:ext cx="4495604" cy="2814352"/>
            <a:chOff x="-1438275" y="255588"/>
            <a:chExt cx="10201275" cy="6386234"/>
          </a:xfrm>
        </p:grpSpPr>
        <p:pic>
          <p:nvPicPr>
            <p:cNvPr id="21" name="Picture 3" descr="level0R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1296988" y="4340225"/>
              <a:ext cx="7466012" cy="20605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grpSp>
          <p:nvGrpSpPr>
            <p:cNvPr id="5" name="Group 4"/>
            <p:cNvGrpSpPr>
              <a:grpSpLocks/>
            </p:cNvGrpSpPr>
            <p:nvPr/>
          </p:nvGrpSpPr>
          <p:grpSpPr bwMode="auto">
            <a:xfrm>
              <a:off x="-1438275" y="255588"/>
              <a:ext cx="10199688" cy="2316162"/>
              <a:chOff x="-906" y="161"/>
              <a:chExt cx="6425" cy="1459"/>
            </a:xfrm>
          </p:grpSpPr>
          <p:pic>
            <p:nvPicPr>
              <p:cNvPr id="23" name="Picture 5" descr="level4R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816" y="161"/>
                <a:ext cx="4703" cy="130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24" name="Text Box 6"/>
              <p:cNvSpPr txBox="1">
                <a:spLocks noChangeArrowheads="1"/>
              </p:cNvSpPr>
              <p:nvPr/>
            </p:nvSpPr>
            <p:spPr bwMode="auto">
              <a:xfrm>
                <a:off x="-906" y="432"/>
                <a:ext cx="2047" cy="1188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1600" dirty="0" err="1">
                    <a:latin typeface="Times New Roman" pitchFamily="18" charset="0"/>
                  </a:rPr>
                  <a:t>laplacian</a:t>
                </a:r>
                <a:endParaRPr lang="en-US" sz="1600" dirty="0">
                  <a:latin typeface="Times New Roman" pitchFamily="18" charset="0"/>
                </a:endParaRPr>
              </a:p>
              <a:p>
                <a:pPr algn="ctr"/>
                <a:r>
                  <a:rPr lang="en-US" sz="1600" dirty="0">
                    <a:latin typeface="Times New Roman" pitchFamily="18" charset="0"/>
                  </a:rPr>
                  <a:t>level</a:t>
                </a:r>
              </a:p>
              <a:p>
                <a:pPr algn="ctr"/>
                <a:r>
                  <a:rPr lang="en-US" sz="1600" dirty="0">
                    <a:latin typeface="Times New Roman" pitchFamily="18" charset="0"/>
                  </a:rPr>
                  <a:t>4</a:t>
                </a:r>
              </a:p>
            </p:txBody>
          </p:sp>
        </p:grpSp>
        <p:grpSp>
          <p:nvGrpSpPr>
            <p:cNvPr id="6" name="Group 7"/>
            <p:cNvGrpSpPr>
              <a:grpSpLocks/>
            </p:cNvGrpSpPr>
            <p:nvPr/>
          </p:nvGrpSpPr>
          <p:grpSpPr bwMode="auto">
            <a:xfrm>
              <a:off x="-1438275" y="2305050"/>
              <a:ext cx="10201275" cy="2324101"/>
              <a:chOff x="-906" y="1452"/>
              <a:chExt cx="6426" cy="1464"/>
            </a:xfrm>
          </p:grpSpPr>
          <p:pic>
            <p:nvPicPr>
              <p:cNvPr id="26" name="Picture 8" descr="level2R"/>
              <p:cNvPicPr>
                <a:picLocks noChangeAspect="1" noChangeArrowheads="1"/>
              </p:cNvPicPr>
              <p:nvPr/>
            </p:nvPicPr>
            <p:blipFill>
              <a:blip r:embed="rId4" cstate="print"/>
              <a:srcRect/>
              <a:stretch>
                <a:fillRect/>
              </a:stretch>
            </p:blipFill>
            <p:spPr bwMode="auto">
              <a:xfrm>
                <a:off x="816" y="1452"/>
                <a:ext cx="4704" cy="129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27" name="Text Box 9"/>
              <p:cNvSpPr txBox="1">
                <a:spLocks noChangeArrowheads="1"/>
              </p:cNvSpPr>
              <p:nvPr/>
            </p:nvSpPr>
            <p:spPr bwMode="auto">
              <a:xfrm>
                <a:off x="-906" y="1728"/>
                <a:ext cx="2047" cy="1188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1600">
                    <a:latin typeface="Times New Roman" pitchFamily="18" charset="0"/>
                  </a:rPr>
                  <a:t>laplacian</a:t>
                </a:r>
              </a:p>
              <a:p>
                <a:pPr algn="ctr"/>
                <a:r>
                  <a:rPr lang="en-US" sz="1600">
                    <a:latin typeface="Times New Roman" pitchFamily="18" charset="0"/>
                  </a:rPr>
                  <a:t>level</a:t>
                </a:r>
              </a:p>
              <a:p>
                <a:pPr algn="ctr"/>
                <a:r>
                  <a:rPr lang="en-US" sz="1600">
                    <a:latin typeface="Times New Roman" pitchFamily="18" charset="0"/>
                  </a:rPr>
                  <a:t>2</a:t>
                </a:r>
              </a:p>
            </p:txBody>
          </p:sp>
        </p:grpSp>
        <p:sp>
          <p:nvSpPr>
            <p:cNvPr id="28" name="Text Box 10"/>
            <p:cNvSpPr txBox="1">
              <a:spLocks noChangeArrowheads="1"/>
            </p:cNvSpPr>
            <p:nvPr/>
          </p:nvSpPr>
          <p:spPr bwMode="auto">
            <a:xfrm>
              <a:off x="-1438034" y="4756151"/>
              <a:ext cx="3249483" cy="188567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pPr algn="ctr"/>
              <a:r>
                <a:rPr lang="en-US" sz="1600">
                  <a:latin typeface="Times New Roman" pitchFamily="18" charset="0"/>
                </a:rPr>
                <a:t>laplacian</a:t>
              </a:r>
            </a:p>
            <a:p>
              <a:pPr algn="ctr"/>
              <a:r>
                <a:rPr lang="en-US" sz="1600">
                  <a:latin typeface="Times New Roman" pitchFamily="18" charset="0"/>
                </a:rPr>
                <a:t>level</a:t>
              </a:r>
            </a:p>
            <a:p>
              <a:pPr algn="ctr"/>
              <a:r>
                <a:rPr lang="en-US" sz="1600">
                  <a:latin typeface="Times New Roman" pitchFamily="18" charset="0"/>
                </a:rPr>
                <a:t>0</a:t>
              </a:r>
            </a:p>
          </p:txBody>
        </p:sp>
      </p:grpSp>
      <p:pic>
        <p:nvPicPr>
          <p:cNvPr id="30" name="Picture 5" descr="contribR"/>
          <p:cNvPicPr>
            <a:picLocks noChangeAspect="1" noChangeArrowheads="1"/>
          </p:cNvPicPr>
          <p:nvPr/>
        </p:nvPicPr>
        <p:blipFill>
          <a:blip r:embed="rId5" cstate="print"/>
          <a:srcRect l="66957"/>
          <a:stretch>
            <a:fillRect/>
          </a:stretch>
        </p:blipFill>
        <p:spPr bwMode="auto">
          <a:xfrm>
            <a:off x="5105400" y="4191000"/>
            <a:ext cx="2895600" cy="2425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9065701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Arial" pitchFamily="34" charset="0"/>
              <a:buNone/>
            </a:pPr>
            <a:r>
              <a:rPr lang="en-US" smtClean="0"/>
              <a:t>1)  I am trying to blend this bear into this pool.  What problems will I have if I use:</a:t>
            </a:r>
          </a:p>
          <a:p>
            <a:pPr marL="914400" lvl="1" indent="-514350">
              <a:buFont typeface="Calibri" pitchFamily="34" charset="0"/>
              <a:buAutoNum type="alphaLcParenR"/>
            </a:pPr>
            <a:r>
              <a:rPr lang="en-US" smtClean="0"/>
              <a:t>Alpha compositing with feathering</a:t>
            </a:r>
          </a:p>
          <a:p>
            <a:pPr marL="914400" lvl="1" indent="-514350">
              <a:buFont typeface="Calibri" pitchFamily="34" charset="0"/>
              <a:buAutoNum type="alphaLcParenR"/>
            </a:pPr>
            <a:r>
              <a:rPr lang="en-US" smtClean="0"/>
              <a:t>Laplacian pyramid blending</a:t>
            </a:r>
          </a:p>
          <a:p>
            <a:pPr marL="914400" lvl="1" indent="-514350">
              <a:buFont typeface="Calibri" pitchFamily="34" charset="0"/>
              <a:buAutoNum type="alphaLcParenR"/>
            </a:pPr>
            <a:r>
              <a:rPr lang="en-US" smtClean="0"/>
              <a:t>Poisson editing?</a:t>
            </a:r>
          </a:p>
        </p:txBody>
      </p:sp>
      <p:pic>
        <p:nvPicPr>
          <p:cNvPr id="8197" name="Picture 2" descr="http://www.cs.brown.edu/courses/csci1950-g/results/proj2/steveg/image/res_img02-dumb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715000" y="2667000"/>
            <a:ext cx="3146425" cy="419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2" descr="http://www.cs.brown.edu/courses/csci1950-g/results/proj2/edwallac/res_img02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95600" y="3657600"/>
            <a:ext cx="2402702" cy="3200400"/>
          </a:xfrm>
          <a:prstGeom prst="rect">
            <a:avLst/>
          </a:prstGeom>
          <a:noFill/>
        </p:spPr>
      </p:pic>
      <p:pic>
        <p:nvPicPr>
          <p:cNvPr id="8" name="Picture 4" descr="http://www.cs.brown.edu/courses/csci1950-g/results/proj2/steveg/image/2-laplacian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04800" y="3686174"/>
            <a:ext cx="2381250" cy="3171826"/>
          </a:xfrm>
          <a:prstGeom prst="rect">
            <a:avLst/>
          </a:prstGeom>
          <a:noFill/>
        </p:spPr>
      </p:pic>
      <p:sp>
        <p:nvSpPr>
          <p:cNvPr id="9" name="TextBox 8"/>
          <p:cNvSpPr txBox="1"/>
          <p:nvPr/>
        </p:nvSpPr>
        <p:spPr>
          <a:xfrm>
            <a:off x="685800" y="3745468"/>
            <a:ext cx="1544012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Lap. Pyramid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124200" y="3733800"/>
            <a:ext cx="1774845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Poisson Editing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594385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</p:bld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9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err="1" smtClean="0"/>
              <a:t>Keypoint</a:t>
            </a:r>
            <a:r>
              <a:rPr lang="en-US" dirty="0" smtClean="0"/>
              <a:t> Matching</a:t>
            </a:r>
            <a:endParaRPr lang="de-CH" dirty="0" smtClean="0"/>
          </a:p>
        </p:txBody>
      </p:sp>
      <p:sp>
        <p:nvSpPr>
          <p:cNvPr id="1031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de-DE" smtClean="0"/>
              <a:t>K. Grauman, B. Leibe</a:t>
            </a:r>
          </a:p>
        </p:txBody>
      </p:sp>
      <p:pic>
        <p:nvPicPr>
          <p:cNvPr id="45" name="Picture 4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22850" y="4573588"/>
            <a:ext cx="863600" cy="86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25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55663" y="4573588"/>
            <a:ext cx="933450" cy="866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7" name="AutoShape 83"/>
          <p:cNvSpPr>
            <a:spLocks noChangeArrowheads="1"/>
          </p:cNvSpPr>
          <p:nvPr/>
        </p:nvSpPr>
        <p:spPr bwMode="auto">
          <a:xfrm>
            <a:off x="3121025" y="4860925"/>
            <a:ext cx="612775" cy="252413"/>
          </a:xfrm>
          <a:prstGeom prst="leftRightArrow">
            <a:avLst>
              <a:gd name="adj1" fmla="val 50000"/>
              <a:gd name="adj2" fmla="val 48553"/>
            </a:avLst>
          </a:prstGeom>
          <a:noFill/>
          <a:ln w="12700" cap="sq">
            <a:solidFill>
              <a:schemeClr val="tx1"/>
            </a:solidFill>
            <a:miter lim="800000"/>
            <a:headEnd type="none" w="sm" len="sm"/>
            <a:tailEnd type="none" w="sm" len="sm"/>
          </a:ln>
        </p:spPr>
        <p:txBody>
          <a:bodyPr wrap="none" anchor="ctr"/>
          <a:lstStyle/>
          <a:p>
            <a:pPr eaLnBrk="0" hangingPunct="0"/>
            <a:endParaRPr lang="de-CH"/>
          </a:p>
        </p:txBody>
      </p:sp>
      <p:grpSp>
        <p:nvGrpSpPr>
          <p:cNvPr id="2" name="Group 105"/>
          <p:cNvGrpSpPr>
            <a:grpSpLocks/>
          </p:cNvGrpSpPr>
          <p:nvPr/>
        </p:nvGrpSpPr>
        <p:grpSpPr bwMode="auto">
          <a:xfrm>
            <a:off x="1968500" y="4213225"/>
            <a:ext cx="828675" cy="1020763"/>
            <a:chOff x="2771775" y="4797425"/>
            <a:chExt cx="828675" cy="1020657"/>
          </a:xfrm>
        </p:grpSpPr>
        <p:grpSp>
          <p:nvGrpSpPr>
            <p:cNvPr id="3" name="Group 52"/>
            <p:cNvGrpSpPr>
              <a:grpSpLocks/>
            </p:cNvGrpSpPr>
            <p:nvPr/>
          </p:nvGrpSpPr>
          <p:grpSpPr bwMode="auto">
            <a:xfrm>
              <a:off x="2771775" y="5265735"/>
              <a:ext cx="828675" cy="552347"/>
              <a:chOff x="1859" y="3339"/>
              <a:chExt cx="363" cy="301"/>
            </a:xfrm>
          </p:grpSpPr>
          <p:sp>
            <p:nvSpPr>
              <p:cNvPr id="1109" name="Line 53"/>
              <p:cNvSpPr>
                <a:spLocks noChangeShapeType="1"/>
              </p:cNvSpPr>
              <p:nvPr/>
            </p:nvSpPr>
            <p:spPr bwMode="auto">
              <a:xfrm>
                <a:off x="1859" y="3362"/>
                <a:ext cx="0" cy="272"/>
              </a:xfrm>
              <a:prstGeom prst="line">
                <a:avLst/>
              </a:prstGeom>
              <a:noFill/>
              <a:ln w="12700" cap="sq">
                <a:solidFill>
                  <a:schemeClr val="tx1"/>
                </a:solidFill>
                <a:round/>
                <a:headEnd type="triangl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10" name="Line 54"/>
              <p:cNvSpPr>
                <a:spLocks noChangeShapeType="1"/>
              </p:cNvSpPr>
              <p:nvPr/>
            </p:nvSpPr>
            <p:spPr bwMode="auto">
              <a:xfrm>
                <a:off x="1859" y="3640"/>
                <a:ext cx="363" cy="0"/>
              </a:xfrm>
              <a:prstGeom prst="line">
                <a:avLst/>
              </a:prstGeom>
              <a:noFill/>
              <a:ln w="12700" cap="sq">
                <a:solidFill>
                  <a:schemeClr val="tx1"/>
                </a:solidFill>
                <a:round/>
                <a:headEnd type="none" w="sm" len="sm"/>
                <a:tailEnd type="triangl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111" name="Rectangle 55"/>
              <p:cNvSpPr>
                <a:spLocks noChangeArrowheads="1"/>
              </p:cNvSpPr>
              <p:nvPr/>
            </p:nvSpPr>
            <p:spPr bwMode="auto">
              <a:xfrm>
                <a:off x="1882" y="3498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2" name="Rectangle 56"/>
              <p:cNvSpPr>
                <a:spLocks noChangeArrowheads="1"/>
              </p:cNvSpPr>
              <p:nvPr/>
            </p:nvSpPr>
            <p:spPr bwMode="auto">
              <a:xfrm>
                <a:off x="1904" y="3498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3" name="Rectangle 57"/>
              <p:cNvSpPr>
                <a:spLocks noChangeArrowheads="1"/>
              </p:cNvSpPr>
              <p:nvPr/>
            </p:nvSpPr>
            <p:spPr bwMode="auto">
              <a:xfrm>
                <a:off x="1927" y="3498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4" name="Rectangle 58"/>
              <p:cNvSpPr>
                <a:spLocks noChangeArrowheads="1"/>
              </p:cNvSpPr>
              <p:nvPr/>
            </p:nvSpPr>
            <p:spPr bwMode="auto">
              <a:xfrm>
                <a:off x="1950" y="3430"/>
                <a:ext cx="23" cy="204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5" name="Rectangle 59"/>
              <p:cNvSpPr>
                <a:spLocks noChangeArrowheads="1"/>
              </p:cNvSpPr>
              <p:nvPr/>
            </p:nvSpPr>
            <p:spPr bwMode="auto">
              <a:xfrm>
                <a:off x="1972" y="3498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6" name="Rectangle 60"/>
              <p:cNvSpPr>
                <a:spLocks noChangeArrowheads="1"/>
              </p:cNvSpPr>
              <p:nvPr/>
            </p:nvSpPr>
            <p:spPr bwMode="auto">
              <a:xfrm>
                <a:off x="1995" y="3385"/>
                <a:ext cx="23" cy="249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7" name="Rectangle 61"/>
              <p:cNvSpPr>
                <a:spLocks noChangeArrowheads="1"/>
              </p:cNvSpPr>
              <p:nvPr/>
            </p:nvSpPr>
            <p:spPr bwMode="auto">
              <a:xfrm>
                <a:off x="2018" y="3362"/>
                <a:ext cx="22" cy="272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8" name="Rectangle 62"/>
              <p:cNvSpPr>
                <a:spLocks noChangeArrowheads="1"/>
              </p:cNvSpPr>
              <p:nvPr/>
            </p:nvSpPr>
            <p:spPr bwMode="auto">
              <a:xfrm>
                <a:off x="2040" y="3339"/>
                <a:ext cx="23" cy="295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19" name="Rectangle 63"/>
              <p:cNvSpPr>
                <a:spLocks noChangeArrowheads="1"/>
              </p:cNvSpPr>
              <p:nvPr/>
            </p:nvSpPr>
            <p:spPr bwMode="auto">
              <a:xfrm>
                <a:off x="2063" y="3339"/>
                <a:ext cx="23" cy="295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20" name="Rectangle 64"/>
              <p:cNvSpPr>
                <a:spLocks noChangeArrowheads="1"/>
              </p:cNvSpPr>
              <p:nvPr/>
            </p:nvSpPr>
            <p:spPr bwMode="auto">
              <a:xfrm>
                <a:off x="2086" y="3362"/>
                <a:ext cx="23" cy="272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21" name="Rectangle 65"/>
              <p:cNvSpPr>
                <a:spLocks noChangeArrowheads="1"/>
              </p:cNvSpPr>
              <p:nvPr/>
            </p:nvSpPr>
            <p:spPr bwMode="auto">
              <a:xfrm>
                <a:off x="2108" y="3498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22" name="Rectangle 66"/>
              <p:cNvSpPr>
                <a:spLocks noChangeArrowheads="1"/>
              </p:cNvSpPr>
              <p:nvPr/>
            </p:nvSpPr>
            <p:spPr bwMode="auto">
              <a:xfrm>
                <a:off x="2131" y="3498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</p:grpSp>
        <p:graphicFrame>
          <p:nvGraphicFramePr>
            <p:cNvPr id="1028" name="Object 2"/>
            <p:cNvGraphicFramePr>
              <a:graphicFrameLocks noChangeAspect="1"/>
            </p:cNvGraphicFramePr>
            <p:nvPr/>
          </p:nvGraphicFramePr>
          <p:xfrm>
            <a:off x="2951163" y="4797425"/>
            <a:ext cx="349250" cy="39528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10042" name="Equation" r:id="rId5" imgW="190440" imgH="215640" progId="Equation.3">
                    <p:embed/>
                  </p:oleObj>
                </mc:Choice>
                <mc:Fallback>
                  <p:oleObj name="Equation" r:id="rId5" imgW="190440" imgH="215640" progId="Equation.3">
                    <p:embed/>
                    <p:pic>
                      <p:nvPicPr>
                        <p:cNvPr id="0" name="Object 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951163" y="4797425"/>
                          <a:ext cx="349250" cy="395288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grpSp>
        <p:nvGrpSpPr>
          <p:cNvPr id="4" name="Group 106"/>
          <p:cNvGrpSpPr>
            <a:grpSpLocks/>
          </p:cNvGrpSpPr>
          <p:nvPr/>
        </p:nvGrpSpPr>
        <p:grpSpPr bwMode="auto">
          <a:xfrm>
            <a:off x="4157663" y="4249738"/>
            <a:ext cx="757237" cy="982662"/>
            <a:chOff x="4967288" y="4833938"/>
            <a:chExt cx="757237" cy="982688"/>
          </a:xfrm>
        </p:grpSpPr>
        <p:grpSp>
          <p:nvGrpSpPr>
            <p:cNvPr id="5" name="Group 67"/>
            <p:cNvGrpSpPr>
              <a:grpSpLocks/>
            </p:cNvGrpSpPr>
            <p:nvPr/>
          </p:nvGrpSpPr>
          <p:grpSpPr bwMode="auto">
            <a:xfrm>
              <a:off x="4967288" y="5300665"/>
              <a:ext cx="757237" cy="515961"/>
              <a:chOff x="3515" y="3498"/>
              <a:chExt cx="363" cy="278"/>
            </a:xfrm>
          </p:grpSpPr>
          <p:sp>
            <p:nvSpPr>
              <p:cNvPr id="1094" name="Line 68"/>
              <p:cNvSpPr>
                <a:spLocks noChangeShapeType="1"/>
              </p:cNvSpPr>
              <p:nvPr/>
            </p:nvSpPr>
            <p:spPr bwMode="auto">
              <a:xfrm>
                <a:off x="3515" y="3498"/>
                <a:ext cx="0" cy="272"/>
              </a:xfrm>
              <a:prstGeom prst="line">
                <a:avLst/>
              </a:prstGeom>
              <a:noFill/>
              <a:ln w="12700" cap="sq">
                <a:solidFill>
                  <a:schemeClr val="tx1"/>
                </a:solidFill>
                <a:round/>
                <a:headEnd type="triangl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95" name="Line 69"/>
              <p:cNvSpPr>
                <a:spLocks noChangeShapeType="1"/>
              </p:cNvSpPr>
              <p:nvPr/>
            </p:nvSpPr>
            <p:spPr bwMode="auto">
              <a:xfrm>
                <a:off x="3515" y="3776"/>
                <a:ext cx="363" cy="0"/>
              </a:xfrm>
              <a:prstGeom prst="line">
                <a:avLst/>
              </a:prstGeom>
              <a:noFill/>
              <a:ln w="12700" cap="sq">
                <a:solidFill>
                  <a:schemeClr val="tx1"/>
                </a:solidFill>
                <a:round/>
                <a:headEnd type="none" w="sm" len="sm"/>
                <a:tailEnd type="triangl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96" name="Rectangle 70"/>
              <p:cNvSpPr>
                <a:spLocks noChangeArrowheads="1"/>
              </p:cNvSpPr>
              <p:nvPr/>
            </p:nvSpPr>
            <p:spPr bwMode="auto">
              <a:xfrm>
                <a:off x="3538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097" name="Rectangle 71"/>
              <p:cNvSpPr>
                <a:spLocks noChangeArrowheads="1"/>
              </p:cNvSpPr>
              <p:nvPr/>
            </p:nvSpPr>
            <p:spPr bwMode="auto">
              <a:xfrm>
                <a:off x="3560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098" name="Rectangle 72"/>
              <p:cNvSpPr>
                <a:spLocks noChangeArrowheads="1"/>
              </p:cNvSpPr>
              <p:nvPr/>
            </p:nvSpPr>
            <p:spPr bwMode="auto">
              <a:xfrm>
                <a:off x="3583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099" name="Rectangle 73"/>
              <p:cNvSpPr>
                <a:spLocks noChangeArrowheads="1"/>
              </p:cNvSpPr>
              <p:nvPr/>
            </p:nvSpPr>
            <p:spPr bwMode="auto">
              <a:xfrm>
                <a:off x="3606" y="3566"/>
                <a:ext cx="23" cy="204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0" name="Rectangle 74"/>
              <p:cNvSpPr>
                <a:spLocks noChangeArrowheads="1"/>
              </p:cNvSpPr>
              <p:nvPr/>
            </p:nvSpPr>
            <p:spPr bwMode="auto">
              <a:xfrm>
                <a:off x="3628" y="3543"/>
                <a:ext cx="23" cy="227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1" name="Rectangle 75"/>
              <p:cNvSpPr>
                <a:spLocks noChangeArrowheads="1"/>
              </p:cNvSpPr>
              <p:nvPr/>
            </p:nvSpPr>
            <p:spPr bwMode="auto">
              <a:xfrm>
                <a:off x="3651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2" name="Rectangle 76"/>
              <p:cNvSpPr>
                <a:spLocks noChangeArrowheads="1"/>
              </p:cNvSpPr>
              <p:nvPr/>
            </p:nvSpPr>
            <p:spPr bwMode="auto">
              <a:xfrm>
                <a:off x="3674" y="3498"/>
                <a:ext cx="22" cy="272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3" name="Rectangle 77"/>
              <p:cNvSpPr>
                <a:spLocks noChangeArrowheads="1"/>
              </p:cNvSpPr>
              <p:nvPr/>
            </p:nvSpPr>
            <p:spPr bwMode="auto">
              <a:xfrm>
                <a:off x="3696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4" name="Rectangle 78"/>
              <p:cNvSpPr>
                <a:spLocks noChangeArrowheads="1"/>
              </p:cNvSpPr>
              <p:nvPr/>
            </p:nvSpPr>
            <p:spPr bwMode="auto">
              <a:xfrm>
                <a:off x="3719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5" name="Rectangle 79"/>
              <p:cNvSpPr>
                <a:spLocks noChangeArrowheads="1"/>
              </p:cNvSpPr>
              <p:nvPr/>
            </p:nvSpPr>
            <p:spPr bwMode="auto">
              <a:xfrm>
                <a:off x="3742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6" name="Rectangle 80"/>
              <p:cNvSpPr>
                <a:spLocks noChangeArrowheads="1"/>
              </p:cNvSpPr>
              <p:nvPr/>
            </p:nvSpPr>
            <p:spPr bwMode="auto">
              <a:xfrm>
                <a:off x="3764" y="3634"/>
                <a:ext cx="23" cy="136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  <p:sp>
            <p:nvSpPr>
              <p:cNvPr id="1107" name="Rectangle 81"/>
              <p:cNvSpPr>
                <a:spLocks noChangeArrowheads="1"/>
              </p:cNvSpPr>
              <p:nvPr/>
            </p:nvSpPr>
            <p:spPr bwMode="auto">
              <a:xfrm>
                <a:off x="3787" y="3543"/>
                <a:ext cx="23" cy="227"/>
              </a:xfrm>
              <a:prstGeom prst="rect">
                <a:avLst/>
              </a:prstGeom>
              <a:solidFill>
                <a:schemeClr val="bg2"/>
              </a:solidFill>
              <a:ln w="12700" cap="sq">
                <a:solidFill>
                  <a:schemeClr val="tx1"/>
                </a:solidFill>
                <a:miter lim="800000"/>
                <a:headEnd type="none" w="sm" len="sm"/>
                <a:tailEnd type="none" w="sm" len="sm"/>
              </a:ln>
            </p:spPr>
            <p:txBody>
              <a:bodyPr wrap="none" anchor="ctr"/>
              <a:lstStyle/>
              <a:p>
                <a:pPr eaLnBrk="0" hangingPunct="0"/>
                <a:endParaRPr lang="de-CH"/>
              </a:p>
            </p:txBody>
          </p:sp>
        </p:grpSp>
        <p:graphicFrame>
          <p:nvGraphicFramePr>
            <p:cNvPr id="1027" name="Object 3"/>
            <p:cNvGraphicFramePr>
              <a:graphicFrameLocks noChangeAspect="1"/>
            </p:cNvGraphicFramePr>
            <p:nvPr/>
          </p:nvGraphicFramePr>
          <p:xfrm>
            <a:off x="5111750" y="4833938"/>
            <a:ext cx="349250" cy="395287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10043" name="Equation" r:id="rId7" imgW="190440" imgH="215640" progId="Equation.3">
                    <p:embed/>
                  </p:oleObj>
                </mc:Choice>
                <mc:Fallback>
                  <p:oleObj name="Equation" r:id="rId7" imgW="190440" imgH="215640" progId="Equation.3">
                    <p:embed/>
                    <p:pic>
                      <p:nvPicPr>
                        <p:cNvPr id="0" name="Object 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5111750" y="4833938"/>
                          <a:ext cx="349250" cy="395287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pic>
        <p:nvPicPr>
          <p:cNvPr id="1036" name="Picture 25" descr="obj14__0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 rot="-1019039">
            <a:off x="3644900" y="1530350"/>
            <a:ext cx="2376488" cy="2508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6" name="Rectangle 42"/>
          <p:cNvSpPr>
            <a:spLocks noChangeArrowheads="1"/>
          </p:cNvSpPr>
          <p:nvPr/>
        </p:nvSpPr>
        <p:spPr bwMode="auto">
          <a:xfrm rot="-6419039">
            <a:off x="4877594" y="3150394"/>
            <a:ext cx="519113" cy="492125"/>
          </a:xfrm>
          <a:prstGeom prst="rect">
            <a:avLst/>
          </a:prstGeom>
          <a:noFill/>
          <a:ln w="25400" cap="sq">
            <a:solidFill>
              <a:srgbClr val="FFFF00"/>
            </a:solidFill>
            <a:miter lim="800000"/>
            <a:headEnd type="none" w="sm" len="sm"/>
            <a:tailEnd type="none" w="sm" len="sm"/>
          </a:ln>
        </p:spPr>
        <p:txBody>
          <a:bodyPr wrap="none" anchor="ctr"/>
          <a:lstStyle/>
          <a:p>
            <a:pPr eaLnBrk="0" hangingPunct="0"/>
            <a:endParaRPr lang="de-CH">
              <a:solidFill>
                <a:srgbClr val="FFFF00"/>
              </a:solidFill>
            </a:endParaRPr>
          </a:p>
        </p:txBody>
      </p:sp>
      <p:grpSp>
        <p:nvGrpSpPr>
          <p:cNvPr id="6" name="Group 107"/>
          <p:cNvGrpSpPr>
            <a:grpSpLocks/>
          </p:cNvGrpSpPr>
          <p:nvPr/>
        </p:nvGrpSpPr>
        <p:grpSpPr bwMode="auto">
          <a:xfrm rot="-1019039">
            <a:off x="4005263" y="2078038"/>
            <a:ext cx="1560512" cy="1771650"/>
            <a:chOff x="5087938" y="2849563"/>
            <a:chExt cx="1333500" cy="1511678"/>
          </a:xfrm>
        </p:grpSpPr>
        <p:grpSp>
          <p:nvGrpSpPr>
            <p:cNvPr id="7" name="Group 35"/>
            <p:cNvGrpSpPr>
              <a:grpSpLocks/>
            </p:cNvGrpSpPr>
            <p:nvPr/>
          </p:nvGrpSpPr>
          <p:grpSpPr bwMode="auto">
            <a:xfrm rot="-5400000">
              <a:off x="6348413" y="3101975"/>
              <a:ext cx="73025" cy="73025"/>
              <a:chOff x="1292" y="2205"/>
              <a:chExt cx="46" cy="46"/>
            </a:xfrm>
          </p:grpSpPr>
          <p:sp>
            <p:nvSpPr>
              <p:cNvPr id="1091" name="Line 36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92" name="Line 37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8" name="Group 101"/>
            <p:cNvGrpSpPr>
              <a:grpSpLocks/>
            </p:cNvGrpSpPr>
            <p:nvPr/>
          </p:nvGrpSpPr>
          <p:grpSpPr bwMode="auto">
            <a:xfrm>
              <a:off x="5087938" y="2849563"/>
              <a:ext cx="1320665" cy="1511678"/>
              <a:chOff x="5087938" y="2849563"/>
              <a:chExt cx="1320665" cy="1511678"/>
            </a:xfrm>
          </p:grpSpPr>
          <p:grpSp>
            <p:nvGrpSpPr>
              <p:cNvPr id="9" name="Group 26"/>
              <p:cNvGrpSpPr>
                <a:grpSpLocks/>
              </p:cNvGrpSpPr>
              <p:nvPr/>
            </p:nvGrpSpPr>
            <p:grpSpPr bwMode="auto">
              <a:xfrm rot="-5400000">
                <a:off x="5124450" y="4000500"/>
                <a:ext cx="73025" cy="73025"/>
                <a:chOff x="1292" y="2205"/>
                <a:chExt cx="46" cy="46"/>
              </a:xfrm>
            </p:grpSpPr>
            <p:sp>
              <p:nvSpPr>
                <p:cNvPr id="1089" name="Line 27"/>
                <p:cNvSpPr>
                  <a:spLocks noChangeShapeType="1"/>
                </p:cNvSpPr>
                <p:nvPr/>
              </p:nvSpPr>
              <p:spPr bwMode="auto">
                <a:xfrm>
                  <a:off x="1292" y="2205"/>
                  <a:ext cx="46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90" name="Line 28"/>
                <p:cNvSpPr>
                  <a:spLocks noChangeShapeType="1"/>
                </p:cNvSpPr>
                <p:nvPr/>
              </p:nvSpPr>
              <p:spPr bwMode="auto">
                <a:xfrm flipH="1">
                  <a:off x="1293" y="2205"/>
                  <a:ext cx="45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grpSp>
            <p:nvGrpSpPr>
              <p:cNvPr id="11" name="Group 29"/>
              <p:cNvGrpSpPr>
                <a:grpSpLocks/>
              </p:cNvGrpSpPr>
              <p:nvPr/>
            </p:nvGrpSpPr>
            <p:grpSpPr bwMode="auto">
              <a:xfrm rot="-5400000">
                <a:off x="5411788" y="3713163"/>
                <a:ext cx="73025" cy="73025"/>
                <a:chOff x="1292" y="2205"/>
                <a:chExt cx="46" cy="46"/>
              </a:xfrm>
            </p:grpSpPr>
            <p:sp>
              <p:nvSpPr>
                <p:cNvPr id="1087" name="Line 30"/>
                <p:cNvSpPr>
                  <a:spLocks noChangeShapeType="1"/>
                </p:cNvSpPr>
                <p:nvPr/>
              </p:nvSpPr>
              <p:spPr bwMode="auto">
                <a:xfrm>
                  <a:off x="1292" y="2205"/>
                  <a:ext cx="46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88" name="Line 31"/>
                <p:cNvSpPr>
                  <a:spLocks noChangeShapeType="1"/>
                </p:cNvSpPr>
                <p:nvPr/>
              </p:nvSpPr>
              <p:spPr bwMode="auto">
                <a:xfrm flipH="1">
                  <a:off x="1293" y="2205"/>
                  <a:ext cx="45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grpSp>
            <p:nvGrpSpPr>
              <p:cNvPr id="12" name="Group 32"/>
              <p:cNvGrpSpPr>
                <a:grpSpLocks/>
              </p:cNvGrpSpPr>
              <p:nvPr/>
            </p:nvGrpSpPr>
            <p:grpSpPr bwMode="auto">
              <a:xfrm rot="-5400000">
                <a:off x="5986463" y="2849563"/>
                <a:ext cx="73025" cy="73025"/>
                <a:chOff x="1292" y="2205"/>
                <a:chExt cx="46" cy="46"/>
              </a:xfrm>
            </p:grpSpPr>
            <p:sp>
              <p:nvSpPr>
                <p:cNvPr id="1085" name="Line 33"/>
                <p:cNvSpPr>
                  <a:spLocks noChangeShapeType="1"/>
                </p:cNvSpPr>
                <p:nvPr/>
              </p:nvSpPr>
              <p:spPr bwMode="auto">
                <a:xfrm>
                  <a:off x="1292" y="2205"/>
                  <a:ext cx="46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86" name="Line 34"/>
                <p:cNvSpPr>
                  <a:spLocks noChangeShapeType="1"/>
                </p:cNvSpPr>
                <p:nvPr/>
              </p:nvSpPr>
              <p:spPr bwMode="auto">
                <a:xfrm flipH="1">
                  <a:off x="1293" y="2205"/>
                  <a:ext cx="45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grpSp>
            <p:nvGrpSpPr>
              <p:cNvPr id="13" name="Group 38"/>
              <p:cNvGrpSpPr>
                <a:grpSpLocks/>
              </p:cNvGrpSpPr>
              <p:nvPr/>
            </p:nvGrpSpPr>
            <p:grpSpPr bwMode="auto">
              <a:xfrm rot="-5400000">
                <a:off x="5087938" y="2957513"/>
                <a:ext cx="73025" cy="73025"/>
                <a:chOff x="1292" y="2205"/>
                <a:chExt cx="46" cy="46"/>
              </a:xfrm>
            </p:grpSpPr>
            <p:sp>
              <p:nvSpPr>
                <p:cNvPr id="1083" name="Line 39"/>
                <p:cNvSpPr>
                  <a:spLocks noChangeShapeType="1"/>
                </p:cNvSpPr>
                <p:nvPr/>
              </p:nvSpPr>
              <p:spPr bwMode="auto">
                <a:xfrm>
                  <a:off x="1292" y="2205"/>
                  <a:ext cx="46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84" name="Line 40"/>
                <p:cNvSpPr>
                  <a:spLocks noChangeShapeType="1"/>
                </p:cNvSpPr>
                <p:nvPr/>
              </p:nvSpPr>
              <p:spPr bwMode="auto">
                <a:xfrm flipH="1">
                  <a:off x="1293" y="2205"/>
                  <a:ext cx="45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grpSp>
            <p:nvGrpSpPr>
              <p:cNvPr id="14" name="Group 43"/>
              <p:cNvGrpSpPr>
                <a:grpSpLocks/>
              </p:cNvGrpSpPr>
              <p:nvPr/>
            </p:nvGrpSpPr>
            <p:grpSpPr bwMode="auto">
              <a:xfrm rot="-5400000">
                <a:off x="5916613" y="4005263"/>
                <a:ext cx="73025" cy="73025"/>
                <a:chOff x="1292" y="2205"/>
                <a:chExt cx="46" cy="46"/>
              </a:xfrm>
            </p:grpSpPr>
            <p:sp>
              <p:nvSpPr>
                <p:cNvPr id="1081" name="Line 44"/>
                <p:cNvSpPr>
                  <a:spLocks noChangeShapeType="1"/>
                </p:cNvSpPr>
                <p:nvPr/>
              </p:nvSpPr>
              <p:spPr bwMode="auto">
                <a:xfrm>
                  <a:off x="1292" y="2205"/>
                  <a:ext cx="46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82" name="Line 45"/>
                <p:cNvSpPr>
                  <a:spLocks noChangeShapeType="1"/>
                </p:cNvSpPr>
                <p:nvPr/>
              </p:nvSpPr>
              <p:spPr bwMode="auto">
                <a:xfrm flipH="1">
                  <a:off x="1293" y="2205"/>
                  <a:ext cx="45" cy="46"/>
                </a:xfrm>
                <a:prstGeom prst="line">
                  <a:avLst/>
                </a:prstGeom>
                <a:noFill/>
                <a:ln w="25400" cap="sq">
                  <a:solidFill>
                    <a:srgbClr val="FFFF00"/>
                  </a:solidFill>
                  <a:round/>
                  <a:headEnd type="none" w="sm" len="sm"/>
                  <a:tailEnd type="none" w="sm" len="sm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78" name="Rectangle 88"/>
              <p:cNvSpPr>
                <a:spLocks noChangeArrowheads="1"/>
              </p:cNvSpPr>
              <p:nvPr/>
            </p:nvSpPr>
            <p:spPr bwMode="auto">
              <a:xfrm>
                <a:off x="5219834" y="4046158"/>
                <a:ext cx="361681" cy="315083"/>
              </a:xfrm>
              <a:prstGeom prst="rect">
                <a:avLst/>
              </a:prstGeom>
              <a:noFill/>
              <a:ln w="12700" cap="sq">
                <a:noFill/>
                <a:miter lim="800000"/>
                <a:headEnd type="none" w="sm" len="sm"/>
                <a:tailEnd type="none" w="sm" len="sm"/>
              </a:ln>
            </p:spPr>
            <p:txBody>
              <a:bodyPr wrap="none">
                <a:spAutoFit/>
              </a:bodyPr>
              <a:lstStyle/>
              <a:p>
                <a:pPr eaLnBrk="0" hangingPunct="0"/>
                <a:r>
                  <a:rPr lang="pl-PL">
                    <a:solidFill>
                      <a:srgbClr val="FFFF00"/>
                    </a:solidFill>
                  </a:rPr>
                  <a:t>B</a:t>
                </a:r>
                <a:r>
                  <a:rPr lang="pl-PL" baseline="-25000">
                    <a:solidFill>
                      <a:srgbClr val="FFFF00"/>
                    </a:solidFill>
                  </a:rPr>
                  <a:t>1</a:t>
                </a:r>
                <a:endParaRPr lang="en-US">
                  <a:solidFill>
                    <a:srgbClr val="FFFF00"/>
                  </a:solidFill>
                </a:endParaRPr>
              </a:p>
            </p:txBody>
          </p:sp>
          <p:sp>
            <p:nvSpPr>
              <p:cNvPr id="1079" name="Rectangle 89"/>
              <p:cNvSpPr>
                <a:spLocks noChangeArrowheads="1"/>
              </p:cNvSpPr>
              <p:nvPr/>
            </p:nvSpPr>
            <p:spPr bwMode="auto">
              <a:xfrm>
                <a:off x="6011997" y="4009647"/>
                <a:ext cx="361681" cy="315084"/>
              </a:xfrm>
              <a:prstGeom prst="rect">
                <a:avLst/>
              </a:prstGeom>
              <a:noFill/>
              <a:ln w="12700" cap="sq">
                <a:noFill/>
                <a:miter lim="800000"/>
                <a:headEnd type="none" w="sm" len="sm"/>
                <a:tailEnd type="none" w="sm" len="sm"/>
              </a:ln>
            </p:spPr>
            <p:txBody>
              <a:bodyPr wrap="none">
                <a:spAutoFit/>
              </a:bodyPr>
              <a:lstStyle/>
              <a:p>
                <a:pPr eaLnBrk="0" hangingPunct="0"/>
                <a:r>
                  <a:rPr lang="pl-PL">
                    <a:solidFill>
                      <a:srgbClr val="FFFF00"/>
                    </a:solidFill>
                  </a:rPr>
                  <a:t>B</a:t>
                </a:r>
                <a:r>
                  <a:rPr lang="pl-PL" baseline="-25000">
                    <a:solidFill>
                      <a:srgbClr val="FFFF00"/>
                    </a:solidFill>
                  </a:rPr>
                  <a:t>2</a:t>
                </a:r>
                <a:endParaRPr lang="en-US">
                  <a:solidFill>
                    <a:srgbClr val="FFFF00"/>
                  </a:solidFill>
                </a:endParaRPr>
              </a:p>
            </p:txBody>
          </p:sp>
          <p:sp>
            <p:nvSpPr>
              <p:cNvPr id="1080" name="Rectangle 90"/>
              <p:cNvSpPr>
                <a:spLocks noChangeArrowheads="1"/>
              </p:cNvSpPr>
              <p:nvPr/>
            </p:nvSpPr>
            <p:spPr bwMode="auto">
              <a:xfrm>
                <a:off x="6046922" y="2857122"/>
                <a:ext cx="361681" cy="315084"/>
              </a:xfrm>
              <a:prstGeom prst="rect">
                <a:avLst/>
              </a:prstGeom>
              <a:noFill/>
              <a:ln w="12700" cap="sq">
                <a:noFill/>
                <a:miter lim="800000"/>
                <a:headEnd type="none" w="sm" len="sm"/>
                <a:tailEnd type="none" w="sm" len="sm"/>
              </a:ln>
            </p:spPr>
            <p:txBody>
              <a:bodyPr wrap="none">
                <a:spAutoFit/>
              </a:bodyPr>
              <a:lstStyle/>
              <a:p>
                <a:pPr eaLnBrk="0" hangingPunct="0"/>
                <a:r>
                  <a:rPr lang="pl-PL">
                    <a:solidFill>
                      <a:srgbClr val="FFFF00"/>
                    </a:solidFill>
                  </a:rPr>
                  <a:t>B</a:t>
                </a:r>
                <a:r>
                  <a:rPr lang="pl-PL" baseline="-25000">
                    <a:solidFill>
                      <a:srgbClr val="FFFF00"/>
                    </a:solidFill>
                  </a:rPr>
                  <a:t>3</a:t>
                </a:r>
                <a:endParaRPr lang="en-US">
                  <a:solidFill>
                    <a:srgbClr val="FFFF00"/>
                  </a:solidFill>
                </a:endParaRPr>
              </a:p>
            </p:txBody>
          </p:sp>
        </p:grpSp>
      </p:grpSp>
      <p:pic>
        <p:nvPicPr>
          <p:cNvPr id="1039" name="Picture 5" descr="obj14__0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815975" y="1824038"/>
            <a:ext cx="2141538" cy="2028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Rectangle 6"/>
          <p:cNvSpPr>
            <a:spLocks noChangeArrowheads="1"/>
          </p:cNvSpPr>
          <p:nvPr/>
        </p:nvSpPr>
        <p:spPr bwMode="auto">
          <a:xfrm>
            <a:off x="1069975" y="2722563"/>
            <a:ext cx="442913" cy="420687"/>
          </a:xfrm>
          <a:prstGeom prst="rect">
            <a:avLst/>
          </a:prstGeom>
          <a:noFill/>
          <a:ln w="25400" cap="sq">
            <a:solidFill>
              <a:srgbClr val="FFFF00"/>
            </a:solidFill>
            <a:miter lim="800000"/>
            <a:headEnd type="none" w="sm" len="sm"/>
            <a:tailEnd type="none" w="sm" len="sm"/>
          </a:ln>
        </p:spPr>
        <p:txBody>
          <a:bodyPr wrap="none" anchor="ctr"/>
          <a:lstStyle/>
          <a:p>
            <a:pPr eaLnBrk="0" hangingPunct="0"/>
            <a:endParaRPr lang="de-CH">
              <a:solidFill>
                <a:srgbClr val="FFFF00"/>
              </a:solidFill>
            </a:endParaRPr>
          </a:p>
        </p:txBody>
      </p:sp>
      <p:grpSp>
        <p:nvGrpSpPr>
          <p:cNvPr id="15" name="Group 100"/>
          <p:cNvGrpSpPr>
            <a:grpSpLocks/>
          </p:cNvGrpSpPr>
          <p:nvPr/>
        </p:nvGrpSpPr>
        <p:grpSpPr bwMode="auto">
          <a:xfrm>
            <a:off x="1247775" y="2016125"/>
            <a:ext cx="1612900" cy="1406525"/>
            <a:chOff x="2051050" y="2600325"/>
            <a:chExt cx="1612552" cy="1406525"/>
          </a:xfrm>
        </p:grpSpPr>
        <p:grpSp>
          <p:nvGrpSpPr>
            <p:cNvPr id="16" name="Group 7"/>
            <p:cNvGrpSpPr>
              <a:grpSpLocks/>
            </p:cNvGrpSpPr>
            <p:nvPr/>
          </p:nvGrpSpPr>
          <p:grpSpPr bwMode="auto">
            <a:xfrm>
              <a:off x="2051050" y="3500438"/>
              <a:ext cx="73025" cy="73025"/>
              <a:chOff x="1292" y="2205"/>
              <a:chExt cx="46" cy="46"/>
            </a:xfrm>
          </p:grpSpPr>
          <p:sp>
            <p:nvSpPr>
              <p:cNvPr id="1069" name="Line 8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70" name="Line 9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7" name="Group 10"/>
            <p:cNvGrpSpPr>
              <a:grpSpLocks/>
            </p:cNvGrpSpPr>
            <p:nvPr/>
          </p:nvGrpSpPr>
          <p:grpSpPr bwMode="auto">
            <a:xfrm>
              <a:off x="2087563" y="2708275"/>
              <a:ext cx="73025" cy="73025"/>
              <a:chOff x="1292" y="2205"/>
              <a:chExt cx="46" cy="46"/>
            </a:xfrm>
          </p:grpSpPr>
          <p:sp>
            <p:nvSpPr>
              <p:cNvPr id="1067" name="Line 11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68" name="Line 12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8" name="Group 13"/>
            <p:cNvGrpSpPr>
              <a:grpSpLocks/>
            </p:cNvGrpSpPr>
            <p:nvPr/>
          </p:nvGrpSpPr>
          <p:grpSpPr bwMode="auto">
            <a:xfrm>
              <a:off x="2374900" y="2995613"/>
              <a:ext cx="73025" cy="73025"/>
              <a:chOff x="1292" y="2205"/>
              <a:chExt cx="46" cy="46"/>
            </a:xfrm>
          </p:grpSpPr>
          <p:sp>
            <p:nvSpPr>
              <p:cNvPr id="1065" name="Line 14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66" name="Line 15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9" name="Group 16"/>
            <p:cNvGrpSpPr>
              <a:grpSpLocks/>
            </p:cNvGrpSpPr>
            <p:nvPr/>
          </p:nvGrpSpPr>
          <p:grpSpPr bwMode="auto">
            <a:xfrm>
              <a:off x="3238500" y="3571875"/>
              <a:ext cx="73025" cy="73025"/>
              <a:chOff x="1292" y="2205"/>
              <a:chExt cx="46" cy="46"/>
            </a:xfrm>
          </p:grpSpPr>
          <p:sp>
            <p:nvSpPr>
              <p:cNvPr id="1063" name="Line 17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64" name="Line 18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20" name="Group 19"/>
            <p:cNvGrpSpPr>
              <a:grpSpLocks/>
            </p:cNvGrpSpPr>
            <p:nvPr/>
          </p:nvGrpSpPr>
          <p:grpSpPr bwMode="auto">
            <a:xfrm>
              <a:off x="2986088" y="3933825"/>
              <a:ext cx="73025" cy="73025"/>
              <a:chOff x="1292" y="2205"/>
              <a:chExt cx="46" cy="46"/>
            </a:xfrm>
          </p:grpSpPr>
          <p:sp>
            <p:nvSpPr>
              <p:cNvPr id="1061" name="Line 20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62" name="Line 21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21" name="Group 22"/>
            <p:cNvGrpSpPr>
              <a:grpSpLocks/>
            </p:cNvGrpSpPr>
            <p:nvPr/>
          </p:nvGrpSpPr>
          <p:grpSpPr bwMode="auto">
            <a:xfrm>
              <a:off x="3130550" y="2673350"/>
              <a:ext cx="73025" cy="73025"/>
              <a:chOff x="1292" y="2205"/>
              <a:chExt cx="46" cy="46"/>
            </a:xfrm>
          </p:grpSpPr>
          <p:sp>
            <p:nvSpPr>
              <p:cNvPr id="1059" name="Line 23"/>
              <p:cNvSpPr>
                <a:spLocks noChangeShapeType="1"/>
              </p:cNvSpPr>
              <p:nvPr/>
            </p:nvSpPr>
            <p:spPr bwMode="auto">
              <a:xfrm>
                <a:off x="1292" y="2205"/>
                <a:ext cx="46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60" name="Line 24"/>
              <p:cNvSpPr>
                <a:spLocks noChangeShapeType="1"/>
              </p:cNvSpPr>
              <p:nvPr/>
            </p:nvSpPr>
            <p:spPr bwMode="auto">
              <a:xfrm flipH="1">
                <a:off x="1293" y="2205"/>
                <a:ext cx="45" cy="46"/>
              </a:xfrm>
              <a:prstGeom prst="line">
                <a:avLst/>
              </a:prstGeom>
              <a:noFill/>
              <a:ln w="25400" cap="sq">
                <a:solidFill>
                  <a:srgbClr val="FFFF00"/>
                </a:solidFill>
                <a:round/>
                <a:headEnd type="none" w="sm" len="sm"/>
                <a:tailEnd type="none" w="sm" len="sm"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056" name="Rectangle 91"/>
            <p:cNvSpPr>
              <a:spLocks noChangeArrowheads="1"/>
            </p:cNvSpPr>
            <p:nvPr/>
          </p:nvSpPr>
          <p:spPr bwMode="auto">
            <a:xfrm>
              <a:off x="2124075" y="2600325"/>
              <a:ext cx="423514" cy="369332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  <p:txBody>
            <a:bodyPr wrap="none">
              <a:spAutoFit/>
            </a:bodyPr>
            <a:lstStyle/>
            <a:p>
              <a:pPr eaLnBrk="0" hangingPunct="0"/>
              <a:r>
                <a:rPr lang="pl-PL">
                  <a:solidFill>
                    <a:srgbClr val="FFFF00"/>
                  </a:solidFill>
                </a:rPr>
                <a:t>A</a:t>
              </a:r>
              <a:r>
                <a:rPr lang="pl-PL" baseline="-25000">
                  <a:solidFill>
                    <a:srgbClr val="FFFF00"/>
                  </a:solidFill>
                </a:rPr>
                <a:t>1</a:t>
              </a:r>
              <a:endParaRPr lang="en-US">
                <a:solidFill>
                  <a:srgbClr val="FFFF00"/>
                </a:solidFill>
              </a:endParaRPr>
            </a:p>
          </p:txBody>
        </p:sp>
        <p:sp>
          <p:nvSpPr>
            <p:cNvPr id="1057" name="Rectangle 92"/>
            <p:cNvSpPr>
              <a:spLocks noChangeArrowheads="1"/>
            </p:cNvSpPr>
            <p:nvPr/>
          </p:nvSpPr>
          <p:spPr bwMode="auto">
            <a:xfrm>
              <a:off x="2051050" y="3429000"/>
              <a:ext cx="423514" cy="369332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  <p:txBody>
            <a:bodyPr wrap="none">
              <a:spAutoFit/>
            </a:bodyPr>
            <a:lstStyle/>
            <a:p>
              <a:pPr eaLnBrk="0" hangingPunct="0"/>
              <a:r>
                <a:rPr lang="pl-PL">
                  <a:solidFill>
                    <a:srgbClr val="FFFF00"/>
                  </a:solidFill>
                </a:rPr>
                <a:t>A</a:t>
              </a:r>
              <a:r>
                <a:rPr lang="pl-PL" baseline="-25000">
                  <a:solidFill>
                    <a:srgbClr val="FFFF00"/>
                  </a:solidFill>
                </a:rPr>
                <a:t>2</a:t>
              </a:r>
              <a:endParaRPr lang="en-US">
                <a:solidFill>
                  <a:srgbClr val="FFFF00"/>
                </a:solidFill>
              </a:endParaRPr>
            </a:p>
          </p:txBody>
        </p:sp>
        <p:sp>
          <p:nvSpPr>
            <p:cNvPr id="1058" name="Rectangle 93"/>
            <p:cNvSpPr>
              <a:spLocks noChangeArrowheads="1"/>
            </p:cNvSpPr>
            <p:nvPr/>
          </p:nvSpPr>
          <p:spPr bwMode="auto">
            <a:xfrm>
              <a:off x="3240088" y="3500438"/>
              <a:ext cx="423514" cy="369332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  <p:txBody>
            <a:bodyPr wrap="none">
              <a:spAutoFit/>
            </a:bodyPr>
            <a:lstStyle/>
            <a:p>
              <a:pPr eaLnBrk="0" hangingPunct="0"/>
              <a:r>
                <a:rPr lang="pl-PL">
                  <a:solidFill>
                    <a:srgbClr val="FFFF00"/>
                  </a:solidFill>
                </a:rPr>
                <a:t>A</a:t>
              </a:r>
              <a:r>
                <a:rPr lang="pl-PL" baseline="-25000">
                  <a:solidFill>
                    <a:srgbClr val="FFFF00"/>
                  </a:solidFill>
                </a:rPr>
                <a:t>3</a:t>
              </a:r>
              <a:endParaRPr lang="en-US">
                <a:solidFill>
                  <a:srgbClr val="FFFF00"/>
                </a:solidFill>
              </a:endParaRPr>
            </a:p>
          </p:txBody>
        </p:sp>
      </p:grpSp>
      <p:graphicFrame>
        <p:nvGraphicFramePr>
          <p:cNvPr id="99" name="Object 5"/>
          <p:cNvGraphicFramePr>
            <a:graphicFrameLocks noChangeAspect="1"/>
          </p:cNvGraphicFramePr>
          <p:nvPr/>
        </p:nvGraphicFramePr>
        <p:xfrm>
          <a:off x="2738438" y="5508625"/>
          <a:ext cx="1449387" cy="361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0044" name="Equation" r:id="rId11" imgW="863280" imgH="215640" progId="Equation.3">
                  <p:embed/>
                </p:oleObj>
              </mc:Choice>
              <mc:Fallback>
                <p:oleObj name="Equation" r:id="rId11" imgW="863280" imgH="21564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738438" y="5508625"/>
                        <a:ext cx="1449387" cy="3619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0" name="Line 96"/>
          <p:cNvSpPr>
            <a:spLocks noChangeShapeType="1"/>
          </p:cNvSpPr>
          <p:nvPr/>
        </p:nvSpPr>
        <p:spPr bwMode="auto">
          <a:xfrm>
            <a:off x="1504950" y="2954338"/>
            <a:ext cx="3395663" cy="511175"/>
          </a:xfrm>
          <a:prstGeom prst="line">
            <a:avLst/>
          </a:prstGeom>
          <a:noFill/>
          <a:ln w="19050" cap="sq">
            <a:solidFill>
              <a:srgbClr val="FFFF00"/>
            </a:solidFill>
            <a:round/>
            <a:headEnd type="none" w="sm" len="sm"/>
            <a:tailEnd type="none" w="sm" len="sm"/>
          </a:ln>
        </p:spPr>
        <p:txBody>
          <a:bodyPr/>
          <a:lstStyle/>
          <a:p>
            <a:endParaRPr lang="en-US"/>
          </a:p>
        </p:txBody>
      </p:sp>
      <p:sp>
        <p:nvSpPr>
          <p:cNvPr id="50" name="Line 46"/>
          <p:cNvSpPr>
            <a:spLocks noChangeShapeType="1"/>
          </p:cNvSpPr>
          <p:nvPr/>
        </p:nvSpPr>
        <p:spPr bwMode="auto">
          <a:xfrm>
            <a:off x="1284288" y="3205163"/>
            <a:ext cx="36512" cy="1260475"/>
          </a:xfrm>
          <a:prstGeom prst="line">
            <a:avLst/>
          </a:prstGeom>
          <a:noFill/>
          <a:ln w="25400" cap="sq">
            <a:solidFill>
              <a:srgbClr val="FFFF00"/>
            </a:solidFill>
            <a:round/>
            <a:headEnd type="none" w="sm" len="sm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13" name="Line 46"/>
          <p:cNvSpPr>
            <a:spLocks noChangeShapeType="1"/>
          </p:cNvSpPr>
          <p:nvPr/>
        </p:nvSpPr>
        <p:spPr bwMode="auto">
          <a:xfrm>
            <a:off x="5265738" y="3684588"/>
            <a:ext cx="182562" cy="895350"/>
          </a:xfrm>
          <a:prstGeom prst="line">
            <a:avLst/>
          </a:prstGeom>
          <a:noFill/>
          <a:ln w="25400" cap="sq">
            <a:solidFill>
              <a:srgbClr val="FFFF00"/>
            </a:solidFill>
            <a:round/>
            <a:headEnd type="none" w="sm" len="sm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117" name="Text Box 26"/>
          <p:cNvSpPr txBox="1">
            <a:spLocks noChangeArrowheads="1"/>
          </p:cNvSpPr>
          <p:nvPr/>
        </p:nvSpPr>
        <p:spPr bwMode="auto">
          <a:xfrm>
            <a:off x="6288088" y="1019175"/>
            <a:ext cx="3505200" cy="10636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lIns="90000" tIns="46800" rIns="90000" bIns="46800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2100" b="1" dirty="0"/>
              <a:t>1. Find a set of   </a:t>
            </a:r>
            <a:br>
              <a:rPr lang="en-US" sz="2100" b="1" dirty="0"/>
            </a:br>
            <a:r>
              <a:rPr lang="en-US" sz="2100" b="1" dirty="0"/>
              <a:t>    distinctive key-</a:t>
            </a:r>
            <a:br>
              <a:rPr lang="en-US" sz="2100" b="1" dirty="0"/>
            </a:br>
            <a:r>
              <a:rPr lang="en-US" sz="2100" b="1" dirty="0"/>
              <a:t>    points </a:t>
            </a:r>
            <a:endParaRPr lang="en-US" b="1" dirty="0"/>
          </a:p>
        </p:txBody>
      </p:sp>
      <p:sp>
        <p:nvSpPr>
          <p:cNvPr id="118" name="Text Box 26"/>
          <p:cNvSpPr txBox="1">
            <a:spLocks noChangeArrowheads="1"/>
          </p:cNvSpPr>
          <p:nvPr/>
        </p:nvSpPr>
        <p:spPr bwMode="auto">
          <a:xfrm>
            <a:off x="6288088" y="3387725"/>
            <a:ext cx="2782887" cy="10636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lIns="90000" tIns="46800" rIns="90000" bIns="46800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2100" b="1"/>
              <a:t>3. Extract and </a:t>
            </a:r>
            <a:br>
              <a:rPr lang="en-US" sz="2100" b="1"/>
            </a:br>
            <a:r>
              <a:rPr lang="en-US" sz="2100" b="1"/>
              <a:t>    normalize the    </a:t>
            </a:r>
            <a:br>
              <a:rPr lang="en-US" sz="2100" b="1"/>
            </a:br>
            <a:r>
              <a:rPr lang="en-US" sz="2100" b="1"/>
              <a:t>    region content  </a:t>
            </a:r>
            <a:endParaRPr lang="en-US" b="1"/>
          </a:p>
        </p:txBody>
      </p:sp>
      <p:sp>
        <p:nvSpPr>
          <p:cNvPr id="119" name="Text Box 26"/>
          <p:cNvSpPr txBox="1">
            <a:spLocks noChangeArrowheads="1"/>
          </p:cNvSpPr>
          <p:nvPr/>
        </p:nvSpPr>
        <p:spPr bwMode="auto">
          <a:xfrm>
            <a:off x="6288088" y="2182813"/>
            <a:ext cx="3111500" cy="10636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lIns="90000" tIns="46800" rIns="90000" bIns="46800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2100" b="1"/>
              <a:t>2. Define a region </a:t>
            </a:r>
            <a:br>
              <a:rPr lang="en-US" sz="2100" b="1"/>
            </a:br>
            <a:r>
              <a:rPr lang="en-US" sz="2100" b="1"/>
              <a:t>    around each </a:t>
            </a:r>
            <a:br>
              <a:rPr lang="en-US" sz="2100" b="1"/>
            </a:br>
            <a:r>
              <a:rPr lang="en-US" sz="2100" b="1"/>
              <a:t>    keypoint   </a:t>
            </a:r>
            <a:endParaRPr lang="en-US" b="1"/>
          </a:p>
        </p:txBody>
      </p:sp>
      <p:sp>
        <p:nvSpPr>
          <p:cNvPr id="120" name="Text Box 26"/>
          <p:cNvSpPr txBox="1">
            <a:spLocks noChangeArrowheads="1"/>
          </p:cNvSpPr>
          <p:nvPr/>
        </p:nvSpPr>
        <p:spPr bwMode="auto">
          <a:xfrm>
            <a:off x="6288088" y="4560888"/>
            <a:ext cx="3001962" cy="10636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lIns="90000" tIns="46800" rIns="90000" bIns="46800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2100" b="1"/>
              <a:t>4. Compute a local </a:t>
            </a:r>
            <a:br>
              <a:rPr lang="en-US" sz="2100" b="1"/>
            </a:br>
            <a:r>
              <a:rPr lang="en-US" sz="2100" b="1"/>
              <a:t>    descriptor from the </a:t>
            </a:r>
            <a:br>
              <a:rPr lang="en-US" sz="2100" b="1"/>
            </a:br>
            <a:r>
              <a:rPr lang="en-US" sz="2100" b="1"/>
              <a:t>    normalized region</a:t>
            </a:r>
            <a:endParaRPr lang="en-US" b="1"/>
          </a:p>
        </p:txBody>
      </p:sp>
      <p:sp>
        <p:nvSpPr>
          <p:cNvPr id="121" name="Text Box 26"/>
          <p:cNvSpPr txBox="1">
            <a:spLocks noChangeArrowheads="1"/>
          </p:cNvSpPr>
          <p:nvPr/>
        </p:nvSpPr>
        <p:spPr bwMode="auto">
          <a:xfrm>
            <a:off x="6288088" y="5791200"/>
            <a:ext cx="3001962" cy="741363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lIns="90000" tIns="46800" rIns="90000" bIns="46800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2100" b="1"/>
              <a:t>5. Match local </a:t>
            </a:r>
            <a:br>
              <a:rPr lang="en-US" sz="2100" b="1"/>
            </a:br>
            <a:r>
              <a:rPr lang="en-US" sz="2100" b="1"/>
              <a:t>    descriptors</a:t>
            </a:r>
            <a:endParaRPr lang="en-US" b="1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00"/>
                            </p:stCondLst>
                            <p:childTnLst>
                              <p:par>
                                <p:cTn id="23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4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500"/>
                            </p:stCondLst>
                            <p:childTnLst>
                              <p:par>
                                <p:cTn id="36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500"/>
                            </p:stCondLst>
                            <p:childTnLst>
                              <p:par>
                                <p:cTn id="39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1" dur="500"/>
                                        <p:tgtEl>
                                          <p:spTgt spid="1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1000"/>
                            </p:stCondLst>
                            <p:childTnLst>
                              <p:par>
                                <p:cTn id="43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" dur="500" fill="hold"/>
                                        <p:tgtEl>
                                          <p:spTgt spid="8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fill="hold"/>
                                        <p:tgtEl>
                                          <p:spTgt spid="8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500"/>
                            </p:stCondLst>
                            <p:childTnLst>
                              <p:par>
                                <p:cTn id="65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7" fill="hold">
                            <p:stCondLst>
                              <p:cond delay="500"/>
                            </p:stCondLst>
                            <p:childTnLst>
                              <p:par>
                                <p:cTn id="68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0" dur="500" fill="hold"/>
                                        <p:tgtEl>
                                          <p:spTgt spid="10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1" dur="500" fill="hold"/>
                                        <p:tgtEl>
                                          <p:spTgt spid="10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7" grpId="0" animBg="1"/>
      <p:bldP spid="46" grpId="0" animBg="1"/>
      <p:bldP spid="10" grpId="0" animBg="1"/>
      <p:bldP spid="100" grpId="0" animBg="1"/>
      <p:bldP spid="50" grpId="0" animBg="1"/>
      <p:bldP spid="113" grpId="0" animBg="1"/>
    </p:bld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Key trade-offs</a:t>
            </a:r>
          </a:p>
        </p:txBody>
      </p:sp>
      <p:sp>
        <p:nvSpPr>
          <p:cNvPr id="4" name="Left-Right Arrow 3"/>
          <p:cNvSpPr/>
          <p:nvPr/>
        </p:nvSpPr>
        <p:spPr>
          <a:xfrm>
            <a:off x="609600" y="2895600"/>
            <a:ext cx="7848600" cy="609600"/>
          </a:xfrm>
          <a:prstGeom prst="leftRightArrow">
            <a:avLst/>
          </a:prstGeom>
          <a:gradFill flip="none" rotWithShape="1">
            <a:gsLst>
              <a:gs pos="0">
                <a:srgbClr val="000082"/>
              </a:gs>
              <a:gs pos="30000">
                <a:srgbClr val="66008F"/>
              </a:gs>
              <a:gs pos="64999">
                <a:srgbClr val="BA0066"/>
              </a:gs>
              <a:gs pos="89999">
                <a:srgbClr val="FF0000"/>
              </a:gs>
              <a:gs pos="100000">
                <a:srgbClr val="FF8200"/>
              </a:gs>
            </a:gsLst>
            <a:lin ang="10800000" scaled="0"/>
            <a:tileRect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6868" name="TextBox 4"/>
          <p:cNvSpPr txBox="1">
            <a:spLocks noChangeArrowheads="1"/>
          </p:cNvSpPr>
          <p:nvPr/>
        </p:nvSpPr>
        <p:spPr bwMode="auto">
          <a:xfrm>
            <a:off x="457200" y="3536950"/>
            <a:ext cx="19050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 sz="2000"/>
              <a:t>More Points</a:t>
            </a:r>
          </a:p>
        </p:txBody>
      </p:sp>
      <p:sp>
        <p:nvSpPr>
          <p:cNvPr id="36869" name="TextBox 5"/>
          <p:cNvSpPr txBox="1">
            <a:spLocks noChangeArrowheads="1"/>
          </p:cNvSpPr>
          <p:nvPr/>
        </p:nvSpPr>
        <p:spPr bwMode="auto">
          <a:xfrm>
            <a:off x="5913438" y="3535363"/>
            <a:ext cx="2743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 sz="2000"/>
              <a:t>More Repeatable</a:t>
            </a:r>
          </a:p>
        </p:txBody>
      </p:sp>
      <p:pic>
        <p:nvPicPr>
          <p:cNvPr id="36870" name="Picture 25" descr="obj14__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-1019039">
            <a:off x="6988175" y="457200"/>
            <a:ext cx="1774825" cy="1873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6871" name="Rectangle 42"/>
          <p:cNvSpPr>
            <a:spLocks noChangeArrowheads="1"/>
          </p:cNvSpPr>
          <p:nvPr/>
        </p:nvSpPr>
        <p:spPr bwMode="auto">
          <a:xfrm rot="-6419039">
            <a:off x="7908925" y="1666875"/>
            <a:ext cx="387350" cy="368300"/>
          </a:xfrm>
          <a:prstGeom prst="rect">
            <a:avLst/>
          </a:prstGeom>
          <a:noFill/>
          <a:ln w="25400" cap="sq">
            <a:solidFill>
              <a:srgbClr val="FFFF00"/>
            </a:solidFill>
            <a:miter lim="800000"/>
            <a:headEnd type="none" w="sm" len="sm"/>
            <a:tailEnd type="none" w="sm" len="sm"/>
          </a:ln>
        </p:spPr>
        <p:txBody>
          <a:bodyPr wrap="none" anchor="ctr"/>
          <a:lstStyle/>
          <a:p>
            <a:pPr eaLnBrk="0" hangingPunct="0"/>
            <a:endParaRPr lang="de-CH">
              <a:solidFill>
                <a:srgbClr val="FFFF00"/>
              </a:solidFill>
            </a:endParaRPr>
          </a:p>
        </p:txBody>
      </p:sp>
      <p:sp>
        <p:nvSpPr>
          <p:cNvPr id="36872" name="Line 36"/>
          <p:cNvSpPr>
            <a:spLocks noChangeShapeType="1"/>
          </p:cNvSpPr>
          <p:nvPr/>
        </p:nvSpPr>
        <p:spPr bwMode="auto">
          <a:xfrm rot="-6419039">
            <a:off x="8216107" y="943769"/>
            <a:ext cx="63500" cy="65087"/>
          </a:xfrm>
          <a:prstGeom prst="line">
            <a:avLst/>
          </a:prstGeom>
          <a:noFill/>
          <a:ln w="25400" cap="sq">
            <a:solidFill>
              <a:srgbClr val="FFFF00"/>
            </a:solidFill>
            <a:round/>
            <a:headEnd type="none" w="sm" len="sm"/>
            <a:tailEnd type="none" w="sm" len="sm"/>
          </a:ln>
        </p:spPr>
        <p:txBody>
          <a:bodyPr/>
          <a:lstStyle/>
          <a:p>
            <a:endParaRPr lang="en-US"/>
          </a:p>
        </p:txBody>
      </p:sp>
      <p:sp>
        <p:nvSpPr>
          <p:cNvPr id="36873" name="Line 37"/>
          <p:cNvSpPr>
            <a:spLocks noChangeShapeType="1"/>
          </p:cNvSpPr>
          <p:nvPr/>
        </p:nvSpPr>
        <p:spPr bwMode="auto">
          <a:xfrm rot="15180961" flipH="1">
            <a:off x="8216107" y="943769"/>
            <a:ext cx="61912" cy="63500"/>
          </a:xfrm>
          <a:prstGeom prst="line">
            <a:avLst/>
          </a:prstGeom>
          <a:noFill/>
          <a:ln w="25400" cap="sq">
            <a:solidFill>
              <a:srgbClr val="FFFF00"/>
            </a:solidFill>
            <a:round/>
            <a:headEnd type="none" w="sm" len="sm"/>
            <a:tailEnd type="none" w="sm" len="sm"/>
          </a:ln>
        </p:spPr>
        <p:txBody>
          <a:bodyPr/>
          <a:lstStyle/>
          <a:p>
            <a:endParaRPr lang="en-US"/>
          </a:p>
        </p:txBody>
      </p:sp>
      <p:grpSp>
        <p:nvGrpSpPr>
          <p:cNvPr id="2" name="Group 26"/>
          <p:cNvGrpSpPr>
            <a:grpSpLocks/>
          </p:cNvGrpSpPr>
          <p:nvPr/>
        </p:nvGrpSpPr>
        <p:grpSpPr bwMode="auto">
          <a:xfrm rot="-6419039">
            <a:off x="7422357" y="2007394"/>
            <a:ext cx="63500" cy="65087"/>
            <a:chOff x="1292" y="2205"/>
            <a:chExt cx="46" cy="46"/>
          </a:xfrm>
        </p:grpSpPr>
        <p:sp>
          <p:nvSpPr>
            <p:cNvPr id="36924" name="Line 27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25" name="Line 28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3" name="Group 29"/>
          <p:cNvGrpSpPr>
            <a:grpSpLocks/>
          </p:cNvGrpSpPr>
          <p:nvPr/>
        </p:nvGrpSpPr>
        <p:grpSpPr bwMode="auto">
          <a:xfrm rot="-6419039">
            <a:off x="7589044" y="1694656"/>
            <a:ext cx="63500" cy="65088"/>
            <a:chOff x="1292" y="2205"/>
            <a:chExt cx="46" cy="46"/>
          </a:xfrm>
        </p:grpSpPr>
        <p:sp>
          <p:nvSpPr>
            <p:cNvPr id="36922" name="Line 30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23" name="Line 31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" name="Group 32"/>
          <p:cNvGrpSpPr>
            <a:grpSpLocks/>
          </p:cNvGrpSpPr>
          <p:nvPr/>
        </p:nvGrpSpPr>
        <p:grpSpPr bwMode="auto">
          <a:xfrm rot="-6419039">
            <a:off x="7848600" y="825500"/>
            <a:ext cx="63500" cy="63500"/>
            <a:chOff x="1292" y="2205"/>
            <a:chExt cx="46" cy="46"/>
          </a:xfrm>
        </p:grpSpPr>
        <p:sp>
          <p:nvSpPr>
            <p:cNvPr id="36920" name="Line 33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21" name="Line 34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6" name="Group 38"/>
          <p:cNvGrpSpPr>
            <a:grpSpLocks/>
          </p:cNvGrpSpPr>
          <p:nvPr/>
        </p:nvGrpSpPr>
        <p:grpSpPr bwMode="auto">
          <a:xfrm rot="-6419039">
            <a:off x="7123906" y="1145382"/>
            <a:ext cx="65087" cy="63500"/>
            <a:chOff x="1292" y="2205"/>
            <a:chExt cx="46" cy="46"/>
          </a:xfrm>
        </p:grpSpPr>
        <p:sp>
          <p:nvSpPr>
            <p:cNvPr id="36918" name="Line 39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19" name="Line 40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" name="Group 43"/>
          <p:cNvGrpSpPr>
            <a:grpSpLocks/>
          </p:cNvGrpSpPr>
          <p:nvPr/>
        </p:nvGrpSpPr>
        <p:grpSpPr bwMode="auto">
          <a:xfrm rot="-6419039">
            <a:off x="8085138" y="1809750"/>
            <a:ext cx="65088" cy="65087"/>
            <a:chOff x="1292" y="2205"/>
            <a:chExt cx="46" cy="46"/>
          </a:xfrm>
        </p:grpSpPr>
        <p:sp>
          <p:nvSpPr>
            <p:cNvPr id="36916" name="Line 44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17" name="Line 45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6879" name="Rectangle 88"/>
          <p:cNvSpPr>
            <a:spLocks noChangeArrowheads="1"/>
          </p:cNvSpPr>
          <p:nvPr/>
        </p:nvSpPr>
        <p:spPr bwMode="auto">
          <a:xfrm rot="-1019039">
            <a:off x="7539038" y="1981200"/>
            <a:ext cx="315912" cy="2762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wrap="none">
            <a:spAutoFit/>
          </a:bodyPr>
          <a:lstStyle/>
          <a:p>
            <a:pPr eaLnBrk="0" hangingPunct="0"/>
            <a:r>
              <a:rPr lang="pl-PL">
                <a:solidFill>
                  <a:srgbClr val="FFFF00"/>
                </a:solidFill>
              </a:rPr>
              <a:t>B</a:t>
            </a:r>
            <a:r>
              <a:rPr lang="pl-PL" baseline="-25000">
                <a:solidFill>
                  <a:srgbClr val="FFFF00"/>
                </a:solidFill>
              </a:rPr>
              <a:t>1</a:t>
            </a:r>
            <a:endParaRPr lang="en-US">
              <a:solidFill>
                <a:srgbClr val="FFFF00"/>
              </a:solidFill>
            </a:endParaRPr>
          </a:p>
        </p:txBody>
      </p:sp>
      <p:sp>
        <p:nvSpPr>
          <p:cNvPr id="36880" name="Rectangle 89"/>
          <p:cNvSpPr>
            <a:spLocks noChangeArrowheads="1"/>
          </p:cNvSpPr>
          <p:nvPr/>
        </p:nvSpPr>
        <p:spPr bwMode="auto">
          <a:xfrm rot="-1019039">
            <a:off x="8191500" y="1747838"/>
            <a:ext cx="315913" cy="2762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wrap="none">
            <a:spAutoFit/>
          </a:bodyPr>
          <a:lstStyle/>
          <a:p>
            <a:pPr eaLnBrk="0" hangingPunct="0"/>
            <a:r>
              <a:rPr lang="pl-PL">
                <a:solidFill>
                  <a:srgbClr val="FFFF00"/>
                </a:solidFill>
              </a:rPr>
              <a:t>B</a:t>
            </a:r>
            <a:r>
              <a:rPr lang="pl-PL" baseline="-25000">
                <a:solidFill>
                  <a:srgbClr val="FFFF00"/>
                </a:solidFill>
              </a:rPr>
              <a:t>2</a:t>
            </a:r>
            <a:endParaRPr lang="en-US">
              <a:solidFill>
                <a:srgbClr val="FFFF00"/>
              </a:solidFill>
            </a:endParaRPr>
          </a:p>
        </p:txBody>
      </p:sp>
      <p:sp>
        <p:nvSpPr>
          <p:cNvPr id="36881" name="Rectangle 90"/>
          <p:cNvSpPr>
            <a:spLocks noChangeArrowheads="1"/>
          </p:cNvSpPr>
          <p:nvPr/>
        </p:nvSpPr>
        <p:spPr bwMode="auto">
          <a:xfrm rot="-1019039">
            <a:off x="7926388" y="774700"/>
            <a:ext cx="315912" cy="2762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wrap="none">
            <a:spAutoFit/>
          </a:bodyPr>
          <a:lstStyle/>
          <a:p>
            <a:pPr eaLnBrk="0" hangingPunct="0"/>
            <a:r>
              <a:rPr lang="pl-PL">
                <a:solidFill>
                  <a:srgbClr val="FFFF00"/>
                </a:solidFill>
              </a:rPr>
              <a:t>B</a:t>
            </a:r>
            <a:r>
              <a:rPr lang="pl-PL" baseline="-25000">
                <a:solidFill>
                  <a:srgbClr val="FFFF00"/>
                </a:solidFill>
              </a:rPr>
              <a:t>3</a:t>
            </a:r>
            <a:endParaRPr lang="en-US">
              <a:solidFill>
                <a:srgbClr val="FFFF00"/>
              </a:solidFill>
            </a:endParaRPr>
          </a:p>
        </p:txBody>
      </p:sp>
      <p:pic>
        <p:nvPicPr>
          <p:cNvPr id="36882" name="Picture 5" descr="obj14__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76800" y="676275"/>
            <a:ext cx="1598613" cy="1514475"/>
          </a:xfrm>
          <a:prstGeom prst="rect">
            <a:avLst/>
          </a:prstGeom>
          <a:noFill/>
          <a:ln w="9525">
            <a:solidFill>
              <a:srgbClr val="FFFF00"/>
            </a:solidFill>
            <a:miter lim="800000"/>
            <a:headEnd/>
            <a:tailEnd/>
          </a:ln>
        </p:spPr>
      </p:pic>
      <p:sp>
        <p:nvSpPr>
          <p:cNvPr id="36883" name="Rectangle 6"/>
          <p:cNvSpPr>
            <a:spLocks noChangeArrowheads="1"/>
          </p:cNvSpPr>
          <p:nvPr/>
        </p:nvSpPr>
        <p:spPr bwMode="auto">
          <a:xfrm>
            <a:off x="5065713" y="1347788"/>
            <a:ext cx="331787" cy="314325"/>
          </a:xfrm>
          <a:prstGeom prst="rect">
            <a:avLst/>
          </a:prstGeom>
          <a:noFill/>
          <a:ln w="25400" cap="sq">
            <a:solidFill>
              <a:srgbClr val="FFFF00"/>
            </a:solidFill>
            <a:miter lim="800000"/>
            <a:headEnd type="none" w="sm" len="sm"/>
            <a:tailEnd type="none" w="sm" len="sm"/>
          </a:ln>
        </p:spPr>
        <p:txBody>
          <a:bodyPr wrap="none" anchor="ctr"/>
          <a:lstStyle/>
          <a:p>
            <a:pPr eaLnBrk="0" hangingPunct="0"/>
            <a:endParaRPr lang="de-CH">
              <a:solidFill>
                <a:srgbClr val="FFFF00"/>
              </a:solidFill>
            </a:endParaRPr>
          </a:p>
        </p:txBody>
      </p:sp>
      <p:grpSp>
        <p:nvGrpSpPr>
          <p:cNvPr id="8" name="Group 7"/>
          <p:cNvGrpSpPr>
            <a:grpSpLocks/>
          </p:cNvGrpSpPr>
          <p:nvPr/>
        </p:nvGrpSpPr>
        <p:grpSpPr bwMode="auto">
          <a:xfrm>
            <a:off x="5199063" y="1492250"/>
            <a:ext cx="53975" cy="53975"/>
            <a:chOff x="1292" y="2205"/>
            <a:chExt cx="46" cy="46"/>
          </a:xfrm>
        </p:grpSpPr>
        <p:sp>
          <p:nvSpPr>
            <p:cNvPr id="36914" name="Line 8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15" name="Line 9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" name="Group 10"/>
          <p:cNvGrpSpPr>
            <a:grpSpLocks/>
          </p:cNvGrpSpPr>
          <p:nvPr/>
        </p:nvGrpSpPr>
        <p:grpSpPr bwMode="auto">
          <a:xfrm>
            <a:off x="5226050" y="900113"/>
            <a:ext cx="55563" cy="55562"/>
            <a:chOff x="1292" y="2205"/>
            <a:chExt cx="46" cy="46"/>
          </a:xfrm>
        </p:grpSpPr>
        <p:sp>
          <p:nvSpPr>
            <p:cNvPr id="36912" name="Line 11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13" name="Line 12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0" name="Group 13"/>
          <p:cNvGrpSpPr>
            <a:grpSpLocks/>
          </p:cNvGrpSpPr>
          <p:nvPr/>
        </p:nvGrpSpPr>
        <p:grpSpPr bwMode="auto">
          <a:xfrm>
            <a:off x="5440363" y="1114425"/>
            <a:ext cx="55562" cy="55563"/>
            <a:chOff x="1292" y="2205"/>
            <a:chExt cx="46" cy="46"/>
          </a:xfrm>
        </p:grpSpPr>
        <p:sp>
          <p:nvSpPr>
            <p:cNvPr id="36910" name="Line 14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11" name="Line 15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1" name="Group 16"/>
          <p:cNvGrpSpPr>
            <a:grpSpLocks/>
          </p:cNvGrpSpPr>
          <p:nvPr/>
        </p:nvGrpSpPr>
        <p:grpSpPr bwMode="auto">
          <a:xfrm>
            <a:off x="6084888" y="1544638"/>
            <a:ext cx="55562" cy="55562"/>
            <a:chOff x="1292" y="2205"/>
            <a:chExt cx="46" cy="46"/>
          </a:xfrm>
        </p:grpSpPr>
        <p:sp>
          <p:nvSpPr>
            <p:cNvPr id="36908" name="Line 17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09" name="Line 18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2" name="Group 19"/>
          <p:cNvGrpSpPr>
            <a:grpSpLocks/>
          </p:cNvGrpSpPr>
          <p:nvPr/>
        </p:nvGrpSpPr>
        <p:grpSpPr bwMode="auto">
          <a:xfrm>
            <a:off x="5897563" y="1816100"/>
            <a:ext cx="53975" cy="53975"/>
            <a:chOff x="1292" y="2205"/>
            <a:chExt cx="46" cy="46"/>
          </a:xfrm>
        </p:grpSpPr>
        <p:sp>
          <p:nvSpPr>
            <p:cNvPr id="36906" name="Line 20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07" name="Line 21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3" name="Group 22"/>
          <p:cNvGrpSpPr>
            <a:grpSpLocks/>
          </p:cNvGrpSpPr>
          <p:nvPr/>
        </p:nvGrpSpPr>
        <p:grpSpPr bwMode="auto">
          <a:xfrm>
            <a:off x="6005513" y="874713"/>
            <a:ext cx="53975" cy="53975"/>
            <a:chOff x="1292" y="2205"/>
            <a:chExt cx="46" cy="46"/>
          </a:xfrm>
        </p:grpSpPr>
        <p:sp>
          <p:nvSpPr>
            <p:cNvPr id="36904" name="Line 23"/>
            <p:cNvSpPr>
              <a:spLocks noChangeShapeType="1"/>
            </p:cNvSpPr>
            <p:nvPr/>
          </p:nvSpPr>
          <p:spPr bwMode="auto">
            <a:xfrm>
              <a:off x="1292" y="2205"/>
              <a:ext cx="46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36905" name="Line 24"/>
            <p:cNvSpPr>
              <a:spLocks noChangeShapeType="1"/>
            </p:cNvSpPr>
            <p:nvPr/>
          </p:nvSpPr>
          <p:spPr bwMode="auto">
            <a:xfrm flipH="1">
              <a:off x="1293" y="2205"/>
              <a:ext cx="45" cy="46"/>
            </a:xfrm>
            <a:prstGeom prst="line">
              <a:avLst/>
            </a:prstGeom>
            <a:noFill/>
            <a:ln w="25400" cap="sq">
              <a:solidFill>
                <a:srgbClr val="FFFF00"/>
              </a:solidFill>
              <a:round/>
              <a:headEnd type="none" w="sm" len="sm"/>
              <a:tailEnd type="none" w="sm" len="sm"/>
            </a:ln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6890" name="Rectangle 91"/>
          <p:cNvSpPr>
            <a:spLocks noChangeArrowheads="1"/>
          </p:cNvSpPr>
          <p:nvPr/>
        </p:nvSpPr>
        <p:spPr bwMode="auto">
          <a:xfrm>
            <a:off x="5253038" y="819150"/>
            <a:ext cx="317500" cy="2762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wrap="none">
            <a:spAutoFit/>
          </a:bodyPr>
          <a:lstStyle/>
          <a:p>
            <a:pPr eaLnBrk="0" hangingPunct="0"/>
            <a:r>
              <a:rPr lang="pl-PL">
                <a:solidFill>
                  <a:srgbClr val="FFFF00"/>
                </a:solidFill>
              </a:rPr>
              <a:t>A</a:t>
            </a:r>
            <a:r>
              <a:rPr lang="pl-PL" baseline="-25000">
                <a:solidFill>
                  <a:srgbClr val="FFFF00"/>
                </a:solidFill>
              </a:rPr>
              <a:t>1</a:t>
            </a:r>
            <a:endParaRPr lang="en-US">
              <a:solidFill>
                <a:srgbClr val="FFFF00"/>
              </a:solidFill>
            </a:endParaRPr>
          </a:p>
        </p:txBody>
      </p:sp>
      <p:sp>
        <p:nvSpPr>
          <p:cNvPr id="36891" name="Rectangle 92"/>
          <p:cNvSpPr>
            <a:spLocks noChangeArrowheads="1"/>
          </p:cNvSpPr>
          <p:nvPr/>
        </p:nvSpPr>
        <p:spPr bwMode="auto">
          <a:xfrm>
            <a:off x="5199063" y="1438275"/>
            <a:ext cx="315912" cy="2762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wrap="none">
            <a:spAutoFit/>
          </a:bodyPr>
          <a:lstStyle/>
          <a:p>
            <a:pPr eaLnBrk="0" hangingPunct="0"/>
            <a:r>
              <a:rPr lang="pl-PL">
                <a:solidFill>
                  <a:srgbClr val="FFFF00"/>
                </a:solidFill>
              </a:rPr>
              <a:t>A</a:t>
            </a:r>
            <a:r>
              <a:rPr lang="pl-PL" baseline="-25000">
                <a:solidFill>
                  <a:srgbClr val="FFFF00"/>
                </a:solidFill>
              </a:rPr>
              <a:t>2</a:t>
            </a:r>
            <a:endParaRPr lang="en-US">
              <a:solidFill>
                <a:srgbClr val="FFFF00"/>
              </a:solidFill>
            </a:endParaRPr>
          </a:p>
        </p:txBody>
      </p:sp>
      <p:sp>
        <p:nvSpPr>
          <p:cNvPr id="36892" name="Rectangle 93"/>
          <p:cNvSpPr>
            <a:spLocks noChangeArrowheads="1"/>
          </p:cNvSpPr>
          <p:nvPr/>
        </p:nvSpPr>
        <p:spPr bwMode="auto">
          <a:xfrm>
            <a:off x="6086475" y="1492250"/>
            <a:ext cx="315913" cy="27463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wrap="none">
            <a:spAutoFit/>
          </a:bodyPr>
          <a:lstStyle/>
          <a:p>
            <a:pPr eaLnBrk="0" hangingPunct="0"/>
            <a:r>
              <a:rPr lang="pl-PL">
                <a:solidFill>
                  <a:srgbClr val="FFFF00"/>
                </a:solidFill>
              </a:rPr>
              <a:t>A</a:t>
            </a:r>
            <a:r>
              <a:rPr lang="pl-PL" baseline="-25000">
                <a:solidFill>
                  <a:srgbClr val="FFFF00"/>
                </a:solidFill>
              </a:rPr>
              <a:t>3</a:t>
            </a:r>
            <a:endParaRPr lang="en-US">
              <a:solidFill>
                <a:srgbClr val="FFFF00"/>
              </a:solidFill>
            </a:endParaRPr>
          </a:p>
        </p:txBody>
      </p:sp>
      <p:sp>
        <p:nvSpPr>
          <p:cNvPr id="36893" name="Line 96"/>
          <p:cNvSpPr>
            <a:spLocks noChangeShapeType="1"/>
          </p:cNvSpPr>
          <p:nvPr/>
        </p:nvSpPr>
        <p:spPr bwMode="auto">
          <a:xfrm>
            <a:off x="5391150" y="1520825"/>
            <a:ext cx="2535238" cy="381000"/>
          </a:xfrm>
          <a:prstGeom prst="line">
            <a:avLst/>
          </a:prstGeom>
          <a:noFill/>
          <a:ln w="19050" cap="sq">
            <a:solidFill>
              <a:srgbClr val="FFFF00"/>
            </a:solidFill>
            <a:round/>
            <a:headEnd type="none" w="sm" len="sm"/>
            <a:tailEnd type="none" w="sm" len="sm"/>
          </a:ln>
        </p:spPr>
        <p:txBody>
          <a:bodyPr/>
          <a:lstStyle/>
          <a:p>
            <a:endParaRPr lang="en-US"/>
          </a:p>
        </p:txBody>
      </p:sp>
      <p:sp>
        <p:nvSpPr>
          <p:cNvPr id="36894" name="TextBox 107"/>
          <p:cNvSpPr txBox="1">
            <a:spLocks noChangeArrowheads="1"/>
          </p:cNvSpPr>
          <p:nvPr/>
        </p:nvSpPr>
        <p:spPr bwMode="auto">
          <a:xfrm>
            <a:off x="533400" y="2286000"/>
            <a:ext cx="234950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3200"/>
              <a:t>Localization</a:t>
            </a:r>
          </a:p>
        </p:txBody>
      </p:sp>
      <p:grpSp>
        <p:nvGrpSpPr>
          <p:cNvPr id="14" name="Group 112"/>
          <p:cNvGrpSpPr>
            <a:grpSpLocks/>
          </p:cNvGrpSpPr>
          <p:nvPr/>
        </p:nvGrpSpPr>
        <p:grpSpPr bwMode="auto">
          <a:xfrm>
            <a:off x="366713" y="4648200"/>
            <a:ext cx="8321675" cy="1649413"/>
            <a:chOff x="366010" y="4648199"/>
            <a:chExt cx="8322040" cy="1649179"/>
          </a:xfrm>
        </p:grpSpPr>
        <p:sp>
          <p:nvSpPr>
            <p:cNvPr id="109" name="Left-Right Arrow 108"/>
            <p:cNvSpPr/>
            <p:nvPr/>
          </p:nvSpPr>
          <p:spPr>
            <a:xfrm>
              <a:off x="608908" y="5265649"/>
              <a:ext cx="7848944" cy="609514"/>
            </a:xfrm>
            <a:prstGeom prst="leftRightArrow">
              <a:avLst/>
            </a:prstGeom>
            <a:gradFill flip="none" rotWithShape="1">
              <a:gsLst>
                <a:gs pos="0">
                  <a:srgbClr val="000082"/>
                </a:gs>
                <a:gs pos="30000">
                  <a:srgbClr val="66008F"/>
                </a:gs>
                <a:gs pos="64999">
                  <a:srgbClr val="BA0066"/>
                </a:gs>
                <a:gs pos="89999">
                  <a:srgbClr val="FF0000"/>
                </a:gs>
                <a:gs pos="100000">
                  <a:srgbClr val="FF8200"/>
                </a:gs>
              </a:gsLst>
              <a:lin ang="10800000" scaled="0"/>
              <a:tileRect/>
            </a:gra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600"/>
            </a:p>
          </p:txBody>
        </p:sp>
        <p:sp>
          <p:nvSpPr>
            <p:cNvPr id="36901" name="TextBox 109"/>
            <p:cNvSpPr txBox="1">
              <a:spLocks noChangeArrowheads="1"/>
            </p:cNvSpPr>
            <p:nvPr/>
          </p:nvSpPr>
          <p:spPr bwMode="auto">
            <a:xfrm>
              <a:off x="366010" y="5897380"/>
              <a:ext cx="2133600" cy="3999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algn="ctr"/>
              <a:r>
                <a:rPr lang="en-US" sz="2000"/>
                <a:t>More Robust</a:t>
              </a:r>
            </a:p>
          </p:txBody>
        </p:sp>
        <p:sp>
          <p:nvSpPr>
            <p:cNvPr id="36902" name="TextBox 110"/>
            <p:cNvSpPr txBox="1">
              <a:spLocks noChangeArrowheads="1"/>
            </p:cNvSpPr>
            <p:nvPr/>
          </p:nvSpPr>
          <p:spPr bwMode="auto">
            <a:xfrm>
              <a:off x="6249650" y="5892092"/>
              <a:ext cx="2438400" cy="39999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algn="ctr"/>
              <a:r>
                <a:rPr lang="en-US" sz="2000"/>
                <a:t>More Selective</a:t>
              </a:r>
            </a:p>
          </p:txBody>
        </p:sp>
        <p:sp>
          <p:nvSpPr>
            <p:cNvPr id="36903" name="TextBox 111"/>
            <p:cNvSpPr txBox="1">
              <a:spLocks noChangeArrowheads="1"/>
            </p:cNvSpPr>
            <p:nvPr/>
          </p:nvSpPr>
          <p:spPr bwMode="auto">
            <a:xfrm>
              <a:off x="533400" y="4648199"/>
              <a:ext cx="2235005" cy="58461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3200"/>
                <a:t>Description</a:t>
              </a:r>
            </a:p>
          </p:txBody>
        </p:sp>
      </p:grpSp>
      <p:sp>
        <p:nvSpPr>
          <p:cNvPr id="36896" name="TextBox 113"/>
          <p:cNvSpPr txBox="1">
            <a:spLocks noChangeArrowheads="1"/>
          </p:cNvSpPr>
          <p:nvPr/>
        </p:nvSpPr>
        <p:spPr bwMode="auto">
          <a:xfrm>
            <a:off x="685800" y="3886200"/>
            <a:ext cx="229235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600"/>
              <a:t>Robust to occlusion</a:t>
            </a:r>
          </a:p>
          <a:p>
            <a:r>
              <a:rPr lang="en-US" sz="1600"/>
              <a:t>Works with less texture</a:t>
            </a:r>
          </a:p>
        </p:txBody>
      </p:sp>
      <p:sp>
        <p:nvSpPr>
          <p:cNvPr id="36897" name="TextBox 114"/>
          <p:cNvSpPr txBox="1">
            <a:spLocks noChangeArrowheads="1"/>
          </p:cNvSpPr>
          <p:nvPr/>
        </p:nvSpPr>
        <p:spPr bwMode="auto">
          <a:xfrm>
            <a:off x="6248400" y="3886200"/>
            <a:ext cx="304800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600"/>
              <a:t>Robust detection</a:t>
            </a:r>
          </a:p>
          <a:p>
            <a:r>
              <a:rPr lang="en-US" sz="1600"/>
              <a:t>Precise localization</a:t>
            </a:r>
          </a:p>
        </p:txBody>
      </p:sp>
      <p:sp>
        <p:nvSpPr>
          <p:cNvPr id="33826" name="TextBox 115"/>
          <p:cNvSpPr txBox="1">
            <a:spLocks noChangeArrowheads="1"/>
          </p:cNvSpPr>
          <p:nvPr/>
        </p:nvSpPr>
        <p:spPr bwMode="auto">
          <a:xfrm>
            <a:off x="654050" y="6259513"/>
            <a:ext cx="285115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600"/>
              <a:t>Deal with expected variations</a:t>
            </a:r>
          </a:p>
          <a:p>
            <a:r>
              <a:rPr lang="en-US" sz="1600"/>
              <a:t>Maximize correct matches</a:t>
            </a:r>
          </a:p>
        </p:txBody>
      </p:sp>
      <p:sp>
        <p:nvSpPr>
          <p:cNvPr id="117" name="TextBox 116"/>
          <p:cNvSpPr txBox="1">
            <a:spLocks noChangeArrowheads="1"/>
          </p:cNvSpPr>
          <p:nvPr/>
        </p:nvSpPr>
        <p:spPr bwMode="auto">
          <a:xfrm>
            <a:off x="6550025" y="6248400"/>
            <a:ext cx="2593975" cy="338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600"/>
              <a:t>Minimize wrong matches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826" grpId="0"/>
      <p:bldP spid="117" grpId="0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>
                <a:latin typeface="Arial" charset="0"/>
              </a:rPr>
              <a:t>Harris Detector </a:t>
            </a:r>
            <a:r>
              <a:rPr lang="pl-PL" sz="2000" smtClean="0">
                <a:latin typeface="Arial" charset="0"/>
              </a:rPr>
              <a:t>[</a:t>
            </a:r>
            <a:r>
              <a:rPr lang="pl-PL" sz="2000" smtClean="0"/>
              <a:t>Harris88</a:t>
            </a:r>
            <a:r>
              <a:rPr lang="pl-PL" sz="2000" smtClean="0">
                <a:latin typeface="Arial" charset="0"/>
              </a:rPr>
              <a:t>]</a:t>
            </a:r>
            <a:endParaRPr lang="en-US" sz="2000" smtClean="0">
              <a:latin typeface="Arial" charset="0"/>
            </a:endParaRPr>
          </a:p>
        </p:txBody>
      </p:sp>
      <p:sp>
        <p:nvSpPr>
          <p:cNvPr id="8199" name="Rectangle 3"/>
          <p:cNvSpPr>
            <a:spLocks noGrp="1" noChangeArrowheads="1"/>
          </p:cNvSpPr>
          <p:nvPr>
            <p:ph type="body" sz="half" idx="1"/>
          </p:nvPr>
        </p:nvSpPr>
        <p:spPr/>
        <p:txBody>
          <a:bodyPr/>
          <a:lstStyle/>
          <a:p>
            <a:r>
              <a:rPr lang="pl-PL" dirty="0" smtClean="0"/>
              <a:t>Second moment matrix</a:t>
            </a:r>
            <a:br>
              <a:rPr lang="pl-PL" dirty="0" smtClean="0"/>
            </a:br>
            <a:endParaRPr lang="en-US" dirty="0" smtClean="0"/>
          </a:p>
        </p:txBody>
      </p:sp>
      <p:graphicFrame>
        <p:nvGraphicFramePr>
          <p:cNvPr id="8194" name="Object 2"/>
          <p:cNvGraphicFramePr>
            <a:graphicFrameLocks noChangeAspect="1"/>
          </p:cNvGraphicFramePr>
          <p:nvPr/>
        </p:nvGraphicFramePr>
        <p:xfrm>
          <a:off x="811213" y="2005013"/>
          <a:ext cx="3760787" cy="7191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6170" name="Equation" r:id="rId4" imgW="2654280" imgH="507960" progId="Equation.3">
                  <p:embed/>
                </p:oleObj>
              </mc:Choice>
              <mc:Fallback>
                <p:oleObj name="Equation" r:id="rId4" imgW="2654280" imgH="50796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11213" y="2005013"/>
                        <a:ext cx="3760787" cy="7191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8201" name="Slide Number Placeholder 5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98D9460-D11B-4D16-941B-9917FF301C73}" type="slidenum">
              <a:rPr lang="de-DE" smtClean="0"/>
              <a:pPr>
                <a:defRPr/>
              </a:pPr>
              <a:t>61</a:t>
            </a:fld>
            <a:endParaRPr lang="de-DE" smtClean="0"/>
          </a:p>
        </p:txBody>
      </p:sp>
      <p:pic>
        <p:nvPicPr>
          <p:cNvPr id="3" name="Picture 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667625" y="1233488"/>
            <a:ext cx="1079500" cy="839787"/>
          </a:xfrm>
          <a:prstGeom prst="rect">
            <a:avLst/>
          </a:prstGeom>
          <a:noFill/>
          <a:ln w="12700" cap="sq">
            <a:solidFill>
              <a:schemeClr val="tx1"/>
            </a:solidFill>
            <a:miter lim="800000"/>
            <a:headEnd type="none" w="sm" len="sm"/>
            <a:tailEnd type="none" w="sm" len="sm"/>
          </a:ln>
        </p:spPr>
      </p:pic>
      <p:sp>
        <p:nvSpPr>
          <p:cNvPr id="8203" name="Text Box 9"/>
          <p:cNvSpPr txBox="1">
            <a:spLocks noChangeArrowheads="1"/>
          </p:cNvSpPr>
          <p:nvPr/>
        </p:nvSpPr>
        <p:spPr bwMode="auto">
          <a:xfrm>
            <a:off x="4789488" y="2314575"/>
            <a:ext cx="1800225" cy="5810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sz="1600"/>
              <a:t>1. Image derivatives</a:t>
            </a:r>
            <a:endParaRPr lang="en-US" sz="1600"/>
          </a:p>
        </p:txBody>
      </p:sp>
      <p:sp>
        <p:nvSpPr>
          <p:cNvPr id="8204" name="Text Box 10"/>
          <p:cNvSpPr txBox="1">
            <a:spLocks noChangeArrowheads="1"/>
          </p:cNvSpPr>
          <p:nvPr/>
        </p:nvSpPr>
        <p:spPr bwMode="auto">
          <a:xfrm>
            <a:off x="3673475" y="3106738"/>
            <a:ext cx="1943100" cy="5810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sz="1600"/>
              <a:t>2. Square of derivatives</a:t>
            </a:r>
            <a:endParaRPr lang="en-US" sz="1600"/>
          </a:p>
        </p:txBody>
      </p:sp>
      <p:sp>
        <p:nvSpPr>
          <p:cNvPr id="8205" name="Text Box 11"/>
          <p:cNvSpPr txBox="1">
            <a:spLocks noChangeArrowheads="1"/>
          </p:cNvSpPr>
          <p:nvPr/>
        </p:nvSpPr>
        <p:spPr bwMode="auto">
          <a:xfrm>
            <a:off x="3636963" y="3970338"/>
            <a:ext cx="1944687" cy="58102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sz="1600"/>
              <a:t>3. Gaussian </a:t>
            </a:r>
            <a:br>
              <a:rPr lang="pl-PL" sz="1600"/>
            </a:br>
            <a:r>
              <a:rPr lang="pl-PL" sz="1600"/>
              <a:t>    filter </a:t>
            </a:r>
            <a:r>
              <a:rPr lang="pl-PL" sz="1600" i="1"/>
              <a:t>g(</a:t>
            </a:r>
            <a:r>
              <a:rPr lang="pl-PL" sz="1600" i="1">
                <a:latin typeface="Symbol" pitchFamily="18" charset="2"/>
              </a:rPr>
              <a:t>s</a:t>
            </a:r>
            <a:r>
              <a:rPr lang="pl-PL" sz="1600" i="1" baseline="-25000"/>
              <a:t>I</a:t>
            </a:r>
            <a:r>
              <a:rPr lang="pl-PL" sz="1600" i="1"/>
              <a:t>)</a:t>
            </a:r>
            <a:endParaRPr lang="en-US" sz="1600" i="1"/>
          </a:p>
        </p:txBody>
      </p:sp>
      <p:grpSp>
        <p:nvGrpSpPr>
          <p:cNvPr id="2" name="Group 12"/>
          <p:cNvGrpSpPr>
            <a:grpSpLocks/>
          </p:cNvGrpSpPr>
          <p:nvPr/>
        </p:nvGrpSpPr>
        <p:grpSpPr bwMode="auto">
          <a:xfrm>
            <a:off x="6445250" y="2133600"/>
            <a:ext cx="2519363" cy="865188"/>
            <a:chOff x="3356" y="1638"/>
            <a:chExt cx="2041" cy="756"/>
          </a:xfrm>
        </p:grpSpPr>
        <p:pic>
          <p:nvPicPr>
            <p:cNvPr id="4" name="Picture 13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356" y="1684"/>
              <a:ext cx="907" cy="710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</p:pic>
        <p:pic>
          <p:nvPicPr>
            <p:cNvPr id="8224" name="Picture 14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4321" y="1684"/>
              <a:ext cx="918" cy="709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</p:pic>
        <p:sp>
          <p:nvSpPr>
            <p:cNvPr id="8225" name="Text Box 15"/>
            <p:cNvSpPr txBox="1">
              <a:spLocks noChangeArrowheads="1"/>
            </p:cNvSpPr>
            <p:nvPr/>
          </p:nvSpPr>
          <p:spPr bwMode="auto">
            <a:xfrm>
              <a:off x="4059" y="1638"/>
              <a:ext cx="363" cy="323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  <p:txBody>
            <a:bodyPr>
              <a:spAutoFit/>
            </a:bodyPr>
            <a:lstStyle/>
            <a:p>
              <a:pPr eaLnBrk="0" hangingPunct="0">
                <a:spcBef>
                  <a:spcPct val="50000"/>
                </a:spcBef>
              </a:pPr>
              <a:r>
                <a:rPr lang="pl-PL" i="1">
                  <a:solidFill>
                    <a:schemeClr val="bg1"/>
                  </a:solidFill>
                </a:rPr>
                <a:t>I</a:t>
              </a:r>
              <a:r>
                <a:rPr lang="pl-PL" i="1" baseline="-25000">
                  <a:solidFill>
                    <a:schemeClr val="bg1"/>
                  </a:solidFill>
                </a:rPr>
                <a:t>x</a:t>
              </a:r>
              <a:endParaRPr lang="en-US" i="1" baseline="-25000">
                <a:solidFill>
                  <a:schemeClr val="bg1"/>
                </a:solidFill>
              </a:endParaRPr>
            </a:p>
          </p:txBody>
        </p:sp>
        <p:sp>
          <p:nvSpPr>
            <p:cNvPr id="8226" name="Text Box 16"/>
            <p:cNvSpPr txBox="1">
              <a:spLocks noChangeArrowheads="1"/>
            </p:cNvSpPr>
            <p:nvPr/>
          </p:nvSpPr>
          <p:spPr bwMode="auto">
            <a:xfrm>
              <a:off x="5034" y="1638"/>
              <a:ext cx="363" cy="323"/>
            </a:xfrm>
            <a:prstGeom prst="rect">
              <a:avLst/>
            </a:prstGeom>
            <a:noFill/>
            <a:ln w="12700" cap="sq">
              <a:noFill/>
              <a:miter lim="800000"/>
              <a:headEnd type="none" w="sm" len="sm"/>
              <a:tailEnd type="none" w="sm" len="sm"/>
            </a:ln>
          </p:spPr>
          <p:txBody>
            <a:bodyPr>
              <a:spAutoFit/>
            </a:bodyPr>
            <a:lstStyle/>
            <a:p>
              <a:pPr eaLnBrk="0" hangingPunct="0">
                <a:spcBef>
                  <a:spcPct val="50000"/>
                </a:spcBef>
              </a:pPr>
              <a:r>
                <a:rPr lang="pl-PL" i="1">
                  <a:solidFill>
                    <a:schemeClr val="bg1"/>
                  </a:solidFill>
                </a:rPr>
                <a:t>I</a:t>
              </a:r>
              <a:r>
                <a:rPr lang="pl-PL" i="1" baseline="-25000">
                  <a:solidFill>
                    <a:schemeClr val="bg1"/>
                  </a:solidFill>
                </a:rPr>
                <a:t>y</a:t>
              </a:r>
              <a:endParaRPr lang="en-US" i="1" baseline="-25000">
                <a:solidFill>
                  <a:schemeClr val="bg1"/>
                </a:solidFill>
              </a:endParaRPr>
            </a:p>
          </p:txBody>
        </p:sp>
      </p:grpSp>
      <p:pic>
        <p:nvPicPr>
          <p:cNvPr id="8207" name="Picture 17"/>
          <p:cNvPicPr>
            <a:picLocks noGrp="1" noChangeAspect="1" noChangeArrowheads="1"/>
          </p:cNvPicPr>
          <p:nvPr>
            <p:ph sz="quarter" idx="3"/>
          </p:nvPr>
        </p:nvPicPr>
        <p:blipFill>
          <a:blip r:embed="rId9" cstate="print"/>
          <a:srcRect/>
          <a:stretch>
            <a:fillRect/>
          </a:stretch>
        </p:blipFill>
        <p:spPr>
          <a:xfrm>
            <a:off x="7588250" y="3025775"/>
            <a:ext cx="1196975" cy="836613"/>
          </a:xfrm>
        </p:spPr>
      </p:pic>
      <p:pic>
        <p:nvPicPr>
          <p:cNvPr id="8208" name="Picture 18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5133975" y="3033713"/>
            <a:ext cx="1196975" cy="831850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</p:pic>
      <p:pic>
        <p:nvPicPr>
          <p:cNvPr id="8209" name="Picture 19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6365875" y="3033713"/>
            <a:ext cx="1195388" cy="830262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</p:pic>
      <p:sp>
        <p:nvSpPr>
          <p:cNvPr id="8210" name="Text Box 20"/>
          <p:cNvSpPr txBox="1">
            <a:spLocks noChangeArrowheads="1"/>
          </p:cNvSpPr>
          <p:nvPr/>
        </p:nvSpPr>
        <p:spPr bwMode="auto">
          <a:xfrm>
            <a:off x="5942013" y="2987675"/>
            <a:ext cx="466725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I</a:t>
            </a:r>
            <a:r>
              <a:rPr lang="pl-PL" i="1" baseline="-25000">
                <a:solidFill>
                  <a:schemeClr val="bg1"/>
                </a:solidFill>
              </a:rPr>
              <a:t>x</a:t>
            </a:r>
            <a:r>
              <a:rPr lang="pl-PL" i="1" baseline="30000">
                <a:solidFill>
                  <a:schemeClr val="bg1"/>
                </a:solidFill>
              </a:rPr>
              <a:t>2</a:t>
            </a:r>
            <a:endParaRPr lang="en-US" i="1" baseline="30000">
              <a:solidFill>
                <a:schemeClr val="bg1"/>
              </a:solidFill>
            </a:endParaRPr>
          </a:p>
        </p:txBody>
      </p:sp>
      <p:sp>
        <p:nvSpPr>
          <p:cNvPr id="8211" name="Text Box 21"/>
          <p:cNvSpPr txBox="1">
            <a:spLocks noChangeArrowheads="1"/>
          </p:cNvSpPr>
          <p:nvPr/>
        </p:nvSpPr>
        <p:spPr bwMode="auto">
          <a:xfrm>
            <a:off x="7165975" y="2962275"/>
            <a:ext cx="466725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I</a:t>
            </a:r>
            <a:r>
              <a:rPr lang="pl-PL" i="1" baseline="-25000">
                <a:solidFill>
                  <a:schemeClr val="bg1"/>
                </a:solidFill>
              </a:rPr>
              <a:t>y</a:t>
            </a:r>
            <a:r>
              <a:rPr lang="pl-PL" i="1" baseline="30000">
                <a:solidFill>
                  <a:schemeClr val="bg1"/>
                </a:solidFill>
              </a:rPr>
              <a:t>2</a:t>
            </a:r>
            <a:endParaRPr lang="en-US" i="1" baseline="30000">
              <a:solidFill>
                <a:schemeClr val="bg1"/>
              </a:solidFill>
            </a:endParaRPr>
          </a:p>
        </p:txBody>
      </p:sp>
      <p:sp>
        <p:nvSpPr>
          <p:cNvPr id="8212" name="Text Box 22"/>
          <p:cNvSpPr txBox="1">
            <a:spLocks noChangeArrowheads="1"/>
          </p:cNvSpPr>
          <p:nvPr/>
        </p:nvSpPr>
        <p:spPr bwMode="auto">
          <a:xfrm>
            <a:off x="8318500" y="2962275"/>
            <a:ext cx="538163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I</a:t>
            </a:r>
            <a:r>
              <a:rPr lang="pl-PL" i="1" baseline="-25000">
                <a:solidFill>
                  <a:schemeClr val="bg1"/>
                </a:solidFill>
              </a:rPr>
              <a:t>x</a:t>
            </a:r>
            <a:r>
              <a:rPr lang="pl-PL" i="1">
                <a:solidFill>
                  <a:schemeClr val="bg1"/>
                </a:solidFill>
              </a:rPr>
              <a:t>I</a:t>
            </a:r>
            <a:r>
              <a:rPr lang="pl-PL" i="1" baseline="-25000">
                <a:solidFill>
                  <a:schemeClr val="bg1"/>
                </a:solidFill>
              </a:rPr>
              <a:t>y</a:t>
            </a:r>
            <a:endParaRPr lang="en-US" i="1" baseline="-25000">
              <a:solidFill>
                <a:schemeClr val="bg1"/>
              </a:solidFill>
            </a:endParaRPr>
          </a:p>
        </p:txBody>
      </p:sp>
      <p:pic>
        <p:nvPicPr>
          <p:cNvPr id="8213" name="Picture 6"/>
          <p:cNvPicPr>
            <a:picLocks noChangeAspect="1" noChangeArrowheads="1"/>
          </p:cNvPicPr>
          <p:nvPr/>
        </p:nvPicPr>
        <p:blipFill>
          <a:blip r:embed="rId12" cstate="print"/>
          <a:srcRect/>
          <a:stretch>
            <a:fillRect/>
          </a:stretch>
        </p:blipFill>
        <p:spPr bwMode="auto">
          <a:xfrm>
            <a:off x="5148263" y="3933825"/>
            <a:ext cx="1182687" cy="823913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</p:pic>
      <p:pic>
        <p:nvPicPr>
          <p:cNvPr id="8214" name="Picture 7"/>
          <p:cNvPicPr>
            <a:picLocks noChangeAspect="1" noChangeArrowheads="1"/>
          </p:cNvPicPr>
          <p:nvPr/>
        </p:nvPicPr>
        <p:blipFill>
          <a:blip r:embed="rId13" cstate="print"/>
          <a:srcRect/>
          <a:stretch>
            <a:fillRect/>
          </a:stretch>
        </p:blipFill>
        <p:spPr bwMode="auto">
          <a:xfrm>
            <a:off x="6351588" y="3933825"/>
            <a:ext cx="1182687" cy="823913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</p:pic>
      <p:pic>
        <p:nvPicPr>
          <p:cNvPr id="8215" name="Picture 8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7597775" y="3933825"/>
            <a:ext cx="1182688" cy="8143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</p:pic>
      <p:sp>
        <p:nvSpPr>
          <p:cNvPr id="8216" name="Text Box 23"/>
          <p:cNvSpPr txBox="1">
            <a:spLocks noChangeArrowheads="1"/>
          </p:cNvSpPr>
          <p:nvPr/>
        </p:nvSpPr>
        <p:spPr bwMode="auto">
          <a:xfrm>
            <a:off x="5638800" y="3962400"/>
            <a:ext cx="922338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g(I</a:t>
            </a:r>
            <a:r>
              <a:rPr lang="pl-PL" i="1" baseline="-25000">
                <a:solidFill>
                  <a:schemeClr val="bg1"/>
                </a:solidFill>
              </a:rPr>
              <a:t>x</a:t>
            </a:r>
            <a:r>
              <a:rPr lang="pl-PL" i="1" baseline="30000">
                <a:solidFill>
                  <a:schemeClr val="bg1"/>
                </a:solidFill>
              </a:rPr>
              <a:t>2</a:t>
            </a:r>
            <a:r>
              <a:rPr lang="pl-PL" i="1">
                <a:solidFill>
                  <a:schemeClr val="bg1"/>
                </a:solidFill>
              </a:rPr>
              <a:t>)</a:t>
            </a:r>
            <a:endParaRPr lang="en-US" i="1">
              <a:solidFill>
                <a:schemeClr val="bg1"/>
              </a:solidFill>
            </a:endParaRPr>
          </a:p>
        </p:txBody>
      </p:sp>
      <p:sp>
        <p:nvSpPr>
          <p:cNvPr id="8217" name="Text Box 24"/>
          <p:cNvSpPr txBox="1">
            <a:spLocks noChangeArrowheads="1"/>
          </p:cNvSpPr>
          <p:nvPr/>
        </p:nvSpPr>
        <p:spPr bwMode="auto">
          <a:xfrm>
            <a:off x="6858000" y="3962400"/>
            <a:ext cx="925513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g(I</a:t>
            </a:r>
            <a:r>
              <a:rPr lang="pl-PL" i="1" baseline="-25000">
                <a:solidFill>
                  <a:schemeClr val="bg1"/>
                </a:solidFill>
              </a:rPr>
              <a:t>y</a:t>
            </a:r>
            <a:r>
              <a:rPr lang="pl-PL" i="1" baseline="30000">
                <a:solidFill>
                  <a:schemeClr val="bg1"/>
                </a:solidFill>
              </a:rPr>
              <a:t>2</a:t>
            </a:r>
            <a:r>
              <a:rPr lang="pl-PL" i="1">
                <a:solidFill>
                  <a:schemeClr val="bg1"/>
                </a:solidFill>
              </a:rPr>
              <a:t>)</a:t>
            </a:r>
            <a:endParaRPr lang="en-US" i="1">
              <a:solidFill>
                <a:schemeClr val="bg1"/>
              </a:solidFill>
            </a:endParaRPr>
          </a:p>
        </p:txBody>
      </p:sp>
      <p:sp>
        <p:nvSpPr>
          <p:cNvPr id="8218" name="Text Box 25"/>
          <p:cNvSpPr txBox="1">
            <a:spLocks noChangeArrowheads="1"/>
          </p:cNvSpPr>
          <p:nvPr/>
        </p:nvSpPr>
        <p:spPr bwMode="auto">
          <a:xfrm>
            <a:off x="8035925" y="3886200"/>
            <a:ext cx="925513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g(I</a:t>
            </a:r>
            <a:r>
              <a:rPr lang="pl-PL" i="1" baseline="-25000">
                <a:solidFill>
                  <a:schemeClr val="bg1"/>
                </a:solidFill>
              </a:rPr>
              <a:t>x</a:t>
            </a:r>
            <a:r>
              <a:rPr lang="pl-PL" i="1">
                <a:solidFill>
                  <a:schemeClr val="bg1"/>
                </a:solidFill>
              </a:rPr>
              <a:t>I</a:t>
            </a:r>
            <a:r>
              <a:rPr lang="pl-PL" i="1" baseline="-25000">
                <a:solidFill>
                  <a:schemeClr val="bg1"/>
                </a:solidFill>
              </a:rPr>
              <a:t>y</a:t>
            </a:r>
            <a:r>
              <a:rPr lang="pl-PL" i="1">
                <a:solidFill>
                  <a:schemeClr val="bg1"/>
                </a:solidFill>
              </a:rPr>
              <a:t>)</a:t>
            </a:r>
            <a:endParaRPr lang="en-US" i="1">
              <a:solidFill>
                <a:schemeClr val="bg1"/>
              </a:solidFill>
            </a:endParaRPr>
          </a:p>
        </p:txBody>
      </p:sp>
      <p:pic>
        <p:nvPicPr>
          <p:cNvPr id="8219" name="Picture 27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6337300" y="4868863"/>
            <a:ext cx="2447925" cy="1895475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</p:pic>
      <p:graphicFrame>
        <p:nvGraphicFramePr>
          <p:cNvPr id="8195" name="Object 3"/>
          <p:cNvGraphicFramePr>
            <a:graphicFrameLocks noChangeAspect="1"/>
          </p:cNvGraphicFramePr>
          <p:nvPr/>
        </p:nvGraphicFramePr>
        <p:xfrm>
          <a:off x="661988" y="5694363"/>
          <a:ext cx="5129212" cy="488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6171" name="Equation" r:id="rId16" imgW="2679480" imgH="253800" progId="Equation.3">
                  <p:embed/>
                </p:oleObj>
              </mc:Choice>
              <mc:Fallback>
                <p:oleObj name="Equation" r:id="rId16" imgW="2679480" imgH="2538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61988" y="5694363"/>
                        <a:ext cx="5129212" cy="4889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196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60611368"/>
              </p:ext>
            </p:extLst>
          </p:nvPr>
        </p:nvGraphicFramePr>
        <p:xfrm>
          <a:off x="687388" y="5191125"/>
          <a:ext cx="5287962" cy="431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6172" name="Equation" r:id="rId18" imgW="2806560" imgH="228600" progId="Equation.3">
                  <p:embed/>
                </p:oleObj>
              </mc:Choice>
              <mc:Fallback>
                <p:oleObj name="Equation" r:id="rId18" imgW="2806560" imgH="2286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9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388" y="5191125"/>
                        <a:ext cx="5287962" cy="4318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8220" name="Text Box 30"/>
          <p:cNvSpPr txBox="1">
            <a:spLocks noChangeArrowheads="1"/>
          </p:cNvSpPr>
          <p:nvPr/>
        </p:nvSpPr>
        <p:spPr bwMode="auto">
          <a:xfrm>
            <a:off x="539750" y="4800600"/>
            <a:ext cx="5638800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/>
              <a:t>4. Cornerness function </a:t>
            </a:r>
            <a:r>
              <a:rPr lang="en-US"/>
              <a:t>– </a:t>
            </a:r>
            <a:r>
              <a:rPr lang="pl-PL"/>
              <a:t>both eigenvalues are strong</a:t>
            </a:r>
            <a:endParaRPr lang="en-US" i="1"/>
          </a:p>
        </p:txBody>
      </p:sp>
      <p:sp>
        <p:nvSpPr>
          <p:cNvPr id="8221" name="Text Box 31"/>
          <p:cNvSpPr txBox="1">
            <a:spLocks noChangeArrowheads="1"/>
          </p:cNvSpPr>
          <p:nvPr/>
        </p:nvSpPr>
        <p:spPr bwMode="auto">
          <a:xfrm>
            <a:off x="8218488" y="6400800"/>
            <a:ext cx="925512" cy="369888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har</a:t>
            </a:r>
            <a:endParaRPr lang="en-US" i="1">
              <a:solidFill>
                <a:schemeClr val="bg1"/>
              </a:solidFill>
            </a:endParaRPr>
          </a:p>
        </p:txBody>
      </p:sp>
      <p:sp>
        <p:nvSpPr>
          <p:cNvPr id="8222" name="Text Box 32"/>
          <p:cNvSpPr txBox="1">
            <a:spLocks noChangeArrowheads="1"/>
          </p:cNvSpPr>
          <p:nvPr/>
        </p:nvSpPr>
        <p:spPr bwMode="auto">
          <a:xfrm>
            <a:off x="539750" y="6342063"/>
            <a:ext cx="4679950" cy="369887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/>
              <a:t>5. Non-maxima suppression</a:t>
            </a:r>
            <a:endParaRPr lang="en-US" i="1"/>
          </a:p>
        </p:txBody>
      </p:sp>
      <p:sp>
        <p:nvSpPr>
          <p:cNvPr id="8223" name="Text Box 24"/>
          <p:cNvSpPr txBox="1">
            <a:spLocks noChangeArrowheads="1"/>
          </p:cNvSpPr>
          <p:nvPr/>
        </p:nvSpPr>
        <p:spPr bwMode="auto">
          <a:xfrm>
            <a:off x="8153400" y="4953000"/>
            <a:ext cx="990600" cy="381000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pl-PL" i="1">
                <a:solidFill>
                  <a:schemeClr val="bg1"/>
                </a:solidFill>
              </a:rPr>
              <a:t>g(I</a:t>
            </a:r>
            <a:r>
              <a:rPr lang="pl-PL" i="1" baseline="-25000">
                <a:solidFill>
                  <a:schemeClr val="bg1"/>
                </a:solidFill>
              </a:rPr>
              <a:t>x</a:t>
            </a:r>
            <a:r>
              <a:rPr lang="pl-PL" i="1">
                <a:solidFill>
                  <a:schemeClr val="bg1"/>
                </a:solidFill>
              </a:rPr>
              <a:t>I</a:t>
            </a:r>
            <a:r>
              <a:rPr lang="pl-PL" i="1" baseline="-25000">
                <a:solidFill>
                  <a:schemeClr val="bg1"/>
                </a:solidFill>
              </a:rPr>
              <a:t>y</a:t>
            </a:r>
            <a:r>
              <a:rPr lang="pl-PL" i="1">
                <a:solidFill>
                  <a:schemeClr val="bg1"/>
                </a:solidFill>
              </a:rPr>
              <a:t>)</a:t>
            </a:r>
            <a:endParaRPr lang="en-US" i="1">
              <a:solidFill>
                <a:schemeClr val="bg1"/>
              </a:solidFill>
            </a:endParaRPr>
          </a:p>
        </p:txBody>
      </p:sp>
      <p:graphicFrame>
        <p:nvGraphicFramePr>
          <p:cNvPr id="8197" name="Object 5"/>
          <p:cNvGraphicFramePr>
            <a:graphicFrameLocks noChangeAspect="1"/>
          </p:cNvGraphicFramePr>
          <p:nvPr/>
        </p:nvGraphicFramePr>
        <p:xfrm>
          <a:off x="657225" y="3505200"/>
          <a:ext cx="1476375" cy="631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6173" name="Equation" r:id="rId20" imgW="1066680" imgH="457200" progId="Equation.DSMT4">
                  <p:embed/>
                </p:oleObj>
              </mc:Choice>
              <mc:Fallback>
                <p:oleObj name="Equation" r:id="rId20" imgW="1066680" imgH="457200" progId="Equation.DSMT4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1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57225" y="3505200"/>
                        <a:ext cx="1476375" cy="6318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67D967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40135699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203" grpId="0"/>
      <p:bldP spid="8204" grpId="0"/>
      <p:bldP spid="8205" grpId="0"/>
      <p:bldP spid="8210" grpId="0"/>
      <p:bldP spid="8211" grpId="0"/>
      <p:bldP spid="8212" grpId="0"/>
      <p:bldP spid="8216" grpId="0"/>
      <p:bldP spid="8217" grpId="0"/>
      <p:bldP spid="8218" grpId="0"/>
      <p:bldP spid="8220" grpId="0"/>
      <p:bldP spid="8221" grpId="0"/>
      <p:bldP spid="8222" grpId="0"/>
      <p:bldP spid="8223" grpId="0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>
                <a:latin typeface="Arial" charset="0"/>
              </a:rPr>
              <a:t>Harris Detector – Responses </a:t>
            </a:r>
            <a:r>
              <a:rPr lang="pl-PL" sz="2000" smtClean="0">
                <a:latin typeface="Arial" charset="0"/>
              </a:rPr>
              <a:t>[</a:t>
            </a:r>
            <a:r>
              <a:rPr lang="pl-PL" sz="2000" smtClean="0"/>
              <a:t>Harris88</a:t>
            </a:r>
            <a:r>
              <a:rPr lang="pl-PL" sz="2000" smtClean="0">
                <a:latin typeface="Arial" charset="0"/>
              </a:rPr>
              <a:t>]</a:t>
            </a:r>
            <a:endParaRPr lang="en-US" sz="2000" smtClean="0">
              <a:latin typeface="Arial" charset="0"/>
            </a:endParaRPr>
          </a:p>
        </p:txBody>
      </p:sp>
      <p:pic>
        <p:nvPicPr>
          <p:cNvPr id="46083" name="Picture 7"/>
          <p:cNvPicPr>
            <a:picLocks noChangeAspect="1" noChangeArrowheads="1"/>
          </p:cNvPicPr>
          <p:nvPr/>
        </p:nvPicPr>
        <p:blipFill>
          <a:blip r:embed="rId3" cstate="print"/>
          <a:srcRect l="12729" t="7024" r="9061" b="10834"/>
          <a:stretch>
            <a:fillRect/>
          </a:stretch>
        </p:blipFill>
        <p:spPr bwMode="auto">
          <a:xfrm>
            <a:off x="519113" y="1019175"/>
            <a:ext cx="4273550" cy="3373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6084" name="Picture 8"/>
          <p:cNvPicPr>
            <a:picLocks noChangeArrowheads="1"/>
          </p:cNvPicPr>
          <p:nvPr/>
        </p:nvPicPr>
        <p:blipFill>
          <a:blip r:embed="rId4" cstate="print"/>
          <a:srcRect l="13136" t="6996" r="9131" b="10835"/>
          <a:stretch>
            <a:fillRect/>
          </a:stretch>
        </p:blipFill>
        <p:spPr bwMode="auto">
          <a:xfrm>
            <a:off x="4060825" y="3484563"/>
            <a:ext cx="5083175" cy="3373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6085" name="Text Box 26"/>
          <p:cNvSpPr txBox="1">
            <a:spLocks noChangeArrowheads="1"/>
          </p:cNvSpPr>
          <p:nvPr/>
        </p:nvSpPr>
        <p:spPr bwMode="auto">
          <a:xfrm>
            <a:off x="498475" y="4633913"/>
            <a:ext cx="3744913" cy="741362"/>
          </a:xfrm>
          <a:prstGeom prst="rect">
            <a:avLst/>
          </a:prstGeom>
          <a:noFill/>
          <a:ln w="12700" cap="sq">
            <a:noFill/>
            <a:miter lim="800000"/>
            <a:headEnd type="none" w="sm" len="sm"/>
            <a:tailEnd type="none" w="sm" len="sm"/>
          </a:ln>
        </p:spPr>
        <p:txBody>
          <a:bodyPr lIns="90000" tIns="46800" rIns="90000" bIns="46800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2100" b="1" i="1"/>
              <a:t>Effect:</a:t>
            </a:r>
            <a:r>
              <a:rPr lang="en-US" sz="2100" b="1"/>
              <a:t> A very precise corner detector.</a:t>
            </a:r>
            <a:endParaRPr lang="en-US" b="1"/>
          </a:p>
        </p:txBody>
      </p:sp>
    </p:spTree>
    <p:extLst>
      <p:ext uri="{BB962C8B-B14F-4D97-AF65-F5344CB8AC3E}">
        <p14:creationId xmlns:p14="http://schemas.microsoft.com/office/powerpoint/2010/main" val="40598344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Applications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Image stitching</a:t>
            </a:r>
          </a:p>
          <a:p>
            <a:pPr lvl="1"/>
            <a:r>
              <a:rPr lang="en-US" dirty="0" smtClean="0"/>
              <a:t>Matching </a:t>
            </a:r>
            <a:r>
              <a:rPr lang="en-US" dirty="0" err="1" smtClean="0"/>
              <a:t>keypoints</a:t>
            </a:r>
            <a:endParaRPr lang="en-US" dirty="0" smtClean="0"/>
          </a:p>
          <a:p>
            <a:pPr lvl="1"/>
            <a:r>
              <a:rPr lang="en-US" dirty="0" smtClean="0"/>
              <a:t>Solving for </a:t>
            </a:r>
            <a:r>
              <a:rPr lang="en-US" dirty="0" err="1" smtClean="0"/>
              <a:t>homography</a:t>
            </a:r>
            <a:endParaRPr lang="en-US" dirty="0" smtClean="0"/>
          </a:p>
          <a:p>
            <a:pPr lvl="1"/>
            <a:r>
              <a:rPr lang="en-US" dirty="0" smtClean="0"/>
              <a:t>RANSAC</a:t>
            </a:r>
          </a:p>
          <a:p>
            <a:endParaRPr lang="en-US" dirty="0"/>
          </a:p>
          <a:p>
            <a:r>
              <a:rPr lang="en-US" dirty="0" smtClean="0"/>
              <a:t>Object recognition</a:t>
            </a:r>
          </a:p>
          <a:p>
            <a:pPr lvl="1"/>
            <a:r>
              <a:rPr lang="en-US" dirty="0" smtClean="0"/>
              <a:t>Clustering </a:t>
            </a:r>
            <a:r>
              <a:rPr lang="en-US" dirty="0" err="1" smtClean="0"/>
              <a:t>keypoints</a:t>
            </a:r>
            <a:r>
              <a:rPr lang="en-US" dirty="0"/>
              <a:t> </a:t>
            </a:r>
            <a:r>
              <a:rPr lang="en-US" dirty="0" smtClean="0"/>
              <a:t>and creating </a:t>
            </a:r>
            <a:r>
              <a:rPr lang="en-US" dirty="0" err="1" smtClean="0"/>
              <a:t>tf-idf</a:t>
            </a:r>
            <a:r>
              <a:rPr lang="en-US" dirty="0" smtClean="0"/>
              <a:t> tables for fast retrieval</a:t>
            </a:r>
          </a:p>
          <a:p>
            <a:pPr lvl="1"/>
            <a:r>
              <a:rPr lang="en-US" dirty="0" smtClean="0"/>
              <a:t>Geometric verification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096270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5. Solving for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Map between 2D coordinates using linear projection</a:t>
            </a:r>
            <a:endParaRPr lang="en-US" dirty="0"/>
          </a:p>
        </p:txBody>
      </p:sp>
      <p:graphicFrame>
        <p:nvGraphicFramePr>
          <p:cNvPr id="133122" name="Object 4"/>
          <p:cNvGraphicFramePr>
            <a:graphicFrameLocks noChangeAspect="1"/>
          </p:cNvGraphicFramePr>
          <p:nvPr/>
        </p:nvGraphicFramePr>
        <p:xfrm>
          <a:off x="6019800" y="2286000"/>
          <a:ext cx="2811462" cy="11842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076" name="Equation" r:id="rId3" imgW="1384200" imgH="583920" progId="">
                  <p:embed/>
                </p:oleObj>
              </mc:Choice>
              <mc:Fallback>
                <p:oleObj name="Equation" r:id="rId3" imgW="1384200" imgH="583920" progId="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19800" y="2286000"/>
                        <a:ext cx="2811462" cy="11842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tx1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5" cstate="print"/>
          <a:srcRect l="23714" t="51855" r="14572" b="21048"/>
          <a:stretch>
            <a:fillRect/>
          </a:stretch>
        </p:blipFill>
        <p:spPr bwMode="auto">
          <a:xfrm>
            <a:off x="1524000" y="4495800"/>
            <a:ext cx="6477000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6" cstate="print"/>
          <a:srcRect l="6572" t="30191" r="4286" b="14952"/>
          <a:stretch>
            <a:fillRect/>
          </a:stretch>
        </p:blipFill>
        <p:spPr bwMode="auto">
          <a:xfrm>
            <a:off x="457200" y="2133600"/>
            <a:ext cx="5283200" cy="2438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4088896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Least-squares Solving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If all points (or correspondences) fit the model with some noise, better to use all for least squares estimate</a:t>
            </a:r>
            <a:endParaRPr lang="en-US" dirty="0"/>
          </a:p>
        </p:txBody>
      </p:sp>
      <p:cxnSp>
        <p:nvCxnSpPr>
          <p:cNvPr id="5" name="Straight Connector 4"/>
          <p:cNvCxnSpPr/>
          <p:nvPr/>
        </p:nvCxnSpPr>
        <p:spPr>
          <a:xfrm flipV="1">
            <a:off x="2057400" y="2495108"/>
            <a:ext cx="4191000" cy="4191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5791200" y="2495108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495800" y="4221276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2667000" y="5314508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5334000" y="3409508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657600" y="4573189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1190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Least-squares Solving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If some points are outliers, robust approach such as RANSAC is needed</a:t>
            </a:r>
            <a:endParaRPr lang="en-US" dirty="0"/>
          </a:p>
        </p:txBody>
      </p:sp>
      <p:cxnSp>
        <p:nvCxnSpPr>
          <p:cNvPr id="5" name="Straight Connector 4"/>
          <p:cNvCxnSpPr/>
          <p:nvPr/>
        </p:nvCxnSpPr>
        <p:spPr>
          <a:xfrm flipV="1">
            <a:off x="1752600" y="2156604"/>
            <a:ext cx="3354238" cy="4015596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5791200" y="2495108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495800" y="4221276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2667000" y="5314508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5334000" y="3409508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2209800" y="2865629"/>
            <a:ext cx="3000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x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3886200" y="2362200"/>
            <a:ext cx="915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LSq</a:t>
            </a:r>
            <a:r>
              <a:rPr lang="en-US" dirty="0" smtClean="0"/>
              <a:t> Fit</a:t>
            </a:r>
            <a:endParaRPr lang="en-US" dirty="0"/>
          </a:p>
        </p:txBody>
      </p:sp>
      <p:cxnSp>
        <p:nvCxnSpPr>
          <p:cNvPr id="14" name="Straight Connector 13"/>
          <p:cNvCxnSpPr/>
          <p:nvPr/>
        </p:nvCxnSpPr>
        <p:spPr>
          <a:xfrm flipV="1">
            <a:off x="2057400" y="2495108"/>
            <a:ext cx="4191000" cy="4191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/>
          <p:cNvSpPr txBox="1"/>
          <p:nvPr/>
        </p:nvSpPr>
        <p:spPr>
          <a:xfrm>
            <a:off x="6248400" y="2143498"/>
            <a:ext cx="12362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Robust Fit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965880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Arial" pitchFamily="34" charset="0"/>
              <a:buNone/>
            </a:pPr>
            <a:r>
              <a:rPr lang="en-US" sz="2800" dirty="0" smtClean="0"/>
              <a:t>	Suppose we have two triangles, ABC and DEF, related by a general affine transformation.  Solve for the transformation.  </a:t>
            </a:r>
          </a:p>
        </p:txBody>
      </p:sp>
      <p:sp>
        <p:nvSpPr>
          <p:cNvPr id="9" name="Isosceles Triangle 8"/>
          <p:cNvSpPr/>
          <p:nvPr/>
        </p:nvSpPr>
        <p:spPr>
          <a:xfrm rot="20105318">
            <a:off x="1149350" y="3600450"/>
            <a:ext cx="1663700" cy="2209800"/>
          </a:xfrm>
          <a:prstGeom prst="triangle">
            <a:avLst/>
          </a:prstGeom>
          <a:solidFill>
            <a:schemeClr val="bg1"/>
          </a:solidFill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0" name="Isosceles Triangle 9"/>
          <p:cNvSpPr/>
          <p:nvPr/>
        </p:nvSpPr>
        <p:spPr>
          <a:xfrm rot="2980242">
            <a:off x="6341268" y="3672682"/>
            <a:ext cx="1662113" cy="2209800"/>
          </a:xfrm>
          <a:prstGeom prst="triangle">
            <a:avLst>
              <a:gd name="adj" fmla="val 17454"/>
            </a:avLst>
          </a:prstGeom>
          <a:solidFill>
            <a:schemeClr val="bg1"/>
          </a:solidFill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1447800" y="5943600"/>
            <a:ext cx="390525" cy="461963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dirty="0">
                <a:latin typeface="Arial" charset="0"/>
                <a:cs typeface="Arial" charset="0"/>
              </a:rPr>
              <a:t>A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5486400" y="5029200"/>
            <a:ext cx="407988" cy="461963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dirty="0">
                <a:latin typeface="Arial" charset="0"/>
                <a:cs typeface="Arial" charset="0"/>
              </a:rPr>
              <a:t>D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1600200" y="3200400"/>
            <a:ext cx="390525" cy="461963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dirty="0">
                <a:latin typeface="Arial" charset="0"/>
                <a:cs typeface="Arial" charset="0"/>
              </a:rPr>
              <a:t>B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7696200" y="3276600"/>
            <a:ext cx="390525" cy="461963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dirty="0">
                <a:latin typeface="Arial" charset="0"/>
                <a:cs typeface="Arial" charset="0"/>
              </a:rPr>
              <a:t>E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6934200" y="5943600"/>
            <a:ext cx="371475" cy="461963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dirty="0">
                <a:latin typeface="Arial" charset="0"/>
                <a:cs typeface="Arial" charset="0"/>
              </a:rPr>
              <a:t>F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3276600" y="5334000"/>
            <a:ext cx="407988" cy="461963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400" dirty="0">
                <a:latin typeface="Arial" charset="0"/>
                <a:cs typeface="Arial" charset="0"/>
              </a:rPr>
              <a:t>C</a:t>
            </a:r>
          </a:p>
        </p:txBody>
      </p:sp>
      <p:sp>
        <p:nvSpPr>
          <p:cNvPr id="19" name="Right Arrow 18"/>
          <p:cNvSpPr/>
          <p:nvPr/>
        </p:nvSpPr>
        <p:spPr>
          <a:xfrm>
            <a:off x="4191000" y="4800600"/>
            <a:ext cx="6858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90664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Good luck!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endParaRPr lang="en-US" dirty="0"/>
          </a:p>
          <a:p>
            <a:r>
              <a:rPr lang="en-US" dirty="0" smtClean="0"/>
              <a:t>Questions?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Take-home questions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Arial" pitchFamily="34" charset="0"/>
              <a:buNone/>
            </a:pPr>
            <a:r>
              <a:rPr lang="en-US" smtClean="0"/>
              <a:t>2)  How would you make a sharpening filter using gradient domain processing?  What are the constraints on the gradients and the intensities?</a:t>
            </a:r>
          </a:p>
          <a:p>
            <a:pPr marL="514350" indent="-514350">
              <a:buFont typeface="Arial" pitchFamily="34" charset="0"/>
              <a:buAutoNum type="arabicParenR"/>
            </a:pPr>
            <a:endParaRPr lang="en-US" smtClean="0"/>
          </a:p>
        </p:txBody>
      </p:sp>
      <p:sp>
        <p:nvSpPr>
          <p:cNvPr id="6" name="TextBox 5"/>
          <p:cNvSpPr txBox="1"/>
          <p:nvPr/>
        </p:nvSpPr>
        <p:spPr>
          <a:xfrm>
            <a:off x="7933412" y="0"/>
            <a:ext cx="11934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9/21/2011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Take-home question</a:t>
            </a:r>
          </a:p>
        </p:txBody>
      </p:sp>
      <p:sp>
        <p:nvSpPr>
          <p:cNvPr id="1229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Arial" pitchFamily="34" charset="0"/>
              <a:buNone/>
            </a:pPr>
            <a:r>
              <a:rPr lang="en-US" sz="2400" smtClean="0"/>
              <a:t>	Suppose you have estimated three vanishing points corresponding to orthogonal directions.  How can you recover the rotation matrix that is aligned with the 3D axes defined by these points?</a:t>
            </a:r>
          </a:p>
          <a:p>
            <a:pPr lvl="1"/>
            <a:r>
              <a:rPr lang="en-US" sz="2000" smtClean="0"/>
              <a:t>Assume that intrinsic matrix K has three parameters</a:t>
            </a:r>
          </a:p>
          <a:p>
            <a:pPr lvl="1"/>
            <a:r>
              <a:rPr lang="en-US" sz="2000" smtClean="0"/>
              <a:t>Remember, in homogeneous coordinates, we can write a 3d point at infinity as (X, Y, Z, 0)</a:t>
            </a:r>
          </a:p>
        </p:txBody>
      </p:sp>
      <p:pic>
        <p:nvPicPr>
          <p:cNvPr id="12293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38400" y="3810000"/>
            <a:ext cx="3505200" cy="271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294" name="TextBox 4"/>
          <p:cNvSpPr txBox="1">
            <a:spLocks noChangeArrowheads="1"/>
          </p:cNvSpPr>
          <p:nvPr/>
        </p:nvSpPr>
        <p:spPr bwMode="auto">
          <a:xfrm>
            <a:off x="0" y="6581775"/>
            <a:ext cx="2398713" cy="276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200"/>
              <a:t>Photo from online Tate collection</a:t>
            </a:r>
          </a:p>
        </p:txBody>
      </p:sp>
      <p:cxnSp>
        <p:nvCxnSpPr>
          <p:cNvPr id="8" name="Straight Arrow Connector 7"/>
          <p:cNvCxnSpPr/>
          <p:nvPr/>
        </p:nvCxnSpPr>
        <p:spPr>
          <a:xfrm rot="10800000">
            <a:off x="990600" y="5562600"/>
            <a:ext cx="1295400" cy="158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296" name="TextBox 8"/>
          <p:cNvSpPr txBox="1">
            <a:spLocks noChangeArrowheads="1"/>
          </p:cNvSpPr>
          <p:nvPr/>
        </p:nvSpPr>
        <p:spPr bwMode="auto">
          <a:xfrm>
            <a:off x="1066800" y="5181600"/>
            <a:ext cx="5699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solidFill>
                  <a:srgbClr val="FF0000"/>
                </a:solidFill>
              </a:rPr>
              <a:t>VP</a:t>
            </a:r>
            <a:r>
              <a:rPr lang="en-US" baseline="-25000">
                <a:solidFill>
                  <a:srgbClr val="FF0000"/>
                </a:solidFill>
              </a:rPr>
              <a:t>x</a:t>
            </a:r>
          </a:p>
        </p:txBody>
      </p:sp>
      <p:sp>
        <p:nvSpPr>
          <p:cNvPr id="12297" name="TextBox 10"/>
          <p:cNvSpPr txBox="1">
            <a:spLocks noChangeArrowheads="1"/>
          </p:cNvSpPr>
          <p:nvPr/>
        </p:nvSpPr>
        <p:spPr bwMode="auto">
          <a:xfrm>
            <a:off x="4267200" y="5486400"/>
            <a:ext cx="5699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b="1">
                <a:solidFill>
                  <a:srgbClr val="FF0000"/>
                </a:solidFill>
              </a:rPr>
              <a:t>VP</a:t>
            </a:r>
            <a:r>
              <a:rPr lang="en-US" b="1" baseline="-25000">
                <a:solidFill>
                  <a:srgbClr val="FF0000"/>
                </a:solidFill>
              </a:rPr>
              <a:t>z</a:t>
            </a:r>
          </a:p>
        </p:txBody>
      </p:sp>
      <p:sp>
        <p:nvSpPr>
          <p:cNvPr id="12298" name="TextBox 11"/>
          <p:cNvSpPr txBox="1">
            <a:spLocks noChangeArrowheads="1"/>
          </p:cNvSpPr>
          <p:nvPr/>
        </p:nvSpPr>
        <p:spPr bwMode="auto">
          <a:xfrm>
            <a:off x="4038600" y="4953000"/>
            <a:ext cx="376238" cy="923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5400">
                <a:solidFill>
                  <a:srgbClr val="FF0000"/>
                </a:solidFill>
              </a:rPr>
              <a:t>.</a:t>
            </a:r>
          </a:p>
        </p:txBody>
      </p:sp>
      <p:cxnSp>
        <p:nvCxnSpPr>
          <p:cNvPr id="13" name="Straight Arrow Connector 12"/>
          <p:cNvCxnSpPr/>
          <p:nvPr/>
        </p:nvCxnSpPr>
        <p:spPr>
          <a:xfrm rot="5400000" flipH="1" flipV="1">
            <a:off x="4038600" y="3810000"/>
            <a:ext cx="458788" cy="158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300" name="TextBox 14"/>
          <p:cNvSpPr txBox="1">
            <a:spLocks noChangeArrowheads="1"/>
          </p:cNvSpPr>
          <p:nvPr/>
        </p:nvSpPr>
        <p:spPr bwMode="auto">
          <a:xfrm>
            <a:off x="4343400" y="3429000"/>
            <a:ext cx="569913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solidFill>
                  <a:srgbClr val="FF0000"/>
                </a:solidFill>
              </a:rPr>
              <a:t>VP</a:t>
            </a:r>
            <a:r>
              <a:rPr lang="en-US" baseline="-25000">
                <a:solidFill>
                  <a:srgbClr val="FF0000"/>
                </a:solidFill>
              </a:rPr>
              <a:t>y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7933412" y="0"/>
            <a:ext cx="13045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10/11/2011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Growing: Texture synthesis and hole-filling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lvl="1" indent="-342900">
              <a:buFont typeface="Arial" charset="0"/>
              <a:buChar char="•"/>
            </a:pPr>
            <a:r>
              <a:rPr lang="en-US" sz="3200" dirty="0" smtClean="0"/>
              <a:t>Transfer based on simple matching is a powerful idea</a:t>
            </a:r>
          </a:p>
          <a:p>
            <a:pPr lvl="1"/>
            <a:r>
              <a:rPr lang="en-US" dirty="0" smtClean="0"/>
              <a:t>Hallucinate new pixels from their surroundings</a:t>
            </a:r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2438400"/>
            <a:ext cx="8326447" cy="3429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" name="TextBox 5"/>
          <p:cNvSpPr txBox="1"/>
          <p:nvPr/>
        </p:nvSpPr>
        <p:spPr>
          <a:xfrm>
            <a:off x="381000" y="5858470"/>
            <a:ext cx="8763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Efros &amp; Leung, </a:t>
            </a:r>
            <a:r>
              <a:rPr lang="en-US" dirty="0" err="1" smtClean="0"/>
              <a:t>Criminisi</a:t>
            </a:r>
            <a:r>
              <a:rPr lang="en-US" dirty="0" smtClean="0"/>
              <a:t> et al.: To fill in pixels, take the center pixel from a patch that matches known surrounding values.  Work from the outside in, prioritizing pixels with strong gradients.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5597675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small&#10;\[ \frac{1}{9} &#10;\]&#10;\end{document}&#10;"/>
  <p:tag name="EXTERNALNAME" val="txp_fig"/>
  <p:tag name="BLEND" val="False"/>
  <p:tag name="TRANSPARENT" val="True"/>
  <p:tag name="KEEPFILES" val="False"/>
  <p:tag name="DEBUGPAUSE" val="False"/>
  <p:tag name="RESOLUTION" val="300"/>
  <p:tag name="TIMEOUT" val="15"/>
  <p:tag name="BITMAPFORMAT" val="bmpmono"/>
  <p:tag name="DEBUGINTERACTIVE" val="True"/>
  <p:tag name="ORIGWIDTH" val="12"/>
  <p:tag name="PICTUREFILESIZE" val="1262"/>
</p:tagLst>
</file>

<file path=ppt/theme/theme1.xml><?xml version="1.0" encoding="utf-8"?>
<a:theme xmlns:a="http://schemas.openxmlformats.org/drawingml/2006/main" name="Lecture1 - Introduction - CP Fall 2010">
  <a:themeElements>
    <a:clrScheme name="Custom 1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00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Custom Design">
  <a:themeElements>
    <a:clrScheme name="Custom Design 2">
      <a:dk1>
        <a:srgbClr val="737373"/>
      </a:dk1>
      <a:lt1>
        <a:srgbClr val="FFFFFF"/>
      </a:lt1>
      <a:dk2>
        <a:srgbClr val="4D59AB"/>
      </a:dk2>
      <a:lt2>
        <a:srgbClr val="FFFFFF"/>
      </a:lt2>
      <a:accent1>
        <a:srgbClr val="8A8F05"/>
      </a:accent1>
      <a:accent2>
        <a:srgbClr val="E0AD12"/>
      </a:accent2>
      <a:accent3>
        <a:srgbClr val="B2B5D2"/>
      </a:accent3>
      <a:accent4>
        <a:srgbClr val="DADADA"/>
      </a:accent4>
      <a:accent5>
        <a:srgbClr val="C4C6AA"/>
      </a:accent5>
      <a:accent6>
        <a:srgbClr val="CB9C0F"/>
      </a:accent6>
      <a:hlink>
        <a:srgbClr val="C27D05"/>
      </a:hlink>
      <a:folHlink>
        <a:srgbClr val="732466"/>
      </a:folHlink>
    </a:clrScheme>
    <a:fontScheme name="Custom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Custom Design 1">
        <a:dk1>
          <a:srgbClr val="000000"/>
        </a:dk1>
        <a:lt1>
          <a:srgbClr val="4D59AB"/>
        </a:lt1>
        <a:dk2>
          <a:srgbClr val="000000"/>
        </a:dk2>
        <a:lt2>
          <a:srgbClr val="737373"/>
        </a:lt2>
        <a:accent1>
          <a:srgbClr val="8A8F05"/>
        </a:accent1>
        <a:accent2>
          <a:srgbClr val="E0AD12"/>
        </a:accent2>
        <a:accent3>
          <a:srgbClr val="B2B5D2"/>
        </a:accent3>
        <a:accent4>
          <a:srgbClr val="000000"/>
        </a:accent4>
        <a:accent5>
          <a:srgbClr val="C4C6AA"/>
        </a:accent5>
        <a:accent6>
          <a:srgbClr val="CB9C0F"/>
        </a:accent6>
        <a:hlink>
          <a:srgbClr val="C27D05"/>
        </a:hlink>
        <a:folHlink>
          <a:srgbClr val="7324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ustom Design 2">
        <a:dk1>
          <a:srgbClr val="737373"/>
        </a:dk1>
        <a:lt1>
          <a:srgbClr val="FFFFFF"/>
        </a:lt1>
        <a:dk2>
          <a:srgbClr val="4D59AB"/>
        </a:dk2>
        <a:lt2>
          <a:srgbClr val="FFFFFF"/>
        </a:lt2>
        <a:accent1>
          <a:srgbClr val="8A8F05"/>
        </a:accent1>
        <a:accent2>
          <a:srgbClr val="E0AD12"/>
        </a:accent2>
        <a:accent3>
          <a:srgbClr val="B2B5D2"/>
        </a:accent3>
        <a:accent4>
          <a:srgbClr val="DADADA"/>
        </a:accent4>
        <a:accent5>
          <a:srgbClr val="C4C6AA"/>
        </a:accent5>
        <a:accent6>
          <a:srgbClr val="CB9C0F"/>
        </a:accent6>
        <a:hlink>
          <a:srgbClr val="C27D05"/>
        </a:hlink>
        <a:folHlink>
          <a:srgbClr val="732466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Lecture1 - Introduction - CP Fall 2010</Template>
  <TotalTime>34670</TotalTime>
  <Words>2125</Words>
  <Application>Microsoft Office PowerPoint</Application>
  <PresentationFormat>On-screen Show (4:3)</PresentationFormat>
  <Paragraphs>662</Paragraphs>
  <Slides>71</Slides>
  <Notes>15</Notes>
  <HiddenSlides>2</HiddenSlides>
  <MMClips>0</MMClips>
  <ScaleCrop>false</ScaleCrop>
  <HeadingPairs>
    <vt:vector size="8" baseType="variant">
      <vt:variant>
        <vt:lpstr>Fonts Used</vt:lpstr>
      </vt:variant>
      <vt:variant>
        <vt:i4>10</vt:i4>
      </vt:variant>
      <vt:variant>
        <vt:lpstr>Theme</vt:lpstr>
      </vt:variant>
      <vt:variant>
        <vt:i4>2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71</vt:i4>
      </vt:variant>
    </vt:vector>
  </HeadingPairs>
  <TitlesOfParts>
    <vt:vector size="85" baseType="lpstr">
      <vt:lpstr>Arial</vt:lpstr>
      <vt:lpstr>Arial Narrow</vt:lpstr>
      <vt:lpstr>Calibri</vt:lpstr>
      <vt:lpstr>Cambria Math</vt:lpstr>
      <vt:lpstr>Courier New</vt:lpstr>
      <vt:lpstr>Futura Bk BT</vt:lpstr>
      <vt:lpstr>Symbol</vt:lpstr>
      <vt:lpstr>Times</vt:lpstr>
      <vt:lpstr>Times New Roman</vt:lpstr>
      <vt:lpstr>ヒラギノ明朝 ProN W3</vt:lpstr>
      <vt:lpstr>Lecture1 - Introduction - CP Fall 2010</vt:lpstr>
      <vt:lpstr>Custom Design</vt:lpstr>
      <vt:lpstr>Equation</vt:lpstr>
      <vt:lpstr>Photo Editor Photo</vt:lpstr>
      <vt:lpstr>Midterm Review</vt:lpstr>
      <vt:lpstr>Major Topics</vt:lpstr>
      <vt:lpstr>Major Topics</vt:lpstr>
      <vt:lpstr>Studying for Midterm</vt:lpstr>
      <vt:lpstr>Today’s review</vt:lpstr>
      <vt:lpstr>1. Light and color</vt:lpstr>
      <vt:lpstr>How is light reflected from a surface?</vt:lpstr>
      <vt:lpstr>Lambertian surface</vt:lpstr>
      <vt:lpstr>Diffuse reflection</vt:lpstr>
      <vt:lpstr>PowerPoint Presentation</vt:lpstr>
      <vt:lpstr>PowerPoint Presentation</vt:lpstr>
      <vt:lpstr>Specular Reflection</vt:lpstr>
      <vt:lpstr>Many surfaces have both specular and diffuse components</vt:lpstr>
      <vt:lpstr>Questions</vt:lpstr>
      <vt:lpstr>Discretization</vt:lpstr>
      <vt:lpstr>Color Sensing: Bayer Grid</vt:lpstr>
      <vt:lpstr>Color spaces</vt:lpstr>
      <vt:lpstr>Image Histograms</vt:lpstr>
      <vt:lpstr>Contrast enhancement / balancing</vt:lpstr>
      <vt:lpstr>2. Camera Capture and Geometry</vt:lpstr>
      <vt:lpstr>Pinhole Camera</vt:lpstr>
      <vt:lpstr>Projection Matrix</vt:lpstr>
      <vt:lpstr>Single-view metrology</vt:lpstr>
      <vt:lpstr>PowerPoint Presentation</vt:lpstr>
      <vt:lpstr>Adding a lens</vt:lpstr>
      <vt:lpstr>Focal length, aperture, depth of field</vt:lpstr>
      <vt:lpstr>The aperture and depth of field</vt:lpstr>
      <vt:lpstr>The Photographer’s Great Compromise</vt:lpstr>
      <vt:lpstr>3. Linear filtering </vt:lpstr>
      <vt:lpstr>Filtering in spatial domain</vt:lpstr>
      <vt:lpstr>Filtering in spatial domain</vt:lpstr>
      <vt:lpstr>Filtering in frequency domain</vt:lpstr>
      <vt:lpstr>Filtering in frequency domain</vt:lpstr>
      <vt:lpstr>Filtering in frequency domain</vt:lpstr>
      <vt:lpstr>PowerPoint Presentation</vt:lpstr>
      <vt:lpstr>PowerPoint Presentation</vt:lpstr>
      <vt:lpstr>PowerPoint Presentation</vt:lpstr>
      <vt:lpstr>Question</vt:lpstr>
      <vt:lpstr>Question</vt:lpstr>
      <vt:lpstr>Question</vt:lpstr>
      <vt:lpstr>Applications of filters</vt:lpstr>
      <vt:lpstr>Matching with filters</vt:lpstr>
      <vt:lpstr>Matching with filters</vt:lpstr>
      <vt:lpstr>Matching with filters</vt:lpstr>
      <vt:lpstr>PowerPoint Presentation</vt:lpstr>
      <vt:lpstr>Nyquist-Shannon Sampling Theorem</vt:lpstr>
      <vt:lpstr>Algorithm for downsampling by factor of 2</vt:lpstr>
      <vt:lpstr>Subsampling without pre-filtering</vt:lpstr>
      <vt:lpstr>Subsampling with Gaussian pre-filtering</vt:lpstr>
      <vt:lpstr>PowerPoint Presentation</vt:lpstr>
      <vt:lpstr>Gaussian pyramid</vt:lpstr>
      <vt:lpstr>Computing Gaussian/Laplacian Pyramid</vt:lpstr>
      <vt:lpstr>Image reconstruction from Laplacian pyramid</vt:lpstr>
      <vt:lpstr>4. Region selection and compositing</vt:lpstr>
      <vt:lpstr>Intelligent Scissors</vt:lpstr>
      <vt:lpstr>Graph Cuts</vt:lpstr>
      <vt:lpstr>Compositing and Blending</vt:lpstr>
      <vt:lpstr>Question</vt:lpstr>
      <vt:lpstr>Keypoint Matching</vt:lpstr>
      <vt:lpstr>Key trade-offs</vt:lpstr>
      <vt:lpstr>Harris Detector [Harris88]</vt:lpstr>
      <vt:lpstr>Harris Detector – Responses [Harris88]</vt:lpstr>
      <vt:lpstr>Applications</vt:lpstr>
      <vt:lpstr>5. Solving for transformations</vt:lpstr>
      <vt:lpstr>Least-squares Solving</vt:lpstr>
      <vt:lpstr>Least-squares Solving</vt:lpstr>
      <vt:lpstr>Question</vt:lpstr>
      <vt:lpstr>Good luck!</vt:lpstr>
      <vt:lpstr>Take-home questions</vt:lpstr>
      <vt:lpstr>Take-home question</vt:lpstr>
      <vt:lpstr>Growing: Texture synthesis and hole-filling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Computational Photography CS498dwh</dc:title>
  <dc:creator>Derek Hoiem</dc:creator>
  <cp:lastModifiedBy>Derek</cp:lastModifiedBy>
  <cp:revision>103</cp:revision>
  <dcterms:created xsi:type="dcterms:W3CDTF">2010-08-30T03:58:01Z</dcterms:created>
  <dcterms:modified xsi:type="dcterms:W3CDTF">2015-11-17T15:15:01Z</dcterms:modified>
</cp:coreProperties>
</file>