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emf" ContentType="image/x-emf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gif" ContentType="image/gif"/>
  <Default Extension="avi" ContentType="video/x-msvide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tags/tag1.xml" ContentType="application/vnd.openxmlformats-officedocument.presentationml.tags+xml"/>
  <Override PartName="/ppt/notesSlides/notesSlide17.xml" ContentType="application/vnd.openxmlformats-officedocument.presentationml.notesSlide+xml"/>
  <Override PartName="/ppt/tags/tag2.xml" ContentType="application/vnd.openxmlformats-officedocument.presentationml.tags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notesMasterIdLst>
    <p:notesMasterId r:id="rId69"/>
  </p:notesMasterIdLst>
  <p:sldIdLst>
    <p:sldId id="398" r:id="rId3"/>
    <p:sldId id="584" r:id="rId4"/>
    <p:sldId id="400" r:id="rId5"/>
    <p:sldId id="557" r:id="rId6"/>
    <p:sldId id="558" r:id="rId7"/>
    <p:sldId id="559" r:id="rId8"/>
    <p:sldId id="560" r:id="rId9"/>
    <p:sldId id="561" r:id="rId10"/>
    <p:sldId id="572" r:id="rId11"/>
    <p:sldId id="562" r:id="rId12"/>
    <p:sldId id="563" r:id="rId13"/>
    <p:sldId id="564" r:id="rId14"/>
    <p:sldId id="565" r:id="rId15"/>
    <p:sldId id="566" r:id="rId16"/>
    <p:sldId id="567" r:id="rId17"/>
    <p:sldId id="568" r:id="rId18"/>
    <p:sldId id="569" r:id="rId19"/>
    <p:sldId id="496" r:id="rId20"/>
    <p:sldId id="522" r:id="rId21"/>
    <p:sldId id="488" r:id="rId22"/>
    <p:sldId id="489" r:id="rId23"/>
    <p:sldId id="490" r:id="rId24"/>
    <p:sldId id="570" r:id="rId25"/>
    <p:sldId id="571" r:id="rId26"/>
    <p:sldId id="573" r:id="rId27"/>
    <p:sldId id="575" r:id="rId28"/>
    <p:sldId id="576" r:id="rId29"/>
    <p:sldId id="577" r:id="rId30"/>
    <p:sldId id="578" r:id="rId31"/>
    <p:sldId id="579" r:id="rId32"/>
    <p:sldId id="580" r:id="rId33"/>
    <p:sldId id="528" r:id="rId34"/>
    <p:sldId id="529" r:id="rId35"/>
    <p:sldId id="531" r:id="rId36"/>
    <p:sldId id="532" r:id="rId37"/>
    <p:sldId id="533" r:id="rId38"/>
    <p:sldId id="534" r:id="rId39"/>
    <p:sldId id="581" r:id="rId40"/>
    <p:sldId id="535" r:id="rId41"/>
    <p:sldId id="536" r:id="rId42"/>
    <p:sldId id="538" r:id="rId43"/>
    <p:sldId id="539" r:id="rId44"/>
    <p:sldId id="540" r:id="rId45"/>
    <p:sldId id="414" r:id="rId46"/>
    <p:sldId id="425" r:id="rId47"/>
    <p:sldId id="549" r:id="rId48"/>
    <p:sldId id="550" r:id="rId49"/>
    <p:sldId id="551" r:id="rId50"/>
    <p:sldId id="582" r:id="rId51"/>
    <p:sldId id="583" r:id="rId52"/>
    <p:sldId id="542" r:id="rId53"/>
    <p:sldId id="426" r:id="rId54"/>
    <p:sldId id="544" r:id="rId55"/>
    <p:sldId id="555" r:id="rId56"/>
    <p:sldId id="545" r:id="rId57"/>
    <p:sldId id="546" r:id="rId58"/>
    <p:sldId id="547" r:id="rId59"/>
    <p:sldId id="548" r:id="rId60"/>
    <p:sldId id="447" r:id="rId61"/>
    <p:sldId id="448" r:id="rId62"/>
    <p:sldId id="449" r:id="rId63"/>
    <p:sldId id="452" r:id="rId64"/>
    <p:sldId id="456" r:id="rId65"/>
    <p:sldId id="552" r:id="rId66"/>
    <p:sldId id="554" r:id="rId67"/>
    <p:sldId id="556" r:id="rId68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CC00CC"/>
    <a:srgbClr val="FF00FF"/>
    <a:srgbClr val="00682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435" autoAdjust="0"/>
    <p:restoredTop sz="84462" autoAdjust="0"/>
  </p:normalViewPr>
  <p:slideViewPr>
    <p:cSldViewPr>
      <p:cViewPr varScale="1">
        <p:scale>
          <a:sx n="56" d="100"/>
          <a:sy n="56" d="100"/>
        </p:scale>
        <p:origin x="688" y="4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43" y="31202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-4104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slide" Target="slides/slide37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42" Type="http://schemas.openxmlformats.org/officeDocument/2006/relationships/slide" Target="slides/slide40.xml"/><Relationship Id="rId47" Type="http://schemas.openxmlformats.org/officeDocument/2006/relationships/slide" Target="slides/slide45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63" Type="http://schemas.openxmlformats.org/officeDocument/2006/relationships/slide" Target="slides/slide61.xml"/><Relationship Id="rId68" Type="http://schemas.openxmlformats.org/officeDocument/2006/relationships/slide" Target="slides/slide66.xml"/><Relationship Id="rId7" Type="http://schemas.openxmlformats.org/officeDocument/2006/relationships/slide" Target="slides/slide5.xml"/><Relationship Id="rId71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9" Type="http://schemas.openxmlformats.org/officeDocument/2006/relationships/slide" Target="slides/slide27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53" Type="http://schemas.openxmlformats.org/officeDocument/2006/relationships/slide" Target="slides/slide51.xml"/><Relationship Id="rId58" Type="http://schemas.openxmlformats.org/officeDocument/2006/relationships/slide" Target="slides/slide56.xml"/><Relationship Id="rId66" Type="http://schemas.openxmlformats.org/officeDocument/2006/relationships/slide" Target="slides/slide64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slide" Target="slides/slide47.xml"/><Relationship Id="rId57" Type="http://schemas.openxmlformats.org/officeDocument/2006/relationships/slide" Target="slides/slide55.xml"/><Relationship Id="rId61" Type="http://schemas.openxmlformats.org/officeDocument/2006/relationships/slide" Target="slides/slide59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52" Type="http://schemas.openxmlformats.org/officeDocument/2006/relationships/slide" Target="slides/slide50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73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43" Type="http://schemas.openxmlformats.org/officeDocument/2006/relationships/slide" Target="slides/slide41.xml"/><Relationship Id="rId48" Type="http://schemas.openxmlformats.org/officeDocument/2006/relationships/slide" Target="slides/slide46.xml"/><Relationship Id="rId56" Type="http://schemas.openxmlformats.org/officeDocument/2006/relationships/slide" Target="slides/slide54.xml"/><Relationship Id="rId64" Type="http://schemas.openxmlformats.org/officeDocument/2006/relationships/slide" Target="slides/slide62.xml"/><Relationship Id="rId69" Type="http://schemas.openxmlformats.org/officeDocument/2006/relationships/notesMaster" Target="notesMasters/notesMaster1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72" Type="http://schemas.openxmlformats.org/officeDocument/2006/relationships/theme" Target="theme/theme1.xml"/><Relationship Id="rId3" Type="http://schemas.openxmlformats.org/officeDocument/2006/relationships/slide" Target="slides/slide1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46" Type="http://schemas.openxmlformats.org/officeDocument/2006/relationships/slide" Target="slides/slide44.xml"/><Relationship Id="rId59" Type="http://schemas.openxmlformats.org/officeDocument/2006/relationships/slide" Target="slides/slide57.xml"/><Relationship Id="rId67" Type="http://schemas.openxmlformats.org/officeDocument/2006/relationships/slide" Target="slides/slide65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54" Type="http://schemas.openxmlformats.org/officeDocument/2006/relationships/slide" Target="slides/slide52.xml"/><Relationship Id="rId62" Type="http://schemas.openxmlformats.org/officeDocument/2006/relationships/slide" Target="slides/slide60.xml"/><Relationship Id="rId7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5.png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5.png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5.png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36.wmf"/><Relationship Id="rId2" Type="http://schemas.openxmlformats.org/officeDocument/2006/relationships/image" Target="../media/image35.wmf"/><Relationship Id="rId1" Type="http://schemas.openxmlformats.org/officeDocument/2006/relationships/image" Target="../media/image34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4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6F4FBCDD-D989-4CE3-ADE9-54A81E3DAD12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0EA13999-41D4-4B40-AFC6-99FBFE0D642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097576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EA13999-41D4-4B40-AFC6-99FBFE0D6424}" type="slidenum">
              <a:rPr lang="en-US" smtClean="0"/>
              <a:pPr>
                <a:defRPr/>
              </a:pPr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995483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723AEAA3-2B87-4E69-994F-A88E6DF303A5}" type="slidenum">
              <a:rPr lang="en-US" smtClean="0">
                <a:latin typeface="Arial" charset="0"/>
                <a:cs typeface="Arial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3</a:t>
            </a:fld>
            <a:endParaRPr lang="en-US" smtClean="0">
              <a:latin typeface="Arial" charset="0"/>
              <a:cs typeface="Arial" charset="0"/>
            </a:endParaRPr>
          </a:p>
        </p:txBody>
      </p:sp>
      <p:sp>
        <p:nvSpPr>
          <p:cNvPr id="65539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65540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1672997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66563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>
              <a:latin typeface="Arial" charset="0"/>
              <a:cs typeface="Arial" charset="0"/>
            </a:endParaRPr>
          </a:p>
        </p:txBody>
      </p:sp>
      <p:sp>
        <p:nvSpPr>
          <p:cNvPr id="6656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9939E0C2-51AC-4009-9CFC-CBE33BA28D5D}" type="slidenum">
              <a:rPr lang="en-US" smtClean="0">
                <a:latin typeface="Arial" charset="0"/>
                <a:cs typeface="Arial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7</a:t>
            </a:fld>
            <a:endParaRPr lang="en-US" smtClean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7942715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67587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>
              <a:latin typeface="Arial" charset="0"/>
              <a:cs typeface="Arial" charset="0"/>
            </a:endParaRPr>
          </a:p>
        </p:txBody>
      </p:sp>
      <p:sp>
        <p:nvSpPr>
          <p:cNvPr id="675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D756257E-E4DF-4F1C-B3E2-D7004D13D4E8}" type="slidenum">
              <a:rPr lang="en-US" smtClean="0">
                <a:latin typeface="Arial" charset="0"/>
                <a:cs typeface="Arial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8</a:t>
            </a:fld>
            <a:endParaRPr lang="en-US" smtClean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7912950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1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68611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>
              <a:latin typeface="Arial" charset="0"/>
              <a:cs typeface="Arial" charset="0"/>
            </a:endParaRPr>
          </a:p>
        </p:txBody>
      </p:sp>
      <p:sp>
        <p:nvSpPr>
          <p:cNvPr id="6861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BAC39FDB-4548-4FED-AFE0-32A192E76075}" type="slidenum">
              <a:rPr lang="en-US" smtClean="0">
                <a:latin typeface="Arial" charset="0"/>
                <a:cs typeface="Arial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17</a:t>
            </a:fld>
            <a:endParaRPr lang="en-US" smtClean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86034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FB0770D8-2B37-4000-93F2-988537B5AAEA}" type="slidenum">
              <a:rPr lang="en-US" altLang="en-US"/>
              <a:pPr/>
              <a:t>19</a:t>
            </a:fld>
            <a:endParaRPr lang="en-US" altLang="en-US"/>
          </a:p>
        </p:txBody>
      </p:sp>
      <p:sp>
        <p:nvSpPr>
          <p:cNvPr id="29697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9698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9379897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6D2A6AEB-516D-4899-937C-34A6B93AFF45}" type="slidenum">
              <a:rPr lang="en-US"/>
              <a:pPr/>
              <a:t>33</a:t>
            </a:fld>
            <a:endParaRPr lang="en-US"/>
          </a:p>
        </p:txBody>
      </p:sp>
      <p:sp>
        <p:nvSpPr>
          <p:cNvPr id="51201" name="Text Box 1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0" y="0"/>
            <a:ext cx="11796713" cy="1179671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lIns="90000" tIns="45000" rIns="90000" bIns="45000"/>
          <a:lstStyle/>
          <a:p>
            <a:pPr eaLnBrk="1">
              <a:spcBef>
                <a:spcPct val="0"/>
              </a:spcBef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  <a:tab pos="8686800" algn="l"/>
                <a:tab pos="9410700" algn="l"/>
                <a:tab pos="10134600" algn="l"/>
                <a:tab pos="10858500" algn="l"/>
                <a:tab pos="11582400" algn="l"/>
              </a:tabLst>
            </a:pPr>
            <a:r>
              <a:rPr lang="en-US" sz="2000">
                <a:latin typeface="Arial" charset="0"/>
                <a:ea typeface="AR PL KaitiM GB" charset="0"/>
                <a:cs typeface="AR PL KaitiM GB" charset="0"/>
              </a:rPr>
              <a:t>Another usage is to show a significant trend.</a:t>
            </a:r>
          </a:p>
          <a:p>
            <a:pPr eaLnBrk="1">
              <a:spcBef>
                <a:spcPct val="0"/>
              </a:spcBef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  <a:tab pos="8686800" algn="l"/>
                <a:tab pos="9410700" algn="l"/>
                <a:tab pos="10134600" algn="l"/>
                <a:tab pos="10858500" algn="l"/>
                <a:tab pos="11582400" algn="l"/>
              </a:tabLst>
            </a:pPr>
            <a:r>
              <a:rPr lang="en-US" sz="2000">
                <a:latin typeface="Arial" charset="0"/>
                <a:ea typeface="AR PL KaitiM GB" charset="0"/>
                <a:cs typeface="AR PL KaitiM GB" charset="0"/>
              </a:rPr>
              <a:t>----- Meeting Notes (10/4/11 17:12) -----</a:t>
            </a:r>
          </a:p>
          <a:p>
            <a:pPr eaLnBrk="1">
              <a:spcBef>
                <a:spcPct val="0"/>
              </a:spcBef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  <a:tab pos="8686800" algn="l"/>
                <a:tab pos="9410700" algn="l"/>
                <a:tab pos="10134600" algn="l"/>
                <a:tab pos="10858500" algn="l"/>
                <a:tab pos="11582400" algn="l"/>
              </a:tabLst>
            </a:pPr>
            <a:r>
              <a:rPr lang="en-US" sz="2000">
                <a:latin typeface="Arial" charset="0"/>
                <a:ea typeface="AR PL KaitiM GB" charset="0"/>
                <a:cs typeface="AR PL KaitiM GB" charset="0"/>
              </a:rPr>
              <a:t>Aligned through translation and scale</a:t>
            </a:r>
          </a:p>
          <a:p>
            <a:pPr eaLnBrk="1">
              <a:spcBef>
                <a:spcPct val="0"/>
              </a:spcBef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  <a:tab pos="8686800" algn="l"/>
                <a:tab pos="9410700" algn="l"/>
                <a:tab pos="10134600" algn="l"/>
                <a:tab pos="10858500" algn="l"/>
                <a:tab pos="11582400" algn="l"/>
              </a:tabLst>
            </a:pPr>
            <a:r>
              <a:rPr lang="en-US" sz="2000">
                <a:latin typeface="Arial" charset="0"/>
                <a:ea typeface="AR PL KaitiM GB" charset="0"/>
                <a:cs typeface="AR PL KaitiM GB" charset="0"/>
              </a:rPr>
              <a:t>average</a:t>
            </a:r>
          </a:p>
          <a:p>
            <a:pPr eaLnBrk="1">
              <a:spcBef>
                <a:spcPct val="0"/>
              </a:spcBef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  <a:tab pos="8686800" algn="l"/>
                <a:tab pos="9410700" algn="l"/>
                <a:tab pos="10134600" algn="l"/>
                <a:tab pos="10858500" algn="l"/>
                <a:tab pos="11582400" algn="l"/>
              </a:tabLst>
            </a:pPr>
            <a:endParaRPr lang="en-US" sz="2000">
              <a:latin typeface="Arial" charset="0"/>
              <a:ea typeface="AR PL KaitiM GB" charset="0"/>
              <a:cs typeface="AR PL KaitiM GB" charset="0"/>
            </a:endParaRPr>
          </a:p>
        </p:txBody>
      </p:sp>
      <p:sp>
        <p:nvSpPr>
          <p:cNvPr id="51202" name="AutoShape 2"/>
          <p:cNvSpPr>
            <a:spLocks noChangeArrowheads="1"/>
          </p:cNvSpPr>
          <p:nvPr/>
        </p:nvSpPr>
        <p:spPr bwMode="auto">
          <a:xfrm>
            <a:off x="0" y="0"/>
            <a:ext cx="11796713" cy="11796713"/>
          </a:xfrm>
          <a:custGeom>
            <a:avLst/>
            <a:gdLst>
              <a:gd name="G0" fmla="*/ 32768 1 2"/>
              <a:gd name="G1" fmla="*/ 32768 1 2"/>
              <a:gd name="G2" fmla="+- 32768 0 0"/>
              <a:gd name="G3" fmla="+- 32768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32768" y="0"/>
                </a:lnTo>
                <a:lnTo>
                  <a:pt x="32768" y="32768"/>
                </a:lnTo>
                <a:lnTo>
                  <a:pt x="0" y="32768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lIns="90000" tIns="45000" rIns="90000" bIns="45000"/>
          <a:lstStyle/>
          <a:p>
            <a:pPr>
              <a:lnSpc>
                <a:spcPct val="100000"/>
              </a:lnSpc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  <a:tab pos="8686800" algn="l"/>
                <a:tab pos="9410700" algn="l"/>
                <a:tab pos="10134600" algn="l"/>
                <a:tab pos="10858500" algn="l"/>
                <a:tab pos="11582400" algn="l"/>
              </a:tabLst>
            </a:pPr>
            <a:fld id="{DB550181-FA24-4868-9769-CEE2B63512EB}" type="slidenum">
              <a:rPr lang="en-US" sz="2400">
                <a:solidFill>
                  <a:srgbClr val="000000"/>
                </a:solidFill>
                <a:ea typeface="+mn-ea" charset="0"/>
                <a:cs typeface="+mn-ea" charset="0"/>
              </a:rPr>
              <a:pPr>
                <a:lnSpc>
                  <a:spcPct val="100000"/>
                </a:lnSpc>
                <a:tabLst>
                  <a:tab pos="723900" algn="l"/>
                  <a:tab pos="1447800" algn="l"/>
                  <a:tab pos="2171700" algn="l"/>
                  <a:tab pos="2895600" algn="l"/>
                  <a:tab pos="3619500" algn="l"/>
                  <a:tab pos="4343400" algn="l"/>
                  <a:tab pos="5067300" algn="l"/>
                  <a:tab pos="5791200" algn="l"/>
                  <a:tab pos="6515100" algn="l"/>
                  <a:tab pos="7239000" algn="l"/>
                  <a:tab pos="7962900" algn="l"/>
                  <a:tab pos="8686800" algn="l"/>
                  <a:tab pos="9410700" algn="l"/>
                  <a:tab pos="10134600" algn="l"/>
                  <a:tab pos="10858500" algn="l"/>
                  <a:tab pos="11582400" algn="l"/>
                </a:tabLst>
              </a:pPr>
              <a:t>33</a:t>
            </a:fld>
            <a:endParaRPr lang="en-US" sz="2400">
              <a:solidFill>
                <a:srgbClr val="000000"/>
              </a:solidFill>
              <a:ea typeface="+mn-ea" charset="0"/>
              <a:cs typeface="+mn-ea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916512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19EE36F-876D-411B-B3CD-D1A68C5BECA3}" type="slidenum">
              <a:rPr lang="en-US"/>
              <a:pPr/>
              <a:t>34</a:t>
            </a:fld>
            <a:endParaRPr lang="en-US"/>
          </a:p>
        </p:txBody>
      </p:sp>
      <p:sp>
        <p:nvSpPr>
          <p:cNvPr id="9041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041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4689748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EFDA271-1EBC-49E0-8202-53CAEAC09E21}" type="slidenum">
              <a:rPr lang="en-US"/>
              <a:pPr/>
              <a:t>35</a:t>
            </a:fld>
            <a:endParaRPr lang="en-US"/>
          </a:p>
        </p:txBody>
      </p:sp>
      <p:sp>
        <p:nvSpPr>
          <p:cNvPr id="9318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990600" y="768350"/>
            <a:ext cx="5118100" cy="3838575"/>
          </a:xfrm>
          <a:ln/>
        </p:spPr>
      </p:sp>
      <p:sp>
        <p:nvSpPr>
          <p:cNvPr id="9318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09613" y="4862513"/>
            <a:ext cx="5680075" cy="4603750"/>
          </a:xfrm>
        </p:spPr>
        <p:txBody>
          <a:bodyPr/>
          <a:lstStyle/>
          <a:p>
            <a:endParaRPr lang="en-US" altLang="zh-CN"/>
          </a:p>
          <a:p>
            <a:endParaRPr lang="en-US" altLang="zh-CN"/>
          </a:p>
          <a:p>
            <a:endParaRPr lang="en-US" altLang="zh-CN"/>
          </a:p>
        </p:txBody>
      </p:sp>
    </p:spTree>
    <p:extLst>
      <p:ext uri="{BB962C8B-B14F-4D97-AF65-F5344CB8AC3E}">
        <p14:creationId xmlns:p14="http://schemas.microsoft.com/office/powerpoint/2010/main" val="4198505113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  <a:p>
            <a:r>
              <a:rPr lang="en-US"/>
              <a:t>----- Meeting Notes (10/4/11 17:12) -----</a:t>
            </a:r>
          </a:p>
          <a:p>
            <a:r>
              <a:rPr lang="en-US"/>
              <a:t>the demo</a:t>
            </a:r>
          </a:p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6E187EA6-7FE6-488D-8E72-8BE218CCD978}" type="slidenum">
              <a:rPr lang="en-US" smtClean="0"/>
              <a:pPr>
                <a:defRPr/>
              </a:pPr>
              <a:t>36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8372113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083362B2-04DE-4699-9EAE-2D5BA38ED962}" type="slidenum">
              <a:rPr lang="en-US"/>
              <a:pPr/>
              <a:t>37</a:t>
            </a:fld>
            <a:endParaRPr lang="en-US"/>
          </a:p>
        </p:txBody>
      </p:sp>
      <p:sp>
        <p:nvSpPr>
          <p:cNvPr id="55297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990600" y="777875"/>
            <a:ext cx="5116513" cy="38369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5298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09613" y="4860925"/>
            <a:ext cx="5678487" cy="4605338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2066979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You can think</a:t>
            </a:r>
            <a:r>
              <a:rPr lang="en-US" baseline="0" dirty="0" smtClean="0"/>
              <a:t> about faces in different ways. You can represent this way or that way. These are complements.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6E187EA6-7FE6-488D-8E72-8BE218CCD978}" type="slidenum">
              <a:rPr lang="en-US" smtClean="0"/>
              <a:pPr>
                <a:defRPr/>
              </a:pPr>
              <a:t>38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642260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AC6C3050-6C99-4FEC-9CFA-CD257C477DA2}" type="slidenum">
              <a:rPr lang="en-US"/>
              <a:pPr/>
              <a:t>39</a:t>
            </a:fld>
            <a:endParaRPr lang="en-US"/>
          </a:p>
        </p:txBody>
      </p:sp>
      <p:sp>
        <p:nvSpPr>
          <p:cNvPr id="56321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990600" y="777875"/>
            <a:ext cx="5116513" cy="38369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6322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09613" y="4860925"/>
            <a:ext cx="5678487" cy="4605338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7395353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You</a:t>
            </a:r>
            <a:r>
              <a:rPr lang="en-US" baseline="0" dirty="0" smtClean="0"/>
              <a:t> will notice that women from every place is very attractive because the …..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6E187EA6-7FE6-488D-8E72-8BE218CCD978}" type="slidenum">
              <a:rPr lang="en-US" smtClean="0"/>
              <a:pPr>
                <a:defRPr/>
              </a:pPr>
              <a:t>42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4971860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We</a:t>
            </a:r>
            <a:r>
              <a:rPr lang="en-US" baseline="0" dirty="0" smtClean="0"/>
              <a:t> might be curious what different populations of faces look like.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6E187EA6-7FE6-488D-8E72-8BE218CCD978}" type="slidenum">
              <a:rPr lang="en-US" smtClean="0"/>
              <a:pPr>
                <a:defRPr/>
              </a:pPr>
              <a:t>43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309620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2571E7EF-3C8E-4FDB-ADB4-D5E1FEF5B8E4}" type="slidenum">
              <a:rPr lang="en-US" smtClean="0">
                <a:latin typeface="Arial" charset="0"/>
                <a:cs typeface="Arial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44</a:t>
            </a:fld>
            <a:endParaRPr lang="en-US" smtClean="0">
              <a:latin typeface="Arial" charset="0"/>
              <a:cs typeface="Arial" charset="0"/>
            </a:endParaRPr>
          </a:p>
        </p:txBody>
      </p:sp>
      <p:sp>
        <p:nvSpPr>
          <p:cNvPr id="74755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4756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63234881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The goal of PCA is</a:t>
            </a:r>
            <a:r>
              <a:rPr lang="en-US" baseline="0" dirty="0" smtClean="0"/>
              <a:t> to find orthogonal vectors that the first r vectors have the highest variance of all.</a:t>
            </a:r>
            <a:endParaRPr lang="en-US" dirty="0"/>
          </a:p>
          <a:p>
            <a:r>
              <a:rPr lang="en-US" dirty="0"/>
              <a:t>----- Meeting Notes (10/4/11 17:12) -----</a:t>
            </a:r>
          </a:p>
          <a:p>
            <a:r>
              <a:rPr lang="en-US" dirty="0"/>
              <a:t>Write it more mathematically</a:t>
            </a:r>
          </a:p>
          <a:p>
            <a:r>
              <a:rPr lang="en-US" dirty="0"/>
              <a:t>say what PCA is solving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6E187EA6-7FE6-488D-8E72-8BE218CCD978}" type="slidenum">
              <a:rPr lang="en-US" smtClean="0"/>
              <a:pPr>
                <a:defRPr/>
              </a:pPr>
              <a:t>46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46145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778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018AECF4-8FEC-461F-ACD0-6FC72227DD20}" type="slidenum">
              <a:rPr lang="en-US" smtClean="0">
                <a:latin typeface="Arial" charset="0"/>
                <a:cs typeface="Arial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49</a:t>
            </a:fld>
            <a:endParaRPr lang="en-US" smtClean="0">
              <a:latin typeface="Arial" charset="0"/>
              <a:cs typeface="Arial" charset="0"/>
            </a:endParaRPr>
          </a:p>
        </p:txBody>
      </p:sp>
      <p:sp>
        <p:nvSpPr>
          <p:cNvPr id="75779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5780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17580466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6803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>
              <a:latin typeface="Arial" charset="0"/>
              <a:cs typeface="Arial" charset="0"/>
            </a:endParaRPr>
          </a:p>
        </p:txBody>
      </p:sp>
      <p:sp>
        <p:nvSpPr>
          <p:cNvPr id="7680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1C2181CC-B0D4-4654-A5C4-EA94F5FDA601}" type="slidenum">
              <a:rPr lang="en-US" smtClean="0">
                <a:latin typeface="Arial" charset="0"/>
                <a:cs typeface="Arial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50</a:t>
            </a:fld>
            <a:endParaRPr lang="en-US" smtClean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42755948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2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C4C927C7-261B-420B-94DF-AF6D3C7D1638}" type="slidenum">
              <a:rPr lang="en-US" smtClean="0">
                <a:latin typeface="Arial" charset="0"/>
                <a:cs typeface="Arial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52</a:t>
            </a:fld>
            <a:endParaRPr lang="en-US" smtClean="0">
              <a:latin typeface="Arial" charset="0"/>
              <a:cs typeface="Arial" charset="0"/>
            </a:endParaRPr>
          </a:p>
        </p:txBody>
      </p:sp>
      <p:sp>
        <p:nvSpPr>
          <p:cNvPr id="81923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81924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1581972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You can think</a:t>
            </a:r>
            <a:r>
              <a:rPr lang="en-US" baseline="0" dirty="0" smtClean="0"/>
              <a:t> about faces in different ways. You can represent this way or that way. These are complements.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6E187EA6-7FE6-488D-8E72-8BE218CCD978}" type="slidenum">
              <a:rPr lang="en-US" smtClean="0"/>
              <a:pPr>
                <a:defRPr/>
              </a:pPr>
              <a:t>53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4893262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  <a:p>
            <a:r>
              <a:rPr lang="en-US"/>
              <a:t>----- Meeting Notes (10/4/11 17:12) -----</a:t>
            </a:r>
          </a:p>
          <a:p>
            <a:r>
              <a:rPr lang="en-US"/>
              <a:t>show both extremes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6E187EA6-7FE6-488D-8E72-8BE218CCD978}" type="slidenum">
              <a:rPr lang="en-US" smtClean="0"/>
              <a:pPr>
                <a:defRPr/>
              </a:pPr>
              <a:t>54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98291847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EFDA082-F54E-40BB-AD26-E9FF326529A3}" type="slidenum">
              <a:rPr lang="en-US"/>
              <a:pPr/>
              <a:t>55</a:t>
            </a:fld>
            <a:endParaRPr lang="en-US"/>
          </a:p>
        </p:txBody>
      </p:sp>
      <p:sp>
        <p:nvSpPr>
          <p:cNvPr id="9738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738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  <a:p>
            <a:r>
              <a:rPr lang="en-US"/>
              <a:t>----- Meeting Notes (10/4/11 17:24) -----</a:t>
            </a:r>
          </a:p>
          <a:p>
            <a:r>
              <a:rPr lang="en-US"/>
              <a:t>Add a matlab thing to show the differences. show how to use PCA in matlab. </a:t>
            </a:r>
          </a:p>
        </p:txBody>
      </p:sp>
    </p:spTree>
    <p:extLst>
      <p:ext uri="{BB962C8B-B14F-4D97-AF65-F5344CB8AC3E}">
        <p14:creationId xmlns:p14="http://schemas.microsoft.com/office/powerpoint/2010/main" val="1968458511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EFDA082-F54E-40BB-AD26-E9FF326529A3}" type="slidenum">
              <a:rPr lang="en-US"/>
              <a:pPr/>
              <a:t>56</a:t>
            </a:fld>
            <a:endParaRPr lang="en-US"/>
          </a:p>
        </p:txBody>
      </p:sp>
      <p:sp>
        <p:nvSpPr>
          <p:cNvPr id="9738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738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484524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Prince Charles, Woody Allen, Bill Clinton, Saddam Hussein, Richard Nixon and Princess Diana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EA13999-41D4-4B40-AFC6-99FBFE0D6424}" type="slidenum">
              <a:rPr lang="en-US" smtClean="0"/>
              <a:pPr>
                <a:defRPr/>
              </a:pPr>
              <a:t>59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6172260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Jim Carrey (left) and Kevin Costner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EA13999-41D4-4B40-AFC6-99FBFE0D6424}" type="slidenum">
              <a:rPr lang="en-US" smtClean="0"/>
              <a:pPr>
                <a:defRPr/>
              </a:pPr>
              <a:t>60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9029595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Nixon and Winona Ryder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EA13999-41D4-4B40-AFC6-99FBFE0D6424}" type="slidenum">
              <a:rPr lang="en-US" smtClean="0"/>
              <a:pPr>
                <a:defRPr/>
              </a:pPr>
              <a:t>61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2280623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06B8764-85E0-4D25-BEA0-A69914C97C00}" type="slidenum">
              <a:rPr lang="en-US"/>
              <a:pPr/>
              <a:t>64</a:t>
            </a:fld>
            <a:endParaRPr lang="en-US"/>
          </a:p>
        </p:txBody>
      </p:sp>
      <p:sp>
        <p:nvSpPr>
          <p:cNvPr id="10219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2195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  <a:p>
            <a:r>
              <a:rPr lang="en-US"/>
              <a:t>----- Meeting Notes (10/4/11 17:12) -----</a:t>
            </a:r>
          </a:p>
          <a:p>
            <a:r>
              <a:rPr lang="en-US"/>
              <a:t>The goal is to keep the same person but more attractice.</a:t>
            </a:r>
          </a:p>
        </p:txBody>
      </p:sp>
    </p:spTree>
    <p:extLst>
      <p:ext uri="{BB962C8B-B14F-4D97-AF65-F5344CB8AC3E}">
        <p14:creationId xmlns:p14="http://schemas.microsoft.com/office/powerpoint/2010/main" val="1859638806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C5340A3-6678-4F1B-BC99-A06424A5D866}" type="slidenum">
              <a:rPr lang="en-US"/>
              <a:pPr/>
              <a:t>65</a:t>
            </a:fld>
            <a:endParaRPr lang="en-US"/>
          </a:p>
        </p:txBody>
      </p:sp>
      <p:sp>
        <p:nvSpPr>
          <p:cNvPr id="10045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045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1032145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6E187EA6-7FE6-488D-8E72-8BE218CCD978}" type="slidenum">
              <a:rPr lang="en-US" smtClean="0"/>
              <a:pPr>
                <a:defRPr/>
              </a:pPr>
              <a:t>66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209021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0"/>
            <a:ext cx="7772400" cy="1470025"/>
          </a:xfrm>
        </p:spPr>
        <p:txBody>
          <a:bodyPr>
            <a:normAutofit/>
          </a:bodyPr>
          <a:lstStyle>
            <a:lvl1pPr algn="ctr"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355975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F928856-9DEC-4F70-BAC4-A3F83621488F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F213ED9-5A0B-4A31-954B-2A54A108E81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14400"/>
          </a:xfrm>
        </p:spPr>
        <p:txBody>
          <a:bodyPr>
            <a:normAutofit/>
          </a:bodyPr>
          <a:lstStyle>
            <a:lvl1pPr algn="l"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35563"/>
          </a:xfrm>
        </p:spPr>
        <p:txBody>
          <a:bodyPr>
            <a:normAutofit/>
          </a:bodyPr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B05254D-8B20-4C4C-8DBB-724452D461E9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9F88BE6-D0E6-4FA5-A5C6-AF6DB92BA8A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CA1C5E-A3A3-47F0-9854-D6BA8E3AE4F0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AE17E4F-D037-4C32-8A72-16E61013250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BC660B9-CB34-42C7-A624-E7D942AC8C03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BBBDDFB-8755-4DAB-83C3-C2137D7AEEF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CE9164F-B89B-4408-B261-81D9BBF3AF7D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79C5821-7A2A-4B75-9372-AD219CD435A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216ACE7-F072-4577-8DFB-307FEB5C7225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F49F74F-E1BA-481A-9488-C3D953712C2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4CD670D-6FA2-4662-8410-CC77271782D4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CB45972-3906-42E4-B419-283498EC607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65A707E-1994-4168-AE0D-61C2EB8A1E43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6E27FB2-42E4-4193-9FF7-5E1B62D4FBA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E5E4515-B7D1-4DF3-91C9-897736C83C07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1916EB-F8A5-4114-9CA6-17A0800FA3A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960BF57-0160-4C5B-B9BD-AF25353160A6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D1194E1-1295-4EEB-B5B3-E50E5BF992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4F29195-A194-4B65-A99C-A8BE0BAE2B20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FA7B8B3-B96D-45F2-A102-918AF287C5A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5" descr="BigBlueDots1600Logo2 opt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6627" name="Rectangle 3"/>
          <p:cNvSpPr>
            <a:spLocks noGrp="1" noChangeArrowheads="1"/>
          </p:cNvSpPr>
          <p:nvPr>
            <p:ph type="ctrTitle"/>
          </p:nvPr>
        </p:nvSpPr>
        <p:spPr>
          <a:xfrm>
            <a:off x="152400" y="5334000"/>
            <a:ext cx="8763000" cy="685800"/>
          </a:xfrm>
          <a:effectLst/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6628" name="Rectangle 4"/>
          <p:cNvSpPr>
            <a:spLocks noGrp="1" noChangeArrowheads="1"/>
          </p:cNvSpPr>
          <p:nvPr>
            <p:ph type="subTitle" idx="1"/>
          </p:nvPr>
        </p:nvSpPr>
        <p:spPr>
          <a:xfrm>
            <a:off x="685800" y="6096000"/>
            <a:ext cx="8229600" cy="533400"/>
          </a:xfrm>
        </p:spPr>
        <p:txBody>
          <a:bodyPr/>
          <a:lstStyle>
            <a:lvl1pPr marL="0" indent="0">
              <a:buFontTx/>
              <a:buNone/>
              <a:defRPr sz="2000">
                <a:solidFill>
                  <a:schemeClr val="bg2"/>
                </a:solidFill>
              </a:defRPr>
            </a:lvl1pPr>
          </a:lstStyle>
          <a:p>
            <a:r>
              <a:rPr lang="en-US"/>
              <a:t>Click to edit Master subtitle style</a:t>
            </a: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8006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8006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612616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612616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bl" preserve="1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64008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457200" y="1600200"/>
            <a:ext cx="8229600" cy="4800600"/>
          </a:xfrm>
        </p:spPr>
        <p:txBody>
          <a:bodyPr/>
          <a:lstStyle/>
          <a:p>
            <a:pPr lvl="0"/>
            <a:endParaRPr lang="en-US" noProof="0" smtClean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image" Target="../media/image1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2291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066800"/>
            <a:ext cx="8229600" cy="518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DAC39668-E5BA-457E-AD7F-4FEFDFA7E865}" type="datetimeFigureOut">
              <a:rPr lang="en-US"/>
              <a:pPr>
                <a:defRPr/>
              </a:pPr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43D5E663-3A5B-4AF0-A77F-EACA1A92186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12" descr="BigBlueDots1600gradientWithBriteLogo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64008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17961" dir="2700000" algn="ctr" rotWithShape="0">
              <a:schemeClr val="bg2"/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7172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80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700" b="1">
          <a:solidFill>
            <a:schemeClr val="tx2"/>
          </a:solidFill>
          <a:latin typeface="Arial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2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2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2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2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2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5.png"/><Relationship Id="rId5" Type="http://schemas.openxmlformats.org/officeDocument/2006/relationships/oleObject" Target="../embeddings/oleObject1.bin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www.apple.com/ilife/iphoto/" TargetMode="Externa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5" Type="http://schemas.openxmlformats.org/officeDocument/2006/relationships/hyperlink" Target="http://www.maclife.com/article/news/iphotos_faces_recognizes_cats" TargetMode="External"/><Relationship Id="rId4" Type="http://schemas.openxmlformats.org/officeDocument/2006/relationships/image" Target="../media/image13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5" Type="http://schemas.openxmlformats.org/officeDocument/2006/relationships/image" Target="../media/image5.png"/><Relationship Id="rId4" Type="http://schemas.openxmlformats.org/officeDocument/2006/relationships/oleObject" Target="../embeddings/oleObject2.bin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hyperlink" Target="http://www.flickr.com/groups/977532@N24/pool/" TargetMode="Externa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3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gif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4.gif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5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.vml"/><Relationship Id="rId5" Type="http://schemas.openxmlformats.org/officeDocument/2006/relationships/image" Target="../media/image5.png"/><Relationship Id="rId4" Type="http://schemas.openxmlformats.org/officeDocument/2006/relationships/oleObject" Target="../embeddings/oleObject3.bin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6.bin"/><Relationship Id="rId3" Type="http://schemas.openxmlformats.org/officeDocument/2006/relationships/image" Target="../media/image37.jpeg"/><Relationship Id="rId7" Type="http://schemas.openxmlformats.org/officeDocument/2006/relationships/image" Target="../media/image35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4.vml"/><Relationship Id="rId6" Type="http://schemas.openxmlformats.org/officeDocument/2006/relationships/oleObject" Target="../embeddings/oleObject5.bin"/><Relationship Id="rId5" Type="http://schemas.openxmlformats.org/officeDocument/2006/relationships/image" Target="../media/image34.wmf"/><Relationship Id="rId4" Type="http://schemas.openxmlformats.org/officeDocument/2006/relationships/oleObject" Target="../embeddings/oleObject4.bin"/><Relationship Id="rId9" Type="http://schemas.openxmlformats.org/officeDocument/2006/relationships/image" Target="../media/image36.wmf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emf"/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www.cv-foundation.org/openaccess/content_cvpr_2014/papers/Taigman_DeepFace_Closing_the_2014_CVPR_paper.pdf" TargetMode="External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png"/><Relationship Id="rId3" Type="http://schemas.openxmlformats.org/officeDocument/2006/relationships/image" Target="../media/image41.png"/><Relationship Id="rId7" Type="http://schemas.openxmlformats.org/officeDocument/2006/relationships/image" Target="../media/image45.pn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4.png"/><Relationship Id="rId5" Type="http://schemas.openxmlformats.org/officeDocument/2006/relationships/image" Target="../media/image43.png"/><Relationship Id="rId4" Type="http://schemas.openxmlformats.org/officeDocument/2006/relationships/image" Target="../media/image42.png"/><Relationship Id="rId9" Type="http://schemas.openxmlformats.org/officeDocument/2006/relationships/image" Target="../media/image47.pn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6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Relationship Id="rId4" Type="http://schemas.openxmlformats.org/officeDocument/2006/relationships/hyperlink" Target="http://www2.imm.dtu.dk/~aam/datasets/datasets.html" TargetMode="External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image" Target="../media/image57.gif"/><Relationship Id="rId3" Type="http://schemas.openxmlformats.org/officeDocument/2006/relationships/image" Target="../media/image52.png"/><Relationship Id="rId7" Type="http://schemas.openxmlformats.org/officeDocument/2006/relationships/image" Target="../media/image5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5.png"/><Relationship Id="rId5" Type="http://schemas.openxmlformats.org/officeDocument/2006/relationships/image" Target="../media/image54.png"/><Relationship Id="rId4" Type="http://schemas.openxmlformats.org/officeDocument/2006/relationships/image" Target="../media/image53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7" Type="http://schemas.openxmlformats.org/officeDocument/2006/relationships/hyperlink" Target="http://www.faceresearch.org/demos/vector" TargetMode="External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61.jpeg"/><Relationship Id="rId5" Type="http://schemas.openxmlformats.org/officeDocument/2006/relationships/image" Target="../media/image60.jpeg"/><Relationship Id="rId4" Type="http://schemas.openxmlformats.org/officeDocument/2006/relationships/image" Target="../media/image59.jpe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63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67.png"/><Relationship Id="rId4" Type="http://schemas.openxmlformats.org/officeDocument/2006/relationships/image" Target="../media/image66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image" Target="../media/image68.png"/><Relationship Id="rId1" Type="http://schemas.openxmlformats.org/officeDocument/2006/relationships/slideLayout" Target="../slideLayouts/slideLayout6.xml"/><Relationship Id="rId5" Type="http://schemas.openxmlformats.org/officeDocument/2006/relationships/hyperlink" Target="http://www.faceresearch.org/demos/average" TargetMode="External"/><Relationship Id="rId4" Type="http://schemas.openxmlformats.org/officeDocument/2006/relationships/hyperlink" Target="http://graphics.cs.cmu.edu/courses/15-463/2004_fall/www/handins/brh/final/" TargetMode="Externa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jpeg"/><Relationship Id="rId1" Type="http://schemas.openxmlformats.org/officeDocument/2006/relationships/slideLayout" Target="../slideLayouts/slideLayout6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6.xml"/></Relationships>
</file>

<file path=ppt/slides/_rels/slide43.xml.rels><?xml version="1.0" encoding="UTF-8" standalone="yes"?>
<Relationships xmlns="http://schemas.openxmlformats.org/package/2006/relationships"><Relationship Id="rId8" Type="http://schemas.openxmlformats.org/officeDocument/2006/relationships/image" Target="../media/image73.jpeg"/><Relationship Id="rId3" Type="http://schemas.openxmlformats.org/officeDocument/2006/relationships/hyperlink" Target="http://www.faceresearch.org" TargetMode="External"/><Relationship Id="rId7" Type="http://schemas.openxmlformats.org/officeDocument/2006/relationships/image" Target="../media/image72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4.xml"/><Relationship Id="rId6" Type="http://schemas.openxmlformats.org/officeDocument/2006/relationships/hyperlink" Target="http://www.uni-regensburg.de/Fakultaeten/phil_Fak_II/Psychologie/Psy_II/beautycheck/english/durchschnittsgesichter/m(01-32)_gr.jpg" TargetMode="External"/><Relationship Id="rId5" Type="http://schemas.openxmlformats.org/officeDocument/2006/relationships/image" Target="../media/image71.jpeg"/><Relationship Id="rId4" Type="http://schemas.openxmlformats.org/officeDocument/2006/relationships/hyperlink" Target="http://www.uni-regensburg.de/Fakultaeten/phil_Fak_II/Psychologie/Psy_II/beautycheck/english/durchschnittsgesichter/w(01-64)_gr.jpg" TargetMode="External"/><Relationship Id="rId9" Type="http://schemas.openxmlformats.org/officeDocument/2006/relationships/image" Target="../media/image74.jpe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7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1.xml"/><Relationship Id="rId6" Type="http://schemas.openxmlformats.org/officeDocument/2006/relationships/image" Target="../media/image78.png"/><Relationship Id="rId5" Type="http://schemas.openxmlformats.org/officeDocument/2006/relationships/image" Target="../media/image77.png"/><Relationship Id="rId4" Type="http://schemas.openxmlformats.org/officeDocument/2006/relationships/image" Target="../media/image76.png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9.png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2.xml"/><Relationship Id="rId4" Type="http://schemas.openxmlformats.org/officeDocument/2006/relationships/image" Target="../media/image80.pn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1.pn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6.png"/><Relationship Id="rId4" Type="http://schemas.openxmlformats.org/officeDocument/2006/relationships/image" Target="../media/image85.wmf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8" Type="http://schemas.openxmlformats.org/officeDocument/2006/relationships/notesSlide" Target="../notesSlides/notesSlide22.xml"/><Relationship Id="rId13" Type="http://schemas.openxmlformats.org/officeDocument/2006/relationships/image" Target="../media/image89.jpeg"/><Relationship Id="rId3" Type="http://schemas.microsoft.com/office/2007/relationships/media" Target="../media/media2.avi"/><Relationship Id="rId7" Type="http://schemas.openxmlformats.org/officeDocument/2006/relationships/slideLayout" Target="../slideLayouts/slideLayout4.xml"/><Relationship Id="rId12" Type="http://schemas.openxmlformats.org/officeDocument/2006/relationships/image" Target="../media/image88.png"/><Relationship Id="rId2" Type="http://schemas.openxmlformats.org/officeDocument/2006/relationships/video" Target="../media/media1.avi"/><Relationship Id="rId1" Type="http://schemas.microsoft.com/office/2007/relationships/media" Target="../media/media1.avi"/><Relationship Id="rId6" Type="http://schemas.openxmlformats.org/officeDocument/2006/relationships/video" Target="../media/media3.avi"/><Relationship Id="rId11" Type="http://schemas.openxmlformats.org/officeDocument/2006/relationships/image" Target="../media/image87.png"/><Relationship Id="rId5" Type="http://schemas.microsoft.com/office/2007/relationships/media" Target="../media/media3.avi"/><Relationship Id="rId10" Type="http://schemas.openxmlformats.org/officeDocument/2006/relationships/hyperlink" Target="http://graphics.cs.cmu.edu/courses/15-463/2004_fall/www/handins/brh/final/" TargetMode="External"/><Relationship Id="rId4" Type="http://schemas.openxmlformats.org/officeDocument/2006/relationships/video" Target="../media/media2.avi"/><Relationship Id="rId9" Type="http://schemas.openxmlformats.org/officeDocument/2006/relationships/image" Target="../media/image68.png"/><Relationship Id="rId14" Type="http://schemas.openxmlformats.org/officeDocument/2006/relationships/image" Target="../media/image90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hyperlink" Target="http://www.faceresearch.org/demos/transform" TargetMode="External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1.jpeg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3.jpeg"/><Relationship Id="rId2" Type="http://schemas.openxmlformats.org/officeDocument/2006/relationships/image" Target="../media/image92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4.jpeg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5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6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9.png"/><Relationship Id="rId2" Type="http://schemas.openxmlformats.org/officeDocument/2006/relationships/image" Target="../media/image9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0.png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1.png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2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Relationship Id="rId5" Type="http://schemas.openxmlformats.org/officeDocument/2006/relationships/hyperlink" Target="http://leyvand.com/beautification2008/" TargetMode="External"/><Relationship Id="rId4" Type="http://schemas.openxmlformats.org/officeDocument/2006/relationships/image" Target="../media/image103.png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9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5.vml"/><Relationship Id="rId6" Type="http://schemas.openxmlformats.org/officeDocument/2006/relationships/hyperlink" Target="http://leyvand.com/beautification2008/" TargetMode="External"/><Relationship Id="rId5" Type="http://schemas.openxmlformats.org/officeDocument/2006/relationships/image" Target="../media/image104.png"/><Relationship Id="rId4" Type="http://schemas.openxmlformats.org/officeDocument/2006/relationships/oleObject" Target="../embeddings/oleObject7.bin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260974" y="8292"/>
            <a:ext cx="8763000" cy="1143000"/>
          </a:xfrm>
          <a:noFill/>
        </p:spPr>
        <p:txBody>
          <a:bodyPr>
            <a:normAutofit/>
          </a:bodyPr>
          <a:lstStyle/>
          <a:p>
            <a:pPr eaLnBrk="1" hangingPunct="1">
              <a:defRPr/>
            </a:pPr>
            <a:r>
              <a:rPr lang="en-US" sz="4400" b="1" dirty="0" smtClean="0">
                <a:solidFill>
                  <a:schemeClr val="bg1"/>
                </a:solidFill>
              </a:rPr>
              <a:t>Understanding Faces</a:t>
            </a:r>
          </a:p>
        </p:txBody>
      </p:sp>
      <p:sp>
        <p:nvSpPr>
          <p:cNvPr id="13316" name="TextBox 3"/>
          <p:cNvSpPr txBox="1">
            <a:spLocks noChangeArrowheads="1"/>
          </p:cNvSpPr>
          <p:nvPr/>
        </p:nvSpPr>
        <p:spPr bwMode="auto">
          <a:xfrm>
            <a:off x="8061325" y="0"/>
            <a:ext cx="954107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dirty="0" smtClean="0"/>
              <a:t>12/1/15</a:t>
            </a:r>
            <a:endParaRPr lang="en-US" dirty="0" smtClean="0"/>
          </a:p>
        </p:txBody>
      </p:sp>
      <p:sp>
        <p:nvSpPr>
          <p:cNvPr id="12" name="TextBox 4"/>
          <p:cNvSpPr txBox="1">
            <a:spLocks noChangeArrowheads="1"/>
          </p:cNvSpPr>
          <p:nvPr/>
        </p:nvSpPr>
        <p:spPr bwMode="auto">
          <a:xfrm>
            <a:off x="838200" y="6504206"/>
            <a:ext cx="697229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/>
              <a:t>Some slides from </a:t>
            </a:r>
            <a:r>
              <a:rPr lang="en-US" sz="1600" dirty="0" smtClean="0"/>
              <a:t>Amin Sadeghi, Lana </a:t>
            </a:r>
            <a:r>
              <a:rPr lang="en-US" sz="1600" dirty="0"/>
              <a:t>Lazebnik, Silvio Savarese, Fei-Fei Li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6110605" y="5410200"/>
            <a:ext cx="23622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 smtClean="0"/>
              <a:t>Chuck Close, self portrait</a:t>
            </a:r>
            <a:endParaRPr lang="en-US" sz="1400" dirty="0"/>
          </a:p>
        </p:txBody>
      </p:sp>
      <p:pic>
        <p:nvPicPr>
          <p:cNvPr id="8" name="Picture 4" descr="http://blog.lib.umn.edu/peza0001/arts1001wednesdays/Chuck%20Close%201997-thumb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715000" y="2057400"/>
            <a:ext cx="2834005" cy="3419041"/>
          </a:xfrm>
          <a:prstGeom prst="rect">
            <a:avLst/>
          </a:prstGeom>
          <a:noFill/>
        </p:spPr>
      </p:pic>
      <p:pic>
        <p:nvPicPr>
          <p:cNvPr id="9" name="Picture 6" descr="http://t3.gstatic.com/images?q=tbn:yY87L-0JCe4XRM:http://echostains.files.wordpress.com/2010/03/chuck_close-lucas-1986-87.jpg&amp;t=1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19405" y="2057400"/>
            <a:ext cx="5241381" cy="3412554"/>
          </a:xfrm>
          <a:prstGeom prst="rect">
            <a:avLst/>
          </a:prstGeom>
          <a:noFill/>
        </p:spPr>
      </p:pic>
      <p:sp>
        <p:nvSpPr>
          <p:cNvPr id="10" name="TextBox 9"/>
          <p:cNvSpPr txBox="1"/>
          <p:nvPr/>
        </p:nvSpPr>
        <p:spPr>
          <a:xfrm>
            <a:off x="548005" y="5486400"/>
            <a:ext cx="20574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 smtClean="0"/>
              <a:t>Lucas by Chuck Close</a:t>
            </a:r>
          </a:p>
        </p:txBody>
      </p:sp>
      <p:sp>
        <p:nvSpPr>
          <p:cNvPr id="11" name="Title 1"/>
          <p:cNvSpPr txBox="1">
            <a:spLocks/>
          </p:cNvSpPr>
          <p:nvPr/>
        </p:nvSpPr>
        <p:spPr bwMode="auto">
          <a:xfrm>
            <a:off x="723265" y="344348"/>
            <a:ext cx="7772400" cy="1470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normAutofit/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5pPr>
            <a:lvl6pPr marL="457200" algn="l" rtl="0" eaLnBrk="1" fontAlgn="base" hangingPunct="1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6pPr>
            <a:lvl7pPr marL="914400" algn="l" rtl="0" eaLnBrk="1" fontAlgn="base" hangingPunct="1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7pPr>
            <a:lvl8pPr marL="1371600" algn="l" rtl="0" eaLnBrk="1" fontAlgn="base" hangingPunct="1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8pPr>
            <a:lvl9pPr marL="1828800" algn="l" rtl="0" eaLnBrk="1" fontAlgn="base" hangingPunct="1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eaLnBrk="1" hangingPunct="1"/>
            <a:r>
              <a:rPr lang="en-US" dirty="0" smtClean="0"/>
              <a:t>Detection, Recognition, and Transformation of Faces</a:t>
            </a:r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Exams back on Thursday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286783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Face detection and recognition</a:t>
            </a:r>
          </a:p>
        </p:txBody>
      </p:sp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28600" y="2057400"/>
            <a:ext cx="4267200" cy="33797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46565" name="AutoShape 5"/>
          <p:cNvSpPr>
            <a:spLocks noChangeArrowheads="1"/>
          </p:cNvSpPr>
          <p:nvPr/>
        </p:nvSpPr>
        <p:spPr bwMode="auto">
          <a:xfrm>
            <a:off x="3810000" y="3276600"/>
            <a:ext cx="1295400" cy="838200"/>
          </a:xfrm>
          <a:prstGeom prst="rightArrow">
            <a:avLst>
              <a:gd name="adj1" fmla="val 50000"/>
              <a:gd name="adj2" fmla="val 38636"/>
            </a:avLst>
          </a:prstGeom>
          <a:solidFill>
            <a:srgbClr val="FF9900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/>
              <a:t>Detection</a:t>
            </a:r>
          </a:p>
        </p:txBody>
      </p:sp>
      <p:graphicFrame>
        <p:nvGraphicFramePr>
          <p:cNvPr id="1346567" name="Object 7"/>
          <p:cNvGraphicFramePr>
            <a:graphicFrameLocks noGrp="1" noChangeAspect="1"/>
          </p:cNvGraphicFramePr>
          <p:nvPr>
            <p:ph idx="1"/>
          </p:nvPr>
        </p:nvGraphicFramePr>
        <p:xfrm>
          <a:off x="5181600" y="3200400"/>
          <a:ext cx="9779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0180" name="Image" r:id="rId5" imgW="977778" imgH="1002821" progId="Photoshop.Image.10">
                  <p:embed/>
                </p:oleObj>
              </mc:Choice>
              <mc:Fallback>
                <p:oleObj name="Image" r:id="rId5" imgW="977778" imgH="1002821" progId="Photoshop.Image.10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181600" y="3200400"/>
                        <a:ext cx="977900" cy="10033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=""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=""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="" xmlns:a14="http://schemas.microsoft.com/office/drawing/2010/main">
                            <a:effectLst>
                              <a:outerShdw blurRad="63500" dist="38099" dir="2700000" algn="ctr" rotWithShape="0">
                                <a:schemeClr val="bg2">
                                  <a:alpha val="74998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346569" name="AutoShape 9"/>
          <p:cNvSpPr>
            <a:spLocks noChangeArrowheads="1"/>
          </p:cNvSpPr>
          <p:nvPr/>
        </p:nvSpPr>
        <p:spPr bwMode="auto">
          <a:xfrm>
            <a:off x="6324600" y="3276600"/>
            <a:ext cx="1447800" cy="838200"/>
          </a:xfrm>
          <a:prstGeom prst="rightArrow">
            <a:avLst>
              <a:gd name="adj1" fmla="val 50000"/>
              <a:gd name="adj2" fmla="val 43182"/>
            </a:avLst>
          </a:prstGeom>
          <a:solidFill>
            <a:srgbClr val="FF9900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/>
              <a:t>Recognition</a:t>
            </a:r>
          </a:p>
        </p:txBody>
      </p:sp>
      <p:sp>
        <p:nvSpPr>
          <p:cNvPr id="1346570" name="Text Box 10"/>
          <p:cNvSpPr txBox="1">
            <a:spLocks noChangeArrowheads="1"/>
          </p:cNvSpPr>
          <p:nvPr/>
        </p:nvSpPr>
        <p:spPr bwMode="auto">
          <a:xfrm>
            <a:off x="7848600" y="3505200"/>
            <a:ext cx="1049338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“Sally”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65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65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65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65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46565" grpId="0" animBg="1"/>
      <p:bldP spid="1346569" grpId="0" animBg="1"/>
      <p:bldP spid="1346570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Applications of Face Recognition</a:t>
            </a:r>
          </a:p>
        </p:txBody>
      </p:sp>
      <p:sp>
        <p:nvSpPr>
          <p:cNvPr id="1331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Digital photography</a:t>
            </a:r>
          </a:p>
        </p:txBody>
      </p:sp>
      <p:pic>
        <p:nvPicPr>
          <p:cNvPr id="13316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66800" y="2362200"/>
            <a:ext cx="5867400" cy="4044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3317" name="Picture 5"/>
          <p:cNvPicPr>
            <a:picLocks noChangeAspect="1" noChangeArrowheads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5791200" y="1676400"/>
            <a:ext cx="3352800" cy="1787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518005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Applications of Face Recognition</a:t>
            </a:r>
          </a:p>
        </p:txBody>
      </p:sp>
      <p:sp>
        <p:nvSpPr>
          <p:cNvPr id="14339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Digital photography</a:t>
            </a:r>
          </a:p>
          <a:p>
            <a:pPr eaLnBrk="1" hangingPunct="1"/>
            <a:r>
              <a:rPr lang="en-US" smtClean="0"/>
              <a:t>Surveillance</a:t>
            </a:r>
          </a:p>
        </p:txBody>
      </p:sp>
      <p:pic>
        <p:nvPicPr>
          <p:cNvPr id="14340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28800" y="2613025"/>
            <a:ext cx="5562600" cy="4183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26284889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Applications of Face Recognition</a:t>
            </a:r>
          </a:p>
        </p:txBody>
      </p:sp>
      <p:sp>
        <p:nvSpPr>
          <p:cNvPr id="1536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Digital photography</a:t>
            </a:r>
          </a:p>
          <a:p>
            <a:pPr eaLnBrk="1" hangingPunct="1"/>
            <a:r>
              <a:rPr lang="en-US" smtClean="0"/>
              <a:t>Surveillance</a:t>
            </a:r>
          </a:p>
          <a:p>
            <a:pPr eaLnBrk="1" hangingPunct="1"/>
            <a:r>
              <a:rPr lang="en-US" smtClean="0"/>
              <a:t>Album organization</a:t>
            </a:r>
          </a:p>
        </p:txBody>
      </p:sp>
      <p:pic>
        <p:nvPicPr>
          <p:cNvPr id="15364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81525" y="1295400"/>
            <a:ext cx="4333875" cy="5486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27895027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Consumer application: iPhoto 2009</a:t>
            </a:r>
          </a:p>
        </p:txBody>
      </p:sp>
      <p:sp>
        <p:nvSpPr>
          <p:cNvPr id="1638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16388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62000" y="914400"/>
            <a:ext cx="7707313" cy="480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6389" name="Rectangle 8"/>
          <p:cNvSpPr>
            <a:spLocks noChangeArrowheads="1"/>
          </p:cNvSpPr>
          <p:nvPr/>
        </p:nvSpPr>
        <p:spPr bwMode="auto">
          <a:xfrm>
            <a:off x="1371600" y="6019800"/>
            <a:ext cx="6400800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US">
                <a:hlinkClick r:id="rId4"/>
              </a:rPr>
              <a:t>http://www.apple.com/ilife/iphoto/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84203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Consumer application: iPhoto 2009</a:t>
            </a:r>
          </a:p>
        </p:txBody>
      </p:sp>
      <p:sp>
        <p:nvSpPr>
          <p:cNvPr id="1741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Can be trained to recognize pets!</a:t>
            </a:r>
          </a:p>
        </p:txBody>
      </p:sp>
      <p:pic>
        <p:nvPicPr>
          <p:cNvPr id="17412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6200" y="1905000"/>
            <a:ext cx="4437063" cy="3246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7413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572000" y="1905000"/>
            <a:ext cx="4495800" cy="32527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414" name="Rectangle 9"/>
          <p:cNvSpPr>
            <a:spLocks noChangeArrowheads="1"/>
          </p:cNvSpPr>
          <p:nvPr/>
        </p:nvSpPr>
        <p:spPr bwMode="auto">
          <a:xfrm>
            <a:off x="0" y="5334000"/>
            <a:ext cx="91440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US" sz="2000">
                <a:hlinkClick r:id="rId5"/>
              </a:rPr>
              <a:t>http://www.maclife.com/article/news/iphotos_faces_recognizes_cats</a:t>
            </a:r>
            <a:endParaRPr lang="en-US" sz="2000"/>
          </a:p>
        </p:txBody>
      </p:sp>
    </p:spTree>
    <p:extLst>
      <p:ext uri="{BB962C8B-B14F-4D97-AF65-F5344CB8AC3E}">
        <p14:creationId xmlns:p14="http://schemas.microsoft.com/office/powerpoint/2010/main" val="22561202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Face </a:t>
            </a:r>
            <a:r>
              <a:rPr lang="en-US" dirty="0" smtClean="0"/>
              <a:t>detection</a:t>
            </a:r>
            <a:endParaRPr lang="en-US" dirty="0"/>
          </a:p>
        </p:txBody>
      </p:sp>
      <p:pic>
        <p:nvPicPr>
          <p:cNvPr id="4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8600" y="2057400"/>
            <a:ext cx="4267200" cy="33797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AutoShape 5"/>
          <p:cNvSpPr>
            <a:spLocks noChangeArrowheads="1"/>
          </p:cNvSpPr>
          <p:nvPr/>
        </p:nvSpPr>
        <p:spPr bwMode="auto">
          <a:xfrm>
            <a:off x="3810000" y="3276600"/>
            <a:ext cx="1295400" cy="838200"/>
          </a:xfrm>
          <a:prstGeom prst="rightArrow">
            <a:avLst>
              <a:gd name="adj1" fmla="val 50000"/>
              <a:gd name="adj2" fmla="val 38636"/>
            </a:avLst>
          </a:prstGeom>
          <a:solidFill>
            <a:srgbClr val="FF9900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/>
              <a:t>Detection</a:t>
            </a:r>
          </a:p>
        </p:txBody>
      </p:sp>
      <p:graphicFrame>
        <p:nvGraphicFramePr>
          <p:cNvPr id="6" name="Object 7"/>
          <p:cNvGraphicFramePr>
            <a:graphicFrameLocks noChangeAspect="1"/>
          </p:cNvGraphicFramePr>
          <p:nvPr/>
        </p:nvGraphicFramePr>
        <p:xfrm>
          <a:off x="5181600" y="3200400"/>
          <a:ext cx="9779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7379" name="Image" r:id="rId4" imgW="977778" imgH="1002821" progId="Photoshop.Image.10">
                  <p:embed/>
                </p:oleObj>
              </mc:Choice>
              <mc:Fallback>
                <p:oleObj name="Image" r:id="rId4" imgW="977778" imgH="1002821" progId="Photoshop.Image.10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181600" y="3200400"/>
                        <a:ext cx="977900" cy="10033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xmlns="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 xmlns="">
                            <a:effectLst>
                              <a:outerShdw blurRad="63500" dist="38099" dir="2700000" algn="ctr" rotWithShape="0">
                                <a:schemeClr val="bg2">
                                  <a:alpha val="74998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4882251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does a face look like?</a:t>
            </a:r>
            <a:endParaRPr lang="en-US" dirty="0"/>
          </a:p>
        </p:txBody>
      </p:sp>
      <p:pic>
        <p:nvPicPr>
          <p:cNvPr id="336898" name="Picture 2" descr="http://t0.gstatic.com/images?q=tbn:ANd9GcTFXvP5qhNr5dQv8zB7r7OZEzviFRPdBHakvjanBKcgJJXazis&amp;t=1&amp;usg=__KXVaPMp2RKCD8a3h4sXM_vFgWGM=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447800" y="1600200"/>
            <a:ext cx="3048000" cy="3806209"/>
          </a:xfrm>
          <a:prstGeom prst="rect">
            <a:avLst/>
          </a:prstGeom>
          <a:noFill/>
        </p:spPr>
      </p:pic>
      <p:pic>
        <p:nvPicPr>
          <p:cNvPr id="336900" name="Picture 4" descr="http://www.designlessbetter.com/blogless/wp-content/uploads/2008/06/attractive_average_girl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953000" y="1676400"/>
            <a:ext cx="2855560" cy="38100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2348162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68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69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does a face look like?</a:t>
            </a:r>
            <a:endParaRPr lang="en-US" dirty="0"/>
          </a:p>
        </p:txBody>
      </p:sp>
      <p:pic>
        <p:nvPicPr>
          <p:cNvPr id="335874" name="Picture 2" descr="http://www.bbc.co.uk/tyne/great_north_run/2003/picture_gallery/images/finish2/crowd_shot2_40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914400" y="1905000"/>
            <a:ext cx="5384800" cy="4038600"/>
          </a:xfrm>
          <a:prstGeom prst="rect">
            <a:avLst/>
          </a:prstGeom>
          <a:noFill/>
        </p:spPr>
      </p:pic>
      <p:pic>
        <p:nvPicPr>
          <p:cNvPr id="5" name="Picture 2" descr="http://www.bbc.co.uk/tyne/great_north_run/2003/picture_gallery/images/finish2/crowd_shot2_400.jpg"/>
          <p:cNvPicPr>
            <a:picLocks noChangeAspect="1" noChangeArrowheads="1"/>
          </p:cNvPicPr>
          <p:nvPr/>
        </p:nvPicPr>
        <p:blipFill>
          <a:blip r:embed="rId2" cstate="print"/>
          <a:srcRect l="17717" t="19774" r="77359" b="71690"/>
          <a:stretch>
            <a:fillRect/>
          </a:stretch>
        </p:blipFill>
        <p:spPr bwMode="auto">
          <a:xfrm>
            <a:off x="6781800" y="1905000"/>
            <a:ext cx="1055077" cy="1371600"/>
          </a:xfrm>
          <a:prstGeom prst="rect">
            <a:avLst/>
          </a:prstGeom>
          <a:noFill/>
        </p:spPr>
      </p:pic>
      <p:pic>
        <p:nvPicPr>
          <p:cNvPr id="6" name="Picture 2" descr="http://www.bbc.co.uk/tyne/great_north_run/2003/picture_gallery/images/finish2/crowd_shot2_400.jpg"/>
          <p:cNvPicPr>
            <a:picLocks noChangeAspect="1" noChangeArrowheads="1"/>
          </p:cNvPicPr>
          <p:nvPr/>
        </p:nvPicPr>
        <p:blipFill>
          <a:blip r:embed="rId2" cstate="print"/>
          <a:srcRect l="54906" t="69433" r="40000" b="21510"/>
          <a:stretch>
            <a:fillRect/>
          </a:stretch>
        </p:blipFill>
        <p:spPr bwMode="auto">
          <a:xfrm>
            <a:off x="6781800" y="3429000"/>
            <a:ext cx="914400" cy="1219200"/>
          </a:xfrm>
          <a:prstGeom prst="rect">
            <a:avLst/>
          </a:prstGeom>
          <a:noFill/>
        </p:spPr>
      </p:pic>
      <p:pic>
        <p:nvPicPr>
          <p:cNvPr id="7" name="Picture 2" descr="http://www.bbc.co.uk/tyne/great_north_run/2003/picture_gallery/images/finish2/crowd_shot2_400.jpg"/>
          <p:cNvPicPr>
            <a:picLocks noChangeAspect="1" noChangeArrowheads="1"/>
          </p:cNvPicPr>
          <p:nvPr/>
        </p:nvPicPr>
        <p:blipFill>
          <a:blip r:embed="rId2" cstate="print"/>
          <a:srcRect l="59017" t="54162" r="36321" b="37847"/>
          <a:stretch>
            <a:fillRect/>
          </a:stretch>
        </p:blipFill>
        <p:spPr bwMode="auto">
          <a:xfrm>
            <a:off x="6781800" y="4800599"/>
            <a:ext cx="914400" cy="1175657"/>
          </a:xfrm>
          <a:prstGeom prst="rect">
            <a:avLst/>
          </a:prstGeom>
          <a:noFill/>
        </p:spPr>
      </p:pic>
      <p:pic>
        <p:nvPicPr>
          <p:cNvPr id="335876" name="Picture 4" descr="http://farm4.static.flickr.com/3617/3485349714_4e62587191.jpg"/>
          <p:cNvPicPr>
            <a:picLocks noChangeAspect="1" noChangeArrowheads="1"/>
          </p:cNvPicPr>
          <p:nvPr/>
        </p:nvPicPr>
        <p:blipFill>
          <a:blip r:embed="rId3" cstate="print"/>
          <a:srcRect l="68800" t="46083" r="21600" b="44700"/>
          <a:stretch>
            <a:fillRect/>
          </a:stretch>
        </p:blipFill>
        <p:spPr bwMode="auto">
          <a:xfrm>
            <a:off x="7772400" y="3657600"/>
            <a:ext cx="1097280" cy="914400"/>
          </a:xfrm>
          <a:prstGeom prst="rect">
            <a:avLst/>
          </a:prstGeom>
          <a:noFill/>
        </p:spPr>
      </p:pic>
      <p:pic>
        <p:nvPicPr>
          <p:cNvPr id="9" name="Picture 2" descr="http://www.bbc.co.uk/tyne/great_north_run/2003/picture_gallery/images/finish2/crowd_shot2_400.jpg"/>
          <p:cNvPicPr>
            <a:picLocks noChangeAspect="1" noChangeArrowheads="1"/>
          </p:cNvPicPr>
          <p:nvPr/>
        </p:nvPicPr>
        <p:blipFill>
          <a:blip r:embed="rId2" cstate="print"/>
          <a:srcRect l="7861" t="78826" r="86085" b="10901"/>
          <a:stretch>
            <a:fillRect/>
          </a:stretch>
        </p:blipFill>
        <p:spPr bwMode="auto">
          <a:xfrm>
            <a:off x="7924800" y="2133600"/>
            <a:ext cx="838200" cy="1066800"/>
          </a:xfrm>
          <a:prstGeom prst="rect">
            <a:avLst/>
          </a:prstGeom>
          <a:noFill/>
        </p:spPr>
      </p:pic>
      <p:pic>
        <p:nvPicPr>
          <p:cNvPr id="10" name="Picture 2" descr="http://www.bbc.co.uk/tyne/great_north_run/2003/picture_gallery/images/finish2/crowd_shot2_400.jpg"/>
          <p:cNvPicPr>
            <a:picLocks noChangeAspect="1" noChangeArrowheads="1"/>
          </p:cNvPicPr>
          <p:nvPr/>
        </p:nvPicPr>
        <p:blipFill>
          <a:blip r:embed="rId2" cstate="print"/>
          <a:srcRect l="69812" t="35849" r="24528" b="56065"/>
          <a:stretch>
            <a:fillRect/>
          </a:stretch>
        </p:blipFill>
        <p:spPr bwMode="auto">
          <a:xfrm>
            <a:off x="7772400" y="4876800"/>
            <a:ext cx="1066800" cy="1143000"/>
          </a:xfrm>
          <a:prstGeom prst="rect">
            <a:avLst/>
          </a:prstGeom>
          <a:noFill/>
        </p:spPr>
      </p:pic>
      <p:pic>
        <p:nvPicPr>
          <p:cNvPr id="11" name="Picture 4" descr="http://farm4.static.flickr.com/3617/3485349714_4e62587191.jpg"/>
          <p:cNvPicPr>
            <a:picLocks noChangeAspect="1" noChangeArrowheads="1"/>
          </p:cNvPicPr>
          <p:nvPr/>
        </p:nvPicPr>
        <p:blipFill>
          <a:blip r:embed="rId3" cstate="print"/>
          <a:srcRect l="7466" t="39170" r="21600" b="15513"/>
          <a:stretch>
            <a:fillRect/>
          </a:stretch>
        </p:blipFill>
        <p:spPr bwMode="auto">
          <a:xfrm>
            <a:off x="766026" y="3217653"/>
            <a:ext cx="8107680" cy="44958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41422125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makes face detection hard?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752600" y="2209800"/>
            <a:ext cx="1963999" cy="52322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/>
              <a:t>Expression</a:t>
            </a:r>
            <a:endParaRPr lang="en-US" sz="2800" dirty="0"/>
          </a:p>
        </p:txBody>
      </p:sp>
      <p:pic>
        <p:nvPicPr>
          <p:cNvPr id="337924" name="Picture 4" descr="http://ursispaltenstein.ch/blog/images/uploads_img/hillary_clintons_many_face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2819400"/>
            <a:ext cx="5334000" cy="333375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26822490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makes face detection hard?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752600" y="1752600"/>
            <a:ext cx="1737912" cy="52322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/>
              <a:t>Viewpoint</a:t>
            </a:r>
            <a:endParaRPr lang="en-US" sz="2800" dirty="0"/>
          </a:p>
        </p:txBody>
      </p:sp>
      <p:pic>
        <p:nvPicPr>
          <p:cNvPr id="6" name="Picture 2" descr="http://gps-tsc.upc.es/GTAV/ResearchAreas/UPCFaceDatabase/Imatges/FacePoseID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28800" y="2286000"/>
            <a:ext cx="5410200" cy="4050094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7515761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makes face detection hard?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752600" y="1752600"/>
            <a:ext cx="1763624" cy="52322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/>
              <a:t>Occlusion</a:t>
            </a:r>
            <a:endParaRPr lang="en-US" sz="2800" dirty="0"/>
          </a:p>
        </p:txBody>
      </p:sp>
      <p:pic>
        <p:nvPicPr>
          <p:cNvPr id="340994" name="Picture 2" descr="http://farm1.static.flickr.com/110/273004917_7914351df4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28800" y="2438400"/>
            <a:ext cx="4762500" cy="3171826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7512448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makes face detection hard?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849839" y="1915180"/>
            <a:ext cx="3865161" cy="52322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/>
              <a:t>Distracting background</a:t>
            </a:r>
            <a:endParaRPr lang="en-US" sz="2800" dirty="0"/>
          </a:p>
        </p:txBody>
      </p:sp>
      <p:pic>
        <p:nvPicPr>
          <p:cNvPr id="7" name="Picture 4" descr="http://islandtreesteched.org/4th%20quarter/8th%20Period/Rock%27n%20Web/hidden-face-in-coffeebean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05000" y="2438400"/>
            <a:ext cx="4752975" cy="3267075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18395216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 makes face detection and recognition hard?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2286000" y="1143000"/>
            <a:ext cx="3544560" cy="52322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/>
              <a:t>Coincidental textures</a:t>
            </a:r>
            <a:endParaRPr lang="en-US" sz="2800" dirty="0"/>
          </a:p>
        </p:txBody>
      </p:sp>
      <p:pic>
        <p:nvPicPr>
          <p:cNvPr id="6" name="Picture 6" descr="http://www.planetperplex.com/img/face_landscap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362200" y="1752600"/>
            <a:ext cx="3996296" cy="5105400"/>
          </a:xfrm>
          <a:prstGeom prst="rect">
            <a:avLst/>
          </a:prstGeom>
          <a:noFill/>
        </p:spPr>
      </p:pic>
      <p:pic>
        <p:nvPicPr>
          <p:cNvPr id="8" name="Picture 6" descr="http://www.planetperplex.com/img/face_landscap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924800" y="5719364"/>
            <a:ext cx="533400" cy="681436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2961344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Consumer application: iPhoto 2009</a:t>
            </a:r>
          </a:p>
        </p:txBody>
      </p:sp>
      <p:sp>
        <p:nvSpPr>
          <p:cNvPr id="18435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hlinkClick r:id="rId3"/>
              </a:rPr>
              <a:t>Things </a:t>
            </a:r>
            <a:r>
              <a:rPr lang="en-US" dirty="0" err="1" smtClean="0">
                <a:hlinkClick r:id="rId3"/>
              </a:rPr>
              <a:t>iPhoto</a:t>
            </a:r>
            <a:r>
              <a:rPr lang="en-US" dirty="0" smtClean="0">
                <a:hlinkClick r:id="rId3"/>
              </a:rPr>
              <a:t> thinks are faces</a:t>
            </a:r>
            <a:endParaRPr lang="en-US" dirty="0" smtClean="0"/>
          </a:p>
        </p:txBody>
      </p:sp>
      <p:pic>
        <p:nvPicPr>
          <p:cNvPr id="18436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833438" y="1600200"/>
            <a:ext cx="7548562" cy="487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42129138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How to find faces anywhere in an image?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Filter Image with a face?</a:t>
            </a:r>
            <a:endParaRPr lang="en-US" dirty="0"/>
          </a:p>
        </p:txBody>
      </p:sp>
      <p:pic>
        <p:nvPicPr>
          <p:cNvPr id="5" name="Picture 2" descr="C:\Users\Hoiem\AppData\Local\Temp\wza628\newtest\bttf301.gif"/>
          <p:cNvPicPr>
            <a:picLocks noChangeAspect="1" noChangeArrowheads="1"/>
          </p:cNvPicPr>
          <p:nvPr/>
        </p:nvPicPr>
        <p:blipFill>
          <a:blip r:embed="rId2" cstate="print"/>
          <a:srcRect r="29713"/>
          <a:stretch>
            <a:fillRect/>
          </a:stretch>
        </p:blipFill>
        <p:spPr bwMode="auto">
          <a:xfrm>
            <a:off x="4114800" y="2133600"/>
            <a:ext cx="3928533" cy="3619260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600200" y="3200400"/>
            <a:ext cx="1219200" cy="1219200"/>
          </a:xfrm>
          <a:prstGeom prst="rect">
            <a:avLst/>
          </a:prstGeom>
          <a:noFill/>
          <a:ln w="38100">
            <a:solidFill>
              <a:srgbClr val="FF0000"/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fld id="{CE6E689E-A404-42CC-895A-C0B5F70BD965}" type="slidenum">
              <a:rPr lang="en-US" altLang="en-US"/>
              <a:pPr/>
              <a:t>19</a:t>
            </a:fld>
            <a:endParaRPr lang="en-US" altLang="en-US"/>
          </a:p>
        </p:txBody>
      </p:sp>
      <p:sp>
        <p:nvSpPr>
          <p:cNvPr id="13314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6481" y="1604521"/>
            <a:ext cx="8045280" cy="966240"/>
          </a:xfrm>
          <a:ln/>
        </p:spPr>
        <p:txBody>
          <a:bodyPr/>
          <a:lstStyle/>
          <a:p>
            <a:pPr marL="391686" indent="-293764">
              <a:buSzPct val="45000"/>
              <a:buFont typeface="Wingdings" panose="05000000000000000000" pitchFamily="2" charset="2"/>
              <a:buChar char=""/>
              <a:tabLst>
                <a:tab pos="656650" algn="l"/>
                <a:tab pos="1313299" algn="l"/>
                <a:tab pos="1969949" algn="l"/>
                <a:tab pos="2626599" algn="l"/>
                <a:tab pos="3283248" algn="l"/>
                <a:tab pos="3939898" algn="l"/>
                <a:tab pos="4596548" algn="l"/>
                <a:tab pos="5253198" algn="l"/>
                <a:tab pos="5909847" algn="l"/>
                <a:tab pos="6566497" algn="l"/>
                <a:tab pos="7223147" algn="l"/>
                <a:tab pos="7879796" algn="l"/>
              </a:tabLst>
            </a:pPr>
            <a:r>
              <a:rPr lang="en-US" altLang="en-US"/>
              <a:t>Normalize mean and standard deviation</a:t>
            </a:r>
          </a:p>
        </p:txBody>
      </p:sp>
      <p:pic>
        <p:nvPicPr>
          <p:cNvPr id="8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2288"/>
          <a:stretch/>
        </p:blipFill>
        <p:spPr bwMode="auto">
          <a:xfrm>
            <a:off x="-381000" y="863232"/>
            <a:ext cx="9326456" cy="341505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9" name="Picture 8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778500" y="4824412"/>
            <a:ext cx="1689100" cy="1689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313" name="Rectangle 1"/>
          <p:cNvSpPr>
            <a:spLocks noGrp="1" noChangeArrowheads="1"/>
          </p:cNvSpPr>
          <p:nvPr>
            <p:ph type="title"/>
          </p:nvPr>
        </p:nvSpPr>
        <p:spPr>
          <a:xfrm>
            <a:off x="456481" y="273961"/>
            <a:ext cx="8228160" cy="1144800"/>
          </a:xfrm>
          <a:ln/>
        </p:spPr>
        <p:txBody>
          <a:bodyPr vert="horz" wrap="square" lIns="91440" tIns="35202" rIns="91440" bIns="45720" numCol="1" anchor="ctr" anchorCtr="0" compatLnSpc="1">
            <a:prstTxWarp prst="textNoShape">
              <a:avLst/>
            </a:prstTxWarp>
            <a:normAutofit/>
          </a:bodyPr>
          <a:lstStyle/>
          <a:p>
            <a:pPr>
              <a:tabLst>
                <a:tab pos="656650" algn="l"/>
                <a:tab pos="1313299" algn="l"/>
                <a:tab pos="1969949" algn="l"/>
                <a:tab pos="2626599" algn="l"/>
                <a:tab pos="3283248" algn="l"/>
                <a:tab pos="3939898" algn="l"/>
                <a:tab pos="4596548" algn="l"/>
                <a:tab pos="5253198" algn="l"/>
                <a:tab pos="5909847" algn="l"/>
                <a:tab pos="6566497" algn="l"/>
                <a:tab pos="7223147" algn="l"/>
                <a:tab pos="7879796" algn="l"/>
              </a:tabLst>
            </a:pPr>
            <a:r>
              <a:rPr lang="en-US" altLang="en-US" dirty="0" smtClean="0"/>
              <a:t>Train a Filter</a:t>
            </a:r>
            <a:endParaRPr lang="en-US" altLang="en-US" dirty="0"/>
          </a:p>
        </p:txBody>
      </p:sp>
      <p:pic>
        <p:nvPicPr>
          <p:cNvPr id="10" name="Picture 3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83428" y="4708512"/>
            <a:ext cx="2108132" cy="1920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cxnSp>
        <p:nvCxnSpPr>
          <p:cNvPr id="3" name="Straight Arrow Connector 2"/>
          <p:cNvCxnSpPr/>
          <p:nvPr/>
        </p:nvCxnSpPr>
        <p:spPr>
          <a:xfrm>
            <a:off x="4025900" y="5791200"/>
            <a:ext cx="1280160" cy="0"/>
          </a:xfrm>
          <a:prstGeom prst="straightConnector1">
            <a:avLst/>
          </a:prstGeom>
          <a:ln w="762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4025900" y="5126311"/>
            <a:ext cx="107433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b="1" dirty="0" smtClean="0"/>
              <a:t>SVM</a:t>
            </a:r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2695550632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Face detection: sliding windows</a:t>
            </a:r>
          </a:p>
        </p:txBody>
      </p:sp>
      <p:grpSp>
        <p:nvGrpSpPr>
          <p:cNvPr id="7" name="Group 6"/>
          <p:cNvGrpSpPr>
            <a:grpSpLocks noChangeAspect="1"/>
          </p:cNvGrpSpPr>
          <p:nvPr/>
        </p:nvGrpSpPr>
        <p:grpSpPr>
          <a:xfrm>
            <a:off x="700560" y="1066800"/>
            <a:ext cx="3471332" cy="3231928"/>
            <a:chOff x="6487965" y="4038600"/>
            <a:chExt cx="2209800" cy="2057400"/>
          </a:xfrm>
        </p:grpSpPr>
        <p:pic>
          <p:nvPicPr>
            <p:cNvPr id="8" name="Picture 2" descr="C:\Users\Hoiem\AppData\Local\Temp\wza628\newtest\bttf301.gif"/>
            <p:cNvPicPr>
              <a:picLocks noChangeAspect="1" noChangeArrowheads="1"/>
            </p:cNvPicPr>
            <p:nvPr/>
          </p:nvPicPr>
          <p:blipFill>
            <a:blip r:embed="rId2" cstate="print"/>
            <a:srcRect r="29713"/>
            <a:stretch>
              <a:fillRect/>
            </a:stretch>
          </p:blipFill>
          <p:spPr bwMode="auto">
            <a:xfrm>
              <a:off x="6487965" y="4038600"/>
              <a:ext cx="2209800" cy="2035834"/>
            </a:xfrm>
            <a:prstGeom prst="rect">
              <a:avLst/>
            </a:prstGeom>
            <a:noFill/>
          </p:spPr>
        </p:pic>
        <p:sp>
          <p:nvSpPr>
            <p:cNvPr id="9" name="Rectangle 8"/>
            <p:cNvSpPr/>
            <p:nvPr/>
          </p:nvSpPr>
          <p:spPr>
            <a:xfrm>
              <a:off x="6545504" y="4038600"/>
              <a:ext cx="533400" cy="457200"/>
            </a:xfrm>
            <a:prstGeom prst="rect">
              <a:avLst/>
            </a:prstGeom>
            <a:noFill/>
            <a:ln w="5715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" name="Rectangle 9"/>
            <p:cNvSpPr/>
            <p:nvPr/>
          </p:nvSpPr>
          <p:spPr>
            <a:xfrm>
              <a:off x="6697904" y="4191000"/>
              <a:ext cx="533400" cy="457200"/>
            </a:xfrm>
            <a:prstGeom prst="rect">
              <a:avLst/>
            </a:prstGeom>
            <a:noFill/>
            <a:ln w="5715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Rectangle 10"/>
            <p:cNvSpPr/>
            <p:nvPr/>
          </p:nvSpPr>
          <p:spPr>
            <a:xfrm>
              <a:off x="8164365" y="5638800"/>
              <a:ext cx="533400" cy="457200"/>
            </a:xfrm>
            <a:prstGeom prst="rect">
              <a:avLst/>
            </a:prstGeom>
            <a:noFill/>
            <a:ln w="5715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TextBox 11"/>
            <p:cNvSpPr txBox="1"/>
            <p:nvPr/>
          </p:nvSpPr>
          <p:spPr>
            <a:xfrm rot="2137883">
              <a:off x="7543006" y="4849652"/>
              <a:ext cx="363561" cy="36356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600" b="1" dirty="0" smtClean="0">
                  <a:solidFill>
                    <a:srgbClr val="FF0000"/>
                  </a:solidFill>
                </a:rPr>
                <a:t>…</a:t>
              </a:r>
              <a:endParaRPr lang="en-US" sz="3600" b="1" dirty="0">
                <a:solidFill>
                  <a:srgbClr val="FF0000"/>
                </a:solidFill>
              </a:endParaRPr>
            </a:p>
          </p:txBody>
        </p:sp>
      </p:grpSp>
      <p:pic>
        <p:nvPicPr>
          <p:cNvPr id="16" name="Picture 1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410064" y="1502343"/>
            <a:ext cx="1133736" cy="113373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TextBox 2"/>
          <p:cNvSpPr txBox="1"/>
          <p:nvPr/>
        </p:nvSpPr>
        <p:spPr>
          <a:xfrm>
            <a:off x="5780860" y="2918945"/>
            <a:ext cx="254454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Filter/Template</a:t>
            </a:r>
            <a:endParaRPr lang="en-US" sz="2800" dirty="0"/>
          </a:p>
        </p:txBody>
      </p:sp>
      <p:pic>
        <p:nvPicPr>
          <p:cNvPr id="17" name="Picture 2" descr="C:\Users\Hoiem\AppData\Local\Temp\wza628\newtest\bttf301.gif"/>
          <p:cNvPicPr>
            <a:picLocks noChangeAspect="1" noChangeArrowheads="1"/>
          </p:cNvPicPr>
          <p:nvPr/>
        </p:nvPicPr>
        <p:blipFill>
          <a:blip r:embed="rId2" cstate="print"/>
          <a:srcRect r="29713"/>
          <a:stretch>
            <a:fillRect/>
          </a:stretch>
        </p:blipFill>
        <p:spPr bwMode="auto">
          <a:xfrm>
            <a:off x="716093" y="4504252"/>
            <a:ext cx="2300416" cy="2119316"/>
          </a:xfrm>
          <a:prstGeom prst="rect">
            <a:avLst/>
          </a:prstGeom>
          <a:noFill/>
        </p:spPr>
      </p:pic>
      <p:pic>
        <p:nvPicPr>
          <p:cNvPr id="18" name="Picture 2" descr="C:\Users\Hoiem\AppData\Local\Temp\wza628\newtest\bttf301.gif"/>
          <p:cNvPicPr>
            <a:picLocks noChangeAspect="1" noChangeArrowheads="1"/>
          </p:cNvPicPr>
          <p:nvPr/>
        </p:nvPicPr>
        <p:blipFill>
          <a:blip r:embed="rId2" cstate="print"/>
          <a:srcRect r="29713"/>
          <a:stretch>
            <a:fillRect/>
          </a:stretch>
        </p:blipFill>
        <p:spPr bwMode="auto">
          <a:xfrm>
            <a:off x="3257492" y="5168928"/>
            <a:ext cx="1578941" cy="1454639"/>
          </a:xfrm>
          <a:prstGeom prst="rect">
            <a:avLst/>
          </a:prstGeom>
          <a:noFill/>
        </p:spPr>
      </p:pic>
      <p:pic>
        <p:nvPicPr>
          <p:cNvPr id="19" name="Picture 2" descr="C:\Users\Hoiem\AppData\Local\Temp\wza628\newtest\bttf301.gif"/>
          <p:cNvPicPr>
            <a:picLocks noChangeAspect="1" noChangeArrowheads="1"/>
          </p:cNvPicPr>
          <p:nvPr/>
        </p:nvPicPr>
        <p:blipFill>
          <a:blip r:embed="rId2" cstate="print"/>
          <a:srcRect r="29713"/>
          <a:stretch>
            <a:fillRect/>
          </a:stretch>
        </p:blipFill>
        <p:spPr bwMode="auto">
          <a:xfrm>
            <a:off x="5031351" y="5730537"/>
            <a:ext cx="969341" cy="893030"/>
          </a:xfrm>
          <a:prstGeom prst="rect">
            <a:avLst/>
          </a:prstGeom>
          <a:noFill/>
        </p:spPr>
      </p:pic>
      <p:pic>
        <p:nvPicPr>
          <p:cNvPr id="22" name="Picture 2" descr="C:\Users\Hoiem\AppData\Local\Temp\wza628\newtest\bttf301.gif"/>
          <p:cNvPicPr>
            <a:picLocks noChangeAspect="1" noChangeArrowheads="1"/>
          </p:cNvPicPr>
          <p:nvPr/>
        </p:nvPicPr>
        <p:blipFill>
          <a:blip r:embed="rId2" cstate="print"/>
          <a:srcRect r="29713"/>
          <a:stretch>
            <a:fillRect/>
          </a:stretch>
        </p:blipFill>
        <p:spPr bwMode="auto">
          <a:xfrm>
            <a:off x="6195611" y="6083329"/>
            <a:ext cx="586402" cy="540238"/>
          </a:xfrm>
          <a:prstGeom prst="rect">
            <a:avLst/>
          </a:prstGeom>
          <a:noFill/>
        </p:spPr>
      </p:pic>
      <p:pic>
        <p:nvPicPr>
          <p:cNvPr id="24" name="Picture 2" descr="C:\Users\Hoiem\AppData\Local\Temp\wza628\newtest\bttf301.gif"/>
          <p:cNvPicPr>
            <a:picLocks noChangeAspect="1" noChangeArrowheads="1"/>
          </p:cNvPicPr>
          <p:nvPr/>
        </p:nvPicPr>
        <p:blipFill>
          <a:blip r:embed="rId2" cstate="print"/>
          <a:srcRect r="29713"/>
          <a:stretch>
            <a:fillRect/>
          </a:stretch>
        </p:blipFill>
        <p:spPr bwMode="auto">
          <a:xfrm>
            <a:off x="6976932" y="6311929"/>
            <a:ext cx="338268" cy="311638"/>
          </a:xfrm>
          <a:prstGeom prst="rect">
            <a:avLst/>
          </a:prstGeom>
          <a:noFill/>
        </p:spPr>
      </p:pic>
      <p:sp>
        <p:nvSpPr>
          <p:cNvPr id="25" name="TextBox 24"/>
          <p:cNvSpPr txBox="1"/>
          <p:nvPr/>
        </p:nvSpPr>
        <p:spPr>
          <a:xfrm>
            <a:off x="6212173" y="4985045"/>
            <a:ext cx="220605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Multiple scales</a:t>
            </a:r>
            <a:endParaRPr lang="en-US" sz="2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" name="Picture 2"/>
          <p:cNvPicPr>
            <a:picLocks noChangeAspect="1" noChangeArrowheads="1"/>
          </p:cNvPicPr>
          <p:nvPr/>
        </p:nvPicPr>
        <p:blipFill>
          <a:blip r:embed="rId2" cstate="print"/>
          <a:srcRect l="3195" r="60067"/>
          <a:stretch>
            <a:fillRect/>
          </a:stretch>
        </p:blipFill>
        <p:spPr bwMode="auto">
          <a:xfrm>
            <a:off x="6248400" y="4267200"/>
            <a:ext cx="1066800" cy="13450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8" name="Picture 2"/>
          <p:cNvPicPr>
            <a:picLocks noChangeAspect="1" noChangeArrowheads="1"/>
          </p:cNvPicPr>
          <p:nvPr/>
        </p:nvPicPr>
        <p:blipFill>
          <a:blip r:embed="rId2" cstate="print"/>
          <a:srcRect l="3195" r="60067"/>
          <a:stretch>
            <a:fillRect/>
          </a:stretch>
        </p:blipFill>
        <p:spPr bwMode="auto">
          <a:xfrm>
            <a:off x="7467600" y="4267200"/>
            <a:ext cx="1066800" cy="13450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features?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295400" y="2819400"/>
            <a:ext cx="223651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 smtClean="0"/>
              <a:t>Exemplars</a:t>
            </a:r>
          </a:p>
          <a:p>
            <a:pPr algn="ctr"/>
            <a:r>
              <a:rPr lang="en-US" dirty="0" smtClean="0"/>
              <a:t>(Sung </a:t>
            </a:r>
            <a:r>
              <a:rPr lang="en-US" dirty="0" err="1" smtClean="0"/>
              <a:t>Poggio</a:t>
            </a:r>
            <a:r>
              <a:rPr lang="en-US" dirty="0" smtClean="0"/>
              <a:t> 1994)</a:t>
            </a:r>
            <a:endParaRPr lang="en-US" dirty="0"/>
          </a:p>
        </p:txBody>
      </p:sp>
      <p:pic>
        <p:nvPicPr>
          <p:cNvPr id="347139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438400" y="1600200"/>
            <a:ext cx="1198536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7140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990600" y="1600200"/>
            <a:ext cx="12192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TextBox 8"/>
          <p:cNvSpPr txBox="1"/>
          <p:nvPr/>
        </p:nvSpPr>
        <p:spPr>
          <a:xfrm>
            <a:off x="762000" y="5562600"/>
            <a:ext cx="326243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 smtClean="0"/>
              <a:t>Edge (Wavelet) Pyramids</a:t>
            </a:r>
          </a:p>
          <a:p>
            <a:pPr algn="ctr"/>
            <a:r>
              <a:rPr lang="en-US" dirty="0" smtClean="0"/>
              <a:t>(</a:t>
            </a:r>
            <a:r>
              <a:rPr lang="en-US" dirty="0" err="1" smtClean="0"/>
              <a:t>Schneiderman</a:t>
            </a:r>
            <a:r>
              <a:rPr lang="en-US" dirty="0" smtClean="0"/>
              <a:t> Kanade 1998)</a:t>
            </a:r>
            <a:endParaRPr lang="en-US" dirty="0"/>
          </a:p>
        </p:txBody>
      </p:sp>
      <p:pic>
        <p:nvPicPr>
          <p:cNvPr id="347141" name="Picture 5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019800" y="1447800"/>
            <a:ext cx="1295400" cy="12790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TextBox 11"/>
          <p:cNvSpPr txBox="1"/>
          <p:nvPr/>
        </p:nvSpPr>
        <p:spPr>
          <a:xfrm>
            <a:off x="5138664" y="2743200"/>
            <a:ext cx="3236785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 smtClean="0"/>
              <a:t>Intensity Patterns (with NNs)</a:t>
            </a:r>
          </a:p>
          <a:p>
            <a:pPr algn="ctr"/>
            <a:r>
              <a:rPr lang="en-US" dirty="0" smtClean="0"/>
              <a:t>(</a:t>
            </a:r>
            <a:r>
              <a:rPr lang="en-US" dirty="0" smtClean="0"/>
              <a:t>Rowley </a:t>
            </a:r>
            <a:r>
              <a:rPr lang="en-US" dirty="0" err="1" smtClean="0"/>
              <a:t>Baluja</a:t>
            </a:r>
            <a:r>
              <a:rPr lang="en-US" dirty="0" smtClean="0"/>
              <a:t> </a:t>
            </a:r>
            <a:r>
              <a:rPr lang="en-US" dirty="0" err="1" smtClean="0"/>
              <a:t>Kanade</a:t>
            </a:r>
            <a:r>
              <a:rPr lang="en-US" dirty="0" smtClean="0"/>
              <a:t> 1996</a:t>
            </a:r>
            <a:r>
              <a:rPr lang="en-US" dirty="0" smtClean="0"/>
              <a:t>)</a:t>
            </a:r>
            <a:endParaRPr lang="en-US" dirty="0"/>
          </a:p>
        </p:txBody>
      </p:sp>
      <p:pic>
        <p:nvPicPr>
          <p:cNvPr id="13" name="Picture 4" descr="wavelet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219200" y="4267200"/>
            <a:ext cx="2286000" cy="1279525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</p:spPr>
      </p:pic>
      <p:pic>
        <p:nvPicPr>
          <p:cNvPr id="18" name="Picture 2"/>
          <p:cNvPicPr>
            <a:picLocks noChangeAspect="1" noChangeArrowheads="1"/>
          </p:cNvPicPr>
          <p:nvPr/>
        </p:nvPicPr>
        <p:blipFill>
          <a:blip r:embed="rId2" cstate="print"/>
          <a:srcRect l="3195" r="60067"/>
          <a:stretch>
            <a:fillRect/>
          </a:stretch>
        </p:blipFill>
        <p:spPr bwMode="auto">
          <a:xfrm>
            <a:off x="4953000" y="4267200"/>
            <a:ext cx="1066800" cy="13450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6" name="Group 25"/>
          <p:cNvGrpSpPr/>
          <p:nvPr/>
        </p:nvGrpSpPr>
        <p:grpSpPr>
          <a:xfrm rot="16200000">
            <a:off x="6540982" y="4611538"/>
            <a:ext cx="491705" cy="516148"/>
            <a:chOff x="5105400" y="4648200"/>
            <a:chExt cx="685800" cy="685800"/>
          </a:xfrm>
        </p:grpSpPr>
        <p:sp>
          <p:nvSpPr>
            <p:cNvPr id="21" name="Rectangle 14"/>
            <p:cNvSpPr>
              <a:spLocks noChangeArrowheads="1"/>
            </p:cNvSpPr>
            <p:nvPr/>
          </p:nvSpPr>
          <p:spPr bwMode="auto">
            <a:xfrm>
              <a:off x="5562600" y="4648200"/>
              <a:ext cx="228600" cy="685800"/>
            </a:xfrm>
            <a:prstGeom prst="rect">
              <a:avLst/>
            </a:prstGeom>
            <a:solidFill>
              <a:schemeClr val="bg1">
                <a:alpha val="65000"/>
              </a:schemeClr>
            </a:solidFill>
            <a:ln w="254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 kern="0">
                <a:solidFill>
                  <a:sysClr val="windowText" lastClr="000000"/>
                </a:solidFill>
              </a:endParaRPr>
            </a:p>
          </p:txBody>
        </p:sp>
        <p:sp>
          <p:nvSpPr>
            <p:cNvPr id="22" name="Rectangle 15"/>
            <p:cNvSpPr>
              <a:spLocks noChangeArrowheads="1"/>
            </p:cNvSpPr>
            <p:nvPr/>
          </p:nvSpPr>
          <p:spPr bwMode="auto">
            <a:xfrm>
              <a:off x="5334000" y="4648200"/>
              <a:ext cx="228600" cy="685800"/>
            </a:xfrm>
            <a:prstGeom prst="rect">
              <a:avLst/>
            </a:prstGeom>
            <a:solidFill>
              <a:schemeClr val="tx1">
                <a:alpha val="65000"/>
              </a:schemeClr>
            </a:solidFill>
            <a:ln w="254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 kern="0">
                <a:solidFill>
                  <a:sysClr val="windowText" lastClr="000000"/>
                </a:solidFill>
              </a:endParaRPr>
            </a:p>
          </p:txBody>
        </p:sp>
        <p:sp>
          <p:nvSpPr>
            <p:cNvPr id="24" name="Rectangle 17"/>
            <p:cNvSpPr>
              <a:spLocks noChangeArrowheads="1"/>
            </p:cNvSpPr>
            <p:nvPr/>
          </p:nvSpPr>
          <p:spPr bwMode="auto">
            <a:xfrm>
              <a:off x="5105400" y="4648200"/>
              <a:ext cx="228600" cy="685800"/>
            </a:xfrm>
            <a:prstGeom prst="rect">
              <a:avLst/>
            </a:prstGeom>
            <a:solidFill>
              <a:schemeClr val="bg1">
                <a:alpha val="65000"/>
              </a:schemeClr>
            </a:solidFill>
            <a:ln w="254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 kern="0">
                <a:solidFill>
                  <a:sysClr val="windowText" lastClr="000000"/>
                </a:solidFill>
              </a:endParaRPr>
            </a:p>
          </p:txBody>
        </p:sp>
      </p:grpSp>
      <p:grpSp>
        <p:nvGrpSpPr>
          <p:cNvPr id="29" name="Group 28"/>
          <p:cNvGrpSpPr/>
          <p:nvPr/>
        </p:nvGrpSpPr>
        <p:grpSpPr>
          <a:xfrm>
            <a:off x="7772400" y="4748840"/>
            <a:ext cx="491705" cy="280360"/>
            <a:chOff x="5105400" y="4648200"/>
            <a:chExt cx="685800" cy="685800"/>
          </a:xfrm>
        </p:grpSpPr>
        <p:sp>
          <p:nvSpPr>
            <p:cNvPr id="30" name="Rectangle 14"/>
            <p:cNvSpPr>
              <a:spLocks noChangeArrowheads="1"/>
            </p:cNvSpPr>
            <p:nvPr/>
          </p:nvSpPr>
          <p:spPr bwMode="auto">
            <a:xfrm>
              <a:off x="5562600" y="4648200"/>
              <a:ext cx="228600" cy="685800"/>
            </a:xfrm>
            <a:prstGeom prst="rect">
              <a:avLst/>
            </a:prstGeom>
            <a:solidFill>
              <a:schemeClr val="tx1">
                <a:alpha val="65000"/>
              </a:schemeClr>
            </a:solidFill>
            <a:ln w="254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 kern="0">
                <a:solidFill>
                  <a:sysClr val="windowText" lastClr="000000"/>
                </a:solidFill>
              </a:endParaRPr>
            </a:p>
          </p:txBody>
        </p:sp>
        <p:sp>
          <p:nvSpPr>
            <p:cNvPr id="31" name="Rectangle 15"/>
            <p:cNvSpPr>
              <a:spLocks noChangeArrowheads="1"/>
            </p:cNvSpPr>
            <p:nvPr/>
          </p:nvSpPr>
          <p:spPr bwMode="auto">
            <a:xfrm>
              <a:off x="5334000" y="4648200"/>
              <a:ext cx="228600" cy="685800"/>
            </a:xfrm>
            <a:prstGeom prst="rect">
              <a:avLst/>
            </a:prstGeom>
            <a:solidFill>
              <a:schemeClr val="bg1">
                <a:alpha val="65000"/>
              </a:schemeClr>
            </a:solidFill>
            <a:ln w="254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 kern="0">
                <a:solidFill>
                  <a:sysClr val="windowText" lastClr="000000"/>
                </a:solidFill>
              </a:endParaRPr>
            </a:p>
          </p:txBody>
        </p:sp>
        <p:sp>
          <p:nvSpPr>
            <p:cNvPr id="32" name="Rectangle 17"/>
            <p:cNvSpPr>
              <a:spLocks noChangeArrowheads="1"/>
            </p:cNvSpPr>
            <p:nvPr/>
          </p:nvSpPr>
          <p:spPr bwMode="auto">
            <a:xfrm>
              <a:off x="5105400" y="4648200"/>
              <a:ext cx="228600" cy="685800"/>
            </a:xfrm>
            <a:prstGeom prst="rect">
              <a:avLst/>
            </a:prstGeom>
            <a:solidFill>
              <a:schemeClr val="tx1">
                <a:alpha val="65000"/>
              </a:schemeClr>
            </a:solidFill>
            <a:ln w="254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 kern="0">
                <a:solidFill>
                  <a:sysClr val="windowText" lastClr="000000"/>
                </a:solidFill>
              </a:endParaRPr>
            </a:p>
          </p:txBody>
        </p:sp>
      </p:grpSp>
      <p:sp>
        <p:nvSpPr>
          <p:cNvPr id="33" name="TextBox 32"/>
          <p:cNvSpPr txBox="1"/>
          <p:nvPr/>
        </p:nvSpPr>
        <p:spPr>
          <a:xfrm>
            <a:off x="5836965" y="5562600"/>
            <a:ext cx="210410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 err="1" smtClean="0"/>
              <a:t>Haar</a:t>
            </a:r>
            <a:r>
              <a:rPr lang="en-US" dirty="0" smtClean="0"/>
              <a:t> Filters</a:t>
            </a:r>
          </a:p>
          <a:p>
            <a:pPr algn="ctr"/>
            <a:r>
              <a:rPr lang="en-US" dirty="0" smtClean="0"/>
              <a:t>(Viola Jones 2000)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How to classify?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Many ways</a:t>
            </a:r>
          </a:p>
          <a:p>
            <a:pPr lvl="1"/>
            <a:r>
              <a:rPr lang="en-US" dirty="0" smtClean="0"/>
              <a:t>Neural networks</a:t>
            </a:r>
          </a:p>
          <a:p>
            <a:pPr lvl="1"/>
            <a:r>
              <a:rPr lang="en-US" dirty="0" err="1" smtClean="0"/>
              <a:t>Adaboost</a:t>
            </a:r>
            <a:endParaRPr lang="en-US" dirty="0" smtClean="0"/>
          </a:p>
          <a:p>
            <a:pPr lvl="1"/>
            <a:r>
              <a:rPr lang="en-US" dirty="0" smtClean="0"/>
              <a:t>SVMs</a:t>
            </a:r>
          </a:p>
          <a:p>
            <a:pPr lvl="1"/>
            <a:r>
              <a:rPr lang="en-US" dirty="0" smtClean="0"/>
              <a:t>Nearest neighbor</a:t>
            </a:r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Face classifier</a:t>
            </a:r>
            <a:endParaRPr lang="en-US" dirty="0"/>
          </a:p>
        </p:txBody>
      </p:sp>
      <p:sp>
        <p:nvSpPr>
          <p:cNvPr id="6" name="Rounded Rectangle 5"/>
          <p:cNvSpPr/>
          <p:nvPr/>
        </p:nvSpPr>
        <p:spPr>
          <a:xfrm>
            <a:off x="5684838" y="1295400"/>
            <a:ext cx="1600200" cy="8382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2400" dirty="0">
                <a:solidFill>
                  <a:schemeClr val="tx1"/>
                </a:solidFill>
              </a:rPr>
              <a:t>Training Labels</a:t>
            </a:r>
          </a:p>
        </p:txBody>
      </p:sp>
      <p:grpSp>
        <p:nvGrpSpPr>
          <p:cNvPr id="7" name="Group 12"/>
          <p:cNvGrpSpPr>
            <a:grpSpLocks/>
          </p:cNvGrpSpPr>
          <p:nvPr/>
        </p:nvGrpSpPr>
        <p:grpSpPr bwMode="auto">
          <a:xfrm>
            <a:off x="76200" y="1874838"/>
            <a:ext cx="2438400" cy="2849562"/>
            <a:chOff x="228600" y="1417320"/>
            <a:chExt cx="2438400" cy="2849880"/>
          </a:xfrm>
        </p:grpSpPr>
        <p:sp>
          <p:nvSpPr>
            <p:cNvPr id="12" name="TextBox 7"/>
            <p:cNvSpPr txBox="1">
              <a:spLocks noChangeArrowheads="1"/>
            </p:cNvSpPr>
            <p:nvPr/>
          </p:nvSpPr>
          <p:spPr bwMode="auto">
            <a:xfrm>
              <a:off x="457200" y="1417320"/>
              <a:ext cx="1828800" cy="83099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 algn="ctr"/>
              <a:r>
                <a:rPr lang="en-US" sz="2400"/>
                <a:t>Training Images</a:t>
              </a:r>
            </a:p>
          </p:txBody>
        </p:sp>
        <p:sp>
          <p:nvSpPr>
            <p:cNvPr id="13" name="Rounded Rectangle 12"/>
            <p:cNvSpPr/>
            <p:nvPr/>
          </p:nvSpPr>
          <p:spPr>
            <a:xfrm>
              <a:off x="228600" y="1447485"/>
              <a:ext cx="2438400" cy="2819715"/>
            </a:xfrm>
            <a:prstGeom prst="round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2400" dirty="0">
                <a:solidFill>
                  <a:schemeClr val="tx1"/>
                </a:solidFill>
              </a:endParaRPr>
            </a:p>
          </p:txBody>
        </p:sp>
      </p:grpSp>
      <p:sp>
        <p:nvSpPr>
          <p:cNvPr id="14" name="Rounded Rectangle 13"/>
          <p:cNvSpPr/>
          <p:nvPr/>
        </p:nvSpPr>
        <p:spPr>
          <a:xfrm>
            <a:off x="5638800" y="2743200"/>
            <a:ext cx="1600200" cy="9144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2400" dirty="0">
                <a:solidFill>
                  <a:schemeClr val="tx1"/>
                </a:solidFill>
              </a:rPr>
              <a:t>Classifier Training</a:t>
            </a:r>
          </a:p>
        </p:txBody>
      </p:sp>
      <p:sp>
        <p:nvSpPr>
          <p:cNvPr id="15" name="TextBox 13"/>
          <p:cNvSpPr txBox="1">
            <a:spLocks noChangeArrowheads="1"/>
          </p:cNvSpPr>
          <p:nvPr/>
        </p:nvSpPr>
        <p:spPr bwMode="auto">
          <a:xfrm>
            <a:off x="3632200" y="1295400"/>
            <a:ext cx="1473200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800"/>
              <a:t>Training</a:t>
            </a:r>
          </a:p>
        </p:txBody>
      </p:sp>
      <p:sp>
        <p:nvSpPr>
          <p:cNvPr id="16" name="Rounded Rectangle 15"/>
          <p:cNvSpPr/>
          <p:nvPr/>
        </p:nvSpPr>
        <p:spPr>
          <a:xfrm>
            <a:off x="3200400" y="2743200"/>
            <a:ext cx="1752600" cy="9144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2400" dirty="0">
                <a:solidFill>
                  <a:schemeClr val="tx1"/>
                </a:solidFill>
              </a:rPr>
              <a:t>Image Features</a:t>
            </a:r>
          </a:p>
        </p:txBody>
      </p:sp>
      <p:sp>
        <p:nvSpPr>
          <p:cNvPr id="17" name="Right Arrow 16"/>
          <p:cNvSpPr/>
          <p:nvPr/>
        </p:nvSpPr>
        <p:spPr>
          <a:xfrm>
            <a:off x="2590800" y="3048000"/>
            <a:ext cx="5334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8" name="Right Arrow 17"/>
          <p:cNvSpPr/>
          <p:nvPr/>
        </p:nvSpPr>
        <p:spPr>
          <a:xfrm>
            <a:off x="5029200" y="3048000"/>
            <a:ext cx="5334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9" name="Right Arrow 18"/>
          <p:cNvSpPr/>
          <p:nvPr/>
        </p:nvSpPr>
        <p:spPr>
          <a:xfrm rot="5400000">
            <a:off x="6248400" y="2286000"/>
            <a:ext cx="4572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21" name="Rounded Rectangle 20"/>
          <p:cNvSpPr/>
          <p:nvPr/>
        </p:nvSpPr>
        <p:spPr>
          <a:xfrm>
            <a:off x="2743200" y="5410200"/>
            <a:ext cx="1752600" cy="9144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2400" dirty="0">
                <a:solidFill>
                  <a:schemeClr val="tx1"/>
                </a:solidFill>
              </a:rPr>
              <a:t>Image Features</a:t>
            </a:r>
          </a:p>
        </p:txBody>
      </p:sp>
      <p:sp>
        <p:nvSpPr>
          <p:cNvPr id="22" name="Right Arrow 21"/>
          <p:cNvSpPr/>
          <p:nvPr/>
        </p:nvSpPr>
        <p:spPr>
          <a:xfrm>
            <a:off x="2133600" y="5715000"/>
            <a:ext cx="5334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23" name="TextBox 20"/>
          <p:cNvSpPr txBox="1">
            <a:spLocks noChangeArrowheads="1"/>
          </p:cNvSpPr>
          <p:nvPr/>
        </p:nvSpPr>
        <p:spPr bwMode="auto">
          <a:xfrm>
            <a:off x="3810000" y="4648200"/>
            <a:ext cx="1323975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800"/>
              <a:t>Testing</a:t>
            </a:r>
          </a:p>
        </p:txBody>
      </p:sp>
      <p:sp>
        <p:nvSpPr>
          <p:cNvPr id="24" name="TextBox 21"/>
          <p:cNvSpPr txBox="1">
            <a:spLocks noChangeArrowheads="1"/>
          </p:cNvSpPr>
          <p:nvPr/>
        </p:nvSpPr>
        <p:spPr bwMode="auto">
          <a:xfrm>
            <a:off x="457200" y="6365875"/>
            <a:ext cx="1689100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Test Image</a:t>
            </a:r>
          </a:p>
        </p:txBody>
      </p:sp>
      <p:sp>
        <p:nvSpPr>
          <p:cNvPr id="25" name="Right Arrow 24"/>
          <p:cNvSpPr/>
          <p:nvPr/>
        </p:nvSpPr>
        <p:spPr>
          <a:xfrm>
            <a:off x="7315200" y="3048000"/>
            <a:ext cx="5334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26" name="Rounded Rectangle 25"/>
          <p:cNvSpPr/>
          <p:nvPr/>
        </p:nvSpPr>
        <p:spPr>
          <a:xfrm>
            <a:off x="7924800" y="2819400"/>
            <a:ext cx="1143000" cy="7620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dirty="0">
                <a:solidFill>
                  <a:schemeClr val="tx1"/>
                </a:solidFill>
              </a:rPr>
              <a:t>Trained Classifier</a:t>
            </a:r>
          </a:p>
        </p:txBody>
      </p:sp>
      <p:sp>
        <p:nvSpPr>
          <p:cNvPr id="27" name="Rounded Rectangle 26"/>
          <p:cNvSpPr/>
          <p:nvPr/>
        </p:nvSpPr>
        <p:spPr>
          <a:xfrm>
            <a:off x="5181600" y="5410200"/>
            <a:ext cx="1752600" cy="9144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2400" dirty="0">
                <a:solidFill>
                  <a:schemeClr val="tx1"/>
                </a:solidFill>
              </a:rPr>
              <a:t>Trained Classifier</a:t>
            </a:r>
          </a:p>
        </p:txBody>
      </p:sp>
      <p:sp>
        <p:nvSpPr>
          <p:cNvPr id="28" name="Right Arrow 27"/>
          <p:cNvSpPr/>
          <p:nvPr/>
        </p:nvSpPr>
        <p:spPr>
          <a:xfrm>
            <a:off x="4572000" y="5715000"/>
            <a:ext cx="5334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29" name="Right Arrow 28"/>
          <p:cNvSpPr/>
          <p:nvPr/>
        </p:nvSpPr>
        <p:spPr>
          <a:xfrm>
            <a:off x="7010400" y="5715000"/>
            <a:ext cx="5334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30" name="TextBox 27"/>
          <p:cNvSpPr txBox="1">
            <a:spLocks noChangeArrowheads="1"/>
          </p:cNvSpPr>
          <p:nvPr/>
        </p:nvSpPr>
        <p:spPr bwMode="auto">
          <a:xfrm>
            <a:off x="7924800" y="5897563"/>
            <a:ext cx="886781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 b="1" dirty="0" smtClean="0">
                <a:solidFill>
                  <a:srgbClr val="FF0000"/>
                </a:solidFill>
              </a:rPr>
              <a:t>Face</a:t>
            </a:r>
            <a:endParaRPr lang="en-US" sz="2400" b="1" dirty="0">
              <a:solidFill>
                <a:srgbClr val="FF0000"/>
              </a:solidFill>
            </a:endParaRPr>
          </a:p>
        </p:txBody>
      </p:sp>
      <p:sp>
        <p:nvSpPr>
          <p:cNvPr id="31" name="TextBox 28"/>
          <p:cNvSpPr txBox="1">
            <a:spLocks noChangeArrowheads="1"/>
          </p:cNvSpPr>
          <p:nvPr/>
        </p:nvSpPr>
        <p:spPr bwMode="auto">
          <a:xfrm>
            <a:off x="7588250" y="5364163"/>
            <a:ext cx="1555750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/>
              <a:t>Prediction</a:t>
            </a:r>
          </a:p>
        </p:txBody>
      </p:sp>
      <p:sp>
        <p:nvSpPr>
          <p:cNvPr id="32" name="Rounded Rectangle 31"/>
          <p:cNvSpPr/>
          <p:nvPr/>
        </p:nvSpPr>
        <p:spPr>
          <a:xfrm>
            <a:off x="7635875" y="5227638"/>
            <a:ext cx="1447800" cy="1219200"/>
          </a:xfrm>
          <a:prstGeom prst="round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 dirty="0">
              <a:solidFill>
                <a:schemeClr val="tx1"/>
              </a:solidFill>
            </a:endParaRPr>
          </a:p>
        </p:txBody>
      </p:sp>
      <p:pic>
        <p:nvPicPr>
          <p:cNvPr id="33" name="Picture 2" descr="http://www.bbc.co.uk/tyne/great_north_run/2003/picture_gallery/images/finish2/crowd_shot2_400.jpg"/>
          <p:cNvPicPr>
            <a:picLocks noChangeAspect="1" noChangeArrowheads="1"/>
          </p:cNvPicPr>
          <p:nvPr/>
        </p:nvPicPr>
        <p:blipFill>
          <a:blip r:embed="rId2" cstate="print"/>
          <a:srcRect l="17717" t="19774" r="77359" b="71690"/>
          <a:stretch>
            <a:fillRect/>
          </a:stretch>
        </p:blipFill>
        <p:spPr bwMode="auto">
          <a:xfrm>
            <a:off x="381000" y="2743200"/>
            <a:ext cx="1055077" cy="1371600"/>
          </a:xfrm>
          <a:prstGeom prst="rect">
            <a:avLst/>
          </a:prstGeom>
          <a:noFill/>
        </p:spPr>
      </p:pic>
      <p:pic>
        <p:nvPicPr>
          <p:cNvPr id="34" name="Picture 2" descr="http://www.bbc.co.uk/tyne/great_north_run/2003/picture_gallery/images/finish2/crowd_shot2_400.jpg"/>
          <p:cNvPicPr>
            <a:picLocks noChangeAspect="1" noChangeArrowheads="1"/>
          </p:cNvPicPr>
          <p:nvPr/>
        </p:nvPicPr>
        <p:blipFill>
          <a:blip r:embed="rId2" cstate="print"/>
          <a:srcRect l="54906" t="69433" r="40000" b="21510"/>
          <a:stretch>
            <a:fillRect/>
          </a:stretch>
        </p:blipFill>
        <p:spPr bwMode="auto">
          <a:xfrm>
            <a:off x="762000" y="3200400"/>
            <a:ext cx="914400" cy="1219200"/>
          </a:xfrm>
          <a:prstGeom prst="rect">
            <a:avLst/>
          </a:prstGeom>
          <a:noFill/>
        </p:spPr>
      </p:pic>
      <p:pic>
        <p:nvPicPr>
          <p:cNvPr id="36" name="Picture 2"/>
          <p:cNvPicPr>
            <a:picLocks noChangeAspect="1" noChangeArrowheads="1"/>
          </p:cNvPicPr>
          <p:nvPr/>
        </p:nvPicPr>
        <p:blipFill>
          <a:blip r:embed="rId3" cstate="print"/>
          <a:srcRect l="12114" t="15625" r="78801" b="67188"/>
          <a:stretch>
            <a:fillRect/>
          </a:stretch>
        </p:blipFill>
        <p:spPr bwMode="auto">
          <a:xfrm>
            <a:off x="1066800" y="3581400"/>
            <a:ext cx="762000" cy="9313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5" name="Picture 2" descr="http://www.bbc.co.uk/tyne/great_north_run/2003/picture_gallery/images/finish2/crowd_shot2_400.jpg"/>
          <p:cNvPicPr>
            <a:picLocks noChangeAspect="1" noChangeArrowheads="1"/>
          </p:cNvPicPr>
          <p:nvPr/>
        </p:nvPicPr>
        <p:blipFill>
          <a:blip r:embed="rId2" cstate="print"/>
          <a:srcRect l="59017" t="54162" r="36321" b="37847"/>
          <a:stretch>
            <a:fillRect/>
          </a:stretch>
        </p:blipFill>
        <p:spPr bwMode="auto">
          <a:xfrm>
            <a:off x="1371600" y="2819400"/>
            <a:ext cx="914400" cy="1175657"/>
          </a:xfrm>
          <a:prstGeom prst="rect">
            <a:avLst/>
          </a:prstGeom>
          <a:noFill/>
        </p:spPr>
      </p:pic>
      <p:pic>
        <p:nvPicPr>
          <p:cNvPr id="37" name="Picture 36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85800" y="5181600"/>
            <a:ext cx="1219200" cy="1219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5107091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 animBg="1"/>
      <p:bldP spid="22" grpId="0" animBg="1"/>
      <p:bldP spid="23" grpId="0"/>
      <p:bldP spid="24" grpId="0"/>
      <p:bldP spid="27" grpId="0" animBg="1"/>
      <p:bldP spid="28" grpId="0" animBg="1"/>
      <p:bldP spid="29" grpId="0" animBg="1"/>
      <p:bldP spid="30" grpId="0"/>
      <p:bldP spid="31" grpId="0"/>
      <p:bldP spid="32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Face recognition</a:t>
            </a:r>
            <a:endParaRPr lang="en-US" dirty="0"/>
          </a:p>
        </p:txBody>
      </p:sp>
      <p:pic>
        <p:nvPicPr>
          <p:cNvPr id="4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8600" y="2057400"/>
            <a:ext cx="4267200" cy="33797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AutoShape 5"/>
          <p:cNvSpPr>
            <a:spLocks noChangeArrowheads="1"/>
          </p:cNvSpPr>
          <p:nvPr/>
        </p:nvSpPr>
        <p:spPr bwMode="auto">
          <a:xfrm>
            <a:off x="3810000" y="3276600"/>
            <a:ext cx="1295400" cy="838200"/>
          </a:xfrm>
          <a:prstGeom prst="rightArrow">
            <a:avLst>
              <a:gd name="adj1" fmla="val 50000"/>
              <a:gd name="adj2" fmla="val 38636"/>
            </a:avLst>
          </a:prstGeom>
          <a:solidFill>
            <a:srgbClr val="FF9900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/>
              <a:t>Detection</a:t>
            </a:r>
          </a:p>
        </p:txBody>
      </p:sp>
      <p:graphicFrame>
        <p:nvGraphicFramePr>
          <p:cNvPr id="6" name="Object 7"/>
          <p:cNvGraphicFramePr>
            <a:graphicFrameLocks noChangeAspect="1"/>
          </p:cNvGraphicFramePr>
          <p:nvPr/>
        </p:nvGraphicFramePr>
        <p:xfrm>
          <a:off x="5181600" y="3200400"/>
          <a:ext cx="977900" cy="1003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403" name="Image" r:id="rId4" imgW="977778" imgH="1002821" progId="Photoshop.Image.10">
                  <p:embed/>
                </p:oleObj>
              </mc:Choice>
              <mc:Fallback>
                <p:oleObj name="Image" r:id="rId4" imgW="977778" imgH="1002821" progId="Photoshop.Image.10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181600" y="3200400"/>
                        <a:ext cx="977900" cy="10033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xmlns="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 xmlns="">
                            <a:effectLst>
                              <a:outerShdw blurRad="63500" dist="38099" dir="2700000" algn="ctr" rotWithShape="0">
                                <a:schemeClr val="bg2">
                                  <a:alpha val="74998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AutoShape 9"/>
          <p:cNvSpPr>
            <a:spLocks noChangeArrowheads="1"/>
          </p:cNvSpPr>
          <p:nvPr/>
        </p:nvSpPr>
        <p:spPr bwMode="auto">
          <a:xfrm>
            <a:off x="6324600" y="3276600"/>
            <a:ext cx="1447800" cy="838200"/>
          </a:xfrm>
          <a:prstGeom prst="rightArrow">
            <a:avLst>
              <a:gd name="adj1" fmla="val 50000"/>
              <a:gd name="adj2" fmla="val 43182"/>
            </a:avLst>
          </a:prstGeom>
          <a:solidFill>
            <a:srgbClr val="FF9900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r>
              <a:rPr lang="en-US"/>
              <a:t>Recognition</a:t>
            </a:r>
          </a:p>
        </p:txBody>
      </p:sp>
      <p:sp>
        <p:nvSpPr>
          <p:cNvPr id="8" name="Text Box 10"/>
          <p:cNvSpPr txBox="1">
            <a:spLocks noChangeArrowheads="1"/>
          </p:cNvSpPr>
          <p:nvPr/>
        </p:nvSpPr>
        <p:spPr bwMode="auto">
          <a:xfrm>
            <a:off x="7848600" y="3505200"/>
            <a:ext cx="1049338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“Sally”</a:t>
            </a:r>
          </a:p>
        </p:txBody>
      </p:sp>
    </p:spTree>
    <p:extLst>
      <p:ext uri="{BB962C8B-B14F-4D97-AF65-F5344CB8AC3E}">
        <p14:creationId xmlns:p14="http://schemas.microsoft.com/office/powerpoint/2010/main" val="30472581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Face recognition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143000"/>
            <a:ext cx="8229600" cy="5715000"/>
          </a:xfrm>
        </p:spPr>
        <p:txBody>
          <a:bodyPr>
            <a:normAutofit/>
          </a:bodyPr>
          <a:lstStyle/>
          <a:p>
            <a:r>
              <a:rPr lang="en-US" sz="3600" dirty="0" smtClean="0"/>
              <a:t>Typical scenario: few examples per face, identify or verify test example</a:t>
            </a:r>
          </a:p>
          <a:p>
            <a:r>
              <a:rPr lang="en-US" sz="3600" dirty="0" smtClean="0"/>
              <a:t>What’s hard: changes in expression, lighting, age, </a:t>
            </a:r>
            <a:r>
              <a:rPr lang="en-US" sz="3600" dirty="0" smtClean="0">
                <a:solidFill>
                  <a:srgbClr val="FF0000"/>
                </a:solidFill>
              </a:rPr>
              <a:t>occlusion</a:t>
            </a:r>
            <a:r>
              <a:rPr lang="en-US" sz="3600" dirty="0" smtClean="0"/>
              <a:t>, </a:t>
            </a:r>
            <a:r>
              <a:rPr lang="en-US" sz="3600" b="1" dirty="0" smtClean="0">
                <a:solidFill>
                  <a:srgbClr val="FF0000"/>
                </a:solidFill>
              </a:rPr>
              <a:t>viewpoint</a:t>
            </a:r>
          </a:p>
          <a:p>
            <a:r>
              <a:rPr lang="en-US" sz="3600" dirty="0" smtClean="0"/>
              <a:t>Basic approaches (all nearest neighbor)</a:t>
            </a:r>
          </a:p>
          <a:p>
            <a:pPr marL="971550" lvl="1" indent="-457200">
              <a:buFont typeface="Calibri" pitchFamily="34" charset="0"/>
              <a:buAutoNum type="arabicPeriod"/>
            </a:pPr>
            <a:r>
              <a:rPr lang="en-US" dirty="0" smtClean="0"/>
              <a:t>Project into a new subspace (or kernel space) (e.g., “</a:t>
            </a:r>
            <a:r>
              <a:rPr lang="en-US" dirty="0" err="1" smtClean="0"/>
              <a:t>Eigenfaces</a:t>
            </a:r>
            <a:r>
              <a:rPr lang="en-US" dirty="0" smtClean="0"/>
              <a:t>”=PCA)</a:t>
            </a:r>
          </a:p>
          <a:p>
            <a:pPr marL="971550" lvl="1" indent="-457200">
              <a:buFont typeface="Calibri" pitchFamily="34" charset="0"/>
              <a:buAutoNum type="arabicPeriod"/>
            </a:pPr>
            <a:r>
              <a:rPr lang="en-US" dirty="0" smtClean="0"/>
              <a:t>Measure face features</a:t>
            </a:r>
          </a:p>
          <a:p>
            <a:pPr marL="971550" lvl="1" indent="-457200">
              <a:buFont typeface="Calibri" pitchFamily="34" charset="0"/>
              <a:buAutoNum type="arabicPeriod"/>
            </a:pPr>
            <a:r>
              <a:rPr lang="en-US" dirty="0" smtClean="0"/>
              <a:t>Make 3d face model, compare </a:t>
            </a:r>
            <a:r>
              <a:rPr lang="en-US" dirty="0" err="1" smtClean="0"/>
              <a:t>shape+appearance</a:t>
            </a:r>
            <a:r>
              <a:rPr lang="en-US" dirty="0" smtClean="0"/>
              <a:t> (e.g., AAM)</a:t>
            </a:r>
          </a:p>
          <a:p>
            <a:pPr marL="1371600" lvl="2" indent="-457200">
              <a:buFont typeface="Calibri" pitchFamily="34" charset="0"/>
              <a:buAutoNum type="arabicPeriod"/>
            </a:pPr>
            <a:endParaRPr lang="en-US" dirty="0" smtClean="0"/>
          </a:p>
          <a:p>
            <a:pPr>
              <a:buFont typeface="Arial" charset="0"/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524569688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Simple </a:t>
            </a:r>
            <a:r>
              <a:rPr lang="en-US" dirty="0" smtClean="0"/>
              <a:t>technique</a:t>
            </a:r>
            <a:endParaRPr lang="en-US" dirty="0" smtClean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Calibri" pitchFamily="34" charset="0"/>
              <a:buAutoNum type="arabicPeriod"/>
            </a:pPr>
            <a:r>
              <a:rPr lang="en-US" smtClean="0"/>
              <a:t>Treat pixels as a vector</a:t>
            </a:r>
          </a:p>
          <a:p>
            <a:pPr marL="514350" indent="-514350">
              <a:buFont typeface="Calibri" pitchFamily="34" charset="0"/>
              <a:buAutoNum type="arabicPeriod"/>
            </a:pPr>
            <a:endParaRPr lang="en-US" smtClean="0"/>
          </a:p>
          <a:p>
            <a:pPr marL="514350" indent="-514350">
              <a:buFont typeface="Calibri" pitchFamily="34" charset="0"/>
              <a:buAutoNum type="arabicPeriod"/>
            </a:pPr>
            <a:endParaRPr lang="en-US" smtClean="0"/>
          </a:p>
          <a:p>
            <a:pPr marL="514350" indent="-514350">
              <a:buFont typeface="Calibri" pitchFamily="34" charset="0"/>
              <a:buAutoNum type="arabicPeriod"/>
            </a:pPr>
            <a:r>
              <a:rPr lang="en-US" smtClean="0"/>
              <a:t>Recognize face by nearest neighbor</a:t>
            </a:r>
          </a:p>
        </p:txBody>
      </p:sp>
      <p:pic>
        <p:nvPicPr>
          <p:cNvPr id="2055" name="Picture 11" descr="training_faces"/>
          <p:cNvPicPr>
            <a:picLocks noChangeAspect="1" noChangeArrowheads="1"/>
          </p:cNvPicPr>
          <p:nvPr/>
        </p:nvPicPr>
        <p:blipFill>
          <a:blip r:embed="rId3" cstate="print"/>
          <a:srcRect t="10564" r="90845" b="80986"/>
          <a:stretch>
            <a:fillRect/>
          </a:stretch>
        </p:blipFill>
        <p:spPr bwMode="auto">
          <a:xfrm>
            <a:off x="2133600" y="1600200"/>
            <a:ext cx="1219200" cy="1125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Right Arrow 4"/>
          <p:cNvSpPr/>
          <p:nvPr/>
        </p:nvSpPr>
        <p:spPr>
          <a:xfrm>
            <a:off x="3505200" y="1905000"/>
            <a:ext cx="914400" cy="457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pic>
        <p:nvPicPr>
          <p:cNvPr id="7" name="Picture 11" descr="training_faces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81000" y="3581400"/>
            <a:ext cx="3048000" cy="304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Right Arrow 7"/>
          <p:cNvSpPr/>
          <p:nvPr/>
        </p:nvSpPr>
        <p:spPr>
          <a:xfrm>
            <a:off x="3581400" y="4267200"/>
            <a:ext cx="914400" cy="457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graphicFrame>
        <p:nvGraphicFramePr>
          <p:cNvPr id="2050" name="Object 2"/>
          <p:cNvGraphicFramePr>
            <a:graphicFrameLocks noChangeAspect="1"/>
          </p:cNvGraphicFramePr>
          <p:nvPr/>
        </p:nvGraphicFramePr>
        <p:xfrm>
          <a:off x="4495800" y="1905000"/>
          <a:ext cx="527050" cy="381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9432" name="Equation" r:id="rId4" imgW="126720" imgH="126720" progId="Equation.3">
                  <p:embed/>
                </p:oleObj>
              </mc:Choice>
              <mc:Fallback>
                <p:oleObj name="Equation" r:id="rId4" imgW="126720" imgH="12672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495800" y="1905000"/>
                        <a:ext cx="527050" cy="381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25955" name="Object 3"/>
          <p:cNvGraphicFramePr>
            <a:graphicFrameLocks noChangeAspect="1"/>
          </p:cNvGraphicFramePr>
          <p:nvPr/>
        </p:nvGraphicFramePr>
        <p:xfrm>
          <a:off x="4648200" y="4191000"/>
          <a:ext cx="1738313" cy="685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9433" name="Equation" r:id="rId6" imgW="419040" imgH="228600" progId="Equation.3">
                  <p:embed/>
                </p:oleObj>
              </mc:Choice>
              <mc:Fallback>
                <p:oleObj name="Equation" r:id="rId6" imgW="419040" imgH="22860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648200" y="4191000"/>
                        <a:ext cx="1738313" cy="6858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25956" name="Object 4"/>
          <p:cNvGraphicFramePr>
            <a:graphicFrameLocks noChangeAspect="1"/>
          </p:cNvGraphicFramePr>
          <p:nvPr/>
        </p:nvGraphicFramePr>
        <p:xfrm>
          <a:off x="4191000" y="5334000"/>
          <a:ext cx="4335463" cy="873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9434" name="Equation" r:id="rId8" imgW="1231560" imgH="342720" progId="Equation.3">
                  <p:embed/>
                </p:oleObj>
              </mc:Choice>
              <mc:Fallback>
                <p:oleObj name="Equation" r:id="rId8" imgW="1231560" imgH="342720" progId="Equation.3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9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191000" y="5334000"/>
                        <a:ext cx="4335463" cy="8731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7658830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9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/>
          <p:cNvSpPr>
            <a:spLocks/>
          </p:cNvSpPr>
          <p:nvPr/>
        </p:nvSpPr>
        <p:spPr bwMode="auto">
          <a:xfrm>
            <a:off x="381000" y="533400"/>
            <a:ext cx="7086600" cy="11787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 type="none" w="med" len="med"/>
                <a:tailEnd type="none" w="med" len="med"/>
              </a14:hiddenLine>
            </a:ext>
          </a:extLst>
        </p:spPr>
        <p:txBody>
          <a:bodyPr lIns="0" tIns="0" rIns="0" bIns="0" anchor="ctr"/>
          <a:lstStyle>
            <a:lvl1pPr algn="l">
              <a:defRPr sz="1200">
                <a:solidFill>
                  <a:schemeClr val="tx1"/>
                </a:solidFill>
                <a:latin typeface="Gill Sans" charset="0"/>
              </a:defRPr>
            </a:lvl1pPr>
            <a:lvl2pPr algn="l">
              <a:defRPr sz="1200">
                <a:solidFill>
                  <a:schemeClr val="tx1"/>
                </a:solidFill>
                <a:latin typeface="Gill Sans" charset="0"/>
              </a:defRPr>
            </a:lvl2pPr>
            <a:lvl3pPr algn="l">
              <a:defRPr sz="1200">
                <a:solidFill>
                  <a:schemeClr val="tx1"/>
                </a:solidFill>
                <a:latin typeface="Gill Sans" charset="0"/>
              </a:defRPr>
            </a:lvl3pPr>
            <a:lvl4pPr algn="l">
              <a:defRPr sz="1200">
                <a:solidFill>
                  <a:schemeClr val="tx1"/>
                </a:solidFill>
                <a:latin typeface="Gill Sans" charset="0"/>
              </a:defRPr>
            </a:lvl4pPr>
            <a:lvl5pPr algn="l">
              <a:defRPr sz="1200">
                <a:solidFill>
                  <a:schemeClr val="tx1"/>
                </a:solidFill>
                <a:latin typeface="Gill Sans" charset="0"/>
              </a:defRPr>
            </a:lvl5pPr>
            <a:lvl6pPr fontAlgn="base">
              <a:spcBef>
                <a:spcPct val="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Gill Sans" charset="0"/>
              </a:defRPr>
            </a:lvl6pPr>
            <a:lvl7pPr fontAlgn="base">
              <a:spcBef>
                <a:spcPct val="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Gill Sans" charset="0"/>
              </a:defRPr>
            </a:lvl7pPr>
            <a:lvl8pPr fontAlgn="base">
              <a:spcBef>
                <a:spcPct val="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Gill Sans" charset="0"/>
              </a:defRPr>
            </a:lvl8pPr>
            <a:lvl9pPr fontAlgn="base">
              <a:spcBef>
                <a:spcPct val="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Gill Sans" charset="0"/>
              </a:defRPr>
            </a:lvl9pPr>
          </a:lstStyle>
          <a:p>
            <a:endParaRPr lang="en-US" altLang="en-US" sz="2531" dirty="0">
              <a:ea typeface="Gill Sans" charset="0"/>
              <a:cs typeface="Gill Sans" charset="0"/>
            </a:endParaRPr>
          </a:p>
        </p:txBody>
      </p:sp>
      <p:sp>
        <p:nvSpPr>
          <p:cNvPr id="5" name="Content Placeholder 2"/>
          <p:cNvSpPr>
            <a:spLocks noGrp="1"/>
          </p:cNvSpPr>
          <p:nvPr>
            <p:ph idx="1"/>
          </p:nvPr>
        </p:nvSpPr>
        <p:spPr>
          <a:xfrm>
            <a:off x="381000" y="685800"/>
            <a:ext cx="8229600" cy="5135563"/>
          </a:xfrm>
        </p:spPr>
        <p:txBody>
          <a:bodyPr>
            <a:normAutofit fontScale="92500" lnSpcReduction="10000"/>
          </a:bodyPr>
          <a:lstStyle/>
          <a:p>
            <a:endParaRPr lang="en-US" dirty="0" smtClean="0"/>
          </a:p>
          <a:p>
            <a:r>
              <a:rPr lang="en-US" dirty="0" smtClean="0"/>
              <a:t>Most recent research focuses on “faces in the wild”, recognizing faces in normal photos</a:t>
            </a:r>
          </a:p>
          <a:p>
            <a:pPr lvl="1"/>
            <a:r>
              <a:rPr lang="en-US" dirty="0" smtClean="0"/>
              <a:t>Classification: assign identity to face</a:t>
            </a:r>
          </a:p>
          <a:p>
            <a:pPr lvl="1"/>
            <a:r>
              <a:rPr lang="en-US" dirty="0" smtClean="0"/>
              <a:t>Verification: say whether two people are the same</a:t>
            </a:r>
            <a:endParaRPr lang="en-US" dirty="0"/>
          </a:p>
          <a:p>
            <a:endParaRPr lang="en-US" dirty="0" smtClean="0"/>
          </a:p>
          <a:p>
            <a:r>
              <a:rPr lang="en-US" dirty="0" smtClean="0"/>
              <a:t>Important steps</a:t>
            </a:r>
          </a:p>
          <a:p>
            <a:pPr marL="971550" lvl="1" indent="-514350">
              <a:buFont typeface="+mj-lt"/>
              <a:buAutoNum type="arabicPeriod"/>
            </a:pPr>
            <a:r>
              <a:rPr lang="en-US" dirty="0" smtClean="0"/>
              <a:t>Detect</a:t>
            </a:r>
          </a:p>
          <a:p>
            <a:pPr marL="971550" lvl="1" indent="-514350">
              <a:buFont typeface="+mj-lt"/>
              <a:buAutoNum type="arabicPeriod"/>
            </a:pPr>
            <a:r>
              <a:rPr lang="en-US" dirty="0" smtClean="0"/>
              <a:t>Align</a:t>
            </a:r>
          </a:p>
          <a:p>
            <a:pPr marL="971550" lvl="1" indent="-514350">
              <a:buFont typeface="+mj-lt"/>
              <a:buAutoNum type="arabicPeriod"/>
            </a:pPr>
            <a:r>
              <a:rPr lang="en-US" dirty="0" smtClean="0"/>
              <a:t>Represent</a:t>
            </a:r>
          </a:p>
          <a:p>
            <a:pPr marL="971550" lvl="1" indent="-514350">
              <a:buFont typeface="+mj-lt"/>
              <a:buAutoNum type="arabicPeriod"/>
            </a:pPr>
            <a:r>
              <a:rPr lang="en-US" dirty="0" smtClean="0"/>
              <a:t>Classify</a:t>
            </a:r>
            <a:endParaRPr lang="en-US" dirty="0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488196" y="0"/>
            <a:ext cx="8229600" cy="914400"/>
          </a:xfrm>
        </p:spPr>
        <p:txBody>
          <a:bodyPr/>
          <a:lstStyle/>
          <a:p>
            <a:r>
              <a:rPr lang="en-US" dirty="0" smtClean="0"/>
              <a:t>State-of-the-art Face Recognizers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1285072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 of recent approach</a:t>
            </a:r>
            <a:endParaRPr lang="en-US" dirty="0"/>
          </a:p>
        </p:txBody>
      </p:sp>
      <p:pic>
        <p:nvPicPr>
          <p:cNvPr id="5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4310" y="3095614"/>
            <a:ext cx="8715375" cy="219670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t="35268"/>
          <a:stretch/>
        </p:blipFill>
        <p:spPr>
          <a:xfrm>
            <a:off x="1295400" y="1391537"/>
            <a:ext cx="6031471" cy="1463645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-47786" y="5544179"/>
            <a:ext cx="827351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>
              <a:spcBef>
                <a:spcPts val="0"/>
              </a:spcBef>
              <a:spcAft>
                <a:spcPts val="0"/>
              </a:spcAft>
            </a:pPr>
            <a:r>
              <a:rPr lang="en-US" u="sng" dirty="0" err="1">
                <a:solidFill>
                  <a:srgbClr val="0000FF"/>
                </a:solidFill>
                <a:latin typeface="Times New Roman" panose="02020603050405020304" pitchFamily="18" charset="0"/>
                <a:ea typeface="Calibri" panose="020F0502020204030204" pitchFamily="34" charset="0"/>
                <a:hlinkClick r:id="rId4"/>
              </a:rPr>
              <a:t>DeepFace</a:t>
            </a:r>
            <a:r>
              <a:rPr lang="en-US" u="sng" dirty="0">
                <a:solidFill>
                  <a:srgbClr val="0000FF"/>
                </a:solidFill>
                <a:latin typeface="Times New Roman" panose="02020603050405020304" pitchFamily="18" charset="0"/>
                <a:ea typeface="Calibri" panose="020F0502020204030204" pitchFamily="34" charset="0"/>
                <a:hlinkClick r:id="rId4"/>
              </a:rPr>
              <a:t>: Closing the Gap to Human-Level Performance in Face </a:t>
            </a:r>
            <a:r>
              <a:rPr lang="en-US" u="sng" dirty="0" smtClean="0">
                <a:solidFill>
                  <a:srgbClr val="0000FF"/>
                </a:solidFill>
                <a:latin typeface="Times New Roman" panose="02020603050405020304" pitchFamily="18" charset="0"/>
                <a:ea typeface="Calibri" panose="020F0502020204030204" pitchFamily="34" charset="0"/>
                <a:hlinkClick r:id="rId4"/>
              </a:rPr>
              <a:t>Verification</a:t>
            </a:r>
            <a:endParaRPr lang="en-US" dirty="0" smtClean="0"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-28413" y="5867474"/>
            <a:ext cx="69734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Taigman</a:t>
            </a:r>
            <a:r>
              <a:rPr lang="en-US" dirty="0" smtClean="0"/>
              <a:t>, Yang, </a:t>
            </a:r>
            <a:r>
              <a:rPr lang="en-US" dirty="0" err="1" smtClean="0"/>
              <a:t>Ranzato</a:t>
            </a:r>
            <a:r>
              <a:rPr lang="en-US" dirty="0" smtClean="0"/>
              <a:t>, &amp; Wolf (Facebook, Tel Aviv), CVPR 2014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4088970" y="6488668"/>
            <a:ext cx="6172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Following slides adapted from Daphne Tsatsoulis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032109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29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78594"/>
            <a:ext cx="7358063" cy="794742"/>
          </a:xfrm>
          <a:ln/>
        </p:spPr>
        <p:txBody>
          <a:bodyPr>
            <a:normAutofit/>
          </a:bodyPr>
          <a:lstStyle/>
          <a:p>
            <a:pPr algn="l"/>
            <a:r>
              <a:rPr lang="en-US" altLang="en-US" sz="3200" dirty="0"/>
              <a:t>Face Alignment</a:t>
            </a:r>
          </a:p>
        </p:txBody>
      </p:sp>
      <p:sp>
        <p:nvSpPr>
          <p:cNvPr id="48130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1" y="1219200"/>
            <a:ext cx="4431246" cy="5188149"/>
          </a:xfrm>
          <a:ln/>
        </p:spPr>
        <p:txBody>
          <a:bodyPr anchor="t">
            <a:noAutofit/>
          </a:bodyPr>
          <a:lstStyle/>
          <a:p>
            <a:pPr marL="0" indent="0">
              <a:buNone/>
            </a:pPr>
            <a:r>
              <a:rPr lang="en-US" altLang="en-US" sz="1800" dirty="0"/>
              <a:t>1.  Detect a face and 6 </a:t>
            </a:r>
            <a:r>
              <a:rPr lang="en-US" altLang="en-US" sz="1800" dirty="0" err="1"/>
              <a:t>fiducial</a:t>
            </a:r>
            <a:r>
              <a:rPr lang="en-US" altLang="en-US" sz="1800" dirty="0"/>
              <a:t> markers using a support vector </a:t>
            </a:r>
            <a:r>
              <a:rPr lang="en-US" altLang="en-US" sz="1800" dirty="0" err="1"/>
              <a:t>regressor</a:t>
            </a:r>
            <a:r>
              <a:rPr lang="en-US" altLang="en-US" sz="1800" dirty="0"/>
              <a:t> (SVR)</a:t>
            </a:r>
          </a:p>
          <a:p>
            <a:pPr marL="0" indent="0">
              <a:buNone/>
            </a:pPr>
            <a:endParaRPr lang="en-US" altLang="en-US" sz="900" dirty="0" smtClean="0"/>
          </a:p>
          <a:p>
            <a:pPr marL="0" indent="0">
              <a:buNone/>
            </a:pPr>
            <a:r>
              <a:rPr lang="en-US" altLang="en-US" sz="1800" dirty="0" smtClean="0"/>
              <a:t>2</a:t>
            </a:r>
            <a:r>
              <a:rPr lang="en-US" altLang="en-US" sz="1800" dirty="0"/>
              <a:t>. Iteratively scale, rotate, and translate image until it aligns with a target face</a:t>
            </a:r>
          </a:p>
          <a:p>
            <a:pPr marL="0" indent="0">
              <a:buNone/>
            </a:pPr>
            <a:endParaRPr lang="en-US" altLang="en-US" sz="900" dirty="0" smtClean="0"/>
          </a:p>
          <a:p>
            <a:pPr marL="0" indent="0">
              <a:buNone/>
            </a:pPr>
            <a:r>
              <a:rPr lang="en-US" altLang="en-US" sz="1800" dirty="0" smtClean="0"/>
              <a:t>3</a:t>
            </a:r>
            <a:r>
              <a:rPr lang="en-US" altLang="en-US" sz="1800" dirty="0"/>
              <a:t>. Localize 67 </a:t>
            </a:r>
            <a:r>
              <a:rPr lang="en-US" altLang="en-US" sz="1800" dirty="0" err="1"/>
              <a:t>fiducial</a:t>
            </a:r>
            <a:r>
              <a:rPr lang="en-US" altLang="en-US" sz="1800" dirty="0"/>
              <a:t> points in the 2D aligned crop</a:t>
            </a:r>
          </a:p>
          <a:p>
            <a:pPr marL="0" indent="0">
              <a:buNone/>
            </a:pPr>
            <a:endParaRPr lang="en-US" altLang="en-US" sz="900" dirty="0" smtClean="0"/>
          </a:p>
          <a:p>
            <a:pPr marL="0" indent="0">
              <a:buNone/>
            </a:pPr>
            <a:r>
              <a:rPr lang="en-US" altLang="en-US" sz="1800" dirty="0" smtClean="0"/>
              <a:t>4</a:t>
            </a:r>
            <a:r>
              <a:rPr lang="en-US" altLang="en-US" sz="1800" dirty="0"/>
              <a:t>. Create a generic 3D shape model by taking the average of 3D scans from the USF Human-ID database and manually annotate the 67 anchor points</a:t>
            </a:r>
          </a:p>
          <a:p>
            <a:pPr marL="0" indent="0">
              <a:buNone/>
            </a:pPr>
            <a:endParaRPr lang="en-US" altLang="en-US" sz="900" dirty="0" smtClean="0"/>
          </a:p>
          <a:p>
            <a:pPr marL="0" indent="0">
              <a:buNone/>
            </a:pPr>
            <a:r>
              <a:rPr lang="en-US" altLang="en-US" sz="1800" dirty="0" smtClean="0"/>
              <a:t>5.Fit </a:t>
            </a:r>
            <a:r>
              <a:rPr lang="en-US" altLang="en-US" sz="1800" dirty="0"/>
              <a:t>an affine 3D-to-2D </a:t>
            </a:r>
            <a:r>
              <a:rPr lang="en-US" altLang="en-US" sz="1800" dirty="0" smtClean="0"/>
              <a:t>projection </a:t>
            </a:r>
            <a:r>
              <a:rPr lang="en-US" altLang="en-US" sz="1800" dirty="0"/>
              <a:t>and use it </a:t>
            </a:r>
            <a:r>
              <a:rPr lang="en-US" altLang="en-US" sz="1800" dirty="0" smtClean="0"/>
              <a:t>to frontally warp the face</a:t>
            </a:r>
            <a:endParaRPr lang="en-US" altLang="en-US" sz="1800" dirty="0"/>
          </a:p>
        </p:txBody>
      </p:sp>
      <p:pic>
        <p:nvPicPr>
          <p:cNvPr id="48131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66742" y="667494"/>
            <a:ext cx="1384102" cy="13785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2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95555" y="669727"/>
            <a:ext cx="1025798" cy="13751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3" name="Picture 5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47109" y="2169914"/>
            <a:ext cx="1232297" cy="13751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4" name="Picture 6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50906" y="2169914"/>
            <a:ext cx="1125141" cy="13751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5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47110" y="3670102"/>
            <a:ext cx="1233413" cy="13751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6" name="Picture 8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09617" y="5170289"/>
            <a:ext cx="1097236" cy="13751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7" name="Picture 9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31274" y="5170289"/>
            <a:ext cx="962174" cy="13751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8" name="Picture 10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04485" y="3670102"/>
            <a:ext cx="1017984" cy="13751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1022390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3" name="Rectangle 1"/>
          <p:cNvSpPr>
            <a:spLocks noGrp="1" noChangeArrowheads="1"/>
          </p:cNvSpPr>
          <p:nvPr>
            <p:ph type="title"/>
          </p:nvPr>
        </p:nvSpPr>
        <p:spPr>
          <a:xfrm>
            <a:off x="609600" y="178594"/>
            <a:ext cx="7358063" cy="794742"/>
          </a:xfrm>
          <a:ln/>
        </p:spPr>
        <p:txBody>
          <a:bodyPr>
            <a:noAutofit/>
          </a:bodyPr>
          <a:lstStyle/>
          <a:p>
            <a:pPr algn="l"/>
            <a:r>
              <a:rPr lang="en-US" altLang="en-US" sz="3200" dirty="0" smtClean="0"/>
              <a:t>Train DNN classifier on aligned faces</a:t>
            </a:r>
            <a:endParaRPr lang="en-US" altLang="en-US" sz="3200" dirty="0"/>
          </a:p>
        </p:txBody>
      </p:sp>
      <p:sp>
        <p:nvSpPr>
          <p:cNvPr id="49154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892969" y="3402211"/>
            <a:ext cx="7358063" cy="3303389"/>
          </a:xfrm>
          <a:ln/>
        </p:spPr>
        <p:txBody>
          <a:bodyPr anchor="t">
            <a:normAutofit fontScale="92500" lnSpcReduction="10000"/>
          </a:bodyPr>
          <a:lstStyle/>
          <a:p>
            <a:pPr marL="0" indent="0">
              <a:buNone/>
            </a:pPr>
            <a:r>
              <a:rPr lang="en-US" altLang="en-US" sz="2000" dirty="0" smtClean="0"/>
              <a:t>Architecture (deep neural network classifier)</a:t>
            </a:r>
          </a:p>
          <a:p>
            <a:r>
              <a:rPr lang="en-US" altLang="en-US" sz="2000" dirty="0" smtClean="0"/>
              <a:t>Two convolutional layers (with one pooling layer)</a:t>
            </a:r>
          </a:p>
          <a:p>
            <a:r>
              <a:rPr lang="en-US" altLang="en-US" sz="2000" dirty="0" smtClean="0"/>
              <a:t>3 locally connected and 2 fully connected layers</a:t>
            </a:r>
          </a:p>
          <a:p>
            <a:r>
              <a:rPr lang="en-US" altLang="en-US" sz="2000" dirty="0" smtClean="0"/>
              <a:t>&gt; 120 million parameters</a:t>
            </a:r>
          </a:p>
          <a:p>
            <a:endParaRPr lang="en-US" altLang="en-US" sz="2000" dirty="0"/>
          </a:p>
          <a:p>
            <a:pPr marL="0" indent="0">
              <a:buNone/>
            </a:pPr>
            <a:r>
              <a:rPr lang="en-US" altLang="en-US" sz="2000" dirty="0" smtClean="0"/>
              <a:t>Train on dataset with 4400 individuals, ~1000 images each</a:t>
            </a:r>
            <a:endParaRPr lang="en-US" altLang="en-US" sz="2000" dirty="0"/>
          </a:p>
          <a:p>
            <a:r>
              <a:rPr lang="en-US" altLang="en-US" sz="2000" dirty="0" smtClean="0"/>
              <a:t>Train to identify face among set of possible people</a:t>
            </a:r>
          </a:p>
          <a:p>
            <a:endParaRPr lang="en-US" altLang="en-US" sz="2000" dirty="0"/>
          </a:p>
          <a:p>
            <a:pPr marL="0" indent="0">
              <a:buNone/>
            </a:pPr>
            <a:r>
              <a:rPr lang="en-US" altLang="en-US" sz="2000" dirty="0" smtClean="0"/>
              <a:t>Face matching (verification) </a:t>
            </a:r>
            <a:r>
              <a:rPr lang="en-US" altLang="en-US" sz="2000" dirty="0" smtClean="0"/>
              <a:t>is done by comparing features at last layer for two faces</a:t>
            </a:r>
          </a:p>
        </p:txBody>
      </p:sp>
      <p:pic>
        <p:nvPicPr>
          <p:cNvPr id="49155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5750" y="1089422"/>
            <a:ext cx="8715375" cy="219670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0750749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1" name="Rectangle 1"/>
          <p:cNvSpPr>
            <a:spLocks noGrp="1" noChangeArrowheads="1"/>
          </p:cNvSpPr>
          <p:nvPr>
            <p:ph type="title"/>
          </p:nvPr>
        </p:nvSpPr>
        <p:spPr>
          <a:xfrm>
            <a:off x="892969" y="178594"/>
            <a:ext cx="7358063" cy="794742"/>
          </a:xfrm>
          <a:ln/>
        </p:spPr>
        <p:txBody>
          <a:bodyPr/>
          <a:lstStyle/>
          <a:p>
            <a:pPr algn="l"/>
            <a:r>
              <a:rPr lang="en-US" altLang="en-US" sz="2531" dirty="0"/>
              <a:t>Results: </a:t>
            </a:r>
            <a:r>
              <a:rPr lang="en-US" altLang="en-US" sz="2531" dirty="0" smtClean="0"/>
              <a:t>Labeled Faces in the Wild Dataset</a:t>
            </a:r>
            <a:endParaRPr lang="en-US" altLang="en-US" sz="2531" dirty="0"/>
          </a:p>
        </p:txBody>
      </p:sp>
      <p:sp>
        <p:nvSpPr>
          <p:cNvPr id="56322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964407" y="4327325"/>
            <a:ext cx="7358063" cy="1921075"/>
          </a:xfrm>
          <a:ln/>
        </p:spPr>
        <p:txBody>
          <a:bodyPr anchor="t">
            <a:normAutofit lnSpcReduction="10000"/>
          </a:bodyPr>
          <a:lstStyle/>
          <a:p>
            <a:pPr marL="0" indent="0">
              <a:buNone/>
            </a:pPr>
            <a:r>
              <a:rPr lang="en-US" altLang="en-US" sz="2800" dirty="0" smtClean="0"/>
              <a:t>Performs similarly to humans!</a:t>
            </a:r>
          </a:p>
          <a:p>
            <a:pPr marL="0" indent="0">
              <a:buNone/>
            </a:pPr>
            <a:r>
              <a:rPr lang="en-US" altLang="en-US" sz="2200" dirty="0" smtClean="0"/>
              <a:t>(note: humans would do better with uncropped faces)</a:t>
            </a:r>
          </a:p>
          <a:p>
            <a:pPr marL="0" indent="0">
              <a:buNone/>
            </a:pPr>
            <a:endParaRPr lang="en-US" altLang="en-US" sz="2200" dirty="0"/>
          </a:p>
          <a:p>
            <a:pPr marL="0" indent="0">
              <a:buNone/>
            </a:pPr>
            <a:r>
              <a:rPr lang="en-US" altLang="en-US" sz="2200" dirty="0" smtClean="0"/>
              <a:t>Experiments show that alignment is crucial (0.97 vs 0.88) and that deep features help (0.97 vs. 0.91)</a:t>
            </a:r>
            <a:endParaRPr lang="en-US" altLang="en-US" sz="2200" dirty="0"/>
          </a:p>
        </p:txBody>
      </p:sp>
      <p:pic>
        <p:nvPicPr>
          <p:cNvPr id="56323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6853" y="1184076"/>
            <a:ext cx="3762747" cy="28753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6324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1371600"/>
            <a:ext cx="4036219" cy="209177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flat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12747509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>
          <a:xfrm>
            <a:off x="762000" y="2438400"/>
            <a:ext cx="7772400" cy="1470025"/>
          </a:xfrm>
        </p:spPr>
        <p:txBody>
          <a:bodyPr>
            <a:normAutofit/>
          </a:bodyPr>
          <a:lstStyle/>
          <a:p>
            <a:r>
              <a:rPr lang="en-US" sz="6000" dirty="0" smtClean="0"/>
              <a:t>Transforming faces</a:t>
            </a:r>
            <a:endParaRPr lang="en-US" sz="6000" dirty="0"/>
          </a:p>
        </p:txBody>
      </p:sp>
    </p:spTree>
    <p:extLst>
      <p:ext uri="{BB962C8B-B14F-4D97-AF65-F5344CB8AC3E}">
        <p14:creationId xmlns:p14="http://schemas.microsoft.com/office/powerpoint/2010/main" val="36403483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89" name="AutoShape 1"/>
          <p:cNvSpPr>
            <a:spLocks noChangeArrowheads="1"/>
          </p:cNvSpPr>
          <p:nvPr/>
        </p:nvSpPr>
        <p:spPr bwMode="auto">
          <a:xfrm>
            <a:off x="647699" y="381000"/>
            <a:ext cx="7770813" cy="836613"/>
          </a:xfrm>
          <a:custGeom>
            <a:avLst/>
            <a:gdLst>
              <a:gd name="G0" fmla="*/ 21588 1 2"/>
              <a:gd name="G1" fmla="*/ 2326 1 2"/>
              <a:gd name="G2" fmla="+- 2326 0 0"/>
              <a:gd name="G3" fmla="+- 21588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21588" y="0"/>
                </a:lnTo>
                <a:lnTo>
                  <a:pt x="21588" y="2326"/>
                </a:lnTo>
                <a:lnTo>
                  <a:pt x="0" y="2326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lIns="90000" tIns="45000" rIns="90000" bIns="45000" anchor="ctr"/>
          <a:lstStyle/>
          <a:p>
            <a:pPr>
              <a:lnSpc>
                <a:spcPct val="100000"/>
              </a:lnSpc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</a:pPr>
            <a:r>
              <a:rPr lang="en-US" sz="34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Figure-centric averages</a:t>
            </a:r>
          </a:p>
        </p:txBody>
      </p:sp>
      <p:sp>
        <p:nvSpPr>
          <p:cNvPr id="12290" name="AutoShape 2"/>
          <p:cNvSpPr>
            <a:spLocks noChangeArrowheads="1"/>
          </p:cNvSpPr>
          <p:nvPr/>
        </p:nvSpPr>
        <p:spPr bwMode="auto">
          <a:xfrm>
            <a:off x="708025" y="6034088"/>
            <a:ext cx="7199313" cy="820737"/>
          </a:xfrm>
          <a:custGeom>
            <a:avLst/>
            <a:gdLst>
              <a:gd name="G0" fmla="*/ 20000 1 2"/>
              <a:gd name="G1" fmla="*/ 2279 1 2"/>
              <a:gd name="G2" fmla="+- 2279 0 0"/>
              <a:gd name="G3" fmla="+- 20000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20000" y="0"/>
                </a:lnTo>
                <a:lnTo>
                  <a:pt x="20000" y="2279"/>
                </a:lnTo>
                <a:lnTo>
                  <a:pt x="0" y="2279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5000" rIns="90000" bIns="45000" anchor="ctr"/>
          <a:lstStyle/>
          <a:p>
            <a:pPr algn="ctr">
              <a:lnSpc>
                <a:spcPct val="100000"/>
              </a:lnSpc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</a:tabLst>
            </a:pPr>
            <a:endParaRPr lang="en-US" sz="1600" dirty="0">
              <a:solidFill>
                <a:srgbClr val="000000"/>
              </a:solidFill>
              <a:latin typeface="Times New Roman" pitchFamily="16" charset="0"/>
              <a:ea typeface="AR PL KaitiM GB" charset="0"/>
              <a:cs typeface="AR PL KaitiM GB" charset="0"/>
            </a:endParaRPr>
          </a:p>
        </p:txBody>
      </p:sp>
      <p:sp>
        <p:nvSpPr>
          <p:cNvPr id="12291" name="AutoShape 3"/>
          <p:cNvSpPr>
            <a:spLocks noChangeArrowheads="1"/>
          </p:cNvSpPr>
          <p:nvPr/>
        </p:nvSpPr>
        <p:spPr bwMode="auto">
          <a:xfrm>
            <a:off x="685800" y="5105400"/>
            <a:ext cx="7770813" cy="1065213"/>
          </a:xfrm>
          <a:custGeom>
            <a:avLst/>
            <a:gdLst>
              <a:gd name="G0" fmla="*/ 21588 1 2"/>
              <a:gd name="G1" fmla="*/ 2961 1 2"/>
              <a:gd name="G2" fmla="+- 2961 0 0"/>
              <a:gd name="G3" fmla="+- 21588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21588" y="0"/>
                </a:lnTo>
                <a:lnTo>
                  <a:pt x="21588" y="2961"/>
                </a:lnTo>
                <a:lnTo>
                  <a:pt x="0" y="2961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2292" name="AutoShape 4"/>
          <p:cNvSpPr>
            <a:spLocks noChangeArrowheads="1"/>
          </p:cNvSpPr>
          <p:nvPr/>
        </p:nvSpPr>
        <p:spPr bwMode="auto">
          <a:xfrm>
            <a:off x="708025" y="1371600"/>
            <a:ext cx="3702050" cy="4799013"/>
          </a:xfrm>
          <a:custGeom>
            <a:avLst/>
            <a:gdLst>
              <a:gd name="G0" fmla="*/ 10285 1 2"/>
              <a:gd name="G1" fmla="*/ 13333 1 2"/>
              <a:gd name="G2" fmla="+- 13333 0 0"/>
              <a:gd name="G3" fmla="+- 10285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10285" y="0"/>
                </a:lnTo>
                <a:lnTo>
                  <a:pt x="10285" y="13333"/>
                </a:lnTo>
                <a:lnTo>
                  <a:pt x="0" y="13333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lIns="90000" tIns="45000" rIns="90000" bIns="45000"/>
          <a:lstStyle/>
          <a:p>
            <a:pPr marL="215900" indent="-215900">
              <a:lnSpc>
                <a:spcPct val="100000"/>
              </a:lnSpc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Need to </a:t>
            </a: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Align</a:t>
            </a:r>
          </a:p>
          <a:p>
            <a:pPr marL="673100" lvl="1" indent="-215900"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Position</a:t>
            </a:r>
          </a:p>
          <a:p>
            <a:pPr marL="673100" lvl="1" indent="-215900"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Scale</a:t>
            </a:r>
          </a:p>
          <a:p>
            <a:pPr marL="673100" lvl="1" indent="-215900"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Orientation</a:t>
            </a:r>
            <a:endParaRPr lang="en-US" sz="2600" dirty="0">
              <a:solidFill>
                <a:srgbClr val="000000"/>
              </a:solidFill>
              <a:ea typeface="AR PL KaitiM GB" charset="0"/>
              <a:cs typeface="AR PL KaitiM GB" charset="0"/>
            </a:endParaRPr>
          </a:p>
        </p:txBody>
      </p:sp>
      <p:pic>
        <p:nvPicPr>
          <p:cNvPr id="12293" name="Picture 5"/>
          <p:cNvPicPr>
            <a:picLocks noChangeAspect="1" noChangeArrowheads="1"/>
          </p:cNvPicPr>
          <p:nvPr/>
        </p:nvPicPr>
        <p:blipFill>
          <a:blip r:embed="rId3" cstate="print"/>
          <a:srcRect l="51113"/>
          <a:stretch>
            <a:fillRect/>
          </a:stretch>
        </p:blipFill>
        <p:spPr bwMode="auto">
          <a:xfrm>
            <a:off x="4410075" y="1143000"/>
            <a:ext cx="4008437" cy="4459288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</p:pic>
      <p:sp>
        <p:nvSpPr>
          <p:cNvPr id="7" name="Rectangle 6"/>
          <p:cNvSpPr/>
          <p:nvPr/>
        </p:nvSpPr>
        <p:spPr>
          <a:xfrm>
            <a:off x="146843" y="5755114"/>
            <a:ext cx="8526463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00000"/>
              </a:lnSpc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</a:tabLst>
            </a:pPr>
            <a:r>
              <a:rPr lang="en-US" sz="1600" dirty="0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Antonio </a:t>
            </a:r>
            <a:r>
              <a:rPr lang="en-US" sz="1600" dirty="0" err="1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Torralba</a:t>
            </a:r>
            <a:r>
              <a:rPr lang="en-US" sz="1600" dirty="0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 &amp; </a:t>
            </a:r>
            <a:r>
              <a:rPr lang="en-US" sz="1600" dirty="0" err="1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Aude</a:t>
            </a:r>
            <a:r>
              <a:rPr lang="en-US" sz="1600" dirty="0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 </a:t>
            </a:r>
            <a:r>
              <a:rPr lang="en-US" sz="1600" dirty="0" err="1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Oliva</a:t>
            </a:r>
            <a:r>
              <a:rPr lang="en-US" sz="1600" dirty="0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 (2002)</a:t>
            </a:r>
          </a:p>
          <a:p>
            <a:pPr algn="ctr">
              <a:lnSpc>
                <a:spcPct val="100000"/>
              </a:lnSpc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</a:tabLst>
            </a:pPr>
            <a:r>
              <a:rPr lang="en-US" sz="1600" b="1" dirty="0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Averages</a:t>
            </a:r>
            <a:r>
              <a:rPr lang="en-US" sz="1600" dirty="0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: Hundreds of images containing a person are averaged to reveal regularities </a:t>
            </a:r>
          </a:p>
          <a:p>
            <a:pPr algn="ctr">
              <a:lnSpc>
                <a:spcPct val="100000"/>
              </a:lnSpc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</a:tabLst>
            </a:pPr>
            <a:r>
              <a:rPr lang="en-US" sz="1600" dirty="0" smtClean="0">
                <a:solidFill>
                  <a:srgbClr val="000000"/>
                </a:solidFill>
                <a:latin typeface="Times New Roman" pitchFamily="16" charset="0"/>
                <a:ea typeface="AR PL KaitiM GB" charset="0"/>
                <a:cs typeface="AR PL KaitiM GB" charset="0"/>
              </a:rPr>
              <a:t>in the intensity patterns across all the images.</a:t>
            </a:r>
            <a:endParaRPr lang="en-US" sz="1600" dirty="0">
              <a:solidFill>
                <a:srgbClr val="000000"/>
              </a:solidFill>
              <a:latin typeface="Times New Roman" pitchFamily="16" charset="0"/>
              <a:ea typeface="AR PL KaitiM GB" charset="0"/>
              <a:cs typeface="AR PL KaitiM GB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46224151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4260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How do we average faces?</a:t>
            </a:r>
          </a:p>
        </p:txBody>
      </p:sp>
      <p:pic>
        <p:nvPicPr>
          <p:cNvPr id="864261" name="Picture 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677988" y="1600200"/>
            <a:ext cx="5713412" cy="4284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864262" name="Rectangle 6"/>
          <p:cNvSpPr>
            <a:spLocks noChangeArrowheads="1"/>
          </p:cNvSpPr>
          <p:nvPr/>
        </p:nvSpPr>
        <p:spPr bwMode="auto">
          <a:xfrm>
            <a:off x="2057400" y="6324600"/>
            <a:ext cx="4962525" cy="336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1600" dirty="0">
                <a:hlinkClick r:id="rId4"/>
              </a:rPr>
              <a:t>http://www2.imm.dtu.dk/~aam/datasets/datasets.html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7330413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>
            <a:grpSpLocks/>
          </p:cNvGrpSpPr>
          <p:nvPr/>
        </p:nvGrpSpPr>
        <p:grpSpPr bwMode="auto">
          <a:xfrm>
            <a:off x="3276600" y="3644900"/>
            <a:ext cx="2505075" cy="2376488"/>
            <a:chOff x="2064" y="2296"/>
            <a:chExt cx="1578" cy="1497"/>
          </a:xfrm>
        </p:grpSpPr>
        <p:pic>
          <p:nvPicPr>
            <p:cNvPr id="930819" name="Picture 3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2064" y="2658"/>
              <a:ext cx="1542" cy="1135"/>
            </a:xfrm>
            <a:prstGeom prst="rect">
              <a:avLst/>
            </a:prstGeom>
            <a:noFill/>
            <a:ln w="19050" algn="ctr">
              <a:noFill/>
              <a:miter lim="800000"/>
              <a:headEnd/>
              <a:tailEnd/>
            </a:ln>
            <a:effectLst/>
          </p:spPr>
        </p:pic>
        <p:sp>
          <p:nvSpPr>
            <p:cNvPr id="930820" name="Rectangle 4"/>
            <p:cNvSpPr>
              <a:spLocks noChangeArrowheads="1"/>
            </p:cNvSpPr>
            <p:nvPr/>
          </p:nvSpPr>
          <p:spPr bwMode="auto">
            <a:xfrm>
              <a:off x="2064" y="2296"/>
              <a:ext cx="1578" cy="3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/>
            <a:lstStyle/>
            <a:p>
              <a:pPr marL="342900" indent="-342900" algn="ctr">
                <a:spcBef>
                  <a:spcPct val="20000"/>
                </a:spcBef>
              </a:pPr>
              <a:r>
                <a:rPr lang="en-US" altLang="zh-TW" sz="2400">
                  <a:ea typeface="新細明體" charset="-120"/>
                </a:rPr>
                <a:t>morphing</a:t>
              </a:r>
            </a:p>
          </p:txBody>
        </p:sp>
      </p:grpSp>
      <p:sp>
        <p:nvSpPr>
          <p:cNvPr id="930824" name="Rectangle 8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TW" dirty="0" smtClean="0">
                <a:ea typeface="新細明體" charset="-120"/>
              </a:rPr>
              <a:t>Morphing </a:t>
            </a:r>
            <a:endParaRPr lang="en-US" altLang="zh-TW" dirty="0">
              <a:ea typeface="新細明體" charset="-120"/>
            </a:endParaRPr>
          </a:p>
        </p:txBody>
      </p:sp>
      <p:pic>
        <p:nvPicPr>
          <p:cNvPr id="930825" name="Picture 9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68313" y="1628775"/>
            <a:ext cx="2451100" cy="1800225"/>
          </a:xfrm>
          <a:prstGeom prst="rect">
            <a:avLst/>
          </a:prstGeom>
          <a:noFill/>
          <a:ln w="19050" algn="ctr">
            <a:noFill/>
            <a:miter lim="800000"/>
            <a:headEnd/>
            <a:tailEnd/>
          </a:ln>
          <a:effectLst/>
        </p:spPr>
      </p:pic>
      <p:pic>
        <p:nvPicPr>
          <p:cNvPr id="930826" name="Picture 10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156325" y="1628775"/>
            <a:ext cx="2436813" cy="1800225"/>
          </a:xfrm>
          <a:prstGeom prst="rect">
            <a:avLst/>
          </a:prstGeom>
          <a:noFill/>
          <a:ln w="19050" algn="ctr">
            <a:noFill/>
            <a:miter lim="800000"/>
            <a:headEnd/>
            <a:tailEnd/>
          </a:ln>
          <a:effectLst/>
        </p:spPr>
      </p:pic>
      <p:sp>
        <p:nvSpPr>
          <p:cNvPr id="930827" name="Rectangle 11"/>
          <p:cNvSpPr>
            <a:spLocks noChangeArrowheads="1"/>
          </p:cNvSpPr>
          <p:nvPr/>
        </p:nvSpPr>
        <p:spPr bwMode="auto">
          <a:xfrm>
            <a:off x="395288" y="1125538"/>
            <a:ext cx="2505075" cy="5032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algn="ctr">
              <a:spcBef>
                <a:spcPct val="20000"/>
              </a:spcBef>
            </a:pPr>
            <a:r>
              <a:rPr lang="en-US" altLang="zh-TW" sz="2400">
                <a:ea typeface="新細明體" charset="-120"/>
              </a:rPr>
              <a:t>image #1</a:t>
            </a:r>
          </a:p>
        </p:txBody>
      </p:sp>
      <p:sp>
        <p:nvSpPr>
          <p:cNvPr id="930828" name="Rectangle 12"/>
          <p:cNvSpPr>
            <a:spLocks noChangeArrowheads="1"/>
          </p:cNvSpPr>
          <p:nvPr/>
        </p:nvSpPr>
        <p:spPr bwMode="auto">
          <a:xfrm>
            <a:off x="6099175" y="1125538"/>
            <a:ext cx="2505075" cy="5032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algn="ctr">
              <a:spcBef>
                <a:spcPct val="20000"/>
              </a:spcBef>
            </a:pPr>
            <a:r>
              <a:rPr lang="en-US" altLang="zh-TW" sz="2400">
                <a:ea typeface="新細明體" charset="-120"/>
              </a:rPr>
              <a:t>image #2</a:t>
            </a:r>
          </a:p>
        </p:txBody>
      </p:sp>
      <p:grpSp>
        <p:nvGrpSpPr>
          <p:cNvPr id="3" name="Group 13"/>
          <p:cNvGrpSpPr>
            <a:grpSpLocks/>
          </p:cNvGrpSpPr>
          <p:nvPr/>
        </p:nvGrpSpPr>
        <p:grpSpPr bwMode="auto">
          <a:xfrm>
            <a:off x="468313" y="3357563"/>
            <a:ext cx="2422525" cy="2662237"/>
            <a:chOff x="295" y="2115"/>
            <a:chExt cx="1526" cy="1677"/>
          </a:xfrm>
        </p:grpSpPr>
        <p:pic>
          <p:nvPicPr>
            <p:cNvPr id="930830" name="Picture 14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295" y="2658"/>
              <a:ext cx="1526" cy="1134"/>
            </a:xfrm>
            <a:prstGeom prst="rect">
              <a:avLst/>
            </a:prstGeom>
            <a:noFill/>
            <a:ln w="19050" algn="ctr">
              <a:noFill/>
              <a:miter lim="800000"/>
              <a:headEnd/>
              <a:tailEnd/>
            </a:ln>
            <a:effectLst/>
          </p:spPr>
        </p:pic>
        <p:grpSp>
          <p:nvGrpSpPr>
            <p:cNvPr id="4" name="Group 15"/>
            <p:cNvGrpSpPr>
              <a:grpSpLocks/>
            </p:cNvGrpSpPr>
            <p:nvPr/>
          </p:nvGrpSpPr>
          <p:grpSpPr bwMode="auto">
            <a:xfrm>
              <a:off x="295" y="2115"/>
              <a:ext cx="771" cy="544"/>
              <a:chOff x="295" y="2115"/>
              <a:chExt cx="771" cy="544"/>
            </a:xfrm>
          </p:grpSpPr>
          <p:sp>
            <p:nvSpPr>
              <p:cNvPr id="930832" name="Rectangle 16"/>
              <p:cNvSpPr>
                <a:spLocks noChangeArrowheads="1"/>
              </p:cNvSpPr>
              <p:nvPr/>
            </p:nvSpPr>
            <p:spPr bwMode="auto">
              <a:xfrm>
                <a:off x="295" y="2251"/>
                <a:ext cx="771" cy="317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/>
              <a:lstStyle/>
              <a:p>
                <a:pPr marL="342900" indent="-342900" algn="ctr">
                  <a:spcBef>
                    <a:spcPct val="20000"/>
                  </a:spcBef>
                </a:pPr>
                <a:r>
                  <a:rPr lang="en-US" altLang="zh-TW" sz="2400">
                    <a:ea typeface="新細明體" charset="-120"/>
                  </a:rPr>
                  <a:t>warp</a:t>
                </a:r>
              </a:p>
            </p:txBody>
          </p:sp>
          <p:sp>
            <p:nvSpPr>
              <p:cNvPr id="930833" name="Line 17"/>
              <p:cNvSpPr>
                <a:spLocks noChangeShapeType="1"/>
              </p:cNvSpPr>
              <p:nvPr/>
            </p:nvSpPr>
            <p:spPr bwMode="auto">
              <a:xfrm>
                <a:off x="1020" y="2115"/>
                <a:ext cx="0" cy="544"/>
              </a:xfrm>
              <a:prstGeom prst="line">
                <a:avLst/>
              </a:prstGeom>
              <a:noFill/>
              <a:ln w="57150">
                <a:solidFill>
                  <a:srgbClr val="FF0000"/>
                </a:solidFill>
                <a:round/>
                <a:headEnd/>
                <a:tailEnd type="triangle" w="med" len="med"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</p:grpSp>
      </p:grpSp>
      <p:grpSp>
        <p:nvGrpSpPr>
          <p:cNvPr id="5" name="Group 18"/>
          <p:cNvGrpSpPr>
            <a:grpSpLocks/>
          </p:cNvGrpSpPr>
          <p:nvPr/>
        </p:nvGrpSpPr>
        <p:grpSpPr bwMode="auto">
          <a:xfrm>
            <a:off x="6167438" y="3357563"/>
            <a:ext cx="2436812" cy="2662237"/>
            <a:chOff x="3885" y="2115"/>
            <a:chExt cx="1535" cy="1677"/>
          </a:xfrm>
        </p:grpSpPr>
        <p:pic>
          <p:nvPicPr>
            <p:cNvPr id="930835" name="Picture 19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3885" y="2658"/>
              <a:ext cx="1535" cy="1134"/>
            </a:xfrm>
            <a:prstGeom prst="rect">
              <a:avLst/>
            </a:prstGeom>
            <a:noFill/>
            <a:ln w="19050" algn="ctr">
              <a:noFill/>
              <a:miter lim="800000"/>
              <a:headEnd/>
              <a:tailEnd/>
            </a:ln>
            <a:effectLst/>
          </p:spPr>
        </p:pic>
        <p:grpSp>
          <p:nvGrpSpPr>
            <p:cNvPr id="6" name="Group 20"/>
            <p:cNvGrpSpPr>
              <a:grpSpLocks/>
            </p:cNvGrpSpPr>
            <p:nvPr/>
          </p:nvGrpSpPr>
          <p:grpSpPr bwMode="auto">
            <a:xfrm>
              <a:off x="4649" y="2115"/>
              <a:ext cx="771" cy="544"/>
              <a:chOff x="4649" y="2115"/>
              <a:chExt cx="771" cy="544"/>
            </a:xfrm>
          </p:grpSpPr>
          <p:sp>
            <p:nvSpPr>
              <p:cNvPr id="930837" name="Rectangle 21"/>
              <p:cNvSpPr>
                <a:spLocks noChangeArrowheads="1"/>
              </p:cNvSpPr>
              <p:nvPr/>
            </p:nvSpPr>
            <p:spPr bwMode="auto">
              <a:xfrm>
                <a:off x="4649" y="2251"/>
                <a:ext cx="771" cy="317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/>
              <a:lstStyle/>
              <a:p>
                <a:pPr marL="342900" indent="-342900" algn="ctr">
                  <a:spcBef>
                    <a:spcPct val="20000"/>
                  </a:spcBef>
                </a:pPr>
                <a:r>
                  <a:rPr lang="en-US" altLang="zh-TW" sz="2400">
                    <a:ea typeface="新細明體" charset="-120"/>
                  </a:rPr>
                  <a:t>warp</a:t>
                </a:r>
              </a:p>
            </p:txBody>
          </p:sp>
          <p:sp>
            <p:nvSpPr>
              <p:cNvPr id="930838" name="Line 22"/>
              <p:cNvSpPr>
                <a:spLocks noChangeShapeType="1"/>
              </p:cNvSpPr>
              <p:nvPr/>
            </p:nvSpPr>
            <p:spPr bwMode="auto">
              <a:xfrm>
                <a:off x="4694" y="2115"/>
                <a:ext cx="0" cy="544"/>
              </a:xfrm>
              <a:prstGeom prst="line">
                <a:avLst/>
              </a:prstGeom>
              <a:noFill/>
              <a:ln w="57150">
                <a:solidFill>
                  <a:srgbClr val="FF0000"/>
                </a:solidFill>
                <a:round/>
                <a:headEnd/>
                <a:tailEnd type="triangle" w="med" len="med"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</p:grpSp>
      </p:grpSp>
      <p:sp>
        <p:nvSpPr>
          <p:cNvPr id="930841" name="Line 25"/>
          <p:cNvSpPr>
            <a:spLocks noChangeShapeType="1"/>
          </p:cNvSpPr>
          <p:nvPr/>
        </p:nvSpPr>
        <p:spPr bwMode="auto">
          <a:xfrm flipH="1">
            <a:off x="2700338" y="5157788"/>
            <a:ext cx="647700" cy="0"/>
          </a:xfrm>
          <a:prstGeom prst="line">
            <a:avLst/>
          </a:prstGeom>
          <a:noFill/>
          <a:ln w="57150">
            <a:solidFill>
              <a:srgbClr val="0000FF"/>
            </a:solidFill>
            <a:round/>
            <a:headEnd type="triangle" w="med" len="med"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930842" name="Line 26"/>
          <p:cNvSpPr>
            <a:spLocks noChangeShapeType="1"/>
          </p:cNvSpPr>
          <p:nvPr/>
        </p:nvSpPr>
        <p:spPr bwMode="auto">
          <a:xfrm flipH="1">
            <a:off x="5580063" y="5157788"/>
            <a:ext cx="647700" cy="0"/>
          </a:xfrm>
          <a:prstGeom prst="line">
            <a:avLst/>
          </a:prstGeom>
          <a:noFill/>
          <a:ln w="57150">
            <a:solidFill>
              <a:srgbClr val="0000FF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en-US"/>
          </a:p>
        </p:txBody>
      </p:sp>
      <p:pic>
        <p:nvPicPr>
          <p:cNvPr id="22" name="Picture 3" descr="morphing"/>
          <p:cNvPicPr>
            <a:picLocks noChangeAspect="1" noChangeArrowheads="1" noCrop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3276600" y="1628775"/>
            <a:ext cx="2422525" cy="1800225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4458541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08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5" dur="500"/>
                                        <p:tgtEl>
                                          <p:spTgt spid="9308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2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08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8" dur="500"/>
                                        <p:tgtEl>
                                          <p:spTgt spid="9308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30841" grpId="0" animBg="1"/>
      <p:bldP spid="930842" grpId="0" animBg="1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Cross-Dissolve vs. Morphing</a:t>
            </a:r>
            <a:endParaRPr lang="en-US" dirty="0"/>
          </a:p>
        </p:txBody>
      </p:sp>
      <p:pic>
        <p:nvPicPr>
          <p:cNvPr id="6" name="Picture 5" descr="faceAB-dissolve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491" b="14452"/>
          <a:stretch/>
        </p:blipFill>
        <p:spPr>
          <a:xfrm>
            <a:off x="3536040" y="1027000"/>
            <a:ext cx="2093112" cy="2613978"/>
          </a:xfrm>
          <a:prstGeom prst="rect">
            <a:avLst/>
          </a:prstGeom>
        </p:spPr>
      </p:pic>
      <p:pic>
        <p:nvPicPr>
          <p:cNvPr id="7" name="Picture 6" descr="faceAB-morph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783" b="14385"/>
          <a:stretch/>
        </p:blipFill>
        <p:spPr>
          <a:xfrm>
            <a:off x="3527387" y="3903729"/>
            <a:ext cx="2093112" cy="2613978"/>
          </a:xfrm>
          <a:prstGeom prst="rect">
            <a:avLst/>
          </a:prstGeom>
        </p:spPr>
      </p:pic>
      <p:pic>
        <p:nvPicPr>
          <p:cNvPr id="3" name="Picture 2" descr="faceA.jpg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139" b="11277"/>
          <a:stretch/>
        </p:blipFill>
        <p:spPr>
          <a:xfrm>
            <a:off x="6909456" y="3124761"/>
            <a:ext cx="1472544" cy="1828239"/>
          </a:xfrm>
          <a:prstGeom prst="rect">
            <a:avLst/>
          </a:prstGeom>
        </p:spPr>
      </p:pic>
      <p:pic>
        <p:nvPicPr>
          <p:cNvPr id="5" name="Picture 4" descr="faceB.jpg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315" b="15202"/>
          <a:stretch/>
        </p:blipFill>
        <p:spPr>
          <a:xfrm>
            <a:off x="762559" y="3128626"/>
            <a:ext cx="1472543" cy="1712528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5730655" y="1027000"/>
            <a:ext cx="341881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Average of</a:t>
            </a:r>
          </a:p>
          <a:p>
            <a:r>
              <a:rPr lang="en-US" dirty="0" smtClean="0"/>
              <a:t>Appearance Vectors</a:t>
            </a:r>
            <a:endParaRPr lang="en-US" dirty="0"/>
          </a:p>
        </p:txBody>
      </p:sp>
      <p:cxnSp>
        <p:nvCxnSpPr>
          <p:cNvPr id="11" name="Elbow Connector 10"/>
          <p:cNvCxnSpPr/>
          <p:nvPr/>
        </p:nvCxnSpPr>
        <p:spPr bwMode="auto">
          <a:xfrm>
            <a:off x="2362200" y="4177647"/>
            <a:ext cx="996136" cy="1384953"/>
          </a:xfrm>
          <a:prstGeom prst="bentConnector3">
            <a:avLst/>
          </a:prstGeom>
          <a:solidFill>
            <a:schemeClr val="accent1"/>
          </a:solidFill>
          <a:ln w="28575" cap="flat" cmpd="sng" algn="ctr">
            <a:solidFill>
              <a:srgbClr val="3366FF"/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2" name="Elbow Connector 11"/>
          <p:cNvCxnSpPr/>
          <p:nvPr/>
        </p:nvCxnSpPr>
        <p:spPr bwMode="auto">
          <a:xfrm flipV="1">
            <a:off x="2362200" y="2362200"/>
            <a:ext cx="990664" cy="1435472"/>
          </a:xfrm>
          <a:prstGeom prst="bentConnector3">
            <a:avLst>
              <a:gd name="adj1" fmla="val 50000"/>
            </a:avLst>
          </a:prstGeom>
          <a:solidFill>
            <a:schemeClr val="accent1"/>
          </a:solidFill>
          <a:ln w="28575" cap="flat" cmpd="sng" algn="ctr">
            <a:solidFill>
              <a:srgbClr val="3366FF"/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6" name="Elbow Connector 15"/>
          <p:cNvCxnSpPr/>
          <p:nvPr/>
        </p:nvCxnSpPr>
        <p:spPr bwMode="auto">
          <a:xfrm rot="10800000" flipV="1">
            <a:off x="5730656" y="4195138"/>
            <a:ext cx="974944" cy="1306989"/>
          </a:xfrm>
          <a:prstGeom prst="bentConnector3">
            <a:avLst>
              <a:gd name="adj1" fmla="val 50000"/>
            </a:avLst>
          </a:prstGeom>
          <a:solidFill>
            <a:schemeClr val="accent1"/>
          </a:solidFill>
          <a:ln w="28575" cap="flat" cmpd="sng" algn="ctr">
            <a:solidFill>
              <a:srgbClr val="3366FF"/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7" name="Elbow Connector 16"/>
          <p:cNvCxnSpPr/>
          <p:nvPr/>
        </p:nvCxnSpPr>
        <p:spPr bwMode="auto">
          <a:xfrm rot="10800000">
            <a:off x="5725184" y="2333989"/>
            <a:ext cx="980416" cy="1513436"/>
          </a:xfrm>
          <a:prstGeom prst="bentConnector3">
            <a:avLst>
              <a:gd name="adj1" fmla="val 50000"/>
            </a:avLst>
          </a:prstGeom>
          <a:solidFill>
            <a:schemeClr val="accent1"/>
          </a:solidFill>
          <a:ln w="28575" cap="flat" cmpd="sng" algn="ctr">
            <a:solidFill>
              <a:srgbClr val="3366FF"/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23" name="Rectangle 22"/>
          <p:cNvSpPr/>
          <p:nvPr/>
        </p:nvSpPr>
        <p:spPr>
          <a:xfrm>
            <a:off x="93940" y="6428601"/>
            <a:ext cx="280148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800" dirty="0" smtClean="0">
                <a:solidFill>
                  <a:schemeClr val="bg1">
                    <a:lumMod val="50000"/>
                  </a:schemeClr>
                </a:solidFill>
                <a:cs typeface="Arial" charset="0"/>
              </a:rPr>
              <a:t>Images from James Hays</a:t>
            </a:r>
            <a:endParaRPr lang="en-US" sz="1800" dirty="0"/>
          </a:p>
        </p:txBody>
      </p:sp>
      <p:sp>
        <p:nvSpPr>
          <p:cNvPr id="26" name="TextBox 25"/>
          <p:cNvSpPr txBox="1"/>
          <p:nvPr/>
        </p:nvSpPr>
        <p:spPr>
          <a:xfrm>
            <a:off x="5946801" y="5902893"/>
            <a:ext cx="251690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Average of</a:t>
            </a:r>
          </a:p>
          <a:p>
            <a:r>
              <a:rPr lang="en-US" dirty="0" smtClean="0"/>
              <a:t>Shape Vectors</a:t>
            </a:r>
            <a:endParaRPr lang="en-US" dirty="0"/>
          </a:p>
        </p:txBody>
      </p:sp>
      <p:sp>
        <p:nvSpPr>
          <p:cNvPr id="27" name="Rectangle 26"/>
          <p:cNvSpPr/>
          <p:nvPr/>
        </p:nvSpPr>
        <p:spPr>
          <a:xfrm>
            <a:off x="152959" y="5678269"/>
            <a:ext cx="3123641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800" dirty="0">
                <a:hlinkClick r:id="rId7"/>
              </a:rPr>
              <a:t>http://www.faceresearch.org/demos/</a:t>
            </a:r>
            <a:r>
              <a:rPr lang="en-US" sz="1800" dirty="0" smtClean="0">
                <a:hlinkClick r:id="rId7"/>
              </a:rPr>
              <a:t>vector</a:t>
            </a:r>
            <a:endParaRPr lang="en-US" sz="1800" dirty="0" smtClean="0"/>
          </a:p>
        </p:txBody>
      </p:sp>
    </p:spTree>
    <p:extLst>
      <p:ext uri="{BB962C8B-B14F-4D97-AF65-F5344CB8AC3E}">
        <p14:creationId xmlns:p14="http://schemas.microsoft.com/office/powerpoint/2010/main" val="20331568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5" name="AutoShape 1"/>
          <p:cNvSpPr>
            <a:spLocks noChangeArrowheads="1"/>
          </p:cNvSpPr>
          <p:nvPr/>
        </p:nvSpPr>
        <p:spPr bwMode="auto">
          <a:xfrm>
            <a:off x="685800" y="381000"/>
            <a:ext cx="7770813" cy="836613"/>
          </a:xfrm>
          <a:custGeom>
            <a:avLst/>
            <a:gdLst>
              <a:gd name="G0" fmla="*/ 21588 1 2"/>
              <a:gd name="G1" fmla="*/ 2326 1 2"/>
              <a:gd name="G2" fmla="+- 2326 0 0"/>
              <a:gd name="G3" fmla="+- 21588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21588" y="0"/>
                </a:lnTo>
                <a:lnTo>
                  <a:pt x="21588" y="2326"/>
                </a:lnTo>
                <a:lnTo>
                  <a:pt x="0" y="2326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wrap="none" lIns="0" tIns="0" rIns="0" bIns="0" anchor="ctr"/>
          <a:lstStyle/>
          <a:p>
            <a:pPr>
              <a:lnSpc>
                <a:spcPct val="100000"/>
              </a:lnSpc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</a:pPr>
            <a:r>
              <a:rPr lang="en-US" sz="32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Aligning Faces</a:t>
            </a:r>
          </a:p>
        </p:txBody>
      </p:sp>
      <p:sp>
        <p:nvSpPr>
          <p:cNvPr id="16386" name="AutoShape 2"/>
          <p:cNvSpPr>
            <a:spLocks noChangeArrowheads="1"/>
          </p:cNvSpPr>
          <p:nvPr/>
        </p:nvSpPr>
        <p:spPr bwMode="auto">
          <a:xfrm>
            <a:off x="512763" y="1096963"/>
            <a:ext cx="4149725" cy="4792662"/>
          </a:xfrm>
          <a:custGeom>
            <a:avLst/>
            <a:gdLst>
              <a:gd name="G0" fmla="*/ 11529 1 2"/>
              <a:gd name="G1" fmla="*/ 13315 1 2"/>
              <a:gd name="G2" fmla="+- 13315 0 0"/>
              <a:gd name="G3" fmla="+- 11529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11529" y="0"/>
                </a:lnTo>
                <a:lnTo>
                  <a:pt x="11529" y="13315"/>
                </a:lnTo>
                <a:lnTo>
                  <a:pt x="0" y="13315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lIns="90000" tIns="45000" rIns="90000" bIns="45000"/>
          <a:lstStyle/>
          <a:p>
            <a:pPr marL="215900" indent="-215900">
              <a:lnSpc>
                <a:spcPct val="100000"/>
              </a:lnSpc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Need to </a:t>
            </a: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Align</a:t>
            </a:r>
          </a:p>
          <a:p>
            <a:pPr marL="673100" lvl="1" indent="-215900"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Position</a:t>
            </a:r>
          </a:p>
          <a:p>
            <a:pPr marL="673100" lvl="1" indent="-215900"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Scale</a:t>
            </a:r>
          </a:p>
          <a:p>
            <a:pPr marL="673100" lvl="1" indent="-215900"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Orientation</a:t>
            </a:r>
          </a:p>
          <a:p>
            <a:pPr marL="673100" lvl="1" indent="-215900"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 smtClean="0">
                <a:solidFill>
                  <a:srgbClr val="FF0000"/>
                </a:solidFill>
                <a:ea typeface="AR PL KaitiM GB" charset="0"/>
                <a:cs typeface="AR PL KaitiM GB" charset="0"/>
              </a:rPr>
              <a:t>Key-points</a:t>
            </a: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 </a:t>
            </a:r>
            <a:endParaRPr lang="en-US" sz="2600" dirty="0">
              <a:solidFill>
                <a:srgbClr val="000000"/>
              </a:solidFill>
              <a:ea typeface="AR PL KaitiM GB" charset="0"/>
              <a:cs typeface="AR PL KaitiM GB" charset="0"/>
            </a:endParaRPr>
          </a:p>
          <a:p>
            <a:pPr marL="215900" indent="-215900">
              <a:lnSpc>
                <a:spcPct val="100000"/>
              </a:lnSpc>
              <a:buFont typeface="Arial" charset="0"/>
              <a:buChar char="•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</a:tabLst>
            </a:pP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The more </a:t>
            </a: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key-points,</a:t>
            </a: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/>
            </a:r>
            <a:b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</a:b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 the </a:t>
            </a: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finer alignment </a:t>
            </a:r>
          </a:p>
        </p:txBody>
      </p:sp>
      <p:pic>
        <p:nvPicPr>
          <p:cNvPr id="16387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937125" y="1349375"/>
            <a:ext cx="3473450" cy="4319588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</p:pic>
      <p:sp>
        <p:nvSpPr>
          <p:cNvPr id="16388" name="AutoShape 4"/>
          <p:cNvSpPr>
            <a:spLocks noChangeArrowheads="1"/>
          </p:cNvSpPr>
          <p:nvPr/>
        </p:nvSpPr>
        <p:spPr bwMode="auto">
          <a:xfrm>
            <a:off x="39688" y="6429375"/>
            <a:ext cx="2908300" cy="363538"/>
          </a:xfrm>
          <a:custGeom>
            <a:avLst/>
            <a:gdLst>
              <a:gd name="G0" fmla="*/ 8080 1 2"/>
              <a:gd name="G1" fmla="*/ 1012 1 2"/>
              <a:gd name="G2" fmla="+- 1012 0 0"/>
              <a:gd name="G3" fmla="+- 8080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8080" y="0"/>
                </a:lnTo>
                <a:lnTo>
                  <a:pt x="8080" y="1012"/>
                </a:lnTo>
                <a:lnTo>
                  <a:pt x="0" y="1012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5000" rIns="90000" bIns="45000"/>
          <a:lstStyle/>
          <a:p>
            <a:pPr>
              <a:lnSpc>
                <a:spcPct val="100000"/>
              </a:lnSpc>
              <a:tabLst>
                <a:tab pos="723900" algn="l"/>
                <a:tab pos="1447800" algn="l"/>
                <a:tab pos="2171700" algn="l"/>
                <a:tab pos="2895600" algn="l"/>
              </a:tabLst>
            </a:pPr>
            <a:r>
              <a:rPr lang="en-US">
                <a:solidFill>
                  <a:srgbClr val="808080"/>
                </a:solidFill>
                <a:ea typeface="AR PL KaitiM GB" charset="0"/>
                <a:cs typeface="AR PL KaitiM GB" charset="0"/>
              </a:rPr>
              <a:t>Images from Alyosha Efros</a:t>
            </a:r>
          </a:p>
        </p:txBody>
      </p:sp>
      <p:pic>
        <p:nvPicPr>
          <p:cNvPr id="16389" name="Picture 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50863" y="4664075"/>
            <a:ext cx="3108325" cy="1627188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41454148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Appearance Vectors vs. Shape Vectors</a:t>
            </a:r>
          </a:p>
        </p:txBody>
      </p:sp>
      <p:sp>
        <p:nvSpPr>
          <p:cNvPr id="11278" name="Rectangle 14"/>
          <p:cNvSpPr>
            <a:spLocks noChangeArrowheads="1"/>
          </p:cNvSpPr>
          <p:nvPr/>
        </p:nvSpPr>
        <p:spPr bwMode="auto">
          <a:xfrm>
            <a:off x="4958882" y="1143000"/>
            <a:ext cx="152400" cy="2547073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11279" name="Text Box 15"/>
          <p:cNvSpPr txBox="1">
            <a:spLocks noChangeArrowheads="1"/>
          </p:cNvSpPr>
          <p:nvPr/>
        </p:nvSpPr>
        <p:spPr bwMode="auto">
          <a:xfrm>
            <a:off x="2061555" y="3276600"/>
            <a:ext cx="2592527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 dirty="0" smtClean="0"/>
              <a:t>200*150 pixels </a:t>
            </a:r>
            <a:r>
              <a:rPr lang="en-US" sz="1600" dirty="0" smtClean="0"/>
              <a:t>(RGB)</a:t>
            </a:r>
            <a:endParaRPr lang="en-US" sz="2000" dirty="0"/>
          </a:p>
        </p:txBody>
      </p:sp>
      <p:sp>
        <p:nvSpPr>
          <p:cNvPr id="11281" name="Text Box 17"/>
          <p:cNvSpPr txBox="1">
            <a:spLocks noChangeArrowheads="1"/>
          </p:cNvSpPr>
          <p:nvPr/>
        </p:nvSpPr>
        <p:spPr bwMode="auto">
          <a:xfrm>
            <a:off x="5187485" y="2057400"/>
            <a:ext cx="1524551" cy="1015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 dirty="0" smtClean="0"/>
              <a:t>Vector of</a:t>
            </a:r>
          </a:p>
          <a:p>
            <a:pPr algn="ctr"/>
            <a:r>
              <a:rPr lang="en-US" sz="2000" dirty="0" smtClean="0"/>
              <a:t>200</a:t>
            </a:r>
            <a:r>
              <a:rPr lang="en-US" sz="2000" dirty="0"/>
              <a:t>*</a:t>
            </a:r>
            <a:r>
              <a:rPr lang="en-US" sz="2000" dirty="0" smtClean="0"/>
              <a:t>150*3</a:t>
            </a:r>
          </a:p>
          <a:p>
            <a:pPr algn="ctr"/>
            <a:r>
              <a:rPr lang="en-US" sz="2000" dirty="0" smtClean="0"/>
              <a:t>Dimensions</a:t>
            </a:r>
            <a:endParaRPr lang="en-US" sz="2000" dirty="0"/>
          </a:p>
        </p:txBody>
      </p:sp>
      <p:grpSp>
        <p:nvGrpSpPr>
          <p:cNvPr id="18" name="Group 4"/>
          <p:cNvGrpSpPr>
            <a:grpSpLocks/>
          </p:cNvGrpSpPr>
          <p:nvPr/>
        </p:nvGrpSpPr>
        <p:grpSpPr bwMode="auto">
          <a:xfrm>
            <a:off x="2449327" y="4295928"/>
            <a:ext cx="1504189" cy="1800072"/>
            <a:chOff x="1606" y="744"/>
            <a:chExt cx="2740" cy="3216"/>
          </a:xfrm>
        </p:grpSpPr>
        <p:pic>
          <p:nvPicPr>
            <p:cNvPr id="19" name="Picture 5" descr="efros_alexei"/>
            <p:cNvPicPr>
              <a:picLocks noChangeAspect="1" noChangeArrowheads="1"/>
            </p:cNvPicPr>
            <p:nvPr/>
          </p:nvPicPr>
          <p:blipFill>
            <a:blip r:embed="rId3" cstate="print">
              <a:duotone>
                <a:schemeClr val="accent3">
                  <a:shade val="45000"/>
                  <a:satMod val="135000"/>
                </a:schemeClr>
                <a:prstClr val="white"/>
              </a:duotone>
            </a:blip>
            <a:srcRect t="5797" b="15942"/>
            <a:stretch>
              <a:fillRect/>
            </a:stretch>
          </p:blipFill>
          <p:spPr bwMode="auto">
            <a:xfrm>
              <a:off x="1606" y="744"/>
              <a:ext cx="2740" cy="321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20" name="Rectangle 6"/>
            <p:cNvSpPr>
              <a:spLocks noChangeArrowheads="1"/>
            </p:cNvSpPr>
            <p:nvPr/>
          </p:nvSpPr>
          <p:spPr bwMode="auto">
            <a:xfrm>
              <a:off x="2832" y="2400"/>
              <a:ext cx="96" cy="96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1" name="Rectangle 7"/>
            <p:cNvSpPr>
              <a:spLocks noChangeArrowheads="1"/>
            </p:cNvSpPr>
            <p:nvPr/>
          </p:nvSpPr>
          <p:spPr bwMode="auto">
            <a:xfrm>
              <a:off x="2448" y="2376"/>
              <a:ext cx="96" cy="96"/>
            </a:xfrm>
            <a:prstGeom prst="rect">
              <a:avLst/>
            </a:prstGeom>
            <a:solidFill>
              <a:srgbClr val="33CC33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2" name="Rectangle 8"/>
            <p:cNvSpPr>
              <a:spLocks noChangeArrowheads="1"/>
            </p:cNvSpPr>
            <p:nvPr/>
          </p:nvSpPr>
          <p:spPr bwMode="auto">
            <a:xfrm>
              <a:off x="3168" y="2448"/>
              <a:ext cx="96" cy="96"/>
            </a:xfrm>
            <a:prstGeom prst="rect">
              <a:avLst/>
            </a:prstGeom>
            <a:solidFill>
              <a:srgbClr val="33CC33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" name="Rectangle 9"/>
            <p:cNvSpPr>
              <a:spLocks noChangeArrowheads="1"/>
            </p:cNvSpPr>
            <p:nvPr/>
          </p:nvSpPr>
          <p:spPr bwMode="auto">
            <a:xfrm>
              <a:off x="2776" y="2896"/>
              <a:ext cx="96" cy="96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" name="Rectangle 10"/>
            <p:cNvSpPr>
              <a:spLocks noChangeArrowheads="1"/>
            </p:cNvSpPr>
            <p:nvPr/>
          </p:nvSpPr>
          <p:spPr bwMode="auto">
            <a:xfrm>
              <a:off x="2568" y="2784"/>
              <a:ext cx="96" cy="96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5" name="Rectangle 11"/>
            <p:cNvSpPr>
              <a:spLocks noChangeArrowheads="1"/>
            </p:cNvSpPr>
            <p:nvPr/>
          </p:nvSpPr>
          <p:spPr bwMode="auto">
            <a:xfrm>
              <a:off x="3024" y="2832"/>
              <a:ext cx="96" cy="96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6" name="Rectangle 12"/>
            <p:cNvSpPr>
              <a:spLocks noChangeArrowheads="1"/>
            </p:cNvSpPr>
            <p:nvPr/>
          </p:nvSpPr>
          <p:spPr bwMode="auto">
            <a:xfrm>
              <a:off x="2400" y="3024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7" name="Rectangle 13"/>
            <p:cNvSpPr>
              <a:spLocks noChangeArrowheads="1"/>
            </p:cNvSpPr>
            <p:nvPr/>
          </p:nvSpPr>
          <p:spPr bwMode="auto">
            <a:xfrm>
              <a:off x="3216" y="3072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8" name="Rectangle 14"/>
            <p:cNvSpPr>
              <a:spLocks noChangeArrowheads="1"/>
            </p:cNvSpPr>
            <p:nvPr/>
          </p:nvSpPr>
          <p:spPr bwMode="auto">
            <a:xfrm>
              <a:off x="2816" y="3072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9" name="Rectangle 15"/>
            <p:cNvSpPr>
              <a:spLocks noChangeArrowheads="1"/>
            </p:cNvSpPr>
            <p:nvPr/>
          </p:nvSpPr>
          <p:spPr bwMode="auto">
            <a:xfrm>
              <a:off x="2576" y="3192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0" name="Rectangle 16"/>
            <p:cNvSpPr>
              <a:spLocks noChangeArrowheads="1"/>
            </p:cNvSpPr>
            <p:nvPr/>
          </p:nvSpPr>
          <p:spPr bwMode="auto">
            <a:xfrm>
              <a:off x="2800" y="3264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Rectangle 17"/>
            <p:cNvSpPr>
              <a:spLocks noChangeArrowheads="1"/>
            </p:cNvSpPr>
            <p:nvPr/>
          </p:nvSpPr>
          <p:spPr bwMode="auto">
            <a:xfrm>
              <a:off x="3024" y="3216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2" name="Rectangle 18"/>
            <p:cNvSpPr>
              <a:spLocks noChangeArrowheads="1"/>
            </p:cNvSpPr>
            <p:nvPr/>
          </p:nvSpPr>
          <p:spPr bwMode="auto">
            <a:xfrm>
              <a:off x="2784" y="3648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" name="Rectangle 19"/>
            <p:cNvSpPr>
              <a:spLocks noChangeArrowheads="1"/>
            </p:cNvSpPr>
            <p:nvPr/>
          </p:nvSpPr>
          <p:spPr bwMode="auto">
            <a:xfrm>
              <a:off x="3264" y="3552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4" name="Rectangle 20"/>
            <p:cNvSpPr>
              <a:spLocks noChangeArrowheads="1"/>
            </p:cNvSpPr>
            <p:nvPr/>
          </p:nvSpPr>
          <p:spPr bwMode="auto">
            <a:xfrm>
              <a:off x="2408" y="3472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5" name="Rectangle 21"/>
            <p:cNvSpPr>
              <a:spLocks noChangeArrowheads="1"/>
            </p:cNvSpPr>
            <p:nvPr/>
          </p:nvSpPr>
          <p:spPr bwMode="auto">
            <a:xfrm>
              <a:off x="3552" y="3264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6" name="Rectangle 22"/>
            <p:cNvSpPr>
              <a:spLocks noChangeArrowheads="1"/>
            </p:cNvSpPr>
            <p:nvPr/>
          </p:nvSpPr>
          <p:spPr bwMode="auto">
            <a:xfrm>
              <a:off x="2112" y="3168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7" name="Rectangle 23"/>
            <p:cNvSpPr>
              <a:spLocks noChangeArrowheads="1"/>
            </p:cNvSpPr>
            <p:nvPr/>
          </p:nvSpPr>
          <p:spPr bwMode="auto">
            <a:xfrm>
              <a:off x="3696" y="2928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8" name="Rectangle 24"/>
            <p:cNvSpPr>
              <a:spLocks noChangeArrowheads="1"/>
            </p:cNvSpPr>
            <p:nvPr/>
          </p:nvSpPr>
          <p:spPr bwMode="auto">
            <a:xfrm>
              <a:off x="2016" y="2784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9" name="Rectangle 25"/>
            <p:cNvSpPr>
              <a:spLocks noChangeArrowheads="1"/>
            </p:cNvSpPr>
            <p:nvPr/>
          </p:nvSpPr>
          <p:spPr bwMode="auto">
            <a:xfrm>
              <a:off x="2064" y="2160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0" name="Rectangle 26"/>
            <p:cNvSpPr>
              <a:spLocks noChangeArrowheads="1"/>
            </p:cNvSpPr>
            <p:nvPr/>
          </p:nvSpPr>
          <p:spPr bwMode="auto">
            <a:xfrm>
              <a:off x="3696" y="2304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1" name="Rectangle 27"/>
            <p:cNvSpPr>
              <a:spLocks noChangeArrowheads="1"/>
            </p:cNvSpPr>
            <p:nvPr/>
          </p:nvSpPr>
          <p:spPr bwMode="auto">
            <a:xfrm>
              <a:off x="2688" y="2256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2" name="Rectangle 28"/>
            <p:cNvSpPr>
              <a:spLocks noChangeArrowheads="1"/>
            </p:cNvSpPr>
            <p:nvPr/>
          </p:nvSpPr>
          <p:spPr bwMode="auto">
            <a:xfrm>
              <a:off x="2448" y="2208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3" name="Rectangle 29"/>
            <p:cNvSpPr>
              <a:spLocks noChangeArrowheads="1"/>
            </p:cNvSpPr>
            <p:nvPr/>
          </p:nvSpPr>
          <p:spPr bwMode="auto">
            <a:xfrm>
              <a:off x="2208" y="2256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4" name="Rectangle 30"/>
            <p:cNvSpPr>
              <a:spLocks noChangeArrowheads="1"/>
            </p:cNvSpPr>
            <p:nvPr/>
          </p:nvSpPr>
          <p:spPr bwMode="auto">
            <a:xfrm>
              <a:off x="2976" y="2304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5" name="Rectangle 31"/>
            <p:cNvSpPr>
              <a:spLocks noChangeArrowheads="1"/>
            </p:cNvSpPr>
            <p:nvPr/>
          </p:nvSpPr>
          <p:spPr bwMode="auto">
            <a:xfrm>
              <a:off x="3232" y="2304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6" name="Rectangle 32"/>
            <p:cNvSpPr>
              <a:spLocks noChangeArrowheads="1"/>
            </p:cNvSpPr>
            <p:nvPr/>
          </p:nvSpPr>
          <p:spPr bwMode="auto">
            <a:xfrm>
              <a:off x="3504" y="2400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7" name="Rectangle 33"/>
            <p:cNvSpPr>
              <a:spLocks noChangeArrowheads="1"/>
            </p:cNvSpPr>
            <p:nvPr/>
          </p:nvSpPr>
          <p:spPr bwMode="auto">
            <a:xfrm>
              <a:off x="2112" y="1776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8" name="Rectangle 34"/>
            <p:cNvSpPr>
              <a:spLocks noChangeArrowheads="1"/>
            </p:cNvSpPr>
            <p:nvPr/>
          </p:nvSpPr>
          <p:spPr bwMode="auto">
            <a:xfrm>
              <a:off x="2544" y="1536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9" name="Rectangle 35"/>
            <p:cNvSpPr>
              <a:spLocks noChangeArrowheads="1"/>
            </p:cNvSpPr>
            <p:nvPr/>
          </p:nvSpPr>
          <p:spPr bwMode="auto">
            <a:xfrm>
              <a:off x="3216" y="1584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0" name="Rectangle 36"/>
            <p:cNvSpPr>
              <a:spLocks noChangeArrowheads="1"/>
            </p:cNvSpPr>
            <p:nvPr/>
          </p:nvSpPr>
          <p:spPr bwMode="auto">
            <a:xfrm>
              <a:off x="3552" y="1920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1" name="Rectangle 37"/>
            <p:cNvSpPr>
              <a:spLocks noChangeArrowheads="1"/>
            </p:cNvSpPr>
            <p:nvPr/>
          </p:nvSpPr>
          <p:spPr bwMode="auto">
            <a:xfrm>
              <a:off x="1872" y="2784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2" name="Rectangle 38"/>
            <p:cNvSpPr>
              <a:spLocks noChangeArrowheads="1"/>
            </p:cNvSpPr>
            <p:nvPr/>
          </p:nvSpPr>
          <p:spPr bwMode="auto">
            <a:xfrm>
              <a:off x="1824" y="2496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3" name="Rectangle 39"/>
            <p:cNvSpPr>
              <a:spLocks noChangeArrowheads="1"/>
            </p:cNvSpPr>
            <p:nvPr/>
          </p:nvSpPr>
          <p:spPr bwMode="auto">
            <a:xfrm>
              <a:off x="1872" y="2208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4" name="Rectangle 40"/>
            <p:cNvSpPr>
              <a:spLocks noChangeArrowheads="1"/>
            </p:cNvSpPr>
            <p:nvPr/>
          </p:nvSpPr>
          <p:spPr bwMode="auto">
            <a:xfrm>
              <a:off x="3832" y="2928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5" name="Rectangle 41"/>
            <p:cNvSpPr>
              <a:spLocks noChangeArrowheads="1"/>
            </p:cNvSpPr>
            <p:nvPr/>
          </p:nvSpPr>
          <p:spPr bwMode="auto">
            <a:xfrm>
              <a:off x="3936" y="2640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6" name="Rectangle 42"/>
            <p:cNvSpPr>
              <a:spLocks noChangeArrowheads="1"/>
            </p:cNvSpPr>
            <p:nvPr/>
          </p:nvSpPr>
          <p:spPr bwMode="auto">
            <a:xfrm>
              <a:off x="3984" y="2304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7" name="Rectangle 43"/>
            <p:cNvSpPr>
              <a:spLocks noChangeArrowheads="1"/>
            </p:cNvSpPr>
            <p:nvPr/>
          </p:nvSpPr>
          <p:spPr bwMode="auto">
            <a:xfrm>
              <a:off x="1872" y="1728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8" name="Rectangle 44"/>
            <p:cNvSpPr>
              <a:spLocks noChangeArrowheads="1"/>
            </p:cNvSpPr>
            <p:nvPr/>
          </p:nvSpPr>
          <p:spPr bwMode="auto">
            <a:xfrm>
              <a:off x="2160" y="1248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9" name="Rectangle 45"/>
            <p:cNvSpPr>
              <a:spLocks noChangeArrowheads="1"/>
            </p:cNvSpPr>
            <p:nvPr/>
          </p:nvSpPr>
          <p:spPr bwMode="auto">
            <a:xfrm>
              <a:off x="2640" y="912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60" name="Rectangle 46"/>
            <p:cNvSpPr>
              <a:spLocks noChangeArrowheads="1"/>
            </p:cNvSpPr>
            <p:nvPr/>
          </p:nvSpPr>
          <p:spPr bwMode="auto">
            <a:xfrm>
              <a:off x="3360" y="960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61" name="Rectangle 47"/>
            <p:cNvSpPr>
              <a:spLocks noChangeArrowheads="1"/>
            </p:cNvSpPr>
            <p:nvPr/>
          </p:nvSpPr>
          <p:spPr bwMode="auto">
            <a:xfrm>
              <a:off x="3792" y="1344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62" name="Rectangle 48"/>
            <p:cNvSpPr>
              <a:spLocks noChangeArrowheads="1"/>
            </p:cNvSpPr>
            <p:nvPr/>
          </p:nvSpPr>
          <p:spPr bwMode="auto">
            <a:xfrm>
              <a:off x="4032" y="1872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64" name="Rectangle 50"/>
          <p:cNvSpPr>
            <a:spLocks noChangeArrowheads="1"/>
          </p:cNvSpPr>
          <p:nvPr/>
        </p:nvSpPr>
        <p:spPr bwMode="auto">
          <a:xfrm>
            <a:off x="4958880" y="4419600"/>
            <a:ext cx="152402" cy="11821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pic>
        <p:nvPicPr>
          <p:cNvPr id="113" name="Picture 5" descr="efros_alexei"/>
          <p:cNvPicPr>
            <a:picLocks noChangeAspect="1" noChangeArrowheads="1"/>
          </p:cNvPicPr>
          <p:nvPr/>
        </p:nvPicPr>
        <p:blipFill>
          <a:blip r:embed="rId3" cstate="print"/>
          <a:srcRect t="5797" b="15942"/>
          <a:stretch>
            <a:fillRect/>
          </a:stretch>
        </p:blipFill>
        <p:spPr bwMode="auto">
          <a:xfrm>
            <a:off x="2472286" y="1371600"/>
            <a:ext cx="1504189" cy="18000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58" name="Text Box 52"/>
          <p:cNvSpPr txBox="1">
            <a:spLocks noChangeArrowheads="1"/>
          </p:cNvSpPr>
          <p:nvPr/>
        </p:nvSpPr>
        <p:spPr bwMode="auto">
          <a:xfrm>
            <a:off x="82295" y="2018655"/>
            <a:ext cx="1857349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Appearance</a:t>
            </a:r>
          </a:p>
          <a:p>
            <a:pPr algn="ctr"/>
            <a:r>
              <a:rPr lang="en-US" dirty="0" smtClean="0"/>
              <a:t>Vector</a:t>
            </a:r>
            <a:endParaRPr lang="en-US" dirty="0"/>
          </a:p>
        </p:txBody>
      </p:sp>
      <p:cxnSp>
        <p:nvCxnSpPr>
          <p:cNvPr id="3" name="Straight Connector 2"/>
          <p:cNvCxnSpPr/>
          <p:nvPr/>
        </p:nvCxnSpPr>
        <p:spPr bwMode="auto">
          <a:xfrm>
            <a:off x="304800" y="3962400"/>
            <a:ext cx="6556141" cy="0"/>
          </a:xfrm>
          <a:prstGeom prst="line">
            <a:avLst/>
          </a:prstGeom>
          <a:solidFill>
            <a:schemeClr val="accent1"/>
          </a:solidFill>
          <a:ln w="9525" cap="flat" cmpd="sng" algn="ctr">
            <a:solidFill>
              <a:srgbClr val="000090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sp>
        <p:nvSpPr>
          <p:cNvPr id="164" name="Text Box 15"/>
          <p:cNvSpPr txBox="1">
            <a:spLocks noChangeArrowheads="1"/>
          </p:cNvSpPr>
          <p:nvPr/>
        </p:nvSpPr>
        <p:spPr bwMode="auto">
          <a:xfrm>
            <a:off x="2038328" y="6202333"/>
            <a:ext cx="2387154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 dirty="0" smtClean="0"/>
              <a:t>43 coordinates </a:t>
            </a:r>
            <a:r>
              <a:rPr lang="en-US" sz="1800" dirty="0" smtClean="0"/>
              <a:t>(</a:t>
            </a:r>
            <a:r>
              <a:rPr lang="en-US" sz="1800" dirty="0" err="1" smtClean="0"/>
              <a:t>x,y</a:t>
            </a:r>
            <a:r>
              <a:rPr lang="en-US" sz="1800" dirty="0" smtClean="0"/>
              <a:t>)</a:t>
            </a:r>
            <a:endParaRPr lang="en-US" dirty="0"/>
          </a:p>
        </p:txBody>
      </p:sp>
      <p:sp>
        <p:nvSpPr>
          <p:cNvPr id="165" name="Text Box 52"/>
          <p:cNvSpPr txBox="1">
            <a:spLocks noChangeArrowheads="1"/>
          </p:cNvSpPr>
          <p:nvPr/>
        </p:nvSpPr>
        <p:spPr bwMode="auto">
          <a:xfrm>
            <a:off x="457200" y="4873687"/>
            <a:ext cx="1074633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Shape</a:t>
            </a:r>
          </a:p>
          <a:p>
            <a:pPr algn="ctr"/>
            <a:r>
              <a:rPr lang="en-US" dirty="0" smtClean="0"/>
              <a:t>Vector</a:t>
            </a:r>
            <a:endParaRPr lang="en-US" dirty="0"/>
          </a:p>
        </p:txBody>
      </p:sp>
      <p:sp>
        <p:nvSpPr>
          <p:cNvPr id="168" name="Text Box 17"/>
          <p:cNvSpPr txBox="1">
            <a:spLocks noChangeArrowheads="1"/>
          </p:cNvSpPr>
          <p:nvPr/>
        </p:nvSpPr>
        <p:spPr bwMode="auto">
          <a:xfrm>
            <a:off x="5200344" y="4822465"/>
            <a:ext cx="1524551" cy="1015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2000" dirty="0" smtClean="0"/>
              <a:t>Vector of</a:t>
            </a:r>
          </a:p>
          <a:p>
            <a:pPr algn="ctr"/>
            <a:r>
              <a:rPr lang="en-US" sz="2000" dirty="0" smtClean="0"/>
              <a:t>43*2</a:t>
            </a:r>
          </a:p>
          <a:p>
            <a:pPr algn="ctr"/>
            <a:r>
              <a:rPr lang="en-US" sz="2000" dirty="0" smtClean="0"/>
              <a:t>Dimensions</a:t>
            </a:r>
            <a:endParaRPr lang="en-US" sz="2000" dirty="0"/>
          </a:p>
        </p:txBody>
      </p:sp>
      <p:cxnSp>
        <p:nvCxnSpPr>
          <p:cNvPr id="8" name="Straight Arrow Connector 7"/>
          <p:cNvCxnSpPr/>
          <p:nvPr/>
        </p:nvCxnSpPr>
        <p:spPr bwMode="auto">
          <a:xfrm>
            <a:off x="4165661" y="2286000"/>
            <a:ext cx="644524" cy="0"/>
          </a:xfrm>
          <a:prstGeom prst="straightConnector1">
            <a:avLst/>
          </a:prstGeom>
          <a:solidFill>
            <a:schemeClr val="accent1"/>
          </a:solidFill>
          <a:ln w="38100" cap="flat" cmpd="sng" algn="ctr">
            <a:solidFill>
              <a:srgbClr val="33CC33"/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73" name="Straight Arrow Connector 172"/>
          <p:cNvCxnSpPr/>
          <p:nvPr/>
        </p:nvCxnSpPr>
        <p:spPr bwMode="auto">
          <a:xfrm>
            <a:off x="4165661" y="5276564"/>
            <a:ext cx="644524" cy="0"/>
          </a:xfrm>
          <a:prstGeom prst="straightConnector1">
            <a:avLst/>
          </a:prstGeom>
          <a:solidFill>
            <a:schemeClr val="accent1"/>
          </a:solidFill>
          <a:ln w="38100" cap="flat" cmpd="sng" algn="ctr">
            <a:solidFill>
              <a:srgbClr val="33CC33"/>
            </a:solidFill>
            <a:prstDash val="solid"/>
            <a:round/>
            <a:headEnd type="none" w="med" len="med"/>
            <a:tailEnd type="arrow"/>
          </a:ln>
          <a:effectLst/>
        </p:spPr>
      </p:cxnSp>
    </p:spTree>
    <p:extLst>
      <p:ext uri="{BB962C8B-B14F-4D97-AF65-F5344CB8AC3E}">
        <p14:creationId xmlns:p14="http://schemas.microsoft.com/office/powerpoint/2010/main" val="29301548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09" name="AutoShape 1"/>
          <p:cNvSpPr>
            <a:spLocks noChangeArrowheads="1"/>
          </p:cNvSpPr>
          <p:nvPr/>
        </p:nvSpPr>
        <p:spPr bwMode="auto">
          <a:xfrm>
            <a:off x="658813" y="382587"/>
            <a:ext cx="7770813" cy="836613"/>
          </a:xfrm>
          <a:custGeom>
            <a:avLst/>
            <a:gdLst>
              <a:gd name="G0" fmla="*/ 21588 1 2"/>
              <a:gd name="G1" fmla="*/ 2326 1 2"/>
              <a:gd name="G2" fmla="+- 2326 0 0"/>
              <a:gd name="G3" fmla="+- 21588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21588" y="0"/>
                </a:lnTo>
                <a:lnTo>
                  <a:pt x="21588" y="2326"/>
                </a:lnTo>
                <a:lnTo>
                  <a:pt x="0" y="2326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wrap="none" lIns="0" tIns="0" rIns="0" bIns="0" anchor="ctr"/>
          <a:lstStyle/>
          <a:p>
            <a:pPr>
              <a:lnSpc>
                <a:spcPct val="100000"/>
              </a:lnSpc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</a:pPr>
            <a:r>
              <a:rPr lang="en-US" sz="32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Average of two Faces</a:t>
            </a:r>
          </a:p>
        </p:txBody>
      </p:sp>
      <p:sp>
        <p:nvSpPr>
          <p:cNvPr id="17410" name="AutoShape 2"/>
          <p:cNvSpPr>
            <a:spLocks noChangeArrowheads="1"/>
          </p:cNvSpPr>
          <p:nvPr/>
        </p:nvSpPr>
        <p:spPr bwMode="auto">
          <a:xfrm>
            <a:off x="658813" y="1096963"/>
            <a:ext cx="3702050" cy="3268662"/>
          </a:xfrm>
          <a:custGeom>
            <a:avLst/>
            <a:gdLst>
              <a:gd name="G0" fmla="*/ 10285 1 2"/>
              <a:gd name="G1" fmla="*/ 9080 1 2"/>
              <a:gd name="G2" fmla="+- 9080 0 0"/>
              <a:gd name="G3" fmla="+- 10285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10285" y="0"/>
                </a:lnTo>
                <a:lnTo>
                  <a:pt x="10285" y="9080"/>
                </a:lnTo>
                <a:lnTo>
                  <a:pt x="0" y="9080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pic>
        <p:nvPicPr>
          <p:cNvPr id="17411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225800" y="4206875"/>
            <a:ext cx="1985963" cy="1995488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</p:pic>
      <p:pic>
        <p:nvPicPr>
          <p:cNvPr id="17412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939800" y="4222750"/>
            <a:ext cx="1985963" cy="1995488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</p:pic>
      <p:pic>
        <p:nvPicPr>
          <p:cNvPr id="17413" name="Picture 5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378575" y="4222750"/>
            <a:ext cx="2033588" cy="1995488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</p:pic>
      <p:sp>
        <p:nvSpPr>
          <p:cNvPr id="17414" name="AutoShape 6"/>
          <p:cNvSpPr>
            <a:spLocks noChangeArrowheads="1"/>
          </p:cNvSpPr>
          <p:nvPr/>
        </p:nvSpPr>
        <p:spPr bwMode="auto">
          <a:xfrm>
            <a:off x="550863" y="1241425"/>
            <a:ext cx="7951787" cy="2506663"/>
          </a:xfrm>
          <a:custGeom>
            <a:avLst/>
            <a:gdLst>
              <a:gd name="G0" fmla="*/ 22089 1 2"/>
              <a:gd name="G1" fmla="*/ 6965 1 2"/>
              <a:gd name="G2" fmla="+- 6965 0 0"/>
              <a:gd name="G3" fmla="+- 22089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0" y="0"/>
                </a:moveTo>
                <a:lnTo>
                  <a:pt x="22089" y="0"/>
                </a:lnTo>
                <a:lnTo>
                  <a:pt x="22089" y="6965"/>
                </a:lnTo>
                <a:lnTo>
                  <a:pt x="0" y="6965"/>
                </a:lnTo>
                <a:close/>
              </a:path>
            </a:pathLst>
          </a:custGeom>
          <a:noFill/>
          <a:ln w="9525">
            <a:noFill/>
            <a:round/>
            <a:headEnd/>
            <a:tailEnd/>
          </a:ln>
          <a:effectLst/>
        </p:spPr>
        <p:txBody>
          <a:bodyPr lIns="90000" tIns="45000" rIns="90000" bIns="45000"/>
          <a:lstStyle/>
          <a:p>
            <a:pPr marL="215900" indent="-215900">
              <a:lnSpc>
                <a:spcPct val="100000"/>
              </a:lnSpc>
              <a:buFont typeface="Times New Roman" pitchFamily="16" charset="0"/>
              <a:buAutoNum type="arabicPeriod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</a:pP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Input face </a:t>
            </a:r>
            <a:r>
              <a:rPr lang="en-US" sz="2600" dirty="0" err="1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keypoints</a:t>
            </a:r>
            <a:endParaRPr lang="en-US" sz="2600" dirty="0">
              <a:solidFill>
                <a:srgbClr val="000000"/>
              </a:solidFill>
              <a:ea typeface="AR PL KaitiM GB" charset="0"/>
              <a:cs typeface="AR PL KaitiM GB" charset="0"/>
            </a:endParaRPr>
          </a:p>
          <a:p>
            <a:pPr marL="215900" indent="-215900">
              <a:lnSpc>
                <a:spcPct val="100000"/>
              </a:lnSpc>
              <a:buFont typeface="Times New Roman" pitchFamily="16" charset="0"/>
              <a:buAutoNum type="arabicPeriod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</a:pP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Pairwise </a:t>
            </a: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average </a:t>
            </a:r>
            <a:r>
              <a:rPr lang="en-US" sz="2600" dirty="0" err="1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keypoint</a:t>
            </a: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 coordinates</a:t>
            </a:r>
            <a:endParaRPr lang="en-US" sz="2600" dirty="0">
              <a:solidFill>
                <a:srgbClr val="000000"/>
              </a:solidFill>
              <a:ea typeface="AR PL KaitiM GB" charset="0"/>
              <a:cs typeface="AR PL KaitiM GB" charset="0"/>
            </a:endParaRPr>
          </a:p>
          <a:p>
            <a:pPr marL="215900" indent="-215900">
              <a:lnSpc>
                <a:spcPct val="100000"/>
              </a:lnSpc>
              <a:buFont typeface="Times New Roman" pitchFamily="16" charset="0"/>
              <a:buAutoNum type="arabicPeriod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</a:pP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Triangulate the faces</a:t>
            </a:r>
          </a:p>
          <a:p>
            <a:pPr marL="215900" indent="-215900">
              <a:lnSpc>
                <a:spcPct val="100000"/>
              </a:lnSpc>
              <a:buFont typeface="Times New Roman" pitchFamily="16" charset="0"/>
              <a:buAutoNum type="arabicPeriod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</a:pP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Warp: </a:t>
            </a: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transform </a:t>
            </a: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every face triangle</a:t>
            </a:r>
          </a:p>
          <a:p>
            <a:pPr marL="215900" indent="-215900">
              <a:lnSpc>
                <a:spcPct val="100000"/>
              </a:lnSpc>
              <a:buFont typeface="Times New Roman" pitchFamily="16" charset="0"/>
              <a:buAutoNum type="arabicPeriod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</a:pP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Average </a:t>
            </a:r>
            <a:r>
              <a:rPr lang="en-US" sz="2600" dirty="0" smtClean="0">
                <a:solidFill>
                  <a:srgbClr val="000000"/>
                </a:solidFill>
                <a:ea typeface="AR PL KaitiM GB" charset="0"/>
                <a:cs typeface="AR PL KaitiM GB" charset="0"/>
              </a:rPr>
              <a:t>the </a:t>
            </a:r>
            <a:r>
              <a:rPr lang="en-US" sz="2600" dirty="0">
                <a:solidFill>
                  <a:srgbClr val="000000"/>
                </a:solidFill>
                <a:ea typeface="AR PL KaitiM GB" charset="0"/>
                <a:cs typeface="AR PL KaitiM GB" charset="0"/>
              </a:rPr>
              <a:t>pixels</a:t>
            </a:r>
          </a:p>
        </p:txBody>
      </p:sp>
    </p:spTree>
    <p:extLst>
      <p:ext uri="{BB962C8B-B14F-4D97-AF65-F5344CB8AC3E}">
        <p14:creationId xmlns:p14="http://schemas.microsoft.com/office/powerpoint/2010/main" val="2350065954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Average of multiple </a:t>
            </a:r>
            <a:r>
              <a:rPr lang="en-US" dirty="0" smtClean="0"/>
              <a:t>faces</a:t>
            </a:r>
            <a:endParaRPr lang="en-US" dirty="0" smtClean="0"/>
          </a:p>
        </p:txBody>
      </p:sp>
      <p:pic>
        <p:nvPicPr>
          <p:cNvPr id="868357" name="Picture 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553200" y="2667000"/>
            <a:ext cx="1905000" cy="228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364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2400" y="2322513"/>
            <a:ext cx="3811588" cy="28590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5365" name="AutoShape 8"/>
          <p:cNvSpPr>
            <a:spLocks noChangeArrowheads="1"/>
          </p:cNvSpPr>
          <p:nvPr/>
        </p:nvSpPr>
        <p:spPr bwMode="auto">
          <a:xfrm>
            <a:off x="4419600" y="3657600"/>
            <a:ext cx="1828800" cy="457200"/>
          </a:xfrm>
          <a:prstGeom prst="rightArrow">
            <a:avLst>
              <a:gd name="adj1" fmla="val 50000"/>
              <a:gd name="adj2" fmla="val 100000"/>
            </a:avLst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15366" name="Text Box 9"/>
          <p:cNvSpPr txBox="1">
            <a:spLocks noChangeArrowheads="1"/>
          </p:cNvSpPr>
          <p:nvPr/>
        </p:nvSpPr>
        <p:spPr bwMode="auto">
          <a:xfrm>
            <a:off x="4019550" y="3008313"/>
            <a:ext cx="255905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457200" indent="-457200"/>
            <a:r>
              <a:rPr lang="en-US" sz="1800"/>
              <a:t>1. Warp to mean shape</a:t>
            </a:r>
          </a:p>
          <a:p>
            <a:pPr marL="457200" indent="-457200"/>
            <a:r>
              <a:rPr lang="en-US" sz="1800"/>
              <a:t>2. Average pixels</a:t>
            </a:r>
          </a:p>
        </p:txBody>
      </p:sp>
      <p:sp>
        <p:nvSpPr>
          <p:cNvPr id="15367" name="Rectangle 10"/>
          <p:cNvSpPr>
            <a:spLocks noChangeArrowheads="1"/>
          </p:cNvSpPr>
          <p:nvPr/>
        </p:nvSpPr>
        <p:spPr bwMode="auto">
          <a:xfrm>
            <a:off x="0" y="6453188"/>
            <a:ext cx="6994525" cy="336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600" dirty="0">
                <a:hlinkClick r:id="rId4"/>
              </a:rPr>
              <a:t>http://graphics.cs.cmu.edu/courses/15-463/2004_fall/www/handins/brh/final/</a:t>
            </a:r>
            <a:endParaRPr lang="en-US" sz="1600" dirty="0"/>
          </a:p>
        </p:txBody>
      </p:sp>
      <p:sp>
        <p:nvSpPr>
          <p:cNvPr id="8" name="Rectangle 10"/>
          <p:cNvSpPr>
            <a:spLocks noChangeArrowheads="1"/>
          </p:cNvSpPr>
          <p:nvPr/>
        </p:nvSpPr>
        <p:spPr bwMode="auto">
          <a:xfrm>
            <a:off x="2354014" y="5486400"/>
            <a:ext cx="419918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600" dirty="0">
                <a:hlinkClick r:id="rId5"/>
              </a:rPr>
              <a:t>http://www.faceresearch.org/demos/</a:t>
            </a:r>
            <a:r>
              <a:rPr lang="en-US" sz="1600" dirty="0" smtClean="0">
                <a:hlinkClick r:id="rId5"/>
              </a:rPr>
              <a:t>average</a:t>
            </a:r>
            <a:endParaRPr lang="en-US" sz="1600" dirty="0" smtClean="0"/>
          </a:p>
        </p:txBody>
      </p:sp>
    </p:spTree>
    <p:extLst>
      <p:ext uri="{BB962C8B-B14F-4D97-AF65-F5344CB8AC3E}">
        <p14:creationId xmlns:p14="http://schemas.microsoft.com/office/powerpoint/2010/main" val="18424582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83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Average Men of the world</a:t>
            </a:r>
            <a:endParaRPr lang="en-US" dirty="0"/>
          </a:p>
        </p:txBody>
      </p:sp>
      <p:pic>
        <p:nvPicPr>
          <p:cNvPr id="4" name="Picture 3" descr="average_faces_of_men-741954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5066" b="50124"/>
          <a:stretch/>
        </p:blipFill>
        <p:spPr>
          <a:xfrm>
            <a:off x="804333" y="990600"/>
            <a:ext cx="7425267" cy="57248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227504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Average Women of the world</a:t>
            </a:r>
            <a:endParaRPr lang="en-US" dirty="0"/>
          </a:p>
        </p:txBody>
      </p:sp>
      <p:pic>
        <p:nvPicPr>
          <p:cNvPr id="3" name="Picture 2" descr="average-face-females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132" t="19754" b="20493"/>
          <a:stretch/>
        </p:blipFill>
        <p:spPr>
          <a:xfrm>
            <a:off x="1219200" y="1074382"/>
            <a:ext cx="6781800" cy="5707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04264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Subpopulation means</a:t>
            </a:r>
          </a:p>
        </p:txBody>
      </p:sp>
      <p:sp>
        <p:nvSpPr>
          <p:cNvPr id="18435" name="Rectangle 11"/>
          <p:cNvSpPr>
            <a:spLocks noGrp="1" noChangeArrowheads="1"/>
          </p:cNvSpPr>
          <p:nvPr>
            <p:ph type="body" sz="half" idx="1"/>
          </p:nvPr>
        </p:nvSpPr>
        <p:spPr>
          <a:xfrm>
            <a:off x="685800" y="914400"/>
            <a:ext cx="3810000" cy="1828800"/>
          </a:xfrm>
        </p:spPr>
        <p:txBody>
          <a:bodyPr/>
          <a:lstStyle/>
          <a:p>
            <a:pPr marL="0" indent="0"/>
            <a:r>
              <a:rPr lang="en-US" sz="2000" dirty="0" smtClean="0"/>
              <a:t>Other Examples:</a:t>
            </a:r>
          </a:p>
          <a:p>
            <a:pPr lvl="1"/>
            <a:r>
              <a:rPr lang="en-US" sz="1800" dirty="0" smtClean="0"/>
              <a:t>Average Kids</a:t>
            </a:r>
          </a:p>
          <a:p>
            <a:pPr lvl="1"/>
            <a:r>
              <a:rPr lang="en-US" sz="1800" dirty="0" smtClean="0"/>
              <a:t>Happy Males</a:t>
            </a:r>
          </a:p>
          <a:p>
            <a:pPr lvl="1"/>
            <a:r>
              <a:rPr lang="en-US" sz="1800" dirty="0" smtClean="0"/>
              <a:t>Etc.</a:t>
            </a:r>
          </a:p>
          <a:p>
            <a:pPr lvl="1"/>
            <a:r>
              <a:rPr lang="en-US" sz="1800" dirty="0" smtClean="0">
                <a:hlinkClick r:id="rId3"/>
              </a:rPr>
              <a:t>http://www.faceresearch.org</a:t>
            </a:r>
            <a:r>
              <a:rPr lang="en-US" sz="1800" dirty="0" smtClean="0"/>
              <a:t/>
            </a:r>
            <a:br>
              <a:rPr lang="en-US" sz="1800" dirty="0" smtClean="0"/>
            </a:br>
            <a:endParaRPr lang="en-US" sz="1800" dirty="0" smtClean="0"/>
          </a:p>
        </p:txBody>
      </p:sp>
      <p:pic>
        <p:nvPicPr>
          <p:cNvPr id="18436" name="Picture 6" descr="Das durchschnittliche Frauengesicht">
            <a:hlinkClick r:id="rId4"/>
          </p:cNvPr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619034" y="990600"/>
            <a:ext cx="1839166" cy="2298607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</p:spPr>
      </p:pic>
      <p:pic>
        <p:nvPicPr>
          <p:cNvPr id="18437" name="Picture 8" descr="Das durchschnittliche Männergesicht">
            <a:hlinkClick r:id="rId6"/>
          </p:cNvPr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6645773" y="3886200"/>
            <a:ext cx="1829360" cy="2286000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</p:spPr>
      </p:pic>
      <p:sp>
        <p:nvSpPr>
          <p:cNvPr id="18438" name="Text Box 9"/>
          <p:cNvSpPr txBox="1">
            <a:spLocks noChangeArrowheads="1"/>
          </p:cNvSpPr>
          <p:nvPr/>
        </p:nvSpPr>
        <p:spPr bwMode="auto">
          <a:xfrm>
            <a:off x="6645773" y="6240551"/>
            <a:ext cx="2025651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2000" dirty="0"/>
              <a:t>Average male</a:t>
            </a:r>
          </a:p>
        </p:txBody>
      </p:sp>
      <p:sp>
        <p:nvSpPr>
          <p:cNvPr id="18439" name="Text Box 10"/>
          <p:cNvSpPr txBox="1">
            <a:spLocks noChangeArrowheads="1"/>
          </p:cNvSpPr>
          <p:nvPr/>
        </p:nvSpPr>
        <p:spPr bwMode="auto">
          <a:xfrm>
            <a:off x="6519038" y="3352800"/>
            <a:ext cx="211851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2000" dirty="0"/>
              <a:t>Average female</a:t>
            </a:r>
          </a:p>
        </p:txBody>
      </p:sp>
      <p:pic>
        <p:nvPicPr>
          <p:cNvPr id="2" name="Picture 1" descr="average-kid.jpg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5000" y="3638490"/>
            <a:ext cx="1952766" cy="2602061"/>
          </a:xfrm>
          <a:prstGeom prst="rect">
            <a:avLst/>
          </a:prstGeom>
        </p:spPr>
      </p:pic>
      <p:sp>
        <p:nvSpPr>
          <p:cNvPr id="9" name="Text Box 9"/>
          <p:cNvSpPr txBox="1">
            <a:spLocks noChangeArrowheads="1"/>
          </p:cNvSpPr>
          <p:nvPr/>
        </p:nvSpPr>
        <p:spPr bwMode="auto">
          <a:xfrm>
            <a:off x="793749" y="6240551"/>
            <a:ext cx="1568451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2000" dirty="0"/>
              <a:t>Average </a:t>
            </a:r>
            <a:r>
              <a:rPr lang="en-US" sz="2000" dirty="0" smtClean="0"/>
              <a:t>kid</a:t>
            </a:r>
            <a:endParaRPr lang="en-US" sz="2000" dirty="0"/>
          </a:p>
        </p:txBody>
      </p:sp>
      <p:pic>
        <p:nvPicPr>
          <p:cNvPr id="3" name="Picture 2" descr="average-happy-male.jpg"/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333" t="12196" r="14666" b="12257"/>
          <a:stretch/>
        </p:blipFill>
        <p:spPr>
          <a:xfrm>
            <a:off x="3641178" y="3752910"/>
            <a:ext cx="1709244" cy="2389777"/>
          </a:xfrm>
          <a:prstGeom prst="rect">
            <a:avLst/>
          </a:prstGeom>
        </p:spPr>
      </p:pic>
      <p:sp>
        <p:nvSpPr>
          <p:cNvPr id="11" name="Text Box 9"/>
          <p:cNvSpPr txBox="1">
            <a:spLocks noChangeArrowheads="1"/>
          </p:cNvSpPr>
          <p:nvPr/>
        </p:nvSpPr>
        <p:spPr bwMode="auto">
          <a:xfrm>
            <a:off x="3124200" y="6215769"/>
            <a:ext cx="2743200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2000" dirty="0"/>
              <a:t>Average </a:t>
            </a:r>
            <a:r>
              <a:rPr lang="en-US" sz="2000" dirty="0" smtClean="0"/>
              <a:t>happy male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4299836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How to represent variations?</a:t>
            </a:r>
            <a:endParaRPr lang="en-US" dirty="0" smtClean="0"/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28600" y="1066800"/>
            <a:ext cx="3048000" cy="5257800"/>
          </a:xfrm>
        </p:spPr>
        <p:txBody>
          <a:bodyPr/>
          <a:lstStyle/>
          <a:p>
            <a:r>
              <a:rPr lang="en-US" sz="2800" smtClean="0"/>
              <a:t>Training images</a:t>
            </a:r>
          </a:p>
          <a:p>
            <a:r>
              <a:rPr lang="en-US" sz="2800" b="1" smtClean="0"/>
              <a:t>x</a:t>
            </a:r>
            <a:r>
              <a:rPr lang="en-US" sz="2800" baseline="-25000" smtClean="0"/>
              <a:t>1</a:t>
            </a:r>
            <a:r>
              <a:rPr lang="en-US" sz="2800" smtClean="0"/>
              <a:t>,…,</a:t>
            </a:r>
            <a:r>
              <a:rPr lang="en-US" sz="2800" b="1" smtClean="0"/>
              <a:t>x</a:t>
            </a:r>
            <a:r>
              <a:rPr lang="en-US" sz="2800" baseline="-25000" smtClean="0"/>
              <a:t>N</a:t>
            </a:r>
          </a:p>
        </p:txBody>
      </p:sp>
      <p:pic>
        <p:nvPicPr>
          <p:cNvPr id="24580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895600" y="990600"/>
            <a:ext cx="5638800" cy="5638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PCA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Arial" pitchFamily="34" charset="0"/>
              <a:buChar char="•"/>
              <a:defRPr/>
            </a:pPr>
            <a:endParaRPr lang="en-US" dirty="0" smtClean="0"/>
          </a:p>
          <a:p>
            <a:pPr>
              <a:buFont typeface="Arial" pitchFamily="34" charset="0"/>
              <a:buChar char="•"/>
              <a:defRPr/>
            </a:pPr>
            <a:r>
              <a:rPr lang="en-US" dirty="0" smtClean="0"/>
              <a:t>General dimensionality reduction </a:t>
            </a:r>
            <a:r>
              <a:rPr lang="en-US" dirty="0" smtClean="0"/>
              <a:t>technique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US" dirty="0" smtClean="0"/>
              <a:t>Finds major directions of variation</a:t>
            </a:r>
            <a:endParaRPr lang="en-US" dirty="0" smtClean="0"/>
          </a:p>
          <a:p>
            <a:pPr>
              <a:buFont typeface="Arial" pitchFamily="34" charset="0"/>
              <a:buChar char="•"/>
              <a:defRPr/>
            </a:pPr>
            <a:endParaRPr lang="en-US" dirty="0" smtClean="0"/>
          </a:p>
          <a:p>
            <a:pPr>
              <a:buFont typeface="Arial" pitchFamily="34" charset="0"/>
              <a:buChar char="•"/>
              <a:defRPr/>
            </a:pPr>
            <a:r>
              <a:rPr lang="en-US" dirty="0" smtClean="0"/>
              <a:t>Preserves most of variance with a much more compact representation</a:t>
            </a:r>
          </a:p>
          <a:p>
            <a:pPr lvl="1">
              <a:buFont typeface="Arial" pitchFamily="34" charset="0"/>
              <a:buChar char="–"/>
              <a:defRPr/>
            </a:pPr>
            <a:r>
              <a:rPr lang="en-US" dirty="0" smtClean="0"/>
              <a:t>Lower storage requirements (eigenvectors + a few numbers per face)</a:t>
            </a:r>
          </a:p>
          <a:p>
            <a:pPr lvl="1">
              <a:buFont typeface="Arial" pitchFamily="34" charset="0"/>
              <a:buChar char="–"/>
              <a:defRPr/>
            </a:pPr>
            <a:r>
              <a:rPr lang="en-US" dirty="0" smtClean="0"/>
              <a:t>Faster </a:t>
            </a:r>
            <a:r>
              <a:rPr lang="en-US" dirty="0" smtClean="0"/>
              <a:t>matching/retrieval</a:t>
            </a:r>
            <a:endParaRPr lang="en-US" dirty="0" smtClean="0"/>
          </a:p>
          <a:p>
            <a:pPr>
              <a:buFont typeface="Arial" pitchFamily="34" charset="0"/>
              <a:buChar char="•"/>
              <a:defRPr/>
            </a:pPr>
            <a:endParaRPr lang="en-US" dirty="0" smtClean="0"/>
          </a:p>
          <a:p>
            <a:pPr lvl="1">
              <a:buFont typeface="Arial" pitchFamily="34" charset="0"/>
              <a:buNone/>
              <a:defRPr/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Principal Component Analysis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11200" y="1233488"/>
            <a:ext cx="7766050" cy="2881312"/>
          </a:xfrm>
        </p:spPr>
        <p:txBody>
          <a:bodyPr>
            <a:normAutofit fontScale="92500" lnSpcReduction="20000"/>
          </a:bodyPr>
          <a:lstStyle/>
          <a:p>
            <a:pPr>
              <a:lnSpc>
                <a:spcPct val="115000"/>
              </a:lnSpc>
              <a:spcBef>
                <a:spcPct val="15000"/>
              </a:spcBef>
            </a:pPr>
            <a:r>
              <a:rPr lang="en-US" dirty="0" smtClean="0"/>
              <a:t>Given a point set                     , in an </a:t>
            </a:r>
            <a:r>
              <a:rPr lang="en-US" sz="2500" i="1" dirty="0" smtClean="0">
                <a:latin typeface="Times New Roman" pitchFamily="18" charset="0"/>
              </a:rPr>
              <a:t>M</a:t>
            </a:r>
            <a:r>
              <a:rPr lang="en-US" dirty="0" smtClean="0"/>
              <a:t>-dim space, PCA finds a basis such that</a:t>
            </a:r>
          </a:p>
          <a:p>
            <a:pPr marL="457200" lvl="1" indent="-279400">
              <a:lnSpc>
                <a:spcPct val="110000"/>
              </a:lnSpc>
              <a:spcBef>
                <a:spcPct val="25000"/>
              </a:spcBef>
            </a:pPr>
            <a:r>
              <a:rPr lang="en-US" dirty="0" smtClean="0"/>
              <a:t>The most variation is in the first basis vector</a:t>
            </a:r>
          </a:p>
          <a:p>
            <a:pPr marL="457200" lvl="1" indent="-279400">
              <a:lnSpc>
                <a:spcPct val="110000"/>
              </a:lnSpc>
              <a:spcBef>
                <a:spcPct val="25000"/>
              </a:spcBef>
            </a:pPr>
            <a:r>
              <a:rPr lang="en-US" dirty="0" smtClean="0"/>
              <a:t>The second most, in the second vector that is orthogonal to the first vector</a:t>
            </a:r>
          </a:p>
          <a:p>
            <a:pPr marL="457200" lvl="1" indent="-279400">
              <a:lnSpc>
                <a:spcPct val="110000"/>
              </a:lnSpc>
              <a:spcBef>
                <a:spcPct val="25000"/>
              </a:spcBef>
            </a:pPr>
            <a:r>
              <a:rPr lang="en-US" dirty="0" smtClean="0"/>
              <a:t>The third…</a:t>
            </a:r>
            <a:endParaRPr lang="en-US" dirty="0" smtClean="0"/>
          </a:p>
        </p:txBody>
      </p:sp>
      <p:grpSp>
        <p:nvGrpSpPr>
          <p:cNvPr id="29700" name="Group 4"/>
          <p:cNvGrpSpPr>
            <a:grpSpLocks/>
          </p:cNvGrpSpPr>
          <p:nvPr/>
        </p:nvGrpSpPr>
        <p:grpSpPr bwMode="auto">
          <a:xfrm>
            <a:off x="1433513" y="4360861"/>
            <a:ext cx="6719887" cy="2116139"/>
            <a:chOff x="903" y="2408"/>
            <a:chExt cx="4233" cy="1333"/>
          </a:xfrm>
        </p:grpSpPr>
        <p:grpSp>
          <p:nvGrpSpPr>
            <p:cNvPr id="29702" name="Group 5"/>
            <p:cNvGrpSpPr>
              <a:grpSpLocks/>
            </p:cNvGrpSpPr>
            <p:nvPr/>
          </p:nvGrpSpPr>
          <p:grpSpPr bwMode="auto">
            <a:xfrm>
              <a:off x="903" y="2408"/>
              <a:ext cx="3463" cy="1333"/>
              <a:chOff x="903" y="2408"/>
              <a:chExt cx="3463" cy="1333"/>
            </a:xfrm>
          </p:grpSpPr>
          <p:pic>
            <p:nvPicPr>
              <p:cNvPr id="29705" name="Picture 6" descr="scatter1"/>
              <p:cNvPicPr>
                <a:picLocks noChangeAspect="1" noChangeArrowheads="1"/>
              </p:cNvPicPr>
              <p:nvPr/>
            </p:nvPicPr>
            <p:blipFill>
              <a:blip r:embed="rId4" cstate="print"/>
              <a:srcRect/>
              <a:stretch>
                <a:fillRect/>
              </a:stretch>
            </p:blipFill>
            <p:spPr bwMode="auto">
              <a:xfrm>
                <a:off x="903" y="2509"/>
                <a:ext cx="3387" cy="123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29706" name="Text Box 7"/>
              <p:cNvSpPr txBox="1">
                <a:spLocks noChangeArrowheads="1"/>
              </p:cNvSpPr>
              <p:nvPr/>
            </p:nvSpPr>
            <p:spPr bwMode="auto">
              <a:xfrm>
                <a:off x="1286" y="2408"/>
                <a:ext cx="254" cy="28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>
                  <a:lnSpc>
                    <a:spcPct val="105000"/>
                  </a:lnSpc>
                  <a:spcBef>
                    <a:spcPct val="20000"/>
                  </a:spcBef>
                  <a:spcAft>
                    <a:spcPct val="10000"/>
                  </a:spcAft>
                  <a:buSzPct val="120000"/>
                </a:pPr>
                <a:r>
                  <a:rPr lang="en-US" sz="2200" i="1">
                    <a:solidFill>
                      <a:srgbClr val="000000"/>
                    </a:solidFill>
                    <a:latin typeface="Times New Roman" pitchFamily="18" charset="0"/>
                  </a:rPr>
                  <a:t>x</a:t>
                </a:r>
                <a:r>
                  <a:rPr lang="en-US" sz="2200" baseline="-25000">
                    <a:solidFill>
                      <a:srgbClr val="000000"/>
                    </a:solidFill>
                    <a:latin typeface="Times New Roman" pitchFamily="18" charset="0"/>
                  </a:rPr>
                  <a:t>1</a:t>
                </a:r>
              </a:p>
            </p:txBody>
          </p:sp>
          <p:sp>
            <p:nvSpPr>
              <p:cNvPr id="29707" name="Text Box 8"/>
              <p:cNvSpPr txBox="1">
                <a:spLocks noChangeArrowheads="1"/>
              </p:cNvSpPr>
              <p:nvPr/>
            </p:nvSpPr>
            <p:spPr bwMode="auto">
              <a:xfrm>
                <a:off x="1951" y="3041"/>
                <a:ext cx="254" cy="28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>
                  <a:lnSpc>
                    <a:spcPct val="105000"/>
                  </a:lnSpc>
                  <a:spcBef>
                    <a:spcPct val="20000"/>
                  </a:spcBef>
                  <a:spcAft>
                    <a:spcPct val="10000"/>
                  </a:spcAft>
                  <a:buSzPct val="120000"/>
                </a:pPr>
                <a:r>
                  <a:rPr lang="en-US" sz="2200" i="1">
                    <a:solidFill>
                      <a:srgbClr val="000000"/>
                    </a:solidFill>
                    <a:latin typeface="Times New Roman" pitchFamily="18" charset="0"/>
                  </a:rPr>
                  <a:t>x</a:t>
                </a:r>
                <a:r>
                  <a:rPr lang="en-US" sz="2200" baseline="-25000">
                    <a:solidFill>
                      <a:srgbClr val="000000"/>
                    </a:solidFill>
                    <a:latin typeface="Times New Roman" pitchFamily="18" charset="0"/>
                  </a:rPr>
                  <a:t>0</a:t>
                </a:r>
              </a:p>
            </p:txBody>
          </p:sp>
          <p:sp>
            <p:nvSpPr>
              <p:cNvPr id="29708" name="Text Box 9"/>
              <p:cNvSpPr txBox="1">
                <a:spLocks noChangeArrowheads="1"/>
              </p:cNvSpPr>
              <p:nvPr/>
            </p:nvSpPr>
            <p:spPr bwMode="auto">
              <a:xfrm>
                <a:off x="3439" y="2409"/>
                <a:ext cx="254" cy="28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>
                  <a:lnSpc>
                    <a:spcPct val="105000"/>
                  </a:lnSpc>
                  <a:spcBef>
                    <a:spcPct val="20000"/>
                  </a:spcBef>
                  <a:spcAft>
                    <a:spcPct val="10000"/>
                  </a:spcAft>
                  <a:buSzPct val="120000"/>
                </a:pPr>
                <a:r>
                  <a:rPr lang="en-US" sz="2200" i="1">
                    <a:solidFill>
                      <a:srgbClr val="000000"/>
                    </a:solidFill>
                    <a:latin typeface="Times New Roman" pitchFamily="18" charset="0"/>
                  </a:rPr>
                  <a:t>x</a:t>
                </a:r>
                <a:r>
                  <a:rPr lang="en-US" sz="2200" baseline="-25000">
                    <a:solidFill>
                      <a:srgbClr val="000000"/>
                    </a:solidFill>
                    <a:latin typeface="Times New Roman" pitchFamily="18" charset="0"/>
                  </a:rPr>
                  <a:t>1</a:t>
                </a:r>
              </a:p>
            </p:txBody>
          </p:sp>
          <p:sp>
            <p:nvSpPr>
              <p:cNvPr id="29709" name="Text Box 10"/>
              <p:cNvSpPr txBox="1">
                <a:spLocks noChangeArrowheads="1"/>
              </p:cNvSpPr>
              <p:nvPr/>
            </p:nvSpPr>
            <p:spPr bwMode="auto">
              <a:xfrm>
                <a:off x="4112" y="3042"/>
                <a:ext cx="254" cy="28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pPr>
                  <a:lnSpc>
                    <a:spcPct val="105000"/>
                  </a:lnSpc>
                  <a:spcBef>
                    <a:spcPct val="20000"/>
                  </a:spcBef>
                  <a:spcAft>
                    <a:spcPct val="10000"/>
                  </a:spcAft>
                  <a:buSzPct val="120000"/>
                </a:pPr>
                <a:r>
                  <a:rPr lang="en-US" sz="2200" i="1">
                    <a:solidFill>
                      <a:srgbClr val="000000"/>
                    </a:solidFill>
                    <a:latin typeface="Times New Roman" pitchFamily="18" charset="0"/>
                  </a:rPr>
                  <a:t>x</a:t>
                </a:r>
                <a:r>
                  <a:rPr lang="en-US" sz="2200" baseline="-25000">
                    <a:solidFill>
                      <a:srgbClr val="000000"/>
                    </a:solidFill>
                    <a:latin typeface="Times New Roman" pitchFamily="18" charset="0"/>
                  </a:rPr>
                  <a:t>0</a:t>
                </a:r>
              </a:p>
            </p:txBody>
          </p:sp>
        </p:grpSp>
        <p:sp>
          <p:nvSpPr>
            <p:cNvPr id="29703" name="Text Box 11"/>
            <p:cNvSpPr txBox="1">
              <a:spLocks noChangeArrowheads="1"/>
            </p:cNvSpPr>
            <p:nvPr/>
          </p:nvSpPr>
          <p:spPr bwMode="auto">
            <a:xfrm>
              <a:off x="4134" y="2423"/>
              <a:ext cx="1002" cy="38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>
                <a:lnSpc>
                  <a:spcPct val="105000"/>
                </a:lnSpc>
                <a:spcBef>
                  <a:spcPct val="20000"/>
                </a:spcBef>
                <a:spcAft>
                  <a:spcPct val="10000"/>
                </a:spcAft>
                <a:buSzPct val="120000"/>
              </a:pPr>
              <a:r>
                <a:rPr lang="en-US" sz="1600">
                  <a:solidFill>
                    <a:srgbClr val="990000"/>
                  </a:solidFill>
                </a:rPr>
                <a:t>1</a:t>
              </a:r>
              <a:r>
                <a:rPr lang="en-US" sz="1600" baseline="30000">
                  <a:solidFill>
                    <a:srgbClr val="990000"/>
                  </a:solidFill>
                </a:rPr>
                <a:t>st</a:t>
              </a:r>
              <a:r>
                <a:rPr lang="en-US" sz="1600">
                  <a:solidFill>
                    <a:srgbClr val="990000"/>
                  </a:solidFill>
                </a:rPr>
                <a:t> principal component</a:t>
              </a:r>
            </a:p>
          </p:txBody>
        </p:sp>
        <p:sp>
          <p:nvSpPr>
            <p:cNvPr id="29704" name="Text Box 12"/>
            <p:cNvSpPr txBox="1">
              <a:spLocks noChangeArrowheads="1"/>
            </p:cNvSpPr>
            <p:nvPr/>
          </p:nvSpPr>
          <p:spPr bwMode="auto">
            <a:xfrm>
              <a:off x="2751" y="2696"/>
              <a:ext cx="1002" cy="38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>
                <a:lnSpc>
                  <a:spcPct val="105000"/>
                </a:lnSpc>
                <a:spcBef>
                  <a:spcPct val="20000"/>
                </a:spcBef>
                <a:spcAft>
                  <a:spcPct val="10000"/>
                </a:spcAft>
                <a:buSzPct val="120000"/>
              </a:pPr>
              <a:r>
                <a:rPr lang="en-US" sz="1600">
                  <a:solidFill>
                    <a:srgbClr val="990000"/>
                  </a:solidFill>
                </a:rPr>
                <a:t>2</a:t>
              </a:r>
              <a:r>
                <a:rPr lang="en-US" sz="1600" baseline="30000">
                  <a:solidFill>
                    <a:srgbClr val="990000"/>
                  </a:solidFill>
                </a:rPr>
                <a:t>nd</a:t>
              </a:r>
              <a:r>
                <a:rPr lang="en-US" sz="1600">
                  <a:solidFill>
                    <a:srgbClr val="990000"/>
                  </a:solidFill>
                </a:rPr>
                <a:t> principal component</a:t>
              </a:r>
            </a:p>
          </p:txBody>
        </p:sp>
      </p:grpSp>
      <p:pic>
        <p:nvPicPr>
          <p:cNvPr id="29701" name="Picture 13" descr="txp_fig"/>
          <p:cNvPicPr>
            <a:picLocks noChangeAspect="1" noChangeArrowheads="1"/>
          </p:cNvPicPr>
          <p:nvPr>
            <p:custDataLst>
              <p:tags r:id="rId1"/>
            </p:custDataLst>
          </p:nvPr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/>
          <a:stretch>
            <a:fillRect/>
          </a:stretch>
        </p:blipFill>
        <p:spPr bwMode="auto">
          <a:xfrm>
            <a:off x="3941762" y="1371600"/>
            <a:ext cx="1304925" cy="3016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</p:spPr>
      </p:pic>
      <p:pic>
        <p:nvPicPr>
          <p:cNvPr id="14" name="Picture 13" descr="Screen Shot 2013-12-02 at 10.00.27 PM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3964405"/>
            <a:ext cx="8361680" cy="2881463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3144837" y="4360861"/>
            <a:ext cx="256192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1</a:t>
            </a:r>
            <a:r>
              <a:rPr lang="en-US" baseline="30000" dirty="0" smtClean="0"/>
              <a:t>st</a:t>
            </a:r>
            <a:r>
              <a:rPr lang="en-US" dirty="0" smtClean="0"/>
              <a:t> principal component</a:t>
            </a:r>
            <a:endParaRPr lang="en-US" dirty="0"/>
          </a:p>
        </p:txBody>
      </p:sp>
      <p:sp>
        <p:nvSpPr>
          <p:cNvPr id="16" name="TextBox 15"/>
          <p:cNvSpPr txBox="1"/>
          <p:nvPr/>
        </p:nvSpPr>
        <p:spPr>
          <a:xfrm>
            <a:off x="1217284" y="4177664"/>
            <a:ext cx="157750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</a:t>
            </a:r>
            <a:r>
              <a:rPr lang="en-US" baseline="30000" dirty="0" smtClean="0"/>
              <a:t>nd</a:t>
            </a:r>
            <a:r>
              <a:rPr lang="en-US" dirty="0" smtClean="0"/>
              <a:t> principal component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185715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PCA in MATLAB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914400"/>
            <a:ext cx="7772400" cy="2819400"/>
          </a:xfrm>
        </p:spPr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en-US" dirty="0">
                <a:latin typeface="Courier"/>
                <a:cs typeface="Courier"/>
              </a:rPr>
              <a:t>x=rand(3,10);%10 3D examples</a:t>
            </a:r>
          </a:p>
          <a:p>
            <a:pPr marL="0" indent="0">
              <a:buNone/>
            </a:pPr>
            <a:r>
              <a:rPr lang="en-US" dirty="0">
                <a:latin typeface="Courier"/>
                <a:cs typeface="Courier"/>
              </a:rPr>
              <a:t> </a:t>
            </a:r>
          </a:p>
          <a:p>
            <a:pPr marL="0" indent="0">
              <a:buNone/>
            </a:pPr>
            <a:r>
              <a:rPr lang="en-US" dirty="0" smtClean="0">
                <a:latin typeface="Courier"/>
                <a:cs typeface="Courier"/>
              </a:rPr>
              <a:t>mu</a:t>
            </a:r>
            <a:r>
              <a:rPr lang="en-US" dirty="0" smtClean="0">
                <a:latin typeface="Courier"/>
                <a:cs typeface="Courier"/>
              </a:rPr>
              <a:t>=mean(x,2</a:t>
            </a:r>
            <a:r>
              <a:rPr lang="en-US" dirty="0">
                <a:latin typeface="Courier"/>
                <a:cs typeface="Courier"/>
              </a:rPr>
              <a:t>);</a:t>
            </a:r>
          </a:p>
          <a:p>
            <a:pPr marL="0" indent="0">
              <a:buNone/>
            </a:pPr>
            <a:r>
              <a:rPr lang="en-US" dirty="0" err="1" smtClean="0">
                <a:latin typeface="Courier"/>
                <a:cs typeface="Courier"/>
              </a:rPr>
              <a:t>x</a:t>
            </a:r>
            <a:r>
              <a:rPr lang="en-US" dirty="0" err="1" smtClean="0">
                <a:latin typeface="Courier"/>
                <a:cs typeface="Courier"/>
              </a:rPr>
              <a:t>_norm</a:t>
            </a:r>
            <a:r>
              <a:rPr lang="en-US" dirty="0" smtClean="0">
                <a:latin typeface="Courier"/>
                <a:cs typeface="Courier"/>
              </a:rPr>
              <a:t> </a:t>
            </a:r>
            <a:r>
              <a:rPr lang="tr-TR" dirty="0" smtClean="0">
                <a:latin typeface="Courier"/>
                <a:cs typeface="Courier"/>
              </a:rPr>
              <a:t>=</a:t>
            </a:r>
            <a:r>
              <a:rPr lang="en-US" dirty="0" smtClean="0">
                <a:latin typeface="Courier"/>
                <a:cs typeface="Courier"/>
              </a:rPr>
              <a:t> </a:t>
            </a:r>
            <a:r>
              <a:rPr lang="tr-TR" dirty="0" smtClean="0">
                <a:latin typeface="Courier"/>
                <a:cs typeface="Courier"/>
              </a:rPr>
              <a:t>x-repmat(</a:t>
            </a:r>
            <a:r>
              <a:rPr lang="en-US" dirty="0" smtClean="0">
                <a:latin typeface="Courier"/>
                <a:cs typeface="Courier"/>
              </a:rPr>
              <a:t>mu</a:t>
            </a:r>
            <a:r>
              <a:rPr lang="tr-TR" dirty="0" smtClean="0">
                <a:latin typeface="Courier"/>
                <a:cs typeface="Courier"/>
              </a:rPr>
              <a:t>,[</a:t>
            </a:r>
            <a:r>
              <a:rPr lang="tr-TR" dirty="0">
                <a:latin typeface="Courier"/>
                <a:cs typeface="Courier"/>
              </a:rPr>
              <a:t>1 n]);</a:t>
            </a:r>
          </a:p>
          <a:p>
            <a:pPr marL="0" indent="0">
              <a:buNone/>
            </a:pPr>
            <a:r>
              <a:rPr lang="en-US" dirty="0" err="1" smtClean="0">
                <a:latin typeface="Courier"/>
                <a:cs typeface="Courier"/>
              </a:rPr>
              <a:t>x_covariance</a:t>
            </a:r>
            <a:r>
              <a:rPr lang="en-US" dirty="0" smtClean="0">
                <a:latin typeface="Courier"/>
                <a:cs typeface="Courier"/>
              </a:rPr>
              <a:t> </a:t>
            </a:r>
            <a:r>
              <a:rPr lang="sk-SK" dirty="0" smtClean="0">
                <a:latin typeface="Courier"/>
                <a:cs typeface="Courier"/>
              </a:rPr>
              <a:t>=</a:t>
            </a:r>
            <a:r>
              <a:rPr lang="en-US" dirty="0" smtClean="0">
                <a:latin typeface="Courier"/>
                <a:cs typeface="Courier"/>
              </a:rPr>
              <a:t> </a:t>
            </a:r>
            <a:r>
              <a:rPr lang="sk-SK" dirty="0" smtClean="0">
                <a:latin typeface="Courier"/>
                <a:cs typeface="Courier"/>
              </a:rPr>
              <a:t>x</a:t>
            </a:r>
            <a:r>
              <a:rPr lang="en-US" dirty="0" smtClean="0">
                <a:latin typeface="Courier"/>
                <a:cs typeface="Courier"/>
              </a:rPr>
              <a:t>_norm</a:t>
            </a:r>
            <a:r>
              <a:rPr lang="sk-SK" dirty="0" smtClean="0">
                <a:latin typeface="Courier"/>
                <a:cs typeface="Courier"/>
              </a:rPr>
              <a:t>*x</a:t>
            </a:r>
            <a:r>
              <a:rPr lang="en-US" dirty="0" smtClean="0">
                <a:latin typeface="Courier"/>
                <a:cs typeface="Courier"/>
              </a:rPr>
              <a:t>_norm</a:t>
            </a:r>
            <a:r>
              <a:rPr lang="sk-SK" dirty="0" smtClean="0">
                <a:latin typeface="Courier"/>
                <a:cs typeface="Courier"/>
              </a:rPr>
              <a:t>';</a:t>
            </a:r>
            <a:endParaRPr lang="sk-SK" dirty="0">
              <a:latin typeface="Courier"/>
              <a:cs typeface="Courier"/>
            </a:endParaRPr>
          </a:p>
          <a:p>
            <a:pPr marL="0" indent="0">
              <a:buNone/>
            </a:pPr>
            <a:r>
              <a:rPr lang="de-DE" dirty="0">
                <a:latin typeface="Courier"/>
                <a:cs typeface="Courier"/>
              </a:rPr>
              <a:t>[</a:t>
            </a:r>
            <a:r>
              <a:rPr lang="de-DE" dirty="0" smtClean="0">
                <a:latin typeface="Courier"/>
                <a:cs typeface="Courier"/>
              </a:rPr>
              <a:t>U, </a:t>
            </a:r>
            <a:r>
              <a:rPr lang="de-DE" dirty="0">
                <a:latin typeface="Courier"/>
                <a:cs typeface="Courier"/>
              </a:rPr>
              <a:t>E] = </a:t>
            </a:r>
            <a:r>
              <a:rPr lang="de-DE" dirty="0" smtClean="0">
                <a:latin typeface="Courier"/>
                <a:cs typeface="Courier"/>
              </a:rPr>
              <a:t>eig(x_covariance</a:t>
            </a:r>
            <a:r>
              <a:rPr lang="de-DE" dirty="0">
                <a:latin typeface="Courier"/>
                <a:cs typeface="Courier"/>
              </a:rPr>
              <a:t>)</a:t>
            </a:r>
          </a:p>
          <a:p>
            <a:endParaRPr lang="en-US" dirty="0">
              <a:latin typeface="Courier"/>
              <a:cs typeface="Courier"/>
            </a:endParaRPr>
          </a:p>
          <a:p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304800" y="4419600"/>
            <a:ext cx="4572000" cy="1938992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cs-CZ" dirty="0">
                <a:latin typeface="Courier"/>
                <a:cs typeface="Courier"/>
              </a:rPr>
              <a:t>U =</a:t>
            </a:r>
          </a:p>
          <a:p>
            <a:r>
              <a:rPr lang="en-US" dirty="0">
                <a:latin typeface="Courier"/>
                <a:cs typeface="Courier"/>
              </a:rPr>
              <a:t>    </a:t>
            </a:r>
            <a:r>
              <a:rPr lang="en-US" dirty="0">
                <a:solidFill>
                  <a:srgbClr val="FF0000"/>
                </a:solidFill>
                <a:latin typeface="Courier"/>
                <a:cs typeface="Courier"/>
              </a:rPr>
              <a:t>0.74</a:t>
            </a:r>
            <a:r>
              <a:rPr lang="en-US" dirty="0">
                <a:latin typeface="Courier"/>
                <a:cs typeface="Courier"/>
              </a:rPr>
              <a:t> </a:t>
            </a:r>
            <a:r>
              <a:rPr lang="en-US" dirty="0">
                <a:solidFill>
                  <a:srgbClr val="008000"/>
                </a:solidFill>
                <a:latin typeface="Courier"/>
                <a:cs typeface="Courier"/>
              </a:rPr>
              <a:t>0.07</a:t>
            </a:r>
            <a:r>
              <a:rPr lang="en-US" dirty="0">
                <a:latin typeface="Courier"/>
                <a:cs typeface="Courier"/>
              </a:rPr>
              <a:t> </a:t>
            </a:r>
            <a:r>
              <a:rPr lang="en-US" dirty="0">
                <a:solidFill>
                  <a:srgbClr val="0066FF"/>
                </a:solidFill>
                <a:latin typeface="Courier"/>
                <a:cs typeface="Courier"/>
              </a:rPr>
              <a:t>-0.66</a:t>
            </a:r>
          </a:p>
          <a:p>
            <a:r>
              <a:rPr lang="en-US" dirty="0">
                <a:latin typeface="Courier"/>
                <a:cs typeface="Courier"/>
              </a:rPr>
              <a:t>    </a:t>
            </a:r>
            <a:r>
              <a:rPr lang="en-US" dirty="0">
                <a:solidFill>
                  <a:srgbClr val="FF0000"/>
                </a:solidFill>
                <a:latin typeface="Courier"/>
                <a:cs typeface="Courier"/>
              </a:rPr>
              <a:t>0.65</a:t>
            </a:r>
            <a:r>
              <a:rPr lang="en-US" dirty="0">
                <a:latin typeface="Courier"/>
                <a:cs typeface="Courier"/>
              </a:rPr>
              <a:t> </a:t>
            </a:r>
            <a:r>
              <a:rPr lang="en-US" dirty="0">
                <a:solidFill>
                  <a:srgbClr val="008000"/>
                </a:solidFill>
                <a:latin typeface="Courier"/>
                <a:cs typeface="Courier"/>
              </a:rPr>
              <a:t>0.10</a:t>
            </a:r>
            <a:r>
              <a:rPr lang="en-US" dirty="0">
                <a:latin typeface="Courier"/>
                <a:cs typeface="Courier"/>
              </a:rPr>
              <a:t>  </a:t>
            </a:r>
            <a:r>
              <a:rPr lang="en-US" dirty="0">
                <a:solidFill>
                  <a:srgbClr val="0066FF"/>
                </a:solidFill>
                <a:latin typeface="Courier"/>
                <a:cs typeface="Courier"/>
              </a:rPr>
              <a:t>0.74</a:t>
            </a:r>
          </a:p>
          <a:p>
            <a:r>
              <a:rPr lang="en-US" dirty="0">
                <a:latin typeface="Courier"/>
                <a:cs typeface="Courier"/>
              </a:rPr>
              <a:t>   </a:t>
            </a:r>
            <a:r>
              <a:rPr lang="en-US" dirty="0">
                <a:solidFill>
                  <a:srgbClr val="FF0000"/>
                </a:solidFill>
                <a:latin typeface="Courier"/>
                <a:cs typeface="Courier"/>
              </a:rPr>
              <a:t>-0.12</a:t>
            </a:r>
            <a:r>
              <a:rPr lang="en-US" dirty="0">
                <a:latin typeface="Courier"/>
                <a:cs typeface="Courier"/>
              </a:rPr>
              <a:t> </a:t>
            </a:r>
            <a:r>
              <a:rPr lang="en-US" dirty="0">
                <a:solidFill>
                  <a:srgbClr val="008000"/>
                </a:solidFill>
                <a:latin typeface="Courier"/>
                <a:cs typeface="Courier"/>
              </a:rPr>
              <a:t>0.99</a:t>
            </a:r>
            <a:r>
              <a:rPr lang="en-US" dirty="0">
                <a:latin typeface="Courier"/>
                <a:cs typeface="Courier"/>
              </a:rPr>
              <a:t> </a:t>
            </a:r>
            <a:r>
              <a:rPr lang="en-US" dirty="0">
                <a:solidFill>
                  <a:srgbClr val="0066FF"/>
                </a:solidFill>
                <a:latin typeface="Courier"/>
                <a:cs typeface="Courier"/>
              </a:rPr>
              <a:t>-0.02</a:t>
            </a:r>
          </a:p>
          <a:p>
            <a:endParaRPr lang="en-US" dirty="0">
              <a:latin typeface="Courier"/>
              <a:cs typeface="Courier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5105400" y="4421950"/>
            <a:ext cx="4572000" cy="1569660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dirty="0">
                <a:latin typeface="Courier"/>
                <a:cs typeface="Courier"/>
              </a:rPr>
              <a:t>E =</a:t>
            </a:r>
          </a:p>
          <a:p>
            <a:r>
              <a:rPr lang="en-US" dirty="0">
                <a:latin typeface="Courier"/>
                <a:cs typeface="Courier"/>
              </a:rPr>
              <a:t>    </a:t>
            </a:r>
            <a:r>
              <a:rPr lang="en-US" dirty="0">
                <a:solidFill>
                  <a:srgbClr val="FF0000"/>
                </a:solidFill>
                <a:latin typeface="Courier"/>
                <a:cs typeface="Courier"/>
              </a:rPr>
              <a:t>0.27</a:t>
            </a:r>
            <a:r>
              <a:rPr lang="en-US" dirty="0">
                <a:latin typeface="Courier"/>
                <a:cs typeface="Courier"/>
              </a:rPr>
              <a:t>    0    0</a:t>
            </a:r>
          </a:p>
          <a:p>
            <a:r>
              <a:rPr lang="en-US" dirty="0">
                <a:latin typeface="Courier"/>
                <a:cs typeface="Courier"/>
              </a:rPr>
              <a:t>       0 </a:t>
            </a:r>
            <a:r>
              <a:rPr lang="en-US" dirty="0">
                <a:solidFill>
                  <a:srgbClr val="008000"/>
                </a:solidFill>
                <a:latin typeface="Courier"/>
                <a:cs typeface="Courier"/>
              </a:rPr>
              <a:t>0.63</a:t>
            </a:r>
            <a:r>
              <a:rPr lang="en-US" dirty="0">
                <a:latin typeface="Courier"/>
                <a:cs typeface="Courier"/>
              </a:rPr>
              <a:t>    0</a:t>
            </a:r>
          </a:p>
          <a:p>
            <a:r>
              <a:rPr lang="en-US" dirty="0">
                <a:latin typeface="Courier"/>
                <a:cs typeface="Courier"/>
              </a:rPr>
              <a:t>       0    0 </a:t>
            </a:r>
            <a:r>
              <a:rPr lang="en-US" dirty="0">
                <a:solidFill>
                  <a:srgbClr val="0066FF"/>
                </a:solidFill>
                <a:latin typeface="Courier"/>
                <a:cs typeface="Courier"/>
              </a:rPr>
              <a:t>0.94</a:t>
            </a:r>
          </a:p>
        </p:txBody>
      </p:sp>
    </p:spTree>
    <p:extLst>
      <p:ext uri="{BB962C8B-B14F-4D97-AF65-F5344CB8AC3E}">
        <p14:creationId xmlns:p14="http://schemas.microsoft.com/office/powerpoint/2010/main" val="38050643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Principal Component Analysis</a:t>
            </a:r>
          </a:p>
        </p:txBody>
      </p:sp>
      <p:grpSp>
        <p:nvGrpSpPr>
          <p:cNvPr id="31747" name="Group 4"/>
          <p:cNvGrpSpPr>
            <a:grpSpLocks/>
          </p:cNvGrpSpPr>
          <p:nvPr/>
        </p:nvGrpSpPr>
        <p:grpSpPr bwMode="auto">
          <a:xfrm>
            <a:off x="609600" y="3429000"/>
            <a:ext cx="7600950" cy="2627312"/>
            <a:chOff x="376" y="897"/>
            <a:chExt cx="4788" cy="1655"/>
          </a:xfrm>
        </p:grpSpPr>
        <p:sp>
          <p:nvSpPr>
            <p:cNvPr id="31749" name="Rectangle 5"/>
            <p:cNvSpPr>
              <a:spLocks noChangeArrowheads="1"/>
            </p:cNvSpPr>
            <p:nvPr/>
          </p:nvSpPr>
          <p:spPr bwMode="auto">
            <a:xfrm>
              <a:off x="376" y="897"/>
              <a:ext cx="2784" cy="1557"/>
            </a:xfrm>
            <a:prstGeom prst="rect">
              <a:avLst/>
            </a:prstGeom>
            <a:noFill/>
            <a:ln w="12700">
              <a:noFill/>
              <a:miter lim="800000"/>
              <a:headEnd/>
              <a:tailEnd/>
            </a:ln>
          </p:spPr>
          <p:txBody>
            <a:bodyPr lIns="90488" tIns="44450" rIns="90488" bIns="44450"/>
            <a:lstStyle/>
            <a:p>
              <a:pPr marL="342900" indent="-342900">
                <a:spcBef>
                  <a:spcPct val="50000"/>
                </a:spcBef>
              </a:pPr>
              <a:r>
                <a:rPr lang="en-US" sz="2000" dirty="0"/>
                <a:t>Choosing subspace dimension</a:t>
              </a:r>
              <a:r>
                <a:rPr lang="en-US" sz="2800" i="1" dirty="0">
                  <a:latin typeface="Times New Roman" pitchFamily="18" charset="0"/>
                </a:rPr>
                <a:t> r</a:t>
              </a:r>
              <a:r>
                <a:rPr lang="en-US" sz="2000" dirty="0"/>
                <a:t>:</a:t>
              </a:r>
            </a:p>
            <a:p>
              <a:pPr marL="742950" lvl="1" indent="-285750">
                <a:spcBef>
                  <a:spcPct val="10000"/>
                </a:spcBef>
                <a:buFontTx/>
                <a:buChar char="•"/>
              </a:pPr>
              <a:r>
                <a:rPr lang="en-US" sz="2000" dirty="0"/>
                <a:t>look at decay of the eigenvalues as a function of  </a:t>
              </a:r>
              <a:r>
                <a:rPr lang="en-US" sz="2100" i="1" dirty="0">
                  <a:latin typeface="Times New Roman" pitchFamily="18" charset="0"/>
                </a:rPr>
                <a:t>r</a:t>
              </a:r>
            </a:p>
            <a:p>
              <a:pPr marL="742950" lvl="1" indent="-285750">
                <a:spcBef>
                  <a:spcPct val="10000"/>
                </a:spcBef>
                <a:buFontTx/>
                <a:buChar char="•"/>
              </a:pPr>
              <a:r>
                <a:rPr lang="en-US" sz="2000" dirty="0"/>
                <a:t>Larger </a:t>
              </a:r>
              <a:r>
                <a:rPr lang="en-US" sz="2200" i="1" dirty="0">
                  <a:latin typeface="Times New Roman" pitchFamily="18" charset="0"/>
                </a:rPr>
                <a:t>r</a:t>
              </a:r>
              <a:r>
                <a:rPr lang="en-US" sz="2000" dirty="0"/>
                <a:t> means lower expected error in the subspace data approximation</a:t>
              </a:r>
              <a:endParaRPr lang="en-US" sz="2100" i="1" dirty="0">
                <a:latin typeface="Times New Roman" pitchFamily="18" charset="0"/>
              </a:endParaRPr>
            </a:p>
          </p:txBody>
        </p:sp>
        <p:grpSp>
          <p:nvGrpSpPr>
            <p:cNvPr id="31750" name="Group 6"/>
            <p:cNvGrpSpPr>
              <a:grpSpLocks/>
            </p:cNvGrpSpPr>
            <p:nvPr/>
          </p:nvGrpSpPr>
          <p:grpSpPr bwMode="auto">
            <a:xfrm>
              <a:off x="3194" y="946"/>
              <a:ext cx="1970" cy="1606"/>
              <a:chOff x="3194" y="922"/>
              <a:chExt cx="1970" cy="1606"/>
            </a:xfrm>
          </p:grpSpPr>
          <p:grpSp>
            <p:nvGrpSpPr>
              <p:cNvPr id="31754" name="Group 7"/>
              <p:cNvGrpSpPr>
                <a:grpSpLocks/>
              </p:cNvGrpSpPr>
              <p:nvPr/>
            </p:nvGrpSpPr>
            <p:grpSpPr bwMode="auto">
              <a:xfrm>
                <a:off x="3194" y="922"/>
                <a:ext cx="1932" cy="1429"/>
                <a:chOff x="3194" y="922"/>
                <a:chExt cx="1932" cy="1429"/>
              </a:xfrm>
            </p:grpSpPr>
            <p:pic>
              <p:nvPicPr>
                <p:cNvPr id="31758" name="Picture 8" descr="baback1"/>
                <p:cNvPicPr>
                  <a:picLocks noChangeAspect="1" noChangeArrowheads="1"/>
                </p:cNvPicPr>
                <p:nvPr/>
              </p:nvPicPr>
              <p:blipFill>
                <a:blip r:embed="rId3" cstate="print"/>
                <a:srcRect/>
                <a:stretch>
                  <a:fillRect/>
                </a:stretch>
              </p:blipFill>
              <p:spPr bwMode="auto">
                <a:xfrm>
                  <a:off x="3194" y="922"/>
                  <a:ext cx="1932" cy="1429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</p:spPr>
            </p:pic>
            <p:sp>
              <p:nvSpPr>
                <p:cNvPr id="31759" name="Rectangle 9"/>
                <p:cNvSpPr>
                  <a:spLocks noChangeArrowheads="1"/>
                </p:cNvSpPr>
                <p:nvPr/>
              </p:nvSpPr>
              <p:spPr bwMode="auto">
                <a:xfrm>
                  <a:off x="3824" y="1136"/>
                  <a:ext cx="144" cy="152"/>
                </a:xfrm>
                <a:prstGeom prst="rect">
                  <a:avLst/>
                </a:prstGeom>
                <a:solidFill>
                  <a:schemeClr val="bg1"/>
                </a:solidFill>
                <a:ln w="12700">
                  <a:solidFill>
                    <a:schemeClr val="bg1"/>
                  </a:solidFill>
                  <a:miter lim="800000"/>
                  <a:headEnd/>
                  <a:tailEnd/>
                </a:ln>
              </p:spPr>
              <p:txBody>
                <a:bodyPr wrap="none" lIns="90488" tIns="44450" rIns="90488" bIns="44450" anchor="ctr"/>
                <a:lstStyle/>
                <a:p>
                  <a:endParaRPr lang="en-US"/>
                </a:p>
              </p:txBody>
            </p:sp>
            <p:sp>
              <p:nvSpPr>
                <p:cNvPr id="31760" name="Rectangle 10"/>
                <p:cNvSpPr>
                  <a:spLocks noChangeArrowheads="1"/>
                </p:cNvSpPr>
                <p:nvPr/>
              </p:nvSpPr>
              <p:spPr bwMode="auto">
                <a:xfrm>
                  <a:off x="3440" y="1136"/>
                  <a:ext cx="144" cy="152"/>
                </a:xfrm>
                <a:prstGeom prst="rect">
                  <a:avLst/>
                </a:prstGeom>
                <a:solidFill>
                  <a:schemeClr val="bg1"/>
                </a:solidFill>
                <a:ln w="12700">
                  <a:solidFill>
                    <a:schemeClr val="bg1"/>
                  </a:solidFill>
                  <a:miter lim="800000"/>
                  <a:headEnd/>
                  <a:tailEnd/>
                </a:ln>
              </p:spPr>
              <p:txBody>
                <a:bodyPr wrap="none" lIns="90488" tIns="44450" rIns="90488" bIns="44450" anchor="ctr"/>
                <a:lstStyle/>
                <a:p>
                  <a:endParaRPr lang="en-US"/>
                </a:p>
              </p:txBody>
            </p:sp>
          </p:grpSp>
          <p:sp>
            <p:nvSpPr>
              <p:cNvPr id="31755" name="Text Box 11"/>
              <p:cNvSpPr txBox="1">
                <a:spLocks noChangeArrowheads="1"/>
              </p:cNvSpPr>
              <p:nvPr/>
            </p:nvSpPr>
            <p:spPr bwMode="auto">
              <a:xfrm>
                <a:off x="3583" y="2310"/>
                <a:ext cx="164" cy="218"/>
              </a:xfrm>
              <a:prstGeom prst="rect">
                <a:avLst/>
              </a:prstGeom>
              <a:noFill/>
              <a:ln w="12700">
                <a:noFill/>
                <a:miter lim="800000"/>
                <a:headEnd/>
                <a:tailEnd/>
              </a:ln>
            </p:spPr>
            <p:txBody>
              <a:bodyPr wrap="none" lIns="90488" tIns="44450" rIns="90488" bIns="44450">
                <a:spAutoFit/>
              </a:bodyPr>
              <a:lstStyle/>
              <a:p>
                <a:pPr>
                  <a:lnSpc>
                    <a:spcPct val="105000"/>
                  </a:lnSpc>
                  <a:spcBef>
                    <a:spcPct val="20000"/>
                  </a:spcBef>
                  <a:spcAft>
                    <a:spcPct val="10000"/>
                  </a:spcAft>
                  <a:buSzPct val="120000"/>
                </a:pPr>
                <a:r>
                  <a:rPr lang="en-US" sz="1600" i="1">
                    <a:solidFill>
                      <a:srgbClr val="000000"/>
                    </a:solidFill>
                    <a:latin typeface="Times New Roman" pitchFamily="18" charset="0"/>
                  </a:rPr>
                  <a:t>r</a:t>
                </a:r>
              </a:p>
            </p:txBody>
          </p:sp>
          <p:sp>
            <p:nvSpPr>
              <p:cNvPr id="31756" name="Text Box 12"/>
              <p:cNvSpPr txBox="1">
                <a:spLocks noChangeArrowheads="1"/>
              </p:cNvSpPr>
              <p:nvPr/>
            </p:nvSpPr>
            <p:spPr bwMode="auto">
              <a:xfrm>
                <a:off x="4943" y="2310"/>
                <a:ext cx="221" cy="218"/>
              </a:xfrm>
              <a:prstGeom prst="rect">
                <a:avLst/>
              </a:prstGeom>
              <a:noFill/>
              <a:ln w="12700">
                <a:noFill/>
                <a:miter lim="800000"/>
                <a:headEnd/>
                <a:tailEnd/>
              </a:ln>
            </p:spPr>
            <p:txBody>
              <a:bodyPr wrap="none" lIns="90488" tIns="44450" rIns="90488" bIns="44450">
                <a:spAutoFit/>
              </a:bodyPr>
              <a:lstStyle/>
              <a:p>
                <a:pPr>
                  <a:lnSpc>
                    <a:spcPct val="105000"/>
                  </a:lnSpc>
                  <a:spcBef>
                    <a:spcPct val="20000"/>
                  </a:spcBef>
                  <a:spcAft>
                    <a:spcPct val="10000"/>
                  </a:spcAft>
                  <a:buSzPct val="120000"/>
                </a:pPr>
                <a:r>
                  <a:rPr lang="en-US" sz="1600" i="1">
                    <a:solidFill>
                      <a:srgbClr val="000000"/>
                    </a:solidFill>
                    <a:latin typeface="Times New Roman" pitchFamily="18" charset="0"/>
                  </a:rPr>
                  <a:t>M</a:t>
                </a:r>
              </a:p>
            </p:txBody>
          </p:sp>
          <p:sp>
            <p:nvSpPr>
              <p:cNvPr id="31757" name="Text Box 13"/>
              <p:cNvSpPr txBox="1">
                <a:spLocks noChangeArrowheads="1"/>
              </p:cNvSpPr>
              <p:nvPr/>
            </p:nvSpPr>
            <p:spPr bwMode="auto">
              <a:xfrm>
                <a:off x="3255" y="2310"/>
                <a:ext cx="178" cy="218"/>
              </a:xfrm>
              <a:prstGeom prst="rect">
                <a:avLst/>
              </a:prstGeom>
              <a:noFill/>
              <a:ln w="12700">
                <a:noFill/>
                <a:miter lim="800000"/>
                <a:headEnd/>
                <a:tailEnd/>
              </a:ln>
            </p:spPr>
            <p:txBody>
              <a:bodyPr wrap="none" lIns="90488" tIns="44450" rIns="90488" bIns="44450">
                <a:spAutoFit/>
              </a:bodyPr>
              <a:lstStyle/>
              <a:p>
                <a:pPr>
                  <a:lnSpc>
                    <a:spcPct val="105000"/>
                  </a:lnSpc>
                  <a:spcBef>
                    <a:spcPct val="20000"/>
                  </a:spcBef>
                  <a:spcAft>
                    <a:spcPct val="10000"/>
                  </a:spcAft>
                  <a:buSzPct val="120000"/>
                </a:pPr>
                <a:r>
                  <a:rPr lang="en-US" sz="1600">
                    <a:solidFill>
                      <a:srgbClr val="000000"/>
                    </a:solidFill>
                    <a:latin typeface="Times New Roman" pitchFamily="18" charset="0"/>
                  </a:rPr>
                  <a:t>1</a:t>
                </a:r>
              </a:p>
            </p:txBody>
          </p:sp>
        </p:grpSp>
        <p:grpSp>
          <p:nvGrpSpPr>
            <p:cNvPr id="31751" name="Group 14"/>
            <p:cNvGrpSpPr>
              <a:grpSpLocks/>
            </p:cNvGrpSpPr>
            <p:nvPr/>
          </p:nvGrpSpPr>
          <p:grpSpPr bwMode="auto">
            <a:xfrm>
              <a:off x="4071" y="977"/>
              <a:ext cx="913" cy="218"/>
              <a:chOff x="4071" y="865"/>
              <a:chExt cx="913" cy="218"/>
            </a:xfrm>
          </p:grpSpPr>
          <p:sp>
            <p:nvSpPr>
              <p:cNvPr id="31752" name="Text Box 15"/>
              <p:cNvSpPr txBox="1">
                <a:spLocks noChangeArrowheads="1"/>
              </p:cNvSpPr>
              <p:nvPr/>
            </p:nvSpPr>
            <p:spPr bwMode="auto">
              <a:xfrm>
                <a:off x="4071" y="865"/>
                <a:ext cx="795" cy="218"/>
              </a:xfrm>
              <a:prstGeom prst="rect">
                <a:avLst/>
              </a:prstGeom>
              <a:noFill/>
              <a:ln w="12700">
                <a:noFill/>
                <a:miter lim="800000"/>
                <a:headEnd/>
                <a:tailEnd/>
              </a:ln>
            </p:spPr>
            <p:txBody>
              <a:bodyPr wrap="none" lIns="90488" tIns="44450" rIns="90488" bIns="44450">
                <a:spAutoFit/>
              </a:bodyPr>
              <a:lstStyle/>
              <a:p>
                <a:pPr>
                  <a:lnSpc>
                    <a:spcPct val="105000"/>
                  </a:lnSpc>
                  <a:spcBef>
                    <a:spcPct val="20000"/>
                  </a:spcBef>
                  <a:spcAft>
                    <a:spcPct val="10000"/>
                  </a:spcAft>
                  <a:buSzPct val="120000"/>
                </a:pPr>
                <a:r>
                  <a:rPr lang="en-US" sz="1600">
                    <a:solidFill>
                      <a:srgbClr val="000000"/>
                    </a:solidFill>
                  </a:rPr>
                  <a:t>eigenvalues</a:t>
                </a:r>
              </a:p>
            </p:txBody>
          </p:sp>
          <p:pic>
            <p:nvPicPr>
              <p:cNvPr id="31753" name="Picture 16" descr="txp_fig"/>
              <p:cNvPicPr>
                <a:picLocks noChangeAspect="1" noChangeArrowheads="1"/>
              </p:cNvPicPr>
              <p:nvPr>
                <p:custDataLst>
                  <p:tags r:id="rId1"/>
                </p:custDataLst>
              </p:nvPr>
            </p:nvPicPr>
            <p:blipFill>
              <a:blip r:embed="rId4" cstate="print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</a:blip>
              <a:srcRect/>
              <a:stretch>
                <a:fillRect/>
              </a:stretch>
            </p:blipFill>
            <p:spPr bwMode="auto">
              <a:xfrm>
                <a:off x="4852" y="922"/>
                <a:ext cx="132" cy="157"/>
              </a:xfrm>
              <a:prstGeom prst="rect">
                <a:avLst/>
              </a:prstGeom>
              <a:noFill/>
              <a:ln w="12700">
                <a:noFill/>
                <a:miter lim="800000"/>
                <a:headEnd/>
                <a:tailEnd/>
              </a:ln>
            </p:spPr>
          </p:pic>
        </p:grpSp>
      </p:grpSp>
      <p:sp>
        <p:nvSpPr>
          <p:cNvPr id="31748" name="Rectangle 17"/>
          <p:cNvSpPr>
            <a:spLocks noGrp="1" noChangeArrowheads="1"/>
          </p:cNvSpPr>
          <p:nvPr>
            <p:ph type="body" idx="1"/>
          </p:nvPr>
        </p:nvSpPr>
        <p:spPr>
          <a:xfrm>
            <a:off x="457200" y="1549401"/>
            <a:ext cx="8229600" cy="1738311"/>
          </a:xfrm>
        </p:spPr>
        <p:txBody>
          <a:bodyPr/>
          <a:lstStyle/>
          <a:p>
            <a:pPr marL="0" lvl="1" indent="0">
              <a:buNone/>
            </a:pPr>
            <a:r>
              <a:rPr lang="en-US" sz="2400" dirty="0" smtClean="0"/>
              <a:t>First </a:t>
            </a:r>
            <a:r>
              <a:rPr lang="en-US" sz="2400" i="1" dirty="0">
                <a:latin typeface="Times New Roman" pitchFamily="18" charset="0"/>
              </a:rPr>
              <a:t>r </a:t>
            </a:r>
            <a:r>
              <a:rPr lang="en-US" sz="2400" dirty="0">
                <a:latin typeface="Times New Roman" pitchFamily="18" charset="0"/>
              </a:rPr>
              <a:t>&lt; </a:t>
            </a:r>
            <a:r>
              <a:rPr lang="en-US" sz="2400" i="1" dirty="0">
                <a:latin typeface="Times New Roman" pitchFamily="18" charset="0"/>
              </a:rPr>
              <a:t>M</a:t>
            </a:r>
            <a:r>
              <a:rPr lang="en-US" sz="2400" dirty="0"/>
              <a:t>  basis vectors provide an approximate basis that minimizes the mean-squared-error (MSE) </a:t>
            </a:r>
            <a:r>
              <a:rPr lang="en-US" sz="2400" dirty="0" smtClean="0"/>
              <a:t>of reconstructing the original points</a:t>
            </a:r>
            <a:endParaRPr lang="en-US" sz="2400" dirty="0"/>
          </a:p>
          <a:p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6756214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err="1" smtClean="0"/>
              <a:t>Eigenfaces</a:t>
            </a:r>
            <a:r>
              <a:rPr lang="en-US" dirty="0" smtClean="0"/>
              <a:t> </a:t>
            </a:r>
            <a:r>
              <a:rPr lang="en-US" dirty="0" smtClean="0"/>
              <a:t>example (PCA of face images)</a:t>
            </a:r>
            <a:endParaRPr lang="en-US" dirty="0" smtClean="0"/>
          </a:p>
        </p:txBody>
      </p:sp>
      <p:sp>
        <p:nvSpPr>
          <p:cNvPr id="2560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25604" name="Rectangle 6"/>
          <p:cNvSpPr>
            <a:spLocks noChangeArrowheads="1"/>
          </p:cNvSpPr>
          <p:nvPr/>
        </p:nvSpPr>
        <p:spPr bwMode="auto">
          <a:xfrm>
            <a:off x="3810000" y="1138238"/>
            <a:ext cx="4953000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US"/>
              <a:t>Top eigenvectors: u</a:t>
            </a:r>
            <a:r>
              <a:rPr lang="en-US" baseline="-25000"/>
              <a:t>1</a:t>
            </a:r>
            <a:r>
              <a:rPr lang="en-US"/>
              <a:t>,…u</a:t>
            </a:r>
            <a:r>
              <a:rPr lang="en-US" baseline="-25000"/>
              <a:t>k</a:t>
            </a:r>
          </a:p>
        </p:txBody>
      </p:sp>
      <p:sp>
        <p:nvSpPr>
          <p:cNvPr id="25605" name="Rectangle 7"/>
          <p:cNvSpPr>
            <a:spLocks noChangeArrowheads="1"/>
          </p:cNvSpPr>
          <p:nvPr/>
        </p:nvSpPr>
        <p:spPr bwMode="auto">
          <a:xfrm>
            <a:off x="1603375" y="2438400"/>
            <a:ext cx="130175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Mean: μ</a:t>
            </a:r>
          </a:p>
        </p:txBody>
      </p:sp>
      <p:pic>
        <p:nvPicPr>
          <p:cNvPr id="25606" name="Picture 8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143000" y="2971800"/>
            <a:ext cx="2120900" cy="2120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5607" name="Picture 10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886200" y="1752600"/>
            <a:ext cx="4800600" cy="480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26106333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Title 1"/>
          <p:cNvSpPr>
            <a:spLocks noGrp="1"/>
          </p:cNvSpPr>
          <p:nvPr>
            <p:ph type="title"/>
          </p:nvPr>
        </p:nvSpPr>
        <p:spPr>
          <a:xfrm>
            <a:off x="442912" y="152400"/>
            <a:ext cx="8229600" cy="914400"/>
          </a:xfrm>
        </p:spPr>
        <p:txBody>
          <a:bodyPr>
            <a:noAutofit/>
          </a:bodyPr>
          <a:lstStyle/>
          <a:p>
            <a:r>
              <a:rPr lang="en-US" sz="2800" dirty="0" smtClean="0"/>
              <a:t>Visualization of </a:t>
            </a:r>
            <a:r>
              <a:rPr lang="en-US" sz="2800" dirty="0" err="1" smtClean="0"/>
              <a:t>eigenfaces</a:t>
            </a:r>
            <a:r>
              <a:rPr lang="en-US" sz="2800" dirty="0" smtClean="0"/>
              <a:t> (appearance variation)</a:t>
            </a:r>
            <a:endParaRPr lang="en-US" sz="2800" dirty="0" smtClean="0"/>
          </a:p>
        </p:txBody>
      </p:sp>
      <p:pic>
        <p:nvPicPr>
          <p:cNvPr id="26627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5800" y="1143000"/>
            <a:ext cx="7820025" cy="5324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6628" name="TextBox 4"/>
          <p:cNvSpPr txBox="1">
            <a:spLocks noChangeArrowheads="1"/>
          </p:cNvSpPr>
          <p:nvPr/>
        </p:nvSpPr>
        <p:spPr bwMode="auto">
          <a:xfrm>
            <a:off x="1995488" y="1143000"/>
            <a:ext cx="5688012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Principal component (eigenvector) u</a:t>
            </a:r>
            <a:r>
              <a:rPr lang="en-US" baseline="-14000"/>
              <a:t>k</a:t>
            </a:r>
            <a:endParaRPr lang="en-US"/>
          </a:p>
        </p:txBody>
      </p:sp>
      <p:sp>
        <p:nvSpPr>
          <p:cNvPr id="26629" name="TextBox 6"/>
          <p:cNvSpPr txBox="1">
            <a:spLocks noChangeArrowheads="1"/>
          </p:cNvSpPr>
          <p:nvPr/>
        </p:nvSpPr>
        <p:spPr bwMode="auto">
          <a:xfrm>
            <a:off x="3810000" y="3119438"/>
            <a:ext cx="1495425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μ + 3</a:t>
            </a:r>
            <a:r>
              <a:rPr lang="el-GR"/>
              <a:t>σ</a:t>
            </a:r>
            <a:r>
              <a:rPr lang="en-US" baseline="-14000"/>
              <a:t>k</a:t>
            </a:r>
            <a:r>
              <a:rPr lang="en-US"/>
              <a:t>u</a:t>
            </a:r>
            <a:r>
              <a:rPr lang="en-US" baseline="-14000"/>
              <a:t>k</a:t>
            </a:r>
          </a:p>
        </p:txBody>
      </p:sp>
      <p:sp>
        <p:nvSpPr>
          <p:cNvPr id="26630" name="TextBox 7"/>
          <p:cNvSpPr txBox="1">
            <a:spLocks noChangeArrowheads="1"/>
          </p:cNvSpPr>
          <p:nvPr/>
        </p:nvSpPr>
        <p:spPr bwMode="auto">
          <a:xfrm>
            <a:off x="3810000" y="5100638"/>
            <a:ext cx="1479550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μ – 3</a:t>
            </a:r>
            <a:r>
              <a:rPr lang="el-GR"/>
              <a:t>σ</a:t>
            </a:r>
            <a:r>
              <a:rPr lang="en-US" baseline="-14000"/>
              <a:t>k</a:t>
            </a:r>
            <a:r>
              <a:rPr lang="en-US"/>
              <a:t>u</a:t>
            </a:r>
            <a:r>
              <a:rPr lang="en-US" baseline="-14000"/>
              <a:t>k</a:t>
            </a:r>
          </a:p>
        </p:txBody>
      </p:sp>
    </p:spTree>
    <p:extLst>
      <p:ext uri="{BB962C8B-B14F-4D97-AF65-F5344CB8AC3E}">
        <p14:creationId xmlns:p14="http://schemas.microsoft.com/office/powerpoint/2010/main" val="30144504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he-IL" sz="3100" dirty="0" smtClean="0"/>
              <a:t>Face Space</a:t>
            </a:r>
          </a:p>
        </p:txBody>
      </p:sp>
      <p:sp>
        <p:nvSpPr>
          <p:cNvPr id="205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914400"/>
            <a:ext cx="8153400" cy="39624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altLang="he-IL" sz="1800" dirty="0" smtClean="0"/>
              <a:t>	</a:t>
            </a:r>
          </a:p>
          <a:p>
            <a:pPr marL="457200" indent="-457200">
              <a:lnSpc>
                <a:spcPct val="90000"/>
              </a:lnSpc>
              <a:buFont typeface="Arial"/>
              <a:buChar char="•"/>
            </a:pPr>
            <a:r>
              <a:rPr lang="en-US" sz="2800" dirty="0"/>
              <a:t>How to </a:t>
            </a:r>
            <a:r>
              <a:rPr lang="en-US" sz="2800" dirty="0" smtClean="0"/>
              <a:t>find a set of directions to cover all space?</a:t>
            </a:r>
            <a:endParaRPr lang="en-US" sz="2800" dirty="0"/>
          </a:p>
          <a:p>
            <a:pPr marL="457200" indent="-457200">
              <a:lnSpc>
                <a:spcPct val="90000"/>
              </a:lnSpc>
              <a:buFont typeface="Arial"/>
              <a:buChar char="•"/>
            </a:pPr>
            <a:endParaRPr lang="en-US" altLang="he-IL" sz="2800" dirty="0" smtClean="0"/>
          </a:p>
          <a:p>
            <a:pPr marL="457200" indent="-457200">
              <a:lnSpc>
                <a:spcPct val="90000"/>
              </a:lnSpc>
              <a:buFont typeface="Arial"/>
              <a:buChar char="•"/>
            </a:pPr>
            <a:r>
              <a:rPr lang="en-US" altLang="he-IL" sz="2800" dirty="0" smtClean="0"/>
              <a:t>We call these directions </a:t>
            </a:r>
            <a:r>
              <a:rPr lang="en-US" altLang="he-IL" sz="2800" b="1" dirty="0" smtClean="0"/>
              <a:t>Basis</a:t>
            </a:r>
          </a:p>
          <a:p>
            <a:pPr marL="457200" indent="-457200">
              <a:lnSpc>
                <a:spcPct val="90000"/>
              </a:lnSpc>
              <a:buFont typeface="Arial"/>
              <a:buChar char="•"/>
            </a:pPr>
            <a:r>
              <a:rPr lang="en-US" altLang="he-IL" sz="2800" dirty="0" smtClean="0"/>
              <a:t>If number of basis faces is large enough to span the face subspace:</a:t>
            </a:r>
          </a:p>
          <a:p>
            <a:pPr marL="457200" indent="-457200">
              <a:lnSpc>
                <a:spcPct val="90000"/>
              </a:lnSpc>
              <a:buFont typeface="Arial"/>
              <a:buChar char="•"/>
            </a:pPr>
            <a:r>
              <a:rPr lang="en-US" altLang="he-IL" sz="2800" dirty="0" smtClean="0"/>
              <a:t>Any new face can be represented as a linear combination of basis vectors.</a:t>
            </a:r>
          </a:p>
          <a:p>
            <a:pPr>
              <a:lnSpc>
                <a:spcPct val="90000"/>
              </a:lnSpc>
            </a:pPr>
            <a:endParaRPr lang="en-US" altLang="he-IL" sz="2800" dirty="0" smtClean="0"/>
          </a:p>
        </p:txBody>
      </p:sp>
      <p:pic>
        <p:nvPicPr>
          <p:cNvPr id="2054" name="Picture 6"/>
          <p:cNvPicPr>
            <a:picLocks noChangeAspect="1" noChangeArrowheads="1"/>
          </p:cNvPicPr>
          <p:nvPr/>
        </p:nvPicPr>
        <p:blipFill rotWithShape="1">
          <a:blip r:embed="rId2" cstate="print"/>
          <a:srcRect b="55556"/>
          <a:stretch/>
        </p:blipFill>
        <p:spPr bwMode="auto">
          <a:xfrm>
            <a:off x="533400" y="4876800"/>
            <a:ext cx="7755647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225773784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Limitations of </a:t>
            </a:r>
            <a:endParaRPr lang="en-US" dirty="0" smtClean="0"/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buFont typeface="Arial" charset="0"/>
              <a:buNone/>
            </a:pPr>
            <a:r>
              <a:rPr lang="en-US" smtClean="0"/>
              <a:t>	Global appearance method: not robust to misalignment, background variation</a:t>
            </a:r>
          </a:p>
        </p:txBody>
      </p:sp>
      <p:pic>
        <p:nvPicPr>
          <p:cNvPr id="36868" name="Picture 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425" y="2579688"/>
            <a:ext cx="3035300" cy="320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6869" name="Picture 6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946775" y="2590800"/>
            <a:ext cx="2968625" cy="320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6870" name="Picture 4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974975" y="2590800"/>
            <a:ext cx="3397250" cy="320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</p:nvPr>
        </p:nvSpPr>
        <p:spPr>
          <a:xfrm>
            <a:off x="448636" y="148697"/>
            <a:ext cx="8229600" cy="914400"/>
          </a:xfrm>
        </p:spPr>
        <p:txBody>
          <a:bodyPr>
            <a:noAutofit/>
          </a:bodyPr>
          <a:lstStyle/>
          <a:p>
            <a:r>
              <a:rPr lang="en-US" sz="2800" dirty="0" smtClean="0"/>
              <a:t>Can represent face in appearance or shape space</a:t>
            </a:r>
            <a:endParaRPr lang="en-US" sz="2800" dirty="0" smtClean="0"/>
          </a:p>
        </p:txBody>
      </p:sp>
      <p:sp>
        <p:nvSpPr>
          <p:cNvPr id="11279" name="Text Box 15"/>
          <p:cNvSpPr txBox="1">
            <a:spLocks noChangeArrowheads="1"/>
          </p:cNvSpPr>
          <p:nvPr/>
        </p:nvSpPr>
        <p:spPr bwMode="auto">
          <a:xfrm>
            <a:off x="3423570" y="3276600"/>
            <a:ext cx="2592527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 dirty="0" smtClean="0"/>
              <a:t>200*150 pixels </a:t>
            </a:r>
            <a:r>
              <a:rPr lang="en-US" sz="1600" dirty="0" smtClean="0"/>
              <a:t>(RGB)</a:t>
            </a:r>
            <a:endParaRPr lang="en-US" sz="2000" dirty="0"/>
          </a:p>
        </p:txBody>
      </p:sp>
      <p:grpSp>
        <p:nvGrpSpPr>
          <p:cNvPr id="18" name="Group 4"/>
          <p:cNvGrpSpPr>
            <a:grpSpLocks/>
          </p:cNvGrpSpPr>
          <p:nvPr/>
        </p:nvGrpSpPr>
        <p:grpSpPr bwMode="auto">
          <a:xfrm>
            <a:off x="3811342" y="4295928"/>
            <a:ext cx="1504189" cy="1800072"/>
            <a:chOff x="1606" y="744"/>
            <a:chExt cx="2740" cy="3216"/>
          </a:xfrm>
        </p:grpSpPr>
        <p:pic>
          <p:nvPicPr>
            <p:cNvPr id="19" name="Picture 5" descr="efros_alexei"/>
            <p:cNvPicPr>
              <a:picLocks noChangeAspect="1" noChangeArrowheads="1"/>
            </p:cNvPicPr>
            <p:nvPr/>
          </p:nvPicPr>
          <p:blipFill>
            <a:blip r:embed="rId3" cstate="print">
              <a:duotone>
                <a:schemeClr val="accent3">
                  <a:shade val="45000"/>
                  <a:satMod val="135000"/>
                </a:schemeClr>
                <a:prstClr val="white"/>
              </a:duotone>
            </a:blip>
            <a:srcRect t="5797" b="15942"/>
            <a:stretch>
              <a:fillRect/>
            </a:stretch>
          </p:blipFill>
          <p:spPr bwMode="auto">
            <a:xfrm>
              <a:off x="1606" y="744"/>
              <a:ext cx="2740" cy="321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20" name="Rectangle 6"/>
            <p:cNvSpPr>
              <a:spLocks noChangeArrowheads="1"/>
            </p:cNvSpPr>
            <p:nvPr/>
          </p:nvSpPr>
          <p:spPr bwMode="auto">
            <a:xfrm>
              <a:off x="2832" y="2400"/>
              <a:ext cx="96" cy="96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1" name="Rectangle 7"/>
            <p:cNvSpPr>
              <a:spLocks noChangeArrowheads="1"/>
            </p:cNvSpPr>
            <p:nvPr/>
          </p:nvSpPr>
          <p:spPr bwMode="auto">
            <a:xfrm>
              <a:off x="2448" y="2376"/>
              <a:ext cx="96" cy="96"/>
            </a:xfrm>
            <a:prstGeom prst="rect">
              <a:avLst/>
            </a:prstGeom>
            <a:solidFill>
              <a:srgbClr val="33CC33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2" name="Rectangle 8"/>
            <p:cNvSpPr>
              <a:spLocks noChangeArrowheads="1"/>
            </p:cNvSpPr>
            <p:nvPr/>
          </p:nvSpPr>
          <p:spPr bwMode="auto">
            <a:xfrm>
              <a:off x="3168" y="2448"/>
              <a:ext cx="96" cy="96"/>
            </a:xfrm>
            <a:prstGeom prst="rect">
              <a:avLst/>
            </a:prstGeom>
            <a:solidFill>
              <a:srgbClr val="33CC33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" name="Rectangle 9"/>
            <p:cNvSpPr>
              <a:spLocks noChangeArrowheads="1"/>
            </p:cNvSpPr>
            <p:nvPr/>
          </p:nvSpPr>
          <p:spPr bwMode="auto">
            <a:xfrm>
              <a:off x="2776" y="2896"/>
              <a:ext cx="96" cy="96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" name="Rectangle 10"/>
            <p:cNvSpPr>
              <a:spLocks noChangeArrowheads="1"/>
            </p:cNvSpPr>
            <p:nvPr/>
          </p:nvSpPr>
          <p:spPr bwMode="auto">
            <a:xfrm>
              <a:off x="2568" y="2784"/>
              <a:ext cx="96" cy="96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5" name="Rectangle 11"/>
            <p:cNvSpPr>
              <a:spLocks noChangeArrowheads="1"/>
            </p:cNvSpPr>
            <p:nvPr/>
          </p:nvSpPr>
          <p:spPr bwMode="auto">
            <a:xfrm>
              <a:off x="3024" y="2832"/>
              <a:ext cx="96" cy="96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6" name="Rectangle 12"/>
            <p:cNvSpPr>
              <a:spLocks noChangeArrowheads="1"/>
            </p:cNvSpPr>
            <p:nvPr/>
          </p:nvSpPr>
          <p:spPr bwMode="auto">
            <a:xfrm>
              <a:off x="2400" y="3024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7" name="Rectangle 13"/>
            <p:cNvSpPr>
              <a:spLocks noChangeArrowheads="1"/>
            </p:cNvSpPr>
            <p:nvPr/>
          </p:nvSpPr>
          <p:spPr bwMode="auto">
            <a:xfrm>
              <a:off x="3216" y="3072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8" name="Rectangle 14"/>
            <p:cNvSpPr>
              <a:spLocks noChangeArrowheads="1"/>
            </p:cNvSpPr>
            <p:nvPr/>
          </p:nvSpPr>
          <p:spPr bwMode="auto">
            <a:xfrm>
              <a:off x="2816" y="3072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9" name="Rectangle 15"/>
            <p:cNvSpPr>
              <a:spLocks noChangeArrowheads="1"/>
            </p:cNvSpPr>
            <p:nvPr/>
          </p:nvSpPr>
          <p:spPr bwMode="auto">
            <a:xfrm>
              <a:off x="2576" y="3192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0" name="Rectangle 16"/>
            <p:cNvSpPr>
              <a:spLocks noChangeArrowheads="1"/>
            </p:cNvSpPr>
            <p:nvPr/>
          </p:nvSpPr>
          <p:spPr bwMode="auto">
            <a:xfrm>
              <a:off x="2800" y="3264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1" name="Rectangle 17"/>
            <p:cNvSpPr>
              <a:spLocks noChangeArrowheads="1"/>
            </p:cNvSpPr>
            <p:nvPr/>
          </p:nvSpPr>
          <p:spPr bwMode="auto">
            <a:xfrm>
              <a:off x="3024" y="3216"/>
              <a:ext cx="96" cy="96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2" name="Rectangle 18"/>
            <p:cNvSpPr>
              <a:spLocks noChangeArrowheads="1"/>
            </p:cNvSpPr>
            <p:nvPr/>
          </p:nvSpPr>
          <p:spPr bwMode="auto">
            <a:xfrm>
              <a:off x="2784" y="3648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" name="Rectangle 19"/>
            <p:cNvSpPr>
              <a:spLocks noChangeArrowheads="1"/>
            </p:cNvSpPr>
            <p:nvPr/>
          </p:nvSpPr>
          <p:spPr bwMode="auto">
            <a:xfrm>
              <a:off x="3264" y="3552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4" name="Rectangle 20"/>
            <p:cNvSpPr>
              <a:spLocks noChangeArrowheads="1"/>
            </p:cNvSpPr>
            <p:nvPr/>
          </p:nvSpPr>
          <p:spPr bwMode="auto">
            <a:xfrm>
              <a:off x="2408" y="3472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5" name="Rectangle 21"/>
            <p:cNvSpPr>
              <a:spLocks noChangeArrowheads="1"/>
            </p:cNvSpPr>
            <p:nvPr/>
          </p:nvSpPr>
          <p:spPr bwMode="auto">
            <a:xfrm>
              <a:off x="3552" y="3264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6" name="Rectangle 22"/>
            <p:cNvSpPr>
              <a:spLocks noChangeArrowheads="1"/>
            </p:cNvSpPr>
            <p:nvPr/>
          </p:nvSpPr>
          <p:spPr bwMode="auto">
            <a:xfrm>
              <a:off x="2112" y="3168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7" name="Rectangle 23"/>
            <p:cNvSpPr>
              <a:spLocks noChangeArrowheads="1"/>
            </p:cNvSpPr>
            <p:nvPr/>
          </p:nvSpPr>
          <p:spPr bwMode="auto">
            <a:xfrm>
              <a:off x="3696" y="2928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8" name="Rectangle 24"/>
            <p:cNvSpPr>
              <a:spLocks noChangeArrowheads="1"/>
            </p:cNvSpPr>
            <p:nvPr/>
          </p:nvSpPr>
          <p:spPr bwMode="auto">
            <a:xfrm>
              <a:off x="2016" y="2784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9" name="Rectangle 25"/>
            <p:cNvSpPr>
              <a:spLocks noChangeArrowheads="1"/>
            </p:cNvSpPr>
            <p:nvPr/>
          </p:nvSpPr>
          <p:spPr bwMode="auto">
            <a:xfrm>
              <a:off x="2064" y="2160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0" name="Rectangle 26"/>
            <p:cNvSpPr>
              <a:spLocks noChangeArrowheads="1"/>
            </p:cNvSpPr>
            <p:nvPr/>
          </p:nvSpPr>
          <p:spPr bwMode="auto">
            <a:xfrm>
              <a:off x="3696" y="2304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1" name="Rectangle 27"/>
            <p:cNvSpPr>
              <a:spLocks noChangeArrowheads="1"/>
            </p:cNvSpPr>
            <p:nvPr/>
          </p:nvSpPr>
          <p:spPr bwMode="auto">
            <a:xfrm>
              <a:off x="2688" y="2256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2" name="Rectangle 28"/>
            <p:cNvSpPr>
              <a:spLocks noChangeArrowheads="1"/>
            </p:cNvSpPr>
            <p:nvPr/>
          </p:nvSpPr>
          <p:spPr bwMode="auto">
            <a:xfrm>
              <a:off x="2448" y="2208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3" name="Rectangle 29"/>
            <p:cNvSpPr>
              <a:spLocks noChangeArrowheads="1"/>
            </p:cNvSpPr>
            <p:nvPr/>
          </p:nvSpPr>
          <p:spPr bwMode="auto">
            <a:xfrm>
              <a:off x="2208" y="2256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4" name="Rectangle 30"/>
            <p:cNvSpPr>
              <a:spLocks noChangeArrowheads="1"/>
            </p:cNvSpPr>
            <p:nvPr/>
          </p:nvSpPr>
          <p:spPr bwMode="auto">
            <a:xfrm>
              <a:off x="2976" y="2304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5" name="Rectangle 31"/>
            <p:cNvSpPr>
              <a:spLocks noChangeArrowheads="1"/>
            </p:cNvSpPr>
            <p:nvPr/>
          </p:nvSpPr>
          <p:spPr bwMode="auto">
            <a:xfrm>
              <a:off x="3232" y="2304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6" name="Rectangle 32"/>
            <p:cNvSpPr>
              <a:spLocks noChangeArrowheads="1"/>
            </p:cNvSpPr>
            <p:nvPr/>
          </p:nvSpPr>
          <p:spPr bwMode="auto">
            <a:xfrm>
              <a:off x="3504" y="2400"/>
              <a:ext cx="96" cy="9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7" name="Rectangle 33"/>
            <p:cNvSpPr>
              <a:spLocks noChangeArrowheads="1"/>
            </p:cNvSpPr>
            <p:nvPr/>
          </p:nvSpPr>
          <p:spPr bwMode="auto">
            <a:xfrm>
              <a:off x="2112" y="1776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8" name="Rectangle 34"/>
            <p:cNvSpPr>
              <a:spLocks noChangeArrowheads="1"/>
            </p:cNvSpPr>
            <p:nvPr/>
          </p:nvSpPr>
          <p:spPr bwMode="auto">
            <a:xfrm>
              <a:off x="2544" y="1536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9" name="Rectangle 35"/>
            <p:cNvSpPr>
              <a:spLocks noChangeArrowheads="1"/>
            </p:cNvSpPr>
            <p:nvPr/>
          </p:nvSpPr>
          <p:spPr bwMode="auto">
            <a:xfrm>
              <a:off x="3216" y="1584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0" name="Rectangle 36"/>
            <p:cNvSpPr>
              <a:spLocks noChangeArrowheads="1"/>
            </p:cNvSpPr>
            <p:nvPr/>
          </p:nvSpPr>
          <p:spPr bwMode="auto">
            <a:xfrm>
              <a:off x="3552" y="1920"/>
              <a:ext cx="96" cy="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1" name="Rectangle 37"/>
            <p:cNvSpPr>
              <a:spLocks noChangeArrowheads="1"/>
            </p:cNvSpPr>
            <p:nvPr/>
          </p:nvSpPr>
          <p:spPr bwMode="auto">
            <a:xfrm>
              <a:off x="1872" y="2784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2" name="Rectangle 38"/>
            <p:cNvSpPr>
              <a:spLocks noChangeArrowheads="1"/>
            </p:cNvSpPr>
            <p:nvPr/>
          </p:nvSpPr>
          <p:spPr bwMode="auto">
            <a:xfrm>
              <a:off x="1824" y="2496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3" name="Rectangle 39"/>
            <p:cNvSpPr>
              <a:spLocks noChangeArrowheads="1"/>
            </p:cNvSpPr>
            <p:nvPr/>
          </p:nvSpPr>
          <p:spPr bwMode="auto">
            <a:xfrm>
              <a:off x="1872" y="2208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4" name="Rectangle 40"/>
            <p:cNvSpPr>
              <a:spLocks noChangeArrowheads="1"/>
            </p:cNvSpPr>
            <p:nvPr/>
          </p:nvSpPr>
          <p:spPr bwMode="auto">
            <a:xfrm>
              <a:off x="3832" y="2928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5" name="Rectangle 41"/>
            <p:cNvSpPr>
              <a:spLocks noChangeArrowheads="1"/>
            </p:cNvSpPr>
            <p:nvPr/>
          </p:nvSpPr>
          <p:spPr bwMode="auto">
            <a:xfrm>
              <a:off x="3936" y="2640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6" name="Rectangle 42"/>
            <p:cNvSpPr>
              <a:spLocks noChangeArrowheads="1"/>
            </p:cNvSpPr>
            <p:nvPr/>
          </p:nvSpPr>
          <p:spPr bwMode="auto">
            <a:xfrm>
              <a:off x="3984" y="2304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7" name="Rectangle 43"/>
            <p:cNvSpPr>
              <a:spLocks noChangeArrowheads="1"/>
            </p:cNvSpPr>
            <p:nvPr/>
          </p:nvSpPr>
          <p:spPr bwMode="auto">
            <a:xfrm>
              <a:off x="1872" y="1728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8" name="Rectangle 44"/>
            <p:cNvSpPr>
              <a:spLocks noChangeArrowheads="1"/>
            </p:cNvSpPr>
            <p:nvPr/>
          </p:nvSpPr>
          <p:spPr bwMode="auto">
            <a:xfrm>
              <a:off x="2160" y="1248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9" name="Rectangle 45"/>
            <p:cNvSpPr>
              <a:spLocks noChangeArrowheads="1"/>
            </p:cNvSpPr>
            <p:nvPr/>
          </p:nvSpPr>
          <p:spPr bwMode="auto">
            <a:xfrm>
              <a:off x="2640" y="912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60" name="Rectangle 46"/>
            <p:cNvSpPr>
              <a:spLocks noChangeArrowheads="1"/>
            </p:cNvSpPr>
            <p:nvPr/>
          </p:nvSpPr>
          <p:spPr bwMode="auto">
            <a:xfrm>
              <a:off x="3360" y="960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61" name="Rectangle 47"/>
            <p:cNvSpPr>
              <a:spLocks noChangeArrowheads="1"/>
            </p:cNvSpPr>
            <p:nvPr/>
          </p:nvSpPr>
          <p:spPr bwMode="auto">
            <a:xfrm>
              <a:off x="3792" y="1344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62" name="Rectangle 48"/>
            <p:cNvSpPr>
              <a:spLocks noChangeArrowheads="1"/>
            </p:cNvSpPr>
            <p:nvPr/>
          </p:nvSpPr>
          <p:spPr bwMode="auto">
            <a:xfrm>
              <a:off x="4032" y="1872"/>
              <a:ext cx="96" cy="96"/>
            </a:xfrm>
            <a:prstGeom prst="rect">
              <a:avLst/>
            </a:prstGeom>
            <a:solidFill>
              <a:schemeClr val="folHlink"/>
            </a:solidFill>
            <a:ln w="9525">
              <a:solidFill>
                <a:schemeClr val="folHlink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</p:grpSp>
      <p:pic>
        <p:nvPicPr>
          <p:cNvPr id="113" name="Picture 5" descr="efros_alexei"/>
          <p:cNvPicPr>
            <a:picLocks noChangeAspect="1" noChangeArrowheads="1"/>
          </p:cNvPicPr>
          <p:nvPr/>
        </p:nvPicPr>
        <p:blipFill>
          <a:blip r:embed="rId3" cstate="print"/>
          <a:srcRect t="5797" b="15942"/>
          <a:stretch>
            <a:fillRect/>
          </a:stretch>
        </p:blipFill>
        <p:spPr bwMode="auto">
          <a:xfrm>
            <a:off x="3834301" y="1371600"/>
            <a:ext cx="1504189" cy="18000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58" name="Text Box 52"/>
          <p:cNvSpPr txBox="1">
            <a:spLocks noChangeArrowheads="1"/>
          </p:cNvSpPr>
          <p:nvPr/>
        </p:nvSpPr>
        <p:spPr bwMode="auto">
          <a:xfrm>
            <a:off x="1190651" y="2018655"/>
            <a:ext cx="1857349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Appearance</a:t>
            </a:r>
          </a:p>
          <a:p>
            <a:pPr algn="ctr"/>
            <a:r>
              <a:rPr lang="en-US" dirty="0" smtClean="0"/>
              <a:t>Vector</a:t>
            </a:r>
            <a:endParaRPr lang="en-US" dirty="0"/>
          </a:p>
        </p:txBody>
      </p:sp>
      <p:sp>
        <p:nvSpPr>
          <p:cNvPr id="164" name="Text Box 15"/>
          <p:cNvSpPr txBox="1">
            <a:spLocks noChangeArrowheads="1"/>
          </p:cNvSpPr>
          <p:nvPr/>
        </p:nvSpPr>
        <p:spPr bwMode="auto">
          <a:xfrm>
            <a:off x="3400343" y="6202333"/>
            <a:ext cx="2387154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000" dirty="0" smtClean="0"/>
              <a:t>43 coordinates </a:t>
            </a:r>
            <a:r>
              <a:rPr lang="en-US" sz="1800" dirty="0" smtClean="0"/>
              <a:t>(</a:t>
            </a:r>
            <a:r>
              <a:rPr lang="en-US" sz="1800" dirty="0" err="1" smtClean="0"/>
              <a:t>x,y</a:t>
            </a:r>
            <a:r>
              <a:rPr lang="en-US" sz="1800" dirty="0" smtClean="0"/>
              <a:t>)</a:t>
            </a:r>
            <a:endParaRPr lang="en-US" dirty="0"/>
          </a:p>
        </p:txBody>
      </p:sp>
      <p:sp>
        <p:nvSpPr>
          <p:cNvPr id="165" name="Text Box 52"/>
          <p:cNvSpPr txBox="1">
            <a:spLocks noChangeArrowheads="1"/>
          </p:cNvSpPr>
          <p:nvPr/>
        </p:nvSpPr>
        <p:spPr bwMode="auto">
          <a:xfrm>
            <a:off x="1676400" y="4873687"/>
            <a:ext cx="1074633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Shape</a:t>
            </a:r>
          </a:p>
          <a:p>
            <a:pPr algn="ctr"/>
            <a:r>
              <a:rPr lang="en-US" dirty="0" smtClean="0"/>
              <a:t>Vector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744140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First 3 Shape </a:t>
            </a:r>
            <a:r>
              <a:rPr lang="en-US" dirty="0" smtClean="0"/>
              <a:t>Bases with PCA</a:t>
            </a:r>
            <a:endParaRPr lang="en-US" dirty="0" smtClean="0"/>
          </a:p>
        </p:txBody>
      </p:sp>
      <p:pic>
        <p:nvPicPr>
          <p:cNvPr id="33798" name="Picture 10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3619500" y="1219200"/>
            <a:ext cx="1905000" cy="228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3799" name="Text Box 11"/>
          <p:cNvSpPr txBox="1">
            <a:spLocks noChangeArrowheads="1"/>
          </p:cNvSpPr>
          <p:nvPr/>
        </p:nvSpPr>
        <p:spPr bwMode="auto">
          <a:xfrm>
            <a:off x="5524500" y="3163888"/>
            <a:ext cx="264477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/>
              <a:t>Mean appearance</a:t>
            </a:r>
          </a:p>
        </p:txBody>
      </p:sp>
      <p:sp>
        <p:nvSpPr>
          <p:cNvPr id="33800" name="Rectangle 12"/>
          <p:cNvSpPr>
            <a:spLocks noChangeArrowheads="1"/>
          </p:cNvSpPr>
          <p:nvPr/>
        </p:nvSpPr>
        <p:spPr bwMode="auto">
          <a:xfrm>
            <a:off x="0" y="6453188"/>
            <a:ext cx="6994525" cy="336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600" dirty="0">
                <a:hlinkClick r:id="rId10"/>
              </a:rPr>
              <a:t>http://graphics.cs.cmu.edu/courses/15-463/2004_fall/www/handins/brh/final/</a:t>
            </a:r>
            <a:endParaRPr lang="en-US" sz="1600" dirty="0"/>
          </a:p>
        </p:txBody>
      </p:sp>
      <p:pic>
        <p:nvPicPr>
          <p:cNvPr id="2" name="eig01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838200" y="3917252"/>
            <a:ext cx="2113280" cy="2535936"/>
          </a:xfrm>
          <a:prstGeom prst="rect">
            <a:avLst/>
          </a:prstGeom>
        </p:spPr>
      </p:pic>
      <p:pic>
        <p:nvPicPr>
          <p:cNvPr id="3" name="eig02">
            <a:hlinkClick r:id="" action="ppaction://media"/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12"/>
          <a:stretch>
            <a:fillRect/>
          </a:stretch>
        </p:blipFill>
        <p:spPr>
          <a:xfrm>
            <a:off x="3450590" y="3827336"/>
            <a:ext cx="2188210" cy="2625852"/>
          </a:xfrm>
          <a:prstGeom prst="rect">
            <a:avLst/>
          </a:prstGeom>
        </p:spPr>
      </p:pic>
      <p:pic>
        <p:nvPicPr>
          <p:cNvPr id="362498" name="Picture 2" descr="Face 1 with control points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3288" y="-3696335"/>
            <a:ext cx="2905125" cy="34956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eig03">
            <a:hlinkClick r:id="" action="ppaction://media"/>
          </p:cNvPr>
          <p:cNvPicPr>
            <a:picLocks noChangeAspect="1"/>
          </p:cNvPicPr>
          <p:nvPr>
            <a:vide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14"/>
          <a:stretch>
            <a:fillRect/>
          </a:stretch>
        </p:blipFill>
        <p:spPr>
          <a:xfrm>
            <a:off x="5974080" y="3826002"/>
            <a:ext cx="2195195" cy="26342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79279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333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266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" dur="1333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video>
              <p:cMediaNode vol="80000">
                <p:cTn id="16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video>
              <p:cMediaNode vol="80000">
                <p:cTn id="1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Manipulating faces</a:t>
            </a:r>
          </a:p>
        </p:txBody>
      </p:sp>
      <p:sp>
        <p:nvSpPr>
          <p:cNvPr id="9728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81000" y="990600"/>
            <a:ext cx="8305800" cy="1447800"/>
          </a:xfrm>
        </p:spPr>
        <p:txBody>
          <a:bodyPr/>
          <a:lstStyle/>
          <a:p>
            <a:pPr marL="457200" indent="-457200">
              <a:buFontTx/>
              <a:buChar char="•"/>
            </a:pPr>
            <a:r>
              <a:rPr lang="en-US" sz="2800" dirty="0"/>
              <a:t>How can we make a face look more </a:t>
            </a:r>
            <a:r>
              <a:rPr lang="en-US" sz="2800" dirty="0" smtClean="0"/>
              <a:t>female/male, </a:t>
            </a:r>
            <a:r>
              <a:rPr lang="en-US" sz="2800" dirty="0"/>
              <a:t>young/old, happy/sad, etc.</a:t>
            </a:r>
            <a:r>
              <a:rPr lang="en-US" sz="2800" dirty="0" smtClean="0"/>
              <a:t>?</a:t>
            </a:r>
          </a:p>
          <a:p>
            <a:pPr marL="457200" indent="-457200">
              <a:buFontTx/>
              <a:buChar char="•"/>
            </a:pPr>
            <a:r>
              <a:rPr lang="en-US" sz="2000" dirty="0">
                <a:hlinkClick r:id="rId3"/>
              </a:rPr>
              <a:t>http://www.faceresearch.org/demos/</a:t>
            </a:r>
            <a:r>
              <a:rPr lang="en-US" sz="2000" dirty="0" smtClean="0">
                <a:hlinkClick r:id="rId3"/>
              </a:rPr>
              <a:t>transform</a:t>
            </a:r>
            <a:endParaRPr lang="en-US" sz="2000" dirty="0" smtClean="0"/>
          </a:p>
        </p:txBody>
      </p:sp>
      <p:grpSp>
        <p:nvGrpSpPr>
          <p:cNvPr id="3" name="Group 2"/>
          <p:cNvGrpSpPr/>
          <p:nvPr/>
        </p:nvGrpSpPr>
        <p:grpSpPr>
          <a:xfrm>
            <a:off x="1539731" y="2819400"/>
            <a:ext cx="5738467" cy="3435191"/>
            <a:chOff x="2313627" y="2356009"/>
            <a:chExt cx="4723413" cy="2827554"/>
          </a:xfrm>
        </p:grpSpPr>
        <p:pic>
          <p:nvPicPr>
            <p:cNvPr id="22" name="Picture 21" descr="face transform.jpg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101411" y="2508409"/>
              <a:ext cx="3375589" cy="2538442"/>
            </a:xfrm>
            <a:prstGeom prst="rect">
              <a:avLst/>
            </a:prstGeom>
          </p:spPr>
        </p:pic>
        <p:sp>
          <p:nvSpPr>
            <p:cNvPr id="972841" name="Text Box 41"/>
            <p:cNvSpPr txBox="1">
              <a:spLocks noChangeArrowheads="1"/>
            </p:cNvSpPr>
            <p:nvPr/>
          </p:nvSpPr>
          <p:spPr bwMode="auto">
            <a:xfrm>
              <a:off x="4953000" y="2971800"/>
              <a:ext cx="1595935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000" dirty="0"/>
                <a:t>Current face</a:t>
              </a:r>
            </a:p>
          </p:txBody>
        </p:sp>
        <p:sp>
          <p:nvSpPr>
            <p:cNvPr id="972835" name="Oval 35"/>
            <p:cNvSpPr>
              <a:spLocks noChangeArrowheads="1"/>
            </p:cNvSpPr>
            <p:nvPr/>
          </p:nvSpPr>
          <p:spPr bwMode="auto">
            <a:xfrm>
              <a:off x="4568384" y="3252479"/>
              <a:ext cx="152400" cy="1524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cxnSp>
          <p:nvCxnSpPr>
            <p:cNvPr id="16" name="Straight Arrow Connector 15"/>
            <p:cNvCxnSpPr/>
            <p:nvPr/>
          </p:nvCxnSpPr>
          <p:spPr bwMode="auto">
            <a:xfrm>
              <a:off x="2388840" y="5183563"/>
              <a:ext cx="4648200" cy="0"/>
            </a:xfrm>
            <a:prstGeom prst="straightConnector1">
              <a:avLst/>
            </a:prstGeom>
            <a:solidFill>
              <a:schemeClr val="accent1"/>
            </a:solidFill>
            <a:ln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  <p:cxnSp>
          <p:nvCxnSpPr>
            <p:cNvPr id="17" name="Straight Arrow Connector 16"/>
            <p:cNvCxnSpPr/>
            <p:nvPr/>
          </p:nvCxnSpPr>
          <p:spPr bwMode="auto">
            <a:xfrm flipV="1">
              <a:off x="2388840" y="2440053"/>
              <a:ext cx="0" cy="2743510"/>
            </a:xfrm>
            <a:prstGeom prst="straightConnector1">
              <a:avLst/>
            </a:prstGeom>
            <a:solidFill>
              <a:schemeClr val="accent1"/>
            </a:solidFill>
            <a:ln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  <p:cxnSp>
          <p:nvCxnSpPr>
            <p:cNvPr id="18" name="Straight Arrow Connector 17"/>
            <p:cNvCxnSpPr/>
            <p:nvPr/>
          </p:nvCxnSpPr>
          <p:spPr bwMode="auto">
            <a:xfrm flipV="1">
              <a:off x="3512913" y="3328679"/>
              <a:ext cx="1131671" cy="546847"/>
            </a:xfrm>
            <a:prstGeom prst="straightConnector1">
              <a:avLst/>
            </a:prstGeom>
            <a:solidFill>
              <a:schemeClr val="accent1"/>
            </a:solidFill>
            <a:ln w="19050" cap="flat" cmpd="sng" algn="ctr">
              <a:solidFill>
                <a:srgbClr val="0000FF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  <p:cxnSp>
          <p:nvCxnSpPr>
            <p:cNvPr id="19" name="Straight Arrow Connector 18"/>
            <p:cNvCxnSpPr/>
            <p:nvPr/>
          </p:nvCxnSpPr>
          <p:spPr bwMode="auto">
            <a:xfrm flipV="1">
              <a:off x="4948387" y="4490729"/>
              <a:ext cx="1200027" cy="478491"/>
            </a:xfrm>
            <a:prstGeom prst="straightConnector1">
              <a:avLst/>
            </a:prstGeom>
            <a:solidFill>
              <a:schemeClr val="accent1"/>
            </a:solidFill>
            <a:ln w="19050" cap="flat" cmpd="sng" algn="ctr">
              <a:solidFill>
                <a:srgbClr val="0000FF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  <p:cxnSp>
          <p:nvCxnSpPr>
            <p:cNvPr id="20" name="Straight Arrow Connector 19"/>
            <p:cNvCxnSpPr/>
            <p:nvPr/>
          </p:nvCxnSpPr>
          <p:spPr bwMode="auto">
            <a:xfrm>
              <a:off x="3512913" y="3875526"/>
              <a:ext cx="1435474" cy="1093694"/>
            </a:xfrm>
            <a:prstGeom prst="straightConnector1">
              <a:avLst/>
            </a:prstGeom>
            <a:solidFill>
              <a:schemeClr val="accent1"/>
            </a:solidFill>
            <a:ln w="19050" cap="flat" cmpd="sng" algn="ctr">
              <a:solidFill>
                <a:srgbClr val="33CC33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  <p:sp>
          <p:nvSpPr>
            <p:cNvPr id="972840" name="Text Box 40"/>
            <p:cNvSpPr txBox="1">
              <a:spLocks noChangeArrowheads="1"/>
            </p:cNvSpPr>
            <p:nvPr/>
          </p:nvSpPr>
          <p:spPr bwMode="auto">
            <a:xfrm>
              <a:off x="3114604" y="4783453"/>
              <a:ext cx="1496373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000" dirty="0"/>
                <a:t>Prototype </a:t>
              </a:r>
              <a:r>
                <a:rPr lang="en-US" sz="2000" dirty="0" smtClean="0"/>
                <a:t>2</a:t>
              </a:r>
              <a:endParaRPr lang="en-US" sz="2000" dirty="0"/>
            </a:p>
          </p:txBody>
        </p:sp>
        <p:sp>
          <p:nvSpPr>
            <p:cNvPr id="972839" name="Text Box 39"/>
            <p:cNvSpPr txBox="1">
              <a:spLocks noChangeArrowheads="1"/>
            </p:cNvSpPr>
            <p:nvPr/>
          </p:nvSpPr>
          <p:spPr bwMode="auto">
            <a:xfrm>
              <a:off x="2313627" y="3903133"/>
              <a:ext cx="1496373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000" dirty="0"/>
                <a:t>Prototype 1</a:t>
              </a:r>
            </a:p>
          </p:txBody>
        </p:sp>
        <p:cxnSp>
          <p:nvCxnSpPr>
            <p:cNvPr id="21" name="Straight Arrow Connector 20"/>
            <p:cNvCxnSpPr/>
            <p:nvPr/>
          </p:nvCxnSpPr>
          <p:spPr bwMode="auto">
            <a:xfrm>
              <a:off x="4644584" y="3328679"/>
              <a:ext cx="1503829" cy="1162050"/>
            </a:xfrm>
            <a:prstGeom prst="straightConnector1">
              <a:avLst/>
            </a:prstGeom>
            <a:solidFill>
              <a:schemeClr val="accent1"/>
            </a:solidFill>
            <a:ln w="19050" cap="flat" cmpd="sng" algn="ctr">
              <a:solidFill>
                <a:srgbClr val="FF0000"/>
              </a:solidFill>
              <a:prstDash val="dash"/>
              <a:round/>
              <a:headEnd type="none" w="med" len="med"/>
              <a:tailEnd type="arrow"/>
            </a:ln>
            <a:effectLst/>
          </p:spPr>
        </p:cxnSp>
        <p:cxnSp>
          <p:nvCxnSpPr>
            <p:cNvPr id="23" name="Straight Arrow Connector 22"/>
            <p:cNvCxnSpPr/>
            <p:nvPr/>
          </p:nvCxnSpPr>
          <p:spPr bwMode="auto">
            <a:xfrm flipH="1" flipV="1">
              <a:off x="3360513" y="2356009"/>
              <a:ext cx="1284071" cy="972670"/>
            </a:xfrm>
            <a:prstGeom prst="straightConnector1">
              <a:avLst/>
            </a:prstGeom>
            <a:solidFill>
              <a:schemeClr val="accent1"/>
            </a:solidFill>
            <a:ln w="19050" cap="flat" cmpd="sng" algn="ctr">
              <a:solidFill>
                <a:srgbClr val="FF0000"/>
              </a:solidFill>
              <a:prstDash val="dash"/>
              <a:round/>
              <a:headEnd type="none" w="med" len="med"/>
              <a:tailEnd type="arrow"/>
            </a:ln>
            <a:effectLst/>
          </p:spPr>
        </p:cxnSp>
      </p:grpSp>
    </p:spTree>
    <p:extLst>
      <p:ext uri="{BB962C8B-B14F-4D97-AF65-F5344CB8AC3E}">
        <p14:creationId xmlns:p14="http://schemas.microsoft.com/office/powerpoint/2010/main" val="39735652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72803" grpId="0" build="p" bldLvl="2"/>
    </p:bld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Manipulating faces</a:t>
            </a:r>
            <a:endParaRPr lang="en-US" dirty="0"/>
          </a:p>
        </p:txBody>
      </p:sp>
      <p:sp>
        <p:nvSpPr>
          <p:cNvPr id="9728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81000" y="990600"/>
            <a:ext cx="8305800" cy="1066800"/>
          </a:xfrm>
        </p:spPr>
        <p:txBody>
          <a:bodyPr/>
          <a:lstStyle/>
          <a:p>
            <a:pPr marL="457200" indent="-457200">
              <a:buFontTx/>
              <a:buChar char="•"/>
            </a:pPr>
            <a:r>
              <a:rPr lang="en-US" sz="2800" dirty="0" smtClean="0"/>
              <a:t>We can imagine various meaningful directions.</a:t>
            </a:r>
            <a:endParaRPr lang="en-US" sz="2800" dirty="0"/>
          </a:p>
        </p:txBody>
      </p:sp>
      <p:sp>
        <p:nvSpPr>
          <p:cNvPr id="972841" name="Text Box 41"/>
          <p:cNvSpPr txBox="1">
            <a:spLocks noChangeArrowheads="1"/>
          </p:cNvSpPr>
          <p:nvPr/>
        </p:nvSpPr>
        <p:spPr bwMode="auto">
          <a:xfrm>
            <a:off x="4572000" y="3781107"/>
            <a:ext cx="1938899" cy="48609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dirty="0"/>
              <a:t>Current face</a:t>
            </a:r>
          </a:p>
        </p:txBody>
      </p:sp>
      <p:sp>
        <p:nvSpPr>
          <p:cNvPr id="972835" name="Oval 35"/>
          <p:cNvSpPr>
            <a:spLocks noChangeArrowheads="1"/>
          </p:cNvSpPr>
          <p:nvPr/>
        </p:nvSpPr>
        <p:spPr bwMode="auto">
          <a:xfrm>
            <a:off x="4279032" y="3908520"/>
            <a:ext cx="185151" cy="185151"/>
          </a:xfrm>
          <a:prstGeom prst="ellipse">
            <a:avLst/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cxnSp>
        <p:nvCxnSpPr>
          <p:cNvPr id="16" name="Straight Arrow Connector 15"/>
          <p:cNvCxnSpPr/>
          <p:nvPr/>
        </p:nvCxnSpPr>
        <p:spPr bwMode="auto">
          <a:xfrm>
            <a:off x="1631107" y="6254591"/>
            <a:ext cx="5647091" cy="0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7" name="Straight Arrow Connector 16"/>
          <p:cNvCxnSpPr/>
          <p:nvPr/>
        </p:nvCxnSpPr>
        <p:spPr bwMode="auto">
          <a:xfrm flipV="1">
            <a:off x="1631107" y="2921505"/>
            <a:ext cx="0" cy="3333086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972840" name="Text Box 40"/>
          <p:cNvSpPr txBox="1">
            <a:spLocks noChangeArrowheads="1"/>
          </p:cNvSpPr>
          <p:nvPr/>
        </p:nvSpPr>
        <p:spPr bwMode="auto">
          <a:xfrm>
            <a:off x="2013471" y="2286000"/>
            <a:ext cx="133932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dirty="0" smtClean="0"/>
              <a:t>Masculine</a:t>
            </a:r>
            <a:endParaRPr lang="en-US" sz="2000" dirty="0"/>
          </a:p>
        </p:txBody>
      </p:sp>
      <p:sp>
        <p:nvSpPr>
          <p:cNvPr id="972839" name="Text Box 39"/>
          <p:cNvSpPr txBox="1">
            <a:spLocks noChangeArrowheads="1"/>
          </p:cNvSpPr>
          <p:nvPr/>
        </p:nvSpPr>
        <p:spPr bwMode="auto">
          <a:xfrm>
            <a:off x="6324600" y="5168333"/>
            <a:ext cx="1239517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dirty="0" smtClean="0"/>
              <a:t>Feminine</a:t>
            </a:r>
            <a:endParaRPr lang="en-US" sz="2000" dirty="0"/>
          </a:p>
        </p:txBody>
      </p:sp>
      <p:cxnSp>
        <p:nvCxnSpPr>
          <p:cNvPr id="21" name="Straight Arrow Connector 20"/>
          <p:cNvCxnSpPr/>
          <p:nvPr/>
        </p:nvCxnSpPr>
        <p:spPr bwMode="auto">
          <a:xfrm>
            <a:off x="4371607" y="4001095"/>
            <a:ext cx="1826999" cy="1411773"/>
          </a:xfrm>
          <a:prstGeom prst="straightConnector1">
            <a:avLst/>
          </a:prstGeom>
          <a:solidFill>
            <a:schemeClr val="accent1"/>
          </a:solidFill>
          <a:ln w="19050" cap="flat" cmpd="sng" algn="ctr">
            <a:solidFill>
              <a:srgbClr val="FF0000"/>
            </a:solidFill>
            <a:prstDash val="dash"/>
            <a:round/>
            <a:headEnd type="none" w="med" len="med"/>
            <a:tailEnd type="arrow"/>
          </a:ln>
          <a:effectLst/>
        </p:spPr>
      </p:cxnSp>
      <p:cxnSp>
        <p:nvCxnSpPr>
          <p:cNvPr id="23" name="Straight Arrow Connector 22"/>
          <p:cNvCxnSpPr/>
          <p:nvPr/>
        </p:nvCxnSpPr>
        <p:spPr bwMode="auto">
          <a:xfrm flipH="1" flipV="1">
            <a:off x="2811591" y="2819400"/>
            <a:ext cx="1560016" cy="1181695"/>
          </a:xfrm>
          <a:prstGeom prst="straightConnector1">
            <a:avLst/>
          </a:prstGeom>
          <a:solidFill>
            <a:schemeClr val="accent1"/>
          </a:solidFill>
          <a:ln w="19050" cap="flat" cmpd="sng" algn="ctr">
            <a:solidFill>
              <a:srgbClr val="FF0000"/>
            </a:solidFill>
            <a:prstDash val="dash"/>
            <a:round/>
            <a:headEnd type="none" w="med" len="med"/>
            <a:tailEnd type="arrow"/>
          </a:ln>
          <a:effectLst/>
        </p:spPr>
      </p:cxnSp>
      <p:cxnSp>
        <p:nvCxnSpPr>
          <p:cNvPr id="24" name="Straight Arrow Connector 23"/>
          <p:cNvCxnSpPr/>
          <p:nvPr/>
        </p:nvCxnSpPr>
        <p:spPr bwMode="auto">
          <a:xfrm flipH="1">
            <a:off x="3946603" y="4001095"/>
            <a:ext cx="425005" cy="1567348"/>
          </a:xfrm>
          <a:prstGeom prst="straightConnector1">
            <a:avLst/>
          </a:prstGeom>
          <a:solidFill>
            <a:schemeClr val="accent1"/>
          </a:solidFill>
          <a:ln w="19050" cap="flat" cmpd="sng" algn="ctr">
            <a:solidFill>
              <a:srgbClr val="FF0000"/>
            </a:solidFill>
            <a:prstDash val="dash"/>
            <a:round/>
            <a:headEnd type="none" w="med" len="med"/>
            <a:tailEnd type="arrow"/>
          </a:ln>
          <a:effectLst/>
        </p:spPr>
      </p:cxnSp>
      <p:cxnSp>
        <p:nvCxnSpPr>
          <p:cNvPr id="26" name="Straight Arrow Connector 25"/>
          <p:cNvCxnSpPr/>
          <p:nvPr/>
        </p:nvCxnSpPr>
        <p:spPr bwMode="auto">
          <a:xfrm flipV="1">
            <a:off x="4354116" y="2438400"/>
            <a:ext cx="448845" cy="1655272"/>
          </a:xfrm>
          <a:prstGeom prst="straightConnector1">
            <a:avLst/>
          </a:prstGeom>
          <a:solidFill>
            <a:schemeClr val="accent1"/>
          </a:solidFill>
          <a:ln w="19050" cap="flat" cmpd="sng" algn="ctr">
            <a:solidFill>
              <a:srgbClr val="FF0000"/>
            </a:solidFill>
            <a:prstDash val="dash"/>
            <a:round/>
            <a:headEnd type="none" w="med" len="med"/>
            <a:tailEnd type="arrow"/>
          </a:ln>
          <a:effectLst/>
        </p:spPr>
      </p:cxnSp>
      <p:sp>
        <p:nvSpPr>
          <p:cNvPr id="27" name="Text Box 40"/>
          <p:cNvSpPr txBox="1">
            <a:spLocks noChangeArrowheads="1"/>
          </p:cNvSpPr>
          <p:nvPr/>
        </p:nvSpPr>
        <p:spPr bwMode="auto">
          <a:xfrm>
            <a:off x="3414941" y="5638800"/>
            <a:ext cx="92845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dirty="0" smtClean="0"/>
              <a:t>Happy</a:t>
            </a:r>
            <a:endParaRPr lang="en-US" sz="2000" dirty="0"/>
          </a:p>
        </p:txBody>
      </p:sp>
      <p:sp>
        <p:nvSpPr>
          <p:cNvPr id="28" name="Text Box 40"/>
          <p:cNvSpPr txBox="1">
            <a:spLocks noChangeArrowheads="1"/>
          </p:cNvSpPr>
          <p:nvPr/>
        </p:nvSpPr>
        <p:spPr bwMode="auto">
          <a:xfrm>
            <a:off x="4405541" y="2038290"/>
            <a:ext cx="641021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dirty="0" smtClean="0"/>
              <a:t>Sad</a:t>
            </a:r>
            <a:endParaRPr lang="en-US" sz="2000" dirty="0"/>
          </a:p>
        </p:txBody>
      </p:sp>
      <p:cxnSp>
        <p:nvCxnSpPr>
          <p:cNvPr id="33" name="Straight Arrow Connector 32"/>
          <p:cNvCxnSpPr/>
          <p:nvPr/>
        </p:nvCxnSpPr>
        <p:spPr bwMode="auto">
          <a:xfrm flipH="1">
            <a:off x="3352800" y="4001095"/>
            <a:ext cx="1052741" cy="875705"/>
          </a:xfrm>
          <a:prstGeom prst="straightConnector1">
            <a:avLst/>
          </a:prstGeom>
          <a:solidFill>
            <a:schemeClr val="accent1"/>
          </a:solidFill>
          <a:ln w="19050" cap="flat" cmpd="sng" algn="ctr">
            <a:solidFill>
              <a:srgbClr val="FF0000"/>
            </a:solidFill>
            <a:prstDash val="dash"/>
            <a:round/>
            <a:headEnd type="none" w="med" len="med"/>
            <a:tailEnd type="arrow"/>
          </a:ln>
          <a:effectLst/>
        </p:spPr>
      </p:cxnSp>
      <p:cxnSp>
        <p:nvCxnSpPr>
          <p:cNvPr id="37" name="Straight Arrow Connector 36"/>
          <p:cNvCxnSpPr/>
          <p:nvPr/>
        </p:nvCxnSpPr>
        <p:spPr bwMode="auto">
          <a:xfrm flipV="1">
            <a:off x="4371607" y="3125390"/>
            <a:ext cx="1052741" cy="875705"/>
          </a:xfrm>
          <a:prstGeom prst="straightConnector1">
            <a:avLst/>
          </a:prstGeom>
          <a:solidFill>
            <a:schemeClr val="accent1"/>
          </a:solidFill>
          <a:ln w="19050" cap="flat" cmpd="sng" algn="ctr">
            <a:solidFill>
              <a:srgbClr val="FF0000"/>
            </a:solidFill>
            <a:prstDash val="dash"/>
            <a:round/>
            <a:headEnd type="none" w="med" len="med"/>
            <a:tailEnd type="arrow"/>
          </a:ln>
          <a:effectLst/>
        </p:spPr>
      </p:cxnSp>
    </p:spTree>
    <p:extLst>
      <p:ext uri="{BB962C8B-B14F-4D97-AF65-F5344CB8AC3E}">
        <p14:creationId xmlns:p14="http://schemas.microsoft.com/office/powerpoint/2010/main" val="17815250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72803" grpId="0" build="p" bldLvl="2"/>
    </p:bld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Psychological Attributes</a:t>
            </a:r>
            <a:endParaRPr lang="en-US" dirty="0"/>
          </a:p>
        </p:txBody>
      </p:sp>
      <p:pic>
        <p:nvPicPr>
          <p:cNvPr id="355332" name="Picture 4" descr="http://cdn.theatlantic.com/assets/media/img/posts/2014/10/TRUSTWORTHY2/5198eca37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0200" y="1219200"/>
            <a:ext cx="5429250" cy="16192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55334" name="Picture 6" descr="http://cdn.theatlantic.com/assets/media/img/posts/2014/10/competence2/1c4abc758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0200" y="3048000"/>
            <a:ext cx="5429250" cy="1647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55336" name="Picture 8" descr="http://cdn.theatlantic.com/assets/media/img/posts/2014/10/EXTROVERSION2/38a931211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0200" y="4953000"/>
            <a:ext cx="5429250" cy="16097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272040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>
          <a:xfrm>
            <a:off x="762000" y="2438400"/>
            <a:ext cx="7772400" cy="1470025"/>
          </a:xfrm>
        </p:spPr>
        <p:txBody>
          <a:bodyPr>
            <a:normAutofit/>
          </a:bodyPr>
          <a:lstStyle/>
          <a:p>
            <a:r>
              <a:rPr lang="en-US" sz="6000" dirty="0" smtClean="0"/>
              <a:t>Human Perception</a:t>
            </a:r>
            <a:endParaRPr lang="en-US" sz="6000" dirty="0"/>
          </a:p>
        </p:txBody>
      </p:sp>
    </p:spTree>
    <p:extLst>
      <p:ext uri="{BB962C8B-B14F-4D97-AF65-F5344CB8AC3E}">
        <p14:creationId xmlns:p14="http://schemas.microsoft.com/office/powerpoint/2010/main" val="32062350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5222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52228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4800" y="1524000"/>
            <a:ext cx="8448675" cy="4600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5325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53252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42900" y="800100"/>
            <a:ext cx="8458200" cy="525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54275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5427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7188" y="590550"/>
            <a:ext cx="8429625" cy="5676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Rectangle 5"/>
          <p:cNvSpPr/>
          <p:nvPr/>
        </p:nvSpPr>
        <p:spPr>
          <a:xfrm>
            <a:off x="3124200" y="1905000"/>
            <a:ext cx="4038600" cy="46482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5105400" y="1905000"/>
            <a:ext cx="2133600" cy="46482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</p:bld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7346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flipH="1">
            <a:off x="1828800" y="2987675"/>
            <a:ext cx="5638800" cy="2790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7347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57348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57349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09550" y="1143000"/>
            <a:ext cx="8934450" cy="1933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41315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rot="10800000" flipH="1" flipV="1">
            <a:off x="1752600" y="2971800"/>
            <a:ext cx="5638800" cy="2790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3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smtClean="0"/>
          </a:p>
        </p:txBody>
      </p:sp>
      <p:sp>
        <p:nvSpPr>
          <p:cNvPr id="614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mtClean="0"/>
          </a:p>
        </p:txBody>
      </p:sp>
      <p:pic>
        <p:nvPicPr>
          <p:cNvPr id="6144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09575" y="633413"/>
            <a:ext cx="8324850" cy="5591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09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Which face is more attractive?</a:t>
            </a:r>
          </a:p>
        </p:txBody>
      </p:sp>
      <p:sp>
        <p:nvSpPr>
          <p:cNvPr id="10209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0932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699000" y="1143000"/>
            <a:ext cx="3636963" cy="502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20933" name="Picture 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838200" y="1143000"/>
            <a:ext cx="3636963" cy="502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020934" name="Text Box 6"/>
          <p:cNvSpPr txBox="1">
            <a:spLocks noChangeArrowheads="1"/>
          </p:cNvSpPr>
          <p:nvPr/>
        </p:nvSpPr>
        <p:spPr bwMode="auto">
          <a:xfrm>
            <a:off x="5943600" y="6211888"/>
            <a:ext cx="1169988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/>
              <a:t>original</a:t>
            </a:r>
          </a:p>
        </p:txBody>
      </p:sp>
      <p:sp>
        <p:nvSpPr>
          <p:cNvPr id="1020935" name="Text Box 7"/>
          <p:cNvSpPr txBox="1">
            <a:spLocks noChangeArrowheads="1"/>
          </p:cNvSpPr>
          <p:nvPr/>
        </p:nvSpPr>
        <p:spPr bwMode="auto">
          <a:xfrm>
            <a:off x="2057400" y="6248400"/>
            <a:ext cx="150812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 dirty="0"/>
              <a:t>beautified</a:t>
            </a:r>
          </a:p>
        </p:txBody>
      </p:sp>
      <p:sp>
        <p:nvSpPr>
          <p:cNvPr id="8" name="Rectangle 7"/>
          <p:cNvSpPr/>
          <p:nvPr/>
        </p:nvSpPr>
        <p:spPr>
          <a:xfrm>
            <a:off x="5955307" y="-72707"/>
            <a:ext cx="3188693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hlinkClick r:id="rId5"/>
              </a:rPr>
              <a:t>http://leyvand.com/beautification2008</a:t>
            </a:r>
            <a:r>
              <a:rPr lang="en-US" sz="1400" dirty="0" smtClean="0">
                <a:hlinkClick r:id="rId5"/>
              </a:rPr>
              <a:t>/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28193216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09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09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0934" grpId="0"/>
      <p:bldP spid="1020935" grpId="0"/>
    </p:bld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35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System Overview</a:t>
            </a:r>
          </a:p>
        </p:txBody>
      </p:sp>
      <p:graphicFrame>
        <p:nvGraphicFramePr>
          <p:cNvPr id="1003524" name="Object 4"/>
          <p:cNvGraphicFramePr>
            <a:graphicFrameLocks noGrp="1" noChangeAspect="1"/>
          </p:cNvGraphicFramePr>
          <p:nvPr>
            <p:ph idx="1"/>
          </p:nvPr>
        </p:nvGraphicFramePr>
        <p:xfrm>
          <a:off x="228600" y="1179513"/>
          <a:ext cx="8839200" cy="50688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6359" name="Image" r:id="rId4" imgW="11733333" imgH="6730159" progId="">
                  <p:embed/>
                </p:oleObj>
              </mc:Choice>
              <mc:Fallback>
                <p:oleObj name="Image" r:id="rId4" imgW="11733333" imgH="6730159" progId="">
                  <p:embed/>
                  <p:pic>
                    <p:nvPicPr>
                      <p:cNvPr id="0" name=""/>
                      <p:cNvPicPr>
                        <a:picLocks noGrp="1"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28600" y="1179513"/>
                        <a:ext cx="8839200" cy="50688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8099" dir="2700000" algn="ctr" rotWithShape="0">
                                <a:schemeClr val="bg2">
                                  <a:alpha val="74997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Rectangle 1"/>
          <p:cNvSpPr/>
          <p:nvPr/>
        </p:nvSpPr>
        <p:spPr>
          <a:xfrm>
            <a:off x="5086479" y="6461998"/>
            <a:ext cx="405752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hlinkClick r:id="rId6"/>
              </a:rPr>
              <a:t>http://leyvand.com/beautification2008</a:t>
            </a:r>
            <a:r>
              <a:rPr lang="en-US" dirty="0" smtClean="0">
                <a:hlinkClick r:id="rId6"/>
              </a:rPr>
              <a:t>/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60608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Things to remember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8229600" cy="5135563"/>
          </a:xfrm>
        </p:spPr>
        <p:txBody>
          <a:bodyPr>
            <a:normAutofit fontScale="77500" lnSpcReduction="20000"/>
          </a:bodyPr>
          <a:lstStyle/>
          <a:p>
            <a:pPr>
              <a:buFont typeface="Arial"/>
              <a:buChar char="•"/>
            </a:pPr>
            <a:r>
              <a:rPr lang="en-US" dirty="0" smtClean="0"/>
              <a:t>Face </a:t>
            </a:r>
            <a:r>
              <a:rPr lang="en-US" dirty="0" smtClean="0"/>
              <a:t>Detection: train face vs. non-face model and scan over multi-scale image</a:t>
            </a:r>
            <a:endParaRPr lang="en-US" dirty="0" smtClean="0"/>
          </a:p>
          <a:p>
            <a:pPr>
              <a:buFont typeface="Arial"/>
              <a:buChar char="•"/>
            </a:pPr>
            <a:endParaRPr lang="en-US" dirty="0" smtClean="0"/>
          </a:p>
          <a:p>
            <a:pPr>
              <a:buFont typeface="Arial"/>
              <a:buChar char="•"/>
            </a:pPr>
            <a:r>
              <a:rPr lang="en-US" dirty="0" smtClean="0"/>
              <a:t>Face Recognition: detect, align, compute features, and compute similarity</a:t>
            </a:r>
            <a:endParaRPr lang="en-US" dirty="0" smtClean="0"/>
          </a:p>
          <a:p>
            <a:pPr>
              <a:buFont typeface="Arial"/>
              <a:buChar char="•"/>
            </a:pPr>
            <a:endParaRPr lang="en-US" dirty="0" smtClean="0"/>
          </a:p>
          <a:p>
            <a:pPr>
              <a:buFont typeface="Arial"/>
              <a:buChar char="•"/>
            </a:pPr>
            <a:r>
              <a:rPr lang="en-US" dirty="0" smtClean="0"/>
              <a:t>Represent faces with an appearance vector and a shape vector</a:t>
            </a:r>
            <a:endParaRPr lang="en-US" dirty="0" smtClean="0"/>
          </a:p>
          <a:p>
            <a:pPr>
              <a:buFont typeface="Arial"/>
              <a:buChar char="•"/>
            </a:pPr>
            <a:endParaRPr lang="en-US" dirty="0" smtClean="0"/>
          </a:p>
          <a:p>
            <a:pPr>
              <a:buFont typeface="Arial"/>
              <a:buChar char="•"/>
            </a:pPr>
            <a:r>
              <a:rPr lang="en-US" dirty="0" smtClean="0"/>
              <a:t>Use PCA for compression or to model main directions of variance</a:t>
            </a:r>
            <a:endParaRPr lang="en-US" dirty="0" smtClean="0"/>
          </a:p>
          <a:p>
            <a:pPr>
              <a:buFont typeface="Arial"/>
              <a:buChar char="•"/>
            </a:pPr>
            <a:endParaRPr lang="en-US" dirty="0" smtClean="0"/>
          </a:p>
          <a:p>
            <a:pPr>
              <a:buFont typeface="Arial"/>
              <a:buChar char="•"/>
            </a:pPr>
            <a:r>
              <a:rPr lang="en-US" dirty="0" smtClean="0"/>
              <a:t>Can transform faces by moving shape vector in a given direction and warping</a:t>
            </a:r>
            <a:endParaRPr lang="en-US" dirty="0" smtClean="0"/>
          </a:p>
          <a:p>
            <a:pPr marL="0" indent="0"/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42723976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&#10;\pagestyle{empty}&#10;\usepackage{color,amsmath}&#10;\begin{document}&#10;\begin{eqnarray}&#10;\{ \vec{\bf p}_j \}_{j=1...P}&#10;\nonumber&#10;\end{eqnarray}&#10;\end{document}&#10;"/>
  <p:tag name="EXTERNALNAME" val="txp_fig"/>
  <p:tag name="BLEND" val="False"/>
  <p:tag name="TRANSPARENT" val="True"/>
  <p:tag name="KEEPFILES" val="False"/>
  <p:tag name="DEBUGPAUSE" val="False"/>
  <p:tag name="RESOLUTION" val="1200"/>
  <p:tag name="TIMEOUT" val="(none)"/>
  <p:tag name="BOXWIDTH" val="348"/>
  <p:tag name="BOXHEIGHT" val="557"/>
  <p:tag name="BOXFONT" val="10"/>
  <p:tag name="BOXWRAP" val="False"/>
  <p:tag name="WORKAROUNDTRANSPARENCYBUG" val="False"/>
  <p:tag name="BITMAPFORMAT" val="png256"/>
  <p:tag name="DEBUGINTERACTIVE" val="True"/>
  <p:tag name="ORIGWIDTH" val="104"/>
  <p:tag name="PICTUREFILESIZE" val="8785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&#10;\pagestyle{empty}&#10;\begin{document}&#10;\begin{eqnarray}&#10;\lambda_j&#10;\nonumber &#10;\end{eqnarray}&#10;\end{document}&#10;"/>
  <p:tag name="EXTERNALNAME" val="txp_fig"/>
  <p:tag name="BLEND" val="False"/>
  <p:tag name="TRANSPARENT" val="True"/>
  <p:tag name="KEEPFILES" val="False"/>
  <p:tag name="DEBUGPAUSE" val="False"/>
  <p:tag name="RESOLUTION" val="1200"/>
  <p:tag name="TIMEOUT" val="(none)"/>
  <p:tag name="BOXWIDTH" val="348"/>
  <p:tag name="BOXHEIGHT" val="557"/>
  <p:tag name="BOXFONT" val="10"/>
  <p:tag name="BOXWRAP" val="False"/>
  <p:tag name="WORKAROUNDTRANSPARENCYBUG" val="False"/>
  <p:tag name="BITMAPFORMAT" val="pngmono"/>
  <p:tag name="DEBUGINTERACTIVE" val="True"/>
  <p:tag name="ORIGWIDTH" val="19"/>
  <p:tag name="PICTUREFILESIZE" val="1471"/>
</p:tagLst>
</file>

<file path=ppt/theme/theme1.xml><?xml version="1.0" encoding="utf-8"?>
<a:theme xmlns:a="http://schemas.openxmlformats.org/drawingml/2006/main" name="Lecture1 - Introduction - CP Fall 2010">
  <a:themeElements>
    <a:clrScheme name="Custom 1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00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Custom Design">
  <a:themeElements>
    <a:clrScheme name="Custom Design 2">
      <a:dk1>
        <a:srgbClr val="737373"/>
      </a:dk1>
      <a:lt1>
        <a:srgbClr val="FFFFFF"/>
      </a:lt1>
      <a:dk2>
        <a:srgbClr val="4D59AB"/>
      </a:dk2>
      <a:lt2>
        <a:srgbClr val="FFFFFF"/>
      </a:lt2>
      <a:accent1>
        <a:srgbClr val="8A8F05"/>
      </a:accent1>
      <a:accent2>
        <a:srgbClr val="E0AD12"/>
      </a:accent2>
      <a:accent3>
        <a:srgbClr val="B2B5D2"/>
      </a:accent3>
      <a:accent4>
        <a:srgbClr val="DADADA"/>
      </a:accent4>
      <a:accent5>
        <a:srgbClr val="C4C6AA"/>
      </a:accent5>
      <a:accent6>
        <a:srgbClr val="CB9C0F"/>
      </a:accent6>
      <a:hlink>
        <a:srgbClr val="C27D05"/>
      </a:hlink>
      <a:folHlink>
        <a:srgbClr val="732466"/>
      </a:folHlink>
    </a:clrScheme>
    <a:fontScheme name="Custom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Custom Design 1">
        <a:dk1>
          <a:srgbClr val="000000"/>
        </a:dk1>
        <a:lt1>
          <a:srgbClr val="4D59AB"/>
        </a:lt1>
        <a:dk2>
          <a:srgbClr val="000000"/>
        </a:dk2>
        <a:lt2>
          <a:srgbClr val="737373"/>
        </a:lt2>
        <a:accent1>
          <a:srgbClr val="8A8F05"/>
        </a:accent1>
        <a:accent2>
          <a:srgbClr val="E0AD12"/>
        </a:accent2>
        <a:accent3>
          <a:srgbClr val="B2B5D2"/>
        </a:accent3>
        <a:accent4>
          <a:srgbClr val="000000"/>
        </a:accent4>
        <a:accent5>
          <a:srgbClr val="C4C6AA"/>
        </a:accent5>
        <a:accent6>
          <a:srgbClr val="CB9C0F"/>
        </a:accent6>
        <a:hlink>
          <a:srgbClr val="C27D05"/>
        </a:hlink>
        <a:folHlink>
          <a:srgbClr val="7324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ustom Design 2">
        <a:dk1>
          <a:srgbClr val="737373"/>
        </a:dk1>
        <a:lt1>
          <a:srgbClr val="FFFFFF"/>
        </a:lt1>
        <a:dk2>
          <a:srgbClr val="4D59AB"/>
        </a:dk2>
        <a:lt2>
          <a:srgbClr val="FFFFFF"/>
        </a:lt2>
        <a:accent1>
          <a:srgbClr val="8A8F05"/>
        </a:accent1>
        <a:accent2>
          <a:srgbClr val="E0AD12"/>
        </a:accent2>
        <a:accent3>
          <a:srgbClr val="B2B5D2"/>
        </a:accent3>
        <a:accent4>
          <a:srgbClr val="DADADA"/>
        </a:accent4>
        <a:accent5>
          <a:srgbClr val="C4C6AA"/>
        </a:accent5>
        <a:accent6>
          <a:srgbClr val="CB9C0F"/>
        </a:accent6>
        <a:hlink>
          <a:srgbClr val="C27D05"/>
        </a:hlink>
        <a:folHlink>
          <a:srgbClr val="732466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Lecture1 - Introduction - CP Fall 2010</Template>
  <TotalTime>22275</TotalTime>
  <Words>1525</Words>
  <Application>Microsoft Office PowerPoint</Application>
  <PresentationFormat>On-screen Show (4:3)</PresentationFormat>
  <Paragraphs>367</Paragraphs>
  <Slides>66</Slides>
  <Notes>30</Notes>
  <HiddenSlides>3</HiddenSlides>
  <MMClips>3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2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66</vt:i4>
      </vt:variant>
    </vt:vector>
  </HeadingPairs>
  <TitlesOfParts>
    <vt:vector size="79" baseType="lpstr">
      <vt:lpstr>新細明體</vt:lpstr>
      <vt:lpstr>宋体</vt:lpstr>
      <vt:lpstr>AR PL KaitiM GB</vt:lpstr>
      <vt:lpstr>Arial</vt:lpstr>
      <vt:lpstr>Calibri</vt:lpstr>
      <vt:lpstr>Courier</vt:lpstr>
      <vt:lpstr>Gill Sans</vt:lpstr>
      <vt:lpstr>Times New Roman</vt:lpstr>
      <vt:lpstr>Wingdings</vt:lpstr>
      <vt:lpstr>Lecture1 - Introduction - CP Fall 2010</vt:lpstr>
      <vt:lpstr>Custom Design</vt:lpstr>
      <vt:lpstr>Image</vt:lpstr>
      <vt:lpstr>Equation</vt:lpstr>
      <vt:lpstr>Understanding Faces</vt:lpstr>
      <vt:lpstr>Exams back on Thursday</vt:lpstr>
      <vt:lpstr>Face detection and recognition</vt:lpstr>
      <vt:lpstr>Applications of Face Recognition</vt:lpstr>
      <vt:lpstr>Applications of Face Recognition</vt:lpstr>
      <vt:lpstr>Applications of Face Recognition</vt:lpstr>
      <vt:lpstr>Consumer application: iPhoto 2009</vt:lpstr>
      <vt:lpstr>Consumer application: iPhoto 2009</vt:lpstr>
      <vt:lpstr>Face detection</vt:lpstr>
      <vt:lpstr>What does a face look like?</vt:lpstr>
      <vt:lpstr>What does a face look like?</vt:lpstr>
      <vt:lpstr>What makes face detection hard?</vt:lpstr>
      <vt:lpstr>What makes face detection hard?</vt:lpstr>
      <vt:lpstr>What makes face detection hard?</vt:lpstr>
      <vt:lpstr>What makes face detection hard?</vt:lpstr>
      <vt:lpstr>What makes face detection and recognition hard?</vt:lpstr>
      <vt:lpstr>Consumer application: iPhoto 2009</vt:lpstr>
      <vt:lpstr>How to find faces anywhere in an image?</vt:lpstr>
      <vt:lpstr>Train a Filter</vt:lpstr>
      <vt:lpstr>Face detection: sliding windows</vt:lpstr>
      <vt:lpstr>What features?</vt:lpstr>
      <vt:lpstr>How to classify?</vt:lpstr>
      <vt:lpstr>Face classifier</vt:lpstr>
      <vt:lpstr>Face recognition</vt:lpstr>
      <vt:lpstr>Face recognition</vt:lpstr>
      <vt:lpstr>Simple technique</vt:lpstr>
      <vt:lpstr>State-of-the-art Face Recognizers</vt:lpstr>
      <vt:lpstr>Example of recent approach</vt:lpstr>
      <vt:lpstr>Face Alignment</vt:lpstr>
      <vt:lpstr>Train DNN classifier on aligned faces</vt:lpstr>
      <vt:lpstr>Results: Labeled Faces in the Wild Dataset</vt:lpstr>
      <vt:lpstr>Transforming faces</vt:lpstr>
      <vt:lpstr>PowerPoint Presentation</vt:lpstr>
      <vt:lpstr>How do we average faces?</vt:lpstr>
      <vt:lpstr>Morphing </vt:lpstr>
      <vt:lpstr>Cross-Dissolve vs. Morphing</vt:lpstr>
      <vt:lpstr>PowerPoint Presentation</vt:lpstr>
      <vt:lpstr>Appearance Vectors vs. Shape Vectors</vt:lpstr>
      <vt:lpstr>PowerPoint Presentation</vt:lpstr>
      <vt:lpstr>Average of multiple faces</vt:lpstr>
      <vt:lpstr>Average Men of the world</vt:lpstr>
      <vt:lpstr>Average Women of the world</vt:lpstr>
      <vt:lpstr>Subpopulation means</vt:lpstr>
      <vt:lpstr>How to represent variations?</vt:lpstr>
      <vt:lpstr>PCA</vt:lpstr>
      <vt:lpstr>Principal Component Analysis</vt:lpstr>
      <vt:lpstr>PCA in MATLAB</vt:lpstr>
      <vt:lpstr>Principal Component Analysis</vt:lpstr>
      <vt:lpstr>Eigenfaces example (PCA of face images)</vt:lpstr>
      <vt:lpstr>Visualization of eigenfaces (appearance variation)</vt:lpstr>
      <vt:lpstr>Face Space</vt:lpstr>
      <vt:lpstr>Limitations of </vt:lpstr>
      <vt:lpstr>Can represent face in appearance or shape space</vt:lpstr>
      <vt:lpstr>First 3 Shape Bases with PCA</vt:lpstr>
      <vt:lpstr>Manipulating faces</vt:lpstr>
      <vt:lpstr>Manipulating faces</vt:lpstr>
      <vt:lpstr>Psychological Attributes</vt:lpstr>
      <vt:lpstr>Human Perception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Which face is more attractive?</vt:lpstr>
      <vt:lpstr>System Overview</vt:lpstr>
      <vt:lpstr>Things to remember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Computational Photography CS498dwh</dc:title>
  <dc:creator>Derek Hoiem</dc:creator>
  <cp:lastModifiedBy>Derek</cp:lastModifiedBy>
  <cp:revision>90</cp:revision>
  <dcterms:created xsi:type="dcterms:W3CDTF">2010-08-30T03:58:01Z</dcterms:created>
  <dcterms:modified xsi:type="dcterms:W3CDTF">2015-12-01T15:16:21Z</dcterms:modified>
</cp:coreProperties>
</file>