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8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39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40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41.xml" ContentType="application/vnd.openxmlformats-officedocument.presentationml.notesSlide+xml"/>
  <Override PartName="/ppt/embeddings/oleObject17.bin" ContentType="application/vnd.openxmlformats-officedocument.oleObject"/>
  <Override PartName="/ppt/notesSlides/notesSlide42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43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44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45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57.xml" ContentType="application/vnd.openxmlformats-officedocument.presentationml.notesSlide+xml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58.xml" ContentType="application/vnd.openxmlformats-officedocument.presentationml.notesSlide+xml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notesSlides/notesSlide59.xml" ContentType="application/vnd.openxmlformats-officedocument.presentationml.notesSlide+xml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9" r:id="rId3"/>
  </p:sldMasterIdLst>
  <p:notesMasterIdLst>
    <p:notesMasterId r:id="rId95"/>
  </p:notesMasterIdLst>
  <p:sldIdLst>
    <p:sldId id="581" r:id="rId4"/>
    <p:sldId id="582" r:id="rId5"/>
    <p:sldId id="583" r:id="rId6"/>
    <p:sldId id="584" r:id="rId7"/>
    <p:sldId id="597" r:id="rId8"/>
    <p:sldId id="587" r:id="rId9"/>
    <p:sldId id="588" r:id="rId10"/>
    <p:sldId id="589" r:id="rId11"/>
    <p:sldId id="590" r:id="rId12"/>
    <p:sldId id="591" r:id="rId13"/>
    <p:sldId id="592" r:id="rId14"/>
    <p:sldId id="593" r:id="rId15"/>
    <p:sldId id="598" r:id="rId16"/>
    <p:sldId id="681" r:id="rId17"/>
    <p:sldId id="596" r:id="rId18"/>
    <p:sldId id="599" r:id="rId19"/>
    <p:sldId id="595" r:id="rId20"/>
    <p:sldId id="594" r:id="rId21"/>
    <p:sldId id="600" r:id="rId22"/>
    <p:sldId id="601" r:id="rId23"/>
    <p:sldId id="605" r:id="rId24"/>
    <p:sldId id="602" r:id="rId25"/>
    <p:sldId id="603" r:id="rId26"/>
    <p:sldId id="608" r:id="rId27"/>
    <p:sldId id="606" r:id="rId28"/>
    <p:sldId id="610" r:id="rId29"/>
    <p:sldId id="609" r:id="rId30"/>
    <p:sldId id="611" r:id="rId31"/>
    <p:sldId id="612" r:id="rId32"/>
    <p:sldId id="613" r:id="rId33"/>
    <p:sldId id="616" r:id="rId34"/>
    <p:sldId id="617" r:id="rId35"/>
    <p:sldId id="618" r:id="rId36"/>
    <p:sldId id="619" r:id="rId37"/>
    <p:sldId id="620" r:id="rId38"/>
    <p:sldId id="621" r:id="rId39"/>
    <p:sldId id="622" r:id="rId40"/>
    <p:sldId id="623" r:id="rId41"/>
    <p:sldId id="625" r:id="rId42"/>
    <p:sldId id="626" r:id="rId43"/>
    <p:sldId id="627" r:id="rId44"/>
    <p:sldId id="628" r:id="rId45"/>
    <p:sldId id="629" r:id="rId46"/>
    <p:sldId id="630" r:id="rId47"/>
    <p:sldId id="631" r:id="rId48"/>
    <p:sldId id="632" r:id="rId49"/>
    <p:sldId id="633" r:id="rId50"/>
    <p:sldId id="634" r:id="rId51"/>
    <p:sldId id="635" r:id="rId52"/>
    <p:sldId id="636" r:id="rId53"/>
    <p:sldId id="685" r:id="rId54"/>
    <p:sldId id="687" r:id="rId55"/>
    <p:sldId id="637" r:id="rId56"/>
    <p:sldId id="638" r:id="rId57"/>
    <p:sldId id="639" r:id="rId58"/>
    <p:sldId id="640" r:id="rId59"/>
    <p:sldId id="641" r:id="rId60"/>
    <p:sldId id="642" r:id="rId61"/>
    <p:sldId id="686" r:id="rId62"/>
    <p:sldId id="644" r:id="rId63"/>
    <p:sldId id="645" r:id="rId64"/>
    <p:sldId id="646" r:id="rId65"/>
    <p:sldId id="647" r:id="rId66"/>
    <p:sldId id="649" r:id="rId67"/>
    <p:sldId id="650" r:id="rId68"/>
    <p:sldId id="651" r:id="rId69"/>
    <p:sldId id="653" r:id="rId70"/>
    <p:sldId id="654" r:id="rId71"/>
    <p:sldId id="655" r:id="rId72"/>
    <p:sldId id="656" r:id="rId73"/>
    <p:sldId id="660" r:id="rId74"/>
    <p:sldId id="661" r:id="rId75"/>
    <p:sldId id="657" r:id="rId76"/>
    <p:sldId id="658" r:id="rId77"/>
    <p:sldId id="659" r:id="rId78"/>
    <p:sldId id="662" r:id="rId79"/>
    <p:sldId id="663" r:id="rId80"/>
    <p:sldId id="664" r:id="rId81"/>
    <p:sldId id="665" r:id="rId82"/>
    <p:sldId id="666" r:id="rId83"/>
    <p:sldId id="667" r:id="rId84"/>
    <p:sldId id="668" r:id="rId85"/>
    <p:sldId id="669" r:id="rId86"/>
    <p:sldId id="671" r:id="rId87"/>
    <p:sldId id="672" r:id="rId88"/>
    <p:sldId id="673" r:id="rId89"/>
    <p:sldId id="674" r:id="rId90"/>
    <p:sldId id="675" r:id="rId91"/>
    <p:sldId id="676" r:id="rId92"/>
    <p:sldId id="679" r:id="rId93"/>
    <p:sldId id="683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2362" autoAdjust="0"/>
  </p:normalViewPr>
  <p:slideViewPr>
    <p:cSldViewPr>
      <p:cViewPr>
        <p:scale>
          <a:sx n="41" d="100"/>
          <a:sy n="41" d="100"/>
        </p:scale>
        <p:origin x="-2432" y="-10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notesMaster" Target="notesMasters/notes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tableStyles" Target="tableStyles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image" Target="../media/image109.emf"/><Relationship Id="rId7" Type="http://schemas.openxmlformats.org/officeDocument/2006/relationships/image" Target="../media/image110.emf"/><Relationship Id="rId8" Type="http://schemas.openxmlformats.org/officeDocument/2006/relationships/image" Target="../media/image111.emf"/><Relationship Id="rId1" Type="http://schemas.openxmlformats.org/officeDocument/2006/relationships/image" Target="../media/image104.emf"/><Relationship Id="rId2" Type="http://schemas.openxmlformats.org/officeDocument/2006/relationships/image" Target="../media/image10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6" Type="http://schemas.openxmlformats.org/officeDocument/2006/relationships/image" Target="../media/image122.emf"/><Relationship Id="rId7" Type="http://schemas.openxmlformats.org/officeDocument/2006/relationships/image" Target="../media/image123.emf"/><Relationship Id="rId8" Type="http://schemas.openxmlformats.org/officeDocument/2006/relationships/image" Target="../media/image124.emf"/><Relationship Id="rId9" Type="http://schemas.openxmlformats.org/officeDocument/2006/relationships/image" Target="../media/image125.emf"/><Relationship Id="rId1" Type="http://schemas.openxmlformats.org/officeDocument/2006/relationships/image" Target="../media/image117.emf"/><Relationship Id="rId2" Type="http://schemas.openxmlformats.org/officeDocument/2006/relationships/image" Target="../media/image11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5" Type="http://schemas.openxmlformats.org/officeDocument/2006/relationships/image" Target="../media/image131.emf"/><Relationship Id="rId6" Type="http://schemas.openxmlformats.org/officeDocument/2006/relationships/image" Target="../media/image132.emf"/><Relationship Id="rId7" Type="http://schemas.openxmlformats.org/officeDocument/2006/relationships/image" Target="../media/image133.emf"/><Relationship Id="rId8" Type="http://schemas.openxmlformats.org/officeDocument/2006/relationships/image" Target="../media/image134.emf"/><Relationship Id="rId9" Type="http://schemas.openxmlformats.org/officeDocument/2006/relationships/image" Target="../media/image135.emf"/><Relationship Id="rId1" Type="http://schemas.openxmlformats.org/officeDocument/2006/relationships/image" Target="../media/image127.emf"/><Relationship Id="rId2" Type="http://schemas.openxmlformats.org/officeDocument/2006/relationships/image" Target="../media/image12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Relationship Id="rId2" Type="http://schemas.openxmlformats.org/officeDocument/2006/relationships/image" Target="../media/image145.emf"/><Relationship Id="rId3" Type="http://schemas.openxmlformats.org/officeDocument/2006/relationships/image" Target="../media/image1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1" Type="http://schemas.openxmlformats.org/officeDocument/2006/relationships/image" Target="../media/image78.emf"/><Relationship Id="rId2" Type="http://schemas.openxmlformats.org/officeDocument/2006/relationships/image" Target="../media/image7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30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7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21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60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6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1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59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3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9570A11-70CD-46AB-98B2-80055C308F28}" type="slidenum">
              <a:rPr lang="en-US" sz="1100">
                <a:solidFill>
                  <a:prstClr val="black"/>
                </a:solidFill>
                <a:latin typeface="Arial Unicode MS" pitchFamily="34" charset="-128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100" dirty="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79475" y="2641600"/>
            <a:ext cx="4554538" cy="3416300"/>
          </a:xfrm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11" y="611478"/>
            <a:ext cx="3887289" cy="7921046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70786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6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0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47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F32E1B2-62D5-4B50-905E-EF76F50A126A}" type="slidenum">
              <a:rPr lang="en-US" sz="1100">
                <a:solidFill>
                  <a:prstClr val="black"/>
                </a:solidFill>
                <a:latin typeface="Arial Unicode MS" pitchFamily="34" charset="-128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100" dirty="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79475" y="2641600"/>
            <a:ext cx="4554538" cy="3416300"/>
          </a:xfrm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111" y="611478"/>
            <a:ext cx="3887289" cy="7921046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807889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23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93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FA85B-E6EB-4881-8A57-B99F80852AB5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7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2CD799-495E-4A4D-BF05-8991688FA68A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8780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EF8169-730D-43EC-9F64-191892C32B3D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5189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0A8BC9-B074-48AE-A9EF-879E797FCC96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5947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D010F-CA48-42EC-8292-D21E4A9E501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2988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7EC03-7197-4B23-9DDF-6B065F612B9F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5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44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56401-DEB0-4BB7-8BEE-8747208143D4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391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CBC51-842D-4804-A403-C714B890872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126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74E4C-26CB-4581-94E1-00A40AFB2641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Therefore, if we could measure the exact amount of defocus blur at every image location, we could infer the depth of the scene.  </a:t>
            </a:r>
          </a:p>
          <a:p>
            <a:r>
              <a:rPr lang="en-US" dirty="0" smtClean="0"/>
              <a:t>Unfortunately, despite many years of research there is no good way to measure defocus from a single input image. In</a:t>
            </a:r>
            <a:r>
              <a:rPr lang="en-US" baseline="0" dirty="0" smtClean="0"/>
              <a:t> fact, </a:t>
            </a:r>
            <a:r>
              <a:rPr lang="en-US" baseline="0" dirty="0" err="1" smtClean="0"/>
              <a:t>deconvolution</a:t>
            </a:r>
            <a:r>
              <a:rPr lang="en-US" baseline="0" dirty="0" smtClean="0"/>
              <a:t> is an inherently ill-posed problem, and we will see the reasons why in a bit.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28391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BF187-B8C9-44C1-B3D9-536204FA47D4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</a:t>
            </a:r>
            <a:r>
              <a:rPr lang="en-US" baseline="0" dirty="0" smtClean="0"/>
              <a:t> of the challenges that make</a:t>
            </a:r>
            <a:r>
              <a:rPr lang="en-US" dirty="0" smtClean="0"/>
              <a:t> this problem hard are, firstly, that when observing a blurry image window it’s very hard to know: do we observe the blurry image of a sharp object, or the sharp image of a blurry scene.</a:t>
            </a:r>
            <a:r>
              <a:rPr lang="en-US" baseline="0" dirty="0" smtClean="0"/>
              <a:t> And t</a:t>
            </a:r>
            <a:r>
              <a:rPr lang="en-US" dirty="0" smtClean="0"/>
              <a:t>he second challenge involved is that even if we could infer the depth, undoing the defocus blur is still not a straightforward task.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26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221AF-3494-4B06-A099-31F5FEB54AF5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address these challenges we use two main ideas. The first is the fact that typical images we observe around us are not just white noise,</a:t>
            </a:r>
            <a:r>
              <a:rPr lang="en-US" baseline="0" dirty="0" smtClean="0"/>
              <a:t> </a:t>
            </a:r>
            <a:r>
              <a:rPr lang="en-US" dirty="0" smtClean="0"/>
              <a:t>and we can impose</a:t>
            </a:r>
            <a:r>
              <a:rPr lang="en-US" baseline="0" dirty="0" smtClean="0"/>
              <a:t> </a:t>
            </a:r>
            <a:r>
              <a:rPr lang="en-US" dirty="0" smtClean="0"/>
              <a:t>strong image priors which will guide our search.</a:t>
            </a:r>
          </a:p>
          <a:p>
            <a:r>
              <a:rPr lang="en-US" dirty="0" smtClean="0"/>
              <a:t>The second idea is to replace the conventional lens with a coded one,</a:t>
            </a:r>
            <a:r>
              <a:rPr lang="en-US" baseline="0" dirty="0" smtClean="0"/>
              <a:t> which</a:t>
            </a:r>
            <a:r>
              <a:rPr lang="en-US" dirty="0" smtClean="0"/>
              <a:t> allows us to change the defocus pattern and make it more discriminative to depth variations.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1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C7168-B465-4E95-A5E2-0C3014E238AB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r>
              <a:rPr lang="en-US"/>
              <a:t>Now let’s define the problem mathematically. Our input is a single defocused image. In addition, we can calibrate and pre-store the lens blur at different depths.</a:t>
            </a:r>
          </a:p>
        </p:txBody>
      </p:sp>
    </p:spTree>
    <p:extLst>
      <p:ext uri="{BB962C8B-B14F-4D97-AF65-F5344CB8AC3E}">
        <p14:creationId xmlns:p14="http://schemas.microsoft.com/office/powerpoint/2010/main" val="21897480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A81B43-F9D9-45C6-8BBF-B71DC746C182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07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1468C-F8E1-4088-B19D-81B1B1F55AE4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712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460B0F-B8E2-40C4-8D3D-1810E6F837A6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1253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6A117-769D-484B-9BDC-02D847834D1B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475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4A2F3A-CF02-4E3E-9323-AB71F683024A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89356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C62286-D404-4876-B2D4-E4EBC5831FB3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58223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9A6AEF-98FC-432C-8453-78FB2A1FB9BD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1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32F9A-4093-4498-A944-81DDA9446C44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27151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560B6F-0823-41EC-BD2B-BE3CE2E6EBDA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4718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45F8F0-C19C-4645-9A39-BB3FA4BED2AF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431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CB194-B0DD-45E4-A29C-B700514B8899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786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CB194-B0DD-45E4-A29C-B700514B8899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786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CB194-B0DD-45E4-A29C-B700514B8899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786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4B743-0081-46B7-9B13-9774BDC34FE2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1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228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B6EBC-C54E-4181-AF7C-BAF659754C6F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5219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CB5BE-54A8-48D6-8862-3508AE6864AE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1376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F4B1D-F709-46BF-9224-DFA052E8555E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392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5BCFF-764C-4DDC-B264-BDEE6ED94677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817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1165EC-AA6F-4B4D-976D-3ACEB20AFB3E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532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6D9B7-3DCC-41B5-BC96-2BD92C50DFE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409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013B6B-4A8E-481E-834D-DB7D28260C1C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33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1721A-64DD-410A-9439-2669D34A7AC9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181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F69E4-B787-4FF4-9349-DE9200F6E64C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524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4BF30-32B8-44CA-9495-0EE6C1DB2B19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342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039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1115F-67F0-42A5-907B-1F9B6B04ED4F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174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5DD306-1783-48C1-8163-6A2F49DDBACA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603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7785D-37AE-48C7-9146-5D1EA6387F0D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373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B10D3-6761-4963-B2FB-2E4CE54C8CB6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568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73054B-923E-4DBE-B85E-342C86F1C58F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485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BDAF4-C5AA-4EE6-851C-F0158BCB6E5A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Unlike conventional </a:t>
            </a:r>
            <a:r>
              <a:rPr lang="en-US" dirty="0" err="1" smtClean="0"/>
              <a:t>plenoptic</a:t>
            </a:r>
            <a:r>
              <a:rPr lang="en-US" dirty="0" smtClean="0"/>
              <a:t> cameras, our approach produces images at full resolution, which in this case</a:t>
            </a:r>
            <a:r>
              <a:rPr lang="en-US" baseline="0" dirty="0" smtClean="0"/>
              <a:t> </a:t>
            </a:r>
            <a:r>
              <a:rPr lang="en-US" dirty="0" smtClean="0"/>
              <a:t>exceeds that of the projector, so we need to zoom in to see better.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290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DCA98-3BD0-4A58-B49C-EF3781B39CA4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591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3D0F6-02BE-464F-BDE9-356FBC7AC263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270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438B34-9F82-4204-81FC-13F3A494B23B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151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B4D45-63AA-4B60-B988-18741A277436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86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522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7B9290-2717-4E9C-B24C-2EFE17DDC650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546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83573-4A44-4921-AFC0-0D7F1D8A2914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Zooming in, we can see the original and </a:t>
            </a:r>
            <a:r>
              <a:rPr lang="en-US" dirty="0" err="1"/>
              <a:t>deblurred</a:t>
            </a:r>
            <a:r>
              <a:rPr lang="en-US" dirty="0"/>
              <a:t> output. For comparison, we also try a naive edge sharpening operation </a:t>
            </a:r>
            <a:r>
              <a:rPr lang="en-US" dirty="0" smtClean="0"/>
              <a:t>using simply a </a:t>
            </a:r>
            <a:r>
              <a:rPr lang="en-US" dirty="0" err="1" smtClean="0"/>
              <a:t>Laplacian</a:t>
            </a:r>
            <a:r>
              <a:rPr lang="en-US" dirty="0" smtClean="0"/>
              <a:t> filer, </a:t>
            </a:r>
            <a:r>
              <a:rPr lang="en-US" dirty="0"/>
              <a:t>but it simply increases the artifacts in the image.</a:t>
            </a:r>
          </a:p>
        </p:txBody>
      </p:sp>
    </p:spTree>
    <p:extLst>
      <p:ext uri="{BB962C8B-B14F-4D97-AF65-F5344CB8AC3E}">
        <p14:creationId xmlns:p14="http://schemas.microsoft.com/office/powerpoint/2010/main" val="16898409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2CFB3-272E-47D5-8728-8E461C09D246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243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65DBF-89E0-4180-A37F-F9EC2E9A1786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119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9361D7-9654-408E-85B4-DC49E2339095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954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1494B-AC02-4F85-94E6-8826E934A143}" type="slidenum">
              <a:rPr lang="en-US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695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551BE-7A65-4B03-B1C4-2AA437B470B5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477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5DDD2-4CBA-4058-A533-81297EEF321B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534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9F1C54-C7D1-4931-AA46-039E6D1879DD}" type="slidenum">
              <a:rPr lang="en-US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670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21FBE-A9CD-43A6-9B7B-AB0877843B6E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75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675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FCDE1-D223-45B2-BEE6-43266672BE25}" type="slidenum">
              <a:rPr lang="en-US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14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8180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6599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34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6896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6674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Answers:</a:t>
            </a:r>
            <a:r>
              <a:rPr lang="en-US" baseline="0" smtClean="0"/>
              <a:t> </a:t>
            </a:r>
          </a:p>
          <a:p>
            <a:pPr marL="228600" indent="-228600">
              <a:buNone/>
            </a:pPr>
            <a:r>
              <a:rPr lang="en-US" smtClean="0"/>
              <a:t>1) Plenoptic function</a:t>
            </a:r>
          </a:p>
          <a:p>
            <a:pPr marL="228600" indent="-228600">
              <a:buNone/>
            </a:pPr>
            <a:r>
              <a:rPr lang="en-US" smtClean="0"/>
              <a:t>2)</a:t>
            </a:r>
            <a:r>
              <a:rPr lang="en-US" baseline="0" smtClean="0"/>
              <a:t> A</a:t>
            </a:r>
            <a:r>
              <a:rPr lang="en-US" smtClean="0"/>
              <a:t>mount</a:t>
            </a:r>
            <a:r>
              <a:rPr lang="en-US" baseline="0" smtClean="0"/>
              <a:t> of light</a:t>
            </a:r>
          </a:p>
          <a:p>
            <a:pPr marL="228600" indent="-228600">
              <a:buNone/>
            </a:pPr>
            <a:r>
              <a:rPr lang="en-US" baseline="0" smtClean="0"/>
              <a:t>3) Limit light and get depth of field effects; sharp images that are easy to display</a:t>
            </a:r>
          </a:p>
          <a:p>
            <a:pPr marL="228600" indent="-228600">
              <a:buNone/>
            </a:pPr>
            <a:r>
              <a:rPr lang="en-US" baseline="0" smtClean="0"/>
              <a:t>4) Lots of 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632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6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8DA8B-AABA-422A-B23B-258E39A3C2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2469-201C-483B-A070-13ACC90399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9B122-3EBA-4E84-A456-0CA2F3D4B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4DE8F-9BF6-4599-A185-304371A70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FEA47-2646-4B69-9D11-A019E4A241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6DBC3-45AC-4C5E-9B4B-DCE20E9B35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0E845-AD7D-41C8-AF93-D3C8C3276D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CD142-416E-43E9-8E48-3B80764929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F0491-4BA1-43AA-8AF2-7901ABA2B0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4E6F9-6997-4853-94AB-2426A52C90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B477A-FB77-462C-A4C1-1CC8295ACF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77724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19500"/>
            <a:ext cx="77724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129BAB-B873-48BF-A14C-29023A82A7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76375"/>
            <a:ext cx="4130675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476375"/>
            <a:ext cx="4132263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101600"/>
            <a:ext cx="2114550" cy="637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1600"/>
            <a:ext cx="6191250" cy="637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hangingPunct="0"/>
            <a:fld id="{DABDCB7B-2A38-44A0-9DDF-9596BF76BAF3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1600"/>
            <a:ext cx="84582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76375"/>
            <a:ext cx="84153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lbertus Extra Bold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lbertus Extra Bold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lbertus Extra Bold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lbertus Extra Bol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lbertus Extra Bol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lbertus Extra Bol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lbertus Extra Bol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lbertus Extra Bold" pitchFamily="34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Char char="•"/>
        <a:defRPr sz="31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–"/>
        <a:defRPr sz="2600">
          <a:solidFill>
            <a:schemeClr val="bg1"/>
          </a:solidFill>
          <a:latin typeface="+mn-lt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Char char="•"/>
        <a:defRPr sz="2100">
          <a:solidFill>
            <a:schemeClr val="bg1"/>
          </a:solidFill>
          <a:latin typeface="+mn-lt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110000"/>
        <a:buFont typeface="Arial" charset="0"/>
        <a:buChar char="›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en.wikipedia.org/wiki/File:Ccd-sensor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-graphics.stanford.edu/papers/lfcamera/lfcamera-150dpi.pdf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4.png"/><Relationship Id="rId5" Type="http://schemas.openxmlformats.org/officeDocument/2006/relationships/image" Target="../media/image45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20" Type="http://schemas.openxmlformats.org/officeDocument/2006/relationships/image" Target="../media/image46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48.emf"/><Relationship Id="rId15" Type="http://schemas.openxmlformats.org/officeDocument/2006/relationships/image" Target="../media/image44.png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49.emf"/><Relationship Id="rId18" Type="http://schemas.openxmlformats.org/officeDocument/2006/relationships/image" Target="../media/image45.png"/><Relationship Id="rId19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7.e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56.e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5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55.emf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34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63.emf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64.emf"/><Relationship Id="rId17" Type="http://schemas.openxmlformats.org/officeDocument/2006/relationships/image" Target="../media/image6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62.emf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34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6.emf"/><Relationship Id="rId6" Type="http://schemas.openxmlformats.org/officeDocument/2006/relationships/image" Target="../media/image68.png"/><Relationship Id="rId7" Type="http://schemas.openxmlformats.org/officeDocument/2006/relationships/image" Target="../media/image35.png"/><Relationship Id="rId8" Type="http://schemas.openxmlformats.org/officeDocument/2006/relationships/oleObject" Target="../embeddings/oleObject13.bin"/><Relationship Id="rId9" Type="http://schemas.openxmlformats.org/officeDocument/2006/relationships/image" Target="../media/image6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70.e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7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42.png"/><Relationship Id="rId7" Type="http://schemas.openxmlformats.org/officeDocument/2006/relationships/image" Target="../media/image68.png"/><Relationship Id="rId8" Type="http://schemas.openxmlformats.org/officeDocument/2006/relationships/oleObject" Target="../embeddings/oleObject14.bin"/><Relationship Id="rId9" Type="http://schemas.openxmlformats.org/officeDocument/2006/relationships/image" Target="../media/image69.emf"/><Relationship Id="rId10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7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42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43.png"/><Relationship Id="rId10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68.png"/><Relationship Id="rId14" Type="http://schemas.openxmlformats.org/officeDocument/2006/relationships/oleObject" Target="../embeddings/oleObject20.bin"/><Relationship Id="rId15" Type="http://schemas.openxmlformats.org/officeDocument/2006/relationships/image" Target="../media/image80.emf"/><Relationship Id="rId16" Type="http://schemas.openxmlformats.org/officeDocument/2006/relationships/oleObject" Target="../embeddings/oleObject21.bin"/><Relationship Id="rId17" Type="http://schemas.openxmlformats.org/officeDocument/2006/relationships/image" Target="../media/image8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78.emf"/><Relationship Id="rId6" Type="http://schemas.openxmlformats.org/officeDocument/2006/relationships/image" Target="../media/image35.png"/><Relationship Id="rId7" Type="http://schemas.openxmlformats.org/officeDocument/2006/relationships/image" Target="../media/image72.png"/><Relationship Id="rId8" Type="http://schemas.openxmlformats.org/officeDocument/2006/relationships/image" Target="../media/image42.png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7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84.png"/><Relationship Id="rId7" Type="http://schemas.openxmlformats.org/officeDocument/2006/relationships/oleObject" Target="../embeddings/oleObject22.bin"/><Relationship Id="rId8" Type="http://schemas.openxmlformats.org/officeDocument/2006/relationships/image" Target="../media/image82.emf"/><Relationship Id="rId9" Type="http://schemas.openxmlformats.org/officeDocument/2006/relationships/image" Target="../media/image85.png"/><Relationship Id="rId10" Type="http://schemas.openxmlformats.org/officeDocument/2006/relationships/oleObject" Target="../embeddings/oleObject23.bin"/><Relationship Id="rId11" Type="http://schemas.openxmlformats.org/officeDocument/2006/relationships/image" Target="../media/image8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oleObject" Target="../embeddings/oleObject24.bin"/><Relationship Id="rId9" Type="http://schemas.openxmlformats.org/officeDocument/2006/relationships/image" Target="../media/image86.emf"/><Relationship Id="rId10" Type="http://schemas.openxmlformats.org/officeDocument/2006/relationships/oleObject" Target="../embeddings/oleObject25.bin"/><Relationship Id="rId11" Type="http://schemas.openxmlformats.org/officeDocument/2006/relationships/image" Target="../media/image8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oleObject" Target="../embeddings/oleObject27.bin"/><Relationship Id="rId14" Type="http://schemas.openxmlformats.org/officeDocument/2006/relationships/image" Target="../media/image93.emf"/><Relationship Id="rId15" Type="http://schemas.openxmlformats.org/officeDocument/2006/relationships/oleObject" Target="../embeddings/oleObject28.bin"/><Relationship Id="rId16" Type="http://schemas.openxmlformats.org/officeDocument/2006/relationships/image" Target="../media/image9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92.emf"/><Relationship Id="rId6" Type="http://schemas.openxmlformats.org/officeDocument/2006/relationships/image" Target="../media/image37.png"/><Relationship Id="rId7" Type="http://schemas.openxmlformats.org/officeDocument/2006/relationships/image" Target="../media/image35.png"/><Relationship Id="rId8" Type="http://schemas.openxmlformats.org/officeDocument/2006/relationships/image" Target="../media/image34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4" Type="http://schemas.openxmlformats.org/officeDocument/2006/relationships/image" Target="../media/image96.tiff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98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99.png"/><Relationship Id="rId7" Type="http://schemas.openxmlformats.org/officeDocument/2006/relationships/image" Target="../media/image97.png"/><Relationship Id="rId8" Type="http://schemas.openxmlformats.org/officeDocument/2006/relationships/image" Target="../media/image37.png"/><Relationship Id="rId9" Type="http://schemas.openxmlformats.org/officeDocument/2006/relationships/image" Target="../media/image35.png"/><Relationship Id="rId1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9.bin"/><Relationship Id="rId20" Type="http://schemas.openxmlformats.org/officeDocument/2006/relationships/image" Target="../media/image109.emf"/><Relationship Id="rId21" Type="http://schemas.openxmlformats.org/officeDocument/2006/relationships/oleObject" Target="../embeddings/oleObject35.bin"/><Relationship Id="rId22" Type="http://schemas.openxmlformats.org/officeDocument/2006/relationships/image" Target="../media/image110.emf"/><Relationship Id="rId23" Type="http://schemas.openxmlformats.org/officeDocument/2006/relationships/oleObject" Target="../embeddings/oleObject36.bin"/><Relationship Id="rId24" Type="http://schemas.openxmlformats.org/officeDocument/2006/relationships/image" Target="../media/image111.emf"/><Relationship Id="rId10" Type="http://schemas.openxmlformats.org/officeDocument/2006/relationships/image" Target="../media/image104.emf"/><Relationship Id="rId11" Type="http://schemas.openxmlformats.org/officeDocument/2006/relationships/oleObject" Target="../embeddings/oleObject30.bin"/><Relationship Id="rId12" Type="http://schemas.openxmlformats.org/officeDocument/2006/relationships/image" Target="../media/image105.emf"/><Relationship Id="rId13" Type="http://schemas.openxmlformats.org/officeDocument/2006/relationships/oleObject" Target="../embeddings/oleObject31.bin"/><Relationship Id="rId14" Type="http://schemas.openxmlformats.org/officeDocument/2006/relationships/image" Target="../media/image106.emf"/><Relationship Id="rId15" Type="http://schemas.openxmlformats.org/officeDocument/2006/relationships/oleObject" Target="../embeddings/oleObject32.bin"/><Relationship Id="rId16" Type="http://schemas.openxmlformats.org/officeDocument/2006/relationships/image" Target="../media/image107.emf"/><Relationship Id="rId17" Type="http://schemas.openxmlformats.org/officeDocument/2006/relationships/oleObject" Target="../embeddings/oleObject33.bin"/><Relationship Id="rId18" Type="http://schemas.openxmlformats.org/officeDocument/2006/relationships/image" Target="../media/image108.emf"/><Relationship Id="rId19" Type="http://schemas.openxmlformats.org/officeDocument/2006/relationships/oleObject" Target="../embeddings/oleObject34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20" Type="http://schemas.openxmlformats.org/officeDocument/2006/relationships/image" Target="../media/image103.png"/><Relationship Id="rId21" Type="http://schemas.openxmlformats.org/officeDocument/2006/relationships/oleObject" Target="../embeddings/oleObject42.bin"/><Relationship Id="rId22" Type="http://schemas.openxmlformats.org/officeDocument/2006/relationships/image" Target="../media/image122.emf"/><Relationship Id="rId23" Type="http://schemas.openxmlformats.org/officeDocument/2006/relationships/oleObject" Target="../embeddings/oleObject43.bin"/><Relationship Id="rId24" Type="http://schemas.openxmlformats.org/officeDocument/2006/relationships/image" Target="../media/image123.emf"/><Relationship Id="rId25" Type="http://schemas.openxmlformats.org/officeDocument/2006/relationships/oleObject" Target="../embeddings/oleObject44.bin"/><Relationship Id="rId26" Type="http://schemas.openxmlformats.org/officeDocument/2006/relationships/image" Target="../media/image124.emf"/><Relationship Id="rId27" Type="http://schemas.openxmlformats.org/officeDocument/2006/relationships/oleObject" Target="../embeddings/oleObject45.bin"/><Relationship Id="rId28" Type="http://schemas.openxmlformats.org/officeDocument/2006/relationships/image" Target="../media/image125.emf"/><Relationship Id="rId10" Type="http://schemas.openxmlformats.org/officeDocument/2006/relationships/oleObject" Target="../embeddings/oleObject37.bin"/><Relationship Id="rId11" Type="http://schemas.openxmlformats.org/officeDocument/2006/relationships/image" Target="../media/image117.emf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118.emf"/><Relationship Id="rId14" Type="http://schemas.openxmlformats.org/officeDocument/2006/relationships/oleObject" Target="../embeddings/oleObject39.bin"/><Relationship Id="rId15" Type="http://schemas.openxmlformats.org/officeDocument/2006/relationships/image" Target="../media/image119.emf"/><Relationship Id="rId16" Type="http://schemas.openxmlformats.org/officeDocument/2006/relationships/oleObject" Target="../embeddings/oleObject40.bin"/><Relationship Id="rId17" Type="http://schemas.openxmlformats.org/officeDocument/2006/relationships/image" Target="../media/image120.emf"/><Relationship Id="rId18" Type="http://schemas.openxmlformats.org/officeDocument/2006/relationships/oleObject" Target="../embeddings/oleObject41.bin"/><Relationship Id="rId19" Type="http://schemas.openxmlformats.org/officeDocument/2006/relationships/image" Target="../media/image12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57.xml"/><Relationship Id="rId4" Type="http://schemas.openxmlformats.org/officeDocument/2006/relationships/image" Target="../media/image112.png"/><Relationship Id="rId5" Type="http://schemas.openxmlformats.org/officeDocument/2006/relationships/image" Target="../media/image126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6.bin"/><Relationship Id="rId20" Type="http://schemas.openxmlformats.org/officeDocument/2006/relationships/image" Target="../media/image60.png"/><Relationship Id="rId21" Type="http://schemas.openxmlformats.org/officeDocument/2006/relationships/oleObject" Target="../embeddings/oleObject51.bin"/><Relationship Id="rId22" Type="http://schemas.openxmlformats.org/officeDocument/2006/relationships/image" Target="../media/image132.emf"/><Relationship Id="rId23" Type="http://schemas.openxmlformats.org/officeDocument/2006/relationships/oleObject" Target="../embeddings/oleObject52.bin"/><Relationship Id="rId24" Type="http://schemas.openxmlformats.org/officeDocument/2006/relationships/image" Target="../media/image133.emf"/><Relationship Id="rId25" Type="http://schemas.openxmlformats.org/officeDocument/2006/relationships/oleObject" Target="../embeddings/oleObject53.bin"/><Relationship Id="rId26" Type="http://schemas.openxmlformats.org/officeDocument/2006/relationships/image" Target="../media/image134.emf"/><Relationship Id="rId27" Type="http://schemas.openxmlformats.org/officeDocument/2006/relationships/oleObject" Target="../embeddings/oleObject54.bin"/><Relationship Id="rId28" Type="http://schemas.openxmlformats.org/officeDocument/2006/relationships/image" Target="../media/image135.emf"/><Relationship Id="rId10" Type="http://schemas.openxmlformats.org/officeDocument/2006/relationships/image" Target="../media/image127.emf"/><Relationship Id="rId11" Type="http://schemas.openxmlformats.org/officeDocument/2006/relationships/oleObject" Target="../embeddings/oleObject47.bin"/><Relationship Id="rId12" Type="http://schemas.openxmlformats.org/officeDocument/2006/relationships/image" Target="../media/image128.emf"/><Relationship Id="rId13" Type="http://schemas.openxmlformats.org/officeDocument/2006/relationships/oleObject" Target="../embeddings/oleObject48.bin"/><Relationship Id="rId14" Type="http://schemas.openxmlformats.org/officeDocument/2006/relationships/image" Target="../media/image129.emf"/><Relationship Id="rId15" Type="http://schemas.openxmlformats.org/officeDocument/2006/relationships/oleObject" Target="../embeddings/oleObject49.bin"/><Relationship Id="rId16" Type="http://schemas.openxmlformats.org/officeDocument/2006/relationships/image" Target="../media/image130.emf"/><Relationship Id="rId17" Type="http://schemas.openxmlformats.org/officeDocument/2006/relationships/oleObject" Target="../embeddings/oleObject50.bin"/><Relationship Id="rId18" Type="http://schemas.openxmlformats.org/officeDocument/2006/relationships/image" Target="../media/image131.emf"/><Relationship Id="rId19" Type="http://schemas.openxmlformats.org/officeDocument/2006/relationships/image" Target="../media/image58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136.png"/><Relationship Id="rId5" Type="http://schemas.openxmlformats.org/officeDocument/2006/relationships/image" Target="../media/image114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143.jpeg"/><Relationship Id="rId5" Type="http://schemas.openxmlformats.org/officeDocument/2006/relationships/oleObject" Target="../embeddings/oleObject55.bin"/><Relationship Id="rId6" Type="http://schemas.openxmlformats.org/officeDocument/2006/relationships/image" Target="../media/image140.png"/><Relationship Id="rId7" Type="http://schemas.openxmlformats.org/officeDocument/2006/relationships/oleObject" Target="../embeddings/oleObject56.bin"/><Relationship Id="rId8" Type="http://schemas.openxmlformats.org/officeDocument/2006/relationships/image" Target="../media/image141.png"/><Relationship Id="rId9" Type="http://schemas.openxmlformats.org/officeDocument/2006/relationships/oleObject" Target="../embeddings/oleObject57.bin"/><Relationship Id="rId10" Type="http://schemas.openxmlformats.org/officeDocument/2006/relationships/image" Target="../media/image142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0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0.wmf"/><Relationship Id="rId12" Type="http://schemas.openxmlformats.org/officeDocument/2006/relationships/oleObject" Target="../embeddings/oleObject58.bin"/><Relationship Id="rId13" Type="http://schemas.openxmlformats.org/officeDocument/2006/relationships/image" Target="../media/image144.emf"/><Relationship Id="rId14" Type="http://schemas.openxmlformats.org/officeDocument/2006/relationships/oleObject" Target="../embeddings/oleObject59.bin"/><Relationship Id="rId15" Type="http://schemas.openxmlformats.org/officeDocument/2006/relationships/image" Target="../media/image145.emf"/><Relationship Id="rId16" Type="http://schemas.openxmlformats.org/officeDocument/2006/relationships/oleObject" Target="../embeddings/oleObject60.bin"/><Relationship Id="rId17" Type="http://schemas.openxmlformats.org/officeDocument/2006/relationships/image" Target="../media/image14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61.xml"/><Relationship Id="rId4" Type="http://schemas.openxmlformats.org/officeDocument/2006/relationships/image" Target="../media/image147.png"/><Relationship Id="rId5" Type="http://schemas.openxmlformats.org/officeDocument/2006/relationships/image" Target="../media/image27.png"/><Relationship Id="rId6" Type="http://schemas.openxmlformats.org/officeDocument/2006/relationships/image" Target="../media/image42.png"/><Relationship Id="rId7" Type="http://schemas.openxmlformats.org/officeDocument/2006/relationships/image" Target="../media/image148.png"/><Relationship Id="rId8" Type="http://schemas.openxmlformats.org/officeDocument/2006/relationships/image" Target="../media/image68.png"/><Relationship Id="rId9" Type="http://schemas.openxmlformats.org/officeDocument/2006/relationships/image" Target="../media/image97.png"/><Relationship Id="rId10" Type="http://schemas.openxmlformats.org/officeDocument/2006/relationships/image" Target="../media/image14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4" Type="http://schemas.openxmlformats.org/officeDocument/2006/relationships/image" Target="../media/image152.png"/><Relationship Id="rId5" Type="http://schemas.openxmlformats.org/officeDocument/2006/relationships/image" Target="../media/image150.wmf"/><Relationship Id="rId6" Type="http://schemas.openxmlformats.org/officeDocument/2006/relationships/image" Target="../media/image153.tiff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5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5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60.png"/><Relationship Id="rId5" Type="http://schemas.openxmlformats.org/officeDocument/2006/relationships/image" Target="../media/image159.png"/><Relationship Id="rId6" Type="http://schemas.openxmlformats.org/officeDocument/2006/relationships/image" Target="../media/image16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6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6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6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6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99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7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60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11/12/15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447800" y="0"/>
            <a:ext cx="6096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Computational Approaches to Cameras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981200" y="56388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Computational Photography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Derek Hoiem, University of Illinois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4400" y="5257800"/>
            <a:ext cx="2853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Magritte , </a:t>
            </a:r>
            <a:r>
              <a:rPr lang="en-US" sz="1400" i="1" dirty="0" smtClean="0"/>
              <a:t>The False Mirror</a:t>
            </a:r>
            <a:r>
              <a:rPr lang="en-US" sz="1400" dirty="0" smtClean="0"/>
              <a:t> (1935)</a:t>
            </a:r>
            <a:endParaRPr lang="en-US" sz="1400" dirty="0"/>
          </a:p>
        </p:txBody>
      </p:sp>
      <p:pic>
        <p:nvPicPr>
          <p:cNvPr id="609284" name="Picture 4" descr="http://academics.adelphi.edu/honcol/modconart/img/Magritte-falsemirro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234545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Holographic movie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sz="2400"/>
              <a:t>is intensity of light </a:t>
            </a:r>
          </a:p>
          <a:p>
            <a:pPr lvl="1"/>
            <a:r>
              <a:rPr lang="en-US" sz="1800"/>
              <a:t>Seen from ANY viewpoint</a:t>
            </a:r>
          </a:p>
          <a:p>
            <a:pPr lvl="1"/>
            <a:r>
              <a:rPr lang="en-US" sz="1800"/>
              <a:t>Over time</a:t>
            </a:r>
          </a:p>
          <a:p>
            <a:pPr lvl="1"/>
            <a:r>
              <a:rPr lang="en-US" sz="1800"/>
              <a:t>As a function of wavelength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2819400" y="3657600"/>
            <a:ext cx="3392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P(</a:t>
            </a:r>
            <a:r>
              <a:rPr lang="en-US" sz="3200" b="1" i="1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q,f,l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,t,V</a:t>
            </a:r>
            <a:r>
              <a:rPr lang="en-US" sz="3200" b="1" i="1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,V</a:t>
            </a:r>
            <a:r>
              <a:rPr lang="en-US" sz="3200" b="1" i="1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,V</a:t>
            </a:r>
            <a:r>
              <a:rPr lang="en-US" sz="3200" b="1" i="1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3" cstate="print"/>
          <a:srcRect l="15715" t="33238" r="13428" b="28667"/>
          <a:stretch>
            <a:fillRect/>
          </a:stretch>
        </p:blipFill>
        <p:spPr bwMode="auto">
          <a:xfrm>
            <a:off x="1143000" y="954088"/>
            <a:ext cx="670560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Plenoptic Function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438400"/>
          </a:xfrm>
        </p:spPr>
        <p:txBody>
          <a:bodyPr/>
          <a:lstStyle/>
          <a:p>
            <a:pPr lvl="1"/>
            <a:r>
              <a:rPr lang="en-US" sz="2400" dirty="0" smtClean="0"/>
              <a:t>Can </a:t>
            </a:r>
            <a:r>
              <a:rPr lang="en-US" sz="2400" dirty="0"/>
              <a:t>reconstruct every possible view, at every moment, from every position, at every wavelength</a:t>
            </a:r>
          </a:p>
          <a:p>
            <a:pPr lvl="1"/>
            <a:r>
              <a:rPr lang="en-US" sz="2400" dirty="0"/>
              <a:t>Contains every photograph, every movie, everything that anyone has ever seen! </a:t>
            </a: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2819400" y="3657600"/>
            <a:ext cx="33924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P(</a:t>
            </a:r>
            <a:r>
              <a:rPr lang="en-US" sz="3200" b="1" i="1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q,f,l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,t,V</a:t>
            </a:r>
            <a:r>
              <a:rPr lang="en-US" sz="3200" b="1" i="1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,V</a:t>
            </a:r>
            <a:r>
              <a:rPr lang="en-US" sz="3200" b="1" i="1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,V</a:t>
            </a:r>
            <a:r>
              <a:rPr lang="en-US" sz="3200" b="1" i="1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3" cstate="print"/>
          <a:srcRect l="15715" t="33238" r="13428" b="28667"/>
          <a:stretch>
            <a:fillRect/>
          </a:stretch>
        </p:blipFill>
        <p:spPr bwMode="auto">
          <a:xfrm>
            <a:off x="1143000" y="954088"/>
            <a:ext cx="670560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</a:t>
            </a:r>
            <a:r>
              <a:rPr lang="en-US" dirty="0" err="1" smtClean="0"/>
              <a:t>Plenoptic</a:t>
            </a:r>
            <a:r>
              <a:rPr lang="en-US" dirty="0" smtClean="0"/>
              <a:t>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Records position and orientation of each ray at each time and wavelength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4600" y="3149024"/>
            <a:ext cx="420526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P(V</a:t>
            </a:r>
            <a:r>
              <a:rPr lang="en-US" sz="3200" b="1" i="1" baseline="-25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V</a:t>
            </a:r>
            <a:r>
              <a:rPr lang="en-US" sz="3200" b="1" i="1" baseline="-25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V</a:t>
            </a:r>
            <a:r>
              <a:rPr lang="en-US" sz="3200" b="1" i="1" baseline="-25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Z</a:t>
            </a:r>
            <a:r>
              <a:rPr lang="en-US" sz="3200" b="1" i="1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, q, f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t, </a:t>
            </a:r>
            <a:r>
              <a:rPr lang="en-US" sz="3200" b="1" i="1" dirty="0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l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4000" dirty="0" smtClean="0"/>
          </a:p>
          <a:p>
            <a:pPr>
              <a:buNone/>
            </a:pPr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	</a:t>
            </a:r>
          </a:p>
          <a:p>
            <a:pPr>
              <a:buNone/>
            </a:pPr>
            <a:r>
              <a:rPr lang="en-US" sz="4000" dirty="0" smtClean="0"/>
              <a:t>	</a:t>
            </a:r>
            <a:endParaRPr lang="en-US" sz="4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990600"/>
            <a:ext cx="86868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None/>
            </a:pPr>
            <a:endParaRPr lang="en-US" sz="3600" dirty="0" smtClean="0"/>
          </a:p>
          <a:p>
            <a:pPr lvl="1">
              <a:buFont typeface="Arial" charset="0"/>
              <a:buNone/>
            </a:pPr>
            <a:endParaRPr lang="en-US" sz="3600" dirty="0" smtClean="0"/>
          </a:p>
          <a:p>
            <a:pPr lvl="1">
              <a:buFont typeface="Arial" charset="0"/>
              <a:buNone/>
            </a:pPr>
            <a:endParaRPr lang="en-US" sz="3600" dirty="0" smtClean="0"/>
          </a:p>
          <a:p>
            <a:pPr lvl="1" algn="ctr">
              <a:buNone/>
            </a:pPr>
            <a:r>
              <a:rPr lang="en-US" sz="3600" dirty="0"/>
              <a:t>What fundamentally limits cameras?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35563"/>
          </a:xfrm>
        </p:spPr>
        <p:txBody>
          <a:bodyPr>
            <a:normAutofit/>
          </a:bodyPr>
          <a:lstStyle/>
          <a:p>
            <a:pPr lvl="1">
              <a:buNone/>
            </a:pPr>
            <a:endParaRPr lang="en-US" sz="3600" dirty="0" smtClean="0"/>
          </a:p>
          <a:p>
            <a:pPr lvl="1">
              <a:buNone/>
            </a:pPr>
            <a:endParaRPr lang="en-US" sz="3600" dirty="0" smtClean="0"/>
          </a:p>
          <a:p>
            <a:pPr lvl="1">
              <a:buNone/>
            </a:pPr>
            <a:endParaRPr lang="en-US" sz="3600" dirty="0" smtClean="0"/>
          </a:p>
          <a:p>
            <a:pPr lvl="1">
              <a:buNone/>
            </a:pPr>
            <a:r>
              <a:rPr lang="en-US" sz="3600" dirty="0" smtClean="0"/>
              <a:t>The atomic element of light: </a:t>
            </a:r>
            <a:r>
              <a:rPr lang="en-US" sz="3600" strike="sngStrike" dirty="0" smtClean="0"/>
              <a:t>a pixel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a ray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limitations and 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1816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Only so much light in a given area to capture</a:t>
            </a:r>
          </a:p>
          <a:p>
            <a:r>
              <a:rPr lang="en-US" sz="2800" dirty="0" smtClean="0"/>
              <a:t>Basic sensor accumulates light at a set of positions from all orientations, over all time</a:t>
            </a:r>
          </a:p>
          <a:p>
            <a:r>
              <a:rPr lang="en-US" sz="2800" dirty="0" smtClean="0"/>
              <a:t>We want </a:t>
            </a:r>
            <a:r>
              <a:rPr lang="en-US" sz="2800" b="1" dirty="0" smtClean="0"/>
              <a:t>intensity</a:t>
            </a:r>
            <a:r>
              <a:rPr lang="en-US" sz="2800" dirty="0" smtClean="0"/>
              <a:t> of light at </a:t>
            </a:r>
            <a:r>
              <a:rPr lang="en-US" sz="2800" b="1" dirty="0" smtClean="0"/>
              <a:t>a given time</a:t>
            </a:r>
            <a:r>
              <a:rPr lang="en-US" sz="2800" dirty="0" smtClean="0"/>
              <a:t> at </a:t>
            </a:r>
            <a:r>
              <a:rPr lang="en-US" sz="2800" b="1" dirty="0" smtClean="0"/>
              <a:t>one position</a:t>
            </a:r>
            <a:r>
              <a:rPr lang="en-US" sz="2800" dirty="0" smtClean="0"/>
              <a:t> for a </a:t>
            </a:r>
            <a:r>
              <a:rPr lang="en-US" sz="2800" b="1" dirty="0" smtClean="0"/>
              <a:t>set of orientations</a:t>
            </a:r>
          </a:p>
          <a:p>
            <a:r>
              <a:rPr lang="en-US" sz="2800" dirty="0" smtClean="0"/>
              <a:t>Solutions: </a:t>
            </a:r>
          </a:p>
          <a:p>
            <a:pPr lvl="1"/>
            <a:r>
              <a:rPr lang="en-US" sz="2400" dirty="0" smtClean="0"/>
              <a:t>funnel, constrain, redirect light</a:t>
            </a:r>
          </a:p>
          <a:p>
            <a:pPr lvl="1"/>
            <a:r>
              <a:rPr lang="en-US" sz="2400" dirty="0" smtClean="0"/>
              <a:t>change the sensor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825346" name="Picture 2" descr="File:Ccd-sens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0659" y="1295400"/>
            <a:ext cx="3607141" cy="40079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88442" y="526946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CCD inside camera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3600" dirty="0" smtClean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What sacrifices does the conventional camera make?  For what gains?</a:t>
            </a: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 of conventional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Add a pinhole</a:t>
            </a:r>
          </a:p>
          <a:p>
            <a:pPr lvl="1"/>
            <a:r>
              <a:rPr lang="en-US" dirty="0" smtClean="0"/>
              <a:t>Pixels correspond to small range of orientations at the camera center, instead of all gathered light at one position</a:t>
            </a:r>
          </a:p>
          <a:p>
            <a:pPr lvl="1"/>
            <a:r>
              <a:rPr lang="en-US" dirty="0" smtClean="0"/>
              <a:t>Much less light hits sensor</a:t>
            </a:r>
          </a:p>
          <a:p>
            <a:r>
              <a:rPr lang="en-US" dirty="0" smtClean="0"/>
              <a:t>Add a lens</a:t>
            </a:r>
          </a:p>
          <a:p>
            <a:pPr lvl="1"/>
            <a:r>
              <a:rPr lang="en-US" dirty="0" smtClean="0"/>
              <a:t>More light hits sensor</a:t>
            </a:r>
          </a:p>
          <a:p>
            <a:pPr lvl="1"/>
            <a:r>
              <a:rPr lang="en-US" dirty="0" smtClean="0"/>
              <a:t>Limited depth of field</a:t>
            </a:r>
          </a:p>
          <a:p>
            <a:pPr lvl="1"/>
            <a:r>
              <a:rPr lang="en-US" dirty="0" smtClean="0"/>
              <a:t>Chromatic aberration</a:t>
            </a:r>
          </a:p>
          <a:p>
            <a:r>
              <a:rPr lang="en-US" dirty="0" smtClean="0"/>
              <a:t>Add a shutter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Capture average intensity at a particular range of times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Increase sensor resolution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Each pixel represents a smaller range of orientations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Less light per pixel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Controls: aperture size, focal length, shutter time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826374" name="Picture 6" descr="http://t1.gstatic.com/images?q=tbn:ANd9GcQR8ZoM3pcFJwiOspJOgRUguVmv8QwIuHriwJ1qEpk2xMEbXBC1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742" y="1447800"/>
            <a:ext cx="304800" cy="264329"/>
          </a:xfrm>
          <a:prstGeom prst="rect">
            <a:avLst/>
          </a:prstGeom>
          <a:noFill/>
        </p:spPr>
      </p:pic>
      <p:pic>
        <p:nvPicPr>
          <p:cNvPr id="826376" name="Picture 8" descr="http://t3.gstatic.com/images?q=tbn:ANd9GcSKBgtyKi2XF5zgeY15q_60NAh1gHz4aE7Wqr7tb_Ns2VBc6K_VmQ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607" y="2057400"/>
            <a:ext cx="243839" cy="278674"/>
          </a:xfrm>
          <a:prstGeom prst="rect">
            <a:avLst/>
          </a:prstGeom>
          <a:noFill/>
        </p:spPr>
      </p:pic>
      <p:pic>
        <p:nvPicPr>
          <p:cNvPr id="9" name="Picture 6" descr="http://t1.gstatic.com/images?q=tbn:ANd9GcQR8ZoM3pcFJwiOspJOgRUguVmv8QwIuHriwJ1qEpk2xMEbXBC1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030" y="2869989"/>
            <a:ext cx="304800" cy="264329"/>
          </a:xfrm>
          <a:prstGeom prst="rect">
            <a:avLst/>
          </a:prstGeom>
          <a:noFill/>
        </p:spPr>
      </p:pic>
      <p:pic>
        <p:nvPicPr>
          <p:cNvPr id="10" name="Picture 8" descr="http://t3.gstatic.com/images?q=tbn:ANd9GcSKBgtyKi2XF5zgeY15q_60NAh1gHz4aE7Wqr7tb_Ns2VBc6K_VmQ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895" y="3581400"/>
            <a:ext cx="243839" cy="278674"/>
          </a:xfrm>
          <a:prstGeom prst="rect">
            <a:avLst/>
          </a:prstGeom>
          <a:noFill/>
        </p:spPr>
      </p:pic>
      <p:pic>
        <p:nvPicPr>
          <p:cNvPr id="11" name="Picture 8" descr="http://t3.gstatic.com/images?q=tbn:ANd9GcSKBgtyKi2XF5zgeY15q_60NAh1gHz4aE7Wqr7tb_Ns2VBc6K_VmQ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606" y="3200400"/>
            <a:ext cx="243839" cy="278674"/>
          </a:xfrm>
          <a:prstGeom prst="rect">
            <a:avLst/>
          </a:prstGeom>
          <a:noFill/>
        </p:spPr>
      </p:pic>
      <p:pic>
        <p:nvPicPr>
          <p:cNvPr id="12" name="Picture 6" descr="http://t1.gstatic.com/images?q=tbn:ANd9GcQR8ZoM3pcFJwiOspJOgRUguVmv8QwIuHriwJ1qEpk2xMEbXBC1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196" y="5173149"/>
            <a:ext cx="304800" cy="264329"/>
          </a:xfrm>
          <a:prstGeom prst="rect">
            <a:avLst/>
          </a:prstGeom>
          <a:noFill/>
        </p:spPr>
      </p:pic>
      <p:pic>
        <p:nvPicPr>
          <p:cNvPr id="13" name="Picture 8" descr="http://t3.gstatic.com/images?q=tbn:ANd9GcSKBgtyKi2XF5zgeY15q_60NAh1gHz4aE7Wqr7tb_Ns2VBc6K_VmQ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772" y="5503560"/>
            <a:ext cx="243839" cy="278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3600" dirty="0" smtClean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How else can we design cameras?</a:t>
            </a:r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	What do they sacrifice/gain?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1. Light Field Photography with “</a:t>
            </a:r>
            <a:r>
              <a:rPr lang="en-US" sz="2800" dirty="0" err="1" smtClean="0"/>
              <a:t>Plenoptic</a:t>
            </a:r>
            <a:r>
              <a:rPr lang="en-US" sz="2800" dirty="0" smtClean="0"/>
              <a:t> Camera”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55040" y="6488668"/>
            <a:ext cx="29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Ng et al. Stanford TR, 2005</a:t>
            </a:r>
            <a:endParaRPr lang="en-US" dirty="0"/>
          </a:p>
        </p:txBody>
      </p:sp>
      <p:pic>
        <p:nvPicPr>
          <p:cNvPr id="6" name="Picture 3" descr="overview-con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4" descr="over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962400"/>
            <a:ext cx="7502525" cy="2435225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0" y="6477000"/>
            <a:ext cx="48768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kern="1200" dirty="0" err="1" smtClean="0">
                <a:latin typeface="Verdana" pitchFamily="34" charset="0"/>
                <a:ea typeface="+mn-ea"/>
                <a:cs typeface="+mn-cs"/>
              </a:rPr>
              <a:t>Adelson</a:t>
            </a:r>
            <a:r>
              <a:rPr lang="en-US" sz="1600" kern="1200" dirty="0" smtClean="0"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600" kern="1200" dirty="0">
                <a:latin typeface="Verdana" pitchFamily="34" charset="0"/>
                <a:ea typeface="+mn-ea"/>
                <a:cs typeface="+mn-cs"/>
              </a:rPr>
              <a:t>and </a:t>
            </a:r>
            <a:r>
              <a:rPr lang="en-US" sz="1600" kern="1200" dirty="0" smtClean="0">
                <a:latin typeface="Verdana" pitchFamily="34" charset="0"/>
                <a:ea typeface="+mn-ea"/>
                <a:cs typeface="+mn-cs"/>
              </a:rPr>
              <a:t>Wang 1992</a:t>
            </a:r>
            <a:endParaRPr lang="en-US" sz="1600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12420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Conventional Camera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6019800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en-US" b="1" dirty="0" err="1" smtClean="0">
                <a:solidFill>
                  <a:schemeClr val="bg1"/>
                </a:solidFill>
              </a:rPr>
              <a:t>Plenoptic</a:t>
            </a:r>
            <a:r>
              <a:rPr lang="en-US" b="1" dirty="0" smtClean="0">
                <a:solidFill>
                  <a:schemeClr val="bg1"/>
                </a:solidFill>
              </a:rPr>
              <a:t> Camera”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Conventional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Conventional cameras are designed to capture light in a medium that is directly viewable</a:t>
            </a:r>
            <a:endParaRPr lang="en-US" dirty="0"/>
          </a:p>
        </p:txBody>
      </p:sp>
      <p:pic>
        <p:nvPicPr>
          <p:cNvPr id="852994" name="Picture 2" descr="http://lifebitz.files.wordpress.com/2009/01/b1eye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733800"/>
            <a:ext cx="1270000" cy="1066800"/>
          </a:xfrm>
          <a:prstGeom prst="rect">
            <a:avLst/>
          </a:prstGeom>
          <a:noFill/>
          <a:scene3d>
            <a:camera prst="perspectiveHeroicExtremeRightFacing">
              <a:rot lat="0" lon="18000000" rev="0"/>
            </a:camera>
            <a:lightRig rig="threePt" dir="t"/>
          </a:scene3d>
        </p:spPr>
      </p:pic>
      <p:pic>
        <p:nvPicPr>
          <p:cNvPr id="852996" name="Picture 4" descr="http://www.riproduzionidarte.it/images/van_gogh_siesta_0808_5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886200"/>
            <a:ext cx="1416769" cy="1047750"/>
          </a:xfrm>
          <a:prstGeom prst="rect">
            <a:avLst/>
          </a:prstGeom>
          <a:noFill/>
          <a:scene3d>
            <a:camera prst="perspectiveContrastingRightFacing" fov="3000000">
              <a:rot lat="0" lon="16800000" rev="0"/>
            </a:camera>
            <a:lightRig rig="threePt" dir="t"/>
          </a:scene3d>
        </p:spPr>
      </p:pic>
      <p:pic>
        <p:nvPicPr>
          <p:cNvPr id="71" name="Picture 4" descr="http://www.riproduzionidarte.it/images/van_gogh_siesta_0808_5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600200" y="3124200"/>
            <a:ext cx="2971800" cy="2286000"/>
          </a:xfrm>
          <a:prstGeom prst="rect">
            <a:avLst/>
          </a:prstGeom>
          <a:noFill/>
          <a:scene3d>
            <a:camera prst="perspectiveContrastingRightFacing" fov="3000000">
              <a:rot lat="0" lon="6000000" rev="0"/>
            </a:camera>
            <a:lightRig rig="threePt" dir="t"/>
          </a:scene3d>
        </p:spPr>
      </p:pic>
      <p:grpSp>
        <p:nvGrpSpPr>
          <p:cNvPr id="75" name="Group 74"/>
          <p:cNvGrpSpPr/>
          <p:nvPr/>
        </p:nvGrpSpPr>
        <p:grpSpPr>
          <a:xfrm>
            <a:off x="5531604" y="4205208"/>
            <a:ext cx="304800" cy="457200"/>
            <a:chOff x="6750804" y="3200400"/>
            <a:chExt cx="685800" cy="914400"/>
          </a:xfrm>
          <a:scene3d>
            <a:camera prst="isometricOffAxis2Right">
              <a:rot lat="0" lon="17759998" rev="0"/>
            </a:camera>
            <a:lightRig rig="threePt" dir="t"/>
          </a:scene3d>
        </p:grpSpPr>
        <p:sp>
          <p:nvSpPr>
            <p:cNvPr id="73" name="Arc 72"/>
            <p:cNvSpPr/>
            <p:nvPr/>
          </p:nvSpPr>
          <p:spPr>
            <a:xfrm>
              <a:off x="6750804" y="3200400"/>
              <a:ext cx="685800" cy="914400"/>
            </a:xfrm>
            <a:prstGeom prst="arc">
              <a:avLst>
                <a:gd name="adj1" fmla="val 16200000"/>
                <a:gd name="adj2" fmla="val 563555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flipH="1">
              <a:off x="6781800" y="3200400"/>
              <a:ext cx="609600" cy="914400"/>
            </a:xfrm>
            <a:prstGeom prst="arc">
              <a:avLst>
                <a:gd name="adj1" fmla="val 16200000"/>
                <a:gd name="adj2" fmla="val 563555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 rot="10800000" flipV="1">
            <a:off x="6172200" y="3276600"/>
            <a:ext cx="11430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10800000">
            <a:off x="6248400" y="4724400"/>
            <a:ext cx="9144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0800000" flipV="1">
            <a:off x="6172200" y="4267200"/>
            <a:ext cx="12192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553200" y="53340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5410200" y="53340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4343400" y="53340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2514600" y="57912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</a:t>
            </a:r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 rot="10800000">
            <a:off x="4876800" y="4419600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ight Arrow 87"/>
          <p:cNvSpPr/>
          <p:nvPr/>
        </p:nvSpPr>
        <p:spPr>
          <a:xfrm flipH="1">
            <a:off x="3657600" y="42672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 rot="10800000" flipV="1">
            <a:off x="1828800" y="3200400"/>
            <a:ext cx="91440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rot="10800000">
            <a:off x="1905000" y="4495800"/>
            <a:ext cx="685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10800000">
            <a:off x="1752602" y="4267200"/>
            <a:ext cx="91439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7696200" y="40341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Scene</a:t>
            </a:r>
            <a:endParaRPr lang="en-US" sz="2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1017989" y="4953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2209800"/>
            <a:ext cx="672921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field photography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Like replacing the human retina with an insect compound eye</a:t>
            </a:r>
          </a:p>
          <a:p>
            <a:r>
              <a:rPr lang="en-US" sz="2800" dirty="0" smtClean="0"/>
              <a:t>Records where light ray hits the lens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0719"/>
            <a:ext cx="2444496" cy="210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09538"/>
            <a:ext cx="8077200" cy="652462"/>
          </a:xfrm>
        </p:spPr>
        <p:txBody>
          <a:bodyPr/>
          <a:lstStyle/>
          <a:p>
            <a:pPr eaLnBrk="1" hangingPunct="1">
              <a:defRPr/>
            </a:pPr>
            <a:r>
              <a:rPr lang="en-US" sz="2900" smtClean="0"/>
              <a:t>Stanford Plenoptic Camera  </a:t>
            </a:r>
            <a:r>
              <a:rPr lang="en-US" sz="1700" smtClean="0"/>
              <a:t>[Ng et al 2005]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6381750"/>
            <a:ext cx="8864600" cy="476250"/>
          </a:xfrm>
        </p:spPr>
        <p:txBody>
          <a:bodyPr/>
          <a:lstStyle/>
          <a:p>
            <a:pPr marL="285750" indent="-285750" eaLnBrk="1" hangingPunct="1">
              <a:buFontTx/>
              <a:buNone/>
            </a:pPr>
            <a:r>
              <a:rPr lang="en-US" sz="1900" i="1" smtClean="0"/>
              <a:t>4000 </a:t>
            </a:r>
            <a:r>
              <a:rPr lang="en-US" sz="1900" i="1" smtClean="0">
                <a:cs typeface="Times New Roman" pitchFamily="18" charset="0"/>
              </a:rPr>
              <a:t>× 4000 pixels  ÷  292 × 292 lenses  =  14 × 14 pixels per lens</a:t>
            </a:r>
          </a:p>
        </p:txBody>
      </p:sp>
      <p:pic>
        <p:nvPicPr>
          <p:cNvPr id="123908" name="Picture 4" descr="DSC_4477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663" y="831850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23909" name="Picture 5" descr="DSC_4458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263" y="833438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915988" y="2971800"/>
            <a:ext cx="3344862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Contax medium format camera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5033963" y="2971800"/>
            <a:ext cx="3030537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Kodak 16-megapixel sensor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44550" y="3657600"/>
            <a:ext cx="7369175" cy="2530475"/>
            <a:chOff x="532" y="2319"/>
            <a:chExt cx="4642" cy="1594"/>
          </a:xfrm>
        </p:grpSpPr>
        <p:pic>
          <p:nvPicPr>
            <p:cNvPr id="123917" name="Picture 9" descr="MICROLENSES-closeup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123918" name="Picture 10" descr="microlenses-penny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23919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1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Adaptive Optics microlens array</a:t>
              </a:r>
            </a:p>
          </p:txBody>
        </p:sp>
        <p:sp>
          <p:nvSpPr>
            <p:cNvPr id="123920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091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125</a:t>
              </a:r>
              <a:r>
                <a:rPr lang="el-GR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μ</a:t>
              </a:r>
              <a:r>
                <a:rPr lang="en-US" sz="20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square-sided microlenses</a:t>
              </a:r>
              <a:endParaRPr lang="el-GR" sz="2000" kern="120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203825" y="3449638"/>
            <a:ext cx="3794125" cy="1620837"/>
            <a:chOff x="3278" y="2188"/>
            <a:chExt cx="2390" cy="1021"/>
          </a:xfrm>
        </p:grpSpPr>
        <p:pic>
          <p:nvPicPr>
            <p:cNvPr id="123914" name="Picture 14" descr="IMG_7622-csshba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23915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1"/>
                <a:gd name="T16" fmla="*/ 0 h 278"/>
                <a:gd name="T17" fmla="*/ 471 w 471"/>
                <a:gd name="T18" fmla="*/ 278 h 2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Arial Unicode MS" pitchFamily="34" charset="-128"/>
                <a:ea typeface="+mn-ea"/>
                <a:cs typeface="+mn-cs"/>
              </a:endParaRPr>
            </a:p>
          </p:txBody>
        </p:sp>
        <p:cxnSp>
          <p:nvCxnSpPr>
            <p:cNvPr id="123916" name="AutoShape 16"/>
            <p:cNvCxnSpPr>
              <a:cxnSpLocks noChangeShapeType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field photography: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9600" y="2318004"/>
            <a:ext cx="822692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field photography: applications</a:t>
            </a:r>
            <a:endParaRPr lang="en-US" dirty="0"/>
          </a:p>
        </p:txBody>
      </p:sp>
      <p:pic>
        <p:nvPicPr>
          <p:cNvPr id="855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556047"/>
            <a:ext cx="6305550" cy="407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86200"/>
            <a:ext cx="220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Change in viewpoint</a:t>
            </a:r>
            <a:endParaRPr lang="en-U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86943" y="1066800"/>
            <a:ext cx="40022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field photography: applications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9144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Change in viewpoint</a:t>
            </a:r>
            <a:endParaRPr lang="en-US" sz="3200" dirty="0"/>
          </a:p>
        </p:txBody>
      </p:sp>
      <p:pic>
        <p:nvPicPr>
          <p:cNvPr id="85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752600"/>
            <a:ext cx="4953000" cy="255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38813" y="2590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Lateral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334000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Along Optical Axis</a:t>
            </a:r>
            <a:endParaRPr lang="en-US" dirty="0"/>
          </a:p>
        </p:txBody>
      </p:sp>
      <p:pic>
        <p:nvPicPr>
          <p:cNvPr id="8560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343400"/>
            <a:ext cx="4953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Digital  Refocusing</a:t>
            </a:r>
          </a:p>
        </p:txBody>
      </p:sp>
      <p:pic>
        <p:nvPicPr>
          <p:cNvPr id="124931" name="Picture 3" descr="jacqu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3488" y="12700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6564" name="Picture 4" descr="marsh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3488" y="12700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6565" name="Picture 5" descr="p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3488" y="12700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6566" name="Picture 6" descr="mat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3488" y="12700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6567" name="Picture 7" descr="mar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1281192"/>
            <a:ext cx="47244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 field photography w/ </a:t>
            </a:r>
            <a:r>
              <a:rPr lang="en-US" dirty="0" err="1" smtClean="0"/>
              <a:t>microlenses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 gain</a:t>
            </a:r>
          </a:p>
          <a:p>
            <a:pPr lvl="1"/>
            <a:r>
              <a:rPr lang="en-US" dirty="0" smtClean="0"/>
              <a:t>Ability to refocus or increase depth of field</a:t>
            </a:r>
          </a:p>
          <a:p>
            <a:pPr lvl="1"/>
            <a:r>
              <a:rPr lang="en-US" dirty="0" smtClean="0"/>
              <a:t>Ability for small viewpoint shifts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 do we lose (vs. conventional camera)?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Coded apertures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371600"/>
            <a:ext cx="8229600" cy="222885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CC00"/>
                </a:solidFill>
                <a:latin typeface="Arial" charset="0"/>
              </a:rPr>
              <a:t>Image and Depth from a Conventional Camera with a Coded Aperture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1828800" y="4267200"/>
            <a:ext cx="5638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FF"/>
                </a:solidFill>
              </a:rPr>
              <a:t>Anat</a:t>
            </a:r>
            <a:r>
              <a:rPr lang="en-US" sz="2800" b="1" dirty="0" smtClean="0">
                <a:solidFill>
                  <a:srgbClr val="FFFFFF"/>
                </a:solidFill>
              </a:rPr>
              <a:t> Levin, Rob Fergus,    </a:t>
            </a:r>
            <a:r>
              <a:rPr lang="en-US" sz="2800" b="1" dirty="0" err="1" smtClean="0">
                <a:solidFill>
                  <a:srgbClr val="FFFFFF"/>
                </a:solidFill>
              </a:rPr>
              <a:t>Fr</a:t>
            </a:r>
            <a:r>
              <a:rPr lang="en-US" sz="2800" b="1" dirty="0" err="1" smtClean="0">
                <a:solidFill>
                  <a:srgbClr val="FFFFFF"/>
                </a:solidFill>
                <a:cs typeface="Arial" charset="0"/>
              </a:rPr>
              <a:t>é</a:t>
            </a:r>
            <a:r>
              <a:rPr lang="en-US" sz="2800" b="1" dirty="0" err="1" smtClean="0">
                <a:solidFill>
                  <a:srgbClr val="FFFFFF"/>
                </a:solidFill>
              </a:rPr>
              <a:t>do</a:t>
            </a:r>
            <a:r>
              <a:rPr lang="en-US" sz="2800" b="1" dirty="0" smtClean="0">
                <a:solidFill>
                  <a:srgbClr val="FFFFFF"/>
                </a:solidFill>
              </a:rPr>
              <a:t> Durand, William Freeman</a:t>
            </a:r>
          </a:p>
          <a:p>
            <a:pPr algn="ctr"/>
            <a:endParaRPr lang="en-US" sz="28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MIT CSAIL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Slides from SIGGRAPH 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2"/>
          <p:cNvPicPr>
            <a:picLocks noChangeArrowheads="1"/>
          </p:cNvPicPr>
          <p:nvPr/>
        </p:nvPicPr>
        <p:blipFill>
          <a:blip r:embed="rId3" cstate="print"/>
          <a:srcRect l="5469" t="19745" r="27440" b="4166"/>
          <a:stretch>
            <a:fillRect/>
          </a:stretch>
        </p:blipFill>
        <p:spPr bwMode="auto">
          <a:xfrm>
            <a:off x="4932363" y="596900"/>
            <a:ext cx="4013200" cy="2614613"/>
          </a:xfrm>
          <a:prstGeom prst="rect">
            <a:avLst/>
          </a:prstGeom>
          <a:noFill/>
          <a:ln w="19050" algn="ctr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483331" name="Picture 3" descr="beer_cock_inp_clipped_scalled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2016125"/>
            <a:ext cx="4010025" cy="26098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483332" name="Text Box 4"/>
          <p:cNvSpPr txBox="1">
            <a:spLocks noChangeArrowheads="1"/>
          </p:cNvSpPr>
          <p:nvPr/>
        </p:nvSpPr>
        <p:spPr bwMode="auto">
          <a:xfrm>
            <a:off x="117475" y="1484313"/>
            <a:ext cx="3465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99"/>
                </a:solidFill>
                <a:latin typeface="Times New Roman" pitchFamily="18" charset="0"/>
              </a:rPr>
              <a:t>Single input image:</a:t>
            </a:r>
          </a:p>
        </p:txBody>
      </p:sp>
      <p:sp>
        <p:nvSpPr>
          <p:cNvPr id="483333" name="Text Box 5"/>
          <p:cNvSpPr txBox="1">
            <a:spLocks noChangeArrowheads="1"/>
          </p:cNvSpPr>
          <p:nvPr/>
        </p:nvSpPr>
        <p:spPr bwMode="auto">
          <a:xfrm>
            <a:off x="4824413" y="65088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99"/>
                </a:solidFill>
                <a:latin typeface="Times New Roman" pitchFamily="18" charset="0"/>
              </a:rPr>
              <a:t>Output #1: Depth map</a:t>
            </a:r>
          </a:p>
        </p:txBody>
      </p:sp>
      <p:sp>
        <p:nvSpPr>
          <p:cNvPr id="483334" name="AutoShape 6"/>
          <p:cNvSpPr>
            <a:spLocks noChangeArrowheads="1"/>
          </p:cNvSpPr>
          <p:nvPr/>
        </p:nvSpPr>
        <p:spPr bwMode="auto">
          <a:xfrm rot="-1010563">
            <a:off x="4381500" y="2257425"/>
            <a:ext cx="477838" cy="914400"/>
          </a:xfrm>
          <a:prstGeom prst="rightArrow">
            <a:avLst>
              <a:gd name="adj1" fmla="val 50000"/>
              <a:gd name="adj2" fmla="val 45417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dirty="0" smtClean="0"/>
              <a:t>With a computational approach, we can capture light and then figure out what to do with it</a:t>
            </a:r>
            <a:endParaRPr lang="en-US" dirty="0"/>
          </a:p>
        </p:txBody>
      </p:sp>
      <p:pic>
        <p:nvPicPr>
          <p:cNvPr id="4" name="Picture 2" descr="http://lifebitz.files.wordpress.com/2009/01/b1eye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733800"/>
            <a:ext cx="1270000" cy="1066800"/>
          </a:xfrm>
          <a:prstGeom prst="rect">
            <a:avLst/>
          </a:prstGeom>
          <a:noFill/>
          <a:scene3d>
            <a:camera prst="perspectiveHeroicExtremeRightFacing">
              <a:rot lat="0" lon="17400000" rev="0"/>
            </a:camera>
            <a:lightRig rig="threePt" dir="t"/>
          </a:scene3d>
        </p:spPr>
      </p:pic>
      <p:pic>
        <p:nvPicPr>
          <p:cNvPr id="6" name="Picture 4" descr="http://www.riproduzionidarte.it/images/van_gogh_siesta_0808_5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600200" y="3124200"/>
            <a:ext cx="2971800" cy="2286000"/>
          </a:xfrm>
          <a:prstGeom prst="rect">
            <a:avLst/>
          </a:prstGeom>
          <a:noFill/>
          <a:scene3d>
            <a:camera prst="perspectiveContrastingRightFacing" fov="3000000">
              <a:rot lat="0" lon="6000000" rev="0"/>
            </a:camera>
            <a:lightRig rig="threePt" dir="t"/>
          </a:scene3d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6553200" y="3276600"/>
            <a:ext cx="11430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6629400" y="4724400"/>
            <a:ext cx="9144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6553200" y="4267200"/>
            <a:ext cx="12192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34200" y="53340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14600" y="57912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Displays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flipH="1">
            <a:off x="3657600" y="42672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1828800" y="3810000"/>
            <a:ext cx="609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1752600" y="4495800"/>
            <a:ext cx="685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1752604" y="4267200"/>
            <a:ext cx="60959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77200" y="40341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Scene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62000" y="4953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4800600" y="3733800"/>
            <a:ext cx="16002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Captured Light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3320514" y="387199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Computation</a:t>
            </a:r>
            <a:endParaRPr lang="en-US" dirty="0"/>
          </a:p>
        </p:txBody>
      </p:sp>
      <p:pic>
        <p:nvPicPr>
          <p:cNvPr id="26" name="Picture 4" descr="http://www.riproduzionidarte.it/images/van_gogh_siesta_0808_5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371600" y="3352800"/>
            <a:ext cx="2971800" cy="2286000"/>
          </a:xfrm>
          <a:prstGeom prst="rect">
            <a:avLst/>
          </a:prstGeom>
          <a:noFill/>
          <a:scene3d>
            <a:camera prst="perspectiveContrastingRightFacing" fov="3000000">
              <a:rot lat="0" lon="6000000" rev="0"/>
            </a:camera>
            <a:lightRig rig="threePt" dir="t"/>
          </a:scene3d>
        </p:spPr>
      </p:pic>
      <p:pic>
        <p:nvPicPr>
          <p:cNvPr id="28" name="Picture 2" descr="http://lifebitz.files.wordpress.com/2009/01/b1eye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0"/>
            <a:ext cx="1270000" cy="1066800"/>
          </a:xfrm>
          <a:prstGeom prst="rect">
            <a:avLst/>
          </a:prstGeom>
          <a:noFill/>
          <a:scene3d>
            <a:camera prst="perspectiveHeroicExtremeRightFacing">
              <a:rot lat="0" lon="174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/>
          <p:cNvPicPr>
            <a:picLocks noChangeArrowheads="1"/>
          </p:cNvPicPr>
          <p:nvPr/>
        </p:nvPicPr>
        <p:blipFill>
          <a:blip r:embed="rId3" cstate="print"/>
          <a:srcRect l="5469" t="19745" r="27440" b="4166"/>
          <a:stretch>
            <a:fillRect/>
          </a:stretch>
        </p:blipFill>
        <p:spPr bwMode="auto">
          <a:xfrm>
            <a:off x="4932363" y="596900"/>
            <a:ext cx="4013200" cy="2614613"/>
          </a:xfrm>
          <a:prstGeom prst="rect">
            <a:avLst/>
          </a:prstGeom>
          <a:noFill/>
          <a:ln w="19050" algn="ctr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485379" name="Picture 3" descr="beer_cock_inp_clipped_scalled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2016125"/>
            <a:ext cx="4010025" cy="26098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117475" y="1484313"/>
            <a:ext cx="3465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99"/>
                </a:solidFill>
                <a:latin typeface="Times New Roman" pitchFamily="18" charset="0"/>
              </a:rPr>
              <a:t>Single input image:</a:t>
            </a:r>
          </a:p>
        </p:txBody>
      </p:sp>
      <p:sp>
        <p:nvSpPr>
          <p:cNvPr id="485381" name="Text Box 5"/>
          <p:cNvSpPr txBox="1">
            <a:spLocks noChangeArrowheads="1"/>
          </p:cNvSpPr>
          <p:nvPr/>
        </p:nvSpPr>
        <p:spPr bwMode="auto">
          <a:xfrm>
            <a:off x="4824413" y="65088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99"/>
                </a:solidFill>
                <a:latin typeface="Times New Roman" pitchFamily="18" charset="0"/>
              </a:rPr>
              <a:t>Output #1: Depth map</a:t>
            </a:r>
          </a:p>
        </p:txBody>
      </p:sp>
      <p:pic>
        <p:nvPicPr>
          <p:cNvPr id="485382" name="Picture 6" descr="beer_cock_deb_scalled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816350"/>
            <a:ext cx="4010025" cy="26098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485383" name="Text Box 7"/>
          <p:cNvSpPr txBox="1">
            <a:spLocks noChangeArrowheads="1"/>
          </p:cNvSpPr>
          <p:nvPr/>
        </p:nvSpPr>
        <p:spPr bwMode="auto">
          <a:xfrm>
            <a:off x="4824413" y="3284538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99"/>
                </a:solidFill>
                <a:latin typeface="Times New Roman" pitchFamily="18" charset="0"/>
              </a:rPr>
              <a:t>Output #2: All-focused image</a:t>
            </a:r>
          </a:p>
        </p:txBody>
      </p:sp>
      <p:sp>
        <p:nvSpPr>
          <p:cNvPr id="485384" name="AutoShape 8"/>
          <p:cNvSpPr>
            <a:spLocks noChangeArrowheads="1"/>
          </p:cNvSpPr>
          <p:nvPr/>
        </p:nvSpPr>
        <p:spPr bwMode="auto">
          <a:xfrm rot="-1010563">
            <a:off x="4381500" y="2257425"/>
            <a:ext cx="477838" cy="914400"/>
          </a:xfrm>
          <a:prstGeom prst="rightArrow">
            <a:avLst>
              <a:gd name="adj1" fmla="val 50000"/>
              <a:gd name="adj2" fmla="val 45417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485385" name="AutoShape 9"/>
          <p:cNvSpPr>
            <a:spLocks noChangeArrowheads="1"/>
          </p:cNvSpPr>
          <p:nvPr/>
        </p:nvSpPr>
        <p:spPr bwMode="auto">
          <a:xfrm rot="1010563" flipV="1">
            <a:off x="4381500" y="3562350"/>
            <a:ext cx="477838" cy="914400"/>
          </a:xfrm>
          <a:prstGeom prst="rightArrow">
            <a:avLst>
              <a:gd name="adj1" fmla="val 50000"/>
              <a:gd name="adj2" fmla="val 45417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485386" name="Rectangle 10"/>
          <p:cNvSpPr>
            <a:spLocks noChangeArrowheads="1"/>
          </p:cNvSpPr>
          <p:nvPr/>
        </p:nvSpPr>
        <p:spPr bwMode="auto">
          <a:xfrm>
            <a:off x="2309813" y="3076575"/>
            <a:ext cx="885825" cy="538163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485387" name="Rectangle 11"/>
          <p:cNvSpPr>
            <a:spLocks noChangeArrowheads="1"/>
          </p:cNvSpPr>
          <p:nvPr/>
        </p:nvSpPr>
        <p:spPr bwMode="auto">
          <a:xfrm>
            <a:off x="6994525" y="4876800"/>
            <a:ext cx="885825" cy="538163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485388" name="Picture 12" descr="beer_cock_inp_scalled_win1"/>
          <p:cNvPicPr>
            <a:picLocks noChangeAspect="1" noChangeArrowheads="1"/>
          </p:cNvPicPr>
          <p:nvPr/>
        </p:nvPicPr>
        <p:blipFill>
          <a:blip r:embed="rId6" cstate="print"/>
          <a:srcRect b="17294"/>
          <a:stretch>
            <a:fillRect/>
          </a:stretch>
        </p:blipFill>
        <p:spPr bwMode="auto">
          <a:xfrm>
            <a:off x="509588" y="2781300"/>
            <a:ext cx="3486150" cy="21431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485389" name="Picture 13" descr="beer_cock_deb_scalled_win1"/>
          <p:cNvPicPr>
            <a:picLocks noChangeAspect="1" noChangeArrowheads="1"/>
          </p:cNvPicPr>
          <p:nvPr/>
        </p:nvPicPr>
        <p:blipFill>
          <a:blip r:embed="rId7" cstate="print"/>
          <a:srcRect b="17279"/>
          <a:stretch>
            <a:fillRect/>
          </a:stretch>
        </p:blipFill>
        <p:spPr bwMode="auto">
          <a:xfrm>
            <a:off x="5194300" y="4581525"/>
            <a:ext cx="3486150" cy="21431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5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5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6" grpId="0" animBg="1"/>
      <p:bldP spid="48538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1059" y="833"/>
            <a:chExt cx="1085" cy="1084"/>
          </a:xfrm>
        </p:grpSpPr>
        <p:sp>
          <p:nvSpPr>
            <p:cNvPr id="918566" name="Rectangle 38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918567" name="Picture 39"/>
            <p:cNvPicPr>
              <a:picLocks noChangeArrowheads="1"/>
            </p:cNvPicPr>
            <p:nvPr/>
          </p:nvPicPr>
          <p:blipFill>
            <a:blip r:embed="rId3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18530" name="Picture 2" descr="coded_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18531" name="AutoShape 3"/>
          <p:cNvSpPr>
            <a:spLocks noChangeArrowheads="1"/>
          </p:cNvSpPr>
          <p:nvPr/>
        </p:nvSpPr>
        <p:spPr bwMode="auto">
          <a:xfrm rot="5400000" flipH="1">
            <a:off x="5644356" y="4231482"/>
            <a:ext cx="1436687" cy="2203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8532" name="Text Box 4"/>
          <p:cNvSpPr txBox="1">
            <a:spLocks noChangeArrowheads="1"/>
          </p:cNvSpPr>
          <p:nvPr/>
        </p:nvSpPr>
        <p:spPr bwMode="auto">
          <a:xfrm>
            <a:off x="4381500" y="388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918534" name="Line 6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8538" name="Arc 10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8539" name="Arc 11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8540" name="Arc 12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8541" name="Arc 13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8544" name="Text Box 16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918545" name="Rectangle 17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8546" name="Text Box 18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918547" name="Line 19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8548" name="AutoShape 20"/>
          <p:cNvSpPr>
            <a:spLocks noChangeArrowheads="1"/>
          </p:cNvSpPr>
          <p:nvPr/>
        </p:nvSpPr>
        <p:spPr bwMode="auto">
          <a:xfrm rot="-5400000">
            <a:off x="3151188" y="3937000"/>
            <a:ext cx="1436687" cy="2792413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8549" name="AutoShape 21"/>
          <p:cNvSpPr>
            <a:spLocks/>
          </p:cNvSpPr>
          <p:nvPr/>
        </p:nvSpPr>
        <p:spPr bwMode="auto">
          <a:xfrm>
            <a:off x="7524750" y="5313363"/>
            <a:ext cx="266700" cy="42862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8550" name="AutoShape 22"/>
          <p:cNvSpPr>
            <a:spLocks noChangeArrowheads="1"/>
          </p:cNvSpPr>
          <p:nvPr/>
        </p:nvSpPr>
        <p:spPr bwMode="auto">
          <a:xfrm rot="5400000" flipH="1">
            <a:off x="6211887" y="4230688"/>
            <a:ext cx="301625" cy="2203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8552" name="Arc 2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8553" name="Arc 2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8554" name="Arc 2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8555" name="Arc 2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8556" name="Rectangle 28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point light source</a:t>
            </a:r>
          </a:p>
        </p:txBody>
      </p:sp>
      <p:sp>
        <p:nvSpPr>
          <p:cNvPr id="918561" name="AutoShape 33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8562" name="Rectangle 34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Lens and defocus</a:t>
            </a:r>
          </a:p>
        </p:txBody>
      </p:sp>
      <p:sp>
        <p:nvSpPr>
          <p:cNvPr id="918563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8564" name="Text Box 36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  <p:sp>
        <p:nvSpPr>
          <p:cNvPr id="918568" name="Rectangle 40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Lens’ aperture 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 descr="conv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16483" name="AutoShape 3"/>
          <p:cNvSpPr>
            <a:spLocks noChangeArrowheads="1"/>
          </p:cNvSpPr>
          <p:nvPr/>
        </p:nvSpPr>
        <p:spPr bwMode="auto">
          <a:xfrm rot="-5400000">
            <a:off x="7444581" y="4352132"/>
            <a:ext cx="1436687" cy="19621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6484" name="AutoShape 4"/>
          <p:cNvSpPr>
            <a:spLocks noChangeArrowheads="1"/>
          </p:cNvSpPr>
          <p:nvPr/>
        </p:nvSpPr>
        <p:spPr bwMode="auto">
          <a:xfrm rot="5400000" flipH="1">
            <a:off x="5523706" y="4352132"/>
            <a:ext cx="1436687" cy="19621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6485" name="Text Box 5"/>
          <p:cNvSpPr txBox="1">
            <a:spLocks noChangeArrowheads="1"/>
          </p:cNvSpPr>
          <p:nvPr/>
        </p:nvSpPr>
        <p:spPr bwMode="auto">
          <a:xfrm>
            <a:off x="4381500" y="388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916486" name="Text Box 6"/>
          <p:cNvSpPr txBox="1">
            <a:spLocks noChangeArrowheads="1"/>
          </p:cNvSpPr>
          <p:nvPr/>
        </p:nvSpPr>
        <p:spPr bwMode="auto">
          <a:xfrm>
            <a:off x="16256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sp>
        <p:nvSpPr>
          <p:cNvPr id="916487" name="Line 7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6491" name="Arc 11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6492" name="Arc 12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6493" name="Arc 13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6494" name="Arc 14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6496" name="Line 16"/>
          <p:cNvSpPr>
            <a:spLocks noChangeShapeType="1"/>
          </p:cNvSpPr>
          <p:nvPr/>
        </p:nvSpPr>
        <p:spPr bwMode="auto">
          <a:xfrm>
            <a:off x="20669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6497" name="Text Box 17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916498" name="Rectangle 18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6499" name="Text Box 19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916500" name="Line 20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6501" name="AutoShape 21"/>
          <p:cNvSpPr>
            <a:spLocks noChangeArrowheads="1"/>
          </p:cNvSpPr>
          <p:nvPr/>
        </p:nvSpPr>
        <p:spPr bwMode="auto">
          <a:xfrm rot="-5400000">
            <a:off x="2940050" y="3725863"/>
            <a:ext cx="1436687" cy="3214688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6502" name="AutoShape 22"/>
          <p:cNvSpPr>
            <a:spLocks/>
          </p:cNvSpPr>
          <p:nvPr/>
        </p:nvSpPr>
        <p:spPr bwMode="auto">
          <a:xfrm>
            <a:off x="7524750" y="5205413"/>
            <a:ext cx="266700" cy="258762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6504" name="Arc 2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6505" name="Arc 2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6506" name="Arc 2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6507" name="Arc 2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6508" name="Rectangle 28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916513" name="AutoShape 33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6514" name="Rectangle 34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Lens and defocus</a:t>
            </a:r>
          </a:p>
        </p:txBody>
      </p:sp>
      <p:sp>
        <p:nvSpPr>
          <p:cNvPr id="916515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1059" y="833"/>
            <a:chExt cx="1085" cy="1084"/>
          </a:xfrm>
        </p:grpSpPr>
        <p:sp>
          <p:nvSpPr>
            <p:cNvPr id="916517" name="Rectangle 37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916518" name="Picture 38"/>
            <p:cNvPicPr>
              <a:picLocks noChangeArrowheads="1"/>
            </p:cNvPicPr>
            <p:nvPr/>
          </p:nvPicPr>
          <p:blipFill>
            <a:blip r:embed="rId4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916519" name="Rectangle 39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Lens’ aperture 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916520" name="Text Box 40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434" name="Picture 2" descr="conv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14435" name="AutoShape 3"/>
          <p:cNvSpPr>
            <a:spLocks noChangeArrowheads="1"/>
          </p:cNvSpPr>
          <p:nvPr/>
        </p:nvSpPr>
        <p:spPr bwMode="auto">
          <a:xfrm rot="-5400000">
            <a:off x="7132638" y="4457700"/>
            <a:ext cx="1436687" cy="1751013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36" name="AutoShape 4"/>
          <p:cNvSpPr>
            <a:spLocks noChangeArrowheads="1"/>
          </p:cNvSpPr>
          <p:nvPr/>
        </p:nvSpPr>
        <p:spPr bwMode="auto">
          <a:xfrm rot="5400000" flipH="1">
            <a:off x="5418138" y="4457700"/>
            <a:ext cx="1436687" cy="1751013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37" name="Text Box 5"/>
          <p:cNvSpPr txBox="1">
            <a:spLocks noChangeArrowheads="1"/>
          </p:cNvSpPr>
          <p:nvPr/>
        </p:nvSpPr>
        <p:spPr bwMode="auto">
          <a:xfrm>
            <a:off x="4381500" y="388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914439" name="Line 7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4443" name="Arc 11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4444" name="Arc 12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4445" name="Arc 13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4446" name="Arc 14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4447" name="Line 15"/>
          <p:cNvSpPr>
            <a:spLocks noChangeShapeType="1"/>
          </p:cNvSpPr>
          <p:nvPr/>
        </p:nvSpPr>
        <p:spPr bwMode="auto">
          <a:xfrm>
            <a:off x="16478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48" name="Line 16"/>
          <p:cNvSpPr>
            <a:spLocks noChangeShapeType="1"/>
          </p:cNvSpPr>
          <p:nvPr/>
        </p:nvSpPr>
        <p:spPr bwMode="auto">
          <a:xfrm>
            <a:off x="20669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49" name="Text Box 17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914450" name="Rectangle 18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51" name="Text Box 19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914452" name="Line 20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53" name="AutoShape 21"/>
          <p:cNvSpPr>
            <a:spLocks noChangeArrowheads="1"/>
          </p:cNvSpPr>
          <p:nvPr/>
        </p:nvSpPr>
        <p:spPr bwMode="auto">
          <a:xfrm rot="-5400000">
            <a:off x="2734469" y="3520282"/>
            <a:ext cx="1436687" cy="36258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54" name="AutoShape 22"/>
          <p:cNvSpPr>
            <a:spLocks/>
          </p:cNvSpPr>
          <p:nvPr/>
        </p:nvSpPr>
        <p:spPr bwMode="auto">
          <a:xfrm>
            <a:off x="7524750" y="5129213"/>
            <a:ext cx="266700" cy="407987"/>
          </a:xfrm>
          <a:prstGeom prst="rightBrace">
            <a:avLst>
              <a:gd name="adj1" fmla="val 12748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4456" name="Arc 2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4457" name="Arc 2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4458" name="Arc 2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4459" name="Arc 2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4460" name="Rectangle 28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914465" name="AutoShape 33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66" name="Rectangle 34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Lens and defocus</a:t>
            </a:r>
          </a:p>
        </p:txBody>
      </p:sp>
      <p:sp>
        <p:nvSpPr>
          <p:cNvPr id="914467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4468" name="Text Box 36"/>
          <p:cNvSpPr txBox="1">
            <a:spLocks noChangeArrowheads="1"/>
          </p:cNvSpPr>
          <p:nvPr/>
        </p:nvSpPr>
        <p:spPr bwMode="auto">
          <a:xfrm>
            <a:off x="1216025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1059" y="833"/>
            <a:chExt cx="1085" cy="1084"/>
          </a:xfrm>
        </p:grpSpPr>
        <p:sp>
          <p:nvSpPr>
            <p:cNvPr id="914470" name="Rectangle 38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914471" name="Picture 39"/>
            <p:cNvPicPr>
              <a:picLocks noChangeArrowheads="1"/>
            </p:cNvPicPr>
            <p:nvPr/>
          </p:nvPicPr>
          <p:blipFill>
            <a:blip r:embed="rId4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914472" name="Rectangle 40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Lens’ aperture 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914473" name="Text Box 41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386" name="Picture 2" descr="conv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12387" name="AutoShape 3"/>
          <p:cNvSpPr>
            <a:spLocks noChangeArrowheads="1"/>
          </p:cNvSpPr>
          <p:nvPr/>
        </p:nvSpPr>
        <p:spPr bwMode="auto">
          <a:xfrm rot="-5400000">
            <a:off x="6811169" y="4566444"/>
            <a:ext cx="1436687" cy="1533525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388" name="AutoShape 4"/>
          <p:cNvSpPr>
            <a:spLocks noChangeArrowheads="1"/>
          </p:cNvSpPr>
          <p:nvPr/>
        </p:nvSpPr>
        <p:spPr bwMode="auto">
          <a:xfrm rot="5400000" flipH="1">
            <a:off x="5309394" y="4566444"/>
            <a:ext cx="1436687" cy="1533525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389" name="Text Box 5"/>
          <p:cNvSpPr txBox="1">
            <a:spLocks noChangeArrowheads="1"/>
          </p:cNvSpPr>
          <p:nvPr/>
        </p:nvSpPr>
        <p:spPr bwMode="auto">
          <a:xfrm>
            <a:off x="4381500" y="388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912391" name="Line 7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393" name="Line 9"/>
          <p:cNvSpPr>
            <a:spLocks noChangeShapeType="1"/>
          </p:cNvSpPr>
          <p:nvPr/>
        </p:nvSpPr>
        <p:spPr bwMode="auto">
          <a:xfrm>
            <a:off x="12287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2395" name="Arc 11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2396" name="Arc 12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2397" name="Arc 13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2398" name="Arc 14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2399" name="Line 15"/>
          <p:cNvSpPr>
            <a:spLocks noChangeShapeType="1"/>
          </p:cNvSpPr>
          <p:nvPr/>
        </p:nvSpPr>
        <p:spPr bwMode="auto">
          <a:xfrm>
            <a:off x="16478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400" name="Line 16"/>
          <p:cNvSpPr>
            <a:spLocks noChangeShapeType="1"/>
          </p:cNvSpPr>
          <p:nvPr/>
        </p:nvSpPr>
        <p:spPr bwMode="auto">
          <a:xfrm>
            <a:off x="20669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401" name="Text Box 17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912402" name="Rectangle 18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403" name="Text Box 19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912404" name="Line 20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405" name="AutoShape 21"/>
          <p:cNvSpPr>
            <a:spLocks noChangeArrowheads="1"/>
          </p:cNvSpPr>
          <p:nvPr/>
        </p:nvSpPr>
        <p:spPr bwMode="auto">
          <a:xfrm rot="-5400000">
            <a:off x="2517775" y="3303588"/>
            <a:ext cx="1436687" cy="4059238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406" name="AutoShape 22"/>
          <p:cNvSpPr>
            <a:spLocks/>
          </p:cNvSpPr>
          <p:nvPr/>
        </p:nvSpPr>
        <p:spPr bwMode="auto">
          <a:xfrm>
            <a:off x="7524750" y="5003800"/>
            <a:ext cx="266700" cy="660400"/>
          </a:xfrm>
          <a:prstGeom prst="rightBrace">
            <a:avLst>
              <a:gd name="adj1" fmla="val 20635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2408" name="Arc 2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2409" name="Arc 2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2410" name="Arc 2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2411" name="Arc 2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2412" name="Rectangle 28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912413" name="Rectangle 29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Lens’ aperture 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912417" name="AutoShape 33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418" name="Rectangle 34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Lens and defocus</a:t>
            </a:r>
          </a:p>
        </p:txBody>
      </p:sp>
      <p:sp>
        <p:nvSpPr>
          <p:cNvPr id="912419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2420" name="Text Box 36"/>
          <p:cNvSpPr txBox="1">
            <a:spLocks noChangeArrowheads="1"/>
          </p:cNvSpPr>
          <p:nvPr/>
        </p:nvSpPr>
        <p:spPr bwMode="auto">
          <a:xfrm>
            <a:off x="796925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1059" y="833"/>
            <a:chExt cx="1085" cy="1084"/>
          </a:xfrm>
        </p:grpSpPr>
        <p:sp>
          <p:nvSpPr>
            <p:cNvPr id="912422" name="Rectangle 38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912423" name="Picture 39"/>
            <p:cNvPicPr>
              <a:picLocks noChangeArrowheads="1"/>
            </p:cNvPicPr>
            <p:nvPr/>
          </p:nvPicPr>
          <p:blipFill>
            <a:blip r:embed="rId4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912424" name="Text Box 40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conv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10339" name="AutoShape 3"/>
          <p:cNvSpPr>
            <a:spLocks noChangeArrowheads="1"/>
          </p:cNvSpPr>
          <p:nvPr/>
        </p:nvSpPr>
        <p:spPr bwMode="auto">
          <a:xfrm rot="-5400000">
            <a:off x="6487319" y="4675982"/>
            <a:ext cx="1436687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40" name="AutoShape 4"/>
          <p:cNvSpPr>
            <a:spLocks noChangeArrowheads="1"/>
          </p:cNvSpPr>
          <p:nvPr/>
        </p:nvSpPr>
        <p:spPr bwMode="auto">
          <a:xfrm rot="-5400000">
            <a:off x="7054850" y="4675188"/>
            <a:ext cx="301625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41" name="AutoShape 5"/>
          <p:cNvSpPr>
            <a:spLocks noChangeArrowheads="1"/>
          </p:cNvSpPr>
          <p:nvPr/>
        </p:nvSpPr>
        <p:spPr bwMode="auto">
          <a:xfrm rot="5400000" flipH="1">
            <a:off x="5199856" y="4675982"/>
            <a:ext cx="1436687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42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Lens and defocus</a:t>
            </a:r>
          </a:p>
        </p:txBody>
      </p:sp>
      <p:sp>
        <p:nvSpPr>
          <p:cNvPr id="910343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44" name="Text Box 8"/>
          <p:cNvSpPr txBox="1">
            <a:spLocks noChangeArrowheads="1"/>
          </p:cNvSpPr>
          <p:nvPr/>
        </p:nvSpPr>
        <p:spPr bwMode="auto">
          <a:xfrm>
            <a:off x="4381500" y="388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910346" name="Line 10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47" name="Line 11"/>
          <p:cNvSpPr>
            <a:spLocks noChangeShapeType="1"/>
          </p:cNvSpPr>
          <p:nvPr/>
        </p:nvSpPr>
        <p:spPr bwMode="auto">
          <a:xfrm>
            <a:off x="8096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48" name="Line 12"/>
          <p:cNvSpPr>
            <a:spLocks noChangeShapeType="1"/>
          </p:cNvSpPr>
          <p:nvPr/>
        </p:nvSpPr>
        <p:spPr bwMode="auto">
          <a:xfrm>
            <a:off x="12287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0350" name="Arc 1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0351" name="Arc 1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0352" name="Arc 1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0353" name="Arc 1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0354" name="Line 18"/>
          <p:cNvSpPr>
            <a:spLocks noChangeShapeType="1"/>
          </p:cNvSpPr>
          <p:nvPr/>
        </p:nvSpPr>
        <p:spPr bwMode="auto">
          <a:xfrm>
            <a:off x="16478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55" name="Line 19"/>
          <p:cNvSpPr>
            <a:spLocks noChangeShapeType="1"/>
          </p:cNvSpPr>
          <p:nvPr/>
        </p:nvSpPr>
        <p:spPr bwMode="auto">
          <a:xfrm>
            <a:off x="20669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56" name="Text Box 20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910357" name="Rectangle 21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58" name="AutoShape 22"/>
          <p:cNvSpPr>
            <a:spLocks/>
          </p:cNvSpPr>
          <p:nvPr/>
        </p:nvSpPr>
        <p:spPr bwMode="auto">
          <a:xfrm>
            <a:off x="7524750" y="4848225"/>
            <a:ext cx="266700" cy="971550"/>
          </a:xfrm>
          <a:prstGeom prst="rightBrace">
            <a:avLst>
              <a:gd name="adj1" fmla="val 30357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59" name="Text Box 23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910360" name="Line 24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61" name="AutoShape 25"/>
          <p:cNvSpPr>
            <a:spLocks noChangeArrowheads="1"/>
          </p:cNvSpPr>
          <p:nvPr/>
        </p:nvSpPr>
        <p:spPr bwMode="auto">
          <a:xfrm rot="-5400000">
            <a:off x="2301875" y="3089275"/>
            <a:ext cx="1436688" cy="4491038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62" name="Rectangle 26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910363" name="Rectangle 27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Lens’ aperture 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sp>
        <p:nvSpPr>
          <p:cNvPr id="910367" name="AutoShape 31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10368" name="AutoShape 32"/>
          <p:cNvSpPr>
            <a:spLocks noChangeArrowheads="1"/>
          </p:cNvSpPr>
          <p:nvPr/>
        </p:nvSpPr>
        <p:spPr bwMode="auto">
          <a:xfrm rot="5400000" flipH="1">
            <a:off x="5767387" y="4675188"/>
            <a:ext cx="301625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910370" name="Arc 3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0371" name="Arc 3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0372" name="Arc 3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10373" name="Arc 3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10374" name="Text Box 38"/>
          <p:cNvSpPr txBox="1">
            <a:spLocks noChangeArrowheads="1"/>
          </p:cNvSpPr>
          <p:nvPr/>
        </p:nvSpPr>
        <p:spPr bwMode="auto">
          <a:xfrm>
            <a:off x="3683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1059" y="833"/>
            <a:chExt cx="1085" cy="1084"/>
          </a:xfrm>
        </p:grpSpPr>
        <p:sp>
          <p:nvSpPr>
            <p:cNvPr id="910376" name="Rectangle 40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910377" name="Picture 41"/>
            <p:cNvPicPr>
              <a:picLocks noChangeArrowheads="1"/>
            </p:cNvPicPr>
            <p:nvPr/>
          </p:nvPicPr>
          <p:blipFill>
            <a:blip r:embed="rId4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910378" name="Text Box 42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65100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Depth and defocus</a:t>
            </a:r>
          </a:p>
        </p:txBody>
      </p:sp>
      <p:sp>
        <p:nvSpPr>
          <p:cNvPr id="409603" name="Line 20"/>
          <p:cNvSpPr>
            <a:spLocks/>
          </p:cNvSpPr>
          <p:nvPr/>
        </p:nvSpPr>
        <p:spPr bwMode="auto">
          <a:xfrm>
            <a:off x="307975" y="7747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409633" name="Text Box 33"/>
          <p:cNvSpPr txBox="1">
            <a:spLocks noChangeArrowheads="1"/>
          </p:cNvSpPr>
          <p:nvPr/>
        </p:nvSpPr>
        <p:spPr bwMode="auto">
          <a:xfrm>
            <a:off x="5453063" y="3429000"/>
            <a:ext cx="3376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99"/>
                </a:solidFill>
              </a:rPr>
              <a:t>Depth from defocus:</a:t>
            </a:r>
          </a:p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Infer depth by analyzing local scale of defocus blur</a:t>
            </a:r>
          </a:p>
          <a:p>
            <a:pPr>
              <a:spcBef>
                <a:spcPct val="50000"/>
              </a:spcBef>
            </a:pP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409634" name="AutoShape 34"/>
          <p:cNvSpPr>
            <a:spLocks noChangeArrowheads="1"/>
          </p:cNvSpPr>
          <p:nvPr/>
        </p:nvSpPr>
        <p:spPr bwMode="auto">
          <a:xfrm>
            <a:off x="5140325" y="3343275"/>
            <a:ext cx="300038" cy="5365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409649" name="Picture 49" descr="beer_cock_inp_clipped_scalled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2200275"/>
            <a:ext cx="4010025" cy="26098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900238" y="760413"/>
            <a:ext cx="3600450" cy="2419350"/>
            <a:chOff x="1152" y="363"/>
            <a:chExt cx="2268" cy="1524"/>
          </a:xfrm>
        </p:grpSpPr>
        <p:pic>
          <p:nvPicPr>
            <p:cNvPr id="409651" name="Picture 51" descr="beer_cock_inp_scalled_win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43" y="608"/>
              <a:ext cx="1470" cy="114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409652" name="Rectangle 52"/>
            <p:cNvSpPr>
              <a:spLocks noChangeArrowheads="1"/>
            </p:cNvSpPr>
            <p:nvPr/>
          </p:nvSpPr>
          <p:spPr bwMode="auto">
            <a:xfrm>
              <a:off x="1157" y="1595"/>
              <a:ext cx="400" cy="292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409653" name="Line 53"/>
            <p:cNvSpPr>
              <a:spLocks noChangeShapeType="1"/>
            </p:cNvSpPr>
            <p:nvPr/>
          </p:nvSpPr>
          <p:spPr bwMode="auto">
            <a:xfrm flipH="1">
              <a:off x="1152" y="594"/>
              <a:ext cx="776" cy="99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409654" name="Line 54"/>
            <p:cNvSpPr>
              <a:spLocks noChangeShapeType="1"/>
            </p:cNvSpPr>
            <p:nvPr/>
          </p:nvSpPr>
          <p:spPr bwMode="auto">
            <a:xfrm flipV="1">
              <a:off x="1552" y="1758"/>
              <a:ext cx="1868" cy="1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409655" name="Text Box 55"/>
            <p:cNvSpPr txBox="1">
              <a:spLocks noChangeArrowheads="1"/>
            </p:cNvSpPr>
            <p:nvPr/>
          </p:nvSpPr>
          <p:spPr bwMode="auto">
            <a:xfrm>
              <a:off x="1944" y="363"/>
              <a:ext cx="14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smtClean="0">
                  <a:solidFill>
                    <a:srgbClr val="D7E300"/>
                  </a:solidFill>
                  <a:latin typeface="Times New Roman" pitchFamily="18" charset="0"/>
                </a:rPr>
                <a:t>Out of focus</a:t>
              </a: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611188" y="3754438"/>
            <a:ext cx="2376487" cy="2749550"/>
            <a:chOff x="340" y="2249"/>
            <a:chExt cx="1497" cy="1732"/>
          </a:xfrm>
        </p:grpSpPr>
        <p:pic>
          <p:nvPicPr>
            <p:cNvPr id="409657" name="Picture 57" descr="beer_cock_inp_scalled_win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" y="2633"/>
              <a:ext cx="1470" cy="114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409658" name="Rectangle 58"/>
            <p:cNvSpPr>
              <a:spLocks noChangeArrowheads="1"/>
            </p:cNvSpPr>
            <p:nvPr/>
          </p:nvSpPr>
          <p:spPr bwMode="auto">
            <a:xfrm>
              <a:off x="679" y="2255"/>
              <a:ext cx="400" cy="292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409659" name="Line 59"/>
            <p:cNvSpPr>
              <a:spLocks noChangeShapeType="1"/>
            </p:cNvSpPr>
            <p:nvPr/>
          </p:nvSpPr>
          <p:spPr bwMode="auto">
            <a:xfrm>
              <a:off x="1085" y="2249"/>
              <a:ext cx="752" cy="36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409660" name="Line 60"/>
            <p:cNvSpPr>
              <a:spLocks noChangeShapeType="1"/>
            </p:cNvSpPr>
            <p:nvPr/>
          </p:nvSpPr>
          <p:spPr bwMode="auto">
            <a:xfrm flipH="1">
              <a:off x="340" y="2255"/>
              <a:ext cx="333" cy="36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409661" name="Text Box 61"/>
            <p:cNvSpPr txBox="1">
              <a:spLocks noChangeArrowheads="1"/>
            </p:cNvSpPr>
            <p:nvPr/>
          </p:nvSpPr>
          <p:spPr bwMode="auto">
            <a:xfrm>
              <a:off x="352" y="3769"/>
              <a:ext cx="14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smtClean="0">
                  <a:solidFill>
                    <a:srgbClr val="D7E300"/>
                  </a:solidFill>
                  <a:latin typeface="Times New Roman" pitchFamily="18" charset="0"/>
                </a:rPr>
                <a:t>In focus</a:t>
              </a:r>
            </a:p>
          </p:txBody>
        </p:sp>
      </p:grpSp>
      <p:sp>
        <p:nvSpPr>
          <p:cNvPr id="409662" name="Text Box 62"/>
          <p:cNvSpPr txBox="1">
            <a:spLocks noChangeArrowheads="1"/>
          </p:cNvSpPr>
          <p:nvPr/>
        </p:nvSpPr>
        <p:spPr bwMode="auto">
          <a:xfrm rot="2103400">
            <a:off x="2493963" y="3495675"/>
            <a:ext cx="5292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 smtClean="0">
                <a:solidFill>
                  <a:srgbClr val="FF0000"/>
                </a:solidFill>
                <a:latin typeface="Times New Roman" pitchFamily="18" charset="0"/>
              </a:rPr>
              <a:t>ill posed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3" grpId="0"/>
      <p:bldP spid="4096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400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Challenges</a:t>
            </a:r>
          </a:p>
        </p:txBody>
      </p:sp>
      <p:sp>
        <p:nvSpPr>
          <p:cNvPr id="590851" name="Line 20"/>
          <p:cNvSpPr>
            <a:spLocks/>
          </p:cNvSpPr>
          <p:nvPr/>
        </p:nvSpPr>
        <p:spPr bwMode="auto">
          <a:xfrm>
            <a:off x="307975" y="10604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90868" name="Text Box 20"/>
          <p:cNvSpPr txBox="1">
            <a:spLocks noChangeArrowheads="1"/>
          </p:cNvSpPr>
          <p:nvPr/>
        </p:nvSpPr>
        <p:spPr bwMode="auto">
          <a:xfrm>
            <a:off x="533400" y="1360488"/>
            <a:ext cx="78549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smtClean="0">
                <a:solidFill>
                  <a:srgbClr val="FFFFFF"/>
                </a:solidFill>
              </a:rPr>
              <a:t> Hard to discriminate a smooth scene from defocus blur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endParaRPr lang="en-US" sz="20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endParaRPr lang="en-US" sz="20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smtClean="0">
                <a:solidFill>
                  <a:srgbClr val="FFFFFF"/>
                </a:solidFill>
              </a:rPr>
              <a:t> Hard to undo defocus blur </a:t>
            </a:r>
          </a:p>
          <a:p>
            <a:pPr>
              <a:spcBef>
                <a:spcPct val="50000"/>
              </a:spcBef>
            </a:pPr>
            <a:endParaRPr lang="en-US" sz="2000" b="1" smtClean="0">
              <a:solidFill>
                <a:srgbClr val="FFFFFF"/>
              </a:solidFill>
            </a:endParaRPr>
          </a:p>
        </p:txBody>
      </p:sp>
      <p:pic>
        <p:nvPicPr>
          <p:cNvPr id="590869" name="Picture 21" descr="cups_board_inp"/>
          <p:cNvPicPr>
            <a:picLocks noChangeAspect="1" noChangeArrowheads="1"/>
          </p:cNvPicPr>
          <p:nvPr/>
        </p:nvPicPr>
        <p:blipFill>
          <a:blip r:embed="rId3" cstate="print"/>
          <a:srcRect l="40465" t="27299" r="48164" b="58371"/>
          <a:stretch>
            <a:fillRect/>
          </a:stretch>
        </p:blipFill>
        <p:spPr bwMode="auto">
          <a:xfrm>
            <a:off x="4181475" y="4214813"/>
            <a:ext cx="1905000" cy="160020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sp>
        <p:nvSpPr>
          <p:cNvPr id="590870" name="Text Box 22"/>
          <p:cNvSpPr txBox="1">
            <a:spLocks noChangeArrowheads="1"/>
          </p:cNvSpPr>
          <p:nvPr/>
        </p:nvSpPr>
        <p:spPr bwMode="auto">
          <a:xfrm>
            <a:off x="4262438" y="5878513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Input</a:t>
            </a:r>
          </a:p>
        </p:txBody>
      </p:sp>
      <p:pic>
        <p:nvPicPr>
          <p:cNvPr id="590872" name="Picture 24" descr="cups_board_lucy_deb"/>
          <p:cNvPicPr>
            <a:picLocks noChangeAspect="1" noChangeArrowheads="1"/>
          </p:cNvPicPr>
          <p:nvPr/>
        </p:nvPicPr>
        <p:blipFill>
          <a:blip r:embed="rId4" cstate="print"/>
          <a:srcRect l="40465" t="27299" r="48164" b="58371"/>
          <a:stretch>
            <a:fillRect/>
          </a:stretch>
        </p:blipFill>
        <p:spPr bwMode="auto">
          <a:xfrm>
            <a:off x="6548438" y="4216400"/>
            <a:ext cx="1905000" cy="159702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sp>
        <p:nvSpPr>
          <p:cNvPr id="590873" name="Text Box 25"/>
          <p:cNvSpPr txBox="1">
            <a:spLocks noChangeArrowheads="1"/>
          </p:cNvSpPr>
          <p:nvPr/>
        </p:nvSpPr>
        <p:spPr bwMode="auto">
          <a:xfrm>
            <a:off x="6048375" y="5878513"/>
            <a:ext cx="3190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Ringing with conventional deblurring algorithm</a:t>
            </a:r>
          </a:p>
        </p:txBody>
      </p:sp>
      <p:sp>
        <p:nvSpPr>
          <p:cNvPr id="590874" name="AutoShape 26"/>
          <p:cNvSpPr>
            <a:spLocks noChangeArrowheads="1"/>
          </p:cNvSpPr>
          <p:nvPr/>
        </p:nvSpPr>
        <p:spPr bwMode="auto">
          <a:xfrm>
            <a:off x="6175375" y="4691063"/>
            <a:ext cx="301625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590876" name="Picture 28" descr="beer_cock_inp_scalled_wi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6713" y="1946275"/>
            <a:ext cx="2044700" cy="1585913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sp>
        <p:nvSpPr>
          <p:cNvPr id="590880" name="Text Box 32"/>
          <p:cNvSpPr txBox="1">
            <a:spLocks noChangeArrowheads="1"/>
          </p:cNvSpPr>
          <p:nvPr/>
        </p:nvSpPr>
        <p:spPr bwMode="auto">
          <a:xfrm>
            <a:off x="4772025" y="2844800"/>
            <a:ext cx="2328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D7E300"/>
                </a:solidFill>
                <a:latin typeface="Times New Roman" pitchFamily="18" charset="0"/>
              </a:rPr>
              <a:t>Out of focus</a:t>
            </a:r>
          </a:p>
        </p:txBody>
      </p:sp>
      <p:sp>
        <p:nvSpPr>
          <p:cNvPr id="590881" name="Text Box 33"/>
          <p:cNvSpPr txBox="1">
            <a:spLocks noChangeArrowheads="1"/>
          </p:cNvSpPr>
          <p:nvPr/>
        </p:nvSpPr>
        <p:spPr bwMode="auto">
          <a:xfrm>
            <a:off x="4784725" y="1849438"/>
            <a:ext cx="23288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 smtClean="0">
                <a:solidFill>
                  <a:srgbClr val="D7E30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400"/>
            <a:ext cx="8458200" cy="1098550"/>
          </a:xfrm>
          <a:noFill/>
          <a:ln/>
        </p:spPr>
        <p:txBody>
          <a:bodyPr/>
          <a:lstStyle/>
          <a:p>
            <a:r>
              <a:rPr lang="en-US" b="1" dirty="0">
                <a:solidFill>
                  <a:srgbClr val="FFCC00"/>
                </a:solidFill>
              </a:rPr>
              <a:t>Key </a:t>
            </a:r>
            <a:r>
              <a:rPr lang="en-US" b="1" dirty="0" smtClean="0">
                <a:solidFill>
                  <a:srgbClr val="FFCC00"/>
                </a:solidFill>
              </a:rPr>
              <a:t>ideas</a:t>
            </a:r>
            <a:endParaRPr lang="en-US" b="1" dirty="0">
              <a:solidFill>
                <a:srgbClr val="FFCC00"/>
              </a:solidFill>
            </a:endParaRPr>
          </a:p>
        </p:txBody>
      </p:sp>
      <p:sp>
        <p:nvSpPr>
          <p:cNvPr id="592899" name="Line 20"/>
          <p:cNvSpPr>
            <a:spLocks/>
          </p:cNvSpPr>
          <p:nvPr/>
        </p:nvSpPr>
        <p:spPr bwMode="auto">
          <a:xfrm>
            <a:off x="307975" y="10604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92900" name="Text Box 4"/>
          <p:cNvSpPr txBox="1">
            <a:spLocks noChangeArrowheads="1"/>
          </p:cNvSpPr>
          <p:nvPr/>
        </p:nvSpPr>
        <p:spPr bwMode="auto">
          <a:xfrm>
            <a:off x="533400" y="1203325"/>
            <a:ext cx="56515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smtClean="0">
                <a:solidFill>
                  <a:srgbClr val="FFFFFF"/>
                </a:solidFill>
              </a:rPr>
              <a:t> Exploit prior on natural images</a:t>
            </a:r>
          </a:p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       - Improve deconvolution</a:t>
            </a:r>
          </a:p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       - Improve depth discrimination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smtClean="0">
                <a:solidFill>
                  <a:srgbClr val="FFFFFF"/>
                </a:solidFill>
              </a:rPr>
              <a:t> </a:t>
            </a:r>
            <a:r>
              <a:rPr lang="en-US" sz="2400" b="1" smtClean="0">
                <a:solidFill>
                  <a:srgbClr val="FFFFFF"/>
                </a:solidFill>
              </a:rPr>
              <a:t>Coded aperture (mask inside lens)</a:t>
            </a:r>
          </a:p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       - </a:t>
            </a:r>
            <a:r>
              <a:rPr lang="en-US" b="1" smtClean="0">
                <a:solidFill>
                  <a:srgbClr val="FFFFFF"/>
                </a:solidFill>
              </a:rPr>
              <a:t>make defocus patterns different from     	natural images and easier to discriminate</a:t>
            </a:r>
          </a:p>
          <a:p>
            <a:pPr>
              <a:spcBef>
                <a:spcPct val="50000"/>
              </a:spcBef>
            </a:pPr>
            <a:endParaRPr lang="en-US" b="1" smtClean="0">
              <a:solidFill>
                <a:srgbClr val="FFFFFF"/>
              </a:solidFill>
            </a:endParaRPr>
          </a:p>
        </p:txBody>
      </p:sp>
      <p:pic>
        <p:nvPicPr>
          <p:cNvPr id="592912" name="Picture 16" descr="x"/>
          <p:cNvPicPr>
            <a:picLocks noChangeAspect="1" noChangeArrowheads="1"/>
          </p:cNvPicPr>
          <p:nvPr/>
        </p:nvPicPr>
        <p:blipFill>
          <a:blip r:embed="rId3" cstate="print"/>
          <a:srcRect l="8701" t="26103" r="14502" b="14502"/>
          <a:stretch>
            <a:fillRect/>
          </a:stretch>
        </p:blipFill>
        <p:spPr bwMode="auto">
          <a:xfrm>
            <a:off x="5002213" y="1646238"/>
            <a:ext cx="1798637" cy="13922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92913" name="Picture 17" descr="noise_img"/>
          <p:cNvPicPr>
            <a:picLocks noChangeAspect="1" noChangeArrowheads="1"/>
          </p:cNvPicPr>
          <p:nvPr/>
        </p:nvPicPr>
        <p:blipFill>
          <a:blip r:embed="rId4" cstate="print"/>
          <a:srcRect l="2455" t="2182" r="25363" b="42000"/>
          <a:stretch>
            <a:fillRect/>
          </a:stretch>
        </p:blipFill>
        <p:spPr bwMode="auto">
          <a:xfrm>
            <a:off x="7042150" y="1646238"/>
            <a:ext cx="1800225" cy="139382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92914" name="Text Box 18"/>
          <p:cNvSpPr txBox="1">
            <a:spLocks noChangeArrowheads="1"/>
          </p:cNvSpPr>
          <p:nvPr/>
        </p:nvSpPr>
        <p:spPr bwMode="auto">
          <a:xfrm>
            <a:off x="5257800" y="3051175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Natural </a:t>
            </a:r>
          </a:p>
        </p:txBody>
      </p:sp>
      <p:sp>
        <p:nvSpPr>
          <p:cNvPr id="592915" name="Text Box 19"/>
          <p:cNvSpPr txBox="1">
            <a:spLocks noChangeArrowheads="1"/>
          </p:cNvSpPr>
          <p:nvPr/>
        </p:nvSpPr>
        <p:spPr bwMode="auto">
          <a:xfrm>
            <a:off x="7297738" y="3051175"/>
            <a:ext cx="128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Unnatural 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183438" y="1597025"/>
            <a:ext cx="1504950" cy="1492250"/>
            <a:chOff x="2323" y="3727"/>
            <a:chExt cx="369" cy="366"/>
          </a:xfrm>
        </p:grpSpPr>
        <p:sp>
          <p:nvSpPr>
            <p:cNvPr id="592917" name="Line 21"/>
            <p:cNvSpPr>
              <a:spLocks noChangeShapeType="1"/>
            </p:cNvSpPr>
            <p:nvPr/>
          </p:nvSpPr>
          <p:spPr bwMode="auto">
            <a:xfrm>
              <a:off x="2323" y="3727"/>
              <a:ext cx="369" cy="366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592918" name="Line 22"/>
            <p:cNvSpPr>
              <a:spLocks noChangeShapeType="1"/>
            </p:cNvSpPr>
            <p:nvPr/>
          </p:nvSpPr>
          <p:spPr bwMode="auto">
            <a:xfrm flipH="1">
              <a:off x="2323" y="3727"/>
              <a:ext cx="369" cy="366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016500" y="4852988"/>
            <a:ext cx="1663700" cy="1663700"/>
            <a:chOff x="1059" y="833"/>
            <a:chExt cx="1085" cy="1084"/>
          </a:xfrm>
        </p:grpSpPr>
        <p:sp>
          <p:nvSpPr>
            <p:cNvPr id="592920" name="Rectangle 24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592921" name="Picture 25"/>
            <p:cNvPicPr>
              <a:picLocks noChangeArrowheads="1"/>
            </p:cNvPicPr>
            <p:nvPr/>
          </p:nvPicPr>
          <p:blipFill>
            <a:blip r:embed="rId5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221538" y="4822825"/>
            <a:ext cx="1663700" cy="1663700"/>
            <a:chOff x="4530" y="765"/>
            <a:chExt cx="1095" cy="1085"/>
          </a:xfrm>
        </p:grpSpPr>
        <p:sp>
          <p:nvSpPr>
            <p:cNvPr id="592923" name="Rectangle 27"/>
            <p:cNvSpPr>
              <a:spLocks noChangeArrowheads="1"/>
            </p:cNvSpPr>
            <p:nvPr/>
          </p:nvSpPr>
          <p:spPr bwMode="auto">
            <a:xfrm>
              <a:off x="4530" y="767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592924" name="Picture 28"/>
            <p:cNvPicPr>
              <a:picLocks noChangeArrowheads="1"/>
            </p:cNvPicPr>
            <p:nvPr/>
          </p:nvPicPr>
          <p:blipFill>
            <a:blip r:embed="rId5" cstate="print"/>
            <a:srcRect l="50218" r="-1196" b="49907"/>
            <a:stretch>
              <a:fillRect/>
            </a:stretch>
          </p:blipFill>
          <p:spPr bwMode="auto">
            <a:xfrm>
              <a:off x="4540" y="765"/>
              <a:ext cx="1085" cy="10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592925" name="AutoShape 29"/>
          <p:cNvSpPr>
            <a:spLocks noChangeArrowheads="1"/>
          </p:cNvSpPr>
          <p:nvPr/>
        </p:nvSpPr>
        <p:spPr bwMode="auto">
          <a:xfrm>
            <a:off x="6807200" y="5356225"/>
            <a:ext cx="301625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30" name="Text Box 14"/>
          <p:cNvSpPr txBox="1">
            <a:spLocks noChangeArrowheads="1"/>
          </p:cNvSpPr>
          <p:nvPr/>
        </p:nvSpPr>
        <p:spPr bwMode="auto">
          <a:xfrm>
            <a:off x="738188" y="95250"/>
            <a:ext cx="7667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smtClean="0">
                <a:solidFill>
                  <a:srgbClr val="FFCC00"/>
                </a:solidFill>
              </a:rPr>
              <a:t>Defocus as local convolution</a:t>
            </a:r>
            <a:endParaRPr lang="en-US" b="1" smtClean="0">
              <a:solidFill>
                <a:srgbClr val="FFCC00"/>
              </a:solidFill>
            </a:endParaRPr>
          </a:p>
        </p:txBody>
      </p:sp>
      <p:sp>
        <p:nvSpPr>
          <p:cNvPr id="393231" name="Line 20"/>
          <p:cNvSpPr>
            <a:spLocks/>
          </p:cNvSpPr>
          <p:nvPr/>
        </p:nvSpPr>
        <p:spPr bwMode="auto">
          <a:xfrm>
            <a:off x="307975" y="839788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393232" name="Picture 16" descr="beer_cock_inp_scalled_win4"/>
          <p:cNvPicPr>
            <a:picLocks noChangeAspect="1" noChangeArrowheads="1"/>
          </p:cNvPicPr>
          <p:nvPr/>
        </p:nvPicPr>
        <p:blipFill>
          <a:blip r:embed="rId3" cstate="print"/>
          <a:srcRect t="7381" b="5428"/>
          <a:stretch>
            <a:fillRect/>
          </a:stretch>
        </p:blipFill>
        <p:spPr bwMode="auto">
          <a:xfrm>
            <a:off x="720725" y="1006475"/>
            <a:ext cx="2066925" cy="1912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93247" name="Text Box 31"/>
          <p:cNvSpPr txBox="1">
            <a:spLocks noChangeArrowheads="1"/>
          </p:cNvSpPr>
          <p:nvPr/>
        </p:nvSpPr>
        <p:spPr bwMode="auto">
          <a:xfrm>
            <a:off x="749300" y="1855788"/>
            <a:ext cx="2011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Input defocused image</a:t>
            </a:r>
          </a:p>
        </p:txBody>
      </p:sp>
      <p:sp>
        <p:nvSpPr>
          <p:cNvPr id="393248" name="Text Box 32"/>
          <p:cNvSpPr txBox="1">
            <a:spLocks noChangeArrowheads="1"/>
          </p:cNvSpPr>
          <p:nvPr/>
        </p:nvSpPr>
        <p:spPr bwMode="auto">
          <a:xfrm>
            <a:off x="4297363" y="993775"/>
            <a:ext cx="3313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Calibrated blur kernels at different depths </a:t>
            </a:r>
          </a:p>
        </p:txBody>
      </p:sp>
      <p:pic>
        <p:nvPicPr>
          <p:cNvPr id="393260" name="Picture 44" descr="conv_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6525" y="1589088"/>
            <a:ext cx="947738" cy="947737"/>
          </a:xfrm>
          <a:prstGeom prst="rect">
            <a:avLst/>
          </a:prstGeom>
          <a:noFill/>
        </p:spPr>
      </p:pic>
      <p:pic>
        <p:nvPicPr>
          <p:cNvPr id="393261" name="Picture 45" descr="conv_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6950" y="1589088"/>
            <a:ext cx="947738" cy="947737"/>
          </a:xfrm>
          <a:prstGeom prst="rect">
            <a:avLst/>
          </a:prstGeom>
          <a:noFill/>
        </p:spPr>
      </p:pic>
      <p:pic>
        <p:nvPicPr>
          <p:cNvPr id="393262" name="Picture 46" descr="conv_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3663" y="1589088"/>
            <a:ext cx="947737" cy="947737"/>
          </a:xfrm>
          <a:prstGeom prst="rect">
            <a:avLst/>
          </a:prstGeom>
          <a:noFill/>
        </p:spPr>
      </p:pic>
      <p:pic>
        <p:nvPicPr>
          <p:cNvPr id="393263" name="Picture 47" descr="conv_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5675" y="1589088"/>
            <a:ext cx="947738" cy="947737"/>
          </a:xfrm>
          <a:prstGeom prst="rect">
            <a:avLst/>
          </a:prstGeom>
          <a:noFill/>
        </p:spPr>
      </p:pic>
      <p:pic>
        <p:nvPicPr>
          <p:cNvPr id="393264" name="Picture 48" descr="conv_0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6100" y="1589088"/>
            <a:ext cx="947738" cy="94773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How can we represent all of the information contained in light?</a:t>
            </a:r>
          </a:p>
          <a:p>
            <a:endParaRPr lang="en-US" dirty="0" smtClean="0"/>
          </a:p>
          <a:p>
            <a:r>
              <a:rPr lang="en-US" dirty="0" smtClean="0"/>
              <a:t>What are the fundamental limitations of cameras?</a:t>
            </a:r>
          </a:p>
          <a:p>
            <a:endParaRPr lang="en-US" dirty="0" smtClean="0"/>
          </a:p>
          <a:p>
            <a:r>
              <a:rPr lang="en-US" dirty="0" smtClean="0"/>
              <a:t>What sacrifices have we made in conventional cameras?  For what benefits?</a:t>
            </a:r>
          </a:p>
          <a:p>
            <a:endParaRPr lang="en-US" dirty="0" smtClean="0"/>
          </a:p>
          <a:p>
            <a:r>
              <a:rPr lang="en-US" dirty="0" smtClean="0"/>
              <a:t>How else can we design cameras for better focus, </a:t>
            </a:r>
            <a:r>
              <a:rPr lang="en-US" dirty="0" err="1" smtClean="0"/>
              <a:t>deblurring</a:t>
            </a:r>
            <a:r>
              <a:rPr lang="en-US" dirty="0" smtClean="0"/>
              <a:t>, multiple views, depth, etc.?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0"/>
          <p:cNvGrpSpPr>
            <a:grpSpLocks/>
          </p:cNvGrpSpPr>
          <p:nvPr/>
        </p:nvGrpSpPr>
        <p:grpSpPr bwMode="auto">
          <a:xfrm>
            <a:off x="4976114" y="5147819"/>
            <a:ext cx="3232150" cy="800100"/>
            <a:chOff x="1814" y="2474"/>
            <a:chExt cx="2317" cy="504"/>
          </a:xfrm>
        </p:grpSpPr>
        <p:graphicFrame>
          <p:nvGraphicFramePr>
            <p:cNvPr id="42" name="Object 11"/>
            <p:cNvGraphicFramePr>
              <a:graphicFrameLocks noChangeAspect="1"/>
            </p:cNvGraphicFramePr>
            <p:nvPr/>
          </p:nvGraphicFramePr>
          <p:xfrm>
            <a:off x="1814" y="2474"/>
            <a:ext cx="2317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042" name="Equation" r:id="rId4" imgW="672840" imgH="228600" progId="Equation.3">
                    <p:embed/>
                  </p:oleObj>
                </mc:Choice>
                <mc:Fallback>
                  <p:oleObj name="Equation" r:id="rId4" imgW="6728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4" y="2474"/>
                          <a:ext cx="2317" cy="5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2758" y="2548"/>
              <a:ext cx="352" cy="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pSp>
        <p:nvGrpSpPr>
          <p:cNvPr id="38" name="Group 10"/>
          <p:cNvGrpSpPr>
            <a:grpSpLocks/>
          </p:cNvGrpSpPr>
          <p:nvPr/>
        </p:nvGrpSpPr>
        <p:grpSpPr bwMode="auto">
          <a:xfrm>
            <a:off x="4964874" y="4110038"/>
            <a:ext cx="3232150" cy="800100"/>
            <a:chOff x="1814" y="2474"/>
            <a:chExt cx="2317" cy="504"/>
          </a:xfrm>
        </p:grpSpPr>
        <p:graphicFrame>
          <p:nvGraphicFramePr>
            <p:cNvPr id="3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1260322"/>
                </p:ext>
              </p:extLst>
            </p:nvPr>
          </p:nvGraphicFramePr>
          <p:xfrm>
            <a:off x="1814" y="2474"/>
            <a:ext cx="2317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043" name="Equation" r:id="rId6" imgW="672840" imgH="228600" progId="Equation.3">
                    <p:embed/>
                  </p:oleObj>
                </mc:Choice>
                <mc:Fallback>
                  <p:oleObj name="Equation" r:id="rId6" imgW="6728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4" y="2474"/>
                          <a:ext cx="2317" cy="5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2758" y="2548"/>
              <a:ext cx="352" cy="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929188" y="3152775"/>
            <a:ext cx="3232150" cy="800100"/>
            <a:chOff x="1814" y="2474"/>
            <a:chExt cx="2317" cy="504"/>
          </a:xfrm>
        </p:grpSpPr>
        <p:graphicFrame>
          <p:nvGraphicFramePr>
            <p:cNvPr id="594955" name="Object 11"/>
            <p:cNvGraphicFramePr>
              <a:graphicFrameLocks noChangeAspect="1"/>
            </p:cNvGraphicFramePr>
            <p:nvPr/>
          </p:nvGraphicFramePr>
          <p:xfrm>
            <a:off x="1814" y="2474"/>
            <a:ext cx="2317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044" name="Equation" r:id="rId7" imgW="672840" imgH="228600" progId="Equation.3">
                    <p:embed/>
                  </p:oleObj>
                </mc:Choice>
                <mc:Fallback>
                  <p:oleObj name="Equation" r:id="rId7" imgW="672840" imgH="2286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4" y="2474"/>
                          <a:ext cx="2317" cy="5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956" name="Rectangle 12"/>
            <p:cNvSpPr>
              <a:spLocks noChangeArrowheads="1"/>
            </p:cNvSpPr>
            <p:nvPr/>
          </p:nvSpPr>
          <p:spPr bwMode="auto">
            <a:xfrm>
              <a:off x="2758" y="2548"/>
              <a:ext cx="352" cy="35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594958" name="Text Box 14"/>
          <p:cNvSpPr txBox="1">
            <a:spLocks noChangeArrowheads="1"/>
          </p:cNvSpPr>
          <p:nvPr/>
        </p:nvSpPr>
        <p:spPr bwMode="auto">
          <a:xfrm>
            <a:off x="738188" y="95250"/>
            <a:ext cx="7667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smtClean="0">
                <a:solidFill>
                  <a:srgbClr val="FFCC00"/>
                </a:solidFill>
              </a:rPr>
              <a:t>Defocus as local convolution</a:t>
            </a:r>
            <a:endParaRPr lang="en-US" b="1" smtClean="0">
              <a:solidFill>
                <a:srgbClr val="FFCC00"/>
              </a:solidFill>
            </a:endParaRPr>
          </a:p>
        </p:txBody>
      </p:sp>
      <p:sp>
        <p:nvSpPr>
          <p:cNvPr id="594959" name="Line 20"/>
          <p:cNvSpPr>
            <a:spLocks/>
          </p:cNvSpPr>
          <p:nvPr/>
        </p:nvSpPr>
        <p:spPr bwMode="auto">
          <a:xfrm>
            <a:off x="307975" y="839788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594961" name="Picture 17" descr="beer_cock_inp_scalled_win4_w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95825" y="5100638"/>
            <a:ext cx="866775" cy="866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4962" name="Picture 18" descr="beer_cock_inp_scalled_win4_w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95825" y="3119438"/>
            <a:ext cx="866775" cy="866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4963" name="Picture 19" descr="beer_cock_inp_scalled_win4_w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95825" y="4110038"/>
            <a:ext cx="866775" cy="866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4964" name="Picture 20" descr="beer_cock_deb_scalled_win4_w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6200" y="3119438"/>
            <a:ext cx="866775" cy="866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4965" name="Picture 21" descr="beer_cock_deb_scalled_win4_w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9248" y="4110038"/>
            <a:ext cx="866775" cy="866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4971" name="Picture 27" descr="beer_cock_inp_scalled_win4_w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7536" y="5100638"/>
            <a:ext cx="866775" cy="866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594977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893012"/>
              </p:ext>
            </p:extLst>
          </p:nvPr>
        </p:nvGraphicFramePr>
        <p:xfrm>
          <a:off x="4495800" y="962025"/>
          <a:ext cx="4076699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045" name="Equation" r:id="rId13" imgW="672840" imgH="228600" progId="Equation.3">
                  <p:embed/>
                </p:oleObj>
              </mc:Choice>
              <mc:Fallback>
                <p:oleObj name="Equation" r:id="rId13" imgW="6728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962025"/>
                        <a:ext cx="4076699" cy="1019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983" name="Text Box 39"/>
          <p:cNvSpPr txBox="1">
            <a:spLocks noChangeArrowheads="1"/>
          </p:cNvSpPr>
          <p:nvPr/>
        </p:nvSpPr>
        <p:spPr bwMode="auto">
          <a:xfrm>
            <a:off x="2873375" y="338455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Depth </a:t>
            </a:r>
            <a:r>
              <a:rPr lang="en-US" b="1" i="1" smtClean="0">
                <a:solidFill>
                  <a:srgbClr val="FFFFFF"/>
                </a:solidFill>
                <a:latin typeface="Times New Roman" pitchFamily="18" charset="0"/>
              </a:rPr>
              <a:t>k=</a:t>
            </a:r>
            <a:r>
              <a:rPr lang="en-US" sz="1600" b="1" smtClean="0">
                <a:solidFill>
                  <a:srgbClr val="FFFFFF"/>
                </a:solidFill>
              </a:rPr>
              <a:t>1:</a:t>
            </a:r>
          </a:p>
        </p:txBody>
      </p:sp>
      <p:sp>
        <p:nvSpPr>
          <p:cNvPr id="594984" name="Text Box 40"/>
          <p:cNvSpPr txBox="1">
            <a:spLocks noChangeArrowheads="1"/>
          </p:cNvSpPr>
          <p:nvPr/>
        </p:nvSpPr>
        <p:spPr bwMode="auto">
          <a:xfrm>
            <a:off x="2873375" y="437515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Depth </a:t>
            </a:r>
            <a:r>
              <a:rPr lang="en-US" b="1" i="1" smtClean="0">
                <a:solidFill>
                  <a:srgbClr val="FFFFFF"/>
                </a:solidFill>
                <a:latin typeface="Times New Roman" pitchFamily="18" charset="0"/>
              </a:rPr>
              <a:t>k=</a:t>
            </a:r>
            <a:r>
              <a:rPr lang="en-US" sz="1600" b="1" smtClean="0">
                <a:solidFill>
                  <a:srgbClr val="FFFFFF"/>
                </a:solidFill>
              </a:rPr>
              <a:t>2:</a:t>
            </a:r>
          </a:p>
        </p:txBody>
      </p:sp>
      <p:sp>
        <p:nvSpPr>
          <p:cNvPr id="594985" name="Text Box 41"/>
          <p:cNvSpPr txBox="1">
            <a:spLocks noChangeArrowheads="1"/>
          </p:cNvSpPr>
          <p:nvPr/>
        </p:nvSpPr>
        <p:spPr bwMode="auto">
          <a:xfrm>
            <a:off x="2873375" y="536575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Depth </a:t>
            </a:r>
            <a:r>
              <a:rPr lang="en-US" b="1" i="1" smtClean="0">
                <a:solidFill>
                  <a:srgbClr val="FFFFFF"/>
                </a:solidFill>
                <a:latin typeface="Times New Roman" pitchFamily="18" charset="0"/>
              </a:rPr>
              <a:t>k=</a:t>
            </a:r>
            <a:r>
              <a:rPr lang="en-US" sz="1600" b="1" smtClean="0">
                <a:solidFill>
                  <a:srgbClr val="FFFFFF"/>
                </a:solidFill>
              </a:rPr>
              <a:t>3:</a:t>
            </a:r>
          </a:p>
        </p:txBody>
      </p:sp>
      <p:pic>
        <p:nvPicPr>
          <p:cNvPr id="594986" name="Picture 42" descr="beer_cock_inp_scalled_win4"/>
          <p:cNvPicPr>
            <a:picLocks noChangeAspect="1" noChangeArrowheads="1"/>
          </p:cNvPicPr>
          <p:nvPr/>
        </p:nvPicPr>
        <p:blipFill>
          <a:blip r:embed="rId15" cstate="print"/>
          <a:srcRect t="7381" b="5428"/>
          <a:stretch>
            <a:fillRect/>
          </a:stretch>
        </p:blipFill>
        <p:spPr bwMode="auto">
          <a:xfrm>
            <a:off x="720725" y="1006475"/>
            <a:ext cx="2066925" cy="1912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94987" name="Text Box 43"/>
          <p:cNvSpPr txBox="1">
            <a:spLocks noChangeArrowheads="1"/>
          </p:cNvSpPr>
          <p:nvPr/>
        </p:nvSpPr>
        <p:spPr bwMode="auto">
          <a:xfrm>
            <a:off x="749300" y="1855788"/>
            <a:ext cx="2011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Input defocused image</a:t>
            </a:r>
          </a:p>
        </p:txBody>
      </p:sp>
      <p:sp>
        <p:nvSpPr>
          <p:cNvPr id="594988" name="Text Box 44"/>
          <p:cNvSpPr txBox="1">
            <a:spLocks noChangeArrowheads="1"/>
          </p:cNvSpPr>
          <p:nvPr/>
        </p:nvSpPr>
        <p:spPr bwMode="auto">
          <a:xfrm>
            <a:off x="3870325" y="1781175"/>
            <a:ext cx="1901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Local </a:t>
            </a:r>
            <a:br>
              <a:rPr lang="en-US" b="1" smtClean="0">
                <a:solidFill>
                  <a:srgbClr val="FFFF99"/>
                </a:solidFill>
              </a:rPr>
            </a:br>
            <a:r>
              <a:rPr lang="en-US" b="1" smtClean="0">
                <a:solidFill>
                  <a:srgbClr val="FFFF99"/>
                </a:solidFill>
              </a:rPr>
              <a:t>sub-window</a:t>
            </a:r>
          </a:p>
        </p:txBody>
      </p:sp>
      <p:sp>
        <p:nvSpPr>
          <p:cNvPr id="594989" name="Text Box 45"/>
          <p:cNvSpPr txBox="1">
            <a:spLocks noChangeArrowheads="1"/>
          </p:cNvSpPr>
          <p:nvPr/>
        </p:nvSpPr>
        <p:spPr bwMode="auto">
          <a:xfrm>
            <a:off x="5797550" y="1781175"/>
            <a:ext cx="16033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Calibrated blur kernels at depth</a:t>
            </a:r>
          </a:p>
        </p:txBody>
      </p:sp>
      <p:sp>
        <p:nvSpPr>
          <p:cNvPr id="594990" name="Text Box 46"/>
          <p:cNvSpPr txBox="1">
            <a:spLocks noChangeArrowheads="1"/>
          </p:cNvSpPr>
          <p:nvPr/>
        </p:nvSpPr>
        <p:spPr bwMode="auto">
          <a:xfrm>
            <a:off x="7643813" y="1781175"/>
            <a:ext cx="1603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Sharp </a:t>
            </a:r>
            <a:br>
              <a:rPr lang="en-US" b="1" smtClean="0">
                <a:solidFill>
                  <a:srgbClr val="FFFF99"/>
                </a:solidFill>
              </a:rPr>
            </a:br>
            <a:r>
              <a:rPr lang="en-US" b="1" smtClean="0">
                <a:solidFill>
                  <a:srgbClr val="FFFF99"/>
                </a:solidFill>
              </a:rPr>
              <a:t>sub-window</a:t>
            </a:r>
          </a:p>
        </p:txBody>
      </p:sp>
      <p:graphicFrame>
        <p:nvGraphicFramePr>
          <p:cNvPr id="594991" name="Object 47"/>
          <p:cNvGraphicFramePr>
            <a:graphicFrameLocks noChangeAspect="1"/>
          </p:cNvGraphicFramePr>
          <p:nvPr/>
        </p:nvGraphicFramePr>
        <p:xfrm>
          <a:off x="7010400" y="2324100"/>
          <a:ext cx="41751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046" name="Equation" r:id="rId16" imgW="126720" imgH="177480" progId="Equation.3">
                  <p:embed/>
                </p:oleObj>
              </mc:Choice>
              <mc:Fallback>
                <p:oleObj name="Equation" r:id="rId16" imgW="12672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324100"/>
                        <a:ext cx="417513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992" name="Picture 48" descr="conv_11"/>
          <p:cNvPicPr>
            <a:picLocks noChangeAspect="1" noChangeArrowheads="1"/>
          </p:cNvPicPr>
          <p:nvPr/>
        </p:nvPicPr>
        <p:blipFill>
          <a:blip r:embed="rId18" cstate="print"/>
          <a:srcRect l="10213" t="10213" r="10213" b="10213"/>
          <a:stretch>
            <a:fillRect/>
          </a:stretch>
        </p:blipFill>
        <p:spPr bwMode="auto">
          <a:xfrm>
            <a:off x="6203760" y="5157788"/>
            <a:ext cx="754062" cy="754062"/>
          </a:xfrm>
          <a:prstGeom prst="rect">
            <a:avLst/>
          </a:prstGeom>
          <a:noFill/>
        </p:spPr>
      </p:pic>
      <p:pic>
        <p:nvPicPr>
          <p:cNvPr id="594993" name="Picture 49" descr="conv_03"/>
          <p:cNvPicPr>
            <a:picLocks noChangeAspect="1" noChangeArrowheads="1"/>
          </p:cNvPicPr>
          <p:nvPr/>
        </p:nvPicPr>
        <p:blipFill>
          <a:blip r:embed="rId19" cstate="print"/>
          <a:srcRect l="10213" t="10213" r="10213" b="10213"/>
          <a:stretch>
            <a:fillRect/>
          </a:stretch>
        </p:blipFill>
        <p:spPr bwMode="auto">
          <a:xfrm>
            <a:off x="6172200" y="3175000"/>
            <a:ext cx="754063" cy="754063"/>
          </a:xfrm>
          <a:prstGeom prst="rect">
            <a:avLst/>
          </a:prstGeom>
          <a:noFill/>
        </p:spPr>
      </p:pic>
      <p:pic>
        <p:nvPicPr>
          <p:cNvPr id="594994" name="Picture 50" descr="conv_06"/>
          <p:cNvPicPr>
            <a:picLocks noChangeAspect="1" noChangeArrowheads="1"/>
          </p:cNvPicPr>
          <p:nvPr/>
        </p:nvPicPr>
        <p:blipFill>
          <a:blip r:embed="rId20" cstate="print"/>
          <a:srcRect l="10213" t="10213" r="10213" b="10213"/>
          <a:stretch>
            <a:fillRect/>
          </a:stretch>
        </p:blipFill>
        <p:spPr bwMode="auto">
          <a:xfrm>
            <a:off x="6175248" y="4165600"/>
            <a:ext cx="754062" cy="75406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Overview</a:t>
            </a:r>
          </a:p>
        </p:txBody>
      </p:sp>
      <p:sp>
        <p:nvSpPr>
          <p:cNvPr id="670723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5400000">
            <a:off x="4785519" y="1524794"/>
            <a:ext cx="479425" cy="100013"/>
            <a:chOff x="216" y="2495"/>
            <a:chExt cx="302" cy="63"/>
          </a:xfrm>
        </p:grpSpPr>
        <p:sp>
          <p:nvSpPr>
            <p:cNvPr id="670725" name="Oval 5"/>
            <p:cNvSpPr>
              <a:spLocks noChangeArrowheads="1"/>
            </p:cNvSpPr>
            <p:nvPr/>
          </p:nvSpPr>
          <p:spPr bwMode="auto">
            <a:xfrm>
              <a:off x="339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70726" name="Oval 6"/>
            <p:cNvSpPr>
              <a:spLocks noChangeArrowheads="1"/>
            </p:cNvSpPr>
            <p:nvPr/>
          </p:nvSpPr>
          <p:spPr bwMode="auto">
            <a:xfrm>
              <a:off x="462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70727" name="Oval 7"/>
            <p:cNvSpPr>
              <a:spLocks noChangeArrowheads="1"/>
            </p:cNvSpPr>
            <p:nvPr/>
          </p:nvSpPr>
          <p:spPr bwMode="auto">
            <a:xfrm>
              <a:off x="216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aphicFrame>
        <p:nvGraphicFramePr>
          <p:cNvPr id="670729" name="Object 9"/>
          <p:cNvGraphicFramePr>
            <a:graphicFrameLocks noChangeAspect="1"/>
          </p:cNvGraphicFramePr>
          <p:nvPr/>
        </p:nvGraphicFramePr>
        <p:xfrm>
          <a:off x="4211638" y="1938338"/>
          <a:ext cx="1827212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855" name="Equation" r:id="rId4" imgW="355320" imgH="177480" progId="Equation.3">
                  <p:embed/>
                </p:oleObj>
              </mc:Choice>
              <mc:Fallback>
                <p:oleObj name="Equation" r:id="rId4" imgW="35532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938338"/>
                        <a:ext cx="1827212" cy="855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0730" name="Picture 10" descr="conv_01"/>
          <p:cNvPicPr>
            <a:picLocks noChangeAspect="1" noChangeArrowheads="1"/>
          </p:cNvPicPr>
          <p:nvPr/>
        </p:nvPicPr>
        <p:blipFill>
          <a:blip r:embed="rId6" cstate="print"/>
          <a:srcRect l="10213" t="10213" r="10213" b="10213"/>
          <a:stretch>
            <a:fillRect/>
          </a:stretch>
        </p:blipFill>
        <p:spPr bwMode="auto">
          <a:xfrm>
            <a:off x="4703763" y="2054225"/>
            <a:ext cx="623887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70731" name="Picture 11" descr="conv_05"/>
          <p:cNvPicPr>
            <a:picLocks noChangeAspect="1" noChangeArrowheads="1"/>
          </p:cNvPicPr>
          <p:nvPr/>
        </p:nvPicPr>
        <p:blipFill>
          <a:blip r:embed="rId7" cstate="print"/>
          <a:srcRect l="10213" t="10213" r="10213" b="10213"/>
          <a:stretch>
            <a:fillRect/>
          </a:stretch>
        </p:blipFill>
        <p:spPr bwMode="auto">
          <a:xfrm>
            <a:off x="4703763" y="3195638"/>
            <a:ext cx="623887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70732" name="Picture 12" descr="conv_08"/>
          <p:cNvPicPr>
            <a:picLocks noChangeAspect="1" noChangeArrowheads="1"/>
          </p:cNvPicPr>
          <p:nvPr/>
        </p:nvPicPr>
        <p:blipFill>
          <a:blip r:embed="rId8" cstate="print"/>
          <a:srcRect l="10213" t="10213" r="10213" b="10213"/>
          <a:stretch>
            <a:fillRect/>
          </a:stretch>
        </p:blipFill>
        <p:spPr bwMode="auto">
          <a:xfrm>
            <a:off x="4703763" y="4316413"/>
            <a:ext cx="623887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665913" y="3459163"/>
            <a:ext cx="479425" cy="100012"/>
            <a:chOff x="216" y="2495"/>
            <a:chExt cx="302" cy="63"/>
          </a:xfrm>
        </p:grpSpPr>
        <p:sp>
          <p:nvSpPr>
            <p:cNvPr id="670736" name="Oval 16"/>
            <p:cNvSpPr>
              <a:spLocks noChangeArrowheads="1"/>
            </p:cNvSpPr>
            <p:nvPr/>
          </p:nvSpPr>
          <p:spPr bwMode="auto">
            <a:xfrm>
              <a:off x="339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70737" name="Oval 17"/>
            <p:cNvSpPr>
              <a:spLocks noChangeArrowheads="1"/>
            </p:cNvSpPr>
            <p:nvPr/>
          </p:nvSpPr>
          <p:spPr bwMode="auto">
            <a:xfrm>
              <a:off x="462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70738" name="Oval 18"/>
            <p:cNvSpPr>
              <a:spLocks noChangeArrowheads="1"/>
            </p:cNvSpPr>
            <p:nvPr/>
          </p:nvSpPr>
          <p:spPr bwMode="auto">
            <a:xfrm>
              <a:off x="216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pic>
        <p:nvPicPr>
          <p:cNvPr id="670739" name="Picture 19" descr="convsps_s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5188" y="4181475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670740" name="Picture 20" descr="convsps_s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5188" y="1919288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670741" name="Picture 21" descr="convsps_s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5188" y="3060700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sp>
        <p:nvSpPr>
          <p:cNvPr id="670742" name="Text Box 22"/>
          <p:cNvSpPr txBox="1">
            <a:spLocks noChangeArrowheads="1"/>
          </p:cNvSpPr>
          <p:nvPr/>
        </p:nvSpPr>
        <p:spPr bwMode="auto">
          <a:xfrm>
            <a:off x="7285038" y="3217863"/>
            <a:ext cx="1752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Correct scale</a:t>
            </a:r>
            <a:r>
              <a:rPr lang="en-US" sz="3200" b="1" smtClean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670743" name="Text Box 23"/>
          <p:cNvSpPr txBox="1">
            <a:spLocks noChangeArrowheads="1"/>
          </p:cNvSpPr>
          <p:nvPr/>
        </p:nvSpPr>
        <p:spPr bwMode="auto">
          <a:xfrm>
            <a:off x="7285038" y="4233863"/>
            <a:ext cx="1976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Smaller scale</a:t>
            </a:r>
            <a:r>
              <a:rPr lang="en-US" sz="3200" b="1" smtClean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670745" name="Text Box 25"/>
          <p:cNvSpPr txBox="1">
            <a:spLocks noChangeArrowheads="1"/>
          </p:cNvSpPr>
          <p:nvPr/>
        </p:nvSpPr>
        <p:spPr bwMode="auto">
          <a:xfrm>
            <a:off x="7285038" y="2076450"/>
            <a:ext cx="17732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Larger scale</a:t>
            </a:r>
            <a:r>
              <a:rPr lang="en-US" sz="3200" b="1" smtClean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670746" name="Picture 26" descr="conv_inp_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86075" y="1919288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670747" name="Picture 27" descr="conv_inp_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86075" y="3060700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670748" name="Picture 28" descr="conv_inp_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86075" y="4181475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graphicFrame>
        <p:nvGraphicFramePr>
          <p:cNvPr id="670749" name="Object 29"/>
          <p:cNvGraphicFramePr>
            <a:graphicFrameLocks noChangeAspect="1"/>
          </p:cNvGraphicFramePr>
          <p:nvPr/>
        </p:nvGraphicFramePr>
        <p:xfrm>
          <a:off x="4211638" y="3081338"/>
          <a:ext cx="1827212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856" name="Equation" r:id="rId13" imgW="355320" imgH="177480" progId="Equation.3">
                  <p:embed/>
                </p:oleObj>
              </mc:Choice>
              <mc:Fallback>
                <p:oleObj name="Equation" r:id="rId13" imgW="35532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081338"/>
                        <a:ext cx="1827212" cy="855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0750" name="Object 30"/>
          <p:cNvGraphicFramePr>
            <a:graphicFrameLocks noChangeAspect="1"/>
          </p:cNvGraphicFramePr>
          <p:nvPr/>
        </p:nvGraphicFramePr>
        <p:xfrm>
          <a:off x="4211638" y="4200525"/>
          <a:ext cx="1827212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857" name="Equation" r:id="rId15" imgW="355320" imgH="177480" progId="Equation.3">
                  <p:embed/>
                </p:oleObj>
              </mc:Choice>
              <mc:Fallback>
                <p:oleObj name="Equation" r:id="rId15" imgW="35532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200525"/>
                        <a:ext cx="1827212" cy="85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1"/>
          <p:cNvGrpSpPr>
            <a:grpSpLocks/>
          </p:cNvGrpSpPr>
          <p:nvPr/>
        </p:nvGrpSpPr>
        <p:grpSpPr bwMode="auto">
          <a:xfrm rot="-5400000">
            <a:off x="4775994" y="5349081"/>
            <a:ext cx="479425" cy="100013"/>
            <a:chOff x="216" y="2495"/>
            <a:chExt cx="302" cy="63"/>
          </a:xfrm>
        </p:grpSpPr>
        <p:sp>
          <p:nvSpPr>
            <p:cNvPr id="670752" name="Oval 32"/>
            <p:cNvSpPr>
              <a:spLocks noChangeArrowheads="1"/>
            </p:cNvSpPr>
            <p:nvPr/>
          </p:nvSpPr>
          <p:spPr bwMode="auto">
            <a:xfrm>
              <a:off x="339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70753" name="Oval 33"/>
            <p:cNvSpPr>
              <a:spLocks noChangeArrowheads="1"/>
            </p:cNvSpPr>
            <p:nvPr/>
          </p:nvSpPr>
          <p:spPr bwMode="auto">
            <a:xfrm>
              <a:off x="462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70754" name="Oval 34"/>
            <p:cNvSpPr>
              <a:spLocks noChangeArrowheads="1"/>
            </p:cNvSpPr>
            <p:nvPr/>
          </p:nvSpPr>
          <p:spPr bwMode="auto">
            <a:xfrm>
              <a:off x="216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670755" name="Text Box 35"/>
          <p:cNvSpPr txBox="1">
            <a:spLocks noChangeArrowheads="1"/>
          </p:cNvSpPr>
          <p:nvPr/>
        </p:nvSpPr>
        <p:spPr bwMode="auto">
          <a:xfrm>
            <a:off x="531813" y="857250"/>
            <a:ext cx="8374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Try deconvolving local input windows with different scaled filters:</a:t>
            </a:r>
          </a:p>
        </p:txBody>
      </p:sp>
      <p:sp>
        <p:nvSpPr>
          <p:cNvPr id="670756" name="Text Box 36"/>
          <p:cNvSpPr txBox="1">
            <a:spLocks noChangeArrowheads="1"/>
          </p:cNvSpPr>
          <p:nvPr/>
        </p:nvSpPr>
        <p:spPr bwMode="auto">
          <a:xfrm>
            <a:off x="823913" y="5784850"/>
            <a:ext cx="749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FFFF66"/>
                </a:solidFill>
              </a:rPr>
              <a:t>Somehow: </a:t>
            </a:r>
            <a:r>
              <a:rPr lang="en-US" sz="2000" b="1" smtClean="0">
                <a:solidFill>
                  <a:srgbClr val="FFFFFF"/>
                </a:solidFill>
              </a:rPr>
              <a:t> select best scale.</a:t>
            </a:r>
          </a:p>
        </p:txBody>
      </p:sp>
      <p:sp>
        <p:nvSpPr>
          <p:cNvPr id="670757" name="Oval 37"/>
          <p:cNvSpPr>
            <a:spLocks noChangeArrowheads="1"/>
          </p:cNvSpPr>
          <p:nvPr/>
        </p:nvSpPr>
        <p:spPr bwMode="auto">
          <a:xfrm>
            <a:off x="1731963" y="2901950"/>
            <a:ext cx="7278687" cy="1211263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70733" name="Rectangle 13"/>
          <p:cNvSpPr>
            <a:spLocks noChangeArrowheads="1"/>
          </p:cNvSpPr>
          <p:nvPr/>
        </p:nvSpPr>
        <p:spPr bwMode="auto">
          <a:xfrm>
            <a:off x="6792913" y="4217988"/>
            <a:ext cx="641350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70734" name="Rectangle 14"/>
          <p:cNvSpPr>
            <a:spLocks noChangeArrowheads="1"/>
          </p:cNvSpPr>
          <p:nvPr/>
        </p:nvSpPr>
        <p:spPr bwMode="auto">
          <a:xfrm>
            <a:off x="6792913" y="3097213"/>
            <a:ext cx="641350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70744" name="Rectangle 24"/>
          <p:cNvSpPr>
            <a:spLocks noChangeArrowheads="1"/>
          </p:cNvSpPr>
          <p:nvPr/>
        </p:nvSpPr>
        <p:spPr bwMode="auto">
          <a:xfrm>
            <a:off x="6792913" y="1955800"/>
            <a:ext cx="641350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56" grpId="0"/>
      <p:bldP spid="67075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Challenges</a:t>
            </a:r>
          </a:p>
        </p:txBody>
      </p:sp>
      <p:sp>
        <p:nvSpPr>
          <p:cNvPr id="662534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303213" y="3314700"/>
            <a:ext cx="24939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000" b="1" smtClean="0">
                <a:solidFill>
                  <a:srgbClr val="FFFFFF"/>
                </a:solidFill>
              </a:rPr>
              <a:t>Hard to identify correct scale:</a:t>
            </a:r>
          </a:p>
        </p:txBody>
      </p:sp>
      <p:sp>
        <p:nvSpPr>
          <p:cNvPr id="662553" name="Text Box 25"/>
          <p:cNvSpPr txBox="1">
            <a:spLocks noChangeArrowheads="1"/>
          </p:cNvSpPr>
          <p:nvPr/>
        </p:nvSpPr>
        <p:spPr bwMode="auto">
          <a:xfrm>
            <a:off x="303213" y="841375"/>
            <a:ext cx="3789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000" b="1" smtClean="0">
                <a:solidFill>
                  <a:srgbClr val="FFFFFF"/>
                </a:solidFill>
              </a:rPr>
              <a:t>Hard to deconvolve even  when kernel is known </a:t>
            </a:r>
          </a:p>
        </p:txBody>
      </p:sp>
      <p:sp>
        <p:nvSpPr>
          <p:cNvPr id="662564" name="Text Box 36"/>
          <p:cNvSpPr txBox="1">
            <a:spLocks noChangeArrowheads="1"/>
          </p:cNvSpPr>
          <p:nvPr/>
        </p:nvSpPr>
        <p:spPr bwMode="auto">
          <a:xfrm>
            <a:off x="4252913" y="1925638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</a:rPr>
              <a:t>Input</a:t>
            </a:r>
          </a:p>
        </p:txBody>
      </p:sp>
      <p:sp>
        <p:nvSpPr>
          <p:cNvPr id="662566" name="Text Box 38"/>
          <p:cNvSpPr txBox="1">
            <a:spLocks noChangeArrowheads="1"/>
          </p:cNvSpPr>
          <p:nvPr/>
        </p:nvSpPr>
        <p:spPr bwMode="auto">
          <a:xfrm>
            <a:off x="6048375" y="1925638"/>
            <a:ext cx="31908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</a:rPr>
              <a:t>Ringing with the traditional Richardson-Lucy deconvolution algorithm</a:t>
            </a:r>
          </a:p>
        </p:txBody>
      </p:sp>
      <p:sp>
        <p:nvSpPr>
          <p:cNvPr id="662567" name="AutoShape 39"/>
          <p:cNvSpPr>
            <a:spLocks noChangeArrowheads="1"/>
          </p:cNvSpPr>
          <p:nvPr/>
        </p:nvSpPr>
        <p:spPr bwMode="auto">
          <a:xfrm>
            <a:off x="6203950" y="1109663"/>
            <a:ext cx="301625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46350" y="3306763"/>
            <a:ext cx="6992938" cy="3157537"/>
            <a:chOff x="1495" y="1209"/>
            <a:chExt cx="4405" cy="1989"/>
          </a:xfrm>
        </p:grpSpPr>
        <p:graphicFrame>
          <p:nvGraphicFramePr>
            <p:cNvPr id="662569" name="Object 41"/>
            <p:cNvGraphicFramePr>
              <a:graphicFrameLocks noChangeAspect="1"/>
            </p:cNvGraphicFramePr>
            <p:nvPr/>
          </p:nvGraphicFramePr>
          <p:xfrm>
            <a:off x="2719" y="1221"/>
            <a:ext cx="1151" cy="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7879" name="Equation" r:id="rId4" imgW="355320" imgH="177480" progId="Equation.3">
                    <p:embed/>
                  </p:oleObj>
                </mc:Choice>
                <mc:Fallback>
                  <p:oleObj name="Equation" r:id="rId4" imgW="355320" imgH="1774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9" y="1221"/>
                          <a:ext cx="1151" cy="5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62570" name="Picture 42" descr="conv_01"/>
            <p:cNvPicPr>
              <a:picLocks noChangeAspect="1" noChangeArrowheads="1"/>
            </p:cNvPicPr>
            <p:nvPr/>
          </p:nvPicPr>
          <p:blipFill>
            <a:blip r:embed="rId6" cstate="print"/>
            <a:srcRect l="10213" t="10213" r="10213" b="10213"/>
            <a:stretch>
              <a:fillRect/>
            </a:stretch>
          </p:blipFill>
          <p:spPr bwMode="auto">
            <a:xfrm>
              <a:off x="3029" y="1294"/>
              <a:ext cx="393" cy="3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662571" name="Picture 43" descr="conv_05"/>
            <p:cNvPicPr>
              <a:picLocks noChangeAspect="1" noChangeArrowheads="1"/>
            </p:cNvPicPr>
            <p:nvPr/>
          </p:nvPicPr>
          <p:blipFill>
            <a:blip r:embed="rId7" cstate="print"/>
            <a:srcRect l="10213" t="10213" r="10213" b="10213"/>
            <a:stretch>
              <a:fillRect/>
            </a:stretch>
          </p:blipFill>
          <p:spPr bwMode="auto">
            <a:xfrm>
              <a:off x="3029" y="2013"/>
              <a:ext cx="393" cy="3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662572" name="Picture 44" descr="conv_08"/>
            <p:cNvPicPr>
              <a:picLocks noChangeAspect="1" noChangeArrowheads="1"/>
            </p:cNvPicPr>
            <p:nvPr/>
          </p:nvPicPr>
          <p:blipFill>
            <a:blip r:embed="rId8" cstate="print"/>
            <a:srcRect l="10213" t="10213" r="10213" b="10213"/>
            <a:stretch>
              <a:fillRect/>
            </a:stretch>
          </p:blipFill>
          <p:spPr bwMode="auto">
            <a:xfrm>
              <a:off x="3029" y="2719"/>
              <a:ext cx="393" cy="39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662573" name="Rectangle 45"/>
            <p:cNvSpPr>
              <a:spLocks noChangeArrowheads="1"/>
            </p:cNvSpPr>
            <p:nvPr/>
          </p:nvSpPr>
          <p:spPr bwMode="auto">
            <a:xfrm>
              <a:off x="1495" y="2657"/>
              <a:ext cx="404" cy="5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6000" b="1" smtClean="0">
                  <a:solidFill>
                    <a:srgbClr val="99CC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662574" name="Rectangle 46"/>
            <p:cNvSpPr>
              <a:spLocks noChangeArrowheads="1"/>
            </p:cNvSpPr>
            <p:nvPr/>
          </p:nvSpPr>
          <p:spPr bwMode="auto">
            <a:xfrm>
              <a:off x="1495" y="1951"/>
              <a:ext cx="404" cy="5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6000" b="1" smtClean="0">
                  <a:solidFill>
                    <a:srgbClr val="99CC00"/>
                  </a:solidFill>
                  <a:latin typeface="Times New Roman" pitchFamily="18" charset="0"/>
                </a:rPr>
                <a:t>?</a:t>
              </a:r>
            </a:p>
          </p:txBody>
        </p:sp>
        <p:grpSp>
          <p:nvGrpSpPr>
            <p:cNvPr id="3" name="Group 47"/>
            <p:cNvGrpSpPr>
              <a:grpSpLocks/>
            </p:cNvGrpSpPr>
            <p:nvPr/>
          </p:nvGrpSpPr>
          <p:grpSpPr bwMode="auto">
            <a:xfrm>
              <a:off x="4265" y="2179"/>
              <a:ext cx="302" cy="63"/>
              <a:chOff x="216" y="2495"/>
              <a:chExt cx="302" cy="63"/>
            </a:xfrm>
          </p:grpSpPr>
          <p:sp>
            <p:nvSpPr>
              <p:cNvPr id="662576" name="Oval 48"/>
              <p:cNvSpPr>
                <a:spLocks noChangeArrowheads="1"/>
              </p:cNvSpPr>
              <p:nvPr/>
            </p:nvSpPr>
            <p:spPr bwMode="auto">
              <a:xfrm>
                <a:off x="339" y="2495"/>
                <a:ext cx="56" cy="6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662577" name="Oval 49"/>
              <p:cNvSpPr>
                <a:spLocks noChangeArrowheads="1"/>
              </p:cNvSpPr>
              <p:nvPr/>
            </p:nvSpPr>
            <p:spPr bwMode="auto">
              <a:xfrm>
                <a:off x="462" y="2495"/>
                <a:ext cx="56" cy="6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662578" name="Oval 50"/>
              <p:cNvSpPr>
                <a:spLocks noChangeArrowheads="1"/>
              </p:cNvSpPr>
              <p:nvPr/>
            </p:nvSpPr>
            <p:spPr bwMode="auto">
              <a:xfrm>
                <a:off x="216" y="2495"/>
                <a:ext cx="56" cy="6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</p:grpSp>
        <p:pic>
          <p:nvPicPr>
            <p:cNvPr id="662579" name="Picture 51" descr="convsps_s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11" y="2634"/>
              <a:ext cx="846" cy="564"/>
            </a:xfrm>
            <a:prstGeom prst="rect">
              <a:avLst/>
            </a:prstGeom>
            <a:noFill/>
            <a:ln w="38100">
              <a:solidFill>
                <a:srgbClr val="D7E300"/>
              </a:solidFill>
              <a:miter lim="800000"/>
              <a:headEnd/>
              <a:tailEnd/>
            </a:ln>
          </p:spPr>
        </p:pic>
        <p:pic>
          <p:nvPicPr>
            <p:cNvPr id="662580" name="Picture 52" descr="convsps_s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11" y="1209"/>
              <a:ext cx="846" cy="564"/>
            </a:xfrm>
            <a:prstGeom prst="rect">
              <a:avLst/>
            </a:prstGeom>
            <a:noFill/>
            <a:ln w="38100">
              <a:solidFill>
                <a:srgbClr val="D7E300"/>
              </a:solidFill>
              <a:miter lim="800000"/>
              <a:headEnd/>
              <a:tailEnd/>
            </a:ln>
          </p:spPr>
        </p:pic>
        <p:pic>
          <p:nvPicPr>
            <p:cNvPr id="662581" name="Picture 53" descr="convsps_s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11" y="1928"/>
              <a:ext cx="846" cy="564"/>
            </a:xfrm>
            <a:prstGeom prst="rect">
              <a:avLst/>
            </a:prstGeom>
            <a:noFill/>
            <a:ln w="38100">
              <a:solidFill>
                <a:srgbClr val="D7E300"/>
              </a:solidFill>
              <a:miter lim="800000"/>
              <a:headEnd/>
              <a:tailEnd/>
            </a:ln>
          </p:spPr>
        </p:pic>
        <p:sp>
          <p:nvSpPr>
            <p:cNvPr id="662582" name="Text Box 54"/>
            <p:cNvSpPr txBox="1">
              <a:spLocks noChangeArrowheads="1"/>
            </p:cNvSpPr>
            <p:nvPr/>
          </p:nvSpPr>
          <p:spPr bwMode="auto">
            <a:xfrm>
              <a:off x="4655" y="2027"/>
              <a:ext cx="110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smtClean="0">
                  <a:solidFill>
                    <a:srgbClr val="FFFF99"/>
                  </a:solidFill>
                </a:rPr>
                <a:t>Correct scale</a:t>
              </a:r>
              <a:r>
                <a:rPr lang="en-US" sz="3200" b="1" smtClean="0">
                  <a:solidFill>
                    <a:srgbClr val="FFFF99"/>
                  </a:solidFill>
                </a:rPr>
                <a:t> </a:t>
              </a:r>
            </a:p>
          </p:txBody>
        </p:sp>
        <p:sp>
          <p:nvSpPr>
            <p:cNvPr id="662583" name="Text Box 55"/>
            <p:cNvSpPr txBox="1">
              <a:spLocks noChangeArrowheads="1"/>
            </p:cNvSpPr>
            <p:nvPr/>
          </p:nvSpPr>
          <p:spPr bwMode="auto">
            <a:xfrm>
              <a:off x="4655" y="2667"/>
              <a:ext cx="1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smtClean="0">
                  <a:solidFill>
                    <a:srgbClr val="FFFF99"/>
                  </a:solidFill>
                </a:rPr>
                <a:t>Smaller scale</a:t>
              </a:r>
              <a:r>
                <a:rPr lang="en-US" sz="3200" b="1" smtClean="0">
                  <a:solidFill>
                    <a:srgbClr val="FFFF99"/>
                  </a:solidFill>
                </a:rPr>
                <a:t> </a:t>
              </a:r>
            </a:p>
          </p:txBody>
        </p:sp>
        <p:sp>
          <p:nvSpPr>
            <p:cNvPr id="662584" name="Rectangle 56"/>
            <p:cNvSpPr>
              <a:spLocks noChangeArrowheads="1"/>
            </p:cNvSpPr>
            <p:nvPr/>
          </p:nvSpPr>
          <p:spPr bwMode="auto">
            <a:xfrm>
              <a:off x="1495" y="1232"/>
              <a:ext cx="404" cy="5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6000" b="1" smtClean="0">
                  <a:solidFill>
                    <a:srgbClr val="99CC00"/>
                  </a:solidFill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662585" name="Text Box 57"/>
            <p:cNvSpPr txBox="1">
              <a:spLocks noChangeArrowheads="1"/>
            </p:cNvSpPr>
            <p:nvPr/>
          </p:nvSpPr>
          <p:spPr bwMode="auto">
            <a:xfrm>
              <a:off x="4655" y="1308"/>
              <a:ext cx="111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smtClean="0">
                  <a:solidFill>
                    <a:srgbClr val="FFFF99"/>
                  </a:solidFill>
                </a:rPr>
                <a:t>Larger scale</a:t>
              </a:r>
              <a:r>
                <a:rPr lang="en-US" sz="3200" b="1" smtClean="0">
                  <a:solidFill>
                    <a:srgbClr val="FFFF99"/>
                  </a:solidFill>
                </a:rPr>
                <a:t> </a:t>
              </a:r>
            </a:p>
          </p:txBody>
        </p:sp>
        <p:pic>
          <p:nvPicPr>
            <p:cNvPr id="662586" name="Picture 58" descr="conv_inp_s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84" y="1209"/>
              <a:ext cx="846" cy="564"/>
            </a:xfrm>
            <a:prstGeom prst="rect">
              <a:avLst/>
            </a:prstGeom>
            <a:noFill/>
            <a:ln w="38100">
              <a:solidFill>
                <a:srgbClr val="D7E300"/>
              </a:solidFill>
              <a:miter lim="800000"/>
              <a:headEnd/>
              <a:tailEnd/>
            </a:ln>
          </p:spPr>
        </p:pic>
        <p:pic>
          <p:nvPicPr>
            <p:cNvPr id="662587" name="Picture 59" descr="conv_inp_s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84" y="1928"/>
              <a:ext cx="846" cy="564"/>
            </a:xfrm>
            <a:prstGeom prst="rect">
              <a:avLst/>
            </a:prstGeom>
            <a:noFill/>
            <a:ln w="38100">
              <a:solidFill>
                <a:srgbClr val="D7E300"/>
              </a:solidFill>
              <a:miter lim="800000"/>
              <a:headEnd/>
              <a:tailEnd/>
            </a:ln>
          </p:spPr>
        </p:pic>
        <p:pic>
          <p:nvPicPr>
            <p:cNvPr id="662588" name="Picture 60" descr="conv_inp_s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84" y="2634"/>
              <a:ext cx="846" cy="564"/>
            </a:xfrm>
            <a:prstGeom prst="rect">
              <a:avLst/>
            </a:prstGeom>
            <a:noFill/>
            <a:ln w="38100">
              <a:solidFill>
                <a:srgbClr val="D7E300"/>
              </a:solidFill>
              <a:miter lim="800000"/>
              <a:headEnd/>
              <a:tailEnd/>
            </a:ln>
          </p:spPr>
        </p:pic>
        <p:graphicFrame>
          <p:nvGraphicFramePr>
            <p:cNvPr id="662589" name="Object 61"/>
            <p:cNvGraphicFramePr>
              <a:graphicFrameLocks noChangeAspect="1"/>
            </p:cNvGraphicFramePr>
            <p:nvPr/>
          </p:nvGraphicFramePr>
          <p:xfrm>
            <a:off x="2719" y="1941"/>
            <a:ext cx="1151" cy="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7880" name="Equation" r:id="rId13" imgW="355320" imgH="177480" progId="Equation.3">
                    <p:embed/>
                  </p:oleObj>
                </mc:Choice>
                <mc:Fallback>
                  <p:oleObj name="Equation" r:id="rId13" imgW="355320" imgH="177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9" y="1941"/>
                          <a:ext cx="1151" cy="5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2590" name="Object 62"/>
            <p:cNvGraphicFramePr>
              <a:graphicFrameLocks noChangeAspect="1"/>
            </p:cNvGraphicFramePr>
            <p:nvPr/>
          </p:nvGraphicFramePr>
          <p:xfrm>
            <a:off x="2719" y="2646"/>
            <a:ext cx="1151" cy="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7881" name="Equation" r:id="rId15" imgW="355320" imgH="177480" progId="Equation.3">
                    <p:embed/>
                  </p:oleObj>
                </mc:Choice>
                <mc:Fallback>
                  <p:oleObj name="Equation" r:id="rId15" imgW="355320" imgH="177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9" y="2646"/>
                          <a:ext cx="1151" cy="5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965950" y="3625850"/>
            <a:ext cx="585788" cy="581025"/>
            <a:chOff x="2323" y="3727"/>
            <a:chExt cx="369" cy="366"/>
          </a:xfrm>
        </p:grpSpPr>
        <p:sp>
          <p:nvSpPr>
            <p:cNvPr id="662555" name="Line 27"/>
            <p:cNvSpPr>
              <a:spLocks noChangeShapeType="1"/>
            </p:cNvSpPr>
            <p:nvPr/>
          </p:nvSpPr>
          <p:spPr bwMode="auto">
            <a:xfrm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62556" name="Line 28"/>
            <p:cNvSpPr>
              <a:spLocks noChangeShapeType="1"/>
            </p:cNvSpPr>
            <p:nvPr/>
          </p:nvSpPr>
          <p:spPr bwMode="auto">
            <a:xfrm flipH="1"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7078663" y="4616450"/>
            <a:ext cx="473075" cy="741363"/>
            <a:chOff x="3835" y="3585"/>
            <a:chExt cx="298" cy="467"/>
          </a:xfrm>
        </p:grpSpPr>
        <p:sp>
          <p:nvSpPr>
            <p:cNvPr id="662558" name="Line 30"/>
            <p:cNvSpPr>
              <a:spLocks noChangeShapeType="1"/>
            </p:cNvSpPr>
            <p:nvPr/>
          </p:nvSpPr>
          <p:spPr bwMode="auto">
            <a:xfrm>
              <a:off x="3835" y="3849"/>
              <a:ext cx="109" cy="19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62559" name="Line 31"/>
            <p:cNvSpPr>
              <a:spLocks noChangeShapeType="1"/>
            </p:cNvSpPr>
            <p:nvPr/>
          </p:nvSpPr>
          <p:spPr bwMode="auto">
            <a:xfrm flipV="1">
              <a:off x="3930" y="3585"/>
              <a:ext cx="203" cy="46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7078663" y="5732463"/>
            <a:ext cx="473075" cy="741362"/>
            <a:chOff x="3835" y="3585"/>
            <a:chExt cx="298" cy="467"/>
          </a:xfrm>
        </p:grpSpPr>
        <p:sp>
          <p:nvSpPr>
            <p:cNvPr id="662561" name="Line 33"/>
            <p:cNvSpPr>
              <a:spLocks noChangeShapeType="1"/>
            </p:cNvSpPr>
            <p:nvPr/>
          </p:nvSpPr>
          <p:spPr bwMode="auto">
            <a:xfrm>
              <a:off x="3835" y="3849"/>
              <a:ext cx="109" cy="19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62562" name="Line 34"/>
            <p:cNvSpPr>
              <a:spLocks noChangeShapeType="1"/>
            </p:cNvSpPr>
            <p:nvPr/>
          </p:nvSpPr>
          <p:spPr bwMode="auto">
            <a:xfrm flipV="1">
              <a:off x="3930" y="3585"/>
              <a:ext cx="203" cy="46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662592" name="Oval 64"/>
          <p:cNvSpPr>
            <a:spLocks noChangeArrowheads="1"/>
          </p:cNvSpPr>
          <p:nvPr/>
        </p:nvSpPr>
        <p:spPr bwMode="auto">
          <a:xfrm>
            <a:off x="6094413" y="4197350"/>
            <a:ext cx="1606550" cy="249237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662593" name="Picture 65" descr="coded_lucy_s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59600" y="985838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662594" name="Picture 66" descr="conv_inp_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06900" y="985838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sp>
        <p:nvSpPr>
          <p:cNvPr id="662596" name="Text Box 68"/>
          <p:cNvSpPr txBox="1">
            <a:spLocks noChangeArrowheads="1"/>
          </p:cNvSpPr>
          <p:nvPr/>
        </p:nvSpPr>
        <p:spPr bwMode="auto">
          <a:xfrm>
            <a:off x="303213" y="841375"/>
            <a:ext cx="3789362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000" b="1" smtClean="0">
                <a:solidFill>
                  <a:srgbClr val="F17C0E"/>
                </a:solidFill>
              </a:rPr>
              <a:t>Hard to deconvolve even  when kernel is known </a:t>
            </a:r>
          </a:p>
        </p:txBody>
      </p:sp>
      <p:sp>
        <p:nvSpPr>
          <p:cNvPr id="662595" name="AutoShape 67"/>
          <p:cNvSpPr>
            <a:spLocks noChangeArrowheads="1"/>
          </p:cNvSpPr>
          <p:nvPr/>
        </p:nvSpPr>
        <p:spPr bwMode="auto">
          <a:xfrm>
            <a:off x="71438" y="898525"/>
            <a:ext cx="301625" cy="6477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5" grpId="0"/>
      <p:bldP spid="662592" grpId="0" animBg="1"/>
      <p:bldP spid="662596" grpId="0" animBg="1"/>
      <p:bldP spid="66259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8" name="Line 20"/>
          <p:cNvSpPr>
            <a:spLocks/>
          </p:cNvSpPr>
          <p:nvPr/>
        </p:nvSpPr>
        <p:spPr bwMode="auto">
          <a:xfrm>
            <a:off x="307975" y="8382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446470" name="Rectangle 6"/>
          <p:cNvSpPr>
            <a:spLocks noChangeArrowheads="1"/>
          </p:cNvSpPr>
          <p:nvPr/>
        </p:nvSpPr>
        <p:spPr bwMode="auto">
          <a:xfrm>
            <a:off x="2046288" y="2376488"/>
            <a:ext cx="1454150" cy="1123950"/>
          </a:xfrm>
          <a:prstGeom prst="rect">
            <a:avLst/>
          </a:prstGeom>
          <a:noFill/>
          <a:ln w="2857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9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graphicFrame>
        <p:nvGraphicFramePr>
          <p:cNvPr id="446477" name="Object 13"/>
          <p:cNvGraphicFramePr>
            <a:graphicFrameLocks noChangeAspect="1"/>
          </p:cNvGraphicFramePr>
          <p:nvPr/>
        </p:nvGraphicFramePr>
        <p:xfrm>
          <a:off x="2070100" y="1006475"/>
          <a:ext cx="2506663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801" name="Equation" r:id="rId4" imgW="634680" imgH="203040" progId="Equation.3">
                  <p:embed/>
                </p:oleObj>
              </mc:Choice>
              <mc:Fallback>
                <p:oleObj name="Equation" r:id="rId4" imgW="6346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1006475"/>
                        <a:ext cx="2506663" cy="636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6473" name="Picture 9" descr="org"/>
          <p:cNvPicPr>
            <a:picLocks noChangeAspect="1" noChangeArrowheads="1"/>
          </p:cNvPicPr>
          <p:nvPr/>
        </p:nvPicPr>
        <p:blipFill>
          <a:blip r:embed="rId6" cstate="print"/>
          <a:srcRect l="8701" t="26103" r="14502" b="14502"/>
          <a:stretch>
            <a:fillRect/>
          </a:stretch>
        </p:blipFill>
        <p:spPr bwMode="auto">
          <a:xfrm>
            <a:off x="4102100" y="2376488"/>
            <a:ext cx="1452563" cy="112395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46480" name="Text Box 16"/>
          <p:cNvSpPr txBox="1">
            <a:spLocks noChangeArrowheads="1"/>
          </p:cNvSpPr>
          <p:nvPr/>
        </p:nvSpPr>
        <p:spPr bwMode="auto">
          <a:xfrm>
            <a:off x="3529013" y="2587625"/>
            <a:ext cx="527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FFFF"/>
                </a:solidFill>
              </a:rPr>
              <a:t>=</a:t>
            </a:r>
          </a:p>
        </p:txBody>
      </p:sp>
      <p:sp>
        <p:nvSpPr>
          <p:cNvPr id="446485" name="Text Box 21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Deconvolution is ill posed</a:t>
            </a:r>
          </a:p>
        </p:txBody>
      </p:sp>
      <p:pic>
        <p:nvPicPr>
          <p:cNvPr id="446486" name="Picture 22" descr="conv_05"/>
          <p:cNvPicPr>
            <a:picLocks noChangeAspect="1" noChangeArrowheads="1"/>
          </p:cNvPicPr>
          <p:nvPr/>
        </p:nvPicPr>
        <p:blipFill>
          <a:blip r:embed="rId7" cstate="print"/>
          <a:srcRect l="10213" t="10213" r="10213" b="10213"/>
          <a:stretch>
            <a:fillRect/>
          </a:stretch>
        </p:blipFill>
        <p:spPr bwMode="auto">
          <a:xfrm>
            <a:off x="646113" y="2454275"/>
            <a:ext cx="966787" cy="968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446479" name="Object 15"/>
          <p:cNvGraphicFramePr>
            <a:graphicFrameLocks noChangeAspect="1"/>
          </p:cNvGraphicFramePr>
          <p:nvPr/>
        </p:nvGraphicFramePr>
        <p:xfrm>
          <a:off x="1411288" y="2614613"/>
          <a:ext cx="75882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802" name="Equation" r:id="rId8" imgW="164880" imgH="177480" progId="Equation.3">
                  <p:embed/>
                </p:oleObj>
              </mc:Choice>
              <mc:Fallback>
                <p:oleObj name="Equation" r:id="rId8" imgW="16488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8" y="2614613"/>
                        <a:ext cx="758825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54" name="Picture 42" descr="nx"/>
          <p:cNvPicPr>
            <a:picLocks noChangeAspect="1" noChangeArrowheads="1"/>
          </p:cNvPicPr>
          <p:nvPr/>
        </p:nvPicPr>
        <p:blipFill>
          <a:blip r:embed="rId4" cstate="print"/>
          <a:srcRect l="8701" t="26103" r="14502" b="14502"/>
          <a:stretch>
            <a:fillRect/>
          </a:stretch>
        </p:blipFill>
        <p:spPr bwMode="auto">
          <a:xfrm>
            <a:off x="2046288" y="4419600"/>
            <a:ext cx="1454150" cy="1125538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48514" name="Picture 2" descr="nx2"/>
          <p:cNvPicPr>
            <a:picLocks noChangeAspect="1" noChangeArrowheads="1"/>
          </p:cNvPicPr>
          <p:nvPr/>
        </p:nvPicPr>
        <p:blipFill>
          <a:blip r:embed="rId5" cstate="print"/>
          <a:srcRect l="8701" t="26103" r="14502" b="14502"/>
          <a:stretch>
            <a:fillRect/>
          </a:stretch>
        </p:blipFill>
        <p:spPr bwMode="auto">
          <a:xfrm>
            <a:off x="9923463" y="2913063"/>
            <a:ext cx="1454150" cy="11255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48515" name="Picture 3" descr="nx"/>
          <p:cNvPicPr>
            <a:picLocks noChangeAspect="1" noChangeArrowheads="1"/>
          </p:cNvPicPr>
          <p:nvPr/>
        </p:nvPicPr>
        <p:blipFill>
          <a:blip r:embed="rId4" cstate="print"/>
          <a:srcRect l="8701" t="26103" r="14502" b="14502"/>
          <a:stretch>
            <a:fillRect/>
          </a:stretch>
        </p:blipFill>
        <p:spPr bwMode="auto">
          <a:xfrm>
            <a:off x="9512300" y="4983163"/>
            <a:ext cx="1454150" cy="11255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48516" name="Picture 4" descr="x"/>
          <p:cNvPicPr>
            <a:picLocks noChangeAspect="1" noChangeArrowheads="1"/>
          </p:cNvPicPr>
          <p:nvPr/>
        </p:nvPicPr>
        <p:blipFill>
          <a:blip r:embed="rId6" cstate="print"/>
          <a:srcRect l="8701" t="26103" r="14502" b="14502"/>
          <a:stretch>
            <a:fillRect/>
          </a:stretch>
        </p:blipFill>
        <p:spPr bwMode="auto">
          <a:xfrm>
            <a:off x="2046288" y="2381250"/>
            <a:ext cx="1452562" cy="112395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Deconvolution is ill posed</a:t>
            </a:r>
          </a:p>
        </p:txBody>
      </p:sp>
      <p:sp>
        <p:nvSpPr>
          <p:cNvPr id="448519" name="Line 20"/>
          <p:cNvSpPr>
            <a:spLocks/>
          </p:cNvSpPr>
          <p:nvPr/>
        </p:nvSpPr>
        <p:spPr bwMode="auto">
          <a:xfrm>
            <a:off x="307975" y="8382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448521" name="Rectangle 9"/>
          <p:cNvSpPr>
            <a:spLocks noChangeArrowheads="1"/>
          </p:cNvSpPr>
          <p:nvPr/>
        </p:nvSpPr>
        <p:spPr bwMode="auto">
          <a:xfrm>
            <a:off x="2044700" y="2862263"/>
            <a:ext cx="1454150" cy="6429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48523" name="Text Box 11"/>
          <p:cNvSpPr txBox="1">
            <a:spLocks noChangeArrowheads="1"/>
          </p:cNvSpPr>
          <p:nvPr/>
        </p:nvSpPr>
        <p:spPr bwMode="auto">
          <a:xfrm>
            <a:off x="3529013" y="2592388"/>
            <a:ext cx="527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FFFF"/>
                </a:solidFill>
              </a:rPr>
              <a:t>=</a:t>
            </a:r>
          </a:p>
        </p:txBody>
      </p:sp>
      <p:pic>
        <p:nvPicPr>
          <p:cNvPr id="448533" name="Picture 21" descr="org"/>
          <p:cNvPicPr>
            <a:picLocks noChangeAspect="1" noChangeArrowheads="1"/>
          </p:cNvPicPr>
          <p:nvPr/>
        </p:nvPicPr>
        <p:blipFill>
          <a:blip r:embed="rId7" cstate="print"/>
          <a:srcRect l="8701" t="26103" r="14502" b="14502"/>
          <a:stretch>
            <a:fillRect/>
          </a:stretch>
        </p:blipFill>
        <p:spPr bwMode="auto">
          <a:xfrm>
            <a:off x="4102100" y="2381250"/>
            <a:ext cx="1452563" cy="112395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48541" name="Text Box 29"/>
          <p:cNvSpPr txBox="1">
            <a:spLocks noChangeArrowheads="1"/>
          </p:cNvSpPr>
          <p:nvPr/>
        </p:nvSpPr>
        <p:spPr bwMode="auto">
          <a:xfrm>
            <a:off x="3529013" y="4630738"/>
            <a:ext cx="527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FFFF"/>
                </a:solidFill>
              </a:rPr>
              <a:t>=</a:t>
            </a:r>
          </a:p>
        </p:txBody>
      </p:sp>
      <p:pic>
        <p:nvPicPr>
          <p:cNvPr id="448542" name="Picture 30" descr="org"/>
          <p:cNvPicPr>
            <a:picLocks noChangeAspect="1" noChangeArrowheads="1"/>
          </p:cNvPicPr>
          <p:nvPr/>
        </p:nvPicPr>
        <p:blipFill>
          <a:blip r:embed="rId7" cstate="print"/>
          <a:srcRect l="8701" t="26103" r="14502" b="14502"/>
          <a:stretch>
            <a:fillRect/>
          </a:stretch>
        </p:blipFill>
        <p:spPr bwMode="auto">
          <a:xfrm>
            <a:off x="4102100" y="4419600"/>
            <a:ext cx="1452563" cy="112395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48553" name="Rectangle 41"/>
          <p:cNvSpPr>
            <a:spLocks noChangeArrowheads="1"/>
          </p:cNvSpPr>
          <p:nvPr/>
        </p:nvSpPr>
        <p:spPr bwMode="auto">
          <a:xfrm>
            <a:off x="2046288" y="4902200"/>
            <a:ext cx="1454150" cy="6429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48555" name="Text Box 43"/>
          <p:cNvSpPr txBox="1">
            <a:spLocks noChangeArrowheads="1"/>
          </p:cNvSpPr>
          <p:nvPr/>
        </p:nvSpPr>
        <p:spPr bwMode="auto">
          <a:xfrm>
            <a:off x="206375" y="2024063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Solution 1:</a:t>
            </a:r>
          </a:p>
        </p:txBody>
      </p:sp>
      <p:sp>
        <p:nvSpPr>
          <p:cNvPr id="448556" name="Text Box 44"/>
          <p:cNvSpPr txBox="1">
            <a:spLocks noChangeArrowheads="1"/>
          </p:cNvSpPr>
          <p:nvPr/>
        </p:nvSpPr>
        <p:spPr bwMode="auto">
          <a:xfrm>
            <a:off x="206375" y="4068763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Solution 2:</a:t>
            </a:r>
          </a:p>
        </p:txBody>
      </p:sp>
      <p:graphicFrame>
        <p:nvGraphicFramePr>
          <p:cNvPr id="448557" name="Object 45"/>
          <p:cNvGraphicFramePr>
            <a:graphicFrameLocks noChangeAspect="1"/>
          </p:cNvGraphicFramePr>
          <p:nvPr/>
        </p:nvGraphicFramePr>
        <p:xfrm>
          <a:off x="2070100" y="1006475"/>
          <a:ext cx="2506663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9927" name="Equation" r:id="rId8" imgW="634680" imgH="203040" progId="Equation.3">
                  <p:embed/>
                </p:oleObj>
              </mc:Choice>
              <mc:Fallback>
                <p:oleObj name="Equation" r:id="rId8" imgW="6346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1006475"/>
                        <a:ext cx="2506663" cy="636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8559" name="Picture 47" descr="conv_05"/>
          <p:cNvPicPr>
            <a:picLocks noChangeAspect="1" noChangeArrowheads="1"/>
          </p:cNvPicPr>
          <p:nvPr/>
        </p:nvPicPr>
        <p:blipFill>
          <a:blip r:embed="rId10" cstate="print"/>
          <a:srcRect l="10213" t="10213" r="10213" b="10213"/>
          <a:stretch>
            <a:fillRect/>
          </a:stretch>
        </p:blipFill>
        <p:spPr bwMode="auto">
          <a:xfrm>
            <a:off x="646113" y="2454275"/>
            <a:ext cx="966787" cy="968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448560" name="Picture 48" descr="conv_05"/>
          <p:cNvPicPr>
            <a:picLocks noChangeAspect="1" noChangeArrowheads="1"/>
          </p:cNvPicPr>
          <p:nvPr/>
        </p:nvPicPr>
        <p:blipFill>
          <a:blip r:embed="rId10" cstate="print"/>
          <a:srcRect l="10213" t="10213" r="10213" b="10213"/>
          <a:stretch>
            <a:fillRect/>
          </a:stretch>
        </p:blipFill>
        <p:spPr bwMode="auto">
          <a:xfrm>
            <a:off x="646113" y="4498975"/>
            <a:ext cx="966787" cy="968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graphicFrame>
        <p:nvGraphicFramePr>
          <p:cNvPr id="448561" name="Object 49"/>
          <p:cNvGraphicFramePr>
            <a:graphicFrameLocks noChangeAspect="1"/>
          </p:cNvGraphicFramePr>
          <p:nvPr/>
        </p:nvGraphicFramePr>
        <p:xfrm>
          <a:off x="1411288" y="2614613"/>
          <a:ext cx="75882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9928" name="Equation" r:id="rId11" imgW="164880" imgH="177480" progId="Equation.3">
                  <p:embed/>
                </p:oleObj>
              </mc:Choice>
              <mc:Fallback>
                <p:oleObj name="Equation" r:id="rId11" imgW="16488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8" y="2614613"/>
                        <a:ext cx="758825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8562" name="Object 50"/>
          <p:cNvGraphicFramePr>
            <a:graphicFrameLocks noChangeAspect="1"/>
          </p:cNvGraphicFramePr>
          <p:nvPr/>
        </p:nvGraphicFramePr>
        <p:xfrm>
          <a:off x="1411288" y="4659313"/>
          <a:ext cx="75882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9929" name="Equation" r:id="rId13" imgW="164880" imgH="177480" progId="Equation.3">
                  <p:embed/>
                </p:oleObj>
              </mc:Choice>
              <mc:Fallback>
                <p:oleObj name="Equation" r:id="rId13" imgW="1648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8" y="4659313"/>
                        <a:ext cx="758825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9" name="Picture 39" descr="nx"/>
          <p:cNvPicPr>
            <a:picLocks noChangeAspect="1" noChangeArrowheads="1"/>
          </p:cNvPicPr>
          <p:nvPr/>
        </p:nvPicPr>
        <p:blipFill>
          <a:blip r:embed="rId4" cstate="print"/>
          <a:srcRect l="8701" t="26103" r="14502" b="14502"/>
          <a:stretch>
            <a:fillRect/>
          </a:stretch>
        </p:blipFill>
        <p:spPr bwMode="auto">
          <a:xfrm>
            <a:off x="4622800" y="2481263"/>
            <a:ext cx="1454150" cy="11255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32482" name="Picture 2" descr="nx2"/>
          <p:cNvPicPr>
            <a:picLocks noChangeAspect="1" noChangeArrowheads="1"/>
          </p:cNvPicPr>
          <p:nvPr/>
        </p:nvPicPr>
        <p:blipFill>
          <a:blip r:embed="rId5" cstate="print"/>
          <a:srcRect l="8701" t="26103" r="14502" b="14502"/>
          <a:stretch>
            <a:fillRect/>
          </a:stretch>
        </p:blipFill>
        <p:spPr bwMode="auto">
          <a:xfrm>
            <a:off x="9744075" y="3579813"/>
            <a:ext cx="1454150" cy="11255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32483" name="Picture 3" descr="nx"/>
          <p:cNvPicPr>
            <a:picLocks noChangeAspect="1" noChangeArrowheads="1"/>
          </p:cNvPicPr>
          <p:nvPr/>
        </p:nvPicPr>
        <p:blipFill>
          <a:blip r:embed="rId4" cstate="print"/>
          <a:srcRect l="8701" t="26103" r="14502" b="14502"/>
          <a:stretch>
            <a:fillRect/>
          </a:stretch>
        </p:blipFill>
        <p:spPr bwMode="auto">
          <a:xfrm>
            <a:off x="9512300" y="4983163"/>
            <a:ext cx="1454150" cy="11255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32484" name="Picture 4" descr="x"/>
          <p:cNvPicPr>
            <a:picLocks noChangeAspect="1" noChangeArrowheads="1"/>
          </p:cNvPicPr>
          <p:nvPr/>
        </p:nvPicPr>
        <p:blipFill>
          <a:blip r:embed="rId6" cstate="print"/>
          <a:srcRect l="8701" t="26103" r="14502" b="14502"/>
          <a:stretch>
            <a:fillRect/>
          </a:stretch>
        </p:blipFill>
        <p:spPr bwMode="auto">
          <a:xfrm>
            <a:off x="1957388" y="2481263"/>
            <a:ext cx="1452562" cy="112395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3248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Idea 1: Natural images prior</a:t>
            </a:r>
          </a:p>
        </p:txBody>
      </p:sp>
      <p:sp>
        <p:nvSpPr>
          <p:cNvPr id="532487" name="Line 20"/>
          <p:cNvSpPr>
            <a:spLocks/>
          </p:cNvSpPr>
          <p:nvPr/>
        </p:nvSpPr>
        <p:spPr bwMode="auto">
          <a:xfrm>
            <a:off x="307975" y="8382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532504" name="Picture 24" descr="grad_nx"/>
          <p:cNvPicPr>
            <a:picLocks noChangeAspect="1" noChangeArrowheads="1"/>
          </p:cNvPicPr>
          <p:nvPr/>
        </p:nvPicPr>
        <p:blipFill>
          <a:blip r:embed="rId7" cstate="print"/>
          <a:srcRect l="8754" t="26262" r="14589" b="14589"/>
          <a:stretch>
            <a:fillRect/>
          </a:stretch>
        </p:blipFill>
        <p:spPr bwMode="auto">
          <a:xfrm>
            <a:off x="4622800" y="4075113"/>
            <a:ext cx="1443038" cy="111442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32505" name="Picture 25" descr="grad_x"/>
          <p:cNvPicPr>
            <a:picLocks noChangeAspect="1" noChangeArrowheads="1"/>
          </p:cNvPicPr>
          <p:nvPr/>
        </p:nvPicPr>
        <p:blipFill>
          <a:blip r:embed="rId8" cstate="print"/>
          <a:srcRect l="8754" t="26262" r="14589" b="14589"/>
          <a:stretch>
            <a:fillRect/>
          </a:stretch>
        </p:blipFill>
        <p:spPr bwMode="auto">
          <a:xfrm>
            <a:off x="1957388" y="4075113"/>
            <a:ext cx="1443037" cy="111442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32506" name="Text Box 26"/>
          <p:cNvSpPr txBox="1">
            <a:spLocks noChangeArrowheads="1"/>
          </p:cNvSpPr>
          <p:nvPr/>
        </p:nvSpPr>
        <p:spPr bwMode="auto">
          <a:xfrm>
            <a:off x="684213" y="2844800"/>
            <a:ext cx="109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Image</a:t>
            </a:r>
          </a:p>
        </p:txBody>
      </p:sp>
      <p:sp>
        <p:nvSpPr>
          <p:cNvPr id="532507" name="Text Box 27"/>
          <p:cNvSpPr txBox="1">
            <a:spLocks noChangeArrowheads="1"/>
          </p:cNvSpPr>
          <p:nvPr/>
        </p:nvSpPr>
        <p:spPr bwMode="auto">
          <a:xfrm>
            <a:off x="539750" y="4433888"/>
            <a:ext cx="1236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gradient</a:t>
            </a:r>
          </a:p>
        </p:txBody>
      </p:sp>
      <p:sp>
        <p:nvSpPr>
          <p:cNvPr id="532508" name="Text Box 28"/>
          <p:cNvSpPr txBox="1">
            <a:spLocks noChangeArrowheads="1"/>
          </p:cNvSpPr>
          <p:nvPr/>
        </p:nvSpPr>
        <p:spPr bwMode="auto">
          <a:xfrm>
            <a:off x="1265238" y="6188075"/>
            <a:ext cx="4221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put a penalty on gradients</a:t>
            </a:r>
            <a:r>
              <a:rPr lang="en-US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32509" name="Text Box 29"/>
          <p:cNvSpPr txBox="1">
            <a:spLocks noChangeArrowheads="1"/>
          </p:cNvSpPr>
          <p:nvPr/>
        </p:nvSpPr>
        <p:spPr bwMode="auto">
          <a:xfrm>
            <a:off x="890588" y="5730875"/>
            <a:ext cx="4964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Natural images have sparse gradients</a:t>
            </a:r>
          </a:p>
        </p:txBody>
      </p:sp>
      <p:pic>
        <p:nvPicPr>
          <p:cNvPr id="532510" name="Picture 30" descr="noise_img"/>
          <p:cNvPicPr>
            <a:picLocks noChangeAspect="1" noChangeArrowheads="1"/>
          </p:cNvPicPr>
          <p:nvPr/>
        </p:nvPicPr>
        <p:blipFill>
          <a:blip r:embed="rId9" cstate="print"/>
          <a:srcRect l="2455" t="2182" r="25363" b="42000"/>
          <a:stretch>
            <a:fillRect/>
          </a:stretch>
        </p:blipFill>
        <p:spPr bwMode="auto">
          <a:xfrm>
            <a:off x="6483350" y="2481263"/>
            <a:ext cx="1454150" cy="11255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32511" name="Picture 31" descr="noise_grad"/>
          <p:cNvPicPr>
            <a:picLocks noChangeAspect="1" noChangeArrowheads="1"/>
          </p:cNvPicPr>
          <p:nvPr/>
        </p:nvPicPr>
        <p:blipFill>
          <a:blip r:embed="rId10" cstate="print"/>
          <a:srcRect l="558" r="25954" b="43256"/>
          <a:stretch>
            <a:fillRect/>
          </a:stretch>
        </p:blipFill>
        <p:spPr bwMode="auto">
          <a:xfrm>
            <a:off x="6483350" y="4073525"/>
            <a:ext cx="1444625" cy="1116013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graphicFrame>
        <p:nvGraphicFramePr>
          <p:cNvPr id="532512" name="Object 32"/>
          <p:cNvGraphicFramePr>
            <a:graphicFrameLocks noChangeAspect="1"/>
          </p:cNvGraphicFramePr>
          <p:nvPr/>
        </p:nvGraphicFramePr>
        <p:xfrm>
          <a:off x="9921875" y="2255838"/>
          <a:ext cx="1450975" cy="12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47" name="Equation" r:id="rId11" imgW="139680" imgH="139680" progId="Equation.3">
                  <p:embed/>
                </p:oleObj>
              </mc:Choice>
              <mc:Fallback>
                <p:oleObj name="Equation" r:id="rId11" imgW="139680" imgH="1396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75" y="2255838"/>
                        <a:ext cx="1450975" cy="1281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3" name="AutoShape 33"/>
          <p:cNvSpPr>
            <a:spLocks noChangeArrowheads="1"/>
          </p:cNvSpPr>
          <p:nvPr/>
        </p:nvSpPr>
        <p:spPr bwMode="auto">
          <a:xfrm>
            <a:off x="998538" y="6199188"/>
            <a:ext cx="230187" cy="3873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32514" name="Text Box 34"/>
          <p:cNvSpPr txBox="1">
            <a:spLocks noChangeArrowheads="1"/>
          </p:cNvSpPr>
          <p:nvPr/>
        </p:nvSpPr>
        <p:spPr bwMode="auto">
          <a:xfrm>
            <a:off x="1960563" y="1798638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smtClean="0">
                <a:solidFill>
                  <a:srgbClr val="FFFF66"/>
                </a:solidFill>
              </a:rPr>
              <a:t>Natural</a:t>
            </a:r>
          </a:p>
        </p:txBody>
      </p:sp>
      <p:sp>
        <p:nvSpPr>
          <p:cNvPr id="532515" name="Text Box 35"/>
          <p:cNvSpPr txBox="1">
            <a:spLocks noChangeArrowheads="1"/>
          </p:cNvSpPr>
          <p:nvPr/>
        </p:nvSpPr>
        <p:spPr bwMode="auto">
          <a:xfrm>
            <a:off x="5318125" y="1798638"/>
            <a:ext cx="212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smtClean="0">
                <a:solidFill>
                  <a:srgbClr val="FFFF66"/>
                </a:solidFill>
              </a:rPr>
              <a:t>Unnatural</a:t>
            </a:r>
          </a:p>
        </p:txBody>
      </p:sp>
      <p:sp>
        <p:nvSpPr>
          <p:cNvPr id="532516" name="Line 36"/>
          <p:cNvSpPr>
            <a:spLocks noChangeShapeType="1"/>
          </p:cNvSpPr>
          <p:nvPr/>
        </p:nvSpPr>
        <p:spPr bwMode="auto">
          <a:xfrm>
            <a:off x="4017963" y="1954213"/>
            <a:ext cx="0" cy="3627437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32517" name="Line 37"/>
          <p:cNvSpPr>
            <a:spLocks noChangeShapeType="1"/>
          </p:cNvSpPr>
          <p:nvPr/>
        </p:nvSpPr>
        <p:spPr bwMode="auto">
          <a:xfrm>
            <a:off x="4017963" y="1954213"/>
            <a:ext cx="0" cy="1817687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32518" name="Text Box 38"/>
          <p:cNvSpPr txBox="1">
            <a:spLocks noChangeArrowheads="1"/>
          </p:cNvSpPr>
          <p:nvPr/>
        </p:nvSpPr>
        <p:spPr bwMode="auto">
          <a:xfrm>
            <a:off x="-9525" y="9525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FF00"/>
                </a:solidFill>
              </a:rPr>
              <a:t>What makes images special?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7" grpId="0"/>
      <p:bldP spid="532508" grpId="0"/>
      <p:bldP spid="532509" grpId="0"/>
      <p:bldP spid="532513" grpId="0" animBg="1"/>
      <p:bldP spid="532516" grpId="0" animBg="1"/>
      <p:bldP spid="5325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16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571001"/>
              </p:ext>
            </p:extLst>
          </p:nvPr>
        </p:nvGraphicFramePr>
        <p:xfrm>
          <a:off x="6126163" y="1022350"/>
          <a:ext cx="2789237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82" name="Equation" r:id="rId4" imgW="888840" imgH="266400" progId="Equation.3">
                  <p:embed/>
                </p:oleObj>
              </mc:Choice>
              <mc:Fallback>
                <p:oleObj name="Equation" r:id="rId4" imgW="888840" imgH="2664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6163" y="1022350"/>
                        <a:ext cx="2789237" cy="874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3185" name="Picture 49" descr="conv_05"/>
          <p:cNvPicPr>
            <a:picLocks noChangeAspect="1" noChangeArrowheads="1"/>
          </p:cNvPicPr>
          <p:nvPr/>
        </p:nvPicPr>
        <p:blipFill>
          <a:blip r:embed="rId6" cstate="print"/>
          <a:srcRect l="15320" t="15320" r="15320" b="15320"/>
          <a:stretch>
            <a:fillRect/>
          </a:stretch>
        </p:blipFill>
        <p:spPr bwMode="auto">
          <a:xfrm>
            <a:off x="955675" y="2843213"/>
            <a:ext cx="842963" cy="844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03186" name="Picture 50" descr="conv_05"/>
          <p:cNvPicPr>
            <a:picLocks noChangeAspect="1" noChangeArrowheads="1"/>
          </p:cNvPicPr>
          <p:nvPr/>
        </p:nvPicPr>
        <p:blipFill>
          <a:blip r:embed="rId6" cstate="print"/>
          <a:srcRect l="15320" t="15320" r="15320" b="15320"/>
          <a:stretch>
            <a:fillRect/>
          </a:stretch>
        </p:blipFill>
        <p:spPr bwMode="auto">
          <a:xfrm>
            <a:off x="954088" y="4873625"/>
            <a:ext cx="842962" cy="844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03139" name="Picture 3" descr="nx"/>
          <p:cNvPicPr>
            <a:picLocks noChangeAspect="1" noChangeArrowheads="1"/>
          </p:cNvPicPr>
          <p:nvPr/>
        </p:nvPicPr>
        <p:blipFill>
          <a:blip r:embed="rId7" cstate="print"/>
          <a:srcRect l="8701" t="26103" r="14502" b="14502"/>
          <a:stretch>
            <a:fillRect/>
          </a:stretch>
        </p:blipFill>
        <p:spPr bwMode="auto">
          <a:xfrm>
            <a:off x="2232025" y="4824413"/>
            <a:ext cx="1216025" cy="94138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03140" name="Picture 4" descr="x"/>
          <p:cNvPicPr>
            <a:picLocks noChangeAspect="1" noChangeArrowheads="1"/>
          </p:cNvPicPr>
          <p:nvPr/>
        </p:nvPicPr>
        <p:blipFill>
          <a:blip r:embed="rId8" cstate="print"/>
          <a:srcRect l="8701" t="26103" r="14502" b="14502"/>
          <a:stretch>
            <a:fillRect/>
          </a:stretch>
        </p:blipFill>
        <p:spPr bwMode="auto">
          <a:xfrm>
            <a:off x="2232025" y="2795588"/>
            <a:ext cx="1216025" cy="94138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03141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Deconvolution with prior</a:t>
            </a:r>
          </a:p>
        </p:txBody>
      </p:sp>
      <p:sp>
        <p:nvSpPr>
          <p:cNvPr id="603143" name="Line 20"/>
          <p:cNvSpPr>
            <a:spLocks/>
          </p:cNvSpPr>
          <p:nvPr/>
        </p:nvSpPr>
        <p:spPr bwMode="auto">
          <a:xfrm>
            <a:off x="307975" y="8382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aphicFrame>
        <p:nvGraphicFramePr>
          <p:cNvPr id="603145" name="Object 9"/>
          <p:cNvGraphicFramePr>
            <a:graphicFrameLocks noChangeAspect="1"/>
          </p:cNvGraphicFramePr>
          <p:nvPr/>
        </p:nvGraphicFramePr>
        <p:xfrm>
          <a:off x="1606550" y="2943225"/>
          <a:ext cx="7588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83" name="Equation" r:id="rId9" imgW="164880" imgH="177480" progId="Equation.3">
                  <p:embed/>
                </p:oleObj>
              </mc:Choice>
              <mc:Fallback>
                <p:oleObj name="Equation" r:id="rId9" imgW="16488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550" y="2943225"/>
                        <a:ext cx="758825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3146" name="Text Box 10"/>
          <p:cNvSpPr txBox="1">
            <a:spLocks noChangeArrowheads="1"/>
          </p:cNvSpPr>
          <p:nvPr/>
        </p:nvSpPr>
        <p:spPr bwMode="auto">
          <a:xfrm>
            <a:off x="3495675" y="2684463"/>
            <a:ext cx="527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FFFF"/>
                </a:solidFill>
              </a:rPr>
              <a:t>_</a:t>
            </a:r>
          </a:p>
        </p:txBody>
      </p:sp>
      <p:pic>
        <p:nvPicPr>
          <p:cNvPr id="603148" name="Picture 12" descr="grad_nx"/>
          <p:cNvPicPr>
            <a:picLocks noChangeAspect="1" noChangeArrowheads="1"/>
          </p:cNvPicPr>
          <p:nvPr/>
        </p:nvPicPr>
        <p:blipFill>
          <a:blip r:embed="rId11" cstate="print"/>
          <a:srcRect l="8754" t="26262" r="14589" b="14589"/>
          <a:stretch>
            <a:fillRect/>
          </a:stretch>
        </p:blipFill>
        <p:spPr bwMode="auto">
          <a:xfrm>
            <a:off x="6808788" y="4824413"/>
            <a:ext cx="1206500" cy="931862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03149" name="Picture 13" descr="grad_x"/>
          <p:cNvPicPr>
            <a:picLocks noChangeAspect="1" noChangeArrowheads="1"/>
          </p:cNvPicPr>
          <p:nvPr/>
        </p:nvPicPr>
        <p:blipFill>
          <a:blip r:embed="rId12" cstate="print"/>
          <a:srcRect l="8754" t="26262" r="14589" b="14589"/>
          <a:stretch>
            <a:fillRect/>
          </a:stretch>
        </p:blipFill>
        <p:spPr bwMode="auto">
          <a:xfrm>
            <a:off x="6808788" y="2795588"/>
            <a:ext cx="1206500" cy="931862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03150" name="Picture 14" descr="org"/>
          <p:cNvPicPr>
            <a:picLocks noChangeAspect="1" noChangeArrowheads="1"/>
          </p:cNvPicPr>
          <p:nvPr/>
        </p:nvPicPr>
        <p:blipFill>
          <a:blip r:embed="rId13" cstate="print"/>
          <a:srcRect l="8701" t="26103" r="14502" b="14502"/>
          <a:stretch>
            <a:fillRect/>
          </a:stretch>
        </p:blipFill>
        <p:spPr bwMode="auto">
          <a:xfrm>
            <a:off x="4068763" y="2795588"/>
            <a:ext cx="1216025" cy="94138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03152" name="Text Box 16"/>
          <p:cNvSpPr txBox="1">
            <a:spLocks noChangeArrowheads="1"/>
          </p:cNvSpPr>
          <p:nvPr/>
        </p:nvSpPr>
        <p:spPr bwMode="auto">
          <a:xfrm>
            <a:off x="5483225" y="247015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03154" name="Text Box 18"/>
          <p:cNvSpPr txBox="1">
            <a:spLocks noChangeArrowheads="1"/>
          </p:cNvSpPr>
          <p:nvPr/>
        </p:nvSpPr>
        <p:spPr bwMode="auto">
          <a:xfrm>
            <a:off x="5929313" y="2894013"/>
            <a:ext cx="527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FFFF"/>
                </a:solidFill>
              </a:rPr>
              <a:t>+</a:t>
            </a:r>
          </a:p>
        </p:txBody>
      </p:sp>
      <p:graphicFrame>
        <p:nvGraphicFramePr>
          <p:cNvPr id="603156" name="Object 20"/>
          <p:cNvGraphicFramePr>
            <a:graphicFrameLocks noChangeAspect="1"/>
          </p:cNvGraphicFramePr>
          <p:nvPr/>
        </p:nvGraphicFramePr>
        <p:xfrm>
          <a:off x="1606550" y="4972050"/>
          <a:ext cx="7588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84" name="Equation" r:id="rId14" imgW="164880" imgH="177480" progId="Equation.3">
                  <p:embed/>
                </p:oleObj>
              </mc:Choice>
              <mc:Fallback>
                <p:oleObj name="Equation" r:id="rId14" imgW="164880" imgH="177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550" y="4972050"/>
                        <a:ext cx="758825" cy="64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3157" name="Text Box 21"/>
          <p:cNvSpPr txBox="1">
            <a:spLocks noChangeArrowheads="1"/>
          </p:cNvSpPr>
          <p:nvPr/>
        </p:nvSpPr>
        <p:spPr bwMode="auto">
          <a:xfrm>
            <a:off x="3495675" y="4713288"/>
            <a:ext cx="527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FFFF"/>
                </a:solidFill>
              </a:rPr>
              <a:t>_</a:t>
            </a:r>
          </a:p>
        </p:txBody>
      </p:sp>
      <p:pic>
        <p:nvPicPr>
          <p:cNvPr id="603158" name="Picture 22" descr="org"/>
          <p:cNvPicPr>
            <a:picLocks noChangeAspect="1" noChangeArrowheads="1"/>
          </p:cNvPicPr>
          <p:nvPr/>
        </p:nvPicPr>
        <p:blipFill>
          <a:blip r:embed="rId13" cstate="print"/>
          <a:srcRect l="8701" t="26103" r="14502" b="14502"/>
          <a:stretch>
            <a:fillRect/>
          </a:stretch>
        </p:blipFill>
        <p:spPr bwMode="auto">
          <a:xfrm>
            <a:off x="4068763" y="4824413"/>
            <a:ext cx="1216025" cy="94138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03159" name="Line 23"/>
          <p:cNvSpPr>
            <a:spLocks noChangeShapeType="1"/>
          </p:cNvSpPr>
          <p:nvPr/>
        </p:nvSpPr>
        <p:spPr bwMode="auto">
          <a:xfrm>
            <a:off x="5522913" y="4721225"/>
            <a:ext cx="0" cy="11795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03161" name="Text Box 25"/>
          <p:cNvSpPr txBox="1">
            <a:spLocks noChangeArrowheads="1"/>
          </p:cNvSpPr>
          <p:nvPr/>
        </p:nvSpPr>
        <p:spPr bwMode="auto">
          <a:xfrm>
            <a:off x="5929313" y="4922838"/>
            <a:ext cx="527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603162" name="Text Box 26"/>
          <p:cNvSpPr txBox="1">
            <a:spLocks noChangeArrowheads="1"/>
          </p:cNvSpPr>
          <p:nvPr/>
        </p:nvSpPr>
        <p:spPr bwMode="auto">
          <a:xfrm>
            <a:off x="5483225" y="44799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03163" name="Rectangle 27"/>
          <p:cNvSpPr>
            <a:spLocks noChangeArrowheads="1"/>
          </p:cNvSpPr>
          <p:nvPr/>
        </p:nvSpPr>
        <p:spPr bwMode="auto">
          <a:xfrm>
            <a:off x="1993900" y="5122863"/>
            <a:ext cx="1454150" cy="6429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03164" name="Rectangle 28"/>
          <p:cNvSpPr>
            <a:spLocks noChangeArrowheads="1"/>
          </p:cNvSpPr>
          <p:nvPr/>
        </p:nvSpPr>
        <p:spPr bwMode="auto">
          <a:xfrm>
            <a:off x="1993900" y="3094038"/>
            <a:ext cx="1454150" cy="6429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8121650" y="2865438"/>
            <a:ext cx="755650" cy="1184275"/>
            <a:chOff x="3835" y="3585"/>
            <a:chExt cx="298" cy="467"/>
          </a:xfrm>
        </p:grpSpPr>
        <p:sp>
          <p:nvSpPr>
            <p:cNvPr id="603168" name="Line 32"/>
            <p:cNvSpPr>
              <a:spLocks noChangeShapeType="1"/>
            </p:cNvSpPr>
            <p:nvPr/>
          </p:nvSpPr>
          <p:spPr bwMode="auto">
            <a:xfrm>
              <a:off x="3835" y="3849"/>
              <a:ext cx="109" cy="197"/>
            </a:xfrm>
            <a:prstGeom prst="line">
              <a:avLst/>
            </a:prstGeom>
            <a:noFill/>
            <a:ln w="1524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03169" name="Line 33"/>
            <p:cNvSpPr>
              <a:spLocks noChangeShapeType="1"/>
            </p:cNvSpPr>
            <p:nvPr/>
          </p:nvSpPr>
          <p:spPr bwMode="auto">
            <a:xfrm flipV="1">
              <a:off x="3930" y="3585"/>
              <a:ext cx="203" cy="467"/>
            </a:xfrm>
            <a:prstGeom prst="line">
              <a:avLst/>
            </a:prstGeom>
            <a:noFill/>
            <a:ln w="1524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8031163" y="5114925"/>
            <a:ext cx="936625" cy="928688"/>
            <a:chOff x="2323" y="3727"/>
            <a:chExt cx="369" cy="366"/>
          </a:xfrm>
        </p:grpSpPr>
        <p:sp>
          <p:nvSpPr>
            <p:cNvPr id="603171" name="Line 35"/>
            <p:cNvSpPr>
              <a:spLocks noChangeShapeType="1"/>
            </p:cNvSpPr>
            <p:nvPr/>
          </p:nvSpPr>
          <p:spPr bwMode="auto">
            <a:xfrm>
              <a:off x="2323" y="3727"/>
              <a:ext cx="369" cy="366"/>
            </a:xfrm>
            <a:prstGeom prst="line">
              <a:avLst/>
            </a:pr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03172" name="Line 36"/>
            <p:cNvSpPr>
              <a:spLocks noChangeShapeType="1"/>
            </p:cNvSpPr>
            <p:nvPr/>
          </p:nvSpPr>
          <p:spPr bwMode="auto">
            <a:xfrm flipH="1">
              <a:off x="2323" y="3727"/>
              <a:ext cx="369" cy="366"/>
            </a:xfrm>
            <a:prstGeom prst="line">
              <a:avLst/>
            </a:prstGeom>
            <a:noFill/>
            <a:ln w="152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603173" name="Text Box 37"/>
          <p:cNvSpPr txBox="1">
            <a:spLocks noChangeArrowheads="1"/>
          </p:cNvSpPr>
          <p:nvPr/>
        </p:nvSpPr>
        <p:spPr bwMode="auto">
          <a:xfrm>
            <a:off x="3505200" y="2025650"/>
            <a:ext cx="2322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Convolution error</a:t>
            </a:r>
          </a:p>
        </p:txBody>
      </p:sp>
      <p:sp>
        <p:nvSpPr>
          <p:cNvPr id="603174" name="Text Box 38"/>
          <p:cNvSpPr txBox="1">
            <a:spLocks noChangeArrowheads="1"/>
          </p:cNvSpPr>
          <p:nvPr/>
        </p:nvSpPr>
        <p:spPr bwMode="auto">
          <a:xfrm>
            <a:off x="6826250" y="202565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Derivatives prior</a:t>
            </a:r>
          </a:p>
        </p:txBody>
      </p:sp>
      <p:sp>
        <p:nvSpPr>
          <p:cNvPr id="603175" name="AutoShape 39"/>
          <p:cNvSpPr>
            <a:spLocks/>
          </p:cNvSpPr>
          <p:nvPr/>
        </p:nvSpPr>
        <p:spPr bwMode="auto">
          <a:xfrm rot="5400000">
            <a:off x="7677149" y="962025"/>
            <a:ext cx="301625" cy="1949450"/>
          </a:xfrm>
          <a:prstGeom prst="rightBrace">
            <a:avLst>
              <a:gd name="adj1" fmla="val 53860"/>
              <a:gd name="adj2" fmla="val 50000"/>
            </a:avLst>
          </a:prstGeom>
          <a:noFill/>
          <a:ln w="2857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03176" name="AutoShape 40"/>
          <p:cNvSpPr>
            <a:spLocks/>
          </p:cNvSpPr>
          <p:nvPr/>
        </p:nvSpPr>
        <p:spPr bwMode="auto">
          <a:xfrm rot="5400000">
            <a:off x="4529931" y="877093"/>
            <a:ext cx="301625" cy="2119313"/>
          </a:xfrm>
          <a:prstGeom prst="rightBrace">
            <a:avLst>
              <a:gd name="adj1" fmla="val 58553"/>
              <a:gd name="adj2" fmla="val 50000"/>
            </a:avLst>
          </a:prstGeom>
          <a:noFill/>
          <a:ln w="2857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03177" name="Line 41"/>
          <p:cNvSpPr>
            <a:spLocks noChangeShapeType="1"/>
          </p:cNvSpPr>
          <p:nvPr/>
        </p:nvSpPr>
        <p:spPr bwMode="auto">
          <a:xfrm>
            <a:off x="892175" y="4721225"/>
            <a:ext cx="0" cy="11795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03178" name="Line 42"/>
          <p:cNvSpPr>
            <a:spLocks noChangeShapeType="1"/>
          </p:cNvSpPr>
          <p:nvPr/>
        </p:nvSpPr>
        <p:spPr bwMode="auto">
          <a:xfrm>
            <a:off x="5522913" y="2711450"/>
            <a:ext cx="0" cy="11795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03179" name="Line 43"/>
          <p:cNvSpPr>
            <a:spLocks noChangeShapeType="1"/>
          </p:cNvSpPr>
          <p:nvPr/>
        </p:nvSpPr>
        <p:spPr bwMode="auto">
          <a:xfrm>
            <a:off x="892175" y="2711450"/>
            <a:ext cx="0" cy="11795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03180" name="Text Box 44"/>
          <p:cNvSpPr txBox="1">
            <a:spLocks noChangeArrowheads="1"/>
          </p:cNvSpPr>
          <p:nvPr/>
        </p:nvSpPr>
        <p:spPr bwMode="auto">
          <a:xfrm>
            <a:off x="6880225" y="5792788"/>
            <a:ext cx="1065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FF0000"/>
                </a:solidFill>
              </a:rPr>
              <a:t>High </a:t>
            </a:r>
          </a:p>
        </p:txBody>
      </p:sp>
      <p:sp>
        <p:nvSpPr>
          <p:cNvPr id="603181" name="Text Box 45"/>
          <p:cNvSpPr txBox="1">
            <a:spLocks noChangeArrowheads="1"/>
          </p:cNvSpPr>
          <p:nvPr/>
        </p:nvSpPr>
        <p:spPr bwMode="auto">
          <a:xfrm>
            <a:off x="6883400" y="3770313"/>
            <a:ext cx="1065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FFFF"/>
                </a:solidFill>
              </a:rPr>
              <a:t>Low </a:t>
            </a:r>
          </a:p>
        </p:txBody>
      </p:sp>
      <p:sp>
        <p:nvSpPr>
          <p:cNvPr id="603182" name="Text Box 46"/>
          <p:cNvSpPr txBox="1">
            <a:spLocks noChangeArrowheads="1"/>
          </p:cNvSpPr>
          <p:nvPr/>
        </p:nvSpPr>
        <p:spPr bwMode="auto">
          <a:xfrm>
            <a:off x="1506538" y="4064000"/>
            <a:ext cx="3398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00"/>
                </a:solidFill>
              </a:rPr>
              <a:t>Equal convolution error</a:t>
            </a:r>
          </a:p>
        </p:txBody>
      </p:sp>
      <p:sp>
        <p:nvSpPr>
          <p:cNvPr id="603183" name="AutoShape 47"/>
          <p:cNvSpPr>
            <a:spLocks noChangeArrowheads="1"/>
          </p:cNvSpPr>
          <p:nvPr/>
        </p:nvSpPr>
        <p:spPr bwMode="auto">
          <a:xfrm>
            <a:off x="2898775" y="3944938"/>
            <a:ext cx="614363" cy="188912"/>
          </a:xfrm>
          <a:prstGeom prst="upArrow">
            <a:avLst>
              <a:gd name="adj1" fmla="val 52972"/>
              <a:gd name="adj2" fmla="val 36134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03184" name="AutoShape 48"/>
          <p:cNvSpPr>
            <a:spLocks noChangeArrowheads="1"/>
          </p:cNvSpPr>
          <p:nvPr/>
        </p:nvSpPr>
        <p:spPr bwMode="auto">
          <a:xfrm flipV="1">
            <a:off x="2898775" y="4383088"/>
            <a:ext cx="614363" cy="188912"/>
          </a:xfrm>
          <a:prstGeom prst="upArrow">
            <a:avLst>
              <a:gd name="adj1" fmla="val 52972"/>
              <a:gd name="adj2" fmla="val 36134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aphicFrame>
        <p:nvGraphicFramePr>
          <p:cNvPr id="881672" name="Object 8"/>
          <p:cNvGraphicFramePr>
            <a:graphicFrameLocks noChangeAspect="1"/>
          </p:cNvGraphicFramePr>
          <p:nvPr/>
        </p:nvGraphicFramePr>
        <p:xfrm>
          <a:off x="620713" y="1085850"/>
          <a:ext cx="537051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85" name="Equation" r:id="rId16" imgW="1714320" imgH="228600" progId="Equation.3">
                  <p:embed/>
                </p:oleObj>
              </mc:Choice>
              <mc:Fallback>
                <p:oleObj name="Equation" r:id="rId16" imgW="171432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1085850"/>
                        <a:ext cx="5370512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54" grpId="0"/>
      <p:bldP spid="603161" grpId="0"/>
      <p:bldP spid="603174" grpId="0"/>
      <p:bldP spid="603175" grpId="0" animBg="1"/>
      <p:bldP spid="603180" grpId="0"/>
      <p:bldP spid="60318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Comparing deconvolution algorithms</a:t>
            </a:r>
          </a:p>
        </p:txBody>
      </p:sp>
      <p:pic>
        <p:nvPicPr>
          <p:cNvPr id="450563" name="Picture 3" descr="cups_board_inp"/>
          <p:cNvPicPr>
            <a:picLocks noChangeArrowheads="1"/>
          </p:cNvPicPr>
          <p:nvPr/>
        </p:nvPicPr>
        <p:blipFill>
          <a:blip r:embed="rId4" cstate="print"/>
          <a:srcRect l="40465" t="19101" r="42812" b="60010"/>
          <a:stretch>
            <a:fillRect/>
          </a:stretch>
        </p:blipFill>
        <p:spPr bwMode="auto">
          <a:xfrm>
            <a:off x="185738" y="835025"/>
            <a:ext cx="2797175" cy="2322513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719138" y="3109913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Input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85738" y="4079875"/>
            <a:ext cx="2797175" cy="2644775"/>
            <a:chOff x="117" y="2570"/>
            <a:chExt cx="1762" cy="1666"/>
          </a:xfrm>
        </p:grpSpPr>
        <p:pic>
          <p:nvPicPr>
            <p:cNvPr id="450566" name="Picture 6" descr="cups_board_lucy_deb"/>
            <p:cNvPicPr>
              <a:picLocks noChangeArrowheads="1"/>
            </p:cNvPicPr>
            <p:nvPr/>
          </p:nvPicPr>
          <p:blipFill>
            <a:blip r:embed="rId5" cstate="print"/>
            <a:srcRect l="40465" t="19101" r="42812" b="60010"/>
            <a:stretch>
              <a:fillRect/>
            </a:stretch>
          </p:blipFill>
          <p:spPr bwMode="auto">
            <a:xfrm>
              <a:off x="117" y="2570"/>
              <a:ext cx="1762" cy="1463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</p:spPr>
        </p:pic>
        <p:sp>
          <p:nvSpPr>
            <p:cNvPr id="450567" name="Text Box 7"/>
            <p:cNvSpPr txBox="1">
              <a:spLocks noChangeArrowheads="1"/>
            </p:cNvSpPr>
            <p:nvPr/>
          </p:nvSpPr>
          <p:spPr bwMode="auto">
            <a:xfrm>
              <a:off x="309" y="4005"/>
              <a:ext cx="1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smtClean="0">
                  <a:solidFill>
                    <a:srgbClr val="FFFFFF"/>
                  </a:solidFill>
                </a:rPr>
                <a:t>Richardson-Lucy</a:t>
              </a:r>
            </a:p>
          </p:txBody>
        </p:sp>
      </p:grpSp>
      <p:sp>
        <p:nvSpPr>
          <p:cNvPr id="450568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450577" name="Text Box 17"/>
          <p:cNvSpPr txBox="1">
            <a:spLocks noChangeArrowheads="1"/>
          </p:cNvSpPr>
          <p:nvPr/>
        </p:nvSpPr>
        <p:spPr bwMode="auto">
          <a:xfrm>
            <a:off x="3155950" y="846138"/>
            <a:ext cx="5988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(Non blind) deconvolution code available online:</a:t>
            </a:r>
            <a:r>
              <a:rPr lang="en-US" sz="1600" b="1" smtClean="0">
                <a:solidFill>
                  <a:srgbClr val="FFFF99"/>
                </a:solidFill>
              </a:rPr>
              <a:t> http://groups.csail.mit.edu/graphics/CodedAperture/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176588" y="3289300"/>
            <a:ext cx="2795587" cy="3435350"/>
            <a:chOff x="2001" y="2072"/>
            <a:chExt cx="1761" cy="2164"/>
          </a:xfrm>
        </p:grpSpPr>
        <p:pic>
          <p:nvPicPr>
            <p:cNvPr id="450570" name="Picture 10" descr="cups_board_hn_deb"/>
            <p:cNvPicPr>
              <a:picLocks noChangeAspect="1" noChangeArrowheads="1"/>
            </p:cNvPicPr>
            <p:nvPr/>
          </p:nvPicPr>
          <p:blipFill>
            <a:blip r:embed="rId6" cstate="print"/>
            <a:srcRect l="39952" t="17432" r="42729" b="60532"/>
            <a:stretch>
              <a:fillRect/>
            </a:stretch>
          </p:blipFill>
          <p:spPr bwMode="auto">
            <a:xfrm>
              <a:off x="2001" y="2573"/>
              <a:ext cx="1761" cy="1464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</p:spPr>
        </p:pic>
        <p:sp>
          <p:nvSpPr>
            <p:cNvPr id="450571" name="Text Box 11"/>
            <p:cNvSpPr txBox="1">
              <a:spLocks noChangeArrowheads="1"/>
            </p:cNvSpPr>
            <p:nvPr/>
          </p:nvSpPr>
          <p:spPr bwMode="auto">
            <a:xfrm>
              <a:off x="2186" y="4005"/>
              <a:ext cx="1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smtClean="0">
                  <a:solidFill>
                    <a:srgbClr val="FFFFFF"/>
                  </a:solidFill>
                </a:rPr>
                <a:t>Gaussian prior</a:t>
              </a:r>
            </a:p>
          </p:txBody>
        </p:sp>
        <p:graphicFrame>
          <p:nvGraphicFramePr>
            <p:cNvPr id="450572" name="Object 12"/>
            <p:cNvGraphicFramePr>
              <a:graphicFrameLocks noChangeAspect="1"/>
            </p:cNvGraphicFramePr>
            <p:nvPr/>
          </p:nvGraphicFramePr>
          <p:xfrm>
            <a:off x="2277" y="2072"/>
            <a:ext cx="1270" cy="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897" name="Equation" r:id="rId7" imgW="888840" imgH="279360" progId="Equation.3">
                    <p:embed/>
                  </p:oleObj>
                </mc:Choice>
                <mc:Fallback>
                  <p:oleObj name="Equation" r:id="rId7" imgW="888840" imgH="27936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7" y="2072"/>
                          <a:ext cx="1270" cy="3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578" name="Text Box 18"/>
            <p:cNvSpPr txBox="1">
              <a:spLocks noChangeArrowheads="1"/>
            </p:cNvSpPr>
            <p:nvPr/>
          </p:nvSpPr>
          <p:spPr bwMode="auto">
            <a:xfrm>
              <a:off x="2244" y="2363"/>
              <a:ext cx="127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smtClean="0">
                  <a:solidFill>
                    <a:srgbClr val="FFFFFF"/>
                  </a:solidFill>
                </a:rPr>
                <a:t>“spread” gradients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164263" y="3289300"/>
            <a:ext cx="2800350" cy="3435350"/>
            <a:chOff x="3883" y="2072"/>
            <a:chExt cx="1764" cy="2164"/>
          </a:xfrm>
        </p:grpSpPr>
        <p:pic>
          <p:nvPicPr>
            <p:cNvPr id="450574" name="Picture 14" descr="cups_board_deb"/>
            <p:cNvPicPr>
              <a:picLocks noChangeAspect="1" noChangeArrowheads="1"/>
            </p:cNvPicPr>
            <p:nvPr/>
          </p:nvPicPr>
          <p:blipFill>
            <a:blip r:embed="rId9" cstate="print"/>
            <a:srcRect l="39952" t="17432" r="42729" b="60532"/>
            <a:stretch>
              <a:fillRect/>
            </a:stretch>
          </p:blipFill>
          <p:spPr bwMode="auto">
            <a:xfrm>
              <a:off x="3883" y="2569"/>
              <a:ext cx="1764" cy="1465"/>
            </a:xfrm>
            <a:prstGeom prst="rect">
              <a:avLst/>
            </a:prstGeom>
            <a:noFill/>
            <a:ln w="19050">
              <a:solidFill>
                <a:srgbClr val="99CC00"/>
              </a:solidFill>
              <a:miter lim="800000"/>
              <a:headEnd/>
              <a:tailEnd/>
            </a:ln>
          </p:spPr>
        </p:pic>
        <p:sp>
          <p:nvSpPr>
            <p:cNvPr id="450575" name="Text Box 15"/>
            <p:cNvSpPr txBox="1">
              <a:spLocks noChangeArrowheads="1"/>
            </p:cNvSpPr>
            <p:nvPr/>
          </p:nvSpPr>
          <p:spPr bwMode="auto">
            <a:xfrm>
              <a:off x="4069" y="4005"/>
              <a:ext cx="1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smtClean="0">
                  <a:solidFill>
                    <a:srgbClr val="FFFFFF"/>
                  </a:solidFill>
                </a:rPr>
                <a:t>Sparse prior</a:t>
              </a:r>
            </a:p>
          </p:txBody>
        </p:sp>
        <p:sp>
          <p:nvSpPr>
            <p:cNvPr id="450579" name="Text Box 19"/>
            <p:cNvSpPr txBox="1">
              <a:spLocks noChangeArrowheads="1"/>
            </p:cNvSpPr>
            <p:nvPr/>
          </p:nvSpPr>
          <p:spPr bwMode="auto">
            <a:xfrm>
              <a:off x="4070" y="2363"/>
              <a:ext cx="13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smtClean="0">
                  <a:solidFill>
                    <a:srgbClr val="FFFFFF"/>
                  </a:solidFill>
                </a:rPr>
                <a:t>“localizes” gradients</a:t>
              </a:r>
            </a:p>
          </p:txBody>
        </p:sp>
        <p:graphicFrame>
          <p:nvGraphicFramePr>
            <p:cNvPr id="450583" name="Object 23"/>
            <p:cNvGraphicFramePr>
              <a:graphicFrameLocks noChangeAspect="1"/>
            </p:cNvGraphicFramePr>
            <p:nvPr/>
          </p:nvGraphicFramePr>
          <p:xfrm>
            <a:off x="4091" y="2072"/>
            <a:ext cx="1361" cy="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898" name="Equation" r:id="rId10" imgW="952200" imgH="279360" progId="Equation.3">
                    <p:embed/>
                  </p:oleObj>
                </mc:Choice>
                <mc:Fallback>
                  <p:oleObj name="Equation" r:id="rId10" imgW="952200" imgH="2793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1" y="2072"/>
                          <a:ext cx="1361" cy="3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140" name="Picture 20" descr="beer_s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4263" y="4084638"/>
            <a:ext cx="2800350" cy="23241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1029141" name="Picture 21" descr="beer_in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8" y="835025"/>
            <a:ext cx="2800350" cy="23241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1029142" name="Picture 22" descr="beer_L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6588" y="4084638"/>
            <a:ext cx="2800350" cy="23241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1029143" name="Picture 23" descr="beer_luc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8" y="4084638"/>
            <a:ext cx="2800350" cy="2324100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1029122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Comparing deconvolution algorithms</a:t>
            </a:r>
          </a:p>
        </p:txBody>
      </p:sp>
      <p:sp>
        <p:nvSpPr>
          <p:cNvPr id="1029124" name="Text Box 4"/>
          <p:cNvSpPr txBox="1">
            <a:spLocks noChangeArrowheads="1"/>
          </p:cNvSpPr>
          <p:nvPr/>
        </p:nvSpPr>
        <p:spPr bwMode="auto">
          <a:xfrm>
            <a:off x="719138" y="3109913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Input</a:t>
            </a:r>
          </a:p>
        </p:txBody>
      </p:sp>
      <p:sp>
        <p:nvSpPr>
          <p:cNvPr id="1029127" name="Text Box 7"/>
          <p:cNvSpPr txBox="1">
            <a:spLocks noChangeArrowheads="1"/>
          </p:cNvSpPr>
          <p:nvPr/>
        </p:nvSpPr>
        <p:spPr bwMode="auto">
          <a:xfrm>
            <a:off x="490538" y="635793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Richardson-Lucy</a:t>
            </a:r>
          </a:p>
        </p:txBody>
      </p:sp>
      <p:sp>
        <p:nvSpPr>
          <p:cNvPr id="1029128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29129" name="Text Box 9"/>
          <p:cNvSpPr txBox="1">
            <a:spLocks noChangeArrowheads="1"/>
          </p:cNvSpPr>
          <p:nvPr/>
        </p:nvSpPr>
        <p:spPr bwMode="auto">
          <a:xfrm>
            <a:off x="3155950" y="846138"/>
            <a:ext cx="5988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(Non blind) deconvolution code available online:</a:t>
            </a:r>
            <a:r>
              <a:rPr lang="en-US" sz="1600" b="1" smtClean="0">
                <a:solidFill>
                  <a:srgbClr val="FFFF99"/>
                </a:solidFill>
              </a:rPr>
              <a:t> http://groups.csail.mit.edu/graphics/CodedAperture/</a:t>
            </a:r>
          </a:p>
        </p:txBody>
      </p:sp>
      <p:sp>
        <p:nvSpPr>
          <p:cNvPr id="1029132" name="Text Box 12"/>
          <p:cNvSpPr txBox="1">
            <a:spLocks noChangeArrowheads="1"/>
          </p:cNvSpPr>
          <p:nvPr/>
        </p:nvSpPr>
        <p:spPr bwMode="auto">
          <a:xfrm>
            <a:off x="3470275" y="635793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Gaussian prior</a:t>
            </a:r>
          </a:p>
        </p:txBody>
      </p:sp>
      <p:sp>
        <p:nvSpPr>
          <p:cNvPr id="1029134" name="Text Box 14"/>
          <p:cNvSpPr txBox="1">
            <a:spLocks noChangeArrowheads="1"/>
          </p:cNvSpPr>
          <p:nvPr/>
        </p:nvSpPr>
        <p:spPr bwMode="auto">
          <a:xfrm>
            <a:off x="3562350" y="3751263"/>
            <a:ext cx="2024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smtClean="0">
                <a:solidFill>
                  <a:srgbClr val="FFFFFF"/>
                </a:solidFill>
              </a:rPr>
              <a:t>“spread” gradients</a:t>
            </a:r>
          </a:p>
        </p:txBody>
      </p:sp>
      <p:sp>
        <p:nvSpPr>
          <p:cNvPr id="1029137" name="Text Box 17"/>
          <p:cNvSpPr txBox="1">
            <a:spLocks noChangeArrowheads="1"/>
          </p:cNvSpPr>
          <p:nvPr/>
        </p:nvSpPr>
        <p:spPr bwMode="auto">
          <a:xfrm>
            <a:off x="6459538" y="635793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Sparse prior</a:t>
            </a:r>
          </a:p>
        </p:txBody>
      </p:sp>
      <p:sp>
        <p:nvSpPr>
          <p:cNvPr id="1029138" name="Text Box 18"/>
          <p:cNvSpPr txBox="1">
            <a:spLocks noChangeArrowheads="1"/>
          </p:cNvSpPr>
          <p:nvPr/>
        </p:nvSpPr>
        <p:spPr bwMode="auto">
          <a:xfrm>
            <a:off x="6461125" y="3751263"/>
            <a:ext cx="220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smtClean="0">
                <a:solidFill>
                  <a:srgbClr val="FFFFFF"/>
                </a:solidFill>
              </a:rPr>
              <a:t>“localizes” gradients</a:t>
            </a:r>
          </a:p>
        </p:txBody>
      </p:sp>
      <p:graphicFrame>
        <p:nvGraphicFramePr>
          <p:cNvPr id="1029144" name="Object 24"/>
          <p:cNvGraphicFramePr>
            <a:graphicFrameLocks noChangeAspect="1"/>
          </p:cNvGraphicFramePr>
          <p:nvPr/>
        </p:nvGraphicFramePr>
        <p:xfrm>
          <a:off x="3614738" y="3289300"/>
          <a:ext cx="20161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921" name="Equation" r:id="rId8" imgW="888840" imgH="279360" progId="Equation.3">
                  <p:embed/>
                </p:oleObj>
              </mc:Choice>
              <mc:Fallback>
                <p:oleObj name="Equation" r:id="rId8" imgW="888840" imgH="2793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3289300"/>
                        <a:ext cx="2016125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145" name="Object 25"/>
          <p:cNvGraphicFramePr>
            <a:graphicFrameLocks noChangeAspect="1"/>
          </p:cNvGraphicFramePr>
          <p:nvPr/>
        </p:nvGraphicFramePr>
        <p:xfrm>
          <a:off x="6494463" y="3289300"/>
          <a:ext cx="216058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922" name="Equation" r:id="rId10" imgW="952200" imgH="279360" progId="Equation.3">
                  <p:embed/>
                </p:oleObj>
              </mc:Choice>
              <mc:Fallback>
                <p:oleObj name="Equation" r:id="rId10" imgW="95220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4463" y="3289300"/>
                        <a:ext cx="216058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-5400000">
            <a:off x="3409156" y="1515270"/>
            <a:ext cx="479425" cy="100012"/>
            <a:chOff x="216" y="2495"/>
            <a:chExt cx="302" cy="63"/>
          </a:xfrm>
        </p:grpSpPr>
        <p:sp>
          <p:nvSpPr>
            <p:cNvPr id="975876" name="Oval 4"/>
            <p:cNvSpPr>
              <a:spLocks noChangeArrowheads="1"/>
            </p:cNvSpPr>
            <p:nvPr/>
          </p:nvSpPr>
          <p:spPr bwMode="auto">
            <a:xfrm>
              <a:off x="339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877" name="Oval 5"/>
            <p:cNvSpPr>
              <a:spLocks noChangeArrowheads="1"/>
            </p:cNvSpPr>
            <p:nvPr/>
          </p:nvSpPr>
          <p:spPr bwMode="auto">
            <a:xfrm>
              <a:off x="462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878" name="Oval 6"/>
            <p:cNvSpPr>
              <a:spLocks noChangeArrowheads="1"/>
            </p:cNvSpPr>
            <p:nvPr/>
          </p:nvSpPr>
          <p:spPr bwMode="auto">
            <a:xfrm>
              <a:off x="216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aphicFrame>
        <p:nvGraphicFramePr>
          <p:cNvPr id="975880" name="Object 8"/>
          <p:cNvGraphicFramePr>
            <a:graphicFrameLocks noChangeAspect="1"/>
          </p:cNvGraphicFramePr>
          <p:nvPr/>
        </p:nvGraphicFramePr>
        <p:xfrm>
          <a:off x="2835275" y="1833563"/>
          <a:ext cx="1827213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047" name="Equation" r:id="rId4" imgW="355320" imgH="177480" progId="Equation.3">
                  <p:embed/>
                </p:oleObj>
              </mc:Choice>
              <mc:Fallback>
                <p:oleObj name="Equation" r:id="rId4" imgW="35532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275" y="1833563"/>
                        <a:ext cx="1827213" cy="855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5881" name="Picture 9" descr="conv_01"/>
          <p:cNvPicPr>
            <a:picLocks noChangeAspect="1" noChangeArrowheads="1"/>
          </p:cNvPicPr>
          <p:nvPr/>
        </p:nvPicPr>
        <p:blipFill>
          <a:blip r:embed="rId6" cstate="print"/>
          <a:srcRect l="10213" t="10213" r="10213" b="10213"/>
          <a:stretch>
            <a:fillRect/>
          </a:stretch>
        </p:blipFill>
        <p:spPr bwMode="auto">
          <a:xfrm>
            <a:off x="3327400" y="1949450"/>
            <a:ext cx="623888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75882" name="Picture 10" descr="conv_05"/>
          <p:cNvPicPr>
            <a:picLocks noChangeAspect="1" noChangeArrowheads="1"/>
          </p:cNvPicPr>
          <p:nvPr/>
        </p:nvPicPr>
        <p:blipFill>
          <a:blip r:embed="rId7" cstate="print"/>
          <a:srcRect l="10213" t="10213" r="10213" b="10213"/>
          <a:stretch>
            <a:fillRect/>
          </a:stretch>
        </p:blipFill>
        <p:spPr bwMode="auto">
          <a:xfrm>
            <a:off x="3327400" y="3090863"/>
            <a:ext cx="623888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75883" name="Picture 11" descr="conv_08"/>
          <p:cNvPicPr>
            <a:picLocks noChangeAspect="1" noChangeArrowheads="1"/>
          </p:cNvPicPr>
          <p:nvPr/>
        </p:nvPicPr>
        <p:blipFill>
          <a:blip r:embed="rId8" cstate="print"/>
          <a:srcRect l="10213" t="10213" r="10213" b="10213"/>
          <a:stretch>
            <a:fillRect/>
          </a:stretch>
        </p:blipFill>
        <p:spPr bwMode="auto">
          <a:xfrm>
            <a:off x="3327400" y="4211638"/>
            <a:ext cx="623888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975884" name="Rectangle 12"/>
          <p:cNvSpPr>
            <a:spLocks noChangeArrowheads="1"/>
          </p:cNvSpPr>
          <p:nvPr/>
        </p:nvSpPr>
        <p:spPr bwMode="auto">
          <a:xfrm>
            <a:off x="7351713" y="4168775"/>
            <a:ext cx="641350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975885" name="Rectangle 13"/>
          <p:cNvSpPr>
            <a:spLocks noChangeArrowheads="1"/>
          </p:cNvSpPr>
          <p:nvPr/>
        </p:nvSpPr>
        <p:spPr bwMode="auto">
          <a:xfrm>
            <a:off x="7351713" y="3048000"/>
            <a:ext cx="641350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289550" y="3354388"/>
            <a:ext cx="479425" cy="100012"/>
            <a:chOff x="216" y="2495"/>
            <a:chExt cx="302" cy="63"/>
          </a:xfrm>
        </p:grpSpPr>
        <p:sp>
          <p:nvSpPr>
            <p:cNvPr id="975887" name="Oval 15"/>
            <p:cNvSpPr>
              <a:spLocks noChangeArrowheads="1"/>
            </p:cNvSpPr>
            <p:nvPr/>
          </p:nvSpPr>
          <p:spPr bwMode="auto">
            <a:xfrm>
              <a:off x="339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888" name="Oval 16"/>
            <p:cNvSpPr>
              <a:spLocks noChangeArrowheads="1"/>
            </p:cNvSpPr>
            <p:nvPr/>
          </p:nvSpPr>
          <p:spPr bwMode="auto">
            <a:xfrm>
              <a:off x="462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889" name="Oval 17"/>
            <p:cNvSpPr>
              <a:spLocks noChangeArrowheads="1"/>
            </p:cNvSpPr>
            <p:nvPr/>
          </p:nvSpPr>
          <p:spPr bwMode="auto">
            <a:xfrm>
              <a:off x="216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pic>
        <p:nvPicPr>
          <p:cNvPr id="975890" name="Picture 18" descr="convsps_s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8825" y="4076700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975891" name="Picture 19" descr="convsps_s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8825" y="1814513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975892" name="Picture 20" descr="convsps_s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68825" y="2955925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sp>
        <p:nvSpPr>
          <p:cNvPr id="975893" name="Text Box 21"/>
          <p:cNvSpPr txBox="1">
            <a:spLocks noChangeArrowheads="1"/>
          </p:cNvSpPr>
          <p:nvPr/>
        </p:nvSpPr>
        <p:spPr bwMode="auto">
          <a:xfrm>
            <a:off x="5908675" y="3113088"/>
            <a:ext cx="1752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Correct scale</a:t>
            </a:r>
            <a:r>
              <a:rPr lang="en-US" sz="3200" b="1" smtClean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975894" name="Text Box 22"/>
          <p:cNvSpPr txBox="1">
            <a:spLocks noChangeArrowheads="1"/>
          </p:cNvSpPr>
          <p:nvPr/>
        </p:nvSpPr>
        <p:spPr bwMode="auto">
          <a:xfrm>
            <a:off x="5908675" y="4184650"/>
            <a:ext cx="19764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Smaller scale</a:t>
            </a:r>
            <a:r>
              <a:rPr lang="en-US" sz="3200" b="1" smtClean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975895" name="Rectangle 23"/>
          <p:cNvSpPr>
            <a:spLocks noChangeArrowheads="1"/>
          </p:cNvSpPr>
          <p:nvPr/>
        </p:nvSpPr>
        <p:spPr bwMode="auto">
          <a:xfrm>
            <a:off x="7366000" y="1906588"/>
            <a:ext cx="641350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000" b="1" smtClean="0">
                <a:solidFill>
                  <a:srgbClr val="99CC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975896" name="Text Box 24"/>
          <p:cNvSpPr txBox="1">
            <a:spLocks noChangeArrowheads="1"/>
          </p:cNvSpPr>
          <p:nvPr/>
        </p:nvSpPr>
        <p:spPr bwMode="auto">
          <a:xfrm>
            <a:off x="5908675" y="1971675"/>
            <a:ext cx="17732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Larger scale</a:t>
            </a:r>
            <a:r>
              <a:rPr lang="en-US" sz="3200" b="1" smtClean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975897" name="Picture 25" descr="conv_inp_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09713" y="1814513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975898" name="Picture 26" descr="conv_inp_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09713" y="2955925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975899" name="Picture 27" descr="conv_inp_s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09713" y="4076700"/>
            <a:ext cx="1343025" cy="895350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graphicFrame>
        <p:nvGraphicFramePr>
          <p:cNvPr id="975900" name="Object 28"/>
          <p:cNvGraphicFramePr>
            <a:graphicFrameLocks noChangeAspect="1"/>
          </p:cNvGraphicFramePr>
          <p:nvPr/>
        </p:nvGraphicFramePr>
        <p:xfrm>
          <a:off x="2835275" y="2976563"/>
          <a:ext cx="1827213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048" name="Equation" r:id="rId13" imgW="355320" imgH="177480" progId="Equation.3">
                  <p:embed/>
                </p:oleObj>
              </mc:Choice>
              <mc:Fallback>
                <p:oleObj name="Equation" r:id="rId13" imgW="35532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275" y="2976563"/>
                        <a:ext cx="1827213" cy="855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5901" name="Object 29"/>
          <p:cNvGraphicFramePr>
            <a:graphicFrameLocks noChangeAspect="1"/>
          </p:cNvGraphicFramePr>
          <p:nvPr/>
        </p:nvGraphicFramePr>
        <p:xfrm>
          <a:off x="2835275" y="4095750"/>
          <a:ext cx="1827213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049" name="Equation" r:id="rId15" imgW="355320" imgH="177480" progId="Equation.3">
                  <p:embed/>
                </p:oleObj>
              </mc:Choice>
              <mc:Fallback>
                <p:oleObj name="Equation" r:id="rId15" imgW="35532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275" y="4095750"/>
                        <a:ext cx="1827213" cy="85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0"/>
          <p:cNvGrpSpPr>
            <a:grpSpLocks/>
          </p:cNvGrpSpPr>
          <p:nvPr/>
        </p:nvGrpSpPr>
        <p:grpSpPr bwMode="auto">
          <a:xfrm rot="-5400000">
            <a:off x="3399631" y="5149057"/>
            <a:ext cx="479425" cy="100012"/>
            <a:chOff x="216" y="2495"/>
            <a:chExt cx="302" cy="63"/>
          </a:xfrm>
        </p:grpSpPr>
        <p:sp>
          <p:nvSpPr>
            <p:cNvPr id="975903" name="Oval 31"/>
            <p:cNvSpPr>
              <a:spLocks noChangeArrowheads="1"/>
            </p:cNvSpPr>
            <p:nvPr/>
          </p:nvSpPr>
          <p:spPr bwMode="auto">
            <a:xfrm>
              <a:off x="339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904" name="Oval 32"/>
            <p:cNvSpPr>
              <a:spLocks noChangeArrowheads="1"/>
            </p:cNvSpPr>
            <p:nvPr/>
          </p:nvSpPr>
          <p:spPr bwMode="auto">
            <a:xfrm>
              <a:off x="462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905" name="Oval 33"/>
            <p:cNvSpPr>
              <a:spLocks noChangeArrowheads="1"/>
            </p:cNvSpPr>
            <p:nvPr/>
          </p:nvSpPr>
          <p:spPr bwMode="auto">
            <a:xfrm>
              <a:off x="216" y="2495"/>
              <a:ext cx="56" cy="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75906" name="Text Box 34"/>
          <p:cNvSpPr txBox="1">
            <a:spLocks noChangeArrowheads="1"/>
          </p:cNvSpPr>
          <p:nvPr/>
        </p:nvSpPr>
        <p:spPr bwMode="auto">
          <a:xfrm>
            <a:off x="531813" y="857250"/>
            <a:ext cx="8374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Try deconvolving local input windows with different scaled filters:</a:t>
            </a:r>
          </a:p>
        </p:txBody>
      </p:sp>
      <p:sp>
        <p:nvSpPr>
          <p:cNvPr id="975907" name="Text Box 35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Recall: Overview</a:t>
            </a:r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5341938" y="2130425"/>
            <a:ext cx="585787" cy="581025"/>
            <a:chOff x="2323" y="3727"/>
            <a:chExt cx="369" cy="366"/>
          </a:xfrm>
        </p:grpSpPr>
        <p:sp>
          <p:nvSpPr>
            <p:cNvPr id="975910" name="Line 38"/>
            <p:cNvSpPr>
              <a:spLocks noChangeShapeType="1"/>
            </p:cNvSpPr>
            <p:nvPr/>
          </p:nvSpPr>
          <p:spPr bwMode="auto">
            <a:xfrm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911" name="Line 39"/>
            <p:cNvSpPr>
              <a:spLocks noChangeShapeType="1"/>
            </p:cNvSpPr>
            <p:nvPr/>
          </p:nvSpPr>
          <p:spPr bwMode="auto">
            <a:xfrm flipH="1"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5454650" y="3121025"/>
            <a:ext cx="473075" cy="741363"/>
            <a:chOff x="3835" y="3585"/>
            <a:chExt cx="298" cy="467"/>
          </a:xfrm>
        </p:grpSpPr>
        <p:sp>
          <p:nvSpPr>
            <p:cNvPr id="975913" name="Line 41"/>
            <p:cNvSpPr>
              <a:spLocks noChangeShapeType="1"/>
            </p:cNvSpPr>
            <p:nvPr/>
          </p:nvSpPr>
          <p:spPr bwMode="auto">
            <a:xfrm>
              <a:off x="3835" y="3849"/>
              <a:ext cx="109" cy="19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914" name="Line 42"/>
            <p:cNvSpPr>
              <a:spLocks noChangeShapeType="1"/>
            </p:cNvSpPr>
            <p:nvPr/>
          </p:nvSpPr>
          <p:spPr bwMode="auto">
            <a:xfrm flipV="1">
              <a:off x="3930" y="3585"/>
              <a:ext cx="203" cy="46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5454650" y="4237038"/>
            <a:ext cx="473075" cy="741362"/>
            <a:chOff x="3835" y="3585"/>
            <a:chExt cx="298" cy="467"/>
          </a:xfrm>
        </p:grpSpPr>
        <p:sp>
          <p:nvSpPr>
            <p:cNvPr id="975916" name="Line 44"/>
            <p:cNvSpPr>
              <a:spLocks noChangeShapeType="1"/>
            </p:cNvSpPr>
            <p:nvPr/>
          </p:nvSpPr>
          <p:spPr bwMode="auto">
            <a:xfrm>
              <a:off x="3835" y="3849"/>
              <a:ext cx="109" cy="19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5917" name="Line 45"/>
            <p:cNvSpPr>
              <a:spLocks noChangeShapeType="1"/>
            </p:cNvSpPr>
            <p:nvPr/>
          </p:nvSpPr>
          <p:spPr bwMode="auto">
            <a:xfrm flipV="1">
              <a:off x="3930" y="3585"/>
              <a:ext cx="203" cy="46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75918" name="Oval 46"/>
          <p:cNvSpPr>
            <a:spLocks noChangeArrowheads="1"/>
          </p:cNvSpPr>
          <p:nvPr/>
        </p:nvSpPr>
        <p:spPr bwMode="auto">
          <a:xfrm>
            <a:off x="4422775" y="2746375"/>
            <a:ext cx="1606550" cy="249237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5919" name="Text Box 47"/>
          <p:cNvSpPr txBox="1">
            <a:spLocks noChangeArrowheads="1"/>
          </p:cNvSpPr>
          <p:nvPr/>
        </p:nvSpPr>
        <p:spPr bwMode="auto">
          <a:xfrm>
            <a:off x="823913" y="5959475"/>
            <a:ext cx="749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FFFF00"/>
                </a:solidFill>
              </a:rPr>
              <a:t>Challenge: smaller scale not so different than correct </a:t>
            </a:r>
          </a:p>
        </p:txBody>
      </p:sp>
      <p:sp>
        <p:nvSpPr>
          <p:cNvPr id="975920" name="Text Box 48"/>
          <p:cNvSpPr txBox="1">
            <a:spLocks noChangeArrowheads="1"/>
          </p:cNvSpPr>
          <p:nvPr/>
        </p:nvSpPr>
        <p:spPr bwMode="auto">
          <a:xfrm>
            <a:off x="823913" y="5448300"/>
            <a:ext cx="749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FFFF66"/>
                </a:solidFill>
              </a:rPr>
              <a:t>Somehow: </a:t>
            </a:r>
            <a:r>
              <a:rPr lang="en-US" sz="2000" b="1" smtClean="0">
                <a:solidFill>
                  <a:srgbClr val="FFFFFF"/>
                </a:solidFill>
              </a:rPr>
              <a:t> select best scale.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5918" grpId="0" animBg="1"/>
      <p:bldP spid="975919" grpId="0"/>
      <p:bldP spid="9759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3600" dirty="0" smtClean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	How can we represent all of the 			information contained in light?</a:t>
            </a:r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</a:t>
            </a: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81" name="Text Box 5"/>
          <p:cNvSpPr txBox="1">
            <a:spLocks noChangeArrowheads="1"/>
          </p:cNvSpPr>
          <p:nvPr/>
        </p:nvSpPr>
        <p:spPr bwMode="auto">
          <a:xfrm>
            <a:off x="0" y="1905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Idea 2: Coded Aperture</a:t>
            </a:r>
          </a:p>
        </p:txBody>
      </p:sp>
      <p:sp>
        <p:nvSpPr>
          <p:cNvPr id="613382" name="Line 20"/>
          <p:cNvSpPr>
            <a:spLocks/>
          </p:cNvSpPr>
          <p:nvPr/>
        </p:nvSpPr>
        <p:spPr bwMode="auto">
          <a:xfrm>
            <a:off x="307975" y="9525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3414" name="Text Box 38"/>
          <p:cNvSpPr txBox="1">
            <a:spLocks noChangeArrowheads="1"/>
          </p:cNvSpPr>
          <p:nvPr/>
        </p:nvSpPr>
        <p:spPr bwMode="auto">
          <a:xfrm>
            <a:off x="533400" y="912813"/>
            <a:ext cx="56515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b="1" smtClean="0">
                <a:solidFill>
                  <a:srgbClr val="FFFFFF"/>
                </a:solidFill>
              </a:rPr>
              <a:t> Mask (code) in aperture plane</a:t>
            </a:r>
          </a:p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FFFFFF"/>
                </a:solidFill>
              </a:rPr>
              <a:t>       - </a:t>
            </a:r>
            <a:r>
              <a:rPr lang="en-US" b="1" smtClean="0">
                <a:solidFill>
                  <a:srgbClr val="FFFFFF"/>
                </a:solidFill>
              </a:rPr>
              <a:t>make defocus patterns different from     	natural images and easier to discriminate</a:t>
            </a:r>
          </a:p>
          <a:p>
            <a:pPr>
              <a:spcBef>
                <a:spcPct val="50000"/>
              </a:spcBef>
            </a:pPr>
            <a:endParaRPr lang="en-US" b="1" smtClean="0">
              <a:solidFill>
                <a:srgbClr val="FFFFFF"/>
              </a:solidFill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441450" y="3097213"/>
            <a:ext cx="2346325" cy="2346325"/>
            <a:chOff x="1059" y="833"/>
            <a:chExt cx="1085" cy="1084"/>
          </a:xfrm>
        </p:grpSpPr>
        <p:sp>
          <p:nvSpPr>
            <p:cNvPr id="613416" name="Rectangle 40"/>
            <p:cNvSpPr>
              <a:spLocks noChangeArrowheads="1"/>
            </p:cNvSpPr>
            <p:nvPr/>
          </p:nvSpPr>
          <p:spPr bwMode="auto">
            <a:xfrm>
              <a:off x="1061" y="834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613417" name="Picture 41"/>
            <p:cNvPicPr>
              <a:picLocks noChangeArrowheads="1"/>
            </p:cNvPicPr>
            <p:nvPr/>
          </p:nvPicPr>
          <p:blipFill>
            <a:blip r:embed="rId3" cstate="print"/>
            <a:srcRect r="49919" b="49603"/>
            <a:stretch>
              <a:fillRect/>
            </a:stretch>
          </p:blipFill>
          <p:spPr bwMode="auto">
            <a:xfrm>
              <a:off x="1059" y="833"/>
              <a:ext cx="1085" cy="10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5024438" y="3097213"/>
            <a:ext cx="2346325" cy="2346325"/>
            <a:chOff x="4530" y="765"/>
            <a:chExt cx="1095" cy="1085"/>
          </a:xfrm>
        </p:grpSpPr>
        <p:sp>
          <p:nvSpPr>
            <p:cNvPr id="613419" name="Rectangle 43"/>
            <p:cNvSpPr>
              <a:spLocks noChangeArrowheads="1"/>
            </p:cNvSpPr>
            <p:nvPr/>
          </p:nvSpPr>
          <p:spPr bwMode="auto">
            <a:xfrm>
              <a:off x="4530" y="767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613420" name="Picture 44"/>
            <p:cNvPicPr>
              <a:picLocks noChangeArrowheads="1"/>
            </p:cNvPicPr>
            <p:nvPr/>
          </p:nvPicPr>
          <p:blipFill>
            <a:blip r:embed="rId3" cstate="print"/>
            <a:srcRect l="50218" r="-1196" b="49907"/>
            <a:stretch>
              <a:fillRect/>
            </a:stretch>
          </p:blipFill>
          <p:spPr bwMode="auto">
            <a:xfrm>
              <a:off x="4540" y="765"/>
              <a:ext cx="1085" cy="10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613421" name="AutoShape 45"/>
          <p:cNvSpPr>
            <a:spLocks noChangeArrowheads="1"/>
          </p:cNvSpPr>
          <p:nvPr/>
        </p:nvSpPr>
        <p:spPr bwMode="auto">
          <a:xfrm>
            <a:off x="4222750" y="3757613"/>
            <a:ext cx="425450" cy="914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3422" name="Rectangle 46"/>
          <p:cNvSpPr>
            <a:spLocks noChangeArrowheads="1"/>
          </p:cNvSpPr>
          <p:nvPr/>
        </p:nvSpPr>
        <p:spPr bwMode="auto">
          <a:xfrm>
            <a:off x="1168400" y="5305425"/>
            <a:ext cx="28908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Conventional </a:t>
            </a:r>
            <a:br>
              <a:rPr lang="en-US" sz="2400" b="1" smtClean="0">
                <a:solidFill>
                  <a:srgbClr val="FFFF00"/>
                </a:solidFill>
              </a:rPr>
            </a:br>
            <a:r>
              <a:rPr lang="en-US" sz="2400" b="1" smtClean="0">
                <a:solidFill>
                  <a:srgbClr val="FFFF00"/>
                </a:solidFill>
              </a:rPr>
              <a:t>aperture</a:t>
            </a:r>
          </a:p>
        </p:txBody>
      </p:sp>
      <p:sp>
        <p:nvSpPr>
          <p:cNvPr id="613423" name="Rectangle 47"/>
          <p:cNvSpPr>
            <a:spLocks noChangeArrowheads="1"/>
          </p:cNvSpPr>
          <p:nvPr/>
        </p:nvSpPr>
        <p:spPr bwMode="auto">
          <a:xfrm>
            <a:off x="4752975" y="5305425"/>
            <a:ext cx="28908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Our coded aperture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81" name="Text Box 5"/>
          <p:cNvSpPr txBox="1">
            <a:spLocks noChangeArrowheads="1"/>
          </p:cNvSpPr>
          <p:nvPr/>
        </p:nvSpPr>
        <p:spPr bwMode="auto">
          <a:xfrm>
            <a:off x="0" y="1905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CC00"/>
                </a:solidFill>
                <a:latin typeface="Arial" charset="0"/>
              </a:rPr>
              <a:t>Idea 2: Coded Aperture</a:t>
            </a:r>
          </a:p>
        </p:txBody>
      </p:sp>
      <p:sp>
        <p:nvSpPr>
          <p:cNvPr id="613382" name="Line 20"/>
          <p:cNvSpPr>
            <a:spLocks/>
          </p:cNvSpPr>
          <p:nvPr/>
        </p:nvSpPr>
        <p:spPr bwMode="auto">
          <a:xfrm>
            <a:off x="307975" y="9525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sp>
        <p:nvSpPr>
          <p:cNvPr id="613414" name="Text Box 38"/>
          <p:cNvSpPr txBox="1">
            <a:spLocks noChangeArrowheads="1"/>
          </p:cNvSpPr>
          <p:nvPr/>
        </p:nvSpPr>
        <p:spPr bwMode="auto">
          <a:xfrm>
            <a:off x="533400" y="912813"/>
            <a:ext cx="56515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b="1">
                <a:solidFill>
                  <a:srgbClr val="FFFFFF"/>
                </a:solidFill>
                <a:latin typeface="Arial" charset="0"/>
              </a:rPr>
              <a:t> Mask (code) in aperture plane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       -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make defocus patterns different from     	natural images and easier to discriminate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3421" name="AutoShape 45"/>
          <p:cNvSpPr>
            <a:spLocks noChangeArrowheads="1"/>
          </p:cNvSpPr>
          <p:nvPr/>
        </p:nvSpPr>
        <p:spPr bwMode="auto">
          <a:xfrm>
            <a:off x="4222750" y="3757613"/>
            <a:ext cx="425450" cy="914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sp>
        <p:nvSpPr>
          <p:cNvPr id="613422" name="Rectangle 46"/>
          <p:cNvSpPr>
            <a:spLocks noChangeArrowheads="1"/>
          </p:cNvSpPr>
          <p:nvPr/>
        </p:nvSpPr>
        <p:spPr bwMode="auto">
          <a:xfrm>
            <a:off x="1168400" y="5305425"/>
            <a:ext cx="28908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Arial" charset="0"/>
              </a:rPr>
              <a:t>Conventional </a:t>
            </a:r>
            <a:br>
              <a:rPr lang="en-US" sz="2400" b="1">
                <a:solidFill>
                  <a:srgbClr val="FFFF00"/>
                </a:solidFill>
                <a:latin typeface="Arial" charset="0"/>
              </a:rPr>
            </a:br>
            <a:r>
              <a:rPr lang="en-US" sz="2400" b="1">
                <a:solidFill>
                  <a:srgbClr val="FFFF00"/>
                </a:solidFill>
                <a:latin typeface="Arial" charset="0"/>
              </a:rPr>
              <a:t>aperture</a:t>
            </a:r>
          </a:p>
        </p:txBody>
      </p:sp>
      <p:sp>
        <p:nvSpPr>
          <p:cNvPr id="613423" name="Rectangle 47"/>
          <p:cNvSpPr>
            <a:spLocks noChangeArrowheads="1"/>
          </p:cNvSpPr>
          <p:nvPr/>
        </p:nvSpPr>
        <p:spPr bwMode="auto">
          <a:xfrm>
            <a:off x="4752975" y="5305425"/>
            <a:ext cx="28908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Coded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aperture</a:t>
            </a:r>
            <a:endParaRPr lang="en-US" sz="24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 descr="ap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33" y="3001963"/>
            <a:ext cx="2247900" cy="2247900"/>
          </a:xfrm>
          <a:prstGeom prst="rect">
            <a:avLst/>
          </a:prstGeom>
        </p:spPr>
      </p:pic>
      <p:pic>
        <p:nvPicPr>
          <p:cNvPr id="5" name="Picture 4" descr="ap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0" y="3032125"/>
            <a:ext cx="22225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8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81" name="Text Box 5"/>
          <p:cNvSpPr txBox="1">
            <a:spLocks noChangeArrowheads="1"/>
          </p:cNvSpPr>
          <p:nvPr/>
        </p:nvSpPr>
        <p:spPr bwMode="auto">
          <a:xfrm>
            <a:off x="0" y="1905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FFCC00"/>
                </a:solidFill>
                <a:latin typeface="Arial" charset="0"/>
              </a:rPr>
              <a:t>Idea 2: Coded Aperture</a:t>
            </a:r>
          </a:p>
        </p:txBody>
      </p:sp>
      <p:sp>
        <p:nvSpPr>
          <p:cNvPr id="613382" name="Line 20"/>
          <p:cNvSpPr>
            <a:spLocks/>
          </p:cNvSpPr>
          <p:nvPr/>
        </p:nvSpPr>
        <p:spPr bwMode="auto">
          <a:xfrm>
            <a:off x="307975" y="9525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sp>
        <p:nvSpPr>
          <p:cNvPr id="613414" name="Text Box 38"/>
          <p:cNvSpPr txBox="1">
            <a:spLocks noChangeArrowheads="1"/>
          </p:cNvSpPr>
          <p:nvPr/>
        </p:nvSpPr>
        <p:spPr bwMode="auto">
          <a:xfrm>
            <a:off x="533400" y="912813"/>
            <a:ext cx="56515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b="1">
                <a:solidFill>
                  <a:srgbClr val="FFFFFF"/>
                </a:solidFill>
                <a:latin typeface="Arial" charset="0"/>
              </a:rPr>
              <a:t> Mask (code) in aperture plane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       -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make defocus patterns different from     	natural images and easier to discriminate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3423" name="Rectangle 47"/>
          <p:cNvSpPr>
            <a:spLocks noChangeArrowheads="1"/>
          </p:cNvSpPr>
          <p:nvPr/>
        </p:nvSpPr>
        <p:spPr bwMode="auto">
          <a:xfrm>
            <a:off x="457200" y="5334000"/>
            <a:ext cx="28908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Coded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aperture</a:t>
            </a:r>
            <a:endParaRPr lang="en-US" sz="24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 descr="ap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71800"/>
            <a:ext cx="2222500" cy="2273300"/>
          </a:xfrm>
          <a:prstGeom prst="rect">
            <a:avLst/>
          </a:prstGeom>
        </p:spPr>
      </p:pic>
      <p:pic>
        <p:nvPicPr>
          <p:cNvPr id="10" name="Picture 36" descr="coded_05"/>
          <p:cNvPicPr>
            <a:picLocks noChangeAspect="1" noChangeArrowheads="1"/>
          </p:cNvPicPr>
          <p:nvPr/>
        </p:nvPicPr>
        <p:blipFill>
          <a:blip r:embed="rId4" cstate="print"/>
          <a:srcRect l="10213" t="10213" r="10213" b="10213"/>
          <a:stretch>
            <a:fillRect/>
          </a:stretch>
        </p:blipFill>
        <p:spPr bwMode="auto">
          <a:xfrm>
            <a:off x="3733800" y="3276600"/>
            <a:ext cx="1676400" cy="16806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1" name="Picture 62" descr="coded_08"/>
          <p:cNvPicPr>
            <a:picLocks noChangeAspect="1" noChangeArrowheads="1"/>
          </p:cNvPicPr>
          <p:nvPr/>
        </p:nvPicPr>
        <p:blipFill>
          <a:blip r:embed="rId5" cstate="print"/>
          <a:srcRect l="10213" t="10213" r="10213" b="10213"/>
          <a:stretch>
            <a:fillRect/>
          </a:stretch>
        </p:blipFill>
        <p:spPr bwMode="auto">
          <a:xfrm>
            <a:off x="6019800" y="3276600"/>
            <a:ext cx="1676400" cy="16806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83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7" name="AutoShape 3"/>
          <p:cNvSpPr>
            <a:spLocks noChangeArrowheads="1"/>
          </p:cNvSpPr>
          <p:nvPr/>
        </p:nvSpPr>
        <p:spPr bwMode="auto">
          <a:xfrm rot="-5400000">
            <a:off x="6487319" y="4675982"/>
            <a:ext cx="1436687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68" name="AutoShape 4"/>
          <p:cNvSpPr>
            <a:spLocks noChangeArrowheads="1"/>
          </p:cNvSpPr>
          <p:nvPr/>
        </p:nvSpPr>
        <p:spPr bwMode="auto">
          <a:xfrm rot="-5400000">
            <a:off x="7054850" y="4675188"/>
            <a:ext cx="301625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69" name="AutoShape 5"/>
          <p:cNvSpPr>
            <a:spLocks noChangeArrowheads="1"/>
          </p:cNvSpPr>
          <p:nvPr/>
        </p:nvSpPr>
        <p:spPr bwMode="auto">
          <a:xfrm rot="5400000" flipH="1">
            <a:off x="5199856" y="4675982"/>
            <a:ext cx="1436687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71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72" name="Text Box 8"/>
          <p:cNvSpPr txBox="1">
            <a:spLocks noChangeArrowheads="1"/>
          </p:cNvSpPr>
          <p:nvPr/>
        </p:nvSpPr>
        <p:spPr bwMode="auto">
          <a:xfrm>
            <a:off x="4381500" y="388620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1035273" name="Line 9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74" name="Line 10"/>
          <p:cNvSpPr>
            <a:spLocks noChangeShapeType="1"/>
          </p:cNvSpPr>
          <p:nvPr/>
        </p:nvSpPr>
        <p:spPr bwMode="auto">
          <a:xfrm>
            <a:off x="8096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1035277" name="Arc 13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35278" name="Arc 14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35279" name="Arc 15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35280" name="Arc 16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1035283" name="Text Box 19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85" name="AutoShape 21"/>
          <p:cNvSpPr>
            <a:spLocks/>
          </p:cNvSpPr>
          <p:nvPr/>
        </p:nvSpPr>
        <p:spPr bwMode="auto">
          <a:xfrm>
            <a:off x="7524750" y="4848225"/>
            <a:ext cx="266700" cy="971550"/>
          </a:xfrm>
          <a:prstGeom prst="rightBrace">
            <a:avLst>
              <a:gd name="adj1" fmla="val 30357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86" name="Text Box 22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1035287" name="Line 23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88" name="AutoShape 24"/>
          <p:cNvSpPr>
            <a:spLocks noChangeArrowheads="1"/>
          </p:cNvSpPr>
          <p:nvPr/>
        </p:nvSpPr>
        <p:spPr bwMode="auto">
          <a:xfrm rot="-5400000">
            <a:off x="2301875" y="3089275"/>
            <a:ext cx="1436688" cy="4491038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35292" name="AutoShape 28"/>
          <p:cNvSpPr>
            <a:spLocks noChangeArrowheads="1"/>
          </p:cNvSpPr>
          <p:nvPr/>
        </p:nvSpPr>
        <p:spPr bwMode="auto">
          <a:xfrm rot="5400000" flipH="1">
            <a:off x="5767387" y="4675188"/>
            <a:ext cx="301625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1035294" name="Arc 30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35295" name="Arc 31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35296" name="Arc 32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35297" name="Arc 33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1035298" name="Text Box 34"/>
          <p:cNvSpPr txBox="1">
            <a:spLocks noChangeArrowheads="1"/>
          </p:cNvSpPr>
          <p:nvPr/>
        </p:nvSpPr>
        <p:spPr bwMode="auto">
          <a:xfrm>
            <a:off x="3683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sp>
        <p:nvSpPr>
          <p:cNvPr id="1035303" name="Rectangle 39"/>
          <p:cNvSpPr>
            <a:spLocks noGrp="1" noChangeArrowheads="1"/>
          </p:cNvSpPr>
          <p:nvPr>
            <p:ph type="title"/>
          </p:nvPr>
        </p:nvSpPr>
        <p:spPr>
          <a:xfrm>
            <a:off x="304800" y="-80963"/>
            <a:ext cx="8458200" cy="1098551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Solution: lens with occluder</a:t>
            </a:r>
          </a:p>
        </p:txBody>
      </p:sp>
      <p:sp>
        <p:nvSpPr>
          <p:cNvPr id="1035309" name="Text Box 45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5260975" y="4614863"/>
            <a:ext cx="2601913" cy="1436687"/>
            <a:chOff x="3146" y="2907"/>
            <a:chExt cx="1639" cy="905"/>
          </a:xfrm>
        </p:grpSpPr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3957" y="2907"/>
              <a:ext cx="828" cy="905"/>
              <a:chOff x="3465" y="3305"/>
              <a:chExt cx="828" cy="905"/>
            </a:xfrm>
          </p:grpSpPr>
          <p:sp>
            <p:nvSpPr>
              <p:cNvPr id="615452" name="AutoShape 28"/>
              <p:cNvSpPr>
                <a:spLocks noChangeArrowheads="1"/>
              </p:cNvSpPr>
              <p:nvPr/>
            </p:nvSpPr>
            <p:spPr bwMode="auto">
              <a:xfrm rot="-5400000">
                <a:off x="3426" y="3344"/>
                <a:ext cx="905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615460" name="AutoShape 36"/>
              <p:cNvSpPr>
                <a:spLocks noChangeArrowheads="1"/>
              </p:cNvSpPr>
              <p:nvPr/>
            </p:nvSpPr>
            <p:spPr bwMode="auto">
              <a:xfrm rot="-5400000">
                <a:off x="3605" y="3344"/>
                <a:ext cx="547" cy="828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615461" name="AutoShape 37"/>
              <p:cNvSpPr>
                <a:spLocks noChangeArrowheads="1"/>
              </p:cNvSpPr>
              <p:nvPr/>
            </p:nvSpPr>
            <p:spPr bwMode="auto">
              <a:xfrm rot="-5400000">
                <a:off x="3784" y="3343"/>
                <a:ext cx="190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</p:grpSp>
        <p:sp>
          <p:nvSpPr>
            <p:cNvPr id="615464" name="AutoShape 40"/>
            <p:cNvSpPr>
              <a:spLocks noChangeArrowheads="1"/>
            </p:cNvSpPr>
            <p:nvPr/>
          </p:nvSpPr>
          <p:spPr bwMode="auto">
            <a:xfrm rot="5400000" flipH="1">
              <a:off x="3107" y="2946"/>
              <a:ext cx="905" cy="828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615465" name="AutoShape 41"/>
          <p:cNvSpPr>
            <a:spLocks noChangeArrowheads="1"/>
          </p:cNvSpPr>
          <p:nvPr/>
        </p:nvSpPr>
        <p:spPr bwMode="auto">
          <a:xfrm rot="5400000" flipH="1">
            <a:off x="5484018" y="4675982"/>
            <a:ext cx="868363" cy="131445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42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Solution: lens with occluder</a:t>
            </a:r>
          </a:p>
        </p:txBody>
      </p:sp>
      <p:sp>
        <p:nvSpPr>
          <p:cNvPr id="615430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432" name="Text Box 8"/>
          <p:cNvSpPr txBox="1">
            <a:spLocks noChangeArrowheads="1"/>
          </p:cNvSpPr>
          <p:nvPr/>
        </p:nvSpPr>
        <p:spPr bwMode="auto">
          <a:xfrm>
            <a:off x="4381500" y="38862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 with coded aperture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615434" name="Line 10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435" name="Line 11"/>
          <p:cNvSpPr>
            <a:spLocks noChangeShapeType="1"/>
          </p:cNvSpPr>
          <p:nvPr/>
        </p:nvSpPr>
        <p:spPr bwMode="auto">
          <a:xfrm>
            <a:off x="8096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473" name="Line 49"/>
          <p:cNvSpPr>
            <a:spLocks noChangeShapeType="1"/>
          </p:cNvSpPr>
          <p:nvPr/>
        </p:nvSpPr>
        <p:spPr bwMode="auto">
          <a:xfrm>
            <a:off x="5284788" y="4902200"/>
            <a:ext cx="1587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615469" name="Arc 45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15470" name="Arc 46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15471" name="Arc 47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15472" name="Arc 48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615431" name="Text Box 7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615493" name="Rectangle 69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439" name="AutoShape 15"/>
          <p:cNvSpPr>
            <a:spLocks/>
          </p:cNvSpPr>
          <p:nvPr/>
        </p:nvSpPr>
        <p:spPr bwMode="auto">
          <a:xfrm>
            <a:off x="7524750" y="4848225"/>
            <a:ext cx="266700" cy="971550"/>
          </a:xfrm>
          <a:prstGeom prst="rightBrace">
            <a:avLst>
              <a:gd name="adj1" fmla="val 30357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440" name="Text Box 16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615449" name="Line 25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450" name="AutoShape 26"/>
          <p:cNvSpPr>
            <a:spLocks noChangeArrowheads="1"/>
          </p:cNvSpPr>
          <p:nvPr/>
        </p:nvSpPr>
        <p:spPr bwMode="auto">
          <a:xfrm rot="-5400000">
            <a:off x="2301875" y="3089275"/>
            <a:ext cx="1436688" cy="4491038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501" name="Rectangle 77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615502" name="Rectangle 78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Aperture pattern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pic>
        <p:nvPicPr>
          <p:cNvPr id="615500" name="Picture 76" descr="coded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4530" y="765"/>
            <a:chExt cx="1095" cy="1085"/>
          </a:xfrm>
        </p:grpSpPr>
        <p:sp>
          <p:nvSpPr>
            <p:cNvPr id="615504" name="Rectangle 80"/>
            <p:cNvSpPr>
              <a:spLocks noChangeArrowheads="1"/>
            </p:cNvSpPr>
            <p:nvPr/>
          </p:nvSpPr>
          <p:spPr bwMode="auto">
            <a:xfrm>
              <a:off x="4530" y="767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615505" name="Picture 81"/>
            <p:cNvPicPr>
              <a:picLocks noChangeArrowheads="1"/>
            </p:cNvPicPr>
            <p:nvPr/>
          </p:nvPicPr>
          <p:blipFill>
            <a:blip r:embed="rId4" cstate="print"/>
            <a:srcRect l="50218" r="-1196" b="49907"/>
            <a:stretch>
              <a:fillRect/>
            </a:stretch>
          </p:blipFill>
          <p:spPr bwMode="auto">
            <a:xfrm>
              <a:off x="4540" y="765"/>
              <a:ext cx="1085" cy="10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615516" name="AutoShape 92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15466" name="AutoShape 42"/>
          <p:cNvSpPr>
            <a:spLocks noChangeArrowheads="1"/>
          </p:cNvSpPr>
          <p:nvPr/>
        </p:nvSpPr>
        <p:spPr bwMode="auto">
          <a:xfrm rot="5400000" flipH="1">
            <a:off x="5767387" y="4675188"/>
            <a:ext cx="301625" cy="1314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615486" name="Arc 62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15487" name="Arc 63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15488" name="Arc 64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615489" name="Arc 65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615520" name="Text Box 96"/>
          <p:cNvSpPr txBox="1">
            <a:spLocks noChangeArrowheads="1"/>
          </p:cNvSpPr>
          <p:nvPr/>
        </p:nvSpPr>
        <p:spPr bwMode="auto">
          <a:xfrm>
            <a:off x="3683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sp>
        <p:nvSpPr>
          <p:cNvPr id="615521" name="Text Box 97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01" grpId="0"/>
      <p:bldP spid="615502" grpId="0"/>
      <p:bldP spid="6155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964" name="Picture 60" descr="coded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260975" y="4614863"/>
            <a:ext cx="3035300" cy="1436687"/>
            <a:chOff x="3146" y="2907"/>
            <a:chExt cx="1639" cy="905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957" y="2907"/>
              <a:ext cx="828" cy="905"/>
              <a:chOff x="3465" y="3305"/>
              <a:chExt cx="828" cy="905"/>
            </a:xfrm>
          </p:grpSpPr>
          <p:sp>
            <p:nvSpPr>
              <p:cNvPr id="891917" name="AutoShape 13"/>
              <p:cNvSpPr>
                <a:spLocks noChangeArrowheads="1"/>
              </p:cNvSpPr>
              <p:nvPr/>
            </p:nvSpPr>
            <p:spPr bwMode="auto">
              <a:xfrm rot="-5400000">
                <a:off x="3426" y="3344"/>
                <a:ext cx="905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891918" name="AutoShape 14"/>
              <p:cNvSpPr>
                <a:spLocks noChangeArrowheads="1"/>
              </p:cNvSpPr>
              <p:nvPr/>
            </p:nvSpPr>
            <p:spPr bwMode="auto">
              <a:xfrm rot="-5400000">
                <a:off x="3605" y="3344"/>
                <a:ext cx="547" cy="828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891919" name="AutoShape 15"/>
              <p:cNvSpPr>
                <a:spLocks noChangeArrowheads="1"/>
              </p:cNvSpPr>
              <p:nvPr/>
            </p:nvSpPr>
            <p:spPr bwMode="auto">
              <a:xfrm rot="-5400000">
                <a:off x="3784" y="3343"/>
                <a:ext cx="190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</p:grpSp>
        <p:sp>
          <p:nvSpPr>
            <p:cNvPr id="891920" name="AutoShape 16"/>
            <p:cNvSpPr>
              <a:spLocks noChangeArrowheads="1"/>
            </p:cNvSpPr>
            <p:nvPr/>
          </p:nvSpPr>
          <p:spPr bwMode="auto">
            <a:xfrm rot="5400000" flipH="1">
              <a:off x="3107" y="2946"/>
              <a:ext cx="905" cy="828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1921" name="AutoShape 17"/>
          <p:cNvSpPr>
            <a:spLocks noChangeArrowheads="1"/>
          </p:cNvSpPr>
          <p:nvPr/>
        </p:nvSpPr>
        <p:spPr bwMode="auto">
          <a:xfrm rot="5400000" flipH="1">
            <a:off x="5593556" y="4566444"/>
            <a:ext cx="868363" cy="153352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08" name="Text Box 4"/>
          <p:cNvSpPr txBox="1">
            <a:spLocks noChangeArrowheads="1"/>
          </p:cNvSpPr>
          <p:nvPr/>
        </p:nvSpPr>
        <p:spPr bwMode="auto">
          <a:xfrm>
            <a:off x="4381500" y="38862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 with coded aperture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891910" name="Line 6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11" name="Line 7"/>
          <p:cNvSpPr>
            <a:spLocks noChangeShapeType="1"/>
          </p:cNvSpPr>
          <p:nvPr/>
        </p:nvSpPr>
        <p:spPr bwMode="auto">
          <a:xfrm>
            <a:off x="8096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12" name="Line 8"/>
          <p:cNvSpPr>
            <a:spLocks noChangeShapeType="1"/>
          </p:cNvSpPr>
          <p:nvPr/>
        </p:nvSpPr>
        <p:spPr bwMode="auto">
          <a:xfrm>
            <a:off x="12287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13" name="Line 9"/>
          <p:cNvSpPr>
            <a:spLocks noChangeShapeType="1"/>
          </p:cNvSpPr>
          <p:nvPr/>
        </p:nvSpPr>
        <p:spPr bwMode="auto">
          <a:xfrm>
            <a:off x="5284788" y="4900613"/>
            <a:ext cx="1587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891924" name="Arc 20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1925" name="Arc 21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1926" name="Arc 22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1927" name="Arc 23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1930" name="Text Box 26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891931" name="Rectangle 27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33" name="Text Box 29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891934" name="Line 30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36" name="AutoShape 32"/>
          <p:cNvSpPr>
            <a:spLocks noChangeArrowheads="1"/>
          </p:cNvSpPr>
          <p:nvPr/>
        </p:nvSpPr>
        <p:spPr bwMode="auto">
          <a:xfrm rot="-5400000">
            <a:off x="2517775" y="3303588"/>
            <a:ext cx="1436687" cy="4059238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46" name="AutoShape 42"/>
          <p:cNvSpPr>
            <a:spLocks/>
          </p:cNvSpPr>
          <p:nvPr/>
        </p:nvSpPr>
        <p:spPr bwMode="auto">
          <a:xfrm>
            <a:off x="7524750" y="5003800"/>
            <a:ext cx="266700" cy="660400"/>
          </a:xfrm>
          <a:prstGeom prst="rightBrace">
            <a:avLst>
              <a:gd name="adj1" fmla="val 20635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22" name="AutoShape 18"/>
          <p:cNvSpPr>
            <a:spLocks noChangeArrowheads="1"/>
          </p:cNvSpPr>
          <p:nvPr/>
        </p:nvSpPr>
        <p:spPr bwMode="auto">
          <a:xfrm rot="5400000" flipH="1">
            <a:off x="5876925" y="4565650"/>
            <a:ext cx="301625" cy="1533525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891938" name="Arc 3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1939" name="Arc 3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1940" name="Arc 3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1941" name="Arc 3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1947" name="Rectangle 43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891948" name="Rectangle 44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Aperture pattern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4530" y="765"/>
            <a:chExt cx="1095" cy="1085"/>
          </a:xfrm>
        </p:grpSpPr>
        <p:sp>
          <p:nvSpPr>
            <p:cNvPr id="891951" name="Rectangle 47"/>
            <p:cNvSpPr>
              <a:spLocks noChangeArrowheads="1"/>
            </p:cNvSpPr>
            <p:nvPr/>
          </p:nvSpPr>
          <p:spPr bwMode="auto">
            <a:xfrm>
              <a:off x="4530" y="767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891952" name="Picture 48"/>
            <p:cNvPicPr>
              <a:picLocks noChangeArrowheads="1"/>
            </p:cNvPicPr>
            <p:nvPr/>
          </p:nvPicPr>
          <p:blipFill>
            <a:blip r:embed="rId4" cstate="print"/>
            <a:srcRect l="50218" r="-1196" b="49907"/>
            <a:stretch>
              <a:fillRect/>
            </a:stretch>
          </p:blipFill>
          <p:spPr bwMode="auto">
            <a:xfrm>
              <a:off x="4540" y="765"/>
              <a:ext cx="1085" cy="10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891953" name="AutoShape 49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62" name="Rectangle 58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Solution: lens with occluder</a:t>
            </a:r>
          </a:p>
        </p:txBody>
      </p:sp>
      <p:sp>
        <p:nvSpPr>
          <p:cNvPr id="891963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1965" name="Text Box 61"/>
          <p:cNvSpPr txBox="1">
            <a:spLocks noChangeArrowheads="1"/>
          </p:cNvSpPr>
          <p:nvPr/>
        </p:nvSpPr>
        <p:spPr bwMode="auto">
          <a:xfrm>
            <a:off x="7874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sp>
        <p:nvSpPr>
          <p:cNvPr id="891966" name="Text Box 62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004" name="Picture 52" descr="coded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260975" y="4614863"/>
            <a:ext cx="3465513" cy="1436687"/>
            <a:chOff x="3146" y="2907"/>
            <a:chExt cx="1639" cy="905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957" y="2907"/>
              <a:ext cx="828" cy="905"/>
              <a:chOff x="3465" y="3305"/>
              <a:chExt cx="828" cy="905"/>
            </a:xfrm>
          </p:grpSpPr>
          <p:sp>
            <p:nvSpPr>
              <p:cNvPr id="893965" name="AutoShape 13"/>
              <p:cNvSpPr>
                <a:spLocks noChangeArrowheads="1"/>
              </p:cNvSpPr>
              <p:nvPr/>
            </p:nvSpPr>
            <p:spPr bwMode="auto">
              <a:xfrm rot="-5400000">
                <a:off x="3426" y="3344"/>
                <a:ext cx="905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893966" name="AutoShape 14"/>
              <p:cNvSpPr>
                <a:spLocks noChangeArrowheads="1"/>
              </p:cNvSpPr>
              <p:nvPr/>
            </p:nvSpPr>
            <p:spPr bwMode="auto">
              <a:xfrm rot="-5400000">
                <a:off x="3605" y="3344"/>
                <a:ext cx="547" cy="828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893967" name="AutoShape 15"/>
              <p:cNvSpPr>
                <a:spLocks noChangeArrowheads="1"/>
              </p:cNvSpPr>
              <p:nvPr/>
            </p:nvSpPr>
            <p:spPr bwMode="auto">
              <a:xfrm rot="-5400000">
                <a:off x="3784" y="3343"/>
                <a:ext cx="190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</p:grpSp>
        <p:sp>
          <p:nvSpPr>
            <p:cNvPr id="893968" name="AutoShape 16"/>
            <p:cNvSpPr>
              <a:spLocks noChangeArrowheads="1"/>
            </p:cNvSpPr>
            <p:nvPr/>
          </p:nvSpPr>
          <p:spPr bwMode="auto">
            <a:xfrm rot="5400000" flipH="1">
              <a:off x="3107" y="2946"/>
              <a:ext cx="905" cy="828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3969" name="AutoShape 17"/>
          <p:cNvSpPr>
            <a:spLocks noChangeArrowheads="1"/>
          </p:cNvSpPr>
          <p:nvPr/>
        </p:nvSpPr>
        <p:spPr bwMode="auto">
          <a:xfrm rot="5400000" flipH="1">
            <a:off x="5702300" y="4457700"/>
            <a:ext cx="868363" cy="1751013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56" name="Text Box 4"/>
          <p:cNvSpPr txBox="1">
            <a:spLocks noChangeArrowheads="1"/>
          </p:cNvSpPr>
          <p:nvPr/>
        </p:nvSpPr>
        <p:spPr bwMode="auto">
          <a:xfrm>
            <a:off x="4381500" y="38862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 with coded aperture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893958" name="Line 6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59" name="Line 7"/>
          <p:cNvSpPr>
            <a:spLocks noChangeShapeType="1"/>
          </p:cNvSpPr>
          <p:nvPr/>
        </p:nvSpPr>
        <p:spPr bwMode="auto">
          <a:xfrm>
            <a:off x="8096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60" name="Line 8"/>
          <p:cNvSpPr>
            <a:spLocks noChangeShapeType="1"/>
          </p:cNvSpPr>
          <p:nvPr/>
        </p:nvSpPr>
        <p:spPr bwMode="auto">
          <a:xfrm>
            <a:off x="12287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61" name="Line 9"/>
          <p:cNvSpPr>
            <a:spLocks noChangeShapeType="1"/>
          </p:cNvSpPr>
          <p:nvPr/>
        </p:nvSpPr>
        <p:spPr bwMode="auto">
          <a:xfrm>
            <a:off x="5284788" y="4900613"/>
            <a:ext cx="1587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893972" name="Arc 20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3973" name="Arc 21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3974" name="Arc 22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3975" name="Arc 23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3976" name="Line 24"/>
          <p:cNvSpPr>
            <a:spLocks noChangeShapeType="1"/>
          </p:cNvSpPr>
          <p:nvPr/>
        </p:nvSpPr>
        <p:spPr bwMode="auto">
          <a:xfrm>
            <a:off x="16478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78" name="Text Box 26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893979" name="Rectangle 27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81" name="Text Box 29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893982" name="Line 30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84" name="AutoShape 32"/>
          <p:cNvSpPr>
            <a:spLocks noChangeArrowheads="1"/>
          </p:cNvSpPr>
          <p:nvPr/>
        </p:nvSpPr>
        <p:spPr bwMode="auto">
          <a:xfrm rot="-5400000">
            <a:off x="2734469" y="3520282"/>
            <a:ext cx="1436687" cy="36258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93" name="AutoShape 41"/>
          <p:cNvSpPr>
            <a:spLocks/>
          </p:cNvSpPr>
          <p:nvPr/>
        </p:nvSpPr>
        <p:spPr bwMode="auto">
          <a:xfrm>
            <a:off x="7524750" y="5129213"/>
            <a:ext cx="266700" cy="407987"/>
          </a:xfrm>
          <a:prstGeom prst="rightBrace">
            <a:avLst>
              <a:gd name="adj1" fmla="val 12748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3970" name="AutoShape 18"/>
          <p:cNvSpPr>
            <a:spLocks noChangeArrowheads="1"/>
          </p:cNvSpPr>
          <p:nvPr/>
        </p:nvSpPr>
        <p:spPr bwMode="auto">
          <a:xfrm rot="5400000" flipH="1">
            <a:off x="5985669" y="4456906"/>
            <a:ext cx="301625" cy="1751013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893986" name="Arc 3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3987" name="Arc 3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3988" name="Arc 3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3989" name="Arc 3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3994" name="Rectangle 42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893995" name="Rectangle 43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Aperture pattern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4530" y="765"/>
            <a:chExt cx="1095" cy="1085"/>
          </a:xfrm>
        </p:grpSpPr>
        <p:sp>
          <p:nvSpPr>
            <p:cNvPr id="893998" name="Rectangle 46"/>
            <p:cNvSpPr>
              <a:spLocks noChangeArrowheads="1"/>
            </p:cNvSpPr>
            <p:nvPr/>
          </p:nvSpPr>
          <p:spPr bwMode="auto">
            <a:xfrm>
              <a:off x="4530" y="767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893999" name="Picture 47"/>
            <p:cNvPicPr>
              <a:picLocks noChangeArrowheads="1"/>
            </p:cNvPicPr>
            <p:nvPr/>
          </p:nvPicPr>
          <p:blipFill>
            <a:blip r:embed="rId4" cstate="print"/>
            <a:srcRect l="50218" r="-1196" b="49907"/>
            <a:stretch>
              <a:fillRect/>
            </a:stretch>
          </p:blipFill>
          <p:spPr bwMode="auto">
            <a:xfrm>
              <a:off x="4540" y="765"/>
              <a:ext cx="1085" cy="10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894000" name="AutoShape 48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4002" name="Rectangle 50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Solution: lens with occluder</a:t>
            </a:r>
          </a:p>
        </p:txBody>
      </p:sp>
      <p:sp>
        <p:nvSpPr>
          <p:cNvPr id="894003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4005" name="Text Box 53"/>
          <p:cNvSpPr txBox="1">
            <a:spLocks noChangeArrowheads="1"/>
          </p:cNvSpPr>
          <p:nvPr/>
        </p:nvSpPr>
        <p:spPr bwMode="auto">
          <a:xfrm>
            <a:off x="12065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sp>
        <p:nvSpPr>
          <p:cNvPr id="894006" name="Text Box 54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52" name="Picture 52" descr="coded_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260975" y="4614863"/>
            <a:ext cx="3883025" cy="1436687"/>
            <a:chOff x="3146" y="2907"/>
            <a:chExt cx="1639" cy="905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957" y="2907"/>
              <a:ext cx="828" cy="905"/>
              <a:chOff x="3465" y="3305"/>
              <a:chExt cx="828" cy="905"/>
            </a:xfrm>
          </p:grpSpPr>
          <p:sp>
            <p:nvSpPr>
              <p:cNvPr id="896013" name="AutoShape 13"/>
              <p:cNvSpPr>
                <a:spLocks noChangeArrowheads="1"/>
              </p:cNvSpPr>
              <p:nvPr/>
            </p:nvSpPr>
            <p:spPr bwMode="auto">
              <a:xfrm rot="-5400000">
                <a:off x="3426" y="3344"/>
                <a:ext cx="905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896014" name="AutoShape 14"/>
              <p:cNvSpPr>
                <a:spLocks noChangeArrowheads="1"/>
              </p:cNvSpPr>
              <p:nvPr/>
            </p:nvSpPr>
            <p:spPr bwMode="auto">
              <a:xfrm rot="-5400000">
                <a:off x="3605" y="3344"/>
                <a:ext cx="547" cy="828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896015" name="AutoShape 15"/>
              <p:cNvSpPr>
                <a:spLocks noChangeArrowheads="1"/>
              </p:cNvSpPr>
              <p:nvPr/>
            </p:nvSpPr>
            <p:spPr bwMode="auto">
              <a:xfrm rot="-5400000">
                <a:off x="3784" y="3343"/>
                <a:ext cx="190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</p:grpSp>
        <p:sp>
          <p:nvSpPr>
            <p:cNvPr id="896016" name="AutoShape 16"/>
            <p:cNvSpPr>
              <a:spLocks noChangeArrowheads="1"/>
            </p:cNvSpPr>
            <p:nvPr/>
          </p:nvSpPr>
          <p:spPr bwMode="auto">
            <a:xfrm rot="5400000" flipH="1">
              <a:off x="3107" y="2946"/>
              <a:ext cx="905" cy="828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6017" name="AutoShape 17"/>
          <p:cNvSpPr>
            <a:spLocks noChangeArrowheads="1"/>
          </p:cNvSpPr>
          <p:nvPr/>
        </p:nvSpPr>
        <p:spPr bwMode="auto">
          <a:xfrm rot="5400000" flipH="1">
            <a:off x="5807868" y="4352132"/>
            <a:ext cx="868363" cy="196215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04" name="Text Box 4"/>
          <p:cNvSpPr txBox="1">
            <a:spLocks noChangeArrowheads="1"/>
          </p:cNvSpPr>
          <p:nvPr/>
        </p:nvSpPr>
        <p:spPr bwMode="auto">
          <a:xfrm>
            <a:off x="4381500" y="38862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 with coded aperture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896006" name="Line 6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07" name="Line 7"/>
          <p:cNvSpPr>
            <a:spLocks noChangeShapeType="1"/>
          </p:cNvSpPr>
          <p:nvPr/>
        </p:nvSpPr>
        <p:spPr bwMode="auto">
          <a:xfrm>
            <a:off x="8096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08" name="Line 8"/>
          <p:cNvSpPr>
            <a:spLocks noChangeShapeType="1"/>
          </p:cNvSpPr>
          <p:nvPr/>
        </p:nvSpPr>
        <p:spPr bwMode="auto">
          <a:xfrm>
            <a:off x="12287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09" name="Line 9"/>
          <p:cNvSpPr>
            <a:spLocks noChangeShapeType="1"/>
          </p:cNvSpPr>
          <p:nvPr/>
        </p:nvSpPr>
        <p:spPr bwMode="auto">
          <a:xfrm>
            <a:off x="5284788" y="4900613"/>
            <a:ext cx="1587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896020" name="Arc 20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6021" name="Arc 21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6022" name="Arc 22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6023" name="Arc 23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6024" name="Line 24"/>
          <p:cNvSpPr>
            <a:spLocks noChangeShapeType="1"/>
          </p:cNvSpPr>
          <p:nvPr/>
        </p:nvSpPr>
        <p:spPr bwMode="auto">
          <a:xfrm>
            <a:off x="16478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25" name="Line 25"/>
          <p:cNvSpPr>
            <a:spLocks noChangeShapeType="1"/>
          </p:cNvSpPr>
          <p:nvPr/>
        </p:nvSpPr>
        <p:spPr bwMode="auto">
          <a:xfrm>
            <a:off x="20669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26" name="Text Box 26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896027" name="Rectangle 27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29" name="Text Box 29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896030" name="Line 30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32" name="AutoShape 32"/>
          <p:cNvSpPr>
            <a:spLocks noChangeArrowheads="1"/>
          </p:cNvSpPr>
          <p:nvPr/>
        </p:nvSpPr>
        <p:spPr bwMode="auto">
          <a:xfrm rot="-5400000">
            <a:off x="2940050" y="3725863"/>
            <a:ext cx="1436687" cy="3214688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41" name="AutoShape 41"/>
          <p:cNvSpPr>
            <a:spLocks/>
          </p:cNvSpPr>
          <p:nvPr/>
        </p:nvSpPr>
        <p:spPr bwMode="auto">
          <a:xfrm>
            <a:off x="7524750" y="5205413"/>
            <a:ext cx="266700" cy="258762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18" name="AutoShape 18"/>
          <p:cNvSpPr>
            <a:spLocks noChangeArrowheads="1"/>
          </p:cNvSpPr>
          <p:nvPr/>
        </p:nvSpPr>
        <p:spPr bwMode="auto">
          <a:xfrm rot="5400000" flipH="1">
            <a:off x="6091237" y="4351338"/>
            <a:ext cx="301625" cy="19621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896034" name="Arc 3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6035" name="Arc 3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6036" name="Arc 3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96037" name="Arc 3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96042" name="Rectangle 42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896043" name="Rectangle 43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Aperture pattern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4530" y="765"/>
            <a:chExt cx="1095" cy="1085"/>
          </a:xfrm>
        </p:grpSpPr>
        <p:sp>
          <p:nvSpPr>
            <p:cNvPr id="896046" name="Rectangle 46"/>
            <p:cNvSpPr>
              <a:spLocks noChangeArrowheads="1"/>
            </p:cNvSpPr>
            <p:nvPr/>
          </p:nvSpPr>
          <p:spPr bwMode="auto">
            <a:xfrm>
              <a:off x="4530" y="767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896047" name="Picture 47"/>
            <p:cNvPicPr>
              <a:picLocks noChangeArrowheads="1"/>
            </p:cNvPicPr>
            <p:nvPr/>
          </p:nvPicPr>
          <p:blipFill>
            <a:blip r:embed="rId4" cstate="print"/>
            <a:srcRect l="50218" r="-1196" b="49907"/>
            <a:stretch>
              <a:fillRect/>
            </a:stretch>
          </p:blipFill>
          <p:spPr bwMode="auto">
            <a:xfrm>
              <a:off x="4540" y="765"/>
              <a:ext cx="1085" cy="10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896048" name="AutoShape 48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50" name="Rectangle 50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Solution: lens with occluder</a:t>
            </a:r>
          </a:p>
        </p:txBody>
      </p:sp>
      <p:sp>
        <p:nvSpPr>
          <p:cNvPr id="896051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96053" name="Text Box 53"/>
          <p:cNvSpPr txBox="1">
            <a:spLocks noChangeArrowheads="1"/>
          </p:cNvSpPr>
          <p:nvPr/>
        </p:nvSpPr>
        <p:spPr bwMode="auto">
          <a:xfrm>
            <a:off x="16256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sp>
        <p:nvSpPr>
          <p:cNvPr id="896054" name="Text Box 54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908" name="Picture 52" descr="coded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1171575"/>
            <a:ext cx="1644650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260975" y="4614863"/>
            <a:ext cx="4360863" cy="1436687"/>
            <a:chOff x="3146" y="2907"/>
            <a:chExt cx="1639" cy="905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957" y="2907"/>
              <a:ext cx="828" cy="905"/>
              <a:chOff x="3465" y="3305"/>
              <a:chExt cx="828" cy="905"/>
            </a:xfrm>
          </p:grpSpPr>
          <p:sp>
            <p:nvSpPr>
              <p:cNvPr id="889869" name="AutoShape 13"/>
              <p:cNvSpPr>
                <a:spLocks noChangeArrowheads="1"/>
              </p:cNvSpPr>
              <p:nvPr/>
            </p:nvSpPr>
            <p:spPr bwMode="auto">
              <a:xfrm rot="-5400000">
                <a:off x="3426" y="3344"/>
                <a:ext cx="905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889870" name="AutoShape 14"/>
              <p:cNvSpPr>
                <a:spLocks noChangeArrowheads="1"/>
              </p:cNvSpPr>
              <p:nvPr/>
            </p:nvSpPr>
            <p:spPr bwMode="auto">
              <a:xfrm rot="-5400000">
                <a:off x="3605" y="3344"/>
                <a:ext cx="547" cy="828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sp>
            <p:nvSpPr>
              <p:cNvPr id="889871" name="AutoShape 15"/>
              <p:cNvSpPr>
                <a:spLocks noChangeArrowheads="1"/>
              </p:cNvSpPr>
              <p:nvPr/>
            </p:nvSpPr>
            <p:spPr bwMode="auto">
              <a:xfrm rot="-5400000">
                <a:off x="3784" y="3343"/>
                <a:ext cx="190" cy="828"/>
              </a:xfrm>
              <a:prstGeom prst="triangle">
                <a:avLst>
                  <a:gd name="adj" fmla="val 50000"/>
                </a:avLst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</p:grpSp>
        <p:sp>
          <p:nvSpPr>
            <p:cNvPr id="889872" name="AutoShape 16"/>
            <p:cNvSpPr>
              <a:spLocks noChangeArrowheads="1"/>
            </p:cNvSpPr>
            <p:nvPr/>
          </p:nvSpPr>
          <p:spPr bwMode="auto">
            <a:xfrm rot="5400000" flipH="1">
              <a:off x="3107" y="2946"/>
              <a:ext cx="905" cy="828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89873" name="AutoShape 17"/>
          <p:cNvSpPr>
            <a:spLocks noChangeArrowheads="1"/>
          </p:cNvSpPr>
          <p:nvPr/>
        </p:nvSpPr>
        <p:spPr bwMode="auto">
          <a:xfrm rot="5400000" flipH="1">
            <a:off x="5928518" y="4231482"/>
            <a:ext cx="868363" cy="220345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60" name="Text Box 4"/>
          <p:cNvSpPr txBox="1">
            <a:spLocks noChangeArrowheads="1"/>
          </p:cNvSpPr>
          <p:nvPr/>
        </p:nvSpPr>
        <p:spPr bwMode="auto">
          <a:xfrm>
            <a:off x="4381500" y="3886200"/>
            <a:ext cx="1828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Lens with coded aperture</a:t>
            </a:r>
            <a:endParaRPr lang="en-US" sz="1600" b="1" smtClean="0">
              <a:solidFill>
                <a:srgbClr val="004731"/>
              </a:solidFill>
            </a:endParaRPr>
          </a:p>
        </p:txBody>
      </p:sp>
      <p:sp>
        <p:nvSpPr>
          <p:cNvPr id="889862" name="Line 6"/>
          <p:cNvSpPr>
            <a:spLocks noChangeShapeType="1"/>
          </p:cNvSpPr>
          <p:nvPr/>
        </p:nvSpPr>
        <p:spPr bwMode="auto">
          <a:xfrm>
            <a:off x="2486025" y="4343400"/>
            <a:ext cx="0" cy="198120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63" name="Line 7"/>
          <p:cNvSpPr>
            <a:spLocks noChangeShapeType="1"/>
          </p:cNvSpPr>
          <p:nvPr/>
        </p:nvSpPr>
        <p:spPr bwMode="auto">
          <a:xfrm>
            <a:off x="8096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64" name="Line 8"/>
          <p:cNvSpPr>
            <a:spLocks noChangeShapeType="1"/>
          </p:cNvSpPr>
          <p:nvPr/>
        </p:nvSpPr>
        <p:spPr bwMode="auto">
          <a:xfrm>
            <a:off x="12287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65" name="Line 9"/>
          <p:cNvSpPr>
            <a:spLocks noChangeShapeType="1"/>
          </p:cNvSpPr>
          <p:nvPr/>
        </p:nvSpPr>
        <p:spPr bwMode="auto">
          <a:xfrm>
            <a:off x="5284788" y="4900613"/>
            <a:ext cx="1587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889876" name="Arc 20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89877" name="Arc 21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89878" name="Arc 22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89879" name="Arc 23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89880" name="Line 24"/>
          <p:cNvSpPr>
            <a:spLocks noChangeShapeType="1"/>
          </p:cNvSpPr>
          <p:nvPr/>
        </p:nvSpPr>
        <p:spPr bwMode="auto">
          <a:xfrm>
            <a:off x="16478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81" name="Line 25"/>
          <p:cNvSpPr>
            <a:spLocks noChangeShapeType="1"/>
          </p:cNvSpPr>
          <p:nvPr/>
        </p:nvSpPr>
        <p:spPr bwMode="auto">
          <a:xfrm>
            <a:off x="2066925" y="4343400"/>
            <a:ext cx="0" cy="1981200"/>
          </a:xfrm>
          <a:prstGeom prst="line">
            <a:avLst/>
          </a:prstGeom>
          <a:noFill/>
          <a:ln w="38100">
            <a:solidFill>
              <a:srgbClr val="D7E3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82" name="Text Box 26"/>
          <p:cNvSpPr txBox="1">
            <a:spLocks noChangeArrowheads="1"/>
          </p:cNvSpPr>
          <p:nvPr/>
        </p:nvSpPr>
        <p:spPr bwMode="auto">
          <a:xfrm>
            <a:off x="6753225" y="3762375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Camera sensor</a:t>
            </a:r>
          </a:p>
        </p:txBody>
      </p:sp>
      <p:sp>
        <p:nvSpPr>
          <p:cNvPr id="889883" name="Rectangle 27"/>
          <p:cNvSpPr>
            <a:spLocks noChangeArrowheads="1"/>
          </p:cNvSpPr>
          <p:nvPr/>
        </p:nvSpPr>
        <p:spPr bwMode="auto">
          <a:xfrm>
            <a:off x="7456488" y="4370388"/>
            <a:ext cx="2009775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85" name="Text Box 29"/>
          <p:cNvSpPr txBox="1">
            <a:spLocks noChangeArrowheads="1"/>
          </p:cNvSpPr>
          <p:nvPr/>
        </p:nvSpPr>
        <p:spPr bwMode="auto">
          <a:xfrm>
            <a:off x="7591425" y="5057775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Point spread function</a:t>
            </a:r>
          </a:p>
        </p:txBody>
      </p:sp>
      <p:sp>
        <p:nvSpPr>
          <p:cNvPr id="889886" name="Line 30"/>
          <p:cNvSpPr>
            <a:spLocks noChangeShapeType="1"/>
          </p:cNvSpPr>
          <p:nvPr/>
        </p:nvSpPr>
        <p:spPr bwMode="auto">
          <a:xfrm>
            <a:off x="7439025" y="4457700"/>
            <a:ext cx="0" cy="17526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88" name="AutoShape 32"/>
          <p:cNvSpPr>
            <a:spLocks noChangeArrowheads="1"/>
          </p:cNvSpPr>
          <p:nvPr/>
        </p:nvSpPr>
        <p:spPr bwMode="auto">
          <a:xfrm rot="-5400000">
            <a:off x="3151188" y="3937000"/>
            <a:ext cx="1436687" cy="2792413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97" name="AutoShape 41"/>
          <p:cNvSpPr>
            <a:spLocks/>
          </p:cNvSpPr>
          <p:nvPr/>
        </p:nvSpPr>
        <p:spPr bwMode="auto">
          <a:xfrm>
            <a:off x="7524750" y="5313363"/>
            <a:ext cx="266700" cy="42862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874" name="AutoShape 18"/>
          <p:cNvSpPr>
            <a:spLocks noChangeArrowheads="1"/>
          </p:cNvSpPr>
          <p:nvPr/>
        </p:nvSpPr>
        <p:spPr bwMode="auto">
          <a:xfrm rot="5400000" flipH="1">
            <a:off x="6211887" y="4230688"/>
            <a:ext cx="301625" cy="2203450"/>
          </a:xfrm>
          <a:prstGeom prst="triangle">
            <a:avLst>
              <a:gd name="adj" fmla="val 50000"/>
            </a:avLst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99050" y="4613275"/>
            <a:ext cx="304800" cy="1441450"/>
            <a:chOff x="3456" y="1344"/>
            <a:chExt cx="192" cy="864"/>
          </a:xfrm>
        </p:grpSpPr>
        <p:sp>
          <p:nvSpPr>
            <p:cNvPr id="889890" name="Arc 34"/>
            <p:cNvSpPr>
              <a:spLocks/>
            </p:cNvSpPr>
            <p:nvPr/>
          </p:nvSpPr>
          <p:spPr bwMode="auto">
            <a:xfrm flipH="1">
              <a:off x="3456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89891" name="Arc 35"/>
            <p:cNvSpPr>
              <a:spLocks/>
            </p:cNvSpPr>
            <p:nvPr/>
          </p:nvSpPr>
          <p:spPr bwMode="auto">
            <a:xfrm flipH="1" flipV="1">
              <a:off x="3456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89892" name="Arc 36"/>
            <p:cNvSpPr>
              <a:spLocks/>
            </p:cNvSpPr>
            <p:nvPr/>
          </p:nvSpPr>
          <p:spPr bwMode="auto">
            <a:xfrm>
              <a:off x="3552" y="1344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889893" name="Arc 37"/>
            <p:cNvSpPr>
              <a:spLocks/>
            </p:cNvSpPr>
            <p:nvPr/>
          </p:nvSpPr>
          <p:spPr bwMode="auto">
            <a:xfrm flipV="1">
              <a:off x="3552" y="1728"/>
              <a:ext cx="96" cy="4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0"/>
                <a:gd name="T1" fmla="*/ 0 h 21600"/>
                <a:gd name="T2" fmla="*/ 21550 w 21550"/>
                <a:gd name="T3" fmla="*/ 20131 h 21600"/>
                <a:gd name="T4" fmla="*/ 0 w 215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0" h="21600" fill="none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</a:path>
                <a:path w="21550" h="21600" stroke="0" extrusionOk="0">
                  <a:moveTo>
                    <a:pt x="-1" y="0"/>
                  </a:moveTo>
                  <a:cubicBezTo>
                    <a:pt x="11359" y="0"/>
                    <a:pt x="20777" y="8798"/>
                    <a:pt x="21549" y="201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889898" name="Rectangle 42"/>
          <p:cNvSpPr>
            <a:spLocks noChangeArrowheads="1"/>
          </p:cNvSpPr>
          <p:nvPr/>
        </p:nvSpPr>
        <p:spPr bwMode="auto">
          <a:xfrm>
            <a:off x="6470650" y="1284288"/>
            <a:ext cx="21304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Image of a defocused point light source</a:t>
            </a:r>
          </a:p>
        </p:txBody>
      </p:sp>
      <p:sp>
        <p:nvSpPr>
          <p:cNvPr id="889899" name="Rectangle 43"/>
          <p:cNvSpPr>
            <a:spLocks noChangeArrowheads="1"/>
          </p:cNvSpPr>
          <p:nvPr/>
        </p:nvSpPr>
        <p:spPr bwMode="auto">
          <a:xfrm>
            <a:off x="552450" y="1287463"/>
            <a:ext cx="2065338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b="1" smtClean="0">
                <a:solidFill>
                  <a:srgbClr val="FFFFFF"/>
                </a:solidFill>
              </a:rPr>
              <a:t/>
            </a:r>
            <a:br>
              <a:rPr lang="en-US" b="1" smtClean="0">
                <a:solidFill>
                  <a:srgbClr val="FFFFFF"/>
                </a:solidFill>
              </a:rPr>
            </a:br>
            <a:r>
              <a:rPr lang="en-US" b="1" smtClean="0">
                <a:solidFill>
                  <a:srgbClr val="FFFFFF"/>
                </a:solidFill>
              </a:rPr>
              <a:t>Aperture pattern</a:t>
            </a:r>
            <a:br>
              <a:rPr lang="en-US" b="1" smtClean="0">
                <a:solidFill>
                  <a:srgbClr val="FFFFFF"/>
                </a:solidFill>
              </a:rPr>
            </a:br>
            <a:endParaRPr lang="en-US" b="1" smtClean="0">
              <a:solidFill>
                <a:srgbClr val="FFFFFF"/>
              </a:solidFill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611438" y="1162050"/>
            <a:ext cx="1663700" cy="1663700"/>
            <a:chOff x="4530" y="765"/>
            <a:chExt cx="1095" cy="1085"/>
          </a:xfrm>
        </p:grpSpPr>
        <p:sp>
          <p:nvSpPr>
            <p:cNvPr id="889902" name="Rectangle 46"/>
            <p:cNvSpPr>
              <a:spLocks noChangeArrowheads="1"/>
            </p:cNvSpPr>
            <p:nvPr/>
          </p:nvSpPr>
          <p:spPr bwMode="auto">
            <a:xfrm>
              <a:off x="4530" y="767"/>
              <a:ext cx="1083" cy="10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pic>
          <p:nvPicPr>
            <p:cNvPr id="889903" name="Picture 47"/>
            <p:cNvPicPr>
              <a:picLocks noChangeArrowheads="1"/>
            </p:cNvPicPr>
            <p:nvPr/>
          </p:nvPicPr>
          <p:blipFill>
            <a:blip r:embed="rId4" cstate="print"/>
            <a:srcRect l="50218" r="-1196" b="49907"/>
            <a:stretch>
              <a:fillRect/>
            </a:stretch>
          </p:blipFill>
          <p:spPr bwMode="auto">
            <a:xfrm>
              <a:off x="4540" y="765"/>
              <a:ext cx="1085" cy="10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889904" name="AutoShape 48"/>
          <p:cNvSpPr>
            <a:spLocks noChangeArrowheads="1"/>
          </p:cNvSpPr>
          <p:nvPr/>
        </p:nvSpPr>
        <p:spPr bwMode="auto">
          <a:xfrm>
            <a:off x="4414838" y="1652588"/>
            <a:ext cx="331787" cy="682625"/>
          </a:xfrm>
          <a:prstGeom prst="rightArrow">
            <a:avLst>
              <a:gd name="adj1" fmla="val 55352"/>
              <a:gd name="adj2" fmla="val 44736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906" name="Rectangle 50"/>
          <p:cNvSpPr>
            <a:spLocks noGrp="1" noChangeArrowheads="1"/>
          </p:cNvSpPr>
          <p:nvPr>
            <p:ph type="title"/>
          </p:nvPr>
        </p:nvSpPr>
        <p:spPr>
          <a:xfrm>
            <a:off x="304800" y="-79375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</a:rPr>
              <a:t>Solution: lens with occluder</a:t>
            </a:r>
          </a:p>
        </p:txBody>
      </p:sp>
      <p:sp>
        <p:nvSpPr>
          <p:cNvPr id="889907" name="Line 20"/>
          <p:cNvSpPr>
            <a:spLocks/>
          </p:cNvSpPr>
          <p:nvPr/>
        </p:nvSpPr>
        <p:spPr bwMode="auto">
          <a:xfrm>
            <a:off x="307975" y="9461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889909" name="Text Box 53"/>
          <p:cNvSpPr txBox="1">
            <a:spLocks noChangeArrowheads="1"/>
          </p:cNvSpPr>
          <p:nvPr/>
        </p:nvSpPr>
        <p:spPr bwMode="auto">
          <a:xfrm>
            <a:off x="2044700" y="3886200"/>
            <a:ext cx="865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D7E300"/>
                </a:solidFill>
              </a:rPr>
              <a:t>Object</a:t>
            </a:r>
          </a:p>
        </p:txBody>
      </p:sp>
      <p:sp>
        <p:nvSpPr>
          <p:cNvPr id="889910" name="Text Box 54"/>
          <p:cNvSpPr txBox="1">
            <a:spLocks noChangeArrowheads="1"/>
          </p:cNvSpPr>
          <p:nvPr/>
        </p:nvSpPr>
        <p:spPr bwMode="auto">
          <a:xfrm>
            <a:off x="1793875" y="6243638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9900"/>
                </a:solidFill>
              </a:rPr>
              <a:t>Focal plane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 descr="codedsps_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350" y="2225675"/>
            <a:ext cx="1892300" cy="126047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599043" name="Picture 3" descr="codedsps_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4350" y="3738563"/>
            <a:ext cx="1892300" cy="126047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599044" name="Picture 4" descr="codedsps_s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50" y="5253038"/>
            <a:ext cx="1892300" cy="126047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sp>
        <p:nvSpPr>
          <p:cNvPr id="599048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66"/>
                </a:solidFill>
                <a:latin typeface="Arial" charset="0"/>
              </a:rPr>
              <a:t>Coded aperture reduces uncertainty in scale identification</a:t>
            </a:r>
          </a:p>
        </p:txBody>
      </p:sp>
      <p:sp>
        <p:nvSpPr>
          <p:cNvPr id="599049" name="Text Box 9"/>
          <p:cNvSpPr txBox="1">
            <a:spLocks noChangeArrowheads="1"/>
          </p:cNvSpPr>
          <p:nvPr/>
        </p:nvSpPr>
        <p:spPr bwMode="auto">
          <a:xfrm>
            <a:off x="3194050" y="1477963"/>
            <a:ext cx="2152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Arial" charset="0"/>
              </a:rPr>
              <a:t>Conventional</a:t>
            </a:r>
            <a:r>
              <a:rPr lang="en-US" sz="32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99050" name="Text Box 10"/>
          <p:cNvSpPr txBox="1">
            <a:spLocks noChangeArrowheads="1"/>
          </p:cNvSpPr>
          <p:nvPr/>
        </p:nvSpPr>
        <p:spPr bwMode="auto">
          <a:xfrm>
            <a:off x="7099300" y="1477963"/>
            <a:ext cx="1393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Arial" charset="0"/>
              </a:rPr>
              <a:t>Coded</a:t>
            </a:r>
            <a:r>
              <a:rPr lang="en-US" sz="3200" b="1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599051" name="Line 20"/>
          <p:cNvSpPr>
            <a:spLocks/>
          </p:cNvSpPr>
          <p:nvPr/>
        </p:nvSpPr>
        <p:spPr bwMode="auto">
          <a:xfrm>
            <a:off x="307975" y="7747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8053388" y="5818188"/>
            <a:ext cx="703262" cy="695325"/>
            <a:chOff x="2323" y="3727"/>
            <a:chExt cx="369" cy="366"/>
          </a:xfrm>
        </p:grpSpPr>
        <p:sp>
          <p:nvSpPr>
            <p:cNvPr id="599056" name="Line 16"/>
            <p:cNvSpPr>
              <a:spLocks noChangeShapeType="1"/>
            </p:cNvSpPr>
            <p:nvPr/>
          </p:nvSpPr>
          <p:spPr bwMode="auto">
            <a:xfrm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  <p:sp>
          <p:nvSpPr>
            <p:cNvPr id="599057" name="Line 17"/>
            <p:cNvSpPr>
              <a:spLocks noChangeShapeType="1"/>
            </p:cNvSpPr>
            <p:nvPr/>
          </p:nvSpPr>
          <p:spPr bwMode="auto">
            <a:xfrm flipH="1"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8053388" y="2790825"/>
            <a:ext cx="703262" cy="695325"/>
            <a:chOff x="2323" y="3727"/>
            <a:chExt cx="369" cy="366"/>
          </a:xfrm>
        </p:grpSpPr>
        <p:sp>
          <p:nvSpPr>
            <p:cNvPr id="599059" name="Line 19"/>
            <p:cNvSpPr>
              <a:spLocks noChangeShapeType="1"/>
            </p:cNvSpPr>
            <p:nvPr/>
          </p:nvSpPr>
          <p:spPr bwMode="auto">
            <a:xfrm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  <p:sp>
          <p:nvSpPr>
            <p:cNvPr id="599060" name="Line 20"/>
            <p:cNvSpPr>
              <a:spLocks noChangeShapeType="1"/>
            </p:cNvSpPr>
            <p:nvPr/>
          </p:nvSpPr>
          <p:spPr bwMode="auto">
            <a:xfrm flipH="1"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</p:grpSp>
      <p:pic>
        <p:nvPicPr>
          <p:cNvPr id="599074" name="Picture 34" descr="coded_01"/>
          <p:cNvPicPr>
            <a:picLocks noChangeAspect="1" noChangeArrowheads="1"/>
          </p:cNvPicPr>
          <p:nvPr/>
        </p:nvPicPr>
        <p:blipFill>
          <a:blip r:embed="rId6" cstate="print"/>
          <a:srcRect l="10213" t="10213" r="10213" b="10213"/>
          <a:stretch>
            <a:fillRect/>
          </a:stretch>
        </p:blipFill>
        <p:spPr bwMode="auto">
          <a:xfrm>
            <a:off x="5757397" y="2543175"/>
            <a:ext cx="623888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99076" name="Picture 36" descr="coded_05"/>
          <p:cNvPicPr>
            <a:picLocks noChangeAspect="1" noChangeArrowheads="1"/>
          </p:cNvPicPr>
          <p:nvPr/>
        </p:nvPicPr>
        <p:blipFill>
          <a:blip r:embed="rId7" cstate="print"/>
          <a:srcRect l="10213" t="10213" r="10213" b="10213"/>
          <a:stretch>
            <a:fillRect/>
          </a:stretch>
        </p:blipFill>
        <p:spPr bwMode="auto">
          <a:xfrm>
            <a:off x="5772338" y="4056063"/>
            <a:ext cx="623888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99080" name="Picture 40" descr="conv_01"/>
          <p:cNvPicPr>
            <a:picLocks noChangeAspect="1" noChangeArrowheads="1"/>
          </p:cNvPicPr>
          <p:nvPr/>
        </p:nvPicPr>
        <p:blipFill>
          <a:blip r:embed="rId8" cstate="print"/>
          <a:srcRect l="10213" t="10213" r="10213" b="10213"/>
          <a:stretch>
            <a:fillRect/>
          </a:stretch>
        </p:blipFill>
        <p:spPr bwMode="auto">
          <a:xfrm>
            <a:off x="2230253" y="2543175"/>
            <a:ext cx="623887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99081" name="Picture 41" descr="conv_05"/>
          <p:cNvPicPr>
            <a:picLocks noChangeAspect="1" noChangeArrowheads="1"/>
          </p:cNvPicPr>
          <p:nvPr/>
        </p:nvPicPr>
        <p:blipFill>
          <a:blip r:embed="rId9" cstate="print"/>
          <a:srcRect l="10213" t="10213" r="10213" b="10213"/>
          <a:stretch>
            <a:fillRect/>
          </a:stretch>
        </p:blipFill>
        <p:spPr bwMode="auto">
          <a:xfrm>
            <a:off x="2215312" y="4056063"/>
            <a:ext cx="623887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99082" name="Picture 42" descr="conv_08"/>
          <p:cNvPicPr>
            <a:picLocks noChangeAspect="1" noChangeArrowheads="1"/>
          </p:cNvPicPr>
          <p:nvPr/>
        </p:nvPicPr>
        <p:blipFill>
          <a:blip r:embed="rId10" cstate="print"/>
          <a:srcRect l="10213" t="10213" r="10213" b="10213"/>
          <a:stretch>
            <a:fillRect/>
          </a:stretch>
        </p:blipFill>
        <p:spPr bwMode="auto">
          <a:xfrm>
            <a:off x="2215312" y="5570538"/>
            <a:ext cx="623887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99087" name="Picture 47" descr="convsps_s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38513" y="5253038"/>
            <a:ext cx="1892300" cy="126047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599088" name="Picture 48" descr="convsps_s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36925" y="2225675"/>
            <a:ext cx="1892300" cy="126047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599089" name="Picture 49" descr="convsps_s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38513" y="3738563"/>
            <a:ext cx="1892300" cy="126047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525963" y="2790825"/>
            <a:ext cx="703262" cy="695325"/>
            <a:chOff x="2323" y="3727"/>
            <a:chExt cx="369" cy="366"/>
          </a:xfrm>
        </p:grpSpPr>
        <p:sp>
          <p:nvSpPr>
            <p:cNvPr id="599091" name="Line 51"/>
            <p:cNvSpPr>
              <a:spLocks noChangeShapeType="1"/>
            </p:cNvSpPr>
            <p:nvPr/>
          </p:nvSpPr>
          <p:spPr bwMode="auto">
            <a:xfrm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  <p:sp>
          <p:nvSpPr>
            <p:cNvPr id="599092" name="Line 52"/>
            <p:cNvSpPr>
              <a:spLocks noChangeShapeType="1"/>
            </p:cNvSpPr>
            <p:nvPr/>
          </p:nvSpPr>
          <p:spPr bwMode="auto">
            <a:xfrm flipH="1">
              <a:off x="2323" y="3727"/>
              <a:ext cx="369" cy="3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8189913" y="4111625"/>
            <a:ext cx="566737" cy="887413"/>
            <a:chOff x="3835" y="3585"/>
            <a:chExt cx="298" cy="467"/>
          </a:xfrm>
        </p:grpSpPr>
        <p:sp>
          <p:nvSpPr>
            <p:cNvPr id="599094" name="Line 54"/>
            <p:cNvSpPr>
              <a:spLocks noChangeShapeType="1"/>
            </p:cNvSpPr>
            <p:nvPr/>
          </p:nvSpPr>
          <p:spPr bwMode="auto">
            <a:xfrm>
              <a:off x="3835" y="3849"/>
              <a:ext cx="109" cy="19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  <p:sp>
          <p:nvSpPr>
            <p:cNvPr id="599095" name="Line 55"/>
            <p:cNvSpPr>
              <a:spLocks noChangeShapeType="1"/>
            </p:cNvSpPr>
            <p:nvPr/>
          </p:nvSpPr>
          <p:spPr bwMode="auto">
            <a:xfrm flipV="1">
              <a:off x="3930" y="3585"/>
              <a:ext cx="203" cy="46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4664075" y="5626100"/>
            <a:ext cx="566738" cy="887413"/>
            <a:chOff x="3835" y="3585"/>
            <a:chExt cx="298" cy="467"/>
          </a:xfrm>
        </p:grpSpPr>
        <p:sp>
          <p:nvSpPr>
            <p:cNvPr id="599097" name="Line 57"/>
            <p:cNvSpPr>
              <a:spLocks noChangeShapeType="1"/>
            </p:cNvSpPr>
            <p:nvPr/>
          </p:nvSpPr>
          <p:spPr bwMode="auto">
            <a:xfrm>
              <a:off x="3835" y="3849"/>
              <a:ext cx="109" cy="19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  <p:sp>
          <p:nvSpPr>
            <p:cNvPr id="599098" name="Line 58"/>
            <p:cNvSpPr>
              <a:spLocks noChangeShapeType="1"/>
            </p:cNvSpPr>
            <p:nvPr/>
          </p:nvSpPr>
          <p:spPr bwMode="auto">
            <a:xfrm flipV="1">
              <a:off x="3930" y="3585"/>
              <a:ext cx="203" cy="46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</p:grpSp>
      <p:pic>
        <p:nvPicPr>
          <p:cNvPr id="599102" name="Picture 62" descr="coded_08"/>
          <p:cNvPicPr>
            <a:picLocks noChangeAspect="1" noChangeArrowheads="1"/>
          </p:cNvPicPr>
          <p:nvPr/>
        </p:nvPicPr>
        <p:blipFill>
          <a:blip r:embed="rId14" cstate="print"/>
          <a:srcRect l="10213" t="10213" r="10213" b="10213"/>
          <a:stretch>
            <a:fillRect/>
          </a:stretch>
        </p:blipFill>
        <p:spPr bwMode="auto">
          <a:xfrm>
            <a:off x="5757397" y="5570538"/>
            <a:ext cx="623888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99107" name="AutoShape 67"/>
          <p:cNvSpPr>
            <a:spLocks noChangeArrowheads="1"/>
          </p:cNvSpPr>
          <p:nvPr/>
        </p:nvSpPr>
        <p:spPr bwMode="auto">
          <a:xfrm>
            <a:off x="2950417" y="2609850"/>
            <a:ext cx="230187" cy="492125"/>
          </a:xfrm>
          <a:prstGeom prst="rightArrow">
            <a:avLst>
              <a:gd name="adj1" fmla="val 45806"/>
              <a:gd name="adj2" fmla="val 36745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sp>
        <p:nvSpPr>
          <p:cNvPr id="599108" name="AutoShape 68"/>
          <p:cNvSpPr>
            <a:spLocks noChangeArrowheads="1"/>
          </p:cNvSpPr>
          <p:nvPr/>
        </p:nvSpPr>
        <p:spPr bwMode="auto">
          <a:xfrm>
            <a:off x="2948456" y="4122738"/>
            <a:ext cx="230188" cy="492125"/>
          </a:xfrm>
          <a:prstGeom prst="rightArrow">
            <a:avLst>
              <a:gd name="adj1" fmla="val 45806"/>
              <a:gd name="adj2" fmla="val 36745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sp>
        <p:nvSpPr>
          <p:cNvPr id="599109" name="AutoShape 69"/>
          <p:cNvSpPr>
            <a:spLocks noChangeArrowheads="1"/>
          </p:cNvSpPr>
          <p:nvPr/>
        </p:nvSpPr>
        <p:spPr bwMode="auto">
          <a:xfrm>
            <a:off x="2954899" y="5637213"/>
            <a:ext cx="230187" cy="492125"/>
          </a:xfrm>
          <a:prstGeom prst="rightArrow">
            <a:avLst>
              <a:gd name="adj1" fmla="val 45806"/>
              <a:gd name="adj2" fmla="val 36745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4664075" y="4111625"/>
            <a:ext cx="566738" cy="887413"/>
            <a:chOff x="3835" y="3585"/>
            <a:chExt cx="298" cy="467"/>
          </a:xfrm>
        </p:grpSpPr>
        <p:sp>
          <p:nvSpPr>
            <p:cNvPr id="599065" name="Line 25"/>
            <p:cNvSpPr>
              <a:spLocks noChangeShapeType="1"/>
            </p:cNvSpPr>
            <p:nvPr/>
          </p:nvSpPr>
          <p:spPr bwMode="auto">
            <a:xfrm>
              <a:off x="3835" y="3849"/>
              <a:ext cx="109" cy="19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  <p:sp>
          <p:nvSpPr>
            <p:cNvPr id="599066" name="Line 26"/>
            <p:cNvSpPr>
              <a:spLocks noChangeShapeType="1"/>
            </p:cNvSpPr>
            <p:nvPr/>
          </p:nvSpPr>
          <p:spPr bwMode="auto">
            <a:xfrm flipV="1">
              <a:off x="3930" y="3585"/>
              <a:ext cx="203" cy="46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4731"/>
                </a:solidFill>
                <a:latin typeface="Arial" charset="0"/>
              </a:endParaRPr>
            </a:p>
          </p:txBody>
        </p:sp>
      </p:grpSp>
      <p:sp>
        <p:nvSpPr>
          <p:cNvPr id="599112" name="AutoShape 72"/>
          <p:cNvSpPr>
            <a:spLocks noChangeArrowheads="1"/>
          </p:cNvSpPr>
          <p:nvPr/>
        </p:nvSpPr>
        <p:spPr bwMode="auto">
          <a:xfrm>
            <a:off x="6472145" y="2609850"/>
            <a:ext cx="230188" cy="492125"/>
          </a:xfrm>
          <a:prstGeom prst="rightArrow">
            <a:avLst>
              <a:gd name="adj1" fmla="val 45806"/>
              <a:gd name="adj2" fmla="val 36745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sp>
        <p:nvSpPr>
          <p:cNvPr id="599113" name="AutoShape 73"/>
          <p:cNvSpPr>
            <a:spLocks noChangeArrowheads="1"/>
          </p:cNvSpPr>
          <p:nvPr/>
        </p:nvSpPr>
        <p:spPr bwMode="auto">
          <a:xfrm>
            <a:off x="6472145" y="4122738"/>
            <a:ext cx="230188" cy="492125"/>
          </a:xfrm>
          <a:prstGeom prst="rightArrow">
            <a:avLst>
              <a:gd name="adj1" fmla="val 45806"/>
              <a:gd name="adj2" fmla="val 36745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sp>
        <p:nvSpPr>
          <p:cNvPr id="599114" name="AutoShape 74"/>
          <p:cNvSpPr>
            <a:spLocks noChangeArrowheads="1"/>
          </p:cNvSpPr>
          <p:nvPr/>
        </p:nvSpPr>
        <p:spPr bwMode="auto">
          <a:xfrm>
            <a:off x="6472145" y="5637213"/>
            <a:ext cx="230188" cy="492125"/>
          </a:xfrm>
          <a:prstGeom prst="rightArrow">
            <a:avLst>
              <a:gd name="adj1" fmla="val 45806"/>
              <a:gd name="adj2" fmla="val 36745"/>
            </a:avLst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4731"/>
              </a:solidFill>
              <a:latin typeface="Arial" charset="0"/>
            </a:endParaRPr>
          </a:p>
        </p:txBody>
      </p:sp>
      <p:sp>
        <p:nvSpPr>
          <p:cNvPr id="599115" name="Text Box 75"/>
          <p:cNvSpPr txBox="1">
            <a:spLocks noChangeArrowheads="1"/>
          </p:cNvSpPr>
          <p:nvPr/>
        </p:nvSpPr>
        <p:spPr bwMode="auto">
          <a:xfrm>
            <a:off x="196850" y="3983038"/>
            <a:ext cx="1752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99"/>
                </a:solidFill>
                <a:latin typeface="Arial" charset="0"/>
              </a:rPr>
              <a:t>Correct scale</a:t>
            </a:r>
            <a:r>
              <a:rPr lang="en-US" sz="3200" b="1">
                <a:solidFill>
                  <a:srgbClr val="FFFF99"/>
                </a:solidFill>
                <a:latin typeface="Arial" charset="0"/>
              </a:rPr>
              <a:t> </a:t>
            </a:r>
          </a:p>
        </p:txBody>
      </p:sp>
      <p:sp>
        <p:nvSpPr>
          <p:cNvPr id="599116" name="Text Box 76"/>
          <p:cNvSpPr txBox="1">
            <a:spLocks noChangeArrowheads="1"/>
          </p:cNvSpPr>
          <p:nvPr/>
        </p:nvSpPr>
        <p:spPr bwMode="auto">
          <a:xfrm>
            <a:off x="-26988" y="5497513"/>
            <a:ext cx="1976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99"/>
                </a:solidFill>
                <a:latin typeface="Arial" charset="0"/>
              </a:rPr>
              <a:t>Smaller scale</a:t>
            </a:r>
            <a:r>
              <a:rPr lang="en-US" sz="3200" b="1">
                <a:solidFill>
                  <a:srgbClr val="FFFF99"/>
                </a:solidFill>
                <a:latin typeface="Arial" charset="0"/>
              </a:rPr>
              <a:t> </a:t>
            </a:r>
          </a:p>
        </p:txBody>
      </p:sp>
      <p:sp>
        <p:nvSpPr>
          <p:cNvPr id="599117" name="Text Box 77"/>
          <p:cNvSpPr txBox="1">
            <a:spLocks noChangeArrowheads="1"/>
          </p:cNvSpPr>
          <p:nvPr/>
        </p:nvSpPr>
        <p:spPr bwMode="auto">
          <a:xfrm>
            <a:off x="176213" y="2470150"/>
            <a:ext cx="17732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99"/>
                </a:solidFill>
                <a:latin typeface="Arial" charset="0"/>
              </a:rPr>
              <a:t>Larger scale</a:t>
            </a:r>
            <a:r>
              <a:rPr lang="en-US" sz="3200" b="1">
                <a:solidFill>
                  <a:srgbClr val="FFFF99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3448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50" grpId="0"/>
      <p:bldP spid="599112" grpId="0" animBg="1"/>
      <p:bldP spid="599113" grpId="0" animBg="1"/>
      <p:bldP spid="5991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Representing Light: The </a:t>
            </a:r>
            <a:r>
              <a:rPr lang="en-US" sz="2800" dirty="0" err="1"/>
              <a:t>Plenoptic</a:t>
            </a:r>
            <a:r>
              <a:rPr lang="en-US" sz="2800" dirty="0"/>
              <a:t> Function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3810000"/>
            <a:ext cx="7772400" cy="2362200"/>
          </a:xfrm>
        </p:spPr>
        <p:txBody>
          <a:bodyPr/>
          <a:lstStyle/>
          <a:p>
            <a:pPr marL="0" indent="0"/>
            <a:r>
              <a:rPr lang="en-US" sz="2400"/>
              <a:t>Q: What is the set of all things that we can ever see?</a:t>
            </a:r>
          </a:p>
          <a:p>
            <a:pPr marL="0" indent="0"/>
            <a:r>
              <a:rPr lang="en-US" sz="2400"/>
              <a:t>A: The Plenoptic Function (Adelson &amp; Bergen)</a:t>
            </a:r>
          </a:p>
          <a:p>
            <a:pPr marL="0" indent="0"/>
            <a:endParaRPr lang="en-US" sz="2400"/>
          </a:p>
          <a:p>
            <a:pPr marL="0" indent="0"/>
            <a:r>
              <a:rPr lang="en-US" sz="2400"/>
              <a:t>Let’s start with a stationary person and try to parameterize </a:t>
            </a:r>
            <a:r>
              <a:rPr lang="en-US" sz="2400" u="sng"/>
              <a:t>everything</a:t>
            </a:r>
            <a:r>
              <a:rPr lang="en-US" sz="2400"/>
              <a:t> that he can see…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 cstate="print"/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715000" y="3581400"/>
            <a:ext cx="205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smtClean="0">
                <a:solidFill>
                  <a:srgbClr val="000000"/>
                </a:solidFill>
                <a:cs typeface="Arial" charset="0"/>
              </a:rPr>
              <a:t>Figure by Leonard McMillan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532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from Efros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778" name="Picture 8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463" y="1508125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3779" name="Picture 8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229100"/>
            <a:ext cx="391318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3698" name="Picture 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013" y="3638550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3699" name="Picture 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013" y="933450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3700" name="Text Box 4"/>
          <p:cNvSpPr txBox="1">
            <a:spLocks noChangeArrowheads="1"/>
          </p:cNvSpPr>
          <p:nvPr/>
        </p:nvSpPr>
        <p:spPr bwMode="auto">
          <a:xfrm>
            <a:off x="304800" y="36513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Convolution- frequency domain representation</a:t>
            </a:r>
          </a:p>
        </p:txBody>
      </p:sp>
      <p:pic>
        <p:nvPicPr>
          <p:cNvPr id="10537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013" y="4819650"/>
            <a:ext cx="39131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37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013" y="2085975"/>
            <a:ext cx="3913187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3705" name="Text Box 9"/>
          <p:cNvSpPr txBox="1">
            <a:spLocks noChangeArrowheads="1"/>
          </p:cNvSpPr>
          <p:nvPr/>
        </p:nvSpPr>
        <p:spPr bwMode="auto">
          <a:xfrm>
            <a:off x="4343400" y="4254500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smtClean="0">
                <a:solidFill>
                  <a:srgbClr val="FFCC00"/>
                </a:solidFill>
              </a:rPr>
              <a:t>=</a:t>
            </a:r>
          </a:p>
        </p:txBody>
      </p:sp>
      <p:sp>
        <p:nvSpPr>
          <p:cNvPr id="1053706" name="Text Box 10"/>
          <p:cNvSpPr txBox="1">
            <a:spLocks noChangeArrowheads="1"/>
          </p:cNvSpPr>
          <p:nvPr/>
        </p:nvSpPr>
        <p:spPr bwMode="auto">
          <a:xfrm>
            <a:off x="4343400" y="1535113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smtClean="0">
                <a:solidFill>
                  <a:srgbClr val="FFCC00"/>
                </a:solidFill>
              </a:rPr>
              <a:t>=</a:t>
            </a:r>
          </a:p>
        </p:txBody>
      </p:sp>
      <p:graphicFrame>
        <p:nvGraphicFramePr>
          <p:cNvPr id="1053707" name="Object 11"/>
          <p:cNvGraphicFramePr>
            <a:graphicFrameLocks noChangeAspect="1"/>
          </p:cNvGraphicFramePr>
          <p:nvPr/>
        </p:nvGraphicFramePr>
        <p:xfrm>
          <a:off x="6853238" y="2333625"/>
          <a:ext cx="98425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581" name="Equation" r:id="rId9" imgW="126720" imgH="177480" progId="Equation.3">
                  <p:embed/>
                </p:oleObj>
              </mc:Choice>
              <mc:Fallback>
                <p:oleObj name="Equation" r:id="rId9" imgW="12672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3238" y="2333625"/>
                        <a:ext cx="98425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3708" name="Line 12"/>
          <p:cNvSpPr>
            <a:spLocks noChangeShapeType="1"/>
          </p:cNvSpPr>
          <p:nvPr/>
        </p:nvSpPr>
        <p:spPr bwMode="auto">
          <a:xfrm flipV="1">
            <a:off x="6911975" y="2238375"/>
            <a:ext cx="0" cy="117475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09" name="Line 20"/>
          <p:cNvSpPr>
            <a:spLocks/>
          </p:cNvSpPr>
          <p:nvPr/>
        </p:nvSpPr>
        <p:spPr bwMode="auto">
          <a:xfrm>
            <a:off x="307975" y="6477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10" name="Text Box 14"/>
          <p:cNvSpPr txBox="1">
            <a:spLocks noChangeArrowheads="1"/>
          </p:cNvSpPr>
          <p:nvPr/>
        </p:nvSpPr>
        <p:spPr bwMode="auto">
          <a:xfrm>
            <a:off x="306388" y="863600"/>
            <a:ext cx="1762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FF"/>
                </a:solidFill>
                <a:latin typeface="Times New Roman" pitchFamily="18" charset="0"/>
              </a:rPr>
              <a:t>Sharp Image</a:t>
            </a:r>
          </a:p>
        </p:txBody>
      </p:sp>
      <p:sp>
        <p:nvSpPr>
          <p:cNvPr id="1053711" name="Text Box 15"/>
          <p:cNvSpPr txBox="1">
            <a:spLocks noChangeArrowheads="1"/>
          </p:cNvSpPr>
          <p:nvPr/>
        </p:nvSpPr>
        <p:spPr bwMode="auto">
          <a:xfrm>
            <a:off x="306388" y="3567113"/>
            <a:ext cx="176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FF"/>
                </a:solidFill>
                <a:latin typeface="Times New Roman" pitchFamily="18" charset="0"/>
              </a:rPr>
              <a:t>Sharp Image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6005513"/>
            <a:ext cx="6283325" cy="549275"/>
            <a:chOff x="1041" y="3649"/>
            <a:chExt cx="3958" cy="346"/>
          </a:xfrm>
        </p:grpSpPr>
        <p:sp>
          <p:nvSpPr>
            <p:cNvPr id="1053713" name="Text Box 17"/>
            <p:cNvSpPr txBox="1">
              <a:spLocks noChangeArrowheads="1"/>
            </p:cNvSpPr>
            <p:nvPr/>
          </p:nvSpPr>
          <p:spPr bwMode="auto">
            <a:xfrm>
              <a:off x="1041" y="3697"/>
              <a:ext cx="39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99"/>
                  </a:solidFill>
                </a:rPr>
                <a:t>Spatial convolution          frequency multiplication</a:t>
              </a:r>
            </a:p>
          </p:txBody>
        </p:sp>
        <p:graphicFrame>
          <p:nvGraphicFramePr>
            <p:cNvPr id="1053714" name="Object 18"/>
            <p:cNvGraphicFramePr>
              <a:graphicFrameLocks noChangeAspect="1"/>
            </p:cNvGraphicFramePr>
            <p:nvPr/>
          </p:nvGraphicFramePr>
          <p:xfrm>
            <a:off x="2608" y="3649"/>
            <a:ext cx="457" cy="3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6582" name="Equation" r:id="rId11" imgW="215640" imgH="152280" progId="Equation.3">
                    <p:embed/>
                  </p:oleObj>
                </mc:Choice>
                <mc:Fallback>
                  <p:oleObj name="Equation" r:id="rId11" imgW="215640" imgH="15228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8" y="3649"/>
                          <a:ext cx="457" cy="3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8100" y="4722813"/>
            <a:ext cx="4416425" cy="1176337"/>
            <a:chOff x="18" y="2963"/>
            <a:chExt cx="2782" cy="741"/>
          </a:xfrm>
        </p:grpSpPr>
        <p:graphicFrame>
          <p:nvGraphicFramePr>
            <p:cNvPr id="1053716" name="Object 20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6583" name="Equation" r:id="rId13" imgW="126720" imgH="177480" progId="Equation.3">
                    <p:embed/>
                  </p:oleObj>
                </mc:Choice>
                <mc:Fallback>
                  <p:oleObj name="Equation" r:id="rId13" imgW="126720" imgH="17748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3717" name="Line 21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18" name="Text Box 22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3719" name="Line 23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20" name="Line 24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21" name="Text Box 25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8100" y="1998663"/>
            <a:ext cx="4416425" cy="1176337"/>
            <a:chOff x="18" y="2963"/>
            <a:chExt cx="2782" cy="741"/>
          </a:xfrm>
        </p:grpSpPr>
        <p:graphicFrame>
          <p:nvGraphicFramePr>
            <p:cNvPr id="1053723" name="Object 27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6584" name="Equation" r:id="rId15" imgW="126720" imgH="177480" progId="Equation.3">
                    <p:embed/>
                  </p:oleObj>
                </mc:Choice>
                <mc:Fallback>
                  <p:oleObj name="Equation" r:id="rId15" imgW="126720" imgH="1774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3724" name="Line 28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25" name="Text Box 29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3726" name="Line 30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27" name="Line 31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28" name="Text Box 32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38100" y="847725"/>
            <a:ext cx="4416425" cy="1176338"/>
            <a:chOff x="18" y="2963"/>
            <a:chExt cx="2782" cy="741"/>
          </a:xfrm>
        </p:grpSpPr>
        <p:graphicFrame>
          <p:nvGraphicFramePr>
            <p:cNvPr id="1053730" name="Object 34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6585" name="Equation" r:id="rId17" imgW="126720" imgH="177480" progId="Equation.3">
                    <p:embed/>
                  </p:oleObj>
                </mc:Choice>
                <mc:Fallback>
                  <p:oleObj name="Equation" r:id="rId17" imgW="126720" imgH="177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3731" name="Line 35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32" name="Text Box 36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3733" name="Line 37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34" name="Line 38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35" name="Text Box 39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38100" y="3554413"/>
            <a:ext cx="4416425" cy="1176337"/>
            <a:chOff x="18" y="2963"/>
            <a:chExt cx="2782" cy="741"/>
          </a:xfrm>
        </p:grpSpPr>
        <p:graphicFrame>
          <p:nvGraphicFramePr>
            <p:cNvPr id="1053737" name="Object 41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6586" name="Equation" r:id="rId19" imgW="126720" imgH="177480" progId="Equation.3">
                    <p:embed/>
                  </p:oleObj>
                </mc:Choice>
                <mc:Fallback>
                  <p:oleObj name="Equation" r:id="rId19" imgW="126720" imgH="1774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3738" name="Line 42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39" name="Text Box 43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3740" name="Line 44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41" name="Line 45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42" name="Text Box 46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sp>
        <p:nvSpPr>
          <p:cNvPr id="1053743" name="Oval 47"/>
          <p:cNvSpPr>
            <a:spLocks noChangeArrowheads="1"/>
          </p:cNvSpPr>
          <p:nvPr/>
        </p:nvSpPr>
        <p:spPr bwMode="auto">
          <a:xfrm>
            <a:off x="2260600" y="4679950"/>
            <a:ext cx="100013" cy="100013"/>
          </a:xfrm>
          <a:prstGeom prst="ellipse">
            <a:avLst/>
          </a:prstGeom>
          <a:solidFill>
            <a:srgbClr val="FFCC00"/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44" name="Oval 48"/>
          <p:cNvSpPr>
            <a:spLocks noChangeArrowheads="1"/>
          </p:cNvSpPr>
          <p:nvPr/>
        </p:nvSpPr>
        <p:spPr bwMode="auto">
          <a:xfrm>
            <a:off x="2260600" y="1960563"/>
            <a:ext cx="100013" cy="100012"/>
          </a:xfrm>
          <a:prstGeom prst="ellipse">
            <a:avLst/>
          </a:prstGeom>
          <a:solidFill>
            <a:srgbClr val="FFCC00"/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4633913" y="4137025"/>
            <a:ext cx="4416425" cy="1176338"/>
            <a:chOff x="18" y="2963"/>
            <a:chExt cx="2782" cy="741"/>
          </a:xfrm>
        </p:grpSpPr>
        <p:graphicFrame>
          <p:nvGraphicFramePr>
            <p:cNvPr id="1053746" name="Object 50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6587" name="Equation" r:id="rId21" imgW="126720" imgH="177480" progId="Equation.3">
                    <p:embed/>
                  </p:oleObj>
                </mc:Choice>
                <mc:Fallback>
                  <p:oleObj name="Equation" r:id="rId21" imgW="126720" imgH="1774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3747" name="Line 51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48" name="Text Box 52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3749" name="Line 53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50" name="Line 54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51" name="Text Box 55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4633913" y="1408113"/>
            <a:ext cx="4416425" cy="1176337"/>
            <a:chOff x="18" y="2963"/>
            <a:chExt cx="2782" cy="741"/>
          </a:xfrm>
        </p:grpSpPr>
        <p:graphicFrame>
          <p:nvGraphicFramePr>
            <p:cNvPr id="1053753" name="Object 57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6588" name="Equation" r:id="rId23" imgW="126720" imgH="177480" progId="Equation.3">
                    <p:embed/>
                  </p:oleObj>
                </mc:Choice>
                <mc:Fallback>
                  <p:oleObj name="Equation" r:id="rId23" imgW="126720" imgH="177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3754" name="Line 58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55" name="Text Box 59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3756" name="Line 60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57" name="Line 61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3758" name="Text Box 62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DDDDDD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sp>
        <p:nvSpPr>
          <p:cNvPr id="1053759" name="Line 63"/>
          <p:cNvSpPr>
            <a:spLocks noChangeShapeType="1"/>
          </p:cNvSpPr>
          <p:nvPr/>
        </p:nvSpPr>
        <p:spPr bwMode="auto">
          <a:xfrm>
            <a:off x="1819275" y="4784725"/>
            <a:ext cx="0" cy="874713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0" name="Line 64"/>
          <p:cNvSpPr>
            <a:spLocks noChangeShapeType="1"/>
          </p:cNvSpPr>
          <p:nvPr/>
        </p:nvSpPr>
        <p:spPr bwMode="auto">
          <a:xfrm>
            <a:off x="1971675" y="4784725"/>
            <a:ext cx="0" cy="87471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1" name="Line 65"/>
          <p:cNvSpPr>
            <a:spLocks noChangeShapeType="1"/>
          </p:cNvSpPr>
          <p:nvPr/>
        </p:nvSpPr>
        <p:spPr bwMode="auto">
          <a:xfrm>
            <a:off x="2647950" y="4784725"/>
            <a:ext cx="0" cy="87471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2" name="Line 66"/>
          <p:cNvSpPr>
            <a:spLocks noChangeShapeType="1"/>
          </p:cNvSpPr>
          <p:nvPr/>
        </p:nvSpPr>
        <p:spPr bwMode="auto">
          <a:xfrm>
            <a:off x="2800350" y="4784725"/>
            <a:ext cx="0" cy="874713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3" name="Line 67"/>
          <p:cNvSpPr>
            <a:spLocks noChangeShapeType="1"/>
          </p:cNvSpPr>
          <p:nvPr/>
        </p:nvSpPr>
        <p:spPr bwMode="auto">
          <a:xfrm>
            <a:off x="1819275" y="2054225"/>
            <a:ext cx="0" cy="874713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4" name="Line 68"/>
          <p:cNvSpPr>
            <a:spLocks noChangeShapeType="1"/>
          </p:cNvSpPr>
          <p:nvPr/>
        </p:nvSpPr>
        <p:spPr bwMode="auto">
          <a:xfrm>
            <a:off x="1971675" y="2054225"/>
            <a:ext cx="0" cy="87471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5" name="Line 69"/>
          <p:cNvSpPr>
            <a:spLocks noChangeShapeType="1"/>
          </p:cNvSpPr>
          <p:nvPr/>
        </p:nvSpPr>
        <p:spPr bwMode="auto">
          <a:xfrm>
            <a:off x="2647950" y="2054225"/>
            <a:ext cx="0" cy="874713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6" name="Line 70"/>
          <p:cNvSpPr>
            <a:spLocks noChangeShapeType="1"/>
          </p:cNvSpPr>
          <p:nvPr/>
        </p:nvSpPr>
        <p:spPr bwMode="auto">
          <a:xfrm>
            <a:off x="2800350" y="2054225"/>
            <a:ext cx="0" cy="874713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7" name="Line 71"/>
          <p:cNvSpPr>
            <a:spLocks noChangeShapeType="1"/>
          </p:cNvSpPr>
          <p:nvPr/>
        </p:nvSpPr>
        <p:spPr bwMode="auto">
          <a:xfrm>
            <a:off x="6426200" y="1474788"/>
            <a:ext cx="0" cy="3629025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8" name="Line 72"/>
          <p:cNvSpPr>
            <a:spLocks noChangeShapeType="1"/>
          </p:cNvSpPr>
          <p:nvPr/>
        </p:nvSpPr>
        <p:spPr bwMode="auto">
          <a:xfrm>
            <a:off x="6578600" y="1474788"/>
            <a:ext cx="0" cy="36290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69" name="Line 73"/>
          <p:cNvSpPr>
            <a:spLocks noChangeShapeType="1"/>
          </p:cNvSpPr>
          <p:nvPr/>
        </p:nvSpPr>
        <p:spPr bwMode="auto">
          <a:xfrm>
            <a:off x="7254875" y="1474788"/>
            <a:ext cx="0" cy="362902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70" name="Line 74"/>
          <p:cNvSpPr>
            <a:spLocks noChangeShapeType="1"/>
          </p:cNvSpPr>
          <p:nvPr/>
        </p:nvSpPr>
        <p:spPr bwMode="auto">
          <a:xfrm>
            <a:off x="7407275" y="1474788"/>
            <a:ext cx="0" cy="3629025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71" name="Text Box 75"/>
          <p:cNvSpPr txBox="1">
            <a:spLocks noChangeArrowheads="1"/>
          </p:cNvSpPr>
          <p:nvPr/>
        </p:nvSpPr>
        <p:spPr bwMode="auto">
          <a:xfrm>
            <a:off x="306388" y="2027238"/>
            <a:ext cx="176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</a:rPr>
              <a:t>Filter, 1</a:t>
            </a:r>
            <a:r>
              <a:rPr lang="en-US" b="1" baseline="30000" smtClean="0">
                <a:solidFill>
                  <a:srgbClr val="FF0000"/>
                </a:solidFill>
                <a:latin typeface="Times New Roman" pitchFamily="18" charset="0"/>
              </a:rPr>
              <a:t>st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</a:rPr>
              <a:t> scale</a:t>
            </a:r>
          </a:p>
        </p:txBody>
      </p:sp>
      <p:sp>
        <p:nvSpPr>
          <p:cNvPr id="1053772" name="Text Box 76"/>
          <p:cNvSpPr txBox="1">
            <a:spLocks noChangeArrowheads="1"/>
          </p:cNvSpPr>
          <p:nvPr/>
        </p:nvSpPr>
        <p:spPr bwMode="auto">
          <a:xfrm>
            <a:off x="306388" y="4748213"/>
            <a:ext cx="176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</a:rPr>
              <a:t>Filter, 2</a:t>
            </a:r>
            <a:r>
              <a:rPr lang="en-US" b="1" baseline="30000" smtClean="0">
                <a:solidFill>
                  <a:srgbClr val="FF0000"/>
                </a:solidFill>
                <a:latin typeface="Times New Roman" pitchFamily="18" charset="0"/>
              </a:rPr>
              <a:t>nd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</a:rPr>
              <a:t> scale</a:t>
            </a:r>
          </a:p>
        </p:txBody>
      </p:sp>
      <p:sp>
        <p:nvSpPr>
          <p:cNvPr id="1053775" name="Line 79"/>
          <p:cNvSpPr>
            <a:spLocks noChangeShapeType="1"/>
          </p:cNvSpPr>
          <p:nvPr/>
        </p:nvSpPr>
        <p:spPr bwMode="auto">
          <a:xfrm flipH="1" flipV="1">
            <a:off x="2373313" y="2043113"/>
            <a:ext cx="2578100" cy="406717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76" name="Line 80"/>
          <p:cNvSpPr>
            <a:spLocks noChangeShapeType="1"/>
          </p:cNvSpPr>
          <p:nvPr/>
        </p:nvSpPr>
        <p:spPr bwMode="auto">
          <a:xfrm flipH="1" flipV="1">
            <a:off x="2384425" y="4757738"/>
            <a:ext cx="2568575" cy="136207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77" name="Text Box 81"/>
          <p:cNvSpPr txBox="1">
            <a:spLocks noChangeArrowheads="1"/>
          </p:cNvSpPr>
          <p:nvPr/>
        </p:nvSpPr>
        <p:spPr bwMode="auto">
          <a:xfrm>
            <a:off x="4386263" y="5843588"/>
            <a:ext cx="39893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FFFF99"/>
                </a:solidFill>
              </a:rPr>
              <a:t>Output spectrum has zeros </a:t>
            </a:r>
            <a:br>
              <a:rPr lang="en-US" sz="2000" b="1" smtClean="0">
                <a:solidFill>
                  <a:srgbClr val="FFFF99"/>
                </a:solidFill>
              </a:rPr>
            </a:br>
            <a:r>
              <a:rPr lang="en-US" sz="2000" b="1" smtClean="0">
                <a:solidFill>
                  <a:srgbClr val="FFFF99"/>
                </a:solidFill>
              </a:rPr>
              <a:t>where filter spectrum has zeros</a:t>
            </a:r>
          </a:p>
        </p:txBody>
      </p:sp>
      <p:sp>
        <p:nvSpPr>
          <p:cNvPr id="1053780" name="Rectangle 84"/>
          <p:cNvSpPr>
            <a:spLocks noChangeArrowheads="1"/>
          </p:cNvSpPr>
          <p:nvPr/>
        </p:nvSpPr>
        <p:spPr bwMode="auto">
          <a:xfrm>
            <a:off x="6129338" y="4229100"/>
            <a:ext cx="779462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73" name="Text Box 77"/>
          <p:cNvSpPr txBox="1">
            <a:spLocks noChangeArrowheads="1"/>
          </p:cNvSpPr>
          <p:nvPr/>
        </p:nvSpPr>
        <p:spPr bwMode="auto">
          <a:xfrm>
            <a:off x="4940300" y="4162425"/>
            <a:ext cx="2608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9900"/>
                </a:solidFill>
                <a:latin typeface="Times New Roman" pitchFamily="18" charset="0"/>
              </a:rPr>
              <a:t>2</a:t>
            </a:r>
            <a:r>
              <a:rPr lang="en-US" b="1" baseline="30000" smtClean="0">
                <a:solidFill>
                  <a:srgbClr val="009900"/>
                </a:solidFill>
                <a:latin typeface="Times New Roman" pitchFamily="18" charset="0"/>
              </a:rPr>
              <a:t>nd</a:t>
            </a:r>
            <a:r>
              <a:rPr lang="en-US" b="1" smtClean="0">
                <a:solidFill>
                  <a:srgbClr val="009900"/>
                </a:solidFill>
                <a:latin typeface="Times New Roman" pitchFamily="18" charset="0"/>
              </a:rPr>
              <a:t> observed image</a:t>
            </a:r>
          </a:p>
        </p:txBody>
      </p:sp>
      <p:sp>
        <p:nvSpPr>
          <p:cNvPr id="1053781" name="Rectangle 85"/>
          <p:cNvSpPr>
            <a:spLocks noChangeArrowheads="1"/>
          </p:cNvSpPr>
          <p:nvPr/>
        </p:nvSpPr>
        <p:spPr bwMode="auto">
          <a:xfrm>
            <a:off x="6062663" y="1508125"/>
            <a:ext cx="779462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3774" name="Text Box 78"/>
          <p:cNvSpPr txBox="1">
            <a:spLocks noChangeArrowheads="1"/>
          </p:cNvSpPr>
          <p:nvPr/>
        </p:nvSpPr>
        <p:spPr bwMode="auto">
          <a:xfrm>
            <a:off x="4940300" y="1443038"/>
            <a:ext cx="2608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9900"/>
                </a:solidFill>
                <a:latin typeface="Times New Roman" pitchFamily="18" charset="0"/>
              </a:rPr>
              <a:t>1</a:t>
            </a:r>
            <a:r>
              <a:rPr lang="en-US" b="1" baseline="30000" smtClean="0">
                <a:solidFill>
                  <a:srgbClr val="009900"/>
                </a:solidFill>
                <a:latin typeface="Times New Roman" pitchFamily="18" charset="0"/>
              </a:rPr>
              <a:t>st</a:t>
            </a:r>
            <a:r>
              <a:rPr lang="en-US" b="1" smtClean="0">
                <a:solidFill>
                  <a:srgbClr val="009900"/>
                </a:solidFill>
                <a:latin typeface="Times New Roman" pitchFamily="18" charset="0"/>
              </a:rPr>
              <a:t> observed image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705" grpId="0"/>
      <p:bldP spid="1053706" grpId="0"/>
      <p:bldP spid="1053708" grpId="0" animBg="1"/>
      <p:bldP spid="1053710" grpId="0"/>
      <p:bldP spid="1053711" grpId="0"/>
      <p:bldP spid="1053743" grpId="0" animBg="1"/>
      <p:bldP spid="1053744" grpId="0" animBg="1"/>
      <p:bldP spid="1053759" grpId="0" animBg="1"/>
      <p:bldP spid="1053760" grpId="0" animBg="1"/>
      <p:bldP spid="1053761" grpId="0" animBg="1"/>
      <p:bldP spid="1053762" grpId="0" animBg="1"/>
      <p:bldP spid="1053763" grpId="0" animBg="1"/>
      <p:bldP spid="1053764" grpId="0" animBg="1"/>
      <p:bldP spid="1053765" grpId="0" animBg="1"/>
      <p:bldP spid="1053766" grpId="0" animBg="1"/>
      <p:bldP spid="1053767" grpId="0" animBg="1"/>
      <p:bldP spid="1053768" grpId="0" animBg="1"/>
      <p:bldP spid="1053769" grpId="0" animBg="1"/>
      <p:bldP spid="1053770" grpId="0" animBg="1"/>
      <p:bldP spid="1053775" grpId="0" animBg="1"/>
      <p:bldP spid="1053775" grpId="1" animBg="1"/>
      <p:bldP spid="1053776" grpId="0" animBg="1"/>
      <p:bldP spid="1053776" grpId="1" animBg="1"/>
      <p:bldP spid="1053777" grpId="0"/>
      <p:bldP spid="1053780" grpId="0" animBg="1"/>
      <p:bldP spid="1053773" grpId="0"/>
      <p:bldP spid="1053781" grpId="0" animBg="1"/>
      <p:bldP spid="105377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734" name="Picture 8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3813" y="2036763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1650" name="Rectangle 2"/>
          <p:cNvSpPr>
            <a:spLocks noChangeArrowheads="1"/>
          </p:cNvSpPr>
          <p:nvPr/>
        </p:nvSpPr>
        <p:spPr bwMode="auto">
          <a:xfrm>
            <a:off x="354013" y="4076700"/>
            <a:ext cx="3913187" cy="812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smtClean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1051651" name="Picture 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013" y="4071938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1652" name="Rectangle 4"/>
          <p:cNvSpPr>
            <a:spLocks noChangeArrowheads="1"/>
          </p:cNvSpPr>
          <p:nvPr/>
        </p:nvSpPr>
        <p:spPr bwMode="auto">
          <a:xfrm>
            <a:off x="354013" y="1295400"/>
            <a:ext cx="3913187" cy="812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smtClean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1051653" name="Picture 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013" y="1295400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1654" name="Picture 6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013" y="5257800"/>
            <a:ext cx="3913187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16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013" y="2447925"/>
            <a:ext cx="3913187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1656" name="Text Box 8"/>
          <p:cNvSpPr txBox="1">
            <a:spLocks noChangeArrowheads="1"/>
          </p:cNvSpPr>
          <p:nvPr/>
        </p:nvSpPr>
        <p:spPr bwMode="auto">
          <a:xfrm>
            <a:off x="304800" y="33338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smtClean="0">
                <a:solidFill>
                  <a:srgbClr val="FFCC00"/>
                </a:solidFill>
              </a:rPr>
              <a:t>Coded aperture: Scale estimation and division by zero</a:t>
            </a:r>
          </a:p>
        </p:txBody>
      </p:sp>
      <p:sp>
        <p:nvSpPr>
          <p:cNvPr id="1051657" name="Line 20"/>
          <p:cNvSpPr>
            <a:spLocks/>
          </p:cNvSpPr>
          <p:nvPr/>
        </p:nvSpPr>
        <p:spPr bwMode="auto">
          <a:xfrm>
            <a:off x="307975" y="631825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659" name="Oval 11"/>
          <p:cNvSpPr>
            <a:spLocks noChangeArrowheads="1"/>
          </p:cNvSpPr>
          <p:nvPr/>
        </p:nvSpPr>
        <p:spPr bwMode="auto">
          <a:xfrm>
            <a:off x="2260600" y="5108575"/>
            <a:ext cx="100013" cy="100013"/>
          </a:xfrm>
          <a:prstGeom prst="ellipse">
            <a:avLst/>
          </a:prstGeom>
          <a:solidFill>
            <a:srgbClr val="FFCC00"/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660" name="Oval 12"/>
          <p:cNvSpPr>
            <a:spLocks noChangeArrowheads="1"/>
          </p:cNvSpPr>
          <p:nvPr/>
        </p:nvSpPr>
        <p:spPr bwMode="auto">
          <a:xfrm>
            <a:off x="2260600" y="2312988"/>
            <a:ext cx="100013" cy="100012"/>
          </a:xfrm>
          <a:prstGeom prst="ellipse">
            <a:avLst/>
          </a:prstGeom>
          <a:solidFill>
            <a:srgbClr val="FFCC00"/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661" name="Text Box 13"/>
          <p:cNvSpPr txBox="1">
            <a:spLocks noChangeArrowheads="1"/>
          </p:cNvSpPr>
          <p:nvPr/>
        </p:nvSpPr>
        <p:spPr bwMode="auto">
          <a:xfrm>
            <a:off x="4343400" y="4692650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smtClean="0">
                <a:solidFill>
                  <a:srgbClr val="FFCC00"/>
                </a:solidFill>
              </a:rPr>
              <a:t>=</a:t>
            </a:r>
          </a:p>
        </p:txBody>
      </p:sp>
      <p:sp>
        <p:nvSpPr>
          <p:cNvPr id="1051662" name="Text Box 14"/>
          <p:cNvSpPr txBox="1">
            <a:spLocks noChangeArrowheads="1"/>
          </p:cNvSpPr>
          <p:nvPr/>
        </p:nvSpPr>
        <p:spPr bwMode="auto">
          <a:xfrm>
            <a:off x="4343400" y="1992313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smtClean="0">
                <a:solidFill>
                  <a:srgbClr val="FFCC00"/>
                </a:solidFill>
              </a:rPr>
              <a:t>=</a:t>
            </a:r>
          </a:p>
        </p:txBody>
      </p:sp>
      <p:sp>
        <p:nvSpPr>
          <p:cNvPr id="1051664" name="Oval 16"/>
          <p:cNvSpPr>
            <a:spLocks noChangeArrowheads="1"/>
          </p:cNvSpPr>
          <p:nvPr/>
        </p:nvSpPr>
        <p:spPr bwMode="auto">
          <a:xfrm>
            <a:off x="3424238" y="4014788"/>
            <a:ext cx="109537" cy="109537"/>
          </a:xfrm>
          <a:prstGeom prst="ellipse">
            <a:avLst/>
          </a:prstGeom>
          <a:solidFill>
            <a:srgbClr val="99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665" name="Oval 17"/>
          <p:cNvSpPr>
            <a:spLocks noChangeArrowheads="1"/>
          </p:cNvSpPr>
          <p:nvPr/>
        </p:nvSpPr>
        <p:spPr bwMode="auto">
          <a:xfrm>
            <a:off x="3557588" y="4014788"/>
            <a:ext cx="109537" cy="109537"/>
          </a:xfrm>
          <a:prstGeom prst="ellipse">
            <a:avLst/>
          </a:prstGeom>
          <a:solidFill>
            <a:srgbClr val="99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1051666" name="Picture 18" descr="codedsps_s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62300" y="825500"/>
            <a:ext cx="1563688" cy="1041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8100" y="2360613"/>
            <a:ext cx="4416425" cy="1176337"/>
            <a:chOff x="18" y="2963"/>
            <a:chExt cx="2782" cy="741"/>
          </a:xfrm>
        </p:grpSpPr>
        <p:graphicFrame>
          <p:nvGraphicFramePr>
            <p:cNvPr id="1051668" name="Object 20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707" name="Equation" r:id="rId10" imgW="126720" imgH="177480" progId="Equation.3">
                    <p:embed/>
                  </p:oleObj>
                </mc:Choice>
                <mc:Fallback>
                  <p:oleObj name="Equation" r:id="rId10" imgW="126720" imgH="17748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1669" name="Line 21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70" name="Text Box 22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1671" name="Line 23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72" name="Line 24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73" name="Text Box 25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8100" y="5178425"/>
            <a:ext cx="4416425" cy="1176338"/>
            <a:chOff x="18" y="2963"/>
            <a:chExt cx="2782" cy="741"/>
          </a:xfrm>
        </p:grpSpPr>
        <p:graphicFrame>
          <p:nvGraphicFramePr>
            <p:cNvPr id="1051675" name="Object 27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708" name="Equation" r:id="rId12" imgW="126720" imgH="177480" progId="Equation.3">
                    <p:embed/>
                  </p:oleObj>
                </mc:Choice>
                <mc:Fallback>
                  <p:oleObj name="Equation" r:id="rId12" imgW="126720" imgH="17748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1676" name="Line 28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77" name="Text Box 29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1678" name="Line 30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79" name="Line 31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80" name="Text Box 32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38100" y="1203325"/>
            <a:ext cx="4416425" cy="1176338"/>
            <a:chOff x="18" y="2963"/>
            <a:chExt cx="2782" cy="741"/>
          </a:xfrm>
        </p:grpSpPr>
        <p:graphicFrame>
          <p:nvGraphicFramePr>
            <p:cNvPr id="1051682" name="Object 34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709" name="Equation" r:id="rId14" imgW="126720" imgH="177480" progId="Equation.3">
                    <p:embed/>
                  </p:oleObj>
                </mc:Choice>
                <mc:Fallback>
                  <p:oleObj name="Equation" r:id="rId14" imgW="126720" imgH="17748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1683" name="Line 35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84" name="Text Box 36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1685" name="Line 37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86" name="Line 38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87" name="Text Box 39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38100" y="3983038"/>
            <a:ext cx="4416425" cy="1176337"/>
            <a:chOff x="18" y="2963"/>
            <a:chExt cx="2782" cy="741"/>
          </a:xfrm>
        </p:grpSpPr>
        <p:graphicFrame>
          <p:nvGraphicFramePr>
            <p:cNvPr id="1051689" name="Object 41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710" name="Equation" r:id="rId16" imgW="126720" imgH="177480" progId="Equation.3">
                    <p:embed/>
                  </p:oleObj>
                </mc:Choice>
                <mc:Fallback>
                  <p:oleObj name="Equation" r:id="rId16" imgW="126720" imgH="1774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1690" name="Line 42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91" name="Text Box 43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1692" name="Line 44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93" name="Line 45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94" name="Text Box 46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4794250" y="1952625"/>
            <a:ext cx="4416425" cy="1176338"/>
            <a:chOff x="18" y="2963"/>
            <a:chExt cx="2782" cy="741"/>
          </a:xfrm>
        </p:grpSpPr>
        <p:graphicFrame>
          <p:nvGraphicFramePr>
            <p:cNvPr id="1051696" name="Object 48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711" name="Equation" r:id="rId18" imgW="126720" imgH="177480" progId="Equation.3">
                    <p:embed/>
                  </p:oleObj>
                </mc:Choice>
                <mc:Fallback>
                  <p:oleObj name="Equation" r:id="rId18" imgW="126720" imgH="177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1697" name="Line 49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698" name="Text Box 50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51699" name="Line 51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700" name="Line 52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51701" name="Text Box 53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pic>
        <p:nvPicPr>
          <p:cNvPr id="1051702" name="Picture 54" descr="codedsps_s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62300" y="3633788"/>
            <a:ext cx="1563688" cy="1041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51703" name="Text Box 55"/>
          <p:cNvSpPr txBox="1">
            <a:spLocks noChangeArrowheads="1"/>
          </p:cNvSpPr>
          <p:nvPr/>
        </p:nvSpPr>
        <p:spPr bwMode="auto">
          <a:xfrm>
            <a:off x="315913" y="1204913"/>
            <a:ext cx="221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FF"/>
                </a:solidFill>
                <a:latin typeface="Times New Roman" pitchFamily="18" charset="0"/>
              </a:rPr>
              <a:t>Estimated image</a:t>
            </a:r>
          </a:p>
        </p:txBody>
      </p: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2638425" y="5241925"/>
            <a:ext cx="293688" cy="1122363"/>
            <a:chOff x="4040" y="2056"/>
            <a:chExt cx="185" cy="707"/>
          </a:xfrm>
        </p:grpSpPr>
        <p:sp>
          <p:nvSpPr>
            <p:cNvPr id="1051705" name="Line 57"/>
            <p:cNvSpPr>
              <a:spLocks noChangeShapeType="1"/>
            </p:cNvSpPr>
            <p:nvPr/>
          </p:nvSpPr>
          <p:spPr bwMode="auto">
            <a:xfrm>
              <a:off x="4140" y="2056"/>
              <a:ext cx="0" cy="55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graphicFrame>
          <p:nvGraphicFramePr>
            <p:cNvPr id="1051706" name="Object 58"/>
            <p:cNvGraphicFramePr>
              <a:graphicFrameLocks noChangeAspect="1"/>
            </p:cNvGraphicFramePr>
            <p:nvPr/>
          </p:nvGraphicFramePr>
          <p:xfrm>
            <a:off x="4040" y="2592"/>
            <a:ext cx="185" cy="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712" name="Equation" r:id="rId21" imgW="152280" imgH="139680" progId="Equation.3">
                    <p:embed/>
                  </p:oleObj>
                </mc:Choice>
                <mc:Fallback>
                  <p:oleObj name="Equation" r:id="rId21" imgW="152280" imgH="1396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0" y="2592"/>
                          <a:ext cx="185" cy="1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1707" name="Oval 59"/>
          <p:cNvSpPr>
            <a:spLocks noChangeArrowheads="1"/>
          </p:cNvSpPr>
          <p:nvPr/>
        </p:nvSpPr>
        <p:spPr bwMode="auto">
          <a:xfrm>
            <a:off x="2709863" y="5948363"/>
            <a:ext cx="182562" cy="182562"/>
          </a:xfrm>
          <a:prstGeom prst="ellipse">
            <a:avLst/>
          </a:prstGeom>
          <a:solidFill>
            <a:srgbClr val="8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7394575" y="2014538"/>
            <a:ext cx="293688" cy="1122362"/>
            <a:chOff x="4040" y="2056"/>
            <a:chExt cx="185" cy="707"/>
          </a:xfrm>
        </p:grpSpPr>
        <p:sp>
          <p:nvSpPr>
            <p:cNvPr id="1051709" name="Line 61"/>
            <p:cNvSpPr>
              <a:spLocks noChangeShapeType="1"/>
            </p:cNvSpPr>
            <p:nvPr/>
          </p:nvSpPr>
          <p:spPr bwMode="auto">
            <a:xfrm>
              <a:off x="4140" y="2056"/>
              <a:ext cx="0" cy="55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graphicFrame>
          <p:nvGraphicFramePr>
            <p:cNvPr id="1051710" name="Object 62"/>
            <p:cNvGraphicFramePr>
              <a:graphicFrameLocks noChangeAspect="1"/>
            </p:cNvGraphicFramePr>
            <p:nvPr/>
          </p:nvGraphicFramePr>
          <p:xfrm>
            <a:off x="4040" y="2592"/>
            <a:ext cx="185" cy="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713" name="Equation" r:id="rId23" imgW="152280" imgH="139680" progId="Equation.3">
                    <p:embed/>
                  </p:oleObj>
                </mc:Choice>
                <mc:Fallback>
                  <p:oleObj name="Equation" r:id="rId23" imgW="152280" imgH="1396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0" y="2592"/>
                          <a:ext cx="185" cy="1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1711" name="Oval 63"/>
          <p:cNvSpPr>
            <a:spLocks noChangeArrowheads="1"/>
          </p:cNvSpPr>
          <p:nvPr/>
        </p:nvSpPr>
        <p:spPr bwMode="auto">
          <a:xfrm>
            <a:off x="7467600" y="2481263"/>
            <a:ext cx="182563" cy="182562"/>
          </a:xfrm>
          <a:prstGeom prst="ellipse">
            <a:avLst/>
          </a:prstGeom>
          <a:solidFill>
            <a:srgbClr val="8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12" name="Text Box 64"/>
          <p:cNvSpPr txBox="1">
            <a:spLocks noChangeArrowheads="1"/>
          </p:cNvSpPr>
          <p:nvPr/>
        </p:nvSpPr>
        <p:spPr bwMode="auto">
          <a:xfrm>
            <a:off x="6737350" y="5680075"/>
            <a:ext cx="2406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99"/>
                </a:solidFill>
              </a:rPr>
              <a:t>       spatial ringing</a:t>
            </a:r>
          </a:p>
        </p:txBody>
      </p:sp>
      <p:graphicFrame>
        <p:nvGraphicFramePr>
          <p:cNvPr id="1051713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265918"/>
              </p:ext>
            </p:extLst>
          </p:nvPr>
        </p:nvGraphicFramePr>
        <p:xfrm>
          <a:off x="6751637" y="5745163"/>
          <a:ext cx="6381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714" name="Equation" r:id="rId25" imgW="190440" imgH="152280" progId="Equation.3">
                  <p:embed/>
                </p:oleObj>
              </mc:Choice>
              <mc:Fallback>
                <p:oleObj name="Equation" r:id="rId25" imgW="190440" imgH="1522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7" y="5745163"/>
                        <a:ext cx="638175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1714" name="Line 66"/>
          <p:cNvSpPr>
            <a:spLocks noChangeShapeType="1"/>
          </p:cNvSpPr>
          <p:nvPr/>
        </p:nvSpPr>
        <p:spPr bwMode="auto">
          <a:xfrm flipH="1">
            <a:off x="2882900" y="2641600"/>
            <a:ext cx="4573588" cy="3354388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15" name="Rectangle 67"/>
          <p:cNvSpPr>
            <a:spLocks noChangeArrowheads="1"/>
          </p:cNvSpPr>
          <p:nvPr/>
        </p:nvSpPr>
        <p:spPr bwMode="auto">
          <a:xfrm>
            <a:off x="5924552" y="3706316"/>
            <a:ext cx="32861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99"/>
                </a:solidFill>
              </a:rPr>
              <a:t>Large magnitude in image to compensate for tiny magnitude in filter</a:t>
            </a:r>
          </a:p>
        </p:txBody>
      </p:sp>
      <p:sp>
        <p:nvSpPr>
          <p:cNvPr id="1051716" name="AutoShape 68"/>
          <p:cNvSpPr>
            <a:spLocks noChangeArrowheads="1"/>
          </p:cNvSpPr>
          <p:nvPr/>
        </p:nvSpPr>
        <p:spPr bwMode="auto">
          <a:xfrm rot="10800000">
            <a:off x="3821113" y="4084638"/>
            <a:ext cx="3516312" cy="1292225"/>
          </a:xfrm>
          <a:custGeom>
            <a:avLst/>
            <a:gdLst>
              <a:gd name="G0" fmla="+- 63420 0 0"/>
              <a:gd name="G1" fmla="+- -11796480 0 0"/>
              <a:gd name="G2" fmla="+- 63420 0 -11796480"/>
              <a:gd name="G3" fmla="+- 10800 0 0"/>
              <a:gd name="G4" fmla="+- 0 0 6342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414 0 0"/>
              <a:gd name="G9" fmla="+- 0 0 -11796480"/>
              <a:gd name="G10" fmla="+- 9414 0 2700"/>
              <a:gd name="G11" fmla="cos G10 63420"/>
              <a:gd name="G12" fmla="sin G10 63420"/>
              <a:gd name="G13" fmla="cos 13500 63420"/>
              <a:gd name="G14" fmla="sin 13500 63420"/>
              <a:gd name="G15" fmla="+- G11 10800 0"/>
              <a:gd name="G16" fmla="+- G12 10800 0"/>
              <a:gd name="G17" fmla="+- G13 10800 0"/>
              <a:gd name="G18" fmla="+- G14 10800 0"/>
              <a:gd name="G19" fmla="*/ 9414 1 2"/>
              <a:gd name="G20" fmla="+- G19 5400 0"/>
              <a:gd name="G21" fmla="cos G20 63420"/>
              <a:gd name="G22" fmla="sin G20 63420"/>
              <a:gd name="G23" fmla="+- G21 10800 0"/>
              <a:gd name="G24" fmla="+- G12 G23 G22"/>
              <a:gd name="G25" fmla="+- G22 G23 G11"/>
              <a:gd name="G26" fmla="cos 10800 63420"/>
              <a:gd name="G27" fmla="sin 10800 63420"/>
              <a:gd name="G28" fmla="cos 9414 63420"/>
              <a:gd name="G29" fmla="sin 9414 6342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6342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414 G39"/>
              <a:gd name="G43" fmla="sin 941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91 w 21600"/>
              <a:gd name="T5" fmla="*/ 0 h 21600"/>
              <a:gd name="T6" fmla="*/ 693 w 21600"/>
              <a:gd name="T7" fmla="*/ 10800 h 21600"/>
              <a:gd name="T8" fmla="*/ 10879 w 21600"/>
              <a:gd name="T9" fmla="*/ 1386 h 21600"/>
              <a:gd name="T10" fmla="*/ 24298 w 21600"/>
              <a:gd name="T11" fmla="*/ 11028 h 21600"/>
              <a:gd name="T12" fmla="*/ 20848 w 21600"/>
              <a:gd name="T13" fmla="*/ 14362 h 21600"/>
              <a:gd name="T14" fmla="*/ 17513 w 21600"/>
              <a:gd name="T15" fmla="*/ 1091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212" y="10958"/>
                </a:moveTo>
                <a:cubicBezTo>
                  <a:pt x="20213" y="10905"/>
                  <a:pt x="20214" y="10853"/>
                  <a:pt x="20214" y="10800"/>
                </a:cubicBezTo>
                <a:cubicBezTo>
                  <a:pt x="20214" y="5600"/>
                  <a:pt x="15999" y="1386"/>
                  <a:pt x="10800" y="1386"/>
                </a:cubicBezTo>
                <a:cubicBezTo>
                  <a:pt x="5600" y="1386"/>
                  <a:pt x="1386" y="5600"/>
                  <a:pt x="1386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60"/>
                  <a:pt x="21599" y="10921"/>
                  <a:pt x="21598" y="10982"/>
                </a:cubicBezTo>
                <a:lnTo>
                  <a:pt x="24298" y="11028"/>
                </a:lnTo>
                <a:lnTo>
                  <a:pt x="20848" y="14362"/>
                </a:lnTo>
                <a:lnTo>
                  <a:pt x="17513" y="10913"/>
                </a:lnTo>
                <a:lnTo>
                  <a:pt x="20212" y="1095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17" name="Rectangle 69"/>
          <p:cNvSpPr>
            <a:spLocks noChangeArrowheads="1"/>
          </p:cNvSpPr>
          <p:nvPr/>
        </p:nvSpPr>
        <p:spPr bwMode="auto">
          <a:xfrm>
            <a:off x="395288" y="4111625"/>
            <a:ext cx="1665287" cy="173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18" name="Text Box 70"/>
          <p:cNvSpPr txBox="1">
            <a:spLocks noChangeArrowheads="1"/>
          </p:cNvSpPr>
          <p:nvPr/>
        </p:nvSpPr>
        <p:spPr bwMode="auto">
          <a:xfrm>
            <a:off x="315913" y="3984625"/>
            <a:ext cx="221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FF"/>
                </a:solidFill>
                <a:latin typeface="Times New Roman" pitchFamily="18" charset="0"/>
              </a:rPr>
              <a:t>Estimated image</a:t>
            </a:r>
          </a:p>
        </p:txBody>
      </p:sp>
      <p:sp>
        <p:nvSpPr>
          <p:cNvPr id="1051719" name="Oval 71"/>
          <p:cNvSpPr>
            <a:spLocks noChangeArrowheads="1"/>
          </p:cNvSpPr>
          <p:nvPr/>
        </p:nvSpPr>
        <p:spPr bwMode="auto">
          <a:xfrm>
            <a:off x="942975" y="4014788"/>
            <a:ext cx="109538" cy="109537"/>
          </a:xfrm>
          <a:prstGeom prst="ellipse">
            <a:avLst/>
          </a:prstGeom>
          <a:solidFill>
            <a:srgbClr val="99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20" name="Oval 72"/>
          <p:cNvSpPr>
            <a:spLocks noChangeArrowheads="1"/>
          </p:cNvSpPr>
          <p:nvPr/>
        </p:nvSpPr>
        <p:spPr bwMode="auto">
          <a:xfrm>
            <a:off x="1081088" y="4014788"/>
            <a:ext cx="109537" cy="109537"/>
          </a:xfrm>
          <a:prstGeom prst="ellipse">
            <a:avLst/>
          </a:prstGeom>
          <a:solidFill>
            <a:srgbClr val="99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21" name="Oval 73"/>
          <p:cNvSpPr>
            <a:spLocks noChangeArrowheads="1"/>
          </p:cNvSpPr>
          <p:nvPr/>
        </p:nvSpPr>
        <p:spPr bwMode="auto">
          <a:xfrm>
            <a:off x="1671638" y="4014788"/>
            <a:ext cx="109537" cy="109537"/>
          </a:xfrm>
          <a:prstGeom prst="ellipse">
            <a:avLst/>
          </a:prstGeom>
          <a:solidFill>
            <a:srgbClr val="99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22" name="Oval 74"/>
          <p:cNvSpPr>
            <a:spLocks noChangeArrowheads="1"/>
          </p:cNvSpPr>
          <p:nvPr/>
        </p:nvSpPr>
        <p:spPr bwMode="auto">
          <a:xfrm>
            <a:off x="1836738" y="4014788"/>
            <a:ext cx="109537" cy="109537"/>
          </a:xfrm>
          <a:prstGeom prst="ellipse">
            <a:avLst/>
          </a:prstGeom>
          <a:solidFill>
            <a:srgbClr val="99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2638425" y="4051300"/>
            <a:ext cx="293688" cy="1122363"/>
            <a:chOff x="4040" y="2056"/>
            <a:chExt cx="185" cy="707"/>
          </a:xfrm>
        </p:grpSpPr>
        <p:sp>
          <p:nvSpPr>
            <p:cNvPr id="1051724" name="Line 76"/>
            <p:cNvSpPr>
              <a:spLocks noChangeShapeType="1"/>
            </p:cNvSpPr>
            <p:nvPr/>
          </p:nvSpPr>
          <p:spPr bwMode="auto">
            <a:xfrm>
              <a:off x="4140" y="2056"/>
              <a:ext cx="0" cy="55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graphicFrame>
          <p:nvGraphicFramePr>
            <p:cNvPr id="1051725" name="Object 77"/>
            <p:cNvGraphicFramePr>
              <a:graphicFrameLocks noChangeAspect="1"/>
            </p:cNvGraphicFramePr>
            <p:nvPr/>
          </p:nvGraphicFramePr>
          <p:xfrm>
            <a:off x="4040" y="2592"/>
            <a:ext cx="185" cy="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715" name="Equation" r:id="rId27" imgW="152280" imgH="139680" progId="Equation.3">
                    <p:embed/>
                  </p:oleObj>
                </mc:Choice>
                <mc:Fallback>
                  <p:oleObj name="Equation" r:id="rId27" imgW="152280" imgH="1396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0" y="2592"/>
                          <a:ext cx="185" cy="1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1726" name="Oval 78"/>
          <p:cNvSpPr>
            <a:spLocks noChangeArrowheads="1"/>
          </p:cNvSpPr>
          <p:nvPr/>
        </p:nvSpPr>
        <p:spPr bwMode="auto">
          <a:xfrm>
            <a:off x="2711450" y="3959225"/>
            <a:ext cx="182563" cy="182563"/>
          </a:xfrm>
          <a:prstGeom prst="ellipse">
            <a:avLst/>
          </a:prstGeom>
          <a:solidFill>
            <a:srgbClr val="8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27" name="Line 79"/>
          <p:cNvSpPr>
            <a:spLocks noChangeShapeType="1"/>
          </p:cNvSpPr>
          <p:nvPr/>
        </p:nvSpPr>
        <p:spPr bwMode="auto">
          <a:xfrm flipV="1">
            <a:off x="2792413" y="4154488"/>
            <a:ext cx="0" cy="178435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28" name="Oval 80"/>
          <p:cNvSpPr>
            <a:spLocks noChangeArrowheads="1"/>
          </p:cNvSpPr>
          <p:nvPr/>
        </p:nvSpPr>
        <p:spPr bwMode="auto">
          <a:xfrm>
            <a:off x="2832100" y="4014788"/>
            <a:ext cx="109538" cy="109537"/>
          </a:xfrm>
          <a:prstGeom prst="ellipse">
            <a:avLst/>
          </a:prstGeom>
          <a:solidFill>
            <a:srgbClr val="99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29" name="Oval 81"/>
          <p:cNvSpPr>
            <a:spLocks noChangeArrowheads="1"/>
          </p:cNvSpPr>
          <p:nvPr/>
        </p:nvSpPr>
        <p:spPr bwMode="auto">
          <a:xfrm>
            <a:off x="2670175" y="4014788"/>
            <a:ext cx="109538" cy="109537"/>
          </a:xfrm>
          <a:prstGeom prst="ellipse">
            <a:avLst/>
          </a:prstGeom>
          <a:solidFill>
            <a:srgbClr val="9933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30" name="Rectangle 82"/>
          <p:cNvSpPr>
            <a:spLocks noChangeArrowheads="1"/>
          </p:cNvSpPr>
          <p:nvPr/>
        </p:nvSpPr>
        <p:spPr bwMode="auto">
          <a:xfrm>
            <a:off x="566738" y="5257800"/>
            <a:ext cx="1665287" cy="211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31" name="Text Box 83"/>
          <p:cNvSpPr txBox="1">
            <a:spLocks noChangeArrowheads="1"/>
          </p:cNvSpPr>
          <p:nvPr/>
        </p:nvSpPr>
        <p:spPr bwMode="auto">
          <a:xfrm>
            <a:off x="306388" y="5186363"/>
            <a:ext cx="2754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</a:rPr>
              <a:t>Filter, wrong scale</a:t>
            </a:r>
          </a:p>
        </p:txBody>
      </p:sp>
      <p:sp>
        <p:nvSpPr>
          <p:cNvPr id="1051732" name="Rectangle 84"/>
          <p:cNvSpPr>
            <a:spLocks noChangeArrowheads="1"/>
          </p:cNvSpPr>
          <p:nvPr/>
        </p:nvSpPr>
        <p:spPr bwMode="auto">
          <a:xfrm>
            <a:off x="642938" y="2447925"/>
            <a:ext cx="1665287" cy="211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51733" name="Text Box 85"/>
          <p:cNvSpPr txBox="1">
            <a:spLocks noChangeArrowheads="1"/>
          </p:cNvSpPr>
          <p:nvPr/>
        </p:nvSpPr>
        <p:spPr bwMode="auto">
          <a:xfrm>
            <a:off x="306388" y="2370138"/>
            <a:ext cx="2714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</a:rPr>
              <a:t>Filter, correct scale</a:t>
            </a:r>
          </a:p>
        </p:txBody>
      </p:sp>
      <p:sp>
        <p:nvSpPr>
          <p:cNvPr id="1051735" name="Text Box 87"/>
          <p:cNvSpPr txBox="1">
            <a:spLocks noChangeArrowheads="1"/>
          </p:cNvSpPr>
          <p:nvPr/>
        </p:nvSpPr>
        <p:spPr bwMode="auto">
          <a:xfrm>
            <a:off x="4772025" y="1954213"/>
            <a:ext cx="2398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009900"/>
                </a:solidFill>
                <a:latin typeface="Times New Roman" pitchFamily="18" charset="0"/>
              </a:rPr>
              <a:t>Observed image</a:t>
            </a:r>
            <a:r>
              <a:rPr lang="en-US" b="1" smtClean="0">
                <a:solidFill>
                  <a:srgbClr val="0099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703" grpId="0"/>
      <p:bldP spid="1051707" grpId="0" animBg="1"/>
      <p:bldP spid="1051712" grpId="0"/>
      <p:bldP spid="1051714" grpId="0" animBg="1"/>
      <p:bldP spid="1051714" grpId="1" animBg="1"/>
      <p:bldP spid="1051715" grpId="0"/>
      <p:bldP spid="1051716" grpId="0" animBg="1"/>
      <p:bldP spid="1051717" grpId="0" animBg="1"/>
      <p:bldP spid="1051718" grpId="0"/>
      <p:bldP spid="1051727" grpId="0" animBg="1"/>
      <p:bldP spid="1051727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83" name="Picture 8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3813" y="2043113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9603" name="Rectangle 3"/>
          <p:cNvSpPr>
            <a:spLocks noChangeArrowheads="1"/>
          </p:cNvSpPr>
          <p:nvPr/>
        </p:nvSpPr>
        <p:spPr bwMode="auto">
          <a:xfrm>
            <a:off x="354013" y="1295400"/>
            <a:ext cx="3913187" cy="812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smtClean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1049604" name="Picture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013" y="1295400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9605" name="Rectangle 5"/>
          <p:cNvSpPr>
            <a:spLocks noChangeArrowheads="1"/>
          </p:cNvSpPr>
          <p:nvPr/>
        </p:nvSpPr>
        <p:spPr bwMode="auto">
          <a:xfrm>
            <a:off x="354013" y="4076700"/>
            <a:ext cx="3913187" cy="812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smtClean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1049606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013" y="4071938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607" name="Picture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013" y="5259388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9608" name="Picture 8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013" y="2444750"/>
            <a:ext cx="39131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9610" name="Line 20"/>
          <p:cNvSpPr>
            <a:spLocks/>
          </p:cNvSpPr>
          <p:nvPr/>
        </p:nvSpPr>
        <p:spPr bwMode="auto">
          <a:xfrm>
            <a:off x="307975" y="631825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11" name="Oval 11"/>
          <p:cNvSpPr>
            <a:spLocks noChangeArrowheads="1"/>
          </p:cNvSpPr>
          <p:nvPr/>
        </p:nvSpPr>
        <p:spPr bwMode="auto">
          <a:xfrm>
            <a:off x="2260600" y="5108575"/>
            <a:ext cx="100013" cy="100013"/>
          </a:xfrm>
          <a:prstGeom prst="ellipse">
            <a:avLst/>
          </a:prstGeom>
          <a:solidFill>
            <a:srgbClr val="FFCC00"/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12" name="Oval 12"/>
          <p:cNvSpPr>
            <a:spLocks noChangeArrowheads="1"/>
          </p:cNvSpPr>
          <p:nvPr/>
        </p:nvSpPr>
        <p:spPr bwMode="auto">
          <a:xfrm>
            <a:off x="2260600" y="2312988"/>
            <a:ext cx="100013" cy="100012"/>
          </a:xfrm>
          <a:prstGeom prst="ellipse">
            <a:avLst/>
          </a:prstGeom>
          <a:solidFill>
            <a:srgbClr val="FFCC00"/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14" name="Text Box 14"/>
          <p:cNvSpPr txBox="1">
            <a:spLocks noChangeArrowheads="1"/>
          </p:cNvSpPr>
          <p:nvPr/>
        </p:nvSpPr>
        <p:spPr bwMode="auto">
          <a:xfrm>
            <a:off x="4343400" y="1992313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smtClean="0">
                <a:solidFill>
                  <a:srgbClr val="FFCC00"/>
                </a:solidFill>
              </a:rPr>
              <a:t>=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8100" y="2360613"/>
            <a:ext cx="4416425" cy="1176337"/>
            <a:chOff x="18" y="2963"/>
            <a:chExt cx="2782" cy="741"/>
          </a:xfrm>
        </p:grpSpPr>
        <p:graphicFrame>
          <p:nvGraphicFramePr>
            <p:cNvPr id="1049617" name="Object 17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8731" name="Equation" r:id="rId9" imgW="126720" imgH="177480" progId="Equation.3">
                    <p:embed/>
                  </p:oleObj>
                </mc:Choice>
                <mc:Fallback>
                  <p:oleObj name="Equation" r:id="rId9" imgW="126720" imgH="17748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618" name="Line 18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19" name="Text Box 19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49620" name="Line 20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21" name="Line 21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22" name="Text Box 22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8100" y="5178425"/>
            <a:ext cx="4416425" cy="1176338"/>
            <a:chOff x="18" y="2963"/>
            <a:chExt cx="2782" cy="741"/>
          </a:xfrm>
        </p:grpSpPr>
        <p:graphicFrame>
          <p:nvGraphicFramePr>
            <p:cNvPr id="1049624" name="Object 24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8732" name="Equation" r:id="rId11" imgW="126720" imgH="177480" progId="Equation.3">
                    <p:embed/>
                  </p:oleObj>
                </mc:Choice>
                <mc:Fallback>
                  <p:oleObj name="Equation" r:id="rId11" imgW="126720" imgH="17748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625" name="Line 25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26" name="Text Box 26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49627" name="Line 27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28" name="Line 28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29" name="Text Box 29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8100" y="1203325"/>
            <a:ext cx="4416425" cy="1176338"/>
            <a:chOff x="18" y="2963"/>
            <a:chExt cx="2782" cy="741"/>
          </a:xfrm>
        </p:grpSpPr>
        <p:graphicFrame>
          <p:nvGraphicFramePr>
            <p:cNvPr id="1049631" name="Object 31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8733" name="Equation" r:id="rId13" imgW="126720" imgH="177480" progId="Equation.3">
                    <p:embed/>
                  </p:oleObj>
                </mc:Choice>
                <mc:Fallback>
                  <p:oleObj name="Equation" r:id="rId13" imgW="126720" imgH="17748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632" name="Line 32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33" name="Text Box 33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49634" name="Line 34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35" name="Line 35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36" name="Text Box 36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38100" y="3983038"/>
            <a:ext cx="4416425" cy="1176337"/>
            <a:chOff x="18" y="2963"/>
            <a:chExt cx="2782" cy="741"/>
          </a:xfrm>
        </p:grpSpPr>
        <p:graphicFrame>
          <p:nvGraphicFramePr>
            <p:cNvPr id="1049638" name="Object 38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8734" name="Equation" r:id="rId15" imgW="126720" imgH="177480" progId="Equation.3">
                    <p:embed/>
                  </p:oleObj>
                </mc:Choice>
                <mc:Fallback>
                  <p:oleObj name="Equation" r:id="rId15" imgW="126720" imgH="1774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639" name="Line 39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40" name="Text Box 40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49641" name="Line 41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42" name="Line 42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43" name="Text Box 43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4794250" y="1958975"/>
            <a:ext cx="4416425" cy="1176338"/>
            <a:chOff x="18" y="2963"/>
            <a:chExt cx="2782" cy="741"/>
          </a:xfrm>
        </p:grpSpPr>
        <p:graphicFrame>
          <p:nvGraphicFramePr>
            <p:cNvPr id="1049645" name="Object 45"/>
            <p:cNvGraphicFramePr>
              <a:graphicFrameLocks noChangeAspect="1"/>
            </p:cNvGraphicFramePr>
            <p:nvPr/>
          </p:nvGraphicFramePr>
          <p:xfrm>
            <a:off x="1415" y="3545"/>
            <a:ext cx="62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8735" name="Equation" r:id="rId17" imgW="126720" imgH="177480" progId="Equation.3">
                    <p:embed/>
                  </p:oleObj>
                </mc:Choice>
                <mc:Fallback>
                  <p:oleObj name="Equation" r:id="rId17" imgW="126720" imgH="17748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5" y="3545"/>
                          <a:ext cx="62" cy="1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646" name="Line 46"/>
            <p:cNvSpPr>
              <a:spLocks noChangeShapeType="1"/>
            </p:cNvSpPr>
            <p:nvPr/>
          </p:nvSpPr>
          <p:spPr bwMode="auto">
            <a:xfrm flipV="1">
              <a:off x="1452" y="3485"/>
              <a:ext cx="0" cy="74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47" name="Text Box 47"/>
            <p:cNvSpPr txBox="1">
              <a:spLocks noChangeArrowheads="1"/>
            </p:cNvSpPr>
            <p:nvPr/>
          </p:nvSpPr>
          <p:spPr bwMode="auto">
            <a:xfrm>
              <a:off x="2077" y="3492"/>
              <a:ext cx="7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Frequency</a:t>
              </a:r>
            </a:p>
          </p:txBody>
        </p:sp>
        <p:sp>
          <p:nvSpPr>
            <p:cNvPr id="1049648" name="Line 48"/>
            <p:cNvSpPr>
              <a:spLocks noChangeShapeType="1"/>
            </p:cNvSpPr>
            <p:nvPr/>
          </p:nvSpPr>
          <p:spPr bwMode="auto">
            <a:xfrm flipV="1">
              <a:off x="221" y="3001"/>
              <a:ext cx="0" cy="533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49" name="Line 49"/>
            <p:cNvSpPr>
              <a:spLocks noChangeShapeType="1"/>
            </p:cNvSpPr>
            <p:nvPr/>
          </p:nvSpPr>
          <p:spPr bwMode="auto">
            <a:xfrm>
              <a:off x="209" y="3534"/>
              <a:ext cx="2511" cy="0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1049650" name="Text Box 50"/>
            <p:cNvSpPr txBox="1">
              <a:spLocks noChangeArrowheads="1"/>
            </p:cNvSpPr>
            <p:nvPr/>
          </p:nvSpPr>
          <p:spPr bwMode="auto">
            <a:xfrm rot="-5400000">
              <a:off x="-198" y="3179"/>
              <a:ext cx="6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smtClean="0">
                  <a:solidFill>
                    <a:srgbClr val="969696"/>
                  </a:solidFill>
                  <a:latin typeface="Times New Roman" pitchFamily="18" charset="0"/>
                </a:rPr>
                <a:t>spectrum</a:t>
              </a:r>
            </a:p>
          </p:txBody>
        </p:sp>
      </p:grpSp>
      <p:sp>
        <p:nvSpPr>
          <p:cNvPr id="1049651" name="Text Box 51"/>
          <p:cNvSpPr txBox="1">
            <a:spLocks noChangeArrowheads="1"/>
          </p:cNvSpPr>
          <p:nvPr/>
        </p:nvSpPr>
        <p:spPr bwMode="auto">
          <a:xfrm>
            <a:off x="315913" y="1204913"/>
            <a:ext cx="221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FF"/>
                </a:solidFill>
                <a:latin typeface="Times New Roman" pitchFamily="18" charset="0"/>
              </a:rPr>
              <a:t>Estimated image</a:t>
            </a:r>
          </a:p>
        </p:txBody>
      </p:sp>
      <p:sp>
        <p:nvSpPr>
          <p:cNvPr id="1049652" name="Text Box 52"/>
          <p:cNvSpPr txBox="1">
            <a:spLocks noChangeArrowheads="1"/>
          </p:cNvSpPr>
          <p:nvPr/>
        </p:nvSpPr>
        <p:spPr bwMode="auto">
          <a:xfrm>
            <a:off x="315913" y="3984625"/>
            <a:ext cx="221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FF"/>
                </a:solidFill>
                <a:latin typeface="Times New Roman" pitchFamily="18" charset="0"/>
              </a:rPr>
              <a:t>Estimated image</a:t>
            </a:r>
          </a:p>
        </p:txBody>
      </p:sp>
      <p:pic>
        <p:nvPicPr>
          <p:cNvPr id="1049653" name="Picture 53" descr="convsps_s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62300" y="3633788"/>
            <a:ext cx="1563688" cy="1041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49654" name="Picture 54" descr="convsps_s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62300" y="825500"/>
            <a:ext cx="1563688" cy="1041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7" name="Group 55"/>
          <p:cNvGrpSpPr>
            <a:grpSpLocks/>
          </p:cNvGrpSpPr>
          <p:nvPr/>
        </p:nvGrpSpPr>
        <p:grpSpPr bwMode="auto">
          <a:xfrm>
            <a:off x="2895600" y="2417763"/>
            <a:ext cx="293688" cy="1122362"/>
            <a:chOff x="4040" y="2056"/>
            <a:chExt cx="185" cy="707"/>
          </a:xfrm>
        </p:grpSpPr>
        <p:sp>
          <p:nvSpPr>
            <p:cNvPr id="1049656" name="Line 56"/>
            <p:cNvSpPr>
              <a:spLocks noChangeShapeType="1"/>
            </p:cNvSpPr>
            <p:nvPr/>
          </p:nvSpPr>
          <p:spPr bwMode="auto">
            <a:xfrm>
              <a:off x="4140" y="2056"/>
              <a:ext cx="0" cy="55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graphicFrame>
          <p:nvGraphicFramePr>
            <p:cNvPr id="1049657" name="Object 57"/>
            <p:cNvGraphicFramePr>
              <a:graphicFrameLocks noChangeAspect="1"/>
            </p:cNvGraphicFramePr>
            <p:nvPr/>
          </p:nvGraphicFramePr>
          <p:xfrm>
            <a:off x="4040" y="2592"/>
            <a:ext cx="185" cy="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8736" name="Equation" r:id="rId21" imgW="152280" imgH="139680" progId="Equation.3">
                    <p:embed/>
                  </p:oleObj>
                </mc:Choice>
                <mc:Fallback>
                  <p:oleObj name="Equation" r:id="rId21" imgW="152280" imgH="13968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0" y="2592"/>
                          <a:ext cx="185" cy="1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2895600" y="5241925"/>
            <a:ext cx="293688" cy="1122363"/>
            <a:chOff x="4040" y="2056"/>
            <a:chExt cx="185" cy="707"/>
          </a:xfrm>
        </p:grpSpPr>
        <p:sp>
          <p:nvSpPr>
            <p:cNvPr id="1049659" name="Line 59"/>
            <p:cNvSpPr>
              <a:spLocks noChangeShapeType="1"/>
            </p:cNvSpPr>
            <p:nvPr/>
          </p:nvSpPr>
          <p:spPr bwMode="auto">
            <a:xfrm>
              <a:off x="4140" y="2056"/>
              <a:ext cx="0" cy="55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graphicFrame>
          <p:nvGraphicFramePr>
            <p:cNvPr id="1049660" name="Object 60"/>
            <p:cNvGraphicFramePr>
              <a:graphicFrameLocks noChangeAspect="1"/>
            </p:cNvGraphicFramePr>
            <p:nvPr/>
          </p:nvGraphicFramePr>
          <p:xfrm>
            <a:off x="4040" y="2592"/>
            <a:ext cx="185" cy="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8737" name="Equation" r:id="rId23" imgW="152280" imgH="139680" progId="Equation.3">
                    <p:embed/>
                  </p:oleObj>
                </mc:Choice>
                <mc:Fallback>
                  <p:oleObj name="Equation" r:id="rId23" imgW="152280" imgH="1396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0" y="2592"/>
                          <a:ext cx="185" cy="1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9661" name="Oval 61"/>
          <p:cNvSpPr>
            <a:spLocks noChangeArrowheads="1"/>
          </p:cNvSpPr>
          <p:nvPr/>
        </p:nvSpPr>
        <p:spPr bwMode="auto">
          <a:xfrm>
            <a:off x="2967038" y="5929313"/>
            <a:ext cx="182562" cy="182562"/>
          </a:xfrm>
          <a:prstGeom prst="ellipse">
            <a:avLst/>
          </a:prstGeom>
          <a:solidFill>
            <a:srgbClr val="8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7651750" y="2024063"/>
            <a:ext cx="293688" cy="1122362"/>
            <a:chOff x="4040" y="2056"/>
            <a:chExt cx="185" cy="707"/>
          </a:xfrm>
        </p:grpSpPr>
        <p:sp>
          <p:nvSpPr>
            <p:cNvPr id="1049663" name="Line 63"/>
            <p:cNvSpPr>
              <a:spLocks noChangeShapeType="1"/>
            </p:cNvSpPr>
            <p:nvPr/>
          </p:nvSpPr>
          <p:spPr bwMode="auto">
            <a:xfrm>
              <a:off x="4140" y="2056"/>
              <a:ext cx="0" cy="55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graphicFrame>
          <p:nvGraphicFramePr>
            <p:cNvPr id="1049664" name="Object 64"/>
            <p:cNvGraphicFramePr>
              <a:graphicFrameLocks noChangeAspect="1"/>
            </p:cNvGraphicFramePr>
            <p:nvPr/>
          </p:nvGraphicFramePr>
          <p:xfrm>
            <a:off x="4040" y="2592"/>
            <a:ext cx="185" cy="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8738" name="Equation" r:id="rId25" imgW="152280" imgH="139680" progId="Equation.3">
                    <p:embed/>
                  </p:oleObj>
                </mc:Choice>
                <mc:Fallback>
                  <p:oleObj name="Equation" r:id="rId25" imgW="152280" imgH="1396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0" y="2592"/>
                          <a:ext cx="185" cy="1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9665" name="Oval 65"/>
          <p:cNvSpPr>
            <a:spLocks noChangeArrowheads="1"/>
          </p:cNvSpPr>
          <p:nvPr/>
        </p:nvSpPr>
        <p:spPr bwMode="auto">
          <a:xfrm>
            <a:off x="7724775" y="2687638"/>
            <a:ext cx="182563" cy="182562"/>
          </a:xfrm>
          <a:prstGeom prst="ellipse">
            <a:avLst/>
          </a:prstGeom>
          <a:solidFill>
            <a:srgbClr val="8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66" name="Text Box 66"/>
          <p:cNvSpPr txBox="1">
            <a:spLocks noChangeArrowheads="1"/>
          </p:cNvSpPr>
          <p:nvPr/>
        </p:nvSpPr>
        <p:spPr bwMode="auto">
          <a:xfrm>
            <a:off x="304800" y="3333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Division by zero with a conventional aperture?</a:t>
            </a:r>
          </a:p>
        </p:txBody>
      </p:sp>
      <p:sp>
        <p:nvSpPr>
          <p:cNvPr id="1049670" name="Oval 70"/>
          <p:cNvSpPr>
            <a:spLocks noChangeArrowheads="1"/>
          </p:cNvSpPr>
          <p:nvPr/>
        </p:nvSpPr>
        <p:spPr bwMode="auto">
          <a:xfrm>
            <a:off x="2963863" y="3070225"/>
            <a:ext cx="182562" cy="182563"/>
          </a:xfrm>
          <a:prstGeom prst="ellipse">
            <a:avLst/>
          </a:prstGeom>
          <a:solidFill>
            <a:srgbClr val="8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71" name="Line 71"/>
          <p:cNvSpPr>
            <a:spLocks noChangeShapeType="1"/>
          </p:cNvSpPr>
          <p:nvPr/>
        </p:nvSpPr>
        <p:spPr bwMode="auto">
          <a:xfrm flipH="1" flipV="1">
            <a:off x="3048000" y="4686300"/>
            <a:ext cx="0" cy="123825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72" name="Line 72"/>
          <p:cNvSpPr>
            <a:spLocks noChangeShapeType="1"/>
          </p:cNvSpPr>
          <p:nvPr/>
        </p:nvSpPr>
        <p:spPr bwMode="auto">
          <a:xfrm flipH="1">
            <a:off x="3154363" y="2835275"/>
            <a:ext cx="4535487" cy="3152775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73" name="Line 73"/>
          <p:cNvSpPr>
            <a:spLocks noChangeShapeType="1"/>
          </p:cNvSpPr>
          <p:nvPr/>
        </p:nvSpPr>
        <p:spPr bwMode="auto">
          <a:xfrm flipV="1">
            <a:off x="3155950" y="2774950"/>
            <a:ext cx="4557713" cy="369888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77" name="Rectangle 77"/>
          <p:cNvSpPr>
            <a:spLocks noChangeArrowheads="1"/>
          </p:cNvSpPr>
          <p:nvPr/>
        </p:nvSpPr>
        <p:spPr bwMode="auto">
          <a:xfrm>
            <a:off x="642938" y="2447925"/>
            <a:ext cx="1665287" cy="211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78" name="Rectangle 78"/>
          <p:cNvSpPr>
            <a:spLocks noChangeArrowheads="1"/>
          </p:cNvSpPr>
          <p:nvPr/>
        </p:nvSpPr>
        <p:spPr bwMode="auto">
          <a:xfrm>
            <a:off x="566738" y="5257800"/>
            <a:ext cx="1665287" cy="211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79" name="Text Box 79"/>
          <p:cNvSpPr txBox="1">
            <a:spLocks noChangeArrowheads="1"/>
          </p:cNvSpPr>
          <p:nvPr/>
        </p:nvSpPr>
        <p:spPr bwMode="auto">
          <a:xfrm>
            <a:off x="306388" y="5186363"/>
            <a:ext cx="2335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</a:rPr>
              <a:t>Filter, wrong scale</a:t>
            </a:r>
          </a:p>
        </p:txBody>
      </p:sp>
      <p:sp>
        <p:nvSpPr>
          <p:cNvPr id="1049680" name="Text Box 80"/>
          <p:cNvSpPr txBox="1">
            <a:spLocks noChangeArrowheads="1"/>
          </p:cNvSpPr>
          <p:nvPr/>
        </p:nvSpPr>
        <p:spPr bwMode="auto">
          <a:xfrm>
            <a:off x="306388" y="2370138"/>
            <a:ext cx="2111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</a:rPr>
              <a:t>Filter, correct scale</a:t>
            </a:r>
          </a:p>
        </p:txBody>
      </p:sp>
      <p:sp>
        <p:nvSpPr>
          <p:cNvPr id="1049681" name="AutoShape 81"/>
          <p:cNvSpPr>
            <a:spLocks noChangeArrowheads="1"/>
          </p:cNvSpPr>
          <p:nvPr/>
        </p:nvSpPr>
        <p:spPr bwMode="auto">
          <a:xfrm rot="10800000">
            <a:off x="3821113" y="4084638"/>
            <a:ext cx="3516312" cy="1292225"/>
          </a:xfrm>
          <a:custGeom>
            <a:avLst/>
            <a:gdLst>
              <a:gd name="G0" fmla="+- 63420 0 0"/>
              <a:gd name="G1" fmla="+- -11796480 0 0"/>
              <a:gd name="G2" fmla="+- 63420 0 -11796480"/>
              <a:gd name="G3" fmla="+- 10800 0 0"/>
              <a:gd name="G4" fmla="+- 0 0 6342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414 0 0"/>
              <a:gd name="G9" fmla="+- 0 0 -11796480"/>
              <a:gd name="G10" fmla="+- 9414 0 2700"/>
              <a:gd name="G11" fmla="cos G10 63420"/>
              <a:gd name="G12" fmla="sin G10 63420"/>
              <a:gd name="G13" fmla="cos 13500 63420"/>
              <a:gd name="G14" fmla="sin 13500 63420"/>
              <a:gd name="G15" fmla="+- G11 10800 0"/>
              <a:gd name="G16" fmla="+- G12 10800 0"/>
              <a:gd name="G17" fmla="+- G13 10800 0"/>
              <a:gd name="G18" fmla="+- G14 10800 0"/>
              <a:gd name="G19" fmla="*/ 9414 1 2"/>
              <a:gd name="G20" fmla="+- G19 5400 0"/>
              <a:gd name="G21" fmla="cos G20 63420"/>
              <a:gd name="G22" fmla="sin G20 63420"/>
              <a:gd name="G23" fmla="+- G21 10800 0"/>
              <a:gd name="G24" fmla="+- G12 G23 G22"/>
              <a:gd name="G25" fmla="+- G22 G23 G11"/>
              <a:gd name="G26" fmla="cos 10800 63420"/>
              <a:gd name="G27" fmla="sin 10800 63420"/>
              <a:gd name="G28" fmla="cos 9414 63420"/>
              <a:gd name="G29" fmla="sin 9414 6342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6342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414 G39"/>
              <a:gd name="G43" fmla="sin 941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91 w 21600"/>
              <a:gd name="T5" fmla="*/ 0 h 21600"/>
              <a:gd name="T6" fmla="*/ 693 w 21600"/>
              <a:gd name="T7" fmla="*/ 10800 h 21600"/>
              <a:gd name="T8" fmla="*/ 10879 w 21600"/>
              <a:gd name="T9" fmla="*/ 1386 h 21600"/>
              <a:gd name="T10" fmla="*/ 24298 w 21600"/>
              <a:gd name="T11" fmla="*/ 11028 h 21600"/>
              <a:gd name="T12" fmla="*/ 20848 w 21600"/>
              <a:gd name="T13" fmla="*/ 14362 h 21600"/>
              <a:gd name="T14" fmla="*/ 17513 w 21600"/>
              <a:gd name="T15" fmla="*/ 1091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212" y="10958"/>
                </a:moveTo>
                <a:cubicBezTo>
                  <a:pt x="20213" y="10905"/>
                  <a:pt x="20214" y="10853"/>
                  <a:pt x="20214" y="10800"/>
                </a:cubicBezTo>
                <a:cubicBezTo>
                  <a:pt x="20214" y="5600"/>
                  <a:pt x="15999" y="1386"/>
                  <a:pt x="10800" y="1386"/>
                </a:cubicBezTo>
                <a:cubicBezTo>
                  <a:pt x="5600" y="1386"/>
                  <a:pt x="1386" y="5600"/>
                  <a:pt x="1386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60"/>
                  <a:pt x="21599" y="10921"/>
                  <a:pt x="21598" y="10982"/>
                </a:cubicBezTo>
                <a:lnTo>
                  <a:pt x="24298" y="11028"/>
                </a:lnTo>
                <a:lnTo>
                  <a:pt x="20848" y="14362"/>
                </a:lnTo>
                <a:lnTo>
                  <a:pt x="17513" y="10913"/>
                </a:lnTo>
                <a:lnTo>
                  <a:pt x="20212" y="1095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1049682" name="Text Box 82"/>
          <p:cNvSpPr txBox="1">
            <a:spLocks noChangeArrowheads="1"/>
          </p:cNvSpPr>
          <p:nvPr/>
        </p:nvSpPr>
        <p:spPr bwMode="auto">
          <a:xfrm>
            <a:off x="4772025" y="1954213"/>
            <a:ext cx="2398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009900"/>
                </a:solidFill>
                <a:latin typeface="Times New Roman" pitchFamily="18" charset="0"/>
              </a:rPr>
              <a:t>Observed image</a:t>
            </a:r>
            <a:r>
              <a:rPr lang="en-US" b="1" smtClean="0">
                <a:solidFill>
                  <a:srgbClr val="009900"/>
                </a:solidFill>
              </a:rPr>
              <a:t> </a:t>
            </a:r>
          </a:p>
        </p:txBody>
      </p:sp>
      <p:graphicFrame>
        <p:nvGraphicFramePr>
          <p:cNvPr id="1049668" name="Object 68"/>
          <p:cNvGraphicFramePr>
            <a:graphicFrameLocks noChangeAspect="1"/>
          </p:cNvGraphicFramePr>
          <p:nvPr/>
        </p:nvGraphicFramePr>
        <p:xfrm>
          <a:off x="5529263" y="4306888"/>
          <a:ext cx="6381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739" name="Equation" r:id="rId27" imgW="190440" imgH="152280" progId="Equation.3">
                  <p:embed/>
                </p:oleObj>
              </mc:Choice>
              <mc:Fallback>
                <p:oleObj name="Equation" r:id="rId27" imgW="190440" imgH="1522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3" y="4306888"/>
                        <a:ext cx="638175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9669" name="Text Box 69"/>
          <p:cNvSpPr txBox="1">
            <a:spLocks noChangeArrowheads="1"/>
          </p:cNvSpPr>
          <p:nvPr/>
        </p:nvSpPr>
        <p:spPr bwMode="auto">
          <a:xfrm>
            <a:off x="5988939" y="4286250"/>
            <a:ext cx="3227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FF99"/>
                </a:solidFill>
              </a:rPr>
              <a:t>no spatial ringing</a:t>
            </a:r>
          </a:p>
        </p:txBody>
      </p:sp>
      <p:sp>
        <p:nvSpPr>
          <p:cNvPr id="1049613" name="Text Box 13"/>
          <p:cNvSpPr txBox="1">
            <a:spLocks noChangeArrowheads="1"/>
          </p:cNvSpPr>
          <p:nvPr/>
        </p:nvSpPr>
        <p:spPr bwMode="auto">
          <a:xfrm>
            <a:off x="4343400" y="4692650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smtClean="0">
                <a:solidFill>
                  <a:srgbClr val="FFCC00"/>
                </a:solidFill>
              </a:rPr>
              <a:t>=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651" grpId="0"/>
      <p:bldP spid="1049652" grpId="0"/>
      <p:bldP spid="1049661" grpId="0" animBg="1"/>
      <p:bldP spid="1049665" grpId="0" animBg="1"/>
      <p:bldP spid="1049670" grpId="0" animBg="1"/>
      <p:bldP spid="1049671" grpId="0" animBg="1"/>
      <p:bldP spid="1049671" grpId="1" animBg="1"/>
      <p:bldP spid="1049672" grpId="0" animBg="1"/>
      <p:bldP spid="1049672" grpId="1" animBg="1"/>
      <p:bldP spid="1049673" grpId="0" animBg="1"/>
      <p:bldP spid="1049673" grpId="1" animBg="1"/>
      <p:bldP spid="1049681" grpId="0" animBg="1"/>
      <p:bldP spid="104966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Filter Design</a:t>
            </a:r>
          </a:p>
        </p:txBody>
      </p:sp>
      <p:sp>
        <p:nvSpPr>
          <p:cNvPr id="971779" name="Line 20"/>
          <p:cNvSpPr>
            <a:spLocks/>
          </p:cNvSpPr>
          <p:nvPr/>
        </p:nvSpPr>
        <p:spPr bwMode="auto">
          <a:xfrm>
            <a:off x="307975" y="62865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794" name="Text Box 18"/>
          <p:cNvSpPr txBox="1">
            <a:spLocks noChangeArrowheads="1"/>
          </p:cNvSpPr>
          <p:nvPr/>
        </p:nvSpPr>
        <p:spPr bwMode="auto">
          <a:xfrm>
            <a:off x="2235200" y="6248400"/>
            <a:ext cx="441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99"/>
                </a:solidFill>
              </a:rPr>
              <a:t>Sampled aperture patterns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516688" y="5054600"/>
            <a:ext cx="1366837" cy="1606550"/>
            <a:chOff x="3739" y="3184"/>
            <a:chExt cx="861" cy="1012"/>
          </a:xfrm>
        </p:grpSpPr>
        <p:sp>
          <p:nvSpPr>
            <p:cNvPr id="971783" name="Text Box 7"/>
            <p:cNvSpPr txBox="1">
              <a:spLocks noChangeArrowheads="1"/>
            </p:cNvSpPr>
            <p:nvPr/>
          </p:nvSpPr>
          <p:spPr bwMode="auto">
            <a:xfrm>
              <a:off x="3739" y="3870"/>
              <a:ext cx="86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smtClean="0">
                  <a:solidFill>
                    <a:srgbClr val="FFFF99"/>
                  </a:solidFill>
                </a:rPr>
                <a:t>Conventional aperture</a:t>
              </a:r>
            </a:p>
          </p:txBody>
        </p:sp>
        <p:sp>
          <p:nvSpPr>
            <p:cNvPr id="971785" name="AutoShape 9"/>
            <p:cNvSpPr>
              <a:spLocks noChangeArrowheads="1"/>
            </p:cNvSpPr>
            <p:nvPr/>
          </p:nvSpPr>
          <p:spPr bwMode="auto">
            <a:xfrm>
              <a:off x="3985" y="3426"/>
              <a:ext cx="370" cy="344"/>
            </a:xfrm>
            <a:prstGeom prst="pentagon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  <p:sp>
          <p:nvSpPr>
            <p:cNvPr id="971795" name="Rectangle 19"/>
            <p:cNvSpPr>
              <a:spLocks noChangeArrowheads="1"/>
            </p:cNvSpPr>
            <p:nvPr/>
          </p:nvSpPr>
          <p:spPr bwMode="auto">
            <a:xfrm>
              <a:off x="4077" y="3184"/>
              <a:ext cx="185" cy="185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971781" name="Text Box 5"/>
          <p:cNvSpPr txBox="1">
            <a:spLocks noChangeArrowheads="1"/>
          </p:cNvSpPr>
          <p:nvPr/>
        </p:nvSpPr>
        <p:spPr bwMode="auto">
          <a:xfrm>
            <a:off x="193675" y="3259138"/>
            <a:ext cx="2260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More discrimination between scales</a:t>
            </a:r>
          </a:p>
        </p:txBody>
      </p:sp>
      <p:pic>
        <p:nvPicPr>
          <p:cNvPr id="971784" name="Picture 8" descr="good_ap_spat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0" y="5438775"/>
            <a:ext cx="614363" cy="644525"/>
          </a:xfrm>
          <a:prstGeom prst="rect">
            <a:avLst/>
          </a:prstGeom>
          <a:noFill/>
        </p:spPr>
      </p:pic>
      <p:graphicFrame>
        <p:nvGraphicFramePr>
          <p:cNvPr id="971786" name="Object 10"/>
          <p:cNvGraphicFramePr>
            <a:graphicFrameLocks noChangeAspect="1"/>
          </p:cNvGraphicFramePr>
          <p:nvPr/>
        </p:nvGraphicFramePr>
        <p:xfrm>
          <a:off x="4556125" y="5362575"/>
          <a:ext cx="700088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143" name="Image" r:id="rId5" imgW="1269841" imgH="1320635" progId="">
                  <p:embed/>
                </p:oleObj>
              </mc:Choice>
              <mc:Fallback>
                <p:oleObj name="Image" r:id="rId5" imgW="1269841" imgH="132063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25" y="5362575"/>
                        <a:ext cx="700088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1787" name="Object 11"/>
          <p:cNvGraphicFramePr>
            <a:graphicFrameLocks noChangeAspect="1"/>
          </p:cNvGraphicFramePr>
          <p:nvPr/>
        </p:nvGraphicFramePr>
        <p:xfrm>
          <a:off x="2636838" y="5362575"/>
          <a:ext cx="788987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144" name="Image" r:id="rId7" imgW="1434415" imgH="1332863" progId="">
                  <p:embed/>
                </p:oleObj>
              </mc:Choice>
              <mc:Fallback>
                <p:oleObj name="Image" r:id="rId7" imgW="1434415" imgH="13328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838" y="5362575"/>
                        <a:ext cx="788987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1788" name="Object 12"/>
          <p:cNvGraphicFramePr>
            <a:graphicFrameLocks noChangeAspect="1"/>
          </p:cNvGraphicFramePr>
          <p:nvPr/>
        </p:nvGraphicFramePr>
        <p:xfrm>
          <a:off x="5514975" y="5430838"/>
          <a:ext cx="6731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145" name="Image" r:id="rId9" imgW="1358730" imgH="1282540" progId="">
                  <p:embed/>
                </p:oleObj>
              </mc:Choice>
              <mc:Fallback>
                <p:oleObj name="Image" r:id="rId9" imgW="1358730" imgH="128254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975" y="5430838"/>
                        <a:ext cx="6731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1789" name="Line 13"/>
          <p:cNvSpPr>
            <a:spLocks noChangeShapeType="1"/>
          </p:cNvSpPr>
          <p:nvPr/>
        </p:nvSpPr>
        <p:spPr bwMode="auto">
          <a:xfrm flipV="1">
            <a:off x="2473325" y="3235325"/>
            <a:ext cx="0" cy="29083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790" name="Text Box 14"/>
          <p:cNvSpPr txBox="1">
            <a:spLocks noChangeArrowheads="1"/>
          </p:cNvSpPr>
          <p:nvPr/>
        </p:nvSpPr>
        <p:spPr bwMode="auto">
          <a:xfrm>
            <a:off x="1566863" y="2916238"/>
            <a:ext cx="1665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99"/>
                </a:solidFill>
              </a:rPr>
              <a:t>Score</a:t>
            </a:r>
          </a:p>
        </p:txBody>
      </p:sp>
      <p:sp>
        <p:nvSpPr>
          <p:cNvPr id="971791" name="Line 15"/>
          <p:cNvSpPr>
            <a:spLocks noChangeShapeType="1"/>
          </p:cNvSpPr>
          <p:nvPr/>
        </p:nvSpPr>
        <p:spPr bwMode="auto">
          <a:xfrm flipV="1">
            <a:off x="795338" y="5372100"/>
            <a:ext cx="720248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792" name="Text Box 16"/>
          <p:cNvSpPr txBox="1">
            <a:spLocks noChangeArrowheads="1"/>
          </p:cNvSpPr>
          <p:nvPr/>
        </p:nvSpPr>
        <p:spPr bwMode="auto">
          <a:xfrm>
            <a:off x="0" y="4765675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Less discrimination between scales</a:t>
            </a:r>
          </a:p>
        </p:txBody>
      </p:sp>
      <p:sp>
        <p:nvSpPr>
          <p:cNvPr id="971793" name="AutoShape 17"/>
          <p:cNvSpPr>
            <a:spLocks/>
          </p:cNvSpPr>
          <p:nvPr/>
        </p:nvSpPr>
        <p:spPr bwMode="auto">
          <a:xfrm rot="-5400000">
            <a:off x="4318793" y="4479132"/>
            <a:ext cx="252413" cy="3390900"/>
          </a:xfrm>
          <a:prstGeom prst="leftBrace">
            <a:avLst>
              <a:gd name="adj1" fmla="val 111949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796" name="Rectangle 20"/>
          <p:cNvSpPr>
            <a:spLocks noChangeArrowheads="1"/>
          </p:cNvSpPr>
          <p:nvPr/>
        </p:nvSpPr>
        <p:spPr bwMode="auto">
          <a:xfrm>
            <a:off x="2884488" y="4718050"/>
            <a:ext cx="293687" cy="630238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797" name="Rectangle 21"/>
          <p:cNvSpPr>
            <a:spLocks noChangeArrowheads="1"/>
          </p:cNvSpPr>
          <p:nvPr/>
        </p:nvSpPr>
        <p:spPr bwMode="auto">
          <a:xfrm>
            <a:off x="3843338" y="3917950"/>
            <a:ext cx="293687" cy="1430338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798" name="Rectangle 22"/>
          <p:cNvSpPr>
            <a:spLocks noChangeArrowheads="1"/>
          </p:cNvSpPr>
          <p:nvPr/>
        </p:nvSpPr>
        <p:spPr bwMode="auto">
          <a:xfrm>
            <a:off x="4759325" y="4929188"/>
            <a:ext cx="293688" cy="419100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799" name="Rectangle 23"/>
          <p:cNvSpPr>
            <a:spLocks noChangeArrowheads="1"/>
          </p:cNvSpPr>
          <p:nvPr/>
        </p:nvSpPr>
        <p:spPr bwMode="auto">
          <a:xfrm>
            <a:off x="5703888" y="4381500"/>
            <a:ext cx="293687" cy="966788"/>
          </a:xfrm>
          <a:prstGeom prst="rect">
            <a:avLst/>
          </a:prstGeom>
          <a:solidFill>
            <a:srgbClr val="FF99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800" name="Oval 24"/>
          <p:cNvSpPr>
            <a:spLocks noChangeArrowheads="1"/>
          </p:cNvSpPr>
          <p:nvPr/>
        </p:nvSpPr>
        <p:spPr bwMode="auto">
          <a:xfrm>
            <a:off x="3527425" y="3613150"/>
            <a:ext cx="931863" cy="25415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801" name="Line 25"/>
          <p:cNvSpPr>
            <a:spLocks noChangeShapeType="1"/>
          </p:cNvSpPr>
          <p:nvPr/>
        </p:nvSpPr>
        <p:spPr bwMode="auto">
          <a:xfrm>
            <a:off x="6453188" y="3348038"/>
            <a:ext cx="11112" cy="2835275"/>
          </a:xfrm>
          <a:prstGeom prst="line">
            <a:avLst/>
          </a:prstGeom>
          <a:noFill/>
          <a:ln w="38100">
            <a:solidFill>
              <a:srgbClr val="FFFF99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971807" name="Text Box 31"/>
          <p:cNvSpPr txBox="1">
            <a:spLocks noChangeArrowheads="1"/>
          </p:cNvSpPr>
          <p:nvPr/>
        </p:nvSpPr>
        <p:spPr bwMode="auto">
          <a:xfrm>
            <a:off x="349250" y="735013"/>
            <a:ext cx="8477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Analytically search for a pattern maximizing discrimination between images at different defocus scales 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(</a:t>
            </a:r>
            <a:r>
              <a:rPr lang="en-US" sz="2400" b="1" i="1" dirty="0" smtClean="0">
                <a:solidFill>
                  <a:srgbClr val="FFFFFF"/>
                </a:solidFill>
                <a:latin typeface="Times New Roman" pitchFamily="18" charset="0"/>
                <a:sym typeface="Wingdings" pitchFamily="2" charset="2"/>
              </a:rPr>
              <a:t>KL-divergence)</a:t>
            </a:r>
            <a:endParaRPr lang="en-US" sz="2400" b="1" dirty="0" smtClean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Account for image prior and physical constraints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Text Box 2"/>
          <p:cNvSpPr txBox="1">
            <a:spLocks noChangeArrowheads="1"/>
          </p:cNvSpPr>
          <p:nvPr/>
        </p:nvSpPr>
        <p:spPr bwMode="auto">
          <a:xfrm>
            <a:off x="0" y="2667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CC00"/>
                </a:solidFill>
              </a:rPr>
              <a:t>Depth results</a:t>
            </a:r>
          </a:p>
        </p:txBody>
      </p:sp>
      <p:sp>
        <p:nvSpPr>
          <p:cNvPr id="567299" name="Line 20"/>
          <p:cNvSpPr>
            <a:spLocks/>
          </p:cNvSpPr>
          <p:nvPr/>
        </p:nvSpPr>
        <p:spPr bwMode="auto">
          <a:xfrm>
            <a:off x="307975" y="35052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/>
          <p:cNvPicPr>
            <a:picLocks noChangeArrowheads="1"/>
          </p:cNvPicPr>
          <p:nvPr/>
        </p:nvPicPr>
        <p:blipFill>
          <a:blip r:embed="rId4" cstate="print"/>
          <a:srcRect l="4234" t="22057" r="15125" b="2434"/>
          <a:stretch>
            <a:fillRect/>
          </a:stretch>
        </p:blipFill>
        <p:spPr bwMode="auto">
          <a:xfrm>
            <a:off x="66675" y="4295775"/>
            <a:ext cx="2741613" cy="2035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36581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36582" name="Text Box 6"/>
          <p:cNvSpPr txBox="1">
            <a:spLocks noChangeArrowheads="1"/>
          </p:cNvSpPr>
          <p:nvPr/>
        </p:nvSpPr>
        <p:spPr bwMode="auto">
          <a:xfrm>
            <a:off x="600075" y="6257925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Input</a:t>
            </a:r>
          </a:p>
        </p:txBody>
      </p:sp>
      <p:sp>
        <p:nvSpPr>
          <p:cNvPr id="536583" name="Text Box 7"/>
          <p:cNvSpPr txBox="1">
            <a:spLocks noChangeArrowheads="1"/>
          </p:cNvSpPr>
          <p:nvPr/>
        </p:nvSpPr>
        <p:spPr bwMode="auto">
          <a:xfrm>
            <a:off x="3219450" y="6257925"/>
            <a:ext cx="2738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Local depth estimation</a:t>
            </a:r>
          </a:p>
        </p:txBody>
      </p:sp>
      <p:pic>
        <p:nvPicPr>
          <p:cNvPr id="536585" name="Picture 9"/>
          <p:cNvPicPr>
            <a:picLocks noChangeArrowheads="1"/>
          </p:cNvPicPr>
          <p:nvPr/>
        </p:nvPicPr>
        <p:blipFill>
          <a:blip r:embed="rId5" cstate="print"/>
          <a:srcRect l="5469" t="19745" r="27440" b="4166"/>
          <a:stretch>
            <a:fillRect/>
          </a:stretch>
        </p:blipFill>
        <p:spPr bwMode="auto">
          <a:xfrm>
            <a:off x="6370638" y="4295775"/>
            <a:ext cx="2740025" cy="2038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36586" name="Text Box 10"/>
          <p:cNvSpPr txBox="1">
            <a:spLocks noChangeArrowheads="1"/>
          </p:cNvSpPr>
          <p:nvPr/>
        </p:nvSpPr>
        <p:spPr bwMode="auto">
          <a:xfrm>
            <a:off x="6718300" y="6257925"/>
            <a:ext cx="2044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smtClean="0">
                <a:solidFill>
                  <a:srgbClr val="FFFFFF"/>
                </a:solidFill>
              </a:rPr>
              <a:t>Regularized depth</a:t>
            </a:r>
          </a:p>
        </p:txBody>
      </p:sp>
      <p:sp>
        <p:nvSpPr>
          <p:cNvPr id="536587" name="Text Box 11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Regularizing depth estimation</a:t>
            </a:r>
          </a:p>
        </p:txBody>
      </p:sp>
      <p:pic>
        <p:nvPicPr>
          <p:cNvPr id="536589" name="Picture 13" descr="x"/>
          <p:cNvPicPr>
            <a:picLocks noChangeAspect="1" noChangeArrowheads="1"/>
          </p:cNvPicPr>
          <p:nvPr/>
        </p:nvPicPr>
        <p:blipFill>
          <a:blip r:embed="rId6" cstate="print"/>
          <a:srcRect l="8701" t="26103" r="14502" b="14502"/>
          <a:stretch>
            <a:fillRect/>
          </a:stretch>
        </p:blipFill>
        <p:spPr bwMode="auto">
          <a:xfrm>
            <a:off x="2765425" y="2684463"/>
            <a:ext cx="731838" cy="5667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36592" name="Text Box 16"/>
          <p:cNvSpPr txBox="1">
            <a:spLocks noChangeArrowheads="1"/>
          </p:cNvSpPr>
          <p:nvPr/>
        </p:nvSpPr>
        <p:spPr bwMode="auto">
          <a:xfrm>
            <a:off x="3495675" y="2493963"/>
            <a:ext cx="5270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</a:rPr>
              <a:t>_</a:t>
            </a:r>
          </a:p>
        </p:txBody>
      </p:sp>
      <p:pic>
        <p:nvPicPr>
          <p:cNvPr id="536594" name="Picture 18" descr="grad_x"/>
          <p:cNvPicPr>
            <a:picLocks noChangeAspect="1" noChangeArrowheads="1"/>
          </p:cNvPicPr>
          <p:nvPr/>
        </p:nvPicPr>
        <p:blipFill>
          <a:blip r:embed="rId7" cstate="print"/>
          <a:srcRect l="8754" t="26262" r="14589" b="14589"/>
          <a:stretch>
            <a:fillRect/>
          </a:stretch>
        </p:blipFill>
        <p:spPr bwMode="auto">
          <a:xfrm>
            <a:off x="5408613" y="2692400"/>
            <a:ext cx="722312" cy="55880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36595" name="Picture 19" descr="org"/>
          <p:cNvPicPr>
            <a:picLocks noChangeAspect="1" noChangeArrowheads="1"/>
          </p:cNvPicPr>
          <p:nvPr/>
        </p:nvPicPr>
        <p:blipFill>
          <a:blip r:embed="rId8" cstate="print"/>
          <a:srcRect l="8701" t="26103" r="14502" b="14502"/>
          <a:stretch>
            <a:fillRect/>
          </a:stretch>
        </p:blipFill>
        <p:spPr bwMode="auto">
          <a:xfrm>
            <a:off x="4068763" y="2684463"/>
            <a:ext cx="731837" cy="566737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36596" name="Text Box 20"/>
          <p:cNvSpPr txBox="1">
            <a:spLocks noChangeArrowheads="1"/>
          </p:cNvSpPr>
          <p:nvPr/>
        </p:nvSpPr>
        <p:spPr bwMode="auto">
          <a:xfrm>
            <a:off x="4883150" y="22987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36597" name="Text Box 21"/>
          <p:cNvSpPr txBox="1">
            <a:spLocks noChangeArrowheads="1"/>
          </p:cNvSpPr>
          <p:nvPr/>
        </p:nvSpPr>
        <p:spPr bwMode="auto">
          <a:xfrm>
            <a:off x="4914900" y="2662238"/>
            <a:ext cx="5270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536599" name="Text Box 23"/>
          <p:cNvSpPr txBox="1">
            <a:spLocks noChangeArrowheads="1"/>
          </p:cNvSpPr>
          <p:nvPr/>
        </p:nvSpPr>
        <p:spPr bwMode="auto">
          <a:xfrm>
            <a:off x="2641600" y="2143125"/>
            <a:ext cx="2071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FFFF99"/>
                </a:solidFill>
              </a:rPr>
              <a:t>Convolution error</a:t>
            </a:r>
          </a:p>
        </p:txBody>
      </p:sp>
      <p:sp>
        <p:nvSpPr>
          <p:cNvPr id="536600" name="Text Box 24"/>
          <p:cNvSpPr txBox="1">
            <a:spLocks noChangeArrowheads="1"/>
          </p:cNvSpPr>
          <p:nvPr/>
        </p:nvSpPr>
        <p:spPr bwMode="auto">
          <a:xfrm>
            <a:off x="4910138" y="2144713"/>
            <a:ext cx="1608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smtClean="0">
                <a:solidFill>
                  <a:srgbClr val="FFFF99"/>
                </a:solidFill>
              </a:rPr>
              <a:t>Derivatives prior</a:t>
            </a:r>
          </a:p>
        </p:txBody>
      </p:sp>
      <p:sp>
        <p:nvSpPr>
          <p:cNvPr id="536601" name="AutoShape 25"/>
          <p:cNvSpPr>
            <a:spLocks/>
          </p:cNvSpPr>
          <p:nvPr/>
        </p:nvSpPr>
        <p:spPr bwMode="auto">
          <a:xfrm rot="5400000">
            <a:off x="5593556" y="1377157"/>
            <a:ext cx="231775" cy="1427162"/>
          </a:xfrm>
          <a:prstGeom prst="rightBrace">
            <a:avLst>
              <a:gd name="adj1" fmla="val 51313"/>
              <a:gd name="adj2" fmla="val 50000"/>
            </a:avLst>
          </a:prstGeom>
          <a:noFill/>
          <a:ln w="2857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36602" name="AutoShape 26"/>
          <p:cNvSpPr>
            <a:spLocks/>
          </p:cNvSpPr>
          <p:nvPr/>
        </p:nvSpPr>
        <p:spPr bwMode="auto">
          <a:xfrm rot="5400000">
            <a:off x="3534569" y="1458119"/>
            <a:ext cx="231775" cy="1223963"/>
          </a:xfrm>
          <a:prstGeom prst="rightBrace">
            <a:avLst>
              <a:gd name="adj1" fmla="val 44007"/>
              <a:gd name="adj2" fmla="val 50000"/>
            </a:avLst>
          </a:prstGeom>
          <a:noFill/>
          <a:ln w="2857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36603" name="Line 27"/>
          <p:cNvSpPr>
            <a:spLocks noChangeShapeType="1"/>
          </p:cNvSpPr>
          <p:nvPr/>
        </p:nvSpPr>
        <p:spPr bwMode="auto">
          <a:xfrm>
            <a:off x="4910138" y="2540000"/>
            <a:ext cx="0" cy="8366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536608" name="Picture 32" descr="coded_05"/>
          <p:cNvPicPr>
            <a:picLocks noChangeAspect="1" noChangeArrowheads="1"/>
          </p:cNvPicPr>
          <p:nvPr/>
        </p:nvPicPr>
        <p:blipFill>
          <a:blip r:embed="rId9" cstate="print"/>
          <a:srcRect l="10213" t="10213" r="10213" b="10213"/>
          <a:stretch>
            <a:fillRect/>
          </a:stretch>
        </p:blipFill>
        <p:spPr bwMode="auto">
          <a:xfrm>
            <a:off x="1781175" y="2617788"/>
            <a:ext cx="623888" cy="625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36609" name="Line 33"/>
          <p:cNvSpPr>
            <a:spLocks noChangeShapeType="1"/>
          </p:cNvSpPr>
          <p:nvPr/>
        </p:nvSpPr>
        <p:spPr bwMode="auto">
          <a:xfrm>
            <a:off x="1857375" y="2540000"/>
            <a:ext cx="0" cy="8366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36610" name="Text Box 34"/>
          <p:cNvSpPr txBox="1">
            <a:spLocks noChangeArrowheads="1"/>
          </p:cNvSpPr>
          <p:nvPr/>
        </p:nvSpPr>
        <p:spPr bwMode="auto">
          <a:xfrm>
            <a:off x="422275" y="944563"/>
            <a:ext cx="762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Try deblurring with 10 different aperture scales</a:t>
            </a:r>
          </a:p>
        </p:txBody>
      </p:sp>
      <p:sp>
        <p:nvSpPr>
          <p:cNvPr id="536611" name="Text Box 35"/>
          <p:cNvSpPr txBox="1">
            <a:spLocks noChangeArrowheads="1"/>
          </p:cNvSpPr>
          <p:nvPr/>
        </p:nvSpPr>
        <p:spPr bwMode="auto">
          <a:xfrm>
            <a:off x="422275" y="3687763"/>
            <a:ext cx="762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Keep minimal error scale in each local window</a:t>
            </a:r>
          </a:p>
        </p:txBody>
      </p:sp>
      <p:sp>
        <p:nvSpPr>
          <p:cNvPr id="536612" name="Text Box 36"/>
          <p:cNvSpPr txBox="1">
            <a:spLocks noChangeArrowheads="1"/>
          </p:cNvSpPr>
          <p:nvPr/>
        </p:nvSpPr>
        <p:spPr bwMode="auto">
          <a:xfrm>
            <a:off x="5530850" y="3687763"/>
            <a:ext cx="1958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66"/>
                </a:solidFill>
              </a:rPr>
              <a:t>+ regularization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3013075" y="4295775"/>
            <a:ext cx="3152775" cy="2054225"/>
            <a:chOff x="1877" y="2706"/>
            <a:chExt cx="1986" cy="1294"/>
          </a:xfrm>
        </p:grpSpPr>
        <p:pic>
          <p:nvPicPr>
            <p:cNvPr id="536579" name="Picture 3" descr="depth_raw_beer_coke"/>
            <p:cNvPicPr>
              <a:picLocks noChangeArrowheads="1"/>
            </p:cNvPicPr>
            <p:nvPr/>
          </p:nvPicPr>
          <p:blipFill>
            <a:blip r:embed="rId10" cstate="print"/>
            <a:srcRect l="1347" t="3282" r="15118" b="3282"/>
            <a:stretch>
              <a:fillRect/>
            </a:stretch>
          </p:blipFill>
          <p:spPr bwMode="auto">
            <a:xfrm>
              <a:off x="2137" y="2706"/>
              <a:ext cx="1726" cy="1282"/>
            </a:xfrm>
            <a:prstGeom prst="rect">
              <a:avLst/>
            </a:prstGeom>
            <a:noFill/>
          </p:spPr>
        </p:pic>
        <p:pic>
          <p:nvPicPr>
            <p:cNvPr id="536613" name="Picture 37" descr="depth_raw_trees"/>
            <p:cNvPicPr>
              <a:picLocks noChangeAspect="1" noChangeArrowheads="1"/>
            </p:cNvPicPr>
            <p:nvPr/>
          </p:nvPicPr>
          <p:blipFill>
            <a:blip r:embed="rId11" cstate="print"/>
            <a:srcRect l="86070" b="386"/>
            <a:stretch>
              <a:fillRect/>
            </a:stretch>
          </p:blipFill>
          <p:spPr bwMode="auto">
            <a:xfrm>
              <a:off x="1877" y="2706"/>
              <a:ext cx="248" cy="1294"/>
            </a:xfrm>
            <a:prstGeom prst="rect">
              <a:avLst/>
            </a:prstGeom>
            <a:noFill/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209800" y="2681288"/>
          <a:ext cx="5413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06" name="Equation" r:id="rId12" imgW="155398" imgH="172610" progId="Equation.3">
                  <p:embed/>
                </p:oleObj>
              </mc:Choice>
              <mc:Fallback>
                <p:oleObj name="Equation" r:id="rId12" imgW="155398" imgH="17261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681288"/>
                        <a:ext cx="541338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05350" y="1524000"/>
          <a:ext cx="173672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07" name="Equation" r:id="rId14" imgW="880017" imgH="258792" progId="Equation.3">
                  <p:embed/>
                </p:oleObj>
              </mc:Choice>
              <mc:Fallback>
                <p:oleObj name="Equation" r:id="rId14" imgW="880017" imgH="25879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1524000"/>
                        <a:ext cx="173672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617663" y="1543050"/>
          <a:ext cx="27559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08" name="Equation" r:id="rId16" imgW="1552755" imgH="224368" progId="Equation.3">
                  <p:embed/>
                </p:oleObj>
              </mc:Choice>
              <mc:Fallback>
                <p:oleObj name="Equation" r:id="rId16" imgW="1552755" imgH="224368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663" y="1543050"/>
                        <a:ext cx="27559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6" grpId="0"/>
      <p:bldP spid="5366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405" name="Picture 13" descr="depth_people_2"/>
          <p:cNvPicPr>
            <a:picLocks noChangeArrowheads="1"/>
          </p:cNvPicPr>
          <p:nvPr/>
        </p:nvPicPr>
        <p:blipFill>
          <a:blip r:embed="rId3" cstate="print"/>
          <a:srcRect l="1347" t="3282" r="15118" b="3282"/>
          <a:stretch>
            <a:fillRect/>
          </a:stretch>
        </p:blipFill>
        <p:spPr bwMode="auto">
          <a:xfrm>
            <a:off x="4900613" y="3868738"/>
            <a:ext cx="3663950" cy="2627312"/>
          </a:xfrm>
          <a:prstGeom prst="rect">
            <a:avLst/>
          </a:prstGeom>
          <a:noFill/>
        </p:spPr>
      </p:pic>
      <p:pic>
        <p:nvPicPr>
          <p:cNvPr id="571404" name="Picture 12" descr="people_inp"/>
          <p:cNvPicPr>
            <a:picLocks noChangeArrowheads="1"/>
          </p:cNvPicPr>
          <p:nvPr/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595313" y="2220913"/>
            <a:ext cx="3663950" cy="2627312"/>
          </a:xfrm>
          <a:prstGeom prst="rect">
            <a:avLst/>
          </a:prstGeom>
          <a:noFill/>
        </p:spPr>
      </p:pic>
      <p:sp>
        <p:nvSpPr>
          <p:cNvPr id="571396" name="AutoShape 4"/>
          <p:cNvSpPr>
            <a:spLocks noChangeArrowheads="1"/>
          </p:cNvSpPr>
          <p:nvPr/>
        </p:nvSpPr>
        <p:spPr bwMode="auto">
          <a:xfrm>
            <a:off x="4381500" y="3314700"/>
            <a:ext cx="457200" cy="685800"/>
          </a:xfrm>
          <a:prstGeom prst="rightArrow">
            <a:avLst>
              <a:gd name="adj1" fmla="val 50000"/>
              <a:gd name="adj2" fmla="val 57810"/>
            </a:avLst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71397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571398" name="Text Box 6"/>
          <p:cNvSpPr txBox="1">
            <a:spLocks noChangeArrowheads="1"/>
          </p:cNvSpPr>
          <p:nvPr/>
        </p:nvSpPr>
        <p:spPr bwMode="auto">
          <a:xfrm>
            <a:off x="1468438" y="4835525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Input</a:t>
            </a:r>
          </a:p>
        </p:txBody>
      </p:sp>
      <p:sp>
        <p:nvSpPr>
          <p:cNvPr id="571399" name="Text Box 7"/>
          <p:cNvSpPr txBox="1">
            <a:spLocks noChangeArrowheads="1"/>
          </p:cNvSpPr>
          <p:nvPr/>
        </p:nvSpPr>
        <p:spPr bwMode="auto">
          <a:xfrm>
            <a:off x="5233988" y="3427413"/>
            <a:ext cx="3000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Local depth estimation</a:t>
            </a:r>
          </a:p>
        </p:txBody>
      </p:sp>
      <p:sp>
        <p:nvSpPr>
          <p:cNvPr id="571402" name="Text Box 10"/>
          <p:cNvSpPr txBox="1">
            <a:spLocks noChangeArrowheads="1"/>
          </p:cNvSpPr>
          <p:nvPr/>
        </p:nvSpPr>
        <p:spPr bwMode="auto">
          <a:xfrm>
            <a:off x="5553075" y="6491288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Regularized depth</a:t>
            </a:r>
          </a:p>
        </p:txBody>
      </p:sp>
      <p:sp>
        <p:nvSpPr>
          <p:cNvPr id="571403" name="Text Box 11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Regularizing depth estimation</a:t>
            </a:r>
          </a:p>
        </p:txBody>
      </p:sp>
      <p:pic>
        <p:nvPicPr>
          <p:cNvPr id="571410" name="Picture 18" descr="depth_raw_trees"/>
          <p:cNvPicPr>
            <a:picLocks noChangeAspect="1" noChangeArrowheads="1"/>
          </p:cNvPicPr>
          <p:nvPr/>
        </p:nvPicPr>
        <p:blipFill>
          <a:blip r:embed="rId5" cstate="print"/>
          <a:srcRect l="86070" b="386"/>
          <a:stretch>
            <a:fillRect/>
          </a:stretch>
        </p:blipFill>
        <p:spPr bwMode="auto">
          <a:xfrm>
            <a:off x="8515350" y="3868738"/>
            <a:ext cx="503238" cy="2624137"/>
          </a:xfrm>
          <a:prstGeom prst="rect">
            <a:avLst/>
          </a:prstGeom>
          <a:noFill/>
        </p:spPr>
      </p:pic>
      <p:pic>
        <p:nvPicPr>
          <p:cNvPr id="2" name="Picture 1" descr="pic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400"/>
            <a:ext cx="414743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0" y="2667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FFCC00"/>
                </a:solidFill>
              </a:rPr>
              <a:t>All focused results</a:t>
            </a:r>
          </a:p>
        </p:txBody>
      </p:sp>
      <p:sp>
        <p:nvSpPr>
          <p:cNvPr id="165891" name="Line 20"/>
          <p:cNvSpPr>
            <a:spLocks/>
          </p:cNvSpPr>
          <p:nvPr/>
        </p:nvSpPr>
        <p:spPr bwMode="auto">
          <a:xfrm>
            <a:off x="307975" y="35052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3" name="Picture 7" descr="beer_cock_inp_clipped_scal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2475" y="-47625"/>
            <a:ext cx="10648950" cy="6958013"/>
          </a:xfrm>
          <a:prstGeom prst="rect">
            <a:avLst/>
          </a:prstGeom>
          <a:noFill/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73025" y="357188"/>
            <a:ext cx="2963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</a:rPr>
              <a:t>Input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3" name="Picture 9" descr="beer_cock_deb_scal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2475" y="-47625"/>
            <a:ext cx="10648950" cy="6958013"/>
          </a:xfrm>
          <a:prstGeom prst="rect">
            <a:avLst/>
          </a:prstGeom>
          <a:noFill/>
        </p:spPr>
      </p:pic>
      <p:sp>
        <p:nvSpPr>
          <p:cNvPr id="169990" name="Text Box 6"/>
          <p:cNvSpPr txBox="1">
            <a:spLocks noChangeArrowheads="1"/>
          </p:cNvSpPr>
          <p:nvPr/>
        </p:nvSpPr>
        <p:spPr bwMode="auto">
          <a:xfrm>
            <a:off x="73025" y="357188"/>
            <a:ext cx="4805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</a:rPr>
              <a:t>All-focused             (deconvolved)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Grayscale snapshot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sz="2400"/>
              <a:t>is intensity of light </a:t>
            </a:r>
          </a:p>
          <a:p>
            <a:pPr lvl="1"/>
            <a:r>
              <a:rPr lang="en-US" sz="1800"/>
              <a:t>Seen from a single view point</a:t>
            </a:r>
          </a:p>
          <a:p>
            <a:pPr lvl="1"/>
            <a:r>
              <a:rPr lang="en-US" sz="1800"/>
              <a:t>At a single time</a:t>
            </a:r>
          </a:p>
          <a:p>
            <a:pPr lvl="1"/>
            <a:r>
              <a:rPr lang="en-US" sz="1800"/>
              <a:t>Averaged over the wavelengths of the visible spectrum</a:t>
            </a:r>
          </a:p>
          <a:p>
            <a:pPr marL="0" indent="0"/>
            <a:r>
              <a:rPr lang="en-US" sz="2000"/>
              <a:t>(can also do </a:t>
            </a:r>
            <a:r>
              <a:rPr lang="en-US" sz="2000" i="1"/>
              <a:t>P(x,y), </a:t>
            </a:r>
            <a:r>
              <a:rPr lang="en-US" sz="2000"/>
              <a:t>but spherical coordinate are nicer)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724275" y="3657600"/>
            <a:ext cx="1228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P(</a:t>
            </a:r>
            <a:r>
              <a:rPr lang="en-US" sz="3200" b="1" i="1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q,f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  <a:endParaRPr lang="en-US" sz="3200" b="1" i="1" smtClean="0">
              <a:solidFill>
                <a:srgbClr val="000000"/>
              </a:solidFill>
              <a:latin typeface="Symbol" pitchFamily="18" charset="2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990600" y="2119313"/>
            <a:ext cx="28908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smtClean="0">
                <a:solidFill>
                  <a:srgbClr val="FFFFFF"/>
                </a:solidFill>
              </a:rPr>
              <a:t>Original image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990600" y="4738688"/>
            <a:ext cx="28908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smtClean="0">
                <a:solidFill>
                  <a:srgbClr val="FFFFFF"/>
                </a:solidFill>
              </a:rPr>
              <a:t>All-focus image</a:t>
            </a:r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  <a:latin typeface="Arial" charset="0"/>
              </a:rPr>
              <a:t>Close-up</a:t>
            </a:r>
          </a:p>
        </p:txBody>
      </p:sp>
      <p:sp>
        <p:nvSpPr>
          <p:cNvPr id="171014" name="Line 20"/>
          <p:cNvSpPr>
            <a:spLocks/>
          </p:cNvSpPr>
          <p:nvPr/>
        </p:nvSpPr>
        <p:spPr bwMode="auto">
          <a:xfrm>
            <a:off x="307975" y="1066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171017" name="Picture 9" descr="beer_cock_inp_scalled_win1"/>
          <p:cNvPicPr>
            <a:picLocks noChangeAspect="1" noChangeArrowheads="1"/>
          </p:cNvPicPr>
          <p:nvPr/>
        </p:nvPicPr>
        <p:blipFill>
          <a:blip r:embed="rId3" cstate="print"/>
          <a:srcRect b="17294"/>
          <a:stretch>
            <a:fillRect/>
          </a:stretch>
        </p:blipFill>
        <p:spPr bwMode="auto">
          <a:xfrm>
            <a:off x="3968750" y="1597025"/>
            <a:ext cx="3486150" cy="2143125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71018" name="Picture 10" descr="beer_cock_deb_scalled_win1"/>
          <p:cNvPicPr>
            <a:picLocks noChangeAspect="1" noChangeArrowheads="1"/>
          </p:cNvPicPr>
          <p:nvPr/>
        </p:nvPicPr>
        <p:blipFill>
          <a:blip r:embed="rId4" cstate="print"/>
          <a:srcRect b="17279"/>
          <a:stretch>
            <a:fillRect/>
          </a:stretch>
        </p:blipFill>
        <p:spPr bwMode="auto">
          <a:xfrm>
            <a:off x="3968750" y="4216400"/>
            <a:ext cx="3486150" cy="2143125"/>
          </a:xfrm>
          <a:prstGeom prst="rect">
            <a:avLst/>
          </a:prstGeom>
          <a:noFill/>
          <a:ln w="76200">
            <a:solidFill>
              <a:srgbClr val="D7E300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 cstate="print"/>
          <a:srcRect l="2739" t="1715" r="4539" b="2112"/>
          <a:stretch>
            <a:fillRect/>
          </a:stretch>
        </p:blipFill>
        <p:spPr bwMode="auto">
          <a:xfrm>
            <a:off x="504825" y="1450975"/>
            <a:ext cx="7785100" cy="5035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0070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sz="3200" b="1">
                <a:solidFill>
                  <a:srgbClr val="FFCC00"/>
                </a:solidFill>
                <a:latin typeface="Arial" charset="0"/>
              </a:rPr>
              <a:t>Comparison- conventional aperture result</a:t>
            </a:r>
          </a:p>
        </p:txBody>
      </p:sp>
      <p:sp>
        <p:nvSpPr>
          <p:cNvPr id="200708" name="Line 20"/>
          <p:cNvSpPr>
            <a:spLocks/>
          </p:cNvSpPr>
          <p:nvPr/>
        </p:nvSpPr>
        <p:spPr bwMode="auto">
          <a:xfrm>
            <a:off x="307975" y="1260475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3254375" y="1436688"/>
            <a:ext cx="4965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</a:rPr>
              <a:t>Ringing due to wrong scale estimation</a:t>
            </a:r>
          </a:p>
        </p:txBody>
      </p:sp>
      <p:sp>
        <p:nvSpPr>
          <p:cNvPr id="200710" name="Line 6"/>
          <p:cNvSpPr>
            <a:spLocks noChangeShapeType="1"/>
          </p:cNvSpPr>
          <p:nvPr/>
        </p:nvSpPr>
        <p:spPr bwMode="auto">
          <a:xfrm flipH="1">
            <a:off x="6172200" y="1781175"/>
            <a:ext cx="244475" cy="33242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 flipH="1">
            <a:off x="2590800" y="1749425"/>
            <a:ext cx="3386138" cy="32035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00714" name="Picture 10" descr="conv_05"/>
          <p:cNvPicPr>
            <a:picLocks noChangeAspect="1" noChangeArrowheads="1"/>
          </p:cNvPicPr>
          <p:nvPr/>
        </p:nvPicPr>
        <p:blipFill>
          <a:blip r:embed="rId4" cstate="print"/>
          <a:srcRect l="22978" t="22978" r="22978" b="22978"/>
          <a:stretch>
            <a:fillRect/>
          </a:stretch>
        </p:blipFill>
        <p:spPr bwMode="auto">
          <a:xfrm>
            <a:off x="141288" y="1098550"/>
            <a:ext cx="1736725" cy="173672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sz="3200" b="1">
                <a:solidFill>
                  <a:srgbClr val="FFCC00"/>
                </a:solidFill>
                <a:latin typeface="Arial" charset="0"/>
              </a:rPr>
              <a:t>Comparison- coded aperture result</a:t>
            </a:r>
          </a:p>
        </p:txBody>
      </p:sp>
      <p:sp>
        <p:nvSpPr>
          <p:cNvPr id="202755" name="Line 20"/>
          <p:cNvSpPr>
            <a:spLocks/>
          </p:cNvSpPr>
          <p:nvPr/>
        </p:nvSpPr>
        <p:spPr bwMode="auto">
          <a:xfrm>
            <a:off x="307975" y="1260475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02756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1452563"/>
            <a:ext cx="7788275" cy="5040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2759" name="Picture 7" descr="coded_05"/>
          <p:cNvPicPr>
            <a:picLocks noChangeAspect="1" noChangeArrowheads="1"/>
          </p:cNvPicPr>
          <p:nvPr/>
        </p:nvPicPr>
        <p:blipFill>
          <a:blip r:embed="rId4" cstate="print"/>
          <a:srcRect l="22978" t="22978" r="22978" b="22978"/>
          <a:stretch>
            <a:fillRect/>
          </a:stretch>
        </p:blipFill>
        <p:spPr bwMode="auto">
          <a:xfrm>
            <a:off x="141288" y="1098550"/>
            <a:ext cx="1736725" cy="1736725"/>
          </a:xfrm>
          <a:prstGeom prst="rect">
            <a:avLst/>
          </a:prstGeom>
          <a:noFill/>
          <a:ln w="38100">
            <a:solidFill>
              <a:srgbClr val="D7E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 descr="sofa_in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2475" y="-49213"/>
            <a:ext cx="10648950" cy="6958013"/>
          </a:xfrm>
          <a:prstGeom prst="rect">
            <a:avLst/>
          </a:prstGeom>
          <a:noFill/>
        </p:spPr>
      </p:pic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73025" y="357188"/>
            <a:ext cx="2963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</a:rPr>
              <a:t>Input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5" name="Picture 5" descr="sofa_d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2475" y="-49213"/>
            <a:ext cx="10648950" cy="6958013"/>
          </a:xfrm>
          <a:prstGeom prst="rect">
            <a:avLst/>
          </a:prstGeom>
          <a:noFill/>
        </p:spPr>
      </p:pic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-871538" y="357188"/>
            <a:ext cx="551497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</a:rPr>
              <a:t>All-focused                    (deconvolved)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67" name="Picture 19" descr="sofa_inp"/>
          <p:cNvPicPr>
            <a:picLocks noChangeAspect="1" noChangeArrowheads="1"/>
          </p:cNvPicPr>
          <p:nvPr/>
        </p:nvPicPr>
        <p:blipFill>
          <a:blip r:embed="rId3" cstate="print"/>
          <a:srcRect l="15131" t="20206" r="69308" b="45789"/>
          <a:stretch>
            <a:fillRect/>
          </a:stretch>
        </p:blipFill>
        <p:spPr bwMode="auto">
          <a:xfrm>
            <a:off x="533400" y="1638300"/>
            <a:ext cx="2511425" cy="3584575"/>
          </a:xfrm>
          <a:prstGeom prst="rect">
            <a:avLst/>
          </a:prstGeom>
          <a:noFill/>
          <a:ln w="76200">
            <a:solidFill>
              <a:srgbClr val="D7E300"/>
            </a:solidFill>
            <a:miter lim="800000"/>
            <a:headEnd/>
            <a:tailEnd/>
          </a:ln>
        </p:spPr>
      </p:pic>
      <p:pic>
        <p:nvPicPr>
          <p:cNvPr id="181265" name="Picture 17" descr="sofa_deb4"/>
          <p:cNvPicPr>
            <a:picLocks noChangeAspect="1" noChangeArrowheads="1"/>
          </p:cNvPicPr>
          <p:nvPr/>
        </p:nvPicPr>
        <p:blipFill>
          <a:blip r:embed="rId4" cstate="print"/>
          <a:srcRect l="15131" t="20206" r="69308" b="45789"/>
          <a:stretch>
            <a:fillRect/>
          </a:stretch>
        </p:blipFill>
        <p:spPr bwMode="auto">
          <a:xfrm>
            <a:off x="3273425" y="1638300"/>
            <a:ext cx="2511425" cy="35861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1266" name="Picture 18" descr="sofa_deb"/>
          <p:cNvPicPr>
            <a:picLocks noChangeAspect="1" noChangeArrowheads="1"/>
          </p:cNvPicPr>
          <p:nvPr/>
        </p:nvPicPr>
        <p:blipFill>
          <a:blip r:embed="rId5" cstate="print"/>
          <a:srcRect l="15131" t="20206" r="69308" b="45789"/>
          <a:stretch>
            <a:fillRect/>
          </a:stretch>
        </p:blipFill>
        <p:spPr bwMode="auto">
          <a:xfrm>
            <a:off x="3273425" y="1638300"/>
            <a:ext cx="2511425" cy="3584575"/>
          </a:xfrm>
          <a:prstGeom prst="rect">
            <a:avLst/>
          </a:prstGeom>
          <a:noFill/>
          <a:ln w="76200">
            <a:solidFill>
              <a:srgbClr val="D7E300"/>
            </a:solidFill>
            <a:miter lim="800000"/>
            <a:headEnd/>
            <a:tailEnd/>
          </a:ln>
        </p:spPr>
      </p:pic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720725" y="5029200"/>
            <a:ext cx="21336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Original image</a:t>
            </a: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3500438" y="5029200"/>
            <a:ext cx="2057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All-focus image</a:t>
            </a:r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458200" cy="1098550"/>
          </a:xfrm>
          <a:noFill/>
          <a:ln/>
        </p:spPr>
        <p:txBody>
          <a:bodyPr/>
          <a:lstStyle/>
          <a:p>
            <a:r>
              <a:rPr lang="en-US" b="1">
                <a:solidFill>
                  <a:srgbClr val="FFCC00"/>
                </a:solidFill>
                <a:latin typeface="Arial" charset="0"/>
              </a:rPr>
              <a:t>Close-up</a:t>
            </a:r>
          </a:p>
        </p:txBody>
      </p:sp>
      <p:sp>
        <p:nvSpPr>
          <p:cNvPr id="181254" name="Line 20"/>
          <p:cNvSpPr>
            <a:spLocks/>
          </p:cNvSpPr>
          <p:nvPr/>
        </p:nvSpPr>
        <p:spPr bwMode="auto">
          <a:xfrm>
            <a:off x="307975" y="1066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902325" y="1638300"/>
            <a:ext cx="2743200" cy="4489450"/>
            <a:chOff x="3718" y="1032"/>
            <a:chExt cx="1728" cy="2828"/>
          </a:xfrm>
        </p:grpSpPr>
        <p:pic>
          <p:nvPicPr>
            <p:cNvPr id="181262" name="Picture 14" descr="sofa_inp_sharp4"/>
            <p:cNvPicPr>
              <a:picLocks noChangeAspect="1" noChangeArrowheads="1"/>
            </p:cNvPicPr>
            <p:nvPr/>
          </p:nvPicPr>
          <p:blipFill>
            <a:blip r:embed="rId6" cstate="print"/>
            <a:srcRect l="15105" t="20226" r="69318" b="45824"/>
            <a:stretch>
              <a:fillRect/>
            </a:stretch>
          </p:blipFill>
          <p:spPr bwMode="auto">
            <a:xfrm>
              <a:off x="3790" y="1032"/>
              <a:ext cx="1584" cy="225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D7E300"/>
              </a:solidFill>
              <a:miter lim="800000"/>
              <a:headEnd/>
              <a:tailEnd/>
            </a:ln>
          </p:spPr>
        </p:pic>
        <p:sp>
          <p:nvSpPr>
            <p:cNvPr id="181263" name="Rectangle 15"/>
            <p:cNvSpPr>
              <a:spLocks noChangeArrowheads="1"/>
            </p:cNvSpPr>
            <p:nvPr/>
          </p:nvSpPr>
          <p:spPr bwMode="auto">
            <a:xfrm>
              <a:off x="3718" y="3168"/>
              <a:ext cx="1728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b="1" smtClean="0">
                  <a:solidFill>
                    <a:srgbClr val="FFFFFF"/>
                  </a:solidFill>
                </a:rPr>
                <a:t>Naïve sharpening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Application: Digital refocusing from a single image</a:t>
            </a:r>
          </a:p>
        </p:txBody>
      </p:sp>
      <p:sp>
        <p:nvSpPr>
          <p:cNvPr id="204806" name="Line 20"/>
          <p:cNvSpPr>
            <a:spLocks/>
          </p:cNvSpPr>
          <p:nvPr/>
        </p:nvSpPr>
        <p:spPr bwMode="auto">
          <a:xfrm>
            <a:off x="307975" y="7620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04807" name="Picture 7" descr="people_d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3" y="844550"/>
            <a:ext cx="9204326" cy="601345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4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06856" name="Picture 8" descr="refocus_new_peopl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3" y="842963"/>
            <a:ext cx="9204326" cy="6015037"/>
          </a:xfrm>
          <a:prstGeom prst="rect">
            <a:avLst/>
          </a:prstGeom>
          <a:noFill/>
        </p:spPr>
      </p:pic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Application: Digital refocusing from a single image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2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08904" name="Picture 8" descr="refocus_new_peopl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3" y="842963"/>
            <a:ext cx="9204326" cy="6015037"/>
          </a:xfrm>
          <a:prstGeom prst="rect">
            <a:avLst/>
          </a:prstGeom>
          <a:noFill/>
        </p:spPr>
      </p:pic>
      <p:sp>
        <p:nvSpPr>
          <p:cNvPr id="208906" name="Text Box 10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Application: Digital refocusing from a single image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0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10952" name="Picture 8" descr="refocus_new_people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3" y="842963"/>
            <a:ext cx="9204326" cy="6015037"/>
          </a:xfrm>
          <a:prstGeom prst="rect">
            <a:avLst/>
          </a:prstGeom>
          <a:noFill/>
        </p:spPr>
      </p:pic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Application: Digital refocusing from a single image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snapshot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sz="2400"/>
              <a:t>is intensity of light </a:t>
            </a:r>
          </a:p>
          <a:p>
            <a:pPr lvl="1"/>
            <a:r>
              <a:rPr lang="en-US" sz="1800"/>
              <a:t>Seen from a single view point</a:t>
            </a:r>
          </a:p>
          <a:p>
            <a:pPr lvl="1"/>
            <a:r>
              <a:rPr lang="en-US" sz="1800"/>
              <a:t>At a single time</a:t>
            </a:r>
          </a:p>
          <a:p>
            <a:pPr lvl="1"/>
            <a:r>
              <a:rPr lang="en-US" sz="1800"/>
              <a:t>As a function of wavelength</a:t>
            </a:r>
          </a:p>
          <a:p>
            <a:pPr marL="0" indent="0"/>
            <a:endParaRPr lang="en-US" sz="200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724275" y="3657600"/>
            <a:ext cx="1554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P(</a:t>
            </a:r>
            <a:r>
              <a:rPr lang="en-US" sz="3200" b="1" i="1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q,f,l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35526" name="Picture 6" descr="refocus_new_beer_cok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3" y="842963"/>
            <a:ext cx="9204326" cy="6015037"/>
          </a:xfrm>
          <a:prstGeom prst="rect">
            <a:avLst/>
          </a:prstGeom>
          <a:noFill/>
        </p:spPr>
      </p:pic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Application: Digital refocusing from a single image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43717" name="Picture 5" descr="refocus_new_beer_cok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3" y="842963"/>
            <a:ext cx="9204326" cy="6015037"/>
          </a:xfrm>
          <a:prstGeom prst="rect">
            <a:avLst/>
          </a:prstGeom>
          <a:noFill/>
        </p:spPr>
      </p:pic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Application: Digital refocusing from a single image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Line 20"/>
          <p:cNvSpPr>
            <a:spLocks/>
          </p:cNvSpPr>
          <p:nvPr/>
        </p:nvSpPr>
        <p:spPr bwMode="auto">
          <a:xfrm>
            <a:off x="307975" y="685800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pic>
        <p:nvPicPr>
          <p:cNvPr id="241669" name="Picture 5" descr="refocus_new_beer_coke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3" y="842963"/>
            <a:ext cx="9204326" cy="6015037"/>
          </a:xfrm>
          <a:prstGeom prst="rect">
            <a:avLst/>
          </a:prstGeom>
          <a:noFill/>
        </p:spPr>
      </p:pic>
      <p:sp>
        <p:nvSpPr>
          <p:cNvPr id="241671" name="Text Box 7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CC00"/>
                </a:solidFill>
              </a:rPr>
              <a:t>Application: Digital refocusing from a single image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657225" y="965200"/>
            <a:ext cx="6416675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Image AND depth at a single shot</a:t>
            </a: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No loss of image resolution</a:t>
            </a: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Simple modification to lens</a:t>
            </a: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Depth is coarse</a:t>
            </a:r>
          </a:p>
          <a:p>
            <a:pPr>
              <a:spcBef>
                <a:spcPct val="50000"/>
              </a:spcBef>
            </a:pPr>
            <a:endParaRPr lang="en-US" b="1" dirty="0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But depth is a pure bonus</a:t>
            </a: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Lose some light</a:t>
            </a: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FFFFFF"/>
                </a:solidFill>
              </a:rPr>
              <a:t>But </a:t>
            </a:r>
            <a:r>
              <a:rPr lang="en-US" sz="2200" b="1" dirty="0" err="1" smtClean="0">
                <a:solidFill>
                  <a:srgbClr val="FFFFFF"/>
                </a:solidFill>
              </a:rPr>
              <a:t>deconvolution</a:t>
            </a:r>
            <a:r>
              <a:rPr lang="en-US" sz="2200" b="1" dirty="0" smtClean="0">
                <a:solidFill>
                  <a:srgbClr val="FFFFFF"/>
                </a:solidFill>
              </a:rPr>
              <a:t> increases depth of field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646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CC00"/>
                </a:solidFill>
              </a:rPr>
              <a:t>Coded aperture: pros and cons</a:t>
            </a:r>
          </a:p>
        </p:txBody>
      </p:sp>
      <p:sp>
        <p:nvSpPr>
          <p:cNvPr id="646148" name="Line 20"/>
          <p:cNvSpPr>
            <a:spLocks/>
          </p:cNvSpPr>
          <p:nvPr/>
        </p:nvSpPr>
        <p:spPr bwMode="auto">
          <a:xfrm>
            <a:off x="307975" y="733425"/>
            <a:ext cx="8458200" cy="0"/>
          </a:xfrm>
          <a:prstGeom prst="line">
            <a:avLst/>
          </a:prstGeom>
          <a:noFill/>
          <a:ln w="25400" cap="rnd" algn="ctr">
            <a:solidFill>
              <a:srgbClr val="B8AE68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4731"/>
              </a:solidFill>
            </a:endParaRP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919163" y="2852738"/>
            <a:ext cx="4924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</a:rPr>
              <a:t>unable to get depth at untextured areas, might need manual corrections.</a:t>
            </a:r>
          </a:p>
        </p:txBody>
      </p:sp>
      <p:sp>
        <p:nvSpPr>
          <p:cNvPr id="646152" name="Text Box 8"/>
          <p:cNvSpPr txBox="1">
            <a:spLocks noChangeArrowheads="1"/>
          </p:cNvSpPr>
          <p:nvPr/>
        </p:nvSpPr>
        <p:spPr bwMode="auto">
          <a:xfrm>
            <a:off x="269875" y="2157413"/>
            <a:ext cx="4048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smtClean="0">
                <a:solidFill>
                  <a:srgbClr val="FF0000"/>
                </a:solidFill>
              </a:rPr>
              <a:t>-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748463" y="1074738"/>
            <a:ext cx="2220912" cy="4024312"/>
            <a:chOff x="4257" y="859"/>
            <a:chExt cx="1399" cy="2535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257" y="859"/>
              <a:ext cx="782" cy="782"/>
              <a:chOff x="1059" y="833"/>
              <a:chExt cx="1085" cy="1084"/>
            </a:xfrm>
          </p:grpSpPr>
          <p:sp>
            <p:nvSpPr>
              <p:cNvPr id="646156" name="Rectangle 12"/>
              <p:cNvSpPr>
                <a:spLocks noChangeArrowheads="1"/>
              </p:cNvSpPr>
              <p:nvPr/>
            </p:nvSpPr>
            <p:spPr bwMode="auto">
              <a:xfrm>
                <a:off x="1061" y="834"/>
                <a:ext cx="1083" cy="10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pic>
            <p:nvPicPr>
              <p:cNvPr id="646157" name="Picture 13"/>
              <p:cNvPicPr>
                <a:picLocks noChangeArrowheads="1"/>
              </p:cNvPicPr>
              <p:nvPr/>
            </p:nvPicPr>
            <p:blipFill>
              <a:blip r:embed="rId3" cstate="print"/>
              <a:srcRect r="49919" b="49603"/>
              <a:stretch>
                <a:fillRect/>
              </a:stretch>
            </p:blipFill>
            <p:spPr bwMode="auto">
              <a:xfrm>
                <a:off x="1059" y="833"/>
                <a:ext cx="1085" cy="10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257" y="2226"/>
              <a:ext cx="782" cy="782"/>
              <a:chOff x="4530" y="765"/>
              <a:chExt cx="1095" cy="1085"/>
            </a:xfrm>
          </p:grpSpPr>
          <p:sp>
            <p:nvSpPr>
              <p:cNvPr id="646159" name="Rectangle 15"/>
              <p:cNvSpPr>
                <a:spLocks noChangeArrowheads="1"/>
              </p:cNvSpPr>
              <p:nvPr/>
            </p:nvSpPr>
            <p:spPr bwMode="auto">
              <a:xfrm>
                <a:off x="4530" y="767"/>
                <a:ext cx="1083" cy="10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4731"/>
                  </a:solidFill>
                </a:endParaRPr>
              </a:p>
            </p:txBody>
          </p:sp>
          <p:pic>
            <p:nvPicPr>
              <p:cNvPr id="646160" name="Picture 16"/>
              <p:cNvPicPr>
                <a:picLocks noChangeArrowheads="1"/>
              </p:cNvPicPr>
              <p:nvPr/>
            </p:nvPicPr>
            <p:blipFill>
              <a:blip r:embed="rId4" cstate="print"/>
              <a:srcRect l="50218" r="-1196" b="49907"/>
              <a:stretch>
                <a:fillRect/>
              </a:stretch>
            </p:blipFill>
            <p:spPr bwMode="auto">
              <a:xfrm>
                <a:off x="4540" y="765"/>
                <a:ext cx="1085" cy="108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646161" name="Picture 17" descr="coded_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83" y="2621"/>
              <a:ext cx="773" cy="77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46162" name="Picture 18" descr="conv_0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83" y="1243"/>
              <a:ext cx="773" cy="77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46163" name="AutoShape 19"/>
            <p:cNvSpPr>
              <a:spLocks noChangeArrowheads="1"/>
            </p:cNvSpPr>
            <p:nvPr/>
          </p:nvSpPr>
          <p:spPr bwMode="auto">
            <a:xfrm>
              <a:off x="4765" y="2011"/>
              <a:ext cx="329" cy="241"/>
            </a:xfrm>
            <a:prstGeom prst="downArrow">
              <a:avLst>
                <a:gd name="adj1" fmla="val 55657"/>
                <a:gd name="adj2" fmla="val 42468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004731"/>
                </a:solidFill>
              </a:endParaRPr>
            </a:p>
          </p:txBody>
        </p:sp>
      </p:grpSp>
      <p:sp>
        <p:nvSpPr>
          <p:cNvPr id="646164" name="Text Box 20"/>
          <p:cNvSpPr txBox="1">
            <a:spLocks noChangeArrowheads="1"/>
          </p:cNvSpPr>
          <p:nvPr/>
        </p:nvSpPr>
        <p:spPr bwMode="auto">
          <a:xfrm>
            <a:off x="182563" y="1208088"/>
            <a:ext cx="4905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smtClean="0">
                <a:solidFill>
                  <a:srgbClr val="00FFFF"/>
                </a:solidFill>
              </a:rPr>
              <a:t>+</a:t>
            </a:r>
          </a:p>
        </p:txBody>
      </p:sp>
      <p:sp>
        <p:nvSpPr>
          <p:cNvPr id="646165" name="Text Box 21"/>
          <p:cNvSpPr txBox="1">
            <a:spLocks noChangeArrowheads="1"/>
          </p:cNvSpPr>
          <p:nvPr/>
        </p:nvSpPr>
        <p:spPr bwMode="auto">
          <a:xfrm>
            <a:off x="182563" y="1712913"/>
            <a:ext cx="4905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smtClean="0">
                <a:solidFill>
                  <a:srgbClr val="00FFFF"/>
                </a:solidFill>
              </a:rPr>
              <a:t>+</a:t>
            </a:r>
          </a:p>
        </p:txBody>
      </p:sp>
      <p:sp>
        <p:nvSpPr>
          <p:cNvPr id="646166" name="Text Box 22"/>
          <p:cNvSpPr txBox="1">
            <a:spLocks noChangeArrowheads="1"/>
          </p:cNvSpPr>
          <p:nvPr/>
        </p:nvSpPr>
        <p:spPr bwMode="auto">
          <a:xfrm>
            <a:off x="182563" y="3541713"/>
            <a:ext cx="4905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smtClean="0">
                <a:solidFill>
                  <a:srgbClr val="00FFFF"/>
                </a:solidFill>
              </a:rPr>
              <a:t>+</a:t>
            </a:r>
          </a:p>
        </p:txBody>
      </p:sp>
      <p:sp>
        <p:nvSpPr>
          <p:cNvPr id="646167" name="Text Box 23"/>
          <p:cNvSpPr txBox="1">
            <a:spLocks noChangeArrowheads="1"/>
          </p:cNvSpPr>
          <p:nvPr/>
        </p:nvSpPr>
        <p:spPr bwMode="auto">
          <a:xfrm>
            <a:off x="269875" y="4005263"/>
            <a:ext cx="4048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smtClean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646168" name="Text Box 24"/>
          <p:cNvSpPr txBox="1">
            <a:spLocks noChangeArrowheads="1"/>
          </p:cNvSpPr>
          <p:nvPr/>
        </p:nvSpPr>
        <p:spPr bwMode="auto">
          <a:xfrm>
            <a:off x="184150" y="4606925"/>
            <a:ext cx="4905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smtClean="0">
                <a:solidFill>
                  <a:srgbClr val="00FFFF"/>
                </a:solidFill>
              </a:rPr>
              <a:t>+</a:t>
            </a:r>
          </a:p>
        </p:txBody>
      </p:sp>
      <p:sp>
        <p:nvSpPr>
          <p:cNvPr id="646169" name="Text Box 25"/>
          <p:cNvSpPr txBox="1">
            <a:spLocks noChangeArrowheads="1"/>
          </p:cNvSpPr>
          <p:nvPr/>
        </p:nvSpPr>
        <p:spPr bwMode="auto">
          <a:xfrm>
            <a:off x="177800" y="736600"/>
            <a:ext cx="4905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smtClean="0">
                <a:solidFill>
                  <a:srgbClr val="00FFFF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028" name="Picture 4" descr="07-07-09-at-15h21m30s-IMG_09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538" y="0"/>
            <a:ext cx="6894512" cy="4597400"/>
          </a:xfrm>
          <a:prstGeom prst="rect">
            <a:avLst/>
          </a:prstGeom>
          <a:noFill/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68363" y="5951538"/>
            <a:ext cx="4276725" cy="396875"/>
            <a:chOff x="529" y="3857"/>
            <a:chExt cx="2694" cy="250"/>
          </a:xfrm>
        </p:grpSpPr>
        <p:sp>
          <p:nvSpPr>
            <p:cNvPr id="769033" name="Text Box 9"/>
            <p:cNvSpPr txBox="1">
              <a:spLocks noChangeArrowheads="1"/>
            </p:cNvSpPr>
            <p:nvPr/>
          </p:nvSpPr>
          <p:spPr bwMode="auto">
            <a:xfrm>
              <a:off x="529" y="3857"/>
              <a:ext cx="15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FF"/>
                  </a:solidFill>
                </a:rPr>
                <a:t>Depth acquisition:</a:t>
              </a:r>
            </a:p>
          </p:txBody>
        </p:sp>
        <p:sp>
          <p:nvSpPr>
            <p:cNvPr id="769034" name="Text Box 10"/>
            <p:cNvSpPr txBox="1">
              <a:spLocks noChangeArrowheads="1"/>
            </p:cNvSpPr>
            <p:nvPr/>
          </p:nvSpPr>
          <p:spPr bwMode="auto">
            <a:xfrm>
              <a:off x="2181" y="3857"/>
              <a:ext cx="10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FF"/>
                  </a:solidFill>
                </a:rPr>
                <a:t>priceless 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681163" y="5143500"/>
            <a:ext cx="2346325" cy="398463"/>
            <a:chOff x="1041" y="3374"/>
            <a:chExt cx="1478" cy="251"/>
          </a:xfrm>
        </p:grpSpPr>
        <p:sp>
          <p:nvSpPr>
            <p:cNvPr id="769032" name="Text Box 8"/>
            <p:cNvSpPr txBox="1">
              <a:spLocks noChangeArrowheads="1"/>
            </p:cNvSpPr>
            <p:nvPr/>
          </p:nvSpPr>
          <p:spPr bwMode="auto">
            <a:xfrm>
              <a:off x="2181" y="3375"/>
              <a:ext cx="3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FF"/>
                  </a:solidFill>
                </a:rPr>
                <a:t>$1</a:t>
              </a:r>
            </a:p>
          </p:txBody>
        </p:sp>
        <p:sp>
          <p:nvSpPr>
            <p:cNvPr id="769035" name="Text Box 11"/>
            <p:cNvSpPr txBox="1">
              <a:spLocks noChangeArrowheads="1"/>
            </p:cNvSpPr>
            <p:nvPr/>
          </p:nvSpPr>
          <p:spPr bwMode="auto">
            <a:xfrm>
              <a:off x="1041" y="3374"/>
              <a:ext cx="10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FF"/>
                  </a:solidFill>
                </a:rPr>
                <a:t>Cardboard: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36700" y="4741863"/>
            <a:ext cx="3013075" cy="396875"/>
            <a:chOff x="950" y="3095"/>
            <a:chExt cx="1898" cy="250"/>
          </a:xfrm>
        </p:grpSpPr>
        <p:sp>
          <p:nvSpPr>
            <p:cNvPr id="769029" name="Text Box 5"/>
            <p:cNvSpPr txBox="1">
              <a:spLocks noChangeArrowheads="1"/>
            </p:cNvSpPr>
            <p:nvPr/>
          </p:nvSpPr>
          <p:spPr bwMode="auto">
            <a:xfrm>
              <a:off x="2181" y="3095"/>
              <a:ext cx="6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FF"/>
                  </a:solidFill>
                </a:rPr>
                <a:t>$79.95</a:t>
              </a:r>
            </a:p>
          </p:txBody>
        </p:sp>
        <p:sp>
          <p:nvSpPr>
            <p:cNvPr id="769036" name="Text Box 12"/>
            <p:cNvSpPr txBox="1">
              <a:spLocks noChangeArrowheads="1"/>
            </p:cNvSpPr>
            <p:nvPr/>
          </p:nvSpPr>
          <p:spPr bwMode="auto">
            <a:xfrm>
              <a:off x="950" y="3095"/>
              <a:ext cx="116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FF"/>
                  </a:solidFill>
                </a:rPr>
                <a:t>50mm f/1.8: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479675" y="5548313"/>
            <a:ext cx="1547813" cy="396875"/>
            <a:chOff x="1544" y="3630"/>
            <a:chExt cx="975" cy="250"/>
          </a:xfrm>
        </p:grpSpPr>
        <p:sp>
          <p:nvSpPr>
            <p:cNvPr id="769031" name="Text Box 7"/>
            <p:cNvSpPr txBox="1">
              <a:spLocks noChangeArrowheads="1"/>
            </p:cNvSpPr>
            <p:nvPr/>
          </p:nvSpPr>
          <p:spPr bwMode="auto">
            <a:xfrm>
              <a:off x="1544" y="3630"/>
              <a:ext cx="5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FF"/>
                  </a:solidFill>
                </a:rPr>
                <a:t>Tape:</a:t>
              </a:r>
            </a:p>
          </p:txBody>
        </p:sp>
        <p:sp>
          <p:nvSpPr>
            <p:cNvPr id="769037" name="Text Box 13"/>
            <p:cNvSpPr txBox="1">
              <a:spLocks noChangeArrowheads="1"/>
            </p:cNvSpPr>
            <p:nvPr/>
          </p:nvSpPr>
          <p:spPr bwMode="auto">
            <a:xfrm>
              <a:off x="2181" y="3630"/>
              <a:ext cx="3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smtClean="0">
                  <a:solidFill>
                    <a:srgbClr val="FFFFFF"/>
                  </a:solidFill>
                </a:rPr>
                <a:t>$1</a:t>
              </a:r>
            </a:p>
          </p:txBody>
        </p:sp>
      </p:grpSp>
      <p:pic>
        <p:nvPicPr>
          <p:cNvPr id="769049" name="Picture 25"/>
          <p:cNvPicPr>
            <a:picLocks noChangeAspect="1" noChangeArrowheads="1"/>
          </p:cNvPicPr>
          <p:nvPr/>
        </p:nvPicPr>
        <p:blipFill>
          <a:blip r:embed="rId4" cstate="print"/>
          <a:srcRect r="1103" b="1880"/>
          <a:stretch>
            <a:fillRect/>
          </a:stretch>
        </p:blipFill>
        <p:spPr bwMode="auto">
          <a:xfrm>
            <a:off x="5446713" y="4616450"/>
            <a:ext cx="341312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more quick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810000"/>
            <a:ext cx="5336681" cy="2819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Quickly move camera in a parabola when taking a picture</a:t>
            </a:r>
          </a:p>
          <a:p>
            <a:r>
              <a:rPr lang="en-US" dirty="0" smtClean="0"/>
              <a:t>A motion at any speed in the direction of the parabola will give the same blur kernel</a:t>
            </a:r>
            <a:endParaRPr lang="en-US" dirty="0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0"/>
            <a:ext cx="8191500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679449"/>
            <a:ext cx="2988169" cy="291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939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931188"/>
            <a:ext cx="648867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39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2075" y="4191000"/>
            <a:ext cx="6334125" cy="26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1828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Static Camera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9530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Parabolic Camera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89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5273733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934201" y="25146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Motion in wrong direction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990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Static Camera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1066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Parabolic Camera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981200"/>
            <a:ext cx="70199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6003" name="Picture 3"/>
          <p:cNvPicPr>
            <a:picLocks noChangeAspect="1" noChangeArrowheads="1"/>
          </p:cNvPicPr>
          <p:nvPr/>
        </p:nvPicPr>
        <p:blipFill>
          <a:blip r:embed="rId4" cstate="print"/>
          <a:srcRect b="67513"/>
          <a:stretch>
            <a:fillRect/>
          </a:stretch>
        </p:blipFill>
        <p:spPr bwMode="auto">
          <a:xfrm>
            <a:off x="762000" y="152400"/>
            <a:ext cx="7753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48731"/>
          <a:stretch>
            <a:fillRect/>
          </a:stretch>
        </p:blipFill>
        <p:spPr bwMode="auto">
          <a:xfrm>
            <a:off x="685800" y="685800"/>
            <a:ext cx="77533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movie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sz="2400"/>
              <a:t>is intensity of light </a:t>
            </a:r>
          </a:p>
          <a:p>
            <a:pPr lvl="1"/>
            <a:r>
              <a:rPr lang="en-US" sz="1800"/>
              <a:t>Seen from a single view point</a:t>
            </a:r>
          </a:p>
          <a:p>
            <a:pPr lvl="1"/>
            <a:r>
              <a:rPr lang="en-US" sz="1800"/>
              <a:t>Over time</a:t>
            </a:r>
          </a:p>
          <a:p>
            <a:pPr lvl="1"/>
            <a:r>
              <a:rPr lang="en-US" sz="1800"/>
              <a:t>As a function of wavelength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/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429000" y="3657600"/>
            <a:ext cx="1768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P(</a:t>
            </a:r>
            <a:r>
              <a:rPr lang="en-US" sz="3200" b="1" i="1" smtClean="0">
                <a:solidFill>
                  <a:srgbClr val="000000"/>
                </a:solidFill>
                <a:latin typeface="Symbol" pitchFamily="18" charset="2"/>
                <a:cs typeface="Arial" charset="0"/>
              </a:rPr>
              <a:t>q,f,l</a:t>
            </a:r>
            <a:r>
              <a:rPr lang="en-US" sz="3200" b="1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of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can we represent all of the information contained in light?</a:t>
            </a:r>
          </a:p>
          <a:p>
            <a:endParaRPr lang="en-US" dirty="0" smtClean="0"/>
          </a:p>
          <a:p>
            <a:r>
              <a:rPr lang="en-US" dirty="0" smtClean="0"/>
              <a:t>What are the fundamental limitations of cameras?</a:t>
            </a:r>
          </a:p>
          <a:p>
            <a:endParaRPr lang="en-US" dirty="0" smtClean="0"/>
          </a:p>
          <a:p>
            <a:r>
              <a:rPr lang="en-US" dirty="0" smtClean="0"/>
              <a:t>What sacrifices have we made in conventional cameras?  For what benefits?</a:t>
            </a:r>
          </a:p>
          <a:p>
            <a:endParaRPr lang="en-US" dirty="0" smtClean="0"/>
          </a:p>
          <a:p>
            <a:r>
              <a:rPr lang="en-US" dirty="0" smtClean="0"/>
              <a:t>How else can we design cameras for better focus, </a:t>
            </a:r>
            <a:r>
              <a:rPr lang="en-US" dirty="0" err="1" smtClean="0"/>
              <a:t>deblurring</a:t>
            </a:r>
            <a:r>
              <a:rPr lang="en-US" dirty="0" smtClean="0"/>
              <a:t>, multiple views, depth, etc.?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 review</a:t>
            </a:r>
          </a:p>
        </p:txBody>
      </p:sp>
      <p:sp>
        <p:nvSpPr>
          <p:cNvPr id="4" name="AutoShape 2" descr="data:image/jpeg;base64,/9j/4AAQSkZJRgABAQAAAQABAAD/2wCEAAkGBxQTEhUUEhQUFRUXGBUXFxUXGBQYFxgYGBcXGBQYFRQYHCggGBwlHBcUITEhJSksLi4uFx8zODMsNygtLisBCgoKDg0OGhAQGiwkHCQsLCwsLCwsLCwsLCwsLCwsLCwsLCwsLCwsLCwsLCwsLCwsLCwsLCwsLCwsLCwsLCwsLP/AABEIAMIBAwMBIgACEQEDEQH/xAAcAAABBQEBAQAAAAAAAAAAAAADAAIEBQYBBwj/xABAEAABAwIEBAQCCAUDAgcAAAABAAIRAyEEEjFBBQYiURNhcYEykSNCUnKhscHRBxRi4fAzgrI0khUkQ1Nzk/H/xAAZAQADAQEBAAAAAAAAAAAAAAAAAQMCBAX/xAAhEQEBAAIDAQEAAwEBAAAAAAAAAQIRAyExEkEEMlEiE//aAAwDAQACEQMRAD8AxLsORBsfJNxDJv8AgF2nWzGCjmnlEDQrpRDwAi+yl0aGaSTCbhW5unZKrUDbBBwmsiRP7lRzQOaIU6i0Ovuu5TOt0BzLo0GFIqYcACCumkG9R1QqNaTBSJytTzCRddwzIuUd7IFtE6jTnXRAKhRDpJKaABZdrPiwR6DQ4eaDQf5c5ohSssw2URtMyjVAGi2qAHVw4EEIVWhmEhdFePPy7rnjgj7J7ft3+SVpu06OUSUZtFuUzquYOs10wZI1F7drFMruMogCDxoEypvOnkuHDnVSHNsLSmSFRpxPdHpAtu5GFPLBIQsWCUAnAm4XCwTcJYSUZjCSgFiqTXAWCg16DHCCBKlVqlwEOuyTbVARaeHa36oQ3VINrKQDE91AqOJKAmMrGLErpdOt0OnYeqLRZJQHWMRv5wzEmEPRMdTugJ5fNzf2CSY2wXUaPbM0KfVEKe5vUBNkIH2CI45R5lMtNvybwbB4hpbUD/EDmsBDy0Oc8uIgbw1p7fD5qZx3lTBUqdSu1r3Nouph4a5xz5qj6TwJIjK7IfVrheQqbkPGNYQKoysq1KTGuNhZ3W4E9mlzZ2zrQc0VX1qWIbhS4UqT6DKlEFtTxCXENe0gFwdmbSJAN5k3mZ3e2vxKwvKuALZp5jPhnKKji85gbNMgXJaAYgmBN7UHM3A6FGqynQqBz3dFRoJd4b8wA6j5Oj1adJgT+AYx+Goiq69Om9lIuBBOcBzqgjRzQ2oQD9tjYsSs5Wo1KVeoXOnJMVfqudUtTeHbzm8TvDSdiib2VaDmDliiMO+pQcc1HKKzCSbuIBibiDHqD5XZy5wbBVaHiVWPa5rgyc5DXOABcBexM28zpa98GObXfg8RVZUfiKLx4jelsuY1tEETGYeE4zv4gVFy4SyhVFQEZfpTTNiWtfSa9wBvZviX8kbuj0vMPyhgichLy9hdncXEDK0SXtbO8jyBntBg0OXcG2k+pUqOeGQTlzXa49BDW3iC0k3jN8p/DsVlik8zU/knPcSbkupNOWO4k+yruD8Qa1raYqODqZdTdZhYQxxjx6Z6gyNKjTaTIm7l2Olfzfy/SotoVKGYNqB4yun6pEOE9w4eVgRqqSmwNbB1Wn5mYXYahVBcGF9ZrWu+zmlrgO8AgneAdSScu/v2Wp4X6KHANiLqM6uwAgm423+SznGOIuNSG1CyBoNo3O3t2VYMY6q8mAHFpLzMCGgyfwmB3hYvJpuYbXGI4kS8gEQDDR3Oh/PyTavFJNmguaLaG50jsIn5qgDBLZcOqXQ0glgmAHRoTe3YhGpU36lpAMR3JAnNB7d1DLKr44xajiRnMHNDgC2XBxn1I3nQwpX/AIu60iSYtBABgb/NZ4Pc2S4xqLzEjS0XN7Dz7KWX5Rr1fZEW9TeEvqzw/mVscPiA+mCBGxHmnMvrsqDB14qEAnJePMDcwrqhUzCJEjUb+66OPP6iHJh8iZ5Ka/zSbTMojmyYCokENLWCcDFvmiGnlKa6EGC/WU0PgynOaYlCriRb5JgnGZIUN1ETP4KRQ1XTRJmEECe52QhW7J9YHL6KLQpyUBOo31TpkoJfFlyrVjRATCQkq04hw2SQNneG3KO6aBmHpuo7a3Up0CJ0QGs5LY/wZ/lMLiAC4MdUo1KlVoBktzU6TujM4kTuXLRvdXNKpTp4XC0ATSLwylXa50P6fonUR4gJBBsbErFcqcXfh6zDmIZOhJygneNtgSPqkr05nFWVBiWFhGaDUcWTlYW3cTFzkb069Yc3QBYy9aijxOIeym6eG4QtaDULfBqssMrXvDalJoMS2YMx6KndzOKj6TBgcG4fA2mWAtlzhliR0wXO0+2VteLceZgWNdVp569eTkkdLBENLrw1oyttqcx3K875XwnjYtuW0S631SSGMI+697D/ALUoK0mO4k6mPFPD8G4N8LqbTeC0fDScC9jZZ0ANcLDKB2QMLzP4tV04TCOqP8Ql7mXy5DmDiGku6AR5iy1mC4gKmIbTewQ6m9oEdBpvLnUw6bWptpSO9ZeU8Touw+KqsaXNNN72ggkHLJykEd2kfNOdi9N+MTVDvEdgcKHiHGoaOJaQR9bMaPT6zZJ78RGV2EwjmsfUJ+grvbOY5oIpRIMy4TMJcD5hzUKXiDMW1AIiYcRAkbAkwDoDVZs0rRNyue+o8BtNsVKkiBDQTSDx3AmoZEjMwbLPhvOuauLVn1Q3ENYwUx0MaDkDSAQ5s6yIv5aC6yPF8S6m3NMAkQR6idZ2laPn7mRuLewspmm2mHNzEZiQSCJA+GINpPxLzXi3Hy6wu0AgfPX8EW6hyA8bxmeoTZoA9iR2HpHvK6zIWwCASMpEHu6fQCBby3VFSoueTF9yrnCw1gc3KQ1knzLhJjuRpH9KjkriPmDWusXN+FmYEdIvYAWJJ37FXOFax9GZIcdSB9Qk2nYfnOqg4Rz3MlrHFpJttImZtoI/OVDeSY6SIEQOwMm3ufmpVXFaVOBugsDpcANAYJ1AA2v+KGBDKZa7cNqU3C5GgIJ8/wAlGwWKcwkte6AQ4Tc+onQztsrhlNtRp6QDHYbSNZi42CztuRBa7oLmnpMQBrqRby/urXl8XzvOlpm0a3O8X1VBj2PEt82Fu0FoIDRAtr72U3hGJhnhkwYMiI0gx5b/ADWpddlcdzTWYPH0qhdke1xbYi4I9ij+GHXbqsbgsO3PLA1wkOL7Wf8AFFt7/itPwbE5jBMkbmB+S6ceSVy5cdjta2uqZlJFtFZ1sNnKiBpgtVdpobq+yHUaRrohupmY3Ux7DYJhEp3sm1ahapL6WRwhRMZSMpk4JIke4QW6o7GENlJ1LpndBI9VkXTB1+qLiaZgFDwtNBOExqEkTKfJdQaG2jfyU0QdBogMbN9gjzayAM4gwvQuW8WHDDtc55e6phrZjlIDsRq3e9IE/wBUHvPnOBI8Ruf4czc33ZGb8JXpNDk7FipSrUX4UBmQ0wHVSzKJc3VpLpzOMz9Y6LOR4qX+IlYnH1ZJMNptaOwyNdA93OPuofB21Gsa2kS2rXqhjCDBho6r7Amo2/8AQVb/AMQ+FVGVqdeqWk1WsDw2YFRjGh4bNy0xI31lS6fKOKfUpYjDVMMKbIdQ6qhAZmLm5gWkkmTmkzJOloW+j/R8XisRh3F+MAa+aNSn4boYW0qjG1mlgtJY5vtTHZV38S+HhuLFXaqxrvVzek/gGfNaPmnlzF4t7TmoBjGgNEvBzOa3xJ6TIzC3kAo3MHAq3/h84l7DVw5+jcyTNOGNyvJAk+f9I80pTsZnlatFQyS1n0ZdBiR4tNhv917x/uK1nGsRPC3Oa4kPqvEkyXN8d4GY72a35LOcu8FfiaDxQdSD5yvL3PDgyWOZlABEFzXX1stJR5axQwT8NUfSIb10i3MTmzFzmuJAEGTfaU7oo8l5hqFgJaJc4RliZi0ge4WFxTmwCIaQSXes6R2iVsucnwGETIkztBgEEepHyWGc05+41I9Top5+qY+H0XiXFwiZ+GLTFtdFLwGHY5ogRDiDJGwmTa5v5boRDIgg5pHtbstHgeCCllMOdTqMzZnNMF4Js32IMX1PtK1TGXaNw2jWLA2nOUW9bzf/ADYK7w3LdWqOtwF9h6/uVacAaCwt3V9hHqNrrxxjLs5ILR8U+qm0OVHnTQbQtUypZWGDqLLXjOYfl61x8xdQeK8stu6Lx81unvVfib2S2TyV+C8N5ptcYcWuvp2/LMFbcJw0PveCI97rvMuGio6JBGkC5zXAHzQ+E/G0tG+99N79/wBVXC9o5zpqqjsoUFzc122I1U6vSMSoQblBXa4kV5vcJtQZRdTRh2lhvdRKjczY3CAj06mex9kx8ixulRpxdHpAEklMkbLadlG8aD5KXU6TGxUU0eqPktQnXCPdMAlEp632SrQDLUEGXpLppA3SQRtOpAhOYPkoT5lT6R6UByiBMq1w/E67AAK1ZrRo1tR4A8gAYCrmsi6LXkhI0nE8QqVQA+pUfGmZ7nR6SbJ9LiFZjQ1laqxo2bUe0XuYAMKvwrbqW1klMJg4piDcV68i0+JUmN7z6JVeMViMjq1VwOoc95B9QTBUZs3CjPZdGjWeDrPYczHuaSIlji0x2kH0+SmN4rX/APerf/ZU/dQKQIapJpwJSoZbnA5WwRNsxMxvDQO8Ez7rD+F0yDqJF9+w7ei9D51f9E0Fsy4dVoBGgv3uvOKdrgCWk/O8FRy9Vx8XnDsN4jw8sEWsCJEWJM9xH/crXi1Wszw6bpFM9bLtIIgtmGk31CpcRxIBoaDAIBDb6i/tr3g9gn0MXVquBqZiYDQ+2UAaAnZQstXxsjW8AxEOWnbXWNOK/lC0Qyq5zWvkOljQ4S1pkCXRqDYSNVbYPn7FUmksoUy2RLjTL8vlI0S+NrffXUarAmQrZjY1Xn4/iKahJLaLXERmDIIImIE5Sb7gq7wXHMTUph4ZhqgAJPS9hsSNabhsAdN1m4a/Tme/xqHOuo1Q3KocFzWyYxDWUheMhqVCbx8LnNjR250HdWmG47gahjxng2j6MATf+s+SX/nb2PuTpj+bH5cQ0yRbbXXUearsPiA130ZM2gQN+4IVrzVg2OxBNOsx5DQGsLXNkmScpmC6D+USTCpsBhQXsLZERreP3WsZqp5WWNjiKhyiNwCUGm0OaS7ZSqMA3008lGfAcT9UrtcSpq4gh1lJqtlsixTamE6pGiJUIMdggkSi0zdBxr4MBTsQ4OgjbVRcQ0OuLJwB0nS26ilp12Uxvwwhl4jKmQGJdAshYdykOgiDshUxCcDjvJJPypJkj5dyjsv6IdFkpzeyRCtq7I/5KAG3U8bBI4TPJPc/L6pOZCZUbN0wKx06J35oVEQJUmgwGSUGJS7lFZWlAb2RKNO6QZTnnEultP6o6iBqVlsJTcIyWzTIIBmNoK9J49gm1GEkCWgkH+6yWHFIVjS1N3TsC5om47GCe11Dkjo4dW6rP16RFz8Q0/tstNy3QDg1iqMTw8tqfSCM3wnZ0fFBHkrvhlUUy3yhTvcWmPzkuOJcsOdTBp2P+WlP4Vy+1pzPp1SB9VziR6SLRPl7rTcLxwc0DX3vf1UyvWyt/sVPdi1xn7Hl/HeGtDjlbJJkdxradx8zZbDknCxTcBUqMqAAOLKj2y+LmAYcATlvItO6qeNVx4mcjS4Ol+4Vnya+HE7HZK5dNY47qi4pw51Ssap+Iu6s2VxsYOpAi3lY6yjUuFkOBhhnUtAbF7TFjsNNt1s6FFniOLmgyfaT39dvMdyE/FYJmwgIvJ1oph28348XtruDHdPQfcAC3bdaThBY9zS0OE/6kkEZ/r5LdIzTAvA3UDjGEzVyBsWCe1h+602HptFJrGXLRrvPdX45vtyc110DxR5BgJuCfmaQfZOxMEdWv5oYZaGq7nDex0SNE3FGGSFJGKDRk7qK8ETOhQELCVDmRalOSQFym0bJwqZLlMgm7g6qvMyrGoM3UFFceqUQnTeFzLBgrr+m6YH50wY8GUkXOknskM1ctgj073UOsxScOLIIQG6l2AlRmAQiMFrpG7TrSbozgo1KndSRr5Jg+mJ1XKlWDZOJE+SZUZJsg0qiQRKLRKjsIAjdSaThEJGNiGgtI7iFg8VwCq2s5zQ4kdVNwIDZ7OJ0tK3ojRNxGGljgDBIIB7SsWSnLp57iuMtdSNN/S9piNRm/pKUyJU7mHlAtaH0iXEHqG57u/BR8C3QHso3HTqnJcmg4DBAkn5rXUgyPhBPndYvhfS6NlpsDWkwufL11Y3pjObOJBteCDDWyLamf7firfknmGlJNQRHnEevaEXjVGiXfSEK14UzAsaH0w0AtykRed5tolfG5tZYMNqt8Sm4iZDXDceh1CVek8auBH9ILZ+RVm0tyDLEbRpG0Kv4g7pJOn7rGO7dM55STavq0mta4tEkky46+mqg4N5zKa6oQI2KA0x8Oq9KTU08vK7ux8QM7o3Q6RLZam1K+W+6YKmbqGu6ZK+sDmUx85QE2o4b6prnWugjX08pBUXGgyisrZjB9lyp5pgKiIammn0zunfko5rX8kEdXbICFhmI7gmgSnsG5UkjUSQEEGEWmUKg4TJT3m8hMnXVrqVTcoj2qQNkBIBSe6AuioIhcAtdIyoPmyMPJBoiFIpOi5QD2pjXmU4mbpGJQFix0gI7ZVfSJmdlMZWlZaEqFeeVXRUcB9V7o+ZXoa844v016hH23fmVPk8V4vVrQxFwVoKFZuRxLspI1Go81jKVXfZX2FpeI2x9Vy5OzCpnCeG0nPmoTVE3Dp/At+ehUvj/AATDmiRhhlqTLSPEI8s2yqsPwfGU3ZqIDh97KR+BV/h6GOqCKxhvbxC79Al9SL/83vsTl3xadNoqODm3gxB13EnzReNVpaGjc/gEnNLBlPoAoVaoZWuHDeW3L/I5JrU/RAekN3T61DKA4IbgAMxUZmJkwdNl2OF3FjNcaJYfpF90+s2LBNpidUwc2mC0k6qM+4hNq1r2TzBE7oJFo04Mo7YJuuNF7qPi3xYJh15g+SjOpdSNRda6a5u6Cd3vslVN5CVd1kHDuTAhpgrqaV1AVNd/ZEwr0x17dkSlZMhsslGY6yE10IjSgBMcZU4GyjBl5R2uSoFDYK5XlcbVlFF9UG7h0ZrJuhN8k41osgxhJCLhQgtd2R6T1kDY3EeGxz4nK0mO8CV57UJqEuOruo+puV6CXtc7wnGBUa5pPbMIBWJq4B9CoaVUQ5tj2I2cPIi6jyV0/wAedqttXIb6K14Zj8pmm4fdQcXhcy7w/lTxjZ2VRdPxd9NZg+YY1kKxw/Hs1hKq+F8lhh+krVCO2ZwHyC0FDCU6dmNHrv8ANSy0pMabSoF7gHENc8wCdAT8I9zA91AaIzB1iJkelitBy1hPHxTBHTTIqO/2EFvzdl/FD5z5brCs+rRbmY45i0fECbm24/ddHBenJ/JkmUjPZpEH2QKVODdMLiPiBBGo0I9iuGp30XQ5U4OEzsmvcJJ2UOvVgWSw9WUwdVpyZTimzOia91rII+q+VGriUOk8yikSmRjNIXc4iFwKO6ZQBn6QmUxCf2SLYKYdgLiG5pXUBWjZFywggRdPZVzLROVe6k4fRCeLQjUhISArWSui9kE1osjNG6QcpC6lMMlRmm6c98INJcYQ6gQqdadUSnTc8w1FujFa+BClBpgZRcqTg+Gweq5/ywVmcJlIO/bYKVy/xuYsthHkuM6yR8jC1LsBSxlMMqnJVaIp1e39Lu7Vl30zTxDmnc5h76/j+a1nDwHQsXtuX5u4yXGOAVaBy1GwdiLtcO7Xb/5MKFgKjmG0he08OY19M0qrRUYfquE/LsfNZ3jn8Pi2amGOZuuRxAcPRxs4esH1UrjXVhzS+9M9R4m5wvKOHkwACSSAALkkmAANz5KSOWcU1gcaJjtmpzfcjNYd50W45T5bFECpUh1Uja7WTs0/rv6LHxbVMubHGb9SuVOC/wAtS6v9V8F/l2YD2F/clTsSIM+V1OULHbLok1NOC5XK7qm4nwWhXEPYPXQj0cshxrkuo0fQkOH2TY+x3W/LUMOI/YolsKx4ni6D6fTUaWnzCFSfaAvZsbhKVYZajAfUSslxTkUXdh3R/Sbhbmf+s/LFDExZOB3QOK8KrUXfSMIHfUfNNa6y3CGp6pOdlXDaIQ64TZEBm6GdV2mLJ7W280GY+101r8ydUbITKLY1ThDLiblSQSpc2WrmGYZRGjdPatAVrZN0RouguMJ9J0hKg19O6ONE1IlIHudZDdewuU/BYZ1R1tFpMDw1rLkSVm5abmO1Xw3gzjd9h2Wkw+CDRAECNdh7oj6YEF3sAjsaXXOg0GwUrbW5NG0zYNaJi5dv5x2RWU+5Uzh1CxJVdiHw+Akav5h4aDTL2Drbcecaj3EofL+KDgHDQx/h8/2V3j6nQGtu9xytHmf03ULH8JbhW0nN+Ew13m8yQffT1hFDT8NrXWZ/irzWWMbhKLoc4B9UjZk9DPUkSfJo+0rXB4gBpfsBJ9AJMewK8L4zxSpVxFWpU+N73Ej7OzWjyADW+wWarwYy5bqdiuJ16gipWqvEAZXPe5thaxMbFekfwp55NNzMFinSwnLh6h+qSYbRcfsnRvY9PaPLKFSR/nr+qsuGcMfiKgpsnMQ4/wDa0mbaaLEtlehy8eOWF2+oyoWLdceiof4d8wuxeFAq/wCvRPhVgdSQOl/+4X9Q7srh1cFx9Y+Srt5WtVwoLxBUgFdqt3QEIshRa2IynzRsRVvCgeHmeJ01KzaBiBVEPYC09xr7LBc18rGiDWo3p6ub9nzHkvRCbwuY8NDQ0iQ7pI9lqXRWPD6OIkqRKJx3hf8ALYh7Pq6sP9J0+Wnsg0H7lXiYjUxz7ok3TS26ZHFMDU9cc+dE9EaXFJPDUkBVDspLgIsgNd0odJ5lMJWWQn0m2SKcyyRHNMIZmQBuf/1NrlTcHTIpOqn7jfU6lZvUandaDhtBoYMsKZWxGWmSBcHKe0x+KqeD1AC+8ZGMM9tZP4I/CQalMNO78/sf7qNWWeDpTBfqe+6sWt7JvFKEMbGyZhX2ukSz8QNYVmMVWAJcVO4ljcrYlQOG4Y1HZ3fCNB+qIa14BhCSKj/iPwj7I/cq15lwAq4csO/4RoQg8Fdne4j4RACl8araNG6Q/VJwXC1PCcKo2gOt1dzG2g/FeX888E8OoajBYmCPPYr2SrXDWQvMufMbLm0+5k+yPxTj7ykjGU6TmtJtIB79o/z0XoH8Gix+MlxObwnlotBPSHA+0/JYgmx+X5+St+ROIfy2Lo1Ng6HfdcMrttgSfZTlehyY242T/HumC4K2liHYik4tLmlj2gDK+8tJ7EXv5lGxAgkqbSPTdAxTZBVdPMdwtaQpINo7KgpYjIb91c0KoMH5pS7Kq/HtvKbhLu9kbiAQsNYrP6BqTZeT2UHjFW7b/wDqMH5qcx+Vs+p/ZVGJElnnVB+Qcf0T2FFz9w7PSFUDqp6+bTr8tV56569hxUFhBEhwIPpuvJeI4U0qr6Z+qSB5jb8IVuO/ieR2HdZEDd0GiUYVNlZhytcIVAGVId+CG0dk54zXS4pLucBJGhtWUND7odH4kkkmk46hEfqEkkigWIVtV/6Ol98/qkks5eN4ehcPNsR/8R/IrRcvDoZ7f8Qkko1VouLf6aq2fCuJJQlJxU9Q9VoDala1kkkGs+Wf9IeqbxL/AFAkkkP1ExC8u5y/6gen6hJJO+K8P94qAP8APYJ+HHV7/ukkovUr6R4afoaX3Gf8QjVNEklZ41UvGRopvDD0pJLM9O+C43b0/RRMP8XskklfSHxnwn2/RVlbWn95/wDwckkgG19vQrzznUf+ZH3Gfqkkq8f9mMvFTRS3SSXTEqkv2Td0kkTwqGV1JJbZ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hQUFRUXGBUXFxUXGBQYFxgYGBcXGBQYFRQYHCggGBwlHBcUITEhJSksLi4uFx8zODMsNygtLisBCgoKDg0OGhAQGiwkHCQsLCwsLCwsLCwsLCwsLCwsLCwsLCwsLCwsLCwsLCwsLCwsLCwsLCwsLCwsLCwsLCwsLP/AABEIAMIBAwMBIgACEQEDEQH/xAAcAAABBQEBAQAAAAAAAAAAAAADAAIEBQYBBwj/xABAEAABAwIEBAQCCAUDAgcAAAABAAIRAyEEEjFBBQYiURNhcYEykSNCUnKhscHRBxRi4fAzgrI0khUkQ1Nzk/H/xAAZAQADAQEBAAAAAAAAAAAAAAAAAQMCBAX/xAAhEQEBAAIDAQEAAwEBAAAAAAAAAQIRAyExEkEEMlEiE//aAAwDAQACEQMRAD8AxLsORBsfJNxDJv8AgF2nWzGCjmnlEDQrpRDwAi+yl0aGaSTCbhW5unZKrUDbBBwmsiRP7lRzQOaIU6i0Ovuu5TOt0BzLo0GFIqYcACCumkG9R1QqNaTBSJytTzCRddwzIuUd7IFtE6jTnXRAKhRDpJKaABZdrPiwR6DQ4eaDQf5c5ohSssw2URtMyjVAGi2qAHVw4EEIVWhmEhdFePPy7rnjgj7J7ft3+SVpu06OUSUZtFuUzquYOs10wZI1F7drFMruMogCDxoEypvOnkuHDnVSHNsLSmSFRpxPdHpAtu5GFPLBIQsWCUAnAm4XCwTcJYSUZjCSgFiqTXAWCg16DHCCBKlVqlwEOuyTbVARaeHa36oQ3VINrKQDE91AqOJKAmMrGLErpdOt0OnYeqLRZJQHWMRv5wzEmEPRMdTugJ5fNzf2CSY2wXUaPbM0KfVEKe5vUBNkIH2CI45R5lMtNvybwbB4hpbUD/EDmsBDy0Oc8uIgbw1p7fD5qZx3lTBUqdSu1r3Nouph4a5xz5qj6TwJIjK7IfVrheQqbkPGNYQKoysq1KTGuNhZ3W4E9mlzZ2zrQc0VX1qWIbhS4UqT6DKlEFtTxCXENe0gFwdmbSJAN5k3mZ3e2vxKwvKuALZp5jPhnKKji85gbNMgXJaAYgmBN7UHM3A6FGqynQqBz3dFRoJd4b8wA6j5Oj1adJgT+AYx+Goiq69Om9lIuBBOcBzqgjRzQ2oQD9tjYsSs5Wo1KVeoXOnJMVfqudUtTeHbzm8TvDSdiib2VaDmDliiMO+pQcc1HKKzCSbuIBibiDHqD5XZy5wbBVaHiVWPa5rgyc5DXOABcBexM28zpa98GObXfg8RVZUfiKLx4jelsuY1tEETGYeE4zv4gVFy4SyhVFQEZfpTTNiWtfSa9wBvZviX8kbuj0vMPyhgichLy9hdncXEDK0SXtbO8jyBntBg0OXcG2k+pUqOeGQTlzXa49BDW3iC0k3jN8p/DsVlik8zU/knPcSbkupNOWO4k+yruD8Qa1raYqODqZdTdZhYQxxjx6Z6gyNKjTaTIm7l2Olfzfy/SotoVKGYNqB4yun6pEOE9w4eVgRqqSmwNbB1Wn5mYXYahVBcGF9ZrWu+zmlrgO8AgneAdSScu/v2Wp4X6KHANiLqM6uwAgm423+SznGOIuNSG1CyBoNo3O3t2VYMY6q8mAHFpLzMCGgyfwmB3hYvJpuYbXGI4kS8gEQDDR3Oh/PyTavFJNmguaLaG50jsIn5qgDBLZcOqXQ0glgmAHRoTe3YhGpU36lpAMR3JAnNB7d1DLKr44xajiRnMHNDgC2XBxn1I3nQwpX/AIu60iSYtBABgb/NZ4Pc2S4xqLzEjS0XN7Dz7KWX5Rr1fZEW9TeEvqzw/mVscPiA+mCBGxHmnMvrsqDB14qEAnJePMDcwrqhUzCJEjUb+66OPP6iHJh8iZ5Ka/zSbTMojmyYCokENLWCcDFvmiGnlKa6EGC/WU0PgynOaYlCriRb5JgnGZIUN1ETP4KRQ1XTRJmEECe52QhW7J9YHL6KLQpyUBOo31TpkoJfFlyrVjRATCQkq04hw2SQNneG3KO6aBmHpuo7a3Up0CJ0QGs5LY/wZ/lMLiAC4MdUo1KlVoBktzU6TujM4kTuXLRvdXNKpTp4XC0ATSLwylXa50P6fonUR4gJBBsbErFcqcXfh6zDmIZOhJygneNtgSPqkr05nFWVBiWFhGaDUcWTlYW3cTFzkb069Yc3QBYy9aijxOIeym6eG4QtaDULfBqssMrXvDalJoMS2YMx6KndzOKj6TBgcG4fA2mWAtlzhliR0wXO0+2VteLceZgWNdVp569eTkkdLBENLrw1oyttqcx3K875XwnjYtuW0S631SSGMI+697D/ALUoK0mO4k6mPFPD8G4N8LqbTeC0fDScC9jZZ0ANcLDKB2QMLzP4tV04TCOqP8Ql7mXy5DmDiGku6AR5iy1mC4gKmIbTewQ6m9oEdBpvLnUw6bWptpSO9ZeU8Touw+KqsaXNNN72ggkHLJykEd2kfNOdi9N+MTVDvEdgcKHiHGoaOJaQR9bMaPT6zZJ78RGV2EwjmsfUJ+grvbOY5oIpRIMy4TMJcD5hzUKXiDMW1AIiYcRAkbAkwDoDVZs0rRNyue+o8BtNsVKkiBDQTSDx3AmoZEjMwbLPhvOuauLVn1Q3ENYwUx0MaDkDSAQ5s6yIv5aC6yPF8S6m3NMAkQR6idZ2laPn7mRuLewspmm2mHNzEZiQSCJA+GINpPxLzXi3Hy6wu0AgfPX8EW6hyA8bxmeoTZoA9iR2HpHvK6zIWwCASMpEHu6fQCBby3VFSoueTF9yrnCw1gc3KQ1knzLhJjuRpH9KjkriPmDWusXN+FmYEdIvYAWJJ37FXOFax9GZIcdSB9Qk2nYfnOqg4Rz3MlrHFpJttImZtoI/OVDeSY6SIEQOwMm3ufmpVXFaVOBugsDpcANAYJ1AA2v+KGBDKZa7cNqU3C5GgIJ8/wAlGwWKcwkte6AQ4Tc+onQztsrhlNtRp6QDHYbSNZi42CztuRBa7oLmnpMQBrqRby/urXl8XzvOlpm0a3O8X1VBj2PEt82Fu0FoIDRAtr72U3hGJhnhkwYMiI0gx5b/ADWpddlcdzTWYPH0qhdke1xbYi4I9ij+GHXbqsbgsO3PLA1wkOL7Wf8AFFt7/itPwbE5jBMkbmB+S6ceSVy5cdjta2uqZlJFtFZ1sNnKiBpgtVdpobq+yHUaRrohupmY3Ux7DYJhEp3sm1ahapL6WRwhRMZSMpk4JIke4QW6o7GENlJ1LpndBI9VkXTB1+qLiaZgFDwtNBOExqEkTKfJdQaG2jfyU0QdBogMbN9gjzayAM4gwvQuW8WHDDtc55e6phrZjlIDsRq3e9IE/wBUHvPnOBI8Ruf4czc33ZGb8JXpNDk7FipSrUX4UBmQ0wHVSzKJc3VpLpzOMz9Y6LOR4qX+IlYnH1ZJMNptaOwyNdA93OPuofB21Gsa2kS2rXqhjCDBho6r7Amo2/8AQVb/AMQ+FVGVqdeqWk1WsDw2YFRjGh4bNy0xI31lS6fKOKfUpYjDVMMKbIdQ6qhAZmLm5gWkkmTmkzJOloW+j/R8XisRh3F+MAa+aNSn4boYW0qjG1mlgtJY5vtTHZV38S+HhuLFXaqxrvVzek/gGfNaPmnlzF4t7TmoBjGgNEvBzOa3xJ6TIzC3kAo3MHAq3/h84l7DVw5+jcyTNOGNyvJAk+f9I80pTsZnlatFQyS1n0ZdBiR4tNhv917x/uK1nGsRPC3Oa4kPqvEkyXN8d4GY72a35LOcu8FfiaDxQdSD5yvL3PDgyWOZlABEFzXX1stJR5axQwT8NUfSIb10i3MTmzFzmuJAEGTfaU7oo8l5hqFgJaJc4RliZi0ge4WFxTmwCIaQSXes6R2iVsucnwGETIkztBgEEepHyWGc05+41I9Top5+qY+H0XiXFwiZ+GLTFtdFLwGHY5ogRDiDJGwmTa5v5boRDIgg5pHtbstHgeCCllMOdTqMzZnNMF4Js32IMX1PtK1TGXaNw2jWLA2nOUW9bzf/ADYK7w3LdWqOtwF9h6/uVacAaCwt3V9hHqNrrxxjLs5ILR8U+qm0OVHnTQbQtUypZWGDqLLXjOYfl61x8xdQeK8stu6Lx81unvVfib2S2TyV+C8N5ptcYcWuvp2/LMFbcJw0PveCI97rvMuGio6JBGkC5zXAHzQ+E/G0tG+99N79/wBVXC9o5zpqqjsoUFzc122I1U6vSMSoQblBXa4kV5vcJtQZRdTRh2lhvdRKjczY3CAj06mex9kx8ixulRpxdHpAEklMkbLadlG8aD5KXU6TGxUU0eqPktQnXCPdMAlEp632SrQDLUEGXpLppA3SQRtOpAhOYPkoT5lT6R6UByiBMq1w/E67AAK1ZrRo1tR4A8gAYCrmsi6LXkhI0nE8QqVQA+pUfGmZ7nR6SbJ9LiFZjQ1laqxo2bUe0XuYAMKvwrbqW1klMJg4piDcV68i0+JUmN7z6JVeMViMjq1VwOoc95B9QTBUZs3CjPZdGjWeDrPYczHuaSIlji0x2kH0+SmN4rX/APerf/ZU/dQKQIapJpwJSoZbnA5WwRNsxMxvDQO8Ez7rD+F0yDqJF9+w7ei9D51f9E0Fsy4dVoBGgv3uvOKdrgCWk/O8FRy9Vx8XnDsN4jw8sEWsCJEWJM9xH/crXi1Wszw6bpFM9bLtIIgtmGk31CpcRxIBoaDAIBDb6i/tr3g9gn0MXVquBqZiYDQ+2UAaAnZQstXxsjW8AxEOWnbXWNOK/lC0Qyq5zWvkOljQ4S1pkCXRqDYSNVbYPn7FUmksoUy2RLjTL8vlI0S+NrffXUarAmQrZjY1Xn4/iKahJLaLXERmDIIImIE5Sb7gq7wXHMTUph4ZhqgAJPS9hsSNabhsAdN1m4a/Tme/xqHOuo1Q3KocFzWyYxDWUheMhqVCbx8LnNjR250HdWmG47gahjxng2j6MATf+s+SX/nb2PuTpj+bH5cQ0yRbbXXUearsPiA130ZM2gQN+4IVrzVg2OxBNOsx5DQGsLXNkmScpmC6D+USTCpsBhQXsLZERreP3WsZqp5WWNjiKhyiNwCUGm0OaS7ZSqMA3008lGfAcT9UrtcSpq4gh1lJqtlsixTamE6pGiJUIMdggkSi0zdBxr4MBTsQ4OgjbVRcQ0OuLJwB0nS26ilp12Uxvwwhl4jKmQGJdAshYdykOgiDshUxCcDjvJJPypJkj5dyjsv6IdFkpzeyRCtq7I/5KAG3U8bBI4TPJPc/L6pOZCZUbN0wKx06J35oVEQJUmgwGSUGJS7lFZWlAb2RKNO6QZTnnEultP6o6iBqVlsJTcIyWzTIIBmNoK9J49gm1GEkCWgkH+6yWHFIVjS1N3TsC5om47GCe11Dkjo4dW6rP16RFz8Q0/tstNy3QDg1iqMTw8tqfSCM3wnZ0fFBHkrvhlUUy3yhTvcWmPzkuOJcsOdTBp2P+WlP4Vy+1pzPp1SB9VziR6SLRPl7rTcLxwc0DX3vf1UyvWyt/sVPdi1xn7Hl/HeGtDjlbJJkdxradx8zZbDknCxTcBUqMqAAOLKj2y+LmAYcATlvItO6qeNVx4mcjS4Ol+4Vnya+HE7HZK5dNY47qi4pw51Ssap+Iu6s2VxsYOpAi3lY6yjUuFkOBhhnUtAbF7TFjsNNt1s6FFniOLmgyfaT39dvMdyE/FYJmwgIvJ1oph28348XtruDHdPQfcAC3bdaThBY9zS0OE/6kkEZ/r5LdIzTAvA3UDjGEzVyBsWCe1h+602HptFJrGXLRrvPdX45vtyc110DxR5BgJuCfmaQfZOxMEdWv5oYZaGq7nDex0SNE3FGGSFJGKDRk7qK8ETOhQELCVDmRalOSQFym0bJwqZLlMgm7g6qvMyrGoM3UFFceqUQnTeFzLBgrr+m6YH50wY8GUkXOknskM1ctgj073UOsxScOLIIQG6l2AlRmAQiMFrpG7TrSbozgo1KndSRr5Jg+mJ1XKlWDZOJE+SZUZJsg0qiQRKLRKjsIAjdSaThEJGNiGgtI7iFg8VwCq2s5zQ4kdVNwIDZ7OJ0tK3ojRNxGGljgDBIIB7SsWSnLp57iuMtdSNN/S9piNRm/pKUyJU7mHlAtaH0iXEHqG57u/BR8C3QHso3HTqnJcmg4DBAkn5rXUgyPhBPndYvhfS6NlpsDWkwufL11Y3pjObOJBteCDDWyLamf7firfknmGlJNQRHnEevaEXjVGiXfSEK14UzAsaH0w0AtykRed5tolfG5tZYMNqt8Sm4iZDXDceh1CVek8auBH9ILZ+RVm0tyDLEbRpG0Kv4g7pJOn7rGO7dM55STavq0mta4tEkky46+mqg4N5zKa6oQI2KA0x8Oq9KTU08vK7ux8QM7o3Q6RLZam1K+W+6YKmbqGu6ZK+sDmUx85QE2o4b6prnWugjX08pBUXGgyisrZjB9lyp5pgKiIammn0zunfko5rX8kEdXbICFhmI7gmgSnsG5UkjUSQEEGEWmUKg4TJT3m8hMnXVrqVTcoj2qQNkBIBSe6AuioIhcAtdIyoPmyMPJBoiFIpOi5QD2pjXmU4mbpGJQFix0gI7ZVfSJmdlMZWlZaEqFeeVXRUcB9V7o+ZXoa844v016hH23fmVPk8V4vVrQxFwVoKFZuRxLspI1Go81jKVXfZX2FpeI2x9Vy5OzCpnCeG0nPmoTVE3Dp/At+ehUvj/AATDmiRhhlqTLSPEI8s2yqsPwfGU3ZqIDh97KR+BV/h6GOqCKxhvbxC79Al9SL/83vsTl3xadNoqODm3gxB13EnzReNVpaGjc/gEnNLBlPoAoVaoZWuHDeW3L/I5JrU/RAekN3T61DKA4IbgAMxUZmJkwdNl2OF3FjNcaJYfpF90+s2LBNpidUwc2mC0k6qM+4hNq1r2TzBE7oJFo04Mo7YJuuNF7qPi3xYJh15g+SjOpdSNRda6a5u6Cd3vslVN5CVd1kHDuTAhpgrqaV1AVNd/ZEwr0x17dkSlZMhsslGY6yE10IjSgBMcZU4GyjBl5R2uSoFDYK5XlcbVlFF9UG7h0ZrJuhN8k41osgxhJCLhQgtd2R6T1kDY3EeGxz4nK0mO8CV57UJqEuOruo+puV6CXtc7wnGBUa5pPbMIBWJq4B9CoaVUQ5tj2I2cPIi6jyV0/wAedqttXIb6K14Zj8pmm4fdQcXhcy7w/lTxjZ2VRdPxd9NZg+YY1kKxw/Hs1hKq+F8lhh+krVCO2ZwHyC0FDCU6dmNHrv8ANSy0pMabSoF7gHENc8wCdAT8I9zA91AaIzB1iJkelitBy1hPHxTBHTTIqO/2EFvzdl/FD5z5brCs+rRbmY45i0fECbm24/ddHBenJ/JkmUjPZpEH2QKVODdMLiPiBBGo0I9iuGp30XQ5U4OEzsmvcJJ2UOvVgWSw9WUwdVpyZTimzOia91rII+q+VGriUOk8yikSmRjNIXc4iFwKO6ZQBn6QmUxCf2SLYKYdgLiG5pXUBWjZFywggRdPZVzLROVe6k4fRCeLQjUhISArWSui9kE1osjNG6QcpC6lMMlRmm6c98INJcYQ6gQqdadUSnTc8w1FujFa+BClBpgZRcqTg+Gweq5/ywVmcJlIO/bYKVy/xuYsthHkuM6yR8jC1LsBSxlMMqnJVaIp1e39Lu7Vl30zTxDmnc5h76/j+a1nDwHQsXtuX5u4yXGOAVaBy1GwdiLtcO7Xb/5MKFgKjmG0he08OY19M0qrRUYfquE/LsfNZ3jn8Pi2amGOZuuRxAcPRxs4esH1UrjXVhzS+9M9R4m5wvKOHkwACSSAALkkmAANz5KSOWcU1gcaJjtmpzfcjNYd50W45T5bFECpUh1Uja7WTs0/rv6LHxbVMubHGb9SuVOC/wAtS6v9V8F/l2YD2F/clTsSIM+V1OULHbLok1NOC5XK7qm4nwWhXEPYPXQj0cshxrkuo0fQkOH2TY+x3W/LUMOI/YolsKx4ni6D6fTUaWnzCFSfaAvZsbhKVYZajAfUSslxTkUXdh3R/Sbhbmf+s/LFDExZOB3QOK8KrUXfSMIHfUfNNa6y3CGp6pOdlXDaIQ64TZEBm6GdV2mLJ7W280GY+101r8ydUbITKLY1ThDLiblSQSpc2WrmGYZRGjdPatAVrZN0RouguMJ9J0hKg19O6ONE1IlIHudZDdewuU/BYZ1R1tFpMDw1rLkSVm5abmO1Xw3gzjd9h2Wkw+CDRAECNdh7oj6YEF3sAjsaXXOg0GwUrbW5NG0zYNaJi5dv5x2RWU+5Uzh1CxJVdiHw+Akav5h4aDTL2Drbcecaj3EofL+KDgHDQx/h8/2V3j6nQGtu9xytHmf03ULH8JbhW0nN+Ew13m8yQffT1hFDT8NrXWZ/irzWWMbhKLoc4B9UjZk9DPUkSfJo+0rXB4gBpfsBJ9AJMewK8L4zxSpVxFWpU+N73Ej7OzWjyADW+wWarwYy5bqdiuJ16gipWqvEAZXPe5thaxMbFekfwp55NNzMFinSwnLh6h+qSYbRcfsnRvY9PaPLKFSR/nr+qsuGcMfiKgpsnMQ4/wDa0mbaaLEtlehy8eOWF2+oyoWLdceiof4d8wuxeFAq/wCvRPhVgdSQOl/+4X9Q7srh1cFx9Y+Srt5WtVwoLxBUgFdqt3QEIshRa2IynzRsRVvCgeHmeJ01KzaBiBVEPYC09xr7LBc18rGiDWo3p6ub9nzHkvRCbwuY8NDQ0iQ7pI9lqXRWPD6OIkqRKJx3hf8ALYh7Pq6sP9J0+Wnsg0H7lXiYjUxz7ok3TS26ZHFMDU9cc+dE9EaXFJPDUkBVDspLgIsgNd0odJ5lMJWWQn0m2SKcyyRHNMIZmQBuf/1NrlTcHTIpOqn7jfU6lZvUandaDhtBoYMsKZWxGWmSBcHKe0x+KqeD1AC+8ZGMM9tZP4I/CQalMNO78/sf7qNWWeDpTBfqe+6sWt7JvFKEMbGyZhX2ukSz8QNYVmMVWAJcVO4ljcrYlQOG4Y1HZ3fCNB+qIa14BhCSKj/iPwj7I/cq15lwAq4csO/4RoQg8Fdne4j4RACl8araNG6Q/VJwXC1PCcKo2gOt1dzG2g/FeX888E8OoajBYmCPPYr2SrXDWQvMufMbLm0+5k+yPxTj7ykjGU6TmtJtIB79o/z0XoH8Gix+MlxObwnlotBPSHA+0/JYgmx+X5+St+ROIfy2Lo1Ng6HfdcMrttgSfZTlehyY242T/HumC4K2liHYik4tLmlj2gDK+8tJ7EXv5lGxAgkqbSPTdAxTZBVdPMdwtaQpINo7KgpYjIb91c0KoMH5pS7Kq/HtvKbhLu9kbiAQsNYrP6BqTZeT2UHjFW7b/wDqMH5qcx+Vs+p/ZVGJElnnVB+Qcf0T2FFz9w7PSFUDqp6+bTr8tV56569hxUFhBEhwIPpuvJeI4U0qr6Z+qSB5jb8IVuO/ieR2HdZEDd0GiUYVNlZhytcIVAGVId+CG0dk54zXS4pLucBJGhtWUND7odH4kkkmk46hEfqEkkigWIVtV/6Ol98/qkks5eN4ehcPNsR/8R/IrRcvDoZ7f8Qkko1VouLf6aq2fCuJJQlJxU9Q9VoDala1kkkGs+Wf9IeqbxL/AFAkkkP1ExC8u5y/6gen6hJJO+K8P94qAP8APYJ+HHV7/ukkovUr6R4afoaX3Gf8QjVNEklZ41UvGRopvDD0pJLM9O+C43b0/RRMP8XskklfSHxnwn2/RVlbWn95/wDwckkgG19vQrzznUf+ZH3Gfqkkq8f9mMvFTRS3SSXTEqkv2Td0kkTwqGV1JJbZ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QTEhUUEhQUFRUXGBUXFxUXGBQYFxgYGBcXGBQYFRQYHCggGBwlHBcUITEhJSksLi4uFx8zODMsNygtLisBCgoKDg0OGhAQGiwkHCQsLCwsLCwsLCwsLCwsLCwsLCwsLCwsLCwsLCwsLCwsLCwsLCwsLCwsLCwsLCwsLCwsLP/AABEIAMIBAwMBIgACEQEDEQH/xAAcAAABBQEBAQAAAAAAAAAAAAADAAIEBQYBBwj/xABAEAABAwIEBAQCCAUDAgcAAAABAAIRAyEEEjFBBQYiURNhcYEykSNCUnKhscHRBxRi4fAzgrI0khUkQ1Nzk/H/xAAZAQADAQEBAAAAAAAAAAAAAAAAAQMCBAX/xAAhEQEBAAIDAQEAAwEBAAAAAAAAAQIRAyExEkEEMlEiE//aAAwDAQACEQMRAD8AxLsORBsfJNxDJv8AgF2nWzGCjmnlEDQrpRDwAi+yl0aGaSTCbhW5unZKrUDbBBwmsiRP7lRzQOaIU6i0Ovuu5TOt0BzLo0GFIqYcACCumkG9R1QqNaTBSJytTzCRddwzIuUd7IFtE6jTnXRAKhRDpJKaABZdrPiwR6DQ4eaDQf5c5ohSssw2URtMyjVAGi2qAHVw4EEIVWhmEhdFePPy7rnjgj7J7ft3+SVpu06OUSUZtFuUzquYOs10wZI1F7drFMruMogCDxoEypvOnkuHDnVSHNsLSmSFRpxPdHpAtu5GFPLBIQsWCUAnAm4XCwTcJYSUZjCSgFiqTXAWCg16DHCCBKlVqlwEOuyTbVARaeHa36oQ3VINrKQDE91AqOJKAmMrGLErpdOt0OnYeqLRZJQHWMRv5wzEmEPRMdTugJ5fNzf2CSY2wXUaPbM0KfVEKe5vUBNkIH2CI45R5lMtNvybwbB4hpbUD/EDmsBDy0Oc8uIgbw1p7fD5qZx3lTBUqdSu1r3Nouph4a5xz5qj6TwJIjK7IfVrheQqbkPGNYQKoysq1KTGuNhZ3W4E9mlzZ2zrQc0VX1qWIbhS4UqT6DKlEFtTxCXENe0gFwdmbSJAN5k3mZ3e2vxKwvKuALZp5jPhnKKji85gbNMgXJaAYgmBN7UHM3A6FGqynQqBz3dFRoJd4b8wA6j5Oj1adJgT+AYx+Goiq69Om9lIuBBOcBzqgjRzQ2oQD9tjYsSs5Wo1KVeoXOnJMVfqudUtTeHbzm8TvDSdiib2VaDmDliiMO+pQcc1HKKzCSbuIBibiDHqD5XZy5wbBVaHiVWPa5rgyc5DXOABcBexM28zpa98GObXfg8RVZUfiKLx4jelsuY1tEETGYeE4zv4gVFy4SyhVFQEZfpTTNiWtfSa9wBvZviX8kbuj0vMPyhgichLy9hdncXEDK0SXtbO8jyBntBg0OXcG2k+pUqOeGQTlzXa49BDW3iC0k3jN8p/DsVlik8zU/knPcSbkupNOWO4k+yruD8Qa1raYqODqZdTdZhYQxxjx6Z6gyNKjTaTIm7l2Olfzfy/SotoVKGYNqB4yun6pEOE9w4eVgRqqSmwNbB1Wn5mYXYahVBcGF9ZrWu+zmlrgO8AgneAdSScu/v2Wp4X6KHANiLqM6uwAgm423+SznGOIuNSG1CyBoNo3O3t2VYMY6q8mAHFpLzMCGgyfwmB3hYvJpuYbXGI4kS8gEQDDR3Oh/PyTavFJNmguaLaG50jsIn5qgDBLZcOqXQ0glgmAHRoTe3YhGpU36lpAMR3JAnNB7d1DLKr44xajiRnMHNDgC2XBxn1I3nQwpX/AIu60iSYtBABgb/NZ4Pc2S4xqLzEjS0XN7Dz7KWX5Rr1fZEW9TeEvqzw/mVscPiA+mCBGxHmnMvrsqDB14qEAnJePMDcwrqhUzCJEjUb+66OPP6iHJh8iZ5Ka/zSbTMojmyYCokENLWCcDFvmiGnlKa6EGC/WU0PgynOaYlCriRb5JgnGZIUN1ETP4KRQ1XTRJmEECe52QhW7J9YHL6KLQpyUBOo31TpkoJfFlyrVjRATCQkq04hw2SQNneG3KO6aBmHpuo7a3Up0CJ0QGs5LY/wZ/lMLiAC4MdUo1KlVoBktzU6TujM4kTuXLRvdXNKpTp4XC0ATSLwylXa50P6fonUR4gJBBsbErFcqcXfh6zDmIZOhJygneNtgSPqkr05nFWVBiWFhGaDUcWTlYW3cTFzkb069Yc3QBYy9aijxOIeym6eG4QtaDULfBqssMrXvDalJoMS2YMx6KndzOKj6TBgcG4fA2mWAtlzhliR0wXO0+2VteLceZgWNdVp569eTkkdLBENLrw1oyttqcx3K875XwnjYtuW0S631SSGMI+697D/ALUoK0mO4k6mPFPD8G4N8LqbTeC0fDScC9jZZ0ANcLDKB2QMLzP4tV04TCOqP8Ql7mXy5DmDiGku6AR5iy1mC4gKmIbTewQ6m9oEdBpvLnUw6bWptpSO9ZeU8Touw+KqsaXNNN72ggkHLJykEd2kfNOdi9N+MTVDvEdgcKHiHGoaOJaQR9bMaPT6zZJ78RGV2EwjmsfUJ+grvbOY5oIpRIMy4TMJcD5hzUKXiDMW1AIiYcRAkbAkwDoDVZs0rRNyue+o8BtNsVKkiBDQTSDx3AmoZEjMwbLPhvOuauLVn1Q3ENYwUx0MaDkDSAQ5s6yIv5aC6yPF8S6m3NMAkQR6idZ2laPn7mRuLewspmm2mHNzEZiQSCJA+GINpPxLzXi3Hy6wu0AgfPX8EW6hyA8bxmeoTZoA9iR2HpHvK6zIWwCASMpEHu6fQCBby3VFSoueTF9yrnCw1gc3KQ1knzLhJjuRpH9KjkriPmDWusXN+FmYEdIvYAWJJ37FXOFax9GZIcdSB9Qk2nYfnOqg4Rz3MlrHFpJttImZtoI/OVDeSY6SIEQOwMm3ufmpVXFaVOBugsDpcANAYJ1AA2v+KGBDKZa7cNqU3C5GgIJ8/wAlGwWKcwkte6AQ4Tc+onQztsrhlNtRp6QDHYbSNZi42CztuRBa7oLmnpMQBrqRby/urXl8XzvOlpm0a3O8X1VBj2PEt82Fu0FoIDRAtr72U3hGJhnhkwYMiI0gx5b/ADWpddlcdzTWYPH0qhdke1xbYi4I9ij+GHXbqsbgsO3PLA1wkOL7Wf8AFFt7/itPwbE5jBMkbmB+S6ceSVy5cdjta2uqZlJFtFZ1sNnKiBpgtVdpobq+yHUaRrohupmY3Ux7DYJhEp3sm1ahapL6WRwhRMZSMpk4JIke4QW6o7GENlJ1LpndBI9VkXTB1+qLiaZgFDwtNBOExqEkTKfJdQaG2jfyU0QdBogMbN9gjzayAM4gwvQuW8WHDDtc55e6phrZjlIDsRq3e9IE/wBUHvPnOBI8Ruf4czc33ZGb8JXpNDk7FipSrUX4UBmQ0wHVSzKJc3VpLpzOMz9Y6LOR4qX+IlYnH1ZJMNptaOwyNdA93OPuofB21Gsa2kS2rXqhjCDBho6r7Amo2/8AQVb/AMQ+FVGVqdeqWk1WsDw2YFRjGh4bNy0xI31lS6fKOKfUpYjDVMMKbIdQ6qhAZmLm5gWkkmTmkzJOloW+j/R8XisRh3F+MAa+aNSn4boYW0qjG1mlgtJY5vtTHZV38S+HhuLFXaqxrvVzek/gGfNaPmnlzF4t7TmoBjGgNEvBzOa3xJ6TIzC3kAo3MHAq3/h84l7DVw5+jcyTNOGNyvJAk+f9I80pTsZnlatFQyS1n0ZdBiR4tNhv917x/uK1nGsRPC3Oa4kPqvEkyXN8d4GY72a35LOcu8FfiaDxQdSD5yvL3PDgyWOZlABEFzXX1stJR5axQwT8NUfSIb10i3MTmzFzmuJAEGTfaU7oo8l5hqFgJaJc4RliZi0ge4WFxTmwCIaQSXes6R2iVsucnwGETIkztBgEEepHyWGc05+41I9Top5+qY+H0XiXFwiZ+GLTFtdFLwGHY5ogRDiDJGwmTa5v5boRDIgg5pHtbstHgeCCllMOdTqMzZnNMF4Js32IMX1PtK1TGXaNw2jWLA2nOUW9bzf/ADYK7w3LdWqOtwF9h6/uVacAaCwt3V9hHqNrrxxjLs5ILR8U+qm0OVHnTQbQtUypZWGDqLLXjOYfl61x8xdQeK8stu6Lx81unvVfib2S2TyV+C8N5ptcYcWuvp2/LMFbcJw0PveCI97rvMuGio6JBGkC5zXAHzQ+E/G0tG+99N79/wBVXC9o5zpqqjsoUFzc122I1U6vSMSoQblBXa4kV5vcJtQZRdTRh2lhvdRKjczY3CAj06mex9kx8ixulRpxdHpAEklMkbLadlG8aD5KXU6TGxUU0eqPktQnXCPdMAlEp632SrQDLUEGXpLppA3SQRtOpAhOYPkoT5lT6R6UByiBMq1w/E67AAK1ZrRo1tR4A8gAYCrmsi6LXkhI0nE8QqVQA+pUfGmZ7nR6SbJ9LiFZjQ1laqxo2bUe0XuYAMKvwrbqW1klMJg4piDcV68i0+JUmN7z6JVeMViMjq1VwOoc95B9QTBUZs3CjPZdGjWeDrPYczHuaSIlji0x2kH0+SmN4rX/APerf/ZU/dQKQIapJpwJSoZbnA5WwRNsxMxvDQO8Ez7rD+F0yDqJF9+w7ei9D51f9E0Fsy4dVoBGgv3uvOKdrgCWk/O8FRy9Vx8XnDsN4jw8sEWsCJEWJM9xH/crXi1Wszw6bpFM9bLtIIgtmGk31CpcRxIBoaDAIBDb6i/tr3g9gn0MXVquBqZiYDQ+2UAaAnZQstXxsjW8AxEOWnbXWNOK/lC0Qyq5zWvkOljQ4S1pkCXRqDYSNVbYPn7FUmksoUy2RLjTL8vlI0S+NrffXUarAmQrZjY1Xn4/iKahJLaLXERmDIIImIE5Sb7gq7wXHMTUph4ZhqgAJPS9hsSNabhsAdN1m4a/Tme/xqHOuo1Q3KocFzWyYxDWUheMhqVCbx8LnNjR250HdWmG47gahjxng2j6MATf+s+SX/nb2PuTpj+bH5cQ0yRbbXXUearsPiA130ZM2gQN+4IVrzVg2OxBNOsx5DQGsLXNkmScpmC6D+USTCpsBhQXsLZERreP3WsZqp5WWNjiKhyiNwCUGm0OaS7ZSqMA3008lGfAcT9UrtcSpq4gh1lJqtlsixTamE6pGiJUIMdggkSi0zdBxr4MBTsQ4OgjbVRcQ0OuLJwB0nS26ilp12Uxvwwhl4jKmQGJdAshYdykOgiDshUxCcDjvJJPypJkj5dyjsv6IdFkpzeyRCtq7I/5KAG3U8bBI4TPJPc/L6pOZCZUbN0wKx06J35oVEQJUmgwGSUGJS7lFZWlAb2RKNO6QZTnnEultP6o6iBqVlsJTcIyWzTIIBmNoK9J49gm1GEkCWgkH+6yWHFIVjS1N3TsC5om47GCe11Dkjo4dW6rP16RFz8Q0/tstNy3QDg1iqMTw8tqfSCM3wnZ0fFBHkrvhlUUy3yhTvcWmPzkuOJcsOdTBp2P+WlP4Vy+1pzPp1SB9VziR6SLRPl7rTcLxwc0DX3vf1UyvWyt/sVPdi1xn7Hl/HeGtDjlbJJkdxradx8zZbDknCxTcBUqMqAAOLKj2y+LmAYcATlvItO6qeNVx4mcjS4Ol+4Vnya+HE7HZK5dNY47qi4pw51Ssap+Iu6s2VxsYOpAi3lY6yjUuFkOBhhnUtAbF7TFjsNNt1s6FFniOLmgyfaT39dvMdyE/FYJmwgIvJ1oph28348XtruDHdPQfcAC3bdaThBY9zS0OE/6kkEZ/r5LdIzTAvA3UDjGEzVyBsWCe1h+602HptFJrGXLRrvPdX45vtyc110DxR5BgJuCfmaQfZOxMEdWv5oYZaGq7nDex0SNE3FGGSFJGKDRk7qK8ETOhQELCVDmRalOSQFym0bJwqZLlMgm7g6qvMyrGoM3UFFceqUQnTeFzLBgrr+m6YH50wY8GUkXOknskM1ctgj073UOsxScOLIIQG6l2AlRmAQiMFrpG7TrSbozgo1KndSRr5Jg+mJ1XKlWDZOJE+SZUZJsg0qiQRKLRKjsIAjdSaThEJGNiGgtI7iFg8VwCq2s5zQ4kdVNwIDZ7OJ0tK3ojRNxGGljgDBIIB7SsWSnLp57iuMtdSNN/S9piNRm/pKUyJU7mHlAtaH0iXEHqG57u/BR8C3QHso3HTqnJcmg4DBAkn5rXUgyPhBPndYvhfS6NlpsDWkwufL11Y3pjObOJBteCDDWyLamf7firfknmGlJNQRHnEevaEXjVGiXfSEK14UzAsaH0w0AtykRed5tolfG5tZYMNqt8Sm4iZDXDceh1CVek8auBH9ILZ+RVm0tyDLEbRpG0Kv4g7pJOn7rGO7dM55STavq0mta4tEkky46+mqg4N5zKa6oQI2KA0x8Oq9KTU08vK7ux8QM7o3Q6RLZam1K+W+6YKmbqGu6ZK+sDmUx85QE2o4b6prnWugjX08pBUXGgyisrZjB9lyp5pgKiIammn0zunfko5rX8kEdXbICFhmI7gmgSnsG5UkjUSQEEGEWmUKg4TJT3m8hMnXVrqVTcoj2qQNkBIBSe6AuioIhcAtdIyoPmyMPJBoiFIpOi5QD2pjXmU4mbpGJQFix0gI7ZVfSJmdlMZWlZaEqFeeVXRUcB9V7o+ZXoa844v016hH23fmVPk8V4vVrQxFwVoKFZuRxLspI1Go81jKVXfZX2FpeI2x9Vy5OzCpnCeG0nPmoTVE3Dp/At+ehUvj/AATDmiRhhlqTLSPEI8s2yqsPwfGU3ZqIDh97KR+BV/h6GOqCKxhvbxC79Al9SL/83vsTl3xadNoqODm3gxB13EnzReNVpaGjc/gEnNLBlPoAoVaoZWuHDeW3L/I5JrU/RAekN3T61DKA4IbgAMxUZmJkwdNl2OF3FjNcaJYfpF90+s2LBNpidUwc2mC0k6qM+4hNq1r2TzBE7oJFo04Mo7YJuuNF7qPi3xYJh15g+SjOpdSNRda6a5u6Cd3vslVN5CVd1kHDuTAhpgrqaV1AVNd/ZEwr0x17dkSlZMhsslGY6yE10IjSgBMcZU4GyjBl5R2uSoFDYK5XlcbVlFF9UG7h0ZrJuhN8k41osgxhJCLhQgtd2R6T1kDY3EeGxz4nK0mO8CV57UJqEuOruo+puV6CXtc7wnGBUa5pPbMIBWJq4B9CoaVUQ5tj2I2cPIi6jyV0/wAedqttXIb6K14Zj8pmm4fdQcXhcy7w/lTxjZ2VRdPxd9NZg+YY1kKxw/Hs1hKq+F8lhh+krVCO2ZwHyC0FDCU6dmNHrv8ANSy0pMabSoF7gHENc8wCdAT8I9zA91AaIzB1iJkelitBy1hPHxTBHTTIqO/2EFvzdl/FD5z5brCs+rRbmY45i0fECbm24/ddHBenJ/JkmUjPZpEH2QKVODdMLiPiBBGo0I9iuGp30XQ5U4OEzsmvcJJ2UOvVgWSw9WUwdVpyZTimzOia91rII+q+VGriUOk8yikSmRjNIXc4iFwKO6ZQBn6QmUxCf2SLYKYdgLiG5pXUBWjZFywggRdPZVzLROVe6k4fRCeLQjUhISArWSui9kE1osjNG6QcpC6lMMlRmm6c98INJcYQ6gQqdadUSnTc8w1FujFa+BClBpgZRcqTg+Gweq5/ywVmcJlIO/bYKVy/xuYsthHkuM6yR8jC1LsBSxlMMqnJVaIp1e39Lu7Vl30zTxDmnc5h76/j+a1nDwHQsXtuX5u4yXGOAVaBy1GwdiLtcO7Xb/5MKFgKjmG0he08OY19M0qrRUYfquE/LsfNZ3jn8Pi2amGOZuuRxAcPRxs4esH1UrjXVhzS+9M9R4m5wvKOHkwACSSAALkkmAANz5KSOWcU1gcaJjtmpzfcjNYd50W45T5bFECpUh1Uja7WTs0/rv6LHxbVMubHGb9SuVOC/wAtS6v9V8F/l2YD2F/clTsSIM+V1OULHbLok1NOC5XK7qm4nwWhXEPYPXQj0cshxrkuo0fQkOH2TY+x3W/LUMOI/YolsKx4ni6D6fTUaWnzCFSfaAvZsbhKVYZajAfUSslxTkUXdh3R/Sbhbmf+s/LFDExZOB3QOK8KrUXfSMIHfUfNNa6y3CGp6pOdlXDaIQ64TZEBm6GdV2mLJ7W280GY+101r8ydUbITKLY1ThDLiblSQSpc2WrmGYZRGjdPatAVrZN0RouguMJ9J0hKg19O6ONE1IlIHudZDdewuU/BYZ1R1tFpMDw1rLkSVm5abmO1Xw3gzjd9h2Wkw+CDRAECNdh7oj6YEF3sAjsaXXOg0GwUrbW5NG0zYNaJi5dv5x2RWU+5Uzh1CxJVdiHw+Akav5h4aDTL2Drbcecaj3EofL+KDgHDQx/h8/2V3j6nQGtu9xytHmf03ULH8JbhW0nN+Ew13m8yQffT1hFDT8NrXWZ/irzWWMbhKLoc4B9UjZk9DPUkSfJo+0rXB4gBpfsBJ9AJMewK8L4zxSpVxFWpU+N73Ej7OzWjyADW+wWarwYy5bqdiuJ16gipWqvEAZXPe5thaxMbFekfwp55NNzMFinSwnLh6h+qSYbRcfsnRvY9PaPLKFSR/nr+qsuGcMfiKgpsnMQ4/wDa0mbaaLEtlehy8eOWF2+oyoWLdceiof4d8wuxeFAq/wCvRPhVgdSQOl/+4X9Q7srh1cFx9Y+Srt5WtVwoLxBUgFdqt3QEIshRa2IynzRsRVvCgeHmeJ01KzaBiBVEPYC09xr7LBc18rGiDWo3p6ub9nzHkvRCbwuY8NDQ0iQ7pI9lqXRWPD6OIkqRKJx3hf8ALYh7Pq6sP9J0+Wnsg0H7lXiYjUxz7ok3TS26ZHFMDU9cc+dE9EaXFJPDUkBVDspLgIsgNd0odJ5lMJWWQn0m2SKcyyRHNMIZmQBuf/1NrlTcHTIpOqn7jfU6lZvUandaDhtBoYMsKZWxGWmSBcHKe0x+KqeD1AC+8ZGMM9tZP4I/CQalMNO78/sf7qNWWeDpTBfqe+6sWt7JvFKEMbGyZhX2ukSz8QNYVmMVWAJcVO4ljcrYlQOG4Y1HZ3fCNB+qIa14BhCSKj/iPwj7I/cq15lwAq4csO/4RoQg8Fdne4j4RACl8araNG6Q/VJwXC1PCcKo2gOt1dzG2g/FeX888E8OoajBYmCPPYr2SrXDWQvMufMbLm0+5k+yPxTj7ykjGU6TmtJtIB79o/z0XoH8Gix+MlxObwnlotBPSHA+0/JYgmx+X5+St+ROIfy2Lo1Ng6HfdcMrttgSfZTlehyY242T/HumC4K2liHYik4tLmlj2gDK+8tJ7EXv5lGxAgkqbSPTdAxTZBVdPMdwtaQpINo7KgpYjIb91c0KoMH5pS7Kq/HtvKbhLu9kbiAQsNYrP6BqTZeT2UHjFW7b/wDqMH5qcx+Vs+p/ZVGJElnnVB+Qcf0T2FFz9w7PSFUDqp6+bTr8tV56569hxUFhBEhwIPpuvJeI4U0qr6Z+qSB5jb8IVuO/ieR2HdZEDd0GiUYVNlZhytcIVAGVId+CG0dk54zXS4pLucBJGhtWUND7odH4kkkmk46hEfqEkkigWIVtV/6Ol98/qkks5eN4ehcPNsR/8R/IrRcvDoZ7f8Qkko1VouLf6aq2fCuJJQlJxU9Q9VoDala1kkkGs+Wf9IeqbxL/AFAkkkP1ExC8u5y/6gen6hJJO+K8P94qAP8APYJ+HHV7/ukkovUr6R4afoaX3Gf8QjVNEklZ41UvGRopvDD0pJLM9O+C43b0/RRMP8XskklfSHxnwn2/RVlbWn95/wDwckkgG19vQrzznUf+ZH3Gfqkkq8f9mMvFTRS3SSXTEqkv2Td0kkTwqGV1JJbZ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QTEhUUEhQUFRUXGBUXFxUXGBQYFxgYGBcXGBQYFRQYHCggGBwlHBcUITEhJSksLi4uFx8zODMsNygtLisBCgoKDg0OGhAQGiwkHCQsLCwsLCwsLCwsLCwsLCwsLCwsLCwsLCwsLCwsLCwsLCwsLCwsLCwsLCwsLCwsLCwsLP/AABEIAMIBAwMBIgACEQEDEQH/xAAcAAABBQEBAQAAAAAAAAAAAAADAAIEBQYBBwj/xABAEAABAwIEBAQCCAUDAgcAAAABAAIRAyEEEjFBBQYiURNhcYEykSNCUnKhscHRBxRi4fAzgrI0khUkQ1Nzk/H/xAAZAQADAQEBAAAAAAAAAAAAAAAAAQMCBAX/xAAhEQEBAAIDAQEAAwEBAAAAAAAAAQIRAyExEkEEMlEiE//aAAwDAQACEQMRAD8AxLsORBsfJNxDJv8AgF2nWzGCjmnlEDQrpRDwAi+yl0aGaSTCbhW5unZKrUDbBBwmsiRP7lRzQOaIU6i0Ovuu5TOt0BzLo0GFIqYcACCumkG9R1QqNaTBSJytTzCRddwzIuUd7IFtE6jTnXRAKhRDpJKaABZdrPiwR6DQ4eaDQf5c5ohSssw2URtMyjVAGi2qAHVw4EEIVWhmEhdFePPy7rnjgj7J7ft3+SVpu06OUSUZtFuUzquYOs10wZI1F7drFMruMogCDxoEypvOnkuHDnVSHNsLSmSFRpxPdHpAtu5GFPLBIQsWCUAnAm4XCwTcJYSUZjCSgFiqTXAWCg16DHCCBKlVqlwEOuyTbVARaeHa36oQ3VINrKQDE91AqOJKAmMrGLErpdOt0OnYeqLRZJQHWMRv5wzEmEPRMdTugJ5fNzf2CSY2wXUaPbM0KfVEKe5vUBNkIH2CI45R5lMtNvybwbB4hpbUD/EDmsBDy0Oc8uIgbw1p7fD5qZx3lTBUqdSu1r3Nouph4a5xz5qj6TwJIjK7IfVrheQqbkPGNYQKoysq1KTGuNhZ3W4E9mlzZ2zrQc0VX1qWIbhS4UqT6DKlEFtTxCXENe0gFwdmbSJAN5k3mZ3e2vxKwvKuALZp5jPhnKKji85gbNMgXJaAYgmBN7UHM3A6FGqynQqBz3dFRoJd4b8wA6j5Oj1adJgT+AYx+Goiq69Om9lIuBBOcBzqgjRzQ2oQD9tjYsSs5Wo1KVeoXOnJMVfqudUtTeHbzm8TvDSdiib2VaDmDliiMO+pQcc1HKKzCSbuIBibiDHqD5XZy5wbBVaHiVWPa5rgyc5DXOABcBexM28zpa98GObXfg8RVZUfiKLx4jelsuY1tEETGYeE4zv4gVFy4SyhVFQEZfpTTNiWtfSa9wBvZviX8kbuj0vMPyhgichLy9hdncXEDK0SXtbO8jyBntBg0OXcG2k+pUqOeGQTlzXa49BDW3iC0k3jN8p/DsVlik8zU/knPcSbkupNOWO4k+yruD8Qa1raYqODqZdTdZhYQxxjx6Z6gyNKjTaTIm7l2Olfzfy/SotoVKGYNqB4yun6pEOE9w4eVgRqqSmwNbB1Wn5mYXYahVBcGF9ZrWu+zmlrgO8AgneAdSScu/v2Wp4X6KHANiLqM6uwAgm423+SznGOIuNSG1CyBoNo3O3t2VYMY6q8mAHFpLzMCGgyfwmB3hYvJpuYbXGI4kS8gEQDDR3Oh/PyTavFJNmguaLaG50jsIn5qgDBLZcOqXQ0glgmAHRoTe3YhGpU36lpAMR3JAnNB7d1DLKr44xajiRnMHNDgC2XBxn1I3nQwpX/AIu60iSYtBABgb/NZ4Pc2S4xqLzEjS0XN7Dz7KWX5Rr1fZEW9TeEvqzw/mVscPiA+mCBGxHmnMvrsqDB14qEAnJePMDcwrqhUzCJEjUb+66OPP6iHJh8iZ5Ka/zSbTMojmyYCokENLWCcDFvmiGnlKa6EGC/WU0PgynOaYlCriRb5JgnGZIUN1ETP4KRQ1XTRJmEECe52QhW7J9YHL6KLQpyUBOo31TpkoJfFlyrVjRATCQkq04hw2SQNneG3KO6aBmHpuo7a3Up0CJ0QGs5LY/wZ/lMLiAC4MdUo1KlVoBktzU6TujM4kTuXLRvdXNKpTp4XC0ATSLwylXa50P6fonUR4gJBBsbErFcqcXfh6zDmIZOhJygneNtgSPqkr05nFWVBiWFhGaDUcWTlYW3cTFzkb069Yc3QBYy9aijxOIeym6eG4QtaDULfBqssMrXvDalJoMS2YMx6KndzOKj6TBgcG4fA2mWAtlzhliR0wXO0+2VteLceZgWNdVp569eTkkdLBENLrw1oyttqcx3K875XwnjYtuW0S631SSGMI+697D/ALUoK0mO4k6mPFPD8G4N8LqbTeC0fDScC9jZZ0ANcLDKB2QMLzP4tV04TCOqP8Ql7mXy5DmDiGku6AR5iy1mC4gKmIbTewQ6m9oEdBpvLnUw6bWptpSO9ZeU8Touw+KqsaXNNN72ggkHLJykEd2kfNOdi9N+MTVDvEdgcKHiHGoaOJaQR9bMaPT6zZJ78RGV2EwjmsfUJ+grvbOY5oIpRIMy4TMJcD5hzUKXiDMW1AIiYcRAkbAkwDoDVZs0rRNyue+o8BtNsVKkiBDQTSDx3AmoZEjMwbLPhvOuauLVn1Q3ENYwUx0MaDkDSAQ5s6yIv5aC6yPF8S6m3NMAkQR6idZ2laPn7mRuLewspmm2mHNzEZiQSCJA+GINpPxLzXi3Hy6wu0AgfPX8EW6hyA8bxmeoTZoA9iR2HpHvK6zIWwCASMpEHu6fQCBby3VFSoueTF9yrnCw1gc3KQ1knzLhJjuRpH9KjkriPmDWusXN+FmYEdIvYAWJJ37FXOFax9GZIcdSB9Qk2nYfnOqg4Rz3MlrHFpJttImZtoI/OVDeSY6SIEQOwMm3ufmpVXFaVOBugsDpcANAYJ1AA2v+KGBDKZa7cNqU3C5GgIJ8/wAlGwWKcwkte6AQ4Tc+onQztsrhlNtRp6QDHYbSNZi42CztuRBa7oLmnpMQBrqRby/urXl8XzvOlpm0a3O8X1VBj2PEt82Fu0FoIDRAtr72U3hGJhnhkwYMiI0gx5b/ADWpddlcdzTWYPH0qhdke1xbYi4I9ij+GHXbqsbgsO3PLA1wkOL7Wf8AFFt7/itPwbE5jBMkbmB+S6ceSVy5cdjta2uqZlJFtFZ1sNnKiBpgtVdpobq+yHUaRrohupmY3Ux7DYJhEp3sm1ahapL6WRwhRMZSMpk4JIke4QW6o7GENlJ1LpndBI9VkXTB1+qLiaZgFDwtNBOExqEkTKfJdQaG2jfyU0QdBogMbN9gjzayAM4gwvQuW8WHDDtc55e6phrZjlIDsRq3e9IE/wBUHvPnOBI8Ruf4czc33ZGb8JXpNDk7FipSrUX4UBmQ0wHVSzKJc3VpLpzOMz9Y6LOR4qX+IlYnH1ZJMNptaOwyNdA93OPuofB21Gsa2kS2rXqhjCDBho6r7Amo2/8AQVb/AMQ+FVGVqdeqWk1WsDw2YFRjGh4bNy0xI31lS6fKOKfUpYjDVMMKbIdQ6qhAZmLm5gWkkmTmkzJOloW+j/R8XisRh3F+MAa+aNSn4boYW0qjG1mlgtJY5vtTHZV38S+HhuLFXaqxrvVzek/gGfNaPmnlzF4t7TmoBjGgNEvBzOa3xJ6TIzC3kAo3MHAq3/h84l7DVw5+jcyTNOGNyvJAk+f9I80pTsZnlatFQyS1n0ZdBiR4tNhv917x/uK1nGsRPC3Oa4kPqvEkyXN8d4GY72a35LOcu8FfiaDxQdSD5yvL3PDgyWOZlABEFzXX1stJR5axQwT8NUfSIb10i3MTmzFzmuJAEGTfaU7oo8l5hqFgJaJc4RliZi0ge4WFxTmwCIaQSXes6R2iVsucnwGETIkztBgEEepHyWGc05+41I9Top5+qY+H0XiXFwiZ+GLTFtdFLwGHY5ogRDiDJGwmTa5v5boRDIgg5pHtbstHgeCCllMOdTqMzZnNMF4Js32IMX1PtK1TGXaNw2jWLA2nOUW9bzf/ADYK7w3LdWqOtwF9h6/uVacAaCwt3V9hHqNrrxxjLs5ILR8U+qm0OVHnTQbQtUypZWGDqLLXjOYfl61x8xdQeK8stu6Lx81unvVfib2S2TyV+C8N5ptcYcWuvp2/LMFbcJw0PveCI97rvMuGio6JBGkC5zXAHzQ+E/G0tG+99N79/wBVXC9o5zpqqjsoUFzc122I1U6vSMSoQblBXa4kV5vcJtQZRdTRh2lhvdRKjczY3CAj06mex9kx8ixulRpxdHpAEklMkbLadlG8aD5KXU6TGxUU0eqPktQnXCPdMAlEp632SrQDLUEGXpLppA3SQRtOpAhOYPkoT5lT6R6UByiBMq1w/E67AAK1ZrRo1tR4A8gAYCrmsi6LXkhI0nE8QqVQA+pUfGmZ7nR6SbJ9LiFZjQ1laqxo2bUe0XuYAMKvwrbqW1klMJg4piDcV68i0+JUmN7z6JVeMViMjq1VwOoc95B9QTBUZs3CjPZdGjWeDrPYczHuaSIlji0x2kH0+SmN4rX/APerf/ZU/dQKQIapJpwJSoZbnA5WwRNsxMxvDQO8Ez7rD+F0yDqJF9+w7ei9D51f9E0Fsy4dVoBGgv3uvOKdrgCWk/O8FRy9Vx8XnDsN4jw8sEWsCJEWJM9xH/crXi1Wszw6bpFM9bLtIIgtmGk31CpcRxIBoaDAIBDb6i/tr3g9gn0MXVquBqZiYDQ+2UAaAnZQstXxsjW8AxEOWnbXWNOK/lC0Qyq5zWvkOljQ4S1pkCXRqDYSNVbYPn7FUmksoUy2RLjTL8vlI0S+NrffXUarAmQrZjY1Xn4/iKahJLaLXERmDIIImIE5Sb7gq7wXHMTUph4ZhqgAJPS9hsSNabhsAdN1m4a/Tme/xqHOuo1Q3KocFzWyYxDWUheMhqVCbx8LnNjR250HdWmG47gahjxng2j6MATf+s+SX/nb2PuTpj+bH5cQ0yRbbXXUearsPiA130ZM2gQN+4IVrzVg2OxBNOsx5DQGsLXNkmScpmC6D+USTCpsBhQXsLZERreP3WsZqp5WWNjiKhyiNwCUGm0OaS7ZSqMA3008lGfAcT9UrtcSpq4gh1lJqtlsixTamE6pGiJUIMdggkSi0zdBxr4MBTsQ4OgjbVRcQ0OuLJwB0nS26ilp12Uxvwwhl4jKmQGJdAshYdykOgiDshUxCcDjvJJPypJkj5dyjsv6IdFkpzeyRCtq7I/5KAG3U8bBI4TPJPc/L6pOZCZUbN0wKx06J35oVEQJUmgwGSUGJS7lFZWlAb2RKNO6QZTnnEultP6o6iBqVlsJTcIyWzTIIBmNoK9J49gm1GEkCWgkH+6yWHFIVjS1N3TsC5om47GCe11Dkjo4dW6rP16RFz8Q0/tstNy3QDg1iqMTw8tqfSCM3wnZ0fFBHkrvhlUUy3yhTvcWmPzkuOJcsOdTBp2P+WlP4Vy+1pzPp1SB9VziR6SLRPl7rTcLxwc0DX3vf1UyvWyt/sVPdi1xn7Hl/HeGtDjlbJJkdxradx8zZbDknCxTcBUqMqAAOLKj2y+LmAYcATlvItO6qeNVx4mcjS4Ol+4Vnya+HE7HZK5dNY47qi4pw51Ssap+Iu6s2VxsYOpAi3lY6yjUuFkOBhhnUtAbF7TFjsNNt1s6FFniOLmgyfaT39dvMdyE/FYJmwgIvJ1oph28348XtruDHdPQfcAC3bdaThBY9zS0OE/6kkEZ/r5LdIzTAvA3UDjGEzVyBsWCe1h+602HptFJrGXLRrvPdX45vtyc110DxR5BgJuCfmaQfZOxMEdWv5oYZaGq7nDex0SNE3FGGSFJGKDRk7qK8ETOhQELCVDmRalOSQFym0bJwqZLlMgm7g6qvMyrGoM3UFFceqUQnTeFzLBgrr+m6YH50wY8GUkXOknskM1ctgj073UOsxScOLIIQG6l2AlRmAQiMFrpG7TrSbozgo1KndSRr5Jg+mJ1XKlWDZOJE+SZUZJsg0qiQRKLRKjsIAjdSaThEJGNiGgtI7iFg8VwCq2s5zQ4kdVNwIDZ7OJ0tK3ojRNxGGljgDBIIB7SsWSnLp57iuMtdSNN/S9piNRm/pKUyJU7mHlAtaH0iXEHqG57u/BR8C3QHso3HTqnJcmg4DBAkn5rXUgyPhBPndYvhfS6NlpsDWkwufL11Y3pjObOJBteCDDWyLamf7firfknmGlJNQRHnEevaEXjVGiXfSEK14UzAsaH0w0AtykRed5tolfG5tZYMNqt8Sm4iZDXDceh1CVek8auBH9ILZ+RVm0tyDLEbRpG0Kv4g7pJOn7rGO7dM55STavq0mta4tEkky46+mqg4N5zKa6oQI2KA0x8Oq9KTU08vK7ux8QM7o3Q6RLZam1K+W+6YKmbqGu6ZK+sDmUx85QE2o4b6prnWugjX08pBUXGgyisrZjB9lyp5pgKiIammn0zunfko5rX8kEdXbICFhmI7gmgSnsG5UkjUSQEEGEWmUKg4TJT3m8hMnXVrqVTcoj2qQNkBIBSe6AuioIhcAtdIyoPmyMPJBoiFIpOi5QD2pjXmU4mbpGJQFix0gI7ZVfSJmdlMZWlZaEqFeeVXRUcB9V7o+ZXoa844v016hH23fmVPk8V4vVrQxFwVoKFZuRxLspI1Go81jKVXfZX2FpeI2x9Vy5OzCpnCeG0nPmoTVE3Dp/At+ehUvj/AATDmiRhhlqTLSPEI8s2yqsPwfGU3ZqIDh97KR+BV/h6GOqCKxhvbxC79Al9SL/83vsTl3xadNoqODm3gxB13EnzReNVpaGjc/gEnNLBlPoAoVaoZWuHDeW3L/I5JrU/RAekN3T61DKA4IbgAMxUZmJkwdNl2OF3FjNcaJYfpF90+s2LBNpidUwc2mC0k6qM+4hNq1r2TzBE7oJFo04Mo7YJuuNF7qPi3xYJh15g+SjOpdSNRda6a5u6Cd3vslVN5CVd1kHDuTAhpgrqaV1AVNd/ZEwr0x17dkSlZMhsslGY6yE10IjSgBMcZU4GyjBl5R2uSoFDYK5XlcbVlFF9UG7h0ZrJuhN8k41osgxhJCLhQgtd2R6T1kDY3EeGxz4nK0mO8CV57UJqEuOruo+puV6CXtc7wnGBUa5pPbMIBWJq4B9CoaVUQ5tj2I2cPIi6jyV0/wAedqttXIb6K14Zj8pmm4fdQcXhcy7w/lTxjZ2VRdPxd9NZg+YY1kKxw/Hs1hKq+F8lhh+krVCO2ZwHyC0FDCU6dmNHrv8ANSy0pMabSoF7gHENc8wCdAT8I9zA91AaIzB1iJkelitBy1hPHxTBHTTIqO/2EFvzdl/FD5z5brCs+rRbmY45i0fECbm24/ddHBenJ/JkmUjPZpEH2QKVODdMLiPiBBGo0I9iuGp30XQ5U4OEzsmvcJJ2UOvVgWSw9WUwdVpyZTimzOia91rII+q+VGriUOk8yikSmRjNIXc4iFwKO6ZQBn6QmUxCf2SLYKYdgLiG5pXUBWjZFywggRdPZVzLROVe6k4fRCeLQjUhISArWSui9kE1osjNG6QcpC6lMMlRmm6c98INJcYQ6gQqdadUSnTc8w1FujFa+BClBpgZRcqTg+Gweq5/ywVmcJlIO/bYKVy/xuYsthHkuM6yR8jC1LsBSxlMMqnJVaIp1e39Lu7Vl30zTxDmnc5h76/j+a1nDwHQsXtuX5u4yXGOAVaBy1GwdiLtcO7Xb/5MKFgKjmG0he08OY19M0qrRUYfquE/LsfNZ3jn8Pi2amGOZuuRxAcPRxs4esH1UrjXVhzS+9M9R4m5wvKOHkwACSSAALkkmAANz5KSOWcU1gcaJjtmpzfcjNYd50W45T5bFECpUh1Uja7WTs0/rv6LHxbVMubHGb9SuVOC/wAtS6v9V8F/l2YD2F/clTsSIM+V1OULHbLok1NOC5XK7qm4nwWhXEPYPXQj0cshxrkuo0fQkOH2TY+x3W/LUMOI/YolsKx4ni6D6fTUaWnzCFSfaAvZsbhKVYZajAfUSslxTkUXdh3R/Sbhbmf+s/LFDExZOB3QOK8KrUXfSMIHfUfNNa6y3CGp6pOdlXDaIQ64TZEBm6GdV2mLJ7W280GY+101r8ydUbITKLY1ThDLiblSQSpc2WrmGYZRGjdPatAVrZN0RouguMJ9J0hKg19O6ONE1IlIHudZDdewuU/BYZ1R1tFpMDw1rLkSVm5abmO1Xw3gzjd9h2Wkw+CDRAECNdh7oj6YEF3sAjsaXXOg0GwUrbW5NG0zYNaJi5dv5x2RWU+5Uzh1CxJVdiHw+Akav5h4aDTL2Drbcecaj3EofL+KDgHDQx/h8/2V3j6nQGtu9xytHmf03ULH8JbhW0nN+Ew13m8yQffT1hFDT8NrXWZ/irzWWMbhKLoc4B9UjZk9DPUkSfJo+0rXB4gBpfsBJ9AJMewK8L4zxSpVxFWpU+N73Ej7OzWjyADW+wWarwYy5bqdiuJ16gipWqvEAZXPe5thaxMbFekfwp55NNzMFinSwnLh6h+qSYbRcfsnRvY9PaPLKFSR/nr+qsuGcMfiKgpsnMQ4/wDa0mbaaLEtlehy8eOWF2+oyoWLdceiof4d8wuxeFAq/wCvRPhVgdSQOl/+4X9Q7srh1cFx9Y+Srt5WtVwoLxBUgFdqt3QEIshRa2IynzRsRVvCgeHmeJ01KzaBiBVEPYC09xr7LBc18rGiDWo3p6ub9nzHkvRCbwuY8NDQ0iQ7pI9lqXRWPD6OIkqRKJx3hf8ALYh7Pq6sP9J0+Wnsg0H7lXiYjUxz7ok3TS26ZHFMDU9cc+dE9EaXFJPDUkBVDspLgIsgNd0odJ5lMJWWQn0m2SKcyyRHNMIZmQBuf/1NrlTcHTIpOqn7jfU6lZvUandaDhtBoYMsKZWxGWmSBcHKe0x+KqeD1AC+8ZGMM9tZP4I/CQalMNO78/sf7qNWWeDpTBfqe+6sWt7JvFKEMbGyZhX2ukSz8QNYVmMVWAJcVO4ljcrYlQOG4Y1HZ3fCNB+qIa14BhCSKj/iPwj7I/cq15lwAq4csO/4RoQg8Fdne4j4RACl8araNG6Q/VJwXC1PCcKo2gOt1dzG2g/FeX888E8OoajBYmCPPYr2SrXDWQvMufMbLm0+5k+yPxTj7ykjGU6TmtJtIB79o/z0XoH8Gix+MlxObwnlotBPSHA+0/JYgmx+X5+St+ROIfy2Lo1Ng6HfdcMrttgSfZTlehyY242T/HumC4K2liHYik4tLmlj2gDK+8tJ7EXv5lGxAgkqbSPTdAxTZBVdPMdwtaQpINo7KgpYjIb91c0KoMH5pS7Kq/HtvKbhLu9kbiAQsNYrP6BqTZeT2UHjFW7b/wDqMH5qcx+Vs+p/ZVGJElnnVB+Qcf0T2FFz9w7PSFUDqp6+bTr8tV56569hxUFhBEhwIPpuvJeI4U0qr6Z+qSB5jb8IVuO/ieR2HdZEDd0GiUYVNlZhytcIVAGVId+CG0dk54zXS4pLucBJGhtWUND7odH4kkkmk46hEfqEkkigWIVtV/6Ol98/qkks5eN4ehcPNsR/8R/IrRcvDoZ7f8Qkko1VouLf6aq2fCuJJQlJxU9Q9VoDala1kkkGs+Wf9IeqbxL/AFAkkkP1ExC8u5y/6gen6hJJO+K8P94qAP8APYJ+HHV7/ukkovUr6R4afoaX3Gf8QjVNEklZ41UvGRopvDD0pJLM9O+C43b0/RRMP8XskklfSHxnwn2/RVlbWn95/wDwckkgG19vQrzznUf+ZH3Gfqkkq8f9mMvFTRS3SSXTEqkv2Td0kkTwqGV1JJbZf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1914" name="Picture 10" descr="exams_y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88985"/>
            <a:ext cx="4645025" cy="348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37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4731"/>
      </a:dk1>
      <a:lt1>
        <a:srgbClr val="FFFFFF"/>
      </a:lt1>
      <a:dk2>
        <a:srgbClr val="004731"/>
      </a:dk2>
      <a:lt2>
        <a:srgbClr val="BFB678"/>
      </a:lt2>
      <a:accent1>
        <a:srgbClr val="7BC5A2"/>
      </a:accent1>
      <a:accent2>
        <a:srgbClr val="F17C0E"/>
      </a:accent2>
      <a:accent3>
        <a:srgbClr val="FFFFFF"/>
      </a:accent3>
      <a:accent4>
        <a:srgbClr val="003B28"/>
      </a:accent4>
      <a:accent5>
        <a:srgbClr val="BFDFCE"/>
      </a:accent5>
      <a:accent6>
        <a:srgbClr val="DA700C"/>
      </a:accent6>
      <a:hlink>
        <a:srgbClr val="D7E300"/>
      </a:hlink>
      <a:folHlink>
        <a:srgbClr val="7BC5A2"/>
      </a:folHlink>
    </a:clrScheme>
    <a:fontScheme name="Custom Design">
      <a:majorFont>
        <a:latin typeface="Albertus Extra Bold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4731"/>
        </a:dk1>
        <a:lt1>
          <a:srgbClr val="FFFFFF"/>
        </a:lt1>
        <a:dk2>
          <a:srgbClr val="004731"/>
        </a:dk2>
        <a:lt2>
          <a:srgbClr val="BFB678"/>
        </a:lt2>
        <a:accent1>
          <a:srgbClr val="7BC5A2"/>
        </a:accent1>
        <a:accent2>
          <a:srgbClr val="F17C0E"/>
        </a:accent2>
        <a:accent3>
          <a:srgbClr val="FFFFFF"/>
        </a:accent3>
        <a:accent4>
          <a:srgbClr val="003B28"/>
        </a:accent4>
        <a:accent5>
          <a:srgbClr val="BFDFCE"/>
        </a:accent5>
        <a:accent6>
          <a:srgbClr val="DA700C"/>
        </a:accent6>
        <a:hlink>
          <a:srgbClr val="D7E300"/>
        </a:hlink>
        <a:folHlink>
          <a:srgbClr val="7BC5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60668</TotalTime>
  <Words>2400</Words>
  <Application>Microsoft Macintosh PowerPoint</Application>
  <PresentationFormat>On-screen Show (4:3)</PresentationFormat>
  <Paragraphs>646</Paragraphs>
  <Slides>91</Slides>
  <Notes>87</Notes>
  <HiddenSlides>7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2_Office Theme</vt:lpstr>
      <vt:lpstr>Blank Presentation</vt:lpstr>
      <vt:lpstr>Custom Design</vt:lpstr>
      <vt:lpstr>Equation</vt:lpstr>
      <vt:lpstr>Image</vt:lpstr>
      <vt:lpstr>PowerPoint Presentation</vt:lpstr>
      <vt:lpstr>Conventional cameras</vt:lpstr>
      <vt:lpstr>Computational cameras</vt:lpstr>
      <vt:lpstr>Questions for today</vt:lpstr>
      <vt:lpstr>PowerPoint Presentation</vt:lpstr>
      <vt:lpstr>Representing Light: The Plenoptic Function</vt:lpstr>
      <vt:lpstr>Grayscale snapshot</vt:lpstr>
      <vt:lpstr>Color snapshot</vt:lpstr>
      <vt:lpstr>A movie</vt:lpstr>
      <vt:lpstr>Holographic movie</vt:lpstr>
      <vt:lpstr>The Plenoptic Function</vt:lpstr>
      <vt:lpstr>Full Plenoptic Camera</vt:lpstr>
      <vt:lpstr>PowerPoint Presentation</vt:lpstr>
      <vt:lpstr>Representing light</vt:lpstr>
      <vt:lpstr>Fundamental limitations and trade-offs</vt:lpstr>
      <vt:lpstr>PowerPoint Presentation</vt:lpstr>
      <vt:lpstr>Trade-offs of conventional camera</vt:lpstr>
      <vt:lpstr>PowerPoint Presentation</vt:lpstr>
      <vt:lpstr>1. Light Field Photography with “Plenoptic Camera”</vt:lpstr>
      <vt:lpstr>Light field photography</vt:lpstr>
      <vt:lpstr>Stanford Plenoptic Camera  [Ng et al 2005]</vt:lpstr>
      <vt:lpstr>Light field photography: applications</vt:lpstr>
      <vt:lpstr>Light field photography: applications</vt:lpstr>
      <vt:lpstr>Light field photography: applications</vt:lpstr>
      <vt:lpstr>Digital  Refocusing</vt:lpstr>
      <vt:lpstr>Light field photography w/ microlenses</vt:lpstr>
      <vt:lpstr>2. Coded apertures</vt:lpstr>
      <vt:lpstr>Image and Depth from a Conventional Camera with a Coded Aperture </vt:lpstr>
      <vt:lpstr>PowerPoint Presentation</vt:lpstr>
      <vt:lpstr>PowerPoint Presentation</vt:lpstr>
      <vt:lpstr>Lens and defocus</vt:lpstr>
      <vt:lpstr>Lens and defocus</vt:lpstr>
      <vt:lpstr>Lens and defocus</vt:lpstr>
      <vt:lpstr>Lens and defocus</vt:lpstr>
      <vt:lpstr>Lens and defocus</vt:lpstr>
      <vt:lpstr>Depth and defocus</vt:lpstr>
      <vt:lpstr>Challenges</vt:lpstr>
      <vt:lpstr>Key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Solution: lens with occluder</vt:lpstr>
      <vt:lpstr>Solution: lens with occluder</vt:lpstr>
      <vt:lpstr>Solution: lens with occluder</vt:lpstr>
      <vt:lpstr>Solution: lens with occluder</vt:lpstr>
      <vt:lpstr>Solution: lens with occluder</vt:lpstr>
      <vt:lpstr>Solution: lens with occluder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Close-up</vt:lpstr>
      <vt:lpstr>Comparison- conventional aperture result</vt:lpstr>
      <vt:lpstr>Comparison- coded aperture result</vt:lpstr>
      <vt:lpstr>PowerPoint Presentation</vt:lpstr>
      <vt:lpstr>PowerPoint Presentation</vt:lpstr>
      <vt:lpstr>Close-up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more quick examples</vt:lpstr>
      <vt:lpstr>PowerPoint Presentation</vt:lpstr>
      <vt:lpstr>Results</vt:lpstr>
      <vt:lpstr>Results</vt:lpstr>
      <vt:lpstr>PowerPoint Presentation</vt:lpstr>
      <vt:lpstr>Recap of questions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Mariya Vasileva</cp:lastModifiedBy>
  <cp:revision>305</cp:revision>
  <dcterms:created xsi:type="dcterms:W3CDTF">2009-12-16T02:55:56Z</dcterms:created>
  <dcterms:modified xsi:type="dcterms:W3CDTF">2015-11-16T02:11:47Z</dcterms:modified>
</cp:coreProperties>
</file>