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1"/>
  </p:notesMasterIdLst>
  <p:sldIdLst>
    <p:sldId id="425" r:id="rId3"/>
    <p:sldId id="683" r:id="rId4"/>
    <p:sldId id="684" r:id="rId5"/>
    <p:sldId id="685" r:id="rId6"/>
    <p:sldId id="687" r:id="rId7"/>
    <p:sldId id="686" r:id="rId8"/>
    <p:sldId id="682" r:id="rId9"/>
    <p:sldId id="615" r:id="rId10"/>
    <p:sldId id="616" r:id="rId11"/>
    <p:sldId id="571" r:id="rId12"/>
    <p:sldId id="669" r:id="rId13"/>
    <p:sldId id="577" r:id="rId14"/>
    <p:sldId id="574" r:id="rId15"/>
    <p:sldId id="573" r:id="rId16"/>
    <p:sldId id="572" r:id="rId17"/>
    <p:sldId id="644" r:id="rId18"/>
    <p:sldId id="576" r:id="rId19"/>
    <p:sldId id="579" r:id="rId20"/>
    <p:sldId id="575" r:id="rId21"/>
    <p:sldId id="582" r:id="rId22"/>
    <p:sldId id="634" r:id="rId23"/>
    <p:sldId id="635" r:id="rId24"/>
    <p:sldId id="583" r:id="rId25"/>
    <p:sldId id="581" r:id="rId26"/>
    <p:sldId id="641" r:id="rId27"/>
    <p:sldId id="667" r:id="rId28"/>
    <p:sldId id="637" r:id="rId29"/>
    <p:sldId id="638" r:id="rId30"/>
    <p:sldId id="666" r:id="rId31"/>
    <p:sldId id="636" r:id="rId32"/>
    <p:sldId id="639" r:id="rId33"/>
    <p:sldId id="640" r:id="rId34"/>
    <p:sldId id="643" r:id="rId35"/>
    <p:sldId id="642" r:id="rId36"/>
    <p:sldId id="584" r:id="rId37"/>
    <p:sldId id="586" r:id="rId38"/>
    <p:sldId id="585" r:id="rId39"/>
    <p:sldId id="588" r:id="rId40"/>
    <p:sldId id="589" r:id="rId41"/>
    <p:sldId id="591" r:id="rId42"/>
    <p:sldId id="590" r:id="rId43"/>
    <p:sldId id="587" r:id="rId44"/>
    <p:sldId id="594" r:id="rId45"/>
    <p:sldId id="595" r:id="rId46"/>
    <p:sldId id="611" r:id="rId47"/>
    <p:sldId id="597" r:id="rId48"/>
    <p:sldId id="567" r:id="rId49"/>
    <p:sldId id="598" r:id="rId50"/>
    <p:sldId id="599" r:id="rId51"/>
    <p:sldId id="609" r:id="rId52"/>
    <p:sldId id="600" r:id="rId53"/>
    <p:sldId id="607" r:id="rId54"/>
    <p:sldId id="605" r:id="rId55"/>
    <p:sldId id="606" r:id="rId56"/>
    <p:sldId id="592" r:id="rId57"/>
    <p:sldId id="580" r:id="rId58"/>
    <p:sldId id="645" r:id="rId59"/>
    <p:sldId id="651" r:id="rId60"/>
    <p:sldId id="646" r:id="rId61"/>
    <p:sldId id="647" r:id="rId62"/>
    <p:sldId id="649" r:id="rId63"/>
    <p:sldId id="650" r:id="rId64"/>
    <p:sldId id="652" r:id="rId65"/>
    <p:sldId id="653" r:id="rId66"/>
    <p:sldId id="654" r:id="rId67"/>
    <p:sldId id="655" r:id="rId68"/>
    <p:sldId id="656" r:id="rId69"/>
    <p:sldId id="657" r:id="rId70"/>
    <p:sldId id="658" r:id="rId71"/>
    <p:sldId id="659" r:id="rId72"/>
    <p:sldId id="660" r:id="rId73"/>
    <p:sldId id="661" r:id="rId74"/>
    <p:sldId id="662" r:id="rId75"/>
    <p:sldId id="663" r:id="rId76"/>
    <p:sldId id="664" r:id="rId77"/>
    <p:sldId id="665" r:id="rId78"/>
    <p:sldId id="593" r:id="rId79"/>
    <p:sldId id="613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C"/>
    <a:srgbClr val="00FF00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92277" autoAdjust="0"/>
  </p:normalViewPr>
  <p:slideViewPr>
    <p:cSldViewPr>
      <p:cViewPr varScale="1">
        <p:scale>
          <a:sx n="51" d="100"/>
          <a:sy n="51" d="100"/>
        </p:scale>
        <p:origin x="10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5CA5A-5476-4555-9BE5-14113CEBCB3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8"/>
            <a:ext cx="3886200" cy="792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359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F8DA2-E1CF-47AF-9FC9-CAEE28C886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5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SVD gives</a:t>
            </a:r>
            <a:r>
              <a:rPr lang="en-US" baseline="0" dirty="0" smtClean="0"/>
              <a:t> the homogeneous least squares solution constrained to have a norm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831B17-FDD9-4174-865B-EEE4C758D1F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63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9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F9AD-2ACB-4A5F-84C6-B32F21A951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2E070-8969-4F52-852A-17BB167A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A348-C0E3-4D70-B62D-1E088F31C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956-2C27-44DF-A8D5-EBCCFC74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12EAE-C768-44C9-8FA6-CB94D19D5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C503-2013-408C-8276-823CBC5B4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28FE-0862-4BDD-871A-FA08BDCBD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5C4F-2175-4D66-8A6B-B68E60A39F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6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85E3-17BD-40A3-B35C-6E00BC175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9BC19-6037-456C-BDE1-A68501DC4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1870E-FCD2-4C64-91D1-57C7F8F7FB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717C7D-039C-4765-97B3-EB50A2E83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75729-F9E8-417A-BC27-BCDF1C99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4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engr.illinois.edu/~hoskere2/cs445/proj3/" TargetMode="External"/><Relationship Id="rId3" Type="http://schemas.openxmlformats.org/officeDocument/2006/relationships/hyperlink" Target="https://webmail.illinois.edu/owa/redir.aspx?SURL=NDfqvs8a9p0LId7l87Hj1J32yLePbTanOqGi5EHOvKXkse49gt7SCGgAdAB0AHAAcwA6AC8ALwB3AGUAYgAuAGUAbgBnAHIALgBpAGwAbABpAG4AbwBpAHMALgBlAGQAdQAvAH4AdQBsAHoAZQBlAGEAbgAyAC8AYwBzADQANAA1AC8AcAByAG8AagAzAC8A&amp;URL=https%3a%2f%2fweb.engr.illinois.edu%2f%7eulzeean2%2fcs445%2fproj3%2f" TargetMode="External"/><Relationship Id="rId7" Type="http://schemas.openxmlformats.org/officeDocument/2006/relationships/hyperlink" Target="https://webmail.illinois.edu/owa/redir.aspx?SURL=YFchA6_YetaqUghSXJIAvxZEN3jOOTPWTJEhKLODlEPkse49gt7SCGgAdAB0AHAAcwA6AC8ALwB3AGUAYgAuAGUAbgBnAHIALgBpAGwAbABpAG4AbwBpAHMALgBlAGQAdQAvAH4AcgBhAG0AYQBkAG8AcwAyAC8AYwBzADQANAA1AC8AcAByAG8AagAzAC8A&amp;URL=https%3a%2f%2fweb.engr.illinois.edu%2f%7eramados2%2fcs445%2fproj3%2f" TargetMode="External"/><Relationship Id="rId12" Type="http://schemas.openxmlformats.org/officeDocument/2006/relationships/hyperlink" Target="https://web.engr.illinois.edu/~myeh2/cs445/proj3/" TargetMode="External"/><Relationship Id="rId2" Type="http://schemas.openxmlformats.org/officeDocument/2006/relationships/hyperlink" Target="https://web.engr.illinois.edu/~cchen156/cs445/proj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mail.illinois.edu/owa/redir.aspx?SURL=iJGbYTrILAHO0sogL4SCa5rIFvoVUeHBrUyT60DH7-Xkse49gt7SCGgAdAB0AHAAcwA6AC8ALwB3AGUAYgAuAGUAbgBnAHIALgBpAGwAbABpAG4AbwBpAHMALgBlAGQAdQAvAH4AegBsAGkAMQA2AC8AYwBzADQANAA1AC8AcAByAG8AagAzAC8A&amp;URL=https%3a%2f%2fweb.engr.illinois.edu%2f%7ezli16%2fcs445%2fproj3%2f" TargetMode="External"/><Relationship Id="rId11" Type="http://schemas.openxmlformats.org/officeDocument/2006/relationships/hyperlink" Target="https://webmail.illinois.edu/owa/redir.aspx?SURL=H5QRpH-elD7L7PZdvZY6JGUo9Dr4kiHACQy8rxSCoVfkse49gt7SCGgAdAB0AHAAcwA6AC8ALwB3AGUAYgAuAGUAbgBnAHIALgBpAGwAbABpAG4AbwBpAHMALgBlAGQAdQAvAH4AbQBuAG0AZQB5AGUAcgAyAC8AYwBzADQANAA1AC8AcAByAG8AagAzAC8A&amp;URL=https%3a%2f%2fweb.engr.illinois.edu%2f%7emnmeyer2%2fcs445%2fproj3%2f" TargetMode="External"/><Relationship Id="rId5" Type="http://schemas.openxmlformats.org/officeDocument/2006/relationships/hyperlink" Target="https://webmail.illinois.edu/owa/redir.aspx?SURL=1_nZZDaUhTONM7QXCELFv5R87AMhzp_gzdxMUzItc4zkse49gt7SCGgAdAB0AHAAcwA6AC8ALwB3AGUAYgAuAGUAbgBnAHIALgBpAGwAbABpAG4AbwBpAHMALgBlAGQAdQAvAH4AZwB1AGIAYQB0AGEAbgAyAC8AYwBzADQANAA1AC8AcAByAG8AagAzAC8A&amp;URL=https%3a%2f%2fweb.engr.illinois.edu%2f%7egubatan2%2fcs445%2fproj3%2f" TargetMode="External"/><Relationship Id="rId10" Type="http://schemas.openxmlformats.org/officeDocument/2006/relationships/hyperlink" Target="https://webmail.illinois.edu/owa/redir.aspx?SURL=ZNPK8Bj1wQLSL_6tf06Ynwx9zDX8Yo6AsEO4mAEfnTzkse49gt7SCGgAdAB0AHAAcwA6AC8ALwB3AGUAYgAuAGUAbgBnAHIALgBpAGwAbABpAG4AbwBpAHMALgBlAGQAdQAvAH4AeQBoAHMAdQAzADAALwBjAHMANAA0ADUALwBwAHIAbwBqADMALwA.&amp;URL=https%3a%2f%2fweb.engr.illinois.edu%2f%7eyhsu30%2fcs445%2fproj3%2f" TargetMode="External"/><Relationship Id="rId4" Type="http://schemas.openxmlformats.org/officeDocument/2006/relationships/hyperlink" Target="https://webmail.illinois.edu/owa/redir.aspx?SURL=izDl6Bx6euO5d0kPpx0A_LUSekiFSTNeCuj4za63Bw_kse49gt7SCGgAdAB0AHAAcwA6AC8ALwB3AGUAYgAuAGUAbgBnAHIALgBpAGwAbABpAG4AbwBpAHMALgBlAGQAdQAvAH4AYgBlAGMAaABhAHAAbQAyAC8AYwBzADQANAA1AC8AcAByAG8AagAzAC8A&amp;URL=https%3a%2f%2fweb.engr.illinois.edu%2f%7ebechapm2%2fcs445%2fproj3%2f" TargetMode="External"/><Relationship Id="rId9" Type="http://schemas.openxmlformats.org/officeDocument/2006/relationships/hyperlink" Target="https://web.engr.illinois.edu/~mwakaba2/cs445/proj3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7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26" Type="http://schemas.openxmlformats.org/officeDocument/2006/relationships/image" Target="../media/image80.jpeg"/><Relationship Id="rId3" Type="http://schemas.openxmlformats.org/officeDocument/2006/relationships/image" Target="../media/image57.jpeg"/><Relationship Id="rId21" Type="http://schemas.openxmlformats.org/officeDocument/2006/relationships/image" Target="../media/image75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5" Type="http://schemas.openxmlformats.org/officeDocument/2006/relationships/image" Target="../media/image79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24" Type="http://schemas.openxmlformats.org/officeDocument/2006/relationships/image" Target="../media/image78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23" Type="http://schemas.openxmlformats.org/officeDocument/2006/relationships/image" Target="../media/image77.jpeg"/><Relationship Id="rId28" Type="http://schemas.openxmlformats.org/officeDocument/2006/relationships/image" Target="../media/image82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Relationship Id="rId22" Type="http://schemas.openxmlformats.org/officeDocument/2006/relationships/image" Target="../media/image76.jpeg"/><Relationship Id="rId27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3" Type="http://schemas.openxmlformats.org/officeDocument/2006/relationships/image" Target="../media/image61.jpeg"/><Relationship Id="rId21" Type="http://schemas.openxmlformats.org/officeDocument/2006/relationships/image" Target="../media/image79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5" Type="http://schemas.openxmlformats.org/officeDocument/2006/relationships/image" Target="../media/image83.jpeg"/><Relationship Id="rId2" Type="http://schemas.openxmlformats.org/officeDocument/2006/relationships/image" Target="../media/image60.jpeg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24" Type="http://schemas.openxmlformats.org/officeDocument/2006/relationships/image" Target="../media/image82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23" Type="http://schemas.openxmlformats.org/officeDocument/2006/relationships/image" Target="../media/image81.jpeg"/><Relationship Id="rId10" Type="http://schemas.openxmlformats.org/officeDocument/2006/relationships/image" Target="../media/image68.jpeg"/><Relationship Id="rId19" Type="http://schemas.openxmlformats.org/officeDocument/2006/relationships/image" Target="../media/image77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Relationship Id="rId22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3" Type="http://schemas.openxmlformats.org/officeDocument/2006/relationships/image" Target="../media/image61.jpeg"/><Relationship Id="rId21" Type="http://schemas.openxmlformats.org/officeDocument/2006/relationships/image" Target="../media/image79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5" Type="http://schemas.openxmlformats.org/officeDocument/2006/relationships/image" Target="../media/image83.jpeg"/><Relationship Id="rId2" Type="http://schemas.openxmlformats.org/officeDocument/2006/relationships/image" Target="../media/image60.jpeg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24" Type="http://schemas.openxmlformats.org/officeDocument/2006/relationships/image" Target="../media/image82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23" Type="http://schemas.openxmlformats.org/officeDocument/2006/relationships/image" Target="../media/image81.jpeg"/><Relationship Id="rId10" Type="http://schemas.openxmlformats.org/officeDocument/2006/relationships/image" Target="../media/image68.jpeg"/><Relationship Id="rId19" Type="http://schemas.openxmlformats.org/officeDocument/2006/relationships/image" Target="../media/image77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Relationship Id="rId22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26" Type="http://schemas.openxmlformats.org/officeDocument/2006/relationships/image" Target="../media/image80.jpeg"/><Relationship Id="rId3" Type="http://schemas.openxmlformats.org/officeDocument/2006/relationships/image" Target="../media/image57.jpeg"/><Relationship Id="rId21" Type="http://schemas.openxmlformats.org/officeDocument/2006/relationships/image" Target="../media/image75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5" Type="http://schemas.openxmlformats.org/officeDocument/2006/relationships/image" Target="../media/image79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24" Type="http://schemas.openxmlformats.org/officeDocument/2006/relationships/image" Target="../media/image78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23" Type="http://schemas.openxmlformats.org/officeDocument/2006/relationships/image" Target="../media/image77.jpeg"/><Relationship Id="rId28" Type="http://schemas.openxmlformats.org/officeDocument/2006/relationships/image" Target="../media/image82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Relationship Id="rId22" Type="http://schemas.openxmlformats.org/officeDocument/2006/relationships/image" Target="../media/image76.jpeg"/><Relationship Id="rId27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2.xml"/><Relationship Id="rId7" Type="http://schemas.openxmlformats.org/officeDocument/2006/relationships/image" Target="../media/image93.wmf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95.png"/><Relationship Id="rId10" Type="http://schemas.openxmlformats.org/officeDocument/2006/relationships/image" Target="../media/image9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4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26" Type="http://schemas.openxmlformats.org/officeDocument/2006/relationships/image" Target="../media/image121.jpeg"/><Relationship Id="rId3" Type="http://schemas.openxmlformats.org/officeDocument/2006/relationships/image" Target="../media/image98.jpeg"/><Relationship Id="rId21" Type="http://schemas.openxmlformats.org/officeDocument/2006/relationships/image" Target="../media/image116.jpeg"/><Relationship Id="rId34" Type="http://schemas.openxmlformats.org/officeDocument/2006/relationships/image" Target="../media/image129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5" Type="http://schemas.openxmlformats.org/officeDocument/2006/relationships/image" Target="../media/image120.jpeg"/><Relationship Id="rId33" Type="http://schemas.openxmlformats.org/officeDocument/2006/relationships/image" Target="../media/image128.jpeg"/><Relationship Id="rId38" Type="http://schemas.openxmlformats.org/officeDocument/2006/relationships/image" Target="../media/image133.jpeg"/><Relationship Id="rId2" Type="http://schemas.openxmlformats.org/officeDocument/2006/relationships/image" Target="../media/image97.jpeg"/><Relationship Id="rId16" Type="http://schemas.openxmlformats.org/officeDocument/2006/relationships/image" Target="../media/image111.jpeg"/><Relationship Id="rId20" Type="http://schemas.openxmlformats.org/officeDocument/2006/relationships/image" Target="../media/image115.jpeg"/><Relationship Id="rId29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24" Type="http://schemas.openxmlformats.org/officeDocument/2006/relationships/image" Target="../media/image119.jpeg"/><Relationship Id="rId32" Type="http://schemas.openxmlformats.org/officeDocument/2006/relationships/image" Target="../media/image127.jpeg"/><Relationship Id="rId37" Type="http://schemas.openxmlformats.org/officeDocument/2006/relationships/image" Target="../media/image132.jpeg"/><Relationship Id="rId5" Type="http://schemas.openxmlformats.org/officeDocument/2006/relationships/image" Target="../media/image100.jpeg"/><Relationship Id="rId15" Type="http://schemas.openxmlformats.org/officeDocument/2006/relationships/image" Target="../media/image110.jpeg"/><Relationship Id="rId23" Type="http://schemas.openxmlformats.org/officeDocument/2006/relationships/image" Target="../media/image118.jpeg"/><Relationship Id="rId28" Type="http://schemas.openxmlformats.org/officeDocument/2006/relationships/image" Target="../media/image123.jpeg"/><Relationship Id="rId36" Type="http://schemas.openxmlformats.org/officeDocument/2006/relationships/image" Target="../media/image131.jpeg"/><Relationship Id="rId10" Type="http://schemas.openxmlformats.org/officeDocument/2006/relationships/image" Target="../media/image105.jpeg"/><Relationship Id="rId19" Type="http://schemas.openxmlformats.org/officeDocument/2006/relationships/image" Target="../media/image114.jpeg"/><Relationship Id="rId31" Type="http://schemas.openxmlformats.org/officeDocument/2006/relationships/image" Target="../media/image126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Relationship Id="rId22" Type="http://schemas.openxmlformats.org/officeDocument/2006/relationships/image" Target="../media/image117.jpeg"/><Relationship Id="rId27" Type="http://schemas.openxmlformats.org/officeDocument/2006/relationships/image" Target="../media/image122.jpeg"/><Relationship Id="rId30" Type="http://schemas.openxmlformats.org/officeDocument/2006/relationships/image" Target="../media/image125.jpeg"/><Relationship Id="rId35" Type="http://schemas.openxmlformats.org/officeDocument/2006/relationships/image" Target="../media/image13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cs.bath.ac.uk/brown/papers/ijcv2007.pdf" TargetMode="External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.russellhewett.com/Colorado/Colorado-Panorama/2694311_sUXTb" TargetMode="Externa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6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5" Type="http://schemas.openxmlformats.org/officeDocument/2006/relationships/image" Target="../media/image15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Relationship Id="rId14" Type="http://schemas.openxmlformats.org/officeDocument/2006/relationships/image" Target="../media/image1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hotos.russellhewett.com/Ireland/Ireland-Panorama/1537976_3KPgc" TargetMode="Externa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hyperlink" Target="http://photos.russellhewett.com/Switzerland/Switzerland-Preview/13751686_fpNfK" TargetMode="Externa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hy6kPotaE" TargetMode="External"/><Relationship Id="rId2" Type="http://schemas.openxmlformats.org/officeDocument/2006/relationships/hyperlink" Target="https://www.youtube.com/watch?v=agI5za_gHH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ICkKNndEt4" TargetMode="External"/><Relationship Id="rId4" Type="http://schemas.openxmlformats.org/officeDocument/2006/relationships/hyperlink" Target="https://www.youtube.com/watch?v=Vt9vv1zCnLA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russellhewett.com/Random-and-Misc/Contests/3889511_cGhzm" TargetMode="External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hyperlink" Target="http://photos.russellhewett.com/Colorado/Colorado-Previews/2605757_evd3v" TargetMode="Externa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10/27/15</a:t>
            </a:r>
            <a:endParaRPr lang="en-US" dirty="0"/>
          </a:p>
        </p:txBody>
      </p:sp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2488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707136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816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Today: Image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Combine two or more overlapping images to make one larger image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 example</a:t>
            </a:r>
          </a:p>
        </p:txBody>
      </p:sp>
      <p:grpSp>
        <p:nvGrpSpPr>
          <p:cNvPr id="16389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6392" name="Picture 17" descr="small-P101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3" name="Picture 18" descr="small-P10100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4" name="Picture 19" descr="small-P10100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5" name="Picture 20" descr="small-P10100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6" name="Picture 21" descr="small-P10100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7" name="Picture 22" descr="small-P10100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8" name="Picture 23" descr="small-P101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pic>
        <p:nvPicPr>
          <p:cNvPr id="16390" name="Picture 25" descr="small-emla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Views from rotating camera</a:t>
            </a:r>
          </a:p>
        </p:txBody>
      </p:sp>
      <p:sp>
        <p:nvSpPr>
          <p:cNvPr id="18435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846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8462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8464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5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3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8458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0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9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18440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18450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8448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 stitching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17441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75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7437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7433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93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98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basics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Do on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problem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x’ = K’ [R’ t’] X’</a:t>
            </a:r>
          </a:p>
          <a:p>
            <a:pPr>
              <a:defRPr/>
            </a:pPr>
            <a:r>
              <a:rPr lang="en-US" dirty="0" smtClean="0"/>
              <a:t>t=t’=0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x‘=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 smtClean="0"/>
              <a:t>where</a:t>
            </a:r>
            <a:r>
              <a:rPr lang="en-US" dirty="0" smtClean="0"/>
              <a:t> 	  H = K’ R’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67238" y="2501900"/>
            <a:ext cx="25146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0" y="2438400"/>
            <a:ext cx="2743200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248400" y="41910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5410200" y="3276600"/>
            <a:ext cx="1371600" cy="457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829300" y="3314700"/>
            <a:ext cx="1371600" cy="381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5791200" y="35052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20490" name="TextBox 14"/>
          <p:cNvSpPr txBox="1">
            <a:spLocks noChangeArrowheads="1"/>
          </p:cNvSpPr>
          <p:nvPr/>
        </p:nvSpPr>
        <p:spPr bwMode="auto">
          <a:xfrm>
            <a:off x="6553200" y="3505200"/>
            <a:ext cx="29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f'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705600" y="1143000"/>
            <a:ext cx="29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295900" y="2552700"/>
            <a:ext cx="2590800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781800" y="1981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6096000" y="28194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/>
              <a:t>'</a:t>
            </a:r>
          </a:p>
        </p:txBody>
      </p:sp>
      <p:cxnSp>
        <p:nvCxnSpPr>
          <p:cNvPr id="22" name="Straight Arrow Connector 21"/>
          <p:cNvCxnSpPr>
            <a:stCxn id="20494" idx="3"/>
          </p:cNvCxnSpPr>
          <p:nvPr/>
        </p:nvCxnSpPr>
        <p:spPr>
          <a:xfrm flipV="1">
            <a:off x="6451600" y="2819400"/>
            <a:ext cx="101600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683375" y="2339975"/>
            <a:ext cx="19685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TextBox 24"/>
          <p:cNvSpPr txBox="1">
            <a:spLocks noChangeArrowheads="1"/>
          </p:cNvSpPr>
          <p:nvPr/>
        </p:nvSpPr>
        <p:spPr bwMode="auto">
          <a:xfrm>
            <a:off x="6858000" y="1230313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Project onto a surface and blend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Detect/extract </a:t>
            </a:r>
            <a:r>
              <a:rPr lang="en-US" dirty="0" err="1" smtClean="0"/>
              <a:t>keypoints</a:t>
            </a:r>
            <a:r>
              <a:rPr lang="en-US" dirty="0" smtClean="0"/>
              <a:t> (e.g., </a:t>
            </a:r>
            <a:r>
              <a:rPr lang="en-US" dirty="0" err="1" smtClean="0"/>
              <a:t>DoG</a:t>
            </a:r>
            <a:r>
              <a:rPr lang="en-US" dirty="0" smtClean="0"/>
              <a:t>/SIFT)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(most similar features, compared to 2</a:t>
            </a:r>
            <a:r>
              <a:rPr lang="en-US" baseline="30000" dirty="0" smtClean="0"/>
              <a:t>nd</a:t>
            </a:r>
            <a:r>
              <a:rPr lang="en-US" dirty="0" smtClean="0"/>
              <a:t> most similar)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557587"/>
            <a:ext cx="43413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3505200"/>
          <a:ext cx="15700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05200"/>
                        <a:ext cx="1570037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65163" y="51054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51054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81400" y="3200400"/>
          <a:ext cx="1052512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4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00400"/>
                        <a:ext cx="1052512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105400" y="2971800"/>
          <a:ext cx="2251659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971800"/>
                        <a:ext cx="2251659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7772400" y="4553450"/>
          <a:ext cx="533400" cy="2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Equation" r:id="rId11" imgW="545760" imgH="2082600" progId="Equation.3">
                  <p:embed/>
                </p:oleObj>
              </mc:Choice>
              <mc:Fallback>
                <p:oleObj name="Equation" r:id="rId11" imgW="545760" imgH="2082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553450"/>
                        <a:ext cx="533400" cy="203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 smtClean="0"/>
              <a:t>Apply SVD: </a:t>
            </a:r>
            <a:r>
              <a:rPr lang="en-US" sz="2400" b="1" i="1" dirty="0" smtClean="0"/>
              <a:t>UDV</a:t>
            </a:r>
            <a:r>
              <a:rPr lang="en-US" sz="2400" i="1" baseline="30000" dirty="0" smtClean="0"/>
              <a:t>T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</a:t>
            </a:r>
            <a:r>
              <a:rPr lang="en-US" sz="2400" b="1" i="1" dirty="0" smtClean="0"/>
              <a:t>A</a:t>
            </a:r>
          </a:p>
          <a:p>
            <a:r>
              <a:rPr lang="en-US" sz="2400" b="1" i="1" dirty="0" smtClean="0"/>
              <a:t>h = </a:t>
            </a:r>
            <a:r>
              <a:rPr lang="en-US" sz="2400" b="1" i="1" dirty="0" err="1" smtClean="0"/>
              <a:t>V</a:t>
            </a:r>
            <a:r>
              <a:rPr lang="en-US" sz="2400" baseline="-25000" dirty="0" err="1" smtClean="0"/>
              <a:t>smallest</a:t>
            </a:r>
            <a:r>
              <a:rPr lang="en-US" sz="2400" dirty="0" smtClean="0"/>
              <a:t> (column of </a:t>
            </a:r>
            <a:r>
              <a:rPr lang="en-US" sz="2400" b="1" i="1" dirty="0" smtClean="0"/>
              <a:t>V</a:t>
            </a:r>
            <a:r>
              <a:rPr lang="en-US" sz="2400" dirty="0" smtClean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411538" y="48815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8" y="48815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/>
        </p:nvGraphicFramePr>
        <p:xfrm>
          <a:off x="1219200" y="5029200"/>
          <a:ext cx="2819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Equation" r:id="rId6" imgW="1790640" imgH="939600" progId="Equation.3">
                  <p:embed/>
                </p:oleObj>
              </mc:Choice>
              <mc:Fallback>
                <p:oleObj name="Equation" r:id="rId6" imgW="1790640" imgH="939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2819400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600" y="1922462"/>
          <a:ext cx="876617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Equation" r:id="rId8" imgW="4190760" imgH="939600" progId="Equation.3">
                  <p:embed/>
                </p:oleObj>
              </mc:Choice>
              <mc:Fallback>
                <p:oleObj name="Equation" r:id="rId8" imgW="419076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22462"/>
                        <a:ext cx="8766175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57800" y="50292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u and v are ~=1 on average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(see Hartley and Zisserman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352800" y="3962400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962400"/>
                        <a:ext cx="11128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862513" y="3917950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3" y="3917950"/>
                        <a:ext cx="12731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3124200" y="5486400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486400"/>
                        <a:ext cx="1846263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/>
        </p:nvGraphicFramePr>
        <p:xfrm>
          <a:off x="3124200" y="6096000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6096000"/>
                        <a:ext cx="12461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709912"/>
              </p:ext>
            </p:extLst>
          </p:nvPr>
        </p:nvGraphicFramePr>
        <p:xfrm>
          <a:off x="2590800" y="4995864"/>
          <a:ext cx="381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995864"/>
                        <a:ext cx="381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For good/interesting </a:t>
            </a:r>
            <a:r>
              <a:rPr lang="en-US" dirty="0"/>
              <a:t>blending results</a:t>
            </a:r>
            <a:r>
              <a:rPr lang="en-US" dirty="0" smtClean="0"/>
              <a:t>:  (really, most pages fit here)</a:t>
            </a:r>
            <a:endParaRPr lang="en-US" dirty="0"/>
          </a:p>
          <a:p>
            <a:r>
              <a:rPr lang="en-US" dirty="0">
                <a:hlinkClick r:id="rId2"/>
              </a:rPr>
              <a:t>https://web.engr.illinois.edu/~cchen156/cs445/proj3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  <a:p>
            <a:r>
              <a:rPr lang="en-US" dirty="0">
                <a:hlinkClick r:id="rId3"/>
              </a:rPr>
              <a:t>https://web.engr.illinois.edu/~ulzeean2/cs445/proj3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r>
              <a:rPr lang="en-US" dirty="0">
                <a:hlinkClick r:id="rId4"/>
              </a:rPr>
              <a:t>https://web.engr.illinois.edu/~bechapm2/cs445/proj3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  <a:p>
            <a:r>
              <a:rPr lang="en-US" dirty="0">
                <a:hlinkClick r:id="rId5"/>
              </a:rPr>
              <a:t>https://web.engr.illinois.edu/~gubatan2/cs445/proj3</a:t>
            </a:r>
            <a:r>
              <a:rPr lang="en-US" dirty="0" smtClean="0">
                <a:hlinkClick r:id="rId5"/>
              </a:rPr>
              <a:t>/</a:t>
            </a:r>
            <a:endParaRPr lang="en-US" dirty="0"/>
          </a:p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://web.engr.illinois.edu/~zli16/cs445/proj3</a:t>
            </a:r>
            <a:r>
              <a:rPr lang="en-US" dirty="0" smtClean="0">
                <a:hlinkClick r:id="rId6"/>
              </a:rPr>
              <a:t>/</a:t>
            </a:r>
            <a:endParaRPr lang="en-US" dirty="0"/>
          </a:p>
          <a:p>
            <a:r>
              <a:rPr lang="en-US" dirty="0">
                <a:hlinkClick r:id="rId7"/>
              </a:rPr>
              <a:t>https://web.engr.illinois.edu/~ramados2/cs445/proj3</a:t>
            </a:r>
            <a:r>
              <a:rPr lang="en-US" dirty="0" smtClean="0">
                <a:hlinkClick r:id="rId7"/>
              </a:rPr>
              <a:t>/</a:t>
            </a:r>
            <a:endParaRPr lang="en-US" dirty="0"/>
          </a:p>
          <a:p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://web.engr.illinois.edu/~hoskere2/cs445/proj3</a:t>
            </a:r>
            <a:r>
              <a:rPr lang="en-US" dirty="0" smtClean="0">
                <a:hlinkClick r:id="rId8"/>
              </a:rPr>
              <a:t>/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https://web.engr.illinois.edu/~mwakaba2/cs445/proj3</a:t>
            </a:r>
            <a:r>
              <a:rPr lang="en-US" dirty="0" smtClean="0">
                <a:hlinkClick r:id="rId9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overall correctness of implementation (including the color2gray section):</a:t>
            </a:r>
          </a:p>
          <a:p>
            <a:r>
              <a:rPr lang="en-US" dirty="0">
                <a:hlinkClick r:id="rId10"/>
              </a:rPr>
              <a:t>https://web.engr.illinois.edu/~yhsu30/cs445/proj3/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NPR:</a:t>
            </a:r>
          </a:p>
          <a:p>
            <a:r>
              <a:rPr lang="en-US" dirty="0">
                <a:hlinkClick r:id="rId11"/>
              </a:rPr>
              <a:t>https://web.engr.illinois.edu/~mnmeyer2/cs445/proj3</a:t>
            </a:r>
            <a:r>
              <a:rPr lang="en-US" dirty="0" smtClean="0">
                <a:hlinkClick r:id="rId11"/>
              </a:rPr>
              <a:t>/</a:t>
            </a:r>
            <a:endParaRPr lang="en-US" dirty="0"/>
          </a:p>
          <a:p>
            <a:r>
              <a:rPr lang="en-US" dirty="0">
                <a:hlinkClick r:id="rId12"/>
              </a:rPr>
              <a:t>https://web.engr.illinois.edu/~myeh2/cs445/proj3</a:t>
            </a:r>
            <a:r>
              <a:rPr lang="en-US" dirty="0" smtClean="0">
                <a:hlinkClick r:id="rId12"/>
              </a:rPr>
              <a:t>/</a:t>
            </a:r>
            <a:r>
              <a:rPr lang="en-US" dirty="0" smtClean="0"/>
              <a:t> (+ other good results)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33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RANSAC: </a:t>
            </a:r>
            <a:r>
              <a:rPr lang="en-US" dirty="0" err="1" smtClean="0"/>
              <a:t>RANdom</a:t>
            </a:r>
            <a:r>
              <a:rPr lang="en-US" dirty="0" smtClean="0"/>
              <a:t> </a:t>
            </a:r>
            <a:r>
              <a:rPr lang="en-US" dirty="0" err="1" smtClean="0"/>
              <a:t>SAmple</a:t>
            </a:r>
            <a:r>
              <a:rPr lang="en-US" dirty="0" smtClean="0"/>
              <a:t> Consensus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	Scenario: We’ve got way more matched points than needed to fit the parameters, but we’re not sure which are correct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RANSAC Algorithm</a:t>
            </a:r>
          </a:p>
          <a:p>
            <a:pPr marL="514350" indent="-514350"/>
            <a:r>
              <a:rPr lang="en-US" sz="3000" dirty="0" smtClean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 smtClean="0"/>
              <a:t>Randomly select a sample</a:t>
            </a:r>
          </a:p>
          <a:p>
            <a:pPr marL="914400" lvl="1" indent="-514350"/>
            <a:r>
              <a:rPr lang="en-US" sz="2600" dirty="0" smtClean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 smtClean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3000" dirty="0" smtClean="0"/>
              <a:t>See how many other points agree</a:t>
            </a:r>
          </a:p>
          <a:p>
            <a:pPr marL="514350" indent="-514350"/>
            <a:r>
              <a:rPr lang="en-US" sz="3000" dirty="0" smtClean="0"/>
              <a:t>Best estimate is one with most agreement</a:t>
            </a:r>
          </a:p>
          <a:p>
            <a:pPr marL="914400" lvl="1" indent="-514350"/>
            <a:r>
              <a:rPr lang="en-US" sz="2600" dirty="0" smtClean="0"/>
              <a:t>can use agreeing points to refine estimate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30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3276600" y="3886200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86200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each image onto the same surface and blend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Projection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Many to choose: planar, cylindrical, spherical, cubic, etc.</a:t>
            </a:r>
          </a:p>
        </p:txBody>
      </p:sp>
      <p:pic>
        <p:nvPicPr>
          <p:cNvPr id="66562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 cstate="print"/>
          <a:srcRect t="25000" b="26389"/>
          <a:stretch>
            <a:fillRect/>
          </a:stretch>
        </p:blipFill>
        <p:spPr bwMode="auto">
          <a:xfrm>
            <a:off x="457200" y="2590800"/>
            <a:ext cx="836022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04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7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87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39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8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5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47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979" y="2384375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45991" y="19955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04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39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04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8591550" cy="5467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7400" y="56388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Planar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6645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2209800"/>
            <a:ext cx="85344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38600" y="1676400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28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803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8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66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9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048000" y="1343055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4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1748" y="12870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80529" y="6065966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Results</a:t>
            </a:r>
            <a:endParaRPr lang="en-US" dirty="0"/>
          </a:p>
        </p:txBody>
      </p:sp>
      <p:pic>
        <p:nvPicPr>
          <p:cNvPr id="65538" name="Picture 2" descr="https://web.engr.illinois.edu/~cchen156/cs445/proj3/im_mixblen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3024219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4883" y="635669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 </a:t>
            </a:r>
            <a:r>
              <a:rPr lang="en-US" dirty="0" err="1" smtClean="0"/>
              <a:t>Chen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402" y="2743200"/>
            <a:ext cx="5444072" cy="30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819514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Ulzee</a:t>
            </a:r>
            <a:r>
              <a:rPr lang="en-US" dirty="0" smtClean="0"/>
              <a:t> 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905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919288"/>
            <a:ext cx="908685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 t="4574" b="4574"/>
          <a:stretch>
            <a:fillRect/>
          </a:stretch>
        </p:blipFill>
        <p:spPr bwMode="auto">
          <a:xfrm>
            <a:off x="28575" y="2057400"/>
            <a:ext cx="908685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29000" y="137160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04800" y="838200"/>
            <a:ext cx="8534400" cy="297180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 cstate="print"/>
          <a:srcRect l="-629" t="4574" b="4574"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48600" y="3352800"/>
            <a:ext cx="889987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Planar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6248400"/>
            <a:ext cx="1364476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Cylindrical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gain adjustment</a:t>
            </a:r>
            <a:endParaRPr lang="en-US" dirty="0"/>
          </a:p>
        </p:txBody>
      </p:sp>
      <p:pic>
        <p:nvPicPr>
          <p:cNvPr id="67586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t="22300" r="1878" b="23345"/>
          <a:stretch>
            <a:fillRect/>
          </a:stretch>
        </p:blipFill>
        <p:spPr bwMode="auto">
          <a:xfrm>
            <a:off x="228600" y="1713470"/>
            <a:ext cx="4724400" cy="1659924"/>
          </a:xfrm>
          <a:prstGeom prst="rect">
            <a:avLst/>
          </a:prstGeom>
          <a:noFill/>
        </p:spPr>
      </p:pic>
      <p:pic>
        <p:nvPicPr>
          <p:cNvPr id="67587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t="22028" r="1552" b="23427"/>
          <a:stretch>
            <a:fillRect/>
          </a:stretch>
        </p:blipFill>
        <p:spPr bwMode="auto">
          <a:xfrm>
            <a:off x="228600" y="3886200"/>
            <a:ext cx="4876800" cy="171347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l="28487" t="22300" r="57269" b="23345"/>
          <a:stretch>
            <a:fillRect/>
          </a:stretch>
        </p:blipFill>
        <p:spPr bwMode="auto">
          <a:xfrm>
            <a:off x="5638800" y="1905000"/>
            <a:ext cx="1447800" cy="3504284"/>
          </a:xfrm>
          <a:prstGeom prst="rect">
            <a:avLst/>
          </a:prstGeom>
          <a:noFill/>
        </p:spPr>
      </p:pic>
      <p:pic>
        <p:nvPicPr>
          <p:cNvPr id="6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l="27688" t="22028" r="58468" b="23427"/>
          <a:stretch>
            <a:fillRect/>
          </a:stretch>
        </p:blipFill>
        <p:spPr bwMode="auto">
          <a:xfrm>
            <a:off x="7512477" y="1905000"/>
            <a:ext cx="1402923" cy="3505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7144512" y="35814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346607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Automatically choosing images to stitch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24582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24609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0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1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2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24585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6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4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5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6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8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4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0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 and Lowe 2003, 2007</a:t>
            </a:r>
          </a:p>
        </p:txBody>
      </p:sp>
      <p:sp>
        <p:nvSpPr>
          <p:cNvPr id="24581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Some of following material from Brown and Lowe 2003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inliers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 smtClean="0"/>
              <a:t>keypoints</a:t>
            </a:r>
            <a:r>
              <a:rPr lang="en-US" dirty="0" smtClean="0"/>
              <a:t> </a:t>
            </a:r>
            <a:r>
              <a:rPr lang="en-US" dirty="0"/>
              <a:t>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972300" y="59817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iccv2003\images\SIFT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Initial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8677" name="Picture 7" descr="C:\WINDOWS\Desktop\is2003\images\matche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WINDOWS\Desktop\is2003\images\matche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Final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Results</a:t>
            </a:r>
            <a:endParaRPr lang="en-US" dirty="0"/>
          </a:p>
        </p:txBody>
      </p:sp>
      <p:pic>
        <p:nvPicPr>
          <p:cNvPr id="66562" name="Picture 2" descr="https://web.engr.illinois.edu/~bechapm2/cs445/proj3/assets/martian/mart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24419"/>
            <a:ext cx="196272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https://web.engr.illinois.edu/~bechapm2/cs445/proj3/assets/martian/stra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59910"/>
            <a:ext cx="1752600" cy="26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https://web.engr.illinois.edu/~bechapm2/cs445/proj3/assets/martian/fig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190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1927" y="225669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390938" y="219665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41148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Blade Chapman</a:t>
            </a:r>
            <a:endParaRPr lang="en-US" dirty="0"/>
          </a:p>
        </p:txBody>
      </p:sp>
      <p:pic>
        <p:nvPicPr>
          <p:cNvPr id="66568" name="Picture 8" descr="https://web.engr.illinois.edu/~gubatan2/cs445/proj3/results/mike-faizan-af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5948"/>
            <a:ext cx="2496127" cy="17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9160" y="625957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 </a:t>
            </a:r>
            <a:r>
              <a:rPr lang="en-US" dirty="0" err="1" smtClean="0"/>
              <a:t>Gubutan</a:t>
            </a:r>
            <a:endParaRPr lang="en-US" dirty="0"/>
          </a:p>
        </p:txBody>
      </p:sp>
      <p:pic>
        <p:nvPicPr>
          <p:cNvPr id="66570" name="Picture 10" descr="https://web.engr.illinois.edu/~ramados2/cs445/proj3/report_0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541643"/>
            <a:ext cx="3103838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1600" y="6128989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Vivek</a:t>
            </a:r>
            <a:r>
              <a:rPr lang="en-US" dirty="0" smtClean="0"/>
              <a:t> </a:t>
            </a:r>
            <a:r>
              <a:rPr lang="en-US" dirty="0" err="1" smtClean="0"/>
              <a:t>Ramadoss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88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9701" name="Picture 1032" descr="C:\WINDOWS\Desktop\iccv2003\images\inlier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33" descr="C:\WINDOWS\Desktop\iccv2003\images\inlier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30725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2771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2795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7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8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9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1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2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3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4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5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0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2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3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7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3795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3834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5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6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7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8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9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1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2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3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4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5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6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7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8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9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0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1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2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3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4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5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6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7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3797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6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4819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34846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9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20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34822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4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5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676400"/>
            <a:ext cx="3048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Non-linear minimization of re-projection error</a:t>
            </a:r>
          </a:p>
          <a:p>
            <a:endParaRPr lang="en-US" smtClean="0"/>
          </a:p>
          <a:p>
            <a:r>
              <a:rPr lang="en-US" sz="2400" smtClean="0"/>
              <a:t> 		where</a:t>
            </a:r>
            <a:r>
              <a:rPr lang="en-US" smtClean="0"/>
              <a:t> 	  </a:t>
            </a:r>
            <a:r>
              <a:rPr lang="en-US" b="1" smtClean="0"/>
              <a:t>H</a:t>
            </a:r>
            <a:r>
              <a:rPr lang="en-US" smtClean="0"/>
              <a:t> = </a:t>
            </a:r>
            <a:r>
              <a:rPr lang="en-US" b="1" smtClean="0"/>
              <a:t>K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smtClean="0"/>
              <a:t>’ </a:t>
            </a:r>
            <a:r>
              <a:rPr lang="en-US" b="1" smtClean="0"/>
              <a:t>R</a:t>
            </a:r>
            <a:r>
              <a:rPr lang="en-US" baseline="30000" smtClean="0"/>
              <a:t>-1</a:t>
            </a:r>
            <a:r>
              <a:rPr lang="en-US" smtClean="0"/>
              <a:t> </a:t>
            </a:r>
            <a:r>
              <a:rPr lang="en-US" b="1" smtClean="0"/>
              <a:t>K</a:t>
            </a:r>
            <a:r>
              <a:rPr lang="en-US" baseline="30000" smtClean="0"/>
              <a:t>-1</a:t>
            </a:r>
          </a:p>
          <a:p>
            <a:endParaRPr lang="en-US" baseline="30000" smtClean="0"/>
          </a:p>
          <a:p>
            <a:endParaRPr lang="en-US" baseline="30000" smtClean="0"/>
          </a:p>
          <a:p>
            <a:endParaRPr lang="en-US" baseline="30000" smtClean="0"/>
          </a:p>
          <a:p>
            <a:r>
              <a:rPr lang="en-US" smtClean="0"/>
              <a:t>Solve non-linear least squares (Levenberg-Marquardt algorithm)</a:t>
            </a:r>
          </a:p>
          <a:p>
            <a:pPr lvl="1"/>
            <a:r>
              <a:rPr lang="en-US" baseline="30000" smtClean="0"/>
              <a:t> </a:t>
            </a:r>
            <a:r>
              <a:rPr lang="en-US" smtClean="0"/>
              <a:t>See paper for details</a:t>
            </a:r>
            <a:endParaRPr lang="en-US" baseline="3000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1295400" y="2971800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69875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144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2590800"/>
            <a:ext cx="1201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</p:txBody>
      </p:sp>
      <p:pic>
        <p:nvPicPr>
          <p:cNvPr id="36868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37892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https://web.engr.illinois.edu/~zli16/cs445/proj3/quadM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5085"/>
            <a:ext cx="4343400" cy="30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6766" y="423614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Zhenbang</a:t>
            </a:r>
            <a:r>
              <a:rPr lang="en-US" dirty="0" smtClean="0"/>
              <a:t> Li</a:t>
            </a:r>
            <a:endParaRPr lang="en-US" dirty="0"/>
          </a:p>
        </p:txBody>
      </p:sp>
      <p:pic>
        <p:nvPicPr>
          <p:cNvPr id="68610" name="Picture 2" descr="https://web.engr.illinois.edu/~yhsu30/cs445/proj3/Mixed_Resul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t="5823" r="9920" b="10521"/>
          <a:stretch/>
        </p:blipFill>
        <p:spPr bwMode="auto">
          <a:xfrm>
            <a:off x="4937683" y="3657283"/>
            <a:ext cx="365760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94001" y="6017697"/>
            <a:ext cx="174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Yao-</a:t>
            </a:r>
            <a:r>
              <a:rPr lang="en-US" dirty="0" err="1" smtClean="0"/>
              <a:t>Tsung</a:t>
            </a:r>
            <a:r>
              <a:rPr lang="en-US" dirty="0" smtClean="0"/>
              <a:t> Hsu</a:t>
            </a:r>
            <a:endParaRPr lang="en-US" dirty="0"/>
          </a:p>
        </p:txBody>
      </p:sp>
      <p:pic>
        <p:nvPicPr>
          <p:cNvPr id="68612" name="Picture 4" descr="https://web.engr.illinois.edu/~myeh2/cs445/proj3/pics/glass-beach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910" y="286495"/>
            <a:ext cx="4038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2743200"/>
            <a:ext cx="196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Mao-Chuang </a:t>
            </a:r>
            <a:r>
              <a:rPr lang="en-US" dirty="0" err="1" smtClean="0"/>
              <a:t>Yeh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39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Gain compensation: minimize intensity difference of overlapping pixels</a:t>
            </a:r>
          </a:p>
          <a:p>
            <a:endParaRPr lang="en-US" smtClean="0"/>
          </a:p>
          <a:p>
            <a:r>
              <a:rPr lang="en-US" smtClean="0"/>
              <a:t>Blending</a:t>
            </a:r>
          </a:p>
          <a:p>
            <a:pPr lvl="1"/>
            <a:r>
              <a:rPr lang="en-US" smtClean="0"/>
              <a:t>Pixels near center of image get more weight</a:t>
            </a:r>
          </a:p>
          <a:p>
            <a:pPr lvl="1"/>
            <a:r>
              <a:rPr lang="en-US" smtClean="0"/>
              <a:t>Multiband blending to prevent blurring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Multi-band Blending (</a:t>
            </a:r>
            <a:r>
              <a:rPr lang="en-US" dirty="0" err="1" smtClean="0"/>
              <a:t>Laplacian</a:t>
            </a:r>
            <a:r>
              <a:rPr lang="en-US" dirty="0" smtClean="0"/>
              <a:t> Pyramid)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Burt &amp; Adelson 1983</a:t>
            </a:r>
          </a:p>
          <a:p>
            <a:pPr lvl="1" eaLnBrk="1" hangingPunct="1"/>
            <a:r>
              <a:rPr lang="en-US" smtClean="0"/>
              <a:t>Blend frequency bands over range </a:t>
            </a:r>
            <a:r>
              <a:rPr lang="en-US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smtClean="0"/>
              <a:t> </a:t>
            </a:r>
            <a:r>
              <a:rPr lang="en-US" smtClean="0">
                <a:latin typeface="Symbol" pitchFamily="18" charset="2"/>
              </a:rPr>
              <a:t>l</a:t>
            </a:r>
          </a:p>
        </p:txBody>
      </p:sp>
      <p:pic>
        <p:nvPicPr>
          <p:cNvPr id="40964" name="Picture 5" descr="C:\WINDOWS\Desktop\iccv2003\green\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0" y="704850"/>
            <a:ext cx="371475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1281113"/>
            <a:ext cx="78771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Rectify images so that “up” is vertical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52600"/>
            <a:ext cx="5029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810000"/>
            <a:ext cx="6019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135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Harley and Zisserman: Multi-view Geometry book</a:t>
            </a:r>
          </a:p>
          <a:p>
            <a:r>
              <a:rPr lang="en-US" sz="2800" dirty="0" smtClean="0"/>
              <a:t>DLT algorithm: HZ p. 91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4.2), p. 585</a:t>
            </a:r>
          </a:p>
          <a:p>
            <a:r>
              <a:rPr lang="en-US" sz="2800" dirty="0" smtClean="0"/>
              <a:t>Normalization: HZ p. 107-109 (</a:t>
            </a:r>
            <a:r>
              <a:rPr lang="en-US" sz="2800" dirty="0" err="1" smtClean="0"/>
              <a:t>alg</a:t>
            </a:r>
            <a:r>
              <a:rPr lang="en-US" sz="2800" dirty="0" smtClean="0"/>
              <a:t> 4.2)</a:t>
            </a:r>
          </a:p>
          <a:p>
            <a:r>
              <a:rPr lang="en-US" sz="2800" dirty="0" smtClean="0"/>
              <a:t>RANSAC: HZ Sec 4.7, p. 123, </a:t>
            </a:r>
            <a:r>
              <a:rPr lang="en-US" sz="2800" dirty="0" err="1" smtClean="0"/>
              <a:t>alg</a:t>
            </a:r>
            <a:r>
              <a:rPr lang="en-US" sz="2800" dirty="0" smtClean="0"/>
              <a:t> 4.6</a:t>
            </a:r>
          </a:p>
          <a:p>
            <a:r>
              <a:rPr lang="en-US" sz="2800" dirty="0" smtClean="0"/>
              <a:t>Tutorial: </a:t>
            </a:r>
            <a:r>
              <a:rPr lang="en-US" sz="2800" dirty="0" smtClean="0">
                <a:hlinkClick r:id="rId2"/>
              </a:rPr>
              <a:t>http://users.cecs.anu.edu.au/~hartley/Papers/CVPR99-tutorial/tut_4up.pdf</a:t>
            </a:r>
            <a:endParaRPr lang="en-US" sz="28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072786" y="152400"/>
            <a:ext cx="5014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Tips and Photos from Russ Hewett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22538" y="152400"/>
            <a:ext cx="413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Capturing Panoramic Images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57200" y="9271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Tripod vs Handheld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Help from modern cameras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Leveling tripod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Gigapan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Or wing it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57200" y="3581400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Consistent exposure between frames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Gives smooth transitions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Manual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Makes consistent exposure of dynamic scenes easier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But scenes don’t have constant intensity everywhere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57200" y="54102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Caution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Distortion in lens (Pin Cushion, Barrel, and Fisheye)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Polarizing filters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Sharpness in image edge / overlap region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57200" y="2514600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Image Sequence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Requires a reasonable amount of overlap (at least 15-30%)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Enough to overcome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43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16mm, f/22, 1/40s</a:t>
            </a:r>
          </a:p>
        </p:txBody>
      </p:sp>
      <p:pic>
        <p:nvPicPr>
          <p:cNvPr id="2055" name="Picture 7" descr="DSC_0066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6" name="Picture 8" descr="DSC_006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417763"/>
            <a:ext cx="2895600" cy="1925637"/>
          </a:xfrm>
          <a:prstGeom prst="rect">
            <a:avLst/>
          </a:prstGeom>
          <a:noFill/>
        </p:spPr>
      </p:pic>
      <p:pic>
        <p:nvPicPr>
          <p:cNvPr id="2057" name="Picture 9" descr="DSC_0068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417763"/>
            <a:ext cx="2895600" cy="192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02978" y="6313118"/>
            <a:ext cx="333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Vedhus Hoskere (Gloss Effect)</a:t>
            </a:r>
            <a:endParaRPr lang="en-US" dirty="0"/>
          </a:p>
        </p:txBody>
      </p:sp>
      <p:pic>
        <p:nvPicPr>
          <p:cNvPr id="67586" name="Picture 2" descr="https://web.engr.illinois.edu/~hoskere2/cs445/proj3/dolph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69" y="4495800"/>
            <a:ext cx="2864947" cy="18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https://web.engr.illinois.edu/~hoskere2/cs445/proj3/emb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82" y="4495800"/>
            <a:ext cx="2864947" cy="18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8" descr="https://web.engr.illinois.edu/~mnmeyer2/cs445/proj3/images/nprresult_luk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85" y="1632559"/>
            <a:ext cx="299491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0" descr="https://web.engr.illinois.edu/~mnmeyer2/cs445/proj3/images/starwars_luk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632558"/>
            <a:ext cx="2994916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613759"/>
            <a:ext cx="373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Michael Meyer (Texture Flattening)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79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36850" y="15240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9363"/>
            <a:ext cx="9144000" cy="190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0" y="152400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360 Degrees, Tripod Leveled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Tokina 12-24mm @ 12mm, f/8, 1/125s</a:t>
            </a:r>
          </a:p>
        </p:txBody>
      </p:sp>
      <p:pic>
        <p:nvPicPr>
          <p:cNvPr id="4101" name="Picture 5" descr="DSC_0001-nc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2" name="Picture 6" descr="DSC_0002-nc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3" name="Picture 7" descr="DSC_0003-nc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4" name="Picture 8" descr="DSC_0004-nc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685800"/>
            <a:ext cx="2106613" cy="1401763"/>
          </a:xfrm>
          <a:prstGeom prst="rect">
            <a:avLst/>
          </a:prstGeom>
          <a:noFill/>
        </p:spPr>
      </p:pic>
      <p:pic>
        <p:nvPicPr>
          <p:cNvPr id="4105" name="Picture 9" descr="DSC_0005-nc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6" name="Picture 10" descr="DSC_0006-nc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7" name="Picture 11" descr="DSC_0007-nc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8" name="Picture 12" descr="DSC_0008-nc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2209800"/>
            <a:ext cx="2106613" cy="1401763"/>
          </a:xfrm>
          <a:prstGeom prst="rect">
            <a:avLst/>
          </a:prstGeom>
          <a:noFill/>
        </p:spPr>
      </p:pic>
      <p:pic>
        <p:nvPicPr>
          <p:cNvPr id="4109" name="Picture 13" descr="DSC_0009-nc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0" name="Picture 14" descr="DSC_0010-nc (Custom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1" name="Picture 15" descr="DSC_0011-nc (Custom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82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2" name="Picture 16" descr="DSC_0012-nc (Custom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3733800"/>
            <a:ext cx="2106613" cy="1401763"/>
          </a:xfrm>
          <a:prstGeom prst="rect">
            <a:avLst/>
          </a:prstGeom>
          <a:noFill/>
        </p:spPr>
      </p:pic>
      <p:pic>
        <p:nvPicPr>
          <p:cNvPr id="4113" name="Picture 17" descr="DSC_0013-nc (Custom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62200" y="5181600"/>
            <a:ext cx="2106613" cy="1401763"/>
          </a:xfrm>
          <a:prstGeom prst="rect">
            <a:avLst/>
          </a:prstGeom>
          <a:noFill/>
        </p:spPr>
      </p:pic>
      <p:pic>
        <p:nvPicPr>
          <p:cNvPr id="4114" name="Picture 18" descr="DSC_0014-nc (Custom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8200" y="5181600"/>
            <a:ext cx="2106613" cy="1401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75038" y="152400"/>
            <a:ext cx="215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Howth, Ireland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5125" name="Picture 5" descr="panorama_1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6550"/>
            <a:ext cx="9120188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19800" y="6583363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Nikon 18-70mm @ 70mm, f/6.3, 1/200s</a:t>
            </a:r>
          </a:p>
        </p:txBody>
      </p:sp>
      <p:pic>
        <p:nvPicPr>
          <p:cNvPr id="6149" name="Picture 5" descr="DSC_020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0" name="Picture 6" descr="DSC_020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1" name="Picture 7" descr="DSC_021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609600"/>
            <a:ext cx="2932113" cy="1951038"/>
          </a:xfrm>
          <a:prstGeom prst="rect">
            <a:avLst/>
          </a:prstGeom>
          <a:noFill/>
        </p:spPr>
      </p:pic>
      <p:pic>
        <p:nvPicPr>
          <p:cNvPr id="6152" name="Picture 8" descr="DSC_0211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3" name="Picture 9" descr="DSC_0212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4" name="Picture 10" descr="DSC_0213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590800"/>
            <a:ext cx="2932113" cy="1951038"/>
          </a:xfrm>
          <a:prstGeom prst="rect">
            <a:avLst/>
          </a:prstGeom>
          <a:noFill/>
        </p:spPr>
      </p:pic>
      <p:pic>
        <p:nvPicPr>
          <p:cNvPr id="6155" name="Picture 11" descr="DSC_0214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6" name="Picture 12" descr="DSC_0215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4572000"/>
            <a:ext cx="2932113" cy="1951038"/>
          </a:xfrm>
          <a:prstGeom prst="rect">
            <a:avLst/>
          </a:prstGeom>
          <a:noFill/>
        </p:spPr>
      </p:pic>
      <p:pic>
        <p:nvPicPr>
          <p:cNvPr id="6157" name="Picture 13" descr="DSC_0216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572000"/>
            <a:ext cx="2932113" cy="1951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8435" name="Picture 3" descr="swiss_precro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286000"/>
            <a:ext cx="8991600" cy="1993900"/>
          </a:xfrm>
          <a:noFill/>
          <a:ln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76600" y="152400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</p:spTree>
    <p:extLst>
      <p:ext uri="{BB962C8B-B14F-4D97-AF65-F5344CB8AC3E}">
        <p14:creationId xmlns:p14="http://schemas.microsoft.com/office/powerpoint/2010/main" val="24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90800" y="152400"/>
            <a:ext cx="388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Les Diablerets, Switzerland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201" name="Picture 9" descr="test_quick_final (Custom)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9144000" cy="197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57650" y="152400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Macro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Tamron 90mm Micro @ 90mm, f/10, 15s</a:t>
            </a:r>
          </a:p>
        </p:txBody>
      </p:sp>
      <p:pic>
        <p:nvPicPr>
          <p:cNvPr id="9221" name="Picture 5" descr="DSC_0085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2" name="Picture 6" descr="DSC_0086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9223" name="Picture 7" descr="DSC_0087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11563"/>
            <a:ext cx="4306888" cy="2865437"/>
          </a:xfrm>
          <a:prstGeom prst="rect">
            <a:avLst/>
          </a:prstGeom>
          <a:noFill/>
        </p:spPr>
      </p:pic>
      <p:pic>
        <p:nvPicPr>
          <p:cNvPr id="9224" name="Picture 8" descr="DSC_0088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11563"/>
            <a:ext cx="4306888" cy="286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8375" y="152400"/>
            <a:ext cx="215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Side of Laptop</a:t>
            </a:r>
          </a:p>
        </p:txBody>
      </p:sp>
      <p:pic>
        <p:nvPicPr>
          <p:cNvPr id="10244" name="Picture 4" descr="Lapto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9144000" cy="21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598738" y="152400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Considerations For Stitching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57200" y="9271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across the total scene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and contrast between frames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Lens distortion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Pin Cushion, Barrel, and Fisheye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Profile your lens at the chosen focal length (read from EXIF)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Or get a profile from </a:t>
            </a:r>
            <a:r>
              <a:rPr lang="en-US" dirty="0" err="1">
                <a:solidFill>
                  <a:srgbClr val="FFFFFF"/>
                </a:solidFill>
              </a:rPr>
              <a:t>LensFun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Dynamics/Motion in the scene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Once images are aligned, simply choose from one or the other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Misalignment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Also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Pick better control points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Visually pleasing result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Super wide panoramas are not always ‘pleasant’ to look at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Crop to golden ratio, 10:3, or something else visually pleasing</a:t>
            </a:r>
          </a:p>
        </p:txBody>
      </p:sp>
    </p:spTree>
    <p:extLst>
      <p:ext uri="{BB962C8B-B14F-4D97-AF65-F5344CB8AC3E}">
        <p14:creationId xmlns:p14="http://schemas.microsoft.com/office/powerpoint/2010/main" val="31538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59025" y="152400"/>
            <a:ext cx="442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and Variable Intensity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f/8, 1/400s</a:t>
            </a:r>
          </a:p>
        </p:txBody>
      </p:sp>
      <p:pic>
        <p:nvPicPr>
          <p:cNvPr id="11269" name="Picture 5" descr="DSC_035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0" name="Picture 6" descr="DSC_035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306888" cy="2865438"/>
          </a:xfrm>
          <a:prstGeom prst="rect">
            <a:avLst/>
          </a:prstGeom>
          <a:noFill/>
        </p:spPr>
      </p:pic>
      <p:pic>
        <p:nvPicPr>
          <p:cNvPr id="11271" name="Picture 7" descr="DSC_036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06888" cy="2865438"/>
          </a:xfrm>
          <a:prstGeom prst="rect">
            <a:avLst/>
          </a:prstGeom>
          <a:noFill/>
        </p:spPr>
      </p:pic>
      <p:pic>
        <p:nvPicPr>
          <p:cNvPr id="11272" name="Picture 8" descr="DSC_036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Input video: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https://www.youtube.com/watch?v=agI5za_gHHU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Aligned </a:t>
            </a:r>
            <a:r>
              <a:rPr lang="en-US" dirty="0"/>
              <a:t>frames: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https://www.youtube.com/watch?v=Uahy6kPotaE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Background: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https://www.youtube.com/watch?v=Vt9vv1zCnLA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Foreground:</a:t>
            </a:r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https://www.youtube.com/watch?v=OICkKNndEt4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9459" name="Picture 3" descr="pr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52400"/>
            <a:ext cx="6324600" cy="2855913"/>
          </a:xfrm>
          <a:noFill/>
          <a:ln/>
        </p:spPr>
      </p:pic>
      <p:pic>
        <p:nvPicPr>
          <p:cNvPr id="19460" name="Picture 4" descr="ghost_bl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3048000"/>
            <a:ext cx="5562600" cy="345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881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titched (Large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9144000" cy="2832100"/>
          </a:xfrm>
          <a:noFill/>
          <a:ln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Bowen Lee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81325" y="152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From Motion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e4100 P&amp;S</a:t>
            </a:r>
          </a:p>
        </p:txBody>
      </p:sp>
      <p:pic>
        <p:nvPicPr>
          <p:cNvPr id="26644" name="Picture 20" descr="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33800"/>
            <a:ext cx="5105400" cy="2795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19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86400" y="6583363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Nikon 70-210mm @ 135mm, f/11, 1/320s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38450" y="152400"/>
            <a:ext cx="348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Motion Between Frames</a:t>
            </a:r>
          </a:p>
        </p:txBody>
      </p:sp>
      <p:pic>
        <p:nvPicPr>
          <p:cNvPr id="13317" name="Picture 5" descr="DSC_0041_tonecom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306888" cy="2865438"/>
          </a:xfrm>
          <a:prstGeom prst="rect">
            <a:avLst/>
          </a:prstGeom>
          <a:noFill/>
        </p:spPr>
      </p:pic>
      <p:pic>
        <p:nvPicPr>
          <p:cNvPr id="13318" name="Picture 6" descr="DSC_0042_tonecomp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4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itial_sti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429000"/>
            <a:ext cx="6629400" cy="33147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20484" name="Picture 4" descr="initial_st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76200"/>
            <a:ext cx="6629400" cy="332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(2)-tonecomp_cropped_p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2438"/>
            <a:ext cx="9144000" cy="36576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29000" y="15240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Gibson City, IL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3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10200" y="6583363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f/22, 1/50s</a:t>
            </a:r>
          </a:p>
        </p:txBody>
      </p:sp>
      <p:pic>
        <p:nvPicPr>
          <p:cNvPr id="16389" name="Picture 5" descr="DSC_0006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0" name="Picture 6" descr="DSC_0007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762000"/>
            <a:ext cx="2840038" cy="1889125"/>
          </a:xfrm>
          <a:prstGeom prst="rect">
            <a:avLst/>
          </a:prstGeom>
          <a:noFill/>
        </p:spPr>
      </p:pic>
      <p:pic>
        <p:nvPicPr>
          <p:cNvPr id="16391" name="Picture 7" descr="DSC_0008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2840038" cy="1889125"/>
          </a:xfrm>
          <a:prstGeom prst="rect">
            <a:avLst/>
          </a:prstGeom>
          <a:noFill/>
        </p:spPr>
      </p:pic>
      <p:pic>
        <p:nvPicPr>
          <p:cNvPr id="16392" name="Picture 8" descr="DSC_000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743200"/>
            <a:ext cx="2840038" cy="1889125"/>
          </a:xfrm>
          <a:prstGeom prst="rect">
            <a:avLst/>
          </a:prstGeom>
          <a:noFill/>
        </p:spPr>
      </p:pic>
      <p:pic>
        <p:nvPicPr>
          <p:cNvPr id="16393" name="Picture 9" descr="DSC_0003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343400"/>
            <a:ext cx="2840038" cy="1889125"/>
          </a:xfrm>
          <a:prstGeom prst="rect">
            <a:avLst/>
          </a:prstGeom>
          <a:noFill/>
        </p:spPr>
      </p:pic>
      <p:pic>
        <p:nvPicPr>
          <p:cNvPr id="16394" name="Picture 10" descr="DSC_0004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740275"/>
            <a:ext cx="2840038" cy="1889125"/>
          </a:xfrm>
          <a:prstGeom prst="rect">
            <a:avLst/>
          </a:prstGeom>
          <a:noFill/>
        </p:spPr>
      </p:pic>
      <p:pic>
        <p:nvPicPr>
          <p:cNvPr id="16395" name="Picture 11" descr="DSC_0005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343400"/>
            <a:ext cx="2840038" cy="18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65833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27388" y="152400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899400" y="662940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7413" name="Picture 5" descr="pano_02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9144000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6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8486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relates rotating cameras</a:t>
            </a:r>
          </a:p>
          <a:p>
            <a:pPr lvl="1"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is plane to plane mapping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Recover </a:t>
            </a:r>
            <a:r>
              <a:rPr lang="en-US" dirty="0" err="1" smtClean="0"/>
              <a:t>homography</a:t>
            </a:r>
            <a:r>
              <a:rPr lang="en-US" dirty="0" smtClean="0"/>
              <a:t> using RANSAC and normalized DLT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Can choose surface of projection: cylinder, plane, and sphere are most common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Lots of room for tweaking (blending, straightening, etc.)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class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Object recognition and retrieval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Last Class: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07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08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184875" y="3294435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09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</a:t>
            </a:r>
          </a:p>
          <a:p>
            <a:pPr lvl="1"/>
            <a:r>
              <a:rPr lang="en-US" sz="2400" dirty="0" smtClean="0"/>
              <a:t>Harris, </a:t>
            </a:r>
            <a:r>
              <a:rPr lang="en-US" sz="2400" dirty="0" err="1" smtClean="0"/>
              <a:t>DoG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SIFT: spatial histograms of gradient orientation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52192</TotalTime>
  <Words>1600</Words>
  <Application>Microsoft Office PowerPoint</Application>
  <PresentationFormat>On-screen Show (4:3)</PresentationFormat>
  <Paragraphs>402</Paragraphs>
  <Slides>78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Calibri</vt:lpstr>
      <vt:lpstr>cmsy10</vt:lpstr>
      <vt:lpstr>Courier New</vt:lpstr>
      <vt:lpstr>Symbol</vt:lpstr>
      <vt:lpstr>Office Theme</vt:lpstr>
      <vt:lpstr>2_Default Design</vt:lpstr>
      <vt:lpstr>Equation</vt:lpstr>
      <vt:lpstr>PowerPoint Presentation</vt:lpstr>
      <vt:lpstr>Project 3 Highlights</vt:lpstr>
      <vt:lpstr>Project 3 Results</vt:lpstr>
      <vt:lpstr>Project 3 Results</vt:lpstr>
      <vt:lpstr>PowerPoint Presentation</vt:lpstr>
      <vt:lpstr>PowerPoint Presentation</vt:lpstr>
      <vt:lpstr>Project 5</vt:lpstr>
      <vt:lpstr>Last Class: Keypoint Matching</vt:lpstr>
      <vt:lpstr>Last Class: Summary</vt:lpstr>
      <vt:lpstr>Today: Image Stitching</vt:lpstr>
      <vt:lpstr>Views from rotating camera</vt:lpstr>
      <vt:lpstr>Photo stitching</vt:lpstr>
      <vt:lpstr>Problem basics</vt:lpstr>
      <vt:lpstr>Basic problem </vt:lpstr>
      <vt:lpstr>Image Stitching Algorithm Overview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RANSAC: RANdom SAmple Consensus</vt:lpstr>
      <vt:lpstr>Computing homography</vt:lpstr>
      <vt:lpstr>Computing homography</vt:lpstr>
      <vt:lpstr>Automatic Image Stitching</vt:lpstr>
      <vt:lpstr>Choosing a Projection Surface</vt:lpstr>
      <vt:lpstr>Planar Mapping</vt:lpstr>
      <vt:lpstr>Planar vs. Cylindrical Projection</vt:lpstr>
      <vt:lpstr>Planar vs. Cylindrical Projection</vt:lpstr>
      <vt:lpstr>Cylindrical Mapping</vt:lpstr>
      <vt:lpstr>Planar vs. Cylindrical Projection</vt:lpstr>
      <vt:lpstr>Planar vs. Cylindrical Projection</vt:lpstr>
      <vt:lpstr>PowerPoint Presentation</vt:lpstr>
      <vt:lpstr>Simple gain adjustment</vt:lpstr>
      <vt:lpstr>Automatically choosing images to stitch</vt:lpstr>
      <vt:lpstr>Recognizing Panoramas</vt:lpstr>
      <vt:lpstr>Recognizing Panoramas</vt:lpstr>
      <vt:lpstr>Recognizing Panoramas</vt:lpstr>
      <vt:lpstr>RANSAC for Homography</vt:lpstr>
      <vt:lpstr>RANSAC for Homography</vt:lpstr>
      <vt:lpstr>Verification</vt:lpstr>
      <vt:lpstr>RANSAC for Homography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Blending</vt:lpstr>
      <vt:lpstr>Multi-band Blending (Laplacian Pyramid)</vt:lpstr>
      <vt:lpstr>Multiband blending</vt:lpstr>
      <vt:lpstr>Blending comparison (IJCV 2007)</vt:lpstr>
      <vt:lpstr>Blending Comparison</vt:lpstr>
      <vt:lpstr>Straightening</vt:lpstr>
      <vt:lpstr>Further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194</cp:revision>
  <dcterms:created xsi:type="dcterms:W3CDTF">2009-12-16T02:55:56Z</dcterms:created>
  <dcterms:modified xsi:type="dcterms:W3CDTF">2015-10-27T04:27:10Z</dcterms:modified>
</cp:coreProperties>
</file>