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87"/>
  </p:notesMasterIdLst>
  <p:sldIdLst>
    <p:sldId id="599" r:id="rId11"/>
    <p:sldId id="589" r:id="rId12"/>
    <p:sldId id="562" r:id="rId13"/>
    <p:sldId id="563" r:id="rId14"/>
    <p:sldId id="574" r:id="rId15"/>
    <p:sldId id="564" r:id="rId16"/>
    <p:sldId id="566" r:id="rId17"/>
    <p:sldId id="572" r:id="rId18"/>
    <p:sldId id="603" r:id="rId19"/>
    <p:sldId id="604" r:id="rId20"/>
    <p:sldId id="568" r:id="rId21"/>
    <p:sldId id="565" r:id="rId22"/>
    <p:sldId id="602" r:id="rId23"/>
    <p:sldId id="515" r:id="rId24"/>
    <p:sldId id="514" r:id="rId25"/>
    <p:sldId id="577" r:id="rId26"/>
    <p:sldId id="578" r:id="rId27"/>
    <p:sldId id="520" r:id="rId28"/>
    <p:sldId id="526" r:id="rId29"/>
    <p:sldId id="521" r:id="rId30"/>
    <p:sldId id="579" r:id="rId31"/>
    <p:sldId id="587" r:id="rId32"/>
    <p:sldId id="580" r:id="rId33"/>
    <p:sldId id="522" r:id="rId34"/>
    <p:sldId id="523" r:id="rId35"/>
    <p:sldId id="524" r:id="rId36"/>
    <p:sldId id="525" r:id="rId37"/>
    <p:sldId id="596" r:id="rId38"/>
    <p:sldId id="591" r:id="rId39"/>
    <p:sldId id="592" r:id="rId40"/>
    <p:sldId id="593" r:id="rId41"/>
    <p:sldId id="594" r:id="rId42"/>
    <p:sldId id="605" r:id="rId43"/>
    <p:sldId id="595" r:id="rId44"/>
    <p:sldId id="450" r:id="rId45"/>
    <p:sldId id="451" r:id="rId46"/>
    <p:sldId id="449" r:id="rId47"/>
    <p:sldId id="452" r:id="rId48"/>
    <p:sldId id="453" r:id="rId49"/>
    <p:sldId id="454" r:id="rId50"/>
    <p:sldId id="455" r:id="rId51"/>
    <p:sldId id="456" r:id="rId52"/>
    <p:sldId id="457" r:id="rId53"/>
    <p:sldId id="458" r:id="rId54"/>
    <p:sldId id="459" r:id="rId55"/>
    <p:sldId id="443" r:id="rId56"/>
    <p:sldId id="527" r:id="rId57"/>
    <p:sldId id="528" r:id="rId58"/>
    <p:sldId id="529" r:id="rId59"/>
    <p:sldId id="530" r:id="rId60"/>
    <p:sldId id="532" r:id="rId61"/>
    <p:sldId id="531" r:id="rId62"/>
    <p:sldId id="533" r:id="rId63"/>
    <p:sldId id="534" r:id="rId64"/>
    <p:sldId id="538" r:id="rId65"/>
    <p:sldId id="535" r:id="rId66"/>
    <p:sldId id="536" r:id="rId67"/>
    <p:sldId id="537" r:id="rId68"/>
    <p:sldId id="539" r:id="rId69"/>
    <p:sldId id="540" r:id="rId70"/>
    <p:sldId id="558" r:id="rId71"/>
    <p:sldId id="541" r:id="rId72"/>
    <p:sldId id="542" r:id="rId73"/>
    <p:sldId id="544" r:id="rId74"/>
    <p:sldId id="545" r:id="rId75"/>
    <p:sldId id="546" r:id="rId76"/>
    <p:sldId id="547" r:id="rId77"/>
    <p:sldId id="548" r:id="rId78"/>
    <p:sldId id="549" r:id="rId79"/>
    <p:sldId id="582" r:id="rId80"/>
    <p:sldId id="583" r:id="rId81"/>
    <p:sldId id="584" r:id="rId82"/>
    <p:sldId id="585" r:id="rId83"/>
    <p:sldId id="586" r:id="rId84"/>
    <p:sldId id="598" r:id="rId85"/>
    <p:sldId id="588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 varScale="1">
        <p:scale>
          <a:sx n="43" d="100"/>
          <a:sy n="43" d="100"/>
        </p:scale>
        <p:origin x="7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6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49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0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29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8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30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6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5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32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9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1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34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0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33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20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16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9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4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3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37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5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1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84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359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1250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5478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898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9419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47875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972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485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27473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2187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6729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01608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478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2520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1659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9694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399034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176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03019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0774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049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79552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21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1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4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126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5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jpeg"/><Relationship Id="rId5" Type="http://schemas.openxmlformats.org/officeDocument/2006/relationships/image" Target="../media/image24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91.png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50.xml"/><Relationship Id="rId21" Type="http://schemas.openxmlformats.org/officeDocument/2006/relationships/image" Target="../media/image95.png"/><Relationship Id="rId7" Type="http://schemas.openxmlformats.org/officeDocument/2006/relationships/image" Target="../media/image88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93.png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94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89.png"/><Relationship Id="rId14" Type="http://schemas.openxmlformats.org/officeDocument/2006/relationships/oleObject" Target="../embeddings/oleObject13.bin"/><Relationship Id="rId22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5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1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4.png"/><Relationship Id="rId7" Type="http://schemas.openxmlformats.org/officeDocument/2006/relationships/image" Target="../media/image128.em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7.emf"/><Relationship Id="rId11" Type="http://schemas.openxmlformats.org/officeDocument/2006/relationships/image" Target="../media/image131.emf"/><Relationship Id="rId5" Type="http://schemas.openxmlformats.org/officeDocument/2006/relationships/image" Target="../media/image126.png"/><Relationship Id="rId10" Type="http://schemas.openxmlformats.org/officeDocument/2006/relationships/image" Target="../media/image130.emf"/><Relationship Id="rId4" Type="http://schemas.openxmlformats.org/officeDocument/2006/relationships/image" Target="../media/image125.png"/><Relationship Id="rId9" Type="http://schemas.openxmlformats.org/officeDocument/2006/relationships/hyperlink" Target="threeexamples.html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8060801" y="10498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10/15/15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133600" y="4724400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19446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Many slides from Debevec, some from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Kevin </a:t>
            </a:r>
            <a:r>
              <a:rPr lang="en-US" sz="1600" dirty="0" err="1" smtClean="0"/>
              <a:t>Karsch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4343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1177756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Mirror ball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172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Reflection </a:t>
            </a:r>
          </a:p>
          <a:p>
            <a:pPr algn="ctr"/>
            <a:r>
              <a:rPr lang="en-US" sz="2200" dirty="0" smtClean="0"/>
              <a:t>vectors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124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of reflection </a:t>
            </a:r>
            <a:r>
              <a:rPr lang="en-US" sz="2200" dirty="0" err="1" smtClean="0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611536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</a:t>
            </a:r>
            <a:r>
              <a:rPr lang="en-US" sz="2200" dirty="0" err="1" smtClean="0"/>
              <a:t>equirectangular</a:t>
            </a:r>
            <a:r>
              <a:rPr lang="en-US" sz="2200" dirty="0" smtClean="0"/>
              <a:t> domain</a:t>
            </a:r>
            <a:endParaRPr lang="en-US" sz="2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1371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595718" y="52165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824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357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891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424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3957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491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024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558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091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624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158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691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225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7920318" y="52165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595718" y="60547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-4482" y="5643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3957918" y="61309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429000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429000" y="1752600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828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362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895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429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3962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495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029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562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096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629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162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696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229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00200" y="2438400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0" y="2133600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1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267200" y="2743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05200" y="2667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429000" y="2438400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828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362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895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429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3962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495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029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562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096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629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162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696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229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00200" y="34591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343400" y="3657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429000" y="3657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429000" y="34591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465318" y="3530897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…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828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362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895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429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3962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495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029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562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096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629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162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696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229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00200" y="45259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429000" y="4724400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343400" y="4724400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429000" y="45259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0" y="31959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2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0" y="42627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n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41388"/>
          </a:xfrm>
        </p:spPr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Shutter Speed (*)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F/stop (aperture, iris)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Neutral Density (ND) Filters</a:t>
            </a:r>
            <a:endParaRPr lang="en-US" dirty="0">
              <a:solidFill>
                <a:srgbClr val="EAEAEA"/>
              </a:solidFill>
            </a:endParaRP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irradiance integrated over time: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 smtClean="0"/>
          </a:p>
          <a:p>
            <a:r>
              <a:rPr lang="en-US" sz="2800" dirty="0" smtClean="0"/>
              <a:t>Pixel values are non-linearly mapped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 smtClean="0"/>
              <a:t>: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Rewrite to form a (not so obvious) linear system: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1219200" y="2362200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8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1239838" y="3276600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9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3276600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2182812" y="4876800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40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2" y="4876800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85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5033434"/>
            <a:ext cx="2667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irradiance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89" name="Equation" r:id="rId4" imgW="3111480" imgH="469800" progId="Equation.3">
                  <p:embed/>
                </p:oleObj>
              </mc:Choice>
              <mc:Fallback>
                <p:oleObj name="Equation" r:id="rId4" imgW="3111480" imgH="4698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0"/>
                        <a:ext cx="7924800" cy="12278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90" name="Equation" r:id="rId6" imgW="1333440" imgH="152280" progId="Equation.2">
                    <p:embed/>
                  </p:oleObj>
                </mc:Choice>
                <mc:Fallback>
                  <p:oleObj name="Equation" r:id="rId6" imgW="1333440" imgH="152280" progId="Equation.2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776"/>
                          <a:ext cx="2863" cy="31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B(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 smtClean="0">
                <a:latin typeface="Courier New" pitchFamily="49" charset="0"/>
              </a:rPr>
              <a:t>pseudoinverse</a:t>
            </a:r>
            <a:endParaRPr lang="en-US" sz="1400" dirty="0" smtClean="0">
              <a:latin typeface="Courier New" pitchFamily="49" charset="0"/>
            </a:endParaRP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 smtClean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57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905000"/>
            <a:ext cx="2894366" cy="434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6400800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http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://people.csail.mit.edu/fredo/PUBLI/Siggraph2002/DurandBilateral.pdf</a:t>
            </a:r>
          </a:p>
        </p:txBody>
      </p:sp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Background Plate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2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3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4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5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6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7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8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09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10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19" y="8382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381" y="1066800"/>
            <a:ext cx="5145088" cy="29448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4724400"/>
            <a:ext cx="5801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Compute normal of sphere from pixel position</a:t>
            </a:r>
          </a:p>
          <a:p>
            <a:pPr marL="342900" indent="-342900">
              <a:buAutoNum type="arabicParenR"/>
            </a:pPr>
            <a:r>
              <a:rPr lang="en-US" dirty="0" smtClean="0"/>
              <a:t>Compute reflected ray direction from sphere normal</a:t>
            </a:r>
          </a:p>
          <a:p>
            <a:pPr marL="342900" indent="-342900">
              <a:buAutoNum type="arabicParenR"/>
            </a:pPr>
            <a:r>
              <a:rPr lang="en-US" dirty="0" smtClean="0"/>
              <a:t>Convert to spherical coordinates (theta, phi)</a:t>
            </a:r>
          </a:p>
          <a:p>
            <a:pPr marL="342900" indent="-342900">
              <a:buAutoNum type="arabicParenR"/>
            </a:pPr>
            <a:r>
              <a:rPr lang="en-US" dirty="0" smtClean="0"/>
              <a:t>Create </a:t>
            </a:r>
            <a:r>
              <a:rPr lang="en-US" dirty="0" err="1" smtClean="0"/>
              <a:t>equirectangular</a:t>
            </a:r>
            <a:r>
              <a:rPr lang="en-US" dirty="0" smtClean="0"/>
              <a:t> image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  <p:pic>
        <p:nvPicPr>
          <p:cNvPr id="4" name="Content Placeholder 4" descr="mirrorball2latlo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05" b="-5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54761</TotalTime>
  <Words>1307</Words>
  <Application>Microsoft Office PowerPoint</Application>
  <PresentationFormat>On-screen Show (4:3)</PresentationFormat>
  <Paragraphs>384</Paragraphs>
  <Slides>76</Slides>
  <Notes>57</Notes>
  <HiddenSlides>9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100" baseType="lpstr">
      <vt:lpstr>ＭＳ Ｐゴシック</vt:lpstr>
      <vt:lpstr>Arial</vt:lpstr>
      <vt:lpstr>Bookman Old Style</vt:lpstr>
      <vt:lpstr>Calibri</vt:lpstr>
      <vt:lpstr>Courier New</vt:lpstr>
      <vt:lpstr>Lucida Sans Unicode</vt:lpstr>
      <vt:lpstr>Palatino Linotype</vt:lpstr>
      <vt:lpstr>Symbol</vt:lpstr>
      <vt:lpstr>Times New Roman</vt:lpstr>
      <vt:lpstr>Trebuchet MS</vt:lpstr>
      <vt:lpstr>Verdana</vt:lpstr>
      <vt:lpstr>Wingdings</vt:lpstr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Key ideas for Image-based Lighting</vt:lpstr>
      <vt:lpstr>Spherical Map Example</vt:lpstr>
      <vt:lpstr>Key ideas for Image-based Lighting</vt:lpstr>
      <vt:lpstr>Mirrored Sphere</vt:lpstr>
      <vt:lpstr>PowerPoint Presentation</vt:lpstr>
      <vt:lpstr>Mirror ball -&gt; equirectangular</vt:lpstr>
      <vt:lpstr>Mirror ball -&gt; equirectangular</vt:lpstr>
      <vt:lpstr>One small snag</vt:lpstr>
      <vt:lpstr>Key ideas for Image-based Lighting</vt:lpstr>
      <vt:lpstr>LDR-&gt;HDR by merging exposures</vt:lpstr>
      <vt:lpstr>Ways to vary exposure</vt:lpstr>
      <vt:lpstr>Recovering High Dynamic Range Radiance Maps from Photographs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Differential Rendering</vt:lpstr>
      <vt:lpstr>The Lighting Computation</vt:lpstr>
      <vt:lpstr>Rendering into the Scene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PowerPoint Presentation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226</cp:revision>
  <dcterms:created xsi:type="dcterms:W3CDTF">2009-12-16T02:55:56Z</dcterms:created>
  <dcterms:modified xsi:type="dcterms:W3CDTF">2015-10-15T14:07:31Z</dcterms:modified>
</cp:coreProperties>
</file>