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Lst>
  <p:notesMasterIdLst>
    <p:notesMasterId r:id="rId90"/>
  </p:notesMasterIdLst>
  <p:sldIdLst>
    <p:sldId id="425" r:id="rId4"/>
    <p:sldId id="641" r:id="rId5"/>
    <p:sldId id="621" r:id="rId6"/>
    <p:sldId id="622" r:id="rId7"/>
    <p:sldId id="623" r:id="rId8"/>
    <p:sldId id="624" r:id="rId9"/>
    <p:sldId id="625" r:id="rId10"/>
    <p:sldId id="626" r:id="rId11"/>
    <p:sldId id="627" r:id="rId12"/>
    <p:sldId id="628" r:id="rId13"/>
    <p:sldId id="629" r:id="rId14"/>
    <p:sldId id="630" r:id="rId15"/>
    <p:sldId id="631" r:id="rId16"/>
    <p:sldId id="632" r:id="rId17"/>
    <p:sldId id="640" r:id="rId18"/>
    <p:sldId id="489" r:id="rId19"/>
    <p:sldId id="615" r:id="rId20"/>
    <p:sldId id="550" r:id="rId21"/>
    <p:sldId id="614" r:id="rId22"/>
    <p:sldId id="616" r:id="rId23"/>
    <p:sldId id="559" r:id="rId24"/>
    <p:sldId id="553" r:id="rId25"/>
    <p:sldId id="554" r:id="rId26"/>
    <p:sldId id="555" r:id="rId27"/>
    <p:sldId id="600" r:id="rId28"/>
    <p:sldId id="560" r:id="rId29"/>
    <p:sldId id="556" r:id="rId30"/>
    <p:sldId id="602" r:id="rId31"/>
    <p:sldId id="438" r:id="rId32"/>
    <p:sldId id="479" r:id="rId33"/>
    <p:sldId id="478" r:id="rId34"/>
    <p:sldId id="481" r:id="rId35"/>
    <p:sldId id="482" r:id="rId36"/>
    <p:sldId id="483" r:id="rId37"/>
    <p:sldId id="484" r:id="rId38"/>
    <p:sldId id="485" r:id="rId39"/>
    <p:sldId id="486" r:id="rId40"/>
    <p:sldId id="487" r:id="rId41"/>
    <p:sldId id="437" r:id="rId42"/>
    <p:sldId id="477" r:id="rId43"/>
    <p:sldId id="434" r:id="rId44"/>
    <p:sldId id="433" r:id="rId45"/>
    <p:sldId id="428" r:id="rId46"/>
    <p:sldId id="429" r:id="rId47"/>
    <p:sldId id="431" r:id="rId48"/>
    <p:sldId id="430" r:id="rId49"/>
    <p:sldId id="439" r:id="rId50"/>
    <p:sldId id="432" r:id="rId51"/>
    <p:sldId id="435" r:id="rId52"/>
    <p:sldId id="490" r:id="rId53"/>
    <p:sldId id="491" r:id="rId54"/>
    <p:sldId id="492" r:id="rId55"/>
    <p:sldId id="494" r:id="rId56"/>
    <p:sldId id="493" r:id="rId57"/>
    <p:sldId id="495" r:id="rId58"/>
    <p:sldId id="497" r:id="rId59"/>
    <p:sldId id="500" r:id="rId60"/>
    <p:sldId id="605" r:id="rId61"/>
    <p:sldId id="603" r:id="rId62"/>
    <p:sldId id="604" r:id="rId63"/>
    <p:sldId id="498" r:id="rId64"/>
    <p:sldId id="499" r:id="rId65"/>
    <p:sldId id="501" r:id="rId66"/>
    <p:sldId id="444" r:id="rId67"/>
    <p:sldId id="445" r:id="rId68"/>
    <p:sldId id="446" r:id="rId69"/>
    <p:sldId id="608" r:id="rId70"/>
    <p:sldId id="606" r:id="rId71"/>
    <p:sldId id="607" r:id="rId72"/>
    <p:sldId id="447" r:id="rId73"/>
    <p:sldId id="448" r:id="rId74"/>
    <p:sldId id="617" r:id="rId75"/>
    <p:sldId id="618" r:id="rId76"/>
    <p:sldId id="619" r:id="rId77"/>
    <p:sldId id="620" r:id="rId78"/>
    <p:sldId id="502" r:id="rId79"/>
    <p:sldId id="503" r:id="rId80"/>
    <p:sldId id="504" r:id="rId81"/>
    <p:sldId id="506" r:id="rId82"/>
    <p:sldId id="507" r:id="rId83"/>
    <p:sldId id="508" r:id="rId84"/>
    <p:sldId id="509" r:id="rId85"/>
    <p:sldId id="511" r:id="rId86"/>
    <p:sldId id="512" r:id="rId87"/>
    <p:sldId id="513" r:id="rId88"/>
    <p:sldId id="609" r:id="rId8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CC00"/>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8" autoAdjust="0"/>
    <p:restoredTop sz="80080" autoAdjust="0"/>
  </p:normalViewPr>
  <p:slideViewPr>
    <p:cSldViewPr>
      <p:cViewPr varScale="1">
        <p:scale>
          <a:sx n="43" d="100"/>
          <a:sy n="43" d="100"/>
        </p:scale>
        <p:origin x="73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B0CD970-CD09-4724-822C-C586AC9A7F99}" type="datetimeFigureOut">
              <a:rPr lang="en-US"/>
              <a:pPr>
                <a:defRPr/>
              </a:pPr>
              <a:t>10/13/2015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74F91C9-C3D1-4588-B28B-EA1D20341342}" type="slidenum">
              <a:rPr lang="en-US"/>
              <a:pPr>
                <a:defRPr/>
              </a:pPr>
              <a:t>‹#›</a:t>
            </a:fld>
            <a:endParaRPr lang="en-US"/>
          </a:p>
        </p:txBody>
      </p:sp>
    </p:spTree>
    <p:extLst>
      <p:ext uri="{BB962C8B-B14F-4D97-AF65-F5344CB8AC3E}">
        <p14:creationId xmlns:p14="http://schemas.microsoft.com/office/powerpoint/2010/main" val="28815339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pPr>
                <a:defRPr/>
              </a:pPr>
              <a:t>1</a:t>
            </a:fld>
            <a:endParaRPr lang="en-US"/>
          </a:p>
        </p:txBody>
      </p:sp>
    </p:spTree>
    <p:extLst>
      <p:ext uri="{BB962C8B-B14F-4D97-AF65-F5344CB8AC3E}">
        <p14:creationId xmlns:p14="http://schemas.microsoft.com/office/powerpoint/2010/main" val="2701460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00689A-1CC8-4337-A291-04CB29232352}" type="slidenum">
              <a:rPr lang="en-US">
                <a:solidFill>
                  <a:prstClr val="black"/>
                </a:solidFill>
              </a:rPr>
              <a:pPr/>
              <a:t>55</a:t>
            </a:fld>
            <a:endParaRPr lang="en-US">
              <a:solidFill>
                <a:prstClr val="black"/>
              </a:solidFill>
            </a:endParaRPr>
          </a:p>
        </p:txBody>
      </p:sp>
      <p:sp>
        <p:nvSpPr>
          <p:cNvPr id="1643522" name="Rectangle 2"/>
          <p:cNvSpPr>
            <a:spLocks noGrp="1" noRot="1" noChangeAspect="1" noChangeArrowheads="1" noTextEdit="1"/>
          </p:cNvSpPr>
          <p:nvPr>
            <p:ph type="sldImg"/>
          </p:nvPr>
        </p:nvSpPr>
        <p:spPr>
          <a:ln/>
        </p:spPr>
      </p:sp>
      <p:sp>
        <p:nvSpPr>
          <p:cNvPr id="1643523"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564987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C930C-3851-4AA5-B817-1C70FDFAE710}" type="slidenum">
              <a:rPr lang="en-US">
                <a:solidFill>
                  <a:prstClr val="black"/>
                </a:solidFill>
              </a:rPr>
              <a:pPr/>
              <a:t>56</a:t>
            </a:fld>
            <a:endParaRPr lang="en-US">
              <a:solidFill>
                <a:prstClr val="black"/>
              </a:solidFill>
            </a:endParaRPr>
          </a:p>
        </p:txBody>
      </p:sp>
      <p:sp>
        <p:nvSpPr>
          <p:cNvPr id="1639426" name="Rectangle 2"/>
          <p:cNvSpPr>
            <a:spLocks noGrp="1" noRot="1" noChangeAspect="1" noChangeArrowheads="1" noTextEdit="1"/>
          </p:cNvSpPr>
          <p:nvPr>
            <p:ph type="sldImg"/>
          </p:nvPr>
        </p:nvSpPr>
        <p:spPr>
          <a:ln/>
        </p:spPr>
      </p:sp>
      <p:sp>
        <p:nvSpPr>
          <p:cNvPr id="1639427"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1544839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24766E-14FD-4129-BDEB-7D983B6D0D99}" type="slidenum">
              <a:rPr lang="en-US">
                <a:solidFill>
                  <a:prstClr val="black"/>
                </a:solidFill>
              </a:rPr>
              <a:pPr/>
              <a:t>62</a:t>
            </a:fld>
            <a:endParaRPr lang="en-US">
              <a:solidFill>
                <a:prstClr val="black"/>
              </a:solidFill>
            </a:endParaRPr>
          </a:p>
        </p:txBody>
      </p:sp>
      <p:sp>
        <p:nvSpPr>
          <p:cNvPr id="1645570" name="Rectangle 2"/>
          <p:cNvSpPr>
            <a:spLocks noGrp="1" noRot="1" noChangeAspect="1" noChangeArrowheads="1" noTextEdit="1"/>
          </p:cNvSpPr>
          <p:nvPr>
            <p:ph type="sldImg"/>
          </p:nvPr>
        </p:nvSpPr>
        <p:spPr>
          <a:ln/>
        </p:spPr>
      </p:sp>
      <p:sp>
        <p:nvSpPr>
          <p:cNvPr id="1645571" name="Rectangle 3"/>
          <p:cNvSpPr>
            <a:spLocks noGrp="1" noChangeArrowheads="1"/>
          </p:cNvSpPr>
          <p:nvPr>
            <p:ph type="body" idx="1"/>
          </p:nvPr>
        </p:nvSpPr>
        <p:spPr/>
        <p:txBody>
          <a:bodyPr/>
          <a:lstStyle/>
          <a:p>
            <a:endParaRPr lang="ru-RU" dirty="0"/>
          </a:p>
        </p:txBody>
      </p:sp>
    </p:spTree>
    <p:extLst>
      <p:ext uri="{BB962C8B-B14F-4D97-AF65-F5344CB8AC3E}">
        <p14:creationId xmlns:p14="http://schemas.microsoft.com/office/powerpoint/2010/main" val="3818783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B83EBE-771B-44CE-956D-2A9890F77013}" type="slidenum">
              <a:rPr lang="en-US">
                <a:solidFill>
                  <a:prstClr val="black"/>
                </a:solidFill>
              </a:rPr>
              <a:pPr/>
              <a:t>63</a:t>
            </a:fld>
            <a:endParaRPr lang="en-US">
              <a:solidFill>
                <a:prstClr val="black"/>
              </a:solidFill>
            </a:endParaRPr>
          </a:p>
        </p:txBody>
      </p:sp>
      <p:sp>
        <p:nvSpPr>
          <p:cNvPr id="1646594" name="Rectangle 2"/>
          <p:cNvSpPr>
            <a:spLocks noGrp="1" noRot="1" noChangeAspect="1" noChangeArrowheads="1" noTextEdit="1"/>
          </p:cNvSpPr>
          <p:nvPr>
            <p:ph type="sldImg"/>
          </p:nvPr>
        </p:nvSpPr>
        <p:spPr>
          <a:ln/>
        </p:spPr>
      </p:sp>
      <p:sp>
        <p:nvSpPr>
          <p:cNvPr id="164659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479494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74541F-FDCA-4A81-BA33-D5D543F282D5}" type="slidenum">
              <a:rPr lang="en-US">
                <a:solidFill>
                  <a:prstClr val="black"/>
                </a:solidFill>
              </a:rPr>
              <a:pPr/>
              <a:t>64</a:t>
            </a:fld>
            <a:endParaRPr lang="en-US">
              <a:solidFill>
                <a:prstClr val="black"/>
              </a:solidFill>
            </a:endParaRPr>
          </a:p>
        </p:txBody>
      </p:sp>
      <p:sp>
        <p:nvSpPr>
          <p:cNvPr id="1513474" name="Rectangle 2"/>
          <p:cNvSpPr>
            <a:spLocks noGrp="1" noRot="1" noChangeAspect="1" noChangeArrowheads="1" noTextEdit="1"/>
          </p:cNvSpPr>
          <p:nvPr>
            <p:ph type="sldImg"/>
          </p:nvPr>
        </p:nvSpPr>
        <p:spPr>
          <a:xfrm>
            <a:off x="1143000" y="684213"/>
            <a:ext cx="4573588" cy="3430587"/>
          </a:xfrm>
          <a:ln/>
        </p:spPr>
      </p:sp>
      <p:sp>
        <p:nvSpPr>
          <p:cNvPr id="1513475" name="Rectangle 3"/>
          <p:cNvSpPr>
            <a:spLocks noGrp="1" noChangeArrowheads="1"/>
          </p:cNvSpPr>
          <p:nvPr>
            <p:ph type="body" idx="1"/>
          </p:nvPr>
        </p:nvSpPr>
        <p:spPr>
          <a:xfrm>
            <a:off x="913805" y="4343703"/>
            <a:ext cx="5030391" cy="4115405"/>
          </a:xfrm>
        </p:spPr>
        <p:txBody>
          <a:bodyPr/>
          <a:lstStyle/>
          <a:p>
            <a:endParaRPr lang="ru-RU"/>
          </a:p>
        </p:txBody>
      </p:sp>
    </p:spTree>
    <p:extLst>
      <p:ext uri="{BB962C8B-B14F-4D97-AF65-F5344CB8AC3E}">
        <p14:creationId xmlns:p14="http://schemas.microsoft.com/office/powerpoint/2010/main" val="3781907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F7FA3B-AC91-4754-B02F-766B4D0E33A9}" type="slidenum">
              <a:rPr lang="en-US">
                <a:solidFill>
                  <a:prstClr val="black"/>
                </a:solidFill>
              </a:rPr>
              <a:pPr/>
              <a:t>65</a:t>
            </a:fld>
            <a:endParaRPr lang="en-US">
              <a:solidFill>
                <a:prstClr val="black"/>
              </a:solidFill>
            </a:endParaRPr>
          </a:p>
        </p:txBody>
      </p:sp>
      <p:sp>
        <p:nvSpPr>
          <p:cNvPr id="1515522" name="Rectangle 2"/>
          <p:cNvSpPr>
            <a:spLocks noGrp="1" noRot="1" noChangeAspect="1" noChangeArrowheads="1" noTextEdit="1"/>
          </p:cNvSpPr>
          <p:nvPr>
            <p:ph type="sldImg"/>
          </p:nvPr>
        </p:nvSpPr>
        <p:spPr>
          <a:xfrm>
            <a:off x="1143000" y="684213"/>
            <a:ext cx="4573588" cy="3430587"/>
          </a:xfrm>
          <a:ln/>
        </p:spPr>
      </p:sp>
      <p:sp>
        <p:nvSpPr>
          <p:cNvPr id="1515523" name="Rectangle 3"/>
          <p:cNvSpPr>
            <a:spLocks noGrp="1" noChangeArrowheads="1"/>
          </p:cNvSpPr>
          <p:nvPr>
            <p:ph type="body" idx="1"/>
          </p:nvPr>
        </p:nvSpPr>
        <p:spPr>
          <a:xfrm>
            <a:off x="913805" y="4343703"/>
            <a:ext cx="5030391" cy="4115405"/>
          </a:xfrm>
        </p:spPr>
        <p:txBody>
          <a:bodyPr/>
          <a:lstStyle/>
          <a:p>
            <a:endParaRPr lang="ru-RU"/>
          </a:p>
        </p:txBody>
      </p:sp>
    </p:spTree>
    <p:extLst>
      <p:ext uri="{BB962C8B-B14F-4D97-AF65-F5344CB8AC3E}">
        <p14:creationId xmlns:p14="http://schemas.microsoft.com/office/powerpoint/2010/main" val="137711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9182DE-22F0-4039-BBE8-7EEF007D85E7}" type="slidenum">
              <a:rPr lang="en-US">
                <a:solidFill>
                  <a:prstClr val="black"/>
                </a:solidFill>
              </a:rPr>
              <a:pPr/>
              <a:t>66</a:t>
            </a:fld>
            <a:endParaRPr lang="en-US">
              <a:solidFill>
                <a:prstClr val="black"/>
              </a:solidFill>
            </a:endParaRPr>
          </a:p>
        </p:txBody>
      </p:sp>
      <p:sp>
        <p:nvSpPr>
          <p:cNvPr id="1652738" name="Rectangle 2"/>
          <p:cNvSpPr>
            <a:spLocks noGrp="1" noRot="1" noChangeAspect="1" noChangeArrowheads="1" noTextEdit="1"/>
          </p:cNvSpPr>
          <p:nvPr>
            <p:ph type="sldImg"/>
          </p:nvPr>
        </p:nvSpPr>
        <p:spPr>
          <a:ln/>
        </p:spPr>
      </p:sp>
      <p:sp>
        <p:nvSpPr>
          <p:cNvPr id="1652739"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728074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64706-FD47-4FD8-BAB3-BAC2422BAA01}" type="slidenum">
              <a:rPr lang="en-US">
                <a:solidFill>
                  <a:prstClr val="black"/>
                </a:solidFill>
              </a:rPr>
              <a:pPr/>
              <a:t>70</a:t>
            </a:fld>
            <a:endParaRPr lang="en-US">
              <a:solidFill>
                <a:prstClr val="black"/>
              </a:solidFill>
            </a:endParaRPr>
          </a:p>
        </p:txBody>
      </p:sp>
      <p:sp>
        <p:nvSpPr>
          <p:cNvPr id="1517570" name="Rectangle 2"/>
          <p:cNvSpPr>
            <a:spLocks noGrp="1" noRot="1" noChangeAspect="1" noChangeArrowheads="1" noTextEdit="1"/>
          </p:cNvSpPr>
          <p:nvPr>
            <p:ph type="sldImg"/>
          </p:nvPr>
        </p:nvSpPr>
        <p:spPr>
          <a:xfrm>
            <a:off x="1143000" y="684213"/>
            <a:ext cx="4573588" cy="3430587"/>
          </a:xfrm>
          <a:ln/>
        </p:spPr>
      </p:sp>
      <p:sp>
        <p:nvSpPr>
          <p:cNvPr id="1517571" name="Rectangle 3"/>
          <p:cNvSpPr>
            <a:spLocks noGrp="1" noChangeArrowheads="1"/>
          </p:cNvSpPr>
          <p:nvPr>
            <p:ph type="body" idx="1"/>
          </p:nvPr>
        </p:nvSpPr>
        <p:spPr>
          <a:xfrm>
            <a:off x="913805" y="4343703"/>
            <a:ext cx="5030391" cy="4115405"/>
          </a:xfrm>
        </p:spPr>
        <p:txBody>
          <a:bodyPr/>
          <a:lstStyle/>
          <a:p>
            <a:endParaRPr lang="ru-RU"/>
          </a:p>
        </p:txBody>
      </p:sp>
    </p:spTree>
    <p:extLst>
      <p:ext uri="{BB962C8B-B14F-4D97-AF65-F5344CB8AC3E}">
        <p14:creationId xmlns:p14="http://schemas.microsoft.com/office/powerpoint/2010/main" val="1940058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A4FEF7-9F34-44DB-8294-F3FE56A377B4}" type="slidenum">
              <a:rPr lang="en-US">
                <a:solidFill>
                  <a:prstClr val="black"/>
                </a:solidFill>
              </a:rPr>
              <a:pPr/>
              <a:t>71</a:t>
            </a:fld>
            <a:endParaRPr lang="en-US">
              <a:solidFill>
                <a:prstClr val="black"/>
              </a:solidFill>
            </a:endParaRPr>
          </a:p>
        </p:txBody>
      </p:sp>
      <p:sp>
        <p:nvSpPr>
          <p:cNvPr id="1653762" name="Rectangle 2"/>
          <p:cNvSpPr>
            <a:spLocks noGrp="1" noRot="1" noChangeAspect="1" noChangeArrowheads="1" noTextEdit="1"/>
          </p:cNvSpPr>
          <p:nvPr>
            <p:ph type="sldImg"/>
          </p:nvPr>
        </p:nvSpPr>
        <p:spPr>
          <a:ln/>
        </p:spPr>
      </p:sp>
      <p:sp>
        <p:nvSpPr>
          <p:cNvPr id="1653763"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1823849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F59B00-9A03-4612-B4F3-673E2512957C}" type="slidenum">
              <a:rPr lang="en-US">
                <a:solidFill>
                  <a:prstClr val="black"/>
                </a:solidFill>
              </a:rPr>
              <a:pPr/>
              <a:t>77</a:t>
            </a:fld>
            <a:endParaRPr lang="en-US">
              <a:solidFill>
                <a:prstClr val="black"/>
              </a:solidFill>
            </a:endParaRPr>
          </a:p>
        </p:txBody>
      </p:sp>
      <p:sp>
        <p:nvSpPr>
          <p:cNvPr id="1470466" name="Rectangle 2"/>
          <p:cNvSpPr>
            <a:spLocks noGrp="1" noRot="1" noChangeAspect="1" noChangeArrowheads="1" noTextEdit="1"/>
          </p:cNvSpPr>
          <p:nvPr>
            <p:ph type="sldImg"/>
          </p:nvPr>
        </p:nvSpPr>
        <p:spPr>
          <a:ln/>
        </p:spPr>
      </p:sp>
      <p:sp>
        <p:nvSpPr>
          <p:cNvPr id="1470467"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705239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086C9-5B1C-4AAB-82F4-F980DF7EF95A}" type="slidenum">
              <a:rPr lang="en-US"/>
              <a:pPr/>
              <a:t>10</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en-US"/>
              <a:t>From the results of Liebowitz et al.  As you can see, their model is slightly better in that the roof is slanted, but our method is fully automatic requiring none of the user’s time, while their method requires extensive manual labeling. </a:t>
            </a:r>
          </a:p>
        </p:txBody>
      </p:sp>
    </p:spTree>
    <p:extLst>
      <p:ext uri="{BB962C8B-B14F-4D97-AF65-F5344CB8AC3E}">
        <p14:creationId xmlns:p14="http://schemas.microsoft.com/office/powerpoint/2010/main" val="1710751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80ADE4-D1A5-4B41-8685-66C3A3F2FFF0}" type="slidenum">
              <a:rPr lang="en-US">
                <a:solidFill>
                  <a:prstClr val="black"/>
                </a:solidFill>
              </a:rPr>
              <a:pPr/>
              <a:t>78</a:t>
            </a:fld>
            <a:endParaRPr lang="en-US">
              <a:solidFill>
                <a:prstClr val="black"/>
              </a:solidFill>
            </a:endParaRPr>
          </a:p>
        </p:txBody>
      </p:sp>
      <p:sp>
        <p:nvSpPr>
          <p:cNvPr id="1326082" name="Rectangle 2"/>
          <p:cNvSpPr>
            <a:spLocks noGrp="1" noRot="1" noChangeAspect="1" noChangeArrowheads="1" noTextEdit="1"/>
          </p:cNvSpPr>
          <p:nvPr>
            <p:ph type="sldImg"/>
          </p:nvPr>
        </p:nvSpPr>
        <p:spPr>
          <a:xfrm>
            <a:off x="1143000" y="684213"/>
            <a:ext cx="4573588" cy="3430587"/>
          </a:xfrm>
          <a:ln/>
        </p:spPr>
      </p:sp>
      <p:sp>
        <p:nvSpPr>
          <p:cNvPr id="1326083" name="Rectangle 3"/>
          <p:cNvSpPr>
            <a:spLocks noGrp="1" noChangeArrowheads="1"/>
          </p:cNvSpPr>
          <p:nvPr>
            <p:ph type="body" idx="1"/>
          </p:nvPr>
        </p:nvSpPr>
        <p:spPr>
          <a:xfrm>
            <a:off x="913805" y="4343703"/>
            <a:ext cx="5030391" cy="4115405"/>
          </a:xfrm>
        </p:spPr>
        <p:txBody>
          <a:bodyPr/>
          <a:lstStyle/>
          <a:p>
            <a:endParaRPr lang="ru-RU"/>
          </a:p>
        </p:txBody>
      </p:sp>
    </p:spTree>
    <p:extLst>
      <p:ext uri="{BB962C8B-B14F-4D97-AF65-F5344CB8AC3E}">
        <p14:creationId xmlns:p14="http://schemas.microsoft.com/office/powerpoint/2010/main" val="4280135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29D2A-F17F-4B81-A7A7-A0DA6E2738CB}" type="slidenum">
              <a:rPr lang="en-US">
                <a:solidFill>
                  <a:prstClr val="black"/>
                </a:solidFill>
              </a:rPr>
              <a:pPr/>
              <a:t>79</a:t>
            </a:fld>
            <a:endParaRPr lang="en-US">
              <a:solidFill>
                <a:prstClr val="black"/>
              </a:solidFill>
            </a:endParaRPr>
          </a:p>
        </p:txBody>
      </p:sp>
      <p:sp>
        <p:nvSpPr>
          <p:cNvPr id="1471490" name="Rectangle 2"/>
          <p:cNvSpPr>
            <a:spLocks noGrp="1" noRot="1" noChangeAspect="1" noChangeArrowheads="1" noTextEdit="1"/>
          </p:cNvSpPr>
          <p:nvPr>
            <p:ph type="sldImg"/>
          </p:nvPr>
        </p:nvSpPr>
        <p:spPr>
          <a:ln/>
        </p:spPr>
      </p:sp>
      <p:sp>
        <p:nvSpPr>
          <p:cNvPr id="1471491"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2454258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0716E6-9240-4327-B53A-EE0F6D0476BA}" type="slidenum">
              <a:rPr lang="en-US">
                <a:solidFill>
                  <a:prstClr val="black"/>
                </a:solidFill>
              </a:rPr>
              <a:pPr/>
              <a:t>80</a:t>
            </a:fld>
            <a:endParaRPr lang="en-US">
              <a:solidFill>
                <a:prstClr val="black"/>
              </a:solidFill>
            </a:endParaRPr>
          </a:p>
        </p:txBody>
      </p:sp>
      <p:sp>
        <p:nvSpPr>
          <p:cNvPr id="1472514" name="Rectangle 2"/>
          <p:cNvSpPr>
            <a:spLocks noGrp="1" noRot="1" noChangeAspect="1" noChangeArrowheads="1" noTextEdit="1"/>
          </p:cNvSpPr>
          <p:nvPr>
            <p:ph type="sldImg"/>
          </p:nvPr>
        </p:nvSpPr>
        <p:spPr>
          <a:ln/>
        </p:spPr>
      </p:sp>
      <p:sp>
        <p:nvSpPr>
          <p:cNvPr id="147251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985519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7E3EE8-36CF-4FDF-B8D6-BB6CAE12D420}" type="slidenum">
              <a:rPr lang="en-US">
                <a:solidFill>
                  <a:prstClr val="black"/>
                </a:solidFill>
              </a:rPr>
              <a:pPr/>
              <a:t>81</a:t>
            </a:fld>
            <a:endParaRPr lang="en-US">
              <a:solidFill>
                <a:prstClr val="black"/>
              </a:solidFill>
            </a:endParaRPr>
          </a:p>
        </p:txBody>
      </p:sp>
      <p:sp>
        <p:nvSpPr>
          <p:cNvPr id="1473538" name="Rectangle 2"/>
          <p:cNvSpPr>
            <a:spLocks noGrp="1" noRot="1" noChangeAspect="1" noChangeArrowheads="1" noTextEdit="1"/>
          </p:cNvSpPr>
          <p:nvPr>
            <p:ph type="sldImg"/>
          </p:nvPr>
        </p:nvSpPr>
        <p:spPr>
          <a:ln/>
        </p:spPr>
      </p:sp>
      <p:sp>
        <p:nvSpPr>
          <p:cNvPr id="1473539"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2952156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55C443FF-48C2-42F5-B406-7D9C2238F95F}" type="slidenum">
              <a:rPr lang="en-US">
                <a:solidFill>
                  <a:prstClr val="black"/>
                </a:solidFill>
              </a:rPr>
              <a:pPr/>
              <a:t>82</a:t>
            </a:fld>
            <a:endParaRPr lang="en-US">
              <a:solidFill>
                <a:prstClr val="black"/>
              </a:solidFill>
            </a:endParaRPr>
          </a:p>
        </p:txBody>
      </p:sp>
      <p:sp>
        <p:nvSpPr>
          <p:cNvPr id="905218" name="Rectangle 2"/>
          <p:cNvSpPr>
            <a:spLocks noChangeArrowheads="1"/>
          </p:cNvSpPr>
          <p:nvPr/>
        </p:nvSpPr>
        <p:spPr bwMode="auto">
          <a:xfrm>
            <a:off x="3885903" y="0"/>
            <a:ext cx="2989957" cy="449036"/>
          </a:xfrm>
          <a:prstGeom prst="rect">
            <a:avLst/>
          </a:prstGeom>
          <a:noFill/>
          <a:ln w="12700">
            <a:noFill/>
            <a:miter lim="800000"/>
            <a:headEnd/>
            <a:tailEnd/>
          </a:ln>
          <a:effectLst/>
        </p:spPr>
        <p:txBody>
          <a:bodyPr wrap="none" lIns="86493" tIns="43247" rIns="86493" bIns="43247" anchor="ctr"/>
          <a:lstStyle/>
          <a:p>
            <a:pPr eaLnBrk="0" hangingPunct="0"/>
            <a:endParaRPr lang="en-US" sz="2300" dirty="0" smtClean="0">
              <a:solidFill>
                <a:prstClr val="black"/>
              </a:solidFill>
            </a:endParaRPr>
          </a:p>
        </p:txBody>
      </p:sp>
      <p:sp>
        <p:nvSpPr>
          <p:cNvPr id="905219" name="Rectangle 3"/>
          <p:cNvSpPr>
            <a:spLocks noChangeArrowheads="1"/>
          </p:cNvSpPr>
          <p:nvPr/>
        </p:nvSpPr>
        <p:spPr bwMode="auto">
          <a:xfrm>
            <a:off x="3885903" y="8707061"/>
            <a:ext cx="2989957" cy="449035"/>
          </a:xfrm>
          <a:prstGeom prst="rect">
            <a:avLst/>
          </a:prstGeom>
          <a:noFill/>
          <a:ln w="12700">
            <a:noFill/>
            <a:miter lim="800000"/>
            <a:headEnd/>
            <a:tailEnd/>
          </a:ln>
          <a:effectLst/>
        </p:spPr>
        <p:txBody>
          <a:bodyPr lIns="90480" tIns="44446" rIns="90480" bIns="44446" anchor="b"/>
          <a:lstStyle/>
          <a:p>
            <a:pPr algn="r" defTabSz="914485" eaLnBrk="0" hangingPunct="0"/>
            <a:r>
              <a:rPr lang="en-US" sz="1200" dirty="0" smtClean="0">
                <a:solidFill>
                  <a:prstClr val="black"/>
                </a:solidFill>
                <a:latin typeface="Times New Roman" pitchFamily="18" charset="0"/>
              </a:rPr>
              <a:t>3</a:t>
            </a:r>
          </a:p>
        </p:txBody>
      </p:sp>
      <p:sp>
        <p:nvSpPr>
          <p:cNvPr id="905220" name="Rectangle 4"/>
          <p:cNvSpPr>
            <a:spLocks noChangeArrowheads="1"/>
          </p:cNvSpPr>
          <p:nvPr/>
        </p:nvSpPr>
        <p:spPr bwMode="auto">
          <a:xfrm>
            <a:off x="0" y="8707061"/>
            <a:ext cx="2989958" cy="449035"/>
          </a:xfrm>
          <a:prstGeom prst="rect">
            <a:avLst/>
          </a:prstGeom>
          <a:noFill/>
          <a:ln w="12700">
            <a:noFill/>
            <a:miter lim="800000"/>
            <a:headEnd/>
            <a:tailEnd/>
          </a:ln>
          <a:effectLst/>
        </p:spPr>
        <p:txBody>
          <a:bodyPr wrap="none" lIns="86493" tIns="43247" rIns="86493" bIns="43247" anchor="ctr"/>
          <a:lstStyle/>
          <a:p>
            <a:pPr eaLnBrk="0" hangingPunct="0"/>
            <a:endParaRPr lang="en-US" sz="2300" dirty="0" smtClean="0">
              <a:solidFill>
                <a:prstClr val="black"/>
              </a:solidFill>
            </a:endParaRPr>
          </a:p>
        </p:txBody>
      </p:sp>
      <p:sp>
        <p:nvSpPr>
          <p:cNvPr id="905221" name="Rectangle 5"/>
          <p:cNvSpPr>
            <a:spLocks noChangeArrowheads="1"/>
          </p:cNvSpPr>
          <p:nvPr/>
        </p:nvSpPr>
        <p:spPr bwMode="auto">
          <a:xfrm>
            <a:off x="0" y="0"/>
            <a:ext cx="2989958" cy="449036"/>
          </a:xfrm>
          <a:prstGeom prst="rect">
            <a:avLst/>
          </a:prstGeom>
          <a:noFill/>
          <a:ln w="12700">
            <a:noFill/>
            <a:miter lim="800000"/>
            <a:headEnd/>
            <a:tailEnd/>
          </a:ln>
          <a:effectLst/>
        </p:spPr>
        <p:txBody>
          <a:bodyPr wrap="none" lIns="86493" tIns="43247" rIns="86493" bIns="43247" anchor="ctr"/>
          <a:lstStyle/>
          <a:p>
            <a:pPr eaLnBrk="0" hangingPunct="0"/>
            <a:endParaRPr lang="en-US" sz="2300" dirty="0" smtClean="0">
              <a:solidFill>
                <a:prstClr val="black"/>
              </a:solidFill>
            </a:endParaRPr>
          </a:p>
        </p:txBody>
      </p:sp>
      <p:sp>
        <p:nvSpPr>
          <p:cNvPr id="905222" name="Rectangle 6"/>
          <p:cNvSpPr>
            <a:spLocks noGrp="1" noRot="1" noChangeAspect="1" noChangeArrowheads="1" noTextEdit="1"/>
          </p:cNvSpPr>
          <p:nvPr>
            <p:ph type="sldImg"/>
          </p:nvPr>
        </p:nvSpPr>
        <p:spPr>
          <a:xfrm>
            <a:off x="1144588" y="685800"/>
            <a:ext cx="4570412" cy="3429000"/>
          </a:xfrm>
          <a:ln w="12700" cap="flat"/>
        </p:spPr>
      </p:sp>
      <p:sp>
        <p:nvSpPr>
          <p:cNvPr id="905223" name="Rectangle 7"/>
          <p:cNvSpPr>
            <a:spLocks noGrp="1" noChangeArrowheads="1"/>
          </p:cNvSpPr>
          <p:nvPr>
            <p:ph type="body" idx="1"/>
          </p:nvPr>
        </p:nvSpPr>
        <p:spPr>
          <a:xfrm>
            <a:off x="897435" y="4352775"/>
            <a:ext cx="5080992" cy="4129011"/>
          </a:xfrm>
          <a:ln/>
        </p:spPr>
        <p:txBody>
          <a:bodyPr lIns="90480" tIns="44446" rIns="90480" bIns="44446"/>
          <a:lstStyle/>
          <a:p>
            <a:endParaRPr lang="ru-RU" dirty="0"/>
          </a:p>
        </p:txBody>
      </p:sp>
    </p:spTree>
    <p:extLst>
      <p:ext uri="{BB962C8B-B14F-4D97-AF65-F5344CB8AC3E}">
        <p14:creationId xmlns:p14="http://schemas.microsoft.com/office/powerpoint/2010/main" val="1655147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53CB68BE-9030-466C-8867-52B6C983D061}" type="slidenum">
              <a:rPr lang="en-US">
                <a:solidFill>
                  <a:prstClr val="black"/>
                </a:solidFill>
              </a:rPr>
              <a:pPr/>
              <a:t>83</a:t>
            </a:fld>
            <a:endParaRPr lang="en-US">
              <a:solidFill>
                <a:prstClr val="black"/>
              </a:solidFill>
            </a:endParaRPr>
          </a:p>
        </p:txBody>
      </p:sp>
      <p:sp>
        <p:nvSpPr>
          <p:cNvPr id="910338" name="Rectangle 2"/>
          <p:cNvSpPr>
            <a:spLocks noChangeArrowheads="1"/>
          </p:cNvSpPr>
          <p:nvPr/>
        </p:nvSpPr>
        <p:spPr bwMode="auto">
          <a:xfrm>
            <a:off x="3885903" y="0"/>
            <a:ext cx="2989957" cy="449036"/>
          </a:xfrm>
          <a:prstGeom prst="rect">
            <a:avLst/>
          </a:prstGeom>
          <a:noFill/>
          <a:ln w="12700">
            <a:noFill/>
            <a:miter lim="800000"/>
            <a:headEnd/>
            <a:tailEnd/>
          </a:ln>
          <a:effectLst/>
        </p:spPr>
        <p:txBody>
          <a:bodyPr wrap="none" lIns="86493" tIns="43247" rIns="86493" bIns="43247" anchor="ctr"/>
          <a:lstStyle/>
          <a:p>
            <a:pPr eaLnBrk="0" hangingPunct="0"/>
            <a:endParaRPr lang="en-US" sz="2300" dirty="0" smtClean="0">
              <a:solidFill>
                <a:prstClr val="black"/>
              </a:solidFill>
            </a:endParaRPr>
          </a:p>
        </p:txBody>
      </p:sp>
      <p:sp>
        <p:nvSpPr>
          <p:cNvPr id="910339" name="Rectangle 3"/>
          <p:cNvSpPr>
            <a:spLocks noChangeArrowheads="1"/>
          </p:cNvSpPr>
          <p:nvPr/>
        </p:nvSpPr>
        <p:spPr bwMode="auto">
          <a:xfrm>
            <a:off x="3885903" y="8707061"/>
            <a:ext cx="2989957" cy="449035"/>
          </a:xfrm>
          <a:prstGeom prst="rect">
            <a:avLst/>
          </a:prstGeom>
          <a:noFill/>
          <a:ln w="12700">
            <a:noFill/>
            <a:miter lim="800000"/>
            <a:headEnd/>
            <a:tailEnd/>
          </a:ln>
          <a:effectLst/>
        </p:spPr>
        <p:txBody>
          <a:bodyPr lIns="90480" tIns="44446" rIns="90480" bIns="44446" anchor="b"/>
          <a:lstStyle/>
          <a:p>
            <a:pPr algn="r" defTabSz="914485" eaLnBrk="0" hangingPunct="0"/>
            <a:r>
              <a:rPr lang="en-US" sz="1200" dirty="0" smtClean="0">
                <a:solidFill>
                  <a:prstClr val="black"/>
                </a:solidFill>
                <a:latin typeface="Times New Roman" pitchFamily="18" charset="0"/>
              </a:rPr>
              <a:t>1</a:t>
            </a:r>
          </a:p>
        </p:txBody>
      </p:sp>
      <p:sp>
        <p:nvSpPr>
          <p:cNvPr id="910340" name="Rectangle 4"/>
          <p:cNvSpPr>
            <a:spLocks noChangeArrowheads="1"/>
          </p:cNvSpPr>
          <p:nvPr/>
        </p:nvSpPr>
        <p:spPr bwMode="auto">
          <a:xfrm>
            <a:off x="0" y="8707061"/>
            <a:ext cx="2989958" cy="449035"/>
          </a:xfrm>
          <a:prstGeom prst="rect">
            <a:avLst/>
          </a:prstGeom>
          <a:noFill/>
          <a:ln w="12700">
            <a:noFill/>
            <a:miter lim="800000"/>
            <a:headEnd/>
            <a:tailEnd/>
          </a:ln>
          <a:effectLst/>
        </p:spPr>
        <p:txBody>
          <a:bodyPr wrap="none" lIns="86493" tIns="43247" rIns="86493" bIns="43247" anchor="ctr"/>
          <a:lstStyle/>
          <a:p>
            <a:pPr eaLnBrk="0" hangingPunct="0"/>
            <a:endParaRPr lang="en-US" sz="2300" dirty="0" smtClean="0">
              <a:solidFill>
                <a:prstClr val="black"/>
              </a:solidFill>
            </a:endParaRPr>
          </a:p>
        </p:txBody>
      </p:sp>
      <p:sp>
        <p:nvSpPr>
          <p:cNvPr id="910341" name="Rectangle 5"/>
          <p:cNvSpPr>
            <a:spLocks noChangeArrowheads="1"/>
          </p:cNvSpPr>
          <p:nvPr/>
        </p:nvSpPr>
        <p:spPr bwMode="auto">
          <a:xfrm>
            <a:off x="0" y="0"/>
            <a:ext cx="2989958" cy="449036"/>
          </a:xfrm>
          <a:prstGeom prst="rect">
            <a:avLst/>
          </a:prstGeom>
          <a:noFill/>
          <a:ln w="12700">
            <a:noFill/>
            <a:miter lim="800000"/>
            <a:headEnd/>
            <a:tailEnd/>
          </a:ln>
          <a:effectLst/>
        </p:spPr>
        <p:txBody>
          <a:bodyPr wrap="none" lIns="86493" tIns="43247" rIns="86493" bIns="43247" anchor="ctr"/>
          <a:lstStyle/>
          <a:p>
            <a:pPr eaLnBrk="0" hangingPunct="0"/>
            <a:endParaRPr lang="en-US" sz="2300" dirty="0" smtClean="0">
              <a:solidFill>
                <a:prstClr val="black"/>
              </a:solidFill>
            </a:endParaRPr>
          </a:p>
        </p:txBody>
      </p:sp>
      <p:sp>
        <p:nvSpPr>
          <p:cNvPr id="910342" name="Rectangle 6"/>
          <p:cNvSpPr>
            <a:spLocks noGrp="1" noRot="1" noChangeAspect="1" noChangeArrowheads="1" noTextEdit="1"/>
          </p:cNvSpPr>
          <p:nvPr>
            <p:ph type="sldImg"/>
          </p:nvPr>
        </p:nvSpPr>
        <p:spPr>
          <a:xfrm>
            <a:off x="1144588" y="685800"/>
            <a:ext cx="4570412" cy="3429000"/>
          </a:xfrm>
          <a:ln w="12700" cap="flat"/>
        </p:spPr>
      </p:sp>
      <p:sp>
        <p:nvSpPr>
          <p:cNvPr id="910343" name="Rectangle 7"/>
          <p:cNvSpPr>
            <a:spLocks noGrp="1" noChangeArrowheads="1"/>
          </p:cNvSpPr>
          <p:nvPr>
            <p:ph type="body" idx="1"/>
          </p:nvPr>
        </p:nvSpPr>
        <p:spPr>
          <a:xfrm>
            <a:off x="897435" y="4352775"/>
            <a:ext cx="5080992" cy="4129011"/>
          </a:xfrm>
          <a:ln/>
        </p:spPr>
        <p:txBody>
          <a:bodyPr lIns="90480" tIns="44446" rIns="90480" bIns="44446"/>
          <a:lstStyle/>
          <a:p>
            <a:endParaRPr lang="ru-RU"/>
          </a:p>
        </p:txBody>
      </p:sp>
    </p:spTree>
    <p:extLst>
      <p:ext uri="{BB962C8B-B14F-4D97-AF65-F5344CB8AC3E}">
        <p14:creationId xmlns:p14="http://schemas.microsoft.com/office/powerpoint/2010/main" val="868748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4921F2-B2F7-4D43-B3C8-792C46792A93}" type="slidenum">
              <a:rPr lang="en-US">
                <a:solidFill>
                  <a:prstClr val="black"/>
                </a:solidFill>
              </a:rPr>
              <a:pPr/>
              <a:t>84</a:t>
            </a:fld>
            <a:endParaRPr lang="en-US">
              <a:solidFill>
                <a:prstClr val="black"/>
              </a:solidFill>
            </a:endParaRPr>
          </a:p>
        </p:txBody>
      </p:sp>
      <p:sp>
        <p:nvSpPr>
          <p:cNvPr id="953346" name="Rectangle 2"/>
          <p:cNvSpPr>
            <a:spLocks noGrp="1" noRot="1" noChangeAspect="1" noChangeArrowheads="1" noTextEdit="1"/>
          </p:cNvSpPr>
          <p:nvPr>
            <p:ph type="sldImg"/>
          </p:nvPr>
        </p:nvSpPr>
        <p:spPr>
          <a:xfrm>
            <a:off x="1143000" y="684213"/>
            <a:ext cx="4573588" cy="3430587"/>
          </a:xfrm>
          <a:ln/>
        </p:spPr>
      </p:sp>
      <p:sp>
        <p:nvSpPr>
          <p:cNvPr id="953347" name="Rectangle 3"/>
          <p:cNvSpPr>
            <a:spLocks noGrp="1" noChangeArrowheads="1"/>
          </p:cNvSpPr>
          <p:nvPr>
            <p:ph type="body" idx="1"/>
          </p:nvPr>
        </p:nvSpPr>
        <p:spPr>
          <a:xfrm>
            <a:off x="913805" y="4343703"/>
            <a:ext cx="5030391" cy="4115405"/>
          </a:xfrm>
        </p:spPr>
        <p:txBody>
          <a:bodyPr lIns="91338" tIns="45669" rIns="91338" bIns="45669"/>
          <a:lstStyle/>
          <a:p>
            <a:endParaRPr lang="ru-RU"/>
          </a:p>
        </p:txBody>
      </p:sp>
    </p:spTree>
    <p:extLst>
      <p:ext uri="{BB962C8B-B14F-4D97-AF65-F5344CB8AC3E}">
        <p14:creationId xmlns:p14="http://schemas.microsoft.com/office/powerpoint/2010/main" val="60255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36F65534-1FBC-4296-899B-5B6B2F35DE17}" type="slidenum">
              <a:rPr lang="en-US">
                <a:solidFill>
                  <a:prstClr val="black"/>
                </a:solidFill>
              </a:rPr>
              <a:pPr/>
              <a:t>85</a:t>
            </a:fld>
            <a:endParaRPr lang="en-US">
              <a:solidFill>
                <a:prstClr val="black"/>
              </a:solidFill>
            </a:endParaRPr>
          </a:p>
        </p:txBody>
      </p:sp>
      <p:sp>
        <p:nvSpPr>
          <p:cNvPr id="908290" name="Rectangle 2"/>
          <p:cNvSpPr>
            <a:spLocks noChangeArrowheads="1"/>
          </p:cNvSpPr>
          <p:nvPr/>
        </p:nvSpPr>
        <p:spPr bwMode="auto">
          <a:xfrm>
            <a:off x="3885903" y="0"/>
            <a:ext cx="2989957" cy="449036"/>
          </a:xfrm>
          <a:prstGeom prst="rect">
            <a:avLst/>
          </a:prstGeom>
          <a:noFill/>
          <a:ln w="12700">
            <a:noFill/>
            <a:miter lim="800000"/>
            <a:headEnd/>
            <a:tailEnd/>
          </a:ln>
          <a:effectLst/>
        </p:spPr>
        <p:txBody>
          <a:bodyPr wrap="none" lIns="86493" tIns="43247" rIns="86493" bIns="43247" anchor="ctr"/>
          <a:lstStyle/>
          <a:p>
            <a:pPr eaLnBrk="0" hangingPunct="0"/>
            <a:endParaRPr lang="en-US" sz="2300" dirty="0" smtClean="0">
              <a:solidFill>
                <a:prstClr val="black"/>
              </a:solidFill>
            </a:endParaRPr>
          </a:p>
        </p:txBody>
      </p:sp>
      <p:sp>
        <p:nvSpPr>
          <p:cNvPr id="908291" name="Rectangle 3"/>
          <p:cNvSpPr>
            <a:spLocks noChangeArrowheads="1"/>
          </p:cNvSpPr>
          <p:nvPr/>
        </p:nvSpPr>
        <p:spPr bwMode="auto">
          <a:xfrm>
            <a:off x="3885903" y="8707061"/>
            <a:ext cx="2989957" cy="449035"/>
          </a:xfrm>
          <a:prstGeom prst="rect">
            <a:avLst/>
          </a:prstGeom>
          <a:noFill/>
          <a:ln w="12700">
            <a:noFill/>
            <a:miter lim="800000"/>
            <a:headEnd/>
            <a:tailEnd/>
          </a:ln>
          <a:effectLst/>
        </p:spPr>
        <p:txBody>
          <a:bodyPr lIns="90480" tIns="44446" rIns="90480" bIns="44446" anchor="b"/>
          <a:lstStyle/>
          <a:p>
            <a:pPr algn="r" defTabSz="914485" eaLnBrk="0" hangingPunct="0"/>
            <a:r>
              <a:rPr lang="en-US" sz="1200" dirty="0" smtClean="0">
                <a:solidFill>
                  <a:prstClr val="black"/>
                </a:solidFill>
                <a:latin typeface="Times New Roman" pitchFamily="18" charset="0"/>
              </a:rPr>
              <a:t>4</a:t>
            </a:r>
          </a:p>
        </p:txBody>
      </p:sp>
      <p:sp>
        <p:nvSpPr>
          <p:cNvPr id="908292" name="Rectangle 4"/>
          <p:cNvSpPr>
            <a:spLocks noChangeArrowheads="1"/>
          </p:cNvSpPr>
          <p:nvPr/>
        </p:nvSpPr>
        <p:spPr bwMode="auto">
          <a:xfrm>
            <a:off x="0" y="8707061"/>
            <a:ext cx="2989958" cy="449035"/>
          </a:xfrm>
          <a:prstGeom prst="rect">
            <a:avLst/>
          </a:prstGeom>
          <a:noFill/>
          <a:ln w="12700">
            <a:noFill/>
            <a:miter lim="800000"/>
            <a:headEnd/>
            <a:tailEnd/>
          </a:ln>
          <a:effectLst/>
        </p:spPr>
        <p:txBody>
          <a:bodyPr wrap="none" lIns="86493" tIns="43247" rIns="86493" bIns="43247" anchor="ctr"/>
          <a:lstStyle/>
          <a:p>
            <a:pPr eaLnBrk="0" hangingPunct="0"/>
            <a:endParaRPr lang="en-US" sz="2300" dirty="0" smtClean="0">
              <a:solidFill>
                <a:prstClr val="black"/>
              </a:solidFill>
            </a:endParaRPr>
          </a:p>
        </p:txBody>
      </p:sp>
      <p:sp>
        <p:nvSpPr>
          <p:cNvPr id="908293" name="Rectangle 5"/>
          <p:cNvSpPr>
            <a:spLocks noChangeArrowheads="1"/>
          </p:cNvSpPr>
          <p:nvPr/>
        </p:nvSpPr>
        <p:spPr bwMode="auto">
          <a:xfrm>
            <a:off x="0" y="0"/>
            <a:ext cx="2989958" cy="449036"/>
          </a:xfrm>
          <a:prstGeom prst="rect">
            <a:avLst/>
          </a:prstGeom>
          <a:noFill/>
          <a:ln w="12700">
            <a:noFill/>
            <a:miter lim="800000"/>
            <a:headEnd/>
            <a:tailEnd/>
          </a:ln>
          <a:effectLst/>
        </p:spPr>
        <p:txBody>
          <a:bodyPr wrap="none" lIns="86493" tIns="43247" rIns="86493" bIns="43247" anchor="ctr"/>
          <a:lstStyle/>
          <a:p>
            <a:pPr eaLnBrk="0" hangingPunct="0"/>
            <a:endParaRPr lang="en-US" sz="2300" dirty="0" smtClean="0">
              <a:solidFill>
                <a:prstClr val="black"/>
              </a:solidFill>
            </a:endParaRPr>
          </a:p>
        </p:txBody>
      </p:sp>
      <p:sp>
        <p:nvSpPr>
          <p:cNvPr id="908294" name="Rectangle 6"/>
          <p:cNvSpPr>
            <a:spLocks noGrp="1" noRot="1" noChangeAspect="1" noChangeArrowheads="1" noTextEdit="1"/>
          </p:cNvSpPr>
          <p:nvPr>
            <p:ph type="sldImg"/>
          </p:nvPr>
        </p:nvSpPr>
        <p:spPr>
          <a:xfrm>
            <a:off x="1144588" y="685800"/>
            <a:ext cx="4570412" cy="3429000"/>
          </a:xfrm>
          <a:ln w="12700" cap="flat"/>
        </p:spPr>
      </p:sp>
      <p:sp>
        <p:nvSpPr>
          <p:cNvPr id="908295" name="Rectangle 7"/>
          <p:cNvSpPr>
            <a:spLocks noGrp="1" noChangeArrowheads="1"/>
          </p:cNvSpPr>
          <p:nvPr>
            <p:ph type="body" idx="1"/>
          </p:nvPr>
        </p:nvSpPr>
        <p:spPr>
          <a:xfrm>
            <a:off x="897435" y="4352775"/>
            <a:ext cx="5080992" cy="4129011"/>
          </a:xfrm>
          <a:ln/>
        </p:spPr>
        <p:txBody>
          <a:bodyPr lIns="90480" tIns="44446" rIns="90480" bIns="44446"/>
          <a:lstStyle/>
          <a:p>
            <a:endParaRPr lang="ru-RU"/>
          </a:p>
        </p:txBody>
      </p:sp>
    </p:spTree>
    <p:extLst>
      <p:ext uri="{BB962C8B-B14F-4D97-AF65-F5344CB8AC3E}">
        <p14:creationId xmlns:p14="http://schemas.microsoft.com/office/powerpoint/2010/main" val="1531335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holes</a:t>
            </a:r>
            <a:endParaRPr lang="en-US" dirty="0"/>
          </a:p>
        </p:txBody>
      </p:sp>
      <p:sp>
        <p:nvSpPr>
          <p:cNvPr id="4" name="Slide Number Placeholder 3"/>
          <p:cNvSpPr>
            <a:spLocks noGrp="1"/>
          </p:cNvSpPr>
          <p:nvPr>
            <p:ph type="sldNum" sz="quarter" idx="10"/>
          </p:nvPr>
        </p:nvSpPr>
        <p:spPr/>
        <p:txBody>
          <a:bodyPr/>
          <a:lstStyle/>
          <a:p>
            <a:pPr>
              <a:defRPr/>
            </a:pPr>
            <a:fld id="{CF287ED6-A730-4184-9353-2C473C705472}" type="slidenum">
              <a:rPr lang="en-US" smtClean="0"/>
              <a:pPr>
                <a:defRPr/>
              </a:pPr>
              <a:t>14</a:t>
            </a:fld>
            <a:endParaRPr lang="en-US"/>
          </a:p>
        </p:txBody>
      </p:sp>
    </p:spTree>
    <p:extLst>
      <p:ext uri="{BB962C8B-B14F-4D97-AF65-F5344CB8AC3E}">
        <p14:creationId xmlns:p14="http://schemas.microsoft.com/office/powerpoint/2010/main" val="2050916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Lighting,</a:t>
            </a:r>
            <a:r>
              <a:rPr lang="en-US" baseline="0" dirty="0" smtClean="0"/>
              <a:t> no shadows, blending, etc.</a:t>
            </a:r>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18</a:t>
            </a:fld>
            <a:endParaRPr lang="en-US"/>
          </a:p>
        </p:txBody>
      </p:sp>
    </p:spTree>
    <p:extLst>
      <p:ext uri="{BB962C8B-B14F-4D97-AF65-F5344CB8AC3E}">
        <p14:creationId xmlns:p14="http://schemas.microsoft.com/office/powerpoint/2010/main" val="86728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Lighting,</a:t>
            </a:r>
            <a:r>
              <a:rPr lang="en-US" baseline="0" dirty="0" smtClean="0"/>
              <a:t> no shadows, blending, etc.</a:t>
            </a:r>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20</a:t>
            </a:fld>
            <a:endParaRPr lang="en-US"/>
          </a:p>
        </p:txBody>
      </p:sp>
    </p:spTree>
    <p:extLst>
      <p:ext uri="{BB962C8B-B14F-4D97-AF65-F5344CB8AC3E}">
        <p14:creationId xmlns:p14="http://schemas.microsoft.com/office/powerpoint/2010/main" val="3537678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DE504E-7610-43C2-A585-4851B05D421F}" type="slidenum">
              <a:rPr lang="en-US">
                <a:solidFill>
                  <a:prstClr val="black"/>
                </a:solidFill>
              </a:rPr>
              <a:pPr/>
              <a:t>51</a:t>
            </a:fld>
            <a:endParaRPr lang="en-US">
              <a:solidFill>
                <a:prstClr val="black"/>
              </a:solidFill>
            </a:endParaRPr>
          </a:p>
        </p:txBody>
      </p:sp>
      <p:sp>
        <p:nvSpPr>
          <p:cNvPr id="1640450" name="Rectangle 2"/>
          <p:cNvSpPr>
            <a:spLocks noGrp="1" noRot="1" noChangeAspect="1" noChangeArrowheads="1" noTextEdit="1"/>
          </p:cNvSpPr>
          <p:nvPr>
            <p:ph type="sldImg"/>
          </p:nvPr>
        </p:nvSpPr>
        <p:spPr>
          <a:ln/>
        </p:spPr>
      </p:sp>
      <p:sp>
        <p:nvSpPr>
          <p:cNvPr id="1640451"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2010590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61A038-7D1C-4A82-8879-B54604B0D0CD}" type="slidenum">
              <a:rPr lang="en-US">
                <a:solidFill>
                  <a:prstClr val="black"/>
                </a:solidFill>
              </a:rPr>
              <a:pPr/>
              <a:t>52</a:t>
            </a:fld>
            <a:endParaRPr lang="en-US">
              <a:solidFill>
                <a:prstClr val="black"/>
              </a:solidFill>
            </a:endParaRPr>
          </a:p>
        </p:txBody>
      </p:sp>
      <p:sp>
        <p:nvSpPr>
          <p:cNvPr id="1642498" name="Rectangle 2"/>
          <p:cNvSpPr>
            <a:spLocks noGrp="1" noRot="1" noChangeAspect="1" noChangeArrowheads="1" noTextEdit="1"/>
          </p:cNvSpPr>
          <p:nvPr>
            <p:ph type="sldImg"/>
          </p:nvPr>
        </p:nvSpPr>
        <p:spPr>
          <a:ln/>
        </p:spPr>
      </p:sp>
      <p:sp>
        <p:nvSpPr>
          <p:cNvPr id="1642499"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534660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ED49CE-B421-4ACB-AA1E-1EC6A1D13870}" type="slidenum">
              <a:rPr lang="en-US">
                <a:solidFill>
                  <a:prstClr val="black"/>
                </a:solidFill>
              </a:rPr>
              <a:pPr/>
              <a:t>53</a:t>
            </a:fld>
            <a:endParaRPr lang="en-US">
              <a:solidFill>
                <a:prstClr val="black"/>
              </a:solidFill>
            </a:endParaRPr>
          </a:p>
        </p:txBody>
      </p:sp>
      <p:sp>
        <p:nvSpPr>
          <p:cNvPr id="1641474" name="Rectangle 2"/>
          <p:cNvSpPr>
            <a:spLocks noGrp="1" noRot="1" noChangeAspect="1" noChangeArrowheads="1" noTextEdit="1"/>
          </p:cNvSpPr>
          <p:nvPr>
            <p:ph type="sldImg"/>
          </p:nvPr>
        </p:nvSpPr>
        <p:spPr>
          <a:ln/>
        </p:spPr>
      </p:sp>
      <p:sp>
        <p:nvSpPr>
          <p:cNvPr id="16414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260508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8AFBE8-06DF-4863-9B82-08E99499FD28}" type="slidenum">
              <a:rPr lang="en-US">
                <a:solidFill>
                  <a:prstClr val="black"/>
                </a:solidFill>
              </a:rPr>
              <a:pPr/>
              <a:t>54</a:t>
            </a:fld>
            <a:endParaRPr lang="en-US">
              <a:solidFill>
                <a:prstClr val="black"/>
              </a:solidFill>
            </a:endParaRPr>
          </a:p>
        </p:txBody>
      </p:sp>
      <p:sp>
        <p:nvSpPr>
          <p:cNvPr id="1644546" name="Rectangle 2"/>
          <p:cNvSpPr>
            <a:spLocks noGrp="1" noRot="1" noChangeAspect="1" noChangeArrowheads="1" noTextEdit="1"/>
          </p:cNvSpPr>
          <p:nvPr>
            <p:ph type="sldImg"/>
          </p:nvPr>
        </p:nvSpPr>
        <p:spPr>
          <a:ln/>
        </p:spPr>
      </p:sp>
      <p:sp>
        <p:nvSpPr>
          <p:cNvPr id="1644547"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1819672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3FE1A1-AAA6-447A-9146-FB008EAC9470}" type="datetimeFigureOut">
              <a:rPr lang="en-US"/>
              <a:pPr>
                <a:defRPr/>
              </a:pPr>
              <a:t>10/13/2015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AAC5D9-4D02-4355-9F81-DAACC891245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DA6644-E7CB-4198-83B0-E187ABEED2DB}" type="datetimeFigureOut">
              <a:rPr lang="en-US"/>
              <a:pPr>
                <a:defRPr/>
              </a:pPr>
              <a:t>10/13/2015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74C39D-E774-4CE2-AD63-30B8EC54B83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459957-F88E-489E-883F-66C83F50371F}" type="datetimeFigureOut">
              <a:rPr lang="en-US"/>
              <a:pPr>
                <a:defRPr/>
              </a:pPr>
              <a:t>10/13/2015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153CE7-5EAA-437E-987A-20949CA3E0C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11426" name="Picture 2" descr="BigBlueDots1600gradientWithBriteLogo"/>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1511427" name="Rectangle 3"/>
          <p:cNvSpPr>
            <a:spLocks noChangeArrowheads="1"/>
          </p:cNvSpPr>
          <p:nvPr/>
        </p:nvSpPr>
        <p:spPr bwMode="blackWhite">
          <a:xfrm>
            <a:off x="304800" y="228600"/>
            <a:ext cx="8534400" cy="6400800"/>
          </a:xfrm>
          <a:prstGeom prst="rect">
            <a:avLst/>
          </a:prstGeom>
          <a:noFill/>
          <a:ln w="12700">
            <a:solidFill>
              <a:srgbClr val="FFFFFF"/>
            </a:solidFill>
            <a:miter lim="800000"/>
            <a:headEnd/>
            <a:tailEnd/>
          </a:ln>
          <a:effectLst>
            <a:outerShdw dist="17961" dir="2700000" algn="ctr" rotWithShape="0">
              <a:schemeClr val="tx1"/>
            </a:outerShdw>
          </a:effectLst>
        </p:spPr>
        <p:txBody>
          <a:bodyPr wrap="none" anchor="ctr"/>
          <a:lstStyle/>
          <a:p>
            <a:pPr eaLnBrk="0" hangingPunct="0"/>
            <a:endParaRPr lang="en-US" sz="2400" smtClean="0">
              <a:solidFill>
                <a:srgbClr val="000000"/>
              </a:solidFill>
            </a:endParaRPr>
          </a:p>
        </p:txBody>
      </p:sp>
      <p:sp>
        <p:nvSpPr>
          <p:cNvPr id="1511428" name="Rectangle 4"/>
          <p:cNvSpPr>
            <a:spLocks noGrp="1" noChangeArrowheads="1"/>
          </p:cNvSpPr>
          <p:nvPr>
            <p:ph type="ctrTitle"/>
          </p:nvPr>
        </p:nvSpPr>
        <p:spPr>
          <a:xfrm>
            <a:off x="685800" y="2286000"/>
            <a:ext cx="7772400" cy="1143000"/>
          </a:xfrm>
          <a:effectLst>
            <a:outerShdw dist="35921" dir="2700000" algn="ctr" rotWithShape="0">
              <a:schemeClr val="tx2"/>
            </a:outerShdw>
          </a:effectLst>
        </p:spPr>
        <p:txBody>
          <a:bodyPr/>
          <a:lstStyle>
            <a:lvl1pPr algn="ctr">
              <a:defRPr sz="3200">
                <a:solidFill>
                  <a:srgbClr val="CCFFCC"/>
                </a:solidFill>
              </a:defRPr>
            </a:lvl1pPr>
          </a:lstStyle>
          <a:p>
            <a:r>
              <a:rPr lang="en-US"/>
              <a:t>Click to edit Master title style</a:t>
            </a:r>
          </a:p>
        </p:txBody>
      </p:sp>
      <p:sp>
        <p:nvSpPr>
          <p:cNvPr id="1511429" name="Rectangle 5"/>
          <p:cNvSpPr>
            <a:spLocks noGrp="1" noChangeArrowheads="1"/>
          </p:cNvSpPr>
          <p:nvPr>
            <p:ph type="subTitle" idx="1"/>
          </p:nvPr>
        </p:nvSpPr>
        <p:spPr>
          <a:xfrm>
            <a:off x="1371600" y="3886200"/>
            <a:ext cx="6400800" cy="1752600"/>
          </a:xfrm>
          <a:effectLst>
            <a:outerShdw dist="35921" dir="2700000" algn="ctr" rotWithShape="0">
              <a:schemeClr val="tx2"/>
            </a:outerShdw>
          </a:effectLst>
        </p:spPr>
        <p:txBody>
          <a:bodyPr/>
          <a:lstStyle>
            <a:lvl1pPr marL="0" indent="0" algn="ctr">
              <a:defRPr sz="2800">
                <a:solidFill>
                  <a:srgbClr val="CCCCFF"/>
                </a:solidFill>
              </a:defRPr>
            </a:lvl1pPr>
          </a:lstStyle>
          <a:p>
            <a:r>
              <a:rPr lang="en-US"/>
              <a:t>Click to edit Master subtitle style</a:t>
            </a:r>
          </a:p>
        </p:txBody>
      </p:sp>
    </p:spTree>
  </p:cSld>
  <p:clrMapOvr>
    <a:masterClrMapping/>
  </p:clrMapOvr>
  <p:transition spd="slow"/>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59D2BDC-2115-4361-A7DD-250CC0ED0D95}" type="slidenum">
              <a:rPr lang="en-US">
                <a:solidFill>
                  <a:srgbClr val="FFFFFF"/>
                </a:solidFill>
              </a:rPr>
              <a:pPr/>
              <a:t>‹#›</a:t>
            </a:fld>
            <a:endParaRPr lang="en-US">
              <a:solidFill>
                <a:srgbClr val="FFFFFF"/>
              </a:solidFill>
            </a:endParaRP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11925EC-92A3-4559-9BC5-6900E3DBFA3A}" type="slidenum">
              <a:rPr lang="en-US">
                <a:solidFill>
                  <a:srgbClr val="FFFFFF"/>
                </a:solidFill>
              </a:rPr>
              <a:pPr/>
              <a:t>‹#›</a:t>
            </a:fld>
            <a:endParaRPr lang="en-US">
              <a:solidFill>
                <a:srgbClr val="FFFFFF"/>
              </a:solidFill>
            </a:endParaRP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981200"/>
            <a:ext cx="39624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9624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170B912-7B62-4658-A6FE-E3B809EFA9A1}" type="slidenum">
              <a:rPr lang="en-US">
                <a:solidFill>
                  <a:srgbClr val="FFFFFF"/>
                </a:solidFill>
              </a:rPr>
              <a:pPr/>
              <a:t>‹#›</a:t>
            </a:fld>
            <a:endParaRPr lang="en-US">
              <a:solidFill>
                <a:srgbClr val="FFFFFF"/>
              </a:solidFill>
            </a:endParaRP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B92D9655-C307-47D6-9D49-9635A1E35738}" type="slidenum">
              <a:rPr lang="en-US">
                <a:solidFill>
                  <a:srgbClr val="FFFFFF"/>
                </a:solidFill>
              </a:rPr>
              <a:pPr/>
              <a:t>‹#›</a:t>
            </a:fld>
            <a:endParaRPr lang="en-US">
              <a:solidFill>
                <a:srgbClr val="FFFFFF"/>
              </a:solidFill>
            </a:endParaRPr>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05F792B8-23D4-47DA-9E27-1F0BC3A7CE22}" type="slidenum">
              <a:rPr lang="en-US">
                <a:solidFill>
                  <a:srgbClr val="FFFFFF"/>
                </a:solidFill>
              </a:rPr>
              <a:pPr/>
              <a:t>‹#›</a:t>
            </a:fld>
            <a:endParaRPr lang="en-US">
              <a:solidFill>
                <a:srgbClr val="FFFFFF"/>
              </a:solidFill>
            </a:endParaRPr>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B3F9A134-9789-45D6-BABE-692202854254}" type="slidenum">
              <a:rPr lang="en-US">
                <a:solidFill>
                  <a:srgbClr val="FFFFFF"/>
                </a:solidFill>
              </a:rPr>
              <a:pPr/>
              <a:t>‹#›</a:t>
            </a:fld>
            <a:endParaRPr lang="en-US">
              <a:solidFill>
                <a:srgbClr val="FFFFFF"/>
              </a:solidFill>
            </a:endParaRPr>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EF6263A-D3F8-4694-AC39-6513DBB22D4F}" type="slidenum">
              <a:rPr lang="en-US">
                <a:solidFill>
                  <a:srgbClr val="FFFFFF"/>
                </a:solidFill>
              </a:rPr>
              <a:pPr/>
              <a:t>‹#›</a:t>
            </a:fld>
            <a:endParaRPr lang="en-US">
              <a:solidFill>
                <a:srgbClr val="FFFFFF"/>
              </a:solidFill>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714353C-F3C6-4085-8161-4F43B3B80014}" type="datetimeFigureOut">
              <a:rPr lang="en-US"/>
              <a:pPr>
                <a:defRPr/>
              </a:pPr>
              <a:t>10/13/2015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D8E536-C3BC-4AF8-BDAE-990257F1A01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18E0715-8695-4AEC-9262-08B122A020E0}" type="slidenum">
              <a:rPr lang="en-US">
                <a:solidFill>
                  <a:srgbClr val="FFFFFF"/>
                </a:solidFill>
              </a:rPr>
              <a:pPr/>
              <a:t>‹#›</a:t>
            </a:fld>
            <a:endParaRPr lang="en-US">
              <a:solidFill>
                <a:srgbClr val="FFFFFF"/>
              </a:solidFill>
            </a:endParaRPr>
          </a:p>
        </p:txBody>
      </p:sp>
    </p:spTree>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3030791-5A11-438C-88A7-860113F86114}" type="slidenum">
              <a:rPr lang="en-US">
                <a:solidFill>
                  <a:srgbClr val="FFFFFF"/>
                </a:solidFill>
              </a:rPr>
              <a:pPr/>
              <a:t>‹#›</a:t>
            </a:fld>
            <a:endParaRPr lang="en-US">
              <a:solidFill>
                <a:srgbClr val="FFFFFF"/>
              </a:solidFill>
            </a:endParaRPr>
          </a:p>
        </p:txBody>
      </p:sp>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381000"/>
            <a:ext cx="20193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381000"/>
            <a:ext cx="59055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03F65EA-3C22-4EFB-AD01-E574EBFBD355}" type="slidenum">
              <a:rPr lang="en-US">
                <a:solidFill>
                  <a:srgbClr val="FFFFFF"/>
                </a:solidFill>
              </a:rPr>
              <a:pPr/>
              <a:t>‹#›</a:t>
            </a:fld>
            <a:endParaRPr lang="en-US">
              <a:solidFill>
                <a:srgbClr val="FFFFFF"/>
              </a:solidFill>
            </a:endParaRPr>
          </a:p>
        </p:txBody>
      </p:sp>
    </p:spTree>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06122DC-D15F-4E63-B794-47EEDD81945E}" type="datetimeFigureOut">
              <a:rPr lang="en-US"/>
              <a:pPr>
                <a:defRPr/>
              </a:pPr>
              <a:t>10/13/2015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00F70D-592C-461E-A451-2ECB186765F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547DF20-6B62-42FD-BBE2-D601524C8725}" type="datetimeFigureOut">
              <a:rPr lang="en-US"/>
              <a:pPr>
                <a:defRPr/>
              </a:pPr>
              <a:t>10/13/2015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7F32F3-42F6-4BCC-A530-FA9ABF4AB6E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A64D6A9-7EEC-4663-A64E-97BE8D07D67E}" type="datetimeFigureOut">
              <a:rPr lang="en-US"/>
              <a:pPr>
                <a:defRPr/>
              </a:pPr>
              <a:t>10/13/2015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471AB79-448B-4A22-B124-8CD52AE9430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0D26700-0B26-4B62-A23E-7B345285D2A4}" type="datetimeFigureOut">
              <a:rPr lang="en-US"/>
              <a:pPr>
                <a:defRPr/>
              </a:pPr>
              <a:t>10/13/2015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9A8285D-4628-4143-ABC7-15BC7EFC2EA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A018B7-AB9D-432C-9FFB-AF3C912570DB}" type="datetimeFigureOut">
              <a:rPr lang="en-US"/>
              <a:pPr>
                <a:defRPr/>
              </a:pPr>
              <a:t>10/13/2015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98FF512-A535-4841-A8E3-7EA728EAFD1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109491-8924-47B8-A3F4-89E9093C0498}" type="datetimeFigureOut">
              <a:rPr lang="en-US"/>
              <a:pPr>
                <a:defRPr/>
              </a:pPr>
              <a:t>10/13/2015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F5855C-4D77-44B0-9385-CA251612F09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CC2CE9-B325-4CB4-804D-AEF05B13FCB5}" type="datetimeFigureOut">
              <a:rPr lang="en-US"/>
              <a:pPr>
                <a:defRPr/>
              </a:pPr>
              <a:t>10/13/2015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D53F802-CDCB-4EA6-8A17-12F0E9CED9F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C9578BF-A6EC-4EA9-9C25-5BCD69A3C80A}" type="datetimeFigureOut">
              <a:rPr lang="en-US"/>
              <a:pPr>
                <a:defRPr/>
              </a:pPr>
              <a:t>10/13/2015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9AAC96C-50B8-4C85-A244-73E2179D97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10402" name="Picture 2" descr="BigBlueDots1600gradientWithBriteLogo"/>
          <p:cNvPicPr>
            <a:picLocks noChangeAspect="1" noChangeArrowheads="1"/>
          </p:cNvPicPr>
          <p:nvPr userDrawn="1"/>
        </p:nvPicPr>
        <p:blipFill>
          <a:blip r:embed="rId13" cstate="print"/>
          <a:srcRect/>
          <a:stretch>
            <a:fillRect/>
          </a:stretch>
        </p:blipFill>
        <p:spPr bwMode="auto">
          <a:xfrm>
            <a:off x="0" y="0"/>
            <a:ext cx="9144000" cy="6858000"/>
          </a:xfrm>
          <a:prstGeom prst="rect">
            <a:avLst/>
          </a:prstGeom>
          <a:noFill/>
        </p:spPr>
      </p:pic>
      <p:sp>
        <p:nvSpPr>
          <p:cNvPr id="1510403" name="Rectangle 3"/>
          <p:cNvSpPr>
            <a:spLocks noGrp="1" noChangeArrowheads="1"/>
          </p:cNvSpPr>
          <p:nvPr>
            <p:ph type="title"/>
          </p:nvPr>
        </p:nvSpPr>
        <p:spPr bwMode="auto">
          <a:xfrm>
            <a:off x="609600" y="381000"/>
            <a:ext cx="6781800" cy="1295400"/>
          </a:xfrm>
          <a:prstGeom prst="rect">
            <a:avLst/>
          </a:prstGeom>
          <a:noFill/>
          <a:ln w="9525">
            <a:noFill/>
            <a:miter lim="800000"/>
            <a:headEnd/>
            <a:tailEnd/>
          </a:ln>
          <a:effectLst>
            <a:outerShdw dist="35921" dir="2700000" algn="ctr" rotWithShape="0">
              <a:schemeClr val="tx1"/>
            </a:outerShdw>
          </a:effectLst>
        </p:spPr>
        <p:txBody>
          <a:bodyPr vert="horz" wrap="square" lIns="91418" tIns="45709" rIns="91418" bIns="45709" numCol="1" anchor="ctr" anchorCtr="0" compatLnSpc="1">
            <a:prstTxWarp prst="textNoShape">
              <a:avLst/>
            </a:prstTxWarp>
          </a:bodyPr>
          <a:lstStyle/>
          <a:p>
            <a:pPr lvl="0"/>
            <a:r>
              <a:rPr lang="en-US" smtClean="0"/>
              <a:t>Click to edit Master title style</a:t>
            </a:r>
          </a:p>
        </p:txBody>
      </p:sp>
      <p:sp>
        <p:nvSpPr>
          <p:cNvPr id="1510404" name="Rectangle 4"/>
          <p:cNvSpPr>
            <a:spLocks noGrp="1" noChangeArrowheads="1"/>
          </p:cNvSpPr>
          <p:nvPr>
            <p:ph type="body" idx="1"/>
          </p:nvPr>
        </p:nvSpPr>
        <p:spPr bwMode="auto">
          <a:xfrm>
            <a:off x="533400" y="1981200"/>
            <a:ext cx="8077200" cy="4572000"/>
          </a:xfrm>
          <a:prstGeom prst="rect">
            <a:avLst/>
          </a:prstGeom>
          <a:noFill/>
          <a:ln w="9525">
            <a:noFill/>
            <a:miter lim="800000"/>
            <a:headEnd/>
            <a:tailEnd/>
          </a:ln>
          <a:effectLst>
            <a:outerShdw dist="17961" dir="2700000" algn="ctr" rotWithShape="0">
              <a:schemeClr val="tx2"/>
            </a:outerShdw>
          </a:effectLst>
        </p:spPr>
        <p:txBody>
          <a:bodyPr vert="horz" wrap="square" lIns="91418" tIns="45709" rIns="91418" bIns="4570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10405" name="Rectangle 5"/>
          <p:cNvSpPr>
            <a:spLocks noGrp="1" noChangeArrowheads="1"/>
          </p:cNvSpPr>
          <p:nvPr>
            <p:ph type="dt" sz="half" idx="2"/>
          </p:nvPr>
        </p:nvSpPr>
        <p:spPr bwMode="auto">
          <a:xfrm>
            <a:off x="381000" y="6629400"/>
            <a:ext cx="1905000" cy="228600"/>
          </a:xfrm>
          <a:prstGeom prst="rect">
            <a:avLst/>
          </a:prstGeom>
          <a:noFill/>
          <a:ln w="9525">
            <a:noFill/>
            <a:miter lim="800000"/>
            <a:headEnd/>
            <a:tailEnd/>
          </a:ln>
          <a:effectLst/>
        </p:spPr>
        <p:txBody>
          <a:bodyPr vert="horz" wrap="square" lIns="91418" tIns="45709" rIns="91418" bIns="45709" numCol="1" anchor="t" anchorCtr="0" compatLnSpc="1">
            <a:prstTxWarp prst="textNoShape">
              <a:avLst/>
            </a:prstTxWarp>
          </a:bodyPr>
          <a:lstStyle>
            <a:lvl1pPr>
              <a:defRPr sz="1400">
                <a:solidFill>
                  <a:schemeClr val="bg1"/>
                </a:solidFill>
                <a:latin typeface="Times New Roman" pitchFamily="18" charset="0"/>
              </a:defRPr>
            </a:lvl1pPr>
          </a:lstStyle>
          <a:p>
            <a:pPr eaLnBrk="0" hangingPunct="0"/>
            <a:endParaRPr lang="en-US" smtClean="0">
              <a:solidFill>
                <a:srgbClr val="FFFFFF"/>
              </a:solidFill>
            </a:endParaRPr>
          </a:p>
        </p:txBody>
      </p:sp>
      <p:sp>
        <p:nvSpPr>
          <p:cNvPr id="1510406" name="Rectangle 6"/>
          <p:cNvSpPr>
            <a:spLocks noGrp="1" noChangeArrowheads="1"/>
          </p:cNvSpPr>
          <p:nvPr>
            <p:ph type="ftr" sz="quarter" idx="3"/>
          </p:nvPr>
        </p:nvSpPr>
        <p:spPr bwMode="auto">
          <a:xfrm>
            <a:off x="3124200" y="6629400"/>
            <a:ext cx="2895600" cy="228600"/>
          </a:xfrm>
          <a:prstGeom prst="rect">
            <a:avLst/>
          </a:prstGeom>
          <a:noFill/>
          <a:ln w="9525">
            <a:noFill/>
            <a:miter lim="800000"/>
            <a:headEnd/>
            <a:tailEnd/>
          </a:ln>
          <a:effectLst/>
        </p:spPr>
        <p:txBody>
          <a:bodyPr vert="horz" wrap="square" lIns="91418" tIns="45709" rIns="91418" bIns="45709" numCol="1" anchor="t" anchorCtr="0" compatLnSpc="1">
            <a:prstTxWarp prst="textNoShape">
              <a:avLst/>
            </a:prstTxWarp>
          </a:bodyPr>
          <a:lstStyle>
            <a:lvl1pPr algn="ctr">
              <a:defRPr sz="1400">
                <a:solidFill>
                  <a:schemeClr val="bg1"/>
                </a:solidFill>
                <a:latin typeface="Times New Roman" pitchFamily="18" charset="0"/>
              </a:defRPr>
            </a:lvl1pPr>
          </a:lstStyle>
          <a:p>
            <a:pPr eaLnBrk="0" hangingPunct="0"/>
            <a:endParaRPr lang="en-US" smtClean="0">
              <a:solidFill>
                <a:srgbClr val="FFFFFF"/>
              </a:solidFill>
            </a:endParaRPr>
          </a:p>
        </p:txBody>
      </p:sp>
      <p:sp>
        <p:nvSpPr>
          <p:cNvPr id="1510407" name="Rectangle 7"/>
          <p:cNvSpPr>
            <a:spLocks noGrp="1" noChangeArrowheads="1"/>
          </p:cNvSpPr>
          <p:nvPr>
            <p:ph type="sldNum" sz="quarter" idx="4"/>
          </p:nvPr>
        </p:nvSpPr>
        <p:spPr bwMode="auto">
          <a:xfrm>
            <a:off x="6934200" y="6629400"/>
            <a:ext cx="1905000" cy="228600"/>
          </a:xfrm>
          <a:prstGeom prst="rect">
            <a:avLst/>
          </a:prstGeom>
          <a:noFill/>
          <a:ln w="9525">
            <a:noFill/>
            <a:miter lim="800000"/>
            <a:headEnd/>
            <a:tailEnd/>
          </a:ln>
          <a:effectLst/>
        </p:spPr>
        <p:txBody>
          <a:bodyPr vert="horz" wrap="square" lIns="91418" tIns="45709" rIns="91418" bIns="45709" numCol="1" anchor="t" anchorCtr="0" compatLnSpc="1">
            <a:prstTxWarp prst="textNoShape">
              <a:avLst/>
            </a:prstTxWarp>
          </a:bodyPr>
          <a:lstStyle>
            <a:lvl1pPr algn="r">
              <a:defRPr sz="1400">
                <a:solidFill>
                  <a:schemeClr val="bg1"/>
                </a:solidFill>
                <a:latin typeface="Times New Roman" pitchFamily="18" charset="0"/>
              </a:defRPr>
            </a:lvl1pPr>
          </a:lstStyle>
          <a:p>
            <a:pPr eaLnBrk="0" hangingPunct="0"/>
            <a:fld id="{E26C789E-AA0F-4CD1-84B5-47EB9729CFFF}" type="slidenum">
              <a:rPr lang="en-US" smtClean="0">
                <a:solidFill>
                  <a:srgbClr val="FFFFFF"/>
                </a:solidFill>
              </a:rPr>
              <a:pPr eaLnBrk="0" hangingPunct="0"/>
              <a:t>‹#›</a:t>
            </a:fld>
            <a:endParaRPr lang="en-US" smtClean="0">
              <a:solidFill>
                <a:srgbClr val="FFFFFF"/>
              </a:solidFill>
            </a:endParaRPr>
          </a:p>
        </p:txBody>
      </p:sp>
      <p:sp>
        <p:nvSpPr>
          <p:cNvPr id="1510408" name="Rectangle 8"/>
          <p:cNvSpPr>
            <a:spLocks noChangeArrowheads="1"/>
          </p:cNvSpPr>
          <p:nvPr/>
        </p:nvSpPr>
        <p:spPr bwMode="blackWhite">
          <a:xfrm>
            <a:off x="304800" y="228600"/>
            <a:ext cx="8534400" cy="6400800"/>
          </a:xfrm>
          <a:prstGeom prst="rect">
            <a:avLst/>
          </a:prstGeom>
          <a:noFill/>
          <a:ln w="12700">
            <a:solidFill>
              <a:srgbClr val="FFFFFF"/>
            </a:solidFill>
            <a:miter lim="800000"/>
            <a:headEnd/>
            <a:tailEnd/>
          </a:ln>
          <a:effectLst>
            <a:outerShdw dist="17961" dir="2700000" algn="ctr" rotWithShape="0">
              <a:schemeClr val="tx1"/>
            </a:outerShdw>
          </a:effectLst>
        </p:spPr>
        <p:txBody>
          <a:bodyPr wrap="none" anchor="ctr"/>
          <a:lstStyle/>
          <a:p>
            <a:pPr eaLnBrk="0" hangingPunct="0"/>
            <a:endParaRPr lang="en-US" sz="24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l" rtl="0" fontAlgn="base">
        <a:spcBef>
          <a:spcPct val="0"/>
        </a:spcBef>
        <a:spcAft>
          <a:spcPct val="0"/>
        </a:spcAft>
        <a:defRPr sz="3600" b="1">
          <a:solidFill>
            <a:schemeClr val="bg1"/>
          </a:solidFill>
          <a:latin typeface="+mj-lt"/>
          <a:ea typeface="+mj-ea"/>
          <a:cs typeface="+mj-cs"/>
        </a:defRPr>
      </a:lvl1pPr>
      <a:lvl2pPr algn="l" rtl="0" fontAlgn="base">
        <a:spcBef>
          <a:spcPct val="0"/>
        </a:spcBef>
        <a:spcAft>
          <a:spcPct val="0"/>
        </a:spcAft>
        <a:defRPr sz="3600" b="1">
          <a:solidFill>
            <a:schemeClr val="bg1"/>
          </a:solidFill>
          <a:latin typeface="Verdana" pitchFamily="34" charset="0"/>
          <a:cs typeface="Arial" charset="0"/>
        </a:defRPr>
      </a:lvl2pPr>
      <a:lvl3pPr algn="l" rtl="0" fontAlgn="base">
        <a:spcBef>
          <a:spcPct val="0"/>
        </a:spcBef>
        <a:spcAft>
          <a:spcPct val="0"/>
        </a:spcAft>
        <a:defRPr sz="3600" b="1">
          <a:solidFill>
            <a:schemeClr val="bg1"/>
          </a:solidFill>
          <a:latin typeface="Verdana" pitchFamily="34" charset="0"/>
          <a:cs typeface="Arial" charset="0"/>
        </a:defRPr>
      </a:lvl3pPr>
      <a:lvl4pPr algn="l" rtl="0" fontAlgn="base">
        <a:spcBef>
          <a:spcPct val="0"/>
        </a:spcBef>
        <a:spcAft>
          <a:spcPct val="0"/>
        </a:spcAft>
        <a:defRPr sz="3600" b="1">
          <a:solidFill>
            <a:schemeClr val="bg1"/>
          </a:solidFill>
          <a:latin typeface="Verdana" pitchFamily="34" charset="0"/>
          <a:cs typeface="Arial" charset="0"/>
        </a:defRPr>
      </a:lvl4pPr>
      <a:lvl5pPr algn="l" rtl="0" fontAlgn="base">
        <a:spcBef>
          <a:spcPct val="0"/>
        </a:spcBef>
        <a:spcAft>
          <a:spcPct val="0"/>
        </a:spcAft>
        <a:defRPr sz="3600" b="1">
          <a:solidFill>
            <a:schemeClr val="bg1"/>
          </a:solidFill>
          <a:latin typeface="Verdana" pitchFamily="34" charset="0"/>
          <a:cs typeface="Arial" charset="0"/>
        </a:defRPr>
      </a:lvl5pPr>
      <a:lvl6pPr marL="457200" algn="l" rtl="0" fontAlgn="base">
        <a:spcBef>
          <a:spcPct val="0"/>
        </a:spcBef>
        <a:spcAft>
          <a:spcPct val="0"/>
        </a:spcAft>
        <a:defRPr sz="3600" b="1">
          <a:solidFill>
            <a:schemeClr val="bg1"/>
          </a:solidFill>
          <a:latin typeface="Verdana" pitchFamily="34" charset="0"/>
          <a:cs typeface="Arial" charset="0"/>
        </a:defRPr>
      </a:lvl6pPr>
      <a:lvl7pPr marL="914400" algn="l" rtl="0" fontAlgn="base">
        <a:spcBef>
          <a:spcPct val="0"/>
        </a:spcBef>
        <a:spcAft>
          <a:spcPct val="0"/>
        </a:spcAft>
        <a:defRPr sz="3600" b="1">
          <a:solidFill>
            <a:schemeClr val="bg1"/>
          </a:solidFill>
          <a:latin typeface="Verdana" pitchFamily="34" charset="0"/>
          <a:cs typeface="Arial" charset="0"/>
        </a:defRPr>
      </a:lvl7pPr>
      <a:lvl8pPr marL="1371600" algn="l" rtl="0" fontAlgn="base">
        <a:spcBef>
          <a:spcPct val="0"/>
        </a:spcBef>
        <a:spcAft>
          <a:spcPct val="0"/>
        </a:spcAft>
        <a:defRPr sz="3600" b="1">
          <a:solidFill>
            <a:schemeClr val="bg1"/>
          </a:solidFill>
          <a:latin typeface="Verdana" pitchFamily="34" charset="0"/>
          <a:cs typeface="Arial" charset="0"/>
        </a:defRPr>
      </a:lvl8pPr>
      <a:lvl9pPr marL="1828800" algn="l" rtl="0" fontAlgn="base">
        <a:spcBef>
          <a:spcPct val="0"/>
        </a:spcBef>
        <a:spcAft>
          <a:spcPct val="0"/>
        </a:spcAft>
        <a:defRPr sz="3600" b="1">
          <a:solidFill>
            <a:schemeClr val="bg1"/>
          </a:solidFill>
          <a:latin typeface="Verdana" pitchFamily="34" charset="0"/>
          <a:cs typeface="Arial" charset="0"/>
        </a:defRPr>
      </a:lvl9pPr>
    </p:titleStyle>
    <p:bodyStyle>
      <a:lvl1pPr marL="342900" indent="-342900" algn="l" rtl="0" fontAlgn="base">
        <a:spcBef>
          <a:spcPct val="20000"/>
        </a:spcBef>
        <a:spcAft>
          <a:spcPct val="0"/>
        </a:spcAft>
        <a:buClr>
          <a:schemeClr val="bg2"/>
        </a:buClr>
        <a:buFont typeface="Symbol" pitchFamily="18" charset="2"/>
        <a:defRPr sz="3200">
          <a:solidFill>
            <a:schemeClr val="bg1"/>
          </a:solidFill>
          <a:latin typeface="+mn-lt"/>
          <a:ea typeface="+mn-ea"/>
          <a:cs typeface="+mn-cs"/>
        </a:defRPr>
      </a:lvl1pPr>
      <a:lvl2pPr marL="742950" indent="-285750" algn="l" rtl="0" fontAlgn="base">
        <a:spcBef>
          <a:spcPct val="20000"/>
        </a:spcBef>
        <a:spcAft>
          <a:spcPct val="0"/>
        </a:spcAft>
        <a:buClr>
          <a:srgbClr val="DDDDDD"/>
        </a:buClr>
        <a:buFont typeface="Symbol" pitchFamily="18" charset="2"/>
        <a:buChar char="·"/>
        <a:defRPr sz="3000">
          <a:solidFill>
            <a:schemeClr val="bg1"/>
          </a:solidFill>
          <a:latin typeface="+mn-lt"/>
          <a:cs typeface="+mn-cs"/>
        </a:defRPr>
      </a:lvl2pPr>
      <a:lvl3pPr marL="1143000" indent="-228600" algn="l" rtl="0" fontAlgn="base">
        <a:spcBef>
          <a:spcPct val="20000"/>
        </a:spcBef>
        <a:spcAft>
          <a:spcPct val="0"/>
        </a:spcAft>
        <a:buClr>
          <a:srgbClr val="DDDDDD"/>
        </a:buClr>
        <a:buFont typeface="Symbol" pitchFamily="18" charset="2"/>
        <a:buChar char="·"/>
        <a:defRPr sz="2600">
          <a:solidFill>
            <a:schemeClr val="bg1"/>
          </a:solidFill>
          <a:latin typeface="+mn-lt"/>
          <a:cs typeface="+mn-cs"/>
        </a:defRPr>
      </a:lvl3pPr>
      <a:lvl4pPr marL="1600200" indent="-228600" algn="l" rtl="0" fontAlgn="base">
        <a:spcBef>
          <a:spcPct val="20000"/>
        </a:spcBef>
        <a:spcAft>
          <a:spcPct val="0"/>
        </a:spcAft>
        <a:buClr>
          <a:srgbClr val="DDDDDD"/>
        </a:buClr>
        <a:buFont typeface="Symbol" pitchFamily="18" charset="2"/>
        <a:buChar char="·"/>
        <a:defRPr sz="2600">
          <a:solidFill>
            <a:schemeClr val="bg1"/>
          </a:solidFill>
          <a:latin typeface="+mn-lt"/>
          <a:cs typeface="+mn-cs"/>
        </a:defRPr>
      </a:lvl4pPr>
      <a:lvl5pPr marL="2057400" indent="-228600" algn="l" rtl="0" fontAlgn="base">
        <a:spcBef>
          <a:spcPct val="20000"/>
        </a:spcBef>
        <a:spcAft>
          <a:spcPct val="0"/>
        </a:spcAft>
        <a:buClr>
          <a:srgbClr val="DDDDDD"/>
        </a:buClr>
        <a:buFont typeface="Symbol" pitchFamily="18" charset="2"/>
        <a:buChar char="·"/>
        <a:defRPr sz="2600">
          <a:solidFill>
            <a:schemeClr val="bg1"/>
          </a:solidFill>
          <a:latin typeface="+mn-lt"/>
          <a:cs typeface="+mn-cs"/>
        </a:defRPr>
      </a:lvl5pPr>
      <a:lvl6pPr marL="2514600" indent="-228600" algn="l" rtl="0" fontAlgn="base">
        <a:spcBef>
          <a:spcPct val="20000"/>
        </a:spcBef>
        <a:spcAft>
          <a:spcPct val="0"/>
        </a:spcAft>
        <a:buClr>
          <a:srgbClr val="DDDDDD"/>
        </a:buClr>
        <a:buFont typeface="Symbol" pitchFamily="18" charset="2"/>
        <a:buChar char="·"/>
        <a:defRPr sz="2600">
          <a:solidFill>
            <a:schemeClr val="bg1"/>
          </a:solidFill>
          <a:latin typeface="+mn-lt"/>
          <a:cs typeface="+mn-cs"/>
        </a:defRPr>
      </a:lvl6pPr>
      <a:lvl7pPr marL="2971800" indent="-228600" algn="l" rtl="0" fontAlgn="base">
        <a:spcBef>
          <a:spcPct val="20000"/>
        </a:spcBef>
        <a:spcAft>
          <a:spcPct val="0"/>
        </a:spcAft>
        <a:buClr>
          <a:srgbClr val="DDDDDD"/>
        </a:buClr>
        <a:buFont typeface="Symbol" pitchFamily="18" charset="2"/>
        <a:buChar char="·"/>
        <a:defRPr sz="2600">
          <a:solidFill>
            <a:schemeClr val="bg1"/>
          </a:solidFill>
          <a:latin typeface="+mn-lt"/>
          <a:cs typeface="+mn-cs"/>
        </a:defRPr>
      </a:lvl7pPr>
      <a:lvl8pPr marL="3429000" indent="-228600" algn="l" rtl="0" fontAlgn="base">
        <a:spcBef>
          <a:spcPct val="20000"/>
        </a:spcBef>
        <a:spcAft>
          <a:spcPct val="0"/>
        </a:spcAft>
        <a:buClr>
          <a:srgbClr val="DDDDDD"/>
        </a:buClr>
        <a:buFont typeface="Symbol" pitchFamily="18" charset="2"/>
        <a:buChar char="·"/>
        <a:defRPr sz="2600">
          <a:solidFill>
            <a:schemeClr val="bg1"/>
          </a:solidFill>
          <a:latin typeface="+mn-lt"/>
          <a:cs typeface="+mn-cs"/>
        </a:defRPr>
      </a:lvl8pPr>
      <a:lvl9pPr marL="3886200" indent="-228600" algn="l" rtl="0" fontAlgn="base">
        <a:spcBef>
          <a:spcPct val="20000"/>
        </a:spcBef>
        <a:spcAft>
          <a:spcPct val="0"/>
        </a:spcAft>
        <a:buClr>
          <a:srgbClr val="DDDDDD"/>
        </a:buClr>
        <a:buFont typeface="Symbol" pitchFamily="18" charset="2"/>
        <a:buChar char="·"/>
        <a:defRPr sz="26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9804"/>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bwMode="auto">
          <a:xfrm>
            <a:off x="685800" y="609600"/>
            <a:ext cx="7772400" cy="1143000"/>
          </a:xfrm>
          <a:prstGeom prst="rect">
            <a:avLst/>
          </a:prstGeom>
          <a:noFill/>
          <a:ln w="12700">
            <a:noFill/>
            <a:miter lim="800000"/>
            <a:headEnd/>
            <a:tailEnd/>
          </a:ln>
          <a:effectLst>
            <a:outerShdw dist="35921" dir="2700000" algn="ctr" rotWithShape="0">
              <a:schemeClr val="tx1"/>
            </a:outerShdw>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896003" name="Rectangle 3"/>
          <p:cNvSpPr>
            <a:spLocks noGrp="1" noChangeArrowheads="1"/>
          </p:cNvSpPr>
          <p:nvPr>
            <p:ph type="body" idx="1"/>
          </p:nvPr>
        </p:nvSpPr>
        <p:spPr bwMode="auto">
          <a:xfrm>
            <a:off x="685800" y="1981200"/>
            <a:ext cx="7772400" cy="4114800"/>
          </a:xfrm>
          <a:prstGeom prst="rect">
            <a:avLst/>
          </a:prstGeom>
          <a:noFill/>
          <a:ln w="12700">
            <a:noFill/>
            <a:miter lim="800000"/>
            <a:headEnd/>
            <a:tailEnd/>
          </a:ln>
          <a:effectLst>
            <a:outerShdw dist="17961" dir="2700000" algn="ctr" rotWithShape="0">
              <a:schemeClr val="tx1"/>
            </a:outerShdw>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2" name="Group 4"/>
          <p:cNvGrpSpPr>
            <a:grpSpLocks/>
          </p:cNvGrpSpPr>
          <p:nvPr/>
        </p:nvGrpSpPr>
        <p:grpSpPr bwMode="auto">
          <a:xfrm>
            <a:off x="33338" y="0"/>
            <a:ext cx="9077325" cy="6781800"/>
            <a:chOff x="24" y="0"/>
            <a:chExt cx="6432" cy="4272"/>
          </a:xfrm>
        </p:grpSpPr>
        <p:sp>
          <p:nvSpPr>
            <p:cNvPr id="896005" name="Rectangle 5"/>
            <p:cNvSpPr>
              <a:spLocks noChangeArrowheads="1"/>
            </p:cNvSpPr>
            <p:nvPr/>
          </p:nvSpPr>
          <p:spPr bwMode="auto">
            <a:xfrm>
              <a:off x="5976" y="3792"/>
              <a:ext cx="480" cy="480"/>
            </a:xfrm>
            <a:prstGeom prst="rect">
              <a:avLst/>
            </a:prstGeom>
            <a:noFill/>
            <a:ln w="12700">
              <a:noFill/>
              <a:miter lim="800000"/>
              <a:headEnd/>
              <a:tailEnd/>
            </a:ln>
            <a:effectLst/>
          </p:spPr>
          <p:txBody>
            <a:bodyPr wrap="none" anchor="ctr"/>
            <a:lstStyle/>
            <a:p>
              <a:pPr eaLnBrk="0" hangingPunct="0"/>
              <a:endParaRPr lang="en-US" sz="2400" smtClean="0">
                <a:solidFill>
                  <a:srgbClr val="000000"/>
                </a:solidFill>
              </a:endParaRPr>
            </a:p>
          </p:txBody>
        </p:sp>
        <p:sp>
          <p:nvSpPr>
            <p:cNvPr id="896006" name="Rectangle 6"/>
            <p:cNvSpPr>
              <a:spLocks noChangeArrowheads="1"/>
            </p:cNvSpPr>
            <p:nvPr/>
          </p:nvSpPr>
          <p:spPr bwMode="auto">
            <a:xfrm>
              <a:off x="5976" y="0"/>
              <a:ext cx="480" cy="384"/>
            </a:xfrm>
            <a:prstGeom prst="rect">
              <a:avLst/>
            </a:prstGeom>
            <a:noFill/>
            <a:ln w="12700">
              <a:noFill/>
              <a:miter lim="800000"/>
              <a:headEnd/>
              <a:tailEnd/>
            </a:ln>
            <a:effectLst/>
          </p:spPr>
          <p:txBody>
            <a:bodyPr wrap="none" anchor="ctr"/>
            <a:lstStyle/>
            <a:p>
              <a:pPr eaLnBrk="0" hangingPunct="0"/>
              <a:endParaRPr lang="en-US" sz="2400" smtClean="0">
                <a:solidFill>
                  <a:srgbClr val="000000"/>
                </a:solidFill>
              </a:endParaRPr>
            </a:p>
          </p:txBody>
        </p:sp>
        <p:sp>
          <p:nvSpPr>
            <p:cNvPr id="896007" name="Rectangle 7"/>
            <p:cNvSpPr>
              <a:spLocks noChangeArrowheads="1"/>
            </p:cNvSpPr>
            <p:nvPr/>
          </p:nvSpPr>
          <p:spPr bwMode="auto">
            <a:xfrm>
              <a:off x="24" y="3792"/>
              <a:ext cx="480" cy="480"/>
            </a:xfrm>
            <a:prstGeom prst="rect">
              <a:avLst/>
            </a:prstGeom>
            <a:noFill/>
            <a:ln w="12700">
              <a:noFill/>
              <a:miter lim="800000"/>
              <a:headEnd/>
              <a:tailEnd/>
            </a:ln>
            <a:effectLst/>
          </p:spPr>
          <p:txBody>
            <a:bodyPr wrap="none" anchor="ctr"/>
            <a:lstStyle/>
            <a:p>
              <a:pPr eaLnBrk="0" hangingPunct="0"/>
              <a:endParaRPr lang="en-US" sz="2400" smtClean="0">
                <a:solidFill>
                  <a:srgbClr val="000000"/>
                </a:solidFill>
              </a:endParaRPr>
            </a:p>
          </p:txBody>
        </p:sp>
        <p:sp>
          <p:nvSpPr>
            <p:cNvPr id="896008" name="Rectangle 8"/>
            <p:cNvSpPr>
              <a:spLocks noChangeArrowheads="1"/>
            </p:cNvSpPr>
            <p:nvPr/>
          </p:nvSpPr>
          <p:spPr bwMode="auto">
            <a:xfrm>
              <a:off x="24" y="0"/>
              <a:ext cx="480" cy="384"/>
            </a:xfrm>
            <a:prstGeom prst="rect">
              <a:avLst/>
            </a:prstGeom>
            <a:noFill/>
            <a:ln w="12700">
              <a:noFill/>
              <a:miter lim="800000"/>
              <a:headEnd/>
              <a:tailEnd/>
            </a:ln>
            <a:effectLst/>
          </p:spPr>
          <p:txBody>
            <a:bodyPr wrap="none" anchor="ctr"/>
            <a:lstStyle/>
            <a:p>
              <a:pPr eaLnBrk="0" hangingPunct="0"/>
              <a:endParaRPr lang="en-US" sz="2400" smtClean="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fontAlgn="base">
        <a:spcBef>
          <a:spcPct val="0"/>
        </a:spcBef>
        <a:spcAft>
          <a:spcPct val="0"/>
        </a:spcAft>
        <a:defRPr sz="4400">
          <a:solidFill>
            <a:srgbClr val="FFFF00"/>
          </a:solidFill>
          <a:latin typeface="+mj-lt"/>
          <a:ea typeface="+mj-ea"/>
          <a:cs typeface="+mj-cs"/>
        </a:defRPr>
      </a:lvl1pPr>
      <a:lvl2pPr algn="ctr" rtl="0" fontAlgn="base">
        <a:spcBef>
          <a:spcPct val="0"/>
        </a:spcBef>
        <a:spcAft>
          <a:spcPct val="0"/>
        </a:spcAft>
        <a:defRPr sz="4400">
          <a:solidFill>
            <a:srgbClr val="FFFF00"/>
          </a:solidFill>
          <a:latin typeface="Times New Roman" pitchFamily="18" charset="0"/>
          <a:cs typeface="Arial" charset="0"/>
        </a:defRPr>
      </a:lvl2pPr>
      <a:lvl3pPr algn="ctr" rtl="0" fontAlgn="base">
        <a:spcBef>
          <a:spcPct val="0"/>
        </a:spcBef>
        <a:spcAft>
          <a:spcPct val="0"/>
        </a:spcAft>
        <a:defRPr sz="4400">
          <a:solidFill>
            <a:srgbClr val="FFFF00"/>
          </a:solidFill>
          <a:latin typeface="Times New Roman" pitchFamily="18" charset="0"/>
          <a:cs typeface="Arial" charset="0"/>
        </a:defRPr>
      </a:lvl3pPr>
      <a:lvl4pPr algn="ctr" rtl="0" fontAlgn="base">
        <a:spcBef>
          <a:spcPct val="0"/>
        </a:spcBef>
        <a:spcAft>
          <a:spcPct val="0"/>
        </a:spcAft>
        <a:defRPr sz="4400">
          <a:solidFill>
            <a:srgbClr val="FFFF00"/>
          </a:solidFill>
          <a:latin typeface="Times New Roman" pitchFamily="18" charset="0"/>
          <a:cs typeface="Arial" charset="0"/>
        </a:defRPr>
      </a:lvl4pPr>
      <a:lvl5pPr algn="ctr" rtl="0" fontAlgn="base">
        <a:spcBef>
          <a:spcPct val="0"/>
        </a:spcBef>
        <a:spcAft>
          <a:spcPct val="0"/>
        </a:spcAft>
        <a:defRPr sz="4400">
          <a:solidFill>
            <a:srgbClr val="FFFF00"/>
          </a:solidFill>
          <a:latin typeface="Times New Roman" pitchFamily="18" charset="0"/>
          <a:cs typeface="Arial" charset="0"/>
        </a:defRPr>
      </a:lvl5pPr>
      <a:lvl6pPr marL="457200" algn="ctr" rtl="0" fontAlgn="base">
        <a:spcBef>
          <a:spcPct val="0"/>
        </a:spcBef>
        <a:spcAft>
          <a:spcPct val="0"/>
        </a:spcAft>
        <a:defRPr sz="4400">
          <a:solidFill>
            <a:srgbClr val="FFFF00"/>
          </a:solidFill>
          <a:latin typeface="Times New Roman" pitchFamily="18" charset="0"/>
          <a:cs typeface="Arial" charset="0"/>
        </a:defRPr>
      </a:lvl6pPr>
      <a:lvl7pPr marL="914400" algn="ctr" rtl="0" fontAlgn="base">
        <a:spcBef>
          <a:spcPct val="0"/>
        </a:spcBef>
        <a:spcAft>
          <a:spcPct val="0"/>
        </a:spcAft>
        <a:defRPr sz="4400">
          <a:solidFill>
            <a:srgbClr val="FFFF00"/>
          </a:solidFill>
          <a:latin typeface="Times New Roman" pitchFamily="18" charset="0"/>
          <a:cs typeface="Arial" charset="0"/>
        </a:defRPr>
      </a:lvl7pPr>
      <a:lvl8pPr marL="1371600" algn="ctr" rtl="0" fontAlgn="base">
        <a:spcBef>
          <a:spcPct val="0"/>
        </a:spcBef>
        <a:spcAft>
          <a:spcPct val="0"/>
        </a:spcAft>
        <a:defRPr sz="4400">
          <a:solidFill>
            <a:srgbClr val="FFFF00"/>
          </a:solidFill>
          <a:latin typeface="Times New Roman" pitchFamily="18" charset="0"/>
          <a:cs typeface="Arial" charset="0"/>
        </a:defRPr>
      </a:lvl8pPr>
      <a:lvl9pPr marL="1828800" algn="ctr" rtl="0" fontAlgn="base">
        <a:spcBef>
          <a:spcPct val="0"/>
        </a:spcBef>
        <a:spcAft>
          <a:spcPct val="0"/>
        </a:spcAft>
        <a:defRPr sz="4400">
          <a:solidFill>
            <a:srgbClr val="FFFF00"/>
          </a:solidFill>
          <a:latin typeface="Times New Roman" pitchFamily="18" charset="0"/>
          <a:cs typeface="Arial" charset="0"/>
        </a:defRPr>
      </a:lvl9pPr>
    </p:titleStyle>
    <p:bodyStyle>
      <a:lvl1pPr marL="342900" indent="-342900" algn="l" rtl="0" fontAlgn="base">
        <a:spcBef>
          <a:spcPct val="20000"/>
        </a:spcBef>
        <a:spcAft>
          <a:spcPct val="0"/>
        </a:spcAft>
        <a:buClr>
          <a:srgbClr val="FFFFFF"/>
        </a:buClr>
        <a:buSzPct val="100000"/>
        <a:buChar char="•"/>
        <a:defRPr sz="3200">
          <a:solidFill>
            <a:srgbClr val="FFFFFF"/>
          </a:solidFill>
          <a:latin typeface="+mn-lt"/>
          <a:ea typeface="+mn-ea"/>
          <a:cs typeface="+mn-cs"/>
        </a:defRPr>
      </a:lvl1pPr>
      <a:lvl2pPr marL="742950" indent="-285750" algn="l" rtl="0" fontAlgn="base">
        <a:spcBef>
          <a:spcPct val="20000"/>
        </a:spcBef>
        <a:spcAft>
          <a:spcPct val="0"/>
        </a:spcAft>
        <a:buClr>
          <a:schemeClr val="hlink"/>
        </a:buClr>
        <a:buSzPct val="100000"/>
        <a:buChar char="–"/>
        <a:defRPr sz="2800">
          <a:solidFill>
            <a:srgbClr val="00FFFF"/>
          </a:solidFill>
          <a:latin typeface="+mn-lt"/>
          <a:cs typeface="+mn-cs"/>
        </a:defRPr>
      </a:lvl2pPr>
      <a:lvl3pPr marL="1143000" indent="-228600" algn="l" rtl="0" fontAlgn="base">
        <a:spcBef>
          <a:spcPct val="20000"/>
        </a:spcBef>
        <a:spcAft>
          <a:spcPct val="0"/>
        </a:spcAft>
        <a:buSzPct val="100000"/>
        <a:buChar char="•"/>
        <a:defRPr sz="2400">
          <a:solidFill>
            <a:srgbClr val="91FF99"/>
          </a:solidFill>
          <a:latin typeface="+mn-lt"/>
          <a:cs typeface="+mn-cs"/>
        </a:defRPr>
      </a:lvl3pPr>
      <a:lvl4pPr marL="1600200" indent="-228600" algn="l" rtl="0" fontAlgn="base">
        <a:spcBef>
          <a:spcPct val="20000"/>
        </a:spcBef>
        <a:spcAft>
          <a:spcPct val="0"/>
        </a:spcAft>
        <a:buSzPct val="100000"/>
        <a:buChar char="–"/>
        <a:defRPr sz="2000">
          <a:solidFill>
            <a:srgbClr val="FFFFFF"/>
          </a:solidFill>
          <a:latin typeface="+mn-lt"/>
          <a:cs typeface="+mn-cs"/>
        </a:defRPr>
      </a:lvl4pPr>
      <a:lvl5pPr marL="2057400" indent="-228600" algn="l" rtl="0" fontAlgn="base">
        <a:spcBef>
          <a:spcPct val="20000"/>
        </a:spcBef>
        <a:spcAft>
          <a:spcPct val="0"/>
        </a:spcAft>
        <a:buSzPct val="100000"/>
        <a:buChar char="»"/>
        <a:defRPr sz="2000">
          <a:solidFill>
            <a:srgbClr val="FFFFFF"/>
          </a:solidFill>
          <a:latin typeface="+mn-lt"/>
          <a:cs typeface="+mn-cs"/>
        </a:defRPr>
      </a:lvl5pPr>
      <a:lvl6pPr marL="2514600" indent="-228600" algn="l" rtl="0" fontAlgn="base">
        <a:spcBef>
          <a:spcPct val="20000"/>
        </a:spcBef>
        <a:spcAft>
          <a:spcPct val="0"/>
        </a:spcAft>
        <a:buSzPct val="100000"/>
        <a:buChar char="»"/>
        <a:defRPr sz="2000">
          <a:solidFill>
            <a:srgbClr val="FFFFFF"/>
          </a:solidFill>
          <a:latin typeface="+mn-lt"/>
          <a:cs typeface="+mn-cs"/>
        </a:defRPr>
      </a:lvl6pPr>
      <a:lvl7pPr marL="2971800" indent="-228600" algn="l" rtl="0" fontAlgn="base">
        <a:spcBef>
          <a:spcPct val="20000"/>
        </a:spcBef>
        <a:spcAft>
          <a:spcPct val="0"/>
        </a:spcAft>
        <a:buSzPct val="100000"/>
        <a:buChar char="»"/>
        <a:defRPr sz="2000">
          <a:solidFill>
            <a:srgbClr val="FFFFFF"/>
          </a:solidFill>
          <a:latin typeface="+mn-lt"/>
          <a:cs typeface="+mn-cs"/>
        </a:defRPr>
      </a:lvl7pPr>
      <a:lvl8pPr marL="3429000" indent="-228600" algn="l" rtl="0" fontAlgn="base">
        <a:spcBef>
          <a:spcPct val="20000"/>
        </a:spcBef>
        <a:spcAft>
          <a:spcPct val="0"/>
        </a:spcAft>
        <a:buSzPct val="100000"/>
        <a:buChar char="»"/>
        <a:defRPr sz="2000">
          <a:solidFill>
            <a:srgbClr val="FFFFFF"/>
          </a:solidFill>
          <a:latin typeface="+mn-lt"/>
          <a:cs typeface="+mn-cs"/>
        </a:defRPr>
      </a:lvl8pPr>
      <a:lvl9pPr marL="3886200" indent="-228600" algn="l" rtl="0" fontAlgn="base">
        <a:spcBef>
          <a:spcPct val="20000"/>
        </a:spcBef>
        <a:spcAft>
          <a:spcPct val="0"/>
        </a:spcAft>
        <a:buSzPct val="100000"/>
        <a:buChar char="»"/>
        <a:defRPr sz="2000">
          <a:solidFill>
            <a:srgbClr val="FFFF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wmf"/><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5.jpeg"/><Relationship Id="rId5" Type="http://schemas.openxmlformats.org/officeDocument/2006/relationships/image" Target="../media/image43.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1.xml"/><Relationship Id="rId6" Type="http://schemas.openxmlformats.org/officeDocument/2006/relationships/image" Target="../media/image46.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image" Target="../media/image3.jpeg"/><Relationship Id="rId16"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19" Type="http://schemas.openxmlformats.org/officeDocument/2006/relationships/image" Target="../media/image20.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flickr.com/photos/chrisdonbavand/493707413/sizes/z/in/photostream/" TargetMode="Externa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File:Glasses_800_edit.png"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hyperlink" Target="http://www.groovyvis.com/other/raytracing/basic.html" TargetMode="External"/><Relationship Id="rId1" Type="http://schemas.openxmlformats.org/officeDocument/2006/relationships/slideLayout" Target="../slideLayouts/slideLayout2.xml"/><Relationship Id="rId4" Type="http://schemas.openxmlformats.org/officeDocument/2006/relationships/image" Target="../media/image66.gif"/></Relationships>
</file>

<file path=ppt/slides/_rels/slide45.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en.wikipedia.org/wiki/File:Ray_trace_diagram.svg"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84.jpeg"/></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99.jpeg"/></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hyperlink" Target="http://www.cs.illinois.edu/homes/dhoiem/projects/popup/" TargetMode="External"/><Relationship Id="rId5" Type="http://schemas.openxmlformats.org/officeDocument/2006/relationships/image" Target="../media/image28.jpeg"/><Relationship Id="rId4" Type="http://schemas.openxmlformats.org/officeDocument/2006/relationships/image" Target="../media/image27.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8060801" y="10498"/>
            <a:ext cx="1082348" cy="369332"/>
          </a:xfrm>
          <a:prstGeom prst="rect">
            <a:avLst/>
          </a:prstGeom>
          <a:noFill/>
          <a:ln w="9525">
            <a:noFill/>
            <a:miter lim="800000"/>
            <a:headEnd/>
            <a:tailEnd/>
          </a:ln>
        </p:spPr>
        <p:txBody>
          <a:bodyPr wrap="none">
            <a:spAutoFit/>
          </a:bodyPr>
          <a:lstStyle/>
          <a:p>
            <a:r>
              <a:rPr lang="en-US" dirty="0" smtClean="0"/>
              <a:t>10/13/15</a:t>
            </a:r>
            <a:endParaRPr lang="en-US" dirty="0"/>
          </a:p>
        </p:txBody>
      </p:sp>
      <p:sp>
        <p:nvSpPr>
          <p:cNvPr id="8" name="Title 1"/>
          <p:cNvSpPr txBox="1">
            <a:spLocks/>
          </p:cNvSpPr>
          <p:nvPr/>
        </p:nvSpPr>
        <p:spPr bwMode="auto">
          <a:xfrm>
            <a:off x="1600200" y="0"/>
            <a:ext cx="5943600" cy="11430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Image-based Lighting</a:t>
            </a:r>
          </a:p>
        </p:txBody>
      </p:sp>
      <p:sp>
        <p:nvSpPr>
          <p:cNvPr id="9" name="Subtitle 2"/>
          <p:cNvSpPr txBox="1">
            <a:spLocks/>
          </p:cNvSpPr>
          <p:nvPr/>
        </p:nvSpPr>
        <p:spPr bwMode="auto">
          <a:xfrm>
            <a:off x="2133600" y="4724400"/>
            <a:ext cx="5181600" cy="16002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Computational Photography</a:t>
            </a:r>
          </a:p>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Derek Hoiem, University of Illinois</a:t>
            </a:r>
          </a:p>
        </p:txBody>
      </p:sp>
      <p:pic>
        <p:nvPicPr>
          <p:cNvPr id="12" name="Picture 4" descr="terminator2"/>
          <p:cNvPicPr>
            <a:picLocks noChangeAspect="1" noChangeArrowheads="1"/>
          </p:cNvPicPr>
          <p:nvPr/>
        </p:nvPicPr>
        <p:blipFill>
          <a:blip r:embed="rId3" cstate="print"/>
          <a:srcRect/>
          <a:stretch>
            <a:fillRect/>
          </a:stretch>
        </p:blipFill>
        <p:spPr bwMode="auto">
          <a:xfrm>
            <a:off x="1600200" y="1219200"/>
            <a:ext cx="5948477" cy="3414742"/>
          </a:xfrm>
          <a:prstGeom prst="rect">
            <a:avLst/>
          </a:prstGeom>
          <a:noFill/>
        </p:spPr>
      </p:pic>
      <p:sp>
        <p:nvSpPr>
          <p:cNvPr id="13" name="TextBox 12"/>
          <p:cNvSpPr txBox="1"/>
          <p:nvPr/>
        </p:nvSpPr>
        <p:spPr>
          <a:xfrm>
            <a:off x="0" y="6519446"/>
            <a:ext cx="4225837" cy="338554"/>
          </a:xfrm>
          <a:prstGeom prst="rect">
            <a:avLst/>
          </a:prstGeom>
          <a:noFill/>
        </p:spPr>
        <p:txBody>
          <a:bodyPr wrap="none" rtlCol="0">
            <a:spAutoFit/>
          </a:bodyPr>
          <a:lstStyle/>
          <a:p>
            <a:r>
              <a:rPr lang="en-US" sz="1600" dirty="0" smtClean="0"/>
              <a:t>Many slides from Debevec, some from Efros</a:t>
            </a:r>
            <a:endParaRPr lang="en-US" sz="1600" dirty="0"/>
          </a:p>
        </p:txBody>
      </p:sp>
      <p:sp>
        <p:nvSpPr>
          <p:cNvPr id="14" name="TextBox 13"/>
          <p:cNvSpPr txBox="1"/>
          <p:nvPr/>
        </p:nvSpPr>
        <p:spPr>
          <a:xfrm>
            <a:off x="7543800" y="4343400"/>
            <a:ext cx="457200" cy="307777"/>
          </a:xfrm>
          <a:prstGeom prst="rect">
            <a:avLst/>
          </a:prstGeom>
          <a:noFill/>
        </p:spPr>
        <p:txBody>
          <a:bodyPr wrap="square" rtlCol="0">
            <a:spAutoFit/>
          </a:bodyPr>
          <a:lstStyle/>
          <a:p>
            <a:r>
              <a:rPr lang="en-US" sz="1400" dirty="0" smtClean="0"/>
              <a:t>T2</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t>Comparison with Manual Method</a:t>
            </a:r>
          </a:p>
        </p:txBody>
      </p:sp>
      <p:pic>
        <p:nvPicPr>
          <p:cNvPr id="106499" name="Picture 3" descr="merton"/>
          <p:cNvPicPr>
            <a:picLocks noChangeAspect="1" noChangeArrowheads="1"/>
          </p:cNvPicPr>
          <p:nvPr/>
        </p:nvPicPr>
        <p:blipFill>
          <a:blip r:embed="rId3" cstate="print"/>
          <a:srcRect/>
          <a:stretch>
            <a:fillRect/>
          </a:stretch>
        </p:blipFill>
        <p:spPr bwMode="auto">
          <a:xfrm>
            <a:off x="233363" y="2209800"/>
            <a:ext cx="3729037" cy="2803525"/>
          </a:xfrm>
          <a:prstGeom prst="rect">
            <a:avLst/>
          </a:prstGeom>
          <a:noFill/>
        </p:spPr>
      </p:pic>
      <p:sp>
        <p:nvSpPr>
          <p:cNvPr id="106500" name="Text Box 4"/>
          <p:cNvSpPr txBox="1">
            <a:spLocks noChangeArrowheads="1"/>
          </p:cNvSpPr>
          <p:nvPr/>
        </p:nvSpPr>
        <p:spPr bwMode="auto">
          <a:xfrm>
            <a:off x="1143000" y="5029200"/>
            <a:ext cx="2286000" cy="396875"/>
          </a:xfrm>
          <a:prstGeom prst="rect">
            <a:avLst/>
          </a:prstGeom>
          <a:noFill/>
          <a:ln w="9525">
            <a:noFill/>
            <a:miter lim="800000"/>
            <a:headEnd/>
            <a:tailEnd/>
          </a:ln>
          <a:effectLst/>
        </p:spPr>
        <p:txBody>
          <a:bodyPr>
            <a:spAutoFit/>
          </a:bodyPr>
          <a:lstStyle/>
          <a:p>
            <a:pPr algn="ctr">
              <a:spcBef>
                <a:spcPct val="50000"/>
              </a:spcBef>
            </a:pPr>
            <a:r>
              <a:rPr lang="en-US" sz="2000"/>
              <a:t>Input Image</a:t>
            </a:r>
          </a:p>
        </p:txBody>
      </p:sp>
      <p:sp>
        <p:nvSpPr>
          <p:cNvPr id="106501" name="Text Box 5"/>
          <p:cNvSpPr txBox="1">
            <a:spLocks noChangeArrowheads="1"/>
          </p:cNvSpPr>
          <p:nvPr/>
        </p:nvSpPr>
        <p:spPr bwMode="auto">
          <a:xfrm>
            <a:off x="4114800" y="6461125"/>
            <a:ext cx="4724400" cy="396875"/>
          </a:xfrm>
          <a:prstGeom prst="rect">
            <a:avLst/>
          </a:prstGeom>
          <a:noFill/>
          <a:ln w="9525">
            <a:noFill/>
            <a:miter lim="800000"/>
            <a:headEnd/>
            <a:tailEnd/>
          </a:ln>
          <a:effectLst/>
        </p:spPr>
        <p:txBody>
          <a:bodyPr>
            <a:spAutoFit/>
          </a:bodyPr>
          <a:lstStyle/>
          <a:p>
            <a:pPr algn="ctr">
              <a:spcBef>
                <a:spcPct val="50000"/>
              </a:spcBef>
            </a:pPr>
            <a:r>
              <a:rPr lang="en-US" sz="2000" dirty="0"/>
              <a:t>Automatic Photo Pop-up </a:t>
            </a:r>
            <a:r>
              <a:rPr lang="en-US" sz="2000" dirty="0" smtClean="0"/>
              <a:t>(15 </a:t>
            </a:r>
            <a:r>
              <a:rPr lang="en-US" sz="2000" dirty="0"/>
              <a:t>sec)!</a:t>
            </a:r>
          </a:p>
        </p:txBody>
      </p:sp>
      <p:sp>
        <p:nvSpPr>
          <p:cNvPr id="106503" name="Text Box 7"/>
          <p:cNvSpPr txBox="1">
            <a:spLocks noChangeArrowheads="1"/>
          </p:cNvSpPr>
          <p:nvPr/>
        </p:nvSpPr>
        <p:spPr bwMode="auto">
          <a:xfrm>
            <a:off x="5029200" y="3733800"/>
            <a:ext cx="3276600" cy="396875"/>
          </a:xfrm>
          <a:prstGeom prst="rect">
            <a:avLst/>
          </a:prstGeom>
          <a:noFill/>
          <a:ln w="9525">
            <a:noFill/>
            <a:miter lim="800000"/>
            <a:headEnd/>
            <a:tailEnd/>
          </a:ln>
          <a:effectLst/>
        </p:spPr>
        <p:txBody>
          <a:bodyPr>
            <a:spAutoFit/>
          </a:bodyPr>
          <a:lstStyle/>
          <a:p>
            <a:pPr algn="ctr">
              <a:spcBef>
                <a:spcPct val="50000"/>
              </a:spcBef>
            </a:pPr>
            <a:r>
              <a:rPr lang="en-US" sz="2000"/>
              <a:t>[Liebowitz et al. 1999]</a:t>
            </a:r>
          </a:p>
        </p:txBody>
      </p:sp>
      <p:pic>
        <p:nvPicPr>
          <p:cNvPr id="106504" name="Picture 8" descr="merton2"/>
          <p:cNvPicPr>
            <a:picLocks noChangeAspect="1" noChangeArrowheads="1"/>
          </p:cNvPicPr>
          <p:nvPr/>
        </p:nvPicPr>
        <p:blipFill>
          <a:blip r:embed="rId4" cstate="print">
            <a:clrChange>
              <a:clrFrom>
                <a:srgbClr val="FFFFFF"/>
              </a:clrFrom>
              <a:clrTo>
                <a:srgbClr val="FFFFFF">
                  <a:alpha val="0"/>
                </a:srgbClr>
              </a:clrTo>
            </a:clrChange>
          </a:blip>
          <a:srcRect b="13271"/>
          <a:stretch>
            <a:fillRect/>
          </a:stretch>
        </p:blipFill>
        <p:spPr bwMode="auto">
          <a:xfrm>
            <a:off x="4191000" y="4071938"/>
            <a:ext cx="4876800" cy="2405062"/>
          </a:xfrm>
          <a:prstGeom prst="rect">
            <a:avLst/>
          </a:prstGeom>
          <a:noFill/>
        </p:spPr>
      </p:pic>
      <p:pic>
        <p:nvPicPr>
          <p:cNvPr id="106506" name="Picture 10"/>
          <p:cNvPicPr>
            <a:picLocks noChangeAspect="1" noChangeArrowheads="1"/>
          </p:cNvPicPr>
          <p:nvPr/>
        </p:nvPicPr>
        <p:blipFill>
          <a:blip r:embed="rId5" cstate="print"/>
          <a:srcRect/>
          <a:stretch>
            <a:fillRect/>
          </a:stretch>
        </p:blipFill>
        <p:spPr bwMode="auto">
          <a:xfrm>
            <a:off x="4191000" y="1250950"/>
            <a:ext cx="4876800" cy="2601913"/>
          </a:xfrm>
          <a:prstGeom prst="rect">
            <a:avLst/>
          </a:prstGeom>
          <a:noFill/>
          <a:ln w="9525">
            <a:noFill/>
            <a:miter lim="800000"/>
            <a:headEnd/>
            <a:tailEnd/>
          </a:ln>
          <a:effectLst/>
        </p:spPr>
      </p:pic>
    </p:spTree>
    <p:extLst>
      <p:ext uri="{BB962C8B-B14F-4D97-AF65-F5344CB8AC3E}">
        <p14:creationId xmlns:p14="http://schemas.microsoft.com/office/powerpoint/2010/main" val="8764881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Failures</a:t>
            </a:r>
          </a:p>
        </p:txBody>
      </p:sp>
      <p:pic>
        <p:nvPicPr>
          <p:cNvPr id="55303" name="Picture 7" descr="fail2"/>
          <p:cNvPicPr>
            <a:picLocks noChangeAspect="1" noChangeArrowheads="1"/>
          </p:cNvPicPr>
          <p:nvPr/>
        </p:nvPicPr>
        <p:blipFill>
          <a:blip r:embed="rId2" cstate="print"/>
          <a:srcRect/>
          <a:stretch>
            <a:fillRect/>
          </a:stretch>
        </p:blipFill>
        <p:spPr bwMode="auto">
          <a:xfrm>
            <a:off x="3733800" y="2895600"/>
            <a:ext cx="4953000" cy="2816225"/>
          </a:xfrm>
          <a:prstGeom prst="rect">
            <a:avLst/>
          </a:prstGeom>
          <a:noFill/>
        </p:spPr>
      </p:pic>
      <p:pic>
        <p:nvPicPr>
          <p:cNvPr id="55304" name="Picture 8" descr="234_3493"/>
          <p:cNvPicPr>
            <a:picLocks noChangeAspect="1" noChangeArrowheads="1"/>
          </p:cNvPicPr>
          <p:nvPr/>
        </p:nvPicPr>
        <p:blipFill>
          <a:blip r:embed="rId3" cstate="print"/>
          <a:srcRect/>
          <a:stretch>
            <a:fillRect/>
          </a:stretch>
        </p:blipFill>
        <p:spPr bwMode="auto">
          <a:xfrm>
            <a:off x="381000" y="2263775"/>
            <a:ext cx="2773363" cy="2079625"/>
          </a:xfrm>
          <a:prstGeom prst="rect">
            <a:avLst/>
          </a:prstGeom>
          <a:noFill/>
          <a:ln w="9525">
            <a:noFill/>
            <a:miter lim="800000"/>
            <a:headEnd/>
            <a:tailEnd/>
          </a:ln>
        </p:spPr>
      </p:pic>
      <p:pic>
        <p:nvPicPr>
          <p:cNvPr id="55305" name="Picture 9" descr="234_3493_l"/>
          <p:cNvPicPr>
            <a:picLocks noChangeAspect="1" noChangeArrowheads="1"/>
          </p:cNvPicPr>
          <p:nvPr/>
        </p:nvPicPr>
        <p:blipFill>
          <a:blip r:embed="rId4" cstate="print"/>
          <a:srcRect/>
          <a:stretch>
            <a:fillRect/>
          </a:stretch>
        </p:blipFill>
        <p:spPr bwMode="auto">
          <a:xfrm>
            <a:off x="381000" y="4457700"/>
            <a:ext cx="2743200" cy="2019300"/>
          </a:xfrm>
          <a:prstGeom prst="rect">
            <a:avLst/>
          </a:prstGeom>
          <a:noFill/>
          <a:ln w="9525">
            <a:noFill/>
            <a:miter lim="800000"/>
            <a:headEnd/>
            <a:tailEnd/>
          </a:ln>
        </p:spPr>
      </p:pic>
      <p:sp>
        <p:nvSpPr>
          <p:cNvPr id="55306" name="Text Box 10"/>
          <p:cNvSpPr txBox="1">
            <a:spLocks noChangeArrowheads="1"/>
          </p:cNvSpPr>
          <p:nvPr/>
        </p:nvSpPr>
        <p:spPr bwMode="auto">
          <a:xfrm>
            <a:off x="3505200" y="1524000"/>
            <a:ext cx="2286000" cy="457200"/>
          </a:xfrm>
          <a:prstGeom prst="rect">
            <a:avLst/>
          </a:prstGeom>
          <a:noFill/>
          <a:ln w="9525">
            <a:noFill/>
            <a:miter lim="800000"/>
            <a:headEnd/>
            <a:tailEnd/>
          </a:ln>
          <a:effectLst/>
        </p:spPr>
        <p:txBody>
          <a:bodyPr>
            <a:spAutoFit/>
          </a:bodyPr>
          <a:lstStyle/>
          <a:p>
            <a:pPr>
              <a:spcBef>
                <a:spcPct val="50000"/>
              </a:spcBef>
            </a:pPr>
            <a:r>
              <a:rPr lang="en-US" sz="2400"/>
              <a:t>Labeling Errors</a:t>
            </a:r>
          </a:p>
        </p:txBody>
      </p:sp>
    </p:spTree>
    <p:extLst>
      <p:ext uri="{BB962C8B-B14F-4D97-AF65-F5344CB8AC3E}">
        <p14:creationId xmlns:p14="http://schemas.microsoft.com/office/powerpoint/2010/main" val="22201330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Failures</a:t>
            </a:r>
          </a:p>
        </p:txBody>
      </p:sp>
      <p:pic>
        <p:nvPicPr>
          <p:cNvPr id="59396" name="Picture 4" descr="failures"/>
          <p:cNvPicPr>
            <a:picLocks noChangeAspect="1" noChangeArrowheads="1"/>
          </p:cNvPicPr>
          <p:nvPr/>
        </p:nvPicPr>
        <p:blipFill>
          <a:blip r:embed="rId2" cstate="print"/>
          <a:srcRect/>
          <a:stretch>
            <a:fillRect/>
          </a:stretch>
        </p:blipFill>
        <p:spPr bwMode="auto">
          <a:xfrm>
            <a:off x="374650" y="1905000"/>
            <a:ext cx="3435350" cy="2286000"/>
          </a:xfrm>
          <a:prstGeom prst="rect">
            <a:avLst/>
          </a:prstGeom>
          <a:noFill/>
          <a:ln w="9525">
            <a:noFill/>
            <a:miter lim="800000"/>
            <a:headEnd/>
            <a:tailEnd/>
          </a:ln>
        </p:spPr>
      </p:pic>
      <p:pic>
        <p:nvPicPr>
          <p:cNvPr id="59397" name="Picture 5" descr="failures1"/>
          <p:cNvPicPr>
            <a:picLocks noChangeAspect="1" noChangeArrowheads="1"/>
          </p:cNvPicPr>
          <p:nvPr/>
        </p:nvPicPr>
        <p:blipFill>
          <a:blip r:embed="rId3" cstate="print"/>
          <a:srcRect/>
          <a:stretch>
            <a:fillRect/>
          </a:stretch>
        </p:blipFill>
        <p:spPr bwMode="auto">
          <a:xfrm>
            <a:off x="4191000" y="1600200"/>
            <a:ext cx="4730750" cy="2674938"/>
          </a:xfrm>
          <a:prstGeom prst="rect">
            <a:avLst/>
          </a:prstGeom>
          <a:noFill/>
          <a:ln w="9525">
            <a:noFill/>
            <a:miter lim="800000"/>
            <a:headEnd/>
            <a:tailEnd/>
          </a:ln>
        </p:spPr>
      </p:pic>
      <p:sp>
        <p:nvSpPr>
          <p:cNvPr id="59398" name="Text Box 6"/>
          <p:cNvSpPr txBox="1">
            <a:spLocks noChangeArrowheads="1"/>
          </p:cNvSpPr>
          <p:nvPr/>
        </p:nvSpPr>
        <p:spPr bwMode="auto">
          <a:xfrm>
            <a:off x="1828800" y="1371600"/>
            <a:ext cx="4953000" cy="457200"/>
          </a:xfrm>
          <a:prstGeom prst="rect">
            <a:avLst/>
          </a:prstGeom>
          <a:noFill/>
          <a:ln w="9525">
            <a:noFill/>
            <a:miter lim="800000"/>
            <a:headEnd/>
            <a:tailEnd/>
          </a:ln>
          <a:effectLst/>
        </p:spPr>
        <p:txBody>
          <a:bodyPr>
            <a:spAutoFit/>
          </a:bodyPr>
          <a:lstStyle/>
          <a:p>
            <a:pPr algn="ctr">
              <a:spcBef>
                <a:spcPct val="50000"/>
              </a:spcBef>
            </a:pPr>
            <a:r>
              <a:rPr lang="en-US" sz="2400"/>
              <a:t>Foreground Objects</a:t>
            </a:r>
          </a:p>
        </p:txBody>
      </p:sp>
      <p:pic>
        <p:nvPicPr>
          <p:cNvPr id="59399" name="Picture 7" descr="foreground1"/>
          <p:cNvPicPr>
            <a:picLocks noChangeAspect="1" noChangeArrowheads="1"/>
          </p:cNvPicPr>
          <p:nvPr/>
        </p:nvPicPr>
        <p:blipFill>
          <a:blip r:embed="rId4" cstate="print"/>
          <a:srcRect/>
          <a:stretch>
            <a:fillRect/>
          </a:stretch>
        </p:blipFill>
        <p:spPr bwMode="auto">
          <a:xfrm>
            <a:off x="4524375" y="4343400"/>
            <a:ext cx="4075113" cy="2286000"/>
          </a:xfrm>
          <a:prstGeom prst="rect">
            <a:avLst/>
          </a:prstGeom>
          <a:noFill/>
          <a:ln w="9525">
            <a:noFill/>
            <a:miter lim="800000"/>
            <a:headEnd/>
            <a:tailEnd/>
          </a:ln>
        </p:spPr>
      </p:pic>
      <p:pic>
        <p:nvPicPr>
          <p:cNvPr id="59400" name="Picture 8" descr="college10"/>
          <p:cNvPicPr>
            <a:picLocks noChangeAspect="1" noChangeArrowheads="1"/>
          </p:cNvPicPr>
          <p:nvPr/>
        </p:nvPicPr>
        <p:blipFill>
          <a:blip r:embed="rId5" cstate="print"/>
          <a:srcRect/>
          <a:stretch>
            <a:fillRect/>
          </a:stretch>
        </p:blipFill>
        <p:spPr bwMode="auto">
          <a:xfrm>
            <a:off x="581025" y="4343400"/>
            <a:ext cx="3048000" cy="2286000"/>
          </a:xfrm>
          <a:prstGeom prst="rect">
            <a:avLst/>
          </a:prstGeom>
          <a:noFill/>
          <a:ln w="9525">
            <a:noFill/>
            <a:miter lim="800000"/>
            <a:headEnd/>
            <a:tailEnd/>
          </a:ln>
        </p:spPr>
      </p:pic>
    </p:spTree>
    <p:extLst>
      <p:ext uri="{BB962C8B-B14F-4D97-AF65-F5344CB8AC3E}">
        <p14:creationId xmlns:p14="http://schemas.microsoft.com/office/powerpoint/2010/main" val="32965050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Adding Foreground Labels</a:t>
            </a:r>
            <a:endParaRPr lang="en-US" dirty="0"/>
          </a:p>
        </p:txBody>
      </p:sp>
      <p:grpSp>
        <p:nvGrpSpPr>
          <p:cNvPr id="3" name="Group 19"/>
          <p:cNvGrpSpPr/>
          <p:nvPr/>
        </p:nvGrpSpPr>
        <p:grpSpPr>
          <a:xfrm>
            <a:off x="533400" y="990600"/>
            <a:ext cx="3913259" cy="3271322"/>
            <a:chOff x="381000" y="2667000"/>
            <a:chExt cx="3913259" cy="3271322"/>
          </a:xfrm>
        </p:grpSpPr>
        <p:pic>
          <p:nvPicPr>
            <p:cNvPr id="4" name="Picture 3" descr="C:\Documents and Settings\Derek Hoiem\My Documents\Presentations\CVPR2008\figs\scenery15_surf3.jpg"/>
            <p:cNvPicPr>
              <a:picLocks noChangeAspect="1" noChangeArrowheads="1"/>
            </p:cNvPicPr>
            <p:nvPr/>
          </p:nvPicPr>
          <p:blipFill>
            <a:blip r:embed="rId3" cstate="print"/>
            <a:srcRect/>
            <a:stretch>
              <a:fillRect/>
            </a:stretch>
          </p:blipFill>
          <p:spPr bwMode="auto">
            <a:xfrm>
              <a:off x="381000" y="2667000"/>
              <a:ext cx="3886200" cy="2565062"/>
            </a:xfrm>
            <a:prstGeom prst="rect">
              <a:avLst/>
            </a:prstGeom>
            <a:noFill/>
            <a:ln w="9525">
              <a:noFill/>
              <a:miter lim="800000"/>
              <a:headEnd/>
              <a:tailEnd/>
            </a:ln>
          </p:spPr>
        </p:pic>
        <p:cxnSp>
          <p:nvCxnSpPr>
            <p:cNvPr id="10" name="Straight Connector 9"/>
            <p:cNvCxnSpPr/>
            <p:nvPr/>
          </p:nvCxnSpPr>
          <p:spPr>
            <a:xfrm>
              <a:off x="1608598" y="4319461"/>
              <a:ext cx="228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08259" y="3823383"/>
              <a:ext cx="60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87842" y="3442383"/>
              <a:ext cx="3429000" cy="22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60859" y="3518583"/>
              <a:ext cx="533400" cy="76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0459" y="5230436"/>
              <a:ext cx="3496470" cy="707886"/>
            </a:xfrm>
            <a:prstGeom prst="rect">
              <a:avLst/>
            </a:prstGeom>
            <a:noFill/>
          </p:spPr>
          <p:txBody>
            <a:bodyPr wrap="none" rtlCol="0">
              <a:spAutoFit/>
            </a:bodyPr>
            <a:lstStyle/>
            <a:p>
              <a:r>
                <a:rPr lang="en-US" sz="2000" dirty="0" smtClean="0"/>
                <a:t>Recovered Surface Labels + </a:t>
              </a:r>
            </a:p>
            <a:p>
              <a:r>
                <a:rPr lang="en-US" sz="2000" dirty="0" smtClean="0"/>
                <a:t>Ground-Vertical Boundary Fit</a:t>
              </a:r>
            </a:p>
          </p:txBody>
        </p:sp>
      </p:grpSp>
      <p:grpSp>
        <p:nvGrpSpPr>
          <p:cNvPr id="6" name="Group 21"/>
          <p:cNvGrpSpPr/>
          <p:nvPr/>
        </p:nvGrpSpPr>
        <p:grpSpPr>
          <a:xfrm>
            <a:off x="4724400" y="990600"/>
            <a:ext cx="3931920" cy="2914710"/>
            <a:chOff x="4736219" y="1295400"/>
            <a:chExt cx="3931920" cy="2914710"/>
          </a:xfrm>
        </p:grpSpPr>
        <p:graphicFrame>
          <p:nvGraphicFramePr>
            <p:cNvPr id="5" name="Object 2"/>
            <p:cNvGraphicFramePr>
              <a:graphicFrameLocks noChangeAspect="1"/>
            </p:cNvGraphicFramePr>
            <p:nvPr/>
          </p:nvGraphicFramePr>
          <p:xfrm>
            <a:off x="4773541" y="1295400"/>
            <a:ext cx="3886200" cy="2565032"/>
          </p:xfrm>
          <a:graphic>
            <a:graphicData uri="http://schemas.openxmlformats.org/presentationml/2006/ole">
              <mc:AlternateContent xmlns:mc="http://schemas.openxmlformats.org/markup-compatibility/2006">
                <mc:Choice xmlns:v="urn:schemas-microsoft-com:vml" Requires="v">
                  <p:oleObj spid="_x0000_s1027" name="Acrobat Document" r:id="rId4" imgW="4451400" imgH="2937600" progId="AcroExch.Document.7">
                    <p:embed/>
                  </p:oleObj>
                </mc:Choice>
                <mc:Fallback>
                  <p:oleObj name="Acrobat Document" r:id="rId4" imgW="4451400" imgH="293760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541" y="1295400"/>
                          <a:ext cx="3886200" cy="25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7" name="Straight Connector 6"/>
            <p:cNvCxnSpPr/>
            <p:nvPr/>
          </p:nvCxnSpPr>
          <p:spPr>
            <a:xfrm>
              <a:off x="4736219" y="2076061"/>
              <a:ext cx="393192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53000" y="3810000"/>
              <a:ext cx="3469219" cy="400110"/>
            </a:xfrm>
            <a:prstGeom prst="rect">
              <a:avLst/>
            </a:prstGeom>
            <a:noFill/>
          </p:spPr>
          <p:txBody>
            <a:bodyPr wrap="none" rtlCol="0">
              <a:spAutoFit/>
            </a:bodyPr>
            <a:lstStyle/>
            <a:p>
              <a:r>
                <a:rPr lang="en-US" sz="2000" dirty="0" smtClean="0"/>
                <a:t>Object Boundaries + Horizon</a:t>
              </a:r>
            </a:p>
          </p:txBody>
        </p:sp>
      </p:grpSp>
      <p:pic>
        <p:nvPicPr>
          <p:cNvPr id="23" name="Picture 22" descr="scenery15_view2_w"/>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057400" y="3867728"/>
            <a:ext cx="5638800" cy="2990272"/>
          </a:xfrm>
          <a:prstGeom prst="rect">
            <a:avLst/>
          </a:prstGeom>
          <a:noFill/>
        </p:spPr>
      </p:pic>
      <p:sp>
        <p:nvSpPr>
          <p:cNvPr id="24" name="Down Arrow 23"/>
          <p:cNvSpPr/>
          <p:nvPr/>
        </p:nvSpPr>
        <p:spPr>
          <a:xfrm>
            <a:off x="4400939" y="411480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27652"/>
      </p:ext>
    </p:extLst>
  </p:cSld>
  <p:clrMapOvr>
    <a:masterClrMapping/>
  </p:clrMapOvr>
  <p:transition advTm="63212"/>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vpr2008_mini">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 y="-13376"/>
            <a:ext cx="9161126" cy="6871376"/>
          </a:xfrm>
        </p:spPr>
      </p:pic>
    </p:spTree>
    <p:custDataLst>
      <p:tags r:id="rId1"/>
    </p:custDataLst>
    <p:extLst>
      <p:ext uri="{BB962C8B-B14F-4D97-AF65-F5344CB8AC3E}">
        <p14:creationId xmlns:p14="http://schemas.microsoft.com/office/powerpoint/2010/main" val="1950985508"/>
      </p:ext>
    </p:extLst>
  </p:cSld>
  <p:clrMapOvr>
    <a:masterClrMapping/>
  </p:clrMapOvr>
  <p:transition advTm="639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project ideas</a:t>
            </a:r>
            <a:endParaRPr lang="en-US" dirty="0"/>
          </a:p>
        </p:txBody>
      </p:sp>
      <p:sp>
        <p:nvSpPr>
          <p:cNvPr id="3" name="Content Placeholder 2"/>
          <p:cNvSpPr>
            <a:spLocks noGrp="1"/>
          </p:cNvSpPr>
          <p:nvPr>
            <p:ph idx="1"/>
          </p:nvPr>
        </p:nvSpPr>
        <p:spPr/>
        <p:txBody>
          <a:bodyPr/>
          <a:lstStyle/>
          <a:p>
            <a:r>
              <a:rPr lang="en-US" dirty="0" smtClean="0"/>
              <a:t>If a one-person project:</a:t>
            </a:r>
          </a:p>
          <a:p>
            <a:pPr lvl="1"/>
            <a:r>
              <a:rPr lang="en-US" dirty="0" smtClean="0"/>
              <a:t>Interactive program to make 3D model from an image (e.g., output in VRML, or draw path for animation)</a:t>
            </a:r>
          </a:p>
          <a:p>
            <a:endParaRPr lang="en-US" dirty="0" smtClean="0"/>
          </a:p>
          <a:p>
            <a:r>
              <a:rPr lang="en-US" dirty="0" smtClean="0"/>
              <a:t>If a two-person team, 2</a:t>
            </a:r>
            <a:r>
              <a:rPr lang="en-US" baseline="30000" dirty="0" smtClean="0"/>
              <a:t>nd</a:t>
            </a:r>
            <a:r>
              <a:rPr lang="en-US" dirty="0" smtClean="0"/>
              <a:t> person:</a:t>
            </a:r>
          </a:p>
          <a:p>
            <a:pPr lvl="1"/>
            <a:r>
              <a:rPr lang="en-US" dirty="0" smtClean="0"/>
              <a:t>Add tools for cutting out foreground objects and automatic hole-filling</a:t>
            </a:r>
            <a:endParaRPr lang="en-US" dirty="0"/>
          </a:p>
        </p:txBody>
      </p:sp>
    </p:spTree>
    <p:extLst>
      <p:ext uri="{BB962C8B-B14F-4D97-AF65-F5344CB8AC3E}">
        <p14:creationId xmlns:p14="http://schemas.microsoft.com/office/powerpoint/2010/main" val="25465771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two classes</a:t>
            </a:r>
            <a:endParaRPr lang="en-US" dirty="0"/>
          </a:p>
        </p:txBody>
      </p:sp>
      <p:sp>
        <p:nvSpPr>
          <p:cNvPr id="3" name="Content Placeholder 2"/>
          <p:cNvSpPr>
            <a:spLocks noGrp="1"/>
          </p:cNvSpPr>
          <p:nvPr>
            <p:ph idx="1"/>
          </p:nvPr>
        </p:nvSpPr>
        <p:spPr/>
        <p:txBody>
          <a:bodyPr>
            <a:normAutofit/>
          </a:bodyPr>
          <a:lstStyle/>
          <a:p>
            <a:pPr>
              <a:buNone/>
            </a:pPr>
            <a:r>
              <a:rPr lang="en-US" dirty="0" smtClean="0"/>
              <a:t>Today</a:t>
            </a:r>
          </a:p>
          <a:p>
            <a:r>
              <a:rPr lang="en-US" sz="3000" dirty="0" smtClean="0"/>
              <a:t>Start on ray tracing, environment maps, and relighting 3D objects (project 4 topics)</a:t>
            </a:r>
          </a:p>
          <a:p>
            <a:endParaRPr lang="en-US" dirty="0" smtClean="0"/>
          </a:p>
          <a:p>
            <a:pPr>
              <a:buNone/>
            </a:pPr>
            <a:r>
              <a:rPr lang="en-US" dirty="0" smtClean="0"/>
              <a:t>Thursday</a:t>
            </a:r>
          </a:p>
          <a:p>
            <a:r>
              <a:rPr lang="en-US" sz="3000" dirty="0" smtClean="0"/>
              <a:t>More HDR, light probes, etc.</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4</a:t>
            </a:r>
            <a:endParaRPr lang="en-US" dirty="0"/>
          </a:p>
        </p:txBody>
      </p:sp>
      <p:pic>
        <p:nvPicPr>
          <p:cNvPr id="4" name="Content Placeholder 3"/>
          <p:cNvPicPr>
            <a:picLocks noGrp="1" noChangeAspect="1"/>
          </p:cNvPicPr>
          <p:nvPr>
            <p:ph idx="1"/>
          </p:nvPr>
        </p:nvPicPr>
        <p:blipFill>
          <a:blip r:embed="rId2"/>
          <a:srcRect l="-10093" r="-10093"/>
          <a:stretch>
            <a:fillRect/>
          </a:stretch>
        </p:blipFill>
        <p:spPr/>
      </p:pic>
    </p:spTree>
    <p:extLst>
      <p:ext uri="{BB962C8B-B14F-4D97-AF65-F5344CB8AC3E}">
        <p14:creationId xmlns:p14="http://schemas.microsoft.com/office/powerpoint/2010/main" val="3277995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How to render an object inserted into an image?</a:t>
            </a:r>
            <a:endParaRPr lang="en-US" sz="3200" dirty="0"/>
          </a:p>
        </p:txBody>
      </p:sp>
      <p:pic>
        <p:nvPicPr>
          <p:cNvPr id="4" name="Picture 8" descr="hw 001"/>
          <p:cNvPicPr>
            <a:picLocks noChangeAspect="1" noChangeArrowheads="1"/>
          </p:cNvPicPr>
          <p:nvPr/>
        </p:nvPicPr>
        <p:blipFill>
          <a:blip r:embed="rId3" cstate="print"/>
          <a:srcRect/>
          <a:stretch>
            <a:fillRect/>
          </a:stretch>
        </p:blipFill>
        <p:spPr bwMode="auto">
          <a:xfrm>
            <a:off x="2819400" y="1611868"/>
            <a:ext cx="5192712" cy="3894138"/>
          </a:xfrm>
          <a:prstGeom prst="rect">
            <a:avLst/>
          </a:prstGeom>
          <a:noFill/>
          <a:ln w="9525">
            <a:noFill/>
            <a:miter lim="800000"/>
            <a:headEnd/>
            <a:tailEnd/>
          </a:ln>
        </p:spPr>
      </p:pic>
      <p:pic>
        <p:nvPicPr>
          <p:cNvPr id="5" name="Picture 4"/>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990600" y="2831068"/>
            <a:ext cx="1122553" cy="788988"/>
          </a:xfrm>
          <a:prstGeom prst="rect">
            <a:avLst/>
          </a:prstGeom>
          <a:noFill/>
          <a:ln w="9525">
            <a:noFill/>
            <a:miter lim="800000"/>
            <a:headEnd/>
            <a:tailEnd/>
          </a:ln>
        </p:spPr>
      </p:pic>
      <p:sp>
        <p:nvSpPr>
          <p:cNvPr id="6" name="TextBox 5"/>
          <p:cNvSpPr txBox="1"/>
          <p:nvPr/>
        </p:nvSpPr>
        <p:spPr>
          <a:xfrm>
            <a:off x="3810000" y="5955268"/>
            <a:ext cx="3271088" cy="369332"/>
          </a:xfrm>
          <a:prstGeom prst="rect">
            <a:avLst/>
          </a:prstGeom>
          <a:noFill/>
        </p:spPr>
        <p:txBody>
          <a:bodyPr wrap="none" rtlCol="0">
            <a:spAutoFit/>
          </a:bodyPr>
          <a:lstStyle/>
          <a:p>
            <a:r>
              <a:rPr lang="en-US" dirty="0" smtClean="0"/>
              <a:t>What’s wrong with the teapot?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44444E-6 -8.14815E-6 C 0.01407 -0.00371 0.02813 -0.00672 0.04219 -0.01042 C 0.0441 -0.01019 0.06302 -0.00695 0.06563 -0.00626 C 0.09097 0.00161 0.11459 0.01689 0.14063 0.02083 C 0.14931 0.02476 0.15834 0.02731 0.16719 0.03124 C 0.17084 0.03286 0.17344 0.0368 0.17657 0.03958 C 0.17795 0.04073 0.17986 0.0405 0.18125 0.04166 C 0.1974 0.0537 0.18472 0.04745 0.19532 0.05208 C 0.20365 0.06874 0.21493 0.07245 0.22813 0.07916 C 0.23038 0.08032 0.23247 0.08171 0.23438 0.08333 C 0.23663 0.08518 0.2382 0.08819 0.24063 0.08958 C 0.24618 0.09259 0.25226 0.09328 0.25782 0.09583 C 0.26059 0.10671 0.26459 0.10254 0.27188 0.10833 C 0.28056 0.11527 0.28698 0.12384 0.29532 0.13124 C 0.29792 0.13356 0.30434 0.13911 0.30625 0.14166 C 0.30764 0.14351 0.30782 0.14652 0.30938 0.14791 C 0.31216 0.15022 0.31875 0.15208 0.31875 0.15208 C 0.32309 0.16087 0.32865 0.1655 0.33594 0.16874 C 0.34306 0.1831 0.33854 0.17962 0.34688 0.18333 C 0.34844 0.18981 0.35 0.19791 0.35469 0.20208 C 0.35782 0.20485 0.36407 0.21041 0.36407 0.21041 C 0.36806 0.21828 0.37344 0.22291 0.37969 0.22708 " pathEditMode="relative" ptsTypes="fffffffffffffffffffffA">
                                      <p:cBhvr>
                                        <p:cTn id="6" dur="2000" fill="hold"/>
                                        <p:tgtEl>
                                          <p:spTgt spid="5"/>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r>
              <a:rPr lang="en-US" dirty="0"/>
              <a:t>http://</a:t>
            </a:r>
            <a:r>
              <a:rPr lang="en-US" dirty="0" err="1"/>
              <a:t>smashinghub.com</a:t>
            </a:r>
            <a:r>
              <a:rPr lang="en-US" dirty="0"/>
              <a:t>/8-of-the-most-epic-government-photoshop-fails-ever.htm</a:t>
            </a:r>
            <a:endParaRPr lang="en-US" dirty="0" smtClean="0"/>
          </a:p>
          <a:p>
            <a:endParaRPr lang="en-US" dirty="0"/>
          </a:p>
          <a:p>
            <a:r>
              <a:rPr lang="en-US" dirty="0" smtClean="0"/>
              <a:t>http</a:t>
            </a:r>
            <a:r>
              <a:rPr lang="en-US" dirty="0"/>
              <a:t>://</a:t>
            </a:r>
            <a:r>
              <a:rPr lang="en-US" dirty="0" err="1"/>
              <a:t>petapixel.com</a:t>
            </a:r>
            <a:r>
              <a:rPr lang="en-US" dirty="0"/>
              <a:t>/2013/10/13/another-north-</a:t>
            </a:r>
            <a:r>
              <a:rPr lang="en-US" dirty="0" err="1"/>
              <a:t>korean</a:t>
            </a:r>
            <a:r>
              <a:rPr lang="en-US" dirty="0"/>
              <a:t>-</a:t>
            </a:r>
            <a:r>
              <a:rPr lang="en-US" dirty="0" err="1"/>
              <a:t>photoshop</a:t>
            </a:r>
            <a:r>
              <a:rPr lang="en-US" dirty="0"/>
              <a:t>-fail/</a:t>
            </a:r>
          </a:p>
          <a:p>
            <a:pPr marL="0" indent="0">
              <a:buNone/>
            </a:pPr>
            <a:endParaRPr lang="en-US" dirty="0"/>
          </a:p>
        </p:txBody>
      </p:sp>
      <p:sp>
        <p:nvSpPr>
          <p:cNvPr id="4" name="Title 3"/>
          <p:cNvSpPr>
            <a:spLocks noGrp="1"/>
          </p:cNvSpPr>
          <p:nvPr>
            <p:ph type="title"/>
          </p:nvPr>
        </p:nvSpPr>
        <p:spPr/>
        <p:txBody>
          <a:bodyPr/>
          <a:lstStyle/>
          <a:p>
            <a:r>
              <a:rPr lang="en-US" dirty="0" smtClean="0"/>
              <a:t>Relighting is important!</a:t>
            </a:r>
            <a:endParaRPr lang="en-US" dirty="0"/>
          </a:p>
        </p:txBody>
      </p:sp>
    </p:spTree>
    <p:extLst>
      <p:ext uri="{BB962C8B-B14F-4D97-AF65-F5344CB8AC3E}">
        <p14:creationId xmlns:p14="http://schemas.microsoft.com/office/powerpoint/2010/main" val="1331230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Catching up from last class….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04482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How to render an object inserted into an image?</a:t>
            </a:r>
            <a:endParaRPr lang="en-US" sz="3200" dirty="0"/>
          </a:p>
        </p:txBody>
      </p:sp>
      <p:sp>
        <p:nvSpPr>
          <p:cNvPr id="7" name="Content Placeholder 6"/>
          <p:cNvSpPr>
            <a:spLocks noGrp="1"/>
          </p:cNvSpPr>
          <p:nvPr>
            <p:ph idx="1"/>
          </p:nvPr>
        </p:nvSpPr>
        <p:spPr/>
        <p:txBody>
          <a:bodyPr/>
          <a:lstStyle/>
          <a:p>
            <a:pPr>
              <a:buNone/>
            </a:pPr>
            <a:r>
              <a:rPr lang="en-US" dirty="0" smtClean="0"/>
              <a:t>Traditional graphics way</a:t>
            </a:r>
          </a:p>
          <a:p>
            <a:r>
              <a:rPr lang="en-US" sz="2800" dirty="0" smtClean="0"/>
              <a:t>Manually model BRDFs of all room surfaces</a:t>
            </a:r>
          </a:p>
          <a:p>
            <a:r>
              <a:rPr lang="en-US" sz="2800" dirty="0" smtClean="0"/>
              <a:t>Manually model radiance of lights</a:t>
            </a:r>
          </a:p>
          <a:p>
            <a:r>
              <a:rPr lang="en-US" sz="2800" dirty="0" smtClean="0"/>
              <a:t>Do ray tracing to relight object, shadows, etc.</a:t>
            </a:r>
          </a:p>
          <a:p>
            <a:pPr lvl="1"/>
            <a:endParaRPr lang="en-US" dirty="0" smtClean="0"/>
          </a:p>
          <a:p>
            <a:pPr lvl="1"/>
            <a:endParaRPr lang="en-US" dirty="0"/>
          </a:p>
        </p:txBody>
      </p:sp>
      <p:pic>
        <p:nvPicPr>
          <p:cNvPr id="8" name="Picture 8" descr="hw 001"/>
          <p:cNvPicPr>
            <a:picLocks noChangeAspect="1" noChangeArrowheads="1"/>
          </p:cNvPicPr>
          <p:nvPr/>
        </p:nvPicPr>
        <p:blipFill>
          <a:blip r:embed="rId3" cstate="print"/>
          <a:srcRect/>
          <a:stretch>
            <a:fillRect/>
          </a:stretch>
        </p:blipFill>
        <p:spPr bwMode="auto">
          <a:xfrm>
            <a:off x="2438400" y="3200400"/>
            <a:ext cx="4495800" cy="3371507"/>
          </a:xfrm>
          <a:prstGeom prst="rect">
            <a:avLst/>
          </a:prstGeom>
          <a:noFill/>
          <a:ln w="9525">
            <a:noFill/>
            <a:miter lim="800000"/>
            <a:headEnd/>
            <a:tailEnd/>
          </a:ln>
        </p:spPr>
      </p:pic>
    </p:spTree>
    <p:extLst>
      <p:ext uri="{BB962C8B-B14F-4D97-AF65-F5344CB8AC3E}">
        <p14:creationId xmlns:p14="http://schemas.microsoft.com/office/powerpoint/2010/main" val="4589654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How to render an object inserted into an image?</a:t>
            </a:r>
            <a:endParaRPr lang="en-US" sz="3200" dirty="0"/>
          </a:p>
        </p:txBody>
      </p:sp>
      <p:sp>
        <p:nvSpPr>
          <p:cNvPr id="3" name="Content Placeholder 2"/>
          <p:cNvSpPr>
            <a:spLocks noGrp="1"/>
          </p:cNvSpPr>
          <p:nvPr>
            <p:ph idx="1"/>
          </p:nvPr>
        </p:nvSpPr>
        <p:spPr>
          <a:xfrm>
            <a:off x="457200" y="990600"/>
            <a:ext cx="5486400" cy="5135563"/>
          </a:xfrm>
        </p:spPr>
        <p:txBody>
          <a:bodyPr/>
          <a:lstStyle/>
          <a:p>
            <a:pPr>
              <a:buNone/>
            </a:pPr>
            <a:r>
              <a:rPr lang="en-US" dirty="0" smtClean="0"/>
              <a:t>Image-based lighting</a:t>
            </a:r>
          </a:p>
          <a:p>
            <a:r>
              <a:rPr lang="en-US" sz="2800" dirty="0" smtClean="0"/>
              <a:t>Capture incoming light with a “light probe”</a:t>
            </a:r>
          </a:p>
          <a:p>
            <a:r>
              <a:rPr lang="en-US" sz="2800" dirty="0" smtClean="0"/>
              <a:t>Model local scene</a:t>
            </a:r>
          </a:p>
          <a:p>
            <a:r>
              <a:rPr lang="en-US" sz="2800" dirty="0" smtClean="0"/>
              <a:t>Ray trace, but replace distant scene with info from light probe</a:t>
            </a:r>
          </a:p>
          <a:p>
            <a:pPr>
              <a:buNone/>
            </a:pPr>
            <a:endParaRPr lang="en-US" dirty="0"/>
          </a:p>
        </p:txBody>
      </p:sp>
      <p:pic>
        <p:nvPicPr>
          <p:cNvPr id="180228" name="Picture 4"/>
          <p:cNvPicPr>
            <a:picLocks noChangeAspect="1" noChangeArrowheads="1"/>
          </p:cNvPicPr>
          <p:nvPr/>
        </p:nvPicPr>
        <p:blipFill>
          <a:blip r:embed="rId2" cstate="print"/>
          <a:srcRect/>
          <a:stretch>
            <a:fillRect/>
          </a:stretch>
        </p:blipFill>
        <p:spPr bwMode="auto">
          <a:xfrm>
            <a:off x="5943600" y="777875"/>
            <a:ext cx="2794000" cy="6080125"/>
          </a:xfrm>
          <a:prstGeom prst="rect">
            <a:avLst/>
          </a:prstGeom>
          <a:noFill/>
          <a:ln w="9525">
            <a:noFill/>
            <a:miter lim="800000"/>
            <a:headEnd/>
            <a:tailEnd/>
          </a:ln>
        </p:spPr>
      </p:pic>
      <p:sp>
        <p:nvSpPr>
          <p:cNvPr id="8" name="TextBox 7"/>
          <p:cNvSpPr txBox="1"/>
          <p:nvPr/>
        </p:nvSpPr>
        <p:spPr>
          <a:xfrm>
            <a:off x="0" y="6488668"/>
            <a:ext cx="3018775" cy="369332"/>
          </a:xfrm>
          <a:prstGeom prst="rect">
            <a:avLst/>
          </a:prstGeom>
          <a:noFill/>
        </p:spPr>
        <p:txBody>
          <a:bodyPr wrap="none" rtlCol="0">
            <a:spAutoFit/>
          </a:bodyPr>
          <a:lstStyle/>
          <a:p>
            <a:r>
              <a:rPr lang="en-US" dirty="0" smtClean="0"/>
              <a:t>Debevec SIGGRAPH 1998</a:t>
            </a:r>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ideas for Image-based Lighting</a:t>
            </a:r>
            <a:endParaRPr lang="en-US" dirty="0"/>
          </a:p>
        </p:txBody>
      </p:sp>
      <p:sp>
        <p:nvSpPr>
          <p:cNvPr id="3" name="Content Placeholder 2"/>
          <p:cNvSpPr>
            <a:spLocks noGrp="1"/>
          </p:cNvSpPr>
          <p:nvPr>
            <p:ph idx="1"/>
          </p:nvPr>
        </p:nvSpPr>
        <p:spPr/>
        <p:txBody>
          <a:bodyPr/>
          <a:lstStyle/>
          <a:p>
            <a:r>
              <a:rPr lang="en-US" dirty="0" smtClean="0"/>
              <a:t>Environment maps: tell what light is entering at each angle within some shell</a:t>
            </a:r>
          </a:p>
          <a:p>
            <a:endParaRPr lang="en-US" dirty="0"/>
          </a:p>
        </p:txBody>
      </p:sp>
      <p:pic>
        <p:nvPicPr>
          <p:cNvPr id="4" name="Picture 4"/>
          <p:cNvPicPr>
            <a:picLocks noChangeAspect="1" noChangeArrowheads="1"/>
          </p:cNvPicPr>
          <p:nvPr/>
        </p:nvPicPr>
        <p:blipFill>
          <a:blip r:embed="rId2" cstate="print"/>
          <a:srcRect/>
          <a:stretch>
            <a:fillRect/>
          </a:stretch>
        </p:blipFill>
        <p:spPr bwMode="auto">
          <a:xfrm>
            <a:off x="2362200" y="2590800"/>
            <a:ext cx="1905000" cy="1338263"/>
          </a:xfrm>
          <a:prstGeom prst="rect">
            <a:avLst/>
          </a:prstGeom>
          <a:noFill/>
          <a:ln w="9525">
            <a:noFill/>
            <a:miter lim="800000"/>
            <a:headEnd/>
            <a:tailEnd/>
          </a:ln>
          <a:effectLst/>
        </p:spPr>
      </p:pic>
      <p:pic>
        <p:nvPicPr>
          <p:cNvPr id="5" name="Picture 7"/>
          <p:cNvPicPr>
            <a:picLocks noChangeAspect="1" noChangeArrowheads="1"/>
          </p:cNvPicPr>
          <p:nvPr/>
        </p:nvPicPr>
        <p:blipFill>
          <a:blip r:embed="rId3" cstate="print"/>
          <a:srcRect t="34157"/>
          <a:stretch>
            <a:fillRect/>
          </a:stretch>
        </p:blipFill>
        <p:spPr bwMode="auto">
          <a:xfrm>
            <a:off x="2590800" y="4572000"/>
            <a:ext cx="3733800" cy="1866900"/>
          </a:xfrm>
          <a:prstGeom prst="rect">
            <a:avLst/>
          </a:prstGeom>
          <a:noFill/>
          <a:ln w="9525">
            <a:noFill/>
            <a:miter lim="800000"/>
            <a:headEnd/>
            <a:tailEnd/>
          </a:ln>
          <a:effectLst/>
        </p:spPr>
      </p:pic>
      <p:pic>
        <p:nvPicPr>
          <p:cNvPr id="6" name="Picture 8"/>
          <p:cNvPicPr>
            <a:picLocks noChangeAspect="1" noChangeArrowheads="1"/>
          </p:cNvPicPr>
          <p:nvPr/>
        </p:nvPicPr>
        <p:blipFill>
          <a:blip r:embed="rId4" cstate="print"/>
          <a:srcRect/>
          <a:stretch>
            <a:fillRect/>
          </a:stretch>
        </p:blipFill>
        <p:spPr bwMode="auto">
          <a:xfrm>
            <a:off x="4800600" y="2286000"/>
            <a:ext cx="1752600" cy="1752600"/>
          </a:xfrm>
          <a:prstGeom prst="rect">
            <a:avLst/>
          </a:prstGeom>
          <a:noFill/>
          <a:ln w="9525">
            <a:noFill/>
            <a:miter lim="800000"/>
            <a:headEnd/>
            <a:tailEnd/>
          </a:ln>
          <a:effectLst/>
        </p:spPr>
      </p:pic>
      <p:sp>
        <p:nvSpPr>
          <p:cNvPr id="7" name="TextBox 6"/>
          <p:cNvSpPr txBox="1"/>
          <p:nvPr/>
        </p:nvSpPr>
        <p:spPr>
          <a:xfrm>
            <a:off x="4343400" y="3048000"/>
            <a:ext cx="319318" cy="369332"/>
          </a:xfrm>
          <a:prstGeom prst="rect">
            <a:avLst/>
          </a:prstGeom>
          <a:noFill/>
        </p:spPr>
        <p:txBody>
          <a:bodyPr wrap="none" rtlCol="0">
            <a:spAutoFit/>
          </a:bodyPr>
          <a:lstStyle/>
          <a:p>
            <a:r>
              <a:rPr lang="en-US" dirty="0" smtClean="0"/>
              <a:t>+</a:t>
            </a:r>
            <a:endParaRPr lang="en-US" dirty="0"/>
          </a:p>
        </p:txBody>
      </p:sp>
      <p:sp>
        <p:nvSpPr>
          <p:cNvPr id="8" name="Down Arrow 7"/>
          <p:cNvSpPr/>
          <p:nvPr/>
        </p:nvSpPr>
        <p:spPr>
          <a:xfrm>
            <a:off x="4191000" y="4114800"/>
            <a:ext cx="457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ideas for Image-based Lighting</a:t>
            </a:r>
            <a:endParaRPr lang="en-US" dirty="0"/>
          </a:p>
        </p:txBody>
      </p:sp>
      <p:sp>
        <p:nvSpPr>
          <p:cNvPr id="3" name="Content Placeholder 2"/>
          <p:cNvSpPr>
            <a:spLocks noGrp="1"/>
          </p:cNvSpPr>
          <p:nvPr>
            <p:ph idx="1"/>
          </p:nvPr>
        </p:nvSpPr>
        <p:spPr/>
        <p:txBody>
          <a:bodyPr/>
          <a:lstStyle/>
          <a:p>
            <a:r>
              <a:rPr lang="en-US" dirty="0" smtClean="0"/>
              <a:t>Light probes: a way of capturing environment maps in real scenes</a:t>
            </a:r>
          </a:p>
          <a:p>
            <a:endParaRPr lang="en-US" dirty="0"/>
          </a:p>
        </p:txBody>
      </p:sp>
      <p:pic>
        <p:nvPicPr>
          <p:cNvPr id="9" name="Picture 2" descr="ball-reflection-calib"/>
          <p:cNvPicPr>
            <a:picLocks noChangeAspect="1" noChangeArrowheads="1"/>
          </p:cNvPicPr>
          <p:nvPr/>
        </p:nvPicPr>
        <p:blipFill>
          <a:blip r:embed="rId2" cstate="print"/>
          <a:srcRect r="48611" b="42593"/>
          <a:stretch>
            <a:fillRect/>
          </a:stretch>
        </p:blipFill>
        <p:spPr bwMode="auto">
          <a:xfrm>
            <a:off x="2133600" y="2514600"/>
            <a:ext cx="4456471" cy="37338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ideas for Image-based Lighting</a:t>
            </a:r>
            <a:endParaRPr lang="en-US" dirty="0"/>
          </a:p>
        </p:txBody>
      </p:sp>
      <p:sp>
        <p:nvSpPr>
          <p:cNvPr id="3" name="Content Placeholder 2"/>
          <p:cNvSpPr>
            <a:spLocks noGrp="1"/>
          </p:cNvSpPr>
          <p:nvPr>
            <p:ph idx="1"/>
          </p:nvPr>
        </p:nvSpPr>
        <p:spPr/>
        <p:txBody>
          <a:bodyPr/>
          <a:lstStyle/>
          <a:p>
            <a:r>
              <a:rPr lang="en-US" dirty="0" smtClean="0"/>
              <a:t>Capturing HDR images: needed so that light probes capture full range of radiance</a:t>
            </a:r>
          </a:p>
          <a:p>
            <a:endParaRPr lang="en-US" dirty="0"/>
          </a:p>
        </p:txBody>
      </p:sp>
      <p:pic>
        <p:nvPicPr>
          <p:cNvPr id="5" name="Picture 3" descr="groveB"/>
          <p:cNvPicPr>
            <a:picLocks noChangeAspect="1" noChangeArrowheads="1"/>
          </p:cNvPicPr>
          <p:nvPr/>
        </p:nvPicPr>
        <p:blipFill>
          <a:blip r:embed="rId2" cstate="print"/>
          <a:srcRect/>
          <a:stretch>
            <a:fillRect/>
          </a:stretch>
        </p:blipFill>
        <p:spPr bwMode="auto">
          <a:xfrm>
            <a:off x="2514600" y="3099759"/>
            <a:ext cx="4038600" cy="2692400"/>
          </a:xfrm>
          <a:prstGeom prst="rect">
            <a:avLst/>
          </a:prstGeom>
          <a:noFill/>
          <a:ln w="9525">
            <a:solidFill>
              <a:schemeClr val="bg1"/>
            </a:solidFill>
            <a:miter lim="800000"/>
            <a:headEnd/>
            <a:tailEnd/>
          </a:ln>
        </p:spPr>
      </p:pic>
      <p:pic>
        <p:nvPicPr>
          <p:cNvPr id="6" name="Picture 5" descr="groveb-all"/>
          <p:cNvPicPr>
            <a:picLocks noChangeAspect="1" noChangeArrowheads="1"/>
          </p:cNvPicPr>
          <p:nvPr/>
        </p:nvPicPr>
        <p:blipFill>
          <a:blip r:embed="rId3" cstate="print"/>
          <a:srcRect b="50515"/>
          <a:stretch>
            <a:fillRect/>
          </a:stretch>
        </p:blipFill>
        <p:spPr bwMode="auto">
          <a:xfrm>
            <a:off x="253041" y="2871159"/>
            <a:ext cx="1212850" cy="3200400"/>
          </a:xfrm>
          <a:prstGeom prst="rect">
            <a:avLst/>
          </a:prstGeom>
          <a:noFill/>
          <a:ln w="9525">
            <a:solidFill>
              <a:schemeClr val="bg1"/>
            </a:solidFill>
            <a:miter lim="800000"/>
            <a:headEnd/>
            <a:tailEnd/>
          </a:ln>
        </p:spPr>
      </p:pic>
      <p:sp>
        <p:nvSpPr>
          <p:cNvPr id="7" name="Line 7"/>
          <p:cNvSpPr>
            <a:spLocks noChangeShapeType="1"/>
          </p:cNvSpPr>
          <p:nvPr/>
        </p:nvSpPr>
        <p:spPr bwMode="auto">
          <a:xfrm>
            <a:off x="1600200" y="3633159"/>
            <a:ext cx="797943" cy="313426"/>
          </a:xfrm>
          <a:prstGeom prst="line">
            <a:avLst/>
          </a:prstGeom>
          <a:noFill/>
          <a:ln w="19050">
            <a:solidFill>
              <a:schemeClr val="tx1"/>
            </a:solidFill>
            <a:round/>
            <a:headEnd/>
            <a:tailEnd type="triangle" w="med" len="med"/>
          </a:ln>
        </p:spPr>
        <p:txBody>
          <a:bodyPr/>
          <a:lstStyle/>
          <a:p>
            <a:endParaRPr lang="en-US"/>
          </a:p>
        </p:txBody>
      </p:sp>
      <p:sp>
        <p:nvSpPr>
          <p:cNvPr id="8" name="Line 8"/>
          <p:cNvSpPr>
            <a:spLocks noChangeShapeType="1"/>
          </p:cNvSpPr>
          <p:nvPr/>
        </p:nvSpPr>
        <p:spPr bwMode="auto">
          <a:xfrm>
            <a:off x="1600200" y="4471359"/>
            <a:ext cx="762000" cy="0"/>
          </a:xfrm>
          <a:prstGeom prst="line">
            <a:avLst/>
          </a:prstGeom>
          <a:noFill/>
          <a:ln w="19050">
            <a:solidFill>
              <a:schemeClr val="tx1"/>
            </a:solidFill>
            <a:round/>
            <a:headEnd/>
            <a:tailEnd type="triangle" w="med" len="med"/>
          </a:ln>
        </p:spPr>
        <p:txBody>
          <a:bodyPr/>
          <a:lstStyle/>
          <a:p>
            <a:endParaRPr lang="en-US"/>
          </a:p>
        </p:txBody>
      </p:sp>
      <p:sp>
        <p:nvSpPr>
          <p:cNvPr id="10" name="Line 9"/>
          <p:cNvSpPr>
            <a:spLocks noChangeShapeType="1"/>
          </p:cNvSpPr>
          <p:nvPr/>
        </p:nvSpPr>
        <p:spPr bwMode="auto">
          <a:xfrm flipV="1">
            <a:off x="1600200" y="5004759"/>
            <a:ext cx="838200" cy="304800"/>
          </a:xfrm>
          <a:prstGeom prst="line">
            <a:avLst/>
          </a:prstGeom>
          <a:noFill/>
          <a:ln w="19050">
            <a:solidFill>
              <a:schemeClr val="tx1"/>
            </a:solidFill>
            <a:round/>
            <a:headEnd/>
            <a:tailEnd type="triangle" w="med" len="med"/>
          </a:ln>
        </p:spPr>
        <p:txBody>
          <a:bodyPr/>
          <a:lstStyle/>
          <a:p>
            <a:endParaRPr lang="en-US"/>
          </a:p>
        </p:txBody>
      </p:sp>
      <p:pic>
        <p:nvPicPr>
          <p:cNvPr id="11" name="Picture 10" descr="groveb-all"/>
          <p:cNvPicPr>
            <a:picLocks noChangeAspect="1" noChangeArrowheads="1"/>
          </p:cNvPicPr>
          <p:nvPr/>
        </p:nvPicPr>
        <p:blipFill>
          <a:blip r:embed="rId3" cstate="print"/>
          <a:srcRect t="49337"/>
          <a:stretch>
            <a:fillRect/>
          </a:stretch>
        </p:blipFill>
        <p:spPr bwMode="auto">
          <a:xfrm>
            <a:off x="7550150" y="2819400"/>
            <a:ext cx="1212850" cy="3276600"/>
          </a:xfrm>
          <a:prstGeom prst="rect">
            <a:avLst/>
          </a:prstGeom>
          <a:noFill/>
          <a:ln w="9525">
            <a:solidFill>
              <a:schemeClr val="bg1"/>
            </a:solidFill>
            <a:miter lim="800000"/>
            <a:headEnd/>
            <a:tailEnd/>
          </a:ln>
        </p:spPr>
      </p:pic>
      <p:sp>
        <p:nvSpPr>
          <p:cNvPr id="12" name="Line 7"/>
          <p:cNvSpPr>
            <a:spLocks noChangeShapeType="1"/>
          </p:cNvSpPr>
          <p:nvPr/>
        </p:nvSpPr>
        <p:spPr bwMode="auto">
          <a:xfrm flipH="1">
            <a:off x="6629400" y="3633159"/>
            <a:ext cx="797943" cy="313426"/>
          </a:xfrm>
          <a:prstGeom prst="line">
            <a:avLst/>
          </a:prstGeom>
          <a:noFill/>
          <a:ln w="19050">
            <a:solidFill>
              <a:schemeClr val="tx1"/>
            </a:solidFill>
            <a:round/>
            <a:headEnd/>
            <a:tailEnd type="triangle" w="med" len="med"/>
          </a:ln>
        </p:spPr>
        <p:txBody>
          <a:bodyPr/>
          <a:lstStyle/>
          <a:p>
            <a:endParaRPr lang="en-US"/>
          </a:p>
        </p:txBody>
      </p:sp>
      <p:sp>
        <p:nvSpPr>
          <p:cNvPr id="13" name="Line 8"/>
          <p:cNvSpPr>
            <a:spLocks noChangeShapeType="1"/>
          </p:cNvSpPr>
          <p:nvPr/>
        </p:nvSpPr>
        <p:spPr bwMode="auto">
          <a:xfrm flipH="1">
            <a:off x="6629400" y="4471359"/>
            <a:ext cx="762000" cy="0"/>
          </a:xfrm>
          <a:prstGeom prst="line">
            <a:avLst/>
          </a:prstGeom>
          <a:noFill/>
          <a:ln w="19050">
            <a:solidFill>
              <a:schemeClr val="tx1"/>
            </a:solidFill>
            <a:round/>
            <a:headEnd/>
            <a:tailEnd type="triangle" w="med" len="med"/>
          </a:ln>
        </p:spPr>
        <p:txBody>
          <a:bodyPr/>
          <a:lstStyle/>
          <a:p>
            <a:endParaRPr lang="en-US"/>
          </a:p>
        </p:txBody>
      </p:sp>
      <p:sp>
        <p:nvSpPr>
          <p:cNvPr id="14" name="Line 9"/>
          <p:cNvSpPr>
            <a:spLocks noChangeShapeType="1"/>
          </p:cNvSpPr>
          <p:nvPr/>
        </p:nvSpPr>
        <p:spPr bwMode="auto">
          <a:xfrm flipH="1" flipV="1">
            <a:off x="6629400" y="5004759"/>
            <a:ext cx="838200" cy="304800"/>
          </a:xfrm>
          <a:prstGeom prst="line">
            <a:avLst/>
          </a:prstGeom>
          <a:noFill/>
          <a:ln w="1905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File:Ray trace diagram.svg"/>
          <p:cNvPicPr>
            <a:picLocks noChangeAspect="1" noChangeArrowheads="1"/>
          </p:cNvPicPr>
          <p:nvPr/>
        </p:nvPicPr>
        <p:blipFill>
          <a:blip r:embed="rId2" cstate="print"/>
          <a:srcRect/>
          <a:stretch>
            <a:fillRect/>
          </a:stretch>
        </p:blipFill>
        <p:spPr bwMode="auto">
          <a:xfrm>
            <a:off x="1828800" y="2498978"/>
            <a:ext cx="5867400" cy="3901822"/>
          </a:xfrm>
          <a:prstGeom prst="rect">
            <a:avLst/>
          </a:prstGeom>
          <a:noFill/>
        </p:spPr>
      </p:pic>
      <p:sp>
        <p:nvSpPr>
          <p:cNvPr id="5" name="Title 1"/>
          <p:cNvSpPr>
            <a:spLocks noGrp="1"/>
          </p:cNvSpPr>
          <p:nvPr>
            <p:ph type="title"/>
          </p:nvPr>
        </p:nvSpPr>
        <p:spPr>
          <a:xfrm>
            <a:off x="457200" y="0"/>
            <a:ext cx="8229600" cy="914400"/>
          </a:xfrm>
        </p:spPr>
        <p:txBody>
          <a:bodyPr/>
          <a:lstStyle/>
          <a:p>
            <a:r>
              <a:rPr lang="en-US" dirty="0" smtClean="0"/>
              <a:t>Key ideas for Image-based Lighting</a:t>
            </a:r>
            <a:endParaRPr lang="en-US" dirty="0"/>
          </a:p>
        </p:txBody>
      </p:sp>
      <p:sp>
        <p:nvSpPr>
          <p:cNvPr id="6" name="Content Placeholder 2"/>
          <p:cNvSpPr>
            <a:spLocks noGrp="1"/>
          </p:cNvSpPr>
          <p:nvPr>
            <p:ph idx="1"/>
          </p:nvPr>
        </p:nvSpPr>
        <p:spPr>
          <a:xfrm>
            <a:off x="457200" y="990600"/>
            <a:ext cx="8229600" cy="5135563"/>
          </a:xfrm>
        </p:spPr>
        <p:txBody>
          <a:bodyPr/>
          <a:lstStyle/>
          <a:p>
            <a:r>
              <a:rPr lang="en-US" dirty="0" smtClean="0"/>
              <a:t>Ray tracing: synthesize light paths between camera and light sources</a:t>
            </a:r>
          </a:p>
          <a:p>
            <a:endParaRPr lang="en-US" dirty="0"/>
          </a:p>
        </p:txBody>
      </p:sp>
    </p:spTree>
    <p:extLst>
      <p:ext uri="{BB962C8B-B14F-4D97-AF65-F5344CB8AC3E}">
        <p14:creationId xmlns:p14="http://schemas.microsoft.com/office/powerpoint/2010/main" val="3348645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ideas for Image-based Lighting</a:t>
            </a:r>
            <a:endParaRPr lang="en-US" dirty="0"/>
          </a:p>
        </p:txBody>
      </p:sp>
      <p:sp>
        <p:nvSpPr>
          <p:cNvPr id="3" name="Content Placeholder 2"/>
          <p:cNvSpPr>
            <a:spLocks noGrp="1"/>
          </p:cNvSpPr>
          <p:nvPr>
            <p:ph idx="1"/>
          </p:nvPr>
        </p:nvSpPr>
        <p:spPr/>
        <p:txBody>
          <a:bodyPr/>
          <a:lstStyle/>
          <a:p>
            <a:r>
              <a:rPr lang="en-US" dirty="0" smtClean="0"/>
              <a:t>Ray tracing: determining pixel intensity by shooting out rays from the camera</a:t>
            </a:r>
            <a:endParaRPr lang="en-US" dirty="0"/>
          </a:p>
        </p:txBody>
      </p:sp>
      <p:pic>
        <p:nvPicPr>
          <p:cNvPr id="5" name="Picture 4" descr="File:PathOfRays.svg"/>
          <p:cNvPicPr>
            <a:picLocks noChangeAspect="1" noChangeArrowheads="1"/>
          </p:cNvPicPr>
          <p:nvPr/>
        </p:nvPicPr>
        <p:blipFill>
          <a:blip r:embed="rId2" cstate="print"/>
          <a:srcRect/>
          <a:stretch>
            <a:fillRect/>
          </a:stretch>
        </p:blipFill>
        <p:spPr bwMode="auto">
          <a:xfrm>
            <a:off x="1981200" y="2743200"/>
            <a:ext cx="4724400" cy="3067335"/>
          </a:xfrm>
          <a:prstGeom prst="rect">
            <a:avLst/>
          </a:prstGeom>
          <a:noFill/>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Key ideas for Image-based Lighting</a:t>
            </a:r>
            <a:endParaRPr lang="en-US" dirty="0"/>
          </a:p>
        </p:txBody>
      </p:sp>
      <p:sp>
        <p:nvSpPr>
          <p:cNvPr id="5" name="Content Placeholder 4"/>
          <p:cNvSpPr>
            <a:spLocks noGrp="1"/>
          </p:cNvSpPr>
          <p:nvPr>
            <p:ph idx="1"/>
          </p:nvPr>
        </p:nvSpPr>
        <p:spPr/>
        <p:txBody>
          <a:bodyPr/>
          <a:lstStyle/>
          <a:p>
            <a:r>
              <a:rPr lang="en-US" dirty="0" smtClean="0"/>
              <a:t>Relighting: environment map acts as light source, substituting for distant scene</a:t>
            </a:r>
            <a:endParaRPr lang="en-US" dirty="0"/>
          </a:p>
        </p:txBody>
      </p:sp>
      <p:pic>
        <p:nvPicPr>
          <p:cNvPr id="181250" name="Picture 2"/>
          <p:cNvPicPr>
            <a:picLocks noChangeAspect="1" noChangeArrowheads="1"/>
          </p:cNvPicPr>
          <p:nvPr/>
        </p:nvPicPr>
        <p:blipFill>
          <a:blip r:embed="rId2" cstate="print"/>
          <a:srcRect/>
          <a:stretch>
            <a:fillRect/>
          </a:stretch>
        </p:blipFill>
        <p:spPr bwMode="auto">
          <a:xfrm>
            <a:off x="2057400" y="2209800"/>
            <a:ext cx="4883978" cy="441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endParaRPr lang="en-US" dirty="0" smtClean="0"/>
          </a:p>
          <a:p>
            <a:r>
              <a:rPr lang="en-US" dirty="0" smtClean="0"/>
              <a:t>Ray tracing</a:t>
            </a:r>
          </a:p>
          <a:p>
            <a:endParaRPr lang="en-US" dirty="0"/>
          </a:p>
          <a:p>
            <a:r>
              <a:rPr lang="en-US" dirty="0" smtClean="0"/>
              <a:t>Capturing environment maps</a:t>
            </a:r>
            <a:endParaRPr lang="en-US" dirty="0"/>
          </a:p>
        </p:txBody>
      </p:sp>
    </p:spTree>
    <p:extLst>
      <p:ext uri="{BB962C8B-B14F-4D97-AF65-F5344CB8AC3E}">
        <p14:creationId xmlns:p14="http://schemas.microsoft.com/office/powerpoint/2010/main" val="2651268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photon’s life choices</a:t>
            </a:r>
            <a:endParaRPr lang="en-US" dirty="0"/>
          </a:p>
        </p:txBody>
      </p:sp>
      <p:sp>
        <p:nvSpPr>
          <p:cNvPr id="17" name="Content Placeholder 16"/>
          <p:cNvSpPr>
            <a:spLocks noGrp="1"/>
          </p:cNvSpPr>
          <p:nvPr>
            <p:ph idx="1"/>
          </p:nvPr>
        </p:nvSpPr>
        <p:spPr/>
        <p:txBody>
          <a:bodyPr>
            <a:normAutofit lnSpcReduction="10000"/>
          </a:bodyPr>
          <a:lstStyle/>
          <a:p>
            <a:r>
              <a:rPr lang="en-US" dirty="0" smtClean="0"/>
              <a:t>Absorption</a:t>
            </a:r>
          </a:p>
          <a:p>
            <a:r>
              <a:rPr lang="en-US" dirty="0" smtClean="0"/>
              <a:t>Diffusion</a:t>
            </a:r>
          </a:p>
          <a:p>
            <a:r>
              <a:rPr lang="en-US" dirty="0" smtClean="0"/>
              <a:t>Reflection</a:t>
            </a:r>
          </a:p>
          <a:p>
            <a:r>
              <a:rPr lang="en-US" dirty="0" smtClean="0"/>
              <a:t>Transparency</a:t>
            </a:r>
          </a:p>
          <a:p>
            <a:r>
              <a:rPr lang="en-US" dirty="0" smtClean="0"/>
              <a:t>Refraction</a:t>
            </a:r>
          </a:p>
          <a:p>
            <a:r>
              <a:rPr lang="en-US" dirty="0" smtClean="0"/>
              <a:t>Fluorescence</a:t>
            </a:r>
          </a:p>
          <a:p>
            <a:r>
              <a:rPr lang="en-US" dirty="0" smtClean="0"/>
              <a:t>Subsurface scattering</a:t>
            </a:r>
          </a:p>
          <a:p>
            <a:r>
              <a:rPr lang="en-US" dirty="0" smtClean="0"/>
              <a:t>Phosphorescence</a:t>
            </a:r>
          </a:p>
          <a:p>
            <a:r>
              <a:rPr lang="en-US" dirty="0" err="1" smtClean="0"/>
              <a:t>Interreflection</a:t>
            </a:r>
            <a:endParaRPr lang="en-US" dirty="0" smtClean="0"/>
          </a:p>
          <a:p>
            <a:endParaRPr lang="en-US" dirty="0" smtClean="0"/>
          </a:p>
          <a:p>
            <a:endParaRPr lang="en-US" dirty="0" smtClean="0"/>
          </a:p>
          <a:p>
            <a:endParaRPr lang="en-US" dirty="0"/>
          </a:p>
        </p:txBody>
      </p:sp>
      <p:grpSp>
        <p:nvGrpSpPr>
          <p:cNvPr id="3" name="Group 37"/>
          <p:cNvGrpSpPr>
            <a:grpSpLocks noChangeAspect="1"/>
          </p:cNvGrpSpPr>
          <p:nvPr/>
        </p:nvGrpSpPr>
        <p:grpSpPr>
          <a:xfrm>
            <a:off x="5029200" y="1828800"/>
            <a:ext cx="3810000" cy="3429000"/>
            <a:chOff x="6629400" y="2882264"/>
            <a:chExt cx="2438400" cy="2194560"/>
          </a:xfrm>
        </p:grpSpPr>
        <p:cxnSp>
          <p:nvCxnSpPr>
            <p:cNvPr id="5" name="Straight Connector 4"/>
            <p:cNvCxnSpPr/>
            <p:nvPr/>
          </p:nvCxnSpPr>
          <p:spPr>
            <a:xfrm>
              <a:off x="6629400" y="4619624"/>
              <a:ext cx="16002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8458200" y="3124200"/>
              <a:ext cx="304800" cy="3048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6" idx="3"/>
            </p:cNvCxnSpPr>
            <p:nvPr/>
          </p:nvCxnSpPr>
          <p:spPr>
            <a:xfrm rot="5400000">
              <a:off x="7429501" y="3498663"/>
              <a:ext cx="1187637" cy="9590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005718" y="3352800"/>
              <a:ext cx="300082" cy="369332"/>
            </a:xfrm>
            <a:prstGeom prst="rect">
              <a:avLst/>
            </a:prstGeom>
            <a:noFill/>
          </p:spPr>
          <p:txBody>
            <a:bodyPr wrap="none" rtlCol="0">
              <a:spAutoFit/>
            </a:bodyPr>
            <a:lstStyle/>
            <a:p>
              <a:r>
                <a:rPr lang="el-GR" dirty="0" smtClean="0"/>
                <a:t>λ</a:t>
              </a:r>
              <a:endParaRPr lang="en-US" dirty="0"/>
            </a:p>
          </p:txBody>
        </p:sp>
        <p:sp>
          <p:nvSpPr>
            <p:cNvPr id="19" name="TextBox 18"/>
            <p:cNvSpPr txBox="1"/>
            <p:nvPr/>
          </p:nvSpPr>
          <p:spPr>
            <a:xfrm>
              <a:off x="8191004" y="2882264"/>
              <a:ext cx="876796" cy="243840"/>
            </a:xfrm>
            <a:prstGeom prst="rect">
              <a:avLst/>
            </a:prstGeom>
            <a:noFill/>
          </p:spPr>
          <p:txBody>
            <a:bodyPr wrap="square" rtlCol="0">
              <a:spAutoFit/>
            </a:bodyPr>
            <a:lstStyle/>
            <a:p>
              <a:r>
                <a:rPr lang="en-US" dirty="0" smtClean="0"/>
                <a:t>light source</a:t>
              </a:r>
              <a:endParaRPr lang="en-US" dirty="0"/>
            </a:p>
          </p:txBody>
        </p:sp>
        <p:cxnSp>
          <p:nvCxnSpPr>
            <p:cNvPr id="20" name="Straight Arrow Connector 19"/>
            <p:cNvCxnSpPr/>
            <p:nvPr/>
          </p:nvCxnSpPr>
          <p:spPr>
            <a:xfrm rot="16200000" flipV="1">
              <a:off x="7124700" y="4152900"/>
              <a:ext cx="457202" cy="381002"/>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458456" y="4255236"/>
              <a:ext cx="213360" cy="236372"/>
            </a:xfrm>
            <a:prstGeom prst="rect">
              <a:avLst/>
            </a:prstGeom>
            <a:noFill/>
          </p:spPr>
          <p:txBody>
            <a:bodyPr wrap="square" rtlCol="0">
              <a:spAutoFit/>
            </a:bodyPr>
            <a:lstStyle/>
            <a:p>
              <a:r>
                <a:rPr lang="en-US" dirty="0" smtClean="0"/>
                <a:t>?</a:t>
              </a:r>
              <a:endParaRPr lang="en-US" dirty="0"/>
            </a:p>
          </p:txBody>
        </p:sp>
        <p:cxnSp>
          <p:nvCxnSpPr>
            <p:cNvPr id="27" name="Straight Arrow Connector 26"/>
            <p:cNvCxnSpPr/>
            <p:nvPr/>
          </p:nvCxnSpPr>
          <p:spPr>
            <a:xfrm rot="10800000">
              <a:off x="6934200" y="4343400"/>
              <a:ext cx="609600" cy="2286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620000" y="4343400"/>
              <a:ext cx="609600" cy="2286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7124700" y="4733924"/>
              <a:ext cx="381000" cy="3048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a:off x="6972300" y="4733924"/>
              <a:ext cx="381000" cy="3048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0800000">
              <a:off x="6781800" y="4419600"/>
              <a:ext cx="609600" cy="2286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Photo Pop-up</a:t>
            </a:r>
            <a:endParaRPr lang="en-US" dirty="0"/>
          </a:p>
        </p:txBody>
      </p:sp>
      <p:sp>
        <p:nvSpPr>
          <p:cNvPr id="4" name="Text Box 15"/>
          <p:cNvSpPr txBox="1">
            <a:spLocks noChangeArrowheads="1"/>
          </p:cNvSpPr>
          <p:nvPr/>
        </p:nvSpPr>
        <p:spPr bwMode="auto">
          <a:xfrm>
            <a:off x="609600" y="1447800"/>
            <a:ext cx="990600" cy="457200"/>
          </a:xfrm>
          <a:prstGeom prst="rect">
            <a:avLst/>
          </a:prstGeom>
          <a:noFill/>
          <a:ln w="9525">
            <a:noFill/>
            <a:miter lim="800000"/>
            <a:headEnd/>
            <a:tailEnd/>
          </a:ln>
          <a:effectLst/>
        </p:spPr>
        <p:txBody>
          <a:bodyPr>
            <a:spAutoFit/>
          </a:bodyPr>
          <a:lstStyle/>
          <a:p>
            <a:pPr>
              <a:spcBef>
                <a:spcPct val="50000"/>
              </a:spcBef>
            </a:pPr>
            <a:r>
              <a:rPr lang="en-US" sz="2400"/>
              <a:t>Input</a:t>
            </a:r>
          </a:p>
        </p:txBody>
      </p:sp>
      <p:grpSp>
        <p:nvGrpSpPr>
          <p:cNvPr id="5" name="Group 23"/>
          <p:cNvGrpSpPr>
            <a:grpSpLocks/>
          </p:cNvGrpSpPr>
          <p:nvPr/>
        </p:nvGrpSpPr>
        <p:grpSpPr bwMode="auto">
          <a:xfrm>
            <a:off x="1905000" y="1447800"/>
            <a:ext cx="2743200" cy="4876800"/>
            <a:chOff x="1248" y="1152"/>
            <a:chExt cx="1728" cy="3072"/>
          </a:xfrm>
        </p:grpSpPr>
        <p:pic>
          <p:nvPicPr>
            <p:cNvPr id="6" name="Picture 4" descr="amtrak_sky"/>
            <p:cNvPicPr>
              <a:picLocks noChangeAspect="1" noChangeArrowheads="1"/>
            </p:cNvPicPr>
            <p:nvPr/>
          </p:nvPicPr>
          <p:blipFill>
            <a:blip r:embed="rId2" cstate="print"/>
            <a:srcRect/>
            <a:stretch>
              <a:fillRect/>
            </a:stretch>
          </p:blipFill>
          <p:spPr bwMode="auto">
            <a:xfrm>
              <a:off x="1621" y="3568"/>
              <a:ext cx="875" cy="656"/>
            </a:xfrm>
            <a:prstGeom prst="rect">
              <a:avLst/>
            </a:prstGeom>
            <a:noFill/>
            <a:ln w="9525">
              <a:noFill/>
              <a:miter lim="800000"/>
              <a:headEnd/>
              <a:tailEnd/>
            </a:ln>
          </p:spPr>
        </p:pic>
        <p:pic>
          <p:nvPicPr>
            <p:cNvPr id="7" name="Picture 5" descr="amtrak_vert"/>
            <p:cNvPicPr>
              <a:picLocks noChangeAspect="1" noChangeArrowheads="1"/>
            </p:cNvPicPr>
            <p:nvPr/>
          </p:nvPicPr>
          <p:blipFill>
            <a:blip r:embed="rId3" cstate="print"/>
            <a:srcRect/>
            <a:stretch>
              <a:fillRect/>
            </a:stretch>
          </p:blipFill>
          <p:spPr bwMode="auto">
            <a:xfrm>
              <a:off x="1621" y="2656"/>
              <a:ext cx="875" cy="656"/>
            </a:xfrm>
            <a:prstGeom prst="rect">
              <a:avLst/>
            </a:prstGeom>
            <a:noFill/>
            <a:ln w="9525">
              <a:noFill/>
              <a:miter lim="800000"/>
              <a:headEnd/>
              <a:tailEnd/>
            </a:ln>
          </p:spPr>
        </p:pic>
        <p:pic>
          <p:nvPicPr>
            <p:cNvPr id="8" name="Picture 6" descr="amtrak_ground"/>
            <p:cNvPicPr>
              <a:picLocks noChangeAspect="1" noChangeArrowheads="1"/>
            </p:cNvPicPr>
            <p:nvPr/>
          </p:nvPicPr>
          <p:blipFill>
            <a:blip r:embed="rId4" cstate="print"/>
            <a:srcRect/>
            <a:stretch>
              <a:fillRect/>
            </a:stretch>
          </p:blipFill>
          <p:spPr bwMode="auto">
            <a:xfrm>
              <a:off x="1621" y="1744"/>
              <a:ext cx="875" cy="656"/>
            </a:xfrm>
            <a:prstGeom prst="rect">
              <a:avLst/>
            </a:prstGeom>
            <a:noFill/>
            <a:ln w="9525">
              <a:noFill/>
              <a:miter lim="800000"/>
              <a:headEnd/>
              <a:tailEnd/>
            </a:ln>
          </p:spPr>
        </p:pic>
        <p:sp>
          <p:nvSpPr>
            <p:cNvPr id="9" name="Text Box 7"/>
            <p:cNvSpPr txBox="1">
              <a:spLocks noChangeArrowheads="1"/>
            </p:cNvSpPr>
            <p:nvPr/>
          </p:nvSpPr>
          <p:spPr bwMode="auto">
            <a:xfrm>
              <a:off x="1728" y="1536"/>
              <a:ext cx="768" cy="231"/>
            </a:xfrm>
            <a:prstGeom prst="rect">
              <a:avLst/>
            </a:prstGeom>
            <a:noFill/>
            <a:ln w="9525">
              <a:noFill/>
              <a:miter lim="800000"/>
              <a:headEnd/>
              <a:tailEnd/>
            </a:ln>
            <a:effectLst/>
          </p:spPr>
          <p:txBody>
            <a:bodyPr>
              <a:spAutoFit/>
            </a:bodyPr>
            <a:lstStyle/>
            <a:p>
              <a:pPr>
                <a:spcBef>
                  <a:spcPct val="50000"/>
                </a:spcBef>
              </a:pPr>
              <a:r>
                <a:rPr lang="en-US"/>
                <a:t>Ground</a:t>
              </a:r>
            </a:p>
          </p:txBody>
        </p:sp>
        <p:sp>
          <p:nvSpPr>
            <p:cNvPr id="10" name="Text Box 8"/>
            <p:cNvSpPr txBox="1">
              <a:spLocks noChangeArrowheads="1"/>
            </p:cNvSpPr>
            <p:nvPr/>
          </p:nvSpPr>
          <p:spPr bwMode="auto">
            <a:xfrm>
              <a:off x="1728" y="2457"/>
              <a:ext cx="768" cy="231"/>
            </a:xfrm>
            <a:prstGeom prst="rect">
              <a:avLst/>
            </a:prstGeom>
            <a:noFill/>
            <a:ln w="9525">
              <a:noFill/>
              <a:miter lim="800000"/>
              <a:headEnd/>
              <a:tailEnd/>
            </a:ln>
            <a:effectLst/>
          </p:spPr>
          <p:txBody>
            <a:bodyPr>
              <a:spAutoFit/>
            </a:bodyPr>
            <a:lstStyle/>
            <a:p>
              <a:pPr>
                <a:spcBef>
                  <a:spcPct val="50000"/>
                </a:spcBef>
              </a:pPr>
              <a:r>
                <a:rPr lang="en-US"/>
                <a:t>Vertical</a:t>
              </a:r>
            </a:p>
          </p:txBody>
        </p:sp>
        <p:sp>
          <p:nvSpPr>
            <p:cNvPr id="11" name="Text Box 9"/>
            <p:cNvSpPr txBox="1">
              <a:spLocks noChangeArrowheads="1"/>
            </p:cNvSpPr>
            <p:nvPr/>
          </p:nvSpPr>
          <p:spPr bwMode="auto">
            <a:xfrm>
              <a:off x="1824" y="3360"/>
              <a:ext cx="432" cy="231"/>
            </a:xfrm>
            <a:prstGeom prst="rect">
              <a:avLst/>
            </a:prstGeom>
            <a:noFill/>
            <a:ln w="9525">
              <a:noFill/>
              <a:miter lim="800000"/>
              <a:headEnd/>
              <a:tailEnd/>
            </a:ln>
            <a:effectLst/>
          </p:spPr>
          <p:txBody>
            <a:bodyPr>
              <a:spAutoFit/>
            </a:bodyPr>
            <a:lstStyle/>
            <a:p>
              <a:pPr>
                <a:spcBef>
                  <a:spcPct val="50000"/>
                </a:spcBef>
              </a:pPr>
              <a:r>
                <a:rPr lang="en-US"/>
                <a:t>Sky</a:t>
              </a:r>
            </a:p>
          </p:txBody>
        </p:sp>
        <p:sp>
          <p:nvSpPr>
            <p:cNvPr id="12" name="Text Box 16"/>
            <p:cNvSpPr txBox="1">
              <a:spLocks noChangeArrowheads="1"/>
            </p:cNvSpPr>
            <p:nvPr/>
          </p:nvSpPr>
          <p:spPr bwMode="auto">
            <a:xfrm>
              <a:off x="1248" y="1152"/>
              <a:ext cx="1728" cy="288"/>
            </a:xfrm>
            <a:prstGeom prst="rect">
              <a:avLst/>
            </a:prstGeom>
            <a:noFill/>
            <a:ln w="9525">
              <a:noFill/>
              <a:miter lim="800000"/>
              <a:headEnd/>
              <a:tailEnd/>
            </a:ln>
            <a:effectLst/>
          </p:spPr>
          <p:txBody>
            <a:bodyPr>
              <a:spAutoFit/>
            </a:bodyPr>
            <a:lstStyle/>
            <a:p>
              <a:pPr>
                <a:spcBef>
                  <a:spcPct val="50000"/>
                </a:spcBef>
              </a:pPr>
              <a:r>
                <a:rPr lang="en-US" sz="2400" dirty="0"/>
                <a:t>Geometric Labels</a:t>
              </a:r>
            </a:p>
          </p:txBody>
        </p:sp>
        <p:sp>
          <p:nvSpPr>
            <p:cNvPr id="13" name="AutoShape 20"/>
            <p:cNvSpPr>
              <a:spLocks noChangeArrowheads="1"/>
            </p:cNvSpPr>
            <p:nvPr/>
          </p:nvSpPr>
          <p:spPr bwMode="auto">
            <a:xfrm>
              <a:off x="1344" y="297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14" name="Group 25"/>
          <p:cNvGrpSpPr>
            <a:grpSpLocks/>
          </p:cNvGrpSpPr>
          <p:nvPr/>
        </p:nvGrpSpPr>
        <p:grpSpPr bwMode="auto">
          <a:xfrm>
            <a:off x="3984625" y="1447800"/>
            <a:ext cx="2416175" cy="3608388"/>
            <a:chOff x="2558" y="1152"/>
            <a:chExt cx="1522" cy="2273"/>
          </a:xfrm>
        </p:grpSpPr>
        <p:pic>
          <p:nvPicPr>
            <p:cNvPr id="15" name="Picture 11" descr="amtrak_cutfold"/>
            <p:cNvPicPr>
              <a:picLocks noChangeAspect="1" noChangeArrowheads="1"/>
            </p:cNvPicPr>
            <p:nvPr/>
          </p:nvPicPr>
          <p:blipFill>
            <a:blip r:embed="rId5" cstate="print"/>
            <a:srcRect/>
            <a:stretch>
              <a:fillRect/>
            </a:stretch>
          </p:blipFill>
          <p:spPr bwMode="auto">
            <a:xfrm>
              <a:off x="2882" y="2543"/>
              <a:ext cx="1198" cy="882"/>
            </a:xfrm>
            <a:prstGeom prst="rect">
              <a:avLst/>
            </a:prstGeom>
            <a:noFill/>
            <a:ln w="9525">
              <a:noFill/>
              <a:miter lim="800000"/>
              <a:headEnd/>
              <a:tailEnd/>
            </a:ln>
          </p:spPr>
        </p:pic>
        <p:sp>
          <p:nvSpPr>
            <p:cNvPr id="16" name="Text Box 17"/>
            <p:cNvSpPr txBox="1">
              <a:spLocks noChangeArrowheads="1"/>
            </p:cNvSpPr>
            <p:nvPr/>
          </p:nvSpPr>
          <p:spPr bwMode="auto">
            <a:xfrm>
              <a:off x="3024" y="1152"/>
              <a:ext cx="1056" cy="288"/>
            </a:xfrm>
            <a:prstGeom prst="rect">
              <a:avLst/>
            </a:prstGeom>
            <a:noFill/>
            <a:ln w="9525">
              <a:noFill/>
              <a:miter lim="800000"/>
              <a:headEnd/>
              <a:tailEnd/>
            </a:ln>
            <a:effectLst/>
          </p:spPr>
          <p:txBody>
            <a:bodyPr>
              <a:spAutoFit/>
            </a:bodyPr>
            <a:lstStyle/>
            <a:p>
              <a:pPr>
                <a:spcBef>
                  <a:spcPct val="50000"/>
                </a:spcBef>
              </a:pPr>
              <a:r>
                <a:rPr lang="en-US" sz="2400"/>
                <a:t>Cut’n’Fold</a:t>
              </a:r>
            </a:p>
          </p:txBody>
        </p:sp>
        <p:sp>
          <p:nvSpPr>
            <p:cNvPr id="17" name="AutoShape 21"/>
            <p:cNvSpPr>
              <a:spLocks noChangeArrowheads="1"/>
            </p:cNvSpPr>
            <p:nvPr/>
          </p:nvSpPr>
          <p:spPr bwMode="auto">
            <a:xfrm>
              <a:off x="2558" y="297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18" name="Group 57"/>
          <p:cNvGrpSpPr>
            <a:grpSpLocks/>
          </p:cNvGrpSpPr>
          <p:nvPr/>
        </p:nvGrpSpPr>
        <p:grpSpPr bwMode="auto">
          <a:xfrm>
            <a:off x="6443663" y="1447800"/>
            <a:ext cx="2547937" cy="3609975"/>
            <a:chOff x="4107" y="1152"/>
            <a:chExt cx="1605" cy="2274"/>
          </a:xfrm>
        </p:grpSpPr>
        <p:pic>
          <p:nvPicPr>
            <p:cNvPr id="19" name="Picture 12" descr="Amtrak5out"/>
            <p:cNvPicPr>
              <a:picLocks noChangeAspect="1" noChangeArrowheads="1"/>
            </p:cNvPicPr>
            <p:nvPr/>
          </p:nvPicPr>
          <p:blipFill>
            <a:blip r:embed="rId6" cstate="print"/>
            <a:srcRect/>
            <a:stretch>
              <a:fillRect/>
            </a:stretch>
          </p:blipFill>
          <p:spPr bwMode="auto">
            <a:xfrm>
              <a:off x="4368" y="2599"/>
              <a:ext cx="1344" cy="827"/>
            </a:xfrm>
            <a:prstGeom prst="rect">
              <a:avLst/>
            </a:prstGeom>
            <a:noFill/>
          </p:spPr>
        </p:pic>
        <p:sp>
          <p:nvSpPr>
            <p:cNvPr id="20" name="Text Box 18"/>
            <p:cNvSpPr txBox="1">
              <a:spLocks noChangeArrowheads="1"/>
            </p:cNvSpPr>
            <p:nvPr/>
          </p:nvSpPr>
          <p:spPr bwMode="auto">
            <a:xfrm>
              <a:off x="4416" y="1152"/>
              <a:ext cx="1200" cy="288"/>
            </a:xfrm>
            <a:prstGeom prst="rect">
              <a:avLst/>
            </a:prstGeom>
            <a:noFill/>
            <a:ln w="9525">
              <a:noFill/>
              <a:miter lim="800000"/>
              <a:headEnd/>
              <a:tailEnd/>
            </a:ln>
            <a:effectLst/>
          </p:spPr>
          <p:txBody>
            <a:bodyPr>
              <a:spAutoFit/>
            </a:bodyPr>
            <a:lstStyle/>
            <a:p>
              <a:pPr>
                <a:spcBef>
                  <a:spcPct val="50000"/>
                </a:spcBef>
              </a:pPr>
              <a:r>
                <a:rPr lang="en-US" sz="2400"/>
                <a:t>3D Model</a:t>
              </a:r>
            </a:p>
          </p:txBody>
        </p:sp>
        <p:sp>
          <p:nvSpPr>
            <p:cNvPr id="21" name="AutoShape 22"/>
            <p:cNvSpPr>
              <a:spLocks noChangeArrowheads="1"/>
            </p:cNvSpPr>
            <p:nvPr/>
          </p:nvSpPr>
          <p:spPr bwMode="auto">
            <a:xfrm>
              <a:off x="4107" y="298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pic>
        <p:nvPicPr>
          <p:cNvPr id="22" name="Picture 35" descr="Amtrak5"/>
          <p:cNvPicPr>
            <a:picLocks noChangeAspect="1" noChangeArrowheads="1"/>
          </p:cNvPicPr>
          <p:nvPr/>
        </p:nvPicPr>
        <p:blipFill>
          <a:blip r:embed="rId7" cstate="print"/>
          <a:srcRect/>
          <a:stretch>
            <a:fillRect/>
          </a:stretch>
        </p:blipFill>
        <p:spPr bwMode="auto">
          <a:xfrm>
            <a:off x="152400" y="2805113"/>
            <a:ext cx="1849438" cy="1385887"/>
          </a:xfrm>
          <a:prstGeom prst="rect">
            <a:avLst/>
          </a:prstGeom>
          <a:noFill/>
          <a:ln w="9525">
            <a:noFill/>
            <a:miter lim="800000"/>
            <a:headEnd/>
            <a:tailEnd/>
          </a:ln>
        </p:spPr>
      </p:pic>
      <p:sp>
        <p:nvSpPr>
          <p:cNvPr id="23" name="Text Box 36"/>
          <p:cNvSpPr txBox="1">
            <a:spLocks noChangeArrowheads="1"/>
          </p:cNvSpPr>
          <p:nvPr/>
        </p:nvSpPr>
        <p:spPr bwMode="auto">
          <a:xfrm>
            <a:off x="609600" y="2438400"/>
            <a:ext cx="990600" cy="366713"/>
          </a:xfrm>
          <a:prstGeom prst="rect">
            <a:avLst/>
          </a:prstGeom>
          <a:noFill/>
          <a:ln w="9525">
            <a:noFill/>
            <a:miter lim="800000"/>
            <a:headEnd/>
            <a:tailEnd/>
          </a:ln>
          <a:effectLst/>
        </p:spPr>
        <p:txBody>
          <a:bodyPr>
            <a:spAutoFit/>
          </a:bodyPr>
          <a:lstStyle/>
          <a:p>
            <a:pPr>
              <a:spcBef>
                <a:spcPct val="50000"/>
              </a:spcBef>
            </a:pPr>
            <a:r>
              <a:rPr lang="en-US"/>
              <a:t>Image</a:t>
            </a:r>
          </a:p>
        </p:txBody>
      </p:sp>
      <p:grpSp>
        <p:nvGrpSpPr>
          <p:cNvPr id="24" name="Group 55"/>
          <p:cNvGrpSpPr>
            <a:grpSpLocks/>
          </p:cNvGrpSpPr>
          <p:nvPr/>
        </p:nvGrpSpPr>
        <p:grpSpPr bwMode="auto">
          <a:xfrm>
            <a:off x="152400" y="4800600"/>
            <a:ext cx="1905000" cy="838200"/>
            <a:chOff x="2880" y="3552"/>
            <a:chExt cx="1453" cy="624"/>
          </a:xfrm>
        </p:grpSpPr>
        <p:pic>
          <p:nvPicPr>
            <p:cNvPr id="25" name="Picture 38" descr="buildings08"/>
            <p:cNvPicPr>
              <a:picLocks noChangeAspect="1" noChangeArrowheads="1"/>
            </p:cNvPicPr>
            <p:nvPr/>
          </p:nvPicPr>
          <p:blipFill>
            <a:blip r:embed="rId8" cstate="print"/>
            <a:srcRect/>
            <a:stretch>
              <a:fillRect/>
            </a:stretch>
          </p:blipFill>
          <p:spPr bwMode="auto">
            <a:xfrm>
              <a:off x="3590" y="3552"/>
              <a:ext cx="314" cy="197"/>
            </a:xfrm>
            <a:prstGeom prst="rect">
              <a:avLst/>
            </a:prstGeom>
            <a:noFill/>
            <a:ln w="9525">
              <a:noFill/>
              <a:miter lim="800000"/>
              <a:headEnd/>
              <a:tailEnd/>
            </a:ln>
          </p:spPr>
        </p:pic>
        <p:pic>
          <p:nvPicPr>
            <p:cNvPr id="26" name="Picture 39" descr="city05"/>
            <p:cNvPicPr>
              <a:picLocks noChangeAspect="1" noChangeArrowheads="1"/>
            </p:cNvPicPr>
            <p:nvPr/>
          </p:nvPicPr>
          <p:blipFill>
            <a:blip r:embed="rId9" cstate="print"/>
            <a:srcRect/>
            <a:stretch>
              <a:fillRect/>
            </a:stretch>
          </p:blipFill>
          <p:spPr bwMode="auto">
            <a:xfrm>
              <a:off x="3590" y="3979"/>
              <a:ext cx="357" cy="197"/>
            </a:xfrm>
            <a:prstGeom prst="rect">
              <a:avLst/>
            </a:prstGeom>
            <a:noFill/>
            <a:ln w="9525">
              <a:noFill/>
              <a:miter lim="800000"/>
              <a:headEnd/>
              <a:tailEnd/>
            </a:ln>
          </p:spPr>
        </p:pic>
        <p:pic>
          <p:nvPicPr>
            <p:cNvPr id="27" name="Picture 40" descr="dirt08"/>
            <p:cNvPicPr>
              <a:picLocks noChangeAspect="1" noChangeArrowheads="1"/>
            </p:cNvPicPr>
            <p:nvPr/>
          </p:nvPicPr>
          <p:blipFill>
            <a:blip r:embed="rId10" cstate="print"/>
            <a:srcRect/>
            <a:stretch>
              <a:fillRect/>
            </a:stretch>
          </p:blipFill>
          <p:spPr bwMode="auto">
            <a:xfrm>
              <a:off x="3590" y="3765"/>
              <a:ext cx="314" cy="197"/>
            </a:xfrm>
            <a:prstGeom prst="rect">
              <a:avLst/>
            </a:prstGeom>
            <a:noFill/>
            <a:ln w="9525">
              <a:noFill/>
              <a:miter lim="800000"/>
              <a:headEnd/>
              <a:tailEnd/>
            </a:ln>
          </p:spPr>
        </p:pic>
        <p:pic>
          <p:nvPicPr>
            <p:cNvPr id="28" name="Picture 41" descr="lawn02"/>
            <p:cNvPicPr>
              <a:picLocks noChangeAspect="1" noChangeArrowheads="1"/>
            </p:cNvPicPr>
            <p:nvPr/>
          </p:nvPicPr>
          <p:blipFill>
            <a:blip r:embed="rId11" cstate="print"/>
            <a:srcRect/>
            <a:stretch>
              <a:fillRect/>
            </a:stretch>
          </p:blipFill>
          <p:spPr bwMode="auto">
            <a:xfrm>
              <a:off x="2880" y="3979"/>
              <a:ext cx="336" cy="197"/>
            </a:xfrm>
            <a:prstGeom prst="rect">
              <a:avLst/>
            </a:prstGeom>
            <a:noFill/>
            <a:ln w="9525">
              <a:noFill/>
              <a:miter lim="800000"/>
              <a:headEnd/>
              <a:tailEnd/>
            </a:ln>
          </p:spPr>
        </p:pic>
        <p:pic>
          <p:nvPicPr>
            <p:cNvPr id="29" name="Picture 42" descr="roads03"/>
            <p:cNvPicPr>
              <a:picLocks noChangeAspect="1" noChangeArrowheads="1"/>
            </p:cNvPicPr>
            <p:nvPr/>
          </p:nvPicPr>
          <p:blipFill>
            <a:blip r:embed="rId12" cstate="print"/>
            <a:srcRect/>
            <a:stretch>
              <a:fillRect/>
            </a:stretch>
          </p:blipFill>
          <p:spPr bwMode="auto">
            <a:xfrm>
              <a:off x="3236" y="3979"/>
              <a:ext cx="333" cy="197"/>
            </a:xfrm>
            <a:prstGeom prst="rect">
              <a:avLst/>
            </a:prstGeom>
            <a:noFill/>
            <a:ln w="9525">
              <a:noFill/>
              <a:miter lim="800000"/>
              <a:headEnd/>
              <a:tailEnd/>
            </a:ln>
          </p:spPr>
        </p:pic>
        <p:grpSp>
          <p:nvGrpSpPr>
            <p:cNvPr id="30" name="Group 43"/>
            <p:cNvGrpSpPr>
              <a:grpSpLocks/>
            </p:cNvGrpSpPr>
            <p:nvPr/>
          </p:nvGrpSpPr>
          <p:grpSpPr bwMode="auto">
            <a:xfrm>
              <a:off x="2882" y="3552"/>
              <a:ext cx="667" cy="410"/>
              <a:chOff x="480" y="2256"/>
              <a:chExt cx="1632" cy="1200"/>
            </a:xfrm>
          </p:grpSpPr>
          <p:pic>
            <p:nvPicPr>
              <p:cNvPr id="34" name="Picture 44" descr="scenery11"/>
              <p:cNvPicPr>
                <a:picLocks noChangeAspect="1" noChangeArrowheads="1"/>
              </p:cNvPicPr>
              <p:nvPr/>
            </p:nvPicPr>
            <p:blipFill>
              <a:blip r:embed="rId13" cstate="print"/>
              <a:srcRect/>
              <a:stretch>
                <a:fillRect/>
              </a:stretch>
            </p:blipFill>
            <p:spPr bwMode="auto">
              <a:xfrm>
                <a:off x="480" y="2256"/>
                <a:ext cx="768" cy="576"/>
              </a:xfrm>
              <a:prstGeom prst="rect">
                <a:avLst/>
              </a:prstGeom>
              <a:noFill/>
              <a:ln w="9525">
                <a:noFill/>
                <a:miter lim="800000"/>
                <a:headEnd/>
                <a:tailEnd/>
              </a:ln>
            </p:spPr>
          </p:pic>
          <p:pic>
            <p:nvPicPr>
              <p:cNvPr id="35" name="Picture 45" descr="scenery07"/>
              <p:cNvPicPr>
                <a:picLocks noChangeAspect="1" noChangeArrowheads="1"/>
              </p:cNvPicPr>
              <p:nvPr/>
            </p:nvPicPr>
            <p:blipFill>
              <a:blip r:embed="rId14" cstate="print"/>
              <a:srcRect/>
              <a:stretch>
                <a:fillRect/>
              </a:stretch>
            </p:blipFill>
            <p:spPr bwMode="auto">
              <a:xfrm>
                <a:off x="1344" y="2880"/>
                <a:ext cx="768" cy="576"/>
              </a:xfrm>
              <a:prstGeom prst="rect">
                <a:avLst/>
              </a:prstGeom>
              <a:noFill/>
              <a:ln w="9525">
                <a:noFill/>
                <a:miter lim="800000"/>
                <a:headEnd/>
                <a:tailEnd/>
              </a:ln>
            </p:spPr>
          </p:pic>
          <p:pic>
            <p:nvPicPr>
              <p:cNvPr id="36" name="Picture 46" descr="cliff04"/>
              <p:cNvPicPr>
                <a:picLocks noChangeAspect="1" noChangeArrowheads="1"/>
              </p:cNvPicPr>
              <p:nvPr/>
            </p:nvPicPr>
            <p:blipFill>
              <a:blip r:embed="rId15" cstate="print"/>
              <a:srcRect/>
              <a:stretch>
                <a:fillRect/>
              </a:stretch>
            </p:blipFill>
            <p:spPr bwMode="auto">
              <a:xfrm>
                <a:off x="480" y="2880"/>
                <a:ext cx="768" cy="576"/>
              </a:xfrm>
              <a:prstGeom prst="rect">
                <a:avLst/>
              </a:prstGeom>
              <a:noFill/>
              <a:ln w="9525">
                <a:noFill/>
                <a:miter lim="800000"/>
                <a:headEnd/>
                <a:tailEnd/>
              </a:ln>
            </p:spPr>
          </p:pic>
          <p:pic>
            <p:nvPicPr>
              <p:cNvPr id="37" name="Picture 47" descr="beach03"/>
              <p:cNvPicPr>
                <a:picLocks noChangeAspect="1" noChangeArrowheads="1"/>
              </p:cNvPicPr>
              <p:nvPr/>
            </p:nvPicPr>
            <p:blipFill>
              <a:blip r:embed="rId16" cstate="print"/>
              <a:srcRect/>
              <a:stretch>
                <a:fillRect/>
              </a:stretch>
            </p:blipFill>
            <p:spPr bwMode="auto">
              <a:xfrm>
                <a:off x="1344" y="2256"/>
                <a:ext cx="768" cy="576"/>
              </a:xfrm>
              <a:prstGeom prst="rect">
                <a:avLst/>
              </a:prstGeom>
              <a:noFill/>
              <a:ln w="9525">
                <a:noFill/>
                <a:miter lim="800000"/>
                <a:headEnd/>
                <a:tailEnd/>
              </a:ln>
            </p:spPr>
          </p:pic>
        </p:grpSp>
        <p:pic>
          <p:nvPicPr>
            <p:cNvPr id="31" name="Picture 49" descr="cliff07"/>
            <p:cNvPicPr>
              <a:picLocks noChangeAspect="1" noChangeArrowheads="1"/>
            </p:cNvPicPr>
            <p:nvPr/>
          </p:nvPicPr>
          <p:blipFill>
            <a:blip r:embed="rId17" cstate="print"/>
            <a:srcRect/>
            <a:stretch>
              <a:fillRect/>
            </a:stretch>
          </p:blipFill>
          <p:spPr bwMode="auto">
            <a:xfrm>
              <a:off x="3969" y="3979"/>
              <a:ext cx="348" cy="197"/>
            </a:xfrm>
            <a:prstGeom prst="rect">
              <a:avLst/>
            </a:prstGeom>
            <a:noFill/>
            <a:ln w="9525">
              <a:noFill/>
              <a:miter lim="800000"/>
              <a:headEnd/>
              <a:tailEnd/>
            </a:ln>
          </p:spPr>
        </p:pic>
        <p:pic>
          <p:nvPicPr>
            <p:cNvPr id="32" name="Picture 50" descr="college13"/>
            <p:cNvPicPr>
              <a:picLocks noChangeAspect="1" noChangeArrowheads="1"/>
            </p:cNvPicPr>
            <p:nvPr/>
          </p:nvPicPr>
          <p:blipFill>
            <a:blip r:embed="rId18" cstate="print"/>
            <a:srcRect/>
            <a:stretch>
              <a:fillRect/>
            </a:stretch>
          </p:blipFill>
          <p:spPr bwMode="auto">
            <a:xfrm>
              <a:off x="3971" y="3765"/>
              <a:ext cx="362" cy="197"/>
            </a:xfrm>
            <a:prstGeom prst="rect">
              <a:avLst/>
            </a:prstGeom>
            <a:noFill/>
            <a:ln w="9525">
              <a:noFill/>
              <a:miter lim="800000"/>
              <a:headEnd/>
              <a:tailEnd/>
            </a:ln>
          </p:spPr>
        </p:pic>
        <p:pic>
          <p:nvPicPr>
            <p:cNvPr id="33" name="Picture 51" descr="roads01"/>
            <p:cNvPicPr>
              <a:picLocks noChangeAspect="1" noChangeArrowheads="1"/>
            </p:cNvPicPr>
            <p:nvPr/>
          </p:nvPicPr>
          <p:blipFill>
            <a:blip r:embed="rId19" cstate="print"/>
            <a:srcRect/>
            <a:stretch>
              <a:fillRect/>
            </a:stretch>
          </p:blipFill>
          <p:spPr bwMode="auto">
            <a:xfrm>
              <a:off x="3976" y="3552"/>
              <a:ext cx="341" cy="197"/>
            </a:xfrm>
            <a:prstGeom prst="rect">
              <a:avLst/>
            </a:prstGeom>
            <a:noFill/>
            <a:ln w="9525">
              <a:noFill/>
              <a:miter lim="800000"/>
              <a:headEnd/>
              <a:tailEnd/>
            </a:ln>
          </p:spPr>
        </p:pic>
      </p:grpSp>
      <p:sp>
        <p:nvSpPr>
          <p:cNvPr id="38" name="Text Box 56"/>
          <p:cNvSpPr txBox="1">
            <a:spLocks noChangeArrowheads="1"/>
          </p:cNvSpPr>
          <p:nvPr/>
        </p:nvSpPr>
        <p:spPr bwMode="auto">
          <a:xfrm>
            <a:off x="228600" y="4433888"/>
            <a:ext cx="1828800" cy="366712"/>
          </a:xfrm>
          <a:prstGeom prst="rect">
            <a:avLst/>
          </a:prstGeom>
          <a:noFill/>
          <a:ln w="9525">
            <a:noFill/>
            <a:miter lim="800000"/>
            <a:headEnd/>
            <a:tailEnd/>
          </a:ln>
          <a:effectLst/>
        </p:spPr>
        <p:txBody>
          <a:bodyPr>
            <a:spAutoFit/>
          </a:bodyPr>
          <a:lstStyle/>
          <a:p>
            <a:pPr algn="ctr">
              <a:spcBef>
                <a:spcPct val="50000"/>
              </a:spcBef>
            </a:pPr>
            <a:r>
              <a:rPr lang="en-US"/>
              <a:t>Learned Models</a:t>
            </a:r>
          </a:p>
        </p:txBody>
      </p:sp>
      <p:sp>
        <p:nvSpPr>
          <p:cNvPr id="39" name="TextBox 38"/>
          <p:cNvSpPr txBox="1"/>
          <p:nvPr/>
        </p:nvSpPr>
        <p:spPr>
          <a:xfrm>
            <a:off x="7151147" y="6488668"/>
            <a:ext cx="1992853" cy="369332"/>
          </a:xfrm>
          <a:prstGeom prst="rect">
            <a:avLst/>
          </a:prstGeom>
          <a:noFill/>
        </p:spPr>
        <p:txBody>
          <a:bodyPr wrap="none" rtlCol="0">
            <a:spAutoFit/>
          </a:bodyPr>
          <a:lstStyle/>
          <a:p>
            <a:r>
              <a:rPr lang="en-US" dirty="0" smtClean="0"/>
              <a:t>Hoiem et al. 2005</a:t>
            </a:r>
            <a:endParaRPr lang="en-US" dirty="0"/>
          </a:p>
        </p:txBody>
      </p:sp>
    </p:spTree>
    <p:extLst>
      <p:ext uri="{BB962C8B-B14F-4D97-AF65-F5344CB8AC3E}">
        <p14:creationId xmlns:p14="http://schemas.microsoft.com/office/powerpoint/2010/main" val="143642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photon’s life choices</a:t>
            </a:r>
            <a:endParaRPr lang="en-US" dirty="0"/>
          </a:p>
        </p:txBody>
      </p:sp>
      <p:sp>
        <p:nvSpPr>
          <p:cNvPr id="17" name="Content Placeholder 16"/>
          <p:cNvSpPr>
            <a:spLocks noGrp="1"/>
          </p:cNvSpPr>
          <p:nvPr>
            <p:ph idx="1"/>
          </p:nvPr>
        </p:nvSpPr>
        <p:spPr/>
        <p:txBody>
          <a:bodyPr>
            <a:normAutofit lnSpcReduction="10000"/>
          </a:bodyPr>
          <a:lstStyle/>
          <a:p>
            <a:r>
              <a:rPr lang="en-US" b="1" dirty="0" smtClean="0"/>
              <a:t>Absorption</a:t>
            </a:r>
          </a:p>
          <a:p>
            <a:r>
              <a:rPr lang="en-US" dirty="0" smtClean="0">
                <a:solidFill>
                  <a:schemeClr val="bg1">
                    <a:lumMod val="65000"/>
                  </a:schemeClr>
                </a:solidFill>
              </a:rPr>
              <a:t>Diffusion</a:t>
            </a:r>
          </a:p>
          <a:p>
            <a:r>
              <a:rPr lang="en-US" dirty="0" smtClean="0">
                <a:solidFill>
                  <a:schemeClr val="bg1">
                    <a:lumMod val="65000"/>
                  </a:schemeClr>
                </a:solidFill>
              </a:rPr>
              <a:t>Reflection</a:t>
            </a:r>
          </a:p>
          <a:p>
            <a:r>
              <a:rPr lang="en-US" dirty="0" smtClean="0">
                <a:solidFill>
                  <a:schemeClr val="bg1">
                    <a:lumMod val="65000"/>
                  </a:schemeClr>
                </a:solidFill>
              </a:rPr>
              <a:t>Transparency</a:t>
            </a:r>
          </a:p>
          <a:p>
            <a:r>
              <a:rPr lang="en-US" dirty="0" smtClean="0">
                <a:solidFill>
                  <a:schemeClr val="bg1">
                    <a:lumMod val="65000"/>
                  </a:schemeClr>
                </a:solidFill>
              </a:rPr>
              <a:t>Refraction</a:t>
            </a:r>
          </a:p>
          <a:p>
            <a:r>
              <a:rPr lang="en-US" dirty="0" smtClean="0">
                <a:solidFill>
                  <a:schemeClr val="bg1">
                    <a:lumMod val="65000"/>
                  </a:schemeClr>
                </a:solidFill>
              </a:rPr>
              <a:t>Fluorescence</a:t>
            </a:r>
          </a:p>
          <a:p>
            <a:r>
              <a:rPr lang="en-US" dirty="0" smtClean="0">
                <a:solidFill>
                  <a:schemeClr val="bg1">
                    <a:lumMod val="65000"/>
                  </a:schemeClr>
                </a:solidFill>
              </a:rPr>
              <a:t>Subsurface scattering</a:t>
            </a:r>
          </a:p>
          <a:p>
            <a:r>
              <a:rPr lang="en-US" dirty="0" smtClean="0">
                <a:solidFill>
                  <a:schemeClr val="bg1">
                    <a:lumMod val="65000"/>
                  </a:schemeClr>
                </a:solidFill>
              </a:rPr>
              <a:t>Phosphorescence</a:t>
            </a:r>
          </a:p>
          <a:p>
            <a:r>
              <a:rPr lang="en-US" dirty="0" err="1" smtClean="0">
                <a:solidFill>
                  <a:schemeClr val="bg1">
                    <a:lumMod val="65000"/>
                  </a:schemeClr>
                </a:solidFill>
              </a:rPr>
              <a:t>Interreflection</a:t>
            </a:r>
            <a:endParaRPr lang="en-US" dirty="0" smtClean="0">
              <a:solidFill>
                <a:schemeClr val="bg1">
                  <a:lumMod val="65000"/>
                </a:schemeClr>
              </a:solidFill>
            </a:endParaRPr>
          </a:p>
          <a:p>
            <a:endParaRPr lang="en-US" dirty="0" smtClean="0"/>
          </a:p>
          <a:p>
            <a:endParaRPr lang="en-US" dirty="0" smtClean="0"/>
          </a:p>
          <a:p>
            <a:endParaRPr lang="en-US" dirty="0"/>
          </a:p>
        </p:txBody>
      </p:sp>
      <p:cxnSp>
        <p:nvCxnSpPr>
          <p:cNvPr id="5" name="Straight Connector 4"/>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886700" y="22068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6" idx="3"/>
          </p:cNvCxnSpPr>
          <p:nvPr/>
        </p:nvCxnSpPr>
        <p:spPr>
          <a:xfrm rot="5400000">
            <a:off x="6279358" y="2791923"/>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79697" y="2564013"/>
            <a:ext cx="468878" cy="577081"/>
          </a:xfrm>
          <a:prstGeom prst="rect">
            <a:avLst/>
          </a:prstGeom>
          <a:noFill/>
        </p:spPr>
        <p:txBody>
          <a:bodyPr wrap="none" rtlCol="0">
            <a:spAutoFit/>
          </a:bodyPr>
          <a:lstStyle/>
          <a:p>
            <a:r>
              <a:rPr lang="el-GR" dirty="0" smtClean="0"/>
              <a:t>λ</a:t>
            </a:r>
            <a:endParaRPr lang="en-US" dirty="0"/>
          </a:p>
        </p:txBody>
      </p:sp>
      <p:sp>
        <p:nvSpPr>
          <p:cNvPr id="19" name="TextBox 18"/>
          <p:cNvSpPr txBox="1"/>
          <p:nvPr/>
        </p:nvSpPr>
        <p:spPr>
          <a:xfrm>
            <a:off x="7469206" y="1828800"/>
            <a:ext cx="1369994" cy="381000"/>
          </a:xfrm>
          <a:prstGeom prst="rect">
            <a:avLst/>
          </a:prstGeom>
          <a:noFill/>
        </p:spPr>
        <p:txBody>
          <a:bodyPr wrap="square" rtlCol="0">
            <a:spAutoFit/>
          </a:bodyPr>
          <a:lstStyle/>
          <a:p>
            <a:r>
              <a:rPr lang="en-US" dirty="0" smtClean="0"/>
              <a:t>light source</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photon’s life choices</a:t>
            </a:r>
            <a:endParaRPr lang="en-US" dirty="0"/>
          </a:p>
        </p:txBody>
      </p:sp>
      <p:sp>
        <p:nvSpPr>
          <p:cNvPr id="17" name="Content Placeholder 16"/>
          <p:cNvSpPr>
            <a:spLocks noGrp="1"/>
          </p:cNvSpPr>
          <p:nvPr>
            <p:ph idx="1"/>
          </p:nvPr>
        </p:nvSpPr>
        <p:spPr/>
        <p:txBody>
          <a:bodyPr>
            <a:normAutofit lnSpcReduction="10000"/>
          </a:bodyPr>
          <a:lstStyle/>
          <a:p>
            <a:r>
              <a:rPr lang="en-US" dirty="0" smtClean="0">
                <a:solidFill>
                  <a:schemeClr val="bg1">
                    <a:lumMod val="65000"/>
                  </a:schemeClr>
                </a:solidFill>
              </a:rPr>
              <a:t>Absorption</a:t>
            </a:r>
          </a:p>
          <a:p>
            <a:r>
              <a:rPr lang="en-US" b="1" dirty="0" smtClean="0"/>
              <a:t>Diffuse Reflection</a:t>
            </a:r>
          </a:p>
          <a:p>
            <a:r>
              <a:rPr lang="en-US" dirty="0" smtClean="0">
                <a:solidFill>
                  <a:schemeClr val="bg1">
                    <a:lumMod val="65000"/>
                  </a:schemeClr>
                </a:solidFill>
              </a:rPr>
              <a:t>Reflection</a:t>
            </a:r>
          </a:p>
          <a:p>
            <a:r>
              <a:rPr lang="en-US" dirty="0" smtClean="0">
                <a:solidFill>
                  <a:schemeClr val="bg1">
                    <a:lumMod val="65000"/>
                  </a:schemeClr>
                </a:solidFill>
              </a:rPr>
              <a:t>Transparency</a:t>
            </a:r>
          </a:p>
          <a:p>
            <a:r>
              <a:rPr lang="en-US" dirty="0" smtClean="0">
                <a:solidFill>
                  <a:schemeClr val="bg1">
                    <a:lumMod val="65000"/>
                  </a:schemeClr>
                </a:solidFill>
              </a:rPr>
              <a:t>Refraction</a:t>
            </a:r>
          </a:p>
          <a:p>
            <a:r>
              <a:rPr lang="en-US" dirty="0" smtClean="0">
                <a:solidFill>
                  <a:schemeClr val="bg1">
                    <a:lumMod val="65000"/>
                  </a:schemeClr>
                </a:solidFill>
              </a:rPr>
              <a:t>Fluorescence</a:t>
            </a:r>
          </a:p>
          <a:p>
            <a:r>
              <a:rPr lang="en-US" dirty="0" smtClean="0">
                <a:solidFill>
                  <a:schemeClr val="bg1">
                    <a:lumMod val="65000"/>
                  </a:schemeClr>
                </a:solidFill>
              </a:rPr>
              <a:t>Subsurface scattering</a:t>
            </a:r>
          </a:p>
          <a:p>
            <a:r>
              <a:rPr lang="en-US" dirty="0" smtClean="0">
                <a:solidFill>
                  <a:schemeClr val="bg1">
                    <a:lumMod val="65000"/>
                  </a:schemeClr>
                </a:solidFill>
              </a:rPr>
              <a:t>Phosphorescence</a:t>
            </a:r>
          </a:p>
          <a:p>
            <a:r>
              <a:rPr lang="en-US" dirty="0" err="1" smtClean="0">
                <a:solidFill>
                  <a:schemeClr val="bg1">
                    <a:lumMod val="65000"/>
                  </a:schemeClr>
                </a:solidFill>
              </a:rPr>
              <a:t>Interreflection</a:t>
            </a:r>
            <a:endParaRPr lang="en-US" dirty="0" smtClean="0">
              <a:solidFill>
                <a:schemeClr val="bg1">
                  <a:lumMod val="65000"/>
                </a:schemeClr>
              </a:solidFill>
            </a:endParaRPr>
          </a:p>
          <a:p>
            <a:endParaRPr lang="en-US" dirty="0" smtClean="0"/>
          </a:p>
          <a:p>
            <a:endParaRPr lang="en-US" dirty="0" smtClean="0"/>
          </a:p>
          <a:p>
            <a:endParaRPr lang="en-US" dirty="0"/>
          </a:p>
        </p:txBody>
      </p:sp>
      <p:cxnSp>
        <p:nvCxnSpPr>
          <p:cNvPr id="21" name="Straight Connector 20"/>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86700" y="22068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22" idx="3"/>
          </p:cNvCxnSpPr>
          <p:nvPr/>
        </p:nvCxnSpPr>
        <p:spPr>
          <a:xfrm rot="5400000">
            <a:off x="6279358" y="2791923"/>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79697" y="2564013"/>
            <a:ext cx="468878" cy="577081"/>
          </a:xfrm>
          <a:prstGeom prst="rect">
            <a:avLst/>
          </a:prstGeom>
          <a:noFill/>
        </p:spPr>
        <p:txBody>
          <a:bodyPr wrap="none" rtlCol="0">
            <a:spAutoFit/>
          </a:bodyPr>
          <a:lstStyle/>
          <a:p>
            <a:r>
              <a:rPr lang="el-GR" dirty="0" smtClean="0"/>
              <a:t>λ</a:t>
            </a:r>
            <a:endParaRPr lang="en-US" dirty="0"/>
          </a:p>
        </p:txBody>
      </p:sp>
      <p:sp>
        <p:nvSpPr>
          <p:cNvPr id="26" name="TextBox 25"/>
          <p:cNvSpPr txBox="1"/>
          <p:nvPr/>
        </p:nvSpPr>
        <p:spPr>
          <a:xfrm>
            <a:off x="7469206" y="1828800"/>
            <a:ext cx="1369994" cy="381000"/>
          </a:xfrm>
          <a:prstGeom prst="rect">
            <a:avLst/>
          </a:prstGeom>
          <a:noFill/>
        </p:spPr>
        <p:txBody>
          <a:bodyPr wrap="square" rtlCol="0">
            <a:spAutoFit/>
          </a:bodyPr>
          <a:lstStyle/>
          <a:p>
            <a:r>
              <a:rPr lang="en-US" dirty="0" smtClean="0"/>
              <a:t>light source</a:t>
            </a:r>
            <a:endParaRPr lang="en-US" dirty="0"/>
          </a:p>
        </p:txBody>
      </p:sp>
      <p:cxnSp>
        <p:nvCxnSpPr>
          <p:cNvPr id="28" name="Straight Arrow Connector 27"/>
          <p:cNvCxnSpPr/>
          <p:nvPr/>
        </p:nvCxnSpPr>
        <p:spPr>
          <a:xfrm rot="16200000" flipV="1">
            <a:off x="5803106" y="3814169"/>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5505450" y="4111825"/>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6477000" y="4114800"/>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photon’s life choices</a:t>
            </a:r>
            <a:endParaRPr lang="en-US" dirty="0"/>
          </a:p>
        </p:txBody>
      </p:sp>
      <p:sp>
        <p:nvSpPr>
          <p:cNvPr id="17" name="Content Placeholder 16"/>
          <p:cNvSpPr>
            <a:spLocks noGrp="1"/>
          </p:cNvSpPr>
          <p:nvPr>
            <p:ph idx="1"/>
          </p:nvPr>
        </p:nvSpPr>
        <p:spPr/>
        <p:txBody>
          <a:bodyPr>
            <a:normAutofit lnSpcReduction="10000"/>
          </a:bodyPr>
          <a:lstStyle/>
          <a:p>
            <a:r>
              <a:rPr lang="en-US" dirty="0" smtClean="0">
                <a:solidFill>
                  <a:schemeClr val="bg1">
                    <a:lumMod val="65000"/>
                  </a:schemeClr>
                </a:solidFill>
              </a:rPr>
              <a:t>Absorption</a:t>
            </a:r>
          </a:p>
          <a:p>
            <a:r>
              <a:rPr lang="en-US" dirty="0" smtClean="0">
                <a:solidFill>
                  <a:schemeClr val="bg1">
                    <a:lumMod val="65000"/>
                  </a:schemeClr>
                </a:solidFill>
              </a:rPr>
              <a:t>Diffusion</a:t>
            </a:r>
          </a:p>
          <a:p>
            <a:r>
              <a:rPr lang="en-US" b="1" dirty="0" err="1" smtClean="0"/>
              <a:t>Specular</a:t>
            </a:r>
            <a:r>
              <a:rPr lang="en-US" b="1" dirty="0" smtClean="0"/>
              <a:t> Reflection</a:t>
            </a:r>
          </a:p>
          <a:p>
            <a:r>
              <a:rPr lang="en-US" dirty="0" smtClean="0">
                <a:solidFill>
                  <a:schemeClr val="bg1">
                    <a:lumMod val="65000"/>
                  </a:schemeClr>
                </a:solidFill>
              </a:rPr>
              <a:t>Transparency</a:t>
            </a:r>
          </a:p>
          <a:p>
            <a:r>
              <a:rPr lang="en-US" dirty="0" smtClean="0">
                <a:solidFill>
                  <a:schemeClr val="bg1">
                    <a:lumMod val="65000"/>
                  </a:schemeClr>
                </a:solidFill>
              </a:rPr>
              <a:t>Refraction</a:t>
            </a:r>
          </a:p>
          <a:p>
            <a:r>
              <a:rPr lang="en-US" dirty="0" smtClean="0">
                <a:solidFill>
                  <a:schemeClr val="bg1">
                    <a:lumMod val="65000"/>
                  </a:schemeClr>
                </a:solidFill>
              </a:rPr>
              <a:t>Fluorescence</a:t>
            </a:r>
          </a:p>
          <a:p>
            <a:r>
              <a:rPr lang="en-US" dirty="0" smtClean="0">
                <a:solidFill>
                  <a:schemeClr val="bg1">
                    <a:lumMod val="65000"/>
                  </a:schemeClr>
                </a:solidFill>
              </a:rPr>
              <a:t>Subsurface scattering</a:t>
            </a:r>
          </a:p>
          <a:p>
            <a:r>
              <a:rPr lang="en-US" dirty="0" smtClean="0">
                <a:solidFill>
                  <a:schemeClr val="bg1">
                    <a:lumMod val="65000"/>
                  </a:schemeClr>
                </a:solidFill>
              </a:rPr>
              <a:t>Phosphorescence</a:t>
            </a:r>
          </a:p>
          <a:p>
            <a:r>
              <a:rPr lang="en-US" dirty="0" err="1" smtClean="0">
                <a:solidFill>
                  <a:schemeClr val="bg1">
                    <a:lumMod val="65000"/>
                  </a:schemeClr>
                </a:solidFill>
              </a:rPr>
              <a:t>Interreflection</a:t>
            </a:r>
            <a:endParaRPr lang="en-US" dirty="0" smtClean="0">
              <a:solidFill>
                <a:schemeClr val="bg1">
                  <a:lumMod val="65000"/>
                </a:schemeClr>
              </a:solidFill>
            </a:endParaRPr>
          </a:p>
          <a:p>
            <a:endParaRPr lang="en-US" dirty="0" smtClean="0"/>
          </a:p>
          <a:p>
            <a:endParaRPr lang="en-US" dirty="0" smtClean="0"/>
          </a:p>
          <a:p>
            <a:endParaRPr lang="en-US" dirty="0"/>
          </a:p>
        </p:txBody>
      </p:sp>
      <p:cxnSp>
        <p:nvCxnSpPr>
          <p:cNvPr id="21" name="Straight Connector 20"/>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86700" y="22068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22" idx="3"/>
          </p:cNvCxnSpPr>
          <p:nvPr/>
        </p:nvCxnSpPr>
        <p:spPr>
          <a:xfrm rot="5400000">
            <a:off x="6279358" y="2791923"/>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79697" y="2564013"/>
            <a:ext cx="468878" cy="577081"/>
          </a:xfrm>
          <a:prstGeom prst="rect">
            <a:avLst/>
          </a:prstGeom>
          <a:noFill/>
        </p:spPr>
        <p:txBody>
          <a:bodyPr wrap="none" rtlCol="0">
            <a:spAutoFit/>
          </a:bodyPr>
          <a:lstStyle/>
          <a:p>
            <a:r>
              <a:rPr lang="el-GR" dirty="0" smtClean="0"/>
              <a:t>λ</a:t>
            </a:r>
            <a:endParaRPr lang="en-US" dirty="0"/>
          </a:p>
        </p:txBody>
      </p:sp>
      <p:sp>
        <p:nvSpPr>
          <p:cNvPr id="26" name="TextBox 25"/>
          <p:cNvSpPr txBox="1"/>
          <p:nvPr/>
        </p:nvSpPr>
        <p:spPr>
          <a:xfrm>
            <a:off x="7469206" y="1828800"/>
            <a:ext cx="1369994" cy="381000"/>
          </a:xfrm>
          <a:prstGeom prst="rect">
            <a:avLst/>
          </a:prstGeom>
          <a:noFill/>
        </p:spPr>
        <p:txBody>
          <a:bodyPr wrap="square" rtlCol="0">
            <a:spAutoFit/>
          </a:bodyPr>
          <a:lstStyle/>
          <a:p>
            <a:r>
              <a:rPr lang="en-US" dirty="0" smtClean="0"/>
              <a:t>light source</a:t>
            </a:r>
            <a:endParaRPr lang="en-US" dirty="0"/>
          </a:p>
        </p:txBody>
      </p:sp>
      <p:cxnSp>
        <p:nvCxnSpPr>
          <p:cNvPr id="31" name="Straight Arrow Connector 30"/>
          <p:cNvCxnSpPr/>
          <p:nvPr/>
        </p:nvCxnSpPr>
        <p:spPr>
          <a:xfrm rot="10800000">
            <a:off x="5715000" y="3886201"/>
            <a:ext cx="742950" cy="58281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photon’s life choices</a:t>
            </a:r>
            <a:endParaRPr lang="en-US" dirty="0"/>
          </a:p>
        </p:txBody>
      </p:sp>
      <p:sp>
        <p:nvSpPr>
          <p:cNvPr id="17" name="Content Placeholder 16"/>
          <p:cNvSpPr>
            <a:spLocks noGrp="1"/>
          </p:cNvSpPr>
          <p:nvPr>
            <p:ph idx="1"/>
          </p:nvPr>
        </p:nvSpPr>
        <p:spPr/>
        <p:txBody>
          <a:bodyPr>
            <a:normAutofit lnSpcReduction="10000"/>
          </a:bodyPr>
          <a:lstStyle/>
          <a:p>
            <a:r>
              <a:rPr lang="en-US" dirty="0" smtClean="0">
                <a:solidFill>
                  <a:schemeClr val="bg1">
                    <a:lumMod val="65000"/>
                  </a:schemeClr>
                </a:solidFill>
              </a:rPr>
              <a:t>Absorption</a:t>
            </a:r>
          </a:p>
          <a:p>
            <a:r>
              <a:rPr lang="en-US" dirty="0" smtClean="0">
                <a:solidFill>
                  <a:schemeClr val="bg1">
                    <a:lumMod val="65000"/>
                  </a:schemeClr>
                </a:solidFill>
              </a:rPr>
              <a:t>Diffusion</a:t>
            </a:r>
          </a:p>
          <a:p>
            <a:r>
              <a:rPr lang="en-US" dirty="0" smtClean="0">
                <a:solidFill>
                  <a:schemeClr val="bg1">
                    <a:lumMod val="65000"/>
                  </a:schemeClr>
                </a:solidFill>
              </a:rPr>
              <a:t>Reflection</a:t>
            </a:r>
          </a:p>
          <a:p>
            <a:r>
              <a:rPr lang="en-US" b="1" dirty="0" smtClean="0"/>
              <a:t>Transparency</a:t>
            </a:r>
          </a:p>
          <a:p>
            <a:r>
              <a:rPr lang="en-US" dirty="0" smtClean="0">
                <a:solidFill>
                  <a:schemeClr val="bg1">
                    <a:lumMod val="65000"/>
                  </a:schemeClr>
                </a:solidFill>
              </a:rPr>
              <a:t>Refraction</a:t>
            </a:r>
          </a:p>
          <a:p>
            <a:r>
              <a:rPr lang="en-US" dirty="0" smtClean="0">
                <a:solidFill>
                  <a:schemeClr val="bg1">
                    <a:lumMod val="65000"/>
                  </a:schemeClr>
                </a:solidFill>
              </a:rPr>
              <a:t>Fluorescence</a:t>
            </a:r>
          </a:p>
          <a:p>
            <a:r>
              <a:rPr lang="en-US" dirty="0" smtClean="0">
                <a:solidFill>
                  <a:schemeClr val="bg1">
                    <a:lumMod val="65000"/>
                  </a:schemeClr>
                </a:solidFill>
              </a:rPr>
              <a:t>Subsurface scattering</a:t>
            </a:r>
          </a:p>
          <a:p>
            <a:r>
              <a:rPr lang="en-US" dirty="0" smtClean="0">
                <a:solidFill>
                  <a:schemeClr val="bg1">
                    <a:lumMod val="65000"/>
                  </a:schemeClr>
                </a:solidFill>
              </a:rPr>
              <a:t>Phosphorescence</a:t>
            </a:r>
          </a:p>
          <a:p>
            <a:r>
              <a:rPr lang="en-US" dirty="0" err="1" smtClean="0">
                <a:solidFill>
                  <a:schemeClr val="bg1">
                    <a:lumMod val="65000"/>
                  </a:schemeClr>
                </a:solidFill>
              </a:rPr>
              <a:t>Interreflection</a:t>
            </a:r>
            <a:endParaRPr lang="en-US" dirty="0" smtClean="0">
              <a:solidFill>
                <a:schemeClr val="bg1">
                  <a:lumMod val="65000"/>
                </a:schemeClr>
              </a:solidFill>
            </a:endParaRPr>
          </a:p>
          <a:p>
            <a:endParaRPr lang="en-US" dirty="0" smtClean="0"/>
          </a:p>
          <a:p>
            <a:endParaRPr lang="en-US" dirty="0" smtClean="0"/>
          </a:p>
          <a:p>
            <a:endParaRPr lang="en-US" dirty="0"/>
          </a:p>
        </p:txBody>
      </p:sp>
      <p:cxnSp>
        <p:nvCxnSpPr>
          <p:cNvPr id="21" name="Straight Connector 20"/>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86700" y="22068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22" idx="3"/>
          </p:cNvCxnSpPr>
          <p:nvPr/>
        </p:nvCxnSpPr>
        <p:spPr>
          <a:xfrm rot="5400000">
            <a:off x="6279358" y="2791923"/>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79697" y="2564013"/>
            <a:ext cx="468878" cy="577081"/>
          </a:xfrm>
          <a:prstGeom prst="rect">
            <a:avLst/>
          </a:prstGeom>
          <a:noFill/>
        </p:spPr>
        <p:txBody>
          <a:bodyPr wrap="none" rtlCol="0">
            <a:spAutoFit/>
          </a:bodyPr>
          <a:lstStyle/>
          <a:p>
            <a:r>
              <a:rPr lang="el-GR" dirty="0" smtClean="0"/>
              <a:t>λ</a:t>
            </a:r>
            <a:endParaRPr lang="en-US" dirty="0"/>
          </a:p>
        </p:txBody>
      </p:sp>
      <p:sp>
        <p:nvSpPr>
          <p:cNvPr id="26" name="TextBox 25"/>
          <p:cNvSpPr txBox="1"/>
          <p:nvPr/>
        </p:nvSpPr>
        <p:spPr>
          <a:xfrm>
            <a:off x="7469206" y="1828800"/>
            <a:ext cx="1369994" cy="381000"/>
          </a:xfrm>
          <a:prstGeom prst="rect">
            <a:avLst/>
          </a:prstGeom>
          <a:noFill/>
        </p:spPr>
        <p:txBody>
          <a:bodyPr wrap="square" rtlCol="0">
            <a:spAutoFit/>
          </a:bodyPr>
          <a:lstStyle/>
          <a:p>
            <a:r>
              <a:rPr lang="en-US" dirty="0" smtClean="0"/>
              <a:t>light source</a:t>
            </a:r>
            <a:endParaRPr lang="en-US" dirty="0"/>
          </a:p>
        </p:txBody>
      </p:sp>
      <p:cxnSp>
        <p:nvCxnSpPr>
          <p:cNvPr id="34" name="Straight Arrow Connector 33"/>
          <p:cNvCxnSpPr/>
          <p:nvPr/>
        </p:nvCxnSpPr>
        <p:spPr>
          <a:xfrm rot="5400000">
            <a:off x="5803106" y="4722019"/>
            <a:ext cx="595313" cy="47625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photon’s life choices</a:t>
            </a:r>
            <a:endParaRPr lang="en-US" dirty="0"/>
          </a:p>
        </p:txBody>
      </p:sp>
      <p:sp>
        <p:nvSpPr>
          <p:cNvPr id="17" name="Content Placeholder 16"/>
          <p:cNvSpPr>
            <a:spLocks noGrp="1"/>
          </p:cNvSpPr>
          <p:nvPr>
            <p:ph idx="1"/>
          </p:nvPr>
        </p:nvSpPr>
        <p:spPr/>
        <p:txBody>
          <a:bodyPr>
            <a:normAutofit lnSpcReduction="10000"/>
          </a:bodyPr>
          <a:lstStyle/>
          <a:p>
            <a:r>
              <a:rPr lang="en-US" dirty="0" smtClean="0">
                <a:solidFill>
                  <a:schemeClr val="bg1">
                    <a:lumMod val="65000"/>
                  </a:schemeClr>
                </a:solidFill>
              </a:rPr>
              <a:t>Absorption</a:t>
            </a:r>
          </a:p>
          <a:p>
            <a:r>
              <a:rPr lang="en-US" dirty="0" smtClean="0">
                <a:solidFill>
                  <a:schemeClr val="bg1">
                    <a:lumMod val="65000"/>
                  </a:schemeClr>
                </a:solidFill>
              </a:rPr>
              <a:t>Diffusion</a:t>
            </a:r>
          </a:p>
          <a:p>
            <a:r>
              <a:rPr lang="en-US" dirty="0" smtClean="0">
                <a:solidFill>
                  <a:schemeClr val="bg1">
                    <a:lumMod val="65000"/>
                  </a:schemeClr>
                </a:solidFill>
              </a:rPr>
              <a:t>Reflection</a:t>
            </a:r>
          </a:p>
          <a:p>
            <a:r>
              <a:rPr lang="en-US" dirty="0" smtClean="0">
                <a:solidFill>
                  <a:schemeClr val="bg1">
                    <a:lumMod val="65000"/>
                  </a:schemeClr>
                </a:solidFill>
              </a:rPr>
              <a:t>Transparency</a:t>
            </a:r>
          </a:p>
          <a:p>
            <a:r>
              <a:rPr lang="en-US" b="1" dirty="0" smtClean="0"/>
              <a:t>Refraction</a:t>
            </a:r>
          </a:p>
          <a:p>
            <a:r>
              <a:rPr lang="en-US" dirty="0" smtClean="0">
                <a:solidFill>
                  <a:schemeClr val="bg1">
                    <a:lumMod val="65000"/>
                  </a:schemeClr>
                </a:solidFill>
              </a:rPr>
              <a:t>Fluorescence</a:t>
            </a:r>
          </a:p>
          <a:p>
            <a:r>
              <a:rPr lang="en-US" dirty="0" smtClean="0">
                <a:solidFill>
                  <a:schemeClr val="bg1">
                    <a:lumMod val="65000"/>
                  </a:schemeClr>
                </a:solidFill>
              </a:rPr>
              <a:t>Subsurface scattering</a:t>
            </a:r>
          </a:p>
          <a:p>
            <a:r>
              <a:rPr lang="en-US" dirty="0" smtClean="0">
                <a:solidFill>
                  <a:schemeClr val="bg1">
                    <a:lumMod val="65000"/>
                  </a:schemeClr>
                </a:solidFill>
              </a:rPr>
              <a:t>Phosphorescence</a:t>
            </a:r>
          </a:p>
          <a:p>
            <a:r>
              <a:rPr lang="en-US" dirty="0" err="1" smtClean="0">
                <a:solidFill>
                  <a:schemeClr val="bg1">
                    <a:lumMod val="65000"/>
                  </a:schemeClr>
                </a:solidFill>
              </a:rPr>
              <a:t>Interreflection</a:t>
            </a:r>
            <a:endParaRPr lang="en-US" dirty="0" smtClean="0">
              <a:solidFill>
                <a:schemeClr val="bg1">
                  <a:lumMod val="65000"/>
                </a:schemeClr>
              </a:solidFill>
            </a:endParaRPr>
          </a:p>
          <a:p>
            <a:endParaRPr lang="en-US" dirty="0" smtClean="0"/>
          </a:p>
          <a:p>
            <a:endParaRPr lang="en-US" dirty="0" smtClean="0"/>
          </a:p>
          <a:p>
            <a:endParaRPr lang="en-US" dirty="0"/>
          </a:p>
        </p:txBody>
      </p:sp>
      <p:cxnSp>
        <p:nvCxnSpPr>
          <p:cNvPr id="21" name="Straight Connector 20"/>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86700" y="22068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22" idx="3"/>
          </p:cNvCxnSpPr>
          <p:nvPr/>
        </p:nvCxnSpPr>
        <p:spPr>
          <a:xfrm rot="5400000">
            <a:off x="6279358" y="2791923"/>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79697" y="2564013"/>
            <a:ext cx="468878" cy="577081"/>
          </a:xfrm>
          <a:prstGeom prst="rect">
            <a:avLst/>
          </a:prstGeom>
          <a:noFill/>
        </p:spPr>
        <p:txBody>
          <a:bodyPr wrap="none" rtlCol="0">
            <a:spAutoFit/>
          </a:bodyPr>
          <a:lstStyle/>
          <a:p>
            <a:r>
              <a:rPr lang="el-GR" dirty="0" smtClean="0"/>
              <a:t>λ</a:t>
            </a:r>
            <a:endParaRPr lang="en-US" dirty="0"/>
          </a:p>
        </p:txBody>
      </p:sp>
      <p:sp>
        <p:nvSpPr>
          <p:cNvPr id="26" name="TextBox 25"/>
          <p:cNvSpPr txBox="1"/>
          <p:nvPr/>
        </p:nvSpPr>
        <p:spPr>
          <a:xfrm>
            <a:off x="7469206" y="1828800"/>
            <a:ext cx="1369994" cy="381000"/>
          </a:xfrm>
          <a:prstGeom prst="rect">
            <a:avLst/>
          </a:prstGeom>
          <a:noFill/>
        </p:spPr>
        <p:txBody>
          <a:bodyPr wrap="square" rtlCol="0">
            <a:spAutoFit/>
          </a:bodyPr>
          <a:lstStyle/>
          <a:p>
            <a:r>
              <a:rPr lang="en-US" dirty="0" smtClean="0"/>
              <a:t>light source</a:t>
            </a:r>
            <a:endParaRPr lang="en-US" dirty="0"/>
          </a:p>
        </p:txBody>
      </p:sp>
      <p:cxnSp>
        <p:nvCxnSpPr>
          <p:cNvPr id="35" name="Straight Arrow Connector 34"/>
          <p:cNvCxnSpPr/>
          <p:nvPr/>
        </p:nvCxnSpPr>
        <p:spPr>
          <a:xfrm rot="5400000">
            <a:off x="5660859" y="4653006"/>
            <a:ext cx="595313" cy="47625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flipV="1">
            <a:off x="6206705" y="4504426"/>
            <a:ext cx="228600" cy="76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photon’s life choices</a:t>
            </a:r>
            <a:endParaRPr lang="en-US" dirty="0"/>
          </a:p>
        </p:txBody>
      </p:sp>
      <p:sp>
        <p:nvSpPr>
          <p:cNvPr id="17" name="Content Placeholder 16"/>
          <p:cNvSpPr>
            <a:spLocks noGrp="1"/>
          </p:cNvSpPr>
          <p:nvPr>
            <p:ph idx="1"/>
          </p:nvPr>
        </p:nvSpPr>
        <p:spPr/>
        <p:txBody>
          <a:bodyPr>
            <a:normAutofit lnSpcReduction="10000"/>
          </a:bodyPr>
          <a:lstStyle/>
          <a:p>
            <a:r>
              <a:rPr lang="en-US" dirty="0" smtClean="0">
                <a:solidFill>
                  <a:schemeClr val="bg1">
                    <a:lumMod val="65000"/>
                  </a:schemeClr>
                </a:solidFill>
              </a:rPr>
              <a:t>Absorption</a:t>
            </a:r>
          </a:p>
          <a:p>
            <a:r>
              <a:rPr lang="en-US" dirty="0" smtClean="0">
                <a:solidFill>
                  <a:schemeClr val="bg1">
                    <a:lumMod val="65000"/>
                  </a:schemeClr>
                </a:solidFill>
              </a:rPr>
              <a:t>Diffusion</a:t>
            </a:r>
          </a:p>
          <a:p>
            <a:r>
              <a:rPr lang="en-US" dirty="0" smtClean="0">
                <a:solidFill>
                  <a:schemeClr val="bg1">
                    <a:lumMod val="65000"/>
                  </a:schemeClr>
                </a:solidFill>
              </a:rPr>
              <a:t>Reflection</a:t>
            </a:r>
          </a:p>
          <a:p>
            <a:r>
              <a:rPr lang="en-US" dirty="0" smtClean="0">
                <a:solidFill>
                  <a:schemeClr val="bg1">
                    <a:lumMod val="65000"/>
                  </a:schemeClr>
                </a:solidFill>
              </a:rPr>
              <a:t>Transparency</a:t>
            </a:r>
          </a:p>
          <a:p>
            <a:r>
              <a:rPr lang="en-US" dirty="0" smtClean="0">
                <a:solidFill>
                  <a:schemeClr val="bg1">
                    <a:lumMod val="65000"/>
                  </a:schemeClr>
                </a:solidFill>
              </a:rPr>
              <a:t>Refraction</a:t>
            </a:r>
          </a:p>
          <a:p>
            <a:r>
              <a:rPr lang="en-US" b="1" dirty="0" smtClean="0"/>
              <a:t>Fluorescence</a:t>
            </a:r>
          </a:p>
          <a:p>
            <a:r>
              <a:rPr lang="en-US" dirty="0" smtClean="0">
                <a:solidFill>
                  <a:schemeClr val="bg1">
                    <a:lumMod val="65000"/>
                  </a:schemeClr>
                </a:solidFill>
              </a:rPr>
              <a:t>Subsurface scattering</a:t>
            </a:r>
          </a:p>
          <a:p>
            <a:r>
              <a:rPr lang="en-US" dirty="0" smtClean="0">
                <a:solidFill>
                  <a:schemeClr val="bg1">
                    <a:lumMod val="65000"/>
                  </a:schemeClr>
                </a:solidFill>
              </a:rPr>
              <a:t>Phosphorescence</a:t>
            </a:r>
          </a:p>
          <a:p>
            <a:r>
              <a:rPr lang="en-US" dirty="0" err="1" smtClean="0">
                <a:solidFill>
                  <a:schemeClr val="bg1">
                    <a:lumMod val="65000"/>
                  </a:schemeClr>
                </a:solidFill>
              </a:rPr>
              <a:t>Interreflection</a:t>
            </a:r>
            <a:endParaRPr lang="en-US" dirty="0" smtClean="0">
              <a:solidFill>
                <a:schemeClr val="bg1">
                  <a:lumMod val="65000"/>
                </a:schemeClr>
              </a:solidFill>
            </a:endParaRPr>
          </a:p>
          <a:p>
            <a:endParaRPr lang="en-US" dirty="0" smtClean="0"/>
          </a:p>
          <a:p>
            <a:endParaRPr lang="en-US" dirty="0" smtClean="0"/>
          </a:p>
          <a:p>
            <a:endParaRPr lang="en-US" dirty="0"/>
          </a:p>
        </p:txBody>
      </p:sp>
      <p:cxnSp>
        <p:nvCxnSpPr>
          <p:cNvPr id="21" name="Straight Connector 20"/>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86700" y="22068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22" idx="3"/>
          </p:cNvCxnSpPr>
          <p:nvPr/>
        </p:nvCxnSpPr>
        <p:spPr>
          <a:xfrm rot="5400000">
            <a:off x="6279358" y="2791923"/>
            <a:ext cx="1855683" cy="1498495"/>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79697" y="2564013"/>
            <a:ext cx="385042" cy="369332"/>
          </a:xfrm>
          <a:prstGeom prst="rect">
            <a:avLst/>
          </a:prstGeom>
          <a:noFill/>
        </p:spPr>
        <p:txBody>
          <a:bodyPr wrap="none" rtlCol="0">
            <a:spAutoFit/>
          </a:bodyPr>
          <a:lstStyle/>
          <a:p>
            <a:r>
              <a:rPr lang="el-GR" dirty="0" smtClean="0"/>
              <a:t>λ</a:t>
            </a:r>
            <a:r>
              <a:rPr lang="en-US" baseline="-25000" dirty="0" smtClean="0"/>
              <a:t>1</a:t>
            </a:r>
            <a:endParaRPr lang="en-US" dirty="0"/>
          </a:p>
        </p:txBody>
      </p:sp>
      <p:sp>
        <p:nvSpPr>
          <p:cNvPr id="26" name="TextBox 25"/>
          <p:cNvSpPr txBox="1"/>
          <p:nvPr/>
        </p:nvSpPr>
        <p:spPr>
          <a:xfrm>
            <a:off x="7469206" y="1828800"/>
            <a:ext cx="1369994" cy="381000"/>
          </a:xfrm>
          <a:prstGeom prst="rect">
            <a:avLst/>
          </a:prstGeom>
          <a:noFill/>
        </p:spPr>
        <p:txBody>
          <a:bodyPr wrap="square" rtlCol="0">
            <a:spAutoFit/>
          </a:bodyPr>
          <a:lstStyle/>
          <a:p>
            <a:r>
              <a:rPr lang="en-US" dirty="0" smtClean="0"/>
              <a:t>light source</a:t>
            </a:r>
            <a:endParaRPr lang="en-US" dirty="0"/>
          </a:p>
        </p:txBody>
      </p:sp>
      <p:cxnSp>
        <p:nvCxnSpPr>
          <p:cNvPr id="28" name="Straight Arrow Connector 27"/>
          <p:cNvCxnSpPr/>
          <p:nvPr/>
        </p:nvCxnSpPr>
        <p:spPr>
          <a:xfrm rot="16200000" flipV="1">
            <a:off x="5803106" y="3814169"/>
            <a:ext cx="714378" cy="595316"/>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5505450" y="4111825"/>
            <a:ext cx="952500" cy="35718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6577013" y="4111825"/>
            <a:ext cx="952500" cy="35718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638800" y="3352800"/>
            <a:ext cx="385042" cy="369332"/>
          </a:xfrm>
          <a:prstGeom prst="rect">
            <a:avLst/>
          </a:prstGeom>
          <a:noFill/>
        </p:spPr>
        <p:txBody>
          <a:bodyPr wrap="none" rtlCol="0">
            <a:spAutoFit/>
          </a:bodyPr>
          <a:lstStyle/>
          <a:p>
            <a:r>
              <a:rPr lang="el-GR" dirty="0" smtClean="0"/>
              <a:t>λ</a:t>
            </a:r>
            <a:r>
              <a:rPr lang="en-US" baseline="-25000" dirty="0" smtClean="0"/>
              <a:t>2</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photon’s life choices</a:t>
            </a:r>
            <a:endParaRPr lang="en-US" dirty="0"/>
          </a:p>
        </p:txBody>
      </p:sp>
      <p:sp>
        <p:nvSpPr>
          <p:cNvPr id="17" name="Content Placeholder 16"/>
          <p:cNvSpPr>
            <a:spLocks noGrp="1"/>
          </p:cNvSpPr>
          <p:nvPr>
            <p:ph idx="1"/>
          </p:nvPr>
        </p:nvSpPr>
        <p:spPr/>
        <p:txBody>
          <a:bodyPr>
            <a:normAutofit lnSpcReduction="10000"/>
          </a:bodyPr>
          <a:lstStyle/>
          <a:p>
            <a:r>
              <a:rPr lang="en-US" dirty="0" smtClean="0">
                <a:solidFill>
                  <a:schemeClr val="bg1">
                    <a:lumMod val="65000"/>
                  </a:schemeClr>
                </a:solidFill>
              </a:rPr>
              <a:t>Absorption</a:t>
            </a:r>
          </a:p>
          <a:p>
            <a:r>
              <a:rPr lang="en-US" dirty="0" smtClean="0">
                <a:solidFill>
                  <a:schemeClr val="bg1">
                    <a:lumMod val="65000"/>
                  </a:schemeClr>
                </a:solidFill>
              </a:rPr>
              <a:t>Diffusion</a:t>
            </a:r>
          </a:p>
          <a:p>
            <a:r>
              <a:rPr lang="en-US" dirty="0" smtClean="0">
                <a:solidFill>
                  <a:schemeClr val="bg1">
                    <a:lumMod val="65000"/>
                  </a:schemeClr>
                </a:solidFill>
              </a:rPr>
              <a:t>Reflection</a:t>
            </a:r>
          </a:p>
          <a:p>
            <a:r>
              <a:rPr lang="en-US" dirty="0" smtClean="0">
                <a:solidFill>
                  <a:schemeClr val="bg1">
                    <a:lumMod val="65000"/>
                  </a:schemeClr>
                </a:solidFill>
              </a:rPr>
              <a:t>Transparency</a:t>
            </a:r>
          </a:p>
          <a:p>
            <a:r>
              <a:rPr lang="en-US" dirty="0" smtClean="0">
                <a:solidFill>
                  <a:schemeClr val="bg1">
                    <a:lumMod val="65000"/>
                  </a:schemeClr>
                </a:solidFill>
              </a:rPr>
              <a:t>Refraction</a:t>
            </a:r>
          </a:p>
          <a:p>
            <a:r>
              <a:rPr lang="en-US" dirty="0" smtClean="0">
                <a:solidFill>
                  <a:schemeClr val="bg1">
                    <a:lumMod val="65000"/>
                  </a:schemeClr>
                </a:solidFill>
              </a:rPr>
              <a:t>Fluorescence</a:t>
            </a:r>
          </a:p>
          <a:p>
            <a:r>
              <a:rPr lang="en-US" b="1" dirty="0" smtClean="0"/>
              <a:t>Subsurface scattering</a:t>
            </a:r>
          </a:p>
          <a:p>
            <a:r>
              <a:rPr lang="en-US" dirty="0" smtClean="0">
                <a:solidFill>
                  <a:schemeClr val="bg1">
                    <a:lumMod val="65000"/>
                  </a:schemeClr>
                </a:solidFill>
              </a:rPr>
              <a:t>Phosphorescence</a:t>
            </a:r>
          </a:p>
          <a:p>
            <a:r>
              <a:rPr lang="en-US" dirty="0" err="1" smtClean="0">
                <a:solidFill>
                  <a:schemeClr val="bg1">
                    <a:lumMod val="65000"/>
                  </a:schemeClr>
                </a:solidFill>
              </a:rPr>
              <a:t>Interreflection</a:t>
            </a:r>
            <a:endParaRPr lang="en-US" dirty="0" smtClean="0">
              <a:solidFill>
                <a:schemeClr val="bg1">
                  <a:lumMod val="65000"/>
                </a:schemeClr>
              </a:solidFill>
            </a:endParaRPr>
          </a:p>
          <a:p>
            <a:endParaRPr lang="en-US" dirty="0" smtClean="0"/>
          </a:p>
          <a:p>
            <a:endParaRPr lang="en-US" dirty="0" smtClean="0"/>
          </a:p>
          <a:p>
            <a:endParaRPr lang="en-US" dirty="0"/>
          </a:p>
        </p:txBody>
      </p:sp>
      <p:cxnSp>
        <p:nvCxnSpPr>
          <p:cNvPr id="21" name="Straight Connector 20"/>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86700" y="22068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22" idx="3"/>
          </p:cNvCxnSpPr>
          <p:nvPr/>
        </p:nvCxnSpPr>
        <p:spPr>
          <a:xfrm rot="5400000">
            <a:off x="6279358" y="2791923"/>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79697" y="2564013"/>
            <a:ext cx="468878" cy="577081"/>
          </a:xfrm>
          <a:prstGeom prst="rect">
            <a:avLst/>
          </a:prstGeom>
          <a:noFill/>
        </p:spPr>
        <p:txBody>
          <a:bodyPr wrap="none" rtlCol="0">
            <a:spAutoFit/>
          </a:bodyPr>
          <a:lstStyle/>
          <a:p>
            <a:r>
              <a:rPr lang="el-GR" dirty="0" smtClean="0"/>
              <a:t>λ</a:t>
            </a:r>
            <a:endParaRPr lang="en-US" dirty="0"/>
          </a:p>
        </p:txBody>
      </p:sp>
      <p:sp>
        <p:nvSpPr>
          <p:cNvPr id="26" name="TextBox 25"/>
          <p:cNvSpPr txBox="1"/>
          <p:nvPr/>
        </p:nvSpPr>
        <p:spPr>
          <a:xfrm>
            <a:off x="7469206" y="1828800"/>
            <a:ext cx="1369994" cy="381000"/>
          </a:xfrm>
          <a:prstGeom prst="rect">
            <a:avLst/>
          </a:prstGeom>
          <a:noFill/>
        </p:spPr>
        <p:txBody>
          <a:bodyPr wrap="square" rtlCol="0">
            <a:spAutoFit/>
          </a:bodyPr>
          <a:lstStyle/>
          <a:p>
            <a:r>
              <a:rPr lang="en-US" dirty="0" smtClean="0"/>
              <a:t>light source</a:t>
            </a:r>
            <a:endParaRPr lang="en-US" dirty="0"/>
          </a:p>
        </p:txBody>
      </p:sp>
      <p:cxnSp>
        <p:nvCxnSpPr>
          <p:cNvPr id="28" name="Straight Arrow Connector 27"/>
          <p:cNvCxnSpPr/>
          <p:nvPr/>
        </p:nvCxnSpPr>
        <p:spPr>
          <a:xfrm rot="16200000" flipV="1">
            <a:off x="5717919" y="3909964"/>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5420263" y="4207620"/>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6376356" y="4207620"/>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photon’s life choices</a:t>
            </a:r>
            <a:endParaRPr lang="en-US" dirty="0"/>
          </a:p>
        </p:txBody>
      </p:sp>
      <p:sp>
        <p:nvSpPr>
          <p:cNvPr id="17" name="Content Placeholder 16"/>
          <p:cNvSpPr>
            <a:spLocks noGrp="1"/>
          </p:cNvSpPr>
          <p:nvPr>
            <p:ph idx="1"/>
          </p:nvPr>
        </p:nvSpPr>
        <p:spPr/>
        <p:txBody>
          <a:bodyPr>
            <a:normAutofit lnSpcReduction="10000"/>
          </a:bodyPr>
          <a:lstStyle/>
          <a:p>
            <a:r>
              <a:rPr lang="en-US" dirty="0" smtClean="0">
                <a:solidFill>
                  <a:schemeClr val="bg1">
                    <a:lumMod val="65000"/>
                  </a:schemeClr>
                </a:solidFill>
              </a:rPr>
              <a:t>Absorption</a:t>
            </a:r>
          </a:p>
          <a:p>
            <a:r>
              <a:rPr lang="en-US" dirty="0" smtClean="0">
                <a:solidFill>
                  <a:schemeClr val="bg1">
                    <a:lumMod val="65000"/>
                  </a:schemeClr>
                </a:solidFill>
              </a:rPr>
              <a:t>Diffusion</a:t>
            </a:r>
          </a:p>
          <a:p>
            <a:r>
              <a:rPr lang="en-US" dirty="0" smtClean="0">
                <a:solidFill>
                  <a:schemeClr val="bg1">
                    <a:lumMod val="65000"/>
                  </a:schemeClr>
                </a:solidFill>
              </a:rPr>
              <a:t>Reflection</a:t>
            </a:r>
          </a:p>
          <a:p>
            <a:r>
              <a:rPr lang="en-US" dirty="0" smtClean="0">
                <a:solidFill>
                  <a:schemeClr val="bg1">
                    <a:lumMod val="65000"/>
                  </a:schemeClr>
                </a:solidFill>
              </a:rPr>
              <a:t>Transparency</a:t>
            </a:r>
          </a:p>
          <a:p>
            <a:r>
              <a:rPr lang="en-US" dirty="0" smtClean="0">
                <a:solidFill>
                  <a:schemeClr val="bg1">
                    <a:lumMod val="65000"/>
                  </a:schemeClr>
                </a:solidFill>
              </a:rPr>
              <a:t>Refraction</a:t>
            </a:r>
          </a:p>
          <a:p>
            <a:r>
              <a:rPr lang="en-US" dirty="0" smtClean="0">
                <a:solidFill>
                  <a:schemeClr val="bg1">
                    <a:lumMod val="65000"/>
                  </a:schemeClr>
                </a:solidFill>
              </a:rPr>
              <a:t>Fluorescence</a:t>
            </a:r>
          </a:p>
          <a:p>
            <a:r>
              <a:rPr lang="en-US" dirty="0" smtClean="0">
                <a:solidFill>
                  <a:schemeClr val="bg1">
                    <a:lumMod val="65000"/>
                  </a:schemeClr>
                </a:solidFill>
              </a:rPr>
              <a:t>Subsurface scattering</a:t>
            </a:r>
          </a:p>
          <a:p>
            <a:r>
              <a:rPr lang="en-US" b="1" dirty="0" smtClean="0"/>
              <a:t>Phosphorescence</a:t>
            </a:r>
          </a:p>
          <a:p>
            <a:r>
              <a:rPr lang="en-US" dirty="0" err="1" smtClean="0">
                <a:solidFill>
                  <a:schemeClr val="bg1">
                    <a:lumMod val="65000"/>
                  </a:schemeClr>
                </a:solidFill>
              </a:rPr>
              <a:t>Interreflection</a:t>
            </a:r>
            <a:endParaRPr lang="en-US" dirty="0" smtClean="0">
              <a:solidFill>
                <a:schemeClr val="bg1">
                  <a:lumMod val="65000"/>
                </a:schemeClr>
              </a:solidFill>
            </a:endParaRPr>
          </a:p>
          <a:p>
            <a:endParaRPr lang="en-US" dirty="0" smtClean="0"/>
          </a:p>
          <a:p>
            <a:endParaRPr lang="en-US" dirty="0" smtClean="0"/>
          </a:p>
          <a:p>
            <a:endParaRPr lang="en-US" dirty="0"/>
          </a:p>
        </p:txBody>
      </p:sp>
      <p:cxnSp>
        <p:nvCxnSpPr>
          <p:cNvPr id="21" name="Straight Connector 20"/>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86700" y="22068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22" idx="3"/>
          </p:cNvCxnSpPr>
          <p:nvPr/>
        </p:nvCxnSpPr>
        <p:spPr>
          <a:xfrm rot="5400000">
            <a:off x="6279358" y="2791923"/>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260721" y="2564013"/>
            <a:ext cx="511679" cy="369332"/>
          </a:xfrm>
          <a:prstGeom prst="rect">
            <a:avLst/>
          </a:prstGeom>
          <a:noFill/>
        </p:spPr>
        <p:txBody>
          <a:bodyPr wrap="none" rtlCol="0">
            <a:spAutoFit/>
          </a:bodyPr>
          <a:lstStyle/>
          <a:p>
            <a:r>
              <a:rPr lang="en-US" dirty="0" smtClean="0"/>
              <a:t>t=1</a:t>
            </a:r>
            <a:endParaRPr lang="en-US" dirty="0"/>
          </a:p>
        </p:txBody>
      </p:sp>
      <p:sp>
        <p:nvSpPr>
          <p:cNvPr id="26" name="TextBox 25"/>
          <p:cNvSpPr txBox="1"/>
          <p:nvPr/>
        </p:nvSpPr>
        <p:spPr>
          <a:xfrm>
            <a:off x="7469206" y="1828800"/>
            <a:ext cx="1369994" cy="381000"/>
          </a:xfrm>
          <a:prstGeom prst="rect">
            <a:avLst/>
          </a:prstGeom>
          <a:noFill/>
        </p:spPr>
        <p:txBody>
          <a:bodyPr wrap="square" rtlCol="0">
            <a:spAutoFit/>
          </a:bodyPr>
          <a:lstStyle/>
          <a:p>
            <a:r>
              <a:rPr lang="en-US" dirty="0" smtClean="0"/>
              <a:t>light source</a:t>
            </a:r>
            <a:endParaRPr lang="en-US" dirty="0"/>
          </a:p>
        </p:txBody>
      </p:sp>
      <p:cxnSp>
        <p:nvCxnSpPr>
          <p:cNvPr id="28" name="Straight Arrow Connector 27"/>
          <p:cNvCxnSpPr/>
          <p:nvPr/>
        </p:nvCxnSpPr>
        <p:spPr>
          <a:xfrm rot="16200000" flipV="1">
            <a:off x="5759976" y="3848673"/>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5462320" y="4146329"/>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6409426" y="4146329"/>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867400" y="3429000"/>
            <a:ext cx="511679" cy="369332"/>
          </a:xfrm>
          <a:prstGeom prst="rect">
            <a:avLst/>
          </a:prstGeom>
          <a:noFill/>
        </p:spPr>
        <p:txBody>
          <a:bodyPr wrap="none" rtlCol="0">
            <a:spAutoFit/>
          </a:bodyPr>
          <a:lstStyle/>
          <a:p>
            <a:r>
              <a:rPr lang="en-US" dirty="0" smtClean="0"/>
              <a:t>t=n</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photon’s life choices</a:t>
            </a:r>
            <a:endParaRPr lang="en-US" dirty="0"/>
          </a:p>
        </p:txBody>
      </p:sp>
      <p:sp>
        <p:nvSpPr>
          <p:cNvPr id="17" name="Content Placeholder 16"/>
          <p:cNvSpPr>
            <a:spLocks noGrp="1"/>
          </p:cNvSpPr>
          <p:nvPr>
            <p:ph idx="1"/>
          </p:nvPr>
        </p:nvSpPr>
        <p:spPr/>
        <p:txBody>
          <a:bodyPr>
            <a:normAutofit lnSpcReduction="10000"/>
          </a:bodyPr>
          <a:lstStyle/>
          <a:p>
            <a:r>
              <a:rPr lang="en-US" dirty="0" smtClean="0">
                <a:solidFill>
                  <a:schemeClr val="bg1">
                    <a:lumMod val="65000"/>
                  </a:schemeClr>
                </a:solidFill>
              </a:rPr>
              <a:t>Absorption</a:t>
            </a:r>
          </a:p>
          <a:p>
            <a:r>
              <a:rPr lang="en-US" dirty="0" smtClean="0">
                <a:solidFill>
                  <a:schemeClr val="bg1">
                    <a:lumMod val="65000"/>
                  </a:schemeClr>
                </a:solidFill>
              </a:rPr>
              <a:t>Diffusion</a:t>
            </a:r>
          </a:p>
          <a:p>
            <a:r>
              <a:rPr lang="en-US" dirty="0" smtClean="0">
                <a:solidFill>
                  <a:schemeClr val="bg1">
                    <a:lumMod val="65000"/>
                  </a:schemeClr>
                </a:solidFill>
              </a:rPr>
              <a:t>Reflection</a:t>
            </a:r>
          </a:p>
          <a:p>
            <a:r>
              <a:rPr lang="en-US" dirty="0" smtClean="0">
                <a:solidFill>
                  <a:schemeClr val="bg1">
                    <a:lumMod val="65000"/>
                  </a:schemeClr>
                </a:solidFill>
              </a:rPr>
              <a:t>Transparency</a:t>
            </a:r>
          </a:p>
          <a:p>
            <a:r>
              <a:rPr lang="en-US" dirty="0" smtClean="0">
                <a:solidFill>
                  <a:schemeClr val="bg1">
                    <a:lumMod val="65000"/>
                  </a:schemeClr>
                </a:solidFill>
              </a:rPr>
              <a:t>Refraction</a:t>
            </a:r>
          </a:p>
          <a:p>
            <a:r>
              <a:rPr lang="en-US" dirty="0" smtClean="0">
                <a:solidFill>
                  <a:schemeClr val="bg1">
                    <a:lumMod val="65000"/>
                  </a:schemeClr>
                </a:solidFill>
              </a:rPr>
              <a:t>Fluorescence</a:t>
            </a:r>
          </a:p>
          <a:p>
            <a:r>
              <a:rPr lang="en-US" dirty="0" smtClean="0">
                <a:solidFill>
                  <a:schemeClr val="bg1">
                    <a:lumMod val="65000"/>
                  </a:schemeClr>
                </a:solidFill>
              </a:rPr>
              <a:t>Subsurface scattering</a:t>
            </a:r>
          </a:p>
          <a:p>
            <a:r>
              <a:rPr lang="en-US" dirty="0" smtClean="0">
                <a:solidFill>
                  <a:schemeClr val="bg1">
                    <a:lumMod val="65000"/>
                  </a:schemeClr>
                </a:solidFill>
              </a:rPr>
              <a:t>Phosphorescence</a:t>
            </a:r>
          </a:p>
          <a:p>
            <a:r>
              <a:rPr lang="en-US" b="1" dirty="0" err="1" smtClean="0"/>
              <a:t>Interreflection</a:t>
            </a:r>
            <a:endParaRPr lang="en-US" b="1" dirty="0" smtClean="0"/>
          </a:p>
          <a:p>
            <a:endParaRPr lang="en-US" dirty="0" smtClean="0"/>
          </a:p>
          <a:p>
            <a:endParaRPr lang="en-US" dirty="0" smtClean="0"/>
          </a:p>
          <a:p>
            <a:endParaRPr lang="en-US" dirty="0"/>
          </a:p>
        </p:txBody>
      </p:sp>
      <p:cxnSp>
        <p:nvCxnSpPr>
          <p:cNvPr id="21" name="Straight Connector 20"/>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86700" y="22068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22" idx="3"/>
          </p:cNvCxnSpPr>
          <p:nvPr/>
        </p:nvCxnSpPr>
        <p:spPr>
          <a:xfrm rot="5400000">
            <a:off x="6279358" y="2791923"/>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79697" y="2564013"/>
            <a:ext cx="468878" cy="577081"/>
          </a:xfrm>
          <a:prstGeom prst="rect">
            <a:avLst/>
          </a:prstGeom>
          <a:noFill/>
        </p:spPr>
        <p:txBody>
          <a:bodyPr wrap="none" rtlCol="0">
            <a:spAutoFit/>
          </a:bodyPr>
          <a:lstStyle/>
          <a:p>
            <a:r>
              <a:rPr lang="el-GR" dirty="0" smtClean="0"/>
              <a:t>λ</a:t>
            </a:r>
            <a:endParaRPr lang="en-US" dirty="0"/>
          </a:p>
        </p:txBody>
      </p:sp>
      <p:sp>
        <p:nvSpPr>
          <p:cNvPr id="26" name="TextBox 25"/>
          <p:cNvSpPr txBox="1"/>
          <p:nvPr/>
        </p:nvSpPr>
        <p:spPr>
          <a:xfrm>
            <a:off x="7469206" y="1828800"/>
            <a:ext cx="1369994" cy="381000"/>
          </a:xfrm>
          <a:prstGeom prst="rect">
            <a:avLst/>
          </a:prstGeom>
          <a:noFill/>
        </p:spPr>
        <p:txBody>
          <a:bodyPr wrap="square" rtlCol="0">
            <a:spAutoFit/>
          </a:bodyPr>
          <a:lstStyle/>
          <a:p>
            <a:r>
              <a:rPr lang="en-US" dirty="0" smtClean="0"/>
              <a:t>light source</a:t>
            </a:r>
            <a:endParaRPr lang="en-US" dirty="0"/>
          </a:p>
        </p:txBody>
      </p:sp>
      <p:cxnSp>
        <p:nvCxnSpPr>
          <p:cNvPr id="28" name="Straight Arrow Connector 27"/>
          <p:cNvCxnSpPr/>
          <p:nvPr/>
        </p:nvCxnSpPr>
        <p:spPr>
          <a:xfrm rot="16200000" flipV="1">
            <a:off x="5751347" y="3831422"/>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953000" y="3733800"/>
            <a:ext cx="16002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202447" y="3899859"/>
            <a:ext cx="727494" cy="4643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16200000" flipV="1">
            <a:off x="4923527" y="4068074"/>
            <a:ext cx="439947" cy="3810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953000" y="5029200"/>
            <a:ext cx="2787943" cy="369332"/>
          </a:xfrm>
          <a:prstGeom prst="rect">
            <a:avLst/>
          </a:prstGeom>
          <a:noFill/>
        </p:spPr>
        <p:txBody>
          <a:bodyPr wrap="none" rtlCol="0">
            <a:spAutoFit/>
          </a:bodyPr>
          <a:lstStyle/>
          <a:p>
            <a:r>
              <a:rPr lang="en-US" dirty="0" smtClean="0"/>
              <a:t>(</a:t>
            </a:r>
            <a:r>
              <a:rPr lang="en-US" dirty="0" err="1" smtClean="0"/>
              <a:t>Specular</a:t>
            </a:r>
            <a:r>
              <a:rPr lang="en-US" dirty="0" smtClean="0"/>
              <a:t> </a:t>
            </a:r>
            <a:r>
              <a:rPr lang="en-US" dirty="0" err="1" smtClean="0"/>
              <a:t>Interreflection</a:t>
            </a:r>
            <a:r>
              <a:rPr lang="en-US" dirty="0" smtClean="0"/>
              <a:t>)</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photon’s life choices</a:t>
            </a:r>
            <a:endParaRPr lang="en-US" dirty="0"/>
          </a:p>
        </p:txBody>
      </p:sp>
      <p:sp>
        <p:nvSpPr>
          <p:cNvPr id="17" name="Content Placeholder 16"/>
          <p:cNvSpPr>
            <a:spLocks noGrp="1"/>
          </p:cNvSpPr>
          <p:nvPr>
            <p:ph idx="1"/>
          </p:nvPr>
        </p:nvSpPr>
        <p:spPr/>
        <p:txBody>
          <a:bodyPr/>
          <a:lstStyle/>
          <a:p>
            <a:r>
              <a:rPr lang="en-US" dirty="0" smtClean="0"/>
              <a:t>Absorption</a:t>
            </a:r>
          </a:p>
          <a:p>
            <a:r>
              <a:rPr lang="en-US" dirty="0" smtClean="0"/>
              <a:t>Diffusion</a:t>
            </a:r>
          </a:p>
          <a:p>
            <a:r>
              <a:rPr lang="en-US" dirty="0" smtClean="0"/>
              <a:t>Reflection</a:t>
            </a:r>
          </a:p>
          <a:p>
            <a:r>
              <a:rPr lang="en-US" dirty="0" smtClean="0"/>
              <a:t>Transparency</a:t>
            </a:r>
          </a:p>
          <a:p>
            <a:r>
              <a:rPr lang="en-US" dirty="0" smtClean="0"/>
              <a:t>Fluorescence</a:t>
            </a:r>
          </a:p>
          <a:p>
            <a:r>
              <a:rPr lang="en-US" dirty="0" err="1" smtClean="0"/>
              <a:t>Interreflection</a:t>
            </a:r>
            <a:endParaRPr lang="en-US" dirty="0" smtClean="0"/>
          </a:p>
          <a:p>
            <a:r>
              <a:rPr lang="en-US" dirty="0" smtClean="0"/>
              <a:t>Subsurface scattering</a:t>
            </a:r>
          </a:p>
          <a:p>
            <a:r>
              <a:rPr lang="en-US" dirty="0" err="1" smtClean="0"/>
              <a:t>Phosphoresence</a:t>
            </a:r>
            <a:endParaRPr lang="en-US" dirty="0" smtClean="0"/>
          </a:p>
          <a:p>
            <a:endParaRPr lang="en-US" dirty="0" smtClean="0"/>
          </a:p>
          <a:p>
            <a:endParaRPr lang="en-US" dirty="0" smtClean="0"/>
          </a:p>
          <a:p>
            <a:endParaRPr lang="en-US" dirty="0"/>
          </a:p>
        </p:txBody>
      </p:sp>
      <p:cxnSp>
        <p:nvCxnSpPr>
          <p:cNvPr id="5" name="Straight Connector 4"/>
          <p:cNvCxnSpPr/>
          <p:nvPr/>
        </p:nvCxnSpPr>
        <p:spPr>
          <a:xfrm>
            <a:off x="6629400" y="4648200"/>
            <a:ext cx="1600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8458200" y="3124200"/>
            <a:ext cx="304800" cy="3048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6" idx="3"/>
          </p:cNvCxnSpPr>
          <p:nvPr/>
        </p:nvCxnSpPr>
        <p:spPr>
          <a:xfrm rot="5400000">
            <a:off x="7429501" y="3498663"/>
            <a:ext cx="1187637" cy="9590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029200" y="2743200"/>
            <a:ext cx="990600" cy="1676400"/>
          </a:xfrm>
          <a:prstGeom prst="rect">
            <a:avLst/>
          </a:prstGeom>
          <a:solidFill>
            <a:schemeClr val="bg1">
              <a:lumMod val="95000"/>
            </a:schemeClr>
          </a:solidFill>
          <a:ln>
            <a:solidFill>
              <a:schemeClr val="tx1"/>
            </a:solidFill>
          </a:ln>
          <a:scene3d>
            <a:camera prst="perspectiveContrastingRightFacing">
              <a:rot lat="0" lon="18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Oval 12"/>
          <p:cNvSpPr/>
          <p:nvPr/>
        </p:nvSpPr>
        <p:spPr>
          <a:xfrm>
            <a:off x="4419600" y="3581400"/>
            <a:ext cx="152400" cy="1524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10000" y="2935069"/>
            <a:ext cx="1447800" cy="646331"/>
          </a:xfrm>
          <a:prstGeom prst="rect">
            <a:avLst/>
          </a:prstGeom>
          <a:noFill/>
        </p:spPr>
        <p:txBody>
          <a:bodyPr wrap="square" rtlCol="0">
            <a:spAutoFit/>
          </a:bodyPr>
          <a:lstStyle/>
          <a:p>
            <a:pPr algn="ctr"/>
            <a:r>
              <a:rPr lang="en-US" dirty="0" smtClean="0"/>
              <a:t>camera center</a:t>
            </a:r>
            <a:endParaRPr lang="en-US" dirty="0"/>
          </a:p>
        </p:txBody>
      </p:sp>
      <p:sp>
        <p:nvSpPr>
          <p:cNvPr id="15" name="TextBox 14"/>
          <p:cNvSpPr txBox="1"/>
          <p:nvPr/>
        </p:nvSpPr>
        <p:spPr>
          <a:xfrm>
            <a:off x="4876800" y="2209800"/>
            <a:ext cx="1441420" cy="369332"/>
          </a:xfrm>
          <a:prstGeom prst="rect">
            <a:avLst/>
          </a:prstGeom>
          <a:noFill/>
        </p:spPr>
        <p:txBody>
          <a:bodyPr wrap="none" rtlCol="0">
            <a:spAutoFit/>
          </a:bodyPr>
          <a:lstStyle/>
          <a:p>
            <a:r>
              <a:rPr lang="en-US" dirty="0" smtClean="0"/>
              <a:t>image plane</a:t>
            </a:r>
            <a:endParaRPr lang="en-US" dirty="0"/>
          </a:p>
        </p:txBody>
      </p:sp>
      <p:sp>
        <p:nvSpPr>
          <p:cNvPr id="18" name="TextBox 17"/>
          <p:cNvSpPr txBox="1"/>
          <p:nvPr/>
        </p:nvSpPr>
        <p:spPr>
          <a:xfrm>
            <a:off x="8005718" y="3352800"/>
            <a:ext cx="300082" cy="369332"/>
          </a:xfrm>
          <a:prstGeom prst="rect">
            <a:avLst/>
          </a:prstGeom>
          <a:noFill/>
        </p:spPr>
        <p:txBody>
          <a:bodyPr wrap="none" rtlCol="0">
            <a:spAutoFit/>
          </a:bodyPr>
          <a:lstStyle/>
          <a:p>
            <a:r>
              <a:rPr lang="el-GR" dirty="0" smtClean="0"/>
              <a:t>λ</a:t>
            </a:r>
            <a:endParaRPr lang="en-US" dirty="0"/>
          </a:p>
        </p:txBody>
      </p:sp>
      <p:sp>
        <p:nvSpPr>
          <p:cNvPr id="19" name="TextBox 18"/>
          <p:cNvSpPr txBox="1"/>
          <p:nvPr/>
        </p:nvSpPr>
        <p:spPr>
          <a:xfrm>
            <a:off x="7703324" y="2667000"/>
            <a:ext cx="1364476" cy="369332"/>
          </a:xfrm>
          <a:prstGeom prst="rect">
            <a:avLst/>
          </a:prstGeom>
          <a:noFill/>
        </p:spPr>
        <p:txBody>
          <a:bodyPr wrap="none" rtlCol="0">
            <a:spAutoFit/>
          </a:bodyPr>
          <a:lstStyle/>
          <a:p>
            <a:r>
              <a:rPr lang="en-US" dirty="0" smtClean="0"/>
              <a:t>light source</a:t>
            </a:r>
            <a:endParaRPr lang="en-US" dirty="0"/>
          </a:p>
        </p:txBody>
      </p:sp>
      <p:cxnSp>
        <p:nvCxnSpPr>
          <p:cNvPr id="20" name="Straight Arrow Connector 19"/>
          <p:cNvCxnSpPr>
            <a:endCxn id="13" idx="6"/>
          </p:cNvCxnSpPr>
          <p:nvPr/>
        </p:nvCxnSpPr>
        <p:spPr>
          <a:xfrm rot="10800000">
            <a:off x="4572000" y="3657600"/>
            <a:ext cx="2971802" cy="914402"/>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a:off x="5334000" y="3884989"/>
            <a:ext cx="220980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477000" y="3810000"/>
            <a:ext cx="312906" cy="369332"/>
          </a:xfrm>
          <a:prstGeom prst="rect">
            <a:avLst/>
          </a:prstGeom>
          <a:noFill/>
        </p:spPr>
        <p:txBody>
          <a:bodyPr wrap="none" rtlCol="0">
            <a:spAutoFit/>
          </a:bodyPr>
          <a:lstStyle/>
          <a:p>
            <a:r>
              <a:rPr lang="en-US" dirty="0" smtClean="0"/>
              <a:t>?</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Cutting and Folding</a:t>
            </a:r>
          </a:p>
        </p:txBody>
      </p:sp>
      <p:sp>
        <p:nvSpPr>
          <p:cNvPr id="69635" name="Rectangle 3"/>
          <p:cNvSpPr>
            <a:spLocks noGrp="1" noChangeArrowheads="1"/>
          </p:cNvSpPr>
          <p:nvPr>
            <p:ph type="body" idx="1"/>
          </p:nvPr>
        </p:nvSpPr>
        <p:spPr>
          <a:xfrm>
            <a:off x="347663" y="5278438"/>
            <a:ext cx="8415337" cy="1274762"/>
          </a:xfrm>
        </p:spPr>
        <p:txBody>
          <a:bodyPr>
            <a:normAutofit/>
          </a:bodyPr>
          <a:lstStyle/>
          <a:p>
            <a:r>
              <a:rPr lang="en-US" sz="2400"/>
              <a:t>Fit ground-vertical boundary</a:t>
            </a:r>
          </a:p>
          <a:p>
            <a:pPr lvl="1"/>
            <a:r>
              <a:rPr lang="en-US" sz="2000"/>
              <a:t>Iterative Hough transform</a:t>
            </a:r>
          </a:p>
        </p:txBody>
      </p:sp>
      <p:pic>
        <p:nvPicPr>
          <p:cNvPr id="69636" name="Picture 4" descr="Amtrak5_l"/>
          <p:cNvPicPr>
            <a:picLocks noChangeAspect="1" noChangeArrowheads="1"/>
          </p:cNvPicPr>
          <p:nvPr/>
        </p:nvPicPr>
        <p:blipFill>
          <a:blip r:embed="rId2" cstate="print"/>
          <a:srcRect/>
          <a:stretch>
            <a:fillRect/>
          </a:stretch>
        </p:blipFill>
        <p:spPr bwMode="auto">
          <a:xfrm>
            <a:off x="381000" y="2362200"/>
            <a:ext cx="3733800" cy="2751138"/>
          </a:xfrm>
          <a:prstGeom prst="rect">
            <a:avLst/>
          </a:prstGeom>
          <a:noFill/>
        </p:spPr>
      </p:pic>
      <p:pic>
        <p:nvPicPr>
          <p:cNvPr id="69637" name="Picture 5" descr="amtrak_segments"/>
          <p:cNvPicPr>
            <a:picLocks noChangeAspect="1" noChangeArrowheads="1"/>
          </p:cNvPicPr>
          <p:nvPr/>
        </p:nvPicPr>
        <p:blipFill>
          <a:blip r:embed="rId3" cstate="print"/>
          <a:srcRect/>
          <a:stretch>
            <a:fillRect/>
          </a:stretch>
        </p:blipFill>
        <p:spPr bwMode="auto">
          <a:xfrm>
            <a:off x="5029200" y="2362200"/>
            <a:ext cx="3733800" cy="2752725"/>
          </a:xfrm>
          <a:prstGeom prst="rect">
            <a:avLst/>
          </a:prstGeom>
          <a:noFill/>
        </p:spPr>
      </p:pic>
      <p:sp>
        <p:nvSpPr>
          <p:cNvPr id="69638" name="AutoShape 6"/>
          <p:cNvSpPr>
            <a:spLocks noChangeArrowheads="1"/>
          </p:cNvSpPr>
          <p:nvPr/>
        </p:nvSpPr>
        <p:spPr bwMode="auto">
          <a:xfrm>
            <a:off x="4267200" y="3581400"/>
            <a:ext cx="561975" cy="296863"/>
          </a:xfrm>
          <a:prstGeom prst="rightArrow">
            <a:avLst>
              <a:gd name="adj1" fmla="val 50000"/>
              <a:gd name="adj2" fmla="val 47326"/>
            </a:avLst>
          </a:prstGeom>
          <a:solidFill>
            <a:schemeClr val="accent1"/>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28283486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Where are the light sources are in this room?</a:t>
            </a:r>
            <a:endParaRPr lang="en-US" sz="3200" dirty="0"/>
          </a:p>
        </p:txBody>
      </p:sp>
      <p:pic>
        <p:nvPicPr>
          <p:cNvPr id="182274" name="Picture 2" descr="http://farm1.static.flickr.com/211/493707413_d23fa9b0b8_z.jpg"/>
          <p:cNvPicPr>
            <a:picLocks noChangeAspect="1" noChangeArrowheads="1"/>
          </p:cNvPicPr>
          <p:nvPr/>
        </p:nvPicPr>
        <p:blipFill>
          <a:blip r:embed="rId2" cstate="print"/>
          <a:srcRect/>
          <a:stretch>
            <a:fillRect/>
          </a:stretch>
        </p:blipFill>
        <p:spPr bwMode="auto">
          <a:xfrm>
            <a:off x="1295400" y="990600"/>
            <a:ext cx="7086600" cy="5326023"/>
          </a:xfrm>
          <a:prstGeom prst="rect">
            <a:avLst/>
          </a:prstGeom>
          <a:noFill/>
        </p:spPr>
      </p:pic>
      <p:sp>
        <p:nvSpPr>
          <p:cNvPr id="5" name="TextBox 4"/>
          <p:cNvSpPr txBox="1"/>
          <p:nvPr/>
        </p:nvSpPr>
        <p:spPr>
          <a:xfrm>
            <a:off x="777479" y="6488668"/>
            <a:ext cx="8366521" cy="369332"/>
          </a:xfrm>
          <a:prstGeom prst="rect">
            <a:avLst/>
          </a:prstGeom>
          <a:noFill/>
        </p:spPr>
        <p:txBody>
          <a:bodyPr wrap="none" rtlCol="0">
            <a:spAutoFit/>
          </a:bodyPr>
          <a:lstStyle/>
          <a:p>
            <a:r>
              <a:rPr lang="en-US" dirty="0" smtClean="0">
                <a:hlinkClick r:id="rId3"/>
              </a:rPr>
              <a:t>http://www.flickr.com/photos/chrisdonbavand/493707413/sizes/z/in/photostream/</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Rendering Equation</a:t>
            </a:r>
            <a:endParaRPr lang="en-US" dirty="0"/>
          </a:p>
        </p:txBody>
      </p:sp>
      <p:pic>
        <p:nvPicPr>
          <p:cNvPr id="173058" name="Picture 2" descr="File:Rendering eq.png"/>
          <p:cNvPicPr>
            <a:picLocks noChangeAspect="1" noChangeArrowheads="1"/>
          </p:cNvPicPr>
          <p:nvPr/>
        </p:nvPicPr>
        <p:blipFill>
          <a:blip r:embed="rId2" cstate="print"/>
          <a:srcRect/>
          <a:stretch>
            <a:fillRect/>
          </a:stretch>
        </p:blipFill>
        <p:spPr bwMode="auto">
          <a:xfrm>
            <a:off x="1143000" y="3200400"/>
            <a:ext cx="6095999" cy="3283096"/>
          </a:xfrm>
          <a:prstGeom prst="rect">
            <a:avLst/>
          </a:prstGeom>
          <a:noFill/>
        </p:spPr>
      </p:pic>
      <p:pic>
        <p:nvPicPr>
          <p:cNvPr id="173060" name="Picture 4" descr="L_o(\mathbf x, \omega, \lambda, t) = L_e(\mathbf x, \omega, \lambda, t) + \int_\Omega f_r(\mathbf x, \omega', \omega, \lambda, t) L_i(\mathbf x, \omega', \lambda, t) (-\omega' \cdot \mathbf n) d \omega'"/>
          <p:cNvPicPr>
            <a:picLocks noChangeAspect="1" noChangeArrowheads="1"/>
          </p:cNvPicPr>
          <p:nvPr/>
        </p:nvPicPr>
        <p:blipFill>
          <a:blip r:embed="rId3" cstate="print"/>
          <a:srcRect/>
          <a:stretch>
            <a:fillRect/>
          </a:stretch>
        </p:blipFill>
        <p:spPr bwMode="auto">
          <a:xfrm>
            <a:off x="914400" y="1764268"/>
            <a:ext cx="7396463" cy="533400"/>
          </a:xfrm>
          <a:prstGeom prst="rect">
            <a:avLst/>
          </a:prstGeom>
          <a:noFill/>
        </p:spPr>
      </p:pic>
      <p:sp>
        <p:nvSpPr>
          <p:cNvPr id="6" name="TextBox 5"/>
          <p:cNvSpPr txBox="1"/>
          <p:nvPr/>
        </p:nvSpPr>
        <p:spPr>
          <a:xfrm>
            <a:off x="5562600" y="2373868"/>
            <a:ext cx="1685077" cy="369332"/>
          </a:xfrm>
          <a:prstGeom prst="rect">
            <a:avLst/>
          </a:prstGeom>
          <a:noFill/>
        </p:spPr>
        <p:txBody>
          <a:bodyPr wrap="none" rtlCol="0">
            <a:spAutoFit/>
          </a:bodyPr>
          <a:lstStyle/>
          <a:p>
            <a:r>
              <a:rPr lang="en-US" dirty="0" smtClean="0"/>
              <a:t>Incoming Light</a:t>
            </a:r>
            <a:endParaRPr lang="en-US" dirty="0"/>
          </a:p>
        </p:txBody>
      </p:sp>
      <p:cxnSp>
        <p:nvCxnSpPr>
          <p:cNvPr id="8" name="Straight Arrow Connector 7"/>
          <p:cNvCxnSpPr>
            <a:stCxn id="6" idx="0"/>
          </p:cNvCxnSpPr>
          <p:nvPr/>
        </p:nvCxnSpPr>
        <p:spPr>
          <a:xfrm rot="5400000" flipH="1" flipV="1">
            <a:off x="6326782" y="2223649"/>
            <a:ext cx="228576" cy="718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48200" y="2373868"/>
            <a:ext cx="813043" cy="369332"/>
          </a:xfrm>
          <a:prstGeom prst="rect">
            <a:avLst/>
          </a:prstGeom>
          <a:noFill/>
        </p:spPr>
        <p:txBody>
          <a:bodyPr wrap="none" rtlCol="0">
            <a:spAutoFit/>
          </a:bodyPr>
          <a:lstStyle/>
          <a:p>
            <a:r>
              <a:rPr lang="en-US" dirty="0" smtClean="0"/>
              <a:t>BRDF</a:t>
            </a:r>
            <a:endParaRPr lang="en-US" dirty="0"/>
          </a:p>
        </p:txBody>
      </p:sp>
      <p:cxnSp>
        <p:nvCxnSpPr>
          <p:cNvPr id="12" name="Straight Arrow Connector 11"/>
          <p:cNvCxnSpPr>
            <a:stCxn id="11" idx="0"/>
          </p:cNvCxnSpPr>
          <p:nvPr/>
        </p:nvCxnSpPr>
        <p:spPr>
          <a:xfrm rot="5400000" flipH="1" flipV="1">
            <a:off x="5003861" y="2196129"/>
            <a:ext cx="228600" cy="1268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V="1">
            <a:off x="7467602" y="2221469"/>
            <a:ext cx="228598" cy="761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15200" y="2373868"/>
            <a:ext cx="1620957" cy="369332"/>
          </a:xfrm>
          <a:prstGeom prst="rect">
            <a:avLst/>
          </a:prstGeom>
          <a:noFill/>
        </p:spPr>
        <p:txBody>
          <a:bodyPr wrap="none" rtlCol="0">
            <a:spAutoFit/>
          </a:bodyPr>
          <a:lstStyle/>
          <a:p>
            <a:r>
              <a:rPr lang="en-US" dirty="0" smtClean="0"/>
              <a:t>Incident angle</a:t>
            </a:r>
            <a:endParaRPr lang="en-US" dirty="0"/>
          </a:p>
        </p:txBody>
      </p:sp>
      <p:cxnSp>
        <p:nvCxnSpPr>
          <p:cNvPr id="18" name="Straight Arrow Connector 17"/>
          <p:cNvCxnSpPr>
            <a:stCxn id="19" idx="2"/>
          </p:cNvCxnSpPr>
          <p:nvPr/>
        </p:nvCxnSpPr>
        <p:spPr>
          <a:xfrm rot="5400000">
            <a:off x="3077242" y="1621637"/>
            <a:ext cx="263607" cy="220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438400" y="1230868"/>
            <a:ext cx="1762021" cy="369332"/>
          </a:xfrm>
          <a:prstGeom prst="rect">
            <a:avLst/>
          </a:prstGeom>
          <a:noFill/>
        </p:spPr>
        <p:txBody>
          <a:bodyPr wrap="none" rtlCol="0">
            <a:spAutoFit/>
          </a:bodyPr>
          <a:lstStyle/>
          <a:p>
            <a:r>
              <a:rPr lang="en-US" dirty="0" smtClean="0"/>
              <a:t>Generated light</a:t>
            </a:r>
            <a:endParaRPr lang="en-US" dirty="0"/>
          </a:p>
        </p:txBody>
      </p:sp>
      <p:sp>
        <p:nvSpPr>
          <p:cNvPr id="28" name="TextBox 27"/>
          <p:cNvSpPr txBox="1"/>
          <p:nvPr/>
        </p:nvSpPr>
        <p:spPr>
          <a:xfrm>
            <a:off x="4572000" y="1078468"/>
            <a:ext cx="2108334" cy="369332"/>
          </a:xfrm>
          <a:prstGeom prst="rect">
            <a:avLst/>
          </a:prstGeom>
          <a:noFill/>
        </p:spPr>
        <p:txBody>
          <a:bodyPr wrap="none" rtlCol="0">
            <a:spAutoFit/>
          </a:bodyPr>
          <a:lstStyle/>
          <a:p>
            <a:r>
              <a:rPr lang="en-US" dirty="0" smtClean="0"/>
              <a:t>Total reflected light</a:t>
            </a:r>
            <a:endParaRPr lang="en-US" dirty="0"/>
          </a:p>
        </p:txBody>
      </p:sp>
      <p:cxnSp>
        <p:nvCxnSpPr>
          <p:cNvPr id="29" name="Straight Arrow Connector 28"/>
          <p:cNvCxnSpPr/>
          <p:nvPr/>
        </p:nvCxnSpPr>
        <p:spPr>
          <a:xfrm rot="10800000" flipV="1">
            <a:off x="4343400" y="1383269"/>
            <a:ext cx="304800" cy="2636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04800" y="1242536"/>
            <a:ext cx="1608133" cy="369332"/>
          </a:xfrm>
          <a:prstGeom prst="rect">
            <a:avLst/>
          </a:prstGeom>
          <a:noFill/>
        </p:spPr>
        <p:txBody>
          <a:bodyPr wrap="none" rtlCol="0">
            <a:spAutoFit/>
          </a:bodyPr>
          <a:lstStyle/>
          <a:p>
            <a:r>
              <a:rPr lang="en-US" dirty="0" smtClean="0"/>
              <a:t>Outgoing light</a:t>
            </a:r>
            <a:endParaRPr lang="en-US" dirty="0"/>
          </a:p>
        </p:txBody>
      </p:sp>
      <p:cxnSp>
        <p:nvCxnSpPr>
          <p:cNvPr id="32" name="Straight Arrow Connector 31"/>
          <p:cNvCxnSpPr>
            <a:stCxn id="31" idx="2"/>
          </p:cNvCxnSpPr>
          <p:nvPr/>
        </p:nvCxnSpPr>
        <p:spPr>
          <a:xfrm rot="16200000" flipH="1">
            <a:off x="1125933" y="1594801"/>
            <a:ext cx="228600" cy="2627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Rendering a scene with ray tracing</a:t>
            </a:r>
            <a:endParaRPr lang="en-US" dirty="0"/>
          </a:p>
        </p:txBody>
      </p:sp>
      <p:pic>
        <p:nvPicPr>
          <p:cNvPr id="172034" name="Picture 2" descr="File:Glasses 800 edit.png"/>
          <p:cNvPicPr>
            <a:picLocks noChangeAspect="1" noChangeArrowheads="1"/>
          </p:cNvPicPr>
          <p:nvPr/>
        </p:nvPicPr>
        <p:blipFill>
          <a:blip r:embed="rId2" cstate="print"/>
          <a:srcRect/>
          <a:stretch>
            <a:fillRect/>
          </a:stretch>
        </p:blipFill>
        <p:spPr bwMode="auto">
          <a:xfrm>
            <a:off x="990600" y="1219200"/>
            <a:ext cx="6908800" cy="5181600"/>
          </a:xfrm>
          <a:prstGeom prst="rect">
            <a:avLst/>
          </a:prstGeom>
          <a:noFill/>
        </p:spPr>
      </p:pic>
      <p:sp>
        <p:nvSpPr>
          <p:cNvPr id="5" name="TextBox 4"/>
          <p:cNvSpPr txBox="1"/>
          <p:nvPr/>
        </p:nvSpPr>
        <p:spPr>
          <a:xfrm>
            <a:off x="5602646" y="6596390"/>
            <a:ext cx="3541354" cy="261610"/>
          </a:xfrm>
          <a:prstGeom prst="rect">
            <a:avLst/>
          </a:prstGeom>
          <a:noFill/>
        </p:spPr>
        <p:txBody>
          <a:bodyPr wrap="none" rtlCol="0">
            <a:spAutoFit/>
          </a:bodyPr>
          <a:lstStyle/>
          <a:p>
            <a:r>
              <a:rPr lang="en-US" sz="1100" dirty="0" smtClean="0">
                <a:hlinkClick r:id="rId3"/>
              </a:rPr>
              <a:t>http://en.wikipedia.org/wiki/File:Glasses_800_edit.png</a:t>
            </a:r>
            <a:endParaRPr lang="en-US" sz="11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Ray tracing: basics</a:t>
            </a:r>
            <a:endParaRPr lang="en-US" dirty="0"/>
          </a:p>
        </p:txBody>
      </p:sp>
      <p:pic>
        <p:nvPicPr>
          <p:cNvPr id="153602" name="Picture 2" descr="http://www.groovyvis.com/other/raytracing/overview.gif"/>
          <p:cNvPicPr>
            <a:picLocks noChangeAspect="1" noChangeArrowheads="1"/>
          </p:cNvPicPr>
          <p:nvPr/>
        </p:nvPicPr>
        <p:blipFill>
          <a:blip r:embed="rId2" cstate="print"/>
          <a:srcRect/>
          <a:stretch>
            <a:fillRect/>
          </a:stretch>
        </p:blipFill>
        <p:spPr bwMode="auto">
          <a:xfrm>
            <a:off x="4824048" y="914400"/>
            <a:ext cx="4319952" cy="5105400"/>
          </a:xfrm>
          <a:prstGeom prst="rect">
            <a:avLst/>
          </a:prstGeom>
          <a:noFill/>
        </p:spPr>
      </p:pic>
      <p:grpSp>
        <p:nvGrpSpPr>
          <p:cNvPr id="19" name="Group 18"/>
          <p:cNvGrpSpPr>
            <a:grpSpLocks noChangeAspect="1"/>
          </p:cNvGrpSpPr>
          <p:nvPr/>
        </p:nvGrpSpPr>
        <p:grpSpPr>
          <a:xfrm>
            <a:off x="0" y="1981200"/>
            <a:ext cx="4343400" cy="1981200"/>
            <a:chOff x="-228600" y="2133600"/>
            <a:chExt cx="5345722" cy="2438400"/>
          </a:xfrm>
        </p:grpSpPr>
        <p:cxnSp>
          <p:nvCxnSpPr>
            <p:cNvPr id="7" name="Straight Connector 6"/>
            <p:cNvCxnSpPr/>
            <p:nvPr/>
          </p:nvCxnSpPr>
          <p:spPr>
            <a:xfrm>
              <a:off x="2590800" y="4572000"/>
              <a:ext cx="1600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419600" y="3048000"/>
              <a:ext cx="304800" cy="3048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8" idx="3"/>
            </p:cNvCxnSpPr>
            <p:nvPr/>
          </p:nvCxnSpPr>
          <p:spPr>
            <a:xfrm rot="5400000">
              <a:off x="3390901" y="3422463"/>
              <a:ext cx="1187637" cy="9590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990600" y="2667000"/>
              <a:ext cx="990600" cy="1676400"/>
            </a:xfrm>
            <a:prstGeom prst="rect">
              <a:avLst/>
            </a:prstGeom>
            <a:solidFill>
              <a:schemeClr val="bg1">
                <a:lumMod val="95000"/>
              </a:schemeClr>
            </a:solidFill>
            <a:ln>
              <a:solidFill>
                <a:schemeClr val="tx1"/>
              </a:solidFill>
            </a:ln>
            <a:scene3d>
              <a:camera prst="perspectiveContrastingRightFacing">
                <a:rot lat="0" lon="18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Oval 10"/>
            <p:cNvSpPr/>
            <p:nvPr/>
          </p:nvSpPr>
          <p:spPr>
            <a:xfrm>
              <a:off x="381000" y="3505200"/>
              <a:ext cx="152400" cy="1524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28600" y="2800254"/>
              <a:ext cx="1447800" cy="646331"/>
            </a:xfrm>
            <a:prstGeom prst="rect">
              <a:avLst/>
            </a:prstGeom>
            <a:noFill/>
          </p:spPr>
          <p:txBody>
            <a:bodyPr wrap="square" rtlCol="0">
              <a:spAutoFit/>
            </a:bodyPr>
            <a:lstStyle/>
            <a:p>
              <a:pPr algn="ctr"/>
              <a:r>
                <a:rPr lang="en-US" dirty="0" smtClean="0"/>
                <a:t>camera center</a:t>
              </a:r>
              <a:endParaRPr lang="en-US" dirty="0"/>
            </a:p>
          </p:txBody>
        </p:sp>
        <p:sp>
          <p:nvSpPr>
            <p:cNvPr id="13" name="TextBox 12"/>
            <p:cNvSpPr txBox="1"/>
            <p:nvPr/>
          </p:nvSpPr>
          <p:spPr>
            <a:xfrm>
              <a:off x="838200" y="2133600"/>
              <a:ext cx="1441420" cy="369332"/>
            </a:xfrm>
            <a:prstGeom prst="rect">
              <a:avLst/>
            </a:prstGeom>
            <a:noFill/>
          </p:spPr>
          <p:txBody>
            <a:bodyPr wrap="none" rtlCol="0">
              <a:spAutoFit/>
            </a:bodyPr>
            <a:lstStyle/>
            <a:p>
              <a:r>
                <a:rPr lang="en-US" dirty="0" smtClean="0"/>
                <a:t>image plane</a:t>
              </a:r>
              <a:endParaRPr lang="en-US" dirty="0"/>
            </a:p>
          </p:txBody>
        </p:sp>
        <p:sp>
          <p:nvSpPr>
            <p:cNvPr id="14" name="TextBox 13"/>
            <p:cNvSpPr txBox="1"/>
            <p:nvPr/>
          </p:nvSpPr>
          <p:spPr>
            <a:xfrm>
              <a:off x="3804138" y="3276601"/>
              <a:ext cx="300082" cy="369332"/>
            </a:xfrm>
            <a:prstGeom prst="rect">
              <a:avLst/>
            </a:prstGeom>
            <a:noFill/>
          </p:spPr>
          <p:txBody>
            <a:bodyPr wrap="none" rtlCol="0">
              <a:spAutoFit/>
            </a:bodyPr>
            <a:lstStyle/>
            <a:p>
              <a:r>
                <a:rPr lang="el-GR" dirty="0" smtClean="0"/>
                <a:t>λ</a:t>
              </a:r>
              <a:endParaRPr lang="en-US" dirty="0"/>
            </a:p>
          </p:txBody>
        </p:sp>
        <p:sp>
          <p:nvSpPr>
            <p:cNvPr id="15" name="TextBox 14"/>
            <p:cNvSpPr txBox="1"/>
            <p:nvPr/>
          </p:nvSpPr>
          <p:spPr>
            <a:xfrm>
              <a:off x="4022278" y="2369746"/>
              <a:ext cx="1094844" cy="795484"/>
            </a:xfrm>
            <a:prstGeom prst="rect">
              <a:avLst/>
            </a:prstGeom>
            <a:noFill/>
          </p:spPr>
          <p:txBody>
            <a:bodyPr wrap="square" rtlCol="0">
              <a:spAutoFit/>
            </a:bodyPr>
            <a:lstStyle/>
            <a:p>
              <a:pPr algn="ctr"/>
              <a:r>
                <a:rPr lang="en-US" dirty="0" smtClean="0"/>
                <a:t>light source</a:t>
              </a:r>
              <a:endParaRPr lang="en-US" dirty="0"/>
            </a:p>
          </p:txBody>
        </p:sp>
        <p:cxnSp>
          <p:nvCxnSpPr>
            <p:cNvPr id="16" name="Straight Arrow Connector 15"/>
            <p:cNvCxnSpPr>
              <a:endCxn id="11" idx="6"/>
            </p:cNvCxnSpPr>
            <p:nvPr/>
          </p:nvCxnSpPr>
          <p:spPr>
            <a:xfrm rot="10800000">
              <a:off x="533400" y="3581400"/>
              <a:ext cx="2971802" cy="914402"/>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1295400" y="3808789"/>
              <a:ext cx="220980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Diffuse shading</a:t>
            </a:r>
            <a:endParaRPr lang="en-US" dirty="0"/>
          </a:p>
        </p:txBody>
      </p:sp>
      <p:sp>
        <p:nvSpPr>
          <p:cNvPr id="5" name="TextBox 4"/>
          <p:cNvSpPr txBox="1"/>
          <p:nvPr/>
        </p:nvSpPr>
        <p:spPr>
          <a:xfrm>
            <a:off x="4790179" y="6550223"/>
            <a:ext cx="4353821" cy="307777"/>
          </a:xfrm>
          <a:prstGeom prst="rect">
            <a:avLst/>
          </a:prstGeom>
          <a:noFill/>
        </p:spPr>
        <p:txBody>
          <a:bodyPr wrap="none" rtlCol="0">
            <a:spAutoFit/>
          </a:bodyPr>
          <a:lstStyle/>
          <a:p>
            <a:r>
              <a:rPr lang="en-US" sz="1400" dirty="0" smtClean="0">
                <a:hlinkClick r:id="rId2"/>
              </a:rPr>
              <a:t>http://www.groovyvis.com/other/raytracing/basic.html</a:t>
            </a:r>
            <a:endParaRPr lang="en-US" sz="1400" dirty="0"/>
          </a:p>
        </p:txBody>
      </p:sp>
      <p:pic>
        <p:nvPicPr>
          <p:cNvPr id="167938" name="Picture 2" descr="http://www.groovyvis.com/other/raytracing/diffuse_fig1.gif"/>
          <p:cNvPicPr>
            <a:picLocks noChangeAspect="1" noChangeArrowheads="1"/>
          </p:cNvPicPr>
          <p:nvPr/>
        </p:nvPicPr>
        <p:blipFill>
          <a:blip r:embed="rId3" cstate="print"/>
          <a:srcRect/>
          <a:stretch>
            <a:fillRect/>
          </a:stretch>
        </p:blipFill>
        <p:spPr bwMode="auto">
          <a:xfrm>
            <a:off x="838201" y="2057400"/>
            <a:ext cx="3581400" cy="3581400"/>
          </a:xfrm>
          <a:prstGeom prst="rect">
            <a:avLst/>
          </a:prstGeom>
          <a:noFill/>
        </p:spPr>
      </p:pic>
      <p:pic>
        <p:nvPicPr>
          <p:cNvPr id="167940" name="Picture 4" descr="http://www.groovyvis.com/other/raytracing/diffuse_light.gif"/>
          <p:cNvPicPr>
            <a:picLocks noChangeAspect="1" noChangeArrowheads="1"/>
          </p:cNvPicPr>
          <p:nvPr/>
        </p:nvPicPr>
        <p:blipFill>
          <a:blip r:embed="rId4" cstate="print"/>
          <a:srcRect/>
          <a:stretch>
            <a:fillRect/>
          </a:stretch>
        </p:blipFill>
        <p:spPr bwMode="auto">
          <a:xfrm>
            <a:off x="4800600" y="2057400"/>
            <a:ext cx="3878771" cy="3581400"/>
          </a:xfrm>
          <a:prstGeom prst="rect">
            <a:avLst/>
          </a:prstGeo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Reflections</a:t>
            </a:r>
            <a:endParaRPr lang="en-US" dirty="0"/>
          </a:p>
        </p:txBody>
      </p:sp>
      <p:pic>
        <p:nvPicPr>
          <p:cNvPr id="4" name="Picture 6" descr="http://www.groovyvis.com/other/raytracing/reflection.gif"/>
          <p:cNvPicPr>
            <a:picLocks noChangeAspect="1" noChangeArrowheads="1"/>
          </p:cNvPicPr>
          <p:nvPr/>
        </p:nvPicPr>
        <p:blipFill>
          <a:blip r:embed="rId2" cstate="print"/>
          <a:srcRect/>
          <a:stretch>
            <a:fillRect/>
          </a:stretch>
        </p:blipFill>
        <p:spPr bwMode="auto">
          <a:xfrm>
            <a:off x="2362200" y="1600200"/>
            <a:ext cx="4267200" cy="4267200"/>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Shadows</a:t>
            </a:r>
            <a:endParaRPr lang="en-US" dirty="0"/>
          </a:p>
        </p:txBody>
      </p:sp>
      <p:pic>
        <p:nvPicPr>
          <p:cNvPr id="168962" name="Picture 2" descr="http://www.groovyvis.com/other/raytracing/shadows.gif"/>
          <p:cNvPicPr>
            <a:picLocks noChangeAspect="1" noChangeArrowheads="1"/>
          </p:cNvPicPr>
          <p:nvPr/>
        </p:nvPicPr>
        <p:blipFill>
          <a:blip r:embed="rId2" cstate="print"/>
          <a:srcRect/>
          <a:stretch>
            <a:fillRect/>
          </a:stretch>
        </p:blipFill>
        <p:spPr bwMode="auto">
          <a:xfrm>
            <a:off x="2209800" y="1219200"/>
            <a:ext cx="5029200" cy="5029200"/>
          </a:xfrm>
          <a:prstGeom prst="rect">
            <a:avLst/>
          </a:prstGeo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Ray casting</a:t>
            </a:r>
            <a:endParaRPr lang="en-US" dirty="0"/>
          </a:p>
        </p:txBody>
      </p:sp>
      <p:sp>
        <p:nvSpPr>
          <p:cNvPr id="3" name="Content Placeholder 2"/>
          <p:cNvSpPr>
            <a:spLocks noGrp="1"/>
          </p:cNvSpPr>
          <p:nvPr>
            <p:ph idx="1"/>
          </p:nvPr>
        </p:nvSpPr>
        <p:spPr/>
        <p:txBody>
          <a:bodyPr/>
          <a:lstStyle/>
          <a:p>
            <a:r>
              <a:rPr lang="en-US" dirty="0" smtClean="0"/>
              <a:t>Store colors of surfaces, cast out rays, see what colors each ray hits</a:t>
            </a:r>
            <a:endParaRPr lang="en-US" dirty="0"/>
          </a:p>
        </p:txBody>
      </p:sp>
      <p:pic>
        <p:nvPicPr>
          <p:cNvPr id="178180" name="Picture 4" descr="http://www.examiner.com/images/blog/wysiwyg/image/figure2(2).jpg"/>
          <p:cNvPicPr>
            <a:picLocks noChangeAspect="1" noChangeArrowheads="1"/>
          </p:cNvPicPr>
          <p:nvPr/>
        </p:nvPicPr>
        <p:blipFill>
          <a:blip r:embed="rId2" cstate="print"/>
          <a:srcRect/>
          <a:stretch>
            <a:fillRect/>
          </a:stretch>
        </p:blipFill>
        <p:spPr bwMode="auto">
          <a:xfrm>
            <a:off x="1889652" y="2221468"/>
            <a:ext cx="5577948" cy="4191000"/>
          </a:xfrm>
          <a:prstGeom prst="rect">
            <a:avLst/>
          </a:prstGeom>
          <a:noFill/>
        </p:spPr>
      </p:pic>
      <p:sp>
        <p:nvSpPr>
          <p:cNvPr id="6" name="TextBox 5"/>
          <p:cNvSpPr txBox="1"/>
          <p:nvPr/>
        </p:nvSpPr>
        <p:spPr>
          <a:xfrm>
            <a:off x="3276600" y="6412468"/>
            <a:ext cx="2475999" cy="369332"/>
          </a:xfrm>
          <a:prstGeom prst="rect">
            <a:avLst/>
          </a:prstGeom>
          <a:noFill/>
        </p:spPr>
        <p:txBody>
          <a:bodyPr wrap="none" rtlCol="0">
            <a:spAutoFit/>
          </a:bodyPr>
          <a:lstStyle/>
          <a:p>
            <a:r>
              <a:rPr lang="en-US" dirty="0" err="1" smtClean="0"/>
              <a:t>Wolfenstein</a:t>
            </a:r>
            <a:r>
              <a:rPr lang="en-US" dirty="0" smtClean="0"/>
              <a:t> 3D (1992)</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Ray tracing: fast approximation</a:t>
            </a:r>
            <a:endParaRPr lang="en-US" dirty="0"/>
          </a:p>
        </p:txBody>
      </p:sp>
      <p:sp>
        <p:nvSpPr>
          <p:cNvPr id="7" name="Content Placeholder 6"/>
          <p:cNvSpPr>
            <a:spLocks noGrp="1"/>
          </p:cNvSpPr>
          <p:nvPr>
            <p:ph idx="1"/>
          </p:nvPr>
        </p:nvSpPr>
        <p:spPr/>
        <p:txBody>
          <a:bodyPr>
            <a:normAutofit/>
          </a:bodyPr>
          <a:lstStyle/>
          <a:p>
            <a:pPr marL="0" indent="0">
              <a:buNone/>
            </a:pPr>
            <a:r>
              <a:rPr lang="en-US" sz="2400" dirty="0" smtClean="0"/>
              <a:t>Upon hitting a surface</a:t>
            </a:r>
          </a:p>
          <a:p>
            <a:r>
              <a:rPr lang="en-US" sz="2000" dirty="0" smtClean="0"/>
              <a:t>Cast </a:t>
            </a:r>
            <a:r>
              <a:rPr lang="en-US" sz="2000" dirty="0"/>
              <a:t>reflection/refraction ray to determine reflected or refracted </a:t>
            </a:r>
            <a:r>
              <a:rPr lang="en-US" sz="2000" dirty="0" smtClean="0"/>
              <a:t>surface</a:t>
            </a:r>
          </a:p>
          <a:p>
            <a:r>
              <a:rPr lang="en-US" sz="2000" dirty="0" smtClean="0"/>
              <a:t>Cast shadow ray: go towards light and see if an object is in the way</a:t>
            </a:r>
          </a:p>
        </p:txBody>
      </p:sp>
      <p:pic>
        <p:nvPicPr>
          <p:cNvPr id="169986" name="Picture 2" descr="File:Ray trace diagram.svg"/>
          <p:cNvPicPr>
            <a:picLocks noChangeAspect="1" noChangeArrowheads="1"/>
          </p:cNvPicPr>
          <p:nvPr/>
        </p:nvPicPr>
        <p:blipFill>
          <a:blip r:embed="rId2" cstate="print"/>
          <a:srcRect/>
          <a:stretch>
            <a:fillRect/>
          </a:stretch>
        </p:blipFill>
        <p:spPr bwMode="auto">
          <a:xfrm>
            <a:off x="1828800" y="2575178"/>
            <a:ext cx="5867400" cy="3901822"/>
          </a:xfrm>
          <a:prstGeom prst="rect">
            <a:avLst/>
          </a:prstGeom>
          <a:noFill/>
        </p:spPr>
      </p:pic>
      <p:sp>
        <p:nvSpPr>
          <p:cNvPr id="5" name="TextBox 4"/>
          <p:cNvSpPr txBox="1"/>
          <p:nvPr/>
        </p:nvSpPr>
        <p:spPr>
          <a:xfrm>
            <a:off x="5216322" y="6581001"/>
            <a:ext cx="3927678" cy="276999"/>
          </a:xfrm>
          <a:prstGeom prst="rect">
            <a:avLst/>
          </a:prstGeom>
          <a:noFill/>
        </p:spPr>
        <p:txBody>
          <a:bodyPr wrap="none" rtlCol="0">
            <a:spAutoFit/>
          </a:bodyPr>
          <a:lstStyle/>
          <a:p>
            <a:r>
              <a:rPr lang="en-US" sz="1200" dirty="0" smtClean="0">
                <a:hlinkClick r:id="rId3"/>
              </a:rPr>
              <a:t>http://en.wikipedia.org/wiki/File:Ray_trace_diagram.svg</a:t>
            </a:r>
            <a:endParaRPr lang="en-US" sz="1200" dirty="0"/>
          </a:p>
        </p:txBody>
      </p:sp>
      <p:pic>
        <p:nvPicPr>
          <p:cNvPr id="169988" name="Picture 4" descr="blender-new-raytracing01"/>
          <p:cNvPicPr>
            <a:picLocks noChangeAspect="1" noChangeArrowheads="1"/>
          </p:cNvPicPr>
          <p:nvPr/>
        </p:nvPicPr>
        <p:blipFill>
          <a:blip r:embed="rId4" cstate="print"/>
          <a:srcRect/>
          <a:stretch>
            <a:fillRect/>
          </a:stretch>
        </p:blipFill>
        <p:spPr bwMode="auto">
          <a:xfrm>
            <a:off x="228600" y="4724400"/>
            <a:ext cx="2546791" cy="190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Ray tracing: </a:t>
            </a:r>
            <a:r>
              <a:rPr lang="en-US" dirty="0" err="1" smtClean="0"/>
              <a:t>interreflections</a:t>
            </a:r>
            <a:endParaRPr lang="en-US" dirty="0"/>
          </a:p>
        </p:txBody>
      </p:sp>
      <p:sp>
        <p:nvSpPr>
          <p:cNvPr id="3" name="Content Placeholder 2"/>
          <p:cNvSpPr>
            <a:spLocks noGrp="1"/>
          </p:cNvSpPr>
          <p:nvPr>
            <p:ph idx="1"/>
          </p:nvPr>
        </p:nvSpPr>
        <p:spPr/>
        <p:txBody>
          <a:bodyPr/>
          <a:lstStyle/>
          <a:p>
            <a:r>
              <a:rPr lang="en-US" dirty="0" smtClean="0"/>
              <a:t>Reflect light N times before heading to light source</a:t>
            </a:r>
            <a:endParaRPr lang="en-US" dirty="0"/>
          </a:p>
        </p:txBody>
      </p:sp>
      <p:pic>
        <p:nvPicPr>
          <p:cNvPr id="174082" name="Picture 2" descr="File:Ray-traced steel balls.jpg"/>
          <p:cNvPicPr>
            <a:picLocks noChangeAspect="1" noChangeArrowheads="1"/>
          </p:cNvPicPr>
          <p:nvPr/>
        </p:nvPicPr>
        <p:blipFill>
          <a:blip r:embed="rId2" cstate="print"/>
          <a:srcRect/>
          <a:stretch>
            <a:fillRect/>
          </a:stretch>
        </p:blipFill>
        <p:spPr bwMode="auto">
          <a:xfrm>
            <a:off x="3581400" y="2057400"/>
            <a:ext cx="5334000" cy="4000500"/>
          </a:xfrm>
          <a:prstGeom prst="rect">
            <a:avLst/>
          </a:prstGeom>
          <a:noFill/>
        </p:spPr>
      </p:pic>
      <p:sp>
        <p:nvSpPr>
          <p:cNvPr id="5" name="TextBox 4"/>
          <p:cNvSpPr txBox="1"/>
          <p:nvPr/>
        </p:nvSpPr>
        <p:spPr>
          <a:xfrm>
            <a:off x="5791200" y="6093380"/>
            <a:ext cx="742511" cy="369332"/>
          </a:xfrm>
          <a:prstGeom prst="rect">
            <a:avLst/>
          </a:prstGeom>
          <a:noFill/>
        </p:spPr>
        <p:txBody>
          <a:bodyPr wrap="none" rtlCol="0">
            <a:spAutoFit/>
          </a:bodyPr>
          <a:lstStyle/>
          <a:p>
            <a:r>
              <a:rPr lang="en-US" dirty="0" smtClean="0"/>
              <a:t>N=16</a:t>
            </a:r>
            <a:endParaRPr lang="en-US" dirty="0"/>
          </a:p>
        </p:txBody>
      </p:sp>
      <p:pic>
        <p:nvPicPr>
          <p:cNvPr id="174084" name="Picture 4" descr="File:PathOfRays.svg"/>
          <p:cNvPicPr>
            <a:picLocks noChangeAspect="1" noChangeArrowheads="1"/>
          </p:cNvPicPr>
          <p:nvPr/>
        </p:nvPicPr>
        <p:blipFill>
          <a:blip r:embed="rId3" cstate="print"/>
          <a:srcRect/>
          <a:stretch>
            <a:fillRect/>
          </a:stretch>
        </p:blipFill>
        <p:spPr bwMode="auto">
          <a:xfrm>
            <a:off x="269108" y="3276600"/>
            <a:ext cx="3007492" cy="1952626"/>
          </a:xfrm>
          <a:prstGeom prst="rect">
            <a:avLst/>
          </a:prstGeom>
          <a:noFill/>
        </p:spPr>
      </p:pic>
      <p:sp>
        <p:nvSpPr>
          <p:cNvPr id="7" name="TextBox 6"/>
          <p:cNvSpPr txBox="1"/>
          <p:nvPr/>
        </p:nvSpPr>
        <p:spPr>
          <a:xfrm>
            <a:off x="1371600" y="5257800"/>
            <a:ext cx="614271" cy="369332"/>
          </a:xfrm>
          <a:prstGeom prst="rect">
            <a:avLst/>
          </a:prstGeom>
          <a:noFill/>
        </p:spPr>
        <p:txBody>
          <a:bodyPr wrap="none" rtlCol="0">
            <a:spAutoFit/>
          </a:bodyPr>
          <a:lstStyle/>
          <a:p>
            <a:r>
              <a:rPr lang="en-US" dirty="0" smtClean="0"/>
              <a:t>N=2</a:t>
            </a:r>
            <a:endParaRPr lang="en-US" dirty="0"/>
          </a:p>
        </p:txBody>
      </p:sp>
      <p:sp>
        <p:nvSpPr>
          <p:cNvPr id="4" name="Rectangle 3"/>
          <p:cNvSpPr/>
          <p:nvPr/>
        </p:nvSpPr>
        <p:spPr>
          <a:xfrm>
            <a:off x="3009900" y="6596390"/>
            <a:ext cx="6477000" cy="261610"/>
          </a:xfrm>
          <a:prstGeom prst="rect">
            <a:avLst/>
          </a:prstGeom>
        </p:spPr>
        <p:txBody>
          <a:bodyPr wrap="square">
            <a:spAutoFit/>
          </a:bodyPr>
          <a:lstStyle/>
          <a:p>
            <a:r>
              <a:rPr lang="en-US" sz="1100" dirty="0">
                <a:solidFill>
                  <a:schemeClr val="tx1">
                    <a:lumMod val="50000"/>
                    <a:lumOff val="50000"/>
                  </a:schemeClr>
                </a:solidFill>
              </a:rPr>
              <a:t>http://en.wikipedia.org/wiki/Ray_tracing_(graphics)#mediaviewer/File:Ray-traced_steel_balls.jpg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Cutting and Folding</a:t>
            </a:r>
          </a:p>
        </p:txBody>
      </p:sp>
      <p:pic>
        <p:nvPicPr>
          <p:cNvPr id="50183" name="Picture 7" descr="amtrak_segments"/>
          <p:cNvPicPr>
            <a:picLocks noChangeAspect="1" noChangeArrowheads="1"/>
          </p:cNvPicPr>
          <p:nvPr/>
        </p:nvPicPr>
        <p:blipFill>
          <a:blip r:embed="rId2" cstate="print"/>
          <a:srcRect/>
          <a:stretch>
            <a:fillRect/>
          </a:stretch>
        </p:blipFill>
        <p:spPr bwMode="auto">
          <a:xfrm>
            <a:off x="228600" y="1905000"/>
            <a:ext cx="3730625" cy="2749550"/>
          </a:xfrm>
          <a:prstGeom prst="rect">
            <a:avLst/>
          </a:prstGeom>
          <a:noFill/>
        </p:spPr>
      </p:pic>
      <p:sp>
        <p:nvSpPr>
          <p:cNvPr id="50185" name="AutoShape 9"/>
          <p:cNvSpPr>
            <a:spLocks noChangeArrowheads="1"/>
          </p:cNvSpPr>
          <p:nvPr/>
        </p:nvSpPr>
        <p:spPr bwMode="auto">
          <a:xfrm>
            <a:off x="4114800" y="3108325"/>
            <a:ext cx="685800" cy="381000"/>
          </a:xfrm>
          <a:prstGeom prst="right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p>
            <a:endParaRPr lang="en-US"/>
          </a:p>
        </p:txBody>
      </p:sp>
      <p:sp>
        <p:nvSpPr>
          <p:cNvPr id="50212" name="Rectangle 36"/>
          <p:cNvSpPr>
            <a:spLocks noGrp="1" noChangeArrowheads="1"/>
          </p:cNvSpPr>
          <p:nvPr>
            <p:ph type="body" idx="1"/>
          </p:nvPr>
        </p:nvSpPr>
        <p:spPr>
          <a:xfrm>
            <a:off x="152400" y="4876800"/>
            <a:ext cx="8458200" cy="1752600"/>
          </a:xfrm>
          <a:noFill/>
          <a:ln/>
        </p:spPr>
        <p:txBody>
          <a:bodyPr>
            <a:normAutofit/>
          </a:bodyPr>
          <a:lstStyle/>
          <a:p>
            <a:pPr>
              <a:lnSpc>
                <a:spcPct val="90000"/>
              </a:lnSpc>
            </a:pPr>
            <a:r>
              <a:rPr lang="en-US" sz="2400" dirty="0"/>
              <a:t>Form </a:t>
            </a:r>
            <a:r>
              <a:rPr lang="en-US" sz="2400" dirty="0" err="1"/>
              <a:t>polylines</a:t>
            </a:r>
            <a:r>
              <a:rPr lang="en-US" sz="2400" dirty="0"/>
              <a:t> from boundary segments</a:t>
            </a:r>
          </a:p>
          <a:p>
            <a:pPr lvl="1">
              <a:lnSpc>
                <a:spcPct val="90000"/>
              </a:lnSpc>
            </a:pPr>
            <a:r>
              <a:rPr lang="en-US" sz="2000" dirty="0"/>
              <a:t>Join segments that intersect at slight angles</a:t>
            </a:r>
          </a:p>
          <a:p>
            <a:pPr lvl="1">
              <a:lnSpc>
                <a:spcPct val="90000"/>
              </a:lnSpc>
            </a:pPr>
            <a:r>
              <a:rPr lang="en-US" sz="2000" dirty="0"/>
              <a:t>Remove small overlapping </a:t>
            </a:r>
            <a:r>
              <a:rPr lang="en-US" sz="2000" dirty="0" err="1"/>
              <a:t>polylines</a:t>
            </a:r>
            <a:endParaRPr lang="en-US" sz="2000" dirty="0"/>
          </a:p>
          <a:p>
            <a:pPr>
              <a:lnSpc>
                <a:spcPct val="90000"/>
              </a:lnSpc>
            </a:pPr>
            <a:r>
              <a:rPr lang="en-US" sz="2400" dirty="0"/>
              <a:t>Estimate horizon position from perspective cues</a:t>
            </a:r>
          </a:p>
        </p:txBody>
      </p:sp>
      <p:grpSp>
        <p:nvGrpSpPr>
          <p:cNvPr id="2" name="Group 48"/>
          <p:cNvGrpSpPr>
            <a:grpSpLocks/>
          </p:cNvGrpSpPr>
          <p:nvPr/>
        </p:nvGrpSpPr>
        <p:grpSpPr bwMode="auto">
          <a:xfrm>
            <a:off x="5029200" y="1905000"/>
            <a:ext cx="3733800" cy="2751138"/>
            <a:chOff x="3168" y="1200"/>
            <a:chExt cx="2352" cy="1733"/>
          </a:xfrm>
        </p:grpSpPr>
        <p:grpSp>
          <p:nvGrpSpPr>
            <p:cNvPr id="3" name="Group 46"/>
            <p:cNvGrpSpPr>
              <a:grpSpLocks/>
            </p:cNvGrpSpPr>
            <p:nvPr/>
          </p:nvGrpSpPr>
          <p:grpSpPr bwMode="auto">
            <a:xfrm>
              <a:off x="3168" y="1200"/>
              <a:ext cx="2352" cy="1733"/>
              <a:chOff x="2112" y="144"/>
              <a:chExt cx="2352" cy="1733"/>
            </a:xfrm>
          </p:grpSpPr>
          <p:pic>
            <p:nvPicPr>
              <p:cNvPr id="50213" name="Picture 37" descr="Amtrak5_l"/>
              <p:cNvPicPr>
                <a:picLocks noChangeAspect="1" noChangeArrowheads="1"/>
              </p:cNvPicPr>
              <p:nvPr/>
            </p:nvPicPr>
            <p:blipFill>
              <a:blip r:embed="rId3" cstate="print"/>
              <a:srcRect/>
              <a:stretch>
                <a:fillRect/>
              </a:stretch>
            </p:blipFill>
            <p:spPr bwMode="auto">
              <a:xfrm>
                <a:off x="2112" y="144"/>
                <a:ext cx="2352" cy="1733"/>
              </a:xfrm>
              <a:prstGeom prst="rect">
                <a:avLst/>
              </a:prstGeom>
              <a:noFill/>
            </p:spPr>
          </p:pic>
          <p:sp>
            <p:nvSpPr>
              <p:cNvPr id="50216" name="Line 40"/>
              <p:cNvSpPr>
                <a:spLocks noChangeAspect="1" noChangeShapeType="1"/>
              </p:cNvSpPr>
              <p:nvPr/>
            </p:nvSpPr>
            <p:spPr bwMode="auto">
              <a:xfrm flipV="1">
                <a:off x="2112" y="1420"/>
                <a:ext cx="311" cy="52"/>
              </a:xfrm>
              <a:prstGeom prst="line">
                <a:avLst/>
              </a:prstGeom>
              <a:noFill/>
              <a:ln w="57150">
                <a:solidFill>
                  <a:srgbClr val="FF0000"/>
                </a:solidFill>
                <a:round/>
                <a:headEnd/>
                <a:tailEnd/>
              </a:ln>
              <a:effectLst/>
            </p:spPr>
            <p:txBody>
              <a:bodyPr/>
              <a:lstStyle/>
              <a:p>
                <a:endParaRPr lang="en-US"/>
              </a:p>
            </p:txBody>
          </p:sp>
          <p:sp>
            <p:nvSpPr>
              <p:cNvPr id="50217" name="Line 41"/>
              <p:cNvSpPr>
                <a:spLocks noChangeShapeType="1"/>
              </p:cNvSpPr>
              <p:nvPr/>
            </p:nvSpPr>
            <p:spPr bwMode="auto">
              <a:xfrm>
                <a:off x="2448" y="1680"/>
                <a:ext cx="720" cy="0"/>
              </a:xfrm>
              <a:prstGeom prst="line">
                <a:avLst/>
              </a:prstGeom>
              <a:noFill/>
              <a:ln w="57150">
                <a:solidFill>
                  <a:srgbClr val="FF0000"/>
                </a:solidFill>
                <a:round/>
                <a:headEnd/>
                <a:tailEnd/>
              </a:ln>
              <a:effectLst/>
            </p:spPr>
            <p:txBody>
              <a:bodyPr/>
              <a:lstStyle/>
              <a:p>
                <a:endParaRPr lang="en-US"/>
              </a:p>
            </p:txBody>
          </p:sp>
          <p:sp>
            <p:nvSpPr>
              <p:cNvPr id="50218" name="Line 42"/>
              <p:cNvSpPr>
                <a:spLocks noChangeShapeType="1"/>
              </p:cNvSpPr>
              <p:nvPr/>
            </p:nvSpPr>
            <p:spPr bwMode="auto">
              <a:xfrm flipH="1">
                <a:off x="3168" y="1296"/>
                <a:ext cx="720" cy="384"/>
              </a:xfrm>
              <a:prstGeom prst="line">
                <a:avLst/>
              </a:prstGeom>
              <a:noFill/>
              <a:ln w="57150">
                <a:solidFill>
                  <a:srgbClr val="FF0000"/>
                </a:solidFill>
                <a:round/>
                <a:headEnd/>
                <a:tailEnd/>
              </a:ln>
              <a:effectLst/>
            </p:spPr>
            <p:txBody>
              <a:bodyPr/>
              <a:lstStyle/>
              <a:p>
                <a:endParaRPr lang="en-US"/>
              </a:p>
            </p:txBody>
          </p:sp>
          <p:sp>
            <p:nvSpPr>
              <p:cNvPr id="50219" name="Line 43"/>
              <p:cNvSpPr>
                <a:spLocks noChangeShapeType="1"/>
              </p:cNvSpPr>
              <p:nvPr/>
            </p:nvSpPr>
            <p:spPr bwMode="auto">
              <a:xfrm flipV="1">
                <a:off x="3888" y="1248"/>
                <a:ext cx="576" cy="48"/>
              </a:xfrm>
              <a:prstGeom prst="line">
                <a:avLst/>
              </a:prstGeom>
              <a:noFill/>
              <a:ln w="57150">
                <a:solidFill>
                  <a:srgbClr val="FF0000"/>
                </a:solidFill>
                <a:round/>
                <a:headEnd/>
                <a:tailEnd/>
              </a:ln>
              <a:effectLst/>
            </p:spPr>
            <p:txBody>
              <a:bodyPr/>
              <a:lstStyle/>
              <a:p>
                <a:endParaRPr lang="en-US"/>
              </a:p>
            </p:txBody>
          </p:sp>
        </p:grpSp>
        <p:sp>
          <p:nvSpPr>
            <p:cNvPr id="50223" name="Line 47"/>
            <p:cNvSpPr>
              <a:spLocks noChangeShapeType="1"/>
            </p:cNvSpPr>
            <p:nvPr/>
          </p:nvSpPr>
          <p:spPr bwMode="auto">
            <a:xfrm flipV="1">
              <a:off x="3168" y="2256"/>
              <a:ext cx="2352" cy="0"/>
            </a:xfrm>
            <a:prstGeom prst="line">
              <a:avLst/>
            </a:prstGeom>
            <a:noFill/>
            <a:ln w="57150">
              <a:solidFill>
                <a:srgbClr val="FFFF00"/>
              </a:solidFill>
              <a:prstDash val="sysDot"/>
              <a:round/>
              <a:headEnd/>
              <a:tailEnd/>
            </a:ln>
            <a:effectLst/>
          </p:spPr>
          <p:txBody>
            <a:bodyPr/>
            <a:lstStyle/>
            <a:p>
              <a:endParaRPr lang="en-US"/>
            </a:p>
          </p:txBody>
        </p:sp>
      </p:grpSp>
    </p:spTree>
    <p:extLst>
      <p:ext uri="{BB962C8B-B14F-4D97-AF65-F5344CB8AC3E}">
        <p14:creationId xmlns:p14="http://schemas.microsoft.com/office/powerpoint/2010/main" val="23301186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Ray tracing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Conceptually simple but hard to do fast</a:t>
            </a:r>
          </a:p>
          <a:p>
            <a:endParaRPr lang="en-US" dirty="0" smtClean="0"/>
          </a:p>
          <a:p>
            <a:r>
              <a:rPr lang="en-US" dirty="0" smtClean="0"/>
              <a:t>Full solution requires tracing millions of rays for many inter-reflections</a:t>
            </a:r>
          </a:p>
          <a:p>
            <a:endParaRPr lang="en-US" dirty="0" smtClean="0"/>
          </a:p>
          <a:p>
            <a:r>
              <a:rPr lang="en-US" dirty="0" smtClean="0"/>
              <a:t>Design choices</a:t>
            </a:r>
          </a:p>
          <a:p>
            <a:pPr lvl="1"/>
            <a:r>
              <a:rPr lang="en-US" dirty="0" smtClean="0"/>
              <a:t>Ray paths: Light to camera vs. camera to light?</a:t>
            </a:r>
          </a:p>
          <a:p>
            <a:pPr lvl="1"/>
            <a:r>
              <a:rPr lang="en-US" dirty="0" smtClean="0"/>
              <a:t>How many samples per pixel (avoid aliasing)?</a:t>
            </a:r>
          </a:p>
          <a:p>
            <a:pPr lvl="1"/>
            <a:r>
              <a:rPr lang="en-US" dirty="0" smtClean="0"/>
              <a:t>How to sample diffuse reflections?</a:t>
            </a:r>
          </a:p>
          <a:p>
            <a:pPr lvl="1"/>
            <a:r>
              <a:rPr lang="en-US" dirty="0" smtClean="0"/>
              <a:t>How many inter-reflections to allow?</a:t>
            </a:r>
          </a:p>
          <a:p>
            <a:pPr lvl="1"/>
            <a:r>
              <a:rPr lang="en-US" dirty="0" smtClean="0"/>
              <a:t>Deal with subsurface scattering, etc?</a:t>
            </a:r>
          </a:p>
          <a:p>
            <a:endParaRPr lang="en-US" dirty="0" smtClean="0"/>
          </a:p>
          <a:p>
            <a:endParaRPr lang="en-US" dirty="0"/>
          </a:p>
        </p:txBody>
      </p:sp>
      <p:pic>
        <p:nvPicPr>
          <p:cNvPr id="296962" name="Picture 2" descr="http://itchstudios.com/psg/tuts/hand.jpg"/>
          <p:cNvPicPr>
            <a:picLocks noChangeAspect="1" noChangeArrowheads="1"/>
          </p:cNvPicPr>
          <p:nvPr/>
        </p:nvPicPr>
        <p:blipFill>
          <a:blip r:embed="rId2" cstate="print"/>
          <a:srcRect/>
          <a:stretch>
            <a:fillRect/>
          </a:stretch>
        </p:blipFill>
        <p:spPr bwMode="auto">
          <a:xfrm>
            <a:off x="6858000" y="4800600"/>
            <a:ext cx="1447800" cy="1915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6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0706" name="Rectangle 2"/>
          <p:cNvSpPr>
            <a:spLocks noGrp="1" noChangeArrowheads="1"/>
          </p:cNvSpPr>
          <p:nvPr>
            <p:ph type="title"/>
          </p:nvPr>
        </p:nvSpPr>
        <p:spPr/>
        <p:txBody>
          <a:bodyPr/>
          <a:lstStyle/>
          <a:p>
            <a:r>
              <a:rPr lang="en-US"/>
              <a:t>Environment Maps</a:t>
            </a:r>
          </a:p>
        </p:txBody>
      </p:sp>
      <p:sp>
        <p:nvSpPr>
          <p:cNvPr id="1480707" name="Rectangle 3"/>
          <p:cNvSpPr>
            <a:spLocks noGrp="1" noChangeArrowheads="1"/>
          </p:cNvSpPr>
          <p:nvPr>
            <p:ph type="body" idx="1"/>
          </p:nvPr>
        </p:nvSpPr>
        <p:spPr/>
        <p:txBody>
          <a:bodyPr/>
          <a:lstStyle/>
          <a:p>
            <a:r>
              <a:rPr lang="en-US"/>
              <a:t>The environment map may take various forms:</a:t>
            </a:r>
          </a:p>
          <a:p>
            <a:pPr lvl="1"/>
            <a:r>
              <a:rPr lang="en-US"/>
              <a:t>Cubic mapping</a:t>
            </a:r>
          </a:p>
          <a:p>
            <a:pPr lvl="1"/>
            <a:r>
              <a:rPr lang="en-US"/>
              <a:t>Spherical mapping</a:t>
            </a:r>
          </a:p>
          <a:p>
            <a:pPr lvl="1"/>
            <a:r>
              <a:rPr lang="en-US"/>
              <a:t>other</a:t>
            </a:r>
          </a:p>
          <a:p>
            <a:r>
              <a:rPr lang="en-US"/>
              <a:t>Describes the shape of the surface on which the map “resides”</a:t>
            </a:r>
          </a:p>
          <a:p>
            <a:r>
              <a:rPr lang="en-US"/>
              <a:t>Determines how the map is generated and how it is indexed</a:t>
            </a:r>
          </a:p>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8" name="Rectangle 2"/>
          <p:cNvSpPr>
            <a:spLocks noGrp="1" noChangeArrowheads="1"/>
          </p:cNvSpPr>
          <p:nvPr>
            <p:ph type="title"/>
          </p:nvPr>
        </p:nvSpPr>
        <p:spPr/>
        <p:txBody>
          <a:bodyPr/>
          <a:lstStyle/>
          <a:p>
            <a:r>
              <a:rPr lang="en-US" sz="4000" dirty="0"/>
              <a:t>Cubic Map Example</a:t>
            </a:r>
          </a:p>
        </p:txBody>
      </p:sp>
      <p:pic>
        <p:nvPicPr>
          <p:cNvPr id="1483779" name="Picture 3" descr="copper_teapot"/>
          <p:cNvPicPr>
            <a:picLocks noChangeAspect="1" noChangeArrowheads="1"/>
          </p:cNvPicPr>
          <p:nvPr/>
        </p:nvPicPr>
        <p:blipFill>
          <a:blip r:embed="rId3" cstate="print"/>
          <a:srcRect/>
          <a:stretch>
            <a:fillRect/>
          </a:stretch>
        </p:blipFill>
        <p:spPr bwMode="auto">
          <a:xfrm>
            <a:off x="4876800" y="1828800"/>
            <a:ext cx="4038600" cy="3216275"/>
          </a:xfrm>
          <a:prstGeom prst="rect">
            <a:avLst/>
          </a:prstGeom>
          <a:noFill/>
        </p:spPr>
      </p:pic>
      <p:pic>
        <p:nvPicPr>
          <p:cNvPr id="1483780" name="Picture 4" descr="unfolded_cube"/>
          <p:cNvPicPr>
            <a:picLocks noChangeAspect="1" noChangeArrowheads="1"/>
          </p:cNvPicPr>
          <p:nvPr/>
        </p:nvPicPr>
        <p:blipFill>
          <a:blip r:embed="rId4" cstate="print"/>
          <a:srcRect/>
          <a:stretch>
            <a:fillRect/>
          </a:stretch>
        </p:blipFill>
        <p:spPr bwMode="auto">
          <a:xfrm>
            <a:off x="381000" y="1828800"/>
            <a:ext cx="4292600" cy="32258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2754" name="Rectangle 2"/>
          <p:cNvSpPr>
            <a:spLocks noGrp="1" noChangeArrowheads="1"/>
          </p:cNvSpPr>
          <p:nvPr>
            <p:ph type="title"/>
          </p:nvPr>
        </p:nvSpPr>
        <p:spPr/>
        <p:txBody>
          <a:bodyPr/>
          <a:lstStyle/>
          <a:p>
            <a:r>
              <a:rPr lang="en-US"/>
              <a:t>Cubic Mapping</a:t>
            </a:r>
          </a:p>
        </p:txBody>
      </p:sp>
      <p:sp>
        <p:nvSpPr>
          <p:cNvPr id="1482755" name="Rectangle 3"/>
          <p:cNvSpPr>
            <a:spLocks noGrp="1" noChangeArrowheads="1"/>
          </p:cNvSpPr>
          <p:nvPr>
            <p:ph type="body" idx="1"/>
          </p:nvPr>
        </p:nvSpPr>
        <p:spPr>
          <a:xfrm>
            <a:off x="533400" y="1219200"/>
            <a:ext cx="8229600" cy="5029200"/>
          </a:xfrm>
        </p:spPr>
        <p:txBody>
          <a:bodyPr>
            <a:normAutofit fontScale="92500" lnSpcReduction="20000"/>
          </a:bodyPr>
          <a:lstStyle/>
          <a:p>
            <a:r>
              <a:rPr lang="en-US" dirty="0"/>
              <a:t>The map resides on the surfaces of a cube around the object</a:t>
            </a:r>
          </a:p>
          <a:p>
            <a:pPr lvl="1"/>
            <a:r>
              <a:rPr lang="en-US" dirty="0"/>
              <a:t>Typically, align the faces of the cube with the coordinate axes</a:t>
            </a:r>
          </a:p>
          <a:p>
            <a:r>
              <a:rPr lang="en-US" dirty="0"/>
              <a:t>To generate the map:</a:t>
            </a:r>
          </a:p>
          <a:p>
            <a:pPr lvl="1"/>
            <a:r>
              <a:rPr lang="en-US" dirty="0"/>
              <a:t>For each face of the cube, render the world from the center of the object with the cube face as the image plane</a:t>
            </a:r>
          </a:p>
          <a:p>
            <a:pPr lvl="2"/>
            <a:r>
              <a:rPr lang="en-US" dirty="0"/>
              <a:t>Rendering can be arbitrarily complex (it’s off-line)</a:t>
            </a:r>
          </a:p>
          <a:p>
            <a:r>
              <a:rPr lang="en-US" dirty="0"/>
              <a:t>To use the map:</a:t>
            </a:r>
          </a:p>
          <a:p>
            <a:pPr lvl="1"/>
            <a:r>
              <a:rPr lang="en-US" dirty="0"/>
              <a:t>Index the R ray into the correct cube face</a:t>
            </a:r>
          </a:p>
          <a:p>
            <a:pPr lvl="1"/>
            <a:r>
              <a:rPr lang="en-US" dirty="0"/>
              <a:t>Compute texture coordinates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970" name="Rectangle 2"/>
          <p:cNvSpPr>
            <a:spLocks noGrp="1" noChangeArrowheads="1"/>
          </p:cNvSpPr>
          <p:nvPr>
            <p:ph type="title"/>
          </p:nvPr>
        </p:nvSpPr>
        <p:spPr/>
        <p:txBody>
          <a:bodyPr/>
          <a:lstStyle/>
          <a:p>
            <a:r>
              <a:rPr lang="en-US" dirty="0" smtClean="0"/>
              <a:t>Spherical Map Example</a:t>
            </a:r>
            <a:endParaRPr lang="en-US" dirty="0"/>
          </a:p>
        </p:txBody>
      </p:sp>
      <p:pic>
        <p:nvPicPr>
          <p:cNvPr id="1491971" name="Picture 3" descr="gl_map"/>
          <p:cNvPicPr>
            <a:picLocks noChangeAspect="1" noChangeArrowheads="1"/>
          </p:cNvPicPr>
          <p:nvPr/>
        </p:nvPicPr>
        <p:blipFill>
          <a:blip r:embed="rId3" cstate="print"/>
          <a:srcRect/>
          <a:stretch>
            <a:fillRect/>
          </a:stretch>
        </p:blipFill>
        <p:spPr bwMode="auto">
          <a:xfrm>
            <a:off x="304800" y="1828800"/>
            <a:ext cx="3810000" cy="3810000"/>
          </a:xfrm>
          <a:prstGeom prst="rect">
            <a:avLst/>
          </a:prstGeom>
          <a:noFill/>
        </p:spPr>
      </p:pic>
      <p:pic>
        <p:nvPicPr>
          <p:cNvPr id="1491972" name="Picture 4" descr="gl_spec_teapot"/>
          <p:cNvPicPr>
            <a:picLocks noChangeAspect="1" noChangeArrowheads="1"/>
          </p:cNvPicPr>
          <p:nvPr/>
        </p:nvPicPr>
        <p:blipFill>
          <a:blip r:embed="rId4" cstate="print"/>
          <a:srcRect/>
          <a:stretch>
            <a:fillRect/>
          </a:stretch>
        </p:blipFill>
        <p:spPr bwMode="auto">
          <a:xfrm>
            <a:off x="4267200" y="1828800"/>
            <a:ext cx="4724400" cy="3838575"/>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2"/>
          <p:cNvSpPr>
            <a:spLocks noGrp="1" noChangeArrowheads="1"/>
          </p:cNvSpPr>
          <p:nvPr>
            <p:ph type="title"/>
          </p:nvPr>
        </p:nvSpPr>
        <p:spPr/>
        <p:txBody>
          <a:bodyPr/>
          <a:lstStyle/>
          <a:p>
            <a:r>
              <a:rPr lang="en-US" dirty="0"/>
              <a:t>Sphere </a:t>
            </a:r>
            <a:r>
              <a:rPr lang="en-US" dirty="0" smtClean="0"/>
              <a:t>mapping</a:t>
            </a:r>
            <a:endParaRPr lang="en-US" dirty="0"/>
          </a:p>
        </p:txBody>
      </p:sp>
      <p:sp>
        <p:nvSpPr>
          <p:cNvPr id="1486851" name="Rectangle 3"/>
          <p:cNvSpPr>
            <a:spLocks noGrp="1" noChangeArrowheads="1"/>
          </p:cNvSpPr>
          <p:nvPr>
            <p:ph type="body" idx="1"/>
          </p:nvPr>
        </p:nvSpPr>
        <p:spPr/>
        <p:txBody>
          <a:bodyPr/>
          <a:lstStyle/>
          <a:p>
            <a:r>
              <a:rPr lang="en-US" dirty="0"/>
              <a:t>Map lives on a sphere</a:t>
            </a:r>
          </a:p>
          <a:p>
            <a:r>
              <a:rPr lang="en-US" dirty="0" smtClean="0"/>
              <a:t>To </a:t>
            </a:r>
            <a:r>
              <a:rPr lang="en-US" dirty="0"/>
              <a:t>generate the map:</a:t>
            </a:r>
          </a:p>
          <a:p>
            <a:pPr lvl="1"/>
            <a:r>
              <a:rPr lang="en-US" dirty="0"/>
              <a:t>Render a spherical panorama from the designed center point</a:t>
            </a:r>
          </a:p>
          <a:p>
            <a:r>
              <a:rPr lang="en-US" dirty="0" smtClean="0"/>
              <a:t>Rendering with environment map:</a:t>
            </a:r>
            <a:endParaRPr lang="en-US" dirty="0"/>
          </a:p>
          <a:p>
            <a:pPr lvl="1"/>
            <a:r>
              <a:rPr lang="en-US" dirty="0"/>
              <a:t>Use the orientation of the R ray to index directly into the sphere</a:t>
            </a:r>
          </a:p>
          <a:p>
            <a:pPr lvl="1"/>
            <a:endParaRPr lang="en-US" dirty="0"/>
          </a:p>
          <a:p>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682" name="Rectangle 2"/>
          <p:cNvSpPr>
            <a:spLocks noGrp="1" noChangeArrowheads="1"/>
          </p:cNvSpPr>
          <p:nvPr>
            <p:ph type="title"/>
          </p:nvPr>
        </p:nvSpPr>
        <p:spPr/>
        <p:txBody>
          <a:bodyPr/>
          <a:lstStyle/>
          <a:p>
            <a:r>
              <a:rPr lang="en-US"/>
              <a:t>What approximations are made?</a:t>
            </a:r>
          </a:p>
        </p:txBody>
      </p:sp>
      <p:sp>
        <p:nvSpPr>
          <p:cNvPr id="1479683" name="Rectangle 3"/>
          <p:cNvSpPr>
            <a:spLocks noGrp="1" noChangeArrowheads="1"/>
          </p:cNvSpPr>
          <p:nvPr>
            <p:ph type="body" idx="1"/>
          </p:nvPr>
        </p:nvSpPr>
        <p:spPr/>
        <p:txBody>
          <a:bodyPr>
            <a:normAutofit fontScale="92500" lnSpcReduction="10000"/>
          </a:bodyPr>
          <a:lstStyle/>
          <a:p>
            <a:r>
              <a:rPr lang="en-US" dirty="0"/>
              <a:t>The map should contain a view of the world with the point of interest on the object as the Center of Projection</a:t>
            </a:r>
          </a:p>
          <a:p>
            <a:pPr lvl="1"/>
            <a:r>
              <a:rPr lang="en-US" dirty="0"/>
              <a:t>We can’t store a separate map for each point, so one map is used with the COP at the center of the object</a:t>
            </a:r>
          </a:p>
          <a:p>
            <a:pPr lvl="1"/>
            <a:r>
              <a:rPr lang="en-US" dirty="0"/>
              <a:t>Introduces distortions in the reflection, but we usually don’t notice</a:t>
            </a:r>
          </a:p>
          <a:p>
            <a:pPr lvl="1"/>
            <a:r>
              <a:rPr lang="en-US" dirty="0"/>
              <a:t>Distortions are minimized for a small object in a large room</a:t>
            </a:r>
          </a:p>
          <a:p>
            <a:endParaRPr lang="en-US" dirty="0"/>
          </a:p>
          <a:p>
            <a:r>
              <a:rPr lang="en-US" dirty="0"/>
              <a:t>The object will not reflect itself!</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96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796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968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7968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796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968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rot="10800000">
            <a:off x="1066800" y="2930106"/>
            <a:ext cx="609600" cy="381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219200" y="2209800"/>
            <a:ext cx="990600" cy="1676400"/>
          </a:xfrm>
          <a:prstGeom prst="rect">
            <a:avLst/>
          </a:prstGeom>
          <a:solidFill>
            <a:schemeClr val="bg1">
              <a:lumMod val="95000"/>
            </a:schemeClr>
          </a:solidFill>
          <a:ln>
            <a:solidFill>
              <a:schemeClr val="tx1"/>
            </a:solidFill>
          </a:ln>
          <a:scene3d>
            <a:camera prst="perspectiveContrastingRightFacing">
              <a:rot lat="0" lon="18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457200" y="228600"/>
            <a:ext cx="8229600" cy="914400"/>
          </a:xfrm>
        </p:spPr>
        <p:txBody>
          <a:bodyPr>
            <a:normAutofit fontScale="90000"/>
          </a:bodyPr>
          <a:lstStyle/>
          <a:p>
            <a:r>
              <a:rPr lang="en-US" dirty="0" smtClean="0"/>
              <a:t>Rendering with environment maps and local models</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3276600" y="1905000"/>
            <a:ext cx="4883978" cy="4419600"/>
          </a:xfrm>
          <a:prstGeom prst="rect">
            <a:avLst/>
          </a:prstGeom>
          <a:noFill/>
          <a:ln w="9525">
            <a:noFill/>
            <a:miter lim="800000"/>
            <a:headEnd/>
            <a:tailEnd/>
          </a:ln>
        </p:spPr>
      </p:pic>
      <p:cxnSp>
        <p:nvCxnSpPr>
          <p:cNvPr id="6" name="Straight Arrow Connector 5"/>
          <p:cNvCxnSpPr/>
          <p:nvPr/>
        </p:nvCxnSpPr>
        <p:spPr>
          <a:xfrm>
            <a:off x="1752600" y="3352800"/>
            <a:ext cx="4114800" cy="2286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931653" y="2804372"/>
            <a:ext cx="152400" cy="1524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04800" y="2590800"/>
            <a:ext cx="1447800" cy="646331"/>
          </a:xfrm>
          <a:prstGeom prst="rect">
            <a:avLst/>
          </a:prstGeom>
          <a:noFill/>
        </p:spPr>
        <p:txBody>
          <a:bodyPr wrap="square" rtlCol="0">
            <a:spAutoFit/>
          </a:bodyPr>
          <a:lstStyle/>
          <a:p>
            <a:pPr algn="ctr"/>
            <a:r>
              <a:rPr lang="en-US" dirty="0" smtClean="0"/>
              <a:t>camera center</a:t>
            </a:r>
            <a:endParaRPr lang="en-US" dirty="0"/>
          </a:p>
        </p:txBody>
      </p:sp>
      <p:sp>
        <p:nvSpPr>
          <p:cNvPr id="12" name="TextBox 11"/>
          <p:cNvSpPr txBox="1"/>
          <p:nvPr/>
        </p:nvSpPr>
        <p:spPr>
          <a:xfrm>
            <a:off x="1066800" y="1752600"/>
            <a:ext cx="1441420" cy="369332"/>
          </a:xfrm>
          <a:prstGeom prst="rect">
            <a:avLst/>
          </a:prstGeom>
          <a:noFill/>
        </p:spPr>
        <p:txBody>
          <a:bodyPr wrap="none" rtlCol="0">
            <a:spAutoFit/>
          </a:bodyPr>
          <a:lstStyle/>
          <a:p>
            <a:r>
              <a:rPr lang="en-US" dirty="0" smtClean="0"/>
              <a:t>image plane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Storing spherical environment maps</a:t>
            </a:r>
            <a:endParaRPr lang="en-US" dirty="0"/>
          </a:p>
        </p:txBody>
      </p:sp>
      <p:pic>
        <p:nvPicPr>
          <p:cNvPr id="4" name="Content Placeholder 3"/>
          <p:cNvPicPr>
            <a:picLocks noGrp="1" noChangeAspect="1"/>
          </p:cNvPicPr>
          <p:nvPr>
            <p:ph idx="1"/>
          </p:nvPr>
        </p:nvPicPr>
        <p:blipFill>
          <a:blip r:embed="rId2"/>
          <a:srcRect t="-63887" b="-63887"/>
          <a:stretch>
            <a:fillRect/>
          </a:stretch>
        </p:blipFill>
        <p:spPr/>
      </p:pic>
    </p:spTree>
    <p:extLst>
      <p:ext uri="{BB962C8B-B14F-4D97-AF65-F5344CB8AC3E}">
        <p14:creationId xmlns:p14="http://schemas.microsoft.com/office/powerpoint/2010/main" val="12205319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Equirectangular</a:t>
            </a:r>
            <a:r>
              <a:rPr lang="en-US" sz="3200" dirty="0" smtClean="0"/>
              <a:t> (latitude-longitude) projection</a:t>
            </a:r>
            <a:endParaRPr lang="en-US" sz="3200" dirty="0"/>
          </a:p>
        </p:txBody>
      </p:sp>
      <p:pic>
        <p:nvPicPr>
          <p:cNvPr id="3" name="Picture 2" descr="pano_axehekzvnlsmo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05000"/>
            <a:ext cx="7543800" cy="3771900"/>
          </a:xfrm>
          <a:prstGeom prst="rect">
            <a:avLst/>
          </a:prstGeom>
        </p:spPr>
      </p:pic>
    </p:spTree>
    <p:extLst>
      <p:ext uri="{BB962C8B-B14F-4D97-AF65-F5344CB8AC3E}">
        <p14:creationId xmlns:p14="http://schemas.microsoft.com/office/powerpoint/2010/main" val="498503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Cutting and Folding</a:t>
            </a:r>
          </a:p>
        </p:txBody>
      </p:sp>
      <p:sp>
        <p:nvSpPr>
          <p:cNvPr id="72707" name="Rectangle 3"/>
          <p:cNvSpPr>
            <a:spLocks noGrp="1" noChangeArrowheads="1"/>
          </p:cNvSpPr>
          <p:nvPr>
            <p:ph type="body" idx="1"/>
          </p:nvPr>
        </p:nvSpPr>
        <p:spPr>
          <a:xfrm>
            <a:off x="347663" y="4598988"/>
            <a:ext cx="8415337" cy="1954212"/>
          </a:xfrm>
        </p:spPr>
        <p:txBody>
          <a:bodyPr>
            <a:normAutofit/>
          </a:bodyPr>
          <a:lstStyle/>
          <a:p>
            <a:pPr>
              <a:lnSpc>
                <a:spcPct val="100000"/>
              </a:lnSpc>
            </a:pPr>
            <a:endParaRPr lang="en-US" sz="2400" dirty="0">
              <a:solidFill>
                <a:schemeClr val="tx1"/>
              </a:solidFill>
            </a:endParaRPr>
          </a:p>
          <a:p>
            <a:pPr>
              <a:lnSpc>
                <a:spcPct val="100000"/>
              </a:lnSpc>
            </a:pPr>
            <a:r>
              <a:rPr lang="en-US" sz="2400" dirty="0">
                <a:solidFill>
                  <a:schemeClr val="tx1"/>
                </a:solidFill>
              </a:rPr>
              <a:t>``Fold’’ along </a:t>
            </a:r>
            <a:r>
              <a:rPr lang="en-US" sz="2400" dirty="0" err="1">
                <a:solidFill>
                  <a:schemeClr val="tx1"/>
                </a:solidFill>
              </a:rPr>
              <a:t>polylines</a:t>
            </a:r>
            <a:r>
              <a:rPr lang="en-US" sz="2400" dirty="0">
                <a:solidFill>
                  <a:schemeClr val="tx1"/>
                </a:solidFill>
              </a:rPr>
              <a:t> and at corners</a:t>
            </a:r>
          </a:p>
          <a:p>
            <a:pPr>
              <a:lnSpc>
                <a:spcPct val="100000"/>
              </a:lnSpc>
            </a:pPr>
            <a:r>
              <a:rPr lang="en-US" sz="2400" dirty="0">
                <a:solidFill>
                  <a:schemeClr val="tx1"/>
                </a:solidFill>
              </a:rPr>
              <a:t>``Cut’’ at ends of </a:t>
            </a:r>
            <a:r>
              <a:rPr lang="en-US" sz="2400" dirty="0" err="1">
                <a:solidFill>
                  <a:schemeClr val="tx1"/>
                </a:solidFill>
              </a:rPr>
              <a:t>polylines</a:t>
            </a:r>
            <a:r>
              <a:rPr lang="en-US" sz="2400" dirty="0">
                <a:solidFill>
                  <a:schemeClr val="tx1"/>
                </a:solidFill>
              </a:rPr>
              <a:t> and along vertical-sky boundary</a:t>
            </a:r>
          </a:p>
          <a:p>
            <a:pPr>
              <a:lnSpc>
                <a:spcPct val="100000"/>
              </a:lnSpc>
            </a:pPr>
            <a:endParaRPr lang="en-US" sz="2400" dirty="0"/>
          </a:p>
        </p:txBody>
      </p:sp>
      <p:pic>
        <p:nvPicPr>
          <p:cNvPr id="72708" name="Picture 4" descr="amtrak_cutfold"/>
          <p:cNvPicPr preferRelativeResize="0">
            <a:picLocks noChangeAspect="1" noChangeArrowheads="1"/>
          </p:cNvPicPr>
          <p:nvPr/>
        </p:nvPicPr>
        <p:blipFill>
          <a:blip r:embed="rId2" cstate="print"/>
          <a:srcRect/>
          <a:stretch>
            <a:fillRect/>
          </a:stretch>
        </p:blipFill>
        <p:spPr bwMode="auto">
          <a:xfrm>
            <a:off x="5029200" y="1828800"/>
            <a:ext cx="3886200" cy="2859088"/>
          </a:xfrm>
          <a:prstGeom prst="rect">
            <a:avLst/>
          </a:prstGeom>
          <a:noFill/>
        </p:spPr>
      </p:pic>
      <p:sp>
        <p:nvSpPr>
          <p:cNvPr id="72717" name="AutoShape 13"/>
          <p:cNvSpPr>
            <a:spLocks noChangeArrowheads="1"/>
          </p:cNvSpPr>
          <p:nvPr/>
        </p:nvSpPr>
        <p:spPr bwMode="auto">
          <a:xfrm>
            <a:off x="4191000" y="3048000"/>
            <a:ext cx="685800" cy="381000"/>
          </a:xfrm>
          <a:prstGeom prst="right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p>
            <a:endParaRPr lang="en-US"/>
          </a:p>
        </p:txBody>
      </p:sp>
      <p:grpSp>
        <p:nvGrpSpPr>
          <p:cNvPr id="2" name="Group 14"/>
          <p:cNvGrpSpPr>
            <a:grpSpLocks/>
          </p:cNvGrpSpPr>
          <p:nvPr/>
        </p:nvGrpSpPr>
        <p:grpSpPr bwMode="auto">
          <a:xfrm>
            <a:off x="304800" y="1860550"/>
            <a:ext cx="3733800" cy="2751138"/>
            <a:chOff x="3168" y="1200"/>
            <a:chExt cx="2352" cy="1733"/>
          </a:xfrm>
        </p:grpSpPr>
        <p:grpSp>
          <p:nvGrpSpPr>
            <p:cNvPr id="3" name="Group 15"/>
            <p:cNvGrpSpPr>
              <a:grpSpLocks/>
            </p:cNvGrpSpPr>
            <p:nvPr/>
          </p:nvGrpSpPr>
          <p:grpSpPr bwMode="auto">
            <a:xfrm>
              <a:off x="3168" y="1200"/>
              <a:ext cx="2352" cy="1733"/>
              <a:chOff x="2112" y="144"/>
              <a:chExt cx="2352" cy="1733"/>
            </a:xfrm>
          </p:grpSpPr>
          <p:pic>
            <p:nvPicPr>
              <p:cNvPr id="72720" name="Picture 16" descr="Amtrak5_l"/>
              <p:cNvPicPr>
                <a:picLocks noChangeAspect="1" noChangeArrowheads="1"/>
              </p:cNvPicPr>
              <p:nvPr/>
            </p:nvPicPr>
            <p:blipFill>
              <a:blip r:embed="rId3" cstate="print"/>
              <a:srcRect/>
              <a:stretch>
                <a:fillRect/>
              </a:stretch>
            </p:blipFill>
            <p:spPr bwMode="auto">
              <a:xfrm>
                <a:off x="2112" y="144"/>
                <a:ext cx="2352" cy="1733"/>
              </a:xfrm>
              <a:prstGeom prst="rect">
                <a:avLst/>
              </a:prstGeom>
              <a:noFill/>
            </p:spPr>
          </p:pic>
          <p:sp>
            <p:nvSpPr>
              <p:cNvPr id="72721" name="Line 17"/>
              <p:cNvSpPr>
                <a:spLocks noChangeAspect="1" noChangeShapeType="1"/>
              </p:cNvSpPr>
              <p:nvPr/>
            </p:nvSpPr>
            <p:spPr bwMode="auto">
              <a:xfrm flipV="1">
                <a:off x="2112" y="1420"/>
                <a:ext cx="311" cy="52"/>
              </a:xfrm>
              <a:prstGeom prst="line">
                <a:avLst/>
              </a:prstGeom>
              <a:noFill/>
              <a:ln w="57150">
                <a:solidFill>
                  <a:srgbClr val="FF0000"/>
                </a:solidFill>
                <a:round/>
                <a:headEnd/>
                <a:tailEnd/>
              </a:ln>
              <a:effectLst/>
            </p:spPr>
            <p:txBody>
              <a:bodyPr/>
              <a:lstStyle/>
              <a:p>
                <a:endParaRPr lang="en-US"/>
              </a:p>
            </p:txBody>
          </p:sp>
          <p:sp>
            <p:nvSpPr>
              <p:cNvPr id="72722" name="Line 18"/>
              <p:cNvSpPr>
                <a:spLocks noChangeShapeType="1"/>
              </p:cNvSpPr>
              <p:nvPr/>
            </p:nvSpPr>
            <p:spPr bwMode="auto">
              <a:xfrm>
                <a:off x="2448" y="1680"/>
                <a:ext cx="720" cy="0"/>
              </a:xfrm>
              <a:prstGeom prst="line">
                <a:avLst/>
              </a:prstGeom>
              <a:noFill/>
              <a:ln w="57150">
                <a:solidFill>
                  <a:srgbClr val="FF0000"/>
                </a:solidFill>
                <a:round/>
                <a:headEnd/>
                <a:tailEnd/>
              </a:ln>
              <a:effectLst/>
            </p:spPr>
            <p:txBody>
              <a:bodyPr/>
              <a:lstStyle/>
              <a:p>
                <a:endParaRPr lang="en-US"/>
              </a:p>
            </p:txBody>
          </p:sp>
          <p:sp>
            <p:nvSpPr>
              <p:cNvPr id="72723" name="Line 19"/>
              <p:cNvSpPr>
                <a:spLocks noChangeShapeType="1"/>
              </p:cNvSpPr>
              <p:nvPr/>
            </p:nvSpPr>
            <p:spPr bwMode="auto">
              <a:xfrm flipH="1">
                <a:off x="3168" y="1296"/>
                <a:ext cx="720" cy="384"/>
              </a:xfrm>
              <a:prstGeom prst="line">
                <a:avLst/>
              </a:prstGeom>
              <a:noFill/>
              <a:ln w="57150">
                <a:solidFill>
                  <a:srgbClr val="FF0000"/>
                </a:solidFill>
                <a:round/>
                <a:headEnd/>
                <a:tailEnd/>
              </a:ln>
              <a:effectLst/>
            </p:spPr>
            <p:txBody>
              <a:bodyPr/>
              <a:lstStyle/>
              <a:p>
                <a:endParaRPr lang="en-US"/>
              </a:p>
            </p:txBody>
          </p:sp>
          <p:sp>
            <p:nvSpPr>
              <p:cNvPr id="72724" name="Line 20"/>
              <p:cNvSpPr>
                <a:spLocks noChangeShapeType="1"/>
              </p:cNvSpPr>
              <p:nvPr/>
            </p:nvSpPr>
            <p:spPr bwMode="auto">
              <a:xfrm flipV="1">
                <a:off x="3888" y="1248"/>
                <a:ext cx="576" cy="48"/>
              </a:xfrm>
              <a:prstGeom prst="line">
                <a:avLst/>
              </a:prstGeom>
              <a:noFill/>
              <a:ln w="57150">
                <a:solidFill>
                  <a:srgbClr val="FF0000"/>
                </a:solidFill>
                <a:round/>
                <a:headEnd/>
                <a:tailEnd/>
              </a:ln>
              <a:effectLst/>
            </p:spPr>
            <p:txBody>
              <a:bodyPr/>
              <a:lstStyle/>
              <a:p>
                <a:endParaRPr lang="en-US"/>
              </a:p>
            </p:txBody>
          </p:sp>
        </p:grpSp>
        <p:sp>
          <p:nvSpPr>
            <p:cNvPr id="72725" name="Line 21"/>
            <p:cNvSpPr>
              <a:spLocks noChangeShapeType="1"/>
            </p:cNvSpPr>
            <p:nvPr/>
          </p:nvSpPr>
          <p:spPr bwMode="auto">
            <a:xfrm flipV="1">
              <a:off x="3168" y="2256"/>
              <a:ext cx="2352" cy="0"/>
            </a:xfrm>
            <a:prstGeom prst="line">
              <a:avLst/>
            </a:prstGeom>
            <a:noFill/>
            <a:ln w="57150">
              <a:solidFill>
                <a:srgbClr val="FFFF00"/>
              </a:solidFill>
              <a:prstDash val="sysDot"/>
              <a:round/>
              <a:headEnd/>
              <a:tailEnd/>
            </a:ln>
            <a:effectLst/>
          </p:spPr>
          <p:txBody>
            <a:bodyPr/>
            <a:lstStyle/>
            <a:p>
              <a:endParaRPr lang="en-US"/>
            </a:p>
          </p:txBody>
        </p:sp>
      </p:grpSp>
    </p:spTree>
    <p:extLst>
      <p:ext uri="{BB962C8B-B14F-4D97-AF65-F5344CB8AC3E}">
        <p14:creationId xmlns:p14="http://schemas.microsoft.com/office/powerpoint/2010/main" val="36736045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quirectangular-projec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4576465"/>
          </a:xfrm>
          <a:prstGeom prst="rect">
            <a:avLst/>
          </a:prstGeom>
        </p:spPr>
      </p:pic>
      <p:sp>
        <p:nvSpPr>
          <p:cNvPr id="6" name="Title 1"/>
          <p:cNvSpPr>
            <a:spLocks noGrp="1"/>
          </p:cNvSpPr>
          <p:nvPr>
            <p:ph type="title"/>
          </p:nvPr>
        </p:nvSpPr>
        <p:spPr/>
        <p:txBody>
          <a:bodyPr/>
          <a:lstStyle/>
          <a:p>
            <a:r>
              <a:rPr lang="en-US" sz="3200" dirty="0" err="1" smtClean="0"/>
              <a:t>Equirectangular</a:t>
            </a:r>
            <a:r>
              <a:rPr lang="en-US" sz="3200" dirty="0" smtClean="0"/>
              <a:t> (latitude-longitude) projection</a:t>
            </a:r>
            <a:endParaRPr lang="en-US" sz="3200" dirty="0"/>
          </a:p>
        </p:txBody>
      </p:sp>
    </p:spTree>
    <p:extLst>
      <p:ext uri="{BB962C8B-B14F-4D97-AF65-F5344CB8AC3E}">
        <p14:creationId xmlns:p14="http://schemas.microsoft.com/office/powerpoint/2010/main" val="14179088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7074" name="Rectangle 2"/>
          <p:cNvSpPr>
            <a:spLocks noGrp="1" noChangeArrowheads="1"/>
          </p:cNvSpPr>
          <p:nvPr>
            <p:ph type="title"/>
          </p:nvPr>
        </p:nvSpPr>
        <p:spPr/>
        <p:txBody>
          <a:bodyPr/>
          <a:lstStyle/>
          <a:p>
            <a:r>
              <a:rPr lang="en-US"/>
              <a:t>What about real scenes?</a:t>
            </a:r>
            <a:endParaRPr lang="ru-RU"/>
          </a:p>
        </p:txBody>
      </p:sp>
      <p:pic>
        <p:nvPicPr>
          <p:cNvPr id="1667075" name="Picture 3"/>
          <p:cNvPicPr>
            <a:picLocks noChangeAspect="1" noChangeArrowheads="1"/>
          </p:cNvPicPr>
          <p:nvPr/>
        </p:nvPicPr>
        <p:blipFill>
          <a:blip r:embed="rId2" cstate="print"/>
          <a:srcRect/>
          <a:stretch>
            <a:fillRect/>
          </a:stretch>
        </p:blipFill>
        <p:spPr bwMode="auto">
          <a:xfrm>
            <a:off x="514350" y="1143000"/>
            <a:ext cx="4057650" cy="2286000"/>
          </a:xfrm>
          <a:prstGeom prst="rect">
            <a:avLst/>
          </a:prstGeom>
          <a:noFill/>
          <a:ln w="9525">
            <a:noFill/>
            <a:miter lim="800000"/>
            <a:headEnd/>
            <a:tailEnd/>
          </a:ln>
          <a:effectLst/>
        </p:spPr>
      </p:pic>
      <p:pic>
        <p:nvPicPr>
          <p:cNvPr id="1667076" name="Picture 4"/>
          <p:cNvPicPr>
            <a:picLocks noChangeAspect="1" noChangeArrowheads="1"/>
          </p:cNvPicPr>
          <p:nvPr/>
        </p:nvPicPr>
        <p:blipFill>
          <a:blip r:embed="rId3" cstate="print"/>
          <a:srcRect/>
          <a:stretch>
            <a:fillRect/>
          </a:stretch>
        </p:blipFill>
        <p:spPr bwMode="auto">
          <a:xfrm>
            <a:off x="4876800" y="2514600"/>
            <a:ext cx="4057650" cy="2286000"/>
          </a:xfrm>
          <a:prstGeom prst="rect">
            <a:avLst/>
          </a:prstGeom>
          <a:noFill/>
          <a:ln w="9525">
            <a:noFill/>
            <a:miter lim="800000"/>
            <a:headEnd/>
            <a:tailEnd/>
          </a:ln>
          <a:effectLst/>
        </p:spPr>
      </p:pic>
      <p:pic>
        <p:nvPicPr>
          <p:cNvPr id="1667077" name="Picture 5"/>
          <p:cNvPicPr>
            <a:picLocks noChangeAspect="1" noChangeArrowheads="1"/>
          </p:cNvPicPr>
          <p:nvPr/>
        </p:nvPicPr>
        <p:blipFill>
          <a:blip r:embed="rId4" cstate="print"/>
          <a:srcRect/>
          <a:stretch>
            <a:fillRect/>
          </a:stretch>
        </p:blipFill>
        <p:spPr bwMode="auto">
          <a:xfrm>
            <a:off x="514350" y="3962400"/>
            <a:ext cx="4057650" cy="2286000"/>
          </a:xfrm>
          <a:prstGeom prst="rect">
            <a:avLst/>
          </a:prstGeom>
          <a:noFill/>
          <a:ln w="9525">
            <a:noFill/>
            <a:miter lim="800000"/>
            <a:headEnd/>
            <a:tailEnd/>
          </a:ln>
          <a:effectLst/>
        </p:spPr>
      </p:pic>
      <p:sp>
        <p:nvSpPr>
          <p:cNvPr id="1667078" name="Text Box 6"/>
          <p:cNvSpPr txBox="1">
            <a:spLocks noChangeArrowheads="1"/>
          </p:cNvSpPr>
          <p:nvPr/>
        </p:nvSpPr>
        <p:spPr bwMode="auto">
          <a:xfrm>
            <a:off x="3108325" y="6288088"/>
            <a:ext cx="3962400" cy="457200"/>
          </a:xfrm>
          <a:prstGeom prst="rect">
            <a:avLst/>
          </a:prstGeom>
          <a:noFill/>
          <a:ln w="9525">
            <a:noFill/>
            <a:miter lim="800000"/>
            <a:headEnd/>
            <a:tailEnd/>
          </a:ln>
          <a:effectLst/>
        </p:spPr>
        <p:txBody>
          <a:bodyPr wrap="none">
            <a:spAutoFit/>
          </a:bodyPr>
          <a:lstStyle/>
          <a:p>
            <a:pPr eaLnBrk="0" hangingPunct="0"/>
            <a:r>
              <a:rPr lang="en-US" sz="2400" smtClean="0">
                <a:solidFill>
                  <a:srgbClr val="000000"/>
                </a:solidFill>
              </a:rPr>
              <a:t>From </a:t>
            </a:r>
            <a:r>
              <a:rPr lang="en-US" sz="2400" i="1" smtClean="0">
                <a:solidFill>
                  <a:srgbClr val="000000"/>
                </a:solidFill>
              </a:rPr>
              <a:t>Flight of the Navigator</a:t>
            </a:r>
            <a:endParaRPr lang="ru-RU" sz="2400" i="1" smtClean="0">
              <a:solidFill>
                <a:srgbClr val="000000"/>
              </a:solidFil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lstStyle/>
          <a:p>
            <a:r>
              <a:rPr lang="en-US"/>
              <a:t>What about real scenes?</a:t>
            </a:r>
          </a:p>
        </p:txBody>
      </p:sp>
      <p:pic>
        <p:nvPicPr>
          <p:cNvPr id="1492996" name="Picture 4" descr="terminator2"/>
          <p:cNvPicPr>
            <a:picLocks noChangeAspect="1" noChangeArrowheads="1"/>
          </p:cNvPicPr>
          <p:nvPr/>
        </p:nvPicPr>
        <p:blipFill>
          <a:blip r:embed="rId3" cstate="print"/>
          <a:srcRect/>
          <a:stretch>
            <a:fillRect/>
          </a:stretch>
        </p:blipFill>
        <p:spPr bwMode="auto">
          <a:xfrm>
            <a:off x="381000" y="990600"/>
            <a:ext cx="8382000" cy="4811713"/>
          </a:xfrm>
          <a:prstGeom prst="rect">
            <a:avLst/>
          </a:prstGeom>
          <a:noFill/>
        </p:spPr>
      </p:pic>
      <p:sp>
        <p:nvSpPr>
          <p:cNvPr id="1492997" name="Text Box 5"/>
          <p:cNvSpPr txBox="1">
            <a:spLocks noChangeArrowheads="1"/>
          </p:cNvSpPr>
          <p:nvPr/>
        </p:nvSpPr>
        <p:spPr bwMode="auto">
          <a:xfrm>
            <a:off x="3352800" y="5802313"/>
            <a:ext cx="2198688" cy="396875"/>
          </a:xfrm>
          <a:prstGeom prst="rect">
            <a:avLst/>
          </a:prstGeom>
          <a:noFill/>
          <a:ln w="9525">
            <a:noFill/>
            <a:miter lim="800000"/>
            <a:headEnd/>
            <a:tailEnd/>
          </a:ln>
          <a:effectLst/>
        </p:spPr>
        <p:txBody>
          <a:bodyPr wrap="none">
            <a:spAutoFit/>
          </a:bodyPr>
          <a:lstStyle/>
          <a:p>
            <a:pPr eaLnBrk="0" hangingPunct="0"/>
            <a:r>
              <a:rPr lang="en-US" sz="2000" smtClean="0">
                <a:solidFill>
                  <a:srgbClr val="000000"/>
                </a:solidFill>
              </a:rPr>
              <a:t>from Terminator 2</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lstStyle/>
          <a:p>
            <a:r>
              <a:rPr lang="en-US"/>
              <a:t>Real environment maps</a:t>
            </a:r>
          </a:p>
        </p:txBody>
      </p:sp>
      <p:sp>
        <p:nvSpPr>
          <p:cNvPr id="1495043" name="Rectangle 3"/>
          <p:cNvSpPr>
            <a:spLocks noGrp="1" noChangeArrowheads="1"/>
          </p:cNvSpPr>
          <p:nvPr>
            <p:ph type="body" idx="1"/>
          </p:nvPr>
        </p:nvSpPr>
        <p:spPr/>
        <p:txBody>
          <a:bodyPr>
            <a:noAutofit/>
          </a:bodyPr>
          <a:lstStyle/>
          <a:p>
            <a:r>
              <a:rPr lang="en-US" dirty="0"/>
              <a:t>We can use photographs to capture environment maps</a:t>
            </a:r>
          </a:p>
          <a:p>
            <a:pPr lvl="1"/>
            <a:r>
              <a:rPr lang="en-US" dirty="0"/>
              <a:t>The first use of panoramic </a:t>
            </a:r>
            <a:r>
              <a:rPr lang="en-US" dirty="0" smtClean="0"/>
              <a:t>mosaics</a:t>
            </a:r>
          </a:p>
          <a:p>
            <a:pPr lvl="1"/>
            <a:r>
              <a:rPr lang="en-US" dirty="0"/>
              <a:t>Fisheye lens</a:t>
            </a:r>
          </a:p>
          <a:p>
            <a:pPr lvl="1"/>
            <a:r>
              <a:rPr lang="en-US" dirty="0" smtClean="0"/>
              <a:t>Mirrored balls (</a:t>
            </a:r>
            <a:r>
              <a:rPr lang="en-US" b="1" dirty="0" smtClean="0"/>
              <a:t>light probes</a:t>
            </a:r>
            <a:r>
              <a:rPr lang="en-US" dirty="0" smtClean="0"/>
              <a:t>)</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950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950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950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2450" name="Picture 2" descr="mirrored-ball-setup2"/>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p:spPr>
      </p:pic>
      <p:sp>
        <p:nvSpPr>
          <p:cNvPr id="1512451" name="Rectangle 3"/>
          <p:cNvSpPr>
            <a:spLocks noGrp="1" noChangeArrowheads="1"/>
          </p:cNvSpPr>
          <p:nvPr>
            <p:ph type="title"/>
          </p:nvPr>
        </p:nvSpPr>
        <p:spPr>
          <a:xfrm>
            <a:off x="0" y="-76200"/>
            <a:ext cx="7010400" cy="1143000"/>
          </a:xfrm>
        </p:spPr>
        <p:txBody>
          <a:bodyPr/>
          <a:lstStyle/>
          <a:p>
            <a:r>
              <a:rPr lang="en-US"/>
              <a:t>Mirrored Sphere</a:t>
            </a:r>
          </a:p>
        </p:txBody>
      </p:sp>
      <p:pic>
        <p:nvPicPr>
          <p:cNvPr id="1512452" name="Picture 4"/>
          <p:cNvPicPr>
            <a:picLocks noChangeAspect="1" noChangeArrowheads="1"/>
          </p:cNvPicPr>
          <p:nvPr/>
        </p:nvPicPr>
        <p:blipFill>
          <a:blip r:embed="rId4" cstate="print"/>
          <a:srcRect/>
          <a:stretch>
            <a:fillRect/>
          </a:stretch>
        </p:blipFill>
        <p:spPr bwMode="auto">
          <a:xfrm>
            <a:off x="3352800" y="4419600"/>
            <a:ext cx="1676400" cy="1644650"/>
          </a:xfrm>
          <a:prstGeom prst="rect">
            <a:avLst/>
          </a:prstGeom>
          <a:noFill/>
          <a:ln w="12700">
            <a:solidFill>
              <a:schemeClr val="bg1"/>
            </a:solidFill>
            <a:miter lim="800000"/>
            <a:headEnd/>
            <a:tailEnd/>
          </a:ln>
          <a:effectLst/>
        </p:spPr>
      </p:pic>
      <p:sp>
        <p:nvSpPr>
          <p:cNvPr id="1512453" name="Line 5"/>
          <p:cNvSpPr>
            <a:spLocks noChangeShapeType="1"/>
          </p:cNvSpPr>
          <p:nvPr/>
        </p:nvSpPr>
        <p:spPr bwMode="auto">
          <a:xfrm flipV="1">
            <a:off x="2495550" y="1876425"/>
            <a:ext cx="3362325" cy="723900"/>
          </a:xfrm>
          <a:prstGeom prst="line">
            <a:avLst/>
          </a:prstGeom>
          <a:noFill/>
          <a:ln w="12700">
            <a:solidFill>
              <a:schemeClr val="bg1"/>
            </a:solidFill>
            <a:round/>
            <a:headEnd/>
            <a:tailEnd type="triangle" w="med" len="med"/>
          </a:ln>
          <a:effectLst/>
        </p:spPr>
        <p:txBody>
          <a:bodyPr/>
          <a:lstStyle/>
          <a:p>
            <a:pPr eaLnBrk="0" hangingPunct="0"/>
            <a:endParaRPr lang="en-US" sz="2400" smtClean="0">
              <a:solidFill>
                <a:srgbClr val="000000"/>
              </a:solidFill>
            </a:endParaRPr>
          </a:p>
        </p:txBody>
      </p:sp>
      <p:sp>
        <p:nvSpPr>
          <p:cNvPr id="1512454" name="Line 6"/>
          <p:cNvSpPr>
            <a:spLocks noChangeShapeType="1"/>
          </p:cNvSpPr>
          <p:nvPr/>
        </p:nvSpPr>
        <p:spPr bwMode="auto">
          <a:xfrm flipH="1">
            <a:off x="2095500" y="1190625"/>
            <a:ext cx="247650" cy="1019175"/>
          </a:xfrm>
          <a:prstGeom prst="line">
            <a:avLst/>
          </a:prstGeom>
          <a:noFill/>
          <a:ln w="12700">
            <a:solidFill>
              <a:schemeClr val="bg1"/>
            </a:solidFill>
            <a:round/>
            <a:headEnd/>
            <a:tailEnd type="triangle" w="med" len="med"/>
          </a:ln>
          <a:effectLst/>
        </p:spPr>
        <p:txBody>
          <a:bodyPr/>
          <a:lstStyle/>
          <a:p>
            <a:pPr eaLnBrk="0" hangingPunct="0"/>
            <a:endParaRPr lang="en-US" sz="2400" smtClean="0">
              <a:solidFill>
                <a:srgbClr val="000000"/>
              </a:solidFill>
            </a:endParaRPr>
          </a:p>
        </p:txBody>
      </p:sp>
      <p:sp>
        <p:nvSpPr>
          <p:cNvPr id="1512455" name="Line 7"/>
          <p:cNvSpPr>
            <a:spLocks noChangeShapeType="1"/>
          </p:cNvSpPr>
          <p:nvPr/>
        </p:nvSpPr>
        <p:spPr bwMode="auto">
          <a:xfrm>
            <a:off x="542925" y="1571625"/>
            <a:ext cx="1123950" cy="752475"/>
          </a:xfrm>
          <a:prstGeom prst="line">
            <a:avLst/>
          </a:prstGeom>
          <a:noFill/>
          <a:ln w="12700">
            <a:solidFill>
              <a:schemeClr val="bg1"/>
            </a:solidFill>
            <a:round/>
            <a:headEnd/>
            <a:tailEnd type="triangle" w="med" len="med"/>
          </a:ln>
          <a:effectLst/>
        </p:spPr>
        <p:txBody>
          <a:bodyPr/>
          <a:lstStyle/>
          <a:p>
            <a:pPr eaLnBrk="0" hangingPunct="0"/>
            <a:endParaRPr lang="en-US" sz="2400" smtClean="0">
              <a:solidFill>
                <a:srgbClr val="000000"/>
              </a:solidFill>
            </a:endParaRPr>
          </a:p>
        </p:txBody>
      </p:sp>
      <p:sp>
        <p:nvSpPr>
          <p:cNvPr id="1512456" name="Line 8"/>
          <p:cNvSpPr>
            <a:spLocks noChangeShapeType="1"/>
          </p:cNvSpPr>
          <p:nvPr/>
        </p:nvSpPr>
        <p:spPr bwMode="auto">
          <a:xfrm flipH="1" flipV="1">
            <a:off x="2324100" y="2847975"/>
            <a:ext cx="657225" cy="514350"/>
          </a:xfrm>
          <a:prstGeom prst="line">
            <a:avLst/>
          </a:prstGeom>
          <a:noFill/>
          <a:ln w="12700">
            <a:solidFill>
              <a:schemeClr val="bg1"/>
            </a:solidFill>
            <a:round/>
            <a:headEnd/>
            <a:tailEnd type="triangle" w="med" len="med"/>
          </a:ln>
          <a:effectLst/>
        </p:spPr>
        <p:txBody>
          <a:bodyPr/>
          <a:lstStyle/>
          <a:p>
            <a:pPr eaLnBrk="0" hangingPunct="0"/>
            <a:endParaRPr lang="en-US" sz="2400" smtClean="0">
              <a:solidFill>
                <a:srgbClr val="000000"/>
              </a:solidFill>
            </a:endParaRPr>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4498" name="Picture 2" descr="mirrored-ball-setup3"/>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p:txBody>
          <a:bodyPr/>
          <a:lstStyle/>
          <a:p>
            <a:endParaRPr lang="ru-RU"/>
          </a:p>
        </p:txBody>
      </p:sp>
      <p:pic>
        <p:nvPicPr>
          <p:cNvPr id="1527811" name="Picture 3" descr="cafe"/>
          <p:cNvPicPr>
            <a:picLocks noChangeAspect="1" noChangeArrowheads="1"/>
          </p:cNvPicPr>
          <p:nvPr/>
        </p:nvPicPr>
        <p:blipFill>
          <a:blip r:embed="rId3" cstate="print"/>
          <a:srcRect/>
          <a:stretch>
            <a:fillRect/>
          </a:stretch>
        </p:blipFill>
        <p:spPr bwMode="auto">
          <a:xfrm>
            <a:off x="5715000" y="2057400"/>
            <a:ext cx="3251200" cy="3251200"/>
          </a:xfrm>
          <a:prstGeom prst="rect">
            <a:avLst/>
          </a:prstGeom>
          <a:noFill/>
        </p:spPr>
      </p:pic>
      <p:pic>
        <p:nvPicPr>
          <p:cNvPr id="1527812" name="Picture 4" descr="reflball"/>
          <p:cNvPicPr>
            <a:picLocks noChangeAspect="1" noChangeArrowheads="1"/>
          </p:cNvPicPr>
          <p:nvPr/>
        </p:nvPicPr>
        <p:blipFill>
          <a:blip r:embed="rId4" cstate="print"/>
          <a:srcRect/>
          <a:stretch>
            <a:fillRect/>
          </a:stretch>
        </p:blipFill>
        <p:spPr bwMode="auto">
          <a:xfrm>
            <a:off x="304800" y="2286000"/>
            <a:ext cx="5145088" cy="2944813"/>
          </a:xfrm>
          <a:prstGeom prst="rect">
            <a:avLst/>
          </a:prstGeom>
          <a:noFill/>
        </p:spPr>
      </p:pic>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Mirror balls for image-based lighting</a:t>
            </a:r>
            <a:endParaRPr lang="en-US" dirty="0"/>
          </a:p>
        </p:txBody>
      </p:sp>
      <p:pic>
        <p:nvPicPr>
          <p:cNvPr id="4" name="Content Placeholder 3"/>
          <p:cNvPicPr>
            <a:picLocks noGrp="1" noChangeAspect="1"/>
          </p:cNvPicPr>
          <p:nvPr>
            <p:ph idx="1"/>
          </p:nvPr>
        </p:nvPicPr>
        <p:blipFill>
          <a:blip r:embed="rId2"/>
          <a:srcRect t="8398" b="8398"/>
          <a:stretch>
            <a:fillRect/>
          </a:stretch>
        </p:blipFill>
        <p:spPr/>
      </p:pic>
    </p:spTree>
    <p:extLst>
      <p:ext uri="{BB962C8B-B14F-4D97-AF65-F5344CB8AC3E}">
        <p14:creationId xmlns:p14="http://schemas.microsoft.com/office/powerpoint/2010/main" val="4495689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Mirror balls for image-based lighting</a:t>
            </a:r>
            <a:endParaRPr lang="en-US" dirty="0"/>
          </a:p>
        </p:txBody>
      </p:sp>
      <p:pic>
        <p:nvPicPr>
          <p:cNvPr id="4" name="Content Placeholder 3"/>
          <p:cNvPicPr>
            <a:picLocks noGrp="1" noChangeAspect="1"/>
          </p:cNvPicPr>
          <p:nvPr>
            <p:ph idx="1"/>
          </p:nvPr>
        </p:nvPicPr>
        <p:blipFill>
          <a:blip r:embed="rId2"/>
          <a:srcRect t="8398" b="8398"/>
          <a:stretch>
            <a:fillRect/>
          </a:stretch>
        </p:blipFill>
        <p:spPr/>
      </p:pic>
    </p:spTree>
    <p:extLst>
      <p:ext uri="{BB962C8B-B14F-4D97-AF65-F5344CB8AC3E}">
        <p14:creationId xmlns:p14="http://schemas.microsoft.com/office/powerpoint/2010/main" val="8353569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Mirror balls for image-based lighting</a:t>
            </a:r>
            <a:endParaRPr lang="en-US" dirty="0"/>
          </a:p>
        </p:txBody>
      </p:sp>
      <p:pic>
        <p:nvPicPr>
          <p:cNvPr id="4" name="Content Placeholder 3"/>
          <p:cNvPicPr>
            <a:picLocks noGrp="1" noChangeAspect="1"/>
          </p:cNvPicPr>
          <p:nvPr>
            <p:ph idx="1"/>
          </p:nvPr>
        </p:nvPicPr>
        <p:blipFill>
          <a:blip r:embed="rId2"/>
          <a:srcRect t="8398" b="8398"/>
          <a:stretch>
            <a:fillRect/>
          </a:stretch>
        </p:blipFill>
        <p:spPr/>
      </p:pic>
    </p:spTree>
    <p:extLst>
      <p:ext uri="{BB962C8B-B14F-4D97-AF65-F5344CB8AC3E}">
        <p14:creationId xmlns:p14="http://schemas.microsoft.com/office/powerpoint/2010/main" val="44956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Cutting and Folding</a:t>
            </a:r>
          </a:p>
        </p:txBody>
      </p:sp>
      <p:sp>
        <p:nvSpPr>
          <p:cNvPr id="70659" name="Rectangle 3"/>
          <p:cNvSpPr>
            <a:spLocks noGrp="1" noChangeArrowheads="1"/>
          </p:cNvSpPr>
          <p:nvPr>
            <p:ph type="body" idx="1"/>
          </p:nvPr>
        </p:nvSpPr>
        <p:spPr>
          <a:xfrm>
            <a:off x="347663" y="5029200"/>
            <a:ext cx="8415337" cy="1524000"/>
          </a:xfrm>
        </p:spPr>
        <p:txBody>
          <a:bodyPr>
            <a:normAutofit/>
          </a:bodyPr>
          <a:lstStyle/>
          <a:p>
            <a:pPr>
              <a:lnSpc>
                <a:spcPct val="100000"/>
              </a:lnSpc>
            </a:pPr>
            <a:endParaRPr lang="en-US" sz="2400" dirty="0" smtClean="0">
              <a:solidFill>
                <a:schemeClr val="tx1"/>
              </a:solidFill>
            </a:endParaRPr>
          </a:p>
          <a:p>
            <a:pPr>
              <a:lnSpc>
                <a:spcPct val="100000"/>
              </a:lnSpc>
            </a:pPr>
            <a:r>
              <a:rPr lang="en-US" sz="2400" dirty="0" smtClean="0">
                <a:solidFill>
                  <a:schemeClr val="tx1"/>
                </a:solidFill>
              </a:rPr>
              <a:t>Construct </a:t>
            </a:r>
            <a:r>
              <a:rPr lang="en-US" sz="2400" dirty="0">
                <a:solidFill>
                  <a:schemeClr val="tx1"/>
                </a:solidFill>
              </a:rPr>
              <a:t>3D </a:t>
            </a:r>
            <a:r>
              <a:rPr lang="en-US" sz="2400" dirty="0" smtClean="0">
                <a:solidFill>
                  <a:schemeClr val="tx1"/>
                </a:solidFill>
              </a:rPr>
              <a:t>model </a:t>
            </a:r>
            <a:endParaRPr lang="en-US" sz="2400" dirty="0">
              <a:solidFill>
                <a:schemeClr val="tx1"/>
              </a:solidFill>
            </a:endParaRPr>
          </a:p>
          <a:p>
            <a:pPr>
              <a:lnSpc>
                <a:spcPct val="100000"/>
              </a:lnSpc>
            </a:pPr>
            <a:r>
              <a:rPr lang="en-US" sz="2400" dirty="0">
                <a:solidFill>
                  <a:schemeClr val="tx1"/>
                </a:solidFill>
              </a:rPr>
              <a:t>Texture map</a:t>
            </a:r>
          </a:p>
          <a:p>
            <a:pPr>
              <a:lnSpc>
                <a:spcPct val="100000"/>
              </a:lnSpc>
            </a:pPr>
            <a:endParaRPr lang="en-US" sz="2400" dirty="0"/>
          </a:p>
        </p:txBody>
      </p:sp>
      <p:pic>
        <p:nvPicPr>
          <p:cNvPr id="70660" name="Picture 4" descr="amtrak_cutfold"/>
          <p:cNvPicPr preferRelativeResize="0">
            <a:picLocks noChangeAspect="1" noChangeArrowheads="1"/>
          </p:cNvPicPr>
          <p:nvPr/>
        </p:nvPicPr>
        <p:blipFill>
          <a:blip r:embed="rId2" cstate="print"/>
          <a:srcRect/>
          <a:stretch>
            <a:fillRect/>
          </a:stretch>
        </p:blipFill>
        <p:spPr bwMode="auto">
          <a:xfrm>
            <a:off x="152400" y="2260600"/>
            <a:ext cx="3657600" cy="2692400"/>
          </a:xfrm>
          <a:prstGeom prst="rect">
            <a:avLst/>
          </a:prstGeom>
          <a:noFill/>
        </p:spPr>
      </p:pic>
      <p:pic>
        <p:nvPicPr>
          <p:cNvPr id="70661" name="Picture 5" descr="Amtrak5out"/>
          <p:cNvPicPr preferRelativeResize="0">
            <a:picLocks noChangeAspect="1" noChangeArrowheads="1"/>
          </p:cNvPicPr>
          <p:nvPr/>
        </p:nvPicPr>
        <p:blipFill>
          <a:blip r:embed="rId3" cstate="print"/>
          <a:srcRect/>
          <a:stretch>
            <a:fillRect/>
          </a:stretch>
        </p:blipFill>
        <p:spPr bwMode="auto">
          <a:xfrm>
            <a:off x="4419600" y="2133600"/>
            <a:ext cx="4572000" cy="2813050"/>
          </a:xfrm>
          <a:prstGeom prst="rect">
            <a:avLst/>
          </a:prstGeom>
          <a:noFill/>
        </p:spPr>
      </p:pic>
      <p:sp>
        <p:nvSpPr>
          <p:cNvPr id="70662" name="AutoShape 6"/>
          <p:cNvSpPr>
            <a:spLocks noChangeAspect="1" noChangeArrowheads="1"/>
          </p:cNvSpPr>
          <p:nvPr/>
        </p:nvSpPr>
        <p:spPr bwMode="auto">
          <a:xfrm>
            <a:off x="3886200" y="3505200"/>
            <a:ext cx="457200" cy="304800"/>
          </a:xfrm>
          <a:prstGeom prst="right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8140755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609600" y="381000"/>
            <a:ext cx="6781800" cy="685800"/>
          </a:xfrm>
        </p:spPr>
        <p:txBody>
          <a:bodyPr/>
          <a:lstStyle/>
          <a:p>
            <a:r>
              <a:rPr lang="en-US"/>
              <a:t>Sources of Mirrored Balls</a:t>
            </a:r>
          </a:p>
        </p:txBody>
      </p:sp>
      <p:sp>
        <p:nvSpPr>
          <p:cNvPr id="1516547" name="Rectangle 3"/>
          <p:cNvSpPr>
            <a:spLocks noGrp="1" noChangeArrowheads="1"/>
          </p:cNvSpPr>
          <p:nvPr>
            <p:ph type="body" idx="1"/>
          </p:nvPr>
        </p:nvSpPr>
        <p:spPr>
          <a:xfrm>
            <a:off x="533400" y="1295400"/>
            <a:ext cx="7162800" cy="5257800"/>
          </a:xfrm>
          <a:effectLst>
            <a:outerShdw dist="17961" dir="2700000" algn="ctr" rotWithShape="0">
              <a:schemeClr val="tx1"/>
            </a:outerShdw>
          </a:effectLst>
        </p:spPr>
        <p:txBody>
          <a:bodyPr/>
          <a:lstStyle/>
          <a:p>
            <a:pPr>
              <a:buFont typeface="Wingdings" pitchFamily="2" charset="2"/>
              <a:buChar char="§"/>
            </a:pPr>
            <a:r>
              <a:rPr lang="en-US" sz="2800" dirty="0"/>
              <a:t>2-inch chrome balls ~ $20 ea.</a:t>
            </a:r>
          </a:p>
          <a:p>
            <a:pPr lvl="1">
              <a:buFont typeface="Wingdings" pitchFamily="2" charset="2"/>
              <a:buChar char="§"/>
            </a:pPr>
            <a:r>
              <a:rPr lang="en-US" sz="2600" dirty="0"/>
              <a:t>McMaster-Carr Supply Company</a:t>
            </a:r>
            <a:br>
              <a:rPr lang="en-US" sz="2600" dirty="0"/>
            </a:br>
            <a:r>
              <a:rPr lang="en-US" sz="2600" dirty="0"/>
              <a:t>www.mcmaster.com</a:t>
            </a:r>
          </a:p>
          <a:p>
            <a:pPr>
              <a:buFont typeface="Wingdings" pitchFamily="2" charset="2"/>
              <a:buChar char="§"/>
            </a:pPr>
            <a:endParaRPr lang="en-US" sz="800" dirty="0"/>
          </a:p>
          <a:p>
            <a:pPr>
              <a:buFont typeface="Wingdings" pitchFamily="2" charset="2"/>
              <a:buChar char="§"/>
            </a:pPr>
            <a:r>
              <a:rPr lang="en-US" sz="2800" dirty="0"/>
              <a:t>6-12 inch large gazing balls</a:t>
            </a:r>
          </a:p>
          <a:p>
            <a:pPr lvl="1">
              <a:buFont typeface="Wingdings" pitchFamily="2" charset="2"/>
              <a:buChar char="§"/>
            </a:pPr>
            <a:r>
              <a:rPr lang="en-US" dirty="0"/>
              <a:t>Baker’s Lawn Ornaments</a:t>
            </a:r>
            <a:br>
              <a:rPr lang="en-US" dirty="0"/>
            </a:br>
            <a:r>
              <a:rPr lang="en-US" dirty="0"/>
              <a:t>www.bakerslawnorn.com</a:t>
            </a:r>
            <a:endParaRPr lang="en-US" sz="2600" dirty="0"/>
          </a:p>
          <a:p>
            <a:pPr>
              <a:buFont typeface="Wingdings" pitchFamily="2" charset="2"/>
              <a:buChar char="§"/>
            </a:pPr>
            <a:endParaRPr lang="en-US" sz="800" dirty="0"/>
          </a:p>
          <a:p>
            <a:pPr>
              <a:buFont typeface="Wingdings" pitchFamily="2" charset="2"/>
              <a:buChar char="§"/>
            </a:pPr>
            <a:r>
              <a:rPr lang="en-US" sz="2800" dirty="0"/>
              <a:t>Hollow Spheres, 2in – 4in</a:t>
            </a:r>
          </a:p>
          <a:p>
            <a:pPr lvl="1">
              <a:buFont typeface="Wingdings" pitchFamily="2" charset="2"/>
              <a:buChar char="§"/>
            </a:pPr>
            <a:r>
              <a:rPr lang="en-US" sz="2600" dirty="0" err="1"/>
              <a:t>Dube</a:t>
            </a:r>
            <a:r>
              <a:rPr lang="en-US" sz="2600" dirty="0"/>
              <a:t> Juggling Equipment</a:t>
            </a:r>
            <a:br>
              <a:rPr lang="en-US" sz="2600" dirty="0"/>
            </a:br>
            <a:r>
              <a:rPr lang="en-US" sz="2600" dirty="0"/>
              <a:t>www.dube.com</a:t>
            </a:r>
            <a:br>
              <a:rPr lang="en-US" sz="2600" dirty="0"/>
            </a:br>
            <a:endParaRPr lang="en-US" sz="2600" dirty="0">
              <a:solidFill>
                <a:srgbClr val="FFFF00"/>
              </a:solidFill>
            </a:endParaRPr>
          </a:p>
          <a:p>
            <a:pPr>
              <a:buFont typeface="Wingdings" pitchFamily="2" charset="2"/>
              <a:buChar char="§"/>
            </a:pPr>
            <a:r>
              <a:rPr lang="en-US" sz="2800" dirty="0">
                <a:solidFill>
                  <a:srgbClr val="FFFF00"/>
                </a:solidFill>
              </a:rPr>
              <a:t>FAQ</a:t>
            </a:r>
            <a:r>
              <a:rPr lang="en-US" sz="2800" dirty="0"/>
              <a:t> on www.debevec.org/HDRShop/</a:t>
            </a:r>
          </a:p>
        </p:txBody>
      </p:sp>
      <p:sp>
        <p:nvSpPr>
          <p:cNvPr id="1516548" name="Text Box 4"/>
          <p:cNvSpPr txBox="1">
            <a:spLocks noChangeArrowheads="1"/>
          </p:cNvSpPr>
          <p:nvPr/>
        </p:nvSpPr>
        <p:spPr bwMode="auto">
          <a:xfrm>
            <a:off x="6172200" y="4572000"/>
            <a:ext cx="2133600" cy="457200"/>
          </a:xfrm>
          <a:prstGeom prst="rect">
            <a:avLst/>
          </a:prstGeom>
          <a:noFill/>
          <a:ln w="12700">
            <a:noFill/>
            <a:miter lim="800000"/>
            <a:headEnd/>
            <a:tailEnd/>
          </a:ln>
          <a:effectLst/>
        </p:spPr>
        <p:txBody>
          <a:bodyPr lIns="91418" tIns="45709" rIns="91418" bIns="45709">
            <a:spAutoFit/>
          </a:bodyPr>
          <a:lstStyle/>
          <a:p>
            <a:pPr algn="ctr" eaLnBrk="0" hangingPunct="0">
              <a:spcBef>
                <a:spcPct val="50000"/>
              </a:spcBef>
            </a:pPr>
            <a:endParaRPr lang="ru-RU" sz="2400" smtClean="0">
              <a:solidFill>
                <a:srgbClr val="000000"/>
              </a:solidFill>
              <a:latin typeface="Times New Roman" pitchFamily="18" charset="0"/>
            </a:endParaRPr>
          </a:p>
        </p:txBody>
      </p:sp>
      <p:pic>
        <p:nvPicPr>
          <p:cNvPr id="1516549" name="Picture 5" descr="gazingball"/>
          <p:cNvPicPr>
            <a:picLocks noChangeAspect="1" noChangeArrowheads="1"/>
          </p:cNvPicPr>
          <p:nvPr/>
        </p:nvPicPr>
        <p:blipFill>
          <a:blip r:embed="rId3" cstate="print"/>
          <a:srcRect/>
          <a:stretch>
            <a:fillRect/>
          </a:stretch>
        </p:blipFill>
        <p:spPr bwMode="auto">
          <a:xfrm>
            <a:off x="6900863" y="1371600"/>
            <a:ext cx="2166937" cy="2514600"/>
          </a:xfrm>
          <a:prstGeom prst="rect">
            <a:avLst/>
          </a:prstGeom>
          <a:noFill/>
        </p:spPr>
      </p:pic>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8594" name="Picture 2" descr="ball-reflection-calib"/>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518595" name="Text Box 3"/>
          <p:cNvSpPr txBox="1">
            <a:spLocks noChangeArrowheads="1"/>
          </p:cNvSpPr>
          <p:nvPr/>
        </p:nvSpPr>
        <p:spPr bwMode="auto">
          <a:xfrm>
            <a:off x="3581400" y="990600"/>
            <a:ext cx="1524000" cy="579438"/>
          </a:xfrm>
          <a:prstGeom prst="rect">
            <a:avLst/>
          </a:prstGeom>
          <a:noFill/>
          <a:ln w="12700">
            <a:noFill/>
            <a:miter lim="800000"/>
            <a:headEnd/>
            <a:tailEnd/>
          </a:ln>
          <a:effectLst>
            <a:outerShdw dist="35921" dir="2700000" algn="ctr" rotWithShape="0">
              <a:schemeClr val="tx1"/>
            </a:outerShdw>
          </a:effectLst>
        </p:spPr>
        <p:txBody>
          <a:bodyPr lIns="91418" tIns="45709" rIns="91418" bIns="45709">
            <a:spAutoFit/>
          </a:bodyPr>
          <a:lstStyle/>
          <a:p>
            <a:pPr eaLnBrk="0" hangingPunct="0">
              <a:spcBef>
                <a:spcPct val="50000"/>
              </a:spcBef>
            </a:pPr>
            <a:r>
              <a:rPr lang="en-US" sz="3200" b="1" smtClean="0">
                <a:solidFill>
                  <a:srgbClr val="FFFFFF"/>
                </a:solidFill>
                <a:latin typeface="Trebuchet MS" pitchFamily="34" charset="0"/>
              </a:rPr>
              <a:t>0.34 </a:t>
            </a:r>
          </a:p>
        </p:txBody>
      </p:sp>
      <p:sp>
        <p:nvSpPr>
          <p:cNvPr id="1518596" name="Text Box 4"/>
          <p:cNvSpPr txBox="1">
            <a:spLocks noChangeArrowheads="1"/>
          </p:cNvSpPr>
          <p:nvPr/>
        </p:nvSpPr>
        <p:spPr bwMode="auto">
          <a:xfrm>
            <a:off x="6858000" y="4267200"/>
            <a:ext cx="1524000" cy="579438"/>
          </a:xfrm>
          <a:prstGeom prst="rect">
            <a:avLst/>
          </a:prstGeom>
          <a:noFill/>
          <a:ln w="12700">
            <a:noFill/>
            <a:miter lim="800000"/>
            <a:headEnd/>
            <a:tailEnd/>
          </a:ln>
          <a:effectLst>
            <a:outerShdw dist="35921" dir="2700000" algn="ctr" rotWithShape="0">
              <a:schemeClr val="tx1"/>
            </a:outerShdw>
          </a:effectLst>
        </p:spPr>
        <p:txBody>
          <a:bodyPr lIns="91418" tIns="45709" rIns="91418" bIns="45709">
            <a:spAutoFit/>
          </a:bodyPr>
          <a:lstStyle/>
          <a:p>
            <a:pPr eaLnBrk="0" hangingPunct="0">
              <a:spcBef>
                <a:spcPct val="50000"/>
              </a:spcBef>
            </a:pPr>
            <a:r>
              <a:rPr lang="en-US" sz="3200" b="1" smtClean="0">
                <a:solidFill>
                  <a:srgbClr val="FFFFFF"/>
                </a:solidFill>
                <a:latin typeface="Trebuchet MS" pitchFamily="34" charset="0"/>
              </a:rPr>
              <a:t>0.58</a:t>
            </a:r>
          </a:p>
        </p:txBody>
      </p:sp>
      <p:sp>
        <p:nvSpPr>
          <p:cNvPr id="1518597" name="Line 5"/>
          <p:cNvSpPr>
            <a:spLocks noChangeShapeType="1"/>
          </p:cNvSpPr>
          <p:nvPr/>
        </p:nvSpPr>
        <p:spPr bwMode="auto">
          <a:xfrm flipH="1">
            <a:off x="6172200" y="4724400"/>
            <a:ext cx="685800" cy="685800"/>
          </a:xfrm>
          <a:prstGeom prst="line">
            <a:avLst/>
          </a:prstGeom>
          <a:noFill/>
          <a:ln w="57150">
            <a:solidFill>
              <a:schemeClr val="bg1"/>
            </a:solidFill>
            <a:round/>
            <a:headEnd/>
            <a:tailEnd/>
          </a:ln>
          <a:effectLst>
            <a:outerShdw dist="35921" dir="2700000" algn="ctr" rotWithShape="0">
              <a:schemeClr val="tx1"/>
            </a:outerShdw>
          </a:effectLst>
        </p:spPr>
        <p:txBody>
          <a:bodyPr/>
          <a:lstStyle/>
          <a:p>
            <a:pPr eaLnBrk="0" hangingPunct="0"/>
            <a:endParaRPr lang="en-US" sz="2400" smtClean="0">
              <a:solidFill>
                <a:srgbClr val="000000"/>
              </a:solidFill>
            </a:endParaRPr>
          </a:p>
        </p:txBody>
      </p:sp>
      <p:sp>
        <p:nvSpPr>
          <p:cNvPr id="1518598" name="Line 6"/>
          <p:cNvSpPr>
            <a:spLocks noChangeShapeType="1"/>
          </p:cNvSpPr>
          <p:nvPr/>
        </p:nvSpPr>
        <p:spPr bwMode="auto">
          <a:xfrm flipH="1" flipV="1">
            <a:off x="2867025" y="1238250"/>
            <a:ext cx="704850" cy="9525"/>
          </a:xfrm>
          <a:prstGeom prst="line">
            <a:avLst/>
          </a:prstGeom>
          <a:noFill/>
          <a:ln w="19050">
            <a:solidFill>
              <a:schemeClr val="bg1"/>
            </a:solidFill>
            <a:round/>
            <a:headEnd/>
            <a:tailEnd/>
          </a:ln>
          <a:effectLst>
            <a:outerShdw dist="17961" dir="2700000" algn="ctr" rotWithShape="0">
              <a:schemeClr val="tx1"/>
            </a:outerShdw>
          </a:effectLst>
        </p:spPr>
        <p:txBody>
          <a:bodyPr/>
          <a:lstStyle/>
          <a:p>
            <a:pPr eaLnBrk="0" hangingPunct="0"/>
            <a:endParaRPr lang="en-US" sz="2400" smtClean="0">
              <a:solidFill>
                <a:srgbClr val="000000"/>
              </a:solidFill>
            </a:endParaRPr>
          </a:p>
        </p:txBody>
      </p:sp>
      <p:sp>
        <p:nvSpPr>
          <p:cNvPr id="1518599" name="Text Box 7"/>
          <p:cNvSpPr txBox="1">
            <a:spLocks noChangeArrowheads="1"/>
          </p:cNvSpPr>
          <p:nvPr/>
        </p:nvSpPr>
        <p:spPr bwMode="auto">
          <a:xfrm>
            <a:off x="5638800" y="1447800"/>
            <a:ext cx="3200400" cy="1066800"/>
          </a:xfrm>
          <a:prstGeom prst="rect">
            <a:avLst/>
          </a:prstGeom>
          <a:noFill/>
          <a:ln w="12700">
            <a:noFill/>
            <a:miter lim="800000"/>
            <a:headEnd/>
            <a:tailEnd/>
          </a:ln>
          <a:effectLst>
            <a:outerShdw dist="35921" dir="2700000" algn="ctr" rotWithShape="0">
              <a:schemeClr val="tx1"/>
            </a:outerShdw>
          </a:effectLst>
        </p:spPr>
        <p:txBody>
          <a:bodyPr lIns="91418" tIns="45709" rIns="91418" bIns="45709">
            <a:spAutoFit/>
          </a:bodyPr>
          <a:lstStyle/>
          <a:p>
            <a:pPr eaLnBrk="0" hangingPunct="0">
              <a:spcBef>
                <a:spcPct val="50000"/>
              </a:spcBef>
            </a:pPr>
            <a:r>
              <a:rPr lang="en-US" sz="3200" b="1" smtClean="0">
                <a:solidFill>
                  <a:srgbClr val="FFFFFF"/>
                </a:solidFill>
                <a:latin typeface="Trebuchet MS" pitchFamily="34" charset="0"/>
              </a:rPr>
              <a:t>=&gt; 59% Reflective</a:t>
            </a:r>
          </a:p>
        </p:txBody>
      </p:sp>
      <p:sp>
        <p:nvSpPr>
          <p:cNvPr id="1518600" name="Text Box 8"/>
          <p:cNvSpPr txBox="1">
            <a:spLocks noChangeArrowheads="1"/>
          </p:cNvSpPr>
          <p:nvPr/>
        </p:nvSpPr>
        <p:spPr bwMode="auto">
          <a:xfrm>
            <a:off x="304800" y="3733800"/>
            <a:ext cx="3581400" cy="1554163"/>
          </a:xfrm>
          <a:prstGeom prst="rect">
            <a:avLst/>
          </a:prstGeom>
          <a:noFill/>
          <a:ln w="12700">
            <a:noFill/>
            <a:miter lim="800000"/>
            <a:headEnd/>
            <a:tailEnd/>
          </a:ln>
          <a:effectLst>
            <a:outerShdw dist="35921" dir="2700000" algn="ctr" rotWithShape="0">
              <a:schemeClr val="tx1"/>
            </a:outerShdw>
          </a:effectLst>
        </p:spPr>
        <p:txBody>
          <a:bodyPr lIns="91418" tIns="45709" rIns="91418" bIns="45709">
            <a:spAutoFit/>
          </a:bodyPr>
          <a:lstStyle/>
          <a:p>
            <a:pPr eaLnBrk="0" hangingPunct="0">
              <a:spcBef>
                <a:spcPct val="50000"/>
              </a:spcBef>
            </a:pPr>
            <a:r>
              <a:rPr lang="en-US" sz="3200" b="1" smtClean="0">
                <a:solidFill>
                  <a:srgbClr val="FFFFFF"/>
                </a:solidFill>
                <a:latin typeface="Trebuchet MS" pitchFamily="34" charset="0"/>
              </a:rPr>
              <a:t>Calibrating Mirrored Sphere Reflectivity</a:t>
            </a: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Spherical map domain transformations</a:t>
            </a:r>
            <a:endParaRPr lang="en-US" dirty="0"/>
          </a:p>
        </p:txBody>
      </p:sp>
      <p:sp>
        <p:nvSpPr>
          <p:cNvPr id="5" name="Content Placeholder 4"/>
          <p:cNvSpPr>
            <a:spLocks noGrp="1"/>
          </p:cNvSpPr>
          <p:nvPr>
            <p:ph idx="1"/>
          </p:nvPr>
        </p:nvSpPr>
        <p:spPr/>
        <p:txBody>
          <a:bodyPr/>
          <a:lstStyle/>
          <a:p>
            <a:endParaRPr lang="en-US" dirty="0" smtClean="0"/>
          </a:p>
          <a:p>
            <a:r>
              <a:rPr lang="en-US" dirty="0" smtClean="0"/>
              <a:t>Many rendering programs only accept one format (mirror ball, </a:t>
            </a:r>
            <a:r>
              <a:rPr lang="en-US" dirty="0" err="1" smtClean="0"/>
              <a:t>equirectangular</a:t>
            </a:r>
            <a:r>
              <a:rPr lang="en-US" dirty="0" smtClean="0"/>
              <a:t>, cube map, </a:t>
            </a:r>
            <a:r>
              <a:rPr lang="en-US" dirty="0" err="1" smtClean="0"/>
              <a:t>etc</a:t>
            </a:r>
            <a:r>
              <a:rPr lang="en-US" dirty="0" smtClean="0"/>
              <a:t>)</a:t>
            </a:r>
          </a:p>
          <a:p>
            <a:pPr lvl="1"/>
            <a:r>
              <a:rPr lang="en-US" dirty="0" smtClean="0"/>
              <a:t>E.g. Blender only accepts </a:t>
            </a:r>
            <a:r>
              <a:rPr lang="en-US" dirty="0" err="1" smtClean="0"/>
              <a:t>equirectangular</a:t>
            </a:r>
            <a:r>
              <a:rPr lang="en-US" dirty="0" smtClean="0"/>
              <a:t> maps</a:t>
            </a:r>
          </a:p>
          <a:p>
            <a:pPr lvl="1"/>
            <a:endParaRPr lang="en-US" dirty="0"/>
          </a:p>
          <a:p>
            <a:r>
              <a:rPr lang="en-US" dirty="0" smtClean="0"/>
              <a:t>How to convert mirror ball to </a:t>
            </a:r>
            <a:r>
              <a:rPr lang="en-US" dirty="0" err="1" smtClean="0"/>
              <a:t>equirectangular</a:t>
            </a:r>
            <a:r>
              <a:rPr lang="en-US" dirty="0" smtClean="0"/>
              <a:t>?</a:t>
            </a:r>
          </a:p>
        </p:txBody>
      </p:sp>
    </p:spTree>
    <p:extLst>
      <p:ext uri="{BB962C8B-B14F-4D97-AF65-F5344CB8AC3E}">
        <p14:creationId xmlns:p14="http://schemas.microsoft.com/office/powerpoint/2010/main" val="2432469972"/>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Mirror ball -&gt; </a:t>
            </a:r>
            <a:r>
              <a:rPr lang="en-US" dirty="0" err="1" smtClean="0"/>
              <a:t>equirectangular</a:t>
            </a:r>
            <a:endParaRPr lang="en-US" dirty="0"/>
          </a:p>
        </p:txBody>
      </p:sp>
      <p:pic>
        <p:nvPicPr>
          <p:cNvPr id="5" name="Content Placeholder 4" descr="mirrorball2latlong.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358545"/>
            <a:ext cx="8229600" cy="2399673"/>
          </a:xfrm>
        </p:spPr>
      </p:pic>
    </p:spTree>
    <p:extLst>
      <p:ext uri="{BB962C8B-B14F-4D97-AF65-F5344CB8AC3E}">
        <p14:creationId xmlns:p14="http://schemas.microsoft.com/office/powerpoint/2010/main" val="28150752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Mirror ball -&gt; </a:t>
            </a:r>
            <a:r>
              <a:rPr lang="en-US" dirty="0" err="1"/>
              <a:t>equirectangular</a:t>
            </a:r>
            <a:endParaRPr lang="en-US" dirty="0"/>
          </a:p>
        </p:txBody>
      </p:sp>
      <p:sp>
        <p:nvSpPr>
          <p:cNvPr id="3" name="Content Placeholder 2"/>
          <p:cNvSpPr>
            <a:spLocks noGrp="1"/>
          </p:cNvSpPr>
          <p:nvPr>
            <p:ph idx="1"/>
          </p:nvPr>
        </p:nvSpPr>
        <p:spPr/>
        <p:txBody>
          <a:bodyPr/>
          <a:lstStyle/>
          <a:p>
            <a:r>
              <a:rPr lang="en-US" dirty="0" smtClean="0"/>
              <a:t>Spherical coordinates</a:t>
            </a:r>
          </a:p>
          <a:p>
            <a:pPr lvl="1"/>
            <a:r>
              <a:rPr lang="en-US" dirty="0" smtClean="0"/>
              <a:t>Convert the light directions incident to the ball into spherical coordinates (phi, theta)</a:t>
            </a:r>
          </a:p>
          <a:p>
            <a:pPr lvl="1"/>
            <a:r>
              <a:rPr lang="en-US" dirty="0" smtClean="0"/>
              <a:t>Map from mirror ball phi, theta to </a:t>
            </a:r>
            <a:r>
              <a:rPr lang="en-US" dirty="0" err="1" smtClean="0"/>
              <a:t>equirectangular</a:t>
            </a:r>
            <a:r>
              <a:rPr lang="en-US" dirty="0" smtClean="0"/>
              <a:t> phi, theta</a:t>
            </a:r>
          </a:p>
          <a:p>
            <a:pPr lvl="1"/>
            <a:endParaRPr lang="en-US" dirty="0"/>
          </a:p>
          <a:p>
            <a:pPr marL="457200" lvl="1" indent="0">
              <a:buNone/>
            </a:pPr>
            <a:endParaRPr lang="en-US" dirty="0"/>
          </a:p>
        </p:txBody>
      </p:sp>
      <p:sp>
        <p:nvSpPr>
          <p:cNvPr id="4" name="TextBox 3"/>
          <p:cNvSpPr txBox="1"/>
          <p:nvPr/>
        </p:nvSpPr>
        <p:spPr>
          <a:xfrm>
            <a:off x="152400" y="3886200"/>
            <a:ext cx="8991600" cy="2308324"/>
          </a:xfrm>
          <a:prstGeom prst="rect">
            <a:avLst/>
          </a:prstGeom>
          <a:noFill/>
        </p:spPr>
        <p:txBody>
          <a:bodyPr wrap="square" rtlCol="0">
            <a:spAutoFit/>
          </a:bodyPr>
          <a:lstStyle/>
          <a:p>
            <a:endParaRPr lang="da-DK" sz="2400" dirty="0" smtClean="0">
              <a:latin typeface="Helvetica"/>
              <a:cs typeface="Helvetica"/>
            </a:endParaRPr>
          </a:p>
          <a:p>
            <a:r>
              <a:rPr lang="da-DK" sz="2400" dirty="0" smtClean="0">
                <a:latin typeface="Helvetica"/>
                <a:cs typeface="Helvetica"/>
              </a:rPr>
              <a:t>for </a:t>
            </a:r>
            <a:r>
              <a:rPr lang="da-DK" sz="2400" dirty="0">
                <a:latin typeface="Helvetica"/>
                <a:cs typeface="Helvetica"/>
              </a:rPr>
              <a:t>i=1:d</a:t>
            </a:r>
          </a:p>
          <a:p>
            <a:r>
              <a:rPr lang="en-US" sz="2400" dirty="0">
                <a:latin typeface="Helvetica"/>
                <a:cs typeface="Helvetica"/>
              </a:rPr>
              <a:t>        F = </a:t>
            </a:r>
            <a:r>
              <a:rPr lang="en-US" sz="2400" dirty="0" err="1" smtClean="0">
                <a:latin typeface="Helvetica"/>
                <a:cs typeface="Helvetica"/>
              </a:rPr>
              <a:t>TriScatteredInterp</a:t>
            </a:r>
            <a:r>
              <a:rPr lang="en-US" sz="2400" dirty="0" smtClean="0">
                <a:latin typeface="Helvetica"/>
                <a:cs typeface="Helvetica"/>
              </a:rPr>
              <a:t>(</a:t>
            </a:r>
            <a:r>
              <a:rPr lang="en-US" sz="2400" dirty="0" err="1" smtClean="0">
                <a:latin typeface="Helvetica"/>
                <a:cs typeface="Helvetica"/>
              </a:rPr>
              <a:t>phi_ball</a:t>
            </a:r>
            <a:r>
              <a:rPr lang="en-US" sz="2400" dirty="0" smtClean="0">
                <a:latin typeface="Helvetica"/>
                <a:cs typeface="Helvetica"/>
              </a:rPr>
              <a:t>, </a:t>
            </a:r>
            <a:r>
              <a:rPr lang="en-US" sz="2400" dirty="0" err="1" smtClean="0">
                <a:latin typeface="Helvetica"/>
                <a:cs typeface="Helvetica"/>
              </a:rPr>
              <a:t>theta_ball</a:t>
            </a:r>
            <a:r>
              <a:rPr lang="en-US" sz="2400" dirty="0" smtClean="0">
                <a:latin typeface="Helvetica"/>
                <a:cs typeface="Helvetica"/>
              </a:rPr>
              <a:t>, </a:t>
            </a:r>
            <a:r>
              <a:rPr lang="en-US" sz="2400" dirty="0" err="1" smtClean="0">
                <a:latin typeface="Helvetica"/>
                <a:cs typeface="Helvetica"/>
              </a:rPr>
              <a:t>mirrorball</a:t>
            </a:r>
            <a:r>
              <a:rPr lang="en-US" sz="2400" dirty="0" smtClean="0">
                <a:latin typeface="Helvetica"/>
                <a:cs typeface="Helvetica"/>
              </a:rPr>
              <a:t>(:,:,</a:t>
            </a:r>
            <a:r>
              <a:rPr lang="en-US" sz="2400" dirty="0" err="1" smtClean="0">
                <a:latin typeface="Helvetica"/>
                <a:cs typeface="Helvetica"/>
              </a:rPr>
              <a:t>i</a:t>
            </a:r>
            <a:r>
              <a:rPr lang="en-US" sz="2400" dirty="0" smtClean="0">
                <a:latin typeface="Helvetica"/>
                <a:cs typeface="Helvetica"/>
              </a:rPr>
              <a:t>))</a:t>
            </a:r>
            <a:r>
              <a:rPr lang="en-US" sz="2400" dirty="0">
                <a:latin typeface="Helvetica"/>
                <a:cs typeface="Helvetica"/>
              </a:rPr>
              <a:t>;</a:t>
            </a:r>
          </a:p>
          <a:p>
            <a:r>
              <a:rPr lang="en-US" sz="2400" dirty="0">
                <a:latin typeface="Helvetica"/>
                <a:cs typeface="Helvetica"/>
              </a:rPr>
              <a:t>        </a:t>
            </a:r>
            <a:r>
              <a:rPr lang="en-US" sz="2400" dirty="0" err="1">
                <a:latin typeface="Helvetica"/>
                <a:cs typeface="Helvetica"/>
              </a:rPr>
              <a:t>latlon</a:t>
            </a:r>
            <a:r>
              <a:rPr lang="en-US" sz="2400" dirty="0">
                <a:latin typeface="Helvetica"/>
                <a:cs typeface="Helvetica"/>
              </a:rPr>
              <a:t>(:,:,</a:t>
            </a:r>
            <a:r>
              <a:rPr lang="en-US" sz="2400" dirty="0" err="1">
                <a:latin typeface="Helvetica"/>
                <a:cs typeface="Helvetica"/>
              </a:rPr>
              <a:t>i</a:t>
            </a:r>
            <a:r>
              <a:rPr lang="en-US" sz="2400" dirty="0">
                <a:latin typeface="Helvetica"/>
                <a:cs typeface="Helvetica"/>
              </a:rPr>
              <a:t>) = F(</a:t>
            </a:r>
            <a:r>
              <a:rPr lang="en-US" sz="2400" dirty="0" err="1" smtClean="0">
                <a:latin typeface="Helvetica"/>
                <a:cs typeface="Helvetica"/>
              </a:rPr>
              <a:t>phi_latlon</a:t>
            </a:r>
            <a:r>
              <a:rPr lang="en-US" sz="2400" dirty="0" smtClean="0">
                <a:latin typeface="Helvetica"/>
                <a:cs typeface="Helvetica"/>
              </a:rPr>
              <a:t>, </a:t>
            </a:r>
            <a:r>
              <a:rPr lang="en-US" sz="2400" dirty="0" err="1" smtClean="0">
                <a:latin typeface="Helvetica"/>
                <a:cs typeface="Helvetica"/>
              </a:rPr>
              <a:t>theta_latlon</a:t>
            </a:r>
            <a:r>
              <a:rPr lang="en-US" sz="2400" dirty="0" smtClean="0">
                <a:latin typeface="Helvetica"/>
                <a:cs typeface="Helvetica"/>
              </a:rPr>
              <a:t>)</a:t>
            </a:r>
            <a:r>
              <a:rPr lang="en-US" sz="2400" dirty="0">
                <a:latin typeface="Helvetica"/>
                <a:cs typeface="Helvetica"/>
              </a:rPr>
              <a:t>;</a:t>
            </a:r>
          </a:p>
          <a:p>
            <a:r>
              <a:rPr lang="en-US" sz="2400" dirty="0" smtClean="0">
                <a:latin typeface="Helvetica"/>
                <a:cs typeface="Helvetica"/>
              </a:rPr>
              <a:t>end</a:t>
            </a:r>
            <a:endParaRPr lang="en-US" sz="2400" dirty="0">
              <a:latin typeface="Helvetica"/>
              <a:cs typeface="Helvetica"/>
            </a:endParaRPr>
          </a:p>
          <a:p>
            <a:endParaRPr lang="en-US" sz="2400" dirty="0">
              <a:latin typeface="Helvetica"/>
              <a:cs typeface="Helvetica"/>
            </a:endParaRPr>
          </a:p>
        </p:txBody>
      </p:sp>
    </p:spTree>
    <p:extLst>
      <p:ext uri="{BB962C8B-B14F-4D97-AF65-F5344CB8AC3E}">
        <p14:creationId xmlns:p14="http://schemas.microsoft.com/office/powerpoint/2010/main" val="1602749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Mirror ball -&gt; </a:t>
            </a:r>
            <a:r>
              <a:rPr lang="en-US" dirty="0" err="1"/>
              <a:t>equirectangular</a:t>
            </a:r>
            <a:endParaRPr lang="en-US" dirty="0"/>
          </a:p>
        </p:txBody>
      </p:sp>
      <p:grpSp>
        <p:nvGrpSpPr>
          <p:cNvPr id="8" name="Group 7"/>
          <p:cNvGrpSpPr/>
          <p:nvPr/>
        </p:nvGrpSpPr>
        <p:grpSpPr>
          <a:xfrm>
            <a:off x="152400" y="1177756"/>
            <a:ext cx="8763000" cy="1949508"/>
            <a:chOff x="152400" y="990600"/>
            <a:chExt cx="9604264" cy="2136664"/>
          </a:xfrm>
        </p:grpSpPr>
        <p:pic>
          <p:nvPicPr>
            <p:cNvPr id="4" name="Picture 3" descr="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181" y="990600"/>
              <a:ext cx="2136664" cy="2136664"/>
            </a:xfrm>
            <a:prstGeom prst="rect">
              <a:avLst/>
            </a:prstGeom>
          </p:spPr>
        </p:pic>
        <p:pic>
          <p:nvPicPr>
            <p:cNvPr id="5" name="Picture 4" descr="0024_cropp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90600"/>
              <a:ext cx="2125535" cy="2119971"/>
            </a:xfrm>
            <a:prstGeom prst="rect">
              <a:avLst/>
            </a:prstGeom>
          </p:spPr>
        </p:pic>
        <p:pic>
          <p:nvPicPr>
            <p:cNvPr id="6" name="Picture 5" descr="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7091" y="990600"/>
              <a:ext cx="2136664" cy="2136664"/>
            </a:xfrm>
            <a:prstGeom prst="rect">
              <a:avLst/>
            </a:prstGeom>
          </p:spPr>
        </p:pic>
        <p:pic>
          <p:nvPicPr>
            <p:cNvPr id="7" name="Picture 6" descr="pt_bal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990600"/>
              <a:ext cx="2136664" cy="2136664"/>
            </a:xfrm>
            <a:prstGeom prst="rect">
              <a:avLst/>
            </a:prstGeom>
          </p:spPr>
        </p:pic>
      </p:grpSp>
      <p:pic>
        <p:nvPicPr>
          <p:cNvPr id="9" name="Picture 8" descr="pt_l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4114800"/>
            <a:ext cx="4114800" cy="2057400"/>
          </a:xfrm>
          <a:prstGeom prst="rect">
            <a:avLst/>
          </a:prstGeom>
        </p:spPr>
      </p:pic>
      <p:pic>
        <p:nvPicPr>
          <p:cNvPr id="10" name="Picture 9" descr="latlo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4114800"/>
            <a:ext cx="4114800" cy="2057400"/>
          </a:xfrm>
          <a:prstGeom prst="rect">
            <a:avLst/>
          </a:prstGeom>
        </p:spPr>
      </p:pic>
      <p:sp>
        <p:nvSpPr>
          <p:cNvPr id="11" name="TextBox 10"/>
          <p:cNvSpPr txBox="1"/>
          <p:nvPr/>
        </p:nvSpPr>
        <p:spPr>
          <a:xfrm>
            <a:off x="304800" y="3124200"/>
            <a:ext cx="1600200" cy="430887"/>
          </a:xfrm>
          <a:prstGeom prst="rect">
            <a:avLst/>
          </a:prstGeom>
          <a:noFill/>
        </p:spPr>
        <p:txBody>
          <a:bodyPr wrap="square" rtlCol="0">
            <a:spAutoFit/>
          </a:bodyPr>
          <a:lstStyle/>
          <a:p>
            <a:pPr algn="ctr"/>
            <a:r>
              <a:rPr lang="en-US" sz="2200" dirty="0" smtClean="0"/>
              <a:t>Mirror ball</a:t>
            </a:r>
            <a:endParaRPr lang="en-US" sz="2200" dirty="0"/>
          </a:p>
        </p:txBody>
      </p:sp>
      <p:sp>
        <p:nvSpPr>
          <p:cNvPr id="12" name="TextBox 11"/>
          <p:cNvSpPr txBox="1"/>
          <p:nvPr/>
        </p:nvSpPr>
        <p:spPr>
          <a:xfrm>
            <a:off x="914400" y="6172200"/>
            <a:ext cx="2514600" cy="430887"/>
          </a:xfrm>
          <a:prstGeom prst="rect">
            <a:avLst/>
          </a:prstGeom>
          <a:noFill/>
        </p:spPr>
        <p:txBody>
          <a:bodyPr wrap="square" rtlCol="0">
            <a:spAutoFit/>
          </a:bodyPr>
          <a:lstStyle/>
          <a:p>
            <a:pPr algn="ctr"/>
            <a:r>
              <a:rPr lang="en-US" sz="2200" dirty="0" err="1" smtClean="0"/>
              <a:t>Equirectangular</a:t>
            </a:r>
            <a:endParaRPr lang="en-US" sz="2200" dirty="0"/>
          </a:p>
        </p:txBody>
      </p:sp>
      <p:sp>
        <p:nvSpPr>
          <p:cNvPr id="13" name="TextBox 12"/>
          <p:cNvSpPr txBox="1"/>
          <p:nvPr/>
        </p:nvSpPr>
        <p:spPr>
          <a:xfrm>
            <a:off x="2590800" y="3124200"/>
            <a:ext cx="1600200" cy="430887"/>
          </a:xfrm>
          <a:prstGeom prst="rect">
            <a:avLst/>
          </a:prstGeom>
          <a:noFill/>
        </p:spPr>
        <p:txBody>
          <a:bodyPr wrap="square" rtlCol="0">
            <a:spAutoFit/>
          </a:bodyPr>
          <a:lstStyle/>
          <a:p>
            <a:pPr algn="ctr"/>
            <a:r>
              <a:rPr lang="en-US" sz="2200" dirty="0" err="1" smtClean="0"/>
              <a:t>Normals</a:t>
            </a:r>
            <a:endParaRPr lang="en-US" sz="2200" dirty="0"/>
          </a:p>
        </p:txBody>
      </p:sp>
      <p:sp>
        <p:nvSpPr>
          <p:cNvPr id="14" name="TextBox 13"/>
          <p:cNvSpPr txBox="1"/>
          <p:nvPr/>
        </p:nvSpPr>
        <p:spPr>
          <a:xfrm>
            <a:off x="4876800" y="3124200"/>
            <a:ext cx="1600200" cy="769441"/>
          </a:xfrm>
          <a:prstGeom prst="rect">
            <a:avLst/>
          </a:prstGeom>
          <a:noFill/>
        </p:spPr>
        <p:txBody>
          <a:bodyPr wrap="square" rtlCol="0">
            <a:spAutoFit/>
          </a:bodyPr>
          <a:lstStyle/>
          <a:p>
            <a:pPr algn="ctr"/>
            <a:r>
              <a:rPr lang="en-US" sz="2200" dirty="0" smtClean="0"/>
              <a:t>Reflection </a:t>
            </a:r>
          </a:p>
          <a:p>
            <a:pPr algn="ctr"/>
            <a:r>
              <a:rPr lang="en-US" sz="2200" dirty="0" smtClean="0"/>
              <a:t>vectors</a:t>
            </a:r>
            <a:endParaRPr lang="en-US" sz="2200" dirty="0"/>
          </a:p>
        </p:txBody>
      </p:sp>
      <p:sp>
        <p:nvSpPr>
          <p:cNvPr id="15" name="TextBox 14"/>
          <p:cNvSpPr txBox="1"/>
          <p:nvPr/>
        </p:nvSpPr>
        <p:spPr>
          <a:xfrm>
            <a:off x="6934200" y="3124200"/>
            <a:ext cx="1981200" cy="769441"/>
          </a:xfrm>
          <a:prstGeom prst="rect">
            <a:avLst/>
          </a:prstGeom>
          <a:noFill/>
        </p:spPr>
        <p:txBody>
          <a:bodyPr wrap="square" rtlCol="0">
            <a:spAutoFit/>
          </a:bodyPr>
          <a:lstStyle/>
          <a:p>
            <a:pPr algn="ctr"/>
            <a:r>
              <a:rPr lang="en-US" sz="2200" dirty="0" smtClean="0"/>
              <a:t>Phi/theta of reflection </a:t>
            </a:r>
            <a:r>
              <a:rPr lang="en-US" sz="2200" dirty="0" err="1" smtClean="0"/>
              <a:t>vecs</a:t>
            </a:r>
            <a:endParaRPr lang="en-US" sz="2200" dirty="0"/>
          </a:p>
        </p:txBody>
      </p:sp>
      <p:sp>
        <p:nvSpPr>
          <p:cNvPr id="16" name="TextBox 15"/>
          <p:cNvSpPr txBox="1"/>
          <p:nvPr/>
        </p:nvSpPr>
        <p:spPr>
          <a:xfrm>
            <a:off x="5105400" y="6115365"/>
            <a:ext cx="3733800" cy="769441"/>
          </a:xfrm>
          <a:prstGeom prst="rect">
            <a:avLst/>
          </a:prstGeom>
          <a:noFill/>
        </p:spPr>
        <p:txBody>
          <a:bodyPr wrap="square" rtlCol="0">
            <a:spAutoFit/>
          </a:bodyPr>
          <a:lstStyle/>
          <a:p>
            <a:pPr algn="ctr"/>
            <a:r>
              <a:rPr lang="en-US" sz="2200" dirty="0" smtClean="0"/>
              <a:t>Phi/theta </a:t>
            </a:r>
            <a:r>
              <a:rPr lang="en-US" sz="2200" dirty="0" err="1" smtClean="0"/>
              <a:t>equirectangular</a:t>
            </a:r>
            <a:r>
              <a:rPr lang="en-US" sz="2200" dirty="0" smtClean="0"/>
              <a:t> domain</a:t>
            </a:r>
            <a:endParaRPr lang="en-US" sz="2200" dirty="0"/>
          </a:p>
        </p:txBody>
      </p:sp>
    </p:spTree>
    <p:extLst>
      <p:ext uri="{BB962C8B-B14F-4D97-AF65-F5344CB8AC3E}">
        <p14:creationId xmlns:p14="http://schemas.microsoft.com/office/powerpoint/2010/main" val="36986642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small snag</a:t>
            </a:r>
            <a:endParaRPr lang="en-US" dirty="0"/>
          </a:p>
        </p:txBody>
      </p:sp>
      <p:sp>
        <p:nvSpPr>
          <p:cNvPr id="3" name="Content Placeholder 2"/>
          <p:cNvSpPr>
            <a:spLocks noGrp="1"/>
          </p:cNvSpPr>
          <p:nvPr>
            <p:ph idx="1"/>
          </p:nvPr>
        </p:nvSpPr>
        <p:spPr>
          <a:xfrm>
            <a:off x="457200" y="990600"/>
            <a:ext cx="8229600" cy="5867400"/>
          </a:xfrm>
        </p:spPr>
        <p:txBody>
          <a:bodyPr>
            <a:normAutofit/>
          </a:bodyPr>
          <a:lstStyle/>
          <a:p>
            <a:r>
              <a:rPr lang="en-US" sz="2800" dirty="0" smtClean="0"/>
              <a:t>How do we deal with light sources?  Sun, lights, etc?</a:t>
            </a:r>
          </a:p>
          <a:p>
            <a:pPr lvl="1"/>
            <a:r>
              <a:rPr lang="en-US" sz="2400" dirty="0" smtClean="0"/>
              <a:t>They are much, much brighter than the rest of the environment</a:t>
            </a:r>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p:txBody>
      </p:sp>
      <p:pic>
        <p:nvPicPr>
          <p:cNvPr id="309250" name="Picture 2"/>
          <p:cNvPicPr>
            <a:picLocks noChangeAspect="1" noChangeArrowheads="1"/>
          </p:cNvPicPr>
          <p:nvPr/>
        </p:nvPicPr>
        <p:blipFill>
          <a:blip r:embed="rId2" cstate="print"/>
          <a:srcRect/>
          <a:stretch>
            <a:fillRect/>
          </a:stretch>
        </p:blipFill>
        <p:spPr bwMode="auto">
          <a:xfrm>
            <a:off x="1752600" y="2590800"/>
            <a:ext cx="5259146" cy="3499223"/>
          </a:xfrm>
          <a:prstGeom prst="rect">
            <a:avLst/>
          </a:prstGeom>
          <a:noFill/>
          <a:ln w="9525">
            <a:noFill/>
            <a:miter lim="800000"/>
            <a:headEnd/>
            <a:tailEnd/>
          </a:ln>
        </p:spPr>
      </p:pic>
      <p:sp>
        <p:nvSpPr>
          <p:cNvPr id="6" name="TextBox 5"/>
          <p:cNvSpPr txBox="1"/>
          <p:nvPr/>
        </p:nvSpPr>
        <p:spPr>
          <a:xfrm>
            <a:off x="2625306" y="5122653"/>
            <a:ext cx="312906" cy="369332"/>
          </a:xfrm>
          <a:prstGeom prst="rect">
            <a:avLst/>
          </a:prstGeom>
          <a:solidFill>
            <a:schemeClr val="bg1">
              <a:alpha val="75000"/>
            </a:schemeClr>
          </a:solidFill>
        </p:spPr>
        <p:txBody>
          <a:bodyPr wrap="none" rtlCol="0">
            <a:spAutoFit/>
          </a:bodyPr>
          <a:lstStyle/>
          <a:p>
            <a:r>
              <a:rPr lang="en-US" b="1" dirty="0" smtClean="0"/>
              <a:t>1</a:t>
            </a:r>
            <a:endParaRPr lang="en-US" b="1" dirty="0"/>
          </a:p>
        </p:txBody>
      </p:sp>
      <p:sp>
        <p:nvSpPr>
          <p:cNvPr id="7" name="TextBox 6"/>
          <p:cNvSpPr txBox="1"/>
          <p:nvPr/>
        </p:nvSpPr>
        <p:spPr>
          <a:xfrm>
            <a:off x="2625306" y="3558562"/>
            <a:ext cx="441146" cy="369332"/>
          </a:xfrm>
          <a:prstGeom prst="rect">
            <a:avLst/>
          </a:prstGeom>
          <a:solidFill>
            <a:schemeClr val="bg1">
              <a:alpha val="75000"/>
            </a:schemeClr>
          </a:solidFill>
        </p:spPr>
        <p:txBody>
          <a:bodyPr wrap="none" rtlCol="0">
            <a:spAutoFit/>
          </a:bodyPr>
          <a:lstStyle/>
          <a:p>
            <a:r>
              <a:rPr lang="en-US" b="1" dirty="0" smtClean="0"/>
              <a:t>46</a:t>
            </a:r>
            <a:endParaRPr lang="en-US" b="1" dirty="0"/>
          </a:p>
        </p:txBody>
      </p:sp>
      <p:sp>
        <p:nvSpPr>
          <p:cNvPr id="8" name="TextBox 7"/>
          <p:cNvSpPr txBox="1"/>
          <p:nvPr/>
        </p:nvSpPr>
        <p:spPr>
          <a:xfrm>
            <a:off x="4712573" y="3200400"/>
            <a:ext cx="697627" cy="369332"/>
          </a:xfrm>
          <a:prstGeom prst="rect">
            <a:avLst/>
          </a:prstGeom>
          <a:solidFill>
            <a:schemeClr val="bg1">
              <a:alpha val="75000"/>
            </a:schemeClr>
          </a:solidFill>
        </p:spPr>
        <p:txBody>
          <a:bodyPr wrap="none" rtlCol="0">
            <a:spAutoFit/>
          </a:bodyPr>
          <a:lstStyle/>
          <a:p>
            <a:r>
              <a:rPr lang="en-US" b="1" dirty="0" smtClean="0"/>
              <a:t>1907</a:t>
            </a:r>
            <a:endParaRPr lang="en-US" b="1" dirty="0"/>
          </a:p>
        </p:txBody>
      </p:sp>
      <p:sp>
        <p:nvSpPr>
          <p:cNvPr id="9" name="TextBox 8"/>
          <p:cNvSpPr txBox="1"/>
          <p:nvPr/>
        </p:nvSpPr>
        <p:spPr>
          <a:xfrm>
            <a:off x="5147745" y="4191000"/>
            <a:ext cx="813108" cy="369332"/>
          </a:xfrm>
          <a:prstGeom prst="rect">
            <a:avLst/>
          </a:prstGeom>
          <a:solidFill>
            <a:schemeClr val="bg1">
              <a:alpha val="75000"/>
            </a:schemeClr>
          </a:solidFill>
        </p:spPr>
        <p:txBody>
          <a:bodyPr wrap="none" rtlCol="0">
            <a:spAutoFit/>
          </a:bodyPr>
          <a:lstStyle/>
          <a:p>
            <a:r>
              <a:rPr lang="en-US" b="1" dirty="0" smtClean="0"/>
              <a:t>15116</a:t>
            </a:r>
            <a:endParaRPr lang="en-US" b="1" dirty="0"/>
          </a:p>
        </p:txBody>
      </p:sp>
      <p:sp>
        <p:nvSpPr>
          <p:cNvPr id="10" name="TextBox 9"/>
          <p:cNvSpPr txBox="1"/>
          <p:nvPr/>
        </p:nvSpPr>
        <p:spPr>
          <a:xfrm>
            <a:off x="5731054" y="5498068"/>
            <a:ext cx="441146" cy="369332"/>
          </a:xfrm>
          <a:prstGeom prst="rect">
            <a:avLst/>
          </a:prstGeom>
          <a:solidFill>
            <a:schemeClr val="bg1">
              <a:alpha val="75000"/>
            </a:schemeClr>
          </a:solidFill>
        </p:spPr>
        <p:txBody>
          <a:bodyPr wrap="none" rtlCol="0">
            <a:spAutoFit/>
          </a:bodyPr>
          <a:lstStyle/>
          <a:p>
            <a:r>
              <a:rPr lang="en-US" b="1" dirty="0" smtClean="0"/>
              <a:t>18</a:t>
            </a:r>
            <a:endParaRPr lang="en-US" b="1" dirty="0"/>
          </a:p>
        </p:txBody>
      </p:sp>
      <p:sp>
        <p:nvSpPr>
          <p:cNvPr id="11" name="TextBox 10"/>
          <p:cNvSpPr txBox="1"/>
          <p:nvPr/>
        </p:nvSpPr>
        <p:spPr>
          <a:xfrm>
            <a:off x="3006306" y="3424075"/>
            <a:ext cx="269626" cy="461665"/>
          </a:xfrm>
          <a:prstGeom prst="rect">
            <a:avLst/>
          </a:prstGeom>
          <a:noFill/>
        </p:spPr>
        <p:txBody>
          <a:bodyPr wrap="none" rtlCol="0">
            <a:spAutoFit/>
          </a:bodyPr>
          <a:lstStyle/>
          <a:p>
            <a:r>
              <a:rPr lang="en-US" sz="2400" dirty="0" smtClean="0"/>
              <a:t>.</a:t>
            </a:r>
            <a:endParaRPr lang="en-US" sz="2400" dirty="0"/>
          </a:p>
        </p:txBody>
      </p:sp>
      <p:sp>
        <p:nvSpPr>
          <p:cNvPr id="12" name="TextBox 11"/>
          <p:cNvSpPr txBox="1"/>
          <p:nvPr/>
        </p:nvSpPr>
        <p:spPr>
          <a:xfrm>
            <a:off x="2895600" y="4997970"/>
            <a:ext cx="269626" cy="461665"/>
          </a:xfrm>
          <a:prstGeom prst="rect">
            <a:avLst/>
          </a:prstGeom>
          <a:noFill/>
        </p:spPr>
        <p:txBody>
          <a:bodyPr wrap="none" rtlCol="0">
            <a:spAutoFit/>
          </a:bodyPr>
          <a:lstStyle/>
          <a:p>
            <a:r>
              <a:rPr lang="en-US" sz="2400" dirty="0" smtClean="0"/>
              <a:t>.</a:t>
            </a:r>
            <a:endParaRPr lang="en-US" sz="2400" dirty="0"/>
          </a:p>
        </p:txBody>
      </p:sp>
      <p:sp>
        <p:nvSpPr>
          <p:cNvPr id="13" name="TextBox 12"/>
          <p:cNvSpPr txBox="1"/>
          <p:nvPr/>
        </p:nvSpPr>
        <p:spPr>
          <a:xfrm>
            <a:off x="6125980" y="5334000"/>
            <a:ext cx="269626" cy="461665"/>
          </a:xfrm>
          <a:prstGeom prst="rect">
            <a:avLst/>
          </a:prstGeom>
          <a:noFill/>
        </p:spPr>
        <p:txBody>
          <a:bodyPr wrap="none" rtlCol="0">
            <a:spAutoFit/>
          </a:bodyPr>
          <a:lstStyle/>
          <a:p>
            <a:r>
              <a:rPr lang="en-US" sz="2400" dirty="0" smtClean="0"/>
              <a:t>.</a:t>
            </a:r>
            <a:endParaRPr lang="en-US" sz="2400" dirty="0"/>
          </a:p>
        </p:txBody>
      </p:sp>
      <p:sp>
        <p:nvSpPr>
          <p:cNvPr id="14" name="TextBox 13"/>
          <p:cNvSpPr txBox="1"/>
          <p:nvPr/>
        </p:nvSpPr>
        <p:spPr>
          <a:xfrm>
            <a:off x="5943600" y="4052340"/>
            <a:ext cx="269626" cy="461665"/>
          </a:xfrm>
          <a:prstGeom prst="rect">
            <a:avLst/>
          </a:prstGeom>
          <a:noFill/>
        </p:spPr>
        <p:txBody>
          <a:bodyPr wrap="none" rtlCol="0">
            <a:spAutoFit/>
          </a:bodyPr>
          <a:lstStyle/>
          <a:p>
            <a:r>
              <a:rPr lang="en-US" sz="2400" dirty="0" smtClean="0"/>
              <a:t>.</a:t>
            </a:r>
            <a:endParaRPr lang="en-US" sz="2400" dirty="0"/>
          </a:p>
        </p:txBody>
      </p:sp>
      <p:sp>
        <p:nvSpPr>
          <p:cNvPr id="15" name="TextBox 14"/>
          <p:cNvSpPr txBox="1"/>
          <p:nvPr/>
        </p:nvSpPr>
        <p:spPr>
          <a:xfrm>
            <a:off x="5410200" y="3076730"/>
            <a:ext cx="269626" cy="461665"/>
          </a:xfrm>
          <a:prstGeom prst="rect">
            <a:avLst/>
          </a:prstGeom>
          <a:noFill/>
        </p:spPr>
        <p:txBody>
          <a:bodyPr wrap="none" rtlCol="0">
            <a:spAutoFit/>
          </a:bodyPr>
          <a:lstStyle/>
          <a:p>
            <a:r>
              <a:rPr lang="en-US" sz="2400" dirty="0" smtClean="0"/>
              <a:t>.</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250" name="Rectangle 2"/>
          <p:cNvSpPr>
            <a:spLocks noGrp="1" noChangeArrowheads="1"/>
          </p:cNvSpPr>
          <p:nvPr>
            <p:ph type="title"/>
          </p:nvPr>
        </p:nvSpPr>
        <p:spPr>
          <a:xfrm>
            <a:off x="685800" y="0"/>
            <a:ext cx="7772400" cy="1143000"/>
          </a:xfrm>
        </p:spPr>
        <p:txBody>
          <a:bodyPr/>
          <a:lstStyle/>
          <a:p>
            <a:r>
              <a:rPr lang="en-US" dirty="0" smtClean="0"/>
              <a:t>Problem: Dynamic Range</a:t>
            </a:r>
            <a:endParaRPr lang="en-US" dirty="0"/>
          </a:p>
        </p:txBody>
      </p:sp>
      <p:pic>
        <p:nvPicPr>
          <p:cNvPr id="1333251" name="Picture 3" descr="hw 001"/>
          <p:cNvPicPr>
            <a:picLocks noChangeAspect="1" noChangeArrowheads="1"/>
          </p:cNvPicPr>
          <p:nvPr/>
        </p:nvPicPr>
        <p:blipFill>
          <a:blip r:embed="rId3" cstate="print"/>
          <a:srcRect/>
          <a:stretch>
            <a:fillRect/>
          </a:stretch>
        </p:blipFill>
        <p:spPr bwMode="auto">
          <a:xfrm>
            <a:off x="304800" y="1668463"/>
            <a:ext cx="5192713" cy="3894137"/>
          </a:xfrm>
          <a:prstGeom prst="rect">
            <a:avLst/>
          </a:prstGeom>
          <a:noFill/>
        </p:spPr>
      </p:pic>
      <p:pic>
        <p:nvPicPr>
          <p:cNvPr id="1333252" name="Picture 4" descr="hw 005"/>
          <p:cNvPicPr>
            <a:picLocks noChangeAspect="1" noChangeArrowheads="1"/>
          </p:cNvPicPr>
          <p:nvPr/>
        </p:nvPicPr>
        <p:blipFill>
          <a:blip r:embed="rId4" cstate="print"/>
          <a:srcRect/>
          <a:stretch>
            <a:fillRect/>
          </a:stretch>
        </p:blipFill>
        <p:spPr bwMode="auto">
          <a:xfrm>
            <a:off x="3657600" y="2819400"/>
            <a:ext cx="5192713" cy="38941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3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3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5058" name="Picture 2" descr="dvstill1"/>
          <p:cNvPicPr>
            <a:picLocks noChangeAspect="1" noChangeArrowheads="1"/>
          </p:cNvPicPr>
          <p:nvPr/>
        </p:nvPicPr>
        <p:blipFill>
          <a:blip r:embed="rId3" cstate="print"/>
          <a:srcRect/>
          <a:stretch>
            <a:fillRect/>
          </a:stretch>
        </p:blipFill>
        <p:spPr bwMode="auto">
          <a:xfrm>
            <a:off x="838200" y="1905000"/>
            <a:ext cx="1524000" cy="1143000"/>
          </a:xfrm>
          <a:prstGeom prst="rect">
            <a:avLst/>
          </a:prstGeom>
          <a:noFill/>
          <a:ln w="9525">
            <a:solidFill>
              <a:schemeClr val="bg1"/>
            </a:solidFill>
            <a:miter lim="800000"/>
            <a:headEnd/>
            <a:tailEnd/>
          </a:ln>
        </p:spPr>
      </p:pic>
      <p:sp>
        <p:nvSpPr>
          <p:cNvPr id="1325059" name="Rectangle 3"/>
          <p:cNvSpPr>
            <a:spLocks noGrp="1" noChangeArrowheads="1"/>
          </p:cNvSpPr>
          <p:nvPr>
            <p:ph type="title"/>
          </p:nvPr>
        </p:nvSpPr>
        <p:spPr>
          <a:xfrm>
            <a:off x="762000" y="0"/>
            <a:ext cx="7772400" cy="1143000"/>
          </a:xfrm>
        </p:spPr>
        <p:txBody>
          <a:bodyPr/>
          <a:lstStyle/>
          <a:p>
            <a:r>
              <a:rPr lang="en-US" dirty="0"/>
              <a:t>Problem: Dynamic Range</a:t>
            </a:r>
          </a:p>
        </p:txBody>
      </p:sp>
      <p:sp>
        <p:nvSpPr>
          <p:cNvPr id="1325060" name="Text Box 4"/>
          <p:cNvSpPr txBox="1">
            <a:spLocks noChangeArrowheads="1"/>
          </p:cNvSpPr>
          <p:nvPr/>
        </p:nvSpPr>
        <p:spPr bwMode="auto">
          <a:xfrm>
            <a:off x="2971800" y="2971800"/>
            <a:ext cx="838200" cy="457200"/>
          </a:xfrm>
          <a:prstGeom prst="rect">
            <a:avLst/>
          </a:prstGeom>
          <a:noFill/>
          <a:ln w="12700">
            <a:noFill/>
            <a:miter lim="800000"/>
            <a:headEnd/>
            <a:tailEnd/>
          </a:ln>
          <a:effectLst>
            <a:outerShdw dist="35921" dir="2700000" algn="ctr" rotWithShape="0">
              <a:schemeClr val="tx1"/>
            </a:outerShdw>
          </a:effectLst>
        </p:spPr>
        <p:txBody>
          <a:bodyPr lIns="91418" tIns="45709" rIns="91418" bIns="45709">
            <a:spAutoFit/>
          </a:bodyPr>
          <a:lstStyle/>
          <a:p>
            <a:pPr algn="ctr" eaLnBrk="0" hangingPunct="0">
              <a:spcBef>
                <a:spcPct val="50000"/>
              </a:spcBef>
            </a:pPr>
            <a:r>
              <a:rPr lang="en-US" sz="2400" smtClean="0">
                <a:solidFill>
                  <a:srgbClr val="EAEAEA"/>
                </a:solidFill>
                <a:latin typeface="Times New Roman" pitchFamily="18" charset="0"/>
              </a:rPr>
              <a:t>1500</a:t>
            </a:r>
          </a:p>
        </p:txBody>
      </p:sp>
      <p:sp>
        <p:nvSpPr>
          <p:cNvPr id="1325061" name="Rectangle 5"/>
          <p:cNvSpPr>
            <a:spLocks noChangeArrowheads="1"/>
          </p:cNvSpPr>
          <p:nvPr/>
        </p:nvSpPr>
        <p:spPr bwMode="auto">
          <a:xfrm>
            <a:off x="2559050" y="2133600"/>
            <a:ext cx="336550" cy="457200"/>
          </a:xfrm>
          <a:prstGeom prst="rect">
            <a:avLst/>
          </a:prstGeom>
          <a:noFill/>
          <a:ln w="12700">
            <a:noFill/>
            <a:miter lim="800000"/>
            <a:headEnd/>
            <a:tailEnd/>
          </a:ln>
          <a:effectLst>
            <a:outerShdw dist="35921" dir="2700000" algn="ctr" rotWithShape="0">
              <a:schemeClr val="tx1"/>
            </a:outerShdw>
          </a:effectLst>
        </p:spPr>
        <p:txBody>
          <a:bodyPr wrap="none" lIns="91418" tIns="45709" rIns="91418" bIns="45709">
            <a:spAutoFit/>
          </a:bodyPr>
          <a:lstStyle/>
          <a:p>
            <a:pPr algn="ctr" eaLnBrk="0" hangingPunct="0">
              <a:spcBef>
                <a:spcPct val="50000"/>
              </a:spcBef>
            </a:pPr>
            <a:r>
              <a:rPr lang="en-US" sz="2400" dirty="0" smtClean="0">
                <a:solidFill>
                  <a:srgbClr val="EAEAEA"/>
                </a:solidFill>
                <a:latin typeface="Times New Roman" pitchFamily="18" charset="0"/>
              </a:rPr>
              <a:t>1</a:t>
            </a:r>
          </a:p>
        </p:txBody>
      </p:sp>
      <p:pic>
        <p:nvPicPr>
          <p:cNvPr id="1325062" name="Picture 6" descr="dvstill5"/>
          <p:cNvPicPr>
            <a:picLocks noChangeAspect="1" noChangeArrowheads="1"/>
          </p:cNvPicPr>
          <p:nvPr/>
        </p:nvPicPr>
        <p:blipFill>
          <a:blip r:embed="rId4" cstate="print"/>
          <a:srcRect/>
          <a:stretch>
            <a:fillRect/>
          </a:stretch>
        </p:blipFill>
        <p:spPr bwMode="auto">
          <a:xfrm>
            <a:off x="1371600" y="2895600"/>
            <a:ext cx="1524000" cy="1143000"/>
          </a:xfrm>
          <a:prstGeom prst="rect">
            <a:avLst/>
          </a:prstGeom>
          <a:noFill/>
          <a:ln w="9525">
            <a:solidFill>
              <a:schemeClr val="bg1"/>
            </a:solidFill>
            <a:miter lim="800000"/>
            <a:headEnd/>
            <a:tailEnd/>
          </a:ln>
        </p:spPr>
      </p:pic>
      <p:pic>
        <p:nvPicPr>
          <p:cNvPr id="1325063" name="Picture 7" descr="dvstill10"/>
          <p:cNvPicPr>
            <a:picLocks noChangeAspect="1" noChangeArrowheads="1"/>
          </p:cNvPicPr>
          <p:nvPr/>
        </p:nvPicPr>
        <p:blipFill>
          <a:blip r:embed="rId5" cstate="print"/>
          <a:srcRect/>
          <a:stretch>
            <a:fillRect/>
          </a:stretch>
        </p:blipFill>
        <p:spPr bwMode="auto">
          <a:xfrm>
            <a:off x="2057400" y="3886200"/>
            <a:ext cx="1524000" cy="1143000"/>
          </a:xfrm>
          <a:prstGeom prst="rect">
            <a:avLst/>
          </a:prstGeom>
          <a:noFill/>
          <a:ln w="9525">
            <a:solidFill>
              <a:schemeClr val="bg1"/>
            </a:solidFill>
            <a:miter lim="800000"/>
            <a:headEnd/>
            <a:tailEnd/>
          </a:ln>
        </p:spPr>
      </p:pic>
      <p:pic>
        <p:nvPicPr>
          <p:cNvPr id="1325064" name="Picture 8" descr="dvstill9"/>
          <p:cNvPicPr>
            <a:picLocks noChangeAspect="1" noChangeArrowheads="1"/>
          </p:cNvPicPr>
          <p:nvPr/>
        </p:nvPicPr>
        <p:blipFill>
          <a:blip r:embed="rId6" cstate="print"/>
          <a:srcRect/>
          <a:stretch>
            <a:fillRect/>
          </a:stretch>
        </p:blipFill>
        <p:spPr bwMode="auto">
          <a:xfrm>
            <a:off x="3124200" y="4724400"/>
            <a:ext cx="1524000" cy="1143000"/>
          </a:xfrm>
          <a:prstGeom prst="rect">
            <a:avLst/>
          </a:prstGeom>
          <a:noFill/>
          <a:ln w="9525">
            <a:solidFill>
              <a:schemeClr val="bg1"/>
            </a:solidFill>
            <a:miter lim="800000"/>
            <a:headEnd/>
            <a:tailEnd/>
          </a:ln>
        </p:spPr>
      </p:pic>
      <p:pic>
        <p:nvPicPr>
          <p:cNvPr id="1325065" name="Picture 9" descr="dvstill4"/>
          <p:cNvPicPr>
            <a:picLocks noChangeAspect="1" noChangeArrowheads="1"/>
          </p:cNvPicPr>
          <p:nvPr/>
        </p:nvPicPr>
        <p:blipFill>
          <a:blip r:embed="rId7" cstate="print"/>
          <a:srcRect/>
          <a:stretch>
            <a:fillRect/>
          </a:stretch>
        </p:blipFill>
        <p:spPr bwMode="auto">
          <a:xfrm>
            <a:off x="4495800" y="5257800"/>
            <a:ext cx="1524000" cy="1143000"/>
          </a:xfrm>
          <a:prstGeom prst="rect">
            <a:avLst/>
          </a:prstGeom>
          <a:noFill/>
          <a:ln w="9525">
            <a:solidFill>
              <a:schemeClr val="bg1"/>
            </a:solidFill>
            <a:miter lim="800000"/>
            <a:headEnd/>
            <a:tailEnd/>
          </a:ln>
        </p:spPr>
      </p:pic>
      <p:sp>
        <p:nvSpPr>
          <p:cNvPr id="1325066" name="Text Box 10"/>
          <p:cNvSpPr txBox="1">
            <a:spLocks noChangeArrowheads="1"/>
          </p:cNvSpPr>
          <p:nvPr/>
        </p:nvSpPr>
        <p:spPr bwMode="auto">
          <a:xfrm>
            <a:off x="3581400" y="3886200"/>
            <a:ext cx="1143000" cy="457200"/>
          </a:xfrm>
          <a:prstGeom prst="rect">
            <a:avLst/>
          </a:prstGeom>
          <a:noFill/>
          <a:ln w="12700">
            <a:noFill/>
            <a:miter lim="800000"/>
            <a:headEnd/>
            <a:tailEnd/>
          </a:ln>
          <a:effectLst>
            <a:outerShdw dist="35921" dir="2700000" algn="ctr" rotWithShape="0">
              <a:schemeClr val="tx1"/>
            </a:outerShdw>
          </a:effectLst>
        </p:spPr>
        <p:txBody>
          <a:bodyPr lIns="91418" tIns="45709" rIns="91418" bIns="45709">
            <a:spAutoFit/>
          </a:bodyPr>
          <a:lstStyle/>
          <a:p>
            <a:pPr algn="ctr" eaLnBrk="0" hangingPunct="0">
              <a:spcBef>
                <a:spcPct val="50000"/>
              </a:spcBef>
            </a:pPr>
            <a:r>
              <a:rPr lang="en-US" sz="2400" smtClean="0">
                <a:solidFill>
                  <a:srgbClr val="EAEAEA"/>
                </a:solidFill>
                <a:latin typeface="Times New Roman" pitchFamily="18" charset="0"/>
              </a:rPr>
              <a:t>25,000</a:t>
            </a:r>
          </a:p>
        </p:txBody>
      </p:sp>
      <p:sp>
        <p:nvSpPr>
          <p:cNvPr id="1325067" name="Text Box 11"/>
          <p:cNvSpPr txBox="1">
            <a:spLocks noChangeArrowheads="1"/>
          </p:cNvSpPr>
          <p:nvPr/>
        </p:nvSpPr>
        <p:spPr bwMode="auto">
          <a:xfrm>
            <a:off x="4648200" y="4648200"/>
            <a:ext cx="1371600" cy="457200"/>
          </a:xfrm>
          <a:prstGeom prst="rect">
            <a:avLst/>
          </a:prstGeom>
          <a:noFill/>
          <a:ln w="12700">
            <a:noFill/>
            <a:miter lim="800000"/>
            <a:headEnd/>
            <a:tailEnd/>
          </a:ln>
          <a:effectLst>
            <a:outerShdw dist="35921" dir="2700000" algn="ctr" rotWithShape="0">
              <a:schemeClr val="tx1"/>
            </a:outerShdw>
          </a:effectLst>
        </p:spPr>
        <p:txBody>
          <a:bodyPr lIns="91418" tIns="45709" rIns="91418" bIns="45709">
            <a:spAutoFit/>
          </a:bodyPr>
          <a:lstStyle/>
          <a:p>
            <a:pPr algn="ctr" eaLnBrk="0" hangingPunct="0">
              <a:spcBef>
                <a:spcPct val="50000"/>
              </a:spcBef>
            </a:pPr>
            <a:r>
              <a:rPr lang="en-US" sz="2400" smtClean="0">
                <a:solidFill>
                  <a:srgbClr val="EAEAEA"/>
                </a:solidFill>
                <a:latin typeface="Times New Roman" pitchFamily="18" charset="0"/>
              </a:rPr>
              <a:t>400,000</a:t>
            </a:r>
          </a:p>
        </p:txBody>
      </p:sp>
      <p:sp>
        <p:nvSpPr>
          <p:cNvPr id="1325068" name="Text Box 12"/>
          <p:cNvSpPr txBox="1">
            <a:spLocks noChangeArrowheads="1"/>
          </p:cNvSpPr>
          <p:nvPr/>
        </p:nvSpPr>
        <p:spPr bwMode="auto">
          <a:xfrm>
            <a:off x="6096000" y="5562600"/>
            <a:ext cx="1981200" cy="457200"/>
          </a:xfrm>
          <a:prstGeom prst="rect">
            <a:avLst/>
          </a:prstGeom>
          <a:noFill/>
          <a:ln w="12700">
            <a:noFill/>
            <a:miter lim="800000"/>
            <a:headEnd/>
            <a:tailEnd/>
          </a:ln>
          <a:effectLst>
            <a:outerShdw dist="35921" dir="2700000" algn="ctr" rotWithShape="0">
              <a:schemeClr val="tx1"/>
            </a:outerShdw>
          </a:effectLst>
        </p:spPr>
        <p:txBody>
          <a:bodyPr lIns="91418" tIns="45709" rIns="91418" bIns="45709">
            <a:spAutoFit/>
          </a:bodyPr>
          <a:lstStyle/>
          <a:p>
            <a:pPr algn="ctr" eaLnBrk="0" hangingPunct="0">
              <a:spcBef>
                <a:spcPct val="50000"/>
              </a:spcBef>
            </a:pPr>
            <a:r>
              <a:rPr lang="en-US" sz="2400" smtClean="0">
                <a:solidFill>
                  <a:srgbClr val="EAEAEA"/>
                </a:solidFill>
                <a:latin typeface="Times New Roman" pitchFamily="18" charset="0"/>
              </a:rPr>
              <a:t>2,000,000,000</a:t>
            </a:r>
          </a:p>
        </p:txBody>
      </p:sp>
      <p:sp>
        <p:nvSpPr>
          <p:cNvPr id="1325069" name="Text Box 13"/>
          <p:cNvSpPr txBox="1">
            <a:spLocks noChangeArrowheads="1"/>
          </p:cNvSpPr>
          <p:nvPr/>
        </p:nvSpPr>
        <p:spPr bwMode="auto">
          <a:xfrm>
            <a:off x="4495800" y="2301875"/>
            <a:ext cx="3581400" cy="822325"/>
          </a:xfrm>
          <a:prstGeom prst="rect">
            <a:avLst/>
          </a:prstGeom>
          <a:noFill/>
          <a:ln w="12700">
            <a:noFill/>
            <a:miter lim="800000"/>
            <a:headEnd/>
            <a:tailEnd/>
          </a:ln>
          <a:effectLst>
            <a:outerShdw dist="35921" dir="2700000" algn="ctr" rotWithShape="0">
              <a:schemeClr val="tx1"/>
            </a:outerShdw>
          </a:effectLst>
        </p:spPr>
        <p:txBody>
          <a:bodyPr lIns="91418" tIns="45709" rIns="91418" bIns="45709">
            <a:spAutoFit/>
          </a:bodyPr>
          <a:lstStyle/>
          <a:p>
            <a:pPr algn="ctr" eaLnBrk="0" hangingPunct="0">
              <a:spcBef>
                <a:spcPct val="50000"/>
              </a:spcBef>
            </a:pPr>
            <a:r>
              <a:rPr lang="en-US" sz="2400" b="1" smtClean="0">
                <a:solidFill>
                  <a:srgbClr val="EAEAEA"/>
                </a:solidFill>
                <a:latin typeface="Trebuchet MS" pitchFamily="34" charset="0"/>
              </a:rPr>
              <a:t>The real world is</a:t>
            </a:r>
            <a:br>
              <a:rPr lang="en-US" sz="2400" b="1" smtClean="0">
                <a:solidFill>
                  <a:srgbClr val="EAEAEA"/>
                </a:solidFill>
                <a:latin typeface="Trebuchet MS" pitchFamily="34" charset="0"/>
              </a:rPr>
            </a:br>
            <a:r>
              <a:rPr lang="en-US" sz="2400" b="1" smtClean="0">
                <a:solidFill>
                  <a:srgbClr val="EAEAEA"/>
                </a:solidFill>
                <a:latin typeface="Trebuchet MS" pitchFamily="34" charset="0"/>
              </a:rPr>
              <a:t>high dynamic range.</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p:txBody>
          <a:bodyPr/>
          <a:lstStyle/>
          <a:p>
            <a:r>
              <a:rPr lang="en-US"/>
              <a:t>Long Exposure</a:t>
            </a:r>
          </a:p>
        </p:txBody>
      </p:sp>
      <p:sp>
        <p:nvSpPr>
          <p:cNvPr id="1327108" name="Text Box 4"/>
          <p:cNvSpPr txBox="1">
            <a:spLocks noChangeArrowheads="1"/>
          </p:cNvSpPr>
          <p:nvPr/>
        </p:nvSpPr>
        <p:spPr bwMode="auto">
          <a:xfrm>
            <a:off x="1355725" y="2971800"/>
            <a:ext cx="184150" cy="457200"/>
          </a:xfrm>
          <a:prstGeom prst="rect">
            <a:avLst/>
          </a:prstGeom>
          <a:noFill/>
          <a:ln w="12700">
            <a:noFill/>
            <a:miter lim="800000"/>
            <a:headEnd/>
            <a:tailEnd/>
          </a:ln>
          <a:effectLst/>
        </p:spPr>
        <p:txBody>
          <a:bodyPr wrap="none">
            <a:spAutoFit/>
          </a:bodyPr>
          <a:lstStyle/>
          <a:p>
            <a:pPr>
              <a:spcBef>
                <a:spcPct val="50000"/>
              </a:spcBef>
            </a:pPr>
            <a:endParaRPr lang="fr-FR" sz="2400" smtClean="0">
              <a:solidFill>
                <a:srgbClr val="000000"/>
              </a:solidFill>
              <a:latin typeface="Times New Roman" pitchFamily="18" charset="0"/>
            </a:endParaRPr>
          </a:p>
        </p:txBody>
      </p:sp>
      <p:sp>
        <p:nvSpPr>
          <p:cNvPr id="1327109" name="Text Box 5"/>
          <p:cNvSpPr txBox="1">
            <a:spLocks noChangeArrowheads="1"/>
          </p:cNvSpPr>
          <p:nvPr/>
        </p:nvSpPr>
        <p:spPr bwMode="auto">
          <a:xfrm>
            <a:off x="1676400" y="3082925"/>
            <a:ext cx="812800" cy="579438"/>
          </a:xfrm>
          <a:prstGeom prst="rect">
            <a:avLst/>
          </a:prstGeom>
          <a:noFill/>
          <a:ln w="12700">
            <a:noFill/>
            <a:miter lim="800000"/>
            <a:headEnd/>
            <a:tailEnd/>
          </a:ln>
          <a:effectLst/>
        </p:spPr>
        <p:txBody>
          <a:bodyPr wrap="none">
            <a:spAutoFit/>
          </a:bodyPr>
          <a:lstStyle/>
          <a:p>
            <a:pPr>
              <a:spcBef>
                <a:spcPct val="50000"/>
              </a:spcBef>
            </a:pPr>
            <a:r>
              <a:rPr lang="en-US" sz="3200" smtClean="0">
                <a:solidFill>
                  <a:srgbClr val="808080"/>
                </a:solidFill>
                <a:latin typeface="Times New Roman" pitchFamily="18" charset="0"/>
              </a:rPr>
              <a:t>10</a:t>
            </a:r>
            <a:r>
              <a:rPr lang="en-US" sz="3200" baseline="30000" smtClean="0">
                <a:solidFill>
                  <a:srgbClr val="808080"/>
                </a:solidFill>
                <a:latin typeface="Times New Roman" pitchFamily="18" charset="0"/>
              </a:rPr>
              <a:t>-6</a:t>
            </a:r>
          </a:p>
        </p:txBody>
      </p:sp>
      <p:sp>
        <p:nvSpPr>
          <p:cNvPr id="1327110" name="Line 6"/>
          <p:cNvSpPr>
            <a:spLocks noChangeShapeType="1"/>
          </p:cNvSpPr>
          <p:nvPr/>
        </p:nvSpPr>
        <p:spPr bwMode="auto">
          <a:xfrm>
            <a:off x="19050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11" name="Line 7"/>
          <p:cNvSpPr>
            <a:spLocks noChangeShapeType="1"/>
          </p:cNvSpPr>
          <p:nvPr/>
        </p:nvSpPr>
        <p:spPr bwMode="auto">
          <a:xfrm>
            <a:off x="24384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12" name="Line 8"/>
          <p:cNvSpPr>
            <a:spLocks noChangeShapeType="1"/>
          </p:cNvSpPr>
          <p:nvPr/>
        </p:nvSpPr>
        <p:spPr bwMode="auto">
          <a:xfrm>
            <a:off x="29718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13" name="Line 9"/>
          <p:cNvSpPr>
            <a:spLocks noChangeShapeType="1"/>
          </p:cNvSpPr>
          <p:nvPr/>
        </p:nvSpPr>
        <p:spPr bwMode="auto">
          <a:xfrm>
            <a:off x="35052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14" name="Line 10"/>
          <p:cNvSpPr>
            <a:spLocks noChangeShapeType="1"/>
          </p:cNvSpPr>
          <p:nvPr/>
        </p:nvSpPr>
        <p:spPr bwMode="auto">
          <a:xfrm>
            <a:off x="40386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15" name="Line 11"/>
          <p:cNvSpPr>
            <a:spLocks noChangeShapeType="1"/>
          </p:cNvSpPr>
          <p:nvPr/>
        </p:nvSpPr>
        <p:spPr bwMode="auto">
          <a:xfrm>
            <a:off x="45720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16" name="Line 12"/>
          <p:cNvSpPr>
            <a:spLocks noChangeShapeType="1"/>
          </p:cNvSpPr>
          <p:nvPr/>
        </p:nvSpPr>
        <p:spPr bwMode="auto">
          <a:xfrm>
            <a:off x="51054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17" name="Line 13"/>
          <p:cNvSpPr>
            <a:spLocks noChangeShapeType="1"/>
          </p:cNvSpPr>
          <p:nvPr/>
        </p:nvSpPr>
        <p:spPr bwMode="auto">
          <a:xfrm>
            <a:off x="56388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18" name="Line 14"/>
          <p:cNvSpPr>
            <a:spLocks noChangeShapeType="1"/>
          </p:cNvSpPr>
          <p:nvPr/>
        </p:nvSpPr>
        <p:spPr bwMode="auto">
          <a:xfrm>
            <a:off x="61722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19" name="Line 15"/>
          <p:cNvSpPr>
            <a:spLocks noChangeShapeType="1"/>
          </p:cNvSpPr>
          <p:nvPr/>
        </p:nvSpPr>
        <p:spPr bwMode="auto">
          <a:xfrm>
            <a:off x="67056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20" name="Line 16"/>
          <p:cNvSpPr>
            <a:spLocks noChangeShapeType="1"/>
          </p:cNvSpPr>
          <p:nvPr/>
        </p:nvSpPr>
        <p:spPr bwMode="auto">
          <a:xfrm>
            <a:off x="72390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21" name="Line 17"/>
          <p:cNvSpPr>
            <a:spLocks noChangeShapeType="1"/>
          </p:cNvSpPr>
          <p:nvPr/>
        </p:nvSpPr>
        <p:spPr bwMode="auto">
          <a:xfrm>
            <a:off x="77724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22" name="Line 18"/>
          <p:cNvSpPr>
            <a:spLocks noChangeShapeType="1"/>
          </p:cNvSpPr>
          <p:nvPr/>
        </p:nvSpPr>
        <p:spPr bwMode="auto">
          <a:xfrm>
            <a:off x="83058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23" name="Text Box 19"/>
          <p:cNvSpPr txBox="1">
            <a:spLocks noChangeArrowheads="1"/>
          </p:cNvSpPr>
          <p:nvPr/>
        </p:nvSpPr>
        <p:spPr bwMode="auto">
          <a:xfrm>
            <a:off x="8001000" y="3082925"/>
            <a:ext cx="723900" cy="579438"/>
          </a:xfrm>
          <a:prstGeom prst="rect">
            <a:avLst/>
          </a:prstGeom>
          <a:noFill/>
          <a:ln w="12700">
            <a:noFill/>
            <a:miter lim="800000"/>
            <a:headEnd/>
            <a:tailEnd/>
          </a:ln>
          <a:effectLst/>
        </p:spPr>
        <p:txBody>
          <a:bodyPr wrap="none">
            <a:spAutoFit/>
          </a:bodyPr>
          <a:lstStyle/>
          <a:p>
            <a:pPr>
              <a:spcBef>
                <a:spcPct val="50000"/>
              </a:spcBef>
            </a:pPr>
            <a:r>
              <a:rPr lang="en-US" sz="3200" smtClean="0">
                <a:solidFill>
                  <a:srgbClr val="808080"/>
                </a:solidFill>
                <a:latin typeface="Times New Roman" pitchFamily="18" charset="0"/>
              </a:rPr>
              <a:t>10</a:t>
            </a:r>
            <a:r>
              <a:rPr lang="en-US" sz="3200" baseline="30000" smtClean="0">
                <a:solidFill>
                  <a:srgbClr val="808080"/>
                </a:solidFill>
                <a:latin typeface="Times New Roman" pitchFamily="18" charset="0"/>
              </a:rPr>
              <a:t>6</a:t>
            </a:r>
          </a:p>
        </p:txBody>
      </p:sp>
      <p:sp>
        <p:nvSpPr>
          <p:cNvPr id="1327124" name="Line 20"/>
          <p:cNvSpPr>
            <a:spLocks noChangeShapeType="1"/>
          </p:cNvSpPr>
          <p:nvPr/>
        </p:nvSpPr>
        <p:spPr bwMode="auto">
          <a:xfrm>
            <a:off x="1676400" y="3921125"/>
            <a:ext cx="7467600" cy="0"/>
          </a:xfrm>
          <a:prstGeom prst="line">
            <a:avLst/>
          </a:prstGeom>
          <a:noFill/>
          <a:ln w="38100">
            <a:solidFill>
              <a:schemeClr val="bg2"/>
            </a:solidFill>
            <a:round/>
            <a:headEnd/>
            <a:tailEnd type="stealth" w="med" len="med"/>
          </a:ln>
          <a:effectLst/>
        </p:spPr>
        <p:txBody>
          <a:bodyPr>
            <a:spAutoFit/>
          </a:bodyPr>
          <a:lstStyle/>
          <a:p>
            <a:pPr eaLnBrk="0" hangingPunct="0"/>
            <a:endParaRPr lang="en-US" sz="2400" smtClean="0">
              <a:solidFill>
                <a:srgbClr val="000000"/>
              </a:solidFill>
            </a:endParaRPr>
          </a:p>
        </p:txBody>
      </p:sp>
      <p:sp>
        <p:nvSpPr>
          <p:cNvPr id="1327125" name="Text Box 21"/>
          <p:cNvSpPr txBox="1">
            <a:spLocks noChangeArrowheads="1"/>
          </p:cNvSpPr>
          <p:nvPr/>
        </p:nvSpPr>
        <p:spPr bwMode="auto">
          <a:xfrm>
            <a:off x="1676400" y="5064125"/>
            <a:ext cx="812800" cy="579438"/>
          </a:xfrm>
          <a:prstGeom prst="rect">
            <a:avLst/>
          </a:prstGeom>
          <a:noFill/>
          <a:ln w="12700">
            <a:noFill/>
            <a:miter lim="800000"/>
            <a:headEnd/>
            <a:tailEnd/>
          </a:ln>
          <a:effectLst/>
        </p:spPr>
        <p:txBody>
          <a:bodyPr wrap="none">
            <a:spAutoFit/>
          </a:bodyPr>
          <a:lstStyle/>
          <a:p>
            <a:pPr>
              <a:spcBef>
                <a:spcPct val="50000"/>
              </a:spcBef>
            </a:pPr>
            <a:r>
              <a:rPr lang="en-US" sz="3200" smtClean="0">
                <a:solidFill>
                  <a:srgbClr val="808080"/>
                </a:solidFill>
                <a:latin typeface="Times New Roman" pitchFamily="18" charset="0"/>
              </a:rPr>
              <a:t>10</a:t>
            </a:r>
            <a:r>
              <a:rPr lang="en-US" sz="3200" baseline="30000" smtClean="0">
                <a:solidFill>
                  <a:srgbClr val="808080"/>
                </a:solidFill>
                <a:latin typeface="Times New Roman" pitchFamily="18" charset="0"/>
              </a:rPr>
              <a:t>-6</a:t>
            </a:r>
          </a:p>
        </p:txBody>
      </p:sp>
      <p:sp>
        <p:nvSpPr>
          <p:cNvPr id="1327126" name="Line 22"/>
          <p:cNvSpPr>
            <a:spLocks noChangeShapeType="1"/>
          </p:cNvSpPr>
          <p:nvPr/>
        </p:nvSpPr>
        <p:spPr bwMode="auto">
          <a:xfrm>
            <a:off x="19050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27" name="Line 23"/>
          <p:cNvSpPr>
            <a:spLocks noChangeShapeType="1"/>
          </p:cNvSpPr>
          <p:nvPr/>
        </p:nvSpPr>
        <p:spPr bwMode="auto">
          <a:xfrm>
            <a:off x="24384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28" name="Line 24"/>
          <p:cNvSpPr>
            <a:spLocks noChangeShapeType="1"/>
          </p:cNvSpPr>
          <p:nvPr/>
        </p:nvSpPr>
        <p:spPr bwMode="auto">
          <a:xfrm>
            <a:off x="29718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29" name="Line 25"/>
          <p:cNvSpPr>
            <a:spLocks noChangeShapeType="1"/>
          </p:cNvSpPr>
          <p:nvPr/>
        </p:nvSpPr>
        <p:spPr bwMode="auto">
          <a:xfrm>
            <a:off x="35052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30" name="Line 26"/>
          <p:cNvSpPr>
            <a:spLocks noChangeShapeType="1"/>
          </p:cNvSpPr>
          <p:nvPr/>
        </p:nvSpPr>
        <p:spPr bwMode="auto">
          <a:xfrm>
            <a:off x="40386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31" name="Line 27"/>
          <p:cNvSpPr>
            <a:spLocks noChangeShapeType="1"/>
          </p:cNvSpPr>
          <p:nvPr/>
        </p:nvSpPr>
        <p:spPr bwMode="auto">
          <a:xfrm>
            <a:off x="45720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32" name="Line 28"/>
          <p:cNvSpPr>
            <a:spLocks noChangeShapeType="1"/>
          </p:cNvSpPr>
          <p:nvPr/>
        </p:nvSpPr>
        <p:spPr bwMode="auto">
          <a:xfrm>
            <a:off x="51054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33" name="Line 29"/>
          <p:cNvSpPr>
            <a:spLocks noChangeShapeType="1"/>
          </p:cNvSpPr>
          <p:nvPr/>
        </p:nvSpPr>
        <p:spPr bwMode="auto">
          <a:xfrm>
            <a:off x="56388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34" name="Line 30"/>
          <p:cNvSpPr>
            <a:spLocks noChangeShapeType="1"/>
          </p:cNvSpPr>
          <p:nvPr/>
        </p:nvSpPr>
        <p:spPr bwMode="auto">
          <a:xfrm>
            <a:off x="61722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35" name="Line 31"/>
          <p:cNvSpPr>
            <a:spLocks noChangeShapeType="1"/>
          </p:cNvSpPr>
          <p:nvPr/>
        </p:nvSpPr>
        <p:spPr bwMode="auto">
          <a:xfrm>
            <a:off x="67056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36" name="Line 32"/>
          <p:cNvSpPr>
            <a:spLocks noChangeShapeType="1"/>
          </p:cNvSpPr>
          <p:nvPr/>
        </p:nvSpPr>
        <p:spPr bwMode="auto">
          <a:xfrm>
            <a:off x="72390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37" name="Line 33"/>
          <p:cNvSpPr>
            <a:spLocks noChangeShapeType="1"/>
          </p:cNvSpPr>
          <p:nvPr/>
        </p:nvSpPr>
        <p:spPr bwMode="auto">
          <a:xfrm>
            <a:off x="77724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38" name="Line 34"/>
          <p:cNvSpPr>
            <a:spLocks noChangeShapeType="1"/>
          </p:cNvSpPr>
          <p:nvPr/>
        </p:nvSpPr>
        <p:spPr bwMode="auto">
          <a:xfrm>
            <a:off x="83058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27139" name="Text Box 35"/>
          <p:cNvSpPr txBox="1">
            <a:spLocks noChangeArrowheads="1"/>
          </p:cNvSpPr>
          <p:nvPr/>
        </p:nvSpPr>
        <p:spPr bwMode="auto">
          <a:xfrm>
            <a:off x="8001000" y="5064125"/>
            <a:ext cx="723900" cy="579438"/>
          </a:xfrm>
          <a:prstGeom prst="rect">
            <a:avLst/>
          </a:prstGeom>
          <a:noFill/>
          <a:ln w="12700">
            <a:noFill/>
            <a:miter lim="800000"/>
            <a:headEnd/>
            <a:tailEnd/>
          </a:ln>
          <a:effectLst/>
        </p:spPr>
        <p:txBody>
          <a:bodyPr wrap="none">
            <a:spAutoFit/>
          </a:bodyPr>
          <a:lstStyle/>
          <a:p>
            <a:pPr>
              <a:spcBef>
                <a:spcPct val="50000"/>
              </a:spcBef>
            </a:pPr>
            <a:r>
              <a:rPr lang="en-US" sz="3200" smtClean="0">
                <a:solidFill>
                  <a:srgbClr val="808080"/>
                </a:solidFill>
                <a:latin typeface="Times New Roman" pitchFamily="18" charset="0"/>
              </a:rPr>
              <a:t>10</a:t>
            </a:r>
            <a:r>
              <a:rPr lang="en-US" sz="3200" baseline="30000" smtClean="0">
                <a:solidFill>
                  <a:srgbClr val="808080"/>
                </a:solidFill>
                <a:latin typeface="Times New Roman" pitchFamily="18" charset="0"/>
              </a:rPr>
              <a:t>6</a:t>
            </a:r>
          </a:p>
        </p:txBody>
      </p:sp>
      <p:sp>
        <p:nvSpPr>
          <p:cNvPr id="1327140" name="Line 36"/>
          <p:cNvSpPr>
            <a:spLocks noChangeShapeType="1"/>
          </p:cNvSpPr>
          <p:nvPr/>
        </p:nvSpPr>
        <p:spPr bwMode="auto">
          <a:xfrm>
            <a:off x="1676400" y="5902325"/>
            <a:ext cx="7467600" cy="0"/>
          </a:xfrm>
          <a:prstGeom prst="line">
            <a:avLst/>
          </a:prstGeom>
          <a:noFill/>
          <a:ln w="38100">
            <a:solidFill>
              <a:schemeClr val="bg2"/>
            </a:solidFill>
            <a:round/>
            <a:headEnd/>
            <a:tailEnd type="stealth" w="med" len="med"/>
          </a:ln>
          <a:effectLst/>
        </p:spPr>
        <p:txBody>
          <a:bodyPr>
            <a:spAutoFit/>
          </a:bodyPr>
          <a:lstStyle/>
          <a:p>
            <a:pPr eaLnBrk="0" hangingPunct="0"/>
            <a:endParaRPr lang="en-US" sz="2400" smtClean="0">
              <a:solidFill>
                <a:srgbClr val="000000"/>
              </a:solidFill>
            </a:endParaRPr>
          </a:p>
        </p:txBody>
      </p:sp>
      <p:sp>
        <p:nvSpPr>
          <p:cNvPr id="1327141" name="Rectangle 37"/>
          <p:cNvSpPr>
            <a:spLocks noChangeArrowheads="1"/>
          </p:cNvSpPr>
          <p:nvPr/>
        </p:nvSpPr>
        <p:spPr bwMode="auto">
          <a:xfrm>
            <a:off x="76200" y="3509963"/>
            <a:ext cx="1528763" cy="457200"/>
          </a:xfrm>
          <a:prstGeom prst="rect">
            <a:avLst/>
          </a:prstGeom>
          <a:noFill/>
          <a:ln w="12700">
            <a:noFill/>
            <a:miter lim="800000"/>
            <a:headEnd/>
            <a:tailEnd/>
          </a:ln>
          <a:effectLst/>
        </p:spPr>
        <p:txBody>
          <a:bodyPr wrap="none">
            <a:spAutoFit/>
          </a:bodyPr>
          <a:lstStyle/>
          <a:p>
            <a:pPr>
              <a:spcBef>
                <a:spcPct val="50000"/>
              </a:spcBef>
            </a:pPr>
            <a:r>
              <a:rPr lang="en-US" sz="2400" smtClean="0">
                <a:solidFill>
                  <a:srgbClr val="EAEAEA"/>
                </a:solidFill>
                <a:latin typeface="Times New Roman" pitchFamily="18" charset="0"/>
              </a:rPr>
              <a:t>Real world</a:t>
            </a:r>
            <a:endParaRPr lang="fr-FR" sz="2400" smtClean="0">
              <a:solidFill>
                <a:srgbClr val="EAEAEA"/>
              </a:solidFill>
              <a:latin typeface="Times New Roman" pitchFamily="18" charset="0"/>
            </a:endParaRPr>
          </a:p>
        </p:txBody>
      </p:sp>
      <p:sp>
        <p:nvSpPr>
          <p:cNvPr id="1327142" name="Rectangle 38"/>
          <p:cNvSpPr>
            <a:spLocks noChangeArrowheads="1"/>
          </p:cNvSpPr>
          <p:nvPr/>
        </p:nvSpPr>
        <p:spPr bwMode="auto">
          <a:xfrm>
            <a:off x="304800" y="5491163"/>
            <a:ext cx="1046163" cy="457200"/>
          </a:xfrm>
          <a:prstGeom prst="rect">
            <a:avLst/>
          </a:prstGeom>
          <a:noFill/>
          <a:ln w="12700">
            <a:noFill/>
            <a:miter lim="800000"/>
            <a:headEnd/>
            <a:tailEnd/>
          </a:ln>
          <a:effectLst/>
        </p:spPr>
        <p:txBody>
          <a:bodyPr wrap="none">
            <a:spAutoFit/>
          </a:bodyPr>
          <a:lstStyle/>
          <a:p>
            <a:pPr>
              <a:spcBef>
                <a:spcPct val="50000"/>
              </a:spcBef>
            </a:pPr>
            <a:r>
              <a:rPr lang="en-US" sz="2400" smtClean="0">
                <a:solidFill>
                  <a:srgbClr val="EAEAEA"/>
                </a:solidFill>
                <a:latin typeface="Times New Roman" pitchFamily="18" charset="0"/>
              </a:rPr>
              <a:t>Picture</a:t>
            </a:r>
            <a:endParaRPr lang="fr-FR" sz="2400" smtClean="0">
              <a:solidFill>
                <a:srgbClr val="EAEAEA"/>
              </a:solidFill>
              <a:latin typeface="Times New Roman" pitchFamily="18" charset="0"/>
            </a:endParaRPr>
          </a:p>
        </p:txBody>
      </p:sp>
      <p:sp>
        <p:nvSpPr>
          <p:cNvPr id="1327143" name="Text Box 39"/>
          <p:cNvSpPr txBox="1">
            <a:spLocks noChangeArrowheads="1"/>
          </p:cNvSpPr>
          <p:nvPr/>
        </p:nvSpPr>
        <p:spPr bwMode="auto">
          <a:xfrm>
            <a:off x="3429000" y="6359525"/>
            <a:ext cx="1058863" cy="412750"/>
          </a:xfrm>
          <a:prstGeom prst="rect">
            <a:avLst/>
          </a:prstGeom>
          <a:noFill/>
          <a:ln w="12700">
            <a:noFill/>
            <a:miter lim="800000"/>
            <a:headEnd/>
            <a:tailEnd/>
          </a:ln>
          <a:effectLst/>
        </p:spPr>
        <p:txBody>
          <a:bodyPr wrap="none">
            <a:spAutoFit/>
          </a:bodyPr>
          <a:lstStyle/>
          <a:p>
            <a:pPr>
              <a:spcBef>
                <a:spcPct val="50000"/>
              </a:spcBef>
            </a:pPr>
            <a:r>
              <a:rPr lang="en-US" sz="3200" baseline="30000" smtClean="0">
                <a:solidFill>
                  <a:srgbClr val="EAEAEA"/>
                </a:solidFill>
                <a:latin typeface="Times New Roman" pitchFamily="18" charset="0"/>
              </a:rPr>
              <a:t>0 to 255</a:t>
            </a:r>
          </a:p>
        </p:txBody>
      </p:sp>
      <p:sp>
        <p:nvSpPr>
          <p:cNvPr id="1327144" name="Line 40"/>
          <p:cNvSpPr>
            <a:spLocks noChangeShapeType="1"/>
          </p:cNvSpPr>
          <p:nvPr/>
        </p:nvSpPr>
        <p:spPr bwMode="auto">
          <a:xfrm flipH="1">
            <a:off x="4367213" y="4419600"/>
            <a:ext cx="509587" cy="1243013"/>
          </a:xfrm>
          <a:prstGeom prst="line">
            <a:avLst/>
          </a:prstGeom>
          <a:noFill/>
          <a:ln w="76200">
            <a:solidFill>
              <a:srgbClr val="FFFF00"/>
            </a:solidFill>
            <a:round/>
            <a:headEnd/>
            <a:tailEnd type="triangle" w="med" len="med"/>
          </a:ln>
          <a:effectLst/>
        </p:spPr>
        <p:txBody>
          <a:bodyPr>
            <a:spAutoFit/>
          </a:bodyPr>
          <a:lstStyle/>
          <a:p>
            <a:pPr eaLnBrk="0" hangingPunct="0"/>
            <a:endParaRPr lang="en-US" sz="2400" smtClean="0">
              <a:solidFill>
                <a:srgbClr val="000000"/>
              </a:solidFill>
            </a:endParaRPr>
          </a:p>
        </p:txBody>
      </p:sp>
      <p:sp>
        <p:nvSpPr>
          <p:cNvPr id="1327145" name="Line 41"/>
          <p:cNvSpPr>
            <a:spLocks noChangeShapeType="1"/>
          </p:cNvSpPr>
          <p:nvPr/>
        </p:nvSpPr>
        <p:spPr bwMode="auto">
          <a:xfrm flipH="1">
            <a:off x="3505200" y="4419600"/>
            <a:ext cx="533400" cy="1219200"/>
          </a:xfrm>
          <a:prstGeom prst="line">
            <a:avLst/>
          </a:prstGeom>
          <a:noFill/>
          <a:ln w="76200">
            <a:solidFill>
              <a:srgbClr val="FFFF00"/>
            </a:solidFill>
            <a:round/>
            <a:headEnd/>
            <a:tailEnd type="triangle" w="med" len="med"/>
          </a:ln>
          <a:effectLst/>
        </p:spPr>
        <p:txBody>
          <a:bodyPr>
            <a:spAutoFit/>
          </a:bodyPr>
          <a:lstStyle/>
          <a:p>
            <a:pPr eaLnBrk="0" hangingPunct="0"/>
            <a:endParaRPr lang="en-US" sz="2400" smtClean="0">
              <a:solidFill>
                <a:srgbClr val="000000"/>
              </a:solidFill>
            </a:endParaRPr>
          </a:p>
        </p:txBody>
      </p:sp>
      <p:sp>
        <p:nvSpPr>
          <p:cNvPr id="1327146" name="Rectangle 42"/>
          <p:cNvSpPr>
            <a:spLocks noChangeArrowheads="1"/>
          </p:cNvSpPr>
          <p:nvPr/>
        </p:nvSpPr>
        <p:spPr bwMode="auto">
          <a:xfrm>
            <a:off x="4038600" y="3997325"/>
            <a:ext cx="2667000" cy="228600"/>
          </a:xfrm>
          <a:prstGeom prst="rect">
            <a:avLst/>
          </a:prstGeom>
          <a:solidFill>
            <a:srgbClr val="EAEAEA"/>
          </a:solidFill>
          <a:ln w="12700">
            <a:solidFill>
              <a:srgbClr val="EAEAEA"/>
            </a:solidFill>
            <a:miter lim="800000"/>
            <a:headEnd/>
            <a:tailEnd/>
          </a:ln>
          <a:effectLst/>
        </p:spPr>
        <p:txBody>
          <a:bodyPr anchor="ctr">
            <a:spAutoFit/>
          </a:bodyPr>
          <a:lstStyle/>
          <a:p>
            <a:pPr eaLnBrk="0" hangingPunct="0"/>
            <a:endParaRPr lang="en-US" sz="2400" smtClean="0">
              <a:solidFill>
                <a:srgbClr val="000000"/>
              </a:solidFill>
            </a:endParaRPr>
          </a:p>
        </p:txBody>
      </p:sp>
      <p:sp>
        <p:nvSpPr>
          <p:cNvPr id="1327147" name="Rectangle 43"/>
          <p:cNvSpPr>
            <a:spLocks noChangeArrowheads="1"/>
          </p:cNvSpPr>
          <p:nvPr/>
        </p:nvSpPr>
        <p:spPr bwMode="auto">
          <a:xfrm>
            <a:off x="3505200" y="5902325"/>
            <a:ext cx="914400" cy="228600"/>
          </a:xfrm>
          <a:prstGeom prst="rect">
            <a:avLst/>
          </a:prstGeom>
          <a:solidFill>
            <a:srgbClr val="EAEAEA"/>
          </a:solidFill>
          <a:ln w="12700">
            <a:noFill/>
            <a:miter lim="800000"/>
            <a:headEnd/>
            <a:tailEnd/>
          </a:ln>
          <a:effectLst/>
        </p:spPr>
        <p:txBody>
          <a:bodyPr anchor="ctr">
            <a:spAutoFit/>
          </a:bodyPr>
          <a:lstStyle/>
          <a:p>
            <a:pPr eaLnBrk="0" hangingPunct="0"/>
            <a:endParaRPr lang="en-US" sz="2400" smtClean="0">
              <a:solidFill>
                <a:srgbClr val="000000"/>
              </a:solidFill>
            </a:endParaRPr>
          </a:p>
        </p:txBody>
      </p:sp>
      <p:sp>
        <p:nvSpPr>
          <p:cNvPr id="1327148" name="Text Box 44"/>
          <p:cNvSpPr txBox="1">
            <a:spLocks noChangeArrowheads="1"/>
          </p:cNvSpPr>
          <p:nvPr/>
        </p:nvSpPr>
        <p:spPr bwMode="auto">
          <a:xfrm>
            <a:off x="3657600" y="3124200"/>
            <a:ext cx="3503613" cy="579438"/>
          </a:xfrm>
          <a:prstGeom prst="rect">
            <a:avLst/>
          </a:prstGeom>
          <a:noFill/>
          <a:ln w="12700">
            <a:noFill/>
            <a:miter lim="800000"/>
            <a:headEnd/>
            <a:tailEnd/>
          </a:ln>
          <a:effectLst/>
        </p:spPr>
        <p:txBody>
          <a:bodyPr wrap="none">
            <a:spAutoFit/>
          </a:bodyPr>
          <a:lstStyle/>
          <a:p>
            <a:pPr>
              <a:spcBef>
                <a:spcPct val="50000"/>
              </a:spcBef>
            </a:pPr>
            <a:r>
              <a:rPr lang="en-US" sz="3200" smtClean="0">
                <a:solidFill>
                  <a:srgbClr val="EAEAEA"/>
                </a:solidFill>
                <a:latin typeface="Times New Roman" pitchFamily="18" charset="0"/>
              </a:rPr>
              <a:t>High dynamic range</a:t>
            </a:r>
            <a:endParaRPr lang="en-US" sz="3200" baseline="30000" smtClean="0">
              <a:solidFill>
                <a:srgbClr val="EAEAEA"/>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71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7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7144" grpId="0" animBg="1"/>
      <p:bldP spid="13271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dirty="0"/>
              <a:t>Results</a:t>
            </a:r>
          </a:p>
        </p:txBody>
      </p:sp>
      <p:pic>
        <p:nvPicPr>
          <p:cNvPr id="104451" name="Picture 3" descr="LetniiSad2"/>
          <p:cNvPicPr>
            <a:picLocks noChangeAspect="1" noChangeArrowheads="1"/>
          </p:cNvPicPr>
          <p:nvPr/>
        </p:nvPicPr>
        <p:blipFill>
          <a:blip r:embed="rId2" cstate="print"/>
          <a:srcRect/>
          <a:stretch>
            <a:fillRect/>
          </a:stretch>
        </p:blipFill>
        <p:spPr bwMode="auto">
          <a:xfrm>
            <a:off x="4419600" y="1519238"/>
            <a:ext cx="4232275" cy="2378075"/>
          </a:xfrm>
          <a:prstGeom prst="rect">
            <a:avLst/>
          </a:prstGeom>
          <a:noFill/>
        </p:spPr>
      </p:pic>
      <p:pic>
        <p:nvPicPr>
          <p:cNvPr id="104452" name="Picture 4" descr="LetniiSad"/>
          <p:cNvPicPr>
            <a:picLocks noChangeAspect="1" noChangeArrowheads="1"/>
          </p:cNvPicPr>
          <p:nvPr/>
        </p:nvPicPr>
        <p:blipFill>
          <a:blip r:embed="rId3" cstate="print"/>
          <a:srcRect/>
          <a:stretch>
            <a:fillRect/>
          </a:stretch>
        </p:blipFill>
        <p:spPr bwMode="auto">
          <a:xfrm>
            <a:off x="152400" y="1524000"/>
            <a:ext cx="3429000" cy="2286000"/>
          </a:xfrm>
          <a:prstGeom prst="rect">
            <a:avLst/>
          </a:prstGeom>
          <a:noFill/>
        </p:spPr>
      </p:pic>
      <p:pic>
        <p:nvPicPr>
          <p:cNvPr id="104453" name="Picture 5" descr="LetniiSad1"/>
          <p:cNvPicPr>
            <a:picLocks noChangeAspect="1" noChangeArrowheads="1"/>
          </p:cNvPicPr>
          <p:nvPr/>
        </p:nvPicPr>
        <p:blipFill>
          <a:blip r:embed="rId4" cstate="print"/>
          <a:srcRect/>
          <a:stretch>
            <a:fillRect/>
          </a:stretch>
        </p:blipFill>
        <p:spPr bwMode="auto">
          <a:xfrm>
            <a:off x="4419600" y="4098925"/>
            <a:ext cx="4232275" cy="2378075"/>
          </a:xfrm>
          <a:prstGeom prst="rect">
            <a:avLst/>
          </a:prstGeom>
          <a:noFill/>
        </p:spPr>
      </p:pic>
      <p:sp>
        <p:nvSpPr>
          <p:cNvPr id="104454" name="Text Box 6"/>
          <p:cNvSpPr txBox="1">
            <a:spLocks noChangeArrowheads="1"/>
          </p:cNvSpPr>
          <p:nvPr/>
        </p:nvSpPr>
        <p:spPr bwMode="auto">
          <a:xfrm>
            <a:off x="4800600" y="6491288"/>
            <a:ext cx="3276600" cy="366712"/>
          </a:xfrm>
          <a:prstGeom prst="rect">
            <a:avLst/>
          </a:prstGeom>
          <a:noFill/>
          <a:ln w="9525">
            <a:noFill/>
            <a:miter lim="800000"/>
            <a:headEnd/>
            <a:tailEnd/>
          </a:ln>
          <a:effectLst/>
        </p:spPr>
        <p:txBody>
          <a:bodyPr>
            <a:spAutoFit/>
          </a:bodyPr>
          <a:lstStyle/>
          <a:p>
            <a:pPr algn="ctr">
              <a:spcBef>
                <a:spcPct val="50000"/>
              </a:spcBef>
            </a:pPr>
            <a:r>
              <a:rPr lang="en-US"/>
              <a:t>Automatic Photo Pop-up</a:t>
            </a:r>
          </a:p>
        </p:txBody>
      </p:sp>
      <p:pic>
        <p:nvPicPr>
          <p:cNvPr id="104455" name="Picture 7" descr="cutfold_letniisad"/>
          <p:cNvPicPr>
            <a:picLocks noChangeAspect="1" noChangeArrowheads="1"/>
          </p:cNvPicPr>
          <p:nvPr/>
        </p:nvPicPr>
        <p:blipFill>
          <a:blip r:embed="rId5" cstate="print"/>
          <a:srcRect/>
          <a:stretch>
            <a:fillRect/>
          </a:stretch>
        </p:blipFill>
        <p:spPr bwMode="auto">
          <a:xfrm>
            <a:off x="152400" y="4191000"/>
            <a:ext cx="3402013" cy="2286000"/>
          </a:xfrm>
          <a:prstGeom prst="rect">
            <a:avLst/>
          </a:prstGeom>
          <a:noFill/>
        </p:spPr>
      </p:pic>
      <p:sp>
        <p:nvSpPr>
          <p:cNvPr id="104456" name="Text Box 8"/>
          <p:cNvSpPr txBox="1">
            <a:spLocks noChangeArrowheads="1"/>
          </p:cNvSpPr>
          <p:nvPr/>
        </p:nvSpPr>
        <p:spPr bwMode="auto">
          <a:xfrm>
            <a:off x="685800" y="3767138"/>
            <a:ext cx="2286000" cy="366712"/>
          </a:xfrm>
          <a:prstGeom prst="rect">
            <a:avLst/>
          </a:prstGeom>
          <a:noFill/>
          <a:ln w="9525">
            <a:noFill/>
            <a:miter lim="800000"/>
            <a:headEnd/>
            <a:tailEnd/>
          </a:ln>
          <a:effectLst/>
        </p:spPr>
        <p:txBody>
          <a:bodyPr>
            <a:spAutoFit/>
          </a:bodyPr>
          <a:lstStyle/>
          <a:p>
            <a:pPr algn="ctr">
              <a:spcBef>
                <a:spcPct val="50000"/>
              </a:spcBef>
            </a:pPr>
            <a:r>
              <a:rPr lang="en-US"/>
              <a:t>Input Image</a:t>
            </a:r>
          </a:p>
        </p:txBody>
      </p:sp>
      <p:sp>
        <p:nvSpPr>
          <p:cNvPr id="104457" name="Text Box 9"/>
          <p:cNvSpPr txBox="1">
            <a:spLocks noChangeArrowheads="1"/>
          </p:cNvSpPr>
          <p:nvPr/>
        </p:nvSpPr>
        <p:spPr bwMode="auto">
          <a:xfrm>
            <a:off x="685800" y="6491288"/>
            <a:ext cx="2286000" cy="366712"/>
          </a:xfrm>
          <a:prstGeom prst="rect">
            <a:avLst/>
          </a:prstGeom>
          <a:noFill/>
          <a:ln w="9525">
            <a:noFill/>
            <a:miter lim="800000"/>
            <a:headEnd/>
            <a:tailEnd/>
          </a:ln>
          <a:effectLst/>
        </p:spPr>
        <p:txBody>
          <a:bodyPr>
            <a:spAutoFit/>
          </a:bodyPr>
          <a:lstStyle/>
          <a:p>
            <a:pPr algn="ctr">
              <a:spcBef>
                <a:spcPct val="50000"/>
              </a:spcBef>
            </a:pPr>
            <a:r>
              <a:rPr lang="en-US"/>
              <a:t>Cut and Fold</a:t>
            </a:r>
          </a:p>
        </p:txBody>
      </p:sp>
      <p:sp>
        <p:nvSpPr>
          <p:cNvPr id="104458" name="Line 10"/>
          <p:cNvSpPr>
            <a:spLocks noChangeShapeType="1"/>
          </p:cNvSpPr>
          <p:nvPr/>
        </p:nvSpPr>
        <p:spPr bwMode="auto">
          <a:xfrm rot="21540000" flipV="1">
            <a:off x="150813" y="5562600"/>
            <a:ext cx="1571625" cy="447675"/>
          </a:xfrm>
          <a:prstGeom prst="line">
            <a:avLst/>
          </a:prstGeom>
          <a:noFill/>
          <a:ln w="38100">
            <a:solidFill>
              <a:srgbClr val="FF0000"/>
            </a:solidFill>
            <a:round/>
            <a:headEnd/>
            <a:tailEnd/>
          </a:ln>
          <a:effectLst/>
        </p:spPr>
        <p:txBody>
          <a:bodyPr/>
          <a:lstStyle/>
          <a:p>
            <a:endParaRPr lang="en-US"/>
          </a:p>
        </p:txBody>
      </p:sp>
      <p:sp>
        <p:nvSpPr>
          <p:cNvPr id="104459" name="Line 11"/>
          <p:cNvSpPr>
            <a:spLocks noChangeShapeType="1"/>
          </p:cNvSpPr>
          <p:nvPr/>
        </p:nvSpPr>
        <p:spPr bwMode="auto">
          <a:xfrm flipV="1">
            <a:off x="1719263" y="4191000"/>
            <a:ext cx="0" cy="1371600"/>
          </a:xfrm>
          <a:prstGeom prst="line">
            <a:avLst/>
          </a:prstGeom>
          <a:noFill/>
          <a:ln w="38100">
            <a:solidFill>
              <a:srgbClr val="FF0000"/>
            </a:solidFill>
            <a:round/>
            <a:headEnd/>
            <a:tailEnd/>
          </a:ln>
          <a:effectLst/>
        </p:spPr>
        <p:txBody>
          <a:bodyPr/>
          <a:lstStyle/>
          <a:p>
            <a:endParaRPr lang="en-US"/>
          </a:p>
        </p:txBody>
      </p:sp>
      <p:sp>
        <p:nvSpPr>
          <p:cNvPr id="104460" name="Line 12"/>
          <p:cNvSpPr>
            <a:spLocks noChangeShapeType="1"/>
          </p:cNvSpPr>
          <p:nvPr/>
        </p:nvSpPr>
        <p:spPr bwMode="auto">
          <a:xfrm flipV="1">
            <a:off x="2462213" y="4195763"/>
            <a:ext cx="0" cy="1325562"/>
          </a:xfrm>
          <a:prstGeom prst="line">
            <a:avLst/>
          </a:prstGeom>
          <a:noFill/>
          <a:ln w="38100">
            <a:solidFill>
              <a:srgbClr val="FF0000"/>
            </a:solidFill>
            <a:round/>
            <a:headEnd/>
            <a:tailEnd/>
          </a:ln>
          <a:effectLst/>
        </p:spPr>
        <p:txBody>
          <a:bodyPr/>
          <a:lstStyle/>
          <a:p>
            <a:endParaRPr lang="en-US"/>
          </a:p>
        </p:txBody>
      </p:sp>
      <p:sp>
        <p:nvSpPr>
          <p:cNvPr id="104461" name="Line 13"/>
          <p:cNvSpPr>
            <a:spLocks noChangeShapeType="1"/>
          </p:cNvSpPr>
          <p:nvPr/>
        </p:nvSpPr>
        <p:spPr bwMode="auto">
          <a:xfrm rot="21480000">
            <a:off x="1752600" y="5529263"/>
            <a:ext cx="685800" cy="0"/>
          </a:xfrm>
          <a:prstGeom prst="line">
            <a:avLst/>
          </a:prstGeom>
          <a:noFill/>
          <a:ln w="38100">
            <a:solidFill>
              <a:srgbClr val="FF0000"/>
            </a:solidFill>
            <a:round/>
            <a:headEnd/>
            <a:tailEnd/>
          </a:ln>
          <a:effectLst/>
        </p:spPr>
        <p:txBody>
          <a:bodyPr/>
          <a:lstStyle/>
          <a:p>
            <a:endParaRPr lang="en-US"/>
          </a:p>
        </p:txBody>
      </p:sp>
      <p:sp>
        <p:nvSpPr>
          <p:cNvPr id="104462" name="Line 14"/>
          <p:cNvSpPr>
            <a:spLocks noChangeShapeType="1"/>
          </p:cNvSpPr>
          <p:nvPr/>
        </p:nvSpPr>
        <p:spPr bwMode="auto">
          <a:xfrm>
            <a:off x="2438400" y="5519738"/>
            <a:ext cx="1114425" cy="304800"/>
          </a:xfrm>
          <a:prstGeom prst="line">
            <a:avLst/>
          </a:prstGeom>
          <a:noFill/>
          <a:ln w="38100">
            <a:solidFill>
              <a:srgbClr val="FF0000"/>
            </a:solidFill>
            <a:round/>
            <a:headEnd/>
            <a:tailEnd/>
          </a:ln>
          <a:effectLst/>
        </p:spPr>
        <p:txBody>
          <a:bodyPr/>
          <a:lstStyle/>
          <a:p>
            <a:endParaRPr lang="en-US"/>
          </a:p>
        </p:txBody>
      </p:sp>
      <p:sp>
        <p:nvSpPr>
          <p:cNvPr id="16" name="TextBox 15"/>
          <p:cNvSpPr txBox="1"/>
          <p:nvPr/>
        </p:nvSpPr>
        <p:spPr>
          <a:xfrm>
            <a:off x="1752600" y="914400"/>
            <a:ext cx="5904245" cy="369332"/>
          </a:xfrm>
          <a:prstGeom prst="rect">
            <a:avLst/>
          </a:prstGeom>
          <a:noFill/>
        </p:spPr>
        <p:txBody>
          <a:bodyPr wrap="none" rtlCol="0">
            <a:spAutoFit/>
          </a:bodyPr>
          <a:lstStyle/>
          <a:p>
            <a:r>
              <a:rPr lang="en-US" dirty="0" smtClean="0">
                <a:hlinkClick r:id="rId6"/>
              </a:rPr>
              <a:t>http://www.cs.illinois.edu/homes/dhoiem/projects/popup/</a:t>
            </a:r>
            <a:endParaRPr lang="en-US" dirty="0"/>
          </a:p>
        </p:txBody>
      </p:sp>
    </p:spTree>
    <p:extLst>
      <p:ext uri="{BB962C8B-B14F-4D97-AF65-F5344CB8AC3E}">
        <p14:creationId xmlns:p14="http://schemas.microsoft.com/office/powerpoint/2010/main" val="41878504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274" name="Rectangle 2"/>
          <p:cNvSpPr>
            <a:spLocks noGrp="1" noChangeArrowheads="1"/>
          </p:cNvSpPr>
          <p:nvPr>
            <p:ph type="title"/>
          </p:nvPr>
        </p:nvSpPr>
        <p:spPr/>
        <p:txBody>
          <a:bodyPr/>
          <a:lstStyle/>
          <a:p>
            <a:r>
              <a:rPr lang="en-US"/>
              <a:t>Short Exposure</a:t>
            </a:r>
          </a:p>
        </p:txBody>
      </p:sp>
      <p:sp>
        <p:nvSpPr>
          <p:cNvPr id="1334275" name="Text Box 3"/>
          <p:cNvSpPr txBox="1">
            <a:spLocks noChangeArrowheads="1"/>
          </p:cNvSpPr>
          <p:nvPr/>
        </p:nvSpPr>
        <p:spPr bwMode="auto">
          <a:xfrm>
            <a:off x="1355725" y="2971800"/>
            <a:ext cx="184150" cy="457200"/>
          </a:xfrm>
          <a:prstGeom prst="rect">
            <a:avLst/>
          </a:prstGeom>
          <a:noFill/>
          <a:ln w="12700">
            <a:noFill/>
            <a:miter lim="800000"/>
            <a:headEnd/>
            <a:tailEnd/>
          </a:ln>
          <a:effectLst/>
        </p:spPr>
        <p:txBody>
          <a:bodyPr wrap="none">
            <a:spAutoFit/>
          </a:bodyPr>
          <a:lstStyle/>
          <a:p>
            <a:pPr>
              <a:spcBef>
                <a:spcPct val="50000"/>
              </a:spcBef>
            </a:pPr>
            <a:endParaRPr lang="fr-FR" sz="2400" smtClean="0">
              <a:solidFill>
                <a:srgbClr val="000000"/>
              </a:solidFill>
              <a:latin typeface="Times New Roman" pitchFamily="18" charset="0"/>
            </a:endParaRPr>
          </a:p>
        </p:txBody>
      </p:sp>
      <p:sp>
        <p:nvSpPr>
          <p:cNvPr id="1334276" name="Text Box 4"/>
          <p:cNvSpPr txBox="1">
            <a:spLocks noChangeArrowheads="1"/>
          </p:cNvSpPr>
          <p:nvPr/>
        </p:nvSpPr>
        <p:spPr bwMode="auto">
          <a:xfrm>
            <a:off x="1676400" y="3082925"/>
            <a:ext cx="812800" cy="579438"/>
          </a:xfrm>
          <a:prstGeom prst="rect">
            <a:avLst/>
          </a:prstGeom>
          <a:noFill/>
          <a:ln w="12700">
            <a:noFill/>
            <a:miter lim="800000"/>
            <a:headEnd/>
            <a:tailEnd/>
          </a:ln>
          <a:effectLst/>
        </p:spPr>
        <p:txBody>
          <a:bodyPr wrap="none">
            <a:spAutoFit/>
          </a:bodyPr>
          <a:lstStyle/>
          <a:p>
            <a:pPr>
              <a:spcBef>
                <a:spcPct val="50000"/>
              </a:spcBef>
            </a:pPr>
            <a:r>
              <a:rPr lang="en-US" sz="3200" smtClean="0">
                <a:solidFill>
                  <a:srgbClr val="808080"/>
                </a:solidFill>
                <a:latin typeface="Times New Roman" pitchFamily="18" charset="0"/>
              </a:rPr>
              <a:t>10</a:t>
            </a:r>
            <a:r>
              <a:rPr lang="en-US" sz="3200" baseline="30000" smtClean="0">
                <a:solidFill>
                  <a:srgbClr val="808080"/>
                </a:solidFill>
                <a:latin typeface="Times New Roman" pitchFamily="18" charset="0"/>
              </a:rPr>
              <a:t>-6</a:t>
            </a:r>
          </a:p>
        </p:txBody>
      </p:sp>
      <p:sp>
        <p:nvSpPr>
          <p:cNvPr id="1334277" name="Line 5"/>
          <p:cNvSpPr>
            <a:spLocks noChangeShapeType="1"/>
          </p:cNvSpPr>
          <p:nvPr/>
        </p:nvSpPr>
        <p:spPr bwMode="auto">
          <a:xfrm>
            <a:off x="19050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78" name="Line 6"/>
          <p:cNvSpPr>
            <a:spLocks noChangeShapeType="1"/>
          </p:cNvSpPr>
          <p:nvPr/>
        </p:nvSpPr>
        <p:spPr bwMode="auto">
          <a:xfrm>
            <a:off x="24384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79" name="Line 7"/>
          <p:cNvSpPr>
            <a:spLocks noChangeShapeType="1"/>
          </p:cNvSpPr>
          <p:nvPr/>
        </p:nvSpPr>
        <p:spPr bwMode="auto">
          <a:xfrm>
            <a:off x="29718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80" name="Line 8"/>
          <p:cNvSpPr>
            <a:spLocks noChangeShapeType="1"/>
          </p:cNvSpPr>
          <p:nvPr/>
        </p:nvSpPr>
        <p:spPr bwMode="auto">
          <a:xfrm>
            <a:off x="35052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81" name="Line 9"/>
          <p:cNvSpPr>
            <a:spLocks noChangeShapeType="1"/>
          </p:cNvSpPr>
          <p:nvPr/>
        </p:nvSpPr>
        <p:spPr bwMode="auto">
          <a:xfrm>
            <a:off x="40386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82" name="Line 10"/>
          <p:cNvSpPr>
            <a:spLocks noChangeShapeType="1"/>
          </p:cNvSpPr>
          <p:nvPr/>
        </p:nvSpPr>
        <p:spPr bwMode="auto">
          <a:xfrm>
            <a:off x="45720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83" name="Line 11"/>
          <p:cNvSpPr>
            <a:spLocks noChangeShapeType="1"/>
          </p:cNvSpPr>
          <p:nvPr/>
        </p:nvSpPr>
        <p:spPr bwMode="auto">
          <a:xfrm>
            <a:off x="51054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84" name="Line 12"/>
          <p:cNvSpPr>
            <a:spLocks noChangeShapeType="1"/>
          </p:cNvSpPr>
          <p:nvPr/>
        </p:nvSpPr>
        <p:spPr bwMode="auto">
          <a:xfrm>
            <a:off x="56388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85" name="Line 13"/>
          <p:cNvSpPr>
            <a:spLocks noChangeShapeType="1"/>
          </p:cNvSpPr>
          <p:nvPr/>
        </p:nvSpPr>
        <p:spPr bwMode="auto">
          <a:xfrm>
            <a:off x="61722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86" name="Line 14"/>
          <p:cNvSpPr>
            <a:spLocks noChangeShapeType="1"/>
          </p:cNvSpPr>
          <p:nvPr/>
        </p:nvSpPr>
        <p:spPr bwMode="auto">
          <a:xfrm>
            <a:off x="67056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87" name="Line 15"/>
          <p:cNvSpPr>
            <a:spLocks noChangeShapeType="1"/>
          </p:cNvSpPr>
          <p:nvPr/>
        </p:nvSpPr>
        <p:spPr bwMode="auto">
          <a:xfrm>
            <a:off x="72390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88" name="Line 16"/>
          <p:cNvSpPr>
            <a:spLocks noChangeShapeType="1"/>
          </p:cNvSpPr>
          <p:nvPr/>
        </p:nvSpPr>
        <p:spPr bwMode="auto">
          <a:xfrm>
            <a:off x="77724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89" name="Line 17"/>
          <p:cNvSpPr>
            <a:spLocks noChangeShapeType="1"/>
          </p:cNvSpPr>
          <p:nvPr/>
        </p:nvSpPr>
        <p:spPr bwMode="auto">
          <a:xfrm>
            <a:off x="8305800" y="36925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90" name="Text Box 18"/>
          <p:cNvSpPr txBox="1">
            <a:spLocks noChangeArrowheads="1"/>
          </p:cNvSpPr>
          <p:nvPr/>
        </p:nvSpPr>
        <p:spPr bwMode="auto">
          <a:xfrm>
            <a:off x="8001000" y="3082925"/>
            <a:ext cx="723900" cy="579438"/>
          </a:xfrm>
          <a:prstGeom prst="rect">
            <a:avLst/>
          </a:prstGeom>
          <a:noFill/>
          <a:ln w="12700">
            <a:noFill/>
            <a:miter lim="800000"/>
            <a:headEnd/>
            <a:tailEnd/>
          </a:ln>
          <a:effectLst/>
        </p:spPr>
        <p:txBody>
          <a:bodyPr wrap="none">
            <a:spAutoFit/>
          </a:bodyPr>
          <a:lstStyle/>
          <a:p>
            <a:pPr>
              <a:spcBef>
                <a:spcPct val="50000"/>
              </a:spcBef>
            </a:pPr>
            <a:r>
              <a:rPr lang="en-US" sz="3200" smtClean="0">
                <a:solidFill>
                  <a:srgbClr val="808080"/>
                </a:solidFill>
                <a:latin typeface="Times New Roman" pitchFamily="18" charset="0"/>
              </a:rPr>
              <a:t>10</a:t>
            </a:r>
            <a:r>
              <a:rPr lang="en-US" sz="3200" baseline="30000" smtClean="0">
                <a:solidFill>
                  <a:srgbClr val="808080"/>
                </a:solidFill>
                <a:latin typeface="Times New Roman" pitchFamily="18" charset="0"/>
              </a:rPr>
              <a:t>6</a:t>
            </a:r>
          </a:p>
        </p:txBody>
      </p:sp>
      <p:sp>
        <p:nvSpPr>
          <p:cNvPr id="1334291" name="Line 19"/>
          <p:cNvSpPr>
            <a:spLocks noChangeShapeType="1"/>
          </p:cNvSpPr>
          <p:nvPr/>
        </p:nvSpPr>
        <p:spPr bwMode="auto">
          <a:xfrm>
            <a:off x="1676400" y="3921125"/>
            <a:ext cx="7467600" cy="0"/>
          </a:xfrm>
          <a:prstGeom prst="line">
            <a:avLst/>
          </a:prstGeom>
          <a:noFill/>
          <a:ln w="38100">
            <a:solidFill>
              <a:schemeClr val="bg2"/>
            </a:solidFill>
            <a:round/>
            <a:headEnd/>
            <a:tailEnd type="stealth" w="med" len="med"/>
          </a:ln>
          <a:effectLst/>
        </p:spPr>
        <p:txBody>
          <a:bodyPr>
            <a:spAutoFit/>
          </a:bodyPr>
          <a:lstStyle/>
          <a:p>
            <a:pPr eaLnBrk="0" hangingPunct="0"/>
            <a:endParaRPr lang="en-US" sz="2400" smtClean="0">
              <a:solidFill>
                <a:srgbClr val="000000"/>
              </a:solidFill>
            </a:endParaRPr>
          </a:p>
        </p:txBody>
      </p:sp>
      <p:sp>
        <p:nvSpPr>
          <p:cNvPr id="1334292" name="Text Box 20"/>
          <p:cNvSpPr txBox="1">
            <a:spLocks noChangeArrowheads="1"/>
          </p:cNvSpPr>
          <p:nvPr/>
        </p:nvSpPr>
        <p:spPr bwMode="auto">
          <a:xfrm>
            <a:off x="1676400" y="5064125"/>
            <a:ext cx="812800" cy="579438"/>
          </a:xfrm>
          <a:prstGeom prst="rect">
            <a:avLst/>
          </a:prstGeom>
          <a:noFill/>
          <a:ln w="12700">
            <a:noFill/>
            <a:miter lim="800000"/>
            <a:headEnd/>
            <a:tailEnd/>
          </a:ln>
          <a:effectLst/>
        </p:spPr>
        <p:txBody>
          <a:bodyPr wrap="none">
            <a:spAutoFit/>
          </a:bodyPr>
          <a:lstStyle/>
          <a:p>
            <a:pPr>
              <a:spcBef>
                <a:spcPct val="50000"/>
              </a:spcBef>
            </a:pPr>
            <a:r>
              <a:rPr lang="en-US" sz="3200" smtClean="0">
                <a:solidFill>
                  <a:srgbClr val="808080"/>
                </a:solidFill>
                <a:latin typeface="Times New Roman" pitchFamily="18" charset="0"/>
              </a:rPr>
              <a:t>10</a:t>
            </a:r>
            <a:r>
              <a:rPr lang="en-US" sz="3200" baseline="30000" smtClean="0">
                <a:solidFill>
                  <a:srgbClr val="808080"/>
                </a:solidFill>
                <a:latin typeface="Times New Roman" pitchFamily="18" charset="0"/>
              </a:rPr>
              <a:t>-6</a:t>
            </a:r>
          </a:p>
        </p:txBody>
      </p:sp>
      <p:sp>
        <p:nvSpPr>
          <p:cNvPr id="1334293" name="Line 21"/>
          <p:cNvSpPr>
            <a:spLocks noChangeShapeType="1"/>
          </p:cNvSpPr>
          <p:nvPr/>
        </p:nvSpPr>
        <p:spPr bwMode="auto">
          <a:xfrm>
            <a:off x="19050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94" name="Line 22"/>
          <p:cNvSpPr>
            <a:spLocks noChangeShapeType="1"/>
          </p:cNvSpPr>
          <p:nvPr/>
        </p:nvSpPr>
        <p:spPr bwMode="auto">
          <a:xfrm>
            <a:off x="24384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95" name="Line 23"/>
          <p:cNvSpPr>
            <a:spLocks noChangeShapeType="1"/>
          </p:cNvSpPr>
          <p:nvPr/>
        </p:nvSpPr>
        <p:spPr bwMode="auto">
          <a:xfrm>
            <a:off x="29718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96" name="Line 24"/>
          <p:cNvSpPr>
            <a:spLocks noChangeShapeType="1"/>
          </p:cNvSpPr>
          <p:nvPr/>
        </p:nvSpPr>
        <p:spPr bwMode="auto">
          <a:xfrm>
            <a:off x="35052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97" name="Line 25"/>
          <p:cNvSpPr>
            <a:spLocks noChangeShapeType="1"/>
          </p:cNvSpPr>
          <p:nvPr/>
        </p:nvSpPr>
        <p:spPr bwMode="auto">
          <a:xfrm>
            <a:off x="40386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98" name="Line 26"/>
          <p:cNvSpPr>
            <a:spLocks noChangeShapeType="1"/>
          </p:cNvSpPr>
          <p:nvPr/>
        </p:nvSpPr>
        <p:spPr bwMode="auto">
          <a:xfrm>
            <a:off x="45720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299" name="Line 27"/>
          <p:cNvSpPr>
            <a:spLocks noChangeShapeType="1"/>
          </p:cNvSpPr>
          <p:nvPr/>
        </p:nvSpPr>
        <p:spPr bwMode="auto">
          <a:xfrm>
            <a:off x="51054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300" name="Line 28"/>
          <p:cNvSpPr>
            <a:spLocks noChangeShapeType="1"/>
          </p:cNvSpPr>
          <p:nvPr/>
        </p:nvSpPr>
        <p:spPr bwMode="auto">
          <a:xfrm>
            <a:off x="56388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301" name="Line 29"/>
          <p:cNvSpPr>
            <a:spLocks noChangeShapeType="1"/>
          </p:cNvSpPr>
          <p:nvPr/>
        </p:nvSpPr>
        <p:spPr bwMode="auto">
          <a:xfrm>
            <a:off x="61722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302" name="Line 30"/>
          <p:cNvSpPr>
            <a:spLocks noChangeShapeType="1"/>
          </p:cNvSpPr>
          <p:nvPr/>
        </p:nvSpPr>
        <p:spPr bwMode="auto">
          <a:xfrm>
            <a:off x="67056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303" name="Line 31"/>
          <p:cNvSpPr>
            <a:spLocks noChangeShapeType="1"/>
          </p:cNvSpPr>
          <p:nvPr/>
        </p:nvSpPr>
        <p:spPr bwMode="auto">
          <a:xfrm>
            <a:off x="72390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304" name="Line 32"/>
          <p:cNvSpPr>
            <a:spLocks noChangeShapeType="1"/>
          </p:cNvSpPr>
          <p:nvPr/>
        </p:nvSpPr>
        <p:spPr bwMode="auto">
          <a:xfrm>
            <a:off x="77724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305" name="Line 33"/>
          <p:cNvSpPr>
            <a:spLocks noChangeShapeType="1"/>
          </p:cNvSpPr>
          <p:nvPr/>
        </p:nvSpPr>
        <p:spPr bwMode="auto">
          <a:xfrm>
            <a:off x="8305800" y="5673725"/>
            <a:ext cx="0" cy="228600"/>
          </a:xfrm>
          <a:prstGeom prst="line">
            <a:avLst/>
          </a:prstGeom>
          <a:noFill/>
          <a:ln w="12700">
            <a:solidFill>
              <a:schemeClr val="bg2"/>
            </a:solidFill>
            <a:round/>
            <a:headEnd/>
            <a:tailEnd/>
          </a:ln>
          <a:effectLst/>
        </p:spPr>
        <p:txBody>
          <a:bodyPr>
            <a:spAutoFit/>
          </a:bodyPr>
          <a:lstStyle/>
          <a:p>
            <a:pPr eaLnBrk="0" hangingPunct="0"/>
            <a:endParaRPr lang="en-US" sz="2400" smtClean="0">
              <a:solidFill>
                <a:srgbClr val="000000"/>
              </a:solidFill>
            </a:endParaRPr>
          </a:p>
        </p:txBody>
      </p:sp>
      <p:sp>
        <p:nvSpPr>
          <p:cNvPr id="1334306" name="Text Box 34"/>
          <p:cNvSpPr txBox="1">
            <a:spLocks noChangeArrowheads="1"/>
          </p:cNvSpPr>
          <p:nvPr/>
        </p:nvSpPr>
        <p:spPr bwMode="auto">
          <a:xfrm>
            <a:off x="8001000" y="5064125"/>
            <a:ext cx="723900" cy="579438"/>
          </a:xfrm>
          <a:prstGeom prst="rect">
            <a:avLst/>
          </a:prstGeom>
          <a:noFill/>
          <a:ln w="12700">
            <a:noFill/>
            <a:miter lim="800000"/>
            <a:headEnd/>
            <a:tailEnd/>
          </a:ln>
          <a:effectLst/>
        </p:spPr>
        <p:txBody>
          <a:bodyPr wrap="none">
            <a:spAutoFit/>
          </a:bodyPr>
          <a:lstStyle/>
          <a:p>
            <a:pPr>
              <a:spcBef>
                <a:spcPct val="50000"/>
              </a:spcBef>
            </a:pPr>
            <a:r>
              <a:rPr lang="en-US" sz="3200" smtClean="0">
                <a:solidFill>
                  <a:srgbClr val="808080"/>
                </a:solidFill>
                <a:latin typeface="Times New Roman" pitchFamily="18" charset="0"/>
              </a:rPr>
              <a:t>10</a:t>
            </a:r>
            <a:r>
              <a:rPr lang="en-US" sz="3200" baseline="30000" smtClean="0">
                <a:solidFill>
                  <a:srgbClr val="808080"/>
                </a:solidFill>
                <a:latin typeface="Times New Roman" pitchFamily="18" charset="0"/>
              </a:rPr>
              <a:t>6</a:t>
            </a:r>
          </a:p>
        </p:txBody>
      </p:sp>
      <p:sp>
        <p:nvSpPr>
          <p:cNvPr id="1334307" name="Line 35"/>
          <p:cNvSpPr>
            <a:spLocks noChangeShapeType="1"/>
          </p:cNvSpPr>
          <p:nvPr/>
        </p:nvSpPr>
        <p:spPr bwMode="auto">
          <a:xfrm>
            <a:off x="1676400" y="5902325"/>
            <a:ext cx="7467600" cy="0"/>
          </a:xfrm>
          <a:prstGeom prst="line">
            <a:avLst/>
          </a:prstGeom>
          <a:noFill/>
          <a:ln w="38100">
            <a:solidFill>
              <a:schemeClr val="bg2"/>
            </a:solidFill>
            <a:round/>
            <a:headEnd/>
            <a:tailEnd type="stealth" w="med" len="med"/>
          </a:ln>
          <a:effectLst/>
        </p:spPr>
        <p:txBody>
          <a:bodyPr>
            <a:spAutoFit/>
          </a:bodyPr>
          <a:lstStyle/>
          <a:p>
            <a:pPr eaLnBrk="0" hangingPunct="0"/>
            <a:endParaRPr lang="en-US" sz="2400" smtClean="0">
              <a:solidFill>
                <a:srgbClr val="000000"/>
              </a:solidFill>
            </a:endParaRPr>
          </a:p>
        </p:txBody>
      </p:sp>
      <p:sp>
        <p:nvSpPr>
          <p:cNvPr id="1334308" name="Rectangle 36"/>
          <p:cNvSpPr>
            <a:spLocks noChangeArrowheads="1"/>
          </p:cNvSpPr>
          <p:nvPr/>
        </p:nvSpPr>
        <p:spPr bwMode="auto">
          <a:xfrm>
            <a:off x="76200" y="3509963"/>
            <a:ext cx="1528763" cy="457200"/>
          </a:xfrm>
          <a:prstGeom prst="rect">
            <a:avLst/>
          </a:prstGeom>
          <a:noFill/>
          <a:ln w="12700">
            <a:noFill/>
            <a:miter lim="800000"/>
            <a:headEnd/>
            <a:tailEnd/>
          </a:ln>
          <a:effectLst/>
        </p:spPr>
        <p:txBody>
          <a:bodyPr wrap="none">
            <a:spAutoFit/>
          </a:bodyPr>
          <a:lstStyle/>
          <a:p>
            <a:pPr>
              <a:spcBef>
                <a:spcPct val="50000"/>
              </a:spcBef>
            </a:pPr>
            <a:r>
              <a:rPr lang="en-US" sz="2400" smtClean="0">
                <a:solidFill>
                  <a:srgbClr val="EAEAEA"/>
                </a:solidFill>
                <a:latin typeface="Times New Roman" pitchFamily="18" charset="0"/>
              </a:rPr>
              <a:t>Real world</a:t>
            </a:r>
            <a:endParaRPr lang="fr-FR" sz="2400" smtClean="0">
              <a:solidFill>
                <a:srgbClr val="EAEAEA"/>
              </a:solidFill>
              <a:latin typeface="Times New Roman" pitchFamily="18" charset="0"/>
            </a:endParaRPr>
          </a:p>
        </p:txBody>
      </p:sp>
      <p:sp>
        <p:nvSpPr>
          <p:cNvPr id="1334309" name="Rectangle 37"/>
          <p:cNvSpPr>
            <a:spLocks noChangeArrowheads="1"/>
          </p:cNvSpPr>
          <p:nvPr/>
        </p:nvSpPr>
        <p:spPr bwMode="auto">
          <a:xfrm>
            <a:off x="304800" y="5491163"/>
            <a:ext cx="1046163" cy="457200"/>
          </a:xfrm>
          <a:prstGeom prst="rect">
            <a:avLst/>
          </a:prstGeom>
          <a:noFill/>
          <a:ln w="12700">
            <a:noFill/>
            <a:miter lim="800000"/>
            <a:headEnd/>
            <a:tailEnd/>
          </a:ln>
          <a:effectLst/>
        </p:spPr>
        <p:txBody>
          <a:bodyPr wrap="none">
            <a:spAutoFit/>
          </a:bodyPr>
          <a:lstStyle/>
          <a:p>
            <a:pPr>
              <a:spcBef>
                <a:spcPct val="50000"/>
              </a:spcBef>
            </a:pPr>
            <a:r>
              <a:rPr lang="en-US" sz="2400" smtClean="0">
                <a:solidFill>
                  <a:srgbClr val="EAEAEA"/>
                </a:solidFill>
                <a:latin typeface="Times New Roman" pitchFamily="18" charset="0"/>
              </a:rPr>
              <a:t>Picture</a:t>
            </a:r>
            <a:endParaRPr lang="fr-FR" sz="2400" smtClean="0">
              <a:solidFill>
                <a:srgbClr val="EAEAEA"/>
              </a:solidFill>
              <a:latin typeface="Times New Roman" pitchFamily="18" charset="0"/>
            </a:endParaRPr>
          </a:p>
        </p:txBody>
      </p:sp>
      <p:sp>
        <p:nvSpPr>
          <p:cNvPr id="1334311" name="Line 39"/>
          <p:cNvSpPr>
            <a:spLocks noChangeShapeType="1"/>
          </p:cNvSpPr>
          <p:nvPr/>
        </p:nvSpPr>
        <p:spPr bwMode="auto">
          <a:xfrm flipH="1">
            <a:off x="4572000" y="4278313"/>
            <a:ext cx="2109788" cy="1436687"/>
          </a:xfrm>
          <a:prstGeom prst="line">
            <a:avLst/>
          </a:prstGeom>
          <a:noFill/>
          <a:ln w="76200">
            <a:solidFill>
              <a:srgbClr val="FFFF00"/>
            </a:solidFill>
            <a:round/>
            <a:headEnd/>
            <a:tailEnd type="triangle" w="med" len="med"/>
          </a:ln>
          <a:effectLst/>
        </p:spPr>
        <p:txBody>
          <a:bodyPr>
            <a:spAutoFit/>
          </a:bodyPr>
          <a:lstStyle/>
          <a:p>
            <a:pPr eaLnBrk="0" hangingPunct="0"/>
            <a:endParaRPr lang="en-US" sz="2400" smtClean="0">
              <a:solidFill>
                <a:srgbClr val="000000"/>
              </a:solidFill>
            </a:endParaRPr>
          </a:p>
        </p:txBody>
      </p:sp>
      <p:sp>
        <p:nvSpPr>
          <p:cNvPr id="1334312" name="Line 40"/>
          <p:cNvSpPr>
            <a:spLocks noChangeShapeType="1"/>
          </p:cNvSpPr>
          <p:nvPr/>
        </p:nvSpPr>
        <p:spPr bwMode="auto">
          <a:xfrm flipH="1">
            <a:off x="3505200" y="4302125"/>
            <a:ext cx="2133600" cy="1412875"/>
          </a:xfrm>
          <a:prstGeom prst="line">
            <a:avLst/>
          </a:prstGeom>
          <a:noFill/>
          <a:ln w="76200">
            <a:solidFill>
              <a:srgbClr val="FFFF00"/>
            </a:solidFill>
            <a:round/>
            <a:headEnd/>
            <a:tailEnd type="triangle" w="med" len="med"/>
          </a:ln>
          <a:effectLst/>
        </p:spPr>
        <p:txBody>
          <a:bodyPr>
            <a:spAutoFit/>
          </a:bodyPr>
          <a:lstStyle/>
          <a:p>
            <a:pPr eaLnBrk="0" hangingPunct="0"/>
            <a:endParaRPr lang="en-US" sz="2400" smtClean="0">
              <a:solidFill>
                <a:srgbClr val="000000"/>
              </a:solidFill>
            </a:endParaRPr>
          </a:p>
        </p:txBody>
      </p:sp>
      <p:sp>
        <p:nvSpPr>
          <p:cNvPr id="1334313" name="Rectangle 41"/>
          <p:cNvSpPr>
            <a:spLocks noChangeArrowheads="1"/>
          </p:cNvSpPr>
          <p:nvPr/>
        </p:nvSpPr>
        <p:spPr bwMode="auto">
          <a:xfrm>
            <a:off x="4038600" y="3997325"/>
            <a:ext cx="2667000" cy="228600"/>
          </a:xfrm>
          <a:prstGeom prst="rect">
            <a:avLst/>
          </a:prstGeom>
          <a:solidFill>
            <a:srgbClr val="EAEAEA"/>
          </a:solidFill>
          <a:ln w="12700">
            <a:solidFill>
              <a:srgbClr val="EAEAEA"/>
            </a:solidFill>
            <a:miter lim="800000"/>
            <a:headEnd/>
            <a:tailEnd/>
          </a:ln>
          <a:effectLst/>
        </p:spPr>
        <p:txBody>
          <a:bodyPr anchor="ctr">
            <a:spAutoFit/>
          </a:bodyPr>
          <a:lstStyle/>
          <a:p>
            <a:pPr eaLnBrk="0" hangingPunct="0"/>
            <a:endParaRPr lang="en-US" sz="2400" smtClean="0">
              <a:solidFill>
                <a:srgbClr val="000000"/>
              </a:solidFill>
            </a:endParaRPr>
          </a:p>
        </p:txBody>
      </p:sp>
      <p:sp>
        <p:nvSpPr>
          <p:cNvPr id="1334314" name="Rectangle 42"/>
          <p:cNvSpPr>
            <a:spLocks noChangeArrowheads="1"/>
          </p:cNvSpPr>
          <p:nvPr/>
        </p:nvSpPr>
        <p:spPr bwMode="auto">
          <a:xfrm>
            <a:off x="3505200" y="5902325"/>
            <a:ext cx="914400" cy="228600"/>
          </a:xfrm>
          <a:prstGeom prst="rect">
            <a:avLst/>
          </a:prstGeom>
          <a:solidFill>
            <a:srgbClr val="EAEAEA"/>
          </a:solidFill>
          <a:ln w="12700">
            <a:noFill/>
            <a:miter lim="800000"/>
            <a:headEnd/>
            <a:tailEnd/>
          </a:ln>
          <a:effectLst/>
        </p:spPr>
        <p:txBody>
          <a:bodyPr anchor="ctr">
            <a:spAutoFit/>
          </a:bodyPr>
          <a:lstStyle/>
          <a:p>
            <a:pPr eaLnBrk="0" hangingPunct="0"/>
            <a:endParaRPr lang="en-US" sz="2400" smtClean="0">
              <a:solidFill>
                <a:srgbClr val="000000"/>
              </a:solidFill>
            </a:endParaRPr>
          </a:p>
        </p:txBody>
      </p:sp>
      <p:sp>
        <p:nvSpPr>
          <p:cNvPr id="1334315" name="Text Box 43"/>
          <p:cNvSpPr txBox="1">
            <a:spLocks noChangeArrowheads="1"/>
          </p:cNvSpPr>
          <p:nvPr/>
        </p:nvSpPr>
        <p:spPr bwMode="auto">
          <a:xfrm>
            <a:off x="3657600" y="3124200"/>
            <a:ext cx="3503613" cy="579438"/>
          </a:xfrm>
          <a:prstGeom prst="rect">
            <a:avLst/>
          </a:prstGeom>
          <a:noFill/>
          <a:ln w="12700">
            <a:noFill/>
            <a:miter lim="800000"/>
            <a:headEnd/>
            <a:tailEnd/>
          </a:ln>
          <a:effectLst/>
        </p:spPr>
        <p:txBody>
          <a:bodyPr wrap="none">
            <a:spAutoFit/>
          </a:bodyPr>
          <a:lstStyle/>
          <a:p>
            <a:pPr>
              <a:spcBef>
                <a:spcPct val="50000"/>
              </a:spcBef>
            </a:pPr>
            <a:r>
              <a:rPr lang="en-US" sz="3200" smtClean="0">
                <a:solidFill>
                  <a:srgbClr val="EAEAEA"/>
                </a:solidFill>
                <a:latin typeface="Times New Roman" pitchFamily="18" charset="0"/>
              </a:rPr>
              <a:t>High dynamic range</a:t>
            </a:r>
            <a:endParaRPr lang="en-US" sz="3200" baseline="30000" smtClean="0">
              <a:solidFill>
                <a:srgbClr val="EAEAEA"/>
              </a:solidFill>
              <a:latin typeface="Times New Roman" pitchFamily="18" charset="0"/>
            </a:endParaRPr>
          </a:p>
        </p:txBody>
      </p:sp>
      <p:sp>
        <p:nvSpPr>
          <p:cNvPr id="1334316" name="Text Box 44"/>
          <p:cNvSpPr txBox="1">
            <a:spLocks noChangeArrowheads="1"/>
          </p:cNvSpPr>
          <p:nvPr/>
        </p:nvSpPr>
        <p:spPr bwMode="auto">
          <a:xfrm>
            <a:off x="3429000" y="6359525"/>
            <a:ext cx="1058863" cy="412750"/>
          </a:xfrm>
          <a:prstGeom prst="rect">
            <a:avLst/>
          </a:prstGeom>
          <a:noFill/>
          <a:ln w="12700">
            <a:noFill/>
            <a:miter lim="800000"/>
            <a:headEnd/>
            <a:tailEnd/>
          </a:ln>
          <a:effectLst/>
        </p:spPr>
        <p:txBody>
          <a:bodyPr wrap="none">
            <a:spAutoFit/>
          </a:bodyPr>
          <a:lstStyle/>
          <a:p>
            <a:pPr>
              <a:spcBef>
                <a:spcPct val="50000"/>
              </a:spcBef>
            </a:pPr>
            <a:r>
              <a:rPr lang="en-US" sz="3200" baseline="30000" smtClean="0">
                <a:solidFill>
                  <a:srgbClr val="EAEAEA"/>
                </a:solidFill>
                <a:latin typeface="Times New Roman" pitchFamily="18" charset="0"/>
              </a:rPr>
              <a:t>0 to 255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43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4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311" grpId="0" animBg="1"/>
      <p:bldP spid="1334312"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noFill/>
          <a:ln/>
        </p:spPr>
        <p:txBody>
          <a:bodyPr/>
          <a:lstStyle/>
          <a:p>
            <a:r>
              <a:rPr lang="en-US" dirty="0"/>
              <a:t>Camera Calibration</a:t>
            </a:r>
          </a:p>
        </p:txBody>
      </p:sp>
      <p:sp>
        <p:nvSpPr>
          <p:cNvPr id="901123" name="Rectangle 3"/>
          <p:cNvSpPr>
            <a:spLocks noGrp="1" noChangeArrowheads="1"/>
          </p:cNvSpPr>
          <p:nvPr>
            <p:ph type="body" idx="1"/>
          </p:nvPr>
        </p:nvSpPr>
        <p:spPr>
          <a:xfrm>
            <a:off x="550863" y="2133600"/>
            <a:ext cx="8220075" cy="4114800"/>
          </a:xfrm>
          <a:noFill/>
          <a:ln/>
        </p:spPr>
        <p:txBody>
          <a:bodyPr/>
          <a:lstStyle/>
          <a:p>
            <a:r>
              <a:rPr lang="en-US">
                <a:solidFill>
                  <a:srgbClr val="00FFFF"/>
                </a:solidFill>
              </a:rPr>
              <a:t>Geometric</a:t>
            </a:r>
            <a:endParaRPr lang="en-US"/>
          </a:p>
          <a:p>
            <a:pPr lvl="1"/>
            <a:r>
              <a:rPr lang="en-US">
                <a:solidFill>
                  <a:srgbClr val="FFFFFF"/>
                </a:solidFill>
              </a:rPr>
              <a:t>How pixel</a:t>
            </a:r>
            <a:r>
              <a:rPr lang="en-US" b="1">
                <a:solidFill>
                  <a:srgbClr val="FAFD00"/>
                </a:solidFill>
              </a:rPr>
              <a:t> coordinates</a:t>
            </a:r>
            <a:r>
              <a:rPr lang="en-US"/>
              <a:t> </a:t>
            </a:r>
            <a:r>
              <a:rPr lang="en-US">
                <a:solidFill>
                  <a:srgbClr val="FFFFFF"/>
                </a:solidFill>
              </a:rPr>
              <a:t>relate to</a:t>
            </a:r>
            <a:r>
              <a:rPr lang="en-US"/>
              <a:t> </a:t>
            </a:r>
            <a:r>
              <a:rPr lang="en-US" b="1">
                <a:solidFill>
                  <a:srgbClr val="FAFD00"/>
                </a:solidFill>
              </a:rPr>
              <a:t>directions</a:t>
            </a:r>
            <a:r>
              <a:rPr lang="en-US"/>
              <a:t> </a:t>
            </a:r>
            <a:r>
              <a:rPr lang="en-US">
                <a:solidFill>
                  <a:srgbClr val="FFFFFF"/>
                </a:solidFill>
              </a:rPr>
              <a:t>in the world</a:t>
            </a:r>
            <a:r>
              <a:rPr lang="en-US"/>
              <a:t/>
            </a:r>
            <a:br>
              <a:rPr lang="en-US"/>
            </a:br>
            <a:endParaRPr lang="en-US"/>
          </a:p>
          <a:p>
            <a:r>
              <a:rPr lang="en-US">
                <a:solidFill>
                  <a:srgbClr val="00FFFF"/>
                </a:solidFill>
              </a:rPr>
              <a:t>Photometric</a:t>
            </a:r>
            <a:endParaRPr lang="en-US"/>
          </a:p>
          <a:p>
            <a:pPr lvl="1"/>
            <a:r>
              <a:rPr lang="en-US">
                <a:solidFill>
                  <a:srgbClr val="FFFFFF"/>
                </a:solidFill>
              </a:rPr>
              <a:t>How pixel</a:t>
            </a:r>
            <a:r>
              <a:rPr lang="en-US" b="1">
                <a:solidFill>
                  <a:srgbClr val="FAFD00"/>
                </a:solidFill>
              </a:rPr>
              <a:t> values</a:t>
            </a:r>
            <a:r>
              <a:rPr lang="en-US"/>
              <a:t> </a:t>
            </a:r>
            <a:r>
              <a:rPr lang="en-US">
                <a:solidFill>
                  <a:srgbClr val="FFFFFF"/>
                </a:solidFill>
              </a:rPr>
              <a:t>relate to</a:t>
            </a:r>
            <a:r>
              <a:rPr lang="en-US"/>
              <a:t> </a:t>
            </a:r>
            <a:r>
              <a:rPr lang="en-US" b="1">
                <a:solidFill>
                  <a:srgbClr val="FAFD00"/>
                </a:solidFill>
              </a:rPr>
              <a:t>radiance</a:t>
            </a:r>
            <a:r>
              <a:rPr lang="en-US"/>
              <a:t> </a:t>
            </a:r>
            <a:r>
              <a:rPr lang="en-US">
                <a:solidFill>
                  <a:srgbClr val="FFFFFF"/>
                </a:solidFill>
              </a:rPr>
              <a:t>amounts in the world</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685800" y="-228600"/>
            <a:ext cx="8001000" cy="1436687"/>
          </a:xfrm>
          <a:noFill/>
          <a:ln/>
        </p:spPr>
        <p:txBody>
          <a:bodyPr/>
          <a:lstStyle/>
          <a:p>
            <a:r>
              <a:rPr lang="en-US" sz="3600" dirty="0"/>
              <a:t>The </a:t>
            </a:r>
            <a:r>
              <a:rPr lang="en-US" sz="3600" dirty="0" smtClean="0"/>
              <a:t>Image Acquisition </a:t>
            </a:r>
            <a:r>
              <a:rPr lang="en-US" sz="3600" dirty="0"/>
              <a:t>Pipeline</a:t>
            </a:r>
          </a:p>
        </p:txBody>
      </p:sp>
      <p:sp>
        <p:nvSpPr>
          <p:cNvPr id="904195" name="Rectangle 3"/>
          <p:cNvSpPr>
            <a:spLocks noChangeArrowheads="1"/>
          </p:cNvSpPr>
          <p:nvPr/>
        </p:nvSpPr>
        <p:spPr bwMode="auto">
          <a:xfrm>
            <a:off x="463550" y="1854200"/>
            <a:ext cx="1146175" cy="1125538"/>
          </a:xfrm>
          <a:prstGeom prst="rect">
            <a:avLst/>
          </a:prstGeom>
          <a:noFill/>
          <a:ln w="12700">
            <a:noFill/>
            <a:miter lim="800000"/>
            <a:headEnd/>
            <a:tailEnd/>
          </a:ln>
          <a:effectLst>
            <a:outerShdw dist="35921" dir="2700000" algn="ctr" rotWithShape="0">
              <a:schemeClr val="tx2"/>
            </a:outerShdw>
          </a:effectLst>
        </p:spPr>
        <p:txBody>
          <a:bodyPr wrap="none" lIns="90488" tIns="44450" rIns="90488" bIns="44450">
            <a:spAutoFit/>
          </a:bodyPr>
          <a:lstStyle/>
          <a:p>
            <a:pPr algn="ctr" eaLnBrk="0" hangingPunct="0"/>
            <a:r>
              <a:rPr lang="en-US" sz="2000" smtClean="0">
                <a:solidFill>
                  <a:srgbClr val="00FFFF"/>
                </a:solidFill>
              </a:rPr>
              <a:t>scene</a:t>
            </a:r>
          </a:p>
          <a:p>
            <a:pPr algn="ctr" eaLnBrk="0" hangingPunct="0"/>
            <a:r>
              <a:rPr lang="en-US" sz="2000" smtClean="0">
                <a:solidFill>
                  <a:srgbClr val="00FFFF"/>
                </a:solidFill>
              </a:rPr>
              <a:t>radiance</a:t>
            </a:r>
            <a:endParaRPr lang="en-US" sz="2000" smtClean="0">
              <a:solidFill>
                <a:srgbClr val="FFFFFF"/>
              </a:solidFill>
            </a:endParaRPr>
          </a:p>
          <a:p>
            <a:pPr algn="ctr" eaLnBrk="0" hangingPunct="0"/>
            <a:endParaRPr lang="en-US" sz="800" smtClean="0">
              <a:solidFill>
                <a:srgbClr val="FFFFFF"/>
              </a:solidFill>
            </a:endParaRPr>
          </a:p>
          <a:p>
            <a:pPr algn="ctr" eaLnBrk="0" hangingPunct="0"/>
            <a:r>
              <a:rPr lang="en-US" sz="2000" smtClean="0">
                <a:solidFill>
                  <a:srgbClr val="FFFFFF"/>
                </a:solidFill>
              </a:rPr>
              <a:t>(W/sr/m  )</a:t>
            </a:r>
          </a:p>
        </p:txBody>
      </p:sp>
      <p:grpSp>
        <p:nvGrpSpPr>
          <p:cNvPr id="2" name="Group 4"/>
          <p:cNvGrpSpPr>
            <a:grpSpLocks/>
          </p:cNvGrpSpPr>
          <p:nvPr/>
        </p:nvGrpSpPr>
        <p:grpSpPr bwMode="auto">
          <a:xfrm>
            <a:off x="4064000" y="1752600"/>
            <a:ext cx="1050925" cy="914400"/>
            <a:chOff x="2880" y="1104"/>
            <a:chExt cx="745" cy="576"/>
          </a:xfrm>
        </p:grpSpPr>
        <p:sp>
          <p:nvSpPr>
            <p:cNvPr id="904197" name="Freeform 5"/>
            <p:cNvSpPr>
              <a:spLocks/>
            </p:cNvSpPr>
            <p:nvPr/>
          </p:nvSpPr>
          <p:spPr bwMode="auto">
            <a:xfrm>
              <a:off x="2880" y="1344"/>
              <a:ext cx="73" cy="97"/>
            </a:xfrm>
            <a:custGeom>
              <a:avLst/>
              <a:gdLst/>
              <a:ahLst/>
              <a:cxnLst>
                <a:cxn ang="0">
                  <a:pos x="72" y="0"/>
                </a:cxn>
                <a:cxn ang="0">
                  <a:pos x="0" y="0"/>
                </a:cxn>
                <a:cxn ang="0">
                  <a:pos x="0" y="48"/>
                </a:cxn>
                <a:cxn ang="0">
                  <a:pos x="0" y="96"/>
                </a:cxn>
                <a:cxn ang="0">
                  <a:pos x="72" y="96"/>
                </a:cxn>
                <a:cxn ang="0">
                  <a:pos x="72" y="0"/>
                </a:cxn>
              </a:cxnLst>
              <a:rect l="0" t="0" r="r" b="b"/>
              <a:pathLst>
                <a:path w="73" h="97">
                  <a:moveTo>
                    <a:pt x="72" y="0"/>
                  </a:moveTo>
                  <a:lnTo>
                    <a:pt x="0" y="0"/>
                  </a:lnTo>
                  <a:lnTo>
                    <a:pt x="0" y="48"/>
                  </a:lnTo>
                  <a:lnTo>
                    <a:pt x="0" y="96"/>
                  </a:lnTo>
                  <a:lnTo>
                    <a:pt x="72" y="96"/>
                  </a:lnTo>
                  <a:lnTo>
                    <a:pt x="72" y="0"/>
                  </a:lnTo>
                </a:path>
              </a:pathLst>
            </a:custGeom>
            <a:solidFill>
              <a:schemeClr val="folHlink"/>
            </a:solidFill>
            <a:ln w="12700" cap="rnd" cmpd="sng">
              <a:noFill/>
              <a:prstDash val="solid"/>
              <a:round/>
              <a:headEnd type="none" w="med" len="med"/>
              <a:tailEnd type="none" w="med" len="med"/>
            </a:ln>
            <a:effectLst>
              <a:outerShdw dist="107763" dir="2700000" algn="ctr" rotWithShape="0">
                <a:schemeClr val="tx2"/>
              </a:outerShdw>
            </a:effectLst>
          </p:spPr>
          <p:txBody>
            <a:bodyPr/>
            <a:lstStyle/>
            <a:p>
              <a:pPr eaLnBrk="0" hangingPunct="0"/>
              <a:endParaRPr lang="en-US" sz="2400" smtClean="0">
                <a:solidFill>
                  <a:srgbClr val="000000"/>
                </a:solidFill>
              </a:endParaRPr>
            </a:p>
          </p:txBody>
        </p:sp>
        <p:sp>
          <p:nvSpPr>
            <p:cNvPr id="904198" name="Rectangle 6"/>
            <p:cNvSpPr>
              <a:spLocks noChangeArrowheads="1"/>
            </p:cNvSpPr>
            <p:nvPr/>
          </p:nvSpPr>
          <p:spPr bwMode="auto">
            <a:xfrm>
              <a:off x="2952" y="1104"/>
              <a:ext cx="576" cy="576"/>
            </a:xfrm>
            <a:prstGeom prst="rect">
              <a:avLst/>
            </a:prstGeom>
            <a:solidFill>
              <a:schemeClr val="folHlink"/>
            </a:solidFill>
            <a:ln w="12700">
              <a:noFill/>
              <a:miter lim="800000"/>
              <a:headEnd/>
              <a:tailEnd/>
            </a:ln>
            <a:effectLst>
              <a:outerShdw dist="107763" dir="2700000" algn="ctr" rotWithShape="0">
                <a:schemeClr val="tx2"/>
              </a:outerShdw>
            </a:effectLst>
          </p:spPr>
          <p:txBody>
            <a:bodyPr wrap="none" anchor="ctr"/>
            <a:lstStyle/>
            <a:p>
              <a:pPr eaLnBrk="0" hangingPunct="0"/>
              <a:endParaRPr lang="en-US" sz="2400" smtClean="0">
                <a:solidFill>
                  <a:srgbClr val="000000"/>
                </a:solidFill>
              </a:endParaRPr>
            </a:p>
          </p:txBody>
        </p:sp>
        <p:sp>
          <p:nvSpPr>
            <p:cNvPr id="904199" name="Line 7"/>
            <p:cNvSpPr>
              <a:spLocks noChangeShapeType="1"/>
            </p:cNvSpPr>
            <p:nvPr/>
          </p:nvSpPr>
          <p:spPr bwMode="auto">
            <a:xfrm>
              <a:off x="2952" y="1680"/>
              <a:ext cx="576"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904200" name="Rectangle 8"/>
            <p:cNvSpPr>
              <a:spLocks noChangeArrowheads="1"/>
            </p:cNvSpPr>
            <p:nvPr/>
          </p:nvSpPr>
          <p:spPr bwMode="auto">
            <a:xfrm>
              <a:off x="3000" y="1152"/>
              <a:ext cx="480" cy="480"/>
            </a:xfrm>
            <a:prstGeom prst="rect">
              <a:avLst/>
            </a:prstGeom>
            <a:solidFill>
              <a:schemeClr val="bg2"/>
            </a:solidFill>
            <a:ln w="12700">
              <a:noFill/>
              <a:miter lim="800000"/>
              <a:headEnd/>
              <a:tailEnd/>
            </a:ln>
            <a:effectLst/>
          </p:spPr>
          <p:txBody>
            <a:bodyPr wrap="none" anchor="ctr"/>
            <a:lstStyle/>
            <a:p>
              <a:pPr eaLnBrk="0" hangingPunct="0"/>
              <a:endParaRPr lang="en-US" sz="2400" smtClean="0">
                <a:solidFill>
                  <a:srgbClr val="000000"/>
                </a:solidFill>
              </a:endParaRPr>
            </a:p>
          </p:txBody>
        </p:sp>
        <p:sp>
          <p:nvSpPr>
            <p:cNvPr id="904201" name="Line 9"/>
            <p:cNvSpPr>
              <a:spLocks noChangeShapeType="1"/>
            </p:cNvSpPr>
            <p:nvPr/>
          </p:nvSpPr>
          <p:spPr bwMode="auto">
            <a:xfrm>
              <a:off x="3528" y="1104"/>
              <a:ext cx="0" cy="576"/>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904202" name="Line 10"/>
            <p:cNvSpPr>
              <a:spLocks noChangeShapeType="1"/>
            </p:cNvSpPr>
            <p:nvPr/>
          </p:nvSpPr>
          <p:spPr bwMode="auto">
            <a:xfrm>
              <a:off x="3000" y="1632"/>
              <a:ext cx="480"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03" name="Line 11"/>
            <p:cNvSpPr>
              <a:spLocks noChangeShapeType="1"/>
            </p:cNvSpPr>
            <p:nvPr/>
          </p:nvSpPr>
          <p:spPr bwMode="auto">
            <a:xfrm flipV="1">
              <a:off x="3000" y="1152"/>
              <a:ext cx="0" cy="48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904204" name="Line 12"/>
            <p:cNvSpPr>
              <a:spLocks noChangeShapeType="1"/>
            </p:cNvSpPr>
            <p:nvPr/>
          </p:nvSpPr>
          <p:spPr bwMode="auto">
            <a:xfrm>
              <a:off x="3000" y="1152"/>
              <a:ext cx="480"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904205" name="Line 13"/>
            <p:cNvSpPr>
              <a:spLocks noChangeShapeType="1"/>
            </p:cNvSpPr>
            <p:nvPr/>
          </p:nvSpPr>
          <p:spPr bwMode="auto">
            <a:xfrm>
              <a:off x="2952" y="1104"/>
              <a:ext cx="576"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06" name="Line 14"/>
            <p:cNvSpPr>
              <a:spLocks noChangeShapeType="1"/>
            </p:cNvSpPr>
            <p:nvPr/>
          </p:nvSpPr>
          <p:spPr bwMode="auto">
            <a:xfrm>
              <a:off x="2952" y="1104"/>
              <a:ext cx="0" cy="24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07" name="Freeform 15"/>
            <p:cNvSpPr>
              <a:spLocks/>
            </p:cNvSpPr>
            <p:nvPr/>
          </p:nvSpPr>
          <p:spPr bwMode="auto">
            <a:xfrm>
              <a:off x="3480" y="1344"/>
              <a:ext cx="145" cy="97"/>
            </a:xfrm>
            <a:custGeom>
              <a:avLst/>
              <a:gdLst/>
              <a:ahLst/>
              <a:cxnLst>
                <a:cxn ang="0">
                  <a:pos x="0" y="0"/>
                </a:cxn>
                <a:cxn ang="0">
                  <a:pos x="96" y="0"/>
                </a:cxn>
                <a:cxn ang="0">
                  <a:pos x="144" y="48"/>
                </a:cxn>
                <a:cxn ang="0">
                  <a:pos x="96" y="96"/>
                </a:cxn>
                <a:cxn ang="0">
                  <a:pos x="0" y="96"/>
                </a:cxn>
                <a:cxn ang="0">
                  <a:pos x="0" y="0"/>
                </a:cxn>
              </a:cxnLst>
              <a:rect l="0" t="0" r="r" b="b"/>
              <a:pathLst>
                <a:path w="145" h="97">
                  <a:moveTo>
                    <a:pt x="0" y="0"/>
                  </a:moveTo>
                  <a:lnTo>
                    <a:pt x="96" y="0"/>
                  </a:lnTo>
                  <a:lnTo>
                    <a:pt x="144" y="48"/>
                  </a:lnTo>
                  <a:lnTo>
                    <a:pt x="96" y="96"/>
                  </a:lnTo>
                  <a:lnTo>
                    <a:pt x="0" y="96"/>
                  </a:lnTo>
                  <a:lnTo>
                    <a:pt x="0" y="0"/>
                  </a:lnTo>
                </a:path>
              </a:pathLst>
            </a:custGeom>
            <a:solidFill>
              <a:schemeClr val="folHlink"/>
            </a:solidFill>
            <a:ln w="12700" cap="rnd" cmpd="sng">
              <a:noFill/>
              <a:prstDash val="solid"/>
              <a:round/>
              <a:headEnd type="none" w="med" len="med"/>
              <a:tailEnd type="none" w="med" len="med"/>
            </a:ln>
            <a:effectLst>
              <a:outerShdw dist="107763" dir="2700000" algn="ctr" rotWithShape="0">
                <a:schemeClr val="tx2"/>
              </a:outerShdw>
            </a:effectLst>
          </p:spPr>
          <p:txBody>
            <a:bodyPr/>
            <a:lstStyle/>
            <a:p>
              <a:pPr eaLnBrk="0" hangingPunct="0"/>
              <a:endParaRPr lang="en-US" sz="2400" smtClean="0">
                <a:solidFill>
                  <a:srgbClr val="000000"/>
                </a:solidFill>
              </a:endParaRPr>
            </a:p>
          </p:txBody>
        </p:sp>
        <p:sp>
          <p:nvSpPr>
            <p:cNvPr id="904208" name="Line 16"/>
            <p:cNvSpPr>
              <a:spLocks noChangeShapeType="1"/>
            </p:cNvSpPr>
            <p:nvPr/>
          </p:nvSpPr>
          <p:spPr bwMode="auto">
            <a:xfrm>
              <a:off x="3480" y="1152"/>
              <a:ext cx="0" cy="48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09" name="Line 17"/>
            <p:cNvSpPr>
              <a:spLocks noChangeShapeType="1"/>
            </p:cNvSpPr>
            <p:nvPr/>
          </p:nvSpPr>
          <p:spPr bwMode="auto">
            <a:xfrm>
              <a:off x="3528" y="1344"/>
              <a:ext cx="48"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10" name="Line 18"/>
            <p:cNvSpPr>
              <a:spLocks noChangeShapeType="1"/>
            </p:cNvSpPr>
            <p:nvPr/>
          </p:nvSpPr>
          <p:spPr bwMode="auto">
            <a:xfrm>
              <a:off x="2952" y="1440"/>
              <a:ext cx="0" cy="24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11" name="Line 19"/>
            <p:cNvSpPr>
              <a:spLocks noChangeShapeType="1"/>
            </p:cNvSpPr>
            <p:nvPr/>
          </p:nvSpPr>
          <p:spPr bwMode="auto">
            <a:xfrm>
              <a:off x="2880" y="1344"/>
              <a:ext cx="0" cy="96"/>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12" name="Line 20"/>
            <p:cNvSpPr>
              <a:spLocks noChangeShapeType="1"/>
            </p:cNvSpPr>
            <p:nvPr/>
          </p:nvSpPr>
          <p:spPr bwMode="auto">
            <a:xfrm>
              <a:off x="2880" y="1344"/>
              <a:ext cx="72"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13" name="Line 21"/>
            <p:cNvSpPr>
              <a:spLocks noChangeShapeType="1"/>
            </p:cNvSpPr>
            <p:nvPr/>
          </p:nvSpPr>
          <p:spPr bwMode="auto">
            <a:xfrm>
              <a:off x="2880" y="1440"/>
              <a:ext cx="72"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904214" name="Rectangle 22"/>
            <p:cNvSpPr>
              <a:spLocks noChangeArrowheads="1"/>
            </p:cNvSpPr>
            <p:nvPr/>
          </p:nvSpPr>
          <p:spPr bwMode="auto">
            <a:xfrm>
              <a:off x="2953" y="1185"/>
              <a:ext cx="574" cy="44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n-US" sz="4000" smtClean="0">
                  <a:solidFill>
                    <a:srgbClr val="FFFFFF"/>
                  </a:solidFill>
                  <a:effectLst>
                    <a:outerShdw blurRad="38100" dist="38100" dir="2700000" algn="tl">
                      <a:srgbClr val="000000"/>
                    </a:outerShdw>
                  </a:effectLst>
                  <a:latin typeface="Symbol" pitchFamily="18" charset="2"/>
                </a:rPr>
                <a:t>ò</a:t>
              </a:r>
            </a:p>
          </p:txBody>
        </p:sp>
      </p:grpSp>
      <p:grpSp>
        <p:nvGrpSpPr>
          <p:cNvPr id="3" name="Group 23"/>
          <p:cNvGrpSpPr>
            <a:grpSpLocks/>
          </p:cNvGrpSpPr>
          <p:nvPr/>
        </p:nvGrpSpPr>
        <p:grpSpPr bwMode="auto">
          <a:xfrm>
            <a:off x="1625600" y="1752600"/>
            <a:ext cx="1050925" cy="914400"/>
            <a:chOff x="1152" y="1104"/>
            <a:chExt cx="745" cy="576"/>
          </a:xfrm>
        </p:grpSpPr>
        <p:sp>
          <p:nvSpPr>
            <p:cNvPr id="904216" name="Freeform 24"/>
            <p:cNvSpPr>
              <a:spLocks/>
            </p:cNvSpPr>
            <p:nvPr/>
          </p:nvSpPr>
          <p:spPr bwMode="auto">
            <a:xfrm>
              <a:off x="1152" y="1344"/>
              <a:ext cx="73" cy="97"/>
            </a:xfrm>
            <a:custGeom>
              <a:avLst/>
              <a:gdLst/>
              <a:ahLst/>
              <a:cxnLst>
                <a:cxn ang="0">
                  <a:pos x="72" y="0"/>
                </a:cxn>
                <a:cxn ang="0">
                  <a:pos x="0" y="0"/>
                </a:cxn>
                <a:cxn ang="0">
                  <a:pos x="0" y="48"/>
                </a:cxn>
                <a:cxn ang="0">
                  <a:pos x="0" y="96"/>
                </a:cxn>
                <a:cxn ang="0">
                  <a:pos x="72" y="96"/>
                </a:cxn>
                <a:cxn ang="0">
                  <a:pos x="72" y="0"/>
                </a:cxn>
              </a:cxnLst>
              <a:rect l="0" t="0" r="r" b="b"/>
              <a:pathLst>
                <a:path w="73" h="97">
                  <a:moveTo>
                    <a:pt x="72" y="0"/>
                  </a:moveTo>
                  <a:lnTo>
                    <a:pt x="0" y="0"/>
                  </a:lnTo>
                  <a:lnTo>
                    <a:pt x="0" y="48"/>
                  </a:lnTo>
                  <a:lnTo>
                    <a:pt x="0" y="96"/>
                  </a:lnTo>
                  <a:lnTo>
                    <a:pt x="72" y="96"/>
                  </a:lnTo>
                  <a:lnTo>
                    <a:pt x="72" y="0"/>
                  </a:lnTo>
                </a:path>
              </a:pathLst>
            </a:custGeom>
            <a:solidFill>
              <a:schemeClr val="folHlink"/>
            </a:solidFill>
            <a:ln w="12700" cap="rnd" cmpd="sng">
              <a:noFill/>
              <a:prstDash val="solid"/>
              <a:round/>
              <a:headEnd type="none" w="med" len="med"/>
              <a:tailEnd type="none" w="med" len="med"/>
            </a:ln>
            <a:effectLst>
              <a:outerShdw dist="107763" dir="2700000" algn="ctr" rotWithShape="0">
                <a:schemeClr val="tx2"/>
              </a:outerShdw>
            </a:effectLst>
          </p:spPr>
          <p:txBody>
            <a:bodyPr/>
            <a:lstStyle/>
            <a:p>
              <a:pPr eaLnBrk="0" hangingPunct="0"/>
              <a:endParaRPr lang="en-US" sz="2400" smtClean="0">
                <a:solidFill>
                  <a:srgbClr val="000000"/>
                </a:solidFill>
              </a:endParaRPr>
            </a:p>
          </p:txBody>
        </p:sp>
        <p:sp>
          <p:nvSpPr>
            <p:cNvPr id="904217" name="Rectangle 25"/>
            <p:cNvSpPr>
              <a:spLocks noChangeArrowheads="1"/>
            </p:cNvSpPr>
            <p:nvPr/>
          </p:nvSpPr>
          <p:spPr bwMode="auto">
            <a:xfrm>
              <a:off x="1224" y="1104"/>
              <a:ext cx="576" cy="576"/>
            </a:xfrm>
            <a:prstGeom prst="rect">
              <a:avLst/>
            </a:prstGeom>
            <a:solidFill>
              <a:schemeClr val="folHlink"/>
            </a:solidFill>
            <a:ln w="12700">
              <a:noFill/>
              <a:miter lim="800000"/>
              <a:headEnd/>
              <a:tailEnd/>
            </a:ln>
            <a:effectLst>
              <a:outerShdw dist="107763" dir="2700000" algn="ctr" rotWithShape="0">
                <a:schemeClr val="tx2"/>
              </a:outerShdw>
            </a:effectLst>
          </p:spPr>
          <p:txBody>
            <a:bodyPr wrap="none" anchor="ctr"/>
            <a:lstStyle/>
            <a:p>
              <a:pPr eaLnBrk="0" hangingPunct="0"/>
              <a:endParaRPr lang="en-US" sz="2400" smtClean="0">
                <a:solidFill>
                  <a:srgbClr val="000000"/>
                </a:solidFill>
              </a:endParaRPr>
            </a:p>
          </p:txBody>
        </p:sp>
        <p:sp>
          <p:nvSpPr>
            <p:cNvPr id="904218" name="Line 26"/>
            <p:cNvSpPr>
              <a:spLocks noChangeShapeType="1"/>
            </p:cNvSpPr>
            <p:nvPr/>
          </p:nvSpPr>
          <p:spPr bwMode="auto">
            <a:xfrm>
              <a:off x="1800" y="1104"/>
              <a:ext cx="0" cy="576"/>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904219" name="Line 27"/>
            <p:cNvSpPr>
              <a:spLocks noChangeShapeType="1"/>
            </p:cNvSpPr>
            <p:nvPr/>
          </p:nvSpPr>
          <p:spPr bwMode="auto">
            <a:xfrm>
              <a:off x="1224" y="1680"/>
              <a:ext cx="576"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904220" name="Rectangle 28"/>
            <p:cNvSpPr>
              <a:spLocks noChangeArrowheads="1"/>
            </p:cNvSpPr>
            <p:nvPr/>
          </p:nvSpPr>
          <p:spPr bwMode="auto">
            <a:xfrm>
              <a:off x="1288" y="1168"/>
              <a:ext cx="448" cy="448"/>
            </a:xfrm>
            <a:prstGeom prst="rect">
              <a:avLst/>
            </a:prstGeom>
            <a:noFill/>
            <a:ln w="50800">
              <a:solidFill>
                <a:schemeClr val="folHlink"/>
              </a:solidFill>
              <a:miter lim="800000"/>
              <a:headEnd/>
              <a:tailEnd/>
            </a:ln>
            <a:effectLst/>
          </p:spPr>
          <p:txBody>
            <a:bodyPr wrap="none" anchor="ctr"/>
            <a:lstStyle/>
            <a:p>
              <a:pPr eaLnBrk="0" hangingPunct="0"/>
              <a:endParaRPr lang="en-US" sz="2400" smtClean="0">
                <a:solidFill>
                  <a:srgbClr val="000000"/>
                </a:solidFill>
              </a:endParaRPr>
            </a:p>
          </p:txBody>
        </p:sp>
        <p:sp>
          <p:nvSpPr>
            <p:cNvPr id="904221" name="Line 29"/>
            <p:cNvSpPr>
              <a:spLocks noChangeShapeType="1"/>
            </p:cNvSpPr>
            <p:nvPr/>
          </p:nvSpPr>
          <p:spPr bwMode="auto">
            <a:xfrm>
              <a:off x="1272" y="1632"/>
              <a:ext cx="480"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22" name="Line 30"/>
            <p:cNvSpPr>
              <a:spLocks noChangeShapeType="1"/>
            </p:cNvSpPr>
            <p:nvPr/>
          </p:nvSpPr>
          <p:spPr bwMode="auto">
            <a:xfrm flipV="1">
              <a:off x="1272" y="1152"/>
              <a:ext cx="0" cy="48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904223" name="Line 31"/>
            <p:cNvSpPr>
              <a:spLocks noChangeShapeType="1"/>
            </p:cNvSpPr>
            <p:nvPr/>
          </p:nvSpPr>
          <p:spPr bwMode="auto">
            <a:xfrm>
              <a:off x="1272" y="1152"/>
              <a:ext cx="480"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904224" name="Line 32"/>
            <p:cNvSpPr>
              <a:spLocks noChangeShapeType="1"/>
            </p:cNvSpPr>
            <p:nvPr/>
          </p:nvSpPr>
          <p:spPr bwMode="auto">
            <a:xfrm>
              <a:off x="1224" y="1104"/>
              <a:ext cx="576"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25" name="Line 33"/>
            <p:cNvSpPr>
              <a:spLocks noChangeShapeType="1"/>
            </p:cNvSpPr>
            <p:nvPr/>
          </p:nvSpPr>
          <p:spPr bwMode="auto">
            <a:xfrm>
              <a:off x="1224" y="1104"/>
              <a:ext cx="0" cy="24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26" name="Freeform 34"/>
            <p:cNvSpPr>
              <a:spLocks/>
            </p:cNvSpPr>
            <p:nvPr/>
          </p:nvSpPr>
          <p:spPr bwMode="auto">
            <a:xfrm>
              <a:off x="1752" y="1344"/>
              <a:ext cx="145" cy="97"/>
            </a:xfrm>
            <a:custGeom>
              <a:avLst/>
              <a:gdLst/>
              <a:ahLst/>
              <a:cxnLst>
                <a:cxn ang="0">
                  <a:pos x="0" y="0"/>
                </a:cxn>
                <a:cxn ang="0">
                  <a:pos x="96" y="0"/>
                </a:cxn>
                <a:cxn ang="0">
                  <a:pos x="144" y="48"/>
                </a:cxn>
                <a:cxn ang="0">
                  <a:pos x="96" y="96"/>
                </a:cxn>
                <a:cxn ang="0">
                  <a:pos x="0" y="96"/>
                </a:cxn>
                <a:cxn ang="0">
                  <a:pos x="0" y="0"/>
                </a:cxn>
              </a:cxnLst>
              <a:rect l="0" t="0" r="r" b="b"/>
              <a:pathLst>
                <a:path w="145" h="97">
                  <a:moveTo>
                    <a:pt x="0" y="0"/>
                  </a:moveTo>
                  <a:lnTo>
                    <a:pt x="96" y="0"/>
                  </a:lnTo>
                  <a:lnTo>
                    <a:pt x="144" y="48"/>
                  </a:lnTo>
                  <a:lnTo>
                    <a:pt x="96" y="96"/>
                  </a:lnTo>
                  <a:lnTo>
                    <a:pt x="0" y="96"/>
                  </a:lnTo>
                  <a:lnTo>
                    <a:pt x="0" y="0"/>
                  </a:lnTo>
                </a:path>
              </a:pathLst>
            </a:custGeom>
            <a:solidFill>
              <a:schemeClr val="folHlink"/>
            </a:solidFill>
            <a:ln w="12700" cap="rnd" cmpd="sng">
              <a:noFill/>
              <a:prstDash val="solid"/>
              <a:round/>
              <a:headEnd type="none" w="med" len="med"/>
              <a:tailEnd type="none" w="med" len="med"/>
            </a:ln>
            <a:effectLst>
              <a:outerShdw dist="107763" dir="2700000" algn="ctr" rotWithShape="0">
                <a:schemeClr val="tx2"/>
              </a:outerShdw>
            </a:effectLst>
          </p:spPr>
          <p:txBody>
            <a:bodyPr/>
            <a:lstStyle/>
            <a:p>
              <a:pPr eaLnBrk="0" hangingPunct="0"/>
              <a:endParaRPr lang="en-US" sz="2400" smtClean="0">
                <a:solidFill>
                  <a:srgbClr val="000000"/>
                </a:solidFill>
              </a:endParaRPr>
            </a:p>
          </p:txBody>
        </p:sp>
        <p:sp>
          <p:nvSpPr>
            <p:cNvPr id="904227" name="Line 35"/>
            <p:cNvSpPr>
              <a:spLocks noChangeShapeType="1"/>
            </p:cNvSpPr>
            <p:nvPr/>
          </p:nvSpPr>
          <p:spPr bwMode="auto">
            <a:xfrm>
              <a:off x="1752" y="1152"/>
              <a:ext cx="0" cy="48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28" name="Line 36"/>
            <p:cNvSpPr>
              <a:spLocks noChangeShapeType="1"/>
            </p:cNvSpPr>
            <p:nvPr/>
          </p:nvSpPr>
          <p:spPr bwMode="auto">
            <a:xfrm>
              <a:off x="1800" y="1344"/>
              <a:ext cx="48"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29" name="Line 37"/>
            <p:cNvSpPr>
              <a:spLocks noChangeShapeType="1"/>
            </p:cNvSpPr>
            <p:nvPr/>
          </p:nvSpPr>
          <p:spPr bwMode="auto">
            <a:xfrm>
              <a:off x="1224" y="1440"/>
              <a:ext cx="0" cy="24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30" name="Line 38"/>
            <p:cNvSpPr>
              <a:spLocks noChangeShapeType="1"/>
            </p:cNvSpPr>
            <p:nvPr/>
          </p:nvSpPr>
          <p:spPr bwMode="auto">
            <a:xfrm>
              <a:off x="1152" y="1344"/>
              <a:ext cx="0" cy="96"/>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31" name="Line 39"/>
            <p:cNvSpPr>
              <a:spLocks noChangeShapeType="1"/>
            </p:cNvSpPr>
            <p:nvPr/>
          </p:nvSpPr>
          <p:spPr bwMode="auto">
            <a:xfrm>
              <a:off x="1152" y="1344"/>
              <a:ext cx="72"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32" name="Line 40"/>
            <p:cNvSpPr>
              <a:spLocks noChangeShapeType="1"/>
            </p:cNvSpPr>
            <p:nvPr/>
          </p:nvSpPr>
          <p:spPr bwMode="auto">
            <a:xfrm>
              <a:off x="1152" y="1440"/>
              <a:ext cx="72"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grpSp>
      <p:sp>
        <p:nvSpPr>
          <p:cNvPr id="904233" name="Freeform 41"/>
          <p:cNvSpPr>
            <a:spLocks/>
          </p:cNvSpPr>
          <p:nvPr/>
        </p:nvSpPr>
        <p:spPr bwMode="auto">
          <a:xfrm>
            <a:off x="1862138" y="1905000"/>
            <a:ext cx="544512" cy="611188"/>
          </a:xfrm>
          <a:custGeom>
            <a:avLst/>
            <a:gdLst/>
            <a:ahLst/>
            <a:cxnLst>
              <a:cxn ang="0">
                <a:pos x="0" y="384"/>
              </a:cxn>
              <a:cxn ang="0">
                <a:pos x="240" y="144"/>
              </a:cxn>
              <a:cxn ang="0">
                <a:pos x="384" y="0"/>
              </a:cxn>
            </a:cxnLst>
            <a:rect l="0" t="0" r="r" b="b"/>
            <a:pathLst>
              <a:path w="385" h="385">
                <a:moveTo>
                  <a:pt x="0" y="384"/>
                </a:moveTo>
                <a:lnTo>
                  <a:pt x="240" y="144"/>
                </a:lnTo>
                <a:lnTo>
                  <a:pt x="384" y="0"/>
                </a:lnTo>
              </a:path>
            </a:pathLst>
          </a:custGeom>
          <a:noFill/>
          <a:ln w="25400" cap="rnd" cmpd="sng">
            <a:solidFill>
              <a:schemeClr val="tx1"/>
            </a:solidFill>
            <a:prstDash val="solid"/>
            <a:round/>
            <a:headEnd type="none" w="med" len="med"/>
            <a:tailEnd type="none" w="med" len="med"/>
          </a:ln>
          <a:effectLst/>
        </p:spPr>
        <p:txBody>
          <a:bodyPr/>
          <a:lstStyle/>
          <a:p>
            <a:pPr eaLnBrk="0" hangingPunct="0"/>
            <a:endParaRPr lang="en-US" sz="2400" smtClean="0">
              <a:solidFill>
                <a:srgbClr val="000000"/>
              </a:solidFill>
            </a:endParaRPr>
          </a:p>
        </p:txBody>
      </p:sp>
      <p:sp>
        <p:nvSpPr>
          <p:cNvPr id="904234" name="Rectangle 42"/>
          <p:cNvSpPr>
            <a:spLocks noChangeArrowheads="1"/>
          </p:cNvSpPr>
          <p:nvPr/>
        </p:nvSpPr>
        <p:spPr bwMode="auto">
          <a:xfrm>
            <a:off x="2535238" y="1854200"/>
            <a:ext cx="1635125" cy="698500"/>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algn="ctr" eaLnBrk="0" hangingPunct="0"/>
            <a:r>
              <a:rPr lang="en-US" sz="2000" smtClean="0">
                <a:solidFill>
                  <a:srgbClr val="00FFFF"/>
                </a:solidFill>
              </a:rPr>
              <a:t>sensor</a:t>
            </a:r>
          </a:p>
          <a:p>
            <a:pPr algn="ctr" eaLnBrk="0" hangingPunct="0"/>
            <a:r>
              <a:rPr lang="en-US" sz="2000" smtClean="0">
                <a:solidFill>
                  <a:srgbClr val="00FFFF"/>
                </a:solidFill>
              </a:rPr>
              <a:t>irradiance</a:t>
            </a:r>
          </a:p>
        </p:txBody>
      </p:sp>
      <p:sp>
        <p:nvSpPr>
          <p:cNvPr id="904235" name="Rectangle 43"/>
          <p:cNvSpPr>
            <a:spLocks noChangeArrowheads="1"/>
          </p:cNvSpPr>
          <p:nvPr/>
        </p:nvSpPr>
        <p:spPr bwMode="auto">
          <a:xfrm>
            <a:off x="4973638" y="1854200"/>
            <a:ext cx="1566862" cy="698500"/>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algn="ctr" eaLnBrk="0" hangingPunct="0"/>
            <a:r>
              <a:rPr lang="en-US" sz="2000" smtClean="0">
                <a:solidFill>
                  <a:srgbClr val="00FFFF"/>
                </a:solidFill>
              </a:rPr>
              <a:t>sensor</a:t>
            </a:r>
          </a:p>
          <a:p>
            <a:pPr algn="ctr" eaLnBrk="0" hangingPunct="0"/>
            <a:r>
              <a:rPr lang="en-US" sz="2000" smtClean="0">
                <a:solidFill>
                  <a:srgbClr val="00FFFF"/>
                </a:solidFill>
              </a:rPr>
              <a:t>exposure</a:t>
            </a:r>
          </a:p>
        </p:txBody>
      </p:sp>
      <p:grpSp>
        <p:nvGrpSpPr>
          <p:cNvPr id="4" name="Group 44"/>
          <p:cNvGrpSpPr>
            <a:grpSpLocks/>
          </p:cNvGrpSpPr>
          <p:nvPr/>
        </p:nvGrpSpPr>
        <p:grpSpPr bwMode="auto">
          <a:xfrm>
            <a:off x="6434138" y="1752600"/>
            <a:ext cx="1052512" cy="914400"/>
            <a:chOff x="4560" y="1104"/>
            <a:chExt cx="745" cy="576"/>
          </a:xfrm>
        </p:grpSpPr>
        <p:sp>
          <p:nvSpPr>
            <p:cNvPr id="904237" name="Freeform 45"/>
            <p:cNvSpPr>
              <a:spLocks/>
            </p:cNvSpPr>
            <p:nvPr/>
          </p:nvSpPr>
          <p:spPr bwMode="auto">
            <a:xfrm>
              <a:off x="4560" y="1344"/>
              <a:ext cx="73" cy="97"/>
            </a:xfrm>
            <a:custGeom>
              <a:avLst/>
              <a:gdLst/>
              <a:ahLst/>
              <a:cxnLst>
                <a:cxn ang="0">
                  <a:pos x="72" y="0"/>
                </a:cxn>
                <a:cxn ang="0">
                  <a:pos x="0" y="0"/>
                </a:cxn>
                <a:cxn ang="0">
                  <a:pos x="0" y="48"/>
                </a:cxn>
                <a:cxn ang="0">
                  <a:pos x="0" y="96"/>
                </a:cxn>
                <a:cxn ang="0">
                  <a:pos x="72" y="96"/>
                </a:cxn>
                <a:cxn ang="0">
                  <a:pos x="72" y="0"/>
                </a:cxn>
              </a:cxnLst>
              <a:rect l="0" t="0" r="r" b="b"/>
              <a:pathLst>
                <a:path w="73" h="97">
                  <a:moveTo>
                    <a:pt x="72" y="0"/>
                  </a:moveTo>
                  <a:lnTo>
                    <a:pt x="0" y="0"/>
                  </a:lnTo>
                  <a:lnTo>
                    <a:pt x="0" y="48"/>
                  </a:lnTo>
                  <a:lnTo>
                    <a:pt x="0" y="96"/>
                  </a:lnTo>
                  <a:lnTo>
                    <a:pt x="72" y="96"/>
                  </a:lnTo>
                  <a:lnTo>
                    <a:pt x="72" y="0"/>
                  </a:lnTo>
                </a:path>
              </a:pathLst>
            </a:custGeom>
            <a:solidFill>
              <a:schemeClr val="folHlink"/>
            </a:solidFill>
            <a:ln w="12700" cap="rnd" cmpd="sng">
              <a:noFill/>
              <a:prstDash val="solid"/>
              <a:round/>
              <a:headEnd type="none" w="med" len="med"/>
              <a:tailEnd type="none" w="med" len="med"/>
            </a:ln>
            <a:effectLst>
              <a:outerShdw dist="107763" dir="2700000" algn="ctr" rotWithShape="0">
                <a:schemeClr val="tx2"/>
              </a:outerShdw>
            </a:effectLst>
          </p:spPr>
          <p:txBody>
            <a:bodyPr/>
            <a:lstStyle/>
            <a:p>
              <a:pPr eaLnBrk="0" hangingPunct="0"/>
              <a:endParaRPr lang="en-US" sz="2400" smtClean="0">
                <a:solidFill>
                  <a:srgbClr val="000000"/>
                </a:solidFill>
              </a:endParaRPr>
            </a:p>
          </p:txBody>
        </p:sp>
        <p:sp>
          <p:nvSpPr>
            <p:cNvPr id="904238" name="Rectangle 46"/>
            <p:cNvSpPr>
              <a:spLocks noChangeArrowheads="1"/>
            </p:cNvSpPr>
            <p:nvPr/>
          </p:nvSpPr>
          <p:spPr bwMode="auto">
            <a:xfrm>
              <a:off x="4632" y="1104"/>
              <a:ext cx="576" cy="576"/>
            </a:xfrm>
            <a:prstGeom prst="rect">
              <a:avLst/>
            </a:prstGeom>
            <a:solidFill>
              <a:schemeClr val="folHlink"/>
            </a:solidFill>
            <a:ln w="12700">
              <a:noFill/>
              <a:miter lim="800000"/>
              <a:headEnd/>
              <a:tailEnd/>
            </a:ln>
            <a:effectLst>
              <a:outerShdw dist="107763" dir="2700000" algn="ctr" rotWithShape="0">
                <a:schemeClr val="tx2"/>
              </a:outerShdw>
            </a:effectLst>
          </p:spPr>
          <p:txBody>
            <a:bodyPr wrap="none" anchor="ctr"/>
            <a:lstStyle/>
            <a:p>
              <a:pPr eaLnBrk="0" hangingPunct="0"/>
              <a:endParaRPr lang="en-US" sz="2400" smtClean="0">
                <a:solidFill>
                  <a:srgbClr val="000000"/>
                </a:solidFill>
              </a:endParaRPr>
            </a:p>
          </p:txBody>
        </p:sp>
        <p:sp>
          <p:nvSpPr>
            <p:cNvPr id="904239" name="Line 47"/>
            <p:cNvSpPr>
              <a:spLocks noChangeShapeType="1"/>
            </p:cNvSpPr>
            <p:nvPr/>
          </p:nvSpPr>
          <p:spPr bwMode="auto">
            <a:xfrm>
              <a:off x="5208" y="1104"/>
              <a:ext cx="0" cy="576"/>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904240" name="Line 48"/>
            <p:cNvSpPr>
              <a:spLocks noChangeShapeType="1"/>
            </p:cNvSpPr>
            <p:nvPr/>
          </p:nvSpPr>
          <p:spPr bwMode="auto">
            <a:xfrm>
              <a:off x="4632" y="1680"/>
              <a:ext cx="576"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904241" name="Rectangle 49"/>
            <p:cNvSpPr>
              <a:spLocks noChangeArrowheads="1"/>
            </p:cNvSpPr>
            <p:nvPr/>
          </p:nvSpPr>
          <p:spPr bwMode="auto">
            <a:xfrm>
              <a:off x="4696" y="1168"/>
              <a:ext cx="448" cy="448"/>
            </a:xfrm>
            <a:prstGeom prst="rect">
              <a:avLst/>
            </a:prstGeom>
            <a:noFill/>
            <a:ln w="50800">
              <a:solidFill>
                <a:schemeClr val="folHlink"/>
              </a:solidFill>
              <a:miter lim="800000"/>
              <a:headEnd/>
              <a:tailEnd/>
            </a:ln>
            <a:effectLst/>
          </p:spPr>
          <p:txBody>
            <a:bodyPr wrap="none" anchor="ctr"/>
            <a:lstStyle/>
            <a:p>
              <a:pPr eaLnBrk="0" hangingPunct="0"/>
              <a:endParaRPr lang="en-US" sz="2400" smtClean="0">
                <a:solidFill>
                  <a:srgbClr val="000000"/>
                </a:solidFill>
              </a:endParaRPr>
            </a:p>
          </p:txBody>
        </p:sp>
        <p:sp>
          <p:nvSpPr>
            <p:cNvPr id="904242" name="Line 50"/>
            <p:cNvSpPr>
              <a:spLocks noChangeShapeType="1"/>
            </p:cNvSpPr>
            <p:nvPr/>
          </p:nvSpPr>
          <p:spPr bwMode="auto">
            <a:xfrm>
              <a:off x="4632" y="1104"/>
              <a:ext cx="576"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43" name="Line 51"/>
            <p:cNvSpPr>
              <a:spLocks noChangeShapeType="1"/>
            </p:cNvSpPr>
            <p:nvPr/>
          </p:nvSpPr>
          <p:spPr bwMode="auto">
            <a:xfrm>
              <a:off x="4632" y="1104"/>
              <a:ext cx="0" cy="24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44" name="Freeform 52"/>
            <p:cNvSpPr>
              <a:spLocks/>
            </p:cNvSpPr>
            <p:nvPr/>
          </p:nvSpPr>
          <p:spPr bwMode="auto">
            <a:xfrm>
              <a:off x="5160" y="1344"/>
              <a:ext cx="145" cy="97"/>
            </a:xfrm>
            <a:custGeom>
              <a:avLst/>
              <a:gdLst/>
              <a:ahLst/>
              <a:cxnLst>
                <a:cxn ang="0">
                  <a:pos x="0" y="0"/>
                </a:cxn>
                <a:cxn ang="0">
                  <a:pos x="96" y="0"/>
                </a:cxn>
                <a:cxn ang="0">
                  <a:pos x="144" y="48"/>
                </a:cxn>
                <a:cxn ang="0">
                  <a:pos x="96" y="96"/>
                </a:cxn>
                <a:cxn ang="0">
                  <a:pos x="0" y="96"/>
                </a:cxn>
                <a:cxn ang="0">
                  <a:pos x="0" y="0"/>
                </a:cxn>
              </a:cxnLst>
              <a:rect l="0" t="0" r="r" b="b"/>
              <a:pathLst>
                <a:path w="145" h="97">
                  <a:moveTo>
                    <a:pt x="0" y="0"/>
                  </a:moveTo>
                  <a:lnTo>
                    <a:pt x="96" y="0"/>
                  </a:lnTo>
                  <a:lnTo>
                    <a:pt x="144" y="48"/>
                  </a:lnTo>
                  <a:lnTo>
                    <a:pt x="96" y="96"/>
                  </a:lnTo>
                  <a:lnTo>
                    <a:pt x="0" y="96"/>
                  </a:lnTo>
                  <a:lnTo>
                    <a:pt x="0" y="0"/>
                  </a:lnTo>
                </a:path>
              </a:pathLst>
            </a:custGeom>
            <a:solidFill>
              <a:schemeClr val="folHlink"/>
            </a:solidFill>
            <a:ln w="12700" cap="rnd" cmpd="sng">
              <a:noFill/>
              <a:prstDash val="solid"/>
              <a:round/>
              <a:headEnd type="none" w="med" len="med"/>
              <a:tailEnd type="none" w="med" len="med"/>
            </a:ln>
            <a:effectLst>
              <a:outerShdw dist="107763" dir="2700000" algn="ctr" rotWithShape="0">
                <a:schemeClr val="tx2"/>
              </a:outerShdw>
            </a:effectLst>
          </p:spPr>
          <p:txBody>
            <a:bodyPr/>
            <a:lstStyle/>
            <a:p>
              <a:pPr eaLnBrk="0" hangingPunct="0"/>
              <a:endParaRPr lang="en-US" sz="2400" smtClean="0">
                <a:solidFill>
                  <a:srgbClr val="000000"/>
                </a:solidFill>
              </a:endParaRPr>
            </a:p>
          </p:txBody>
        </p:sp>
        <p:sp>
          <p:nvSpPr>
            <p:cNvPr id="904245" name="Line 53"/>
            <p:cNvSpPr>
              <a:spLocks noChangeShapeType="1"/>
            </p:cNvSpPr>
            <p:nvPr/>
          </p:nvSpPr>
          <p:spPr bwMode="auto">
            <a:xfrm>
              <a:off x="5208" y="1344"/>
              <a:ext cx="48"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46" name="Line 54"/>
            <p:cNvSpPr>
              <a:spLocks noChangeShapeType="1"/>
            </p:cNvSpPr>
            <p:nvPr/>
          </p:nvSpPr>
          <p:spPr bwMode="auto">
            <a:xfrm>
              <a:off x="4632" y="1440"/>
              <a:ext cx="0" cy="24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47" name="Line 55"/>
            <p:cNvSpPr>
              <a:spLocks noChangeShapeType="1"/>
            </p:cNvSpPr>
            <p:nvPr/>
          </p:nvSpPr>
          <p:spPr bwMode="auto">
            <a:xfrm>
              <a:off x="4560" y="1344"/>
              <a:ext cx="0" cy="96"/>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48" name="Line 56"/>
            <p:cNvSpPr>
              <a:spLocks noChangeShapeType="1"/>
            </p:cNvSpPr>
            <p:nvPr/>
          </p:nvSpPr>
          <p:spPr bwMode="auto">
            <a:xfrm>
              <a:off x="4560" y="1344"/>
              <a:ext cx="72"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49" name="Line 57"/>
            <p:cNvSpPr>
              <a:spLocks noChangeShapeType="1"/>
            </p:cNvSpPr>
            <p:nvPr/>
          </p:nvSpPr>
          <p:spPr bwMode="auto">
            <a:xfrm>
              <a:off x="4560" y="1440"/>
              <a:ext cx="72"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904250" name="Freeform 58"/>
            <p:cNvSpPr>
              <a:spLocks/>
            </p:cNvSpPr>
            <p:nvPr/>
          </p:nvSpPr>
          <p:spPr bwMode="auto">
            <a:xfrm>
              <a:off x="4706" y="1248"/>
              <a:ext cx="439" cy="295"/>
            </a:xfrm>
            <a:custGeom>
              <a:avLst/>
              <a:gdLst/>
              <a:ahLst/>
              <a:cxnLst>
                <a:cxn ang="0">
                  <a:pos x="0" y="294"/>
                </a:cxn>
                <a:cxn ang="0">
                  <a:pos x="65" y="294"/>
                </a:cxn>
                <a:cxn ang="0">
                  <a:pos x="129" y="275"/>
                </a:cxn>
                <a:cxn ang="0">
                  <a:pos x="180" y="238"/>
                </a:cxn>
                <a:cxn ang="0">
                  <a:pos x="217" y="191"/>
                </a:cxn>
                <a:cxn ang="0">
                  <a:pos x="240" y="140"/>
                </a:cxn>
                <a:cxn ang="0">
                  <a:pos x="254" y="98"/>
                </a:cxn>
                <a:cxn ang="0">
                  <a:pos x="286" y="51"/>
                </a:cxn>
                <a:cxn ang="0">
                  <a:pos x="323" y="19"/>
                </a:cxn>
                <a:cxn ang="0">
                  <a:pos x="383" y="0"/>
                </a:cxn>
                <a:cxn ang="0">
                  <a:pos x="438" y="0"/>
                </a:cxn>
                <a:cxn ang="0">
                  <a:pos x="438" y="0"/>
                </a:cxn>
              </a:cxnLst>
              <a:rect l="0" t="0" r="r" b="b"/>
              <a:pathLst>
                <a:path w="439" h="295">
                  <a:moveTo>
                    <a:pt x="0" y="294"/>
                  </a:moveTo>
                  <a:lnTo>
                    <a:pt x="65" y="294"/>
                  </a:lnTo>
                  <a:lnTo>
                    <a:pt x="129" y="275"/>
                  </a:lnTo>
                  <a:lnTo>
                    <a:pt x="180" y="238"/>
                  </a:lnTo>
                  <a:lnTo>
                    <a:pt x="217" y="191"/>
                  </a:lnTo>
                  <a:lnTo>
                    <a:pt x="240" y="140"/>
                  </a:lnTo>
                  <a:lnTo>
                    <a:pt x="254" y="98"/>
                  </a:lnTo>
                  <a:lnTo>
                    <a:pt x="286" y="51"/>
                  </a:lnTo>
                  <a:lnTo>
                    <a:pt x="323" y="19"/>
                  </a:lnTo>
                  <a:lnTo>
                    <a:pt x="383" y="0"/>
                  </a:lnTo>
                  <a:lnTo>
                    <a:pt x="438" y="0"/>
                  </a:lnTo>
                  <a:lnTo>
                    <a:pt x="438" y="0"/>
                  </a:lnTo>
                </a:path>
              </a:pathLst>
            </a:custGeom>
            <a:noFill/>
            <a:ln w="25400" cap="rnd" cmpd="sng">
              <a:solidFill>
                <a:schemeClr val="tx1"/>
              </a:solidFill>
              <a:prstDash val="solid"/>
              <a:round/>
              <a:headEnd type="none" w="med" len="med"/>
              <a:tailEnd type="none" w="med" len="med"/>
            </a:ln>
            <a:effectLst/>
          </p:spPr>
          <p:txBody>
            <a:bodyPr/>
            <a:lstStyle/>
            <a:p>
              <a:pPr eaLnBrk="0" hangingPunct="0"/>
              <a:endParaRPr lang="en-US" sz="2400" smtClean="0">
                <a:solidFill>
                  <a:srgbClr val="000000"/>
                </a:solidFill>
              </a:endParaRPr>
            </a:p>
          </p:txBody>
        </p:sp>
        <p:sp>
          <p:nvSpPr>
            <p:cNvPr id="904251" name="Rectangle 59"/>
            <p:cNvSpPr>
              <a:spLocks noChangeArrowheads="1"/>
            </p:cNvSpPr>
            <p:nvPr/>
          </p:nvSpPr>
          <p:spPr bwMode="auto">
            <a:xfrm>
              <a:off x="4696" y="1168"/>
              <a:ext cx="448" cy="448"/>
            </a:xfrm>
            <a:prstGeom prst="rect">
              <a:avLst/>
            </a:prstGeom>
            <a:noFill/>
            <a:ln w="50800">
              <a:solidFill>
                <a:schemeClr val="folHlink"/>
              </a:solidFill>
              <a:miter lim="800000"/>
              <a:headEnd/>
              <a:tailEnd/>
            </a:ln>
            <a:effectLst/>
          </p:spPr>
          <p:txBody>
            <a:bodyPr wrap="none" anchor="ctr"/>
            <a:lstStyle/>
            <a:p>
              <a:pPr eaLnBrk="0" hangingPunct="0"/>
              <a:endParaRPr lang="en-US" sz="2400" smtClean="0">
                <a:solidFill>
                  <a:srgbClr val="000000"/>
                </a:solidFill>
              </a:endParaRPr>
            </a:p>
          </p:txBody>
        </p:sp>
        <p:grpSp>
          <p:nvGrpSpPr>
            <p:cNvPr id="5" name="Group 60"/>
            <p:cNvGrpSpPr>
              <a:grpSpLocks/>
            </p:cNvGrpSpPr>
            <p:nvPr/>
          </p:nvGrpSpPr>
          <p:grpSpPr bwMode="auto">
            <a:xfrm>
              <a:off x="4680" y="1152"/>
              <a:ext cx="480" cy="480"/>
              <a:chOff x="4680" y="1152"/>
              <a:chExt cx="480" cy="480"/>
            </a:xfrm>
          </p:grpSpPr>
          <p:sp>
            <p:nvSpPr>
              <p:cNvPr id="904253" name="Line 61"/>
              <p:cNvSpPr>
                <a:spLocks noChangeShapeType="1"/>
              </p:cNvSpPr>
              <p:nvPr/>
            </p:nvSpPr>
            <p:spPr bwMode="auto">
              <a:xfrm>
                <a:off x="4680" y="1632"/>
                <a:ext cx="480"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04254" name="Line 62"/>
              <p:cNvSpPr>
                <a:spLocks noChangeShapeType="1"/>
              </p:cNvSpPr>
              <p:nvPr/>
            </p:nvSpPr>
            <p:spPr bwMode="auto">
              <a:xfrm flipV="1">
                <a:off x="4680" y="1152"/>
                <a:ext cx="0" cy="48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904255" name="Line 63"/>
              <p:cNvSpPr>
                <a:spLocks noChangeShapeType="1"/>
              </p:cNvSpPr>
              <p:nvPr/>
            </p:nvSpPr>
            <p:spPr bwMode="auto">
              <a:xfrm>
                <a:off x="4680" y="1152"/>
                <a:ext cx="480"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904256" name="Line 64"/>
              <p:cNvSpPr>
                <a:spLocks noChangeShapeType="1"/>
              </p:cNvSpPr>
              <p:nvPr/>
            </p:nvSpPr>
            <p:spPr bwMode="auto">
              <a:xfrm>
                <a:off x="5160" y="1152"/>
                <a:ext cx="0" cy="48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grpSp>
      </p:grpSp>
      <p:sp>
        <p:nvSpPr>
          <p:cNvPr id="904257" name="Rectangle 65"/>
          <p:cNvSpPr>
            <a:spLocks noChangeArrowheads="1"/>
          </p:cNvSpPr>
          <p:nvPr/>
        </p:nvSpPr>
        <p:spPr bwMode="auto">
          <a:xfrm>
            <a:off x="7624763" y="1854200"/>
            <a:ext cx="776287" cy="698500"/>
          </a:xfrm>
          <a:prstGeom prst="rect">
            <a:avLst/>
          </a:prstGeom>
          <a:noFill/>
          <a:ln w="12700">
            <a:noFill/>
            <a:miter lim="800000"/>
            <a:headEnd/>
            <a:tailEnd/>
          </a:ln>
          <a:effectLst>
            <a:outerShdw dist="35921" dir="2700000" algn="ctr" rotWithShape="0">
              <a:schemeClr val="tx2"/>
            </a:outerShdw>
          </a:effectLst>
        </p:spPr>
        <p:txBody>
          <a:bodyPr wrap="none" lIns="90488" tIns="44450" rIns="90488" bIns="44450">
            <a:spAutoFit/>
          </a:bodyPr>
          <a:lstStyle/>
          <a:p>
            <a:pPr algn="ctr" eaLnBrk="0" hangingPunct="0"/>
            <a:r>
              <a:rPr lang="en-US" sz="2000" smtClean="0">
                <a:solidFill>
                  <a:srgbClr val="00FFFF"/>
                </a:solidFill>
              </a:rPr>
              <a:t>latent</a:t>
            </a:r>
          </a:p>
          <a:p>
            <a:pPr algn="ctr" eaLnBrk="0" hangingPunct="0"/>
            <a:r>
              <a:rPr lang="en-US" sz="2000" smtClean="0">
                <a:solidFill>
                  <a:srgbClr val="00FFFF"/>
                </a:solidFill>
              </a:rPr>
              <a:t>image</a:t>
            </a:r>
          </a:p>
        </p:txBody>
      </p:sp>
      <p:sp>
        <p:nvSpPr>
          <p:cNvPr id="904258" name="Rectangle 66"/>
          <p:cNvSpPr>
            <a:spLocks noChangeArrowheads="1"/>
          </p:cNvSpPr>
          <p:nvPr/>
        </p:nvSpPr>
        <p:spPr bwMode="auto">
          <a:xfrm>
            <a:off x="1722438" y="1214438"/>
            <a:ext cx="822325"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algn="ctr" eaLnBrk="0" hangingPunct="0">
              <a:spcBef>
                <a:spcPct val="50000"/>
              </a:spcBef>
            </a:pPr>
            <a:r>
              <a:rPr lang="en-US" sz="2400" smtClean="0">
                <a:solidFill>
                  <a:srgbClr val="FAFD00"/>
                </a:solidFill>
                <a:latin typeface="Times New Roman" pitchFamily="18" charset="0"/>
              </a:rPr>
              <a:t>Lens</a:t>
            </a:r>
          </a:p>
        </p:txBody>
      </p:sp>
      <p:sp>
        <p:nvSpPr>
          <p:cNvPr id="904259" name="Rectangle 67"/>
          <p:cNvSpPr>
            <a:spLocks noChangeArrowheads="1"/>
          </p:cNvSpPr>
          <p:nvPr/>
        </p:nvSpPr>
        <p:spPr bwMode="auto">
          <a:xfrm>
            <a:off x="4025900" y="1214438"/>
            <a:ext cx="1092200"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algn="ctr" eaLnBrk="0" hangingPunct="0">
              <a:spcBef>
                <a:spcPct val="50000"/>
              </a:spcBef>
            </a:pPr>
            <a:r>
              <a:rPr lang="en-US" sz="2400" smtClean="0">
                <a:solidFill>
                  <a:srgbClr val="FAFD00"/>
                </a:solidFill>
                <a:latin typeface="Times New Roman" pitchFamily="18" charset="0"/>
              </a:rPr>
              <a:t>Shutter</a:t>
            </a:r>
          </a:p>
        </p:txBody>
      </p:sp>
      <p:sp>
        <p:nvSpPr>
          <p:cNvPr id="904260" name="Rectangle 68"/>
          <p:cNvSpPr>
            <a:spLocks noChangeArrowheads="1"/>
          </p:cNvSpPr>
          <p:nvPr/>
        </p:nvSpPr>
        <p:spPr bwMode="auto">
          <a:xfrm>
            <a:off x="6396038" y="1214438"/>
            <a:ext cx="1092200"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algn="ctr" eaLnBrk="0" hangingPunct="0">
              <a:spcBef>
                <a:spcPct val="50000"/>
              </a:spcBef>
            </a:pPr>
            <a:r>
              <a:rPr lang="en-US" sz="2400" smtClean="0">
                <a:solidFill>
                  <a:srgbClr val="FAFD00"/>
                </a:solidFill>
                <a:latin typeface="Times New Roman" pitchFamily="18" charset="0"/>
              </a:rPr>
              <a:t>Film</a:t>
            </a:r>
          </a:p>
        </p:txBody>
      </p:sp>
      <p:sp>
        <p:nvSpPr>
          <p:cNvPr id="904261" name="Freeform 69"/>
          <p:cNvSpPr>
            <a:spLocks/>
          </p:cNvSpPr>
          <p:nvPr/>
        </p:nvSpPr>
        <p:spPr bwMode="auto">
          <a:xfrm>
            <a:off x="6197600" y="2590800"/>
            <a:ext cx="2914650" cy="915988"/>
          </a:xfrm>
          <a:custGeom>
            <a:avLst/>
            <a:gdLst/>
            <a:ahLst/>
            <a:cxnLst>
              <a:cxn ang="0">
                <a:pos x="0" y="0"/>
              </a:cxn>
              <a:cxn ang="0">
                <a:pos x="0" y="576"/>
              </a:cxn>
              <a:cxn ang="0">
                <a:pos x="2064" y="576"/>
              </a:cxn>
            </a:cxnLst>
            <a:rect l="0" t="0" r="r" b="b"/>
            <a:pathLst>
              <a:path w="2065" h="577">
                <a:moveTo>
                  <a:pt x="0" y="0"/>
                </a:moveTo>
                <a:lnTo>
                  <a:pt x="0" y="576"/>
                </a:lnTo>
                <a:lnTo>
                  <a:pt x="2064" y="576"/>
                </a:lnTo>
              </a:path>
            </a:pathLst>
          </a:custGeom>
          <a:noFill/>
          <a:ln w="25400" cap="rnd" cmpd="sng">
            <a:solidFill>
              <a:schemeClr val="hlink"/>
            </a:solidFill>
            <a:prstDash val="sysDot"/>
            <a:round/>
            <a:headEnd type="none" w="med" len="med"/>
            <a:tailEnd type="none" w="med" len="med"/>
          </a:ln>
          <a:effectLst>
            <a:outerShdw dist="35921" dir="2700000" algn="ctr" rotWithShape="0">
              <a:schemeClr val="tx2"/>
            </a:outerShdw>
          </a:effectLst>
        </p:spPr>
        <p:txBody>
          <a:bodyPr/>
          <a:lstStyle/>
          <a:p>
            <a:pPr eaLnBrk="0" hangingPunct="0"/>
            <a:endParaRPr lang="en-US" sz="2400" smtClean="0">
              <a:solidFill>
                <a:srgbClr val="000000"/>
              </a:solidFill>
            </a:endParaRPr>
          </a:p>
        </p:txBody>
      </p:sp>
      <p:sp>
        <p:nvSpPr>
          <p:cNvPr id="904262" name="Rectangle 70"/>
          <p:cNvSpPr>
            <a:spLocks noChangeArrowheads="1"/>
          </p:cNvSpPr>
          <p:nvPr/>
        </p:nvSpPr>
        <p:spPr bwMode="auto">
          <a:xfrm>
            <a:off x="6021090" y="3534906"/>
            <a:ext cx="2514600"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eaLnBrk="0" hangingPunct="0">
              <a:spcBef>
                <a:spcPct val="50000"/>
              </a:spcBef>
            </a:pPr>
            <a:r>
              <a:rPr lang="en-US" sz="2400" dirty="0" smtClean="0">
                <a:solidFill>
                  <a:srgbClr val="FFFFFF"/>
                </a:solidFill>
                <a:latin typeface="Times New Roman" pitchFamily="18" charset="0"/>
              </a:rPr>
              <a:t>Electronic Camera</a:t>
            </a:r>
          </a:p>
        </p:txBody>
      </p:sp>
      <p:sp>
        <p:nvSpPr>
          <p:cNvPr id="904263" name="AutoShape 71"/>
          <p:cNvSpPr>
            <a:spLocks noChangeArrowheads="1"/>
          </p:cNvSpPr>
          <p:nvPr/>
        </p:nvSpPr>
        <p:spPr bwMode="auto">
          <a:xfrm>
            <a:off x="8532515" y="3692068"/>
            <a:ext cx="269875" cy="228600"/>
          </a:xfrm>
          <a:prstGeom prst="rightArrow">
            <a:avLst>
              <a:gd name="adj1" fmla="val 50000"/>
              <a:gd name="adj2" fmla="val 59033"/>
            </a:avLst>
          </a:prstGeom>
          <a:solidFill>
            <a:schemeClr val="hlink"/>
          </a:solidFill>
          <a:ln w="12700">
            <a:noFill/>
            <a:miter lim="800000"/>
            <a:headEnd/>
            <a:tailEnd/>
          </a:ln>
          <a:effectLst>
            <a:outerShdw dist="35921" dir="2700000" algn="ctr" rotWithShape="0">
              <a:schemeClr val="tx2"/>
            </a:outerShdw>
          </a:effectLst>
        </p:spPr>
        <p:txBody>
          <a:bodyPr wrap="none" anchor="ctr"/>
          <a:lstStyle/>
          <a:p>
            <a:pPr eaLnBrk="0" hangingPunct="0"/>
            <a:endParaRPr lang="en-US" sz="2400" smtClean="0">
              <a:solidFill>
                <a:srgbClr val="000000"/>
              </a:solidFill>
            </a:endParaRPr>
          </a:p>
        </p:txBody>
      </p:sp>
      <p:sp>
        <p:nvSpPr>
          <p:cNvPr id="904264" name="Freeform 72"/>
          <p:cNvSpPr>
            <a:spLocks/>
          </p:cNvSpPr>
          <p:nvPr/>
        </p:nvSpPr>
        <p:spPr bwMode="auto">
          <a:xfrm>
            <a:off x="8501063" y="2209800"/>
            <a:ext cx="611187" cy="1588"/>
          </a:xfrm>
          <a:custGeom>
            <a:avLst/>
            <a:gdLst/>
            <a:ahLst/>
            <a:cxnLst>
              <a:cxn ang="0">
                <a:pos x="0" y="0"/>
              </a:cxn>
              <a:cxn ang="0">
                <a:pos x="0" y="0"/>
              </a:cxn>
              <a:cxn ang="0">
                <a:pos x="432" y="0"/>
              </a:cxn>
            </a:cxnLst>
            <a:rect l="0" t="0" r="r" b="b"/>
            <a:pathLst>
              <a:path w="433" h="1">
                <a:moveTo>
                  <a:pt x="0" y="0"/>
                </a:moveTo>
                <a:lnTo>
                  <a:pt x="0" y="0"/>
                </a:lnTo>
                <a:lnTo>
                  <a:pt x="432" y="0"/>
                </a:lnTo>
              </a:path>
            </a:pathLst>
          </a:custGeom>
          <a:noFill/>
          <a:ln w="25400" cap="rnd" cmpd="sng">
            <a:solidFill>
              <a:schemeClr val="hlink"/>
            </a:solidFill>
            <a:prstDash val="sysDot"/>
            <a:round/>
            <a:headEnd type="none" w="med" len="med"/>
            <a:tailEnd type="none" w="med" len="med"/>
          </a:ln>
          <a:effectLst>
            <a:outerShdw dist="35921" dir="2700000" algn="ctr" rotWithShape="0">
              <a:schemeClr val="tx2"/>
            </a:outerShdw>
          </a:effectLst>
        </p:spPr>
        <p:txBody>
          <a:bodyPr/>
          <a:lstStyle/>
          <a:p>
            <a:pPr eaLnBrk="0" hangingPunct="0"/>
            <a:endParaRPr lang="en-US" sz="2400" smtClean="0">
              <a:solidFill>
                <a:srgbClr val="000000"/>
              </a:solidFill>
            </a:endParaRPr>
          </a:p>
        </p:txBody>
      </p:sp>
      <p:sp>
        <p:nvSpPr>
          <p:cNvPr id="904265" name="Rectangle 73"/>
          <p:cNvSpPr>
            <a:spLocks noChangeArrowheads="1"/>
          </p:cNvSpPr>
          <p:nvPr/>
        </p:nvSpPr>
        <p:spPr bwMode="auto">
          <a:xfrm>
            <a:off x="1252538" y="2536825"/>
            <a:ext cx="236537" cy="271463"/>
          </a:xfrm>
          <a:prstGeom prst="rect">
            <a:avLst/>
          </a:prstGeom>
          <a:noFill/>
          <a:ln w="12700">
            <a:noFill/>
            <a:miter lim="800000"/>
            <a:headEnd/>
            <a:tailEnd/>
          </a:ln>
          <a:effectLst>
            <a:outerShdw dist="35921" dir="2700000" algn="ctr" rotWithShape="0">
              <a:schemeClr val="tx2"/>
            </a:outerShdw>
          </a:effectLst>
        </p:spPr>
        <p:txBody>
          <a:bodyPr wrap="none" lIns="90488" tIns="44450" rIns="90488" bIns="44450">
            <a:spAutoFit/>
          </a:bodyPr>
          <a:lstStyle/>
          <a:p>
            <a:pPr algn="ctr" eaLnBrk="0" hangingPunct="0"/>
            <a:r>
              <a:rPr lang="en-US" sz="1200" smtClean="0">
                <a:solidFill>
                  <a:srgbClr val="FFFFFF"/>
                </a:solidFill>
              </a:rPr>
              <a:t>2</a:t>
            </a:r>
          </a:p>
        </p:txBody>
      </p:sp>
      <p:sp>
        <p:nvSpPr>
          <p:cNvPr id="904266" name="Rectangle 74"/>
          <p:cNvSpPr>
            <a:spLocks noChangeArrowheads="1"/>
          </p:cNvSpPr>
          <p:nvPr/>
        </p:nvSpPr>
        <p:spPr bwMode="auto">
          <a:xfrm>
            <a:off x="4129088" y="2673350"/>
            <a:ext cx="915987" cy="454025"/>
          </a:xfrm>
          <a:prstGeom prst="rect">
            <a:avLst/>
          </a:prstGeom>
          <a:noFill/>
          <a:ln w="12700">
            <a:noFill/>
            <a:miter lim="800000"/>
            <a:headEnd/>
            <a:tailEnd/>
          </a:ln>
          <a:effectLst/>
        </p:spPr>
        <p:txBody>
          <a:bodyPr lIns="90488" tIns="44450" rIns="90488" bIns="44450">
            <a:spAutoFit/>
          </a:bodyPr>
          <a:lstStyle/>
          <a:p>
            <a:pPr algn="ctr" eaLnBrk="0" hangingPunct="0"/>
            <a:r>
              <a:rPr lang="en-US" sz="2400" smtClean="0">
                <a:solidFill>
                  <a:srgbClr val="FFFFFF"/>
                </a:solidFill>
                <a:effectLst>
                  <a:outerShdw blurRad="38100" dist="38100" dir="2700000" algn="tl">
                    <a:srgbClr val="000000"/>
                  </a:outerShdw>
                </a:effectLst>
                <a:latin typeface="Symbol" pitchFamily="18" charset="2"/>
              </a:rPr>
              <a:t>D</a:t>
            </a:r>
            <a:r>
              <a:rPr lang="en-US" sz="2400" smtClean="0">
                <a:solidFill>
                  <a:srgbClr val="FFFFFF"/>
                </a:solidFill>
                <a:effectLst>
                  <a:outerShdw blurRad="38100" dist="38100" dir="2700000" algn="tl">
                    <a:srgbClr val="000000"/>
                  </a:outerShdw>
                </a:effectLst>
              </a:rPr>
              <a:t>t</a:t>
            </a:r>
          </a:p>
        </p:txBody>
      </p:sp>
      <p:grpSp>
        <p:nvGrpSpPr>
          <p:cNvPr id="75" name="Group 2"/>
          <p:cNvGrpSpPr>
            <a:grpSpLocks/>
          </p:cNvGrpSpPr>
          <p:nvPr/>
        </p:nvGrpSpPr>
        <p:grpSpPr bwMode="auto">
          <a:xfrm>
            <a:off x="780514" y="5016282"/>
            <a:ext cx="1052512" cy="914400"/>
            <a:chOff x="384" y="1104"/>
            <a:chExt cx="745" cy="576"/>
          </a:xfrm>
        </p:grpSpPr>
        <p:sp>
          <p:nvSpPr>
            <p:cNvPr id="76" name="Freeform 3"/>
            <p:cNvSpPr>
              <a:spLocks/>
            </p:cNvSpPr>
            <p:nvPr/>
          </p:nvSpPr>
          <p:spPr bwMode="auto">
            <a:xfrm>
              <a:off x="384" y="1344"/>
              <a:ext cx="73" cy="97"/>
            </a:xfrm>
            <a:custGeom>
              <a:avLst/>
              <a:gdLst/>
              <a:ahLst/>
              <a:cxnLst>
                <a:cxn ang="0">
                  <a:pos x="72" y="0"/>
                </a:cxn>
                <a:cxn ang="0">
                  <a:pos x="0" y="0"/>
                </a:cxn>
                <a:cxn ang="0">
                  <a:pos x="0" y="48"/>
                </a:cxn>
                <a:cxn ang="0">
                  <a:pos x="0" y="96"/>
                </a:cxn>
                <a:cxn ang="0">
                  <a:pos x="72" y="96"/>
                </a:cxn>
                <a:cxn ang="0">
                  <a:pos x="72" y="0"/>
                </a:cxn>
              </a:cxnLst>
              <a:rect l="0" t="0" r="r" b="b"/>
              <a:pathLst>
                <a:path w="73" h="97">
                  <a:moveTo>
                    <a:pt x="72" y="0"/>
                  </a:moveTo>
                  <a:lnTo>
                    <a:pt x="0" y="0"/>
                  </a:lnTo>
                  <a:lnTo>
                    <a:pt x="0" y="48"/>
                  </a:lnTo>
                  <a:lnTo>
                    <a:pt x="0" y="96"/>
                  </a:lnTo>
                  <a:lnTo>
                    <a:pt x="72" y="96"/>
                  </a:lnTo>
                  <a:lnTo>
                    <a:pt x="72" y="0"/>
                  </a:lnTo>
                </a:path>
              </a:pathLst>
            </a:custGeom>
            <a:solidFill>
              <a:schemeClr val="folHlink"/>
            </a:solidFill>
            <a:ln w="12700" cap="rnd" cmpd="sng">
              <a:noFill/>
              <a:prstDash val="solid"/>
              <a:round/>
              <a:headEnd type="none" w="med" len="med"/>
              <a:tailEnd type="none" w="med" len="med"/>
            </a:ln>
            <a:effectLst>
              <a:outerShdw dist="107763" dir="2700000" algn="ctr" rotWithShape="0">
                <a:schemeClr val="tx2"/>
              </a:outerShdw>
            </a:effectLst>
          </p:spPr>
          <p:txBody>
            <a:bodyPr/>
            <a:lstStyle/>
            <a:p>
              <a:pPr eaLnBrk="0" hangingPunct="0"/>
              <a:endParaRPr lang="en-US" sz="2400" smtClean="0">
                <a:solidFill>
                  <a:srgbClr val="000000"/>
                </a:solidFill>
              </a:endParaRPr>
            </a:p>
          </p:txBody>
        </p:sp>
        <p:sp>
          <p:nvSpPr>
            <p:cNvPr id="77" name="Rectangle 4"/>
            <p:cNvSpPr>
              <a:spLocks noChangeArrowheads="1"/>
            </p:cNvSpPr>
            <p:nvPr/>
          </p:nvSpPr>
          <p:spPr bwMode="auto">
            <a:xfrm>
              <a:off x="456" y="1104"/>
              <a:ext cx="576" cy="576"/>
            </a:xfrm>
            <a:prstGeom prst="rect">
              <a:avLst/>
            </a:prstGeom>
            <a:solidFill>
              <a:schemeClr val="folHlink"/>
            </a:solidFill>
            <a:ln w="12700">
              <a:noFill/>
              <a:miter lim="800000"/>
              <a:headEnd/>
              <a:tailEnd/>
            </a:ln>
            <a:effectLst>
              <a:outerShdw dist="107763" dir="2700000" algn="ctr" rotWithShape="0">
                <a:schemeClr val="tx2"/>
              </a:outerShdw>
            </a:effectLst>
          </p:spPr>
          <p:txBody>
            <a:bodyPr wrap="none" anchor="ctr"/>
            <a:lstStyle/>
            <a:p>
              <a:pPr eaLnBrk="0" hangingPunct="0"/>
              <a:endParaRPr lang="en-US" sz="2400" smtClean="0">
                <a:solidFill>
                  <a:srgbClr val="000000"/>
                </a:solidFill>
              </a:endParaRPr>
            </a:p>
          </p:txBody>
        </p:sp>
        <p:sp>
          <p:nvSpPr>
            <p:cNvPr id="78" name="Line 5"/>
            <p:cNvSpPr>
              <a:spLocks noChangeShapeType="1"/>
            </p:cNvSpPr>
            <p:nvPr/>
          </p:nvSpPr>
          <p:spPr bwMode="auto">
            <a:xfrm>
              <a:off x="1032" y="1104"/>
              <a:ext cx="0" cy="576"/>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79" name="Line 6"/>
            <p:cNvSpPr>
              <a:spLocks noChangeShapeType="1"/>
            </p:cNvSpPr>
            <p:nvPr/>
          </p:nvSpPr>
          <p:spPr bwMode="auto">
            <a:xfrm>
              <a:off x="456" y="1680"/>
              <a:ext cx="576"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80" name="Rectangle 7"/>
            <p:cNvSpPr>
              <a:spLocks noChangeArrowheads="1"/>
            </p:cNvSpPr>
            <p:nvPr/>
          </p:nvSpPr>
          <p:spPr bwMode="auto">
            <a:xfrm>
              <a:off x="520" y="1168"/>
              <a:ext cx="448" cy="448"/>
            </a:xfrm>
            <a:prstGeom prst="rect">
              <a:avLst/>
            </a:prstGeom>
            <a:noFill/>
            <a:ln w="50800">
              <a:solidFill>
                <a:schemeClr val="folHlink"/>
              </a:solidFill>
              <a:miter lim="800000"/>
              <a:headEnd/>
              <a:tailEnd/>
            </a:ln>
            <a:effectLst/>
          </p:spPr>
          <p:txBody>
            <a:bodyPr wrap="none" anchor="ctr"/>
            <a:lstStyle/>
            <a:p>
              <a:pPr eaLnBrk="0" hangingPunct="0"/>
              <a:endParaRPr lang="en-US" sz="2400" smtClean="0">
                <a:solidFill>
                  <a:srgbClr val="000000"/>
                </a:solidFill>
              </a:endParaRPr>
            </a:p>
          </p:txBody>
        </p:sp>
        <p:sp>
          <p:nvSpPr>
            <p:cNvPr id="81" name="Line 8"/>
            <p:cNvSpPr>
              <a:spLocks noChangeShapeType="1"/>
            </p:cNvSpPr>
            <p:nvPr/>
          </p:nvSpPr>
          <p:spPr bwMode="auto">
            <a:xfrm>
              <a:off x="456" y="1104"/>
              <a:ext cx="576"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82" name="Line 9"/>
            <p:cNvSpPr>
              <a:spLocks noChangeShapeType="1"/>
            </p:cNvSpPr>
            <p:nvPr/>
          </p:nvSpPr>
          <p:spPr bwMode="auto">
            <a:xfrm>
              <a:off x="456" y="1104"/>
              <a:ext cx="0" cy="24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83" name="Freeform 10"/>
            <p:cNvSpPr>
              <a:spLocks/>
            </p:cNvSpPr>
            <p:nvPr/>
          </p:nvSpPr>
          <p:spPr bwMode="auto">
            <a:xfrm>
              <a:off x="984" y="1344"/>
              <a:ext cx="145" cy="97"/>
            </a:xfrm>
            <a:custGeom>
              <a:avLst/>
              <a:gdLst/>
              <a:ahLst/>
              <a:cxnLst>
                <a:cxn ang="0">
                  <a:pos x="0" y="0"/>
                </a:cxn>
                <a:cxn ang="0">
                  <a:pos x="96" y="0"/>
                </a:cxn>
                <a:cxn ang="0">
                  <a:pos x="144" y="48"/>
                </a:cxn>
                <a:cxn ang="0">
                  <a:pos x="96" y="96"/>
                </a:cxn>
                <a:cxn ang="0">
                  <a:pos x="0" y="96"/>
                </a:cxn>
                <a:cxn ang="0">
                  <a:pos x="0" y="0"/>
                </a:cxn>
              </a:cxnLst>
              <a:rect l="0" t="0" r="r" b="b"/>
              <a:pathLst>
                <a:path w="145" h="97">
                  <a:moveTo>
                    <a:pt x="0" y="0"/>
                  </a:moveTo>
                  <a:lnTo>
                    <a:pt x="96" y="0"/>
                  </a:lnTo>
                  <a:lnTo>
                    <a:pt x="144" y="48"/>
                  </a:lnTo>
                  <a:lnTo>
                    <a:pt x="96" y="96"/>
                  </a:lnTo>
                  <a:lnTo>
                    <a:pt x="0" y="96"/>
                  </a:lnTo>
                  <a:lnTo>
                    <a:pt x="0" y="0"/>
                  </a:lnTo>
                </a:path>
              </a:pathLst>
            </a:custGeom>
            <a:solidFill>
              <a:schemeClr val="folHlink"/>
            </a:solidFill>
            <a:ln w="12700" cap="rnd" cmpd="sng">
              <a:noFill/>
              <a:prstDash val="solid"/>
              <a:round/>
              <a:headEnd type="none" w="med" len="med"/>
              <a:tailEnd type="none" w="med" len="med"/>
            </a:ln>
            <a:effectLst>
              <a:outerShdw dist="107763" dir="2700000" algn="ctr" rotWithShape="0">
                <a:schemeClr val="tx2"/>
              </a:outerShdw>
            </a:effectLst>
          </p:spPr>
          <p:txBody>
            <a:bodyPr/>
            <a:lstStyle/>
            <a:p>
              <a:pPr eaLnBrk="0" hangingPunct="0"/>
              <a:endParaRPr lang="en-US" sz="2400" smtClean="0">
                <a:solidFill>
                  <a:srgbClr val="000000"/>
                </a:solidFill>
              </a:endParaRPr>
            </a:p>
          </p:txBody>
        </p:sp>
        <p:sp>
          <p:nvSpPr>
            <p:cNvPr id="84" name="Line 11"/>
            <p:cNvSpPr>
              <a:spLocks noChangeShapeType="1"/>
            </p:cNvSpPr>
            <p:nvPr/>
          </p:nvSpPr>
          <p:spPr bwMode="auto">
            <a:xfrm>
              <a:off x="1032" y="1344"/>
              <a:ext cx="48"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85" name="Line 12"/>
            <p:cNvSpPr>
              <a:spLocks noChangeShapeType="1"/>
            </p:cNvSpPr>
            <p:nvPr/>
          </p:nvSpPr>
          <p:spPr bwMode="auto">
            <a:xfrm>
              <a:off x="456" y="1440"/>
              <a:ext cx="0" cy="24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86" name="Line 13"/>
            <p:cNvSpPr>
              <a:spLocks noChangeShapeType="1"/>
            </p:cNvSpPr>
            <p:nvPr/>
          </p:nvSpPr>
          <p:spPr bwMode="auto">
            <a:xfrm>
              <a:off x="384" y="1344"/>
              <a:ext cx="0" cy="96"/>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87" name="Line 14"/>
            <p:cNvSpPr>
              <a:spLocks noChangeShapeType="1"/>
            </p:cNvSpPr>
            <p:nvPr/>
          </p:nvSpPr>
          <p:spPr bwMode="auto">
            <a:xfrm>
              <a:off x="384" y="1344"/>
              <a:ext cx="72"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88" name="Line 15"/>
            <p:cNvSpPr>
              <a:spLocks noChangeShapeType="1"/>
            </p:cNvSpPr>
            <p:nvPr/>
          </p:nvSpPr>
          <p:spPr bwMode="auto">
            <a:xfrm>
              <a:off x="384" y="1440"/>
              <a:ext cx="72"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89" name="Freeform 16"/>
            <p:cNvSpPr>
              <a:spLocks/>
            </p:cNvSpPr>
            <p:nvPr/>
          </p:nvSpPr>
          <p:spPr bwMode="auto">
            <a:xfrm>
              <a:off x="530" y="1248"/>
              <a:ext cx="439" cy="295"/>
            </a:xfrm>
            <a:custGeom>
              <a:avLst/>
              <a:gdLst/>
              <a:ahLst/>
              <a:cxnLst>
                <a:cxn ang="0">
                  <a:pos x="0" y="294"/>
                </a:cxn>
                <a:cxn ang="0">
                  <a:pos x="65" y="294"/>
                </a:cxn>
                <a:cxn ang="0">
                  <a:pos x="129" y="275"/>
                </a:cxn>
                <a:cxn ang="0">
                  <a:pos x="180" y="238"/>
                </a:cxn>
                <a:cxn ang="0">
                  <a:pos x="217" y="191"/>
                </a:cxn>
                <a:cxn ang="0">
                  <a:pos x="240" y="140"/>
                </a:cxn>
                <a:cxn ang="0">
                  <a:pos x="254" y="98"/>
                </a:cxn>
                <a:cxn ang="0">
                  <a:pos x="286" y="51"/>
                </a:cxn>
                <a:cxn ang="0">
                  <a:pos x="323" y="19"/>
                </a:cxn>
                <a:cxn ang="0">
                  <a:pos x="383" y="0"/>
                </a:cxn>
                <a:cxn ang="0">
                  <a:pos x="438" y="0"/>
                </a:cxn>
                <a:cxn ang="0">
                  <a:pos x="438" y="0"/>
                </a:cxn>
              </a:cxnLst>
              <a:rect l="0" t="0" r="r" b="b"/>
              <a:pathLst>
                <a:path w="439" h="295">
                  <a:moveTo>
                    <a:pt x="0" y="294"/>
                  </a:moveTo>
                  <a:lnTo>
                    <a:pt x="65" y="294"/>
                  </a:lnTo>
                  <a:lnTo>
                    <a:pt x="129" y="275"/>
                  </a:lnTo>
                  <a:lnTo>
                    <a:pt x="180" y="238"/>
                  </a:lnTo>
                  <a:lnTo>
                    <a:pt x="217" y="191"/>
                  </a:lnTo>
                  <a:lnTo>
                    <a:pt x="240" y="140"/>
                  </a:lnTo>
                  <a:lnTo>
                    <a:pt x="254" y="98"/>
                  </a:lnTo>
                  <a:lnTo>
                    <a:pt x="286" y="51"/>
                  </a:lnTo>
                  <a:lnTo>
                    <a:pt x="323" y="19"/>
                  </a:lnTo>
                  <a:lnTo>
                    <a:pt x="383" y="0"/>
                  </a:lnTo>
                  <a:lnTo>
                    <a:pt x="438" y="0"/>
                  </a:lnTo>
                  <a:lnTo>
                    <a:pt x="438" y="0"/>
                  </a:lnTo>
                </a:path>
              </a:pathLst>
            </a:custGeom>
            <a:noFill/>
            <a:ln w="25400" cap="rnd" cmpd="sng">
              <a:solidFill>
                <a:schemeClr val="tx1"/>
              </a:solidFill>
              <a:prstDash val="solid"/>
              <a:round/>
              <a:headEnd type="none" w="med" len="med"/>
              <a:tailEnd type="none" w="med" len="med"/>
            </a:ln>
            <a:effectLst/>
          </p:spPr>
          <p:txBody>
            <a:bodyPr/>
            <a:lstStyle/>
            <a:p>
              <a:pPr eaLnBrk="0" hangingPunct="0"/>
              <a:endParaRPr lang="en-US" sz="2400" smtClean="0">
                <a:solidFill>
                  <a:srgbClr val="000000"/>
                </a:solidFill>
              </a:endParaRPr>
            </a:p>
          </p:txBody>
        </p:sp>
        <p:sp>
          <p:nvSpPr>
            <p:cNvPr id="90" name="Rectangle 17"/>
            <p:cNvSpPr>
              <a:spLocks noChangeArrowheads="1"/>
            </p:cNvSpPr>
            <p:nvPr/>
          </p:nvSpPr>
          <p:spPr bwMode="auto">
            <a:xfrm>
              <a:off x="520" y="1168"/>
              <a:ext cx="448" cy="448"/>
            </a:xfrm>
            <a:prstGeom prst="rect">
              <a:avLst/>
            </a:prstGeom>
            <a:noFill/>
            <a:ln w="50800">
              <a:solidFill>
                <a:schemeClr val="folHlink"/>
              </a:solidFill>
              <a:miter lim="800000"/>
              <a:headEnd/>
              <a:tailEnd/>
            </a:ln>
            <a:effectLst/>
          </p:spPr>
          <p:txBody>
            <a:bodyPr wrap="none" anchor="ctr"/>
            <a:lstStyle/>
            <a:p>
              <a:pPr eaLnBrk="0" hangingPunct="0"/>
              <a:endParaRPr lang="en-US" sz="2400" smtClean="0">
                <a:solidFill>
                  <a:srgbClr val="000000"/>
                </a:solidFill>
              </a:endParaRPr>
            </a:p>
          </p:txBody>
        </p:sp>
        <p:grpSp>
          <p:nvGrpSpPr>
            <p:cNvPr id="91" name="Group 18"/>
            <p:cNvGrpSpPr>
              <a:grpSpLocks/>
            </p:cNvGrpSpPr>
            <p:nvPr/>
          </p:nvGrpSpPr>
          <p:grpSpPr bwMode="auto">
            <a:xfrm>
              <a:off x="504" y="1152"/>
              <a:ext cx="480" cy="480"/>
              <a:chOff x="504" y="1152"/>
              <a:chExt cx="480" cy="480"/>
            </a:xfrm>
          </p:grpSpPr>
          <p:sp>
            <p:nvSpPr>
              <p:cNvPr id="92" name="Line 19"/>
              <p:cNvSpPr>
                <a:spLocks noChangeShapeType="1"/>
              </p:cNvSpPr>
              <p:nvPr/>
            </p:nvSpPr>
            <p:spPr bwMode="auto">
              <a:xfrm>
                <a:off x="504" y="1632"/>
                <a:ext cx="480"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93" name="Line 20"/>
              <p:cNvSpPr>
                <a:spLocks noChangeShapeType="1"/>
              </p:cNvSpPr>
              <p:nvPr/>
            </p:nvSpPr>
            <p:spPr bwMode="auto">
              <a:xfrm flipV="1">
                <a:off x="504" y="1152"/>
                <a:ext cx="0" cy="48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94" name="Line 21"/>
              <p:cNvSpPr>
                <a:spLocks noChangeShapeType="1"/>
              </p:cNvSpPr>
              <p:nvPr/>
            </p:nvSpPr>
            <p:spPr bwMode="auto">
              <a:xfrm>
                <a:off x="504" y="1152"/>
                <a:ext cx="480"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95" name="Line 22"/>
              <p:cNvSpPr>
                <a:spLocks noChangeShapeType="1"/>
              </p:cNvSpPr>
              <p:nvPr/>
            </p:nvSpPr>
            <p:spPr bwMode="auto">
              <a:xfrm>
                <a:off x="984" y="1152"/>
                <a:ext cx="0" cy="48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grpSp>
      </p:grpSp>
      <p:grpSp>
        <p:nvGrpSpPr>
          <p:cNvPr id="96" name="Group 23"/>
          <p:cNvGrpSpPr>
            <a:grpSpLocks/>
          </p:cNvGrpSpPr>
          <p:nvPr/>
        </p:nvGrpSpPr>
        <p:grpSpPr bwMode="auto">
          <a:xfrm>
            <a:off x="2812514" y="5016282"/>
            <a:ext cx="1052512" cy="914400"/>
            <a:chOff x="1824" y="1104"/>
            <a:chExt cx="745" cy="576"/>
          </a:xfrm>
        </p:grpSpPr>
        <p:grpSp>
          <p:nvGrpSpPr>
            <p:cNvPr id="97" name="Group 24"/>
            <p:cNvGrpSpPr>
              <a:grpSpLocks/>
            </p:cNvGrpSpPr>
            <p:nvPr/>
          </p:nvGrpSpPr>
          <p:grpSpPr bwMode="auto">
            <a:xfrm>
              <a:off x="1824" y="1104"/>
              <a:ext cx="745" cy="576"/>
              <a:chOff x="1824" y="1104"/>
              <a:chExt cx="745" cy="576"/>
            </a:xfrm>
          </p:grpSpPr>
          <p:sp>
            <p:nvSpPr>
              <p:cNvPr id="99" name="Freeform 25"/>
              <p:cNvSpPr>
                <a:spLocks/>
              </p:cNvSpPr>
              <p:nvPr/>
            </p:nvSpPr>
            <p:spPr bwMode="auto">
              <a:xfrm>
                <a:off x="1824" y="1344"/>
                <a:ext cx="73" cy="97"/>
              </a:xfrm>
              <a:custGeom>
                <a:avLst/>
                <a:gdLst/>
                <a:ahLst/>
                <a:cxnLst>
                  <a:cxn ang="0">
                    <a:pos x="72" y="0"/>
                  </a:cxn>
                  <a:cxn ang="0">
                    <a:pos x="0" y="0"/>
                  </a:cxn>
                  <a:cxn ang="0">
                    <a:pos x="0" y="48"/>
                  </a:cxn>
                  <a:cxn ang="0">
                    <a:pos x="0" y="96"/>
                  </a:cxn>
                  <a:cxn ang="0">
                    <a:pos x="72" y="96"/>
                  </a:cxn>
                  <a:cxn ang="0">
                    <a:pos x="72" y="0"/>
                  </a:cxn>
                </a:cxnLst>
                <a:rect l="0" t="0" r="r" b="b"/>
                <a:pathLst>
                  <a:path w="73" h="97">
                    <a:moveTo>
                      <a:pt x="72" y="0"/>
                    </a:moveTo>
                    <a:lnTo>
                      <a:pt x="0" y="0"/>
                    </a:lnTo>
                    <a:lnTo>
                      <a:pt x="0" y="48"/>
                    </a:lnTo>
                    <a:lnTo>
                      <a:pt x="0" y="96"/>
                    </a:lnTo>
                    <a:lnTo>
                      <a:pt x="72" y="96"/>
                    </a:lnTo>
                    <a:lnTo>
                      <a:pt x="72" y="0"/>
                    </a:lnTo>
                  </a:path>
                </a:pathLst>
              </a:custGeom>
              <a:solidFill>
                <a:schemeClr val="folHlink"/>
              </a:solidFill>
              <a:ln w="12700" cap="rnd" cmpd="sng">
                <a:noFill/>
                <a:prstDash val="solid"/>
                <a:round/>
                <a:headEnd type="none" w="med" len="med"/>
                <a:tailEnd type="none" w="med" len="med"/>
              </a:ln>
              <a:effectLst>
                <a:outerShdw dist="107763" dir="2700000" algn="ctr" rotWithShape="0">
                  <a:schemeClr val="tx2"/>
                </a:outerShdw>
              </a:effectLst>
            </p:spPr>
            <p:txBody>
              <a:bodyPr/>
              <a:lstStyle/>
              <a:p>
                <a:pPr eaLnBrk="0" hangingPunct="0"/>
                <a:endParaRPr lang="en-US" sz="2400" smtClean="0">
                  <a:solidFill>
                    <a:srgbClr val="000000"/>
                  </a:solidFill>
                </a:endParaRPr>
              </a:p>
            </p:txBody>
          </p:sp>
          <p:sp>
            <p:nvSpPr>
              <p:cNvPr id="100" name="Rectangle 26"/>
              <p:cNvSpPr>
                <a:spLocks noChangeArrowheads="1"/>
              </p:cNvSpPr>
              <p:nvPr/>
            </p:nvSpPr>
            <p:spPr bwMode="auto">
              <a:xfrm>
                <a:off x="1896" y="1104"/>
                <a:ext cx="576" cy="576"/>
              </a:xfrm>
              <a:prstGeom prst="rect">
                <a:avLst/>
              </a:prstGeom>
              <a:solidFill>
                <a:schemeClr val="folHlink"/>
              </a:solidFill>
              <a:ln w="12700">
                <a:noFill/>
                <a:miter lim="800000"/>
                <a:headEnd/>
                <a:tailEnd/>
              </a:ln>
              <a:effectLst>
                <a:outerShdw dist="107763" dir="2700000" algn="ctr" rotWithShape="0">
                  <a:schemeClr val="tx2"/>
                </a:outerShdw>
              </a:effectLst>
            </p:spPr>
            <p:txBody>
              <a:bodyPr wrap="none" anchor="ctr"/>
              <a:lstStyle/>
              <a:p>
                <a:pPr eaLnBrk="0" hangingPunct="0"/>
                <a:endParaRPr lang="en-US" sz="2400" smtClean="0">
                  <a:solidFill>
                    <a:srgbClr val="000000"/>
                  </a:solidFill>
                </a:endParaRPr>
              </a:p>
            </p:txBody>
          </p:sp>
          <p:sp>
            <p:nvSpPr>
              <p:cNvPr id="101" name="Line 27"/>
              <p:cNvSpPr>
                <a:spLocks noChangeShapeType="1"/>
              </p:cNvSpPr>
              <p:nvPr/>
            </p:nvSpPr>
            <p:spPr bwMode="auto">
              <a:xfrm>
                <a:off x="2472" y="1104"/>
                <a:ext cx="0" cy="576"/>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102" name="Line 28"/>
              <p:cNvSpPr>
                <a:spLocks noChangeShapeType="1"/>
              </p:cNvSpPr>
              <p:nvPr/>
            </p:nvSpPr>
            <p:spPr bwMode="auto">
              <a:xfrm>
                <a:off x="1896" y="1680"/>
                <a:ext cx="576"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103" name="Rectangle 29"/>
              <p:cNvSpPr>
                <a:spLocks noChangeArrowheads="1"/>
              </p:cNvSpPr>
              <p:nvPr/>
            </p:nvSpPr>
            <p:spPr bwMode="auto">
              <a:xfrm>
                <a:off x="1960" y="1168"/>
                <a:ext cx="448" cy="448"/>
              </a:xfrm>
              <a:prstGeom prst="rect">
                <a:avLst/>
              </a:prstGeom>
              <a:noFill/>
              <a:ln w="50800">
                <a:solidFill>
                  <a:schemeClr val="folHlink"/>
                </a:solidFill>
                <a:miter lim="800000"/>
                <a:headEnd/>
                <a:tailEnd/>
              </a:ln>
              <a:effectLst/>
            </p:spPr>
            <p:txBody>
              <a:bodyPr wrap="none" anchor="ctr"/>
              <a:lstStyle/>
              <a:p>
                <a:pPr eaLnBrk="0" hangingPunct="0"/>
                <a:endParaRPr lang="en-US" sz="2400" smtClean="0">
                  <a:solidFill>
                    <a:srgbClr val="000000"/>
                  </a:solidFill>
                </a:endParaRPr>
              </a:p>
            </p:txBody>
          </p:sp>
          <p:sp>
            <p:nvSpPr>
              <p:cNvPr id="104" name="Line 30"/>
              <p:cNvSpPr>
                <a:spLocks noChangeShapeType="1"/>
              </p:cNvSpPr>
              <p:nvPr/>
            </p:nvSpPr>
            <p:spPr bwMode="auto">
              <a:xfrm>
                <a:off x="1944" y="1632"/>
                <a:ext cx="480"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05" name="Line 31"/>
              <p:cNvSpPr>
                <a:spLocks noChangeShapeType="1"/>
              </p:cNvSpPr>
              <p:nvPr/>
            </p:nvSpPr>
            <p:spPr bwMode="auto">
              <a:xfrm flipV="1">
                <a:off x="1944" y="1152"/>
                <a:ext cx="0" cy="48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106" name="Line 32"/>
              <p:cNvSpPr>
                <a:spLocks noChangeShapeType="1"/>
              </p:cNvSpPr>
              <p:nvPr/>
            </p:nvSpPr>
            <p:spPr bwMode="auto">
              <a:xfrm>
                <a:off x="1944" y="1152"/>
                <a:ext cx="480"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107" name="Line 33"/>
              <p:cNvSpPr>
                <a:spLocks noChangeShapeType="1"/>
              </p:cNvSpPr>
              <p:nvPr/>
            </p:nvSpPr>
            <p:spPr bwMode="auto">
              <a:xfrm>
                <a:off x="1896" y="1104"/>
                <a:ext cx="576"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08" name="Line 34"/>
              <p:cNvSpPr>
                <a:spLocks noChangeShapeType="1"/>
              </p:cNvSpPr>
              <p:nvPr/>
            </p:nvSpPr>
            <p:spPr bwMode="auto">
              <a:xfrm>
                <a:off x="1896" y="1104"/>
                <a:ext cx="0" cy="24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09" name="Freeform 35"/>
              <p:cNvSpPr>
                <a:spLocks/>
              </p:cNvSpPr>
              <p:nvPr/>
            </p:nvSpPr>
            <p:spPr bwMode="auto">
              <a:xfrm>
                <a:off x="2424" y="1344"/>
                <a:ext cx="145" cy="97"/>
              </a:xfrm>
              <a:custGeom>
                <a:avLst/>
                <a:gdLst/>
                <a:ahLst/>
                <a:cxnLst>
                  <a:cxn ang="0">
                    <a:pos x="0" y="0"/>
                  </a:cxn>
                  <a:cxn ang="0">
                    <a:pos x="96" y="0"/>
                  </a:cxn>
                  <a:cxn ang="0">
                    <a:pos x="144" y="48"/>
                  </a:cxn>
                  <a:cxn ang="0">
                    <a:pos x="96" y="96"/>
                  </a:cxn>
                  <a:cxn ang="0">
                    <a:pos x="0" y="96"/>
                  </a:cxn>
                  <a:cxn ang="0">
                    <a:pos x="0" y="0"/>
                  </a:cxn>
                </a:cxnLst>
                <a:rect l="0" t="0" r="r" b="b"/>
                <a:pathLst>
                  <a:path w="145" h="97">
                    <a:moveTo>
                      <a:pt x="0" y="0"/>
                    </a:moveTo>
                    <a:lnTo>
                      <a:pt x="96" y="0"/>
                    </a:lnTo>
                    <a:lnTo>
                      <a:pt x="144" y="48"/>
                    </a:lnTo>
                    <a:lnTo>
                      <a:pt x="96" y="96"/>
                    </a:lnTo>
                    <a:lnTo>
                      <a:pt x="0" y="96"/>
                    </a:lnTo>
                    <a:lnTo>
                      <a:pt x="0" y="0"/>
                    </a:lnTo>
                  </a:path>
                </a:pathLst>
              </a:custGeom>
              <a:solidFill>
                <a:schemeClr val="folHlink"/>
              </a:solidFill>
              <a:ln w="12700" cap="rnd" cmpd="sng">
                <a:noFill/>
                <a:prstDash val="solid"/>
                <a:round/>
                <a:headEnd type="none" w="med" len="med"/>
                <a:tailEnd type="none" w="med" len="med"/>
              </a:ln>
              <a:effectLst>
                <a:outerShdw dist="107763" dir="2700000" algn="ctr" rotWithShape="0">
                  <a:schemeClr val="tx2"/>
                </a:outerShdw>
              </a:effectLst>
            </p:spPr>
            <p:txBody>
              <a:bodyPr/>
              <a:lstStyle/>
              <a:p>
                <a:pPr eaLnBrk="0" hangingPunct="0"/>
                <a:endParaRPr lang="en-US" sz="2400" smtClean="0">
                  <a:solidFill>
                    <a:srgbClr val="000000"/>
                  </a:solidFill>
                </a:endParaRPr>
              </a:p>
            </p:txBody>
          </p:sp>
          <p:sp>
            <p:nvSpPr>
              <p:cNvPr id="110" name="Line 36"/>
              <p:cNvSpPr>
                <a:spLocks noChangeShapeType="1"/>
              </p:cNvSpPr>
              <p:nvPr/>
            </p:nvSpPr>
            <p:spPr bwMode="auto">
              <a:xfrm>
                <a:off x="2424" y="1152"/>
                <a:ext cx="0" cy="48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11" name="Line 37"/>
              <p:cNvSpPr>
                <a:spLocks noChangeShapeType="1"/>
              </p:cNvSpPr>
              <p:nvPr/>
            </p:nvSpPr>
            <p:spPr bwMode="auto">
              <a:xfrm>
                <a:off x="2472" y="1344"/>
                <a:ext cx="48"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12" name="Line 38"/>
              <p:cNvSpPr>
                <a:spLocks noChangeShapeType="1"/>
              </p:cNvSpPr>
              <p:nvPr/>
            </p:nvSpPr>
            <p:spPr bwMode="auto">
              <a:xfrm>
                <a:off x="1896" y="1440"/>
                <a:ext cx="0" cy="24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13" name="Line 39"/>
              <p:cNvSpPr>
                <a:spLocks noChangeShapeType="1"/>
              </p:cNvSpPr>
              <p:nvPr/>
            </p:nvSpPr>
            <p:spPr bwMode="auto">
              <a:xfrm>
                <a:off x="1824" y="1344"/>
                <a:ext cx="0" cy="96"/>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14" name="Line 40"/>
              <p:cNvSpPr>
                <a:spLocks noChangeShapeType="1"/>
              </p:cNvSpPr>
              <p:nvPr/>
            </p:nvSpPr>
            <p:spPr bwMode="auto">
              <a:xfrm>
                <a:off x="1824" y="1344"/>
                <a:ext cx="72"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15" name="Line 41"/>
              <p:cNvSpPr>
                <a:spLocks noChangeShapeType="1"/>
              </p:cNvSpPr>
              <p:nvPr/>
            </p:nvSpPr>
            <p:spPr bwMode="auto">
              <a:xfrm>
                <a:off x="1824" y="1440"/>
                <a:ext cx="72"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grpSp>
        <p:sp>
          <p:nvSpPr>
            <p:cNvPr id="98" name="Freeform 42"/>
            <p:cNvSpPr>
              <a:spLocks/>
            </p:cNvSpPr>
            <p:nvPr/>
          </p:nvSpPr>
          <p:spPr bwMode="auto">
            <a:xfrm>
              <a:off x="1992" y="1344"/>
              <a:ext cx="385" cy="241"/>
            </a:xfrm>
            <a:custGeom>
              <a:avLst/>
              <a:gdLst/>
              <a:ahLst/>
              <a:cxnLst>
                <a:cxn ang="0">
                  <a:pos x="0" y="240"/>
                </a:cxn>
                <a:cxn ang="0">
                  <a:pos x="240" y="0"/>
                </a:cxn>
                <a:cxn ang="0">
                  <a:pos x="384" y="0"/>
                </a:cxn>
              </a:cxnLst>
              <a:rect l="0" t="0" r="r" b="b"/>
              <a:pathLst>
                <a:path w="385" h="241">
                  <a:moveTo>
                    <a:pt x="0" y="240"/>
                  </a:moveTo>
                  <a:lnTo>
                    <a:pt x="240" y="0"/>
                  </a:lnTo>
                  <a:lnTo>
                    <a:pt x="384" y="0"/>
                  </a:lnTo>
                </a:path>
              </a:pathLst>
            </a:custGeom>
            <a:noFill/>
            <a:ln w="25400" cap="rnd" cmpd="sng">
              <a:solidFill>
                <a:schemeClr val="tx1"/>
              </a:solidFill>
              <a:prstDash val="solid"/>
              <a:round/>
              <a:headEnd type="none" w="med" len="med"/>
              <a:tailEnd type="none" w="med" len="med"/>
            </a:ln>
            <a:effectLst/>
          </p:spPr>
          <p:txBody>
            <a:bodyPr/>
            <a:lstStyle/>
            <a:p>
              <a:pPr eaLnBrk="0" hangingPunct="0"/>
              <a:endParaRPr lang="en-US" sz="2400" smtClean="0">
                <a:solidFill>
                  <a:srgbClr val="000000"/>
                </a:solidFill>
              </a:endParaRPr>
            </a:p>
          </p:txBody>
        </p:sp>
      </p:grpSp>
      <p:grpSp>
        <p:nvGrpSpPr>
          <p:cNvPr id="116" name="Group 43"/>
          <p:cNvGrpSpPr>
            <a:grpSpLocks/>
          </p:cNvGrpSpPr>
          <p:nvPr/>
        </p:nvGrpSpPr>
        <p:grpSpPr bwMode="auto">
          <a:xfrm>
            <a:off x="5047714" y="5016282"/>
            <a:ext cx="1052512" cy="914400"/>
            <a:chOff x="3408" y="1104"/>
            <a:chExt cx="745" cy="576"/>
          </a:xfrm>
        </p:grpSpPr>
        <p:grpSp>
          <p:nvGrpSpPr>
            <p:cNvPr id="117" name="Group 44"/>
            <p:cNvGrpSpPr>
              <a:grpSpLocks/>
            </p:cNvGrpSpPr>
            <p:nvPr/>
          </p:nvGrpSpPr>
          <p:grpSpPr bwMode="auto">
            <a:xfrm>
              <a:off x="3408" y="1104"/>
              <a:ext cx="745" cy="576"/>
              <a:chOff x="3408" y="1104"/>
              <a:chExt cx="745" cy="576"/>
            </a:xfrm>
          </p:grpSpPr>
          <p:sp>
            <p:nvSpPr>
              <p:cNvPr id="119" name="Freeform 45"/>
              <p:cNvSpPr>
                <a:spLocks/>
              </p:cNvSpPr>
              <p:nvPr/>
            </p:nvSpPr>
            <p:spPr bwMode="auto">
              <a:xfrm>
                <a:off x="3408" y="1344"/>
                <a:ext cx="73" cy="97"/>
              </a:xfrm>
              <a:custGeom>
                <a:avLst/>
                <a:gdLst/>
                <a:ahLst/>
                <a:cxnLst>
                  <a:cxn ang="0">
                    <a:pos x="72" y="0"/>
                  </a:cxn>
                  <a:cxn ang="0">
                    <a:pos x="0" y="0"/>
                  </a:cxn>
                  <a:cxn ang="0">
                    <a:pos x="0" y="48"/>
                  </a:cxn>
                  <a:cxn ang="0">
                    <a:pos x="0" y="96"/>
                  </a:cxn>
                  <a:cxn ang="0">
                    <a:pos x="72" y="96"/>
                  </a:cxn>
                  <a:cxn ang="0">
                    <a:pos x="72" y="0"/>
                  </a:cxn>
                </a:cxnLst>
                <a:rect l="0" t="0" r="r" b="b"/>
                <a:pathLst>
                  <a:path w="73" h="97">
                    <a:moveTo>
                      <a:pt x="72" y="0"/>
                    </a:moveTo>
                    <a:lnTo>
                      <a:pt x="0" y="0"/>
                    </a:lnTo>
                    <a:lnTo>
                      <a:pt x="0" y="48"/>
                    </a:lnTo>
                    <a:lnTo>
                      <a:pt x="0" y="96"/>
                    </a:lnTo>
                    <a:lnTo>
                      <a:pt x="72" y="96"/>
                    </a:lnTo>
                    <a:lnTo>
                      <a:pt x="72" y="0"/>
                    </a:lnTo>
                  </a:path>
                </a:pathLst>
              </a:custGeom>
              <a:solidFill>
                <a:schemeClr val="folHlink"/>
              </a:solidFill>
              <a:ln w="12700" cap="rnd" cmpd="sng">
                <a:noFill/>
                <a:prstDash val="solid"/>
                <a:round/>
                <a:headEnd type="none" w="med" len="med"/>
                <a:tailEnd type="none" w="med" len="med"/>
              </a:ln>
              <a:effectLst>
                <a:outerShdw dist="107763" dir="2700000" algn="ctr" rotWithShape="0">
                  <a:schemeClr val="tx2"/>
                </a:outerShdw>
              </a:effectLst>
            </p:spPr>
            <p:txBody>
              <a:bodyPr/>
              <a:lstStyle/>
              <a:p>
                <a:pPr eaLnBrk="0" hangingPunct="0"/>
                <a:endParaRPr lang="en-US" sz="2400" smtClean="0">
                  <a:solidFill>
                    <a:srgbClr val="000000"/>
                  </a:solidFill>
                </a:endParaRPr>
              </a:p>
            </p:txBody>
          </p:sp>
          <p:sp>
            <p:nvSpPr>
              <p:cNvPr id="120" name="Rectangle 46"/>
              <p:cNvSpPr>
                <a:spLocks noChangeArrowheads="1"/>
              </p:cNvSpPr>
              <p:nvPr/>
            </p:nvSpPr>
            <p:spPr bwMode="auto">
              <a:xfrm>
                <a:off x="3480" y="1104"/>
                <a:ext cx="576" cy="576"/>
              </a:xfrm>
              <a:prstGeom prst="rect">
                <a:avLst/>
              </a:prstGeom>
              <a:solidFill>
                <a:schemeClr val="folHlink"/>
              </a:solidFill>
              <a:ln w="12700">
                <a:noFill/>
                <a:miter lim="800000"/>
                <a:headEnd/>
                <a:tailEnd/>
              </a:ln>
              <a:effectLst>
                <a:outerShdw dist="107763" dir="2700000" algn="ctr" rotWithShape="0">
                  <a:schemeClr val="tx2"/>
                </a:outerShdw>
              </a:effectLst>
            </p:spPr>
            <p:txBody>
              <a:bodyPr wrap="none" anchor="ctr"/>
              <a:lstStyle/>
              <a:p>
                <a:pPr eaLnBrk="0" hangingPunct="0"/>
                <a:endParaRPr lang="en-US" sz="2400" smtClean="0">
                  <a:solidFill>
                    <a:srgbClr val="000000"/>
                  </a:solidFill>
                </a:endParaRPr>
              </a:p>
            </p:txBody>
          </p:sp>
          <p:sp>
            <p:nvSpPr>
              <p:cNvPr id="121" name="Line 47"/>
              <p:cNvSpPr>
                <a:spLocks noChangeShapeType="1"/>
              </p:cNvSpPr>
              <p:nvPr/>
            </p:nvSpPr>
            <p:spPr bwMode="auto">
              <a:xfrm>
                <a:off x="4056" y="1104"/>
                <a:ext cx="0" cy="576"/>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122" name="Line 48"/>
              <p:cNvSpPr>
                <a:spLocks noChangeShapeType="1"/>
              </p:cNvSpPr>
              <p:nvPr/>
            </p:nvSpPr>
            <p:spPr bwMode="auto">
              <a:xfrm>
                <a:off x="3480" y="1680"/>
                <a:ext cx="576"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123" name="Rectangle 49"/>
              <p:cNvSpPr>
                <a:spLocks noChangeArrowheads="1"/>
              </p:cNvSpPr>
              <p:nvPr/>
            </p:nvSpPr>
            <p:spPr bwMode="auto">
              <a:xfrm>
                <a:off x="3544" y="1168"/>
                <a:ext cx="448" cy="448"/>
              </a:xfrm>
              <a:prstGeom prst="rect">
                <a:avLst/>
              </a:prstGeom>
              <a:noFill/>
              <a:ln w="50800">
                <a:solidFill>
                  <a:schemeClr val="folHlink"/>
                </a:solidFill>
                <a:miter lim="800000"/>
                <a:headEnd/>
                <a:tailEnd/>
              </a:ln>
              <a:effectLst/>
            </p:spPr>
            <p:txBody>
              <a:bodyPr wrap="none" anchor="ctr"/>
              <a:lstStyle/>
              <a:p>
                <a:pPr eaLnBrk="0" hangingPunct="0"/>
                <a:endParaRPr lang="en-US" sz="2400" smtClean="0">
                  <a:solidFill>
                    <a:srgbClr val="000000"/>
                  </a:solidFill>
                </a:endParaRPr>
              </a:p>
            </p:txBody>
          </p:sp>
          <p:sp>
            <p:nvSpPr>
              <p:cNvPr id="124" name="Line 50"/>
              <p:cNvSpPr>
                <a:spLocks noChangeShapeType="1"/>
              </p:cNvSpPr>
              <p:nvPr/>
            </p:nvSpPr>
            <p:spPr bwMode="auto">
              <a:xfrm>
                <a:off x="3528" y="1632"/>
                <a:ext cx="480"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25" name="Line 51"/>
              <p:cNvSpPr>
                <a:spLocks noChangeShapeType="1"/>
              </p:cNvSpPr>
              <p:nvPr/>
            </p:nvSpPr>
            <p:spPr bwMode="auto">
              <a:xfrm flipV="1">
                <a:off x="3528" y="1152"/>
                <a:ext cx="0" cy="48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126" name="Line 52"/>
              <p:cNvSpPr>
                <a:spLocks noChangeShapeType="1"/>
              </p:cNvSpPr>
              <p:nvPr/>
            </p:nvSpPr>
            <p:spPr bwMode="auto">
              <a:xfrm>
                <a:off x="3528" y="1152"/>
                <a:ext cx="480"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127" name="Line 53"/>
              <p:cNvSpPr>
                <a:spLocks noChangeShapeType="1"/>
              </p:cNvSpPr>
              <p:nvPr/>
            </p:nvSpPr>
            <p:spPr bwMode="auto">
              <a:xfrm>
                <a:off x="3480" y="1104"/>
                <a:ext cx="576"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28" name="Line 54"/>
              <p:cNvSpPr>
                <a:spLocks noChangeShapeType="1"/>
              </p:cNvSpPr>
              <p:nvPr/>
            </p:nvSpPr>
            <p:spPr bwMode="auto">
              <a:xfrm>
                <a:off x="3480" y="1104"/>
                <a:ext cx="0" cy="24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29" name="Freeform 55"/>
              <p:cNvSpPr>
                <a:spLocks/>
              </p:cNvSpPr>
              <p:nvPr/>
            </p:nvSpPr>
            <p:spPr bwMode="auto">
              <a:xfrm>
                <a:off x="4008" y="1344"/>
                <a:ext cx="145" cy="97"/>
              </a:xfrm>
              <a:custGeom>
                <a:avLst/>
                <a:gdLst/>
                <a:ahLst/>
                <a:cxnLst>
                  <a:cxn ang="0">
                    <a:pos x="0" y="0"/>
                  </a:cxn>
                  <a:cxn ang="0">
                    <a:pos x="96" y="0"/>
                  </a:cxn>
                  <a:cxn ang="0">
                    <a:pos x="144" y="48"/>
                  </a:cxn>
                  <a:cxn ang="0">
                    <a:pos x="96" y="96"/>
                  </a:cxn>
                  <a:cxn ang="0">
                    <a:pos x="0" y="96"/>
                  </a:cxn>
                  <a:cxn ang="0">
                    <a:pos x="0" y="0"/>
                  </a:cxn>
                </a:cxnLst>
                <a:rect l="0" t="0" r="r" b="b"/>
                <a:pathLst>
                  <a:path w="145" h="97">
                    <a:moveTo>
                      <a:pt x="0" y="0"/>
                    </a:moveTo>
                    <a:lnTo>
                      <a:pt x="96" y="0"/>
                    </a:lnTo>
                    <a:lnTo>
                      <a:pt x="144" y="48"/>
                    </a:lnTo>
                    <a:lnTo>
                      <a:pt x="96" y="96"/>
                    </a:lnTo>
                    <a:lnTo>
                      <a:pt x="0" y="96"/>
                    </a:lnTo>
                    <a:lnTo>
                      <a:pt x="0" y="0"/>
                    </a:lnTo>
                  </a:path>
                </a:pathLst>
              </a:custGeom>
              <a:solidFill>
                <a:schemeClr val="folHlink"/>
              </a:solidFill>
              <a:ln w="12700" cap="rnd" cmpd="sng">
                <a:noFill/>
                <a:prstDash val="solid"/>
                <a:round/>
                <a:headEnd type="none" w="med" len="med"/>
                <a:tailEnd type="none" w="med" len="med"/>
              </a:ln>
              <a:effectLst>
                <a:outerShdw dist="107763" dir="2700000" algn="ctr" rotWithShape="0">
                  <a:schemeClr val="tx2"/>
                </a:outerShdw>
              </a:effectLst>
            </p:spPr>
            <p:txBody>
              <a:bodyPr/>
              <a:lstStyle/>
              <a:p>
                <a:pPr eaLnBrk="0" hangingPunct="0"/>
                <a:endParaRPr lang="en-US" sz="2400" smtClean="0">
                  <a:solidFill>
                    <a:srgbClr val="000000"/>
                  </a:solidFill>
                </a:endParaRPr>
              </a:p>
            </p:txBody>
          </p:sp>
          <p:sp>
            <p:nvSpPr>
              <p:cNvPr id="130" name="Line 56"/>
              <p:cNvSpPr>
                <a:spLocks noChangeShapeType="1"/>
              </p:cNvSpPr>
              <p:nvPr/>
            </p:nvSpPr>
            <p:spPr bwMode="auto">
              <a:xfrm>
                <a:off x="4008" y="1152"/>
                <a:ext cx="0" cy="48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31" name="Line 57"/>
              <p:cNvSpPr>
                <a:spLocks noChangeShapeType="1"/>
              </p:cNvSpPr>
              <p:nvPr/>
            </p:nvSpPr>
            <p:spPr bwMode="auto">
              <a:xfrm>
                <a:off x="4056" y="1344"/>
                <a:ext cx="48"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32" name="Line 58"/>
              <p:cNvSpPr>
                <a:spLocks noChangeShapeType="1"/>
              </p:cNvSpPr>
              <p:nvPr/>
            </p:nvSpPr>
            <p:spPr bwMode="auto">
              <a:xfrm>
                <a:off x="3480" y="1440"/>
                <a:ext cx="0" cy="24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33" name="Line 59"/>
              <p:cNvSpPr>
                <a:spLocks noChangeShapeType="1"/>
              </p:cNvSpPr>
              <p:nvPr/>
            </p:nvSpPr>
            <p:spPr bwMode="auto">
              <a:xfrm>
                <a:off x="3408" y="1344"/>
                <a:ext cx="0" cy="96"/>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34" name="Line 60"/>
              <p:cNvSpPr>
                <a:spLocks noChangeShapeType="1"/>
              </p:cNvSpPr>
              <p:nvPr/>
            </p:nvSpPr>
            <p:spPr bwMode="auto">
              <a:xfrm>
                <a:off x="3408" y="1344"/>
                <a:ext cx="72"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35" name="Line 61"/>
              <p:cNvSpPr>
                <a:spLocks noChangeShapeType="1"/>
              </p:cNvSpPr>
              <p:nvPr/>
            </p:nvSpPr>
            <p:spPr bwMode="auto">
              <a:xfrm>
                <a:off x="3408" y="1440"/>
                <a:ext cx="72"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grpSp>
        <p:sp>
          <p:nvSpPr>
            <p:cNvPr id="118" name="Freeform 62"/>
            <p:cNvSpPr>
              <a:spLocks/>
            </p:cNvSpPr>
            <p:nvPr/>
          </p:nvSpPr>
          <p:spPr bwMode="auto">
            <a:xfrm>
              <a:off x="3576" y="1200"/>
              <a:ext cx="385" cy="385"/>
            </a:xfrm>
            <a:custGeom>
              <a:avLst/>
              <a:gdLst/>
              <a:ahLst/>
              <a:cxnLst>
                <a:cxn ang="0">
                  <a:pos x="0" y="384"/>
                </a:cxn>
                <a:cxn ang="0">
                  <a:pos x="48" y="384"/>
                </a:cxn>
                <a:cxn ang="0">
                  <a:pos x="48" y="336"/>
                </a:cxn>
                <a:cxn ang="0">
                  <a:pos x="96" y="336"/>
                </a:cxn>
                <a:cxn ang="0">
                  <a:pos x="96" y="288"/>
                </a:cxn>
                <a:cxn ang="0">
                  <a:pos x="144" y="288"/>
                </a:cxn>
                <a:cxn ang="0">
                  <a:pos x="144" y="240"/>
                </a:cxn>
                <a:cxn ang="0">
                  <a:pos x="192" y="240"/>
                </a:cxn>
                <a:cxn ang="0">
                  <a:pos x="192" y="192"/>
                </a:cxn>
                <a:cxn ang="0">
                  <a:pos x="240" y="192"/>
                </a:cxn>
                <a:cxn ang="0">
                  <a:pos x="240" y="144"/>
                </a:cxn>
                <a:cxn ang="0">
                  <a:pos x="288" y="144"/>
                </a:cxn>
                <a:cxn ang="0">
                  <a:pos x="288" y="96"/>
                </a:cxn>
                <a:cxn ang="0">
                  <a:pos x="336" y="96"/>
                </a:cxn>
                <a:cxn ang="0">
                  <a:pos x="336" y="48"/>
                </a:cxn>
                <a:cxn ang="0">
                  <a:pos x="384" y="48"/>
                </a:cxn>
                <a:cxn ang="0">
                  <a:pos x="384" y="0"/>
                </a:cxn>
              </a:cxnLst>
              <a:rect l="0" t="0" r="r" b="b"/>
              <a:pathLst>
                <a:path w="385" h="385">
                  <a:moveTo>
                    <a:pt x="0" y="384"/>
                  </a:moveTo>
                  <a:lnTo>
                    <a:pt x="48" y="384"/>
                  </a:lnTo>
                  <a:lnTo>
                    <a:pt x="48" y="336"/>
                  </a:lnTo>
                  <a:lnTo>
                    <a:pt x="96" y="336"/>
                  </a:lnTo>
                  <a:lnTo>
                    <a:pt x="96" y="288"/>
                  </a:lnTo>
                  <a:lnTo>
                    <a:pt x="144" y="288"/>
                  </a:lnTo>
                  <a:lnTo>
                    <a:pt x="144" y="240"/>
                  </a:lnTo>
                  <a:lnTo>
                    <a:pt x="192" y="240"/>
                  </a:lnTo>
                  <a:lnTo>
                    <a:pt x="192" y="192"/>
                  </a:lnTo>
                  <a:lnTo>
                    <a:pt x="240" y="192"/>
                  </a:lnTo>
                  <a:lnTo>
                    <a:pt x="240" y="144"/>
                  </a:lnTo>
                  <a:lnTo>
                    <a:pt x="288" y="144"/>
                  </a:lnTo>
                  <a:lnTo>
                    <a:pt x="288" y="96"/>
                  </a:lnTo>
                  <a:lnTo>
                    <a:pt x="336" y="96"/>
                  </a:lnTo>
                  <a:lnTo>
                    <a:pt x="336" y="48"/>
                  </a:lnTo>
                  <a:lnTo>
                    <a:pt x="384" y="48"/>
                  </a:lnTo>
                  <a:lnTo>
                    <a:pt x="384" y="0"/>
                  </a:lnTo>
                </a:path>
              </a:pathLst>
            </a:custGeom>
            <a:noFill/>
            <a:ln w="25400" cap="rnd" cmpd="sng">
              <a:solidFill>
                <a:schemeClr val="tx1"/>
              </a:solidFill>
              <a:prstDash val="solid"/>
              <a:round/>
              <a:headEnd type="none" w="med" len="med"/>
              <a:tailEnd type="none" w="med" len="med"/>
            </a:ln>
            <a:effectLst/>
          </p:spPr>
          <p:txBody>
            <a:bodyPr/>
            <a:lstStyle/>
            <a:p>
              <a:pPr eaLnBrk="0" hangingPunct="0"/>
              <a:endParaRPr lang="en-US" sz="2400" smtClean="0">
                <a:solidFill>
                  <a:srgbClr val="000000"/>
                </a:solidFill>
              </a:endParaRPr>
            </a:p>
          </p:txBody>
        </p:sp>
      </p:grpSp>
      <p:grpSp>
        <p:nvGrpSpPr>
          <p:cNvPr id="136" name="Group 63"/>
          <p:cNvGrpSpPr>
            <a:grpSpLocks/>
          </p:cNvGrpSpPr>
          <p:nvPr/>
        </p:nvGrpSpPr>
        <p:grpSpPr bwMode="auto">
          <a:xfrm>
            <a:off x="7079714" y="5016282"/>
            <a:ext cx="1052512" cy="914400"/>
            <a:chOff x="4848" y="1104"/>
            <a:chExt cx="745" cy="576"/>
          </a:xfrm>
        </p:grpSpPr>
        <p:grpSp>
          <p:nvGrpSpPr>
            <p:cNvPr id="137" name="Group 64"/>
            <p:cNvGrpSpPr>
              <a:grpSpLocks/>
            </p:cNvGrpSpPr>
            <p:nvPr/>
          </p:nvGrpSpPr>
          <p:grpSpPr bwMode="auto">
            <a:xfrm>
              <a:off x="4848" y="1104"/>
              <a:ext cx="745" cy="576"/>
              <a:chOff x="4848" y="1104"/>
              <a:chExt cx="745" cy="576"/>
            </a:xfrm>
          </p:grpSpPr>
          <p:sp>
            <p:nvSpPr>
              <p:cNvPr id="141" name="Freeform 65"/>
              <p:cNvSpPr>
                <a:spLocks/>
              </p:cNvSpPr>
              <p:nvPr/>
            </p:nvSpPr>
            <p:spPr bwMode="auto">
              <a:xfrm>
                <a:off x="4848" y="1344"/>
                <a:ext cx="73" cy="97"/>
              </a:xfrm>
              <a:custGeom>
                <a:avLst/>
                <a:gdLst/>
                <a:ahLst/>
                <a:cxnLst>
                  <a:cxn ang="0">
                    <a:pos x="72" y="0"/>
                  </a:cxn>
                  <a:cxn ang="0">
                    <a:pos x="0" y="0"/>
                  </a:cxn>
                  <a:cxn ang="0">
                    <a:pos x="0" y="48"/>
                  </a:cxn>
                  <a:cxn ang="0">
                    <a:pos x="0" y="96"/>
                  </a:cxn>
                  <a:cxn ang="0">
                    <a:pos x="72" y="96"/>
                  </a:cxn>
                  <a:cxn ang="0">
                    <a:pos x="72" y="0"/>
                  </a:cxn>
                </a:cxnLst>
                <a:rect l="0" t="0" r="r" b="b"/>
                <a:pathLst>
                  <a:path w="73" h="97">
                    <a:moveTo>
                      <a:pt x="72" y="0"/>
                    </a:moveTo>
                    <a:lnTo>
                      <a:pt x="0" y="0"/>
                    </a:lnTo>
                    <a:lnTo>
                      <a:pt x="0" y="48"/>
                    </a:lnTo>
                    <a:lnTo>
                      <a:pt x="0" y="96"/>
                    </a:lnTo>
                    <a:lnTo>
                      <a:pt x="72" y="96"/>
                    </a:lnTo>
                    <a:lnTo>
                      <a:pt x="72" y="0"/>
                    </a:lnTo>
                  </a:path>
                </a:pathLst>
              </a:custGeom>
              <a:solidFill>
                <a:schemeClr val="folHlink"/>
              </a:solidFill>
              <a:ln w="12700" cap="rnd" cmpd="sng">
                <a:noFill/>
                <a:prstDash val="solid"/>
                <a:round/>
                <a:headEnd type="none" w="med" len="med"/>
                <a:tailEnd type="none" w="med" len="med"/>
              </a:ln>
              <a:effectLst>
                <a:outerShdw dist="107763" dir="2700000" algn="ctr" rotWithShape="0">
                  <a:schemeClr val="tx2"/>
                </a:outerShdw>
              </a:effectLst>
            </p:spPr>
            <p:txBody>
              <a:bodyPr/>
              <a:lstStyle/>
              <a:p>
                <a:pPr eaLnBrk="0" hangingPunct="0"/>
                <a:endParaRPr lang="en-US" sz="2400" smtClean="0">
                  <a:solidFill>
                    <a:srgbClr val="000000"/>
                  </a:solidFill>
                </a:endParaRPr>
              </a:p>
            </p:txBody>
          </p:sp>
          <p:sp>
            <p:nvSpPr>
              <p:cNvPr id="142" name="Rectangle 66"/>
              <p:cNvSpPr>
                <a:spLocks noChangeArrowheads="1"/>
              </p:cNvSpPr>
              <p:nvPr/>
            </p:nvSpPr>
            <p:spPr bwMode="auto">
              <a:xfrm>
                <a:off x="4920" y="1104"/>
                <a:ext cx="576" cy="576"/>
              </a:xfrm>
              <a:prstGeom prst="rect">
                <a:avLst/>
              </a:prstGeom>
              <a:solidFill>
                <a:schemeClr val="folHlink"/>
              </a:solidFill>
              <a:ln w="12700">
                <a:noFill/>
                <a:miter lim="800000"/>
                <a:headEnd/>
                <a:tailEnd/>
              </a:ln>
              <a:effectLst>
                <a:outerShdw dist="107763" dir="2700000" algn="ctr" rotWithShape="0">
                  <a:schemeClr val="tx2"/>
                </a:outerShdw>
              </a:effectLst>
            </p:spPr>
            <p:txBody>
              <a:bodyPr wrap="none" anchor="ctr"/>
              <a:lstStyle/>
              <a:p>
                <a:pPr eaLnBrk="0" hangingPunct="0"/>
                <a:endParaRPr lang="en-US" sz="2400" smtClean="0">
                  <a:solidFill>
                    <a:srgbClr val="000000"/>
                  </a:solidFill>
                </a:endParaRPr>
              </a:p>
            </p:txBody>
          </p:sp>
          <p:sp>
            <p:nvSpPr>
              <p:cNvPr id="143" name="Line 67"/>
              <p:cNvSpPr>
                <a:spLocks noChangeShapeType="1"/>
              </p:cNvSpPr>
              <p:nvPr/>
            </p:nvSpPr>
            <p:spPr bwMode="auto">
              <a:xfrm>
                <a:off x="5496" y="1104"/>
                <a:ext cx="0" cy="576"/>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144" name="Line 68"/>
              <p:cNvSpPr>
                <a:spLocks noChangeShapeType="1"/>
              </p:cNvSpPr>
              <p:nvPr/>
            </p:nvSpPr>
            <p:spPr bwMode="auto">
              <a:xfrm>
                <a:off x="4920" y="1680"/>
                <a:ext cx="576"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145" name="Rectangle 69"/>
              <p:cNvSpPr>
                <a:spLocks noChangeArrowheads="1"/>
              </p:cNvSpPr>
              <p:nvPr/>
            </p:nvSpPr>
            <p:spPr bwMode="auto">
              <a:xfrm>
                <a:off x="4984" y="1168"/>
                <a:ext cx="448" cy="448"/>
              </a:xfrm>
              <a:prstGeom prst="rect">
                <a:avLst/>
              </a:prstGeom>
              <a:noFill/>
              <a:ln w="50800">
                <a:solidFill>
                  <a:schemeClr val="folHlink"/>
                </a:solidFill>
                <a:miter lim="800000"/>
                <a:headEnd/>
                <a:tailEnd/>
              </a:ln>
              <a:effectLst/>
            </p:spPr>
            <p:txBody>
              <a:bodyPr wrap="none" anchor="ctr"/>
              <a:lstStyle/>
              <a:p>
                <a:pPr eaLnBrk="0" hangingPunct="0"/>
                <a:endParaRPr lang="en-US" sz="2400" smtClean="0">
                  <a:solidFill>
                    <a:srgbClr val="000000"/>
                  </a:solidFill>
                </a:endParaRPr>
              </a:p>
            </p:txBody>
          </p:sp>
          <p:sp>
            <p:nvSpPr>
              <p:cNvPr id="146" name="Line 70"/>
              <p:cNvSpPr>
                <a:spLocks noChangeShapeType="1"/>
              </p:cNvSpPr>
              <p:nvPr/>
            </p:nvSpPr>
            <p:spPr bwMode="auto">
              <a:xfrm>
                <a:off x="4968" y="1632"/>
                <a:ext cx="480"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47" name="Line 71"/>
              <p:cNvSpPr>
                <a:spLocks noChangeShapeType="1"/>
              </p:cNvSpPr>
              <p:nvPr/>
            </p:nvSpPr>
            <p:spPr bwMode="auto">
              <a:xfrm flipV="1">
                <a:off x="4968" y="1152"/>
                <a:ext cx="0" cy="48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148" name="Line 72"/>
              <p:cNvSpPr>
                <a:spLocks noChangeShapeType="1"/>
              </p:cNvSpPr>
              <p:nvPr/>
            </p:nvSpPr>
            <p:spPr bwMode="auto">
              <a:xfrm>
                <a:off x="4968" y="1152"/>
                <a:ext cx="480"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sp>
            <p:nvSpPr>
              <p:cNvPr id="149" name="Line 73"/>
              <p:cNvSpPr>
                <a:spLocks noChangeShapeType="1"/>
              </p:cNvSpPr>
              <p:nvPr/>
            </p:nvSpPr>
            <p:spPr bwMode="auto">
              <a:xfrm>
                <a:off x="4920" y="1104"/>
                <a:ext cx="576"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50" name="Line 74"/>
              <p:cNvSpPr>
                <a:spLocks noChangeShapeType="1"/>
              </p:cNvSpPr>
              <p:nvPr/>
            </p:nvSpPr>
            <p:spPr bwMode="auto">
              <a:xfrm>
                <a:off x="4920" y="1104"/>
                <a:ext cx="0" cy="24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51" name="Freeform 75"/>
              <p:cNvSpPr>
                <a:spLocks/>
              </p:cNvSpPr>
              <p:nvPr/>
            </p:nvSpPr>
            <p:spPr bwMode="auto">
              <a:xfrm>
                <a:off x="5448" y="1344"/>
                <a:ext cx="145" cy="97"/>
              </a:xfrm>
              <a:custGeom>
                <a:avLst/>
                <a:gdLst/>
                <a:ahLst/>
                <a:cxnLst>
                  <a:cxn ang="0">
                    <a:pos x="0" y="0"/>
                  </a:cxn>
                  <a:cxn ang="0">
                    <a:pos x="96" y="0"/>
                  </a:cxn>
                  <a:cxn ang="0">
                    <a:pos x="144" y="48"/>
                  </a:cxn>
                  <a:cxn ang="0">
                    <a:pos x="96" y="96"/>
                  </a:cxn>
                  <a:cxn ang="0">
                    <a:pos x="0" y="96"/>
                  </a:cxn>
                  <a:cxn ang="0">
                    <a:pos x="0" y="0"/>
                  </a:cxn>
                </a:cxnLst>
                <a:rect l="0" t="0" r="r" b="b"/>
                <a:pathLst>
                  <a:path w="145" h="97">
                    <a:moveTo>
                      <a:pt x="0" y="0"/>
                    </a:moveTo>
                    <a:lnTo>
                      <a:pt x="96" y="0"/>
                    </a:lnTo>
                    <a:lnTo>
                      <a:pt x="144" y="48"/>
                    </a:lnTo>
                    <a:lnTo>
                      <a:pt x="96" y="96"/>
                    </a:lnTo>
                    <a:lnTo>
                      <a:pt x="0" y="96"/>
                    </a:lnTo>
                    <a:lnTo>
                      <a:pt x="0" y="0"/>
                    </a:lnTo>
                  </a:path>
                </a:pathLst>
              </a:custGeom>
              <a:solidFill>
                <a:schemeClr val="folHlink"/>
              </a:solidFill>
              <a:ln w="12700" cap="rnd" cmpd="sng">
                <a:noFill/>
                <a:prstDash val="solid"/>
                <a:round/>
                <a:headEnd type="none" w="med" len="med"/>
                <a:tailEnd type="none" w="med" len="med"/>
              </a:ln>
              <a:effectLst>
                <a:outerShdw dist="107763" dir="2700000" algn="ctr" rotWithShape="0">
                  <a:schemeClr val="tx2"/>
                </a:outerShdw>
              </a:effectLst>
            </p:spPr>
            <p:txBody>
              <a:bodyPr/>
              <a:lstStyle/>
              <a:p>
                <a:pPr eaLnBrk="0" hangingPunct="0"/>
                <a:endParaRPr lang="en-US" sz="2400" smtClean="0">
                  <a:solidFill>
                    <a:srgbClr val="000000"/>
                  </a:solidFill>
                </a:endParaRPr>
              </a:p>
            </p:txBody>
          </p:sp>
          <p:sp>
            <p:nvSpPr>
              <p:cNvPr id="152" name="Line 76"/>
              <p:cNvSpPr>
                <a:spLocks noChangeShapeType="1"/>
              </p:cNvSpPr>
              <p:nvPr/>
            </p:nvSpPr>
            <p:spPr bwMode="auto">
              <a:xfrm>
                <a:off x="5448" y="1152"/>
                <a:ext cx="0" cy="48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53" name="Line 77"/>
              <p:cNvSpPr>
                <a:spLocks noChangeShapeType="1"/>
              </p:cNvSpPr>
              <p:nvPr/>
            </p:nvSpPr>
            <p:spPr bwMode="auto">
              <a:xfrm>
                <a:off x="5496" y="1344"/>
                <a:ext cx="48"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54" name="Line 78"/>
              <p:cNvSpPr>
                <a:spLocks noChangeShapeType="1"/>
              </p:cNvSpPr>
              <p:nvPr/>
            </p:nvSpPr>
            <p:spPr bwMode="auto">
              <a:xfrm>
                <a:off x="4920" y="1440"/>
                <a:ext cx="0" cy="24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55" name="Line 79"/>
              <p:cNvSpPr>
                <a:spLocks noChangeShapeType="1"/>
              </p:cNvSpPr>
              <p:nvPr/>
            </p:nvSpPr>
            <p:spPr bwMode="auto">
              <a:xfrm>
                <a:off x="4848" y="1344"/>
                <a:ext cx="0" cy="96"/>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56" name="Line 80"/>
              <p:cNvSpPr>
                <a:spLocks noChangeShapeType="1"/>
              </p:cNvSpPr>
              <p:nvPr/>
            </p:nvSpPr>
            <p:spPr bwMode="auto">
              <a:xfrm>
                <a:off x="4848" y="1344"/>
                <a:ext cx="72" cy="0"/>
              </a:xfrm>
              <a:prstGeom prst="line">
                <a:avLst/>
              </a:prstGeom>
              <a:noFill/>
              <a:ln w="12700">
                <a:solidFill>
                  <a:srgbClr val="FFFFFF"/>
                </a:solidFill>
                <a:round/>
                <a:headEnd/>
                <a:tailEnd/>
              </a:ln>
              <a:effectLst/>
            </p:spPr>
            <p:txBody>
              <a:bodyPr/>
              <a:lstStyle/>
              <a:p>
                <a:pPr eaLnBrk="0" hangingPunct="0"/>
                <a:endParaRPr lang="en-US" sz="2400" smtClean="0">
                  <a:solidFill>
                    <a:srgbClr val="000000"/>
                  </a:solidFill>
                </a:endParaRPr>
              </a:p>
            </p:txBody>
          </p:sp>
          <p:sp>
            <p:nvSpPr>
              <p:cNvPr id="157" name="Line 81"/>
              <p:cNvSpPr>
                <a:spLocks noChangeShapeType="1"/>
              </p:cNvSpPr>
              <p:nvPr/>
            </p:nvSpPr>
            <p:spPr bwMode="auto">
              <a:xfrm>
                <a:off x="4848" y="1440"/>
                <a:ext cx="72" cy="0"/>
              </a:xfrm>
              <a:prstGeom prst="line">
                <a:avLst/>
              </a:prstGeom>
              <a:noFill/>
              <a:ln w="12700">
                <a:solidFill>
                  <a:schemeClr val="tx1"/>
                </a:solidFill>
                <a:round/>
                <a:headEnd/>
                <a:tailEnd/>
              </a:ln>
              <a:effectLst/>
            </p:spPr>
            <p:txBody>
              <a:bodyPr/>
              <a:lstStyle/>
              <a:p>
                <a:pPr eaLnBrk="0" hangingPunct="0"/>
                <a:endParaRPr lang="en-US" sz="2400" smtClean="0">
                  <a:solidFill>
                    <a:srgbClr val="000000"/>
                  </a:solidFill>
                </a:endParaRPr>
              </a:p>
            </p:txBody>
          </p:sp>
        </p:grpSp>
        <p:grpSp>
          <p:nvGrpSpPr>
            <p:cNvPr id="138" name="Group 82"/>
            <p:cNvGrpSpPr>
              <a:grpSpLocks/>
            </p:cNvGrpSpPr>
            <p:nvPr/>
          </p:nvGrpSpPr>
          <p:grpSpPr bwMode="auto">
            <a:xfrm>
              <a:off x="5016" y="1236"/>
              <a:ext cx="385" cy="313"/>
              <a:chOff x="5016" y="1236"/>
              <a:chExt cx="385" cy="313"/>
            </a:xfrm>
          </p:grpSpPr>
          <p:sp>
            <p:nvSpPr>
              <p:cNvPr id="139" name="Freeform 83"/>
              <p:cNvSpPr>
                <a:spLocks/>
              </p:cNvSpPr>
              <p:nvPr/>
            </p:nvSpPr>
            <p:spPr bwMode="auto">
              <a:xfrm>
                <a:off x="5016" y="1332"/>
                <a:ext cx="241" cy="217"/>
              </a:xfrm>
              <a:custGeom>
                <a:avLst/>
                <a:gdLst/>
                <a:ahLst/>
                <a:cxnLst>
                  <a:cxn ang="0">
                    <a:pos x="0" y="216"/>
                  </a:cxn>
                  <a:cxn ang="0">
                    <a:pos x="72" y="216"/>
                  </a:cxn>
                  <a:cxn ang="0">
                    <a:pos x="72" y="192"/>
                  </a:cxn>
                  <a:cxn ang="0">
                    <a:pos x="120" y="192"/>
                  </a:cxn>
                  <a:cxn ang="0">
                    <a:pos x="120" y="168"/>
                  </a:cxn>
                  <a:cxn ang="0">
                    <a:pos x="144" y="168"/>
                  </a:cxn>
                  <a:cxn ang="0">
                    <a:pos x="144" y="144"/>
                  </a:cxn>
                  <a:cxn ang="0">
                    <a:pos x="168" y="144"/>
                  </a:cxn>
                  <a:cxn ang="0">
                    <a:pos x="168" y="120"/>
                  </a:cxn>
                  <a:cxn ang="0">
                    <a:pos x="168" y="120"/>
                  </a:cxn>
                  <a:cxn ang="0">
                    <a:pos x="168" y="96"/>
                  </a:cxn>
                  <a:cxn ang="0">
                    <a:pos x="192" y="96"/>
                  </a:cxn>
                  <a:cxn ang="0">
                    <a:pos x="192" y="48"/>
                  </a:cxn>
                  <a:cxn ang="0">
                    <a:pos x="216" y="48"/>
                  </a:cxn>
                  <a:cxn ang="0">
                    <a:pos x="216" y="0"/>
                  </a:cxn>
                  <a:cxn ang="0">
                    <a:pos x="240" y="0"/>
                  </a:cxn>
                </a:cxnLst>
                <a:rect l="0" t="0" r="r" b="b"/>
                <a:pathLst>
                  <a:path w="241" h="217">
                    <a:moveTo>
                      <a:pt x="0" y="216"/>
                    </a:moveTo>
                    <a:lnTo>
                      <a:pt x="72" y="216"/>
                    </a:lnTo>
                    <a:lnTo>
                      <a:pt x="72" y="192"/>
                    </a:lnTo>
                    <a:lnTo>
                      <a:pt x="120" y="192"/>
                    </a:lnTo>
                    <a:lnTo>
                      <a:pt x="120" y="168"/>
                    </a:lnTo>
                    <a:lnTo>
                      <a:pt x="144" y="168"/>
                    </a:lnTo>
                    <a:lnTo>
                      <a:pt x="144" y="144"/>
                    </a:lnTo>
                    <a:lnTo>
                      <a:pt x="168" y="144"/>
                    </a:lnTo>
                    <a:lnTo>
                      <a:pt x="168" y="120"/>
                    </a:lnTo>
                    <a:lnTo>
                      <a:pt x="168" y="120"/>
                    </a:lnTo>
                    <a:lnTo>
                      <a:pt x="168" y="96"/>
                    </a:lnTo>
                    <a:lnTo>
                      <a:pt x="192" y="96"/>
                    </a:lnTo>
                    <a:lnTo>
                      <a:pt x="192" y="48"/>
                    </a:lnTo>
                    <a:lnTo>
                      <a:pt x="216" y="48"/>
                    </a:lnTo>
                    <a:lnTo>
                      <a:pt x="216" y="0"/>
                    </a:lnTo>
                    <a:lnTo>
                      <a:pt x="240" y="0"/>
                    </a:lnTo>
                  </a:path>
                </a:pathLst>
              </a:custGeom>
              <a:noFill/>
              <a:ln w="25400" cap="rnd" cmpd="sng">
                <a:solidFill>
                  <a:schemeClr val="tx1"/>
                </a:solidFill>
                <a:prstDash val="solid"/>
                <a:round/>
                <a:headEnd type="none" w="med" len="med"/>
                <a:tailEnd type="none" w="med" len="med"/>
              </a:ln>
              <a:effectLst/>
            </p:spPr>
            <p:txBody>
              <a:bodyPr/>
              <a:lstStyle/>
              <a:p>
                <a:pPr eaLnBrk="0" hangingPunct="0"/>
                <a:endParaRPr lang="en-US" sz="2400" smtClean="0">
                  <a:solidFill>
                    <a:srgbClr val="000000"/>
                  </a:solidFill>
                </a:endParaRPr>
              </a:p>
            </p:txBody>
          </p:sp>
          <p:sp>
            <p:nvSpPr>
              <p:cNvPr id="140" name="Freeform 84"/>
              <p:cNvSpPr>
                <a:spLocks/>
              </p:cNvSpPr>
              <p:nvPr/>
            </p:nvSpPr>
            <p:spPr bwMode="auto">
              <a:xfrm>
                <a:off x="5256" y="1236"/>
                <a:ext cx="145" cy="97"/>
              </a:xfrm>
              <a:custGeom>
                <a:avLst/>
                <a:gdLst/>
                <a:ahLst/>
                <a:cxnLst>
                  <a:cxn ang="0">
                    <a:pos x="0" y="96"/>
                  </a:cxn>
                  <a:cxn ang="0">
                    <a:pos x="0" y="72"/>
                  </a:cxn>
                  <a:cxn ang="0">
                    <a:pos x="24" y="72"/>
                  </a:cxn>
                  <a:cxn ang="0">
                    <a:pos x="24" y="48"/>
                  </a:cxn>
                  <a:cxn ang="0">
                    <a:pos x="48" y="48"/>
                  </a:cxn>
                  <a:cxn ang="0">
                    <a:pos x="48" y="24"/>
                  </a:cxn>
                  <a:cxn ang="0">
                    <a:pos x="96" y="24"/>
                  </a:cxn>
                  <a:cxn ang="0">
                    <a:pos x="96" y="0"/>
                  </a:cxn>
                  <a:cxn ang="0">
                    <a:pos x="144" y="0"/>
                  </a:cxn>
                  <a:cxn ang="0">
                    <a:pos x="144" y="0"/>
                  </a:cxn>
                </a:cxnLst>
                <a:rect l="0" t="0" r="r" b="b"/>
                <a:pathLst>
                  <a:path w="145" h="97">
                    <a:moveTo>
                      <a:pt x="0" y="96"/>
                    </a:moveTo>
                    <a:lnTo>
                      <a:pt x="0" y="72"/>
                    </a:lnTo>
                    <a:lnTo>
                      <a:pt x="24" y="72"/>
                    </a:lnTo>
                    <a:lnTo>
                      <a:pt x="24" y="48"/>
                    </a:lnTo>
                    <a:lnTo>
                      <a:pt x="48" y="48"/>
                    </a:lnTo>
                    <a:lnTo>
                      <a:pt x="48" y="24"/>
                    </a:lnTo>
                    <a:lnTo>
                      <a:pt x="96" y="24"/>
                    </a:lnTo>
                    <a:lnTo>
                      <a:pt x="96" y="0"/>
                    </a:lnTo>
                    <a:lnTo>
                      <a:pt x="144" y="0"/>
                    </a:lnTo>
                    <a:lnTo>
                      <a:pt x="144" y="0"/>
                    </a:lnTo>
                  </a:path>
                </a:pathLst>
              </a:custGeom>
              <a:noFill/>
              <a:ln w="25400" cap="rnd" cmpd="sng">
                <a:solidFill>
                  <a:schemeClr val="tx1"/>
                </a:solidFill>
                <a:prstDash val="solid"/>
                <a:round/>
                <a:headEnd type="none" w="med" len="med"/>
                <a:tailEnd type="none" w="med" len="med"/>
              </a:ln>
              <a:effectLst/>
            </p:spPr>
            <p:txBody>
              <a:bodyPr/>
              <a:lstStyle/>
              <a:p>
                <a:pPr eaLnBrk="0" hangingPunct="0"/>
                <a:endParaRPr lang="en-US" sz="2400" smtClean="0">
                  <a:solidFill>
                    <a:srgbClr val="000000"/>
                  </a:solidFill>
                </a:endParaRPr>
              </a:p>
            </p:txBody>
          </p:sp>
        </p:grpSp>
      </p:grpSp>
      <p:sp>
        <p:nvSpPr>
          <p:cNvPr id="158" name="Rectangle 85"/>
          <p:cNvSpPr>
            <a:spLocks noChangeArrowheads="1"/>
          </p:cNvSpPr>
          <p:nvPr/>
        </p:nvSpPr>
        <p:spPr bwMode="auto">
          <a:xfrm>
            <a:off x="1691739" y="5117882"/>
            <a:ext cx="1227137" cy="698500"/>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algn="ctr" eaLnBrk="0" hangingPunct="0"/>
            <a:r>
              <a:rPr lang="en-US" sz="2000" smtClean="0">
                <a:solidFill>
                  <a:srgbClr val="00FFFF"/>
                </a:solidFill>
              </a:rPr>
              <a:t>film</a:t>
            </a:r>
          </a:p>
          <a:p>
            <a:pPr algn="ctr" eaLnBrk="0" hangingPunct="0"/>
            <a:r>
              <a:rPr lang="en-US" sz="2000" smtClean="0">
                <a:solidFill>
                  <a:srgbClr val="00FFFF"/>
                </a:solidFill>
              </a:rPr>
              <a:t>density</a:t>
            </a:r>
          </a:p>
        </p:txBody>
      </p:sp>
      <p:sp>
        <p:nvSpPr>
          <p:cNvPr id="159" name="Rectangle 86"/>
          <p:cNvSpPr>
            <a:spLocks noChangeArrowheads="1"/>
          </p:cNvSpPr>
          <p:nvPr/>
        </p:nvSpPr>
        <p:spPr bwMode="auto">
          <a:xfrm>
            <a:off x="3723739" y="5117882"/>
            <a:ext cx="1430337" cy="698500"/>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algn="ctr" eaLnBrk="0" hangingPunct="0"/>
            <a:r>
              <a:rPr lang="en-US" sz="2000" smtClean="0">
                <a:solidFill>
                  <a:srgbClr val="00FFFF"/>
                </a:solidFill>
              </a:rPr>
              <a:t>analog</a:t>
            </a:r>
          </a:p>
          <a:p>
            <a:pPr algn="ctr" eaLnBrk="0" hangingPunct="0"/>
            <a:r>
              <a:rPr lang="en-US" sz="2000" smtClean="0">
                <a:solidFill>
                  <a:srgbClr val="00FFFF"/>
                </a:solidFill>
              </a:rPr>
              <a:t>voltages</a:t>
            </a:r>
          </a:p>
        </p:txBody>
      </p:sp>
      <p:sp>
        <p:nvSpPr>
          <p:cNvPr id="160" name="Rectangle 87"/>
          <p:cNvSpPr>
            <a:spLocks noChangeArrowheads="1"/>
          </p:cNvSpPr>
          <p:nvPr/>
        </p:nvSpPr>
        <p:spPr bwMode="auto">
          <a:xfrm>
            <a:off x="5958939" y="5117882"/>
            <a:ext cx="1227137" cy="698500"/>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algn="ctr" eaLnBrk="0" hangingPunct="0"/>
            <a:r>
              <a:rPr lang="en-US" sz="2000" smtClean="0">
                <a:solidFill>
                  <a:srgbClr val="00FFFF"/>
                </a:solidFill>
              </a:rPr>
              <a:t>digital</a:t>
            </a:r>
          </a:p>
          <a:p>
            <a:pPr algn="ctr" eaLnBrk="0" hangingPunct="0"/>
            <a:r>
              <a:rPr lang="en-US" sz="2000" smtClean="0">
                <a:solidFill>
                  <a:srgbClr val="00FFFF"/>
                </a:solidFill>
              </a:rPr>
              <a:t>values</a:t>
            </a:r>
          </a:p>
        </p:txBody>
      </p:sp>
      <p:sp>
        <p:nvSpPr>
          <p:cNvPr id="161" name="Rectangle 88"/>
          <p:cNvSpPr>
            <a:spLocks noChangeArrowheads="1"/>
          </p:cNvSpPr>
          <p:nvPr/>
        </p:nvSpPr>
        <p:spPr bwMode="auto">
          <a:xfrm>
            <a:off x="8183026" y="5117882"/>
            <a:ext cx="812800" cy="698500"/>
          </a:xfrm>
          <a:prstGeom prst="rect">
            <a:avLst/>
          </a:prstGeom>
          <a:noFill/>
          <a:ln w="12700">
            <a:noFill/>
            <a:miter lim="800000"/>
            <a:headEnd/>
            <a:tailEnd/>
          </a:ln>
          <a:effectLst>
            <a:outerShdw dist="35921" dir="2700000" algn="ctr" rotWithShape="0">
              <a:schemeClr val="tx2"/>
            </a:outerShdw>
          </a:effectLst>
        </p:spPr>
        <p:txBody>
          <a:bodyPr wrap="none" lIns="90488" tIns="44450" rIns="90488" bIns="44450">
            <a:spAutoFit/>
          </a:bodyPr>
          <a:lstStyle/>
          <a:p>
            <a:pPr algn="ctr" eaLnBrk="0" hangingPunct="0"/>
            <a:r>
              <a:rPr lang="en-US" sz="2000" smtClean="0">
                <a:solidFill>
                  <a:srgbClr val="00FFFF"/>
                </a:solidFill>
              </a:rPr>
              <a:t>pixel</a:t>
            </a:r>
          </a:p>
          <a:p>
            <a:pPr algn="ctr" eaLnBrk="0" hangingPunct="0"/>
            <a:r>
              <a:rPr lang="en-US" sz="2000" smtClean="0">
                <a:solidFill>
                  <a:srgbClr val="00FFFF"/>
                </a:solidFill>
              </a:rPr>
              <a:t>values</a:t>
            </a:r>
          </a:p>
        </p:txBody>
      </p:sp>
      <p:sp>
        <p:nvSpPr>
          <p:cNvPr id="162" name="Rectangle 89"/>
          <p:cNvSpPr>
            <a:spLocks noChangeArrowheads="1"/>
          </p:cNvSpPr>
          <p:nvPr/>
        </p:nvSpPr>
        <p:spPr bwMode="auto">
          <a:xfrm>
            <a:off x="472539" y="4478120"/>
            <a:ext cx="1900237"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algn="ctr" eaLnBrk="0" hangingPunct="0">
              <a:spcBef>
                <a:spcPct val="50000"/>
              </a:spcBef>
            </a:pPr>
            <a:r>
              <a:rPr lang="en-US" sz="2400" smtClean="0">
                <a:solidFill>
                  <a:srgbClr val="FAFD00"/>
                </a:solidFill>
                <a:latin typeface="Times New Roman" pitchFamily="18" charset="0"/>
              </a:rPr>
              <a:t>Development</a:t>
            </a:r>
          </a:p>
        </p:txBody>
      </p:sp>
      <p:sp>
        <p:nvSpPr>
          <p:cNvPr id="163" name="Rectangle 90"/>
          <p:cNvSpPr>
            <a:spLocks noChangeArrowheads="1"/>
          </p:cNvSpPr>
          <p:nvPr/>
        </p:nvSpPr>
        <p:spPr bwMode="auto">
          <a:xfrm>
            <a:off x="2504539" y="4478120"/>
            <a:ext cx="1633537"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algn="ctr" eaLnBrk="0" hangingPunct="0">
              <a:spcBef>
                <a:spcPct val="50000"/>
              </a:spcBef>
            </a:pPr>
            <a:r>
              <a:rPr lang="en-US" sz="2400" smtClean="0">
                <a:solidFill>
                  <a:srgbClr val="FAFD00"/>
                </a:solidFill>
                <a:latin typeface="Times New Roman" pitchFamily="18" charset="0"/>
              </a:rPr>
              <a:t>CCD</a:t>
            </a:r>
          </a:p>
        </p:txBody>
      </p:sp>
      <p:sp>
        <p:nvSpPr>
          <p:cNvPr id="164" name="Rectangle 91"/>
          <p:cNvSpPr>
            <a:spLocks noChangeArrowheads="1"/>
          </p:cNvSpPr>
          <p:nvPr/>
        </p:nvSpPr>
        <p:spPr bwMode="auto">
          <a:xfrm>
            <a:off x="4739739" y="4478120"/>
            <a:ext cx="1633537"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algn="ctr" eaLnBrk="0" hangingPunct="0">
              <a:spcBef>
                <a:spcPct val="50000"/>
              </a:spcBef>
            </a:pPr>
            <a:r>
              <a:rPr lang="en-US" sz="2400" smtClean="0">
                <a:solidFill>
                  <a:srgbClr val="FAFD00"/>
                </a:solidFill>
                <a:latin typeface="Times New Roman" pitchFamily="18" charset="0"/>
              </a:rPr>
              <a:t>ADC</a:t>
            </a:r>
          </a:p>
        </p:txBody>
      </p:sp>
      <p:sp>
        <p:nvSpPr>
          <p:cNvPr id="165" name="Rectangle 92"/>
          <p:cNvSpPr>
            <a:spLocks noChangeArrowheads="1"/>
          </p:cNvSpPr>
          <p:nvPr/>
        </p:nvSpPr>
        <p:spPr bwMode="auto">
          <a:xfrm>
            <a:off x="6771739" y="4478120"/>
            <a:ext cx="1633537" cy="454025"/>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algn="ctr" eaLnBrk="0" hangingPunct="0">
              <a:spcBef>
                <a:spcPct val="50000"/>
              </a:spcBef>
            </a:pPr>
            <a:r>
              <a:rPr lang="en-US" sz="2400" smtClean="0">
                <a:solidFill>
                  <a:srgbClr val="FAFD00"/>
                </a:solidFill>
                <a:latin typeface="Times New Roman" pitchFamily="18" charset="0"/>
              </a:rPr>
              <a:t>Remapping</a:t>
            </a:r>
          </a:p>
        </p:txBody>
      </p:sp>
      <p:sp>
        <p:nvSpPr>
          <p:cNvPr id="166" name="Freeform 95"/>
          <p:cNvSpPr>
            <a:spLocks/>
          </p:cNvSpPr>
          <p:nvPr/>
        </p:nvSpPr>
        <p:spPr bwMode="auto">
          <a:xfrm>
            <a:off x="272514" y="5930682"/>
            <a:ext cx="2439987" cy="839788"/>
          </a:xfrm>
          <a:custGeom>
            <a:avLst/>
            <a:gdLst/>
            <a:ahLst/>
            <a:cxnLst>
              <a:cxn ang="0">
                <a:pos x="0" y="528"/>
              </a:cxn>
              <a:cxn ang="0">
                <a:pos x="1728" y="528"/>
              </a:cxn>
              <a:cxn ang="0">
                <a:pos x="1728" y="0"/>
              </a:cxn>
            </a:cxnLst>
            <a:rect l="0" t="0" r="r" b="b"/>
            <a:pathLst>
              <a:path w="1729" h="529">
                <a:moveTo>
                  <a:pt x="0" y="528"/>
                </a:moveTo>
                <a:lnTo>
                  <a:pt x="1728" y="528"/>
                </a:lnTo>
                <a:lnTo>
                  <a:pt x="1728" y="0"/>
                </a:lnTo>
              </a:path>
            </a:pathLst>
          </a:custGeom>
          <a:noFill/>
          <a:ln w="25400" cap="rnd" cmpd="sng">
            <a:solidFill>
              <a:schemeClr val="hlink"/>
            </a:solidFill>
            <a:prstDash val="sysDot"/>
            <a:round/>
            <a:headEnd type="none" w="med" len="med"/>
            <a:tailEnd type="none" w="med" len="med"/>
          </a:ln>
          <a:effectLst>
            <a:outerShdw dist="35921" dir="2700000" algn="ctr" rotWithShape="0">
              <a:schemeClr val="tx2"/>
            </a:outerShdw>
          </a:effectLst>
        </p:spPr>
        <p:txBody>
          <a:bodyPr/>
          <a:lstStyle/>
          <a:p>
            <a:pPr eaLnBrk="0" hangingPunct="0"/>
            <a:endParaRPr lang="en-US" sz="2400" smtClean="0">
              <a:solidFill>
                <a:srgbClr val="000000"/>
              </a:solidFill>
            </a:endParaRPr>
          </a:p>
        </p:txBody>
      </p:sp>
      <p:sp>
        <p:nvSpPr>
          <p:cNvPr id="167" name="Freeform 96"/>
          <p:cNvSpPr>
            <a:spLocks/>
          </p:cNvSpPr>
          <p:nvPr/>
        </p:nvSpPr>
        <p:spPr bwMode="auto">
          <a:xfrm>
            <a:off x="272514" y="5473482"/>
            <a:ext cx="476250" cy="1588"/>
          </a:xfrm>
          <a:custGeom>
            <a:avLst/>
            <a:gdLst/>
            <a:ahLst/>
            <a:cxnLst>
              <a:cxn ang="0">
                <a:pos x="0" y="0"/>
              </a:cxn>
              <a:cxn ang="0">
                <a:pos x="0" y="0"/>
              </a:cxn>
              <a:cxn ang="0">
                <a:pos x="336" y="0"/>
              </a:cxn>
            </a:cxnLst>
            <a:rect l="0" t="0" r="r" b="b"/>
            <a:pathLst>
              <a:path w="337" h="1">
                <a:moveTo>
                  <a:pt x="0" y="0"/>
                </a:moveTo>
                <a:lnTo>
                  <a:pt x="0" y="0"/>
                </a:lnTo>
                <a:lnTo>
                  <a:pt x="336" y="0"/>
                </a:lnTo>
              </a:path>
            </a:pathLst>
          </a:custGeom>
          <a:noFill/>
          <a:ln w="25400" cap="rnd" cmpd="sng">
            <a:solidFill>
              <a:schemeClr val="hlink"/>
            </a:solidFill>
            <a:prstDash val="sysDot"/>
            <a:round/>
            <a:headEnd type="none" w="med" len="med"/>
            <a:tailEnd type="none" w="med" len="med"/>
          </a:ln>
          <a:effectLst>
            <a:outerShdw dist="35921" dir="2700000" algn="ctr" rotWithShape="0">
              <a:schemeClr val="tx2"/>
            </a:outerShdw>
          </a:effectLst>
        </p:spPr>
        <p:txBody>
          <a:bodyPr/>
          <a:lstStyle/>
          <a:p>
            <a:pPr eaLnBrk="0" hangingPunct="0"/>
            <a:endParaRPr lang="en-US" sz="2400" smtClean="0">
              <a:solidFill>
                <a:srgbClr val="000000"/>
              </a:solidFill>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9314" name="Rectangle 2"/>
          <p:cNvSpPr>
            <a:spLocks noChangeArrowheads="1"/>
          </p:cNvSpPr>
          <p:nvPr/>
        </p:nvSpPr>
        <p:spPr bwMode="auto">
          <a:xfrm>
            <a:off x="1322388" y="5721350"/>
            <a:ext cx="6499225" cy="515938"/>
          </a:xfrm>
          <a:prstGeom prst="rect">
            <a:avLst/>
          </a:prstGeom>
          <a:noFill/>
          <a:ln w="12700">
            <a:noFill/>
            <a:miter lim="800000"/>
            <a:headEnd/>
            <a:tailEnd/>
          </a:ln>
          <a:effectLst/>
        </p:spPr>
        <p:txBody>
          <a:bodyPr lIns="90488" tIns="44450" rIns="90488" bIns="44450">
            <a:spAutoFit/>
          </a:bodyPr>
          <a:lstStyle/>
          <a:p>
            <a:pPr algn="ctr" eaLnBrk="0" hangingPunct="0"/>
            <a:r>
              <a:rPr lang="en-US" sz="2800" smtClean="0">
                <a:solidFill>
                  <a:srgbClr val="FFFFFF"/>
                </a:solidFill>
                <a:effectLst>
                  <a:outerShdw blurRad="38100" dist="38100" dir="2700000" algn="tl">
                    <a:srgbClr val="000000"/>
                  </a:outerShdw>
                </a:effectLst>
                <a:latin typeface="Times New Roman" pitchFamily="18" charset="0"/>
              </a:rPr>
              <a:t>log</a:t>
            </a:r>
            <a:r>
              <a:rPr lang="en-US" sz="2800" smtClean="0">
                <a:solidFill>
                  <a:srgbClr val="FFFFFF"/>
                </a:solidFill>
                <a:effectLst>
                  <a:outerShdw blurRad="38100" dist="38100" dir="2700000" algn="tl">
                    <a:srgbClr val="000000"/>
                  </a:outerShdw>
                </a:effectLst>
              </a:rPr>
              <a:t> Exposure = </a:t>
            </a:r>
            <a:r>
              <a:rPr lang="en-US" sz="2800" smtClean="0">
                <a:solidFill>
                  <a:srgbClr val="FFFFFF"/>
                </a:solidFill>
                <a:effectLst>
                  <a:outerShdw blurRad="38100" dist="38100" dir="2700000" algn="tl">
                    <a:srgbClr val="000000"/>
                  </a:outerShdw>
                </a:effectLst>
                <a:latin typeface="Times New Roman" pitchFamily="18" charset="0"/>
              </a:rPr>
              <a:t>log</a:t>
            </a:r>
            <a:r>
              <a:rPr lang="en-US" sz="2800" smtClean="0">
                <a:solidFill>
                  <a:srgbClr val="FFFFFF"/>
                </a:solidFill>
                <a:effectLst>
                  <a:outerShdw blurRad="38100" dist="38100" dir="2700000" algn="tl">
                    <a:srgbClr val="000000"/>
                  </a:outerShdw>
                </a:effectLst>
              </a:rPr>
              <a:t> (Radiance</a:t>
            </a:r>
            <a:r>
              <a:rPr lang="en-US" sz="2800" smtClean="0">
                <a:solidFill>
                  <a:srgbClr val="FFFFFF"/>
                </a:solidFill>
                <a:effectLst>
                  <a:outerShdw blurRad="38100" dist="38100" dir="2700000" algn="tl">
                    <a:srgbClr val="000000"/>
                  </a:outerShdw>
                </a:effectLst>
                <a:latin typeface="Times New Roman" pitchFamily="18" charset="0"/>
              </a:rPr>
              <a:t> * </a:t>
            </a:r>
            <a:r>
              <a:rPr lang="en-US" sz="2800" smtClean="0">
                <a:solidFill>
                  <a:srgbClr val="FFFFFF"/>
                </a:solidFill>
                <a:effectLst>
                  <a:outerShdw blurRad="38100" dist="38100" dir="2700000" algn="tl">
                    <a:srgbClr val="000000"/>
                  </a:outerShdw>
                </a:effectLst>
                <a:latin typeface="Symbol" pitchFamily="18" charset="2"/>
              </a:rPr>
              <a:t>D</a:t>
            </a:r>
            <a:r>
              <a:rPr lang="en-US" sz="2800" smtClean="0">
                <a:solidFill>
                  <a:srgbClr val="FFFFFF"/>
                </a:solidFill>
                <a:effectLst>
                  <a:outerShdw blurRad="38100" dist="38100" dir="2700000" algn="tl">
                    <a:srgbClr val="000000"/>
                  </a:outerShdw>
                </a:effectLst>
              </a:rPr>
              <a:t>t)</a:t>
            </a:r>
          </a:p>
        </p:txBody>
      </p:sp>
      <p:sp>
        <p:nvSpPr>
          <p:cNvPr id="909315" name="Rectangle 3"/>
          <p:cNvSpPr>
            <a:spLocks noChangeArrowheads="1"/>
          </p:cNvSpPr>
          <p:nvPr/>
        </p:nvSpPr>
        <p:spPr bwMode="auto">
          <a:xfrm>
            <a:off x="1320800" y="1295400"/>
            <a:ext cx="6502400" cy="4267200"/>
          </a:xfrm>
          <a:prstGeom prst="rect">
            <a:avLst/>
          </a:prstGeom>
          <a:solidFill>
            <a:schemeClr val="folHlink"/>
          </a:solidFill>
          <a:ln w="12700">
            <a:noFill/>
            <a:miter lim="800000"/>
            <a:headEnd/>
            <a:tailEnd/>
          </a:ln>
          <a:effectLst>
            <a:outerShdw dist="107763" dir="2700000" algn="ctr" rotWithShape="0">
              <a:schemeClr val="tx2"/>
            </a:outerShdw>
          </a:effectLst>
        </p:spPr>
        <p:txBody>
          <a:bodyPr wrap="none" anchor="ctr"/>
          <a:lstStyle/>
          <a:p>
            <a:pPr eaLnBrk="0" hangingPunct="0"/>
            <a:endParaRPr lang="en-US" sz="2400" smtClean="0">
              <a:solidFill>
                <a:srgbClr val="000000"/>
              </a:solidFill>
            </a:endParaRPr>
          </a:p>
        </p:txBody>
      </p:sp>
      <p:sp>
        <p:nvSpPr>
          <p:cNvPr id="909316" name="Rectangle 4"/>
          <p:cNvSpPr>
            <a:spLocks noChangeArrowheads="1"/>
          </p:cNvSpPr>
          <p:nvPr/>
        </p:nvSpPr>
        <p:spPr bwMode="auto">
          <a:xfrm>
            <a:off x="1592263" y="1600200"/>
            <a:ext cx="5959475" cy="3657600"/>
          </a:xfrm>
          <a:prstGeom prst="rect">
            <a:avLst/>
          </a:prstGeom>
          <a:solidFill>
            <a:schemeClr val="tx2"/>
          </a:solidFill>
          <a:ln w="12700">
            <a:noFill/>
            <a:miter lim="800000"/>
            <a:headEnd/>
            <a:tailEnd/>
          </a:ln>
          <a:effectLst/>
        </p:spPr>
        <p:txBody>
          <a:bodyPr wrap="none" anchor="ctr"/>
          <a:lstStyle/>
          <a:p>
            <a:pPr eaLnBrk="0" hangingPunct="0"/>
            <a:endParaRPr lang="en-US" sz="2400" smtClean="0">
              <a:solidFill>
                <a:srgbClr val="000000"/>
              </a:solidFill>
            </a:endParaRPr>
          </a:p>
        </p:txBody>
      </p:sp>
      <p:sp>
        <p:nvSpPr>
          <p:cNvPr id="909317" name="Arc 5"/>
          <p:cNvSpPr>
            <a:spLocks/>
          </p:cNvSpPr>
          <p:nvPr/>
        </p:nvSpPr>
        <p:spPr bwMode="auto">
          <a:xfrm>
            <a:off x="3217863" y="1295400"/>
            <a:ext cx="1895475" cy="33528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50800" cap="rnd">
            <a:solidFill>
              <a:srgbClr val="00FF00"/>
            </a:solidFill>
            <a:round/>
            <a:headEnd/>
            <a:tailEnd/>
          </a:ln>
          <a:effectLst/>
        </p:spPr>
        <p:txBody>
          <a:bodyPr/>
          <a:lstStyle/>
          <a:p>
            <a:pPr eaLnBrk="0" hangingPunct="0"/>
            <a:endParaRPr lang="en-US" sz="2400" smtClean="0">
              <a:solidFill>
                <a:srgbClr val="000000"/>
              </a:solidFill>
            </a:endParaRPr>
          </a:p>
        </p:txBody>
      </p:sp>
      <p:sp>
        <p:nvSpPr>
          <p:cNvPr id="909318" name="Rectangle 6"/>
          <p:cNvSpPr>
            <a:spLocks noChangeArrowheads="1"/>
          </p:cNvSpPr>
          <p:nvPr/>
        </p:nvSpPr>
        <p:spPr bwMode="auto">
          <a:xfrm>
            <a:off x="3124200" y="6248400"/>
            <a:ext cx="2895600" cy="457200"/>
          </a:xfrm>
          <a:prstGeom prst="rect">
            <a:avLst/>
          </a:prstGeom>
          <a:noFill/>
          <a:ln w="12700">
            <a:noFill/>
            <a:miter lim="800000"/>
            <a:headEnd/>
            <a:tailEnd/>
          </a:ln>
          <a:effectLst>
            <a:outerShdw dist="17961" dir="2700000" algn="ctr" rotWithShape="0">
              <a:schemeClr val="tx1"/>
            </a:outerShdw>
          </a:effectLst>
        </p:spPr>
        <p:txBody>
          <a:bodyPr wrap="none" anchor="ctr"/>
          <a:lstStyle/>
          <a:p>
            <a:pPr eaLnBrk="0" hangingPunct="0"/>
            <a:endParaRPr lang="en-US" sz="2400" smtClean="0">
              <a:solidFill>
                <a:srgbClr val="000000"/>
              </a:solidFill>
            </a:endParaRPr>
          </a:p>
        </p:txBody>
      </p:sp>
      <p:sp>
        <p:nvSpPr>
          <p:cNvPr id="909319" name="Rectangle 7"/>
          <p:cNvSpPr>
            <a:spLocks noChangeArrowheads="1"/>
          </p:cNvSpPr>
          <p:nvPr/>
        </p:nvSpPr>
        <p:spPr bwMode="auto">
          <a:xfrm>
            <a:off x="1322388" y="539750"/>
            <a:ext cx="6499225" cy="638175"/>
          </a:xfrm>
          <a:prstGeom prst="rect">
            <a:avLst/>
          </a:prstGeom>
          <a:noFill/>
          <a:ln w="12700">
            <a:noFill/>
            <a:miter lim="800000"/>
            <a:headEnd/>
            <a:tailEnd/>
          </a:ln>
          <a:effectLst/>
        </p:spPr>
        <p:txBody>
          <a:bodyPr lIns="90488" tIns="44450" rIns="90488" bIns="44450">
            <a:spAutoFit/>
          </a:bodyPr>
          <a:lstStyle/>
          <a:p>
            <a:pPr algn="ctr" eaLnBrk="0" hangingPunct="0"/>
            <a:r>
              <a:rPr lang="en-US" sz="3600" smtClean="0">
                <a:solidFill>
                  <a:srgbClr val="FFFFFF"/>
                </a:solidFill>
                <a:effectLst>
                  <a:outerShdw blurRad="38100" dist="38100" dir="2700000" algn="tl">
                    <a:srgbClr val="000000"/>
                  </a:outerShdw>
                </a:effectLst>
                <a:latin typeface="Times New Roman" pitchFamily="18" charset="0"/>
              </a:rPr>
              <a:t>Imaging system response function</a:t>
            </a:r>
          </a:p>
        </p:txBody>
      </p:sp>
      <p:sp>
        <p:nvSpPr>
          <p:cNvPr id="909320" name="Rectangle 8"/>
          <p:cNvSpPr>
            <a:spLocks noChangeArrowheads="1"/>
          </p:cNvSpPr>
          <p:nvPr/>
        </p:nvSpPr>
        <p:spPr bwMode="auto">
          <a:xfrm>
            <a:off x="320675" y="2901950"/>
            <a:ext cx="917575" cy="942975"/>
          </a:xfrm>
          <a:prstGeom prst="rect">
            <a:avLst/>
          </a:prstGeom>
          <a:noFill/>
          <a:ln w="12700">
            <a:noFill/>
            <a:miter lim="800000"/>
            <a:headEnd/>
            <a:tailEnd/>
          </a:ln>
          <a:effectLst/>
        </p:spPr>
        <p:txBody>
          <a:bodyPr wrap="none" lIns="90488" tIns="44450" rIns="90488" bIns="44450">
            <a:spAutoFit/>
          </a:bodyPr>
          <a:lstStyle/>
          <a:p>
            <a:pPr algn="ctr" eaLnBrk="0" hangingPunct="0"/>
            <a:r>
              <a:rPr lang="en-US" sz="2800" smtClean="0">
                <a:solidFill>
                  <a:srgbClr val="FFFFFF"/>
                </a:solidFill>
                <a:effectLst>
                  <a:outerShdw blurRad="38100" dist="38100" dir="2700000" algn="tl">
                    <a:srgbClr val="000000"/>
                  </a:outerShdw>
                </a:effectLst>
              </a:rPr>
              <a:t>Pixel</a:t>
            </a:r>
          </a:p>
          <a:p>
            <a:pPr algn="ctr" eaLnBrk="0" hangingPunct="0"/>
            <a:r>
              <a:rPr lang="en-US" sz="2800" smtClean="0">
                <a:solidFill>
                  <a:srgbClr val="FFFFFF"/>
                </a:solidFill>
                <a:effectLst>
                  <a:outerShdw blurRad="38100" dist="38100" dir="2700000" algn="tl">
                    <a:srgbClr val="000000"/>
                  </a:outerShdw>
                </a:effectLst>
              </a:rPr>
              <a:t>value</a:t>
            </a:r>
          </a:p>
        </p:txBody>
      </p:sp>
      <p:sp>
        <p:nvSpPr>
          <p:cNvPr id="909321" name="Rectangle 9"/>
          <p:cNvSpPr>
            <a:spLocks noChangeArrowheads="1"/>
          </p:cNvSpPr>
          <p:nvPr/>
        </p:nvSpPr>
        <p:spPr bwMode="auto">
          <a:xfrm>
            <a:off x="3217863" y="1295400"/>
            <a:ext cx="2708275" cy="304800"/>
          </a:xfrm>
          <a:prstGeom prst="rect">
            <a:avLst/>
          </a:prstGeom>
          <a:solidFill>
            <a:schemeClr val="folHlink"/>
          </a:solidFill>
          <a:ln w="12700">
            <a:noFill/>
            <a:miter lim="800000"/>
            <a:headEnd/>
            <a:tailEnd/>
          </a:ln>
          <a:effectLst/>
        </p:spPr>
        <p:txBody>
          <a:bodyPr wrap="none" anchor="ctr"/>
          <a:lstStyle/>
          <a:p>
            <a:pPr eaLnBrk="0" hangingPunct="0"/>
            <a:endParaRPr lang="en-US" sz="2400" smtClean="0">
              <a:solidFill>
                <a:srgbClr val="000000"/>
              </a:solidFill>
            </a:endParaRPr>
          </a:p>
        </p:txBody>
      </p:sp>
      <p:grpSp>
        <p:nvGrpSpPr>
          <p:cNvPr id="2" name="Group 10"/>
          <p:cNvGrpSpPr>
            <a:grpSpLocks/>
          </p:cNvGrpSpPr>
          <p:nvPr/>
        </p:nvGrpSpPr>
        <p:grpSpPr bwMode="auto">
          <a:xfrm>
            <a:off x="1320800" y="1295400"/>
            <a:ext cx="6502400" cy="4267200"/>
            <a:chOff x="936" y="816"/>
            <a:chExt cx="4608" cy="2688"/>
          </a:xfrm>
        </p:grpSpPr>
        <p:sp>
          <p:nvSpPr>
            <p:cNvPr id="909323" name="Line 11"/>
            <p:cNvSpPr>
              <a:spLocks noChangeShapeType="1"/>
            </p:cNvSpPr>
            <p:nvPr/>
          </p:nvSpPr>
          <p:spPr bwMode="auto">
            <a:xfrm>
              <a:off x="936" y="3504"/>
              <a:ext cx="4608" cy="0"/>
            </a:xfrm>
            <a:prstGeom prst="line">
              <a:avLst/>
            </a:prstGeom>
            <a:noFill/>
            <a:ln w="25400">
              <a:solidFill>
                <a:schemeClr val="tx1"/>
              </a:solidFill>
              <a:round/>
              <a:headEnd/>
              <a:tailEnd/>
            </a:ln>
            <a:effectLst/>
          </p:spPr>
          <p:txBody>
            <a:bodyPr/>
            <a:lstStyle/>
            <a:p>
              <a:pPr eaLnBrk="0" hangingPunct="0"/>
              <a:endParaRPr lang="en-US" sz="2400" smtClean="0">
                <a:solidFill>
                  <a:srgbClr val="000000"/>
                </a:solidFill>
              </a:endParaRPr>
            </a:p>
          </p:txBody>
        </p:sp>
        <p:sp>
          <p:nvSpPr>
            <p:cNvPr id="909324" name="Line 12"/>
            <p:cNvSpPr>
              <a:spLocks noChangeShapeType="1"/>
            </p:cNvSpPr>
            <p:nvPr/>
          </p:nvSpPr>
          <p:spPr bwMode="auto">
            <a:xfrm>
              <a:off x="5544" y="816"/>
              <a:ext cx="0" cy="2688"/>
            </a:xfrm>
            <a:prstGeom prst="line">
              <a:avLst/>
            </a:prstGeom>
            <a:noFill/>
            <a:ln w="25400">
              <a:solidFill>
                <a:schemeClr val="tx1"/>
              </a:solidFill>
              <a:round/>
              <a:headEnd/>
              <a:tailEnd/>
            </a:ln>
            <a:effectLst/>
          </p:spPr>
          <p:txBody>
            <a:bodyPr/>
            <a:lstStyle/>
            <a:p>
              <a:pPr eaLnBrk="0" hangingPunct="0"/>
              <a:endParaRPr lang="en-US" sz="2400" smtClean="0">
                <a:solidFill>
                  <a:srgbClr val="000000"/>
                </a:solidFill>
              </a:endParaRPr>
            </a:p>
          </p:txBody>
        </p:sp>
        <p:sp>
          <p:nvSpPr>
            <p:cNvPr id="909325" name="Line 13"/>
            <p:cNvSpPr>
              <a:spLocks noChangeShapeType="1"/>
            </p:cNvSpPr>
            <p:nvPr/>
          </p:nvSpPr>
          <p:spPr bwMode="auto">
            <a:xfrm>
              <a:off x="936" y="816"/>
              <a:ext cx="4608" cy="0"/>
            </a:xfrm>
            <a:prstGeom prst="line">
              <a:avLst/>
            </a:prstGeom>
            <a:noFill/>
            <a:ln w="25400">
              <a:solidFill>
                <a:srgbClr val="FFFFFF"/>
              </a:solidFill>
              <a:round/>
              <a:headEnd/>
              <a:tailEnd/>
            </a:ln>
            <a:effectLst/>
          </p:spPr>
          <p:txBody>
            <a:bodyPr/>
            <a:lstStyle/>
            <a:p>
              <a:pPr eaLnBrk="0" hangingPunct="0"/>
              <a:endParaRPr lang="en-US" sz="2400" smtClean="0">
                <a:solidFill>
                  <a:srgbClr val="000000"/>
                </a:solidFill>
              </a:endParaRPr>
            </a:p>
          </p:txBody>
        </p:sp>
        <p:sp>
          <p:nvSpPr>
            <p:cNvPr id="909326" name="Line 14"/>
            <p:cNvSpPr>
              <a:spLocks noChangeShapeType="1"/>
            </p:cNvSpPr>
            <p:nvPr/>
          </p:nvSpPr>
          <p:spPr bwMode="auto">
            <a:xfrm>
              <a:off x="936" y="816"/>
              <a:ext cx="0" cy="2688"/>
            </a:xfrm>
            <a:prstGeom prst="line">
              <a:avLst/>
            </a:prstGeom>
            <a:noFill/>
            <a:ln w="25400">
              <a:solidFill>
                <a:srgbClr val="FFFFFF"/>
              </a:solidFill>
              <a:round/>
              <a:headEnd/>
              <a:tailEnd/>
            </a:ln>
            <a:effectLst/>
          </p:spPr>
          <p:txBody>
            <a:bodyPr/>
            <a:lstStyle/>
            <a:p>
              <a:pPr eaLnBrk="0" hangingPunct="0"/>
              <a:endParaRPr lang="en-US" sz="2400" smtClean="0">
                <a:solidFill>
                  <a:srgbClr val="000000"/>
                </a:solidFill>
              </a:endParaRPr>
            </a:p>
          </p:txBody>
        </p:sp>
      </p:grpSp>
      <p:sp>
        <p:nvSpPr>
          <p:cNvPr id="909327" name="Rectangle 15"/>
          <p:cNvSpPr>
            <a:spLocks noChangeArrowheads="1"/>
          </p:cNvSpPr>
          <p:nvPr/>
        </p:nvSpPr>
        <p:spPr bwMode="auto">
          <a:xfrm>
            <a:off x="3217863" y="1600200"/>
            <a:ext cx="2573337" cy="457200"/>
          </a:xfrm>
          <a:prstGeom prst="rect">
            <a:avLst/>
          </a:prstGeom>
          <a:solidFill>
            <a:schemeClr val="tx2"/>
          </a:solidFill>
          <a:ln w="12700">
            <a:noFill/>
            <a:miter lim="800000"/>
            <a:headEnd/>
            <a:tailEnd/>
          </a:ln>
          <a:effectLst/>
        </p:spPr>
        <p:txBody>
          <a:bodyPr wrap="none" anchor="ctr"/>
          <a:lstStyle/>
          <a:p>
            <a:pPr eaLnBrk="0" hangingPunct="0"/>
            <a:endParaRPr lang="en-US" sz="2400" smtClean="0">
              <a:solidFill>
                <a:srgbClr val="000000"/>
              </a:solidFill>
            </a:endParaRPr>
          </a:p>
        </p:txBody>
      </p:sp>
      <p:sp>
        <p:nvSpPr>
          <p:cNvPr id="909328" name="Line 16"/>
          <p:cNvSpPr>
            <a:spLocks noChangeShapeType="1"/>
          </p:cNvSpPr>
          <p:nvPr/>
        </p:nvSpPr>
        <p:spPr bwMode="auto">
          <a:xfrm>
            <a:off x="5046663" y="2057400"/>
            <a:ext cx="2235200" cy="0"/>
          </a:xfrm>
          <a:prstGeom prst="line">
            <a:avLst/>
          </a:prstGeom>
          <a:noFill/>
          <a:ln w="50800">
            <a:solidFill>
              <a:srgbClr val="FC0128"/>
            </a:solidFill>
            <a:round/>
            <a:headEnd/>
            <a:tailEnd/>
          </a:ln>
          <a:effectLst/>
        </p:spPr>
        <p:txBody>
          <a:bodyPr/>
          <a:lstStyle/>
          <a:p>
            <a:pPr eaLnBrk="0" hangingPunct="0"/>
            <a:endParaRPr lang="en-US" sz="2400" smtClean="0">
              <a:solidFill>
                <a:srgbClr val="000000"/>
              </a:solidFill>
            </a:endParaRPr>
          </a:p>
        </p:txBody>
      </p:sp>
      <p:sp>
        <p:nvSpPr>
          <p:cNvPr id="909329" name="Line 17"/>
          <p:cNvSpPr>
            <a:spLocks noChangeShapeType="1"/>
          </p:cNvSpPr>
          <p:nvPr/>
        </p:nvSpPr>
        <p:spPr bwMode="auto">
          <a:xfrm>
            <a:off x="1862138" y="4616450"/>
            <a:ext cx="1355725" cy="0"/>
          </a:xfrm>
          <a:prstGeom prst="line">
            <a:avLst/>
          </a:prstGeom>
          <a:noFill/>
          <a:ln w="50800">
            <a:solidFill>
              <a:srgbClr val="FC0128"/>
            </a:solidFill>
            <a:round/>
            <a:headEnd/>
            <a:tailEnd/>
          </a:ln>
          <a:effectLst/>
        </p:spPr>
        <p:txBody>
          <a:bodyPr/>
          <a:lstStyle/>
          <a:p>
            <a:pPr eaLnBrk="0" hangingPunct="0"/>
            <a:endParaRPr lang="en-US" sz="2400" smtClean="0">
              <a:solidFill>
                <a:srgbClr val="000000"/>
              </a:solidFill>
            </a:endParaRPr>
          </a:p>
        </p:txBody>
      </p:sp>
      <p:grpSp>
        <p:nvGrpSpPr>
          <p:cNvPr id="3" name="Group 20"/>
          <p:cNvGrpSpPr>
            <a:grpSpLocks/>
          </p:cNvGrpSpPr>
          <p:nvPr/>
        </p:nvGrpSpPr>
        <p:grpSpPr bwMode="auto">
          <a:xfrm>
            <a:off x="1592263" y="1600200"/>
            <a:ext cx="5959475" cy="3657600"/>
            <a:chOff x="1128" y="1008"/>
            <a:chExt cx="4224" cy="2304"/>
          </a:xfrm>
        </p:grpSpPr>
        <p:sp>
          <p:nvSpPr>
            <p:cNvPr id="909333" name="Line 21"/>
            <p:cNvSpPr>
              <a:spLocks noChangeShapeType="1"/>
            </p:cNvSpPr>
            <p:nvPr/>
          </p:nvSpPr>
          <p:spPr bwMode="auto">
            <a:xfrm>
              <a:off x="1128" y="3312"/>
              <a:ext cx="4224" cy="0"/>
            </a:xfrm>
            <a:prstGeom prst="line">
              <a:avLst/>
            </a:prstGeom>
            <a:noFill/>
            <a:ln w="25400">
              <a:solidFill>
                <a:srgbClr val="FFFFFF"/>
              </a:solidFill>
              <a:round/>
              <a:headEnd/>
              <a:tailEnd/>
            </a:ln>
            <a:effectLst/>
          </p:spPr>
          <p:txBody>
            <a:bodyPr/>
            <a:lstStyle/>
            <a:p>
              <a:pPr eaLnBrk="0" hangingPunct="0"/>
              <a:endParaRPr lang="en-US" sz="2400" smtClean="0">
                <a:solidFill>
                  <a:srgbClr val="000000"/>
                </a:solidFill>
              </a:endParaRPr>
            </a:p>
          </p:txBody>
        </p:sp>
        <p:sp>
          <p:nvSpPr>
            <p:cNvPr id="909334" name="Line 22"/>
            <p:cNvSpPr>
              <a:spLocks noChangeShapeType="1"/>
            </p:cNvSpPr>
            <p:nvPr/>
          </p:nvSpPr>
          <p:spPr bwMode="auto">
            <a:xfrm flipV="1">
              <a:off x="5352" y="1008"/>
              <a:ext cx="0" cy="2304"/>
            </a:xfrm>
            <a:prstGeom prst="line">
              <a:avLst/>
            </a:prstGeom>
            <a:noFill/>
            <a:ln w="25400">
              <a:solidFill>
                <a:srgbClr val="FFFFFF"/>
              </a:solidFill>
              <a:round/>
              <a:headEnd/>
              <a:tailEnd/>
            </a:ln>
            <a:effectLst/>
          </p:spPr>
          <p:txBody>
            <a:bodyPr/>
            <a:lstStyle/>
            <a:p>
              <a:pPr eaLnBrk="0" hangingPunct="0"/>
              <a:endParaRPr lang="en-US" sz="2400" smtClean="0">
                <a:solidFill>
                  <a:srgbClr val="000000"/>
                </a:solidFill>
              </a:endParaRPr>
            </a:p>
          </p:txBody>
        </p:sp>
        <p:sp>
          <p:nvSpPr>
            <p:cNvPr id="909335" name="Line 23"/>
            <p:cNvSpPr>
              <a:spLocks noChangeShapeType="1"/>
            </p:cNvSpPr>
            <p:nvPr/>
          </p:nvSpPr>
          <p:spPr bwMode="auto">
            <a:xfrm flipH="1">
              <a:off x="1128" y="1008"/>
              <a:ext cx="4224" cy="0"/>
            </a:xfrm>
            <a:prstGeom prst="line">
              <a:avLst/>
            </a:prstGeom>
            <a:noFill/>
            <a:ln w="25400">
              <a:solidFill>
                <a:schemeClr val="tx1"/>
              </a:solidFill>
              <a:round/>
              <a:headEnd/>
              <a:tailEnd/>
            </a:ln>
            <a:effectLst/>
          </p:spPr>
          <p:txBody>
            <a:bodyPr/>
            <a:lstStyle/>
            <a:p>
              <a:pPr eaLnBrk="0" hangingPunct="0"/>
              <a:endParaRPr lang="en-US" sz="2400" smtClean="0">
                <a:solidFill>
                  <a:srgbClr val="000000"/>
                </a:solidFill>
              </a:endParaRPr>
            </a:p>
          </p:txBody>
        </p:sp>
        <p:sp>
          <p:nvSpPr>
            <p:cNvPr id="909336" name="Line 24"/>
            <p:cNvSpPr>
              <a:spLocks noChangeShapeType="1"/>
            </p:cNvSpPr>
            <p:nvPr/>
          </p:nvSpPr>
          <p:spPr bwMode="auto">
            <a:xfrm>
              <a:off x="1128" y="1008"/>
              <a:ext cx="0" cy="2304"/>
            </a:xfrm>
            <a:prstGeom prst="line">
              <a:avLst/>
            </a:prstGeom>
            <a:noFill/>
            <a:ln w="25400">
              <a:solidFill>
                <a:schemeClr val="tx1"/>
              </a:solidFill>
              <a:round/>
              <a:headEnd/>
              <a:tailEnd/>
            </a:ln>
            <a:effectLst/>
          </p:spPr>
          <p:txBody>
            <a:bodyPr/>
            <a:lstStyle/>
            <a:p>
              <a:pPr eaLnBrk="0" hangingPunct="0"/>
              <a:endParaRPr lang="en-US" sz="2400" smtClean="0">
                <a:solidFill>
                  <a:srgbClr val="000000"/>
                </a:solidFill>
              </a:endParaRPr>
            </a:p>
          </p:txBody>
        </p:sp>
      </p:grpSp>
      <p:sp>
        <p:nvSpPr>
          <p:cNvPr id="909337" name="Line 25"/>
          <p:cNvSpPr>
            <a:spLocks noChangeShapeType="1"/>
          </p:cNvSpPr>
          <p:nvPr/>
        </p:nvSpPr>
        <p:spPr bwMode="auto">
          <a:xfrm>
            <a:off x="4572000" y="3581400"/>
            <a:ext cx="0" cy="1676400"/>
          </a:xfrm>
          <a:prstGeom prst="line">
            <a:avLst/>
          </a:prstGeom>
          <a:noFill/>
          <a:ln w="25400">
            <a:solidFill>
              <a:srgbClr val="FFFFFF"/>
            </a:solidFill>
            <a:prstDash val="sysDot"/>
            <a:round/>
            <a:headEnd/>
            <a:tailEnd/>
          </a:ln>
          <a:effectLst>
            <a:outerShdw dist="35921" dir="2700000" algn="ctr" rotWithShape="0">
              <a:schemeClr val="tx2"/>
            </a:outerShdw>
          </a:effectLst>
        </p:spPr>
        <p:txBody>
          <a:bodyPr/>
          <a:lstStyle/>
          <a:p>
            <a:pPr eaLnBrk="0" hangingPunct="0"/>
            <a:endParaRPr lang="en-US" sz="2400" smtClean="0">
              <a:solidFill>
                <a:srgbClr val="000000"/>
              </a:solidFill>
            </a:endParaRPr>
          </a:p>
        </p:txBody>
      </p:sp>
      <p:sp>
        <p:nvSpPr>
          <p:cNvPr id="909338" name="Line 26"/>
          <p:cNvSpPr>
            <a:spLocks noChangeShapeType="1"/>
          </p:cNvSpPr>
          <p:nvPr/>
        </p:nvSpPr>
        <p:spPr bwMode="auto">
          <a:xfrm flipH="1">
            <a:off x="1592263" y="3581400"/>
            <a:ext cx="2979737" cy="0"/>
          </a:xfrm>
          <a:prstGeom prst="line">
            <a:avLst/>
          </a:prstGeom>
          <a:noFill/>
          <a:ln w="25400">
            <a:solidFill>
              <a:srgbClr val="FFFFFF"/>
            </a:solidFill>
            <a:prstDash val="sysDot"/>
            <a:round/>
            <a:headEnd/>
            <a:tailEnd/>
          </a:ln>
          <a:effectLst>
            <a:outerShdw dist="35921" dir="2700000" algn="ctr" rotWithShape="0">
              <a:schemeClr val="tx2"/>
            </a:outerShdw>
          </a:effectLst>
        </p:spPr>
        <p:txBody>
          <a:bodyPr/>
          <a:lstStyle/>
          <a:p>
            <a:pPr eaLnBrk="0" hangingPunct="0"/>
            <a:endParaRPr lang="en-US" sz="2400" smtClean="0">
              <a:solidFill>
                <a:srgbClr val="000000"/>
              </a:solidFill>
            </a:endParaRPr>
          </a:p>
        </p:txBody>
      </p:sp>
      <p:sp>
        <p:nvSpPr>
          <p:cNvPr id="909342" name="Text Box 30"/>
          <p:cNvSpPr txBox="1">
            <a:spLocks noChangeArrowheads="1"/>
          </p:cNvSpPr>
          <p:nvPr/>
        </p:nvSpPr>
        <p:spPr bwMode="auto">
          <a:xfrm>
            <a:off x="882650" y="4419600"/>
            <a:ext cx="336550" cy="457200"/>
          </a:xfrm>
          <a:prstGeom prst="rect">
            <a:avLst/>
          </a:prstGeom>
          <a:noFill/>
          <a:ln w="9525">
            <a:noFill/>
            <a:miter lim="800000"/>
            <a:headEnd/>
            <a:tailEnd/>
          </a:ln>
          <a:effectLst/>
        </p:spPr>
        <p:txBody>
          <a:bodyPr wrap="none">
            <a:spAutoFit/>
          </a:bodyPr>
          <a:lstStyle/>
          <a:p>
            <a:pPr eaLnBrk="0" hangingPunct="0"/>
            <a:r>
              <a:rPr lang="en-US" sz="2400" smtClean="0">
                <a:solidFill>
                  <a:srgbClr val="EAEAEA"/>
                </a:solidFill>
                <a:latin typeface="Times New Roman" pitchFamily="18" charset="0"/>
              </a:rPr>
              <a:t>0</a:t>
            </a:r>
          </a:p>
        </p:txBody>
      </p:sp>
      <p:sp>
        <p:nvSpPr>
          <p:cNvPr id="909343" name="Text Box 31"/>
          <p:cNvSpPr txBox="1">
            <a:spLocks noChangeArrowheads="1"/>
          </p:cNvSpPr>
          <p:nvPr/>
        </p:nvSpPr>
        <p:spPr bwMode="auto">
          <a:xfrm>
            <a:off x="685800" y="1828800"/>
            <a:ext cx="641350" cy="457200"/>
          </a:xfrm>
          <a:prstGeom prst="rect">
            <a:avLst/>
          </a:prstGeom>
          <a:noFill/>
          <a:ln w="9525">
            <a:noFill/>
            <a:miter lim="800000"/>
            <a:headEnd/>
            <a:tailEnd/>
          </a:ln>
          <a:effectLst/>
        </p:spPr>
        <p:txBody>
          <a:bodyPr wrap="none">
            <a:spAutoFit/>
          </a:bodyPr>
          <a:lstStyle/>
          <a:p>
            <a:pPr eaLnBrk="0" hangingPunct="0"/>
            <a:r>
              <a:rPr lang="en-US" sz="2400" smtClean="0">
                <a:solidFill>
                  <a:srgbClr val="EAEAEA"/>
                </a:solidFill>
                <a:latin typeface="Times New Roman" pitchFamily="18" charset="0"/>
              </a:rPr>
              <a:t>255</a:t>
            </a:r>
          </a:p>
        </p:txBody>
      </p:sp>
      <p:sp>
        <p:nvSpPr>
          <p:cNvPr id="909344" name="Text Box 32"/>
          <p:cNvSpPr txBox="1">
            <a:spLocks noChangeArrowheads="1"/>
          </p:cNvSpPr>
          <p:nvPr/>
        </p:nvSpPr>
        <p:spPr bwMode="auto">
          <a:xfrm>
            <a:off x="3200400" y="6248400"/>
            <a:ext cx="2897188" cy="457200"/>
          </a:xfrm>
          <a:prstGeom prst="rect">
            <a:avLst/>
          </a:prstGeom>
          <a:noFill/>
          <a:ln w="9525">
            <a:noFill/>
            <a:miter lim="800000"/>
            <a:headEnd/>
            <a:tailEnd/>
          </a:ln>
          <a:effectLst/>
        </p:spPr>
        <p:txBody>
          <a:bodyPr wrap="none">
            <a:spAutoFit/>
          </a:bodyPr>
          <a:lstStyle/>
          <a:p>
            <a:pPr eaLnBrk="0" hangingPunct="0"/>
            <a:r>
              <a:rPr lang="en-US" sz="2400" smtClean="0">
                <a:solidFill>
                  <a:srgbClr val="EAEAEA"/>
                </a:solidFill>
              </a:rPr>
              <a:t>(CCD photon count)</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2"/>
          <p:cNvSpPr>
            <a:spLocks noGrp="1" noChangeArrowheads="1"/>
          </p:cNvSpPr>
          <p:nvPr>
            <p:ph type="title"/>
          </p:nvPr>
        </p:nvSpPr>
        <p:spPr>
          <a:xfrm>
            <a:off x="457200" y="304800"/>
            <a:ext cx="7315200" cy="1219200"/>
          </a:xfrm>
        </p:spPr>
        <p:txBody>
          <a:bodyPr/>
          <a:lstStyle/>
          <a:p>
            <a:r>
              <a:rPr lang="en-US" dirty="0"/>
              <a:t>Varying Exposure</a:t>
            </a:r>
          </a:p>
        </p:txBody>
      </p:sp>
      <p:pic>
        <p:nvPicPr>
          <p:cNvPr id="952323" name="Picture 3"/>
          <p:cNvPicPr>
            <a:picLocks noChangeArrowheads="1"/>
          </p:cNvPicPr>
          <p:nvPr/>
        </p:nvPicPr>
        <p:blipFill>
          <a:blip r:embed="rId3" cstate="print"/>
          <a:srcRect/>
          <a:stretch>
            <a:fillRect/>
          </a:stretch>
        </p:blipFill>
        <p:spPr bwMode="auto">
          <a:xfrm>
            <a:off x="304800" y="1524000"/>
            <a:ext cx="8458200" cy="5105400"/>
          </a:xfrm>
          <a:prstGeom prst="rect">
            <a:avLst/>
          </a:prstGeom>
          <a:noFill/>
          <a:ln w="38100">
            <a:solidFill>
              <a:srgbClr val="0000FF"/>
            </a:solidFill>
            <a:miter lim="800000"/>
            <a:headEnd/>
            <a:tailEnd/>
          </a:ln>
          <a:effectLst/>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ChangeArrowheads="1"/>
          </p:cNvSpPr>
          <p:nvPr/>
        </p:nvSpPr>
        <p:spPr bwMode="auto">
          <a:xfrm>
            <a:off x="3124200" y="6248400"/>
            <a:ext cx="2895600" cy="457200"/>
          </a:xfrm>
          <a:prstGeom prst="rect">
            <a:avLst/>
          </a:prstGeom>
          <a:noFill/>
          <a:ln w="12700">
            <a:noFill/>
            <a:miter lim="800000"/>
            <a:headEnd/>
            <a:tailEnd/>
          </a:ln>
          <a:effectLst>
            <a:outerShdw dist="17961" dir="2700000" algn="ctr" rotWithShape="0">
              <a:schemeClr val="tx1"/>
            </a:outerShdw>
          </a:effectLst>
        </p:spPr>
        <p:txBody>
          <a:bodyPr wrap="none" anchor="ctr"/>
          <a:lstStyle/>
          <a:p>
            <a:pPr eaLnBrk="0" hangingPunct="0"/>
            <a:endParaRPr lang="en-US" sz="2400" smtClean="0">
              <a:solidFill>
                <a:srgbClr val="000000"/>
              </a:solidFill>
            </a:endParaRPr>
          </a:p>
        </p:txBody>
      </p:sp>
      <p:sp>
        <p:nvSpPr>
          <p:cNvPr id="907267" name="Rectangle 3"/>
          <p:cNvSpPr>
            <a:spLocks noGrp="1" noChangeArrowheads="1"/>
          </p:cNvSpPr>
          <p:nvPr>
            <p:ph type="title"/>
          </p:nvPr>
        </p:nvSpPr>
        <p:spPr>
          <a:noFill/>
          <a:ln/>
        </p:spPr>
        <p:txBody>
          <a:bodyPr/>
          <a:lstStyle/>
          <a:p>
            <a:r>
              <a:rPr lang="en-US" dirty="0"/>
              <a:t>Camera is </a:t>
            </a:r>
            <a:r>
              <a:rPr lang="en-US" dirty="0" smtClean="0"/>
              <a:t>not </a:t>
            </a:r>
            <a:r>
              <a:rPr lang="en-US" dirty="0"/>
              <a:t>a photometer!</a:t>
            </a:r>
          </a:p>
        </p:txBody>
      </p:sp>
      <p:sp>
        <p:nvSpPr>
          <p:cNvPr id="907268" name="Rectangle 4"/>
          <p:cNvSpPr>
            <a:spLocks noGrp="1" noChangeArrowheads="1"/>
          </p:cNvSpPr>
          <p:nvPr>
            <p:ph type="body" idx="1"/>
          </p:nvPr>
        </p:nvSpPr>
        <p:spPr>
          <a:noFill/>
          <a:ln/>
        </p:spPr>
        <p:txBody>
          <a:bodyPr/>
          <a:lstStyle/>
          <a:p>
            <a:r>
              <a:rPr lang="en-US">
                <a:solidFill>
                  <a:srgbClr val="00FFFF"/>
                </a:solidFill>
              </a:rPr>
              <a:t>Limited dynamic range</a:t>
            </a:r>
            <a:endParaRPr lang="en-US"/>
          </a:p>
          <a:p>
            <a:pPr lvl="1">
              <a:buFont typeface="Symbol" pitchFamily="18" charset="2"/>
              <a:buChar char="Þ"/>
            </a:pPr>
            <a:r>
              <a:rPr lang="en-US"/>
              <a:t> </a:t>
            </a:r>
            <a:r>
              <a:rPr lang="en-US">
                <a:solidFill>
                  <a:srgbClr val="FFFFFF"/>
                </a:solidFill>
              </a:rPr>
              <a:t>Perhaps use multiple exposures?</a:t>
            </a:r>
            <a:endParaRPr lang="en-US"/>
          </a:p>
          <a:p>
            <a:r>
              <a:rPr lang="en-US">
                <a:solidFill>
                  <a:srgbClr val="00FFFF"/>
                </a:solidFill>
              </a:rPr>
              <a:t>Unknown, nonlinear response</a:t>
            </a:r>
            <a:r>
              <a:rPr lang="en-US"/>
              <a:t> </a:t>
            </a:r>
          </a:p>
          <a:p>
            <a:pPr lvl="1">
              <a:buFont typeface="Symbol" pitchFamily="18" charset="2"/>
              <a:buChar char="Þ"/>
            </a:pPr>
            <a:r>
              <a:rPr lang="en-US">
                <a:solidFill>
                  <a:srgbClr val="FFFFFF"/>
                </a:solidFill>
                <a:latin typeface="Symbol" pitchFamily="18" charset="2"/>
              </a:rPr>
              <a:t> </a:t>
            </a:r>
            <a:r>
              <a:rPr lang="en-US">
                <a:solidFill>
                  <a:srgbClr val="FFFFFF"/>
                </a:solidFill>
              </a:rPr>
              <a:t>Not possible to convert pixel values to radiance</a:t>
            </a:r>
            <a:endParaRPr lang="en-US"/>
          </a:p>
          <a:p>
            <a:r>
              <a:rPr lang="en-US">
                <a:solidFill>
                  <a:srgbClr val="00FFFF"/>
                </a:solidFill>
              </a:rPr>
              <a:t>Solution:</a:t>
            </a:r>
          </a:p>
          <a:p>
            <a:pPr lvl="1"/>
            <a:r>
              <a:rPr lang="en-US">
                <a:solidFill>
                  <a:srgbClr val="FFFFFF"/>
                </a:solidFill>
              </a:rPr>
              <a:t>Recover response curve from multiple exposures, then reconstruct the </a:t>
            </a:r>
            <a:r>
              <a:rPr lang="en-US" b="1" i="1">
                <a:solidFill>
                  <a:srgbClr val="FAFD00"/>
                </a:solidFill>
              </a:rPr>
              <a:t>radiance map</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Next class</a:t>
            </a:r>
            <a:endParaRPr lang="en-US" dirty="0"/>
          </a:p>
        </p:txBody>
      </p:sp>
      <p:sp>
        <p:nvSpPr>
          <p:cNvPr id="5" name="Content Placeholder 4"/>
          <p:cNvSpPr>
            <a:spLocks noGrp="1"/>
          </p:cNvSpPr>
          <p:nvPr>
            <p:ph idx="1"/>
          </p:nvPr>
        </p:nvSpPr>
        <p:spPr/>
        <p:txBody>
          <a:bodyPr/>
          <a:lstStyle/>
          <a:p>
            <a:endParaRPr lang="en-US" dirty="0" smtClean="0"/>
          </a:p>
          <a:p>
            <a:r>
              <a:rPr lang="en-US" dirty="0" smtClean="0"/>
              <a:t>How to capture HDR image using “bracketing”</a:t>
            </a:r>
          </a:p>
          <a:p>
            <a:endParaRPr lang="en-US" dirty="0"/>
          </a:p>
          <a:p>
            <a:r>
              <a:rPr lang="en-US" dirty="0" smtClean="0"/>
              <a:t>How to relight an object from an environment map</a:t>
            </a:r>
          </a:p>
          <a:p>
            <a:endParaRPr lang="en-US" dirty="0"/>
          </a:p>
        </p:txBody>
      </p:sp>
    </p:spTree>
    <p:extLst>
      <p:ext uri="{BB962C8B-B14F-4D97-AF65-F5344CB8AC3E}">
        <p14:creationId xmlns:p14="http://schemas.microsoft.com/office/powerpoint/2010/main" val="212841303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t>Results</a:t>
            </a:r>
          </a:p>
        </p:txBody>
      </p:sp>
      <p:pic>
        <p:nvPicPr>
          <p:cNvPr id="111620" name="Picture 4" descr="Picture077"/>
          <p:cNvPicPr>
            <a:picLocks noChangeAspect="1" noChangeArrowheads="1"/>
          </p:cNvPicPr>
          <p:nvPr/>
        </p:nvPicPr>
        <p:blipFill>
          <a:blip r:embed="rId2" cstate="print"/>
          <a:srcRect/>
          <a:stretch>
            <a:fillRect/>
          </a:stretch>
        </p:blipFill>
        <p:spPr bwMode="auto">
          <a:xfrm>
            <a:off x="1028700" y="1447800"/>
            <a:ext cx="1714500" cy="2286000"/>
          </a:xfrm>
          <a:prstGeom prst="rect">
            <a:avLst/>
          </a:prstGeom>
          <a:noFill/>
        </p:spPr>
      </p:pic>
      <p:pic>
        <p:nvPicPr>
          <p:cNvPr id="111621" name="Picture 5" descr="oxford1"/>
          <p:cNvPicPr>
            <a:picLocks noChangeAspect="1" noChangeArrowheads="1"/>
          </p:cNvPicPr>
          <p:nvPr/>
        </p:nvPicPr>
        <p:blipFill>
          <a:blip r:embed="rId3" cstate="print"/>
          <a:srcRect/>
          <a:stretch>
            <a:fillRect/>
          </a:stretch>
        </p:blipFill>
        <p:spPr bwMode="auto">
          <a:xfrm>
            <a:off x="4705350" y="1447800"/>
            <a:ext cx="3676650" cy="2286000"/>
          </a:xfrm>
          <a:prstGeom prst="rect">
            <a:avLst/>
          </a:prstGeom>
          <a:noFill/>
        </p:spPr>
      </p:pic>
      <p:pic>
        <p:nvPicPr>
          <p:cNvPr id="111622" name="Picture 6" descr="BroadSt"/>
          <p:cNvPicPr>
            <a:picLocks noChangeAspect="1" noChangeArrowheads="1"/>
          </p:cNvPicPr>
          <p:nvPr/>
        </p:nvPicPr>
        <p:blipFill>
          <a:blip r:embed="rId4" cstate="print"/>
          <a:srcRect/>
          <a:stretch>
            <a:fillRect/>
          </a:stretch>
        </p:blipFill>
        <p:spPr bwMode="auto">
          <a:xfrm>
            <a:off x="304800" y="3962400"/>
            <a:ext cx="3049588" cy="2286000"/>
          </a:xfrm>
          <a:prstGeom prst="rect">
            <a:avLst/>
          </a:prstGeom>
          <a:noFill/>
        </p:spPr>
      </p:pic>
      <p:pic>
        <p:nvPicPr>
          <p:cNvPr id="111623" name="Picture 7" descr="BroadSt3"/>
          <p:cNvPicPr>
            <a:picLocks noChangeAspect="1" noChangeArrowheads="1"/>
          </p:cNvPicPr>
          <p:nvPr/>
        </p:nvPicPr>
        <p:blipFill>
          <a:blip r:embed="rId5" cstate="print"/>
          <a:srcRect/>
          <a:stretch>
            <a:fillRect/>
          </a:stretch>
        </p:blipFill>
        <p:spPr bwMode="auto">
          <a:xfrm>
            <a:off x="4591050" y="3962400"/>
            <a:ext cx="3714750" cy="2286000"/>
          </a:xfrm>
          <a:prstGeom prst="rect">
            <a:avLst/>
          </a:prstGeom>
          <a:noFill/>
        </p:spPr>
      </p:pic>
      <p:sp>
        <p:nvSpPr>
          <p:cNvPr id="111624" name="Text Box 8"/>
          <p:cNvSpPr txBox="1">
            <a:spLocks noChangeArrowheads="1"/>
          </p:cNvSpPr>
          <p:nvPr/>
        </p:nvSpPr>
        <p:spPr bwMode="auto">
          <a:xfrm>
            <a:off x="4648200" y="6338888"/>
            <a:ext cx="3276600" cy="366712"/>
          </a:xfrm>
          <a:prstGeom prst="rect">
            <a:avLst/>
          </a:prstGeom>
          <a:noFill/>
          <a:ln w="9525">
            <a:noFill/>
            <a:miter lim="800000"/>
            <a:headEnd/>
            <a:tailEnd/>
          </a:ln>
          <a:effectLst/>
        </p:spPr>
        <p:txBody>
          <a:bodyPr>
            <a:spAutoFit/>
          </a:bodyPr>
          <a:lstStyle/>
          <a:p>
            <a:pPr algn="ctr">
              <a:spcBef>
                <a:spcPct val="50000"/>
              </a:spcBef>
            </a:pPr>
            <a:r>
              <a:rPr lang="en-US"/>
              <a:t>Automatic Photo Pop-up</a:t>
            </a:r>
          </a:p>
        </p:txBody>
      </p:sp>
      <p:sp>
        <p:nvSpPr>
          <p:cNvPr id="111625" name="Text Box 9"/>
          <p:cNvSpPr txBox="1">
            <a:spLocks noChangeArrowheads="1"/>
          </p:cNvSpPr>
          <p:nvPr/>
        </p:nvSpPr>
        <p:spPr bwMode="auto">
          <a:xfrm>
            <a:off x="685800" y="6321425"/>
            <a:ext cx="2286000" cy="366713"/>
          </a:xfrm>
          <a:prstGeom prst="rect">
            <a:avLst/>
          </a:prstGeom>
          <a:noFill/>
          <a:ln w="9525">
            <a:noFill/>
            <a:miter lim="800000"/>
            <a:headEnd/>
            <a:tailEnd/>
          </a:ln>
          <a:effectLst/>
        </p:spPr>
        <p:txBody>
          <a:bodyPr>
            <a:spAutoFit/>
          </a:bodyPr>
          <a:lstStyle/>
          <a:p>
            <a:pPr algn="ctr">
              <a:spcBef>
                <a:spcPct val="50000"/>
              </a:spcBef>
            </a:pPr>
            <a:r>
              <a:rPr lang="en-US"/>
              <a:t>Input Image</a:t>
            </a:r>
          </a:p>
        </p:txBody>
      </p:sp>
    </p:spTree>
    <p:extLst>
      <p:ext uri="{BB962C8B-B14F-4D97-AF65-F5344CB8AC3E}">
        <p14:creationId xmlns:p14="http://schemas.microsoft.com/office/powerpoint/2010/main" val="1230313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
</p:tagLst>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Debevec-IBMR_Intro_S2000">
  <a:themeElements>
    <a:clrScheme name="2-1-Debevec-IBMR_Intro_S20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1-Debevec-IBMR_Intro_S2000">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2-1-Debevec-IBMR_Intro_S20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1-Debevec-IBMR_Intro_S200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1-Debevec-IBMR_Intro_S2000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1-Debevec-IBMR_Intro_S2000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1-Debevec-IBMR_Intro_S200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1-Debevec-IBMR_Intro_S200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1-Debevec-IBMR_Intro_S200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
      <a:dk1>
        <a:srgbClr val="000000"/>
      </a:dk1>
      <a:lt1>
        <a:srgbClr val="27279F"/>
      </a:lt1>
      <a:dk2>
        <a:srgbClr val="000000"/>
      </a:dk2>
      <a:lt2>
        <a:srgbClr val="808080"/>
      </a:lt2>
      <a:accent1>
        <a:srgbClr val="00CC99"/>
      </a:accent1>
      <a:accent2>
        <a:srgbClr val="3333CC"/>
      </a:accent2>
      <a:accent3>
        <a:srgbClr val="ACACCD"/>
      </a:accent3>
      <a:accent4>
        <a:srgbClr val="000000"/>
      </a:accent4>
      <a:accent5>
        <a:srgbClr val="AAE2CA"/>
      </a:accent5>
      <a:accent6>
        <a:srgbClr val="2D2DB9"/>
      </a:accent6>
      <a:hlink>
        <a:srgbClr val="CCCCFF"/>
      </a:hlink>
      <a:folHlink>
        <a:srgbClr val="B2B2B2"/>
      </a:folHlink>
    </a:clrScheme>
    <a:fontScheme name="1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Blank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54862</TotalTime>
  <Words>1650</Words>
  <Application>Microsoft Office PowerPoint</Application>
  <PresentationFormat>On-screen Show (4:3)</PresentationFormat>
  <Paragraphs>518</Paragraphs>
  <Slides>86</Slides>
  <Notes>27</Notes>
  <HiddenSlides>10</HiddenSlides>
  <MMClips>1</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86</vt:i4>
      </vt:variant>
    </vt:vector>
  </HeadingPairs>
  <TitlesOfParts>
    <vt:vector size="98" baseType="lpstr">
      <vt:lpstr>Arial</vt:lpstr>
      <vt:lpstr>Calibri</vt:lpstr>
      <vt:lpstr>Helvetica</vt:lpstr>
      <vt:lpstr>Symbol</vt:lpstr>
      <vt:lpstr>Times New Roman</vt:lpstr>
      <vt:lpstr>Trebuchet MS</vt:lpstr>
      <vt:lpstr>Verdana</vt:lpstr>
      <vt:lpstr>Wingdings</vt:lpstr>
      <vt:lpstr>Office Theme</vt:lpstr>
      <vt:lpstr>2-1-Debevec-IBMR_Intro_S2000</vt:lpstr>
      <vt:lpstr>1_Blank Presentation</vt:lpstr>
      <vt:lpstr>Acrobat Document</vt:lpstr>
      <vt:lpstr>PowerPoint Presentation</vt:lpstr>
      <vt:lpstr>Catching up from last class….</vt:lpstr>
      <vt:lpstr>Automatic Photo Pop-up</vt:lpstr>
      <vt:lpstr>Cutting and Folding</vt:lpstr>
      <vt:lpstr>Cutting and Folding</vt:lpstr>
      <vt:lpstr>Cutting and Folding</vt:lpstr>
      <vt:lpstr>Cutting and Folding</vt:lpstr>
      <vt:lpstr>Results</vt:lpstr>
      <vt:lpstr>Results</vt:lpstr>
      <vt:lpstr>Comparison with Manual Method</vt:lpstr>
      <vt:lpstr>Failures</vt:lpstr>
      <vt:lpstr>Failures</vt:lpstr>
      <vt:lpstr>Adding Foreground Labels</vt:lpstr>
      <vt:lpstr>PowerPoint Presentation</vt:lpstr>
      <vt:lpstr>Final project ideas</vt:lpstr>
      <vt:lpstr>Next two classes</vt:lpstr>
      <vt:lpstr>Project 4</vt:lpstr>
      <vt:lpstr>How to render an object inserted into an image?</vt:lpstr>
      <vt:lpstr>Relighting is important!</vt:lpstr>
      <vt:lpstr>How to render an object inserted into an image?</vt:lpstr>
      <vt:lpstr>How to render an object inserted into an image?</vt:lpstr>
      <vt:lpstr>Key ideas for Image-based Lighting</vt:lpstr>
      <vt:lpstr>Key ideas for Image-based Lighting</vt:lpstr>
      <vt:lpstr>Key ideas for Image-based Lighting</vt:lpstr>
      <vt:lpstr>Key ideas for Image-based Lighting</vt:lpstr>
      <vt:lpstr>Key ideas for Image-based Lighting</vt:lpstr>
      <vt:lpstr>Key ideas for Image-based Lighting</vt:lpstr>
      <vt:lpstr>Today</vt:lpstr>
      <vt:lpstr>A photon’s life choices</vt:lpstr>
      <vt:lpstr>A photon’s life choices</vt:lpstr>
      <vt:lpstr>A photon’s life choices</vt:lpstr>
      <vt:lpstr>A photon’s life choices</vt:lpstr>
      <vt:lpstr>A photon’s life choices</vt:lpstr>
      <vt:lpstr>A photon’s life choices</vt:lpstr>
      <vt:lpstr>A photon’s life choices</vt:lpstr>
      <vt:lpstr>A photon’s life choices</vt:lpstr>
      <vt:lpstr>A photon’s life choices</vt:lpstr>
      <vt:lpstr>A photon’s life choices</vt:lpstr>
      <vt:lpstr>A photon’s life choices</vt:lpstr>
      <vt:lpstr>Where are the light sources are in this room?</vt:lpstr>
      <vt:lpstr>Rendering Equation</vt:lpstr>
      <vt:lpstr>Rendering a scene with ray tracing</vt:lpstr>
      <vt:lpstr>Ray tracing: basics</vt:lpstr>
      <vt:lpstr>Diffuse shading</vt:lpstr>
      <vt:lpstr>Reflections</vt:lpstr>
      <vt:lpstr>Shadows</vt:lpstr>
      <vt:lpstr>Ray casting</vt:lpstr>
      <vt:lpstr>Ray tracing: fast approximation</vt:lpstr>
      <vt:lpstr>Ray tracing: interreflections</vt:lpstr>
      <vt:lpstr>Ray tracing</vt:lpstr>
      <vt:lpstr>Environment Maps</vt:lpstr>
      <vt:lpstr>Cubic Map Example</vt:lpstr>
      <vt:lpstr>Cubic Mapping</vt:lpstr>
      <vt:lpstr>Spherical Map Example</vt:lpstr>
      <vt:lpstr>Sphere mapping</vt:lpstr>
      <vt:lpstr>What approximations are made?</vt:lpstr>
      <vt:lpstr>Rendering with environment maps and local models</vt:lpstr>
      <vt:lpstr>Storing spherical environment maps</vt:lpstr>
      <vt:lpstr>Equirectangular (latitude-longitude) projection</vt:lpstr>
      <vt:lpstr>Equirectangular (latitude-longitude) projection</vt:lpstr>
      <vt:lpstr>What about real scenes?</vt:lpstr>
      <vt:lpstr>What about real scenes?</vt:lpstr>
      <vt:lpstr>Real environment maps</vt:lpstr>
      <vt:lpstr>Mirrored Sphere</vt:lpstr>
      <vt:lpstr>PowerPoint Presentation</vt:lpstr>
      <vt:lpstr>PowerPoint Presentation</vt:lpstr>
      <vt:lpstr>Mirror balls for image-based lighting</vt:lpstr>
      <vt:lpstr>Mirror balls for image-based lighting</vt:lpstr>
      <vt:lpstr>Mirror balls for image-based lighting</vt:lpstr>
      <vt:lpstr>Sources of Mirrored Balls</vt:lpstr>
      <vt:lpstr>PowerPoint Presentation</vt:lpstr>
      <vt:lpstr>Spherical map domain transformations</vt:lpstr>
      <vt:lpstr>Mirror ball -&gt; equirectangular</vt:lpstr>
      <vt:lpstr>Mirror ball -&gt; equirectangular</vt:lpstr>
      <vt:lpstr>Mirror ball -&gt; equirectangular</vt:lpstr>
      <vt:lpstr>One small snag</vt:lpstr>
      <vt:lpstr>Problem: Dynamic Range</vt:lpstr>
      <vt:lpstr>Problem: Dynamic Range</vt:lpstr>
      <vt:lpstr>Long Exposure</vt:lpstr>
      <vt:lpstr>Short Exposure</vt:lpstr>
      <vt:lpstr>Camera Calibration</vt:lpstr>
      <vt:lpstr>The Image Acquisition Pipeline</vt:lpstr>
      <vt:lpstr>PowerPoint Presentation</vt:lpstr>
      <vt:lpstr>Varying Exposure</vt:lpstr>
      <vt:lpstr>Camera is not a photometer!</vt:lpstr>
      <vt:lpstr>Next class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cp:lastModifiedBy>
  <cp:revision>228</cp:revision>
  <dcterms:created xsi:type="dcterms:W3CDTF">2009-12-16T02:55:56Z</dcterms:created>
  <dcterms:modified xsi:type="dcterms:W3CDTF">2015-10-13T14:10:46Z</dcterms:modified>
</cp:coreProperties>
</file>