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59"/>
  </p:notesMasterIdLst>
  <p:sldIdLst>
    <p:sldId id="398" r:id="rId5"/>
    <p:sldId id="473" r:id="rId6"/>
    <p:sldId id="474" r:id="rId7"/>
    <p:sldId id="481" r:id="rId8"/>
    <p:sldId id="484" r:id="rId9"/>
    <p:sldId id="482" r:id="rId10"/>
    <p:sldId id="483" r:id="rId11"/>
    <p:sldId id="480" r:id="rId12"/>
    <p:sldId id="402" r:id="rId13"/>
    <p:sldId id="403" r:id="rId14"/>
    <p:sldId id="401" r:id="rId15"/>
    <p:sldId id="485" r:id="rId16"/>
    <p:sldId id="404" r:id="rId17"/>
    <p:sldId id="411" r:id="rId18"/>
    <p:sldId id="405" r:id="rId19"/>
    <p:sldId id="412" r:id="rId20"/>
    <p:sldId id="413" r:id="rId21"/>
    <p:sldId id="414" r:id="rId22"/>
    <p:sldId id="417" r:id="rId23"/>
    <p:sldId id="416" r:id="rId24"/>
    <p:sldId id="418" r:id="rId25"/>
    <p:sldId id="435" r:id="rId26"/>
    <p:sldId id="427" r:id="rId27"/>
    <p:sldId id="428" r:id="rId28"/>
    <p:sldId id="468" r:id="rId29"/>
    <p:sldId id="437" r:id="rId30"/>
    <p:sldId id="429" r:id="rId31"/>
    <p:sldId id="430" r:id="rId32"/>
    <p:sldId id="431" r:id="rId33"/>
    <p:sldId id="432" r:id="rId34"/>
    <p:sldId id="433" r:id="rId35"/>
    <p:sldId id="434" r:id="rId36"/>
    <p:sldId id="436" r:id="rId37"/>
    <p:sldId id="438" r:id="rId38"/>
    <p:sldId id="448" r:id="rId39"/>
    <p:sldId id="439" r:id="rId40"/>
    <p:sldId id="459" r:id="rId41"/>
    <p:sldId id="463" r:id="rId42"/>
    <p:sldId id="440" r:id="rId43"/>
    <p:sldId id="441" r:id="rId44"/>
    <p:sldId id="442" r:id="rId45"/>
    <p:sldId id="443" r:id="rId46"/>
    <p:sldId id="462" r:id="rId47"/>
    <p:sldId id="449" r:id="rId48"/>
    <p:sldId id="450" r:id="rId49"/>
    <p:sldId id="451" r:id="rId50"/>
    <p:sldId id="454" r:id="rId51"/>
    <p:sldId id="452" r:id="rId52"/>
    <p:sldId id="453" r:id="rId53"/>
    <p:sldId id="444" r:id="rId54"/>
    <p:sldId id="455" r:id="rId55"/>
    <p:sldId id="445" r:id="rId56"/>
    <p:sldId id="456" r:id="rId57"/>
    <p:sldId id="45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356" autoAdjust="0"/>
  </p:normalViewPr>
  <p:slideViewPr>
    <p:cSldViewPr>
      <p:cViewPr varScale="1">
        <p:scale>
          <a:sx n="45" d="100"/>
          <a:sy n="45" d="100"/>
        </p:scale>
        <p:origin x="65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7.xml"/><Relationship Id="rId7" Type="http://schemas.openxmlformats.org/officeDocument/2006/relationships/slide" Target="slides/slide42.xml"/><Relationship Id="rId2" Type="http://schemas.openxmlformats.org/officeDocument/2006/relationships/slide" Target="slides/slide24.xml"/><Relationship Id="rId1" Type="http://schemas.openxmlformats.org/officeDocument/2006/relationships/slide" Target="slides/slide23.xml"/><Relationship Id="rId6" Type="http://schemas.openxmlformats.org/officeDocument/2006/relationships/slide" Target="slides/slide41.xml"/><Relationship Id="rId5" Type="http://schemas.openxmlformats.org/officeDocument/2006/relationships/slide" Target="slides/slide37.xml"/><Relationship Id="rId4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4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6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7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276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56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263980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19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20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21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2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9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7748-23E0-4C34-9D3C-EAACF57388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91739-BAFF-4C2A-A0F2-0D85E5808B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28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455E-A974-4383-A1F2-9D37570C2C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8B6E-0CCD-4B4A-8474-3FBDED420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55E7-9C5C-42F4-A97B-0DA9757039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66A7-BC2B-4554-BA07-805E2D8397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44010-FF58-4C5C-989A-18021577E8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AC591-60BB-4238-81C5-F7ABF7E66A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21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DD7B-E393-4FDC-A104-D211C19973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0649F-9A11-4A4A-A8DE-B2B3389C1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5693-774E-4291-972D-7593B39A4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51B-FDE6-4C99-B2B3-89855BBE99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7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E723-F95E-4DB8-9451-97D721207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AF9A-CE35-43E7-B622-B80E77A53D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6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D1B8-298C-4C30-9B1E-6C9467295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7526-865F-4E07-AA12-5D2B1C7C0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6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19CA-C11D-451B-93C4-E16C6F93D5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AEF9-0673-4DFD-ABA6-7FE193114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2E1C-A67C-42D8-A593-D2891F2A4E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6CC81-88AB-4D5D-912C-AE2EA2BFAD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46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ABDA-121A-43CD-BA08-1A2451D823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265-6EC9-44E3-ABDD-21FF2C01B1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9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D6271-50E0-4E7A-B33B-0899CAC878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AB21B-8CEB-4B5D-92EA-31DD188811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0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5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31.emf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30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29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engr.illinois.edu/~mnmeyer2/cs445/proj2/" TargetMode="External"/><Relationship Id="rId3" Type="http://schemas.openxmlformats.org/officeDocument/2006/relationships/hyperlink" Target="https://web.engr.illinois.edu/~hoskere2/cs445/proj2/" TargetMode="External"/><Relationship Id="rId7" Type="http://schemas.openxmlformats.org/officeDocument/2006/relationships/hyperlink" Target="https://web.engr.illinois.edu/~kbng2/cs445/proj2/" TargetMode="External"/><Relationship Id="rId2" Type="http://schemas.openxmlformats.org/officeDocument/2006/relationships/hyperlink" Target="https://web.engr.illinois.edu/~iliu3/cs445/proj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ngr.illinois.edu/~ydong24/cs445/proj2/" TargetMode="External"/><Relationship Id="rId5" Type="http://schemas.openxmlformats.org/officeDocument/2006/relationships/hyperlink" Target="https://web.engr.illinois.edu/~mrmillr3/cs445/proj2/" TargetMode="External"/><Relationship Id="rId4" Type="http://schemas.openxmlformats.org/officeDocument/2006/relationships/hyperlink" Target="https://web.engr.illinois.edu/~cchen156/cs445/proj2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34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33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37.emf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36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35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41.emf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29" Type="http://schemas.openxmlformats.org/officeDocument/2006/relationships/tags" Target="../tags/tag132.xml"/><Relationship Id="rId41" Type="http://schemas.openxmlformats.org/officeDocument/2006/relationships/notesSlide" Target="../notesSlides/notesSlide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44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43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45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46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48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49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51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50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9" Type="http://schemas.openxmlformats.org/officeDocument/2006/relationships/tags" Target="../tags/tag332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55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52.wmf"/><Relationship Id="rId61" Type="http://schemas.openxmlformats.org/officeDocument/2006/relationships/image" Target="../media/image54.wmf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56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53.wmf"/><Relationship Id="rId67" Type="http://schemas.openxmlformats.org/officeDocument/2006/relationships/image" Target="../media/image57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26" Type="http://schemas.openxmlformats.org/officeDocument/2006/relationships/tags" Target="../tags/tag371.xml"/><Relationship Id="rId39" Type="http://schemas.openxmlformats.org/officeDocument/2006/relationships/tags" Target="../tags/tag384.xml"/><Relationship Id="rId21" Type="http://schemas.openxmlformats.org/officeDocument/2006/relationships/tags" Target="../tags/tag366.xml"/><Relationship Id="rId34" Type="http://schemas.openxmlformats.org/officeDocument/2006/relationships/tags" Target="../tags/tag379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76" Type="http://schemas.openxmlformats.org/officeDocument/2006/relationships/image" Target="../media/image61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9" Type="http://schemas.openxmlformats.org/officeDocument/2006/relationships/tags" Target="../tags/tag374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59.png"/><Relationship Id="rId79" Type="http://schemas.openxmlformats.org/officeDocument/2006/relationships/image" Target="../media/image58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62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60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26" Type="http://schemas.openxmlformats.org/officeDocument/2006/relationships/tags" Target="../tags/tag442.xml"/><Relationship Id="rId39" Type="http://schemas.openxmlformats.org/officeDocument/2006/relationships/tags" Target="../tags/tag455.xml"/><Relationship Id="rId21" Type="http://schemas.openxmlformats.org/officeDocument/2006/relationships/tags" Target="../tags/tag437.xml"/><Relationship Id="rId34" Type="http://schemas.openxmlformats.org/officeDocument/2006/relationships/tags" Target="../tags/tag450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16" Type="http://schemas.openxmlformats.org/officeDocument/2006/relationships/tags" Target="../tags/tag432.xml"/><Relationship Id="rId29" Type="http://schemas.openxmlformats.org/officeDocument/2006/relationships/tags" Target="../tags/tag445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60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0" Type="http://schemas.openxmlformats.org/officeDocument/2006/relationships/tags" Target="../tags/tag426.xml"/><Relationship Id="rId19" Type="http://schemas.openxmlformats.org/officeDocument/2006/relationships/tags" Target="../tags/tag435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59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7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64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photography-school.com/an-introduction-to-focus-stacking" TargetMode="External"/><Relationship Id="rId2" Type="http://schemas.openxmlformats.org/officeDocument/2006/relationships/hyperlink" Target="http://www.zen20934.zen.co.uk/photography/Workflow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3.wmf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26" Type="http://schemas.openxmlformats.org/officeDocument/2006/relationships/tags" Target="../tags/tag546.xml"/><Relationship Id="rId39" Type="http://schemas.openxmlformats.org/officeDocument/2006/relationships/tags" Target="../tags/tag559.xml"/><Relationship Id="rId21" Type="http://schemas.openxmlformats.org/officeDocument/2006/relationships/tags" Target="../tags/tag541.xml"/><Relationship Id="rId34" Type="http://schemas.openxmlformats.org/officeDocument/2006/relationships/tags" Target="../tags/tag554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7" Type="http://schemas.openxmlformats.org/officeDocument/2006/relationships/tags" Target="../tags/tag527.xml"/><Relationship Id="rId71" Type="http://schemas.openxmlformats.org/officeDocument/2006/relationships/image" Target="../media/image79.jpeg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26.png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61" Type="http://schemas.openxmlformats.org/officeDocument/2006/relationships/tags" Target="../tags/tag581.xml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46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45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Cameras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10/06/15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5410200" cy="4277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90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4196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91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51006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06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and weak perspective</a:t>
            </a:r>
            <a:endParaRPr lang="en-US" dirty="0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62000"/>
            <a:ext cx="8496300" cy="5664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24134" y="6581001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credit: GazetteLive.co.uk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7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r>
              <a:rPr lang="en-US" dirty="0" smtClean="0"/>
              <a:t>How 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86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87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28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75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en-US" sz="2000" dirty="0" smtClean="0"/>
              <a:t>Suppose you have estimated finite three vanishing points corresponding to orthogonal directions</a:t>
            </a:r>
            <a:r>
              <a:rPr lang="en-US" sz="2000" dirty="0"/>
              <a:t>:</a:t>
            </a:r>
            <a:r>
              <a:rPr lang="en-US" sz="2000" dirty="0" smtClean="0"/>
              <a:t> </a:t>
            </a:r>
            <a:endParaRPr lang="en-US" sz="2000" dirty="0"/>
          </a:p>
          <a:p>
            <a:pPr marL="857250" lvl="1" indent="-457200">
              <a:buFont typeface="+mj-lt"/>
              <a:buAutoNum type="arabicParenR"/>
            </a:pPr>
            <a:r>
              <a:rPr lang="en-US" sz="2000" dirty="0"/>
              <a:t>How to solve for intrinsic matrix</a:t>
            </a:r>
            <a:r>
              <a:rPr lang="en-US" sz="2000" dirty="0" smtClean="0"/>
              <a:t>?  (assume K has three parameters)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The transpose of the rotation matrix is its </a:t>
            </a:r>
            <a:r>
              <a:rPr lang="en-US" sz="1600" dirty="0" smtClean="0"/>
              <a:t>inverse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 smtClean="0"/>
              <a:t>Use the fact that the 3D directions are orthogonal</a:t>
            </a:r>
          </a:p>
          <a:p>
            <a:pPr marL="857250" lvl="1" indent="-457200">
              <a:buFont typeface="+mj-lt"/>
              <a:buAutoNum type="arabicParenR"/>
            </a:pPr>
            <a:r>
              <a:rPr lang="en-US" sz="2000" dirty="0" smtClean="0"/>
              <a:t>How to recover the rotation matrix that is aligned with the 3D axes defined by these points?</a:t>
            </a:r>
          </a:p>
          <a:p>
            <a:pPr marL="1257300" lvl="2" indent="-457200">
              <a:buFont typeface="Calibri" panose="020F0502020204030204" pitchFamily="34" charset="0"/>
              <a:buChar char="−"/>
            </a:pPr>
            <a:r>
              <a:rPr lang="en-US" sz="1600" dirty="0"/>
              <a:t>In homogeneous coordinates, 3d point at infinity is (X, Y, Z, 0)</a:t>
            </a:r>
          </a:p>
          <a:p>
            <a:pPr marL="800100" lvl="2" indent="0">
              <a:buNone/>
            </a:pPr>
            <a:endParaRPr lang="en-US" sz="1600" dirty="0" smtClean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3000" y="3759025"/>
            <a:ext cx="4953000" cy="3098975"/>
            <a:chOff x="1143000" y="3759025"/>
            <a:chExt cx="4953000" cy="30989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90800" y="4140025"/>
              <a:ext cx="3505200" cy="271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rot="10800000">
              <a:off x="1143000" y="5892625"/>
              <a:ext cx="12954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9200" y="55116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x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58164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VP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z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1000" y="5283025"/>
              <a:ext cx="3770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4191000" y="4140025"/>
              <a:ext cx="4587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495800" y="375902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VP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y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Incomplete list of great project pages</a:t>
            </a:r>
          </a:p>
          <a:p>
            <a:pPr marL="457200" lvl="1" indent="0">
              <a:buNone/>
            </a:pPr>
            <a:r>
              <a:rPr lang="en-US" sz="1800" dirty="0"/>
              <a:t>Liu, </a:t>
            </a:r>
            <a:r>
              <a:rPr lang="en-US" sz="1800" dirty="0" err="1"/>
              <a:t>Iou</a:t>
            </a:r>
            <a:r>
              <a:rPr lang="en-US" sz="1800" dirty="0"/>
              <a:t>-Jen (hole filling)</a:t>
            </a:r>
            <a:br>
              <a:rPr lang="en-US" sz="1800" dirty="0"/>
            </a:br>
            <a:r>
              <a:rPr lang="en-US" sz="1800" u="sng" dirty="0">
                <a:hlinkClick r:id="rId2"/>
              </a:rPr>
              <a:t>https://web.engr.illinois.edu/~iliu3/cs445/proj2/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Hoskere, Vedhus (iterative texture transfer, transfer and blending)</a:t>
            </a:r>
            <a:br>
              <a:rPr lang="en-US" sz="1800" dirty="0"/>
            </a:br>
            <a:r>
              <a:rPr lang="en-US" sz="1800" u="sng" dirty="0">
                <a:hlinkClick r:id="rId3"/>
              </a:rPr>
              <a:t>https://web.engr.illinois.edu/~hoskere2/cs445/proj2/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Chen, Chen (iterative texture transfer, blending)</a:t>
            </a:r>
            <a:br>
              <a:rPr lang="en-US" sz="1800" dirty="0"/>
            </a:br>
            <a:r>
              <a:rPr lang="en-US" sz="1800" u="sng" dirty="0">
                <a:hlinkClick r:id="rId4"/>
              </a:rPr>
              <a:t>https://web.engr.illinois.edu/~cchen156/cs445/proj2/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Miller, Mark (texture transfer)</a:t>
            </a:r>
            <a:br>
              <a:rPr lang="en-US" sz="1800" dirty="0"/>
            </a:br>
            <a:r>
              <a:rPr lang="en-US" sz="1800" u="sng" dirty="0">
                <a:hlinkClick r:id="rId5"/>
              </a:rPr>
              <a:t>https://web.engr.illinois.edu/~mrmillr3/cs445/proj2/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Dong, Yilin</a:t>
            </a:r>
            <a:br>
              <a:rPr lang="en-US" sz="1800" dirty="0"/>
            </a:br>
            <a:r>
              <a:rPr lang="en-US" sz="1800" u="sng" dirty="0">
                <a:hlinkClick r:id="rId6"/>
              </a:rPr>
              <a:t>https://web.engr.illinois.edu/~ydong24/cs445/proj2/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Ng, Benjamin</a:t>
            </a:r>
            <a:br>
              <a:rPr lang="en-US" sz="1800" dirty="0"/>
            </a:br>
            <a:r>
              <a:rPr lang="en-US" sz="1800" u="sng" dirty="0">
                <a:hlinkClick r:id="rId7"/>
              </a:rPr>
              <a:t>https://web.engr.illinois.edu/~kbng2/cs445/proj2/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Meyer, Michael</a:t>
            </a:r>
            <a:br>
              <a:rPr lang="en-US" sz="1800" dirty="0"/>
            </a:br>
            <a:r>
              <a:rPr lang="en-US" sz="1800" u="sng" dirty="0">
                <a:hlinkClick r:id="rId8"/>
              </a:rPr>
              <a:t>https://web.engr.illinois.edu/~mnmeyer2/cs445/proj2/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93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views of a scene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3276600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71600" y="1524000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64412" y="2362200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71600" y="1981200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38700" y="1202664"/>
            <a:ext cx="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2100" y="1774164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24600" y="1143000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>
            <a:endCxn id="15" idx="3"/>
          </p:cNvCxnSpPr>
          <p:nvPr/>
        </p:nvCxnSpPr>
        <p:spPr>
          <a:xfrm>
            <a:off x="6324600" y="2188232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7619241" y="2083280"/>
            <a:ext cx="190500" cy="898585"/>
            <a:chOff x="7660976" y="1355785"/>
            <a:chExt cx="388188" cy="1752600"/>
          </a:xfrm>
        </p:grpSpPr>
        <p:sp>
          <p:nvSpPr>
            <p:cNvPr id="16" name="Oval 15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314950" y="1682724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" y="6248400"/>
            <a:ext cx="44958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43000" y="4495800"/>
            <a:ext cx="381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135812" y="5334000"/>
            <a:ext cx="381000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43000" y="4953000"/>
            <a:ext cx="3429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575594" y="4478547"/>
            <a:ext cx="4953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33500" y="4745964"/>
            <a:ext cx="4000500" cy="22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24600" y="4114800"/>
            <a:ext cx="26670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324600" y="4600752"/>
            <a:ext cx="2667000" cy="2156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200650" y="4669764"/>
            <a:ext cx="228600" cy="228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7" name="Straight Connector 36"/>
          <p:cNvCxnSpPr>
            <a:endCxn id="22" idx="2"/>
          </p:cNvCxnSpPr>
          <p:nvPr/>
        </p:nvCxnSpPr>
        <p:spPr>
          <a:xfrm>
            <a:off x="4823244" y="1787677"/>
            <a:ext cx="491706" cy="934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5" idx="3"/>
          </p:cNvCxnSpPr>
          <p:nvPr/>
        </p:nvCxnSpPr>
        <p:spPr>
          <a:xfrm flipV="1">
            <a:off x="4848045" y="4864886"/>
            <a:ext cx="386083" cy="197954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5" idx="3"/>
            <a:endCxn id="35" idx="2"/>
          </p:cNvCxnSpPr>
          <p:nvPr/>
        </p:nvCxnSpPr>
        <p:spPr>
          <a:xfrm flipV="1">
            <a:off x="1326312" y="4784064"/>
            <a:ext cx="3874338" cy="1464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2" idx="3"/>
          </p:cNvCxnSpPr>
          <p:nvPr/>
        </p:nvCxnSpPr>
        <p:spPr>
          <a:xfrm flipV="1">
            <a:off x="1516812" y="1877846"/>
            <a:ext cx="3831616" cy="1367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7581900" y="4514570"/>
            <a:ext cx="164775" cy="777240"/>
            <a:chOff x="7660976" y="1355785"/>
            <a:chExt cx="388188" cy="1752600"/>
          </a:xfrm>
        </p:grpSpPr>
        <p:sp>
          <p:nvSpPr>
            <p:cNvPr id="47" name="Oval 46"/>
            <p:cNvSpPr/>
            <p:nvPr/>
          </p:nvSpPr>
          <p:spPr>
            <a:xfrm>
              <a:off x="7668164" y="1355785"/>
              <a:ext cx="3810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7660976" y="2193985"/>
              <a:ext cx="381000" cy="9144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668164" y="1812985"/>
              <a:ext cx="342900" cy="1066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2400" y="324520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9789" y="2448866"/>
            <a:ext cx="902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i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mage plane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00" y="879498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c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amera center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89620" y="1031897"/>
            <a:ext cx="144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Parallel to ground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98238" y="3876865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camera looks down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00334" y="6948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Image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66294" y="18561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horizon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05600" y="5334000"/>
            <a:ext cx="224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charset="0"/>
              </a:rPr>
              <a:t>slight foreshortening due to camera angle 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</a:t>
            </a:r>
            <a:r>
              <a:rPr lang="en-US" dirty="0" smtClean="0"/>
              <a:t>giant ruler</a:t>
            </a:r>
            <a:endParaRPr lang="en-US" dirty="0"/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14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15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16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5056" y="6291365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Vedhus Hoskere</a:t>
            </a:r>
            <a:endParaRPr lang="en-US" dirty="0"/>
          </a:p>
        </p:txBody>
      </p:sp>
      <p:pic>
        <p:nvPicPr>
          <p:cNvPr id="746502" name="Picture 6" descr="https://web.engr.illinois.edu/~hoskere2/cs445/proj2/crowds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762000"/>
            <a:ext cx="4591050" cy="454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4" name="Picture 8" descr="https://web.engr.illinois.edu/~hoskere2/cs445/proj2/crow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388934" cy="20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346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347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48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49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50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351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91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Assume that the man is 6 </a:t>
            </a:r>
            <a:r>
              <a:rPr lang="en-US" sz="2800" dirty="0" err="1" smtClean="0"/>
              <a:t>ft</a:t>
            </a:r>
            <a:r>
              <a:rPr lang="en-US" sz="2800" dirty="0" smtClean="0"/>
              <a:t> tall</a:t>
            </a:r>
          </a:p>
          <a:p>
            <a:pPr lvl="1"/>
            <a:r>
              <a:rPr lang="en-US" sz="2400" dirty="0" smtClean="0"/>
              <a:t>What is the height of the front of the building?</a:t>
            </a:r>
          </a:p>
          <a:p>
            <a:pPr lvl="1"/>
            <a:r>
              <a:rPr lang="en-US" sz="2400" dirty="0" smtClean="0"/>
              <a:t>What is the height of the camera?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the pinhole: What about focus, aperture, DOF, FOV, etc?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42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543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endParaRPr lang="en-US" sz="1800" dirty="0" smtClean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with lenses</a:t>
            </a:r>
            <a:endParaRPr lang="en-US" dirty="0"/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" y="14478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09" y="5527443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4294" y="47876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focal length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0402" y="11246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002" y="1124633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object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0253" y="5527443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Equation for objects in focus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53024" y="6550223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3716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 smtClean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 smtClean="0"/>
              <a:t>	f-number (f/#) =</a:t>
            </a:r>
            <a:r>
              <a:rPr lang="en-US" sz="2400" dirty="0" err="1" smtClean="0"/>
              <a:t>focal_length</a:t>
            </a:r>
            <a:r>
              <a:rPr lang="en-US" sz="2400" dirty="0" smtClean="0"/>
              <a:t> / </a:t>
            </a:r>
            <a:r>
              <a:rPr lang="en-US" sz="2400" dirty="0" err="1" smtClean="0"/>
              <a:t>aperture_diameter</a:t>
            </a:r>
            <a:r>
              <a:rPr lang="en-US" sz="2400" dirty="0" smtClean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</a:t>
            </a:r>
            <a:r>
              <a:rPr lang="en-US" sz="2400" dirty="0" smtClean="0"/>
              <a:t>When you change the f-number, you are changing the aperture</a:t>
            </a:r>
            <a:endParaRPr lang="en-US" sz="2800" dirty="0" smtClean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5056" y="629136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Iou</a:t>
            </a:r>
            <a:r>
              <a:rPr lang="en-US" dirty="0" smtClean="0"/>
              <a:t>-Jen Liu</a:t>
            </a:r>
            <a:endParaRPr lang="en-US" dirty="0"/>
          </a:p>
        </p:txBody>
      </p:sp>
      <p:pic>
        <p:nvPicPr>
          <p:cNvPr id="746498" name="Picture 2" descr="https://web.engr.illinois.edu/~iliu3/cs445/proj2/results/flower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40495"/>
            <a:ext cx="2889249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https://web.engr.illinois.edu/~iliu3/cs445/proj2/results/flower_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094803"/>
            <a:ext cx="4672584" cy="4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spatial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Broader field of view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temporal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409" y="9906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8637" y="2055536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552" y="3637478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637" y="4876404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2552" y="529754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2552" y="3957600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14653" y="20704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9052" y="57592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14653" y="51072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93882" y="44192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99823" y="22551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14653" y="27442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8638" y="2513417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14653" y="3868311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91400" y="9906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10887" y="2070477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33094" y="25500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8523" y="3654957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72415" y="400376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15200" y="4915282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6869" y="5343713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438400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to get both bugs in focus?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506" y="2278812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78811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 smtClean="0"/>
              <a:t>Web answer: With software (Photoshop, </a:t>
            </a:r>
            <a:r>
              <a:rPr lang="en-US" sz="2800" dirty="0" err="1" smtClean="0"/>
              <a:t>CombineZM</a:t>
            </a:r>
            <a:r>
              <a:rPr lang="en-US" sz="2800" dirty="0" smtClean="0"/>
              <a:t>)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do it automatically?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336" y="4095159"/>
            <a:ext cx="5257800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Automatic solution would make a very interesting final project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50003"/>
            <a:ext cx="414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://www.digital-photography-school.com/an-introduction-to-focus-stacking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8067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 Reading: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Transfer based on only luminance preserves original style better</a:t>
            </a:r>
            <a:endParaRPr lang="en-US" dirty="0"/>
          </a:p>
        </p:txBody>
      </p:sp>
      <p:pic>
        <p:nvPicPr>
          <p:cNvPr id="751618" name="Picture 2" descr="https://web.engr.illinois.edu/~ydong24/cs445/proj2/p2img/scr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2799921"/>
            <a:ext cx="207264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20" name="Picture 4" descr="https://web.engr.illinois.edu/~ydong24/cs445/proj2/p2img/fac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9" y="2799921"/>
            <a:ext cx="188333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22" name="Picture 6" descr="https://web.engr.illinois.edu/~ydong24/cs445/proj2/p2img/screa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81" y="2833688"/>
            <a:ext cx="1843159" cy="2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1624" name="Picture 8" descr="https://web.engr.illinois.edu/~ydong24/cs445/proj2/p2img/scream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39244"/>
            <a:ext cx="1825963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43800" y="6324600"/>
            <a:ext cx="122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Yilin Dong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51909" y="236046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SSD with color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05575" y="237423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SSD only luminance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63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1981200" y="1371600"/>
          <a:ext cx="34417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38" name="Equation" r:id="rId3" imgW="1041120" imgH="355320" progId="Equation.3">
                  <p:embed/>
                </p:oleObj>
              </mc:Choice>
              <mc:Fallback>
                <p:oleObj name="Equation" r:id="rId3" imgW="10411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371600"/>
                        <a:ext cx="3441700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381500" y="5372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553200" y="38100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9800" y="4040188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096000" y="18288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172200" y="2743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825750" y="1981200"/>
          <a:ext cx="3441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98" name="Equation" r:id="rId3" imgW="1041120" imgH="368280" progId="Equation.3">
                  <p:embed/>
                </p:oleObj>
              </mc:Choice>
              <mc:Fallback>
                <p:oleObj name="Equation" r:id="rId3" imgW="104112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0" y="1981200"/>
                        <a:ext cx="34417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143375"/>
          <a:ext cx="39449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99" name="Equation" r:id="rId5" imgW="1193760" imgH="330120" progId="Equation.3">
                  <p:embed/>
                </p:oleObj>
              </mc:Choice>
              <mc:Fallback>
                <p:oleObj name="Equation" r:id="rId5" imgW="1193760" imgH="3301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43375"/>
                        <a:ext cx="39449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879933" y="464820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638800" y="195836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00800" y="685800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today</a:t>
            </a:r>
          </a:p>
          <a:p>
            <a:r>
              <a:rPr lang="en-US" dirty="0" smtClean="0"/>
              <a:t>Single-view 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transfer and blend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9570" name="Picture 2" descr="https://web.engr.illinois.edu/~hoskere2/cs445/proj2/vedst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362199"/>
            <a:ext cx="3109349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2" name="Picture 4" descr="https://web.engr.illinois.edu/~hoskere2/cs445/proj2/st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6226"/>
            <a:ext cx="3071249" cy="18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9574" name="Picture 6" descr="https://web.engr.illinois.edu/~hoskere2/cs445/proj2/vedstarstartrans_bl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65" y="2509838"/>
            <a:ext cx="5736747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35056" y="6291365"/>
            <a:ext cx="18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Vedhus Hoskere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5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transfer/blend</a:t>
            </a:r>
            <a:endParaRPr lang="en-US" dirty="0"/>
          </a:p>
        </p:txBody>
      </p:sp>
      <p:pic>
        <p:nvPicPr>
          <p:cNvPr id="750594" name="Picture 2" descr="https://web.engr.illinois.edu/~mrmillr3/cs445/proj2/headintheclou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32879"/>
            <a:ext cx="4876800" cy="59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63246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 Miller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81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Hole filling by </a:t>
            </a:r>
            <a:r>
              <a:rPr lang="en-US" dirty="0" err="1" smtClean="0"/>
              <a:t>Criminisi</a:t>
            </a:r>
            <a:r>
              <a:rPr lang="en-US" dirty="0" smtClean="0"/>
              <a:t> Method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9" t="25185" r="1667" b="5186"/>
          <a:stretch/>
        </p:blipFill>
        <p:spPr>
          <a:xfrm>
            <a:off x="457200" y="2057400"/>
            <a:ext cx="8610600" cy="3473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056" y="629136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Iou</a:t>
            </a:r>
            <a:r>
              <a:rPr lang="en-US" dirty="0" smtClean="0"/>
              <a:t>-Jen 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2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66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67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22265</TotalTime>
  <Words>1178</Words>
  <Application>Microsoft Office PowerPoint</Application>
  <PresentationFormat>On-screen Show (4:3)</PresentationFormat>
  <Paragraphs>375</Paragraphs>
  <Slides>54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Myriad Roman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1_Lecture1 - Introduction - CP Fall 2010</vt:lpstr>
      <vt:lpstr>Equation</vt:lpstr>
      <vt:lpstr>Photo Editor Photo</vt:lpstr>
      <vt:lpstr>Single-view Metrology and Cameras</vt:lpstr>
      <vt:lpstr>Project 2 Results</vt:lpstr>
      <vt:lpstr>Synthesis</vt:lpstr>
      <vt:lpstr>Synthesis</vt:lpstr>
      <vt:lpstr>Texture transfer</vt:lpstr>
      <vt:lpstr>Texture transfer and blend</vt:lpstr>
      <vt:lpstr>Texture transfer/blend</vt:lpstr>
      <vt:lpstr>Hole filling by Criminisi Method</vt:lpstr>
      <vt:lpstr>Review: Pinhole Camera</vt:lpstr>
      <vt:lpstr>Review: Projection Matrix</vt:lpstr>
      <vt:lpstr>Review: Vanishing Points</vt:lpstr>
      <vt:lpstr>Perspective and weak perspective</vt:lpstr>
      <vt:lpstr>This class</vt:lpstr>
      <vt:lpstr>How to calibrate the camera?</vt:lpstr>
      <vt:lpstr>Calibrating the Camera</vt:lpstr>
      <vt:lpstr>Calibrating the Camera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Two views of a scene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82</cp:revision>
  <dcterms:created xsi:type="dcterms:W3CDTF">2010-08-30T03:58:01Z</dcterms:created>
  <dcterms:modified xsi:type="dcterms:W3CDTF">2015-10-06T02:32:09Z</dcterms:modified>
</cp:coreProperties>
</file>