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0"/>
  </p:notesMasterIdLst>
  <p:sldIdLst>
    <p:sldId id="398" r:id="rId4"/>
    <p:sldId id="459" r:id="rId5"/>
    <p:sldId id="463" r:id="rId6"/>
    <p:sldId id="464" r:id="rId7"/>
    <p:sldId id="399" r:id="rId8"/>
    <p:sldId id="408" r:id="rId9"/>
    <p:sldId id="409" r:id="rId10"/>
    <p:sldId id="410" r:id="rId11"/>
    <p:sldId id="411" r:id="rId12"/>
    <p:sldId id="412" r:id="rId13"/>
    <p:sldId id="45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6" r:id="rId37"/>
    <p:sldId id="441" r:id="rId38"/>
    <p:sldId id="45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42" d="100"/>
          <a:sy n="42" d="100"/>
        </p:scale>
        <p:origin x="5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L0GKp-uvjO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9/29/15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53200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268747" y="28682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A:  </a:t>
            </a:r>
            <a:r>
              <a:rPr lang="en-US" sz="2400" i="1" smtClean="0">
                <a:solidFill>
                  <a:srgbClr val="000000"/>
                </a:solidFill>
              </a:rPr>
              <a:t>Interpolate</a:t>
            </a:r>
            <a:r>
              <a:rPr lang="en-US" sz="2400" smtClean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nearest neighbor, bilinear, Gaussian, bicubic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Check out </a:t>
            </a:r>
            <a:r>
              <a:rPr lang="en-US" smtClean="0">
                <a:solidFill>
                  <a:srgbClr val="000000"/>
                </a:solidFill>
                <a:latin typeface="Courier" pitchFamily="49" charset="0"/>
              </a:rPr>
              <a:t>interp2</a:t>
            </a:r>
            <a:r>
              <a:rPr lang="en-US" smtClean="0">
                <a:solidFill>
                  <a:srgbClr val="000000"/>
                </a:solidFill>
              </a:rPr>
              <a:t> in Matlab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86" y="18288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47733" y="64886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vs. inverse warping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 smtClean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14400" y="1385888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52800" y="1411288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38800" y="1389063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725" y="1397000"/>
            <a:ext cx="19462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0813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569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419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4876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038600" y="4343400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620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620000" y="1219200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248400" y="35052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57200" y="48768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Linear Interpolation</a:t>
            </a:r>
            <a:endParaRPr lang="en-US" sz="2000" dirty="0" smtClean="0">
              <a:solidFill>
                <a:srgbClr val="3333CC"/>
              </a:solidFill>
            </a:endParaRPr>
          </a:p>
          <a:p>
            <a:r>
              <a:rPr lang="en-US" sz="2000" dirty="0" smtClean="0">
                <a:solidFill>
                  <a:srgbClr val="3333CC"/>
                </a:solidFill>
              </a:rPr>
              <a:t>New point: </a:t>
            </a:r>
            <a:r>
              <a:rPr lang="en-US" sz="2000" i="1" dirty="0" smtClean="0">
                <a:solidFill>
                  <a:srgbClr val="3333CC"/>
                </a:solidFill>
              </a:rPr>
              <a:t>(1-t)P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endParaRPr lang="en-US" sz="2000" i="1" dirty="0" smtClean="0">
              <a:solidFill>
                <a:srgbClr val="3333CC"/>
              </a:solidFill>
            </a:endParaRPr>
          </a:p>
          <a:p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733800" y="5259388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593725" y="1901825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682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705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127635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447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6764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2860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419600" y="1066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Now posted!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sz="2000" dirty="0" smtClean="0"/>
              <a:t>Constraints can be from one image (for filtering) or more (for blending)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956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54375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29736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2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29729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15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29722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62450" y="432435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91050" y="360045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Repeat until impossible:</a:t>
            </a:r>
          </a:p>
          <a:p>
            <a:pPr lvl="1"/>
            <a:r>
              <a:rPr lang="en-US" smtClean="0"/>
              <a:t>Select two sites.</a:t>
            </a:r>
          </a:p>
          <a:p>
            <a:pPr lvl="1"/>
            <a:r>
              <a:rPr lang="en-US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619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91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52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91025" y="360997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410075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57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43275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324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38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314700" y="482917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52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314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38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314700" y="432435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33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28975" y="3486150"/>
            <a:ext cx="2360613" cy="2076450"/>
            <a:chOff x="3636" y="2256"/>
            <a:chExt cx="1487" cy="1308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256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713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477"/>
              <a:ext cx="141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713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3034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412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187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3120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smtClean="0"/>
              <a:t>Let </a:t>
            </a:r>
            <a:r>
              <a:rPr lang="en-US" sz="2800" dirty="0" smtClean="0">
                <a:sym typeface="Symbol" pitchFamily="18" charset="2"/>
              </a:rPr>
              <a:t>(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=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i1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i2</a:t>
            </a:r>
            <a:r>
              <a:rPr lang="en-US" sz="2800" dirty="0" smtClean="0"/>
              <a:t> ,..,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i3</a:t>
            </a:r>
            <a:r>
              <a:rPr lang="en-US" sz="2800" dirty="0" smtClean="0"/>
              <a:t>) be the vector of angles in the triangulation </a:t>
            </a:r>
            <a:r>
              <a:rPr lang="en-US" sz="2800" i="1" dirty="0" smtClean="0"/>
              <a:t>T </a:t>
            </a:r>
            <a:r>
              <a:rPr lang="en-US" sz="2800" dirty="0" smtClean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31772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2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3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31765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9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31750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85800" y="4724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 smtClean="0">
                <a:solidFill>
                  <a:srgbClr val="000000"/>
                </a:solidFill>
              </a:rPr>
              <a:t>illegal”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 smtClean="0">
                <a:solidFill>
                  <a:srgbClr val="000000"/>
                </a:solidFill>
              </a:rPr>
              <a:t>iff</a:t>
            </a:r>
            <a:r>
              <a:rPr lang="en-US" sz="2000" dirty="0" smtClean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 smtClean="0">
                <a:solidFill>
                  <a:srgbClr val="000000"/>
                </a:solidFill>
              </a:rPr>
              <a:t>colinear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3975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 smtClean="0"/>
              <a:t>Start with an arbitrary triangulation. Flip any illegal edge until no more exist.</a:t>
            </a:r>
          </a:p>
          <a:p>
            <a:r>
              <a:rPr lang="en-US" sz="2000" dirty="0" smtClean="0"/>
              <a:t>Could take a long time to terminate.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34866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7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8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9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0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1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34873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4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5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6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7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8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9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34852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3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4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5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6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7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34859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0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1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2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3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4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5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34838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39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0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1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2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3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34845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6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7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8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9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0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1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34824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5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6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7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8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9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34831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2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3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4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5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6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7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4419600" y="4800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The DT may be constructed in O(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log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This is what </a:t>
            </a:r>
            <a:r>
              <a:rPr lang="en-US" sz="2000" dirty="0" err="1" smtClean="0"/>
              <a:t>Matlab’s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ourier" pitchFamily="49" charset="0"/>
              </a:rPr>
              <a:t>delaunay</a:t>
            </a:r>
            <a:r>
              <a:rPr lang="en-US" sz="2000" dirty="0" smtClean="0"/>
              <a:t> function uses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16300" y="3606800"/>
            <a:ext cx="2590800" cy="2514600"/>
            <a:chOff x="4032" y="1104"/>
            <a:chExt cx="1632" cy="1584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3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4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5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6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7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8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9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0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1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30600" y="3790950"/>
            <a:ext cx="2038350" cy="2082800"/>
            <a:chOff x="3768" y="1556"/>
            <a:chExt cx="1284" cy="1312"/>
          </a:xfrm>
        </p:grpSpPr>
        <p:sp>
          <p:nvSpPr>
            <p:cNvPr id="35856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7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8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0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1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2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3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79800" y="3732213"/>
            <a:ext cx="2147888" cy="2200275"/>
            <a:chOff x="4072" y="1183"/>
            <a:chExt cx="1353" cy="1386"/>
          </a:xfrm>
        </p:grpSpPr>
        <p:sp>
          <p:nvSpPr>
            <p:cNvPr id="35848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49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0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1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2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3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4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5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128" y="6351917"/>
            <a:ext cx="624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 smtClean="0"/>
              <a:t>Assume t = [0,1]</a:t>
            </a:r>
          </a:p>
          <a:p>
            <a:r>
              <a:rPr lang="en-US" sz="2800" dirty="0" smtClean="0"/>
              <a:t>Simple linear interpolation of each feature pair</a:t>
            </a:r>
          </a:p>
          <a:p>
            <a:pPr lvl="1"/>
            <a:r>
              <a:rPr lang="en-US" sz="2400" dirty="0" smtClean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3352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532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Slide by Durand and Freeman</a:t>
            </a:r>
            <a:endParaRPr lang="ru-RU" sz="1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066800" y="16764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00400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Pinhole camera: start of perspective geometry</a:t>
            </a:r>
          </a:p>
          <a:p>
            <a:pPr lvl="1"/>
            <a:endParaRPr lang="en-US" dirty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Single-view metrology: measuring 3D distances from an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8265"/>
            <a:ext cx="7772400" cy="304800"/>
          </a:xfrm>
        </p:spPr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http://youtube.com/watch?v=nUDIoN-_Hxs</a:t>
            </a:r>
            <a:endParaRPr lang="ru-RU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2895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124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3693" y="4191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n-US" smtClean="0"/>
              <a:t>Given a coordinate transform </a:t>
            </a:r>
            <a:r>
              <a:rPr lang="en-US" i="1" smtClean="0"/>
              <a:t>(x’,y’)</a:t>
            </a:r>
            <a:r>
              <a:rPr lang="en-US" b="1" i="1" smtClean="0"/>
              <a:t> </a:t>
            </a:r>
            <a:r>
              <a:rPr lang="en-US" smtClean="0"/>
              <a:t>=</a:t>
            </a:r>
            <a:r>
              <a:rPr lang="en-US" b="1" i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and a source image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), how do we compute a transformed image </a:t>
            </a:r>
            <a:r>
              <a:rPr lang="en-US" i="1" smtClean="0"/>
              <a:t>g(x’,y’)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25675" y="2819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791200" y="2835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 smtClean="0">
                <a:solidFill>
                  <a:srgbClr val="000000"/>
                </a:solidFill>
              </a:rPr>
              <a:t>x’,y</a:t>
            </a:r>
            <a:r>
              <a:rPr lang="en-US" sz="2400" dirty="0" smtClean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Known as “</a:t>
            </a:r>
            <a:r>
              <a:rPr lang="en-US" sz="2000" dirty="0" err="1" smtClean="0">
                <a:solidFill>
                  <a:srgbClr val="000000"/>
                </a:solidFill>
              </a:rPr>
              <a:t>splatting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6800" y="12954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problem with this approach?  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265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18715</TotalTime>
  <Words>1391</Words>
  <Application>Microsoft Office PowerPoint</Application>
  <PresentationFormat>On-screen Show (4:3)</PresentationFormat>
  <Paragraphs>244</Paragraphs>
  <Slides>36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Courier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Project 3: Gradient Domain Editing</vt:lpstr>
      <vt:lpstr>2D image transformations</vt:lpstr>
      <vt:lpstr>Take-home Question</vt:lpstr>
      <vt:lpstr>Today: Morphing</vt:lpstr>
      <vt:lpstr>Image warping</vt:lpstr>
      <vt:lpstr>Forward warping</vt:lpstr>
      <vt:lpstr>Forward warping</vt:lpstr>
      <vt:lpstr>Inverse warping</vt:lpstr>
      <vt:lpstr>Inverse warping</vt:lpstr>
      <vt:lpstr>Bilinear Interpolation</vt:lpstr>
      <vt:lpstr>Forward vs. inverse warping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56</cp:revision>
  <dcterms:created xsi:type="dcterms:W3CDTF">2010-08-30T03:58:01Z</dcterms:created>
  <dcterms:modified xsi:type="dcterms:W3CDTF">2015-09-29T14:06:56Z</dcterms:modified>
</cp:coreProperties>
</file>