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3"/>
  </p:notesMasterIdLst>
  <p:sldIdLst>
    <p:sldId id="398" r:id="rId3"/>
    <p:sldId id="457" r:id="rId4"/>
    <p:sldId id="470" r:id="rId5"/>
    <p:sldId id="476" r:id="rId6"/>
    <p:sldId id="467" r:id="rId7"/>
    <p:sldId id="468" r:id="rId8"/>
    <p:sldId id="477" r:id="rId9"/>
    <p:sldId id="465" r:id="rId10"/>
    <p:sldId id="466" r:id="rId11"/>
    <p:sldId id="464" r:id="rId12"/>
    <p:sldId id="415" r:id="rId13"/>
    <p:sldId id="420" r:id="rId14"/>
    <p:sldId id="419" r:id="rId15"/>
    <p:sldId id="460" r:id="rId16"/>
    <p:sldId id="437" r:id="rId17"/>
    <p:sldId id="416" r:id="rId18"/>
    <p:sldId id="422" r:id="rId19"/>
    <p:sldId id="421" r:id="rId20"/>
    <p:sldId id="400" r:id="rId21"/>
    <p:sldId id="417" r:id="rId22"/>
    <p:sldId id="449" r:id="rId23"/>
    <p:sldId id="450" r:id="rId24"/>
    <p:sldId id="425" r:id="rId25"/>
    <p:sldId id="426" r:id="rId26"/>
    <p:sldId id="427" r:id="rId27"/>
    <p:sldId id="432" r:id="rId28"/>
    <p:sldId id="433" r:id="rId29"/>
    <p:sldId id="434" r:id="rId30"/>
    <p:sldId id="436" r:id="rId31"/>
    <p:sldId id="435" r:id="rId32"/>
    <p:sldId id="403" r:id="rId33"/>
    <p:sldId id="405" r:id="rId34"/>
    <p:sldId id="455" r:id="rId35"/>
    <p:sldId id="406" r:id="rId36"/>
    <p:sldId id="451" r:id="rId37"/>
    <p:sldId id="452" r:id="rId38"/>
    <p:sldId id="453" r:id="rId39"/>
    <p:sldId id="454" r:id="rId40"/>
    <p:sldId id="407" r:id="rId41"/>
    <p:sldId id="409" r:id="rId42"/>
    <p:sldId id="438" r:id="rId43"/>
    <p:sldId id="439" r:id="rId44"/>
    <p:sldId id="440" r:id="rId45"/>
    <p:sldId id="446" r:id="rId46"/>
    <p:sldId id="447" r:id="rId47"/>
    <p:sldId id="471" r:id="rId48"/>
    <p:sldId id="472" r:id="rId49"/>
    <p:sldId id="473" r:id="rId50"/>
    <p:sldId id="441" r:id="rId51"/>
    <p:sldId id="442" r:id="rId52"/>
    <p:sldId id="443" r:id="rId53"/>
    <p:sldId id="410" r:id="rId54"/>
    <p:sldId id="413" r:id="rId55"/>
    <p:sldId id="411" r:id="rId56"/>
    <p:sldId id="444" r:id="rId57"/>
    <p:sldId id="480" r:id="rId58"/>
    <p:sldId id="445" r:id="rId59"/>
    <p:sldId id="448" r:id="rId60"/>
    <p:sldId id="414" r:id="rId61"/>
    <p:sldId id="456" r:id="rId62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462" autoAdjust="0"/>
  </p:normalViewPr>
  <p:slideViewPr>
    <p:cSldViewPr>
      <p:cViewPr varScale="1">
        <p:scale>
          <a:sx n="45" d="100"/>
          <a:sy n="45" d="100"/>
        </p:scale>
        <p:origin x="49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49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5" tIns="46417" rIns="92835" bIns="46417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7"/>
            <a:ext cx="5608320" cy="4156234"/>
          </a:xfrm>
          <a:prstGeom prst="rect">
            <a:avLst/>
          </a:prstGeom>
        </p:spPr>
        <p:txBody>
          <a:bodyPr vert="horz" lIns="92835" tIns="46417" rIns="92835" bIns="4641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24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Draw on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3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pixels completely replaced, color of foreground changed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86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9/21/2015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9/21/2015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9/21/2015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uardian.co.uk/world/2010/sep/16/mubarak-doctored-red-carpet-pictur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eb.engr.illinois.edu/~ramados2/cs445/proj1/" TargetMode="External"/><Relationship Id="rId3" Type="http://schemas.openxmlformats.org/officeDocument/2006/relationships/hyperlink" Target="http://web.engr.illinois.edu/~dubey3/cs445/proj1/" TargetMode="External"/><Relationship Id="rId7" Type="http://schemas.openxmlformats.org/officeDocument/2006/relationships/hyperlink" Target="http://web.engr.illinois.edu/~mwakaba2/cs445/proj1/" TargetMode="External"/><Relationship Id="rId2" Type="http://schemas.openxmlformats.org/officeDocument/2006/relationships/hyperlink" Target="http://web.engr.illinois.edu/~ulzeean2/cs445/proj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b.engr.illinois.edu/~jian3/cs445/proj1/" TargetMode="External"/><Relationship Id="rId5" Type="http://schemas.openxmlformats.org/officeDocument/2006/relationships/hyperlink" Target="http://web.engr.illinois.edu/~aaelsay2/cs445/proj1/" TargetMode="External"/><Relationship Id="rId4" Type="http://schemas.openxmlformats.org/officeDocument/2006/relationships/hyperlink" Target="http://web.engr.illinois.edu/~yhsu30/cs445/proj1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9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emf"/><Relationship Id="rId2" Type="http://schemas.openxmlformats.org/officeDocument/2006/relationships/hyperlink" Target="http://www.cs.huji.ac.il/~yweiss/Coloriz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http://4.bp.blogspot.com/_7RvRi0nbMCc/S9X8B0wlKUI/AAAAAAAAAAs/FRPvL6N5Q20/s1600/magritte_ma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-820808"/>
            <a:ext cx="5571601" cy="7678808"/>
          </a:xfrm>
          <a:prstGeom prst="rect">
            <a:avLst/>
          </a:prstGeom>
          <a:noFill/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0" y="2057400"/>
            <a:ext cx="9144000" cy="1143000"/>
          </a:xfrm>
          <a:solidFill>
            <a:schemeClr val="bg1">
              <a:alpha val="9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Blending and Compositing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752600" y="4495800"/>
            <a:ext cx="5579853" cy="106680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09/22/15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Class: </a:t>
            </a:r>
            <a:r>
              <a:rPr lang="en-US" dirty="0" smtClean="0"/>
              <a:t>cutting out objects</a:t>
            </a:r>
            <a:endParaRPr lang="en-US" dirty="0"/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2" cstate="print"/>
          <a:srcRect l="5400" t="11733" r="71200" b="31733"/>
          <a:stretch>
            <a:fillRect/>
          </a:stretch>
        </p:blipFill>
        <p:spPr bwMode="auto">
          <a:xfrm>
            <a:off x="4781909" y="1230149"/>
            <a:ext cx="3548491" cy="482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3657600" cy="48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564359" y="3502325"/>
            <a:ext cx="2334116" cy="2697087"/>
          </a:xfrm>
          <a:custGeom>
            <a:avLst/>
            <a:gdLst>
              <a:gd name="connsiteX0" fmla="*/ 1367958 w 2334116"/>
              <a:gd name="connsiteY0" fmla="*/ 103517 h 2697087"/>
              <a:gd name="connsiteX1" fmla="*/ 1350705 w 2334116"/>
              <a:gd name="connsiteY1" fmla="*/ 51758 h 2697087"/>
              <a:gd name="connsiteX2" fmla="*/ 1074660 w 2334116"/>
              <a:gd name="connsiteY2" fmla="*/ 0 h 2697087"/>
              <a:gd name="connsiteX3" fmla="*/ 1005649 w 2334116"/>
              <a:gd name="connsiteY3" fmla="*/ 34505 h 2697087"/>
              <a:gd name="connsiteX4" fmla="*/ 971143 w 2334116"/>
              <a:gd name="connsiteY4" fmla="*/ 86264 h 2697087"/>
              <a:gd name="connsiteX5" fmla="*/ 919384 w 2334116"/>
              <a:gd name="connsiteY5" fmla="*/ 120769 h 2697087"/>
              <a:gd name="connsiteX6" fmla="*/ 884879 w 2334116"/>
              <a:gd name="connsiteY6" fmla="*/ 172528 h 2697087"/>
              <a:gd name="connsiteX7" fmla="*/ 867626 w 2334116"/>
              <a:gd name="connsiteY7" fmla="*/ 224286 h 2697087"/>
              <a:gd name="connsiteX8" fmla="*/ 815867 w 2334116"/>
              <a:gd name="connsiteY8" fmla="*/ 258792 h 2697087"/>
              <a:gd name="connsiteX9" fmla="*/ 712350 w 2334116"/>
              <a:gd name="connsiteY9" fmla="*/ 431320 h 2697087"/>
              <a:gd name="connsiteX10" fmla="*/ 677845 w 2334116"/>
              <a:gd name="connsiteY10" fmla="*/ 534837 h 2697087"/>
              <a:gd name="connsiteX11" fmla="*/ 660592 w 2334116"/>
              <a:gd name="connsiteY11" fmla="*/ 586596 h 2697087"/>
              <a:gd name="connsiteX12" fmla="*/ 643339 w 2334116"/>
              <a:gd name="connsiteY12" fmla="*/ 690113 h 2697087"/>
              <a:gd name="connsiteX13" fmla="*/ 626086 w 2334116"/>
              <a:gd name="connsiteY13" fmla="*/ 741871 h 2697087"/>
              <a:gd name="connsiteX14" fmla="*/ 608833 w 2334116"/>
              <a:gd name="connsiteY14" fmla="*/ 810883 h 2697087"/>
              <a:gd name="connsiteX15" fmla="*/ 574328 w 2334116"/>
              <a:gd name="connsiteY15" fmla="*/ 914400 h 2697087"/>
              <a:gd name="connsiteX16" fmla="*/ 522569 w 2334116"/>
              <a:gd name="connsiteY16" fmla="*/ 966158 h 2697087"/>
              <a:gd name="connsiteX17" fmla="*/ 470811 w 2334116"/>
              <a:gd name="connsiteY17" fmla="*/ 1086928 h 2697087"/>
              <a:gd name="connsiteX18" fmla="*/ 401799 w 2334116"/>
              <a:gd name="connsiteY18" fmla="*/ 1242203 h 2697087"/>
              <a:gd name="connsiteX19" fmla="*/ 367294 w 2334116"/>
              <a:gd name="connsiteY19" fmla="*/ 1345720 h 2697087"/>
              <a:gd name="connsiteX20" fmla="*/ 350041 w 2334116"/>
              <a:gd name="connsiteY20" fmla="*/ 1414732 h 2697087"/>
              <a:gd name="connsiteX21" fmla="*/ 298283 w 2334116"/>
              <a:gd name="connsiteY21" fmla="*/ 1518249 h 2697087"/>
              <a:gd name="connsiteX22" fmla="*/ 246524 w 2334116"/>
              <a:gd name="connsiteY22" fmla="*/ 1552754 h 2697087"/>
              <a:gd name="connsiteX23" fmla="*/ 177513 w 2334116"/>
              <a:gd name="connsiteY23" fmla="*/ 1656271 h 2697087"/>
              <a:gd name="connsiteX24" fmla="*/ 56743 w 2334116"/>
              <a:gd name="connsiteY24" fmla="*/ 1811547 h 2697087"/>
              <a:gd name="connsiteX25" fmla="*/ 22237 w 2334116"/>
              <a:gd name="connsiteY25" fmla="*/ 1915064 h 2697087"/>
              <a:gd name="connsiteX26" fmla="*/ 4984 w 2334116"/>
              <a:gd name="connsiteY26" fmla="*/ 1966822 h 2697087"/>
              <a:gd name="connsiteX27" fmla="*/ 22237 w 2334116"/>
              <a:gd name="connsiteY27" fmla="*/ 2570671 h 2697087"/>
              <a:gd name="connsiteX28" fmla="*/ 73996 w 2334116"/>
              <a:gd name="connsiteY28" fmla="*/ 2587924 h 2697087"/>
              <a:gd name="connsiteX29" fmla="*/ 160260 w 2334116"/>
              <a:gd name="connsiteY29" fmla="*/ 2622430 h 2697087"/>
              <a:gd name="connsiteX30" fmla="*/ 298283 w 2334116"/>
              <a:gd name="connsiteY30" fmla="*/ 2656935 h 2697087"/>
              <a:gd name="connsiteX31" fmla="*/ 470811 w 2334116"/>
              <a:gd name="connsiteY31" fmla="*/ 2691441 h 2697087"/>
              <a:gd name="connsiteX32" fmla="*/ 643339 w 2334116"/>
              <a:gd name="connsiteY32" fmla="*/ 2674188 h 2697087"/>
              <a:gd name="connsiteX33" fmla="*/ 798615 w 2334116"/>
              <a:gd name="connsiteY33" fmla="*/ 2656935 h 2697087"/>
              <a:gd name="connsiteX34" fmla="*/ 1454222 w 2334116"/>
              <a:gd name="connsiteY34" fmla="*/ 2674188 h 2697087"/>
              <a:gd name="connsiteX35" fmla="*/ 1885543 w 2334116"/>
              <a:gd name="connsiteY35" fmla="*/ 2656935 h 2697087"/>
              <a:gd name="connsiteX36" fmla="*/ 2109830 w 2334116"/>
              <a:gd name="connsiteY36" fmla="*/ 2605177 h 2697087"/>
              <a:gd name="connsiteX37" fmla="*/ 2213347 w 2334116"/>
              <a:gd name="connsiteY37" fmla="*/ 2587924 h 2697087"/>
              <a:gd name="connsiteX38" fmla="*/ 2316864 w 2334116"/>
              <a:gd name="connsiteY38" fmla="*/ 2536166 h 2697087"/>
              <a:gd name="connsiteX39" fmla="*/ 2334116 w 2334116"/>
              <a:gd name="connsiteY39" fmla="*/ 2484407 h 2697087"/>
              <a:gd name="connsiteX40" fmla="*/ 2316864 w 2334116"/>
              <a:gd name="connsiteY40" fmla="*/ 1828800 h 2697087"/>
              <a:gd name="connsiteX41" fmla="*/ 2299611 w 2334116"/>
              <a:gd name="connsiteY41" fmla="*/ 1708030 h 2697087"/>
              <a:gd name="connsiteX42" fmla="*/ 2247852 w 2334116"/>
              <a:gd name="connsiteY42" fmla="*/ 1518249 h 2697087"/>
              <a:gd name="connsiteX43" fmla="*/ 2230599 w 2334116"/>
              <a:gd name="connsiteY43" fmla="*/ 1362973 h 2697087"/>
              <a:gd name="connsiteX44" fmla="*/ 2196094 w 2334116"/>
              <a:gd name="connsiteY44" fmla="*/ 1311215 h 2697087"/>
              <a:gd name="connsiteX45" fmla="*/ 2178841 w 2334116"/>
              <a:gd name="connsiteY45" fmla="*/ 1259456 h 2697087"/>
              <a:gd name="connsiteX46" fmla="*/ 2109830 w 2334116"/>
              <a:gd name="connsiteY46" fmla="*/ 1155939 h 2697087"/>
              <a:gd name="connsiteX47" fmla="*/ 2023566 w 2334116"/>
              <a:gd name="connsiteY47" fmla="*/ 1069675 h 2697087"/>
              <a:gd name="connsiteX48" fmla="*/ 1920049 w 2334116"/>
              <a:gd name="connsiteY48" fmla="*/ 1035169 h 2697087"/>
              <a:gd name="connsiteX49" fmla="*/ 1816532 w 2334116"/>
              <a:gd name="connsiteY49" fmla="*/ 966158 h 2697087"/>
              <a:gd name="connsiteX50" fmla="*/ 1782026 w 2334116"/>
              <a:gd name="connsiteY50" fmla="*/ 897147 h 2697087"/>
              <a:gd name="connsiteX51" fmla="*/ 1747520 w 2334116"/>
              <a:gd name="connsiteY51" fmla="*/ 793630 h 2697087"/>
              <a:gd name="connsiteX52" fmla="*/ 1747520 w 2334116"/>
              <a:gd name="connsiteY52" fmla="*/ 51758 h 2697087"/>
              <a:gd name="connsiteX53" fmla="*/ 1695762 w 2334116"/>
              <a:gd name="connsiteY53" fmla="*/ 17252 h 2697087"/>
              <a:gd name="connsiteX54" fmla="*/ 1609498 w 2334116"/>
              <a:gd name="connsiteY54" fmla="*/ 34505 h 2697087"/>
              <a:gd name="connsiteX55" fmla="*/ 1505981 w 2334116"/>
              <a:gd name="connsiteY55" fmla="*/ 69011 h 2697087"/>
              <a:gd name="connsiteX56" fmla="*/ 1298947 w 2334116"/>
              <a:gd name="connsiteY56" fmla="*/ 69011 h 269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334116" h="2697087">
                <a:moveTo>
                  <a:pt x="1367958" y="103517"/>
                </a:moveTo>
                <a:cubicBezTo>
                  <a:pt x="1362207" y="86264"/>
                  <a:pt x="1365504" y="62329"/>
                  <a:pt x="1350705" y="51758"/>
                </a:cubicBezTo>
                <a:cubicBezTo>
                  <a:pt x="1290557" y="8795"/>
                  <a:pt x="1127340" y="5268"/>
                  <a:pt x="1074660" y="0"/>
                </a:cubicBezTo>
                <a:cubicBezTo>
                  <a:pt x="1051656" y="11502"/>
                  <a:pt x="1025407" y="18040"/>
                  <a:pt x="1005649" y="34505"/>
                </a:cubicBezTo>
                <a:cubicBezTo>
                  <a:pt x="989720" y="47780"/>
                  <a:pt x="985805" y="71602"/>
                  <a:pt x="971143" y="86264"/>
                </a:cubicBezTo>
                <a:cubicBezTo>
                  <a:pt x="956481" y="100926"/>
                  <a:pt x="936637" y="109267"/>
                  <a:pt x="919384" y="120769"/>
                </a:cubicBezTo>
                <a:cubicBezTo>
                  <a:pt x="907882" y="138022"/>
                  <a:pt x="894152" y="153982"/>
                  <a:pt x="884879" y="172528"/>
                </a:cubicBezTo>
                <a:cubicBezTo>
                  <a:pt x="876746" y="188794"/>
                  <a:pt x="878987" y="210085"/>
                  <a:pt x="867626" y="224286"/>
                </a:cubicBezTo>
                <a:cubicBezTo>
                  <a:pt x="854673" y="240478"/>
                  <a:pt x="833120" y="247290"/>
                  <a:pt x="815867" y="258792"/>
                </a:cubicBezTo>
                <a:cubicBezTo>
                  <a:pt x="775365" y="319545"/>
                  <a:pt x="738874" y="365009"/>
                  <a:pt x="712350" y="431320"/>
                </a:cubicBezTo>
                <a:cubicBezTo>
                  <a:pt x="698842" y="465091"/>
                  <a:pt x="689347" y="500331"/>
                  <a:pt x="677845" y="534837"/>
                </a:cubicBezTo>
                <a:cubicBezTo>
                  <a:pt x="672094" y="552090"/>
                  <a:pt x="663582" y="568657"/>
                  <a:pt x="660592" y="586596"/>
                </a:cubicBezTo>
                <a:cubicBezTo>
                  <a:pt x="654841" y="621102"/>
                  <a:pt x="650928" y="655964"/>
                  <a:pt x="643339" y="690113"/>
                </a:cubicBezTo>
                <a:cubicBezTo>
                  <a:pt x="639394" y="707866"/>
                  <a:pt x="631082" y="724385"/>
                  <a:pt x="626086" y="741871"/>
                </a:cubicBezTo>
                <a:cubicBezTo>
                  <a:pt x="619572" y="764671"/>
                  <a:pt x="615647" y="788171"/>
                  <a:pt x="608833" y="810883"/>
                </a:cubicBezTo>
                <a:cubicBezTo>
                  <a:pt x="598382" y="845721"/>
                  <a:pt x="600047" y="888681"/>
                  <a:pt x="574328" y="914400"/>
                </a:cubicBezTo>
                <a:lnTo>
                  <a:pt x="522569" y="966158"/>
                </a:lnTo>
                <a:cubicBezTo>
                  <a:pt x="476930" y="1148710"/>
                  <a:pt x="538893" y="933741"/>
                  <a:pt x="470811" y="1086928"/>
                </a:cubicBezTo>
                <a:cubicBezTo>
                  <a:pt x="388690" y="1271702"/>
                  <a:pt x="479887" y="1125073"/>
                  <a:pt x="401799" y="1242203"/>
                </a:cubicBezTo>
                <a:cubicBezTo>
                  <a:pt x="390297" y="1276709"/>
                  <a:pt x="376116" y="1310434"/>
                  <a:pt x="367294" y="1345720"/>
                </a:cubicBezTo>
                <a:cubicBezTo>
                  <a:pt x="361543" y="1368724"/>
                  <a:pt x="356555" y="1391932"/>
                  <a:pt x="350041" y="1414732"/>
                </a:cubicBezTo>
                <a:cubicBezTo>
                  <a:pt x="338816" y="1454019"/>
                  <a:pt x="328526" y="1488006"/>
                  <a:pt x="298283" y="1518249"/>
                </a:cubicBezTo>
                <a:cubicBezTo>
                  <a:pt x="283621" y="1532911"/>
                  <a:pt x="263777" y="1541252"/>
                  <a:pt x="246524" y="1552754"/>
                </a:cubicBezTo>
                <a:cubicBezTo>
                  <a:pt x="213528" y="1651741"/>
                  <a:pt x="252900" y="1559345"/>
                  <a:pt x="177513" y="1656271"/>
                </a:cubicBezTo>
                <a:cubicBezTo>
                  <a:pt x="33054" y="1842003"/>
                  <a:pt x="174251" y="1694037"/>
                  <a:pt x="56743" y="1811547"/>
                </a:cubicBezTo>
                <a:lnTo>
                  <a:pt x="22237" y="1915064"/>
                </a:lnTo>
                <a:lnTo>
                  <a:pt x="4984" y="1966822"/>
                </a:lnTo>
                <a:cubicBezTo>
                  <a:pt x="10735" y="2168105"/>
                  <a:pt x="0" y="2370537"/>
                  <a:pt x="22237" y="2570671"/>
                </a:cubicBezTo>
                <a:cubicBezTo>
                  <a:pt x="24245" y="2588746"/>
                  <a:pt x="56968" y="2581538"/>
                  <a:pt x="73996" y="2587924"/>
                </a:cubicBezTo>
                <a:cubicBezTo>
                  <a:pt x="102994" y="2598798"/>
                  <a:pt x="131262" y="2611556"/>
                  <a:pt x="160260" y="2622430"/>
                </a:cubicBezTo>
                <a:cubicBezTo>
                  <a:pt x="239139" y="2652010"/>
                  <a:pt x="195312" y="2631193"/>
                  <a:pt x="298283" y="2656935"/>
                </a:cubicBezTo>
                <a:cubicBezTo>
                  <a:pt x="458896" y="2697087"/>
                  <a:pt x="174894" y="2649167"/>
                  <a:pt x="470811" y="2691441"/>
                </a:cubicBezTo>
                <a:lnTo>
                  <a:pt x="643339" y="2674188"/>
                </a:lnTo>
                <a:cubicBezTo>
                  <a:pt x="695130" y="2668736"/>
                  <a:pt x="746538" y="2656935"/>
                  <a:pt x="798615" y="2656935"/>
                </a:cubicBezTo>
                <a:cubicBezTo>
                  <a:pt x="1017226" y="2656935"/>
                  <a:pt x="1235686" y="2668437"/>
                  <a:pt x="1454222" y="2674188"/>
                </a:cubicBezTo>
                <a:cubicBezTo>
                  <a:pt x="1597996" y="2668437"/>
                  <a:pt x="1741973" y="2666506"/>
                  <a:pt x="1885543" y="2656935"/>
                </a:cubicBezTo>
                <a:cubicBezTo>
                  <a:pt x="1927081" y="2654166"/>
                  <a:pt x="2090896" y="2608333"/>
                  <a:pt x="2109830" y="2605177"/>
                </a:cubicBezTo>
                <a:lnTo>
                  <a:pt x="2213347" y="2587924"/>
                </a:lnTo>
                <a:cubicBezTo>
                  <a:pt x="2247441" y="2576559"/>
                  <a:pt x="2292542" y="2566569"/>
                  <a:pt x="2316864" y="2536166"/>
                </a:cubicBezTo>
                <a:cubicBezTo>
                  <a:pt x="2328225" y="2521965"/>
                  <a:pt x="2328365" y="2501660"/>
                  <a:pt x="2334116" y="2484407"/>
                </a:cubicBezTo>
                <a:cubicBezTo>
                  <a:pt x="2328365" y="2265871"/>
                  <a:pt x="2326570" y="2047196"/>
                  <a:pt x="2316864" y="1828800"/>
                </a:cubicBezTo>
                <a:cubicBezTo>
                  <a:pt x="2315058" y="1788175"/>
                  <a:pt x="2308755" y="1747654"/>
                  <a:pt x="2299611" y="1708030"/>
                </a:cubicBezTo>
                <a:cubicBezTo>
                  <a:pt x="2256628" y="1521772"/>
                  <a:pt x="2271596" y="1684458"/>
                  <a:pt x="2247852" y="1518249"/>
                </a:cubicBezTo>
                <a:cubicBezTo>
                  <a:pt x="2240487" y="1466695"/>
                  <a:pt x="2243229" y="1413495"/>
                  <a:pt x="2230599" y="1362973"/>
                </a:cubicBezTo>
                <a:cubicBezTo>
                  <a:pt x="2225570" y="1342857"/>
                  <a:pt x="2205367" y="1329761"/>
                  <a:pt x="2196094" y="1311215"/>
                </a:cubicBezTo>
                <a:cubicBezTo>
                  <a:pt x="2187961" y="1294949"/>
                  <a:pt x="2187673" y="1275354"/>
                  <a:pt x="2178841" y="1259456"/>
                </a:cubicBezTo>
                <a:cubicBezTo>
                  <a:pt x="2158701" y="1223204"/>
                  <a:pt x="2132834" y="1190445"/>
                  <a:pt x="2109830" y="1155939"/>
                </a:cubicBezTo>
                <a:cubicBezTo>
                  <a:pt x="2078352" y="1108722"/>
                  <a:pt x="2078046" y="1093889"/>
                  <a:pt x="2023566" y="1069675"/>
                </a:cubicBezTo>
                <a:cubicBezTo>
                  <a:pt x="1990329" y="1054903"/>
                  <a:pt x="1950313" y="1055345"/>
                  <a:pt x="1920049" y="1035169"/>
                </a:cubicBezTo>
                <a:lnTo>
                  <a:pt x="1816532" y="966158"/>
                </a:lnTo>
                <a:cubicBezTo>
                  <a:pt x="1805030" y="943154"/>
                  <a:pt x="1791578" y="921026"/>
                  <a:pt x="1782026" y="897147"/>
                </a:cubicBezTo>
                <a:cubicBezTo>
                  <a:pt x="1768518" y="863376"/>
                  <a:pt x="1747520" y="793630"/>
                  <a:pt x="1747520" y="793630"/>
                </a:cubicBezTo>
                <a:cubicBezTo>
                  <a:pt x="1759032" y="563387"/>
                  <a:pt x="1783976" y="279611"/>
                  <a:pt x="1747520" y="51758"/>
                </a:cubicBezTo>
                <a:cubicBezTo>
                  <a:pt x="1744244" y="31283"/>
                  <a:pt x="1713015" y="28754"/>
                  <a:pt x="1695762" y="17252"/>
                </a:cubicBezTo>
                <a:cubicBezTo>
                  <a:pt x="1667007" y="23003"/>
                  <a:pt x="1637789" y="26789"/>
                  <a:pt x="1609498" y="34505"/>
                </a:cubicBezTo>
                <a:cubicBezTo>
                  <a:pt x="1574407" y="44075"/>
                  <a:pt x="1542353" y="69011"/>
                  <a:pt x="1505981" y="69011"/>
                </a:cubicBezTo>
                <a:lnTo>
                  <a:pt x="1298947" y="69011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4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How do I put an object from one image into another?</a:t>
            </a:r>
            <a:endParaRPr lang="en-US" dirty="0"/>
          </a:p>
        </p:txBody>
      </p:sp>
      <p:pic>
        <p:nvPicPr>
          <p:cNvPr id="364547" name="Picture 3" descr="C:\Users\Hoiem\Documents\Classes\Computational Photography - Fall 2010\projects\cloning\samples\i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743200"/>
            <a:ext cx="4291584" cy="3218688"/>
          </a:xfrm>
          <a:prstGeom prst="rect">
            <a:avLst/>
          </a:prstGeom>
          <a:noFill/>
        </p:spPr>
      </p:pic>
      <p:pic>
        <p:nvPicPr>
          <p:cNvPr id="364548" name="Picture 4" descr="C:\Users\Hoiem\Documents\Classes\Computational Photography - Fall 2010\projects\cloning\samples\pengu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81400"/>
            <a:ext cx="1234897" cy="18542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905000" y="4114800"/>
            <a:ext cx="7620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6"/>
          </p:cNvCxnSpPr>
          <p:nvPr/>
        </p:nvCxnSpPr>
        <p:spPr>
          <a:xfrm>
            <a:off x="2667000" y="4686300"/>
            <a:ext cx="3048000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Compositing</a:t>
            </a:r>
          </a:p>
        </p:txBody>
      </p:sp>
      <p:pic>
        <p:nvPicPr>
          <p:cNvPr id="4679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00400"/>
            <a:ext cx="39338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79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752600"/>
            <a:ext cx="4138613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Some slides from Efros/Seitz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pic>
        <p:nvPicPr>
          <p:cNvPr id="367620" name="Picture 4" descr="US President Barack Obama leads President Hosni Mubarak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90600"/>
            <a:ext cx="4381500" cy="2628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981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pic>
        <p:nvPicPr>
          <p:cNvPr id="367622" name="Picture 6" descr="Al-Ahram's Photoshopped image of President Hosni Mubarak at the Middle East peace talk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400" y="3733800"/>
            <a:ext cx="4699000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smtClean="0">
                <a:hlinkClick r:id="rId4"/>
              </a:rPr>
              <a:t>http://www.guardian.co.uk/world/2010/sep/16/mubarak-doctored-red-carpet-picture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981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pic>
        <p:nvPicPr>
          <p:cNvPr id="414724" name="Picture 4" descr="http://www.sree.net/teaching/lateditors_files/7235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44398"/>
            <a:ext cx="3962400" cy="278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6" name="Picture 6" descr="http://www.sree.net/teaching/lateditors_files/7235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57312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8" name="Picture 8" descr="http://www.sree.net/teaching/lateditors_files/72352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57312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5200" y="6444734"/>
            <a:ext cx="257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Walski</a:t>
            </a:r>
            <a:r>
              <a:rPr lang="en-US" dirty="0" smtClean="0"/>
              <a:t>, LA Times,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Cut and paste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Poisson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914400" y="990600"/>
            <a:ext cx="7315200" cy="551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1066800" y="12954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990600"/>
            <a:ext cx="611257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Method: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Segment using intelligent scissors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Paste foreground pixels onto target region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2209800" y="13716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pic>
        <p:nvPicPr>
          <p:cNvPr id="38195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362200"/>
            <a:ext cx="1600200" cy="3035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8400" y="1066800"/>
            <a:ext cx="607012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Problems: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Small segmentation errors noticeable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Pixels are too blocky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Won’t work for semi-transparent materials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Feathering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Near object boundary pixel values come partly from foreground and partly from background</a:t>
            </a:r>
            <a:endParaRPr lang="en-US" dirty="0"/>
          </a:p>
        </p:txBody>
      </p:sp>
      <p:pic>
        <p:nvPicPr>
          <p:cNvPr id="379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95600"/>
            <a:ext cx="16002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819400"/>
            <a:ext cx="1879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267200" y="4343400"/>
            <a:ext cx="914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1: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tips</a:t>
            </a:r>
          </a:p>
          <a:p>
            <a:pPr lvl="1"/>
            <a:r>
              <a:rPr lang="en-US" dirty="0" smtClean="0"/>
              <a:t>Display/save Laplacian images using mat2gray or </a:t>
            </a:r>
            <a:r>
              <a:rPr lang="en-US" dirty="0" err="1" smtClean="0"/>
              <a:t>imagesc</a:t>
            </a:r>
            <a:r>
              <a:rPr lang="en-US" dirty="0" smtClean="0"/>
              <a:t>   (</a:t>
            </a:r>
            <a:r>
              <a:rPr lang="en-US" dirty="0" err="1" smtClean="0"/>
              <a:t>imshow</a:t>
            </a:r>
            <a:r>
              <a:rPr lang="en-US" dirty="0" smtClean="0"/>
              <a:t> is only for normal images)</a:t>
            </a:r>
            <a:endParaRPr lang="en-US" dirty="0" smtClean="0"/>
          </a:p>
          <a:p>
            <a:pPr lvl="1"/>
            <a:r>
              <a:rPr lang="en-US" dirty="0" err="1" smtClean="0"/>
              <a:t>Downsampling</a:t>
            </a:r>
            <a:r>
              <a:rPr lang="en-US" dirty="0" smtClean="0"/>
              <a:t>: use sigma ~= 2  for factor of 2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 1: Cut and Paste (with feathering)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457200" y="914400"/>
            <a:ext cx="7620000" cy="57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5156" t="59200" r="46990" b="20000"/>
          <a:stretch>
            <a:fillRect/>
          </a:stretch>
        </p:blipFill>
        <p:spPr bwMode="auto">
          <a:xfrm>
            <a:off x="6913372" y="949866"/>
            <a:ext cx="1773428" cy="264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752600" y="1219200"/>
            <a:ext cx="3200400" cy="4267200"/>
            <a:chOff x="1524000" y="381000"/>
            <a:chExt cx="3643798" cy="4858397"/>
          </a:xfrm>
        </p:grpSpPr>
        <p:pic>
          <p:nvPicPr>
            <p:cNvPr id="411653" name="Picture 5" descr="C:\Users\Hoiem\Documents\Classes\Computational Photography - Fall 2010\projects\cloning\illus_mask_nf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381000"/>
              <a:ext cx="3643798" cy="4858397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2000843" y="3429000"/>
              <a:ext cx="1066800" cy="137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74830" y="28194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3" name="Right Arrow 12"/>
          <p:cNvSpPr/>
          <p:nvPr/>
        </p:nvSpPr>
        <p:spPr>
          <a:xfrm>
            <a:off x="5011947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656" name="Picture 8" descr="C:\Users\Hoiem\Documents\Classes\Computational Photography - Fall 2010\projects\cloning\samples\i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1428750" cy="1905000"/>
          </a:xfrm>
          <a:prstGeom prst="rect">
            <a:avLst/>
          </a:prstGeom>
          <a:noFill/>
        </p:spPr>
      </p:pic>
      <p:pic>
        <p:nvPicPr>
          <p:cNvPr id="411657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117600"/>
            <a:ext cx="3505200" cy="4673600"/>
          </a:xfrm>
          <a:prstGeom prst="rect">
            <a:avLst/>
          </a:prstGeom>
          <a:noFill/>
        </p:spPr>
      </p:pic>
      <p:pic>
        <p:nvPicPr>
          <p:cNvPr id="411655" name="Picture 7" descr="C:\Users\Hoiem\Documents\Classes\Computational Photography - Fall 2010\projects\cloning\samples\penguin-chick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752600"/>
            <a:ext cx="990600" cy="12259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 with feathering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1652" name="Picture 4" descr="C:\Users\Hoiem\Documents\Classes\Computational Photography - Fall 2010\projects\cloning\illus_mask_f.png"/>
          <p:cNvPicPr>
            <a:picLocks noChangeAspect="1" noChangeArrowheads="1"/>
          </p:cNvPicPr>
          <p:nvPr/>
        </p:nvPicPr>
        <p:blipFill>
          <a:blip r:embed="rId2" cstate="print"/>
          <a:srcRect l="16730" t="65873" r="60267" b="12168"/>
          <a:stretch>
            <a:fillRect/>
          </a:stretch>
        </p:blipFill>
        <p:spPr bwMode="auto">
          <a:xfrm>
            <a:off x="5257800" y="914400"/>
            <a:ext cx="2035629" cy="2590800"/>
          </a:xfrm>
          <a:prstGeom prst="rect">
            <a:avLst/>
          </a:prstGeom>
          <a:noFill/>
        </p:spPr>
      </p:pic>
      <p:pic>
        <p:nvPicPr>
          <p:cNvPr id="411653" name="Picture 5" descr="C:\Users\Hoiem\Documents\Classes\Computational Photography - Fall 2010\projects\cloning\illus_mask_nf.png"/>
          <p:cNvPicPr>
            <a:picLocks noChangeAspect="1" noChangeArrowheads="1"/>
          </p:cNvPicPr>
          <p:nvPr/>
        </p:nvPicPr>
        <p:blipFill>
          <a:blip r:embed="rId3" cstate="print"/>
          <a:srcRect l="18821" t="67442" r="62358" b="12169"/>
          <a:stretch>
            <a:fillRect/>
          </a:stretch>
        </p:blipFill>
        <p:spPr bwMode="auto">
          <a:xfrm>
            <a:off x="2743200" y="990600"/>
            <a:ext cx="1752600" cy="253153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  <p:pic>
        <p:nvPicPr>
          <p:cNvPr id="412674" name="Picture 2" descr="C:\Users\Hoiem\Documents\Classes\Computational Photography - Fall 2010\projects\cloning\illus_feather.jpg"/>
          <p:cNvPicPr>
            <a:picLocks noChangeAspect="1" noChangeArrowheads="1"/>
          </p:cNvPicPr>
          <p:nvPr/>
        </p:nvPicPr>
        <p:blipFill>
          <a:blip r:embed="rId4" cstate="print"/>
          <a:srcRect l="16410" t="67811" r="62604" b="12308"/>
          <a:stretch>
            <a:fillRect/>
          </a:stretch>
        </p:blipFill>
        <p:spPr bwMode="auto">
          <a:xfrm>
            <a:off x="5257800" y="3657600"/>
            <a:ext cx="1828800" cy="2310062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>
            <a:off x="4572000" y="20574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5" cstate="print"/>
          <a:srcRect l="16720" t="67097" r="61216" b="13597"/>
          <a:stretch>
            <a:fillRect/>
          </a:stretch>
        </p:blipFill>
        <p:spPr bwMode="auto">
          <a:xfrm>
            <a:off x="2743200" y="3810000"/>
            <a:ext cx="1763486" cy="2057400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4648200" y="45720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 (without feathering)</a:t>
            </a:r>
            <a:endParaRPr lang="en-US" i="1" dirty="0" smtClean="0"/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3733800" y="914400"/>
            <a:ext cx="952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Mattes</a:t>
            </a:r>
            <a:endParaRPr lang="en-US" sz="2000" dirty="0"/>
          </a:p>
        </p:txBody>
      </p:sp>
      <p:pic>
        <p:nvPicPr>
          <p:cNvPr id="47002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15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58115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3660775"/>
            <a:ext cx="4572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9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1482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Composite by </a:t>
            </a:r>
          </a:p>
          <a:p>
            <a:r>
              <a:rPr lang="en-US" sz="1600"/>
              <a:t>David Dewey</a:t>
            </a:r>
          </a:p>
        </p:txBody>
      </p:sp>
      <p:sp>
        <p:nvSpPr>
          <p:cNvPr id="470030" name="Text Box 14"/>
          <p:cNvSpPr txBox="1">
            <a:spLocks noChangeArrowheads="1"/>
          </p:cNvSpPr>
          <p:nvPr/>
        </p:nvSpPr>
        <p:spPr bwMode="auto">
          <a:xfrm>
            <a:off x="3581400" y="3276600"/>
            <a:ext cx="1410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Composite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 blending is key</a:t>
            </a:r>
          </a:p>
        </p:txBody>
      </p:sp>
      <p:pic>
        <p:nvPicPr>
          <p:cNvPr id="8195" name="Picture 3" descr="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7" name="Picture 5" descr="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627437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Alpha Blending / Feathering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990600"/>
            <a:ext cx="6775450" cy="3059113"/>
            <a:chOff x="388" y="624"/>
            <a:chExt cx="4700" cy="2137"/>
          </a:xfrm>
        </p:grpSpPr>
        <p:pic>
          <p:nvPicPr>
            <p:cNvPr id="9224" name="Picture 4" descr="lfade3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5" descr="rfade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9245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latin typeface="Times New Roman" pitchFamily="18" charset="0"/>
                    </a:rPr>
                    <a:t>0</a:t>
                  </a:r>
                </a:p>
              </p:txBody>
            </p:sp>
          </p:grpSp>
          <p:sp>
            <p:nvSpPr>
              <p:cNvPr id="9239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9243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latin typeface="Times New Roman" pitchFamily="18" charset="0"/>
                    </a:rPr>
                    <a:t>1</a:t>
                  </a:r>
                </a:p>
              </p:txBody>
            </p:sp>
          </p:grp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9236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9233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4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9231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9230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720" y="2592"/>
            <a:chExt cx="2250" cy="1584"/>
          </a:xfrm>
        </p:grpSpPr>
        <p:pic>
          <p:nvPicPr>
            <p:cNvPr id="9222" name="Picture 28" descr="win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=</a:t>
              </a:r>
            </a:p>
          </p:txBody>
        </p:sp>
      </p:grpSp>
      <p:sp>
        <p:nvSpPr>
          <p:cNvPr id="444446" name="Text Box 30"/>
          <p:cNvSpPr txBox="1">
            <a:spLocks noChangeArrowheads="1"/>
          </p:cNvSpPr>
          <p:nvPr/>
        </p:nvSpPr>
        <p:spPr bwMode="auto">
          <a:xfrm>
            <a:off x="5181600" y="4191000"/>
            <a:ext cx="3657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blend</a:t>
            </a:r>
            <a:r>
              <a:rPr lang="en-US" sz="2800">
                <a:latin typeface="Times New Roman" pitchFamily="18" charset="0"/>
              </a:rPr>
              <a:t> = 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left</a:t>
            </a:r>
            <a:r>
              <a:rPr lang="en-US" sz="2800">
                <a:latin typeface="Times New Roman" pitchFamily="18" charset="0"/>
              </a:rPr>
              <a:t> + (1-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)I</a:t>
            </a:r>
            <a:r>
              <a:rPr lang="en-US" sz="2800" baseline="-25000">
                <a:latin typeface="Times New Roman" pitchFamily="18" charset="0"/>
              </a:rPr>
              <a:t>right</a:t>
            </a:r>
            <a:endParaRPr lang="en-US" sz="18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ffect </a:t>
            </a:r>
            <a:r>
              <a:rPr lang="en-US" dirty="0" smtClean="0"/>
              <a:t>of Window Size</a:t>
            </a:r>
          </a:p>
        </p:txBody>
      </p:sp>
      <p:pic>
        <p:nvPicPr>
          <p:cNvPr id="14339" name="Picture 3" descr="win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win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91440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15950" y="5195888"/>
            <a:ext cx="374650" cy="366712"/>
            <a:chOff x="484" y="3273"/>
            <a:chExt cx="236" cy="231"/>
          </a:xfrm>
        </p:grpSpPr>
        <p:sp>
          <p:nvSpPr>
            <p:cNvPr id="14362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09600" y="4433888"/>
            <a:ext cx="374650" cy="366712"/>
            <a:chOff x="484" y="3273"/>
            <a:chExt cx="236" cy="231"/>
          </a:xfrm>
        </p:grpSpPr>
        <p:sp>
          <p:nvSpPr>
            <p:cNvPr id="14360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14347" name="Text Box 15"/>
          <p:cNvSpPr txBox="1">
            <a:spLocks noChangeArrowheads="1"/>
          </p:cNvSpPr>
          <p:nvPr/>
        </p:nvSpPr>
        <p:spPr bwMode="auto">
          <a:xfrm>
            <a:off x="1371600" y="44640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left</a:t>
            </a:r>
          </a:p>
        </p:txBody>
      </p:sp>
      <p:sp>
        <p:nvSpPr>
          <p:cNvPr id="14348" name="Text Box 16"/>
          <p:cNvSpPr txBox="1">
            <a:spLocks noChangeArrowheads="1"/>
          </p:cNvSpPr>
          <p:nvPr/>
        </p:nvSpPr>
        <p:spPr bwMode="auto">
          <a:xfrm>
            <a:off x="1335088" y="4953000"/>
            <a:ext cx="56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right</a:t>
            </a:r>
          </a:p>
        </p:txBody>
      </p:sp>
      <p:sp>
        <p:nvSpPr>
          <p:cNvPr id="14349" name="Line 17"/>
          <p:cNvSpPr>
            <a:spLocks noChangeShapeType="1"/>
          </p:cNvSpPr>
          <p:nvPr/>
        </p:nvSpPr>
        <p:spPr bwMode="auto">
          <a:xfrm flipV="1">
            <a:off x="56324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784850" y="4648200"/>
            <a:ext cx="1600200" cy="838200"/>
            <a:chOff x="3168" y="2928"/>
            <a:chExt cx="2016" cy="528"/>
          </a:xfrm>
        </p:grpSpPr>
        <p:sp>
          <p:nvSpPr>
            <p:cNvPr id="14357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334000" y="5195888"/>
            <a:ext cx="374650" cy="366712"/>
            <a:chOff x="484" y="3273"/>
            <a:chExt cx="236" cy="231"/>
          </a:xfrm>
        </p:grpSpPr>
        <p:sp>
          <p:nvSpPr>
            <p:cNvPr id="14355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334000" y="4433888"/>
            <a:ext cx="374650" cy="366712"/>
            <a:chOff x="484" y="3273"/>
            <a:chExt cx="236" cy="231"/>
          </a:xfrm>
        </p:grpSpPr>
        <p:sp>
          <p:nvSpPr>
            <p:cNvPr id="14353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ffect </a:t>
            </a:r>
            <a:r>
              <a:rPr lang="en-US" dirty="0" smtClean="0"/>
              <a:t>of Window Size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85988" y="4433888"/>
            <a:ext cx="557212" cy="1128712"/>
            <a:chOff x="384" y="2793"/>
            <a:chExt cx="351" cy="711"/>
          </a:xfrm>
        </p:grpSpPr>
        <p:sp>
          <p:nvSpPr>
            <p:cNvPr id="15377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15385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6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7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15383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4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15381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2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5364" name="Line 15"/>
          <p:cNvSpPr>
            <a:spLocks noChangeShapeType="1"/>
          </p:cNvSpPr>
          <p:nvPr/>
        </p:nvSpPr>
        <p:spPr bwMode="auto">
          <a:xfrm flipV="1">
            <a:off x="63182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470650" y="4648200"/>
            <a:ext cx="19050" cy="838200"/>
            <a:chOff x="3168" y="2928"/>
            <a:chExt cx="2016" cy="528"/>
          </a:xfrm>
        </p:grpSpPr>
        <p:sp>
          <p:nvSpPr>
            <p:cNvPr id="15374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6019800" y="5195888"/>
            <a:ext cx="374650" cy="366712"/>
            <a:chOff x="484" y="3273"/>
            <a:chExt cx="236" cy="231"/>
          </a:xfrm>
        </p:grpSpPr>
        <p:sp>
          <p:nvSpPr>
            <p:cNvPr id="15372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6019800" y="4433888"/>
            <a:ext cx="374650" cy="366712"/>
            <a:chOff x="484" y="3273"/>
            <a:chExt cx="236" cy="231"/>
          </a:xfrm>
        </p:grpSpPr>
        <p:sp>
          <p:nvSpPr>
            <p:cNvPr id="15370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  <p:pic>
        <p:nvPicPr>
          <p:cNvPr id="15368" name="Picture 26" descr="win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7" descr="wi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Window Size</a:t>
            </a:r>
          </a:p>
        </p:txBody>
      </p:sp>
      <p:pic>
        <p:nvPicPr>
          <p:cNvPr id="16387" name="Picture 3" descr="win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86200" y="4419600"/>
            <a:ext cx="658813" cy="1128713"/>
            <a:chOff x="2481" y="2793"/>
            <a:chExt cx="415" cy="711"/>
          </a:xfrm>
        </p:grpSpPr>
        <p:sp>
          <p:nvSpPr>
            <p:cNvPr id="16390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16398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9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0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16396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7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16394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5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838200" y="5638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“Optimal” Window:  smooth but not ghosted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should we blend?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886200"/>
            <a:ext cx="420955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shift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41380" y="893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 from </a:t>
            </a:r>
            <a:r>
              <a:rPr lang="en-US" dirty="0" smtClean="0"/>
              <a:t>Ryan </a:t>
            </a:r>
            <a:r>
              <a:rPr lang="en-US" dirty="0" err="1" smtClean="0"/>
              <a:t>Kuck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39394" y="980499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red (increase </a:t>
            </a:r>
            <a:r>
              <a:rPr lang="en-US" dirty="0" smtClean="0"/>
              <a:t>positive a channel values)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6496050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yellow (decrease positive b channel values)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733800" y="4045554"/>
            <a:ext cx="838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51611" y="360002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L*a*b* space</a:t>
            </a:r>
            <a:endParaRPr lang="en-US" dirty="0"/>
          </a:p>
        </p:txBody>
      </p:sp>
      <p:pic>
        <p:nvPicPr>
          <p:cNvPr id="379906" name="Picture 2" descr="http://web.engr.illinois.edu/~kuck1/cs445/proj1/image_enhancements/cut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84" y="3135619"/>
            <a:ext cx="2736644" cy="181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08" name="Picture 4" descr="http://web.engr.illinois.edu/~kuck1/cs445/proj1/image_enhancements/cute1_less_yell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89" y="4098870"/>
            <a:ext cx="3056297" cy="202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10" name="Picture 6" descr="http://web.engr.illinois.edu/~kuck1/cs445/proj1/image_enhancements/cute1_more_r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394" y="1535052"/>
            <a:ext cx="3037992" cy="201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50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929062"/>
            <a:ext cx="410517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-76200" y="2438400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94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-76200" y="2438400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5410200" y="2438400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95" name="Photo Editor Photo" r:id="rId5" imgW="4896533" imgH="3419952" progId="MSPhotoEd.3">
                  <p:embed/>
                </p:oleObj>
              </mc:Choice>
              <mc:Fallback>
                <p:oleObj name="Photo Editor Photo" r:id="rId5" imgW="4896533" imgH="3419952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410200" y="2438400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038600" y="2209800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038600" y="3214688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038600" y="4662488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898525" y="6400800"/>
            <a:ext cx="186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172200" y="6400800"/>
            <a:ext cx="206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098925" y="6400800"/>
            <a:ext cx="93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low frequencies, blend slowly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high frequencies, blend quickly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09600" y="685800"/>
            <a:ext cx="8001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31" name="Picture 3" descr="level0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988" y="4340225"/>
            <a:ext cx="746601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7475" y="255588"/>
            <a:ext cx="8643938" cy="2068512"/>
            <a:chOff x="74" y="161"/>
            <a:chExt cx="5445" cy="1303"/>
          </a:xfrm>
        </p:grpSpPr>
        <p:pic>
          <p:nvPicPr>
            <p:cNvPr id="22541" name="Picture 5" descr="level4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2" name="Text Box 6"/>
            <p:cNvSpPr txBox="1">
              <a:spLocks noChangeArrowheads="1"/>
            </p:cNvSpPr>
            <p:nvPr/>
          </p:nvSpPr>
          <p:spPr bwMode="auto">
            <a:xfrm>
              <a:off x="74" y="432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7475" y="2305050"/>
            <a:ext cx="8645525" cy="2062163"/>
            <a:chOff x="74" y="1452"/>
            <a:chExt cx="5446" cy="1299"/>
          </a:xfrm>
        </p:grpSpPr>
        <p:pic>
          <p:nvPicPr>
            <p:cNvPr id="22539" name="Picture 8" descr="level2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0" name="Text Box 9"/>
            <p:cNvSpPr txBox="1">
              <a:spLocks noChangeArrowheads="1"/>
            </p:cNvSpPr>
            <p:nvPr/>
          </p:nvSpPr>
          <p:spPr bwMode="auto">
            <a:xfrm>
              <a:off x="74" y="1728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117475" y="4756150"/>
            <a:ext cx="12811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laplacian</a:t>
            </a:r>
          </a:p>
          <a:p>
            <a:pPr algn="ctr"/>
            <a:r>
              <a:rPr lang="en-US">
                <a:latin typeface="Times New Roman" pitchFamily="18" charset="0"/>
              </a:rPr>
              <a:t>level</a:t>
            </a:r>
          </a:p>
          <a:p>
            <a:pPr algn="ctr"/>
            <a:r>
              <a:rPr lang="en-US">
                <a:latin typeface="Times New Roman" pitchFamily="18" charset="0"/>
              </a:rPr>
              <a:t>0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1631950" y="6324600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left pyramid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3951288" y="6324600"/>
            <a:ext cx="1849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right pyramid</a:t>
            </a:r>
          </a:p>
        </p:txBody>
      </p:sp>
      <p:sp>
        <p:nvSpPr>
          <p:cNvPr id="22537" name="Text Box 13"/>
          <p:cNvSpPr txBox="1">
            <a:spLocks noChangeArrowheads="1"/>
          </p:cNvSpPr>
          <p:nvPr/>
        </p:nvSpPr>
        <p:spPr bwMode="auto">
          <a:xfrm>
            <a:off x="6500813" y="6324600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blended pyramid</a:t>
            </a:r>
          </a:p>
        </p:txBody>
      </p:sp>
      <p:sp>
        <p:nvSpPr>
          <p:cNvPr id="22538" name="Line 14"/>
          <p:cNvSpPr>
            <a:spLocks noChangeShapeType="1"/>
          </p:cNvSpPr>
          <p:nvPr/>
        </p:nvSpPr>
        <p:spPr bwMode="auto">
          <a:xfrm flipV="1">
            <a:off x="2514600" y="304800"/>
            <a:ext cx="0" cy="594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ontrib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38600"/>
            <a:ext cx="8763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9964" y="4038600"/>
            <a:ext cx="320403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25297" y="6488668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Burt and </a:t>
            </a:r>
            <a:r>
              <a:rPr lang="en-US" dirty="0" err="1" smtClean="0"/>
              <a:t>Adelson</a:t>
            </a:r>
            <a:r>
              <a:rPr lang="en-US" dirty="0" smtClean="0"/>
              <a:t> 1983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r>
              <a:rPr lang="en-US" dirty="0" smtClean="0"/>
              <a:t>Implementation:</a:t>
            </a:r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</a:t>
            </a:r>
            <a:r>
              <a:rPr lang="en-US" dirty="0" err="1" smtClean="0"/>
              <a:t>Laplacian</a:t>
            </a:r>
            <a:r>
              <a:rPr lang="en-US" dirty="0" smtClean="0"/>
              <a:t> pyramids for each image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a Gaussian pyramid of region mask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Blend each level of pyramid using region mask from the same level</a:t>
            </a:r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Collapse the pyramid to get the final blended image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35213" y="3581400"/>
          <a:ext cx="482758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58" name="Equation" r:id="rId3" imgW="1523880" imgH="228600" progId="Equation.3">
                  <p:embed/>
                </p:oleObj>
              </mc:Choice>
              <mc:Fallback>
                <p:oleObj name="Equation" r:id="rId3" imgW="152388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3" y="3581400"/>
                        <a:ext cx="4827587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42455" y="6396335"/>
            <a:ext cx="3301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Burt and </a:t>
            </a:r>
            <a:r>
              <a:rPr lang="en-US" sz="2400" dirty="0" err="1" smtClean="0"/>
              <a:t>Adelson</a:t>
            </a:r>
            <a:r>
              <a:rPr lang="en-US" sz="2400" dirty="0" smtClean="0"/>
              <a:t> 1983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21200" y="437991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mask at level </a:t>
            </a:r>
            <a:r>
              <a:rPr lang="en-US" dirty="0" err="1" smtClean="0"/>
              <a:t>i</a:t>
            </a:r>
            <a:r>
              <a:rPr lang="en-US" dirty="0" smtClean="0"/>
              <a:t> of Gaussian pyramid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292600" y="4151312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97000" y="430371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1 at level </a:t>
            </a:r>
            <a:r>
              <a:rPr lang="en-US" dirty="0" err="1" smtClean="0"/>
              <a:t>i</a:t>
            </a:r>
            <a:r>
              <a:rPr lang="en-US" dirty="0" smtClean="0"/>
              <a:t> of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49600" y="4227512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987799" y="4303712"/>
            <a:ext cx="76201" cy="513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58475" y="489335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Pointwise</a:t>
            </a:r>
            <a:r>
              <a:rPr lang="en-US" dirty="0" smtClean="0"/>
              <a:t> multiply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Simplification: Two-band Blending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Brown &amp; Lowe, 2003</a:t>
            </a:r>
          </a:p>
          <a:p>
            <a:pPr lvl="1"/>
            <a:r>
              <a:rPr lang="en-US" smtClean="0"/>
              <a:t>Only use two bands: high freq. and low freq.</a:t>
            </a:r>
          </a:p>
          <a:p>
            <a:pPr lvl="1"/>
            <a:r>
              <a:rPr lang="en-US" smtClean="0"/>
              <a:t>Blends low freq. smoothly</a:t>
            </a:r>
          </a:p>
          <a:p>
            <a:pPr lvl="1"/>
            <a:r>
              <a:rPr lang="en-US" smtClean="0"/>
              <a:t>Blend high freq. with no smoothing: use binary alpha</a:t>
            </a:r>
          </a:p>
          <a:p>
            <a:pPr lvl="1"/>
            <a:endParaRPr lang="en-US" smtClean="0"/>
          </a:p>
        </p:txBody>
      </p:sp>
      <p:pic>
        <p:nvPicPr>
          <p:cNvPr id="26628" name="Picture 4" descr="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9" name="Picture 5" descr="p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hig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2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398570" y="3429000"/>
            <a:ext cx="262123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Low </a:t>
            </a:r>
            <a:r>
              <a:rPr lang="en-US" sz="2600" dirty="0" smtClean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429000" y="6369050"/>
            <a:ext cx="27222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High </a:t>
            </a:r>
            <a:r>
              <a:rPr lang="en-US" sz="2600" dirty="0" smtClean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inea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Linear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ban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Regions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05000" y="1524000"/>
          <a:ext cx="533781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70" name="Photo Editor Photo" r:id="rId3" imgW="4447619" imgH="4191585" progId="MSPhotoEd.3">
                  <p:embed/>
                </p:oleObj>
              </mc:Choice>
              <mc:Fallback>
                <p:oleObj name="Photo Editor Photo" r:id="rId3" imgW="4447619" imgH="419158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4000"/>
                        <a:ext cx="533781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dirty="0" smtClean="0"/>
              <a:t>Incomplete list of </a:t>
            </a:r>
            <a:r>
              <a:rPr lang="en-US" sz="3800" dirty="0" smtClean="0"/>
              <a:t>great </a:t>
            </a:r>
            <a:r>
              <a:rPr lang="en-US" sz="3800" dirty="0" smtClean="0"/>
              <a:t>project </a:t>
            </a:r>
            <a:r>
              <a:rPr lang="en-US" sz="3800" dirty="0" smtClean="0"/>
              <a:t>pages</a:t>
            </a:r>
          </a:p>
          <a:p>
            <a:r>
              <a:rPr lang="en-US" dirty="0" err="1" smtClean="0"/>
              <a:t>Ulzee</a:t>
            </a:r>
            <a:r>
              <a:rPr lang="en-US" dirty="0" smtClean="0"/>
              <a:t> An: </a:t>
            </a:r>
            <a:r>
              <a:rPr lang="en-US" u="sng" dirty="0" smtClean="0">
                <a:hlinkClick r:id="rId2"/>
              </a:rPr>
              <a:t>http</a:t>
            </a:r>
            <a:r>
              <a:rPr lang="en-US" u="sng" dirty="0">
                <a:hlinkClick r:id="rId2"/>
              </a:rPr>
              <a:t>://web.engr.illinois.edu/~ulzeean2/cs445/proj1/</a:t>
            </a:r>
            <a:r>
              <a:rPr lang="en-US" dirty="0"/>
              <a:t>       </a:t>
            </a:r>
            <a:endParaRPr lang="en-US" dirty="0" smtClean="0"/>
          </a:p>
          <a:p>
            <a:pPr lvl="1"/>
            <a:r>
              <a:rPr lang="en-US" dirty="0" smtClean="0"/>
              <a:t>great </a:t>
            </a:r>
            <a:r>
              <a:rPr lang="en-US" dirty="0"/>
              <a:t>hybrid images and image pyramid results, good </a:t>
            </a:r>
            <a:r>
              <a:rPr lang="en-US" dirty="0" smtClean="0"/>
              <a:t>visualization</a:t>
            </a:r>
          </a:p>
          <a:p>
            <a:r>
              <a:rPr lang="en-US" dirty="0" smtClean="0"/>
              <a:t>Mahika Dubey: </a:t>
            </a:r>
            <a:r>
              <a:rPr lang="en-US" u="sng" dirty="0" smtClean="0">
                <a:hlinkClick r:id="rId3"/>
              </a:rPr>
              <a:t>http</a:t>
            </a:r>
            <a:r>
              <a:rPr lang="en-US" u="sng" dirty="0">
                <a:hlinkClick r:id="rId3"/>
              </a:rPr>
              <a:t>://web.engr.illinois.edu/~dubey3/cs445/proj1/</a:t>
            </a:r>
            <a:r>
              <a:rPr lang="en-US" dirty="0"/>
              <a:t>          </a:t>
            </a:r>
            <a:endParaRPr lang="en-US" dirty="0" smtClean="0"/>
          </a:p>
          <a:p>
            <a:pPr lvl="1"/>
            <a:r>
              <a:rPr lang="en-US" dirty="0" smtClean="0"/>
              <a:t>good </a:t>
            </a:r>
            <a:r>
              <a:rPr lang="en-US" dirty="0"/>
              <a:t>explanation of histogram equalization, good hybrid image results, image pyramids implemented </a:t>
            </a:r>
            <a:r>
              <a:rPr lang="en-US" dirty="0" smtClean="0"/>
              <a:t>successfully</a:t>
            </a:r>
            <a:endParaRPr lang="en-US" dirty="0"/>
          </a:p>
          <a:p>
            <a:pPr marL="342900" lvl="1" indent="-342900">
              <a:buFont typeface="Arial" charset="0"/>
              <a:buChar char="•"/>
            </a:pPr>
            <a:r>
              <a:rPr lang="en-US" sz="3200" dirty="0" smtClean="0"/>
              <a:t>Yao-</a:t>
            </a:r>
            <a:r>
              <a:rPr lang="en-US" sz="3200" dirty="0" err="1" smtClean="0"/>
              <a:t>Tsung</a:t>
            </a:r>
            <a:r>
              <a:rPr lang="en-US" sz="3200" dirty="0" smtClean="0"/>
              <a:t> Hsu: </a:t>
            </a:r>
            <a:r>
              <a:rPr lang="en-US" sz="3200" u="sng" dirty="0" smtClean="0">
                <a:hlinkClick r:id="rId4"/>
              </a:rPr>
              <a:t>http</a:t>
            </a:r>
            <a:r>
              <a:rPr lang="en-US" sz="3200" u="sng" dirty="0">
                <a:hlinkClick r:id="rId4"/>
              </a:rPr>
              <a:t>://web.engr.illinois.edu/~yhsu30/cs445/proj1/</a:t>
            </a:r>
            <a:r>
              <a:rPr lang="en-US" sz="3200" dirty="0"/>
              <a:t> </a:t>
            </a:r>
            <a:r>
              <a:rPr lang="en-US" sz="3200" dirty="0" smtClean="0"/>
              <a:t> </a:t>
            </a:r>
            <a:r>
              <a:rPr lang="en-US" dirty="0" smtClean="0"/>
              <a:t>    </a:t>
            </a:r>
          </a:p>
          <a:p>
            <a:pPr marL="857250" lvl="2" indent="-457200">
              <a:buFont typeface="Calibri" panose="020F0502020204030204" pitchFamily="34" charset="0"/>
              <a:buChar char="−"/>
            </a:pPr>
            <a:r>
              <a:rPr lang="en-US" sz="2900" dirty="0" smtClean="0"/>
              <a:t>good </a:t>
            </a:r>
            <a:r>
              <a:rPr lang="en-US" sz="2900" dirty="0"/>
              <a:t>explanation of histogram equalization, good hybrid image results, image pyramids implemented </a:t>
            </a:r>
            <a:r>
              <a:rPr lang="en-US" sz="2900" dirty="0" smtClean="0"/>
              <a:t>successfully</a:t>
            </a:r>
            <a:endParaRPr lang="en-US" dirty="0"/>
          </a:p>
          <a:p>
            <a:r>
              <a:rPr lang="en-US" dirty="0" smtClean="0"/>
              <a:t>Amir Ibrahim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u="sng" dirty="0" smtClean="0">
                <a:hlinkClick r:id="rId5"/>
              </a:rPr>
              <a:t>http</a:t>
            </a:r>
            <a:r>
              <a:rPr lang="en-US" u="sng" dirty="0">
                <a:hlinkClick r:id="rId5"/>
              </a:rPr>
              <a:t>://web.engr.illinois.edu/~aaelsay2/cs445/proj1/</a:t>
            </a:r>
            <a:r>
              <a:rPr lang="en-US" dirty="0"/>
              <a:t>       </a:t>
            </a:r>
            <a:endParaRPr lang="en-US" dirty="0" smtClean="0"/>
          </a:p>
          <a:p>
            <a:pPr lvl="1"/>
            <a:r>
              <a:rPr lang="en-US" dirty="0" smtClean="0"/>
              <a:t>good </a:t>
            </a:r>
            <a:r>
              <a:rPr lang="en-US" dirty="0"/>
              <a:t>hybrid images and explanation of image enhancement </a:t>
            </a:r>
            <a:r>
              <a:rPr lang="en-US" dirty="0" smtClean="0"/>
              <a:t>techniques</a:t>
            </a:r>
          </a:p>
          <a:p>
            <a:r>
              <a:rPr lang="en-US" dirty="0" smtClean="0"/>
              <a:t>Harry Jian: </a:t>
            </a:r>
            <a:r>
              <a:rPr lang="en-US" u="sng" dirty="0" smtClean="0">
                <a:hlinkClick r:id="rId6"/>
              </a:rPr>
              <a:t>http</a:t>
            </a:r>
            <a:r>
              <a:rPr lang="en-US" u="sng" dirty="0">
                <a:hlinkClick r:id="rId6"/>
              </a:rPr>
              <a:t>://web.engr.illinois.edu/~jian3/cs445/proj1/</a:t>
            </a:r>
            <a:r>
              <a:rPr lang="en-US" dirty="0"/>
              <a:t>       </a:t>
            </a:r>
            <a:endParaRPr lang="en-US" dirty="0"/>
          </a:p>
          <a:p>
            <a:pPr lvl="1"/>
            <a:r>
              <a:rPr lang="en-US" dirty="0" smtClean="0"/>
              <a:t>interesting </a:t>
            </a:r>
            <a:r>
              <a:rPr lang="en-US" dirty="0"/>
              <a:t>idea for hybrid images, good image </a:t>
            </a:r>
            <a:r>
              <a:rPr lang="en-US" dirty="0" smtClean="0"/>
              <a:t>pyramids</a:t>
            </a:r>
          </a:p>
          <a:p>
            <a:r>
              <a:rPr lang="en-US" dirty="0" smtClean="0"/>
              <a:t>Mariko Wakabayashi: </a:t>
            </a:r>
            <a:r>
              <a:rPr lang="en-US" u="sng" dirty="0" smtClean="0">
                <a:hlinkClick r:id="rId7"/>
              </a:rPr>
              <a:t>http</a:t>
            </a:r>
            <a:r>
              <a:rPr lang="en-US" u="sng" dirty="0">
                <a:hlinkClick r:id="rId7"/>
              </a:rPr>
              <a:t>://web.engr.illinois.edu/~mwakaba2/cs445/proj1/</a:t>
            </a:r>
            <a:r>
              <a:rPr lang="en-US" dirty="0"/>
              <a:t>    </a:t>
            </a:r>
            <a:endParaRPr lang="en-US" dirty="0" smtClean="0"/>
          </a:p>
          <a:p>
            <a:pPr lvl="1"/>
            <a:r>
              <a:rPr lang="en-US" dirty="0" smtClean="0"/>
              <a:t>great </a:t>
            </a:r>
            <a:r>
              <a:rPr lang="en-US" dirty="0"/>
              <a:t>hybrid image result and overall presentation of </a:t>
            </a:r>
            <a:r>
              <a:rPr lang="en-US" dirty="0" smtClean="0"/>
              <a:t>results</a:t>
            </a:r>
          </a:p>
          <a:p>
            <a:r>
              <a:rPr lang="en-US" dirty="0" err="1" smtClean="0"/>
              <a:t>Vivek</a:t>
            </a:r>
            <a:r>
              <a:rPr lang="en-US" dirty="0" smtClean="0"/>
              <a:t> </a:t>
            </a:r>
            <a:r>
              <a:rPr lang="en-US" dirty="0" err="1" smtClean="0"/>
              <a:t>Ramadoss</a:t>
            </a:r>
            <a:r>
              <a:rPr lang="en-US" dirty="0" smtClean="0"/>
              <a:t>: </a:t>
            </a:r>
            <a:r>
              <a:rPr lang="en-US" u="sng" dirty="0" smtClean="0">
                <a:hlinkClick r:id="rId8"/>
              </a:rPr>
              <a:t>http</a:t>
            </a:r>
            <a:r>
              <a:rPr lang="en-US" u="sng" dirty="0">
                <a:hlinkClick r:id="rId8"/>
              </a:rPr>
              <a:t>://web.engr.illinois.edu/~ramados2/cs445/proj1/</a:t>
            </a:r>
            <a:r>
              <a:rPr lang="en-US" dirty="0"/>
              <a:t>      </a:t>
            </a:r>
            <a:endParaRPr lang="en-US" dirty="0" smtClean="0"/>
          </a:p>
          <a:p>
            <a:pPr lvl="1"/>
            <a:r>
              <a:rPr lang="en-US" dirty="0" smtClean="0"/>
              <a:t>another </a:t>
            </a:r>
            <a:r>
              <a:rPr lang="en-US" dirty="0"/>
              <a:t>good hybrid image that works </a:t>
            </a:r>
            <a:r>
              <a:rPr lang="en-US" dirty="0" smtClean="0"/>
              <a:t>well + great zoom tool!</a:t>
            </a:r>
            <a:endParaRPr lang="en-US" dirty="0"/>
          </a:p>
          <a:p>
            <a:pPr marL="457200" lvl="1" indent="0">
              <a:buNone/>
            </a:pPr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7171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81100"/>
            <a:ext cx="7924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17525" y="6288088"/>
            <a:ext cx="254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© Chris Cameron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2819400" y="1981200"/>
            <a:ext cx="33355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9600" t="11733" r="58000" b="11467"/>
          <a:stretch>
            <a:fillRect/>
          </a:stretch>
        </p:blipFill>
        <p:spPr bwMode="auto">
          <a:xfrm>
            <a:off x="5105400" y="21336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762000" y="2120348"/>
            <a:ext cx="3200400" cy="431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191000" y="41910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11" name="Explosion 1 10"/>
          <p:cNvSpPr/>
          <p:nvPr/>
        </p:nvSpPr>
        <p:spPr>
          <a:xfrm>
            <a:off x="2743200" y="1524000"/>
            <a:ext cx="3505200" cy="2438400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Project 3!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3: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Treat pixels as variables to be solved</a:t>
            </a:r>
          </a:p>
          <a:p>
            <a:pPr lvl="1"/>
            <a:r>
              <a:rPr lang="en-US" sz="2400" dirty="0" smtClean="0"/>
              <a:t>Minimize squared difference between gradients of foreground region and gradients of target region</a:t>
            </a:r>
          </a:p>
          <a:p>
            <a:pPr lvl="1"/>
            <a:r>
              <a:rPr lang="en-US" sz="2400" dirty="0" smtClean="0"/>
              <a:t>Keep background pixels constant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pic>
        <p:nvPicPr>
          <p:cNvPr id="385026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191000"/>
            <a:ext cx="7572375" cy="733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Evan Wallace</a:t>
            </a:r>
            <a:endParaRPr lang="en-US" dirty="0"/>
          </a:p>
        </p:txBody>
      </p:sp>
      <p:pic>
        <p:nvPicPr>
          <p:cNvPr id="407554" name="Picture 2" descr="http://www.cs.brown.edu/courses/csci1950-g/results/proj2/edwallac/mona-leber-source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304800" y="1371600"/>
            <a:ext cx="3676650" cy="3276600"/>
          </a:xfrm>
          <a:prstGeom prst="rect">
            <a:avLst/>
          </a:prstGeom>
          <a:noFill/>
        </p:spPr>
      </p:pic>
      <p:pic>
        <p:nvPicPr>
          <p:cNvPr id="407560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3" cstate="print"/>
          <a:srcRect b="42667"/>
          <a:stretch>
            <a:fillRect/>
          </a:stretch>
        </p:blipFill>
        <p:spPr bwMode="auto">
          <a:xfrm>
            <a:off x="4724400" y="1447800"/>
            <a:ext cx="3676650" cy="32766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038600" y="2971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7800" y="4800600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Visualization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Evan Wallace</a:t>
            </a:r>
            <a:endParaRPr lang="en-US" dirty="0"/>
          </a:p>
        </p:txBody>
      </p:sp>
      <p:pic>
        <p:nvPicPr>
          <p:cNvPr id="407556" name="Picture 4" descr="http://www.cs.brown.edu/courses/csci1950-g/results/proj2/edwallac/mona-leber-target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0" y="3352800"/>
            <a:ext cx="3200400" cy="2852170"/>
          </a:xfrm>
          <a:prstGeom prst="rect">
            <a:avLst/>
          </a:prstGeom>
          <a:noFill/>
        </p:spPr>
      </p:pic>
      <p:pic>
        <p:nvPicPr>
          <p:cNvPr id="407558" name="Picture 6" descr="http://www.cs.brown.edu/courses/csci1950-g/results/proj2/edwallac/mona-leber-mask.jpg"/>
          <p:cNvPicPr>
            <a:picLocks noChangeAspect="1" noChangeArrowheads="1"/>
          </p:cNvPicPr>
          <p:nvPr/>
        </p:nvPicPr>
        <p:blipFill>
          <a:blip r:embed="rId3" cstate="print"/>
          <a:srcRect b="41333"/>
          <a:stretch>
            <a:fillRect/>
          </a:stretch>
        </p:blipFill>
        <p:spPr bwMode="auto">
          <a:xfrm>
            <a:off x="3429000" y="2590800"/>
            <a:ext cx="1420524" cy="1295400"/>
          </a:xfrm>
          <a:prstGeom prst="rect">
            <a:avLst/>
          </a:prstGeom>
          <a:noFill/>
        </p:spPr>
      </p:pic>
      <p:pic>
        <p:nvPicPr>
          <p:cNvPr id="8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4" cstate="print"/>
          <a:srcRect b="42667"/>
          <a:stretch>
            <a:fillRect/>
          </a:stretch>
        </p:blipFill>
        <p:spPr bwMode="auto">
          <a:xfrm>
            <a:off x="0" y="272030"/>
            <a:ext cx="3200400" cy="28521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28956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37338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Specify object region</a:t>
            </a:r>
            <a:endParaRPr lang="en-US" dirty="0"/>
          </a:p>
        </p:txBody>
      </p:sp>
      <p:pic>
        <p:nvPicPr>
          <p:cNvPr id="409602" name="Picture 2" descr="http://www.cs.brown.edu/courses/csci1950-g/results/proj2/edwallac/mona-leber-f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533400"/>
            <a:ext cx="3676650" cy="5715000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4876800" y="31242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	Creation of image = least squares problem in terms of: 1) pixel intensities; 2) differences of pixel intensities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66594" name="Picture 2" descr="LeastSquaresFitting"/>
          <p:cNvPicPr>
            <a:picLocks noChangeAspect="1" noChangeArrowheads="1"/>
          </p:cNvPicPr>
          <p:nvPr/>
        </p:nvPicPr>
        <p:blipFill>
          <a:blip r:embed="rId4" cstate="print"/>
          <a:srcRect r="47955"/>
          <a:stretch>
            <a:fillRect/>
          </a:stretch>
        </p:blipFill>
        <p:spPr bwMode="auto">
          <a:xfrm>
            <a:off x="0" y="3657600"/>
            <a:ext cx="4591288" cy="259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6172200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Least Squares Line Fit in 2 Dimensions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164138" y="3657600"/>
          <a:ext cx="3979862" cy="182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85" name="Equation" r:id="rId5" imgW="1549080" imgH="711000" progId="Equation.3">
                  <p:embed/>
                </p:oleObj>
              </mc:Choice>
              <mc:Fallback>
                <p:oleObj name="Equation" r:id="rId5" imgW="154908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4138" y="3657600"/>
                        <a:ext cx="3979862" cy="182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06938" y="57150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Matlab</a:t>
            </a:r>
            <a:r>
              <a:rPr lang="en-US" dirty="0" smtClean="0"/>
              <a:t> least-squares solvers for numerically stable solution with sparse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4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Line-fitting: y=</a:t>
            </a:r>
            <a:r>
              <a:rPr lang="en-US" dirty="0" err="1" smtClean="0"/>
              <a:t>mx+b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2" descr="LeastSquaresFitting"/>
          <p:cNvPicPr>
            <a:picLocks noChangeAspect="1" noChangeArrowheads="1"/>
          </p:cNvPicPr>
          <p:nvPr/>
        </p:nvPicPr>
        <p:blipFill>
          <a:blip r:embed="rId2" cstate="print"/>
          <a:srcRect r="47955"/>
          <a:stretch>
            <a:fillRect/>
          </a:stretch>
        </p:blipFill>
        <p:spPr bwMode="auto">
          <a:xfrm>
            <a:off x="5791200" y="533400"/>
            <a:ext cx="3240909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4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2.   Gradient domain processing</a:t>
            </a:r>
            <a:endParaRPr lang="en-US" dirty="0"/>
          </a:p>
        </p:txBody>
      </p:sp>
      <p:pic>
        <p:nvPicPr>
          <p:cNvPr id="4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572375" cy="733426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991484"/>
              </p:ext>
            </p:extLst>
          </p:nvPr>
        </p:nvGraphicFramePr>
        <p:xfrm>
          <a:off x="533400" y="297180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1641" y="292861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641" y="337824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641" y="38108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767" y="424194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7266" y="293010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7266" y="337973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7266" y="381237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5392" y="424344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9849" y="293735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9849" y="338698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9849" y="381962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87975" y="425068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8221" y="292159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8221" y="337123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08221" y="380386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16347" y="423493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695252"/>
              </p:ext>
            </p:extLst>
          </p:nvPr>
        </p:nvGraphicFramePr>
        <p:xfrm>
          <a:off x="3429000" y="2971742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377241" y="2928552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77241" y="337818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7241" y="381081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85367" y="424188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22866" y="293004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22866" y="337968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22866" y="3812313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30992" y="424338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75449" y="293729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75449" y="338692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75449" y="381956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83575" y="4250631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03821" y="29215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03821" y="337117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03821" y="3803805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11947" y="4234874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5023" y="25563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ource image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505200" y="258002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image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629400" y="260246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image</a:t>
            </a:r>
            <a:endParaRPr lang="en-US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490545"/>
              </p:ext>
            </p:extLst>
          </p:nvPr>
        </p:nvGraphicFramePr>
        <p:xfrm>
          <a:off x="6291853" y="297982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US" b="1" baseline="-25000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6240094" y="293663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40094" y="338626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40094" y="381889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48220" y="424996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85719" y="293812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85719" y="338775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85719" y="382039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93845" y="425146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38302" y="29453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38302" y="339500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338302" y="38276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346428" y="425870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66674" y="292961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66674" y="337925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866674" y="381188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874800" y="424295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80002" y="3405616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976046" y="3410227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838088" y="3416369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results</a:t>
            </a: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0"/>
            <a:ext cx="609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1295400" y="3733800"/>
            <a:ext cx="6172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024"/>
            <a:ext cx="8229600" cy="914400"/>
          </a:xfrm>
        </p:spPr>
        <p:txBody>
          <a:bodyPr/>
          <a:lstStyle/>
          <a:p>
            <a:r>
              <a:rPr lang="en-US" dirty="0" smtClean="0"/>
              <a:t>Hybrid 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98846" y="6396335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Harry Jian</a:t>
            </a:r>
            <a:endParaRPr lang="en-US" sz="2400" dirty="0"/>
          </a:p>
        </p:txBody>
      </p:sp>
      <p:pic>
        <p:nvPicPr>
          <p:cNvPr id="380938" name="Picture 10" descr="http://web.engr.illinois.edu/~jian3/cs445/proj1/thumbna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39" y="1274661"/>
            <a:ext cx="6320321" cy="365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web.engr.illinois.edu/~jian3/cs445/proj1/thumbn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290838"/>
            <a:ext cx="1127448" cy="6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://web.engr.illinois.edu/~jian3/cs445/proj1/thumbnai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396335"/>
            <a:ext cx="520251" cy="30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lose?</a:t>
            </a: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914400" y="2514600"/>
            <a:ext cx="786955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Foreground color changes</a:t>
            </a:r>
          </a:p>
          <a:p>
            <a:r>
              <a:rPr lang="en-US" sz="2800" dirty="0" smtClean="0"/>
              <a:t>Background pixels in target region are replaced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with Mixed Gradients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foreground or background gradient with larger magnitude as the guiding gradient</a:t>
            </a:r>
            <a:endParaRPr lang="en-US" dirty="0"/>
          </a:p>
        </p:txBody>
      </p:sp>
      <p:pic>
        <p:nvPicPr>
          <p:cNvPr id="401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62200"/>
            <a:ext cx="50673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3: Gradient 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General concept: Solve for pixels of new image that satisfy constraints on the gradient and the intensity</a:t>
            </a:r>
          </a:p>
          <a:p>
            <a:pPr lvl="1"/>
            <a:r>
              <a:rPr lang="en-US" dirty="0" smtClean="0"/>
              <a:t>Constraints can be from one image (for filtering) or more (for blending)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3: Reconstruction from Gradients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Preserve x-y gradients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Preserve intensity of one pixel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Source pixels: s</a:t>
            </a:r>
          </a:p>
          <a:p>
            <a:pPr>
              <a:buNone/>
            </a:pPr>
            <a:r>
              <a:rPr lang="en-US" dirty="0" smtClean="0"/>
              <a:t>Variable pixels: v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(v(x+1,y)-v(</a:t>
            </a:r>
            <a:r>
              <a:rPr lang="en-US" dirty="0" err="1" smtClean="0"/>
              <a:t>x,y</a:t>
            </a:r>
            <a:r>
              <a:rPr lang="en-US" dirty="0" smtClean="0"/>
              <a:t>) - (s(x+1,y)-s(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(v(x,y+1)-v(</a:t>
            </a:r>
            <a:r>
              <a:rPr lang="en-US" dirty="0" err="1" smtClean="0"/>
              <a:t>x,y</a:t>
            </a:r>
            <a:r>
              <a:rPr lang="en-US" dirty="0" smtClean="0"/>
              <a:t>) - (s(x,y+1)-s(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(v(1,1)-s(1,1))^2</a:t>
            </a:r>
            <a:endParaRPr lang="en-US" dirty="0"/>
          </a:p>
        </p:txBody>
      </p:sp>
      <p:pic>
        <p:nvPicPr>
          <p:cNvPr id="370690" name="Picture 2" descr="http://www.cs.illinois.edu/class/fa10/cs498dwh/projects/gradient/toy_probl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143000"/>
            <a:ext cx="2302646" cy="2491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Color2Gray</a:t>
            </a:r>
            <a:endParaRPr lang="en-US" dirty="0"/>
          </a:p>
        </p:txBody>
      </p:sp>
      <p:pic>
        <p:nvPicPr>
          <p:cNvPr id="37273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00"/>
            <a:ext cx="2574950" cy="2514600"/>
          </a:xfrm>
          <a:prstGeom prst="rect">
            <a:avLst/>
          </a:prstGeom>
          <a:noFill/>
        </p:spPr>
      </p:pic>
      <p:pic>
        <p:nvPicPr>
          <p:cNvPr id="372740" name="Picture 4" descr="http://www.cs.illinois.edu/class/fa10/cs498dwh/projects/gradient/colorBlindTest35_gr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2514600" cy="2455664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4114800" y="26670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62400" y="9144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rgb2gray</a:t>
            </a:r>
            <a:endParaRPr lang="en-US" dirty="0"/>
          </a:p>
        </p:txBody>
      </p:sp>
      <p:pic>
        <p:nvPicPr>
          <p:cNvPr id="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343400"/>
            <a:ext cx="2574950" cy="251460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4114800" y="55626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91200" y="525780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4495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Gradient-domain editing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NPR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Preserve gradients on edges</a:t>
            </a:r>
          </a:p>
          <a:p>
            <a:pPr lvl="1"/>
            <a:r>
              <a:rPr lang="en-US" sz="2400" dirty="0" smtClean="0"/>
              <a:t>e.g., get canny edges with edge(</a:t>
            </a:r>
            <a:r>
              <a:rPr lang="en-US" sz="2400" dirty="0" err="1" smtClean="0"/>
              <a:t>im</a:t>
            </a:r>
            <a:r>
              <a:rPr lang="en-US" sz="2400" dirty="0" smtClean="0"/>
              <a:t>, ‘canny’)</a:t>
            </a:r>
          </a:p>
          <a:p>
            <a:r>
              <a:rPr lang="en-US" sz="2800" dirty="0" smtClean="0"/>
              <a:t>Reduce gradients not on edges</a:t>
            </a:r>
          </a:p>
          <a:p>
            <a:r>
              <a:rPr lang="en-US" sz="2800" dirty="0" smtClean="0"/>
              <a:t>Preserve original intensity</a:t>
            </a:r>
            <a:endParaRPr lang="en-US" sz="2800" dirty="0"/>
          </a:p>
        </p:txBody>
      </p:sp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971800"/>
            <a:ext cx="583898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Colorization using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2931902" cy="513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Minimize squared color difference, weighted by intensity similarity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Solve with sparse linear system of equations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426349" y="6324600"/>
            <a:ext cx="467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http://www.cs.huji.ac.il/~yweiss/Colorization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</p:txBody>
      </p:sp>
      <p:pic>
        <p:nvPicPr>
          <p:cNvPr id="378882" name="Picture 2" descr="http://www.cs.huji.ac.il/~yweiss/Colorization/gray/gili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1905000"/>
            <a:ext cx="2560426" cy="21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4" name="Picture 4" descr="http://www.cs.huji.ac.il/~yweiss/Colorization/gray/gili_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05000"/>
            <a:ext cx="2560427" cy="21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6" name="Picture 6" descr="http://www.cs.huji.ac.il/~yweiss/Colorization/gray/cats_low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43" y="4181547"/>
            <a:ext cx="2556996" cy="21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8" name="Picture 8" descr="http://www.cs.huji.ac.il/~yweiss/Colorization/gray/cats_r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81547"/>
            <a:ext cx="2560427" cy="214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9600" y="1143000"/>
            <a:ext cx="8229600" cy="112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Solve for </a:t>
            </a:r>
            <a:r>
              <a:rPr lang="en-US" sz="2400" dirty="0" err="1" smtClean="0"/>
              <a:t>uv</a:t>
            </a:r>
            <a:r>
              <a:rPr lang="en-US" sz="2400" dirty="0" smtClean="0"/>
              <a:t> channels such that similar intensities have similar colors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195" y="3647285"/>
            <a:ext cx="2646712" cy="7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Three ways to blend/composite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Alpha compositing</a:t>
            </a:r>
          </a:p>
          <a:p>
            <a:pPr marL="1371600" lvl="2" indent="-514350"/>
            <a:r>
              <a:rPr lang="en-US" dirty="0" smtClean="0"/>
              <a:t>Need nice cut (intelligent scissors)</a:t>
            </a:r>
          </a:p>
          <a:p>
            <a:pPr marL="1371600" lvl="2" indent="-514350"/>
            <a:r>
              <a:rPr lang="en-US" dirty="0" smtClean="0"/>
              <a:t>Should </a:t>
            </a:r>
            <a:r>
              <a:rPr lang="en-US" b="1" dirty="0" smtClean="0"/>
              <a:t>feather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1371600" lvl="2" indent="-514350"/>
            <a:r>
              <a:rPr lang="en-US" b="1" dirty="0" smtClean="0"/>
              <a:t>Smooth blending at low frequencies, sharp at high frequencies</a:t>
            </a:r>
          </a:p>
          <a:p>
            <a:pPr marL="1371600" lvl="2" indent="-514350"/>
            <a:r>
              <a:rPr lang="en-US" dirty="0" smtClean="0"/>
              <a:t>Usually used for stitching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Gradient domain editing</a:t>
            </a:r>
          </a:p>
          <a:p>
            <a:pPr marL="1371600" lvl="2" indent="-514350"/>
            <a:r>
              <a:rPr lang="en-US" dirty="0" smtClean="0"/>
              <a:t>Also called </a:t>
            </a:r>
            <a:r>
              <a:rPr lang="en-US" b="1" dirty="0" smtClean="0"/>
              <a:t>Poisson Editing</a:t>
            </a:r>
          </a:p>
          <a:p>
            <a:pPr marL="1371600" lvl="2" indent="-514350"/>
            <a:r>
              <a:rPr lang="en-US" dirty="0" smtClean="0"/>
              <a:t>Explicit control over what to preserve</a:t>
            </a:r>
          </a:p>
          <a:p>
            <a:pPr marL="1371600" lvl="2" indent="-514350"/>
            <a:r>
              <a:rPr lang="en-US" dirty="0" smtClean="0"/>
              <a:t>Changes foreground color (for better or worse)</a:t>
            </a:r>
          </a:p>
          <a:p>
            <a:pPr marL="1371600" lvl="2" indent="-514350"/>
            <a:r>
              <a:rPr lang="en-US" dirty="0" smtClean="0"/>
              <a:t>Applicable for many things besides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1)  I am trying to blend this bear into this pool.  What problems will I have if I use: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Alpha compositing with feathering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Poisson editing?</a:t>
            </a:r>
          </a:p>
        </p:txBody>
      </p:sp>
      <p:pic>
        <p:nvPicPr>
          <p:cNvPr id="410626" name="Picture 2" descr="http://www.cs.brown.edu/courses/csci1950-g/results/proj2/steveg/image/res_img02-d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999" y="2667000"/>
            <a:ext cx="314639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2)  How would you make a sharpening filter using gradient domain processing?  What are the constraints on the gradients and the intensities?</a:t>
            </a:r>
          </a:p>
          <a:p>
            <a:pPr marL="514350" indent="-514350">
              <a:buAutoNum type="arabicParenR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89243" y="6361888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Mahika Dubey</a:t>
            </a:r>
            <a:endParaRPr lang="en-US" sz="2400" dirty="0"/>
          </a:p>
        </p:txBody>
      </p:sp>
      <p:pic>
        <p:nvPicPr>
          <p:cNvPr id="381954" name="Picture 2" descr="hybrid extra 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3464828" cy="57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ybrid extra 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08921"/>
            <a:ext cx="761999" cy="126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ybrid extra 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507" y="5988536"/>
            <a:ext cx="212093" cy="35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47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warping: affine, projective, rotation,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 descr="http://web.engr.illinois.edu/~ramados2/cs445/proj1/imgs/fav/arun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5695950" cy="521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eb.engr.illinois.edu/~ramados2/cs445/proj1/imgs/fav/arunf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497432"/>
            <a:ext cx="1219200" cy="111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eb.engr.illinois.edu/~ramados2/cs445/proj1/imgs/fav/arunf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132869"/>
            <a:ext cx="539561" cy="4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7020" y="6379904"/>
            <a:ext cx="19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Vivek</a:t>
            </a:r>
            <a:r>
              <a:rPr lang="en-US" dirty="0" smtClean="0"/>
              <a:t> </a:t>
            </a:r>
            <a:r>
              <a:rPr lang="en-US" dirty="0" err="1"/>
              <a:t>Ramadoss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9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finding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Intelligent scissors</a:t>
            </a:r>
          </a:p>
          <a:p>
            <a:pPr lvl="1"/>
            <a:r>
              <a:rPr lang="en-US" dirty="0" smtClean="0"/>
              <a:t>Good boundary has a low-cost path from seed to cursor</a:t>
            </a:r>
          </a:p>
          <a:p>
            <a:pPr lvl="1"/>
            <a:r>
              <a:rPr lang="en-US" dirty="0" smtClean="0"/>
              <a:t>Low cost = edge, high gradient, right orientation</a:t>
            </a:r>
          </a:p>
          <a:p>
            <a:endParaRPr lang="en-US" dirty="0"/>
          </a:p>
          <a:p>
            <a:r>
              <a:rPr lang="en-US" dirty="0" err="1" smtClean="0"/>
              <a:t>GrabCut</a:t>
            </a:r>
            <a:endParaRPr lang="en-US" dirty="0" smtClean="0"/>
          </a:p>
          <a:p>
            <a:pPr lvl="1"/>
            <a:r>
              <a:rPr lang="en-US" dirty="0" smtClean="0"/>
              <a:t>Good region is similar to foreground color model and dissimilar from background color</a:t>
            </a:r>
          </a:p>
          <a:p>
            <a:pPr lvl="1"/>
            <a:r>
              <a:rPr lang="en-US" dirty="0" smtClean="0"/>
              <a:t>Good boundaries have a high gradient</a:t>
            </a:r>
          </a:p>
          <a:p>
            <a:pPr lvl="1"/>
            <a:r>
              <a:rPr lang="en-US" dirty="0" smtClean="0"/>
              <a:t>Optimize over both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Take-home questions</a:t>
            </a:r>
          </a:p>
        </p:txBody>
      </p:sp>
      <p:sp>
        <p:nvSpPr>
          <p:cNvPr id="6147" name="Content Placeholder 9"/>
          <p:cNvSpPr>
            <a:spLocks noGrp="1"/>
          </p:cNvSpPr>
          <p:nvPr>
            <p:ph idx="1"/>
          </p:nvPr>
        </p:nvSpPr>
        <p:spPr>
          <a:xfrm>
            <a:off x="304800" y="1676400"/>
            <a:ext cx="8229600" cy="1371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/>
              <a:t>	1. What would be the result in “Intelligent Scissors” if all of the edge costs were set to 1?</a:t>
            </a:r>
          </a:p>
        </p:txBody>
      </p:sp>
      <p:sp>
        <p:nvSpPr>
          <p:cNvPr id="16" name="Content Placeholder 9"/>
          <p:cNvSpPr txBox="1">
            <a:spLocks/>
          </p:cNvSpPr>
          <p:nvPr/>
        </p:nvSpPr>
        <p:spPr bwMode="auto">
          <a:xfrm>
            <a:off x="304800" y="4343400"/>
            <a:ext cx="8458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	</a:t>
            </a:r>
            <a:r>
              <a:rPr lang="en-US" sz="2800" dirty="0" smtClean="0">
                <a:latin typeface="+mn-lt"/>
              </a:rPr>
              <a:t>2. </a:t>
            </a:r>
            <a:r>
              <a:rPr lang="en-US" sz="2800" dirty="0"/>
              <a:t>How could you change boundary costs for graph cuts to work better for objects with many thin parts?</a:t>
            </a:r>
          </a:p>
        </p:txBody>
      </p:sp>
    </p:spTree>
    <p:extLst>
      <p:ext uri="{BB962C8B-B14F-4D97-AF65-F5344CB8AC3E}">
        <p14:creationId xmlns:p14="http://schemas.microsoft.com/office/powerpoint/2010/main" val="25376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23273</TotalTime>
  <Words>1020</Words>
  <Application>Microsoft Office PowerPoint</Application>
  <PresentationFormat>On-screen Show (4:3)</PresentationFormat>
  <Paragraphs>371</Paragraphs>
  <Slides>60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Arial</vt:lpstr>
      <vt:lpstr>Calibri</vt:lpstr>
      <vt:lpstr>Courier New</vt:lpstr>
      <vt:lpstr>Symbol</vt:lpstr>
      <vt:lpstr>Times New Roman</vt:lpstr>
      <vt:lpstr>Verdana</vt:lpstr>
      <vt:lpstr>Lecture1 - Introduction - CP Fall 2010</vt:lpstr>
      <vt:lpstr>Custom Design</vt:lpstr>
      <vt:lpstr>Photo Editor Photo</vt:lpstr>
      <vt:lpstr>Equation</vt:lpstr>
      <vt:lpstr>Blending and Compositing</vt:lpstr>
      <vt:lpstr>Project 1: issues</vt:lpstr>
      <vt:lpstr>Color shift</vt:lpstr>
      <vt:lpstr>Project 1 Results</vt:lpstr>
      <vt:lpstr>Hybrid results</vt:lpstr>
      <vt:lpstr>PowerPoint Presentation</vt:lpstr>
      <vt:lpstr>PowerPoint Presentation</vt:lpstr>
      <vt:lpstr>Last class: finding boundaries</vt:lpstr>
      <vt:lpstr>Take-home questions</vt:lpstr>
      <vt:lpstr>Last Class: cutting out objects</vt:lpstr>
      <vt:lpstr>This Class</vt:lpstr>
      <vt:lpstr>Image Compositing</vt:lpstr>
      <vt:lpstr>News Composites</vt:lpstr>
      <vt:lpstr>News Composites</vt:lpstr>
      <vt:lpstr>Three methods</vt:lpstr>
      <vt:lpstr>Method 1: Cut and Paste</vt:lpstr>
      <vt:lpstr>Method 1: Cut and Paste</vt:lpstr>
      <vt:lpstr>Method 1: Cut and Paste</vt:lpstr>
      <vt:lpstr>Feathering</vt:lpstr>
      <vt:lpstr>Method 1: Cut and Paste (with feathering)</vt:lpstr>
      <vt:lpstr>Alpha compositing</vt:lpstr>
      <vt:lpstr>Alpha compositing with feathering</vt:lpstr>
      <vt:lpstr>Another example (without feathering)</vt:lpstr>
      <vt:lpstr>Proper blending is key</vt:lpstr>
      <vt:lpstr>Alpha Blending / Feathering</vt:lpstr>
      <vt:lpstr>Effect of Window Size</vt:lpstr>
      <vt:lpstr>Effect of Window Size</vt:lpstr>
      <vt:lpstr>Good Window Size</vt:lpstr>
      <vt:lpstr>How much should we blend?</vt:lpstr>
      <vt:lpstr>Method 2: Pyramid Blending</vt:lpstr>
      <vt:lpstr>Method 2: Pyramid Blending</vt:lpstr>
      <vt:lpstr>PowerPoint Presentation</vt:lpstr>
      <vt:lpstr>Method 2: Pyramid Blending</vt:lpstr>
      <vt:lpstr>Laplacian Pyramid Blending</vt:lpstr>
      <vt:lpstr>Simplification: Two-band Blending</vt:lpstr>
      <vt:lpstr>2-band Blending</vt:lpstr>
      <vt:lpstr>Linear Blending</vt:lpstr>
      <vt:lpstr>2-band Blending</vt:lpstr>
      <vt:lpstr>Blending Regions</vt:lpstr>
      <vt:lpstr>PowerPoint Presentation</vt:lpstr>
      <vt:lpstr>Related idea: Poisson Blending</vt:lpstr>
      <vt:lpstr>Related idea: Poisson Blending</vt:lpstr>
      <vt:lpstr>Method 3: Poisson Blending</vt:lpstr>
      <vt:lpstr>Example</vt:lpstr>
      <vt:lpstr>PowerPoint Presentation</vt:lpstr>
      <vt:lpstr>Gradient-domain editing</vt:lpstr>
      <vt:lpstr>Examples</vt:lpstr>
      <vt:lpstr>Examples</vt:lpstr>
      <vt:lpstr>Other results</vt:lpstr>
      <vt:lpstr>What do we lose?</vt:lpstr>
      <vt:lpstr>Blending with Mixed Gradients</vt:lpstr>
      <vt:lpstr>Project 3: Gradient Domain Editing</vt:lpstr>
      <vt:lpstr>Project 3: Reconstruction from Gradients</vt:lpstr>
      <vt:lpstr>Project 3 (extra): Color2Gray</vt:lpstr>
      <vt:lpstr>Project 3 (extra): NPR</vt:lpstr>
      <vt:lpstr>Colorization using optimization</vt:lpstr>
      <vt:lpstr>Things to remember</vt:lpstr>
      <vt:lpstr>Take-home questions</vt:lpstr>
      <vt:lpstr>Take-home questions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</cp:lastModifiedBy>
  <cp:revision>77</cp:revision>
  <cp:lastPrinted>2015-09-22T14:04:11Z</cp:lastPrinted>
  <dcterms:created xsi:type="dcterms:W3CDTF">2010-08-30T03:58:01Z</dcterms:created>
  <dcterms:modified xsi:type="dcterms:W3CDTF">2015-09-22T14:12:53Z</dcterms:modified>
</cp:coreProperties>
</file>