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8"/>
  </p:notesMasterIdLst>
  <p:sldIdLst>
    <p:sldId id="398" r:id="rId3"/>
    <p:sldId id="401" r:id="rId4"/>
    <p:sldId id="496" r:id="rId5"/>
    <p:sldId id="484" r:id="rId6"/>
    <p:sldId id="407" r:id="rId7"/>
    <p:sldId id="408" r:id="rId8"/>
    <p:sldId id="409" r:id="rId9"/>
    <p:sldId id="410" r:id="rId10"/>
    <p:sldId id="454" r:id="rId11"/>
    <p:sldId id="455" r:id="rId12"/>
    <p:sldId id="457" r:id="rId13"/>
    <p:sldId id="475" r:id="rId14"/>
    <p:sldId id="412" r:id="rId15"/>
    <p:sldId id="413" r:id="rId16"/>
    <p:sldId id="414" r:id="rId17"/>
    <p:sldId id="483" r:id="rId18"/>
    <p:sldId id="415" r:id="rId19"/>
    <p:sldId id="416" r:id="rId20"/>
    <p:sldId id="417" r:id="rId21"/>
    <p:sldId id="418" r:id="rId22"/>
    <p:sldId id="419" r:id="rId23"/>
    <p:sldId id="491" r:id="rId24"/>
    <p:sldId id="492" r:id="rId25"/>
    <p:sldId id="493" r:id="rId26"/>
    <p:sldId id="494" r:id="rId27"/>
    <p:sldId id="495" r:id="rId28"/>
    <p:sldId id="420" r:id="rId29"/>
    <p:sldId id="421" r:id="rId30"/>
    <p:sldId id="422" r:id="rId31"/>
    <p:sldId id="423" r:id="rId32"/>
    <p:sldId id="485" r:id="rId33"/>
    <p:sldId id="487" r:id="rId34"/>
    <p:sldId id="486" r:id="rId35"/>
    <p:sldId id="488" r:id="rId36"/>
    <p:sldId id="425" r:id="rId37"/>
    <p:sldId id="426" r:id="rId38"/>
    <p:sldId id="427" r:id="rId39"/>
    <p:sldId id="428" r:id="rId40"/>
    <p:sldId id="429" r:id="rId41"/>
    <p:sldId id="430" r:id="rId42"/>
    <p:sldId id="433" r:id="rId43"/>
    <p:sldId id="434" r:id="rId44"/>
    <p:sldId id="435" r:id="rId45"/>
    <p:sldId id="438" r:id="rId46"/>
    <p:sldId id="439" r:id="rId47"/>
    <p:sldId id="440" r:id="rId48"/>
    <p:sldId id="465" r:id="rId49"/>
    <p:sldId id="441" r:id="rId50"/>
    <p:sldId id="442" r:id="rId51"/>
    <p:sldId id="466" r:id="rId52"/>
    <p:sldId id="490" r:id="rId53"/>
    <p:sldId id="489" r:id="rId54"/>
    <p:sldId id="497" r:id="rId55"/>
    <p:sldId id="444" r:id="rId56"/>
    <p:sldId id="445" r:id="rId57"/>
    <p:sldId id="482" r:id="rId58"/>
    <p:sldId id="446" r:id="rId59"/>
    <p:sldId id="447" r:id="rId60"/>
    <p:sldId id="448" r:id="rId61"/>
    <p:sldId id="449" r:id="rId62"/>
    <p:sldId id="450" r:id="rId63"/>
    <p:sldId id="451" r:id="rId64"/>
    <p:sldId id="452" r:id="rId65"/>
    <p:sldId id="472" r:id="rId66"/>
    <p:sldId id="473" r:id="rId67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3" autoAdjust="0"/>
    <p:restoredTop sz="84462" autoAdjust="0"/>
  </p:normalViewPr>
  <p:slideViewPr>
    <p:cSldViewPr>
      <p:cViewPr varScale="1">
        <p:scale>
          <a:sx n="78" d="100"/>
          <a:sy n="78" d="100"/>
        </p:scale>
        <p:origin x="16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9" y="605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9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87E22-70B1-4DA5-945D-A0003F936AD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10330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21699-0C3E-4922-9D25-5CFB7C3F9B4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97996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74E07-3560-4C63-AB3C-46DA682CD13E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306388"/>
            <a:ext cx="4919663" cy="3689350"/>
          </a:xfrm>
          <a:solidFill>
            <a:srgbClr val="FFFFFF"/>
          </a:solidFill>
          <a:ln/>
        </p:spPr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508591" y="4355089"/>
            <a:ext cx="5920120" cy="40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344137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67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E8333-6DDA-4103-B48C-806582D0F249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0087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A08435-DEDF-4101-85CF-762A1B724B3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89520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A0B1A-FE3D-4EF8-83B3-ADBDE9586ADA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41370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CB8E4-52E9-41D9-9D8A-1A0582DF3E9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70257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35588-44C1-4D00-B450-A716F00D1F3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3088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B6051-E62C-46A6-83F8-4BEA2A230AE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46537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23227-9C64-4B20-9743-05E649D3F9F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103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71DD5-BCB7-4452-BD1F-CE186BA3AF4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8197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7CC6C1-CA59-48E7-9F19-25A6DCF6E35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96363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285023-D52F-4154-92D3-7D08DAD7DE8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25901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C08AB-FD39-4595-9B30-1033998CF42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54568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76C60-6926-44B9-B43B-2B671639503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29725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EB40B-A2DE-44FD-92CC-579E357D4855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16441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FBC85-A2CE-402E-90D2-2C70E2DCB334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92699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527AFB-BE03-4C40-9A48-290C4BD04C75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62711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70750-29AA-4151-BBD9-4749F05AE3D9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47312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0C953-AB6F-4B4C-B989-8A75254C5AAF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5744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1346E-EE07-422E-A819-793257D06AF9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4018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226E8-2E42-4B55-A1DD-23B14F026AE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38516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943A0-1D03-4294-A3F5-1144F3D2CF72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34153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18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15991-64BB-451C-9099-C147E9798154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93193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0F23C-6250-4423-8C29-44DEB49BBD82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43166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BFAAB8-B035-4CF4-AF04-FB522214701A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6116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7BE11-4080-418F-819D-877CE4E4AA34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49086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B85483-DD68-455E-8F3B-D85C4D349A4B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25683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EF08B-A2CB-4502-AE9E-EE168B7A2473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259808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BE59F-34CF-42CD-8071-FB5D1FE9FA6F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108808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FCBE1-E273-45F3-B68A-4BE2DCC7EA21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8743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99EB3-2BE3-4579-A3BA-463ACE65429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3730"/>
            <a:ext cx="5085907" cy="4157454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78752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8A57-91C0-4D01-9C0D-52680793251A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3972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47B62-6EC8-4AA9-AA41-A4BC4273BE1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1569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98083-7B4D-4AD2-8275-723C6762287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306388"/>
            <a:ext cx="4919663" cy="3689350"/>
          </a:xfrm>
          <a:solidFill>
            <a:srgbClr val="FFFFFF"/>
          </a:solidFill>
          <a:ln/>
        </p:spPr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508591" y="4355089"/>
            <a:ext cx="5920120" cy="40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88510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C5502-8341-4125-9917-BB7862B3371C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306388"/>
            <a:ext cx="4670425" cy="3502025"/>
          </a:xfrm>
          <a:solidFill>
            <a:srgbClr val="FFFFFF"/>
          </a:solidFill>
          <a:ln/>
        </p:spPr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508591" y="4307828"/>
            <a:ext cx="5917018" cy="40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277" tIns="42639" rIns="85277" bIns="4263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3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DA24C-AE33-49B4-9B97-B8BFAC803EEE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306388"/>
            <a:ext cx="4670425" cy="3502025"/>
          </a:xfrm>
          <a:solidFill>
            <a:srgbClr val="FFFFFF"/>
          </a:solidFill>
          <a:ln/>
        </p:spPr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08591" y="4307828"/>
            <a:ext cx="5917018" cy="40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277" tIns="42639" rIns="85277" bIns="4263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55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82AEF-59B8-42DC-844D-7F0FECE3775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306388"/>
            <a:ext cx="4921250" cy="3690937"/>
          </a:xfrm>
          <a:solidFill>
            <a:srgbClr val="FFFFFF"/>
          </a:solidFill>
          <a:ln/>
        </p:spPr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508591" y="4355087"/>
            <a:ext cx="5920120" cy="410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260671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Mark_V_Shane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8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9.png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95.wmf"/><Relationship Id="rId10" Type="http://schemas.openxmlformats.org/officeDocument/2006/relationships/image" Target="../media/image102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01.png"/><Relationship Id="rId14" Type="http://schemas.openxmlformats.org/officeDocument/2006/relationships/image" Target="../media/image9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2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9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gfx.cs.princeton.edu/pubs/Barnes_2009_PAR/index.php" TargetMode="External"/><Relationship Id="rId4" Type="http://schemas.openxmlformats.org/officeDocument/2006/relationships/image" Target="../media/image14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Texture Synthesis and Hole-Filling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09/15/15</a:t>
            </a:r>
            <a:endParaRPr lang="en-US" dirty="0"/>
          </a:p>
        </p:txBody>
      </p:sp>
      <p:pic>
        <p:nvPicPr>
          <p:cNvPr id="202754" name="Picture 2" descr="http://www.artscenecal.com/ArtistsFiles/MagritteR/MagritteRJPGs/RMagritte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2" y="1143000"/>
            <a:ext cx="566419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500" dirty="0" smtClean="0"/>
              <a:t>But it (usually) doesn’t work</a:t>
            </a:r>
          </a:p>
          <a:p>
            <a:pPr marL="457200" indent="-457200"/>
            <a:r>
              <a:rPr lang="en-US" sz="2800" dirty="0" smtClean="0"/>
              <a:t>Probability distributions are hard to model well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133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343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419600"/>
            <a:ext cx="1981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419600"/>
            <a:ext cx="1971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297180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Synthesized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idea: Sample from the image 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39624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Assuming Markov property, compute P(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Building explicit probability tables infeasible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Instead, we </a:t>
            </a:r>
            <a:r>
              <a:rPr lang="en-GB" sz="2400" i="1" dirty="0" smtClean="0">
                <a:latin typeface="+mj-lt"/>
              </a:rPr>
              <a:t>search the input image</a:t>
            </a:r>
            <a:r>
              <a:rPr lang="en-GB" sz="2400" dirty="0" smtClean="0">
                <a:latin typeface="+mj-lt"/>
              </a:rPr>
              <a:t> for all similar </a:t>
            </a:r>
            <a:r>
              <a:rPr lang="en-GB" sz="2400" dirty="0" err="1" smtClean="0">
                <a:latin typeface="+mj-lt"/>
              </a:rPr>
              <a:t>neighborhoods</a:t>
            </a:r>
            <a:r>
              <a:rPr lang="en-GB" sz="2400" dirty="0" smtClean="0">
                <a:latin typeface="+mj-lt"/>
              </a:rPr>
              <a:t> — that’s our pdf for </a:t>
            </a:r>
            <a:r>
              <a:rPr lang="en-GB" sz="2400" b="1" dirty="0" smtClean="0">
                <a:latin typeface="+mj-lt"/>
              </a:rPr>
              <a:t>p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To sample from this pdf, just pick one match at random</a:t>
            </a:r>
            <a:endParaRPr lang="en-US" sz="2400" i="1" dirty="0" smtClean="0">
              <a:latin typeface="+mj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6" name="Picture 5" descr="ex2-part-larg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65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9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374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7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8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0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1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365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6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1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2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3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1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4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356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2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4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347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0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2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4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338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329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8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320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5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9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311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0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302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3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4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6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1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0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225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56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0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1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2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3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7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9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0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38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8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29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85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16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07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7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98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0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89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45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6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67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8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8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49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05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6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27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18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09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96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87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78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69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60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51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2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33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8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8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383" name="Text Box 382"/>
          <p:cNvSpPr txBox="1">
            <a:spLocks noChangeArrowheads="1"/>
          </p:cNvSpPr>
          <p:nvPr/>
        </p:nvSpPr>
        <p:spPr bwMode="auto">
          <a:xfrm>
            <a:off x="893763" y="3557588"/>
            <a:ext cx="2327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Synthesizing a pixel</a:t>
            </a:r>
            <a:endParaRPr lang="en-US" sz="1600">
              <a:latin typeface="Trebuchet MS" pitchFamily="34" charset="0"/>
            </a:endParaRPr>
          </a:p>
        </p:txBody>
      </p:sp>
      <p:grpSp>
        <p:nvGrpSpPr>
          <p:cNvPr id="384" name="Group 383"/>
          <p:cNvGrpSpPr>
            <a:grpSpLocks/>
          </p:cNvGrpSpPr>
          <p:nvPr/>
        </p:nvGrpSpPr>
        <p:grpSpPr bwMode="auto">
          <a:xfrm>
            <a:off x="4038600" y="1444625"/>
            <a:ext cx="4438650" cy="2216150"/>
            <a:chOff x="2544" y="910"/>
            <a:chExt cx="2796" cy="1396"/>
          </a:xfrm>
        </p:grpSpPr>
        <p:grpSp>
          <p:nvGrpSpPr>
            <p:cNvPr id="385" name="Group 384"/>
            <p:cNvGrpSpPr>
              <a:grpSpLocks/>
            </p:cNvGrpSpPr>
            <p:nvPr/>
          </p:nvGrpSpPr>
          <p:grpSpPr bwMode="auto">
            <a:xfrm>
              <a:off x="3733" y="910"/>
              <a:ext cx="1607" cy="1164"/>
              <a:chOff x="421" y="1065"/>
              <a:chExt cx="1607" cy="1164"/>
            </a:xfrm>
          </p:grpSpPr>
          <p:pic>
            <p:nvPicPr>
              <p:cNvPr id="390" name="Picture 385" descr="ex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91" name="Group 386"/>
              <p:cNvGrpSpPr>
                <a:grpSpLocks noChangeAspect="1"/>
              </p:cNvGrpSpPr>
              <p:nvPr/>
            </p:nvGrpSpPr>
            <p:grpSpPr bwMode="auto">
              <a:xfrm>
                <a:off x="711" y="1678"/>
                <a:ext cx="435" cy="261"/>
                <a:chOff x="3288" y="1296"/>
                <a:chExt cx="1080" cy="648"/>
              </a:xfrm>
            </p:grpSpPr>
            <p:sp>
              <p:nvSpPr>
                <p:cNvPr id="749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0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2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3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4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9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0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1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2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63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58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9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0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1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2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5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4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49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0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1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2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3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4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5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6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7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5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6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7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0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1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2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3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4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5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6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7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78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40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1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4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6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8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9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31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5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6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7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8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9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0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22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3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4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1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13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4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6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7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8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9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2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04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7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2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3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95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9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0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786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7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8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0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1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2" name="Group 505"/>
              <p:cNvGrpSpPr>
                <a:grpSpLocks noChangeAspect="1"/>
              </p:cNvGrpSpPr>
              <p:nvPr/>
            </p:nvGrpSpPr>
            <p:grpSpPr bwMode="auto">
              <a:xfrm>
                <a:off x="1593" y="1880"/>
                <a:ext cx="435" cy="261"/>
                <a:chOff x="3288" y="1296"/>
                <a:chExt cx="1080" cy="648"/>
              </a:xfrm>
            </p:grpSpPr>
            <p:sp>
              <p:nvSpPr>
                <p:cNvPr id="631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2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3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4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0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1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2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3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45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40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1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2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3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4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5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6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7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8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31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2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3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4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5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6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7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7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2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3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4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8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9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60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22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3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4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5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6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7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8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9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1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13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4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5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6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0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1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2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04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5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6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9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0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1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2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3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95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6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7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8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9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0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1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2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3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4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86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7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9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0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1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2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3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4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5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77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8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9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0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1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2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3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4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5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6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668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9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1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3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4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5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6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3" name="Group 624"/>
              <p:cNvGrpSpPr>
                <a:grpSpLocks noChangeAspect="1"/>
              </p:cNvGrpSpPr>
              <p:nvPr/>
            </p:nvGrpSpPr>
            <p:grpSpPr bwMode="auto">
              <a:xfrm>
                <a:off x="1329" y="1275"/>
                <a:ext cx="435" cy="261"/>
                <a:chOff x="3288" y="1296"/>
                <a:chExt cx="1080" cy="648"/>
              </a:xfrm>
            </p:grpSpPr>
            <p:sp>
              <p:nvSpPr>
                <p:cNvPr id="513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4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7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8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9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7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22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3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4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6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7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8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9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0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8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13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8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0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9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5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7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9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0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42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04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5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6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7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1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2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3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95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6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7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8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9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0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1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2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4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86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8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9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0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1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2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3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4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5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77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8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9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0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1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2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5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6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68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6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7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59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0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1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6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7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8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550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2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3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4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5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6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7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8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4" name="Group 743"/>
              <p:cNvGrpSpPr>
                <a:grpSpLocks noChangeAspect="1"/>
              </p:cNvGrpSpPr>
              <p:nvPr/>
            </p:nvGrpSpPr>
            <p:grpSpPr bwMode="auto">
              <a:xfrm>
                <a:off x="421" y="1065"/>
                <a:ext cx="435" cy="261"/>
                <a:chOff x="3288" y="1296"/>
                <a:chExt cx="1080" cy="648"/>
              </a:xfrm>
            </p:grpSpPr>
            <p:sp>
              <p:nvSpPr>
                <p:cNvPr id="395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0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1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2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3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6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09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04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1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95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0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1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6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7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4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86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5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77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8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9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0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1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2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4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5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6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68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9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0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2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3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4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5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6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9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2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3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4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5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6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7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8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0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2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3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4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5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6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7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8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9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41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432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4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5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6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Text Box 863"/>
            <p:cNvSpPr txBox="1">
              <a:spLocks noChangeArrowheads="1"/>
            </p:cNvSpPr>
            <p:nvPr/>
          </p:nvSpPr>
          <p:spPr bwMode="auto">
            <a:xfrm>
              <a:off x="2598" y="1074"/>
              <a:ext cx="105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rebuchet MS" pitchFamily="34" charset="0"/>
                </a:rPr>
                <a:t>non-parametric</a:t>
              </a:r>
            </a:p>
            <a:p>
              <a:pPr algn="ctr"/>
              <a:r>
                <a:rPr lang="en-US" sz="1600" b="1" dirty="0">
                  <a:latin typeface="Trebuchet MS" pitchFamily="34" charset="0"/>
                </a:rPr>
                <a:t>sampling</a:t>
              </a:r>
            </a:p>
          </p:txBody>
        </p:sp>
        <p:sp>
          <p:nvSpPr>
            <p:cNvPr id="388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Input image</a:t>
              </a:r>
              <a:r>
                <a:rPr lang="en-US" sz="1600">
                  <a:latin typeface="Trebuchet MS" pitchFamily="34" charset="0"/>
                </a:rPr>
                <a:t> </a:t>
              </a:r>
            </a:p>
          </p:txBody>
        </p:sp>
      </p:grpSp>
      <p:sp>
        <p:nvSpPr>
          <p:cNvPr id="867" name="TextBox 866"/>
          <p:cNvSpPr txBox="1"/>
          <p:nvPr/>
        </p:nvSpPr>
        <p:spPr>
          <a:xfrm>
            <a:off x="5407080" y="64886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Efros and Leung 1999 SIGGRAPH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Idea from Shannon (Information Theory)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Generate English-sounding sentences by modeling the probability of each word given the previous words (n-grams)</a:t>
            </a:r>
          </a:p>
          <a:p>
            <a:endParaRPr lang="en-US" dirty="0" smtClean="0"/>
          </a:p>
          <a:p>
            <a:r>
              <a:rPr lang="en-US" dirty="0" smtClean="0"/>
              <a:t>Large “n” will give more structured sentences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181599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“I spent an interesting evening recently with a grain of salt.”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(example from fake single.net user </a:t>
            </a:r>
            <a:r>
              <a:rPr lang="en-US" sz="2000" dirty="0" smtClean="0">
                <a:solidFill>
                  <a:schemeClr val="tx2"/>
                </a:solidFill>
                <a:hlinkClick r:id="rId2"/>
              </a:rPr>
              <a:t>Mark V </a:t>
            </a:r>
            <a:r>
              <a:rPr lang="en-US" sz="2000" dirty="0" err="1" smtClean="0">
                <a:solidFill>
                  <a:schemeClr val="tx2"/>
                </a:solidFill>
                <a:hlinkClick r:id="rId2"/>
              </a:rPr>
              <a:t>Shaney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Details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How to match patches?</a:t>
            </a:r>
          </a:p>
          <a:p>
            <a:pPr lvl="1" eaLnBrk="1" hangingPunct="1"/>
            <a:r>
              <a:rPr lang="en-US" dirty="0" smtClean="0"/>
              <a:t>Gaussian-weighted SSD (more emphasis on nearby pixels)</a:t>
            </a:r>
          </a:p>
          <a:p>
            <a:pPr eaLnBrk="1" hangingPunct="1"/>
            <a:r>
              <a:rPr lang="en-US" dirty="0" smtClean="0"/>
              <a:t>What order to fill in new pixels?</a:t>
            </a:r>
          </a:p>
          <a:p>
            <a:pPr lvl="1" eaLnBrk="1" hangingPunct="1"/>
            <a:r>
              <a:rPr lang="en-US" dirty="0" smtClean="0"/>
              <a:t>“Onion skin” order: pixels with most neighbors are synthesized first</a:t>
            </a:r>
          </a:p>
          <a:p>
            <a:pPr lvl="1" eaLnBrk="1" hangingPunct="1"/>
            <a:r>
              <a:rPr lang="en-US" dirty="0" smtClean="0"/>
              <a:t>To synthesize from scratch, start with a randomly selected small patch from the source texture</a:t>
            </a:r>
          </a:p>
          <a:p>
            <a:pPr eaLnBrk="1" hangingPunct="1"/>
            <a:r>
              <a:rPr lang="en-US" dirty="0" smtClean="0"/>
              <a:t>How big should the patches be?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Size of Neighborhood Window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1537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1537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1537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1" name="Text Box 20"/>
          <p:cNvSpPr txBox="1">
            <a:spLocks noChangeArrowheads="1"/>
          </p:cNvSpPr>
          <p:nvPr/>
        </p:nvSpPr>
        <p:spPr bwMode="auto">
          <a:xfrm>
            <a:off x="3657600" y="16764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/>
              <a:t>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Increasing window size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image not filled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Get unfilled pixels with filled neighbors, sorted by number of filled neighbors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For each pixel, get top N matches based on visible neighbors</a:t>
            </a:r>
          </a:p>
          <a:p>
            <a:pPr marL="914400" lvl="2" indent="0">
              <a:buNone/>
            </a:pPr>
            <a:r>
              <a:rPr lang="en-US" dirty="0" smtClean="0"/>
              <a:t>-  Patch Distance: Gaussian-weighted SSD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select one of the matches and copy pixel from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  <a:noFill/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french canvas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rafia weave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r>
              <a:rPr lang="en-GB" smtClean="0"/>
              <a:t>More Results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white bread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brick wall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0"/>
            <a:ext cx="7767637" cy="1138238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Homage to Shannon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971800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6000"/>
            <a:ext cx="345281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7"/>
          <p:cNvSpPr>
            <a:spLocks noChangeArrowheads="1"/>
          </p:cNvSpPr>
          <p:nvPr/>
        </p:nvSpPr>
        <p:spPr bwMode="auto">
          <a:xfrm rot="16200000">
            <a:off x="3505200" y="3733800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mtClean="0"/>
              <a:t>Results page is up</a:t>
            </a:r>
          </a:p>
          <a:p>
            <a:endParaRPr lang="en-US" dirty="0"/>
          </a:p>
          <a:p>
            <a:r>
              <a:rPr lang="en-US" dirty="0" smtClean="0"/>
              <a:t>Aim to have it graded in the next few days (but there are lots to grade)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20483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215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In-painting natural scenes</a:t>
            </a:r>
            <a:endParaRPr lang="en-US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 r="50365"/>
          <a:stretch>
            <a:fillRect/>
          </a:stretch>
        </p:blipFill>
        <p:spPr bwMode="auto">
          <a:xfrm>
            <a:off x="3810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3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3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400" t="11733" r="71200" b="33146"/>
          <a:stretch>
            <a:fillRect/>
          </a:stretch>
        </p:blipFill>
        <p:spPr bwMode="auto">
          <a:xfrm>
            <a:off x="3303917" y="1806156"/>
            <a:ext cx="2343509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9635" r="729"/>
          <a:stretch>
            <a:fillRect/>
          </a:stretch>
        </p:blipFill>
        <p:spPr bwMode="auto">
          <a:xfrm>
            <a:off x="59436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6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Filling order matters</a:t>
            </a:r>
            <a:endParaRPr lang="en-US" dirty="0"/>
          </a:p>
        </p:txBody>
      </p:sp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12287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38862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with Hole</a:t>
            </a:r>
            <a:endParaRPr lang="en-US" dirty="0"/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5253" y="2794959"/>
            <a:ext cx="12001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27432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90800" y="383444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Raster-Scan Order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1752600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In-painting Result</a:t>
            </a:r>
            <a:endParaRPr lang="en-US" sz="2800" dirty="0"/>
          </a:p>
        </p:txBody>
      </p:sp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971800"/>
            <a:ext cx="1095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953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958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Onion-Peel (Concentric Layers)</a:t>
            </a:r>
            <a:endParaRPr lang="en-US" dirty="0"/>
          </a:p>
        </p:txBody>
      </p:sp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8025" y="2819400"/>
            <a:ext cx="12477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058025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532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Gradient-Sensitive Order</a:t>
            </a:r>
            <a:endParaRPr lang="en-US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7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7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</p:spTree>
    <p:extLst>
      <p:ext uri="{BB962C8B-B14F-4D97-AF65-F5344CB8AC3E}">
        <p14:creationId xmlns:p14="http://schemas.microsoft.com/office/powerpoint/2010/main" val="17340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Fill a pixel that: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surrounded by other known pixels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a continuation of a strong gradient or edge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194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0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6400"/>
            <a:ext cx="67151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6800" y="4648200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Original          </a:t>
            </a:r>
            <a:r>
              <a:rPr lang="en-US" dirty="0" smtClean="0"/>
              <a:t>With Hole            Onion-Ring Fill      </a:t>
            </a:r>
            <a:r>
              <a:rPr lang="en-US" dirty="0" err="1"/>
              <a:t>Criminisi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9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4673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81200" y="601980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Concentric Layers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2003" y="60198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Gradient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Efros &amp; Leung texture synthesis algorithm</a:t>
            </a:r>
          </a:p>
          <a:p>
            <a:pPr lvl="1" eaLnBrk="1" hangingPunct="1"/>
            <a:r>
              <a:rPr lang="en-US" dirty="0" smtClean="0"/>
              <a:t>Very 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24047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4306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7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8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9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0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1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2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3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4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5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6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7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8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9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415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6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7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8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9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0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1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2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3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406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7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8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9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0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1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2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3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4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22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3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4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5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6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7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8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9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0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1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2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3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4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397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8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9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0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1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2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3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4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5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388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9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0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1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2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3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4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5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6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379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0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1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2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3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4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5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6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7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4370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1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2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3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4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5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6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7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8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4361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2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3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4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5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6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7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8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9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4352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3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4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5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6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7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8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9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0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4343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4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5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6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7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8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9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0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1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42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4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5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97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8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9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2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8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4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5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2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3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4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5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6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5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6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7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8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20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57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8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2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3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4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5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48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9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0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1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2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3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4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5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6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9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0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2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3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5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6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0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1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2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3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4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5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6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7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8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25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17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8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9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0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1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2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3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4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5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08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9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4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5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6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9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0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1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2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3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4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5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6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7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0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1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2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3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4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5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6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7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8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30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77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8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9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0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2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3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4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5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68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9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0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3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4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5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6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2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9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0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1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2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3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4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5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6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7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3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0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1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2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3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4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5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6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7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8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54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24137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8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9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0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1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2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3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4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5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57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24128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9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0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1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2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3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4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5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6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1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24119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0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1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2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3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4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5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6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7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7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24110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1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2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3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4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5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6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7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8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8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24101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2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3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4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5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6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7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8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9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1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24092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3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4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5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6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7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8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9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0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2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24083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4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5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6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7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8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9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0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1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3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24074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5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6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7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8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9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0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1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2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4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065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6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7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8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9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0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1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2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3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064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23555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Image Quilting [Efros &amp; Freeman 2001]</a:t>
            </a:r>
          </a:p>
        </p:txBody>
      </p:sp>
      <p:sp>
        <p:nvSpPr>
          <p:cNvPr id="23556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23589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23570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90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23929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0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1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2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3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4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5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6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7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8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9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0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1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2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4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038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9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0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1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2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3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4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5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6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5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029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0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1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2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3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4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5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6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7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45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6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7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8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9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0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1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2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3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4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5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6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7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020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1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2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3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4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5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6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7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8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011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2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3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4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5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6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7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8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9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002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3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4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5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6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7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8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9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0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993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4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5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6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7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8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9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0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1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1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984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5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6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7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8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9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0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1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2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0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975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6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7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8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9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0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1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2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3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1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966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7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8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9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0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1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2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3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4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65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335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23811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2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3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4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5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6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7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8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9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0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1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2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3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4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6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920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1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2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3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4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5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6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7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8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7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911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2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3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4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5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6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7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8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9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27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8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9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0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1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2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3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4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5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6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7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8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9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902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3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4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5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6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7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8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9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0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893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4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5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6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7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8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9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0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1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884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5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6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7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8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9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0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1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2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875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6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7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8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9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0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1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2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3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7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866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7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8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9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0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1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2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3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4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8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857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8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9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0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1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2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3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4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5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848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49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0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1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2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3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4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5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6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47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25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23693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4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5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6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7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8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9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0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1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2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3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4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5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6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6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802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3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4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5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6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7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8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9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10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7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793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4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5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6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7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8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9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0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1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09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0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1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2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3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4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5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6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7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8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9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0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1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8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784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5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6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7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8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9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0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1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2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9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775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6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7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8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9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0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1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2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3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0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766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7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8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9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0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1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2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3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4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1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757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8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9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0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1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2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3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4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5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2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748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9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0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1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2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3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4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5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6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3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739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0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1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2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3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4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5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6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7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4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730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1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2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3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4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5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6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7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8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29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35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23575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6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684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5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6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7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8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9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0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1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2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7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675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6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7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8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9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0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1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2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3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91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8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666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7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8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9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0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1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2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3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4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9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657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8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9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0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1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2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3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4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5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0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648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9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0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1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2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3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4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5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1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639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1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2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3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4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5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6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7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2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630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1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2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3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4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5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8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3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621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2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3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4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5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6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7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8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9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4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612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3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4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5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6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7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8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9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0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611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58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23559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24445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23562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Exactly the same but now we want P(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|N(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))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Much faster: synthesize all pixels in a block at </a:t>
              </a:r>
              <a:r>
                <a:rPr lang="en-GB" sz="2200" dirty="0" smtClean="0">
                  <a:latin typeface="Trebuchet MS" pitchFamily="34" charset="0"/>
                </a:rPr>
                <a:t>once</a:t>
              </a:r>
              <a:endParaRPr lang="en-GB" sz="2200" dirty="0">
                <a:latin typeface="Trebuchet MS" pitchFamily="34" charset="0"/>
              </a:endParaRPr>
            </a:p>
          </p:txBody>
        </p:sp>
        <p:sp>
          <p:nvSpPr>
            <p:cNvPr id="23569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rebuchet MS" pitchFamily="34" charset="0"/>
              </a:rPr>
              <a:t>block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1984375"/>
            <a:chOff x="1996" y="1152"/>
            <a:chExt cx="1829" cy="1250"/>
          </a:xfrm>
        </p:grpSpPr>
        <p:sp>
          <p:nvSpPr>
            <p:cNvPr id="24602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4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5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sp>
          <p:nvSpPr>
            <p:cNvPr id="24607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8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553200" y="1828800"/>
            <a:ext cx="1828800" cy="1984375"/>
            <a:chOff x="4128" y="1152"/>
            <a:chExt cx="1152" cy="1250"/>
          </a:xfrm>
        </p:grpSpPr>
        <p:sp>
          <p:nvSpPr>
            <p:cNvPr id="24594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6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7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4598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sp>
          <p:nvSpPr>
            <p:cNvPr id="24600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91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" name="Picture 10" descr="tile_r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1" descr="tile_m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2" descr="tile_D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section: The digital canvas</a:t>
            </a:r>
            <a:endParaRPr lang="en-US" dirty="0"/>
          </a:p>
        </p:txBody>
      </p:sp>
      <p:pic>
        <p:nvPicPr>
          <p:cNvPr id="5" name="Picture 4" descr="C:\Documents and Settings\Derek Hoiem\Desktop\tmp\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80369"/>
            <a:ext cx="3048000" cy="228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Derek Hoiem\Desktop\tmp\image00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648200"/>
            <a:ext cx="3048000" cy="101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62400" y="4752171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warping and object morphing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224957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Cutting and pasting objects, filling holes, and blending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95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25631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2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3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25603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25606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25629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0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25627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628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25614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5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25626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914400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 of a cut through this pixel</a:t>
            </a:r>
            <a:endParaRPr lang="en-US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409700" y="1283732"/>
            <a:ext cx="35023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03771" y="121122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1828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2434" y="34779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1861" y="50350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68708" y="2521720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754563" y="4112433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r2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2"/>
          </p:cNvCxnSpPr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</p:cNvCxnSpPr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2"/>
          </p:cNvCxnSpPr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92023" y="439745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3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253005" y="278359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05405" y="11452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6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459209" y="1154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459208" y="279871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</a:t>
            </a: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</a:t>
            </a:r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762957" y="1264630"/>
            <a:ext cx="391037" cy="8371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635630" y="874824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Best Path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9209" y="115466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ost = </a:t>
            </a:r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459208" y="279871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</a:t>
            </a: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467600" y="435506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ost = </a:t>
            </a:r>
            <a:r>
              <a:rPr lang="en-US" b="1" dirty="0" smtClean="0"/>
              <a:t>7</a:t>
            </a:r>
            <a:endParaRPr lang="en-US" b="1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70400" y="5983393"/>
            <a:ext cx="372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Mask Based on Best Path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14400" y="1476339"/>
            <a:ext cx="7595096" cy="4238661"/>
            <a:chOff x="914400" y="1476339"/>
            <a:chExt cx="7595096" cy="4238661"/>
          </a:xfrm>
        </p:grpSpPr>
        <p:sp>
          <p:nvSpPr>
            <p:cNvPr id="3" name="Rectangle 2"/>
            <p:cNvSpPr/>
            <p:nvPr/>
          </p:nvSpPr>
          <p:spPr>
            <a:xfrm>
              <a:off x="914400" y="1524000"/>
              <a:ext cx="7595096" cy="4191000"/>
            </a:xfrm>
            <a:prstGeom prst="rect">
              <a:avLst/>
            </a:prstGeom>
            <a:solidFill>
              <a:schemeClr val="tx1"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914401" y="1476339"/>
              <a:ext cx="7562490" cy="2823028"/>
            </a:xfrm>
            <a:custGeom>
              <a:avLst/>
              <a:gdLst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2311879 w 6055743"/>
                <a:gd name="connsiteY2" fmla="*/ 1328468 h 2984740"/>
                <a:gd name="connsiteX3" fmla="*/ 2294626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2294626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4641011 w 6055743"/>
                <a:gd name="connsiteY4" fmla="*/ 2967487 h 2984740"/>
                <a:gd name="connsiteX5" fmla="*/ 6055743 w 6055743"/>
                <a:gd name="connsiteY5" fmla="*/ 1328468 h 2984740"/>
                <a:gd name="connsiteX6" fmla="*/ 6038490 w 6055743"/>
                <a:gd name="connsiteY6" fmla="*/ 0 h 2984740"/>
                <a:gd name="connsiteX7" fmla="*/ 0 w 6055743"/>
                <a:gd name="connsiteY7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6036674 w 6055743"/>
                <a:gd name="connsiteY4" fmla="*/ 2882731 h 2984740"/>
                <a:gd name="connsiteX5" fmla="*/ 6055743 w 6055743"/>
                <a:gd name="connsiteY5" fmla="*/ 1328468 h 2984740"/>
                <a:gd name="connsiteX6" fmla="*/ 6038490 w 6055743"/>
                <a:gd name="connsiteY6" fmla="*/ 0 h 2984740"/>
                <a:gd name="connsiteX7" fmla="*/ 0 w 6055743"/>
                <a:gd name="connsiteY7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6036674 w 6055743"/>
                <a:gd name="connsiteY4" fmla="*/ 2882731 h 2984740"/>
                <a:gd name="connsiteX5" fmla="*/ 6055743 w 6055743"/>
                <a:gd name="connsiteY5" fmla="*/ 1328468 h 2984740"/>
                <a:gd name="connsiteX6" fmla="*/ 6047874 w 6055743"/>
                <a:gd name="connsiteY6" fmla="*/ 133894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7620000"/>
                <a:gd name="connsiteY0" fmla="*/ 17253 h 2984740"/>
                <a:gd name="connsiteX1" fmla="*/ 0 w 7620000"/>
                <a:gd name="connsiteY1" fmla="*/ 1397479 h 2984740"/>
                <a:gd name="connsiteX2" fmla="*/ 1974995 w 7620000"/>
                <a:gd name="connsiteY2" fmla="*/ 1328468 h 2984740"/>
                <a:gd name="connsiteX3" fmla="*/ 1973784 w 7620000"/>
                <a:gd name="connsiteY3" fmla="*/ 2984740 h 2984740"/>
                <a:gd name="connsiteX4" fmla="*/ 6036674 w 7620000"/>
                <a:gd name="connsiteY4" fmla="*/ 2882731 h 2984740"/>
                <a:gd name="connsiteX5" fmla="*/ 6055743 w 7620000"/>
                <a:gd name="connsiteY5" fmla="*/ 1328468 h 2984740"/>
                <a:gd name="connsiteX6" fmla="*/ 7620000 w 7620000"/>
                <a:gd name="connsiteY6" fmla="*/ 1372850 h 2984740"/>
                <a:gd name="connsiteX7" fmla="*/ 6038490 w 7620000"/>
                <a:gd name="connsiteY7" fmla="*/ 0 h 2984740"/>
                <a:gd name="connsiteX8" fmla="*/ 0 w 7620000"/>
                <a:gd name="connsiteY8" fmla="*/ 17253 h 2984740"/>
                <a:gd name="connsiteX0" fmla="*/ 0 w 7620000"/>
                <a:gd name="connsiteY0" fmla="*/ 0 h 2967487"/>
                <a:gd name="connsiteX1" fmla="*/ 0 w 7620000"/>
                <a:gd name="connsiteY1" fmla="*/ 1380226 h 2967487"/>
                <a:gd name="connsiteX2" fmla="*/ 1974995 w 7620000"/>
                <a:gd name="connsiteY2" fmla="*/ 1311215 h 2967487"/>
                <a:gd name="connsiteX3" fmla="*/ 1973784 w 7620000"/>
                <a:gd name="connsiteY3" fmla="*/ 2967487 h 2967487"/>
                <a:gd name="connsiteX4" fmla="*/ 6036674 w 7620000"/>
                <a:gd name="connsiteY4" fmla="*/ 2865478 h 2967487"/>
                <a:gd name="connsiteX5" fmla="*/ 6055743 w 7620000"/>
                <a:gd name="connsiteY5" fmla="*/ 1311215 h 2967487"/>
                <a:gd name="connsiteX6" fmla="*/ 7620000 w 7620000"/>
                <a:gd name="connsiteY6" fmla="*/ 1355597 h 2967487"/>
                <a:gd name="connsiteX7" fmla="*/ 7562490 w 7620000"/>
                <a:gd name="connsiteY7" fmla="*/ 33600 h 2967487"/>
                <a:gd name="connsiteX8" fmla="*/ 0 w 762000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74995 w 7562490"/>
                <a:gd name="connsiteY2" fmla="*/ 1311215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87352 w 7562490"/>
                <a:gd name="connsiteY2" fmla="*/ 1428727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62638 w 7562490"/>
                <a:gd name="connsiteY2" fmla="*/ 1350386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62638 w 7562490"/>
                <a:gd name="connsiteY2" fmla="*/ 1363442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82990"/>
                <a:gd name="connsiteX1" fmla="*/ 0 w 7562490"/>
                <a:gd name="connsiteY1" fmla="*/ 1380226 h 2982990"/>
                <a:gd name="connsiteX2" fmla="*/ 1962638 w 7562490"/>
                <a:gd name="connsiteY2" fmla="*/ 1363442 h 2982990"/>
                <a:gd name="connsiteX3" fmla="*/ 1973784 w 7562490"/>
                <a:gd name="connsiteY3" fmla="*/ 2967487 h 2982990"/>
                <a:gd name="connsiteX4" fmla="*/ 6036674 w 7562490"/>
                <a:gd name="connsiteY4" fmla="*/ 2982990 h 2982990"/>
                <a:gd name="connsiteX5" fmla="*/ 6055743 w 7562490"/>
                <a:gd name="connsiteY5" fmla="*/ 1311215 h 2982990"/>
                <a:gd name="connsiteX6" fmla="*/ 7555832 w 7562490"/>
                <a:gd name="connsiteY6" fmla="*/ 1321695 h 2982990"/>
                <a:gd name="connsiteX7" fmla="*/ 7562490 w 7562490"/>
                <a:gd name="connsiteY7" fmla="*/ 33600 h 2982990"/>
                <a:gd name="connsiteX8" fmla="*/ 0 w 7562490"/>
                <a:gd name="connsiteY8" fmla="*/ 0 h 298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490" h="2982990">
                  <a:moveTo>
                    <a:pt x="0" y="0"/>
                  </a:moveTo>
                  <a:lnTo>
                    <a:pt x="0" y="1380226"/>
                  </a:lnTo>
                  <a:lnTo>
                    <a:pt x="1962638" y="1363442"/>
                  </a:lnTo>
                  <a:cubicBezTo>
                    <a:pt x="1962234" y="1915533"/>
                    <a:pt x="1974188" y="2415396"/>
                    <a:pt x="1973784" y="2967487"/>
                  </a:cubicBezTo>
                  <a:lnTo>
                    <a:pt x="6036674" y="2982990"/>
                  </a:lnTo>
                  <a:lnTo>
                    <a:pt x="6055743" y="1311215"/>
                  </a:lnTo>
                  <a:lnTo>
                    <a:pt x="7555832" y="1321695"/>
                  </a:lnTo>
                  <a:cubicBezTo>
                    <a:pt x="7558051" y="892330"/>
                    <a:pt x="7560271" y="462965"/>
                    <a:pt x="7562490" y="33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01473" y="1965083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Region 1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1734050" y="4284695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Region 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482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0" name="PhotoSuite Image" r:id="rId4" imgW="3981600" imgH="3981600" progId="">
                  <p:embed/>
                </p:oleObj>
              </mc:Choice>
              <mc:Fallback>
                <p:oleObj name="PhotoSuite Image" r:id="rId4" imgW="3981600" imgH="3981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5626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1" name="PhotoSuite Image" r:id="rId6" imgW="1828800" imgH="1828800" progId="">
                  <p:embed/>
                </p:oleObj>
              </mc:Choice>
              <mc:Fallback>
                <p:oleObj name="PhotoSuite Image" r:id="rId6" imgW="1828800" imgH="1828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2" name="PhotoSuite Image" r:id="rId8" imgW="1828800" imgH="1828800" progId="">
                  <p:embed/>
                </p:oleObj>
              </mc:Choice>
              <mc:Fallback>
                <p:oleObj name="PhotoSuite Image" r:id="rId8" imgW="1828800" imgH="1828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334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3" name="PhotoSuite Image" r:id="rId10" imgW="3943440" imgH="3943440" progId="">
                  <p:embed/>
                </p:oleObj>
              </mc:Choice>
              <mc:Fallback>
                <p:oleObj name="PhotoSuite Image" r:id="rId10" imgW="3943440" imgH="3943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app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apples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191000" y="4191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96" name="PhotoSuite Image" r:id="rId6" imgW="3314880" imgH="2933640" progId="">
                  <p:embed/>
                </p:oleObj>
              </mc:Choice>
              <mc:Fallback>
                <p:oleObj name="PhotoSuite Image" r:id="rId6" imgW="3314880" imgH="29336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91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97" name="PhotoSuite Image" r:id="rId8" imgW="1619280" imgH="1457280" progId="">
                  <p:embed/>
                </p:oleObj>
              </mc:Choice>
              <mc:Fallback>
                <p:oleObj name="PhotoSuite Image" r:id="rId8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section: The digital canvas</a:t>
            </a:r>
            <a:endParaRPr lang="en-US" dirty="0"/>
          </a:p>
        </p:txBody>
      </p:sp>
      <p:pic>
        <p:nvPicPr>
          <p:cNvPr id="4" name="Picture 3" descr="C:\Documents and Settings\Derek Hoiem\Desktop\tmp\image0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419600"/>
            <a:ext cx="30446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Derek Hoiem\Desktop\tmp\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199"/>
            <a:ext cx="3048000" cy="228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Derek Hoiem\Desktop\tmp\image00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256032"/>
            <a:ext cx="3048000" cy="101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38600" y="51054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Camera models, single-view geometry, and 3D reconstruction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33600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warping and object morphing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16074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Cutting and pasting objects, filling holes, and blending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19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7175" y="548640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50" name="PhotoSuite Image" r:id="rId4" imgW="914400" imgH="914400" progId="">
                  <p:embed/>
                </p:oleObj>
              </mc:Choice>
              <mc:Fallback>
                <p:oleObj name="PhotoSuite Image" r:id="rId4" imgW="914400" imgH="914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48640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3" descr="S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 descr="S29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peanuts_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 descr="yellow-peppers_ou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7" descr="yellow-pepper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1600200" y="1104900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51" name="PhotoSuite Image" r:id="rId11" imgW="2419200" imgH="2419200" progId="">
                  <p:embed/>
                </p:oleObj>
              </mc:Choice>
              <mc:Fallback>
                <p:oleObj name="PhotoSuite Image" r:id="rId11" imgW="2419200" imgH="24192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104900"/>
                        <a:ext cx="241935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/>
        </p:nvGraphicFramePr>
        <p:xfrm>
          <a:off x="266700" y="22860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52" name="PhotoSuite Image" r:id="rId13" imgW="1219320" imgH="1219320" progId="">
                  <p:embed/>
                </p:oleObj>
              </mc:Choice>
              <mc:Fallback>
                <p:oleObj name="PhotoSuite Image" r:id="rId13" imgW="1219320" imgH="12193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2860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2547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31749" name="Picture 5" descr="brick3_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rick3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brick3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brick3_s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brick3_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8288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text_m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text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text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7975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Political Texture Synthesis!</a:t>
            </a:r>
          </a:p>
        </p:txBody>
      </p:sp>
      <p:pic>
        <p:nvPicPr>
          <p:cNvPr id="33795" name="Picture 3" descr="The image “http://www-2.cs.cmu.edu/~efros/bush_ad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990600"/>
            <a:ext cx="4422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temp2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4355" name="Picture 3" descr="temp1-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4356" name="Text Box 4"/>
          <p:cNvSpPr txBox="1">
            <a:spLocks noChangeArrowheads="1"/>
          </p:cNvSpPr>
          <p:nvPr/>
        </p:nvSpPr>
        <p:spPr bwMode="auto">
          <a:xfrm>
            <a:off x="2667000" y="28987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sp>
        <p:nvSpPr>
          <p:cNvPr id="1764357" name="Rectangle 5"/>
          <p:cNvSpPr>
            <a:spLocks noChangeArrowheads="1"/>
          </p:cNvSpPr>
          <p:nvPr/>
        </p:nvSpPr>
        <p:spPr bwMode="auto">
          <a:xfrm>
            <a:off x="5715000" y="286861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pic>
        <p:nvPicPr>
          <p:cNvPr id="36870" name="Picture 6" descr="newpotat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" y="2571750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neworan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2438400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Texture Transfer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Try to explain one object with bits and pieces of another object: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Transfer </a:t>
            </a:r>
            <a:endParaRPr lang="en-US" sz="3800" smtClean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1371600" y="9906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96" name="PhotoSuite Image" r:id="rId4" imgW="1143000" imgH="1390680" progId="">
                  <p:embed/>
                </p:oleObj>
              </mc:Choice>
              <mc:Fallback>
                <p:oleObj name="PhotoSuite Image" r:id="rId4" imgW="1143000" imgH="13906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504950" y="44196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97" name="PhotoSuite Image" r:id="rId6" imgW="2076480" imgH="2095560" progId="">
                  <p:embed/>
                </p:oleObj>
              </mc:Choice>
              <mc:Fallback>
                <p:oleObj name="PhotoSuite Image" r:id="rId6" imgW="2076480" imgH="20955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44196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/>
        </p:nvGraphicFramePr>
        <p:xfrm>
          <a:off x="6172200" y="22098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98" name="PhotoSuite Image" r:id="rId8" imgW="2286000" imgH="2781360" progId="">
                  <p:embed/>
                </p:oleObj>
              </mc:Choice>
              <mc:Fallback>
                <p:oleObj name="PhotoSuite Image" r:id="rId8" imgW="2286000" imgH="2781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098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733800" y="990600"/>
            <a:ext cx="1452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Constraint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3581400" y="3505200"/>
            <a:ext cx="1066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3505200" y="22860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648200" y="3505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886200" y="6019800"/>
            <a:ext cx="2068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54025" y="1219200"/>
            <a:ext cx="5108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 smtClean="0"/>
              <a:t>	Take </a:t>
            </a:r>
            <a:r>
              <a:rPr lang="en-US" sz="2800" dirty="0"/>
              <a:t>the texture from one image and “paint” it onto another object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/>
              <a:t> </a:t>
            </a:r>
          </a:p>
        </p:txBody>
      </p:sp>
      <p:pic>
        <p:nvPicPr>
          <p:cNvPr id="8196" name="Picture 3" descr="half-b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700" y="1447800"/>
            <a:ext cx="2755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7219950" y="30480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2057400" y="3048000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61" name="PhotoSuite Image" r:id="rId5" imgW="1876320" imgH="1266840" progId="">
                  <p:embed/>
                </p:oleObj>
              </mc:Choice>
              <mc:Fallback>
                <p:oleObj name="PhotoSuite Image" r:id="rId5" imgW="1876320" imgH="1266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0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04800" y="4953000"/>
            <a:ext cx="8445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sz="2800" dirty="0" smtClean="0"/>
              <a:t>	Same </a:t>
            </a:r>
            <a:r>
              <a:rPr lang="en-US" sz="2800" dirty="0"/>
              <a:t>as texture synthesis, except an additional constraint: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/>
              <a:t>Consistency of texture 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 smtClean="0"/>
              <a:t>Patches from texture should correspond to patches from constraint in some way.  Typical example: blur luminance, use SSD for distance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Texture Transfer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38225"/>
            <a:ext cx="45434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sp>
        <p:nvSpPr>
          <p:cNvPr id="1770499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pic>
        <p:nvPicPr>
          <p:cNvPr id="37892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irl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4063" y="1123950"/>
            <a:ext cx="32337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fab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438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gi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3222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synthesis and hole-filling</a:t>
            </a:r>
            <a:endParaRPr lang="en-US" dirty="0"/>
          </a:p>
        </p:txBody>
      </p:sp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057400"/>
            <a:ext cx="6753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sacred toast</a:t>
            </a:r>
            <a:endParaRPr lang="en-US" dirty="0"/>
          </a:p>
        </p:txBody>
      </p:sp>
      <p:pic>
        <p:nvPicPr>
          <p:cNvPr id="304132" name="Picture 4" descr="http://cooltoast.com/wp-content/uploads/2010/03/Jesus_Toast_Grilled_Cheese-274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057400"/>
            <a:ext cx="3581400" cy="3921241"/>
          </a:xfrm>
          <a:prstGeom prst="rect">
            <a:avLst/>
          </a:prstGeom>
          <a:noFill/>
        </p:spPr>
      </p:pic>
      <p:pic>
        <p:nvPicPr>
          <p:cNvPr id="304134" name="Picture 6" descr="http://t0.gstatic.com/images?q=tbn:ANd9GcQ2PLSHNjZrdYtUiJUCN78_Y_ef8xohVUCOy4YbUC-d3JCLBRk&amp;t=1&amp;usg=__0rHlbdFtQzxRuxKYkwQqGE6Oys8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76400" y="3733800"/>
            <a:ext cx="1924050" cy="2381250"/>
          </a:xfrm>
          <a:prstGeom prst="rect">
            <a:avLst/>
          </a:prstGeom>
          <a:noFill/>
        </p:spPr>
      </p:pic>
      <p:pic>
        <p:nvPicPr>
          <p:cNvPr id="304136" name="Picture 8" descr="http://t0.gstatic.com/images?q=tbn:ANd9GcTR_kHFvl2JDbx4RKSOPoIj7_n2YFhzitRB0GfOEw4QoBNEenA&amp;t=1&amp;usg=__CaEd0HNDateSOK1vJea_SAjJy90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295400"/>
            <a:ext cx="2466975" cy="1847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312420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8" name="Right Arrow 7"/>
          <p:cNvSpPr/>
          <p:nvPr/>
        </p:nvSpPr>
        <p:spPr>
          <a:xfrm>
            <a:off x="4267200" y="37338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9600" y="31242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2457" y="6425075"/>
            <a:ext cx="883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http://www.nbcnews.com/id/6511148/ns/us_news-weird_news/t/virgin-mary-grilled-cheese-sells/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2: texture synthesis and transfer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7637"/>
            <a:ext cx="3812126" cy="5135563"/>
          </a:xfrm>
        </p:spPr>
        <p:txBody>
          <a:bodyPr/>
          <a:lstStyle/>
          <a:p>
            <a:r>
              <a:rPr lang="en-US" sz="2000" dirty="0"/>
              <a:t>https://courses.engr.illinois.edu/cs445/fa2015/projects/quilting/ComputationalPhotography_ProjectQuilting.html </a:t>
            </a:r>
            <a:endParaRPr lang="en-US" sz="2000" dirty="0" smtClean="0"/>
          </a:p>
          <a:p>
            <a:r>
              <a:rPr lang="en-US" sz="2400" dirty="0" smtClean="0"/>
              <a:t>Note</a:t>
            </a:r>
            <a:r>
              <a:rPr lang="en-US" sz="2400" dirty="0" smtClean="0"/>
              <a:t>: this is significantly more challenging than the first project</a:t>
            </a:r>
            <a:endParaRPr lang="en-US" sz="2400" dirty="0"/>
          </a:p>
        </p:txBody>
      </p:sp>
      <p:pic>
        <p:nvPicPr>
          <p:cNvPr id="4" name="Picture 3" descr="C:\Users\Hoiem\Documents\Classes\ComputationalPhotography - Fall 2012\projects\quilting\solutions\toas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9" y="4435483"/>
            <a:ext cx="2456349" cy="22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oiem\Documents\Classes\ComputationalPhotography - Fall 2012\projects\quilting\solutions\face_toast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1120"/>
            <a:ext cx="2764638" cy="25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oiem\Documents\Classes\ComputationalPhotography - Fall 2012\projects\quilting\solutions\fa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76" y="4788386"/>
            <a:ext cx="1243011" cy="15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269326" y="5424446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C:\Users\Hoiem\Documents\Classes\ComputationalPhotography - Fall 2012\projects\quilting\samples\text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98" y="1902906"/>
            <a:ext cx="1109132" cy="1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oiem\Documents\Classes\ComputationalPhotography - Fall 2012\projects\quilting\tex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79" y="1176552"/>
            <a:ext cx="2590800" cy="25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509343" y="2160904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798613"/>
              </p:ext>
            </p:extLst>
          </p:nvPr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02" name="PhotoSuite Image" r:id="rId3" imgW="1619250" imgH="1457325" progId="">
                  <p:embed/>
                </p:oleObj>
              </mc:Choice>
              <mc:Fallback>
                <p:oleObj name="PhotoSuite Image" r:id="rId3" imgW="1619250" imgH="145732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33075"/>
              </p:ext>
            </p:extLst>
          </p:nvPr>
        </p:nvGraphicFramePr>
        <p:xfrm>
          <a:off x="4724400" y="9144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03" name="PhotoSuite Image" r:id="rId5" imgW="3314700" imgH="2933700" progId="">
                  <p:embed/>
                </p:oleObj>
              </mc:Choice>
              <mc:Fallback>
                <p:oleObj name="PhotoSuite Image" r:id="rId5" imgW="3314700" imgH="29337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144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575540" y="2057400"/>
            <a:ext cx="250166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61138" y="2379450"/>
            <a:ext cx="2501660" cy="1506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54768" y="1922251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1824483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43819" y="2053083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800" y="1462172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2968924" y="1593004"/>
            <a:ext cx="2406768" cy="688679"/>
          </a:xfrm>
          <a:prstGeom prst="arc">
            <a:avLst>
              <a:gd name="adj1" fmla="val 11061735"/>
              <a:gd name="adj2" fmla="val 21231791"/>
            </a:avLst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and Transfer Recap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743200"/>
                <a:ext cx="8229600" cy="42672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For each overlapping patch in the output image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Compute the cost to each patch in the sample</a:t>
                </a:r>
              </a:p>
              <a:p>
                <a:pPr lvl="1"/>
                <a:r>
                  <a:rPr lang="en-US" dirty="0" smtClean="0"/>
                  <a:t>Texture synthesis: this cost is the SSD (sum of square difference) of pixel values in the overlapping portion of the existing output and sample</a:t>
                </a:r>
              </a:p>
              <a:p>
                <a:pPr lvl="1"/>
                <a:r>
                  <a:rPr lang="en-US" dirty="0" smtClean="0"/>
                  <a:t>Texture transfer: cost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𝑜𝑣𝑒𝑟𝑙𝑎𝑝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1−</m:t>
                        </m:r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𝑡𝑟𝑎𝑛𝑠𝑓𝑒𝑟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 </a:t>
                </a:r>
                <a:r>
                  <a:rPr lang="en-US" dirty="0" smtClean="0"/>
                  <a:t> The latter term enforces that the source and target correspondence patches should match.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Select one sample patch that has a small cost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Find a cut through the left/top borders of the patch based on overlapping region with existing output</a:t>
                </a:r>
              </a:p>
              <a:p>
                <a:pPr marL="914400" lvl="1" indent="-514350"/>
                <a:r>
                  <a:rPr lang="en-US" dirty="0" smtClean="0"/>
                  <a:t>Use this cut to create a mask that specifies which pixels to copy from sample patch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Copy masked pixels from sample image to corresponding pixel locations in output image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743200"/>
                <a:ext cx="8229600" cy="4267200"/>
              </a:xfrm>
              <a:blipFill rotWithShape="1">
                <a:blip r:embed="rId7"/>
                <a:stretch>
                  <a:fillRect l="-741" t="-2000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85800" y="158077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66749" y="15800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PatchMatch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648" y="1014035"/>
            <a:ext cx="3505200" cy="2074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035" y="1056887"/>
            <a:ext cx="419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efficient search: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Randomly initialize matches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See if neighbor’s offsets are better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Randomly search a local window for better matches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Repeat 3, 4 across image several times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6" y="3469476"/>
            <a:ext cx="5712563" cy="1283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724" y="4753356"/>
            <a:ext cx="56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Reconstructing </a:t>
            </a:r>
            <a:r>
              <a:rPr lang="en-US" dirty="0" smtClean="0"/>
              <a:t>top-left </a:t>
            </a:r>
            <a:r>
              <a:rPr lang="en-US" dirty="0" smtClean="0"/>
              <a:t>image with </a:t>
            </a:r>
            <a:r>
              <a:rPr lang="en-US" dirty="0" smtClean="0"/>
              <a:t>patches from bottom-left </a:t>
            </a:r>
            <a:r>
              <a:rPr lang="en-US" dirty="0" smtClean="0"/>
              <a:t>image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600" y="3533256"/>
            <a:ext cx="3152400" cy="244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6951" y="6015203"/>
            <a:ext cx="413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Applications to hole-filling, retargeting; constraints can guide search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6096" y="6334780"/>
            <a:ext cx="5066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Barnes et al. </a:t>
            </a:r>
            <a:r>
              <a:rPr lang="en-US" sz="1400" dirty="0" err="1" smtClean="0"/>
              <a:t>Siggraph</a:t>
            </a:r>
            <a:r>
              <a:rPr lang="en-US" sz="1400" dirty="0" smtClean="0"/>
              <a:t> 2009</a:t>
            </a:r>
          </a:p>
          <a:p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gfx.cs.princeton.edu/pubs/Barnes_2009_PAR/index.php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0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Related idea: Image Analogies</a:t>
            </a:r>
          </a:p>
        </p:txBody>
      </p:sp>
      <p:pic>
        <p:nvPicPr>
          <p:cNvPr id="40963" name="Picture 3" descr="watercolor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water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474788" y="32766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694363" y="32766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715000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pic>
        <p:nvPicPr>
          <p:cNvPr id="40969" name="Picture 9" descr="boa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86200"/>
            <a:ext cx="3271838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6650" name="Picture 10" descr="watercolor-boa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85445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19600" y="6488668"/>
            <a:ext cx="468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Analogies, Hertzmann et al. SG 2001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1905000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98917" y="4687669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atercolor-bo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501650"/>
            <a:ext cx="8475663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Define a similarity between A and B</a:t>
            </a:r>
          </a:p>
          <a:p>
            <a:r>
              <a:rPr lang="en-US" dirty="0" smtClean="0"/>
              <a:t>For each patch in B:</a:t>
            </a:r>
          </a:p>
          <a:p>
            <a:pPr lvl="1"/>
            <a:r>
              <a:rPr lang="en-US" dirty="0" smtClean="0"/>
              <a:t>Find a matching patch in A, whose corresponding A’ also fits in well with existing patches in B’</a:t>
            </a:r>
          </a:p>
          <a:p>
            <a:pPr lvl="1"/>
            <a:r>
              <a:rPr lang="en-US" dirty="0" smtClean="0"/>
              <a:t>Copy the patch in A’ to B’</a:t>
            </a:r>
          </a:p>
          <a:p>
            <a:r>
              <a:rPr lang="en-US" dirty="0" smtClean="0"/>
              <a:t>Algorithm is done iteratively, coarse-to-fine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486400" y="324981"/>
            <a:ext cx="3212926" cy="2576538"/>
            <a:chOff x="457200" y="1066800"/>
            <a:chExt cx="7329488" cy="5877727"/>
          </a:xfrm>
        </p:grpSpPr>
        <p:pic>
          <p:nvPicPr>
            <p:cNvPr id="4" name="Picture 3" descr="watercolor-sr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water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11140" y="3276599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A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547732" y="3276599"/>
              <a:ext cx="799681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A’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51621" y="6172201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542228" y="6172201"/>
              <a:ext cx="834495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B’</a:t>
              </a:r>
            </a:p>
          </p:txBody>
        </p:sp>
        <p:pic>
          <p:nvPicPr>
            <p:cNvPr id="10" name="Picture 9" descr="boa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886200"/>
              <a:ext cx="3271838" cy="215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watercolor-boa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854450"/>
              <a:ext cx="3290888" cy="216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581399" y="1905000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8917" y="4687669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58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Blur Filter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14450"/>
            <a:ext cx="64008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Filter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5532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hone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rh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darkclou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75" y="3886200"/>
            <a:ext cx="329088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4837" name="Picture 5" descr="rhone-darkcloud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2475" y="3886200"/>
            <a:ext cx="32861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043113" y="33528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967413" y="33528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092325" y="64008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5988050" y="64008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sp>
        <p:nvSpPr>
          <p:cNvPr id="450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Artistic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  <a:endParaRPr lang="en-US" sz="2800" i="1" smtClean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1600200"/>
          </a:xfrm>
        </p:spPr>
        <p:txBody>
          <a:bodyPr/>
          <a:lstStyle/>
          <a:p>
            <a:pPr eaLnBrk="1" hangingPunct="1"/>
            <a:r>
              <a:rPr lang="en-US" dirty="0" smtClean="0"/>
              <a:t>Texture depicts spatially repeating patterns</a:t>
            </a:r>
          </a:p>
          <a:p>
            <a:pPr eaLnBrk="1" hangingPunct="1"/>
            <a:r>
              <a:rPr lang="en-US" dirty="0" smtClean="0"/>
              <a:t>Textures appear naturally and frequently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2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096000" y="3533775"/>
          <a:ext cx="20002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3" name="PhotoSuite Image" r:id="rId6" imgW="1619280" imgH="1457280" progId="">
                  <p:embed/>
                </p:oleObj>
              </mc:Choice>
              <mc:Fallback>
                <p:oleObj name="PhotoSuite Image" r:id="rId6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533775"/>
                        <a:ext cx="200025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3429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4" name="PhotoSuite Image" r:id="rId8" imgW="1219320" imgH="1219320" progId="">
                  <p:embed/>
                </p:oleObj>
              </mc:Choice>
              <mc:Fallback>
                <p:oleObj name="PhotoSuite Image" r:id="rId8" imgW="1219320" imgH="12193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990600" y="5334000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radishes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886200" y="53340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rocks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553200" y="5334000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yogurt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Many slides from James Hays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Colorization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81200"/>
            <a:ext cx="6934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Texture-by-numbers</a:t>
            </a:r>
          </a:p>
        </p:txBody>
      </p:sp>
      <p:pic>
        <p:nvPicPr>
          <p:cNvPr id="47107" name="Picture 3" descr="oxbow-ma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89013"/>
            <a:ext cx="329088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oxb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0600"/>
            <a:ext cx="329088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oxbow-newma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8934" name="Picture 6" descr="oxbow-resul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195513" y="3200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6119813" y="32004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244725" y="6248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140450" y="6248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95438"/>
            <a:ext cx="232251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600200"/>
            <a:ext cx="2322513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795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812925" y="41560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6910388" y="4162425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 (result!)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36738"/>
            <a:ext cx="24193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841500"/>
            <a:ext cx="241935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812925" y="6137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537325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Texture synthesis and hole-filling can be thought of as a form of probabilistic hallucination</a:t>
            </a:r>
          </a:p>
          <a:p>
            <a:endParaRPr lang="en-US" dirty="0" smtClean="0"/>
          </a:p>
          <a:p>
            <a:r>
              <a:rPr lang="en-US" dirty="0" smtClean="0"/>
              <a:t>Simple, similarity-based matching is a powerful tool</a:t>
            </a:r>
          </a:p>
          <a:p>
            <a:pPr lvl="1"/>
            <a:r>
              <a:rPr lang="en-US" dirty="0" smtClean="0"/>
              <a:t>Synthesis</a:t>
            </a:r>
          </a:p>
          <a:p>
            <a:pPr lvl="1"/>
            <a:r>
              <a:rPr lang="en-US" dirty="0" smtClean="0"/>
              <a:t>Hole-filling</a:t>
            </a:r>
          </a:p>
          <a:p>
            <a:pPr lvl="1"/>
            <a:r>
              <a:rPr lang="en-US" dirty="0" smtClean="0"/>
              <a:t>Transfer</a:t>
            </a:r>
          </a:p>
          <a:p>
            <a:pPr lvl="1"/>
            <a:r>
              <a:rPr lang="en-US" dirty="0" smtClean="0"/>
              <a:t>Artistic filtering</a:t>
            </a:r>
          </a:p>
          <a:p>
            <a:pPr lvl="1"/>
            <a:r>
              <a:rPr lang="en-US" dirty="0" smtClean="0"/>
              <a:t>Super-resolution</a:t>
            </a:r>
          </a:p>
          <a:p>
            <a:pPr lvl="1"/>
            <a:r>
              <a:rPr lang="en-US" dirty="0" smtClean="0"/>
              <a:t>Recognition, etc.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is how to define similarity and efficiently find neighbors</a:t>
            </a:r>
          </a:p>
        </p:txBody>
      </p:sp>
      <p:pic>
        <p:nvPicPr>
          <p:cNvPr id="4" name="Picture 10" descr="watercolor-boa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65760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048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Cutting and seam finding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2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Goal of Texture Synthesis: create new samples of a given texture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Many applications: virtual environments, hole-filling, texturing surfaces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990600" y="39624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66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624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3124200"/>
            <a:ext cx="4953000" cy="3657600"/>
            <a:chOff x="2160" y="1920"/>
            <a:chExt cx="3120" cy="2304"/>
          </a:xfrm>
        </p:grpSpPr>
        <p:sp>
          <p:nvSpPr>
            <p:cNvPr id="2059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7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767" name="PhotoSuite Image" r:id="rId6" imgW="2438280" imgH="2438280" progId="">
                    <p:embed/>
                  </p:oleObj>
                </mc:Choice>
                <mc:Fallback>
                  <p:oleObj name="PhotoSuite Image" r:id="rId6" imgW="2438280" imgH="2438280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8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768" name="PhotoSuite Image" r:id="rId7" imgW="2438280" imgH="2438280" progId="">
                    <p:embed/>
                  </p:oleObj>
                </mc:Choice>
                <mc:Fallback>
                  <p:oleObj name="PhotoSuite Image" r:id="rId7" imgW="2438280" imgH="243828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9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769" name="PhotoSuite Image" r:id="rId8" imgW="2438280" imgH="2438280" progId="">
                    <p:embed/>
                  </p:oleObj>
                </mc:Choice>
                <mc:Fallback>
                  <p:oleObj name="PhotoSuite Image" r:id="rId8" imgW="2438280" imgH="2438280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10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770" name="PhotoSuite Image" r:id="rId9" imgW="2438280" imgH="2438280" progId="">
                    <p:embed/>
                  </p:oleObj>
                </mc:Choice>
                <mc:Fallback>
                  <p:oleObj name="PhotoSuite Image" r:id="rId9" imgW="2438280" imgH="243828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2923" name="Object 11"/>
          <p:cNvGraphicFramePr>
            <a:graphicFrameLocks noChangeAspect="1"/>
          </p:cNvGraphicFramePr>
          <p:nvPr/>
        </p:nvGraphicFramePr>
        <p:xfrm>
          <a:off x="4648200" y="3006725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71" name="PhotoSuite Image" r:id="rId10" imgW="5029200" imgH="5029200" progId="">
                  <p:embed/>
                </p:oleObj>
              </mc:Choice>
              <mc:Fallback>
                <p:oleObj name="PhotoSuite Image" r:id="rId10" imgW="5029200" imgH="50292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006725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910513" cy="13716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Need to model the whole spectrum: from repeated to stochastic texture</a:t>
            </a:r>
          </a:p>
        </p:txBody>
      </p:sp>
      <p:pic>
        <p:nvPicPr>
          <p:cNvPr id="12292" name="Picture 10" descr="C:\Documents and Settings\James\Desktop\comp_photo\hays_slides\15\Texture_spect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" y="1295400"/>
            <a:ext cx="82153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endParaRPr lang="en-US" sz="1800" dirty="0" smtClean="0"/>
          </a:p>
          <a:p>
            <a:pPr marL="457200" indent="-457200">
              <a:buNone/>
            </a:pPr>
            <a:r>
              <a:rPr lang="en-US" sz="3500" dirty="0" smtClean="0"/>
              <a:t>Basic idea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Compute statistics of input texture (e.g., histogram of edge filter responses)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Generate a new texture that keeps those same statistics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D. J. </a:t>
            </a:r>
            <a:r>
              <a:rPr lang="en-US" sz="1800" dirty="0" err="1" smtClean="0"/>
              <a:t>Heeger</a:t>
            </a:r>
            <a:r>
              <a:rPr lang="en-US" sz="1800" dirty="0" smtClean="0"/>
              <a:t> and J. R. Bergen.  Pyramid-based texture analysis/synthesis. In </a:t>
            </a:r>
            <a:r>
              <a:rPr lang="en-US" sz="1800" i="1" dirty="0" smtClean="0"/>
              <a:t>SIGGRAPH ’95.</a:t>
            </a:r>
          </a:p>
          <a:p>
            <a:r>
              <a:rPr lang="en-US" sz="1800" dirty="0" smtClean="0"/>
              <a:t>E. P. </a:t>
            </a:r>
            <a:r>
              <a:rPr lang="en-US" sz="1800" dirty="0" err="1" smtClean="0"/>
              <a:t>Simoncelli</a:t>
            </a:r>
            <a:r>
              <a:rPr lang="en-US" sz="1800" dirty="0" smtClean="0"/>
              <a:t> and J. </a:t>
            </a:r>
            <a:r>
              <a:rPr lang="en-US" sz="1800" dirty="0" err="1" smtClean="0"/>
              <a:t>Portilla</a:t>
            </a:r>
            <a:r>
              <a:rPr lang="en-US" sz="1800" dirty="0" smtClean="0"/>
              <a:t>. Texture characterization via joint statistics of wavelet coefficient magnitudes. In </a:t>
            </a:r>
            <a:r>
              <a:rPr lang="en-US" sz="1800" i="1" dirty="0" smtClean="0"/>
              <a:t>ICIP 1998.</a:t>
            </a:r>
            <a:endParaRPr lang="en-US" sz="1800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325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276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22789</TotalTime>
  <Words>1269</Words>
  <Application>Microsoft Office PowerPoint</Application>
  <PresentationFormat>On-screen Show (4:3)</PresentationFormat>
  <Paragraphs>396</Paragraphs>
  <Slides>65</Slides>
  <Notes>40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Calibri</vt:lpstr>
      <vt:lpstr>Cambria Math</vt:lpstr>
      <vt:lpstr>Trebuchet MS</vt:lpstr>
      <vt:lpstr>Lecture1 - Introduction - CP Fall 2010</vt:lpstr>
      <vt:lpstr>Custom Design</vt:lpstr>
      <vt:lpstr>PhotoSuite Image</vt:lpstr>
      <vt:lpstr>Texture Synthesis and Hole-Filling</vt:lpstr>
      <vt:lpstr>Project 1</vt:lpstr>
      <vt:lpstr>Next section: The digital canvas</vt:lpstr>
      <vt:lpstr>Next section: The digital canvas</vt:lpstr>
      <vt:lpstr>Today’s Class</vt:lpstr>
      <vt:lpstr>Texture</vt:lpstr>
      <vt:lpstr>Texture Synthesis</vt:lpstr>
      <vt:lpstr>The Challenge</vt:lpstr>
      <vt:lpstr>One idea: Build Probability Distributions</vt:lpstr>
      <vt:lpstr>One idea: Build Probability Distributions</vt:lpstr>
      <vt:lpstr>Another idea: Sample from the image </vt:lpstr>
      <vt:lpstr>Idea from Shannon (Information Theory)</vt:lpstr>
      <vt:lpstr>Details</vt:lpstr>
      <vt:lpstr>Size of Neighborhood Window</vt:lpstr>
      <vt:lpstr>Varying Window Size</vt:lpstr>
      <vt:lpstr>Texture synthesis algorithm</vt:lpstr>
      <vt:lpstr>Synthesis Results</vt:lpstr>
      <vt:lpstr>More Results</vt:lpstr>
      <vt:lpstr>Homage to Shannon</vt:lpstr>
      <vt:lpstr>Hole Filling</vt:lpstr>
      <vt:lpstr>Extrapolation</vt:lpstr>
      <vt:lpstr>In-painting natural scenes</vt:lpstr>
      <vt:lpstr>Key idea: Filling order matters</vt:lpstr>
      <vt:lpstr>Filling order</vt:lpstr>
      <vt:lpstr>Comparison</vt:lpstr>
      <vt:lpstr>Comparison</vt:lpstr>
      <vt:lpstr>Summary</vt:lpstr>
      <vt:lpstr>Image Quilting [Efros &amp; Freeman 2001]</vt:lpstr>
      <vt:lpstr>PowerPoint Presentation</vt:lpstr>
      <vt:lpstr>Minimal error boundary</vt:lpstr>
      <vt:lpstr>Solving for Minimum Cut Path</vt:lpstr>
      <vt:lpstr>Solving for Minimum Cut Path</vt:lpstr>
      <vt:lpstr>Solving for Minimum Cut Path</vt:lpstr>
      <vt:lpstr>Solving for Minimum Cut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Texture Synthesis!</vt:lpstr>
      <vt:lpstr>Texture Transfer</vt:lpstr>
      <vt:lpstr>Texture Transfer </vt:lpstr>
      <vt:lpstr>Texture Transfer</vt:lpstr>
      <vt:lpstr>PowerPoint Presentation</vt:lpstr>
      <vt:lpstr>PowerPoint Presentation</vt:lpstr>
      <vt:lpstr>PowerPoint Presentation</vt:lpstr>
      <vt:lpstr>Making sacred toast</vt:lpstr>
      <vt:lpstr>Project 2: texture synthesis and transfer </vt:lpstr>
      <vt:lpstr>Texture Synthesis and Transfer Recap</vt:lpstr>
      <vt:lpstr>PatchMatch</vt:lpstr>
      <vt:lpstr>Related idea: Image Analogies</vt:lpstr>
      <vt:lpstr>PowerPoint Presentation</vt:lpstr>
      <vt:lpstr>Image analogies</vt:lpstr>
      <vt:lpstr>Blur Filter</vt:lpstr>
      <vt:lpstr>Edge Filter</vt:lpstr>
      <vt:lpstr>Artistic Filters</vt:lpstr>
      <vt:lpstr>Colorization</vt:lpstr>
      <vt:lpstr>Texture-by-numbers</vt:lpstr>
      <vt:lpstr>Super-resolution</vt:lpstr>
      <vt:lpstr>Super-resolution (result!)</vt:lpstr>
      <vt:lpstr>Things to remember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51</cp:revision>
  <cp:lastPrinted>2013-09-17T15:16:06Z</cp:lastPrinted>
  <dcterms:created xsi:type="dcterms:W3CDTF">2010-08-30T03:58:01Z</dcterms:created>
  <dcterms:modified xsi:type="dcterms:W3CDTF">2015-09-15T14:00:10Z</dcterms:modified>
</cp:coreProperties>
</file>