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3"/>
  </p:notesMasterIdLst>
  <p:sldIdLst>
    <p:sldId id="398" r:id="rId6"/>
    <p:sldId id="532" r:id="rId7"/>
    <p:sldId id="612" r:id="rId8"/>
    <p:sldId id="553" r:id="rId9"/>
    <p:sldId id="554" r:id="rId10"/>
    <p:sldId id="555" r:id="rId11"/>
    <p:sldId id="565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9" r:id="rId23"/>
    <p:sldId id="548" r:id="rId24"/>
    <p:sldId id="556" r:id="rId25"/>
    <p:sldId id="563" r:id="rId26"/>
    <p:sldId id="592" r:id="rId27"/>
    <p:sldId id="593" r:id="rId28"/>
    <p:sldId id="558" r:id="rId29"/>
    <p:sldId id="559" r:id="rId30"/>
    <p:sldId id="560" r:id="rId31"/>
    <p:sldId id="561" r:id="rId32"/>
    <p:sldId id="551" r:id="rId33"/>
    <p:sldId id="552" r:id="rId34"/>
    <p:sldId id="562" r:id="rId35"/>
    <p:sldId id="564" r:id="rId36"/>
    <p:sldId id="576" r:id="rId37"/>
    <p:sldId id="583" r:id="rId38"/>
    <p:sldId id="594" r:id="rId39"/>
    <p:sldId id="566" r:id="rId40"/>
    <p:sldId id="567" r:id="rId41"/>
    <p:sldId id="568" r:id="rId42"/>
    <p:sldId id="569" r:id="rId43"/>
    <p:sldId id="573" r:id="rId44"/>
    <p:sldId id="574" r:id="rId45"/>
    <p:sldId id="584" r:id="rId46"/>
    <p:sldId id="585" r:id="rId47"/>
    <p:sldId id="557" r:id="rId48"/>
    <p:sldId id="595" r:id="rId49"/>
    <p:sldId id="596" r:id="rId50"/>
    <p:sldId id="613" r:id="rId51"/>
    <p:sldId id="614" r:id="rId52"/>
    <p:sldId id="615" r:id="rId53"/>
    <p:sldId id="597" r:id="rId54"/>
    <p:sldId id="616" r:id="rId55"/>
    <p:sldId id="580" r:id="rId56"/>
    <p:sldId id="577" r:id="rId57"/>
    <p:sldId id="578" r:id="rId58"/>
    <p:sldId id="581" r:id="rId59"/>
    <p:sldId id="582" r:id="rId60"/>
    <p:sldId id="591" r:id="rId61"/>
    <p:sldId id="59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85404" autoAdjust="0"/>
  </p:normalViewPr>
  <p:slideViewPr>
    <p:cSldViewPr>
      <p:cViewPr varScale="1">
        <p:scale>
          <a:sx n="99" d="100"/>
          <a:sy n="99" d="100"/>
        </p:scale>
        <p:origin x="19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Floaty</a:t>
            </a:r>
            <a:r>
              <a:rPr lang="en-US" dirty="0" smtClean="0"/>
              <a:t> things in your vision are white blood</a:t>
            </a:r>
            <a:r>
              <a:rPr lang="en-US" baseline="0" dirty="0" smtClean="0"/>
              <a:t> cells in capillaries.  Some animals have two </a:t>
            </a:r>
            <a:r>
              <a:rPr lang="en-US" baseline="0" dirty="0" err="1" smtClean="0"/>
              <a:t>foveas</a:t>
            </a:r>
            <a:r>
              <a:rPr lang="en-US" baseline="0" dirty="0" smtClean="0"/>
              <a:t> (some birds) and some have none (cats and dogs).  100x sensors than nerve fibers: much processing (e.g., center surround) in retina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 matching in dark is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0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scheck.com/vischeck/vischeckURL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en.wikipedia.org/wiki/Bayer_filt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09/08/15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  slower to respond</a:t>
            </a:r>
            <a:endParaRPr lang="en-US" altLang="en-US" dirty="0">
              <a:solidFill>
                <a:srgbClr val="000000"/>
              </a:solidFill>
              <a:latin typeface="Helvetica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2375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“M” and “L” on the X-chromosome</a:t>
            </a:r>
          </a:p>
          <a:p>
            <a:pPr lvl="1"/>
            <a:r>
              <a:rPr lang="en-US" sz="2000" dirty="0" smtClean="0"/>
              <a:t>Why men are more likely to be color blind (see what it’s like: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www.vischeck.com/vischeck/vischeckURL.php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animals have 1 (night animals), 2 (e.g., dogs), 4 (fish, birds), 5 (pigeons, some reptiles/amphibians), or even 12 (mantis shrimp)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0" y="0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589" y="6477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don’t perceive a </a:t>
            </a:r>
            <a:r>
              <a:rPr lang="en-US" sz="3200" dirty="0" smtClean="0"/>
              <a:t>spectrum (or even RGB)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162"/>
            <a:ext cx="8229600" cy="32004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 smtClean="0"/>
              <a:t>perceive </a:t>
            </a:r>
          </a:p>
          <a:p>
            <a:pPr lvl="1"/>
            <a:r>
              <a:rPr lang="en-US" sz="2400" dirty="0" smtClean="0"/>
              <a:t>Hue: mean wavelength, color</a:t>
            </a:r>
          </a:p>
          <a:p>
            <a:pPr lvl="1"/>
            <a:r>
              <a:rPr lang="en-US" sz="2400" dirty="0" smtClean="0"/>
              <a:t>Saturation: variance, vividness</a:t>
            </a:r>
          </a:p>
          <a:p>
            <a:pPr lvl="1"/>
            <a:r>
              <a:rPr lang="en-US" sz="2400" dirty="0" smtClean="0"/>
              <a:t>Intensity: total amount of light</a:t>
            </a:r>
          </a:p>
          <a:p>
            <a:r>
              <a:rPr lang="en-US" sz="2800" dirty="0" smtClean="0"/>
              <a:t>Same perceived color can be recreated with combinations of three primary colors (“</a:t>
            </a:r>
            <a:r>
              <a:rPr lang="en-US" sz="2800" dirty="0" err="1" smtClean="0"/>
              <a:t>trichromacy</a:t>
            </a:r>
            <a:r>
              <a:rPr lang="en-US" sz="2800" dirty="0" smtClean="0"/>
              <a:t>”)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728823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45576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1 due next Mon (</a:t>
            </a:r>
            <a:r>
              <a:rPr lang="en-US" dirty="0" smtClean="0"/>
              <a:t>9/14), </a:t>
            </a:r>
            <a:r>
              <a:rPr lang="en-US" dirty="0" smtClean="0"/>
              <a:t>11:59pm</a:t>
            </a:r>
          </a:p>
          <a:p>
            <a:pPr lvl="1"/>
            <a:r>
              <a:rPr lang="en-US" dirty="0" smtClean="0"/>
              <a:t>Choosing cutoff: sigma &gt; 1</a:t>
            </a:r>
          </a:p>
          <a:p>
            <a:pPr lvl="1"/>
            <a:r>
              <a:rPr lang="en-US" dirty="0" smtClean="0"/>
              <a:t>Remember to convert images to </a:t>
            </a:r>
            <a:r>
              <a:rPr lang="en-US" dirty="0" smtClean="0"/>
              <a:t>double or single</a:t>
            </a:r>
            <a:endParaRPr lang="en-US" dirty="0" smtClean="0"/>
          </a:p>
          <a:p>
            <a:pPr lvl="1"/>
            <a:r>
              <a:rPr lang="en-US" dirty="0" smtClean="0"/>
              <a:t>Don’t use built-in code for pyramids, contrast equalization etc., ask if not sure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Depends on</a:t>
            </a:r>
          </a:p>
          <a:p>
            <a:r>
              <a:rPr lang="en-US" sz="2800" dirty="0" smtClean="0"/>
              <a:t>Illumination properties: wavelength, orientation, intensity</a:t>
            </a:r>
          </a:p>
          <a:p>
            <a:r>
              <a:rPr lang="en-US" sz="2800" dirty="0" smtClean="0"/>
              <a:t>Surface properties: material, surface orientation, roughness,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685153" y="3217319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in 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3330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3897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6473" y="45181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image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27" y="1635425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5721" y="4085493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228627" y="4270159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6321" y="4912025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2798102" y="4647352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Perceived intensity does </a:t>
            </a:r>
            <a:r>
              <a:rPr lang="en-US" sz="2800" i="1" dirty="0" smtClean="0"/>
              <a:t>not</a:t>
            </a:r>
            <a:r>
              <a:rPr lang="en-US" sz="2800" dirty="0" smtClean="0"/>
              <a:t> depend on viewer angle.</a:t>
            </a:r>
          </a:p>
          <a:p>
            <a:pPr lvl="1"/>
            <a:r>
              <a:rPr lang="en-US" sz="2400" dirty="0" smtClean="0"/>
              <a:t>Amount of reflected light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pPr lvl="1"/>
            <a:r>
              <a:rPr lang="en-US" sz="2400" dirty="0" smtClean="0"/>
              <a:t>Visible solid angle also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/>
          <a:lstStyle/>
          <a:p>
            <a:r>
              <a:rPr lang="en-US" dirty="0" smtClean="0"/>
              <a:t>Reflected direction depends on light orientation and surface normal</a:t>
            </a:r>
          </a:p>
          <a:p>
            <a:r>
              <a:rPr lang="en-US" dirty="0" smtClean="0"/>
              <a:t>E.g., mirrors are fully specular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6641" y="441514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surfaces have both specular 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59122981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3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4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5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006531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2669931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325502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8819" y="3027119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328" y="2291906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518512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22919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000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2664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3249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697" y="30212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9206" y="2286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1102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49616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27709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7" y="34925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3230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59570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180807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29528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21768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83506" y="4203053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85850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7413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7416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263119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5984" y="49799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3484" y="26433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36142" y="32284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7505" y="30005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5990" y="22653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16760" y="428518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19104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66210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184" y="38655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53680" y="2530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" y="7784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36" y="19916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50768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7402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3253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30974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3622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98319" y="44433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00663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56756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428" y="2774247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06136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0500" y="272476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203158" y="3309867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3497" y="3081957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3006" y="234674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75147" y="4349366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251744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26247" y="4417803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47327" y="4586018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3847" y="2655184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9765" y="1125039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018" y="1079396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256" y="7620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518" y="762001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477" y="29653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1850965" y="3695866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0234" y="2845190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0138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0138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50138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2995769" y="3547816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17181" y="47448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723555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-62508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589610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smtClean="0"/>
              <a:t>asphalt. </a:t>
            </a:r>
            <a:endParaRPr lang="en-US" dirty="0"/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5326777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3919234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2346849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6806391" y="838200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Take-home questions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686800" y="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L5</a:t>
            </a:r>
            <a:endParaRPr lang="en-US" dirty="0"/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</a:p>
          <a:p>
            <a:r>
              <a:rPr lang="en-US" dirty="0" smtClean="0"/>
              <a:t>How can we represent color?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43223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 smtClean="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 smtClean="0"/>
              <a:t>the hole (aperture) whose size is controlled by the iris</a:t>
            </a:r>
          </a:p>
          <a:p>
            <a:pPr lvl="1"/>
            <a:r>
              <a:rPr lang="en-US" sz="1800" smtClean="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0498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13354</TotalTime>
  <Words>1495</Words>
  <Application>Microsoft Office PowerPoint</Application>
  <PresentationFormat>On-screen Show (4:3)</PresentationFormat>
  <Paragraphs>311</Paragraphs>
  <Slides>57</Slides>
  <Notes>5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4" baseType="lpstr">
      <vt:lpstr>Arial</vt:lpstr>
      <vt:lpstr>Arial Narrow</vt:lpstr>
      <vt:lpstr>Calibri</vt:lpstr>
      <vt:lpstr>Cambria Math</vt:lpstr>
      <vt:lpstr>EngraversGothic BT Regular</vt:lpstr>
      <vt:lpstr>Helvetica</vt:lpstr>
      <vt:lpstr>Symbol</vt:lpstr>
      <vt:lpstr>Times</vt:lpstr>
      <vt:lpstr>Times New Roman</vt:lpstr>
      <vt:lpstr>ヒラギノ明朝 ProN W3</vt:lpstr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Outline</vt:lpstr>
      <vt:lpstr>Announcements</vt:lpstr>
      <vt:lpstr>Today’s class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 (or even RGB)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49</cp:revision>
  <dcterms:created xsi:type="dcterms:W3CDTF">2010-08-30T03:58:01Z</dcterms:created>
  <dcterms:modified xsi:type="dcterms:W3CDTF">2015-09-08T02:16:59Z</dcterms:modified>
</cp:coreProperties>
</file>