
<file path=[Content_Types].xml><?xml version="1.0" encoding="utf-8"?>
<Types xmlns="http://schemas.openxmlformats.org/package/2006/content-types">
  <Default Extension="png" ContentType="image/png"/>
  <Default Extension="bin" ContentType="application/vnd.openxmlformats-officedocument.oleObject"/>
  <Default Extension="jpeg" ContentType="image/jpeg"/>
  <Default Extension="wmf" ContentType="image/x-wmf"/>
  <Default Extension="rels" ContentType="application/vnd.openxmlformats-package.relationships+xml"/>
  <Default Extension="xml" ContentType="application/xml"/>
  <Default Extension="vml" ContentType="application/vnd.openxmlformats-officedocument.vmlDrawin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tags/tag1.xml" ContentType="application/vnd.openxmlformats-officedocument.presentationml.tags+xml"/>
  <Override PartName="/ppt/tags/tag2.xml" ContentType="application/vnd.openxmlformats-officedocument.presentationml.tags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52"/>
  </p:notesMasterIdLst>
  <p:sldIdLst>
    <p:sldId id="398" r:id="rId2"/>
    <p:sldId id="455" r:id="rId3"/>
    <p:sldId id="456" r:id="rId4"/>
    <p:sldId id="457" r:id="rId5"/>
    <p:sldId id="458" r:id="rId6"/>
    <p:sldId id="459" r:id="rId7"/>
    <p:sldId id="460" r:id="rId8"/>
    <p:sldId id="429" r:id="rId9"/>
    <p:sldId id="399" r:id="rId10"/>
    <p:sldId id="400" r:id="rId11"/>
    <p:sldId id="401" r:id="rId12"/>
    <p:sldId id="402" r:id="rId13"/>
    <p:sldId id="403" r:id="rId14"/>
    <p:sldId id="424" r:id="rId15"/>
    <p:sldId id="404" r:id="rId16"/>
    <p:sldId id="405" r:id="rId17"/>
    <p:sldId id="406" r:id="rId18"/>
    <p:sldId id="407" r:id="rId19"/>
    <p:sldId id="452" r:id="rId20"/>
    <p:sldId id="425" r:id="rId21"/>
    <p:sldId id="426" r:id="rId22"/>
    <p:sldId id="408" r:id="rId23"/>
    <p:sldId id="409" r:id="rId24"/>
    <p:sldId id="410" r:id="rId25"/>
    <p:sldId id="411" r:id="rId26"/>
    <p:sldId id="427" r:id="rId27"/>
    <p:sldId id="415" r:id="rId28"/>
    <p:sldId id="428" r:id="rId29"/>
    <p:sldId id="430" r:id="rId30"/>
    <p:sldId id="431" r:id="rId31"/>
    <p:sldId id="432" r:id="rId32"/>
    <p:sldId id="433" r:id="rId33"/>
    <p:sldId id="434" r:id="rId34"/>
    <p:sldId id="435" r:id="rId35"/>
    <p:sldId id="436" r:id="rId36"/>
    <p:sldId id="437" r:id="rId37"/>
    <p:sldId id="438" r:id="rId38"/>
    <p:sldId id="439" r:id="rId39"/>
    <p:sldId id="440" r:id="rId40"/>
    <p:sldId id="441" r:id="rId41"/>
    <p:sldId id="454" r:id="rId42"/>
    <p:sldId id="442" r:id="rId43"/>
    <p:sldId id="443" r:id="rId44"/>
    <p:sldId id="444" r:id="rId45"/>
    <p:sldId id="445" r:id="rId46"/>
    <p:sldId id="447" r:id="rId47"/>
    <p:sldId id="446" r:id="rId48"/>
    <p:sldId id="449" r:id="rId49"/>
    <p:sldId id="448" r:id="rId50"/>
    <p:sldId id="453" r:id="rId51"/>
  </p:sldIdLst>
  <p:sldSz cx="9144000" cy="6858000" type="screen4x3"/>
  <p:notesSz cx="7010400" cy="9236075"/>
  <p:defaultTextStyle>
    <a:defPPr>
      <a:defRPr lang="en-US"/>
    </a:defPPr>
    <a:lvl1pPr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 useTimings="0">
    <p:present/>
    <p:sldAll/>
    <p:penClr>
      <a:srgbClr val="FF0000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0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911" autoAdjust="0"/>
    <p:restoredTop sz="84247" autoAdjust="0"/>
  </p:normalViewPr>
  <p:slideViewPr>
    <p:cSldViewPr>
      <p:cViewPr varScale="1">
        <p:scale>
          <a:sx n="47" d="100"/>
          <a:sy n="47" d="100"/>
        </p:scale>
        <p:origin x="464" y="48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50" Type="http://schemas.openxmlformats.org/officeDocument/2006/relationships/slide" Target="slides/slide49.xml"/><Relationship Id="rId55" Type="http://schemas.openxmlformats.org/officeDocument/2006/relationships/theme" Target="theme/theme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41" Type="http://schemas.openxmlformats.org/officeDocument/2006/relationships/slide" Target="slides/slide40.xml"/><Relationship Id="rId54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3" Type="http://schemas.openxmlformats.org/officeDocument/2006/relationships/presProps" Target="pres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slide" Target="slides/slide48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notesMaster" Target="notesMasters/notesMaster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slide" Target="slides/slide47.xml"/><Relationship Id="rId56" Type="http://schemas.openxmlformats.org/officeDocument/2006/relationships/tableStyles" Target="tableStyles.xml"/><Relationship Id="rId8" Type="http://schemas.openxmlformats.org/officeDocument/2006/relationships/slide" Target="slides/slide7.xml"/><Relationship Id="rId51" Type="http://schemas.openxmlformats.org/officeDocument/2006/relationships/slide" Target="slides/slide50.xml"/><Relationship Id="rId3" Type="http://schemas.openxmlformats.org/officeDocument/2006/relationships/slide" Target="slides/slide2.xml"/></Relationships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20.wmf"/></Relationships>
</file>

<file path=ppt/drawings/_rels/vmlDrawing2.vml.rels><?xml version="1.0" encoding="UTF-8" standalone="yes"?>
<Relationships xmlns="http://schemas.openxmlformats.org/package/2006/relationships"><Relationship Id="rId1" Type="http://schemas.openxmlformats.org/officeDocument/2006/relationships/image" Target="../media/image22.wmf"/></Relationships>
</file>

<file path=ppt/drawings/_rels/vmlDrawing3.vml.rels><?xml version="1.0" encoding="UTF-8" standalone="yes"?>
<Relationships xmlns="http://schemas.openxmlformats.org/package/2006/relationships"><Relationship Id="rId1" Type="http://schemas.openxmlformats.org/officeDocument/2006/relationships/image" Target="../media/image25.wmf"/></Relationships>
</file>

<file path=ppt/drawings/_rels/vmlDrawing4.vml.rels><?xml version="1.0" encoding="UTF-8" standalone="yes"?>
<Relationships xmlns="http://schemas.openxmlformats.org/package/2006/relationships"><Relationship Id="rId1" Type="http://schemas.openxmlformats.org/officeDocument/2006/relationships/image" Target="../media/image28.wmf"/></Relationships>
</file>

<file path=ppt/drawings/_rels/vmlDrawing5.vml.rels><?xml version="1.0" encoding="UTF-8" standalone="yes"?>
<Relationships xmlns="http://schemas.openxmlformats.org/package/2006/relationships"><Relationship Id="rId1" Type="http://schemas.openxmlformats.org/officeDocument/2006/relationships/image" Target="../media/image28.wmf"/></Relationships>
</file>

<file path=ppt/drawings/_rels/vmlDrawing6.vml.rels><?xml version="1.0" encoding="UTF-8" standalone="yes"?>
<Relationships xmlns="http://schemas.openxmlformats.org/package/2006/relationships"><Relationship Id="rId1" Type="http://schemas.openxmlformats.org/officeDocument/2006/relationships/image" Target="../media/image31.wmf"/></Relationships>
</file>

<file path=ppt/drawings/_rels/vmlDrawing7.vml.rels><?xml version="1.0" encoding="UTF-8" standalone="yes"?>
<Relationships xmlns="http://schemas.openxmlformats.org/package/2006/relationships"><Relationship Id="rId1" Type="http://schemas.openxmlformats.org/officeDocument/2006/relationships/image" Target="../media/image36.png"/></Relationships>
</file>

<file path=ppt/drawings/_rels/vmlDrawing8.vml.rels><?xml version="1.0" encoding="UTF-8" standalone="yes"?>
<Relationships xmlns="http://schemas.openxmlformats.org/package/2006/relationships"><Relationship Id="rId1" Type="http://schemas.openxmlformats.org/officeDocument/2006/relationships/image" Target="../media/image44.png"/></Relationships>
</file>

<file path=ppt/drawings/_rels/vmlDrawing9.vml.rels><?xml version="1.0" encoding="UTF-8" standalone="yes"?>
<Relationships xmlns="http://schemas.openxmlformats.org/package/2006/relationships"><Relationship Id="rId1" Type="http://schemas.openxmlformats.org/officeDocument/2006/relationships/image" Target="../media/image58.wmf"/></Relationships>
</file>

<file path=ppt/drawings/_rels/vmlDrawing10.vml.rels><?xml version="1.0" encoding="UTF-8" standalone="yes"?>
<Relationships xmlns="http://schemas.openxmlformats.org/package/2006/relationships"><Relationship Id="rId1" Type="http://schemas.openxmlformats.org/officeDocument/2006/relationships/image" Target="../media/image58.wmf"/></Relationships>
</file>

<file path=ppt/drawings/_rels/vmlDrawing11.vml.rels><?xml version="1.0" encoding="UTF-8" standalone="yes"?>
<Relationships xmlns="http://schemas.openxmlformats.org/package/2006/relationships"><Relationship Id="rId1" Type="http://schemas.openxmlformats.org/officeDocument/2006/relationships/image" Target="../media/image36.png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7840" cy="461804"/>
          </a:xfrm>
          <a:prstGeom prst="rect">
            <a:avLst/>
          </a:prstGeom>
        </p:spPr>
        <p:txBody>
          <a:bodyPr vert="horz" lIns="92830" tIns="46415" rIns="92830" bIns="46415" rtlCol="0"/>
          <a:lstStyle>
            <a:lvl1pPr algn="l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970938" y="0"/>
            <a:ext cx="3037840" cy="461804"/>
          </a:xfrm>
          <a:prstGeom prst="rect">
            <a:avLst/>
          </a:prstGeom>
        </p:spPr>
        <p:txBody>
          <a:bodyPr vert="horz" lIns="92830" tIns="46415" rIns="92830" bIns="46415" rtlCol="0"/>
          <a:lstStyle>
            <a:lvl1pPr algn="r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</a:defRPr>
            </a:lvl1pPr>
          </a:lstStyle>
          <a:p>
            <a:pPr>
              <a:defRPr/>
            </a:pPr>
            <a:fld id="{338E676C-C727-45C5-84A2-B2910E110B11}" type="datetimeFigureOut">
              <a:rPr lang="en-US"/>
              <a:pPr>
                <a:defRPr/>
              </a:pPr>
              <a:t>9/3/2015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95388" y="692150"/>
            <a:ext cx="4619625" cy="3463925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2830" tIns="46415" rIns="92830" bIns="46415" rtlCol="0" anchor="ctr"/>
          <a:lstStyle/>
          <a:p>
            <a:pPr lvl="0"/>
            <a:endParaRPr lang="en-US" noProof="0" smtClean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01040" y="4387136"/>
            <a:ext cx="5608320" cy="4156234"/>
          </a:xfrm>
          <a:prstGeom prst="rect">
            <a:avLst/>
          </a:prstGeom>
        </p:spPr>
        <p:txBody>
          <a:bodyPr vert="horz" lIns="92830" tIns="46415" rIns="92830" bIns="46415" rtlCol="0">
            <a:normAutofit/>
          </a:bodyPr>
          <a:lstStyle/>
          <a:p>
            <a:pPr lvl="0"/>
            <a:r>
              <a:rPr lang="en-US" noProof="0" smtClean="0"/>
              <a:t>Click to edit Master text styles</a:t>
            </a:r>
          </a:p>
          <a:p>
            <a:pPr lvl="1"/>
            <a:r>
              <a:rPr lang="en-US" noProof="0" smtClean="0"/>
              <a:t>Second level</a:t>
            </a:r>
          </a:p>
          <a:p>
            <a:pPr lvl="2"/>
            <a:r>
              <a:rPr lang="en-US" noProof="0" smtClean="0"/>
              <a:t>Third level</a:t>
            </a:r>
          </a:p>
          <a:p>
            <a:pPr lvl="3"/>
            <a:r>
              <a:rPr lang="en-US" noProof="0" smtClean="0"/>
              <a:t>Fourth level</a:t>
            </a:r>
          </a:p>
          <a:p>
            <a:pPr lvl="4"/>
            <a:r>
              <a:rPr lang="en-US" noProof="0" smtClean="0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772668"/>
            <a:ext cx="3037840" cy="461804"/>
          </a:xfrm>
          <a:prstGeom prst="rect">
            <a:avLst/>
          </a:prstGeom>
        </p:spPr>
        <p:txBody>
          <a:bodyPr vert="horz" lIns="92830" tIns="46415" rIns="92830" bIns="46415" rtlCol="0" anchor="b"/>
          <a:lstStyle>
            <a:lvl1pPr algn="l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970938" y="8772668"/>
            <a:ext cx="3037840" cy="461804"/>
          </a:xfrm>
          <a:prstGeom prst="rect">
            <a:avLst/>
          </a:prstGeom>
        </p:spPr>
        <p:txBody>
          <a:bodyPr vert="horz" lIns="92830" tIns="46415" rIns="92830" bIns="46415" rtlCol="0" anchor="b"/>
          <a:lstStyle>
            <a:lvl1pPr algn="r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</a:defRPr>
            </a:lvl1pPr>
          </a:lstStyle>
          <a:p>
            <a:pPr>
              <a:defRPr/>
            </a:pPr>
            <a:fld id="{01E751EC-7257-4FED-BBD1-E196F567CC6E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99532914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7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6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7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8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9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0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2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154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49155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896EE70F-14C0-411A-95E7-68D2BDBA1ABD}" type="slidenum">
              <a:rPr lang="en-US" smtClean="0"/>
              <a:pPr>
                <a:defRPr/>
              </a:pPr>
              <a:t>10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04076341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178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50179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r>
              <a:rPr lang="en-US" smtClean="0"/>
              <a:t>Problem: response is stronger for higher intensity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91C3261F-0363-4C17-B808-8EA999CB59EF}" type="slidenum">
              <a:rPr lang="en-US" smtClean="0"/>
              <a:pPr>
                <a:defRPr/>
              </a:pPr>
              <a:t>11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77840161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02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51203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r>
              <a:rPr lang="en-US" smtClean="0"/>
              <a:t>Likes bright pixels where filters are above average, dark pixels where filters are below average. Problems: response is sensitive to gain/contrast, pixels in filter that are near the mean have little effect, does not require pixel values in image to be near or proportional to values in filter.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FE7FCA3B-979F-4D04-98F1-EACD60D2C199}" type="slidenum">
              <a:rPr lang="en-US" smtClean="0"/>
              <a:pPr>
                <a:defRPr/>
              </a:pPr>
              <a:t>12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92875991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226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52227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r>
              <a:rPr lang="en-US" smtClean="0"/>
              <a:t>Problem: SSD sensitive to average intensity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99E7C08F-0EBE-443E-814B-94DCEAF1DDCF}" type="slidenum">
              <a:rPr lang="en-US" smtClean="0"/>
              <a:pPr>
                <a:defRPr/>
              </a:pPr>
              <a:t>13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97391668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250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53251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r>
              <a:rPr lang="en-US" smtClean="0"/>
              <a:t>Problem: SSD sensitive to average intensity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2B821EF3-D6BC-4131-83EE-6AF97013A12F}" type="slidenum">
              <a:rPr lang="en-US" smtClean="0"/>
              <a:pPr>
                <a:defRPr/>
              </a:pPr>
              <a:t>15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79385438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4274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54275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r>
              <a:rPr lang="en-US" smtClean="0"/>
              <a:t>Invariant to mean and scale of intensity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0CD23E2D-845A-4777-B783-CD52FEECE828}" type="slidenum">
              <a:rPr lang="en-US" smtClean="0"/>
              <a:pPr>
                <a:defRPr/>
              </a:pPr>
              <a:t>16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70013331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5298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55299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165D09A9-8923-4BA1-8AA1-86323780B54F}" type="slidenum">
              <a:rPr lang="en-US" smtClean="0"/>
              <a:pPr>
                <a:defRPr/>
              </a:pPr>
              <a:t>17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07801233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6322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56323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84237C9D-5A72-4E57-9E72-24F6D6AE75C9}" type="slidenum">
              <a:rPr lang="en-US" smtClean="0"/>
              <a:pPr>
                <a:defRPr/>
              </a:pPr>
              <a:t>18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70257828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6018" name="Rectangle 7"/>
          <p:cNvSpPr>
            <a:spLocks noGrp="1" noChangeArrowheads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CD52AEFA-2467-49B4-9D61-72AE60A5C554}" type="slidenum">
              <a:rPr lang="en-US" smtClean="0"/>
              <a:pPr>
                <a:defRPr/>
              </a:pPr>
              <a:t>23</a:t>
            </a:fld>
            <a:endParaRPr lang="en-US" smtClean="0"/>
          </a:p>
        </p:txBody>
      </p:sp>
      <p:sp>
        <p:nvSpPr>
          <p:cNvPr id="57347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92213" y="688975"/>
            <a:ext cx="4600575" cy="3449638"/>
          </a:xfrm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57348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10379" y="4367894"/>
            <a:ext cx="5160433" cy="4212356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/>
            <a:endParaRPr lang="en-US" smtClean="0"/>
          </a:p>
        </p:txBody>
      </p:sp>
    </p:spTree>
    <p:extLst>
      <p:ext uri="{BB962C8B-B14F-4D97-AF65-F5344CB8AC3E}">
        <p14:creationId xmlns:p14="http://schemas.microsoft.com/office/powerpoint/2010/main" val="60122182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8370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58371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E1A6188D-F5A5-4DCF-9795-C9CF9DE94206}" type="slidenum">
              <a:rPr lang="en-US" smtClean="0"/>
              <a:pPr>
                <a:defRPr/>
              </a:pPr>
              <a:t>27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06174584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8850" name="Rectangle 7"/>
          <p:cNvSpPr>
            <a:spLocks noGrp="1" noChangeArrowheads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31CA7F7D-5225-4184-8BFF-DBE9743DF993}" type="slidenum">
              <a:rPr lang="en-US" smtClean="0"/>
              <a:pPr>
                <a:defRPr/>
              </a:pPr>
              <a:t>36</a:t>
            </a:fld>
            <a:endParaRPr lang="en-US" smtClean="0"/>
          </a:p>
        </p:txBody>
      </p:sp>
      <p:sp>
        <p:nvSpPr>
          <p:cNvPr id="59395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59396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34720" y="4387136"/>
            <a:ext cx="5140960" cy="4156234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/>
            <a:endParaRPr lang="en-US" smtClean="0"/>
          </a:p>
        </p:txBody>
      </p:sp>
    </p:spTree>
    <p:extLst>
      <p:ext uri="{BB962C8B-B14F-4D97-AF65-F5344CB8AC3E}">
        <p14:creationId xmlns:p14="http://schemas.microsoft.com/office/powerpoint/2010/main" val="1089107187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9874" name="Rectangle 7"/>
          <p:cNvSpPr>
            <a:spLocks noGrp="1" noChangeArrowheads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378C8B2F-8D75-4EFA-AD58-DEEEE7557EAE}" type="slidenum">
              <a:rPr lang="en-US" smtClean="0"/>
              <a:pPr>
                <a:defRPr/>
              </a:pPr>
              <a:t>37</a:t>
            </a:fld>
            <a:endParaRPr lang="en-US" smtClean="0"/>
          </a:p>
        </p:txBody>
      </p:sp>
      <p:sp>
        <p:nvSpPr>
          <p:cNvPr id="60419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60420" name="Rectangle 3"/>
          <p:cNvSpPr>
            <a:spLocks noGrp="1" noChangeArrowheads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/>
            <a:r>
              <a:rPr lang="en-US" smtClean="0"/>
              <a:t>What’s wrong with these results?</a:t>
            </a:r>
          </a:p>
        </p:txBody>
      </p:sp>
    </p:spTree>
    <p:extLst>
      <p:ext uri="{BB962C8B-B14F-4D97-AF65-F5344CB8AC3E}">
        <p14:creationId xmlns:p14="http://schemas.microsoft.com/office/powerpoint/2010/main" val="2783699367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0898" name="Rectangle 7"/>
          <p:cNvSpPr>
            <a:spLocks noGrp="1" noChangeArrowheads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14355BC0-C3D0-473F-96FC-9FD2C0CDD0DC}" type="slidenum">
              <a:rPr lang="en-US" smtClean="0"/>
              <a:pPr>
                <a:defRPr/>
              </a:pPr>
              <a:t>38</a:t>
            </a:fld>
            <a:endParaRPr lang="en-US" smtClean="0"/>
          </a:p>
        </p:txBody>
      </p:sp>
      <p:sp>
        <p:nvSpPr>
          <p:cNvPr id="61443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9350" y="679450"/>
            <a:ext cx="4652963" cy="3489325"/>
          </a:xfrm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61444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16871" y="4395154"/>
            <a:ext cx="5196134" cy="4172269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lIns="91247" tIns="45624" rIns="91247" bIns="45624" numCol="1" anchor="t" anchorCtr="0" compatLnSpc="1">
            <a:prstTxWarp prst="textNoShape">
              <a:avLst/>
            </a:prstTxWarp>
          </a:bodyPr>
          <a:lstStyle/>
          <a:p>
            <a:pPr eaLnBrk="1" hangingPunct="1"/>
            <a:endParaRPr lang="en-US" smtClean="0"/>
          </a:p>
          <a:p>
            <a:pPr eaLnBrk="1" hangingPunct="1"/>
            <a:endParaRPr lang="en-US" smtClean="0"/>
          </a:p>
          <a:p>
            <a:pPr eaLnBrk="1" hangingPunct="1"/>
            <a:r>
              <a:rPr lang="en-US" smtClean="0"/>
              <a:t>Better at salt’n’pepper noise</a:t>
            </a:r>
          </a:p>
          <a:p>
            <a:pPr eaLnBrk="1" hangingPunct="1"/>
            <a:r>
              <a:rPr lang="en-US" smtClean="0"/>
              <a:t>Not convolution: try a region with 1’s and a 2, and then 1’s and a 3</a:t>
            </a:r>
          </a:p>
        </p:txBody>
      </p:sp>
    </p:spTree>
    <p:extLst>
      <p:ext uri="{BB962C8B-B14F-4D97-AF65-F5344CB8AC3E}">
        <p14:creationId xmlns:p14="http://schemas.microsoft.com/office/powerpoint/2010/main" val="483873215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22" name="Rectangle 7"/>
          <p:cNvSpPr>
            <a:spLocks noGrp="1" noChangeArrowheads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38EA4697-605B-4EEC-A5CA-8D37053973AE}" type="slidenum">
              <a:rPr lang="en-US" smtClean="0"/>
              <a:pPr>
                <a:defRPr/>
              </a:pPr>
              <a:t>39</a:t>
            </a:fld>
            <a:endParaRPr lang="en-US" smtClean="0"/>
          </a:p>
        </p:txBody>
      </p:sp>
      <p:sp>
        <p:nvSpPr>
          <p:cNvPr id="62467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62468" name="Rectangle 3"/>
          <p:cNvSpPr>
            <a:spLocks noGrp="1" noChangeArrowheads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/>
            <a:endParaRPr lang="en-US" smtClean="0"/>
          </a:p>
        </p:txBody>
      </p:sp>
    </p:spTree>
    <p:extLst>
      <p:ext uri="{BB962C8B-B14F-4D97-AF65-F5344CB8AC3E}">
        <p14:creationId xmlns:p14="http://schemas.microsoft.com/office/powerpoint/2010/main" val="3937543225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2946" name="Rectangle 7"/>
          <p:cNvSpPr>
            <a:spLocks noGrp="1" noChangeArrowheads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2C3B9015-5A5D-486A-8E98-1C1AA245E90D}" type="slidenum">
              <a:rPr lang="en-US" smtClean="0"/>
              <a:pPr>
                <a:defRPr/>
              </a:pPr>
              <a:t>40</a:t>
            </a:fld>
            <a:endParaRPr lang="en-US" smtClean="0"/>
          </a:p>
        </p:txBody>
      </p:sp>
      <p:sp>
        <p:nvSpPr>
          <p:cNvPr id="63491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63492" name="Rectangle 3"/>
          <p:cNvSpPr>
            <a:spLocks noGrp="1" noChangeArrowheads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/>
            <a:endParaRPr lang="en-US" smtClean="0"/>
          </a:p>
        </p:txBody>
      </p:sp>
    </p:spTree>
    <p:extLst>
      <p:ext uri="{BB962C8B-B14F-4D97-AF65-F5344CB8AC3E}">
        <p14:creationId xmlns:p14="http://schemas.microsoft.com/office/powerpoint/2010/main" val="2526778292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3970" name="Rectangle 7"/>
          <p:cNvSpPr>
            <a:spLocks noGrp="1" noChangeArrowheads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0D15A855-BDD3-4A17-A52F-C56FC7B61573}" type="slidenum">
              <a:rPr lang="en-US" smtClean="0"/>
              <a:pPr>
                <a:defRPr/>
              </a:pPr>
              <a:t>42</a:t>
            </a:fld>
            <a:endParaRPr lang="en-US" smtClean="0"/>
          </a:p>
        </p:txBody>
      </p:sp>
      <p:sp>
        <p:nvSpPr>
          <p:cNvPr id="64515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-161925" y="385763"/>
            <a:ext cx="7340600" cy="5505450"/>
          </a:xfrm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64516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847090" y="6123711"/>
            <a:ext cx="5386000" cy="2440505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/>
            <a:endParaRPr lang="en-US" smtClean="0"/>
          </a:p>
        </p:txBody>
      </p:sp>
    </p:spTree>
    <p:extLst>
      <p:ext uri="{BB962C8B-B14F-4D97-AF65-F5344CB8AC3E}">
        <p14:creationId xmlns:p14="http://schemas.microsoft.com/office/powerpoint/2010/main" val="1864626002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1600200"/>
            <a:ext cx="7772400" cy="1470025"/>
          </a:xfrm>
        </p:spPr>
        <p:txBody>
          <a:bodyPr>
            <a:normAutofit/>
          </a:bodyPr>
          <a:lstStyle>
            <a:lvl1pPr algn="ctr">
              <a:defRPr sz="40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355975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2FADD00-5531-42B8-8BCD-FAA7139BE1EA}" type="datetimeFigureOut">
              <a:rPr lang="en-US"/>
              <a:pPr>
                <a:defRPr/>
              </a:pPr>
              <a:t>9/3/2015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93086C0-3ACF-4E5C-BFC7-BF89F01C7792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1552904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0"/>
            <a:ext cx="8229600" cy="914400"/>
          </a:xfrm>
        </p:spPr>
        <p:txBody>
          <a:bodyPr>
            <a:normAutofit/>
          </a:bodyPr>
          <a:lstStyle>
            <a:lvl1pPr algn="l">
              <a:defRPr sz="40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990600"/>
            <a:ext cx="8229600" cy="5135563"/>
          </a:xfrm>
        </p:spPr>
        <p:txBody>
          <a:bodyPr>
            <a:normAutofit/>
          </a:bodyPr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A3778C0-ABED-4D52-A38D-DA0E7E80FA8C}" type="datetimeFigureOut">
              <a:rPr lang="en-US"/>
              <a:pPr>
                <a:defRPr/>
              </a:pPr>
              <a:t>9/3/2015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F5862F7-5661-43A9-BB0F-0CCDE4542FC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3924106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2CDD5D1-CD67-47A9-B000-6D144BC5110D}" type="datetimeFigureOut">
              <a:rPr lang="en-US"/>
              <a:pPr>
                <a:defRPr/>
              </a:pPr>
              <a:t>9/3/2015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31FF566-D598-40AB-9F4D-880C3CBBE7E1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64567732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A97B94C-E3FD-4359-821E-995982D9B9E8}" type="datetimeFigureOut">
              <a:rPr lang="en-US"/>
              <a:pPr>
                <a:defRPr/>
              </a:pPr>
              <a:t>9/3/2015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5E6441A-8A0C-407D-A680-66BA13B06D03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6300826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1EA3287-2C54-403E-ADF3-F6760FF1C2ED}" type="datetimeFigureOut">
              <a:rPr lang="en-US"/>
              <a:pPr>
                <a:defRPr/>
              </a:pPr>
              <a:t>9/3/2015</a:t>
            </a:fld>
            <a:endParaRPr lang="en-US"/>
          </a:p>
        </p:txBody>
      </p:sp>
      <p:sp>
        <p:nvSpPr>
          <p:cNvPr id="8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F276340-8CE9-48B0-9BDE-6231871C2012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8105516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1A4200A-6993-4ACF-9388-7E7CF0C26777}" type="datetimeFigureOut">
              <a:rPr lang="en-US"/>
              <a:pPr>
                <a:defRPr/>
              </a:pPr>
              <a:t>9/3/2015</a:t>
            </a:fld>
            <a:endParaRPr lang="en-US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A883C2C-501D-40C8-A0F2-0637CFB7B2B1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9837353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CA5414A-6B7B-4CCE-90F5-F51632F40E91}" type="datetimeFigureOut">
              <a:rPr lang="en-US"/>
              <a:pPr>
                <a:defRPr/>
              </a:pPr>
              <a:t>9/3/2015</a:t>
            </a:fld>
            <a:endParaRPr lang="en-US"/>
          </a:p>
        </p:txBody>
      </p:sp>
      <p:sp>
        <p:nvSpPr>
          <p:cNvPr id="3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2A802AC7-71B4-443C-AB0E-23E69B1F881E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3481846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A975EBC-3204-4817-BBA9-4D8EEAA1BEAB}" type="datetimeFigureOut">
              <a:rPr lang="en-US"/>
              <a:pPr>
                <a:defRPr/>
              </a:pPr>
              <a:t>9/3/2015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DBF08B3-689A-4986-93EE-934D83180403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99165305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r>
              <a:rPr lang="en-US" noProof="0" smtClean="0"/>
              <a:t>Click icon to add picture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409E46C-6994-4B9E-B6DB-83BFFEFF3DC0}" type="datetimeFigureOut">
              <a:rPr lang="en-US"/>
              <a:pPr>
                <a:defRPr/>
              </a:pPr>
              <a:t>9/3/2015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BBEC3E1-3A43-419E-821C-6D925703F7EB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37329343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899689E-29E8-40C2-8AE4-D9B46646AC84}" type="datetimeFigureOut">
              <a:rPr lang="en-US"/>
              <a:pPr>
                <a:defRPr/>
              </a:pPr>
              <a:t>9/3/2015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A6006E0-90C9-4C12-A753-2396B3C2363F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06702049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18D9A6D-F523-4A68-A4E7-F155B8738BD8}" type="datetimeFigureOut">
              <a:rPr lang="en-US"/>
              <a:pPr>
                <a:defRPr/>
              </a:pPr>
              <a:t>9/3/2015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D798B546-2D56-4235-84B9-DCD333E1F16E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57843474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90" name="Title Placeholder 1"/>
          <p:cNvSpPr>
            <a:spLocks noGrp="1"/>
          </p:cNvSpPr>
          <p:nvPr>
            <p:ph type="title"/>
          </p:nvPr>
        </p:nvSpPr>
        <p:spPr bwMode="auto">
          <a:xfrm>
            <a:off x="457200" y="0"/>
            <a:ext cx="8229600" cy="914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title style</a:t>
            </a:r>
          </a:p>
        </p:txBody>
      </p:sp>
      <p:sp>
        <p:nvSpPr>
          <p:cNvPr id="12291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457200" y="1066800"/>
            <a:ext cx="8229600" cy="5181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 fontAlgn="auto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</a:defRPr>
            </a:lvl1pPr>
          </a:lstStyle>
          <a:p>
            <a:pPr>
              <a:defRPr/>
            </a:pPr>
            <a:fld id="{427F6DC6-3F8E-4C47-97EB-006D01668BA5}" type="datetimeFigureOut">
              <a:rPr lang="en-US"/>
              <a:pPr>
                <a:defRPr/>
              </a:pPr>
              <a:t>9/3/2015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 fontAlgn="auto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 fontAlgn="auto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</a:defRPr>
            </a:lvl1pPr>
          </a:lstStyle>
          <a:p>
            <a:pPr>
              <a:defRPr/>
            </a:pPr>
            <a:fld id="{A4921E95-4F61-4833-8BC9-22366B9DEE5A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rtl="0" eaLnBrk="0" fontAlgn="base" hangingPunct="0">
        <a:spcBef>
          <a:spcPct val="0"/>
        </a:spcBef>
        <a:spcAft>
          <a:spcPct val="0"/>
        </a:spcAft>
        <a:defRPr sz="3600" kern="1200">
          <a:solidFill>
            <a:schemeClr val="tx1"/>
          </a:solidFill>
          <a:latin typeface="+mj-lt"/>
          <a:ea typeface="+mj-ea"/>
          <a:cs typeface="+mj-cs"/>
        </a:defRPr>
      </a:lvl1pPr>
      <a:lvl2pPr algn="l" rtl="0" eaLnBrk="0" fontAlgn="base" hangingPunct="0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alibri" pitchFamily="34" charset="0"/>
        </a:defRPr>
      </a:lvl2pPr>
      <a:lvl3pPr algn="l" rtl="0" eaLnBrk="0" fontAlgn="base" hangingPunct="0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alibri" pitchFamily="34" charset="0"/>
        </a:defRPr>
      </a:lvl3pPr>
      <a:lvl4pPr algn="l" rtl="0" eaLnBrk="0" fontAlgn="base" hangingPunct="0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alibri" pitchFamily="34" charset="0"/>
        </a:defRPr>
      </a:lvl4pPr>
      <a:lvl5pPr algn="l" rtl="0" eaLnBrk="0" fontAlgn="base" hangingPunct="0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alibri" pitchFamily="34" charset="0"/>
        </a:defRPr>
      </a:lvl5pPr>
      <a:lvl6pPr marL="457200" algn="l" rtl="0" eaLnBrk="1" fontAlgn="base" hangingPunct="1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alibri" pitchFamily="34" charset="0"/>
        </a:defRPr>
      </a:lvl6pPr>
      <a:lvl7pPr marL="914400" algn="l" rtl="0" eaLnBrk="1" fontAlgn="base" hangingPunct="1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alibri" pitchFamily="34" charset="0"/>
        </a:defRPr>
      </a:lvl7pPr>
      <a:lvl8pPr marL="1371600" algn="l" rtl="0" eaLnBrk="1" fontAlgn="base" hangingPunct="1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alibri" pitchFamily="34" charset="0"/>
        </a:defRPr>
      </a:lvl8pPr>
      <a:lvl9pPr marL="1828800" algn="l" rtl="0" eaLnBrk="1" fontAlgn="base" hangingPunct="1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alibri" pitchFamily="34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8.jpeg"/><Relationship Id="rId4" Type="http://schemas.openxmlformats.org/officeDocument/2006/relationships/image" Target="../media/image7.png"/></Relationships>
</file>

<file path=ppt/slides/_rels/slide8.xml.rels><?xml version="1.0" encoding="UTF-8" standalone="yes"?>
<Relationships xmlns="http://schemas.openxmlformats.org/package/2006/relationships"><Relationship Id="rId8" Type="http://schemas.openxmlformats.org/officeDocument/2006/relationships/image" Target="../media/image14.png"/><Relationship Id="rId3" Type="http://schemas.openxmlformats.org/officeDocument/2006/relationships/image" Target="../media/image10.png"/><Relationship Id="rId7" Type="http://schemas.openxmlformats.org/officeDocument/2006/relationships/image" Target="../media/image13.pn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2.png"/><Relationship Id="rId11" Type="http://schemas.openxmlformats.org/officeDocument/2006/relationships/image" Target="../media/image17.png"/><Relationship Id="rId5" Type="http://schemas.openxmlformats.org/officeDocument/2006/relationships/image" Target="../media/image7.png"/><Relationship Id="rId10" Type="http://schemas.openxmlformats.org/officeDocument/2006/relationships/image" Target="../media/image16.png"/><Relationship Id="rId4" Type="http://schemas.openxmlformats.org/officeDocument/2006/relationships/image" Target="../media/image11.jpeg"/><Relationship Id="rId9" Type="http://schemas.openxmlformats.org/officeDocument/2006/relationships/image" Target="../media/image15.png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9.png"/></Relationships>
</file>

<file path=ppt/slides/_rels/slide11.xml.rels><?xml version="1.0" encoding="UTF-8" standalone="yes"?>
<Relationships xmlns="http://schemas.openxmlformats.org/package/2006/relationships"><Relationship Id="rId8" Type="http://schemas.openxmlformats.org/officeDocument/2006/relationships/image" Target="../media/image21.png"/><Relationship Id="rId3" Type="http://schemas.openxmlformats.org/officeDocument/2006/relationships/notesSlide" Target="../notesSlides/notesSlide2.xml"/><Relationship Id="rId7" Type="http://schemas.openxmlformats.org/officeDocument/2006/relationships/image" Target="../media/image20.wmf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1.vml"/><Relationship Id="rId6" Type="http://schemas.openxmlformats.org/officeDocument/2006/relationships/oleObject" Target="../embeddings/oleObject1.bin"/><Relationship Id="rId5" Type="http://schemas.openxmlformats.org/officeDocument/2006/relationships/image" Target="../media/image19.png"/><Relationship Id="rId4" Type="http://schemas.openxmlformats.org/officeDocument/2006/relationships/image" Target="../media/image18.jpeg"/></Relationships>
</file>

<file path=ppt/slides/_rels/slide12.xml.rels><?xml version="1.0" encoding="UTF-8" standalone="yes"?>
<Relationships xmlns="http://schemas.openxmlformats.org/package/2006/relationships"><Relationship Id="rId8" Type="http://schemas.openxmlformats.org/officeDocument/2006/relationships/image" Target="../media/image23.png"/><Relationship Id="rId3" Type="http://schemas.openxmlformats.org/officeDocument/2006/relationships/notesSlide" Target="../notesSlides/notesSlide3.xml"/><Relationship Id="rId7" Type="http://schemas.openxmlformats.org/officeDocument/2006/relationships/image" Target="../media/image22.wmf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2.vml"/><Relationship Id="rId6" Type="http://schemas.openxmlformats.org/officeDocument/2006/relationships/oleObject" Target="../embeddings/oleObject2.bin"/><Relationship Id="rId5" Type="http://schemas.openxmlformats.org/officeDocument/2006/relationships/image" Target="../media/image19.png"/><Relationship Id="rId4" Type="http://schemas.openxmlformats.org/officeDocument/2006/relationships/image" Target="../media/image18.jpeg"/><Relationship Id="rId9" Type="http://schemas.openxmlformats.org/officeDocument/2006/relationships/image" Target="../media/image24.png"/></Relationships>
</file>

<file path=ppt/slides/_rels/slide13.xml.rels><?xml version="1.0" encoding="UTF-8" standalone="yes"?>
<Relationships xmlns="http://schemas.openxmlformats.org/package/2006/relationships"><Relationship Id="rId8" Type="http://schemas.openxmlformats.org/officeDocument/2006/relationships/image" Target="../media/image25.wmf"/><Relationship Id="rId3" Type="http://schemas.openxmlformats.org/officeDocument/2006/relationships/notesSlide" Target="../notesSlides/notesSlide4.xml"/><Relationship Id="rId7" Type="http://schemas.openxmlformats.org/officeDocument/2006/relationships/oleObject" Target="../embeddings/oleObject3.bin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3.vml"/><Relationship Id="rId6" Type="http://schemas.openxmlformats.org/officeDocument/2006/relationships/image" Target="../media/image26.png"/><Relationship Id="rId5" Type="http://schemas.openxmlformats.org/officeDocument/2006/relationships/image" Target="../media/image19.png"/><Relationship Id="rId4" Type="http://schemas.openxmlformats.org/officeDocument/2006/relationships/image" Target="../media/image18.jpeg"/><Relationship Id="rId9" Type="http://schemas.openxmlformats.org/officeDocument/2006/relationships/image" Target="../media/image27.pn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4.bin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4.vml"/><Relationship Id="rId4" Type="http://schemas.openxmlformats.org/officeDocument/2006/relationships/image" Target="../media/image28.wmf"/></Relationships>
</file>

<file path=ppt/slides/_rels/slide15.xml.rels><?xml version="1.0" encoding="UTF-8" standalone="yes"?>
<Relationships xmlns="http://schemas.openxmlformats.org/package/2006/relationships"><Relationship Id="rId8" Type="http://schemas.openxmlformats.org/officeDocument/2006/relationships/image" Target="../media/image30.png"/><Relationship Id="rId3" Type="http://schemas.openxmlformats.org/officeDocument/2006/relationships/notesSlide" Target="../notesSlides/notesSlide5.xml"/><Relationship Id="rId7" Type="http://schemas.openxmlformats.org/officeDocument/2006/relationships/image" Target="../media/image29.png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5.vml"/><Relationship Id="rId6" Type="http://schemas.openxmlformats.org/officeDocument/2006/relationships/image" Target="../media/image28.wmf"/><Relationship Id="rId5" Type="http://schemas.openxmlformats.org/officeDocument/2006/relationships/oleObject" Target="../embeddings/oleObject5.bin"/><Relationship Id="rId4" Type="http://schemas.openxmlformats.org/officeDocument/2006/relationships/image" Target="../media/image19.png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6.xml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6.vml"/><Relationship Id="rId6" Type="http://schemas.openxmlformats.org/officeDocument/2006/relationships/image" Target="../media/image31.wmf"/><Relationship Id="rId5" Type="http://schemas.openxmlformats.org/officeDocument/2006/relationships/oleObject" Target="../embeddings/oleObject6.bin"/><Relationship Id="rId4" Type="http://schemas.openxmlformats.org/officeDocument/2006/relationships/image" Target="../media/image19.pn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jpe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33.png"/><Relationship Id="rId5" Type="http://schemas.openxmlformats.org/officeDocument/2006/relationships/image" Target="../media/image32.png"/><Relationship Id="rId4" Type="http://schemas.openxmlformats.org/officeDocument/2006/relationships/image" Target="../media/image19.png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34.png"/><Relationship Id="rId5" Type="http://schemas.openxmlformats.org/officeDocument/2006/relationships/image" Target="../media/image29.png"/><Relationship Id="rId4" Type="http://schemas.openxmlformats.org/officeDocument/2006/relationships/image" Target="../media/image33.png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5.jpeg"/><Relationship Id="rId1" Type="http://schemas.openxmlformats.org/officeDocument/2006/relationships/slideLayout" Target="../slideLayouts/slideLayout6.xml"/></Relationships>
</file>

<file path=ppt/slides/_rels/slide23.xml.rels><?xml version="1.0" encoding="UTF-8" standalone="yes"?>
<Relationships xmlns="http://schemas.openxmlformats.org/package/2006/relationships"><Relationship Id="rId8" Type="http://schemas.openxmlformats.org/officeDocument/2006/relationships/image" Target="../media/image37.png"/><Relationship Id="rId3" Type="http://schemas.openxmlformats.org/officeDocument/2006/relationships/tags" Target="../tags/tag2.xml"/><Relationship Id="rId7" Type="http://schemas.openxmlformats.org/officeDocument/2006/relationships/image" Target="../media/image36.png"/><Relationship Id="rId2" Type="http://schemas.openxmlformats.org/officeDocument/2006/relationships/tags" Target="../tags/tag1.xml"/><Relationship Id="rId1" Type="http://schemas.openxmlformats.org/officeDocument/2006/relationships/vmlDrawing" Target="../drawings/vmlDrawing7.vml"/><Relationship Id="rId6" Type="http://schemas.openxmlformats.org/officeDocument/2006/relationships/oleObject" Target="../embeddings/oleObject7.bin"/><Relationship Id="rId5" Type="http://schemas.openxmlformats.org/officeDocument/2006/relationships/notesSlide" Target="../notesSlides/notesSlide9.xml"/><Relationship Id="rId10" Type="http://schemas.openxmlformats.org/officeDocument/2006/relationships/image" Target="../media/image39.png"/><Relationship Id="rId4" Type="http://schemas.openxmlformats.org/officeDocument/2006/relationships/slideLayout" Target="../slideLayouts/slideLayout2.xml"/><Relationship Id="rId9" Type="http://schemas.openxmlformats.org/officeDocument/2006/relationships/image" Target="../media/image38.jpeg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0.png"/><Relationship Id="rId1" Type="http://schemas.openxmlformats.org/officeDocument/2006/relationships/slideLayout" Target="../slideLayouts/slideLayout6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1.png"/><Relationship Id="rId1" Type="http://schemas.openxmlformats.org/officeDocument/2006/relationships/slideLayout" Target="../slideLayouts/slideLayout6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42.png"/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43.pn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8.bin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8.vml"/><Relationship Id="rId5" Type="http://schemas.openxmlformats.org/officeDocument/2006/relationships/image" Target="../media/image45.png"/><Relationship Id="rId4" Type="http://schemas.openxmlformats.org/officeDocument/2006/relationships/image" Target="../media/image44.png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7.png"/><Relationship Id="rId2" Type="http://schemas.openxmlformats.org/officeDocument/2006/relationships/image" Target="../media/image46.png"/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9.png"/><Relationship Id="rId2" Type="http://schemas.openxmlformats.org/officeDocument/2006/relationships/image" Target="../media/image48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50.png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hyperlink" Target="http://en.wikipedia.org/wiki/JPEG" TargetMode="External"/><Relationship Id="rId2" Type="http://schemas.openxmlformats.org/officeDocument/2006/relationships/hyperlink" Target="http://en.wikipedia.org/wiki/YCbCr" TargetMode="External"/><Relationship Id="rId1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2" Type="http://schemas.openxmlformats.org/officeDocument/2006/relationships/image" Target="../media/image51.png"/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3.png"/><Relationship Id="rId2" Type="http://schemas.openxmlformats.org/officeDocument/2006/relationships/image" Target="../media/image52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54.png"/></Relationships>
</file>

<file path=ppt/slides/_rels/slide36.xml.rels><?xml version="1.0" encoding="UTF-8" standalone="yes"?>
<Relationships xmlns="http://schemas.openxmlformats.org/package/2006/relationships"><Relationship Id="rId3" Type="http://schemas.openxmlformats.org/officeDocument/2006/relationships/image" Target="../media/image55.pn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56.png"/></Relationships>
</file>

<file path=ppt/slides/_rels/slide37.xml.rels><?xml version="1.0" encoding="UTF-8" standalone="yes"?>
<Relationships xmlns="http://schemas.openxmlformats.org/package/2006/relationships"><Relationship Id="rId3" Type="http://schemas.openxmlformats.org/officeDocument/2006/relationships/image" Target="../media/image57.jpe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2.xml"/></Relationships>
</file>

<file path=ppt/slides/_rels/slide38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13.xml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9.vml"/><Relationship Id="rId6" Type="http://schemas.openxmlformats.org/officeDocument/2006/relationships/image" Target="../media/image59.png"/><Relationship Id="rId5" Type="http://schemas.openxmlformats.org/officeDocument/2006/relationships/image" Target="../media/image58.wmf"/><Relationship Id="rId4" Type="http://schemas.openxmlformats.org/officeDocument/2006/relationships/oleObject" Target="../embeddings/oleObject9.bin"/></Relationships>
</file>

<file path=ppt/slides/_rels/slide3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0.png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2.xml"/></Relationships>
</file>

<file path=ppt/slides/_rels/slide40.xml.rels><?xml version="1.0" encoding="UTF-8" standalone="yes"?>
<Relationships xmlns="http://schemas.openxmlformats.org/package/2006/relationships"><Relationship Id="rId3" Type="http://schemas.openxmlformats.org/officeDocument/2006/relationships/image" Target="../media/image61.png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2.xml"/></Relationships>
</file>

<file path=ppt/slides/_rels/slide41.xml.rels><?xml version="1.0" encoding="UTF-8" standalone="yes"?>
<Relationships xmlns="http://schemas.openxmlformats.org/package/2006/relationships"><Relationship Id="rId3" Type="http://schemas.openxmlformats.org/officeDocument/2006/relationships/image" Target="../media/image63.jpeg"/><Relationship Id="rId2" Type="http://schemas.openxmlformats.org/officeDocument/2006/relationships/image" Target="../media/image62.png"/><Relationship Id="rId1" Type="http://schemas.openxmlformats.org/officeDocument/2006/relationships/slideLayout" Target="../slideLayouts/slideLayout2.xml"/></Relationships>
</file>

<file path=ppt/slides/_rels/slide42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16.xml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10.vml"/><Relationship Id="rId6" Type="http://schemas.openxmlformats.org/officeDocument/2006/relationships/image" Target="../media/image64.jpeg"/><Relationship Id="rId5" Type="http://schemas.openxmlformats.org/officeDocument/2006/relationships/image" Target="../media/image58.wmf"/><Relationship Id="rId4" Type="http://schemas.openxmlformats.org/officeDocument/2006/relationships/oleObject" Target="../embeddings/oleObject10.bin"/></Relationships>
</file>

<file path=ppt/slides/_rels/slide43.xml.rels><?xml version="1.0" encoding="UTF-8" standalone="yes"?>
<Relationships xmlns="http://schemas.openxmlformats.org/package/2006/relationships"><Relationship Id="rId3" Type="http://schemas.openxmlformats.org/officeDocument/2006/relationships/hyperlink" Target="http://vision.ai.uiuc.edu/?p=1455" TargetMode="External"/><Relationship Id="rId2" Type="http://schemas.openxmlformats.org/officeDocument/2006/relationships/image" Target="../media/image65.jpeg"/><Relationship Id="rId1" Type="http://schemas.openxmlformats.org/officeDocument/2006/relationships/slideLayout" Target="../slideLayouts/slideLayout2.xml"/></Relationships>
</file>

<file path=ppt/slides/_rels/slide4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5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1.bin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11.vml"/><Relationship Id="rId6" Type="http://schemas.openxmlformats.org/officeDocument/2006/relationships/image" Target="../media/image67.png"/><Relationship Id="rId5" Type="http://schemas.openxmlformats.org/officeDocument/2006/relationships/image" Target="../media/image66.png"/><Relationship Id="rId4" Type="http://schemas.openxmlformats.org/officeDocument/2006/relationships/image" Target="../media/image36.png"/></Relationships>
</file>

<file path=ppt/slides/_rels/slide4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8.png"/><Relationship Id="rId1" Type="http://schemas.openxmlformats.org/officeDocument/2006/relationships/slideLayout" Target="../slideLayouts/slideLayout2.xml"/></Relationships>
</file>

<file path=ppt/slides/_rels/slide4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0.xml.rels><?xml version="1.0" encoding="UTF-8" standalone="yes"?>
<Relationships xmlns="http://schemas.openxmlformats.org/package/2006/relationships"><Relationship Id="rId2" Type="http://schemas.openxmlformats.org/officeDocument/2006/relationships/image" Target="../media/image69.jpe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9" name="Title 1"/>
          <p:cNvSpPr>
            <a:spLocks noGrp="1"/>
          </p:cNvSpPr>
          <p:nvPr>
            <p:ph type="ctrTitle"/>
          </p:nvPr>
        </p:nvSpPr>
        <p:spPr>
          <a:xfrm>
            <a:off x="1371600" y="0"/>
            <a:ext cx="6172200" cy="1143000"/>
          </a:xfrm>
          <a:solidFill>
            <a:schemeClr val="bg1">
              <a:alpha val="20000"/>
            </a:schemeClr>
          </a:solidFill>
        </p:spPr>
        <p:txBody>
          <a:bodyPr>
            <a:normAutofit fontScale="90000"/>
          </a:bodyPr>
          <a:lstStyle/>
          <a:p>
            <a:pPr eaLnBrk="1" hangingPunct="1">
              <a:defRPr/>
            </a:pPr>
            <a:r>
              <a:rPr lang="en-US" dirty="0" smtClean="0"/>
              <a:t>Templates and Image Pyramids</a:t>
            </a:r>
          </a:p>
        </p:txBody>
      </p:sp>
      <p:sp>
        <p:nvSpPr>
          <p:cNvPr id="13315" name="Subtitle 2"/>
          <p:cNvSpPr>
            <a:spLocks noGrp="1"/>
          </p:cNvSpPr>
          <p:nvPr>
            <p:ph type="subTitle" idx="1"/>
          </p:nvPr>
        </p:nvSpPr>
        <p:spPr>
          <a:xfrm>
            <a:off x="1905000" y="5334000"/>
            <a:ext cx="5181600" cy="1447800"/>
          </a:xfrm>
          <a:solidFill>
            <a:schemeClr val="bg1">
              <a:alpha val="20000"/>
            </a:schemeClr>
          </a:solidFill>
        </p:spPr>
        <p:txBody>
          <a:bodyPr/>
          <a:lstStyle/>
          <a:p>
            <a:pPr eaLnBrk="1" hangingPunct="1"/>
            <a:endParaRPr lang="en-US" smtClean="0">
              <a:solidFill>
                <a:schemeClr val="tx1"/>
              </a:solidFill>
            </a:endParaRPr>
          </a:p>
          <a:p>
            <a:pPr eaLnBrk="1" hangingPunct="1"/>
            <a:r>
              <a:rPr lang="en-US" smtClean="0">
                <a:solidFill>
                  <a:schemeClr val="tx1"/>
                </a:solidFill>
              </a:rPr>
              <a:t>Computational Photography</a:t>
            </a:r>
          </a:p>
          <a:p>
            <a:pPr eaLnBrk="1" hangingPunct="1"/>
            <a:r>
              <a:rPr lang="en-US" smtClean="0">
                <a:solidFill>
                  <a:schemeClr val="tx1"/>
                </a:solidFill>
              </a:rPr>
              <a:t>Derek Hoiem, University of Illinois</a:t>
            </a:r>
          </a:p>
          <a:p>
            <a:pPr eaLnBrk="1" hangingPunct="1"/>
            <a:endParaRPr lang="en-US" smtClean="0">
              <a:solidFill>
                <a:schemeClr val="tx1"/>
              </a:solidFill>
            </a:endParaRPr>
          </a:p>
        </p:txBody>
      </p:sp>
      <p:sp>
        <p:nvSpPr>
          <p:cNvPr id="13316" name="TextBox 3"/>
          <p:cNvSpPr txBox="1">
            <a:spLocks noChangeArrowheads="1"/>
          </p:cNvSpPr>
          <p:nvPr/>
        </p:nvSpPr>
        <p:spPr bwMode="auto">
          <a:xfrm>
            <a:off x="8061325" y="0"/>
            <a:ext cx="1082348" cy="36933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 dirty="0" smtClean="0"/>
              <a:t>09/03/15</a:t>
            </a:r>
            <a:endParaRPr lang="en-US" dirty="0"/>
          </a:p>
        </p:txBody>
      </p:sp>
      <p:pic>
        <p:nvPicPr>
          <p:cNvPr id="13317" name="Picture 2" descr="http://www.mcs.csueastbay.edu/~malek/Surrealism/magritte2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447800" y="990600"/>
            <a:ext cx="6096000" cy="48545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Administrative stuff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Start working on project 1 (due Sept 14)</a:t>
            </a:r>
          </a:p>
          <a:p>
            <a:pPr lvl="1"/>
            <a:r>
              <a:rPr lang="en-US" dirty="0" smtClean="0"/>
              <a:t>Make sure you can get a project page up</a:t>
            </a:r>
          </a:p>
          <a:p>
            <a:pPr lvl="1"/>
            <a:r>
              <a:rPr lang="en-US" dirty="0" smtClean="0"/>
              <a:t>Can now complete first part (hybrid images)</a:t>
            </a:r>
          </a:p>
          <a:p>
            <a:pPr lvl="1"/>
            <a:endParaRPr lang="en-US" dirty="0"/>
          </a:p>
          <a:p>
            <a:pPr lvl="1"/>
            <a:endParaRPr lang="en-US" dirty="0" smtClean="0"/>
          </a:p>
        </p:txBody>
      </p:sp>
    </p:spTree>
    <p:extLst>
      <p:ext uri="{BB962C8B-B14F-4D97-AF65-F5344CB8AC3E}">
        <p14:creationId xmlns:p14="http://schemas.microsoft.com/office/powerpoint/2010/main" val="157807112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1000" y="533400"/>
            <a:ext cx="8229600" cy="4983163"/>
          </a:xfrm>
        </p:spPr>
        <p:txBody>
          <a:bodyPr/>
          <a:lstStyle/>
          <a:p>
            <a:pPr marL="0">
              <a:buFont typeface="Arial" charset="0"/>
              <a:buNone/>
              <a:defRPr/>
            </a:pPr>
            <a:r>
              <a:rPr lang="en-US" b="1" dirty="0" smtClean="0">
                <a:solidFill>
                  <a:schemeClr val="tx2">
                    <a:lumMod val="75000"/>
                  </a:schemeClr>
                </a:solidFill>
              </a:rPr>
              <a:t>Why do we get different, distance-dependent interpretations of hybrid images?</a:t>
            </a:r>
            <a:endParaRPr lang="en-US" b="1" dirty="0">
              <a:solidFill>
                <a:schemeClr val="tx2">
                  <a:lumMod val="75000"/>
                </a:schemeClr>
              </a:solidFill>
            </a:endParaRPr>
          </a:p>
        </p:txBody>
      </p:sp>
      <p:pic>
        <p:nvPicPr>
          <p:cNvPr id="55299" name="Picture 2" descr="C:\Users\Hoiem\Documents\Classes\Computational Photography - Fall 2010\projects\hybrid\teaser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0038"/>
          <a:stretch>
            <a:fillRect/>
          </a:stretch>
        </p:blipFill>
        <p:spPr bwMode="auto">
          <a:xfrm>
            <a:off x="381000" y="2133600"/>
            <a:ext cx="4108450" cy="45053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5300" name="Picture 2" descr="C:\Users\Hoiem\Documents\Classes\Computational Photography - Fall 2010\projects\hybrid\teaser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3383" r="74422" b="49260"/>
          <a:stretch>
            <a:fillRect/>
          </a:stretch>
        </p:blipFill>
        <p:spPr bwMode="auto">
          <a:xfrm>
            <a:off x="6553200" y="1981200"/>
            <a:ext cx="1690688" cy="2057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5301" name="Picture 2" descr="C:\Users\Hoiem\Documents\Classes\Computational Photography - Fall 2010\projects\hybrid\teaser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54123" r="74422" b="3593"/>
          <a:stretch>
            <a:fillRect/>
          </a:stretch>
        </p:blipFill>
        <p:spPr bwMode="auto">
          <a:xfrm>
            <a:off x="6629400" y="4800600"/>
            <a:ext cx="1524000" cy="16557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5302" name="TextBox 12"/>
          <p:cNvSpPr txBox="1">
            <a:spLocks noChangeArrowheads="1"/>
          </p:cNvSpPr>
          <p:nvPr/>
        </p:nvSpPr>
        <p:spPr bwMode="auto">
          <a:xfrm>
            <a:off x="5181600" y="3962400"/>
            <a:ext cx="434975" cy="584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 sz="3200" b="1"/>
              <a:t>?</a:t>
            </a:r>
          </a:p>
        </p:txBody>
      </p:sp>
      <p:cxnSp>
        <p:nvCxnSpPr>
          <p:cNvPr id="15" name="Straight Arrow Connector 14"/>
          <p:cNvCxnSpPr/>
          <p:nvPr/>
        </p:nvCxnSpPr>
        <p:spPr>
          <a:xfrm flipV="1">
            <a:off x="4648200" y="3276600"/>
            <a:ext cx="1752600" cy="914400"/>
          </a:xfrm>
          <a:prstGeom prst="straightConnector1">
            <a:avLst/>
          </a:prstGeom>
          <a:ln w="38100"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6" name="Straight Arrow Connector 15"/>
          <p:cNvCxnSpPr/>
          <p:nvPr/>
        </p:nvCxnSpPr>
        <p:spPr>
          <a:xfrm>
            <a:off x="4724400" y="4343400"/>
            <a:ext cx="1828800" cy="838200"/>
          </a:xfrm>
          <a:prstGeom prst="straightConnector1">
            <a:avLst/>
          </a:prstGeom>
          <a:ln w="38100"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22852626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990600"/>
            <a:ext cx="8458200" cy="2209800"/>
          </a:xfrm>
        </p:spPr>
        <p:txBody>
          <a:bodyPr/>
          <a:lstStyle/>
          <a:p>
            <a:r>
              <a:rPr lang="en-US" sz="2100" dirty="0" smtClean="0"/>
              <a:t>Early processing in humans filters for various orientations and scales of frequency</a:t>
            </a:r>
          </a:p>
          <a:p>
            <a:r>
              <a:rPr lang="en-US" sz="2100" dirty="0" smtClean="0"/>
              <a:t>Perceptual cues in the mid frequencies dominate perception</a:t>
            </a:r>
          </a:p>
          <a:p>
            <a:r>
              <a:rPr lang="en-US" sz="2100" dirty="0" smtClean="0"/>
              <a:t>When we see an image from far away, we are effectively subsampling it</a:t>
            </a:r>
          </a:p>
        </p:txBody>
      </p:sp>
      <p:pic>
        <p:nvPicPr>
          <p:cNvPr id="56323" name="Picture 2" descr="http://www.mathworks.co.kr/matlabcentral/fx_files/23253/1/gabor.p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95400" y="3276600"/>
            <a:ext cx="6121400" cy="3124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6324" name="TextBox 5"/>
          <p:cNvSpPr txBox="1">
            <a:spLocks noChangeArrowheads="1"/>
          </p:cNvSpPr>
          <p:nvPr/>
        </p:nvSpPr>
        <p:spPr bwMode="auto">
          <a:xfrm>
            <a:off x="1447800" y="6248400"/>
            <a:ext cx="5976938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/>
              <a:t>Early Visual Processing: Multi-scale edge and blob filters</a:t>
            </a:r>
          </a:p>
        </p:txBody>
      </p:sp>
      <p:sp>
        <p:nvSpPr>
          <p:cNvPr id="56325" name="Title 6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Clues from Human Perception</a:t>
            </a:r>
          </a:p>
        </p:txBody>
      </p:sp>
    </p:spTree>
    <p:extLst>
      <p:ext uri="{BB962C8B-B14F-4D97-AF65-F5344CB8AC3E}">
        <p14:creationId xmlns:p14="http://schemas.microsoft.com/office/powerpoint/2010/main" val="140936879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 nodeType="clickPar">
                      <p:stCondLst>
                        <p:cond delay="indefinite"/>
                      </p:stCondLst>
                      <p:childTnLst>
                        <p:par>
                          <p:cTn id="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7346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Hybrid Image in FFT</a:t>
            </a:r>
          </a:p>
        </p:txBody>
      </p:sp>
      <p:pic>
        <p:nvPicPr>
          <p:cNvPr id="57347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4722" r="66875" b="10031"/>
          <a:stretch>
            <a:fillRect/>
          </a:stretch>
        </p:blipFill>
        <p:spPr bwMode="auto">
          <a:xfrm>
            <a:off x="228600" y="2209800"/>
            <a:ext cx="2743200" cy="3505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7348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4045" t="13086" r="626" b="10031"/>
          <a:stretch>
            <a:fillRect/>
          </a:stretch>
        </p:blipFill>
        <p:spPr bwMode="auto">
          <a:xfrm>
            <a:off x="3505200" y="2209800"/>
            <a:ext cx="5410200" cy="3581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" name="Equal 5"/>
          <p:cNvSpPr/>
          <p:nvPr/>
        </p:nvSpPr>
        <p:spPr>
          <a:xfrm>
            <a:off x="3124200" y="3886200"/>
            <a:ext cx="304800" cy="381000"/>
          </a:xfrm>
          <a:prstGeom prst="mathEqual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>
              <a:solidFill>
                <a:schemeClr val="tx1"/>
              </a:solidFill>
            </a:endParaRPr>
          </a:p>
        </p:txBody>
      </p:sp>
      <p:sp>
        <p:nvSpPr>
          <p:cNvPr id="57350" name="TextBox 6"/>
          <p:cNvSpPr txBox="1">
            <a:spLocks noChangeArrowheads="1"/>
          </p:cNvSpPr>
          <p:nvPr/>
        </p:nvSpPr>
        <p:spPr bwMode="auto">
          <a:xfrm>
            <a:off x="762000" y="1828800"/>
            <a:ext cx="1557338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/>
              <a:t>Hybrid Image</a:t>
            </a:r>
          </a:p>
        </p:txBody>
      </p:sp>
      <p:sp>
        <p:nvSpPr>
          <p:cNvPr id="57351" name="TextBox 7"/>
          <p:cNvSpPr txBox="1">
            <a:spLocks noChangeArrowheads="1"/>
          </p:cNvSpPr>
          <p:nvPr/>
        </p:nvSpPr>
        <p:spPr bwMode="auto">
          <a:xfrm>
            <a:off x="3505200" y="1828800"/>
            <a:ext cx="2133600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/>
              <a:t>Low-passed Image</a:t>
            </a:r>
          </a:p>
        </p:txBody>
      </p:sp>
      <p:sp>
        <p:nvSpPr>
          <p:cNvPr id="57352" name="TextBox 8"/>
          <p:cNvSpPr txBox="1">
            <a:spLocks noChangeArrowheads="1"/>
          </p:cNvSpPr>
          <p:nvPr/>
        </p:nvSpPr>
        <p:spPr bwMode="auto">
          <a:xfrm>
            <a:off x="6248400" y="1828800"/>
            <a:ext cx="2185988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/>
              <a:t>High-passed Image</a:t>
            </a:r>
          </a:p>
        </p:txBody>
      </p:sp>
      <p:sp>
        <p:nvSpPr>
          <p:cNvPr id="11" name="Plus 10"/>
          <p:cNvSpPr/>
          <p:nvPr/>
        </p:nvSpPr>
        <p:spPr>
          <a:xfrm>
            <a:off x="5715000" y="1828800"/>
            <a:ext cx="381000" cy="381000"/>
          </a:xfrm>
          <a:prstGeom prst="mathPlus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7030544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1000" y="533400"/>
            <a:ext cx="8229600" cy="4983163"/>
          </a:xfrm>
        </p:spPr>
        <p:txBody>
          <a:bodyPr/>
          <a:lstStyle/>
          <a:p>
            <a:pPr marL="0">
              <a:buFont typeface="Arial" charset="0"/>
              <a:buNone/>
              <a:defRPr/>
            </a:pPr>
            <a:r>
              <a:rPr lang="en-US" b="1" dirty="0" smtClean="0">
                <a:solidFill>
                  <a:schemeClr val="tx2">
                    <a:lumMod val="75000"/>
                  </a:schemeClr>
                </a:solidFill>
              </a:rPr>
              <a:t>Why do we get different, distance-dependent interpretations of hybrid images?</a:t>
            </a:r>
            <a:endParaRPr lang="en-US" b="1" dirty="0">
              <a:solidFill>
                <a:schemeClr val="tx2">
                  <a:lumMod val="75000"/>
                </a:schemeClr>
              </a:solidFill>
            </a:endParaRPr>
          </a:p>
        </p:txBody>
      </p:sp>
      <p:pic>
        <p:nvPicPr>
          <p:cNvPr id="58371" name="Picture 2" descr="C:\Users\Hoiem\Documents\Classes\Computational Photography - Fall 2010\projects\hybrid\teaser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0038"/>
          <a:stretch>
            <a:fillRect/>
          </a:stretch>
        </p:blipFill>
        <p:spPr bwMode="auto">
          <a:xfrm>
            <a:off x="381000" y="2133600"/>
            <a:ext cx="4108450" cy="45053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8372" name="Picture 2" descr="C:\Users\Hoiem\Documents\Classes\Computational Photography - Fall 2010\projects\hybrid\teaser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3383" r="74422" b="49260"/>
          <a:stretch>
            <a:fillRect/>
          </a:stretch>
        </p:blipFill>
        <p:spPr bwMode="auto">
          <a:xfrm>
            <a:off x="6553200" y="1981200"/>
            <a:ext cx="1690688" cy="2057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8373" name="Picture 2" descr="C:\Users\Hoiem\Documents\Classes\Computational Photography - Fall 2010\projects\hybrid\teaser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54123" r="74422" b="3593"/>
          <a:stretch>
            <a:fillRect/>
          </a:stretch>
        </p:blipFill>
        <p:spPr bwMode="auto">
          <a:xfrm>
            <a:off x="6629400" y="4800600"/>
            <a:ext cx="1524000" cy="16557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8374" name="TextBox 12"/>
          <p:cNvSpPr txBox="1">
            <a:spLocks noChangeArrowheads="1"/>
          </p:cNvSpPr>
          <p:nvPr/>
        </p:nvSpPr>
        <p:spPr bwMode="auto">
          <a:xfrm>
            <a:off x="5181600" y="3962400"/>
            <a:ext cx="434975" cy="584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 sz="3200" b="1"/>
              <a:t>?</a:t>
            </a:r>
          </a:p>
        </p:txBody>
      </p:sp>
      <p:cxnSp>
        <p:nvCxnSpPr>
          <p:cNvPr id="15" name="Straight Arrow Connector 14"/>
          <p:cNvCxnSpPr/>
          <p:nvPr/>
        </p:nvCxnSpPr>
        <p:spPr>
          <a:xfrm flipV="1">
            <a:off x="4648200" y="3276600"/>
            <a:ext cx="1752600" cy="914400"/>
          </a:xfrm>
          <a:prstGeom prst="straightConnector1">
            <a:avLst/>
          </a:prstGeom>
          <a:ln w="38100"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6" name="Straight Arrow Connector 15"/>
          <p:cNvCxnSpPr/>
          <p:nvPr/>
        </p:nvCxnSpPr>
        <p:spPr>
          <a:xfrm>
            <a:off x="4724400" y="4343400"/>
            <a:ext cx="1828800" cy="838200"/>
          </a:xfrm>
          <a:prstGeom prst="straightConnector1">
            <a:avLst/>
          </a:prstGeom>
          <a:ln w="38100"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8377" name="TextBox 8"/>
          <p:cNvSpPr txBox="1">
            <a:spLocks noChangeArrowheads="1"/>
          </p:cNvSpPr>
          <p:nvPr/>
        </p:nvSpPr>
        <p:spPr bwMode="auto">
          <a:xfrm>
            <a:off x="3352800" y="0"/>
            <a:ext cx="2143125" cy="584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 sz="3200"/>
              <a:t>Perception</a:t>
            </a:r>
          </a:p>
        </p:txBody>
      </p:sp>
    </p:spTree>
    <p:extLst>
      <p:ext uri="{BB962C8B-B14F-4D97-AF65-F5344CB8AC3E}">
        <p14:creationId xmlns:p14="http://schemas.microsoft.com/office/powerpoint/2010/main" val="144245535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394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Things to Remember</a:t>
            </a:r>
          </a:p>
        </p:txBody>
      </p:sp>
      <p:sp>
        <p:nvSpPr>
          <p:cNvPr id="70659" name="Content Placeholder 2"/>
          <p:cNvSpPr>
            <a:spLocks noGrp="1"/>
          </p:cNvSpPr>
          <p:nvPr>
            <p:ph idx="1"/>
          </p:nvPr>
        </p:nvSpPr>
        <p:spPr>
          <a:xfrm>
            <a:off x="457200" y="990600"/>
            <a:ext cx="6096000" cy="5135563"/>
          </a:xfrm>
        </p:spPr>
        <p:txBody>
          <a:bodyPr>
            <a:normAutofit fontScale="85000" lnSpcReduction="20000"/>
          </a:bodyPr>
          <a:lstStyle/>
          <a:p>
            <a:pPr>
              <a:defRPr/>
            </a:pPr>
            <a:r>
              <a:rPr lang="en-US" dirty="0" smtClean="0"/>
              <a:t>Sometimes it makes sense to think of images and filtering in the frequency domain</a:t>
            </a:r>
          </a:p>
          <a:p>
            <a:pPr lvl="1">
              <a:defRPr/>
            </a:pPr>
            <a:r>
              <a:rPr lang="en-US" dirty="0" smtClean="0"/>
              <a:t>Fourier analysis</a:t>
            </a:r>
          </a:p>
          <a:p>
            <a:pPr>
              <a:defRPr/>
            </a:pPr>
            <a:endParaRPr lang="en-US" dirty="0" smtClean="0"/>
          </a:p>
          <a:p>
            <a:pPr>
              <a:defRPr/>
            </a:pPr>
            <a:r>
              <a:rPr lang="en-US" dirty="0" smtClean="0"/>
              <a:t>Can be faster to filter using FFT for large images (N </a:t>
            </a:r>
            <a:r>
              <a:rPr lang="en-US" dirty="0" err="1" smtClean="0"/>
              <a:t>logN</a:t>
            </a:r>
            <a:r>
              <a:rPr lang="en-US" dirty="0" smtClean="0"/>
              <a:t> vs. N</a:t>
            </a:r>
            <a:r>
              <a:rPr lang="en-US" baseline="30000" dirty="0" smtClean="0"/>
              <a:t>2</a:t>
            </a:r>
            <a:r>
              <a:rPr lang="en-US" dirty="0" smtClean="0"/>
              <a:t> for auto-correlation)</a:t>
            </a:r>
          </a:p>
          <a:p>
            <a:pPr>
              <a:defRPr/>
            </a:pPr>
            <a:endParaRPr lang="en-US" dirty="0" smtClean="0"/>
          </a:p>
          <a:p>
            <a:pPr>
              <a:defRPr/>
            </a:pPr>
            <a:r>
              <a:rPr lang="en-US" dirty="0" smtClean="0"/>
              <a:t>Images are mostly smooth</a:t>
            </a:r>
          </a:p>
          <a:p>
            <a:pPr lvl="1">
              <a:defRPr/>
            </a:pPr>
            <a:r>
              <a:rPr lang="en-US" dirty="0" smtClean="0"/>
              <a:t>Basis for compression</a:t>
            </a:r>
          </a:p>
          <a:p>
            <a:pPr>
              <a:defRPr/>
            </a:pPr>
            <a:endParaRPr lang="en-US" dirty="0" smtClean="0"/>
          </a:p>
          <a:p>
            <a:pPr>
              <a:defRPr/>
            </a:pPr>
            <a:r>
              <a:rPr lang="en-US" dirty="0" smtClean="0"/>
              <a:t>Remember to low-pass before sampling</a:t>
            </a:r>
          </a:p>
          <a:p>
            <a:pPr>
              <a:defRPr/>
            </a:pPr>
            <a:endParaRPr lang="en-US" dirty="0" smtClean="0"/>
          </a:p>
          <a:p>
            <a:pPr>
              <a:defRPr/>
            </a:pPr>
            <a:endParaRPr lang="en-US" dirty="0" smtClean="0"/>
          </a:p>
        </p:txBody>
      </p:sp>
      <p:pic>
        <p:nvPicPr>
          <p:cNvPr id="59396" name="Picture 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8501" t="61481" r="40927" b="5122"/>
          <a:stretch>
            <a:fillRect/>
          </a:stretch>
        </p:blipFill>
        <p:spPr bwMode="auto">
          <a:xfrm>
            <a:off x="6977063" y="1111250"/>
            <a:ext cx="1585912" cy="1447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9397" name="Picture 5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467600" y="76200"/>
            <a:ext cx="609600" cy="609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" name="Down Arrow 6"/>
          <p:cNvSpPr/>
          <p:nvPr/>
        </p:nvSpPr>
        <p:spPr>
          <a:xfrm>
            <a:off x="7664450" y="762000"/>
            <a:ext cx="228600" cy="228600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/>
          </a:p>
        </p:txBody>
      </p:sp>
      <p:pic>
        <p:nvPicPr>
          <p:cNvPr id="8" name="Picture 2" descr="C:\Users\Hoiem\Documents\Classes\Computational Photography - Fall 2010\lectures\demos\fftims\flowers_fft.png"/>
          <p:cNvPicPr>
            <a:picLocks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9167" t="8333" r="26042" b="12500"/>
          <a:stretch>
            <a:fillRect/>
          </a:stretch>
        </p:blipFill>
        <p:spPr bwMode="auto">
          <a:xfrm>
            <a:off x="7239000" y="4038600"/>
            <a:ext cx="1143000" cy="1143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9" name="Picture 6" descr="sine-sample-5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1235"/>
          <a:stretch>
            <a:fillRect/>
          </a:stretch>
        </p:blipFill>
        <p:spPr bwMode="auto">
          <a:xfrm>
            <a:off x="6629400" y="5334000"/>
            <a:ext cx="2286000" cy="9779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477896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065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 nodeType="clickPar">
                      <p:stCondLst>
                        <p:cond delay="indefinite"/>
                      </p:stCondLst>
                      <p:childTnLst>
                        <p:par>
                          <p:cTn id="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0659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0659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 nodeType="clickPar">
                      <p:stCondLst>
                        <p:cond delay="indefinite"/>
                      </p:stCondLst>
                      <p:childTnLst>
                        <p:par>
                          <p:cTn id="16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0659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/>
              <a:t>Review</a:t>
            </a:r>
          </a:p>
        </p:txBody>
      </p:sp>
      <p:sp>
        <p:nvSpPr>
          <p:cNvPr id="1536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514350" indent="-514350" eaLnBrk="1" hangingPunct="1">
              <a:buFont typeface="Calibri" pitchFamily="34" charset="0"/>
              <a:buAutoNum type="arabicPeriod"/>
            </a:pPr>
            <a:r>
              <a:rPr lang="en-US" smtClean="0"/>
              <a:t>Match the spatial domain image to the Fourier magnitude image</a:t>
            </a:r>
          </a:p>
        </p:txBody>
      </p:sp>
      <p:pic>
        <p:nvPicPr>
          <p:cNvPr id="15364" name="Picture 2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2308" t="45232" r="61539" b="12923"/>
          <a:stretch>
            <a:fillRect/>
          </a:stretch>
        </p:blipFill>
        <p:spPr bwMode="auto">
          <a:xfrm>
            <a:off x="685800" y="5257800"/>
            <a:ext cx="762000" cy="762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5365" name="Picture 2"/>
          <p:cNvPicPr>
            <a:picLocks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0603" t="52437" r="24097" b="18646"/>
          <a:stretch>
            <a:fillRect/>
          </a:stretch>
        </p:blipFill>
        <p:spPr bwMode="auto">
          <a:xfrm>
            <a:off x="3581400" y="2590800"/>
            <a:ext cx="1447800" cy="12525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5366" name="Picture 1"/>
          <p:cNvPicPr>
            <a:picLocks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902" t="17175" r="61354" b="6760"/>
          <a:stretch>
            <a:fillRect/>
          </a:stretch>
        </p:blipFill>
        <p:spPr bwMode="auto">
          <a:xfrm>
            <a:off x="1600200" y="4267200"/>
            <a:ext cx="1752600" cy="2362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5367" name="Picture 2" descr="C:\Users\Hoiem\Documents\Classes\Computational Photography - Fall 2010\lectures\demos\fftims\flowers_fft.png"/>
          <p:cNvPicPr>
            <a:picLocks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9167" t="8333" r="26042" b="12500"/>
          <a:stretch>
            <a:fillRect/>
          </a:stretch>
        </p:blipFill>
        <p:spPr bwMode="auto">
          <a:xfrm>
            <a:off x="1828800" y="2514600"/>
            <a:ext cx="1447800" cy="1295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5368" name="Picture 2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1473" t="65628" r="43102" b="6952"/>
          <a:stretch>
            <a:fillRect/>
          </a:stretch>
        </p:blipFill>
        <p:spPr bwMode="auto">
          <a:xfrm>
            <a:off x="304800" y="2514600"/>
            <a:ext cx="1295400" cy="1295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5369" name="Picture 2"/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1586" t="14526" r="37196" b="49263"/>
          <a:stretch>
            <a:fillRect/>
          </a:stretch>
        </p:blipFill>
        <p:spPr bwMode="auto">
          <a:xfrm>
            <a:off x="5943600" y="5257800"/>
            <a:ext cx="873125" cy="838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5370" name="Picture 3" descr="C:\Users\Hoiem\Documents\Classes\Computational Photography - Fall 2010\lectures\demos\fftims\sea.png"/>
          <p:cNvPicPr>
            <a:picLocks noChangeAspect="1" noChangeArrowheads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934200" y="4953000"/>
            <a:ext cx="2032000" cy="1524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5371" name="Picture 4" descr="C:\Users\Hoiem\Documents\Classes\Computational Photography - Fall 2010\lectures\demos\fftims\sea_fft.png"/>
          <p:cNvPicPr>
            <a:picLocks noChangeArrowheads="1"/>
          </p:cNvPicPr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3542" t="9721" r="10417" b="13889"/>
          <a:stretch>
            <a:fillRect/>
          </a:stretch>
        </p:blipFill>
        <p:spPr bwMode="auto">
          <a:xfrm>
            <a:off x="5410200" y="2667000"/>
            <a:ext cx="1371600" cy="1219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5372" name="Picture 5" descr="C:\Users\Hoiem\Documents\Classes\Computational Photography - Fall 2010\lectures\demos\fftims\beijing.png"/>
          <p:cNvPicPr>
            <a:picLocks noChangeAspect="1" noChangeArrowheads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657600" y="4800600"/>
            <a:ext cx="2057400" cy="15430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5373" name="Picture 6" descr="C:\Users\Hoiem\Documents\Classes\Computational Photography - Fall 2010\lectures\demos\fftims\beijing_fft.png"/>
          <p:cNvPicPr>
            <a:picLocks noChangeArrowheads="1"/>
          </p:cNvPicPr>
          <p:nvPr/>
        </p:nvPicPr>
        <p:blipFill>
          <a:blip r:embed="rId1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3542" t="11111" r="10417" b="13889"/>
          <a:stretch>
            <a:fillRect/>
          </a:stretch>
        </p:blipFill>
        <p:spPr bwMode="auto">
          <a:xfrm>
            <a:off x="7086600" y="2667000"/>
            <a:ext cx="1295400" cy="1219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5374" name="TextBox 14"/>
          <p:cNvSpPr txBox="1">
            <a:spLocks noChangeArrowheads="1"/>
          </p:cNvSpPr>
          <p:nvPr/>
        </p:nvSpPr>
        <p:spPr bwMode="auto">
          <a:xfrm>
            <a:off x="762000" y="2220913"/>
            <a:ext cx="312738" cy="3698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/>
              <a:t>1</a:t>
            </a:r>
          </a:p>
        </p:txBody>
      </p:sp>
      <p:sp>
        <p:nvSpPr>
          <p:cNvPr id="15375" name="TextBox 15"/>
          <p:cNvSpPr txBox="1">
            <a:spLocks noChangeArrowheads="1"/>
          </p:cNvSpPr>
          <p:nvPr/>
        </p:nvSpPr>
        <p:spPr bwMode="auto">
          <a:xfrm>
            <a:off x="7543800" y="2286000"/>
            <a:ext cx="312738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/>
              <a:t>5</a:t>
            </a:r>
          </a:p>
        </p:txBody>
      </p:sp>
      <p:sp>
        <p:nvSpPr>
          <p:cNvPr id="15376" name="TextBox 17"/>
          <p:cNvSpPr txBox="1">
            <a:spLocks noChangeArrowheads="1"/>
          </p:cNvSpPr>
          <p:nvPr/>
        </p:nvSpPr>
        <p:spPr bwMode="auto">
          <a:xfrm>
            <a:off x="5943600" y="2286000"/>
            <a:ext cx="312738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/>
              <a:t>4</a:t>
            </a:r>
          </a:p>
        </p:txBody>
      </p:sp>
      <p:sp>
        <p:nvSpPr>
          <p:cNvPr id="15377" name="TextBox 18"/>
          <p:cNvSpPr txBox="1">
            <a:spLocks noChangeArrowheads="1"/>
          </p:cNvSpPr>
          <p:nvPr/>
        </p:nvSpPr>
        <p:spPr bwMode="auto">
          <a:xfrm>
            <a:off x="838200" y="4572000"/>
            <a:ext cx="338138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/>
              <a:t>A</a:t>
            </a:r>
          </a:p>
        </p:txBody>
      </p:sp>
      <p:sp>
        <p:nvSpPr>
          <p:cNvPr id="15378" name="TextBox 19"/>
          <p:cNvSpPr txBox="1">
            <a:spLocks noChangeArrowheads="1"/>
          </p:cNvSpPr>
          <p:nvPr/>
        </p:nvSpPr>
        <p:spPr bwMode="auto">
          <a:xfrm>
            <a:off x="4191000" y="2209800"/>
            <a:ext cx="312738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/>
              <a:t>3</a:t>
            </a:r>
          </a:p>
        </p:txBody>
      </p:sp>
      <p:sp>
        <p:nvSpPr>
          <p:cNvPr id="15379" name="TextBox 20"/>
          <p:cNvSpPr txBox="1">
            <a:spLocks noChangeArrowheads="1"/>
          </p:cNvSpPr>
          <p:nvPr/>
        </p:nvSpPr>
        <p:spPr bwMode="auto">
          <a:xfrm>
            <a:off x="2362200" y="2133600"/>
            <a:ext cx="312738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/>
              <a:t>2</a:t>
            </a:r>
          </a:p>
        </p:txBody>
      </p:sp>
      <p:sp>
        <p:nvSpPr>
          <p:cNvPr id="15381" name="TextBox 22"/>
          <p:cNvSpPr txBox="1">
            <a:spLocks noChangeArrowheads="1"/>
          </p:cNvSpPr>
          <p:nvPr/>
        </p:nvSpPr>
        <p:spPr bwMode="auto">
          <a:xfrm>
            <a:off x="4572000" y="4495800"/>
            <a:ext cx="350838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/>
              <a:t>C</a:t>
            </a:r>
          </a:p>
        </p:txBody>
      </p:sp>
      <p:sp>
        <p:nvSpPr>
          <p:cNvPr id="15382" name="TextBox 23"/>
          <p:cNvSpPr txBox="1">
            <a:spLocks noChangeArrowheads="1"/>
          </p:cNvSpPr>
          <p:nvPr/>
        </p:nvSpPr>
        <p:spPr bwMode="auto">
          <a:xfrm>
            <a:off x="2362200" y="3886200"/>
            <a:ext cx="338138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/>
              <a:t>B</a:t>
            </a:r>
          </a:p>
        </p:txBody>
      </p:sp>
      <p:sp>
        <p:nvSpPr>
          <p:cNvPr id="15383" name="TextBox 24"/>
          <p:cNvSpPr txBox="1">
            <a:spLocks noChangeArrowheads="1"/>
          </p:cNvSpPr>
          <p:nvPr/>
        </p:nvSpPr>
        <p:spPr bwMode="auto">
          <a:xfrm>
            <a:off x="6248400" y="4800600"/>
            <a:ext cx="350838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/>
              <a:t>D</a:t>
            </a:r>
          </a:p>
        </p:txBody>
      </p:sp>
      <p:sp>
        <p:nvSpPr>
          <p:cNvPr id="15384" name="TextBox 26"/>
          <p:cNvSpPr txBox="1">
            <a:spLocks noChangeArrowheads="1"/>
          </p:cNvSpPr>
          <p:nvPr/>
        </p:nvSpPr>
        <p:spPr bwMode="auto">
          <a:xfrm>
            <a:off x="7848600" y="4495800"/>
            <a:ext cx="338138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/>
              <a:t>E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6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dirty="0" smtClean="0"/>
              <a:t>Today’s class: applications of filtering</a:t>
            </a:r>
          </a:p>
        </p:txBody>
      </p:sp>
      <p:sp>
        <p:nvSpPr>
          <p:cNvPr id="16387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eaLnBrk="1" hangingPunct="1">
              <a:buFont typeface="Arial" charset="0"/>
              <a:buNone/>
            </a:pPr>
            <a:endParaRPr lang="en-US" dirty="0" smtClean="0"/>
          </a:p>
          <a:p>
            <a:pPr eaLnBrk="1" hangingPunct="1"/>
            <a:r>
              <a:rPr lang="en-US" dirty="0" smtClean="0"/>
              <a:t>Template matching</a:t>
            </a:r>
          </a:p>
          <a:p>
            <a:pPr eaLnBrk="1" hangingPunct="1"/>
            <a:endParaRPr lang="en-US" dirty="0" smtClean="0"/>
          </a:p>
          <a:p>
            <a:pPr eaLnBrk="1" hangingPunct="1"/>
            <a:r>
              <a:rPr lang="en-US" dirty="0" smtClean="0"/>
              <a:t>Coarse-to-fine alignment</a:t>
            </a:r>
            <a:endParaRPr lang="en-US" dirty="0"/>
          </a:p>
          <a:p>
            <a:pPr eaLnBrk="1" hangingPunct="1"/>
            <a:endParaRPr lang="en-US" dirty="0" smtClean="0"/>
          </a:p>
          <a:p>
            <a:pPr eaLnBrk="1" hangingPunct="1"/>
            <a:r>
              <a:rPr lang="en-US" dirty="0" err="1" smtClean="0"/>
              <a:t>Denoising</a:t>
            </a:r>
            <a:r>
              <a:rPr lang="en-US" dirty="0" smtClean="0"/>
              <a:t>, Compression 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7410" name="Picture 2" descr="C:\Documents and Settings\Derek Hoiem\My Documents\Classes\Spring10 - Computer Vision\figs\einstein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57800" y="1447800"/>
            <a:ext cx="3629025" cy="4648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7411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/>
              <a:t>Template matching</a:t>
            </a:r>
          </a:p>
        </p:txBody>
      </p:sp>
      <p:sp>
        <p:nvSpPr>
          <p:cNvPr id="15364" name="Content Placeholder 2"/>
          <p:cNvSpPr>
            <a:spLocks noGrp="1"/>
          </p:cNvSpPr>
          <p:nvPr>
            <p:ph idx="1"/>
          </p:nvPr>
        </p:nvSpPr>
        <p:spPr>
          <a:xfrm>
            <a:off x="533400" y="990600"/>
            <a:ext cx="4648200" cy="5135563"/>
          </a:xfrm>
        </p:spPr>
        <p:txBody>
          <a:bodyPr>
            <a:normAutofit fontScale="92500" lnSpcReduction="10000"/>
          </a:bodyPr>
          <a:lstStyle/>
          <a:p>
            <a:pPr eaLnBrk="1" hangingPunct="1">
              <a:defRPr/>
            </a:pPr>
            <a:r>
              <a:rPr lang="en-US" dirty="0" smtClean="0"/>
              <a:t>Goal: find       in image</a:t>
            </a:r>
          </a:p>
          <a:p>
            <a:pPr eaLnBrk="1" hangingPunct="1">
              <a:defRPr/>
            </a:pPr>
            <a:endParaRPr lang="en-US" dirty="0" smtClean="0"/>
          </a:p>
          <a:p>
            <a:pPr eaLnBrk="1" hangingPunct="1">
              <a:defRPr/>
            </a:pPr>
            <a:r>
              <a:rPr lang="en-US" dirty="0" smtClean="0"/>
              <a:t>Main challenge: What is a good similarity or distance measure between two patches?</a:t>
            </a:r>
          </a:p>
          <a:p>
            <a:pPr lvl="1" eaLnBrk="1" hangingPunct="1">
              <a:defRPr/>
            </a:pPr>
            <a:r>
              <a:rPr lang="en-US" dirty="0" smtClean="0"/>
              <a:t>Correlation</a:t>
            </a:r>
          </a:p>
          <a:p>
            <a:pPr lvl="1" eaLnBrk="1" hangingPunct="1">
              <a:defRPr/>
            </a:pPr>
            <a:r>
              <a:rPr lang="en-US" dirty="0" smtClean="0"/>
              <a:t>Zero-mean correlation</a:t>
            </a:r>
          </a:p>
          <a:p>
            <a:pPr lvl="1" eaLnBrk="1" hangingPunct="1">
              <a:defRPr/>
            </a:pPr>
            <a:r>
              <a:rPr lang="en-US" dirty="0" smtClean="0"/>
              <a:t>Sum Square Difference</a:t>
            </a:r>
          </a:p>
          <a:p>
            <a:pPr lvl="1" eaLnBrk="1" hangingPunct="1">
              <a:defRPr/>
            </a:pPr>
            <a:r>
              <a:rPr lang="en-US" dirty="0" smtClean="0"/>
              <a:t>Normalized Cross Correlation</a:t>
            </a:r>
          </a:p>
          <a:p>
            <a:pPr lvl="1" eaLnBrk="1" hangingPunct="1">
              <a:defRPr/>
            </a:pPr>
            <a:endParaRPr lang="en-US" dirty="0" smtClean="0"/>
          </a:p>
        </p:txBody>
      </p:sp>
      <p:pic>
        <p:nvPicPr>
          <p:cNvPr id="17413" name="Picture 1" descr="C:\Documents and Settings\Derek Hoiem\My Documents\Classes\Spring10 - Computer Vision\figs\eyefil.pn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609850" y="1108075"/>
            <a:ext cx="285750" cy="2857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7" name="Picture 2" descr="C:\Documents and Settings\Derek Hoiem\My Documents\Classes\Spring10 - Computer Vision\figs\einstein.jp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4800" y="2895600"/>
            <a:ext cx="2743200" cy="35131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028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/>
              <a:t>Matching with filters</a:t>
            </a:r>
          </a:p>
        </p:txBody>
      </p:sp>
      <p:sp>
        <p:nvSpPr>
          <p:cNvPr id="1029" name="Content Placeholder 2"/>
          <p:cNvSpPr>
            <a:spLocks noGrp="1"/>
          </p:cNvSpPr>
          <p:nvPr>
            <p:ph idx="1"/>
          </p:nvPr>
        </p:nvSpPr>
        <p:spPr>
          <a:xfrm>
            <a:off x="533400" y="990600"/>
            <a:ext cx="8229600" cy="1600200"/>
          </a:xfrm>
        </p:spPr>
        <p:txBody>
          <a:bodyPr/>
          <a:lstStyle/>
          <a:p>
            <a:pPr eaLnBrk="1" hangingPunct="1"/>
            <a:r>
              <a:rPr lang="en-US" smtClean="0"/>
              <a:t>Goal: find       in image</a:t>
            </a:r>
          </a:p>
          <a:p>
            <a:pPr eaLnBrk="1" hangingPunct="1"/>
            <a:r>
              <a:rPr lang="en-US" smtClean="0"/>
              <a:t>Method 0: filter the image with eye patch</a:t>
            </a:r>
          </a:p>
          <a:p>
            <a:pPr lvl="1" eaLnBrk="1" hangingPunct="1">
              <a:buFont typeface="Arial" charset="0"/>
              <a:buNone/>
            </a:pPr>
            <a:endParaRPr lang="en-US" smtClean="0"/>
          </a:p>
        </p:txBody>
      </p:sp>
      <p:pic>
        <p:nvPicPr>
          <p:cNvPr id="1030" name="Picture 1" descr="C:\Documents and Settings\Derek Hoiem\My Documents\Classes\Spring10 - Computer Vision\figs\eyefil.png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743200" y="1143000"/>
            <a:ext cx="285750" cy="2857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031" name="TextBox 7"/>
          <p:cNvSpPr txBox="1">
            <a:spLocks noChangeArrowheads="1"/>
          </p:cNvSpPr>
          <p:nvPr/>
        </p:nvSpPr>
        <p:spPr bwMode="auto">
          <a:xfrm>
            <a:off x="1293813" y="6400800"/>
            <a:ext cx="698500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/>
              <a:t>Input</a:t>
            </a:r>
          </a:p>
        </p:txBody>
      </p:sp>
      <p:sp>
        <p:nvSpPr>
          <p:cNvPr id="10248" name="TextBox 8"/>
          <p:cNvSpPr txBox="1">
            <a:spLocks noChangeArrowheads="1"/>
          </p:cNvSpPr>
          <p:nvPr/>
        </p:nvSpPr>
        <p:spPr bwMode="auto">
          <a:xfrm>
            <a:off x="3751263" y="6369050"/>
            <a:ext cx="1658937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/>
              <a:t>Filtered Image</a:t>
            </a:r>
          </a:p>
        </p:txBody>
      </p:sp>
      <p:graphicFrame>
        <p:nvGraphicFramePr>
          <p:cNvPr id="1026" name="Object 381"/>
          <p:cNvGraphicFramePr>
            <a:graphicFrameLocks noChangeAspect="1"/>
          </p:cNvGraphicFramePr>
          <p:nvPr/>
        </p:nvGraphicFramePr>
        <p:xfrm>
          <a:off x="1752600" y="2097088"/>
          <a:ext cx="5091113" cy="87471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56" name="Equation" r:id="rId6" imgW="2070000" imgH="355320" progId="Equation.3">
                  <p:embed/>
                </p:oleObj>
              </mc:Choice>
              <mc:Fallback>
                <p:oleObj name="Equation" r:id="rId6" imgW="2070000" imgH="355320" progId="Equation.3">
                  <p:embed/>
                  <p:pic>
                    <p:nvPicPr>
                      <p:cNvPr id="0" name="Object 381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7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752600" y="2097088"/>
                        <a:ext cx="5091113" cy="874712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pic>
        <p:nvPicPr>
          <p:cNvPr id="116739" name="Picture 3" descr="C:\Users\Hoiem\Documents\Classes\Computational Photography - Fall 2010\lectures\figs\filters\einstein_eye_raw_filtered.png"/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76600" y="2895600"/>
            <a:ext cx="2727325" cy="34925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8" name="TextBox 17"/>
          <p:cNvSpPr txBox="1">
            <a:spLocks noChangeArrowheads="1"/>
          </p:cNvSpPr>
          <p:nvPr/>
        </p:nvSpPr>
        <p:spPr bwMode="auto">
          <a:xfrm>
            <a:off x="6172200" y="4343400"/>
            <a:ext cx="2735263" cy="4619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 sz="2400"/>
              <a:t>What went wrong?</a:t>
            </a:r>
          </a:p>
        </p:txBody>
      </p:sp>
      <p:sp>
        <p:nvSpPr>
          <p:cNvPr id="1035" name="TextBox 18"/>
          <p:cNvSpPr txBox="1">
            <a:spLocks noChangeArrowheads="1"/>
          </p:cNvSpPr>
          <p:nvPr/>
        </p:nvSpPr>
        <p:spPr bwMode="auto">
          <a:xfrm>
            <a:off x="6934200" y="2743200"/>
            <a:ext cx="1139825" cy="6461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/>
              <a:t>f = image</a:t>
            </a:r>
          </a:p>
          <a:p>
            <a:pPr eaLnBrk="1" hangingPunct="1"/>
            <a:r>
              <a:rPr lang="en-US"/>
              <a:t>g = filter</a:t>
            </a:r>
          </a:p>
        </p:txBody>
      </p:sp>
      <p:cxnSp>
        <p:nvCxnSpPr>
          <p:cNvPr id="21" name="Straight Arrow Connector 20"/>
          <p:cNvCxnSpPr/>
          <p:nvPr/>
        </p:nvCxnSpPr>
        <p:spPr>
          <a:xfrm rot="10800000">
            <a:off x="6172200" y="2590800"/>
            <a:ext cx="609600" cy="381000"/>
          </a:xfrm>
          <a:prstGeom prst="straightConnector1">
            <a:avLst/>
          </a:prstGeom>
          <a:ln w="19050"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67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248" grpId="0"/>
      <p:bldP spid="18" grpId="0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1" name="Picture 2" descr="C:\Documents and Settings\Derek Hoiem\My Documents\Classes\Spring10 - Computer Vision\figs\einstein.jp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4800" y="2895600"/>
            <a:ext cx="2743200" cy="35131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05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/>
              <a:t>Matching with filters</a:t>
            </a:r>
          </a:p>
        </p:txBody>
      </p:sp>
      <p:sp>
        <p:nvSpPr>
          <p:cNvPr id="2053" name="Content Placeholder 2"/>
          <p:cNvSpPr>
            <a:spLocks noGrp="1"/>
          </p:cNvSpPr>
          <p:nvPr>
            <p:ph idx="1"/>
          </p:nvPr>
        </p:nvSpPr>
        <p:spPr>
          <a:xfrm>
            <a:off x="533400" y="990600"/>
            <a:ext cx="8610600" cy="1600200"/>
          </a:xfrm>
        </p:spPr>
        <p:txBody>
          <a:bodyPr/>
          <a:lstStyle/>
          <a:p>
            <a:pPr eaLnBrk="1" hangingPunct="1"/>
            <a:r>
              <a:rPr lang="en-US" smtClean="0"/>
              <a:t>Goal: find       in image</a:t>
            </a:r>
          </a:p>
          <a:p>
            <a:pPr eaLnBrk="1" hangingPunct="1"/>
            <a:r>
              <a:rPr lang="en-US" smtClean="0"/>
              <a:t>Method 1: filter the image with zero-mean eye</a:t>
            </a:r>
          </a:p>
          <a:p>
            <a:pPr lvl="1" eaLnBrk="1" hangingPunct="1">
              <a:buFont typeface="Arial" charset="0"/>
              <a:buNone/>
            </a:pPr>
            <a:endParaRPr lang="en-US" smtClean="0"/>
          </a:p>
        </p:txBody>
      </p:sp>
      <p:pic>
        <p:nvPicPr>
          <p:cNvPr id="2054" name="Picture 1" descr="C:\Documents and Settings\Derek Hoiem\My Documents\Classes\Spring10 - Computer Vision\figs\eyefil.png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743200" y="1143000"/>
            <a:ext cx="285750" cy="2857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055" name="TextBox 7"/>
          <p:cNvSpPr txBox="1">
            <a:spLocks noChangeArrowheads="1"/>
          </p:cNvSpPr>
          <p:nvPr/>
        </p:nvSpPr>
        <p:spPr bwMode="auto">
          <a:xfrm>
            <a:off x="1293813" y="6400800"/>
            <a:ext cx="698500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/>
              <a:t>Input</a:t>
            </a:r>
          </a:p>
        </p:txBody>
      </p:sp>
      <p:sp>
        <p:nvSpPr>
          <p:cNvPr id="2056" name="TextBox 8"/>
          <p:cNvSpPr txBox="1">
            <a:spLocks noChangeArrowheads="1"/>
          </p:cNvSpPr>
          <p:nvPr/>
        </p:nvSpPr>
        <p:spPr bwMode="auto">
          <a:xfrm>
            <a:off x="3429000" y="6369050"/>
            <a:ext cx="2544763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/>
              <a:t>Filtered Image (scaled)</a:t>
            </a:r>
          </a:p>
        </p:txBody>
      </p:sp>
      <p:sp>
        <p:nvSpPr>
          <p:cNvPr id="2057" name="TextBox 8"/>
          <p:cNvSpPr txBox="1">
            <a:spLocks noChangeArrowheads="1"/>
          </p:cNvSpPr>
          <p:nvPr/>
        </p:nvSpPr>
        <p:spPr bwMode="auto">
          <a:xfrm>
            <a:off x="6400800" y="6356350"/>
            <a:ext cx="2171700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/>
              <a:t>Thresholded Image</a:t>
            </a:r>
          </a:p>
        </p:txBody>
      </p:sp>
      <p:graphicFrame>
        <p:nvGraphicFramePr>
          <p:cNvPr id="2050" name="Object 381"/>
          <p:cNvGraphicFramePr>
            <a:graphicFrameLocks noChangeAspect="1"/>
          </p:cNvGraphicFramePr>
          <p:nvPr/>
        </p:nvGraphicFramePr>
        <p:xfrm>
          <a:off x="1238250" y="2097088"/>
          <a:ext cx="6119813" cy="87471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087" name="Equation" r:id="rId6" imgW="2489040" imgH="355320" progId="Equation.3">
                  <p:embed/>
                </p:oleObj>
              </mc:Choice>
              <mc:Fallback>
                <p:oleObj name="Equation" r:id="rId6" imgW="2489040" imgH="355320" progId="Equation.3">
                  <p:embed/>
                  <p:pic>
                    <p:nvPicPr>
                      <p:cNvPr id="0" name="Object 381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7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238250" y="2097088"/>
                        <a:ext cx="6119813" cy="874712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pic>
        <p:nvPicPr>
          <p:cNvPr id="2058" name="Picture 11" descr="C:\Users\Hoiem\Documents\Classes\Computational Photography - Fall 2010\lectures\figs\filters\einstein_eye_filtered_thresh.png"/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248400" y="2984500"/>
            <a:ext cx="2667000" cy="3416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cxnSp>
        <p:nvCxnSpPr>
          <p:cNvPr id="13" name="Straight Arrow Connector 12"/>
          <p:cNvCxnSpPr/>
          <p:nvPr/>
        </p:nvCxnSpPr>
        <p:spPr>
          <a:xfrm rot="5400000">
            <a:off x="6896100" y="3848100"/>
            <a:ext cx="609600" cy="228600"/>
          </a:xfrm>
          <a:prstGeom prst="straightConnector1">
            <a:avLst/>
          </a:prstGeom>
          <a:ln w="38100"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" name="Straight Arrow Connector 13"/>
          <p:cNvCxnSpPr/>
          <p:nvPr/>
        </p:nvCxnSpPr>
        <p:spPr>
          <a:xfrm rot="16200000" flipH="1">
            <a:off x="7315200" y="4038600"/>
            <a:ext cx="685800" cy="76200"/>
          </a:xfrm>
          <a:prstGeom prst="straightConnector1">
            <a:avLst/>
          </a:prstGeom>
          <a:ln w="38100"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" name="Straight Arrow Connector 14"/>
          <p:cNvCxnSpPr/>
          <p:nvPr/>
        </p:nvCxnSpPr>
        <p:spPr>
          <a:xfrm>
            <a:off x="7391400" y="5029200"/>
            <a:ext cx="609600" cy="152400"/>
          </a:xfrm>
          <a:prstGeom prst="straightConnector1">
            <a:avLst/>
          </a:prstGeom>
          <a:ln w="38100">
            <a:solidFill>
              <a:srgbClr val="00B05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7" name="Straight Arrow Connector 16"/>
          <p:cNvCxnSpPr/>
          <p:nvPr/>
        </p:nvCxnSpPr>
        <p:spPr>
          <a:xfrm>
            <a:off x="7010400" y="5486400"/>
            <a:ext cx="762000" cy="457200"/>
          </a:xfrm>
          <a:prstGeom prst="straightConnector1">
            <a:avLst/>
          </a:prstGeom>
          <a:ln w="38100">
            <a:solidFill>
              <a:srgbClr val="00B05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2063" name="Picture 12" descr="C:\Users\Hoiem\Documents\Classes\Computational Photography - Fall 2010\lectures\figs\filters\einstein_eye_filtered.png"/>
          <p:cNvPicPr>
            <a:picLocks noChangeAspect="1" noChangeArrowheads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352800" y="2895600"/>
            <a:ext cx="2736850" cy="3505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064" name="TextBox 20"/>
          <p:cNvSpPr txBox="1">
            <a:spLocks noChangeArrowheads="1"/>
          </p:cNvSpPr>
          <p:nvPr/>
        </p:nvSpPr>
        <p:spPr bwMode="auto">
          <a:xfrm>
            <a:off x="7010400" y="3200400"/>
            <a:ext cx="1890713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 b="1">
                <a:solidFill>
                  <a:srgbClr val="FF0000"/>
                </a:solidFill>
              </a:rPr>
              <a:t>True detections</a:t>
            </a:r>
          </a:p>
        </p:txBody>
      </p:sp>
      <p:sp>
        <p:nvSpPr>
          <p:cNvPr id="2065" name="TextBox 21"/>
          <p:cNvSpPr txBox="1">
            <a:spLocks noChangeArrowheads="1"/>
          </p:cNvSpPr>
          <p:nvPr/>
        </p:nvSpPr>
        <p:spPr bwMode="auto">
          <a:xfrm>
            <a:off x="6324600" y="4800600"/>
            <a:ext cx="1447800" cy="6461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 b="1">
                <a:solidFill>
                  <a:srgbClr val="00B050"/>
                </a:solidFill>
              </a:rPr>
              <a:t>False detections</a:t>
            </a:r>
          </a:p>
        </p:txBody>
      </p:sp>
      <p:sp>
        <p:nvSpPr>
          <p:cNvPr id="2066" name="TextBox 27"/>
          <p:cNvSpPr txBox="1">
            <a:spLocks noChangeArrowheads="1"/>
          </p:cNvSpPr>
          <p:nvPr/>
        </p:nvSpPr>
        <p:spPr bwMode="auto">
          <a:xfrm>
            <a:off x="6096000" y="2514600"/>
            <a:ext cx="1146175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/>
              <a:t>mean of f</a:t>
            </a:r>
          </a:p>
        </p:txBody>
      </p:sp>
      <p:cxnSp>
        <p:nvCxnSpPr>
          <p:cNvPr id="30" name="Straight Arrow Connector 29"/>
          <p:cNvCxnSpPr>
            <a:stCxn id="2066" idx="1"/>
          </p:cNvCxnSpPr>
          <p:nvPr/>
        </p:nvCxnSpPr>
        <p:spPr>
          <a:xfrm rot="10800000">
            <a:off x="4876800" y="2590800"/>
            <a:ext cx="1219200" cy="107950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75" name="Picture 2" descr="C:\Documents and Settings\Derek Hoiem\My Documents\Classes\Spring10 - Computer Vision\figs\einstein.jp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4800" y="2895600"/>
            <a:ext cx="2743200" cy="35131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076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/>
              <a:t>Matching with filters</a:t>
            </a:r>
          </a:p>
        </p:txBody>
      </p:sp>
      <p:sp>
        <p:nvSpPr>
          <p:cNvPr id="3077" name="Content Placeholder 2"/>
          <p:cNvSpPr>
            <a:spLocks noGrp="1"/>
          </p:cNvSpPr>
          <p:nvPr>
            <p:ph idx="1"/>
          </p:nvPr>
        </p:nvSpPr>
        <p:spPr>
          <a:xfrm>
            <a:off x="533400" y="990600"/>
            <a:ext cx="4648200" cy="1447800"/>
          </a:xfrm>
        </p:spPr>
        <p:txBody>
          <a:bodyPr/>
          <a:lstStyle/>
          <a:p>
            <a:pPr eaLnBrk="1" hangingPunct="1"/>
            <a:r>
              <a:rPr lang="en-US" smtClean="0"/>
              <a:t>Goal: find       in image</a:t>
            </a:r>
          </a:p>
          <a:p>
            <a:pPr eaLnBrk="1" hangingPunct="1"/>
            <a:r>
              <a:rPr lang="en-US" smtClean="0"/>
              <a:t>Method 2: SSD</a:t>
            </a:r>
          </a:p>
          <a:p>
            <a:pPr lvl="1" eaLnBrk="1" hangingPunct="1">
              <a:buFont typeface="Arial" charset="0"/>
              <a:buNone/>
            </a:pPr>
            <a:endParaRPr lang="en-US" smtClean="0"/>
          </a:p>
        </p:txBody>
      </p:sp>
      <p:pic>
        <p:nvPicPr>
          <p:cNvPr id="3078" name="Picture 1" descr="C:\Documents and Settings\Derek Hoiem\My Documents\Classes\Spring10 - Computer Vision\figs\eyefil.png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743200" y="1143000"/>
            <a:ext cx="285750" cy="2857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079" name="Picture 2" descr="C:\Documents and Settings\Derek Hoiem\My Documents\Classes\Spring10 - Computer Vision\figs\eyedet_ssd.png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76600" y="2895600"/>
            <a:ext cx="2736850" cy="3505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080" name="TextBox 7"/>
          <p:cNvSpPr txBox="1">
            <a:spLocks noChangeArrowheads="1"/>
          </p:cNvSpPr>
          <p:nvPr/>
        </p:nvSpPr>
        <p:spPr bwMode="auto">
          <a:xfrm>
            <a:off x="1293813" y="6400800"/>
            <a:ext cx="698500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/>
              <a:t>Input</a:t>
            </a:r>
          </a:p>
        </p:txBody>
      </p:sp>
      <p:sp>
        <p:nvSpPr>
          <p:cNvPr id="3081" name="TextBox 8"/>
          <p:cNvSpPr txBox="1">
            <a:spLocks noChangeArrowheads="1"/>
          </p:cNvSpPr>
          <p:nvPr/>
        </p:nvSpPr>
        <p:spPr bwMode="auto">
          <a:xfrm>
            <a:off x="3962400" y="6369050"/>
            <a:ext cx="1466850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/>
              <a:t>1- sqrt(SSD)</a:t>
            </a:r>
          </a:p>
        </p:txBody>
      </p:sp>
      <p:sp>
        <p:nvSpPr>
          <p:cNvPr id="3082" name="TextBox 9"/>
          <p:cNvSpPr txBox="1">
            <a:spLocks noChangeArrowheads="1"/>
          </p:cNvSpPr>
          <p:nvPr/>
        </p:nvSpPr>
        <p:spPr bwMode="auto">
          <a:xfrm>
            <a:off x="6438900" y="6354763"/>
            <a:ext cx="2171700" cy="3698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/>
              <a:t>Thresholded Image</a:t>
            </a:r>
          </a:p>
        </p:txBody>
      </p:sp>
      <p:graphicFrame>
        <p:nvGraphicFramePr>
          <p:cNvPr id="3074" name="Object 381"/>
          <p:cNvGraphicFramePr>
            <a:graphicFrameLocks noChangeAspect="1"/>
          </p:cNvGraphicFramePr>
          <p:nvPr/>
        </p:nvGraphicFramePr>
        <p:xfrm>
          <a:off x="1654175" y="2065338"/>
          <a:ext cx="5746750" cy="87471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106" name="Equation" r:id="rId7" imgW="2336760" imgH="355320" progId="Equation.3">
                  <p:embed/>
                </p:oleObj>
              </mc:Choice>
              <mc:Fallback>
                <p:oleObj name="Equation" r:id="rId7" imgW="2336760" imgH="355320" progId="Equation.3">
                  <p:embed/>
                  <p:pic>
                    <p:nvPicPr>
                      <p:cNvPr id="0" name="Object 381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654175" y="2065338"/>
                        <a:ext cx="5746750" cy="874712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pic>
        <p:nvPicPr>
          <p:cNvPr id="3083" name="Picture 12" descr="C:\Users\Hoiem\Documents\Classes\Computational Photography - Fall 2010\lectures\figs\filters\eyedet_ssd_thresh.png"/>
          <p:cNvPicPr>
            <a:picLocks noChangeAspect="1" noChangeArrowheads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172200" y="2895600"/>
            <a:ext cx="2736850" cy="3505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cxnSp>
        <p:nvCxnSpPr>
          <p:cNvPr id="13" name="Straight Arrow Connector 12"/>
          <p:cNvCxnSpPr/>
          <p:nvPr/>
        </p:nvCxnSpPr>
        <p:spPr>
          <a:xfrm rot="5400000">
            <a:off x="6896100" y="3848100"/>
            <a:ext cx="609600" cy="228600"/>
          </a:xfrm>
          <a:prstGeom prst="straightConnector1">
            <a:avLst/>
          </a:prstGeom>
          <a:ln w="38100"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" name="Straight Arrow Connector 13"/>
          <p:cNvCxnSpPr/>
          <p:nvPr/>
        </p:nvCxnSpPr>
        <p:spPr>
          <a:xfrm rot="16200000" flipH="1">
            <a:off x="7308850" y="4000500"/>
            <a:ext cx="609600" cy="76200"/>
          </a:xfrm>
          <a:prstGeom prst="straightConnector1">
            <a:avLst/>
          </a:prstGeom>
          <a:ln w="38100"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086" name="TextBox 14"/>
          <p:cNvSpPr txBox="1">
            <a:spLocks noChangeArrowheads="1"/>
          </p:cNvSpPr>
          <p:nvPr/>
        </p:nvSpPr>
        <p:spPr bwMode="auto">
          <a:xfrm>
            <a:off x="7010400" y="3200400"/>
            <a:ext cx="1890713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 b="1">
                <a:solidFill>
                  <a:srgbClr val="FF0000"/>
                </a:solidFill>
              </a:rPr>
              <a:t>True detections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9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/>
              <a:t>Matching with filters</a:t>
            </a:r>
          </a:p>
        </p:txBody>
      </p:sp>
      <p:sp>
        <p:nvSpPr>
          <p:cNvPr id="4100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eaLnBrk="1" hangingPunct="1">
              <a:buFont typeface="Arial" charset="0"/>
              <a:buNone/>
            </a:pPr>
            <a:r>
              <a:rPr lang="en-US" smtClean="0"/>
              <a:t>	</a:t>
            </a:r>
          </a:p>
          <a:p>
            <a:pPr eaLnBrk="1" hangingPunct="1">
              <a:buFont typeface="Arial" charset="0"/>
              <a:buNone/>
            </a:pPr>
            <a:r>
              <a:rPr lang="en-US" smtClean="0"/>
              <a:t>Can SSD be implemented with linear filters?</a:t>
            </a:r>
          </a:p>
        </p:txBody>
      </p:sp>
      <p:graphicFrame>
        <p:nvGraphicFramePr>
          <p:cNvPr id="4098" name="Object 381"/>
          <p:cNvGraphicFramePr>
            <a:graphicFrameLocks noChangeAspect="1"/>
          </p:cNvGraphicFramePr>
          <p:nvPr/>
        </p:nvGraphicFramePr>
        <p:xfrm>
          <a:off x="1654175" y="2325688"/>
          <a:ext cx="5746750" cy="87471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120" name="Equation" r:id="rId3" imgW="2336760" imgH="355320" progId="Equation.3">
                  <p:embed/>
                </p:oleObj>
              </mc:Choice>
              <mc:Fallback>
                <p:oleObj name="Equation" r:id="rId3" imgW="2336760" imgH="355320" progId="Equation.3">
                  <p:embed/>
                  <p:pic>
                    <p:nvPicPr>
                      <p:cNvPr id="0" name="Object 381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654175" y="2325688"/>
                        <a:ext cx="5746750" cy="874712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3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/>
              <a:t>Matching with filters</a:t>
            </a:r>
          </a:p>
        </p:txBody>
      </p:sp>
      <p:sp>
        <p:nvSpPr>
          <p:cNvPr id="5124" name="Content Placeholder 2"/>
          <p:cNvSpPr>
            <a:spLocks noGrp="1"/>
          </p:cNvSpPr>
          <p:nvPr>
            <p:ph idx="1"/>
          </p:nvPr>
        </p:nvSpPr>
        <p:spPr>
          <a:xfrm>
            <a:off x="533400" y="990600"/>
            <a:ext cx="4648200" cy="1447800"/>
          </a:xfrm>
        </p:spPr>
        <p:txBody>
          <a:bodyPr/>
          <a:lstStyle/>
          <a:p>
            <a:pPr eaLnBrk="1" hangingPunct="1"/>
            <a:r>
              <a:rPr lang="en-US" smtClean="0"/>
              <a:t>Goal: find       in image</a:t>
            </a:r>
          </a:p>
          <a:p>
            <a:pPr eaLnBrk="1" hangingPunct="1"/>
            <a:r>
              <a:rPr lang="en-US" smtClean="0"/>
              <a:t>Method 2: SSD</a:t>
            </a:r>
          </a:p>
          <a:p>
            <a:pPr lvl="1" eaLnBrk="1" hangingPunct="1">
              <a:buFont typeface="Arial" charset="0"/>
              <a:buNone/>
            </a:pPr>
            <a:endParaRPr lang="en-US" smtClean="0"/>
          </a:p>
        </p:txBody>
      </p:sp>
      <p:pic>
        <p:nvPicPr>
          <p:cNvPr id="5125" name="Picture 1" descr="C:\Documents and Settings\Derek Hoiem\My Documents\Classes\Spring10 - Computer Vision\figs\eyefil.pn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743200" y="1143000"/>
            <a:ext cx="285750" cy="2857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126" name="TextBox 7"/>
          <p:cNvSpPr txBox="1">
            <a:spLocks noChangeArrowheads="1"/>
          </p:cNvSpPr>
          <p:nvPr/>
        </p:nvSpPr>
        <p:spPr bwMode="auto">
          <a:xfrm>
            <a:off x="1293813" y="6400800"/>
            <a:ext cx="698500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/>
              <a:t>Input</a:t>
            </a:r>
          </a:p>
        </p:txBody>
      </p:sp>
      <p:sp>
        <p:nvSpPr>
          <p:cNvPr id="4103" name="TextBox 8"/>
          <p:cNvSpPr txBox="1">
            <a:spLocks noChangeArrowheads="1"/>
          </p:cNvSpPr>
          <p:nvPr/>
        </p:nvSpPr>
        <p:spPr bwMode="auto">
          <a:xfrm>
            <a:off x="3962400" y="6369050"/>
            <a:ext cx="1466850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/>
              <a:t>1- sqrt(SSD)</a:t>
            </a:r>
          </a:p>
        </p:txBody>
      </p:sp>
      <p:graphicFrame>
        <p:nvGraphicFramePr>
          <p:cNvPr id="5122" name="Object 381"/>
          <p:cNvGraphicFramePr>
            <a:graphicFrameLocks noChangeAspect="1"/>
          </p:cNvGraphicFramePr>
          <p:nvPr/>
        </p:nvGraphicFramePr>
        <p:xfrm>
          <a:off x="1654175" y="2065338"/>
          <a:ext cx="5746750" cy="87471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150" name="Equation" r:id="rId5" imgW="2336760" imgH="355320" progId="Equation.3">
                  <p:embed/>
                </p:oleObj>
              </mc:Choice>
              <mc:Fallback>
                <p:oleObj name="Equation" r:id="rId5" imgW="2336760" imgH="355320" progId="Equation.3">
                  <p:embed/>
                  <p:pic>
                    <p:nvPicPr>
                      <p:cNvPr id="0" name="Object 381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654175" y="2065338"/>
                        <a:ext cx="5746750" cy="874712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5128" name="TextBox 15"/>
          <p:cNvSpPr txBox="1">
            <a:spLocks noChangeArrowheads="1"/>
          </p:cNvSpPr>
          <p:nvPr/>
        </p:nvSpPr>
        <p:spPr bwMode="auto">
          <a:xfrm>
            <a:off x="5257800" y="914400"/>
            <a:ext cx="3276600" cy="6461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algn="ctr" eaLnBrk="1" hangingPunct="1"/>
            <a:r>
              <a:rPr lang="en-US" b="1">
                <a:solidFill>
                  <a:srgbClr val="FF0000"/>
                </a:solidFill>
              </a:rPr>
              <a:t>What’s the potential downside of SSD?</a:t>
            </a:r>
          </a:p>
        </p:txBody>
      </p:sp>
      <p:pic>
        <p:nvPicPr>
          <p:cNvPr id="5129" name="Picture 3" descr="C:\Users\Hoiem\Documents\Classes\Computational Photography - Fall 2010\lectures\figs\filters\einstein_shades.png"/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4800" y="2879725"/>
            <a:ext cx="2743200" cy="35131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18788" name="Picture 4" descr="C:\Users\Hoiem\Documents\Classes\Computational Photography - Fall 2010\lectures\figs\filters\einstein_shades_ssd.png"/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24200" y="2895600"/>
            <a:ext cx="2736850" cy="3505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878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0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103" grpId="0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7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/>
              <a:t>Matching with filters</a:t>
            </a:r>
          </a:p>
        </p:txBody>
      </p:sp>
      <p:sp>
        <p:nvSpPr>
          <p:cNvPr id="6148" name="Content Placeholder 2"/>
          <p:cNvSpPr>
            <a:spLocks noGrp="1"/>
          </p:cNvSpPr>
          <p:nvPr>
            <p:ph idx="1"/>
          </p:nvPr>
        </p:nvSpPr>
        <p:spPr>
          <a:xfrm>
            <a:off x="533400" y="990600"/>
            <a:ext cx="8153400" cy="1752600"/>
          </a:xfrm>
        </p:spPr>
        <p:txBody>
          <a:bodyPr/>
          <a:lstStyle/>
          <a:p>
            <a:pPr eaLnBrk="1" hangingPunct="1"/>
            <a:r>
              <a:rPr lang="en-US" smtClean="0"/>
              <a:t>Goal: find       in image</a:t>
            </a:r>
          </a:p>
          <a:p>
            <a:pPr eaLnBrk="1" hangingPunct="1"/>
            <a:r>
              <a:rPr lang="en-US" smtClean="0"/>
              <a:t>Method 3: Normalized cross-correlation</a:t>
            </a:r>
          </a:p>
          <a:p>
            <a:pPr eaLnBrk="1" hangingPunct="1">
              <a:buFont typeface="Arial" charset="0"/>
              <a:buNone/>
            </a:pPr>
            <a:endParaRPr lang="en-US" smtClean="0"/>
          </a:p>
          <a:p>
            <a:pPr lvl="1" eaLnBrk="1" hangingPunct="1">
              <a:buFont typeface="Arial" charset="0"/>
              <a:buNone/>
            </a:pPr>
            <a:endParaRPr lang="en-US" smtClean="0"/>
          </a:p>
        </p:txBody>
      </p:sp>
      <p:pic>
        <p:nvPicPr>
          <p:cNvPr id="6149" name="Picture 1" descr="C:\Documents and Settings\Derek Hoiem\My Documents\Classes\Spring10 - Computer Vision\figs\eyefil.pn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743200" y="1143000"/>
            <a:ext cx="285750" cy="2857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aphicFrame>
        <p:nvGraphicFramePr>
          <p:cNvPr id="6146" name="Object 381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937865811"/>
              </p:ext>
            </p:extLst>
          </p:nvPr>
        </p:nvGraphicFramePr>
        <p:xfrm>
          <a:off x="261938" y="3209925"/>
          <a:ext cx="8497887" cy="212566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6174" name="Equation" r:id="rId5" imgW="3454200" imgH="863280" progId="Equation.3">
                  <p:embed/>
                </p:oleObj>
              </mc:Choice>
              <mc:Fallback>
                <p:oleObj name="Equation" r:id="rId5" imgW="3454200" imgH="863280" progId="Equation.3">
                  <p:embed/>
                  <p:pic>
                    <p:nvPicPr>
                      <p:cNvPr id="0" name="Object 381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61938" y="3209925"/>
                        <a:ext cx="8497887" cy="2125663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6150" name="TextBox 14"/>
          <p:cNvSpPr txBox="1">
            <a:spLocks noChangeArrowheads="1"/>
          </p:cNvSpPr>
          <p:nvPr/>
        </p:nvSpPr>
        <p:spPr bwMode="auto">
          <a:xfrm>
            <a:off x="2209800" y="5867400"/>
            <a:ext cx="5703888" cy="4619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 sz="2400"/>
              <a:t>Matlab: </a:t>
            </a:r>
            <a:r>
              <a:rPr lang="en-US" sz="2400">
                <a:latin typeface="Courier New" pitchFamily="49" charset="0"/>
                <a:cs typeface="Courier New" pitchFamily="49" charset="0"/>
              </a:rPr>
              <a:t>normxcorr2(template, im)</a:t>
            </a:r>
          </a:p>
        </p:txBody>
      </p:sp>
      <p:sp>
        <p:nvSpPr>
          <p:cNvPr id="6151" name="TextBox 15"/>
          <p:cNvSpPr txBox="1">
            <a:spLocks noChangeArrowheads="1"/>
          </p:cNvSpPr>
          <p:nvPr/>
        </p:nvSpPr>
        <p:spPr bwMode="auto">
          <a:xfrm>
            <a:off x="6553200" y="2514600"/>
            <a:ext cx="2082800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/>
              <a:t>mean image patch</a:t>
            </a:r>
          </a:p>
        </p:txBody>
      </p:sp>
      <p:cxnSp>
        <p:nvCxnSpPr>
          <p:cNvPr id="18" name="Straight Arrow Connector 17"/>
          <p:cNvCxnSpPr/>
          <p:nvPr/>
        </p:nvCxnSpPr>
        <p:spPr>
          <a:xfrm rot="5400000">
            <a:off x="7239001" y="3046412"/>
            <a:ext cx="457200" cy="3175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153" name="TextBox 18"/>
          <p:cNvSpPr txBox="1">
            <a:spLocks noChangeArrowheads="1"/>
          </p:cNvSpPr>
          <p:nvPr/>
        </p:nvSpPr>
        <p:spPr bwMode="auto">
          <a:xfrm>
            <a:off x="3919538" y="2449513"/>
            <a:ext cx="1711325" cy="3698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/>
              <a:t>mean template</a:t>
            </a:r>
          </a:p>
        </p:txBody>
      </p:sp>
      <p:cxnSp>
        <p:nvCxnSpPr>
          <p:cNvPr id="20" name="Straight Arrow Connector 19"/>
          <p:cNvCxnSpPr/>
          <p:nvPr/>
        </p:nvCxnSpPr>
        <p:spPr>
          <a:xfrm rot="5400000">
            <a:off x="4267201" y="3048000"/>
            <a:ext cx="457200" cy="3175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8434" name="Picture 2" descr="C:\Documents and Settings\Derek Hoiem\My Documents\Classes\Spring10 - Computer Vision\figs\einstein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4800" y="2895600"/>
            <a:ext cx="2743200" cy="35131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8435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/>
              <a:t>Matching with filters</a:t>
            </a:r>
          </a:p>
        </p:txBody>
      </p:sp>
      <p:sp>
        <p:nvSpPr>
          <p:cNvPr id="18436" name="Content Placeholder 2"/>
          <p:cNvSpPr>
            <a:spLocks noGrp="1"/>
          </p:cNvSpPr>
          <p:nvPr>
            <p:ph idx="1"/>
          </p:nvPr>
        </p:nvSpPr>
        <p:spPr>
          <a:xfrm>
            <a:off x="533400" y="990600"/>
            <a:ext cx="8153400" cy="1752600"/>
          </a:xfrm>
        </p:spPr>
        <p:txBody>
          <a:bodyPr/>
          <a:lstStyle/>
          <a:p>
            <a:pPr eaLnBrk="1" hangingPunct="1"/>
            <a:r>
              <a:rPr lang="en-US" smtClean="0"/>
              <a:t>Goal: find       in image</a:t>
            </a:r>
          </a:p>
          <a:p>
            <a:pPr eaLnBrk="1" hangingPunct="1"/>
            <a:r>
              <a:rPr lang="en-US" smtClean="0"/>
              <a:t>Method 3: Normalized cross-correlation</a:t>
            </a:r>
          </a:p>
          <a:p>
            <a:pPr eaLnBrk="1" hangingPunct="1">
              <a:buFont typeface="Arial" charset="0"/>
              <a:buNone/>
            </a:pPr>
            <a:endParaRPr lang="en-US" smtClean="0"/>
          </a:p>
          <a:p>
            <a:pPr lvl="1" eaLnBrk="1" hangingPunct="1">
              <a:buFont typeface="Arial" charset="0"/>
              <a:buNone/>
            </a:pPr>
            <a:endParaRPr lang="en-US" smtClean="0"/>
          </a:p>
        </p:txBody>
      </p:sp>
      <p:pic>
        <p:nvPicPr>
          <p:cNvPr id="18437" name="Picture 1" descr="C:\Documents and Settings\Derek Hoiem\My Documents\Classes\Spring10 - Computer Vision\figs\eyefil.pn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743200" y="1143000"/>
            <a:ext cx="285750" cy="2857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8438" name="TextBox 7"/>
          <p:cNvSpPr txBox="1">
            <a:spLocks noChangeArrowheads="1"/>
          </p:cNvSpPr>
          <p:nvPr/>
        </p:nvSpPr>
        <p:spPr bwMode="auto">
          <a:xfrm>
            <a:off x="1293813" y="6400800"/>
            <a:ext cx="698500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/>
              <a:t>Input</a:t>
            </a:r>
          </a:p>
        </p:txBody>
      </p:sp>
      <p:sp>
        <p:nvSpPr>
          <p:cNvPr id="18439" name="TextBox 8"/>
          <p:cNvSpPr txBox="1">
            <a:spLocks noChangeArrowheads="1"/>
          </p:cNvSpPr>
          <p:nvPr/>
        </p:nvSpPr>
        <p:spPr bwMode="auto">
          <a:xfrm>
            <a:off x="3276600" y="6411913"/>
            <a:ext cx="2774950" cy="3698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/>
              <a:t>Normalized X-Correlation</a:t>
            </a:r>
          </a:p>
        </p:txBody>
      </p:sp>
      <p:sp>
        <p:nvSpPr>
          <p:cNvPr id="18440" name="TextBox 9"/>
          <p:cNvSpPr txBox="1">
            <a:spLocks noChangeArrowheads="1"/>
          </p:cNvSpPr>
          <p:nvPr/>
        </p:nvSpPr>
        <p:spPr bwMode="auto">
          <a:xfrm>
            <a:off x="6515100" y="6354763"/>
            <a:ext cx="2171700" cy="3698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/>
              <a:t>Thresholded Image</a:t>
            </a:r>
          </a:p>
        </p:txBody>
      </p:sp>
      <p:pic>
        <p:nvPicPr>
          <p:cNvPr id="18441" name="Picture 2" descr="C:\Documents and Settings\Derek Hoiem\My Documents\Classes\Spring10 - Computer Vision\figs\eyedet_normxcorr.png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32150" y="2909888"/>
            <a:ext cx="2776538" cy="35036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8442" name="Picture 3" descr="C:\Documents and Settings\Derek Hoiem\My Documents\Classes\Spring10 - Computer Vision\figs\eyedet_normxcorr_thresh.png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172200" y="2895600"/>
            <a:ext cx="2778125" cy="35020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cxnSp>
        <p:nvCxnSpPr>
          <p:cNvPr id="11" name="Straight Arrow Connector 10"/>
          <p:cNvCxnSpPr/>
          <p:nvPr/>
        </p:nvCxnSpPr>
        <p:spPr>
          <a:xfrm rot="5400000">
            <a:off x="6896100" y="3848100"/>
            <a:ext cx="609600" cy="228600"/>
          </a:xfrm>
          <a:prstGeom prst="straightConnector1">
            <a:avLst/>
          </a:prstGeom>
          <a:ln w="38100"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" name="Straight Arrow Connector 11"/>
          <p:cNvCxnSpPr/>
          <p:nvPr/>
        </p:nvCxnSpPr>
        <p:spPr>
          <a:xfrm rot="16200000" flipH="1">
            <a:off x="7283450" y="3962400"/>
            <a:ext cx="685800" cy="76200"/>
          </a:xfrm>
          <a:prstGeom prst="straightConnector1">
            <a:avLst/>
          </a:prstGeom>
          <a:ln w="38100"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8445" name="TextBox 12"/>
          <p:cNvSpPr txBox="1">
            <a:spLocks noChangeArrowheads="1"/>
          </p:cNvSpPr>
          <p:nvPr/>
        </p:nvSpPr>
        <p:spPr bwMode="auto">
          <a:xfrm>
            <a:off x="7010400" y="3200400"/>
            <a:ext cx="1890713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 b="1">
                <a:solidFill>
                  <a:srgbClr val="FF0000"/>
                </a:solidFill>
              </a:rPr>
              <a:t>True detections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58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/>
              <a:t>Matching with filters</a:t>
            </a:r>
          </a:p>
        </p:txBody>
      </p:sp>
      <p:sp>
        <p:nvSpPr>
          <p:cNvPr id="19459" name="Content Placeholder 2"/>
          <p:cNvSpPr>
            <a:spLocks noGrp="1"/>
          </p:cNvSpPr>
          <p:nvPr>
            <p:ph idx="1"/>
          </p:nvPr>
        </p:nvSpPr>
        <p:spPr>
          <a:xfrm>
            <a:off x="533400" y="990600"/>
            <a:ext cx="8153400" cy="1752600"/>
          </a:xfrm>
        </p:spPr>
        <p:txBody>
          <a:bodyPr/>
          <a:lstStyle/>
          <a:p>
            <a:pPr eaLnBrk="1" hangingPunct="1"/>
            <a:r>
              <a:rPr lang="en-US" smtClean="0"/>
              <a:t>Goal: find       in image</a:t>
            </a:r>
          </a:p>
          <a:p>
            <a:pPr eaLnBrk="1" hangingPunct="1"/>
            <a:r>
              <a:rPr lang="en-US" smtClean="0"/>
              <a:t>Method 3: Normalized cross-correlation</a:t>
            </a:r>
          </a:p>
          <a:p>
            <a:pPr eaLnBrk="1" hangingPunct="1">
              <a:buFont typeface="Arial" charset="0"/>
              <a:buNone/>
            </a:pPr>
            <a:endParaRPr lang="en-US" smtClean="0"/>
          </a:p>
          <a:p>
            <a:pPr lvl="1" eaLnBrk="1" hangingPunct="1">
              <a:buFont typeface="Arial" charset="0"/>
              <a:buNone/>
            </a:pPr>
            <a:endParaRPr lang="en-US" smtClean="0"/>
          </a:p>
        </p:txBody>
      </p:sp>
      <p:pic>
        <p:nvPicPr>
          <p:cNvPr id="19460" name="Picture 1" descr="C:\Documents and Settings\Derek Hoiem\My Documents\Classes\Spring10 - Computer Vision\figs\eyefil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743200" y="1143000"/>
            <a:ext cx="285750" cy="2857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9461" name="TextBox 7"/>
          <p:cNvSpPr txBox="1">
            <a:spLocks noChangeArrowheads="1"/>
          </p:cNvSpPr>
          <p:nvPr/>
        </p:nvSpPr>
        <p:spPr bwMode="auto">
          <a:xfrm>
            <a:off x="1293813" y="6400800"/>
            <a:ext cx="698500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/>
              <a:t>Input</a:t>
            </a:r>
          </a:p>
        </p:txBody>
      </p:sp>
      <p:sp>
        <p:nvSpPr>
          <p:cNvPr id="19462" name="TextBox 8"/>
          <p:cNvSpPr txBox="1">
            <a:spLocks noChangeArrowheads="1"/>
          </p:cNvSpPr>
          <p:nvPr/>
        </p:nvSpPr>
        <p:spPr bwMode="auto">
          <a:xfrm>
            <a:off x="3276600" y="6411913"/>
            <a:ext cx="2774950" cy="3698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/>
              <a:t>Normalized X-Correlation</a:t>
            </a:r>
          </a:p>
        </p:txBody>
      </p:sp>
      <p:sp>
        <p:nvSpPr>
          <p:cNvPr id="19463" name="TextBox 9"/>
          <p:cNvSpPr txBox="1">
            <a:spLocks noChangeArrowheads="1"/>
          </p:cNvSpPr>
          <p:nvPr/>
        </p:nvSpPr>
        <p:spPr bwMode="auto">
          <a:xfrm>
            <a:off x="6515100" y="6354763"/>
            <a:ext cx="2171700" cy="3698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/>
              <a:t>Thresholded Image</a:t>
            </a:r>
          </a:p>
        </p:txBody>
      </p:sp>
      <p:pic>
        <p:nvPicPr>
          <p:cNvPr id="19464" name="Picture 3" descr="C:\Documents and Settings\Derek Hoiem\My Documents\Classes\Spring10 - Computer Vision\figs\eyedet_normxcorr_thresh.pn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172200" y="2895600"/>
            <a:ext cx="2778125" cy="35020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cxnSp>
        <p:nvCxnSpPr>
          <p:cNvPr id="11" name="Straight Arrow Connector 10"/>
          <p:cNvCxnSpPr/>
          <p:nvPr/>
        </p:nvCxnSpPr>
        <p:spPr>
          <a:xfrm rot="5400000">
            <a:off x="6896100" y="3848100"/>
            <a:ext cx="609600" cy="228600"/>
          </a:xfrm>
          <a:prstGeom prst="straightConnector1">
            <a:avLst/>
          </a:prstGeom>
          <a:ln w="38100"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" name="Straight Arrow Connector 11"/>
          <p:cNvCxnSpPr/>
          <p:nvPr/>
        </p:nvCxnSpPr>
        <p:spPr>
          <a:xfrm rot="16200000" flipH="1">
            <a:off x="7283450" y="3962400"/>
            <a:ext cx="685800" cy="76200"/>
          </a:xfrm>
          <a:prstGeom prst="straightConnector1">
            <a:avLst/>
          </a:prstGeom>
          <a:ln w="38100"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9467" name="TextBox 12"/>
          <p:cNvSpPr txBox="1">
            <a:spLocks noChangeArrowheads="1"/>
          </p:cNvSpPr>
          <p:nvPr/>
        </p:nvSpPr>
        <p:spPr bwMode="auto">
          <a:xfrm>
            <a:off x="7010400" y="3200400"/>
            <a:ext cx="1890713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 b="1">
                <a:solidFill>
                  <a:srgbClr val="FF0000"/>
                </a:solidFill>
              </a:rPr>
              <a:t>True detections</a:t>
            </a:r>
          </a:p>
        </p:txBody>
      </p:sp>
      <p:pic>
        <p:nvPicPr>
          <p:cNvPr id="19468" name="Picture 3" descr="C:\Users\Hoiem\Documents\Classes\Computational Photography - Fall 2010\lectures\figs\filters\einstein_shades.png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4800" y="2879725"/>
            <a:ext cx="2743200" cy="35131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9469" name="Picture 2" descr="C:\Users\Hoiem\Documents\Classes\Computational Photography - Fall 2010\lectures\figs\filters\einstein_shades_nxc.png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87700" y="2867025"/>
            <a:ext cx="2819400" cy="3556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48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Q: What is the best method to use?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Font typeface="Arial" charset="0"/>
              <a:buNone/>
            </a:pPr>
            <a:endParaRPr lang="en-US" smtClean="0"/>
          </a:p>
          <a:p>
            <a:pPr>
              <a:buFont typeface="Arial" charset="0"/>
              <a:buNone/>
            </a:pPr>
            <a:r>
              <a:rPr lang="en-US" smtClean="0"/>
              <a:t>A: Depends</a:t>
            </a:r>
          </a:p>
          <a:p>
            <a:r>
              <a:rPr lang="en-US" smtClean="0"/>
              <a:t>Zero-mean filter: fastest but not a great matcher</a:t>
            </a:r>
          </a:p>
          <a:p>
            <a:r>
              <a:rPr lang="en-US" smtClean="0"/>
              <a:t>SSD: next fastest, sensitive to overall intensity</a:t>
            </a:r>
          </a:p>
          <a:p>
            <a:r>
              <a:rPr lang="en-US" smtClean="0"/>
              <a:t>Normalized cross-correlation: slowest, invariant to local average intensity and contrast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 nodeType="clickPar">
                      <p:stCondLst>
                        <p:cond delay="indefinite"/>
                      </p:stCondLst>
                      <p:childTnLst>
                        <p:par>
                          <p:cTn id="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 nodeType="clickPar">
                      <p:stCondLst>
                        <p:cond delay="indefinite"/>
                      </p:stCondLst>
                      <p:childTnLst>
                        <p:par>
                          <p:cTn id="1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 nodeType="clickPar">
                      <p:stCondLst>
                        <p:cond delay="indefinite"/>
                      </p:stCondLst>
                      <p:childTnLst>
                        <p:par>
                          <p:cTn id="16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</p:bld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506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z="2800" smtClean="0"/>
              <a:t>Q: What if we want to find larger or smaller eyes?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eaLnBrk="1" hangingPunct="1">
              <a:buFont typeface="Arial" charset="0"/>
              <a:buNone/>
            </a:pPr>
            <a:endParaRPr lang="en-US" smtClean="0"/>
          </a:p>
          <a:p>
            <a:pPr eaLnBrk="1" hangingPunct="1">
              <a:buFont typeface="Arial" charset="0"/>
              <a:buNone/>
            </a:pPr>
            <a:endParaRPr lang="en-US" smtClean="0"/>
          </a:p>
          <a:p>
            <a:pPr eaLnBrk="1" hangingPunct="1">
              <a:buFont typeface="Arial" charset="0"/>
              <a:buNone/>
            </a:pPr>
            <a:r>
              <a:rPr lang="en-US" smtClean="0"/>
              <a:t>	A: Image Pyramid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530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/>
              <a:t>Review of Sampling</a:t>
            </a:r>
          </a:p>
        </p:txBody>
      </p:sp>
      <p:sp>
        <p:nvSpPr>
          <p:cNvPr id="22531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eaLnBrk="1" hangingPunct="1"/>
            <a:endParaRPr lang="en-US" smtClean="0"/>
          </a:p>
        </p:txBody>
      </p:sp>
      <p:sp>
        <p:nvSpPr>
          <p:cNvPr id="4" name="Rounded Rectangle 3"/>
          <p:cNvSpPr/>
          <p:nvPr/>
        </p:nvSpPr>
        <p:spPr>
          <a:xfrm>
            <a:off x="3352800" y="2971800"/>
            <a:ext cx="2286000" cy="914400"/>
          </a:xfrm>
          <a:prstGeom prst="roundRect">
            <a:avLst/>
          </a:prstGeom>
          <a:solidFill>
            <a:schemeClr val="accent1">
              <a:lumMod val="20000"/>
              <a:lumOff val="8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r>
              <a:rPr lang="en-US" sz="2400" dirty="0">
                <a:solidFill>
                  <a:schemeClr val="tx1"/>
                </a:solidFill>
              </a:rPr>
              <a:t>Low-Pass Filtered Image</a:t>
            </a:r>
          </a:p>
        </p:txBody>
      </p:sp>
      <p:sp>
        <p:nvSpPr>
          <p:cNvPr id="5" name="Rounded Rectangle 4"/>
          <p:cNvSpPr/>
          <p:nvPr/>
        </p:nvSpPr>
        <p:spPr>
          <a:xfrm>
            <a:off x="304800" y="2971800"/>
            <a:ext cx="1752600" cy="914400"/>
          </a:xfrm>
          <a:prstGeom prst="roundRect">
            <a:avLst/>
          </a:prstGeom>
          <a:solidFill>
            <a:schemeClr val="accent1">
              <a:lumMod val="20000"/>
              <a:lumOff val="8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r>
              <a:rPr lang="en-US" sz="2400" dirty="0">
                <a:solidFill>
                  <a:schemeClr val="tx1"/>
                </a:solidFill>
              </a:rPr>
              <a:t>Image</a:t>
            </a:r>
          </a:p>
        </p:txBody>
      </p:sp>
      <p:sp>
        <p:nvSpPr>
          <p:cNvPr id="6" name="Right Arrow 5"/>
          <p:cNvSpPr/>
          <p:nvPr/>
        </p:nvSpPr>
        <p:spPr>
          <a:xfrm>
            <a:off x="2209800" y="3276600"/>
            <a:ext cx="990600" cy="304800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/>
          </a:p>
        </p:txBody>
      </p:sp>
      <p:sp>
        <p:nvSpPr>
          <p:cNvPr id="22535" name="TextBox 6"/>
          <p:cNvSpPr txBox="1">
            <a:spLocks noChangeArrowheads="1"/>
          </p:cNvSpPr>
          <p:nvPr/>
        </p:nvSpPr>
        <p:spPr bwMode="auto">
          <a:xfrm>
            <a:off x="2209800" y="2590800"/>
            <a:ext cx="1158875" cy="6461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algn="ctr" eaLnBrk="1" hangingPunct="1"/>
            <a:r>
              <a:rPr lang="en-US"/>
              <a:t>Gaussian</a:t>
            </a:r>
          </a:p>
          <a:p>
            <a:pPr algn="ctr" eaLnBrk="1" hangingPunct="1"/>
            <a:r>
              <a:rPr lang="en-US"/>
              <a:t>Filter</a:t>
            </a:r>
          </a:p>
        </p:txBody>
      </p:sp>
      <p:sp>
        <p:nvSpPr>
          <p:cNvPr id="22536" name="TextBox 7"/>
          <p:cNvSpPr txBox="1">
            <a:spLocks noChangeArrowheads="1"/>
          </p:cNvSpPr>
          <p:nvPr/>
        </p:nvSpPr>
        <p:spPr bwMode="auto">
          <a:xfrm>
            <a:off x="5791200" y="2906713"/>
            <a:ext cx="966788" cy="3698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algn="ctr" eaLnBrk="1" hangingPunct="1"/>
            <a:r>
              <a:rPr lang="en-US"/>
              <a:t>Sample</a:t>
            </a:r>
          </a:p>
        </p:txBody>
      </p:sp>
      <p:sp>
        <p:nvSpPr>
          <p:cNvPr id="9" name="Right Arrow 8"/>
          <p:cNvSpPr/>
          <p:nvPr/>
        </p:nvSpPr>
        <p:spPr>
          <a:xfrm>
            <a:off x="5791200" y="3276600"/>
            <a:ext cx="990600" cy="304800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/>
          </a:p>
        </p:txBody>
      </p:sp>
      <p:sp>
        <p:nvSpPr>
          <p:cNvPr id="10" name="Rounded Rectangle 9"/>
          <p:cNvSpPr/>
          <p:nvPr/>
        </p:nvSpPr>
        <p:spPr>
          <a:xfrm>
            <a:off x="6858000" y="2971800"/>
            <a:ext cx="1828800" cy="914400"/>
          </a:xfrm>
          <a:prstGeom prst="roundRect">
            <a:avLst/>
          </a:prstGeom>
          <a:solidFill>
            <a:schemeClr val="accent1">
              <a:lumMod val="20000"/>
              <a:lumOff val="8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r>
              <a:rPr lang="en-US" sz="2400" dirty="0">
                <a:solidFill>
                  <a:schemeClr val="tx1"/>
                </a:solidFill>
              </a:rPr>
              <a:t>Low-Res Image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554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/>
              <a:t>Gaussian pyramid</a:t>
            </a:r>
          </a:p>
        </p:txBody>
      </p:sp>
      <p:pic>
        <p:nvPicPr>
          <p:cNvPr id="23555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95388" y="990600"/>
            <a:ext cx="6119812" cy="5486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3556" name="TextBox 3"/>
          <p:cNvSpPr txBox="1">
            <a:spLocks noChangeArrowheads="1"/>
          </p:cNvSpPr>
          <p:nvPr/>
        </p:nvSpPr>
        <p:spPr bwMode="auto">
          <a:xfrm>
            <a:off x="7331075" y="6488113"/>
            <a:ext cx="1812925" cy="3698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/>
              <a:t>Source: Forsyth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1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/>
              <a:t>Laplacian filter</a:t>
            </a:r>
          </a:p>
        </p:txBody>
      </p:sp>
      <p:grpSp>
        <p:nvGrpSpPr>
          <p:cNvPr id="7172" name="Group 30"/>
          <p:cNvGrpSpPr>
            <a:grpSpLocks/>
          </p:cNvGrpSpPr>
          <p:nvPr/>
        </p:nvGrpSpPr>
        <p:grpSpPr bwMode="auto">
          <a:xfrm>
            <a:off x="152400" y="1447800"/>
            <a:ext cx="8839200" cy="4481513"/>
            <a:chOff x="144" y="1161"/>
            <a:chExt cx="5568" cy="2823"/>
          </a:xfrm>
        </p:grpSpPr>
        <p:graphicFrame>
          <p:nvGraphicFramePr>
            <p:cNvPr id="7170" name="Object 3"/>
            <p:cNvGraphicFramePr>
              <a:graphicFrameLocks noChangeAspect="1"/>
            </p:cNvGraphicFramePr>
            <p:nvPr/>
          </p:nvGraphicFramePr>
          <p:xfrm>
            <a:off x="2166" y="2447"/>
            <a:ext cx="1722" cy="1210"/>
          </p:xfrm>
          <a:graphic>
            <a:graphicData uri="http://schemas.openxmlformats.org/presentationml/2006/ole">
              <mc:AlternateContent xmlns:mc="http://schemas.openxmlformats.org/markup-compatibility/2006">
                <mc:Choice xmlns:v="urn:schemas-microsoft-com:vml" Requires="v">
                  <p:oleObj spid="_x0000_s7207" name="Photo Editor Photo" r:id="rId6" imgW="4133333" imgH="2905531" progId="MSPhotoEd.3">
                    <p:embed/>
                  </p:oleObj>
                </mc:Choice>
                <mc:Fallback>
                  <p:oleObj name="Photo Editor Photo" r:id="rId6" imgW="4133333" imgH="2905531" progId="MSPhotoEd.3">
                    <p:embed/>
                    <p:pic>
                      <p:nvPicPr>
                        <p:cNvPr id="0" name="Object 3"/>
                        <p:cNvPicPr>
                          <a:picLocks noChangeAspect="1" noChangeArrowheads="1"/>
                        </p:cNvPicPr>
                        <p:nvPr/>
                      </p:nvPicPr>
                      <p:blipFill>
                        <a:blip r:embed="rId7">
                          <a:extLst>
                            <a:ext uri="{28A0092B-C50C-407E-A947-70E740481C1C}">
                              <a14:useLocalDpi xmlns:a14="http://schemas.microsoft.com/office/drawing/2010/main" val="0"/>
                            </a:ext>
                          </a:extLst>
                        </a:blip>
                        <a:srcRect/>
                        <a:stretch>
                          <a:fillRect/>
                        </a:stretch>
                      </p:blipFill>
                      <p:spPr bwMode="auto">
                        <a:xfrm>
                          <a:off x="2166" y="2447"/>
                          <a:ext cx="1722" cy="1210"/>
                        </a:xfrm>
                        <a:prstGeom prst="rect">
                          <a:avLst/>
                        </a:prstGeom>
                        <a:noFill/>
                        <a:ln>
                          <a:noFill/>
                        </a:ln>
                        <a:effectLst/>
                        <a:extLst>
                          <a:ext uri="{909E8E84-426E-40DD-AFC4-6F175D3DCCD1}">
                            <a14:hiddenFill xmlns:a14="http://schemas.microsoft.com/office/drawing/2010/main">
                              <a:solidFill>
                                <a:schemeClr val="accent1"/>
                              </a:solidFill>
                            </a14:hiddenFill>
                          </a:ext>
                          <a:ext uri="{91240B29-F687-4F45-9708-019B960494DF}">
                            <a14:hiddenLine xmlns:a14="http://schemas.microsoft.com/office/drawing/2010/main" w="9525">
                              <a:solidFill>
                                <a:schemeClr val="tx1"/>
                              </a:solidFill>
                              <a:miter lim="800000"/>
                              <a:headEnd/>
                              <a:tailEnd/>
                            </a14:hiddenLine>
                          </a:ext>
                          <a:ext uri="{AF507438-7753-43E0-B8FC-AC1667EBCBE1}">
                            <a14:hiddenEffects xmlns:a14="http://schemas.microsoft.com/office/drawing/2010/main">
                              <a:effectLst>
                                <a:outerShdw dist="35921" dir="2700000" algn="ctr" rotWithShape="0">
                                  <a:schemeClr val="bg2"/>
                                </a:outerShdw>
                              </a:effectLst>
                            </a14:hiddenEffects>
                          </a:ext>
                        </a:extLst>
                      </p:spPr>
                    </p:pic>
                  </p:oleObj>
                </mc:Fallback>
              </mc:AlternateContent>
            </a:graphicData>
          </a:graphic>
        </p:graphicFrame>
        <p:sp>
          <p:nvSpPr>
            <p:cNvPr id="7174" name="Text Box 6"/>
            <p:cNvSpPr txBox="1">
              <a:spLocks noChangeArrowheads="1"/>
            </p:cNvSpPr>
            <p:nvPr/>
          </p:nvSpPr>
          <p:spPr bwMode="auto">
            <a:xfrm>
              <a:off x="2646" y="3714"/>
              <a:ext cx="724" cy="231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 eaLnBrk="0" hangingPunct="0">
                <a:defRPr>
                  <a:solidFill>
                    <a:schemeClr val="tx1"/>
                  </a:solidFill>
                  <a:latin typeface="Arial" charset="0"/>
                </a:defRPr>
              </a:lvl1pPr>
              <a:lvl2pPr marL="742950" indent="-285750" eaLnBrk="0" hangingPunct="0">
                <a:defRPr>
                  <a:solidFill>
                    <a:schemeClr val="tx1"/>
                  </a:solidFill>
                  <a:latin typeface="Arial" charset="0"/>
                </a:defRPr>
              </a:lvl2pPr>
              <a:lvl3pPr marL="1143000" indent="-228600" eaLnBrk="0" hangingPunct="0">
                <a:defRPr>
                  <a:solidFill>
                    <a:schemeClr val="tx1"/>
                  </a:solidFill>
                  <a:latin typeface="Arial" charset="0"/>
                </a:defRPr>
              </a:lvl3pPr>
              <a:lvl4pPr marL="1600200" indent="-228600" eaLnBrk="0" hangingPunct="0">
                <a:defRPr>
                  <a:solidFill>
                    <a:schemeClr val="tx1"/>
                  </a:solidFill>
                  <a:latin typeface="Arial" charset="0"/>
                </a:defRPr>
              </a:lvl4pPr>
              <a:lvl5pPr marL="2057400" indent="-228600" eaLnBrk="0" hangingPunct="0">
                <a:defRPr>
                  <a:solidFill>
                    <a:schemeClr val="tx1"/>
                  </a:solidFill>
                  <a:latin typeface="Arial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charset="0"/>
                </a:defRPr>
              </a:lvl9pPr>
            </a:lstStyle>
            <a:p>
              <a:pPr algn="ctr" eaLnBrk="1" hangingPunct="1"/>
              <a:r>
                <a:rPr lang="en-US"/>
                <a:t>Gaussian</a:t>
              </a:r>
            </a:p>
          </p:txBody>
        </p:sp>
        <p:grpSp>
          <p:nvGrpSpPr>
            <p:cNvPr id="7175" name="Group 17"/>
            <p:cNvGrpSpPr>
              <a:grpSpLocks/>
            </p:cNvGrpSpPr>
            <p:nvPr/>
          </p:nvGrpSpPr>
          <p:grpSpPr bwMode="auto">
            <a:xfrm>
              <a:off x="144" y="1161"/>
              <a:ext cx="1824" cy="2679"/>
              <a:chOff x="2064" y="576"/>
              <a:chExt cx="1824" cy="2679"/>
            </a:xfrm>
          </p:grpSpPr>
          <p:sp>
            <p:nvSpPr>
              <p:cNvPr id="7180" name="Freeform 7"/>
              <p:cNvSpPr>
                <a:spLocks/>
              </p:cNvSpPr>
              <p:nvPr/>
            </p:nvSpPr>
            <p:spPr bwMode="auto">
              <a:xfrm>
                <a:off x="2064" y="2304"/>
                <a:ext cx="1824" cy="672"/>
              </a:xfrm>
              <a:custGeom>
                <a:avLst/>
                <a:gdLst>
                  <a:gd name="T0" fmla="*/ 0 w 1824"/>
                  <a:gd name="T1" fmla="*/ 288 h 672"/>
                  <a:gd name="T2" fmla="*/ 816 w 1824"/>
                  <a:gd name="T3" fmla="*/ 672 h 672"/>
                  <a:gd name="T4" fmla="*/ 1824 w 1824"/>
                  <a:gd name="T5" fmla="*/ 384 h 672"/>
                  <a:gd name="T6" fmla="*/ 1008 w 1824"/>
                  <a:gd name="T7" fmla="*/ 0 h 672"/>
                  <a:gd name="T8" fmla="*/ 0 w 1824"/>
                  <a:gd name="T9" fmla="*/ 288 h 672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1824"/>
                  <a:gd name="T16" fmla="*/ 0 h 672"/>
                  <a:gd name="T17" fmla="*/ 1824 w 1824"/>
                  <a:gd name="T18" fmla="*/ 672 h 672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1824" h="672">
                    <a:moveTo>
                      <a:pt x="0" y="288"/>
                    </a:moveTo>
                    <a:lnTo>
                      <a:pt x="816" y="672"/>
                    </a:lnTo>
                    <a:lnTo>
                      <a:pt x="1824" y="384"/>
                    </a:lnTo>
                    <a:lnTo>
                      <a:pt x="1008" y="0"/>
                    </a:lnTo>
                    <a:lnTo>
                      <a:pt x="0" y="288"/>
                    </a:lnTo>
                    <a:close/>
                  </a:path>
                </a:pathLst>
              </a:custGeom>
              <a:solidFill>
                <a:srgbClr val="EAEAEA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181" name="Freeform 8"/>
              <p:cNvSpPr>
                <a:spLocks/>
              </p:cNvSpPr>
              <p:nvPr/>
            </p:nvSpPr>
            <p:spPr bwMode="auto">
              <a:xfrm>
                <a:off x="2880" y="576"/>
                <a:ext cx="144" cy="53"/>
              </a:xfrm>
              <a:custGeom>
                <a:avLst/>
                <a:gdLst>
                  <a:gd name="T0" fmla="*/ 0 w 1824"/>
                  <a:gd name="T1" fmla="*/ 0 h 672"/>
                  <a:gd name="T2" fmla="*/ 0 w 1824"/>
                  <a:gd name="T3" fmla="*/ 0 h 672"/>
                  <a:gd name="T4" fmla="*/ 0 w 1824"/>
                  <a:gd name="T5" fmla="*/ 0 h 672"/>
                  <a:gd name="T6" fmla="*/ 0 w 1824"/>
                  <a:gd name="T7" fmla="*/ 0 h 672"/>
                  <a:gd name="T8" fmla="*/ 0 w 1824"/>
                  <a:gd name="T9" fmla="*/ 0 h 672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1824"/>
                  <a:gd name="T16" fmla="*/ 0 h 672"/>
                  <a:gd name="T17" fmla="*/ 1824 w 1824"/>
                  <a:gd name="T18" fmla="*/ 672 h 672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1824" h="672">
                    <a:moveTo>
                      <a:pt x="0" y="288"/>
                    </a:moveTo>
                    <a:lnTo>
                      <a:pt x="816" y="672"/>
                    </a:lnTo>
                    <a:lnTo>
                      <a:pt x="1824" y="384"/>
                    </a:lnTo>
                    <a:lnTo>
                      <a:pt x="1008" y="0"/>
                    </a:lnTo>
                    <a:lnTo>
                      <a:pt x="0" y="288"/>
                    </a:lnTo>
                    <a:close/>
                  </a:path>
                </a:pathLst>
              </a:custGeom>
              <a:solidFill>
                <a:srgbClr val="EAEAEA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182" name="Line 9"/>
              <p:cNvSpPr>
                <a:spLocks noChangeShapeType="1"/>
              </p:cNvSpPr>
              <p:nvPr/>
            </p:nvSpPr>
            <p:spPr bwMode="auto">
              <a:xfrm>
                <a:off x="2880" y="606"/>
                <a:ext cx="0" cy="2025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183" name="Line 10"/>
              <p:cNvSpPr>
                <a:spLocks noChangeShapeType="1"/>
              </p:cNvSpPr>
              <p:nvPr/>
            </p:nvSpPr>
            <p:spPr bwMode="auto">
              <a:xfrm>
                <a:off x="3024" y="609"/>
                <a:ext cx="0" cy="2025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184" name="Line 11"/>
              <p:cNvSpPr>
                <a:spLocks noChangeShapeType="1"/>
              </p:cNvSpPr>
              <p:nvPr/>
            </p:nvSpPr>
            <p:spPr bwMode="auto">
              <a:xfrm>
                <a:off x="2952" y="630"/>
                <a:ext cx="0" cy="2025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185" name="Freeform 12"/>
              <p:cNvSpPr>
                <a:spLocks/>
              </p:cNvSpPr>
              <p:nvPr/>
            </p:nvSpPr>
            <p:spPr bwMode="auto">
              <a:xfrm>
                <a:off x="2880" y="596"/>
                <a:ext cx="72" cy="2060"/>
              </a:xfrm>
              <a:custGeom>
                <a:avLst/>
                <a:gdLst>
                  <a:gd name="T0" fmla="*/ 0 w 72"/>
                  <a:gd name="T1" fmla="*/ 2036 h 2060"/>
                  <a:gd name="T2" fmla="*/ 0 w 72"/>
                  <a:gd name="T3" fmla="*/ 0 h 2060"/>
                  <a:gd name="T4" fmla="*/ 72 w 72"/>
                  <a:gd name="T5" fmla="*/ 36 h 2060"/>
                  <a:gd name="T6" fmla="*/ 72 w 72"/>
                  <a:gd name="T7" fmla="*/ 2060 h 2060"/>
                  <a:gd name="T8" fmla="*/ 0 w 72"/>
                  <a:gd name="T9" fmla="*/ 2036 h 2060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72"/>
                  <a:gd name="T16" fmla="*/ 0 h 2060"/>
                  <a:gd name="T17" fmla="*/ 72 w 72"/>
                  <a:gd name="T18" fmla="*/ 2060 h 2060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72" h="2060">
                    <a:moveTo>
                      <a:pt x="0" y="2036"/>
                    </a:moveTo>
                    <a:lnTo>
                      <a:pt x="0" y="0"/>
                    </a:lnTo>
                    <a:lnTo>
                      <a:pt x="72" y="36"/>
                    </a:lnTo>
                    <a:lnTo>
                      <a:pt x="72" y="2060"/>
                    </a:lnTo>
                    <a:lnTo>
                      <a:pt x="0" y="2036"/>
                    </a:lnTo>
                    <a:close/>
                  </a:path>
                </a:pathLst>
              </a:custGeom>
              <a:solidFill>
                <a:srgbClr val="EAEAEA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186" name="Freeform 13"/>
              <p:cNvSpPr>
                <a:spLocks/>
              </p:cNvSpPr>
              <p:nvPr/>
            </p:nvSpPr>
            <p:spPr bwMode="auto">
              <a:xfrm>
                <a:off x="2952" y="608"/>
                <a:ext cx="72" cy="2044"/>
              </a:xfrm>
              <a:custGeom>
                <a:avLst/>
                <a:gdLst>
                  <a:gd name="T0" fmla="*/ 0 w 72"/>
                  <a:gd name="T1" fmla="*/ 16 h 2044"/>
                  <a:gd name="T2" fmla="*/ 0 w 72"/>
                  <a:gd name="T3" fmla="*/ 2044 h 2044"/>
                  <a:gd name="T4" fmla="*/ 72 w 72"/>
                  <a:gd name="T5" fmla="*/ 2016 h 2044"/>
                  <a:gd name="T6" fmla="*/ 72 w 72"/>
                  <a:gd name="T7" fmla="*/ 0 h 2044"/>
                  <a:gd name="T8" fmla="*/ 0 w 72"/>
                  <a:gd name="T9" fmla="*/ 16 h 2044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72"/>
                  <a:gd name="T16" fmla="*/ 0 h 2044"/>
                  <a:gd name="T17" fmla="*/ 72 w 72"/>
                  <a:gd name="T18" fmla="*/ 2044 h 2044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72" h="2044">
                    <a:moveTo>
                      <a:pt x="0" y="16"/>
                    </a:moveTo>
                    <a:lnTo>
                      <a:pt x="0" y="2044"/>
                    </a:lnTo>
                    <a:lnTo>
                      <a:pt x="72" y="2016"/>
                    </a:lnTo>
                    <a:lnTo>
                      <a:pt x="72" y="0"/>
                    </a:lnTo>
                    <a:lnTo>
                      <a:pt x="0" y="16"/>
                    </a:lnTo>
                    <a:close/>
                  </a:path>
                </a:pathLst>
              </a:custGeom>
              <a:solidFill>
                <a:srgbClr val="EAEAEA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187" name="Text Box 14"/>
              <p:cNvSpPr txBox="1">
                <a:spLocks noChangeArrowheads="1"/>
              </p:cNvSpPr>
              <p:nvPr/>
            </p:nvSpPr>
            <p:spPr bwMode="auto">
              <a:xfrm>
                <a:off x="2508" y="3024"/>
                <a:ext cx="884" cy="231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 eaLnBrk="0" hangingPunct="0">
                  <a:defRPr>
                    <a:solidFill>
                      <a:schemeClr val="tx1"/>
                    </a:solidFill>
                    <a:latin typeface="Arial" charset="0"/>
                  </a:defRPr>
                </a:lvl1pPr>
                <a:lvl2pPr marL="742950" indent="-285750" eaLnBrk="0" hangingPunct="0">
                  <a:defRPr>
                    <a:solidFill>
                      <a:schemeClr val="tx1"/>
                    </a:solidFill>
                    <a:latin typeface="Arial" charset="0"/>
                  </a:defRPr>
                </a:lvl2pPr>
                <a:lvl3pPr marL="1143000" indent="-228600" eaLnBrk="0" hangingPunct="0">
                  <a:defRPr>
                    <a:solidFill>
                      <a:schemeClr val="tx1"/>
                    </a:solidFill>
                    <a:latin typeface="Arial" charset="0"/>
                  </a:defRPr>
                </a:lvl3pPr>
                <a:lvl4pPr marL="1600200" indent="-228600" eaLnBrk="0" hangingPunct="0">
                  <a:defRPr>
                    <a:solidFill>
                      <a:schemeClr val="tx1"/>
                    </a:solidFill>
                    <a:latin typeface="Arial" charset="0"/>
                  </a:defRPr>
                </a:lvl4pPr>
                <a:lvl5pPr marL="2057400" indent="-228600" eaLnBrk="0" hangingPunct="0">
                  <a:defRPr>
                    <a:solidFill>
                      <a:schemeClr val="tx1"/>
                    </a:solidFill>
                    <a:latin typeface="Arial" charset="0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charset="0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charset="0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charset="0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charset="0"/>
                  </a:defRPr>
                </a:lvl9pPr>
              </a:lstStyle>
              <a:p>
                <a:pPr algn="ctr" eaLnBrk="1" hangingPunct="1"/>
                <a:r>
                  <a:rPr lang="en-US"/>
                  <a:t>unit impulse</a:t>
                </a:r>
              </a:p>
            </p:txBody>
          </p:sp>
        </p:grpSp>
        <p:pic>
          <p:nvPicPr>
            <p:cNvPr id="7176" name="Picture 15" descr="Edittex"/>
            <p:cNvPicPr>
              <a:picLocks noChangeAspect="1" noChangeArrowheads="1"/>
            </p:cNvPicPr>
            <p:nvPr>
              <p:custDataLst>
                <p:tags r:id="rId2"/>
              </p:custDataLst>
            </p:nvPr>
          </p:nvPicPr>
          <p:blipFill>
            <a:blip r:embed="rId8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968" y="2807"/>
              <a:ext cx="288" cy="4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pic>
          <p:nvPicPr>
            <p:cNvPr id="7177" name="Picture 20" descr="log"/>
            <p:cNvPicPr>
              <a:picLocks noChangeAspect="1" noChangeArrowheads="1"/>
            </p:cNvPicPr>
            <p:nvPr/>
          </p:nvPicPr>
          <p:blipFill>
            <a:blip r:embed="rId9">
              <a:lum contrast="20000"/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4032" y="2361"/>
              <a:ext cx="1680" cy="1606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pic>
          <p:nvPicPr>
            <p:cNvPr id="7178" name="Picture 16" descr="Edittex"/>
            <p:cNvPicPr>
              <a:picLocks noChangeAspect="1" noChangeArrowheads="1"/>
            </p:cNvPicPr>
            <p:nvPr>
              <p:custDataLst>
                <p:tags r:id="rId3"/>
              </p:custDataLst>
            </p:nvPr>
          </p:nvPicPr>
          <p:blipFill>
            <a:blip r:embed="rId10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823" y="2731"/>
              <a:ext cx="338" cy="246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7179" name="Text Box 5"/>
            <p:cNvSpPr txBox="1">
              <a:spLocks noChangeArrowheads="1"/>
            </p:cNvSpPr>
            <p:nvPr/>
          </p:nvSpPr>
          <p:spPr bwMode="auto">
            <a:xfrm>
              <a:off x="4076" y="3753"/>
              <a:ext cx="1540" cy="231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 eaLnBrk="0" hangingPunct="0">
                <a:defRPr>
                  <a:solidFill>
                    <a:schemeClr val="tx1"/>
                  </a:solidFill>
                  <a:latin typeface="Arial" charset="0"/>
                </a:defRPr>
              </a:lvl1pPr>
              <a:lvl2pPr marL="742950" indent="-285750" eaLnBrk="0" hangingPunct="0">
                <a:defRPr>
                  <a:solidFill>
                    <a:schemeClr val="tx1"/>
                  </a:solidFill>
                  <a:latin typeface="Arial" charset="0"/>
                </a:defRPr>
              </a:lvl2pPr>
              <a:lvl3pPr marL="1143000" indent="-228600" eaLnBrk="0" hangingPunct="0">
                <a:defRPr>
                  <a:solidFill>
                    <a:schemeClr val="tx1"/>
                  </a:solidFill>
                  <a:latin typeface="Arial" charset="0"/>
                </a:defRPr>
              </a:lvl3pPr>
              <a:lvl4pPr marL="1600200" indent="-228600" eaLnBrk="0" hangingPunct="0">
                <a:defRPr>
                  <a:solidFill>
                    <a:schemeClr val="tx1"/>
                  </a:solidFill>
                  <a:latin typeface="Arial" charset="0"/>
                </a:defRPr>
              </a:lvl4pPr>
              <a:lvl5pPr marL="2057400" indent="-228600" eaLnBrk="0" hangingPunct="0">
                <a:defRPr>
                  <a:solidFill>
                    <a:schemeClr val="tx1"/>
                  </a:solidFill>
                  <a:latin typeface="Arial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charset="0"/>
                </a:defRPr>
              </a:lvl9pPr>
            </a:lstStyle>
            <a:p>
              <a:pPr algn="ctr" eaLnBrk="1" hangingPunct="1"/>
              <a:r>
                <a:rPr lang="en-US"/>
                <a:t>Laplacian of Gaussian</a:t>
              </a:r>
            </a:p>
          </p:txBody>
        </p:sp>
      </p:grpSp>
      <p:sp>
        <p:nvSpPr>
          <p:cNvPr id="7173" name="TextBox 25"/>
          <p:cNvSpPr txBox="1">
            <a:spLocks noChangeArrowheads="1"/>
          </p:cNvSpPr>
          <p:nvPr/>
        </p:nvSpPr>
        <p:spPr bwMode="auto">
          <a:xfrm>
            <a:off x="7177088" y="6488113"/>
            <a:ext cx="1966912" cy="3698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/>
              <a:t>Source: Lazebnik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578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/>
              <a:t>Laplacian pyramid</a:t>
            </a:r>
          </a:p>
        </p:txBody>
      </p:sp>
      <p:pic>
        <p:nvPicPr>
          <p:cNvPr id="24579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371600" y="1066800"/>
            <a:ext cx="5868988" cy="53117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4580" name="TextBox 3"/>
          <p:cNvSpPr txBox="1">
            <a:spLocks noChangeArrowheads="1"/>
          </p:cNvSpPr>
          <p:nvPr/>
        </p:nvSpPr>
        <p:spPr bwMode="auto">
          <a:xfrm>
            <a:off x="7331075" y="6488113"/>
            <a:ext cx="1812925" cy="3698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/>
              <a:t>Source: Forsyth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60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/>
              <a:t>Computing Gaussian/Laplacian Pyramid</a:t>
            </a:r>
          </a:p>
        </p:txBody>
      </p:sp>
      <p:pic>
        <p:nvPicPr>
          <p:cNvPr id="25603" name="Picture 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3889" t="37556" r="44444" b="21555"/>
          <a:stretch>
            <a:fillRect/>
          </a:stretch>
        </p:blipFill>
        <p:spPr bwMode="auto">
          <a:xfrm>
            <a:off x="609600" y="1219200"/>
            <a:ext cx="7826375" cy="4800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5604" name="TextBox 5"/>
          <p:cNvSpPr txBox="1">
            <a:spLocks noChangeArrowheads="1"/>
          </p:cNvSpPr>
          <p:nvPr/>
        </p:nvSpPr>
        <p:spPr bwMode="auto">
          <a:xfrm>
            <a:off x="3078163" y="6550025"/>
            <a:ext cx="6065837" cy="3079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 sz="1400"/>
              <a:t>http://sepwww.stanford.edu/~morgan/texturematch/paper_html/node3.html</a:t>
            </a:r>
          </a:p>
        </p:txBody>
      </p:sp>
      <p:sp>
        <p:nvSpPr>
          <p:cNvPr id="7" name="TextBox 6"/>
          <p:cNvSpPr txBox="1">
            <a:spLocks noChangeArrowheads="1"/>
          </p:cNvSpPr>
          <p:nvPr/>
        </p:nvSpPr>
        <p:spPr bwMode="auto">
          <a:xfrm>
            <a:off x="4343400" y="4953000"/>
            <a:ext cx="4495800" cy="8302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 sz="2400"/>
              <a:t>Can we reconstruct the original from the laplacian pyramid?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/>
    </p:bld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626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/>
              <a:t>Hybrid Image in Laplacian Pyramid</a:t>
            </a:r>
          </a:p>
        </p:txBody>
      </p:sp>
      <p:pic>
        <p:nvPicPr>
          <p:cNvPr id="26627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2881" t="13086" r="32829" b="31296"/>
          <a:stretch>
            <a:fillRect/>
          </a:stretch>
        </p:blipFill>
        <p:spPr bwMode="auto">
          <a:xfrm>
            <a:off x="381000" y="1905000"/>
            <a:ext cx="8594725" cy="4953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6628" name="TextBox 4"/>
          <p:cNvSpPr txBox="1">
            <a:spLocks noChangeArrowheads="1"/>
          </p:cNvSpPr>
          <p:nvPr/>
        </p:nvSpPr>
        <p:spPr bwMode="auto">
          <a:xfrm>
            <a:off x="685800" y="1371600"/>
            <a:ext cx="3590925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/>
              <a:t>High frequency </a:t>
            </a:r>
            <a:r>
              <a:rPr lang="en-US">
                <a:sym typeface="Wingdings" pitchFamily="2" charset="2"/>
              </a:rPr>
              <a:t> Low frequency</a:t>
            </a:r>
            <a:endParaRPr lang="en-US"/>
          </a:p>
        </p:txBody>
      </p:sp>
      <p:sp>
        <p:nvSpPr>
          <p:cNvPr id="26629" name="TextBox 5"/>
          <p:cNvSpPr txBox="1">
            <a:spLocks noChangeArrowheads="1"/>
          </p:cNvSpPr>
          <p:nvPr/>
        </p:nvSpPr>
        <p:spPr bwMode="auto">
          <a:xfrm>
            <a:off x="4724400" y="990600"/>
            <a:ext cx="3521075" cy="4619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 sz="2400">
                <a:solidFill>
                  <a:srgbClr val="FF0000"/>
                </a:solidFill>
              </a:rPr>
              <a:t>Extra points for project 1</a:t>
            </a:r>
          </a:p>
        </p:txBody>
      </p:sp>
    </p:spTree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8674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154613" y="1066800"/>
            <a:ext cx="3989387" cy="2971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8675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/>
              <a:t>Coarse-to-fine Image Registration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idx="1"/>
          </p:nvPr>
        </p:nvSpPr>
        <p:spPr>
          <a:xfrm>
            <a:off x="474785" y="1295400"/>
            <a:ext cx="4697413" cy="5105400"/>
          </a:xfrm>
        </p:spPr>
        <p:txBody>
          <a:bodyPr>
            <a:normAutofit lnSpcReduction="10000"/>
          </a:bodyPr>
          <a:lstStyle/>
          <a:p>
            <a:pPr marL="514350" indent="-514350" eaLnBrk="1" hangingPunct="1">
              <a:buFont typeface="+mj-lt"/>
              <a:buAutoNum type="arabicPeriod"/>
              <a:defRPr/>
            </a:pPr>
            <a:r>
              <a:rPr lang="en-US" sz="2400" dirty="0" smtClean="0"/>
              <a:t>Compute Gaussian pyramid</a:t>
            </a:r>
          </a:p>
          <a:p>
            <a:pPr marL="514350" indent="-514350" eaLnBrk="1" hangingPunct="1">
              <a:buFont typeface="+mj-lt"/>
              <a:buAutoNum type="arabicPeriod"/>
              <a:defRPr/>
            </a:pPr>
            <a:r>
              <a:rPr lang="en-US" sz="2400" dirty="0" smtClean="0"/>
              <a:t>Align with coarse pyramid</a:t>
            </a:r>
          </a:p>
          <a:p>
            <a:pPr marL="914400" lvl="1" indent="-514350" eaLnBrk="1" hangingPunct="1">
              <a:defRPr/>
            </a:pPr>
            <a:r>
              <a:rPr lang="en-US" sz="2000" dirty="0" smtClean="0"/>
              <a:t>Find minimum SSD position</a:t>
            </a:r>
          </a:p>
          <a:p>
            <a:pPr marL="514350" indent="-514350" eaLnBrk="1" hangingPunct="1">
              <a:buFont typeface="+mj-lt"/>
              <a:buAutoNum type="arabicPeriod"/>
              <a:defRPr/>
            </a:pPr>
            <a:r>
              <a:rPr lang="en-US" sz="2400" dirty="0" smtClean="0"/>
              <a:t>Successively align with finer pyramids</a:t>
            </a:r>
          </a:p>
          <a:p>
            <a:pPr marL="914400" lvl="1" indent="-514350" eaLnBrk="1" hangingPunct="1">
              <a:defRPr/>
            </a:pPr>
            <a:r>
              <a:rPr lang="en-US" sz="2000" dirty="0" smtClean="0"/>
              <a:t>Search small range (e.g., 5x5) centered around position determined at coarser scale</a:t>
            </a:r>
          </a:p>
          <a:p>
            <a:pPr marL="914400" lvl="1" indent="-514350" eaLnBrk="1" hangingPunct="1">
              <a:defRPr/>
            </a:pPr>
            <a:endParaRPr lang="en-US" sz="2000" dirty="0" smtClean="0"/>
          </a:p>
          <a:p>
            <a:pPr marL="914400" lvl="1" indent="-514350" eaLnBrk="1" hangingPunct="1">
              <a:defRPr/>
            </a:pPr>
            <a:endParaRPr lang="en-US" sz="2000" dirty="0" smtClean="0"/>
          </a:p>
          <a:p>
            <a:pPr marL="514350" indent="-514350" eaLnBrk="1" hangingPunct="1">
              <a:buFont typeface="Arial" charset="0"/>
              <a:buNone/>
              <a:defRPr/>
            </a:pPr>
            <a:r>
              <a:rPr lang="en-US" sz="2400" dirty="0" smtClean="0"/>
              <a:t>Why is this faster?</a:t>
            </a:r>
          </a:p>
          <a:p>
            <a:pPr marL="514350" indent="-514350" eaLnBrk="1" hangingPunct="1">
              <a:buFont typeface="Arial" charset="0"/>
              <a:buNone/>
              <a:defRPr/>
            </a:pPr>
            <a:endParaRPr lang="en-US" sz="2400" dirty="0" smtClean="0"/>
          </a:p>
          <a:p>
            <a:pPr marL="0" indent="-514350" eaLnBrk="1" hangingPunct="1">
              <a:buFont typeface="Arial" charset="0"/>
              <a:buNone/>
              <a:defRPr/>
            </a:pPr>
            <a:r>
              <a:rPr lang="en-US" sz="2400" dirty="0" smtClean="0"/>
              <a:t>Are we guaranteed to get the same result?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 nodeType="clickPar">
                      <p:stCondLst>
                        <p:cond delay="indefinite"/>
                      </p:stCondLst>
                      <p:childTnLst>
                        <p:par>
                          <p:cTn id="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698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/>
              <a:t>Question</a:t>
            </a:r>
          </a:p>
        </p:txBody>
      </p:sp>
      <p:sp>
        <p:nvSpPr>
          <p:cNvPr id="26627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eaLnBrk="1" hangingPunct="1">
              <a:buFont typeface="Arial" charset="0"/>
              <a:buNone/>
            </a:pPr>
            <a:endParaRPr lang="en-US" dirty="0" smtClean="0"/>
          </a:p>
          <a:p>
            <a:pPr eaLnBrk="1" hangingPunct="1">
              <a:buFont typeface="Arial" charset="0"/>
              <a:buNone/>
            </a:pPr>
            <a:endParaRPr lang="en-US" dirty="0" smtClean="0"/>
          </a:p>
          <a:p>
            <a:pPr eaLnBrk="1" hangingPunct="1">
              <a:buFont typeface="Arial" charset="0"/>
              <a:buNone/>
            </a:pPr>
            <a:r>
              <a:rPr lang="en-US" dirty="0" smtClean="0"/>
              <a:t>	Can you align the images using the FFT?</a:t>
            </a:r>
          </a:p>
          <a:p>
            <a:pPr eaLnBrk="1" hangingPunct="1">
              <a:buFont typeface="Arial" charset="0"/>
              <a:buNone/>
            </a:pPr>
            <a:endParaRPr lang="en-US" dirty="0" smtClean="0"/>
          </a:p>
          <a:p>
            <a:pPr eaLnBrk="1" hangingPunct="1">
              <a:buFont typeface="Arial" charset="0"/>
              <a:buNone/>
            </a:pPr>
            <a:r>
              <a:rPr lang="en-US" dirty="0" smtClean="0"/>
              <a:t>	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8229600" cy="4373563"/>
          </a:xfrm>
        </p:spPr>
        <p:txBody>
          <a:bodyPr/>
          <a:lstStyle/>
          <a:p>
            <a:pPr marL="0" eaLnBrk="1" hangingPunct="1">
              <a:buFont typeface="Arial" charset="0"/>
              <a:buNone/>
              <a:defRPr/>
            </a:pPr>
            <a:r>
              <a:rPr lang="en-US" b="1" dirty="0" smtClean="0">
                <a:solidFill>
                  <a:schemeClr val="tx2">
                    <a:lumMod val="75000"/>
                  </a:schemeClr>
                </a:solidFill>
              </a:rPr>
              <a:t>How is it that a 4MP image can be compressed to a few hundred KB without a noticeable change?</a:t>
            </a:r>
            <a:endParaRPr lang="en-US" b="1" dirty="0">
              <a:solidFill>
                <a:schemeClr val="tx2">
                  <a:lumMod val="75000"/>
                </a:schemeClr>
              </a:solidFill>
            </a:endParaRPr>
          </a:p>
        </p:txBody>
      </p:sp>
      <p:sp>
        <p:nvSpPr>
          <p:cNvPr id="30724" name="TextBox 5"/>
          <p:cNvSpPr txBox="1">
            <a:spLocks noChangeArrowheads="1"/>
          </p:cNvSpPr>
          <p:nvPr/>
        </p:nvSpPr>
        <p:spPr bwMode="auto">
          <a:xfrm>
            <a:off x="3352800" y="0"/>
            <a:ext cx="2598738" cy="584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 sz="3200"/>
              <a:t>Compression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5" name="Rectangle 2"/>
          <p:cNvSpPr>
            <a:spLocks noGrp="1" noChangeArrowheads="1"/>
          </p:cNvSpPr>
          <p:nvPr>
            <p:ph type="title"/>
          </p:nvPr>
        </p:nvSpPr>
        <p:spPr>
          <a:xfrm>
            <a:off x="685800" y="76200"/>
            <a:ext cx="8229600" cy="838200"/>
          </a:xfrm>
        </p:spPr>
        <p:txBody>
          <a:bodyPr/>
          <a:lstStyle/>
          <a:p>
            <a:pPr eaLnBrk="1" hangingPunct="1"/>
            <a:r>
              <a:rPr lang="en-US" smtClean="0"/>
              <a:t>Lossy Image Compression (JPEG)</a:t>
            </a:r>
          </a:p>
        </p:txBody>
      </p:sp>
      <p:graphicFrame>
        <p:nvGraphicFramePr>
          <p:cNvPr id="8194" name="Object 4"/>
          <p:cNvGraphicFramePr>
            <a:graphicFrameLocks noChangeAspect="1"/>
          </p:cNvGraphicFramePr>
          <p:nvPr/>
        </p:nvGraphicFramePr>
        <p:xfrm>
          <a:off x="3606800" y="1511300"/>
          <a:ext cx="4572000" cy="45291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8218" name="Bitmap Image" r:id="rId3" imgW="4990476" imgH="4944165" progId="Paint.Picture">
                  <p:embed/>
                </p:oleObj>
              </mc:Choice>
              <mc:Fallback>
                <p:oleObj name="Bitmap Image" r:id="rId3" imgW="4990476" imgH="4944165" progId="Paint.Picture">
                  <p:embed/>
                  <p:pic>
                    <p:nvPicPr>
                      <p:cNvPr id="0" name="Object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606800" y="1511300"/>
                        <a:ext cx="4572000" cy="4529138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12700" cap="sq">
                            <a:solidFill>
                              <a:schemeClr val="tx1"/>
                            </a:solidFill>
                            <a:miter lim="800000"/>
                            <a:headEnd type="none" w="sm" len="sm"/>
                            <a:tailEnd type="none" w="sm" len="sm"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pic>
        <p:nvPicPr>
          <p:cNvPr id="8196" name="Picture 5" descr="dct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87375" y="2397125"/>
            <a:ext cx="2533650" cy="2647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8197" name="Rectangle 6"/>
          <p:cNvSpPr>
            <a:spLocks noChangeArrowheads="1"/>
          </p:cNvSpPr>
          <p:nvPr/>
        </p:nvSpPr>
        <p:spPr bwMode="auto">
          <a:xfrm>
            <a:off x="1066800" y="6096000"/>
            <a:ext cx="64897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/>
          <a:p>
            <a:r>
              <a:rPr lang="en-US">
                <a:solidFill>
                  <a:schemeClr val="tx2"/>
                </a:solidFill>
              </a:rPr>
              <a:t>Block-based Discrete Cosine Transform (DCT)</a:t>
            </a:r>
          </a:p>
        </p:txBody>
      </p:sp>
      <p:sp>
        <p:nvSpPr>
          <p:cNvPr id="6" name="TextBox 5"/>
          <p:cNvSpPr txBox="1"/>
          <p:nvPr/>
        </p:nvSpPr>
        <p:spPr>
          <a:xfrm>
            <a:off x="7664450" y="6488113"/>
            <a:ext cx="1479550" cy="369887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>
              <a:defRPr/>
            </a:pPr>
            <a:r>
              <a:rPr lang="en-US" dirty="0">
                <a:solidFill>
                  <a:schemeClr val="bg1">
                    <a:lumMod val="50000"/>
                  </a:schemeClr>
                </a:solidFill>
              </a:rPr>
              <a:t>Slides: Efros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746" name="Rectangle 2"/>
          <p:cNvSpPr>
            <a:spLocks noGrp="1" noChangeArrowheads="1"/>
          </p:cNvSpPr>
          <p:nvPr>
            <p:ph type="title"/>
          </p:nvPr>
        </p:nvSpPr>
        <p:spPr>
          <a:noFill/>
        </p:spPr>
        <p:txBody>
          <a:bodyPr/>
          <a:lstStyle/>
          <a:p>
            <a:pPr eaLnBrk="1" hangingPunct="1"/>
            <a:r>
              <a:rPr lang="en-US" smtClean="0"/>
              <a:t>Using DCT in JPEG </a:t>
            </a:r>
            <a:r>
              <a:rPr lang="en-US" smtClean="0">
                <a:solidFill>
                  <a:schemeClr val="accent2"/>
                </a:solidFill>
                <a:latin typeface="Comic Sans MS" pitchFamily="66" charset="0"/>
              </a:rPr>
              <a:t>  </a:t>
            </a:r>
          </a:p>
        </p:txBody>
      </p:sp>
      <p:sp>
        <p:nvSpPr>
          <p:cNvPr id="3174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/>
            <a:r>
              <a:rPr lang="en-US" smtClean="0"/>
              <a:t>The first coefficient </a:t>
            </a:r>
            <a:r>
              <a:rPr lang="en-US" smtClean="0">
                <a:latin typeface="Times New Roman" pitchFamily="18" charset="0"/>
                <a:cs typeface="Times New Roman" pitchFamily="18" charset="0"/>
              </a:rPr>
              <a:t>B(0,0)</a:t>
            </a:r>
            <a:r>
              <a:rPr lang="en-US" smtClean="0"/>
              <a:t> is the DC component, the average intensity</a:t>
            </a:r>
          </a:p>
          <a:p>
            <a:pPr eaLnBrk="1" hangingPunct="1"/>
            <a:r>
              <a:rPr lang="en-US" smtClean="0"/>
              <a:t>The top-left coeffs represent low frequencies, the bottom right – high frequencies</a:t>
            </a:r>
          </a:p>
          <a:p>
            <a:pPr eaLnBrk="1" hangingPunct="1"/>
            <a:endParaRPr lang="en-US" smtClean="0"/>
          </a:p>
        </p:txBody>
      </p:sp>
      <p:pic>
        <p:nvPicPr>
          <p:cNvPr id="31748" name="Picture 4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724400" y="3581400"/>
            <a:ext cx="2667000" cy="26400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 cap="sq">
                <a:solidFill>
                  <a:srgbClr val="000000"/>
                </a:solidFill>
                <a:miter lim="800000"/>
                <a:headEnd type="none" w="sm" len="sm"/>
                <a:tailEnd type="none" w="sm" len="sm"/>
              </a14:hiddenLine>
            </a:ext>
          </a:extLst>
        </p:spPr>
      </p:pic>
      <p:pic>
        <p:nvPicPr>
          <p:cNvPr id="31749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24000" y="3505200"/>
            <a:ext cx="2819400" cy="27924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770" name="Rectangle 2"/>
          <p:cNvSpPr>
            <a:spLocks noGrp="1" noChangeArrowheads="1"/>
          </p:cNvSpPr>
          <p:nvPr>
            <p:ph type="title"/>
          </p:nvPr>
        </p:nvSpPr>
        <p:spPr>
          <a:noFill/>
        </p:spPr>
        <p:txBody>
          <a:bodyPr/>
          <a:lstStyle/>
          <a:p>
            <a:pPr eaLnBrk="1" hangingPunct="1"/>
            <a:r>
              <a:rPr lang="en-US" smtClean="0"/>
              <a:t>Image compression using DCT</a:t>
            </a:r>
            <a:endParaRPr lang="en-US" smtClean="0">
              <a:solidFill>
                <a:schemeClr val="accent2"/>
              </a:solidFill>
              <a:latin typeface="Comic Sans MS" pitchFamily="66" charset="0"/>
            </a:endParaRPr>
          </a:p>
        </p:txBody>
      </p:sp>
      <p:sp>
        <p:nvSpPr>
          <p:cNvPr id="3277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/>
            <a:r>
              <a:rPr lang="en-US" sz="2400" smtClean="0">
                <a:sym typeface="Wingdings" pitchFamily="2" charset="2"/>
              </a:rPr>
              <a:t>Quantize </a:t>
            </a:r>
          </a:p>
          <a:p>
            <a:pPr lvl="1" eaLnBrk="1" hangingPunct="1"/>
            <a:r>
              <a:rPr lang="en-US" sz="2000" smtClean="0">
                <a:sym typeface="Wingdings" pitchFamily="2" charset="2"/>
              </a:rPr>
              <a:t>More coarsely for high frequencies (which also tend to have smaller values)</a:t>
            </a:r>
          </a:p>
          <a:p>
            <a:pPr lvl="1" eaLnBrk="1" hangingPunct="1"/>
            <a:r>
              <a:rPr lang="en-US" sz="2000" smtClean="0">
                <a:sym typeface="Wingdings" pitchFamily="2" charset="2"/>
              </a:rPr>
              <a:t>Many quantized high frequency values will be zero</a:t>
            </a:r>
          </a:p>
          <a:p>
            <a:pPr eaLnBrk="1" hangingPunct="1"/>
            <a:r>
              <a:rPr lang="en-US" sz="2400" smtClean="0">
                <a:sym typeface="Wingdings" pitchFamily="2" charset="2"/>
              </a:rPr>
              <a:t>Encode</a:t>
            </a:r>
          </a:p>
          <a:p>
            <a:pPr lvl="1" eaLnBrk="1" hangingPunct="1"/>
            <a:r>
              <a:rPr lang="en-US" sz="2000" smtClean="0">
                <a:sym typeface="Wingdings" pitchFamily="2" charset="2"/>
              </a:rPr>
              <a:t>Can decode with inverse dct</a:t>
            </a:r>
          </a:p>
        </p:txBody>
      </p:sp>
      <p:pic>
        <p:nvPicPr>
          <p:cNvPr id="32772" name="Picture 8" descr="G=&#10;\begin{array}{c}&#10;u \\&#10;\longrightarrow \\&#10;\left[&#10;\begin{array}{rrrrrrrr}&#10; -415.38 &amp; -30.19 &amp; -61.20 &amp;  27.24 &amp;  56.13 &amp; -20.10 &amp; -2.39 &amp;  0.46 \\&#10;    4.47 &amp; -21.86 &amp; -60.76 &amp;  10.25 &amp;  13.15 &amp;  -7.09 &amp; -8.54 &amp;  4.88 \\&#10;  -46.83 &amp;   7.37 &amp;  77.13 &amp; -24.56 &amp; -28.91 &amp;   9.93 &amp;  5.42 &amp; -5.65 \\&#10;  -48.53 &amp;  12.07 &amp;  34.10 &amp; -14.76 &amp; -10.24 &amp;   6.30 &amp;  1.83 &amp;  1.95 \\&#10;   12.12 &amp;  -6.55 &amp; -13.20 &amp;  -3.95 &amp;  -1.88 &amp;   1.75 &amp; -2.79 &amp;  3.14 \\&#10;   -7.73 &amp;   2.91 &amp;   2.38 &amp;  -5.94 &amp;  -2.38 &amp;   0.94 &amp;  4.30 &amp;  1.85 \\&#10;   -1.03 &amp;   0.18 &amp;   0.42 &amp;  -2.42 &amp;  -0.88 &amp;  -3.02 &amp;  4.12 &amp; -0.66 \\&#10;   -0.17 &amp;   0.14 &amp;  -1.07 &amp;  -4.19 &amp;  -1.17 &amp;  -0.10 &amp;  0.50 &amp;  1.68&#10;\end{array}&#10;\right]&#10;\end{array}&#10;\Bigg\downarrow v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2400" y="3343275"/>
            <a:ext cx="4899025" cy="16097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2773" name="Picture 10" descr="Q=&#10;\begin{bmatrix}&#10; 16 &amp; 11 &amp; 10 &amp; 16 &amp; 24 &amp; 40 &amp; 51 &amp; 61 \\&#10; 12 &amp; 12 &amp; 14 &amp; 19 &amp; 26 &amp; 58 &amp; 60 &amp; 55 \\&#10; 14 &amp; 13 &amp; 16 &amp; 24 &amp; 40 &amp; 57 &amp; 69 &amp; 56 \\&#10; 14 &amp; 17 &amp; 22 &amp; 29 &amp; 51 &amp; 87 &amp; 80 &amp; 62 \\&#10; 18 &amp; 22 &amp; 37 &amp; 56 &amp; 68 &amp; 109 &amp; 103 &amp; 77 \\&#10; 24 &amp; 35 &amp; 55 &amp; 64 &amp; 81 &amp; 104 &amp; 113 &amp; 92 \\&#10; 49 &amp; 64 &amp; 78 &amp; 87 &amp; 103 &amp; 121 &amp; 120 &amp; 101 \\&#10; 72 &amp; 92 &amp; 95 &amp; 98 &amp; 112 &amp; 100 &amp; 103 &amp; 99&#10;\end{bmatrix}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410200" y="4343400"/>
            <a:ext cx="3200400" cy="16478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2774" name="Picture 12" descr="B=&#10;\left[&#10;\begin{array}{rrrrrrrr}&#10; -26 &amp; -3 &amp; -6 &amp; 2 &amp; 2 &amp; -1 &amp; 0 &amp; 0 \\&#10; 0 &amp; -2 &amp; -4 &amp; 1 &amp; 1 &amp; 0 &amp; 0 &amp; 0 \\&#10; -3 &amp; 1 &amp; 5 &amp; -1 &amp; -1 &amp; 0 &amp; 0 &amp; 0 \\&#10; -3 &amp; 1 &amp; 2 &amp; -1 &amp; 0 &amp; 0 &amp; 0 &amp; 0 \\&#10; 1 &amp; 0 &amp; 0 &amp; 0 &amp; 0 &amp; 0 &amp; 0 &amp; 0 \\&#10; 0 &amp; 0 &amp; 0 &amp; 0 &amp; 0 &amp; 0 &amp; 0 &amp; 0 \\&#10; 0 &amp; 0 &amp; 0 &amp; 0 &amp; 0 &amp; 0 &amp; 0 &amp; 0 \\&#10; 0 &amp; 0 &amp; 0 &amp; 0 &amp; 0 &amp; 0 &amp; 0 &amp; 0&#10;\end{array}&#10;\right]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66800" y="5535613"/>
            <a:ext cx="2590800" cy="13223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5" name="Down Arrow 14"/>
          <p:cNvSpPr/>
          <p:nvPr/>
        </p:nvSpPr>
        <p:spPr>
          <a:xfrm>
            <a:off x="2362200" y="4953000"/>
            <a:ext cx="228600" cy="457200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/>
          </a:p>
        </p:txBody>
      </p:sp>
      <p:sp>
        <p:nvSpPr>
          <p:cNvPr id="32776" name="TextBox 15"/>
          <p:cNvSpPr txBox="1">
            <a:spLocks noChangeArrowheads="1"/>
          </p:cNvSpPr>
          <p:nvPr/>
        </p:nvSpPr>
        <p:spPr bwMode="auto">
          <a:xfrm>
            <a:off x="6172200" y="3886200"/>
            <a:ext cx="2044700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/>
              <a:t>Quantization table</a:t>
            </a:r>
          </a:p>
        </p:txBody>
      </p:sp>
      <p:sp>
        <p:nvSpPr>
          <p:cNvPr id="32777" name="TextBox 16"/>
          <p:cNvSpPr txBox="1">
            <a:spLocks noChangeArrowheads="1"/>
          </p:cNvSpPr>
          <p:nvPr/>
        </p:nvSpPr>
        <p:spPr bwMode="auto">
          <a:xfrm>
            <a:off x="0" y="3211513"/>
            <a:ext cx="1825625" cy="3698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/>
              <a:t>Filter responses</a:t>
            </a:r>
          </a:p>
        </p:txBody>
      </p:sp>
      <p:sp>
        <p:nvSpPr>
          <p:cNvPr id="32778" name="TextBox 17"/>
          <p:cNvSpPr txBox="1">
            <a:spLocks noChangeArrowheads="1"/>
          </p:cNvSpPr>
          <p:nvPr/>
        </p:nvSpPr>
        <p:spPr bwMode="auto">
          <a:xfrm>
            <a:off x="0" y="5181600"/>
            <a:ext cx="1966913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/>
              <a:t>Quantized values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794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/>
              <a:t>JPEG Compression Summary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514350" indent="-514350" eaLnBrk="1" hangingPunct="1">
              <a:buFont typeface="Calibri" pitchFamily="34" charset="0"/>
              <a:buAutoNum type="arabicPeriod"/>
            </a:pPr>
            <a:r>
              <a:rPr lang="en-US" dirty="0" smtClean="0"/>
              <a:t>Convert image to </a:t>
            </a:r>
            <a:r>
              <a:rPr lang="en-US" dirty="0" err="1" smtClean="0"/>
              <a:t>YCrCb</a:t>
            </a:r>
            <a:endParaRPr lang="en-US" dirty="0" smtClean="0"/>
          </a:p>
          <a:p>
            <a:pPr marL="514350" indent="-514350" eaLnBrk="1" hangingPunct="1">
              <a:buFont typeface="Calibri" pitchFamily="34" charset="0"/>
              <a:buAutoNum type="arabicPeriod"/>
            </a:pPr>
            <a:r>
              <a:rPr lang="en-US" dirty="0" smtClean="0"/>
              <a:t>Subsample color by factor of 2</a:t>
            </a:r>
          </a:p>
          <a:p>
            <a:pPr marL="914400" lvl="1" indent="-514350" eaLnBrk="1" hangingPunct="1"/>
            <a:r>
              <a:rPr lang="en-US" dirty="0" smtClean="0"/>
              <a:t>People have bad resolution for color</a:t>
            </a:r>
          </a:p>
          <a:p>
            <a:pPr marL="514350" indent="-514350" eaLnBrk="1" hangingPunct="1">
              <a:buFont typeface="Calibri" pitchFamily="34" charset="0"/>
              <a:buAutoNum type="arabicPeriod"/>
            </a:pPr>
            <a:r>
              <a:rPr lang="en-US" dirty="0" smtClean="0"/>
              <a:t>Split into blocks (8x8, typically), subtract 128</a:t>
            </a:r>
          </a:p>
          <a:p>
            <a:pPr marL="514350" indent="-514350" eaLnBrk="1" hangingPunct="1">
              <a:buFont typeface="Calibri" pitchFamily="34" charset="0"/>
              <a:buAutoNum type="arabicPeriod"/>
            </a:pPr>
            <a:r>
              <a:rPr lang="en-US" dirty="0" smtClean="0"/>
              <a:t>For each block</a:t>
            </a:r>
          </a:p>
          <a:p>
            <a:pPr marL="914400" lvl="1" indent="-514350" eaLnBrk="1" hangingPunct="1">
              <a:buFont typeface="Calibri" pitchFamily="34" charset="0"/>
              <a:buAutoNum type="alphaLcPeriod"/>
            </a:pPr>
            <a:r>
              <a:rPr lang="en-US" dirty="0" smtClean="0"/>
              <a:t>Compute DCT coefficients</a:t>
            </a:r>
          </a:p>
          <a:p>
            <a:pPr marL="914400" lvl="1" indent="-514350" eaLnBrk="1" hangingPunct="1">
              <a:buFont typeface="Calibri" pitchFamily="34" charset="0"/>
              <a:buAutoNum type="alphaLcPeriod"/>
            </a:pPr>
            <a:r>
              <a:rPr lang="en-US" dirty="0" smtClean="0"/>
              <a:t>Coarsely quantize</a:t>
            </a:r>
          </a:p>
          <a:p>
            <a:pPr marL="1314450" lvl="2" indent="-514350" eaLnBrk="1" hangingPunct="1"/>
            <a:r>
              <a:rPr lang="en-US" dirty="0" smtClean="0"/>
              <a:t>Many high frequency components will become zero</a:t>
            </a:r>
          </a:p>
          <a:p>
            <a:pPr marL="914400" lvl="1" indent="-514350" eaLnBrk="1" hangingPunct="1">
              <a:buFont typeface="Calibri" pitchFamily="34" charset="0"/>
              <a:buAutoNum type="alphaLcPeriod"/>
            </a:pPr>
            <a:r>
              <a:rPr lang="en-US" dirty="0" smtClean="0"/>
              <a:t>Encode (e.g., with Huffman coding)</a:t>
            </a:r>
          </a:p>
          <a:p>
            <a:pPr marL="514350" indent="-514350" eaLnBrk="1" hangingPunct="1">
              <a:buFont typeface="Calibri" pitchFamily="34" charset="0"/>
              <a:buAutoNum type="arabicPeriod"/>
            </a:pPr>
            <a:endParaRPr lang="en-US" dirty="0" smtClean="0"/>
          </a:p>
        </p:txBody>
      </p:sp>
      <p:sp>
        <p:nvSpPr>
          <p:cNvPr id="33796" name="TextBox 3"/>
          <p:cNvSpPr txBox="1">
            <a:spLocks noChangeArrowheads="1"/>
          </p:cNvSpPr>
          <p:nvPr/>
        </p:nvSpPr>
        <p:spPr bwMode="auto">
          <a:xfrm>
            <a:off x="5510213" y="6211888"/>
            <a:ext cx="3633787" cy="6461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>
                <a:hlinkClick r:id="rId2"/>
              </a:rPr>
              <a:t>http://en.wikipedia.org/wiki/YCbCr</a:t>
            </a:r>
            <a:endParaRPr lang="en-US"/>
          </a:p>
          <a:p>
            <a:pPr eaLnBrk="1" hangingPunct="1"/>
            <a:r>
              <a:rPr lang="en-US">
                <a:hlinkClick r:id="rId3"/>
              </a:rPr>
              <a:t>http://en.wikipedia.org/wiki/JPEG</a:t>
            </a:r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 nodeType="clickPar">
                      <p:stCondLst>
                        <p:cond delay="indefinite"/>
                      </p:stCondLst>
                      <p:childTnLst>
                        <p:par>
                          <p:cTn id="10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 nodeType="clickPar">
                      <p:stCondLst>
                        <p:cond delay="indefinite"/>
                      </p:stCondLst>
                      <p:childTnLst>
                        <p:par>
                          <p:cTn id="1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 nodeType="clickPar">
                      <p:stCondLst>
                        <p:cond delay="indefinite"/>
                      </p:stCondLst>
                      <p:childTnLst>
                        <p:par>
                          <p:cTn id="20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 nodeType="clickPar">
                      <p:stCondLst>
                        <p:cond delay="indefinite"/>
                      </p:stCondLst>
                      <p:childTnLst>
                        <p:par>
                          <p:cTn id="26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818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/>
              <a:t>Lossless compression (PNG)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990600"/>
            <a:ext cx="6705600" cy="5135563"/>
          </a:xfrm>
        </p:spPr>
        <p:txBody>
          <a:bodyPr/>
          <a:lstStyle/>
          <a:p>
            <a:pPr eaLnBrk="1" hangingPunct="1">
              <a:defRPr/>
            </a:pPr>
            <a:endParaRPr lang="en-US" dirty="0" smtClean="0"/>
          </a:p>
          <a:p>
            <a:pPr marL="514350" indent="-514350" eaLnBrk="1" hangingPunct="1">
              <a:buFont typeface="+mj-lt"/>
              <a:buAutoNum type="arabicPeriod"/>
              <a:defRPr/>
            </a:pPr>
            <a:r>
              <a:rPr lang="en-US" dirty="0" smtClean="0"/>
              <a:t>Predict that a pixel’s value based on its upper-left neighborhood</a:t>
            </a:r>
          </a:p>
          <a:p>
            <a:pPr marL="514350" indent="-514350" eaLnBrk="1" hangingPunct="1">
              <a:buFont typeface="+mj-lt"/>
              <a:buAutoNum type="arabicPeriod"/>
              <a:defRPr/>
            </a:pPr>
            <a:r>
              <a:rPr lang="en-US" dirty="0" smtClean="0"/>
              <a:t>Store difference of predicted and actual value</a:t>
            </a:r>
          </a:p>
          <a:p>
            <a:pPr marL="514350" indent="-514350" eaLnBrk="1" hangingPunct="1">
              <a:buFont typeface="+mj-lt"/>
              <a:buAutoNum type="arabicPeriod"/>
              <a:defRPr/>
            </a:pPr>
            <a:r>
              <a:rPr lang="en-US" dirty="0" err="1" smtClean="0"/>
              <a:t>Pkzip</a:t>
            </a:r>
            <a:r>
              <a:rPr lang="en-US" dirty="0" smtClean="0"/>
              <a:t> it (DEFLATE algorithm)</a:t>
            </a:r>
          </a:p>
          <a:p>
            <a:pPr eaLnBrk="1" hangingPunct="1">
              <a:defRPr/>
            </a:pPr>
            <a:endParaRPr lang="en-US" dirty="0" smtClean="0"/>
          </a:p>
          <a:p>
            <a:pPr marL="971550" lvl="1" indent="-514350" eaLnBrk="1" hangingPunct="1">
              <a:buFont typeface="+mj-lt"/>
              <a:buAutoNum type="arabicPeriod"/>
              <a:defRPr/>
            </a:pPr>
            <a:endParaRPr lang="en-US" dirty="0" smtClean="0"/>
          </a:p>
          <a:p>
            <a:pPr marL="971550" lvl="1" indent="-514350" eaLnBrk="1" hangingPunct="1">
              <a:buFont typeface="+mj-lt"/>
              <a:buAutoNum type="arabicPeriod"/>
              <a:defRPr/>
            </a:pPr>
            <a:endParaRPr lang="en-US" dirty="0"/>
          </a:p>
        </p:txBody>
      </p:sp>
      <p:pic>
        <p:nvPicPr>
          <p:cNvPr id="34820" name="Picture 4" descr="http://upload.wikimedia.org/wikipedia/commons/thumb/3/39/Pixel-prediction.svg/161px-Pixel-prediction.svg.p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239000" y="1447800"/>
            <a:ext cx="1533525" cy="1495425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84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/>
              <a:t>Denoising</a:t>
            </a:r>
          </a:p>
        </p:txBody>
      </p:sp>
      <p:sp>
        <p:nvSpPr>
          <p:cNvPr id="3584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eaLnBrk="1" hangingPunct="1"/>
            <a:endParaRPr lang="en-US" smtClean="0"/>
          </a:p>
          <a:p>
            <a:pPr eaLnBrk="1" hangingPunct="1">
              <a:buFont typeface="Arial" charset="0"/>
              <a:buNone/>
            </a:pPr>
            <a:endParaRPr lang="en-US" smtClean="0"/>
          </a:p>
        </p:txBody>
      </p:sp>
      <p:pic>
        <p:nvPicPr>
          <p:cNvPr id="35844" name="Picture 2" descr="C:\Documents and Settings\Derek Hoiem\My Documents\Classes\Spring10 - Computer Vision\figs\einstein_noise.p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1000" y="1295400"/>
            <a:ext cx="3629025" cy="4648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5845" name="TextBox 11"/>
          <p:cNvSpPr txBox="1">
            <a:spLocks noChangeArrowheads="1"/>
          </p:cNvSpPr>
          <p:nvPr/>
        </p:nvSpPr>
        <p:spPr bwMode="auto">
          <a:xfrm>
            <a:off x="914400" y="5943600"/>
            <a:ext cx="2698750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/>
              <a:t>Additive Gaussian Noise</a:t>
            </a:r>
          </a:p>
        </p:txBody>
      </p:sp>
      <p:sp>
        <p:nvSpPr>
          <p:cNvPr id="13" name="Right Arrow 12"/>
          <p:cNvSpPr/>
          <p:nvPr/>
        </p:nvSpPr>
        <p:spPr>
          <a:xfrm>
            <a:off x="4343400" y="3392488"/>
            <a:ext cx="914400" cy="533400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/>
          </a:p>
        </p:txBody>
      </p:sp>
      <p:pic>
        <p:nvPicPr>
          <p:cNvPr id="14" name="Picture 5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72000" y="3048000"/>
            <a:ext cx="30480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5" name="TextBox 14"/>
          <p:cNvSpPr txBox="1">
            <a:spLocks noChangeArrowheads="1"/>
          </p:cNvSpPr>
          <p:nvPr/>
        </p:nvSpPr>
        <p:spPr bwMode="auto">
          <a:xfrm>
            <a:off x="4114800" y="4002088"/>
            <a:ext cx="1219200" cy="6461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algn="ctr" eaLnBrk="1" hangingPunct="1"/>
            <a:r>
              <a:rPr lang="en-US"/>
              <a:t>Gaussian Filter</a:t>
            </a:r>
          </a:p>
        </p:txBody>
      </p:sp>
      <p:pic>
        <p:nvPicPr>
          <p:cNvPr id="196611" name="Picture 3" descr="C:\Documents and Settings\Derek Hoiem\My Documents\Classes\Spring10 - Computer Vision\figs\einstein_noise_smooth.pn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62575" y="1325563"/>
            <a:ext cx="3629025" cy="4648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 nodeType="clickPar">
                      <p:stCondLst>
                        <p:cond delay="indefinite"/>
                      </p:stCondLst>
                      <p:childTnLst>
                        <p:par>
                          <p:cTn id="1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66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3" grpId="0" animBg="1"/>
      <p:bldP spid="15" grpId="0"/>
    </p:bld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686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5800" y="914400"/>
            <a:ext cx="5499100" cy="49323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6867" name="Text Box 3"/>
          <p:cNvSpPr txBox="1">
            <a:spLocks noChangeArrowheads="1"/>
          </p:cNvSpPr>
          <p:nvPr/>
        </p:nvSpPr>
        <p:spPr bwMode="auto">
          <a:xfrm>
            <a:off x="381000" y="5867400"/>
            <a:ext cx="8458200" cy="8223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/>
              <a:t>Smoothing with larger standard deviations suppresses noise, but also blurs the image</a:t>
            </a:r>
          </a:p>
        </p:txBody>
      </p:sp>
      <p:sp>
        <p:nvSpPr>
          <p:cNvPr id="36868" name="Rectangle 4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/>
              <a:t>Reducing Gaussian noise</a:t>
            </a:r>
          </a:p>
        </p:txBody>
      </p:sp>
      <p:pic>
        <p:nvPicPr>
          <p:cNvPr id="36869" name="Picture 6"/>
          <p:cNvPicPr>
            <a:picLocks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8554" t="3210" r="28915"/>
          <a:stretch>
            <a:fillRect/>
          </a:stretch>
        </p:blipFill>
        <p:spPr bwMode="auto">
          <a:xfrm>
            <a:off x="6477000" y="990600"/>
            <a:ext cx="1524000" cy="4800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6870" name="TextBox 6"/>
          <p:cNvSpPr txBox="1">
            <a:spLocks noChangeArrowheads="1"/>
          </p:cNvSpPr>
          <p:nvPr/>
        </p:nvSpPr>
        <p:spPr bwMode="auto">
          <a:xfrm>
            <a:off x="7123113" y="6519863"/>
            <a:ext cx="2020887" cy="3381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 sz="1600"/>
              <a:t>Source: S. Lazebnik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914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eaLnBrk="1" hangingPunct="1">
              <a:defRPr/>
            </a:pPr>
            <a:r>
              <a:rPr lang="en-US" dirty="0" smtClean="0"/>
              <a:t>Reducing salt-and-pepper noise by Gaussian smoothing</a:t>
            </a:r>
          </a:p>
        </p:txBody>
      </p:sp>
      <p:pic>
        <p:nvPicPr>
          <p:cNvPr id="37891" name="Picture 4" descr="salt_and_pepper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3400" y="2590800"/>
            <a:ext cx="7924800" cy="33464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7892" name="Text Box 5"/>
          <p:cNvSpPr txBox="1">
            <a:spLocks noChangeArrowheads="1"/>
          </p:cNvSpPr>
          <p:nvPr/>
        </p:nvSpPr>
        <p:spPr bwMode="auto">
          <a:xfrm>
            <a:off x="1609725" y="2279650"/>
            <a:ext cx="676275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/>
              <a:t>3x3</a:t>
            </a:r>
          </a:p>
        </p:txBody>
      </p:sp>
      <p:sp>
        <p:nvSpPr>
          <p:cNvPr id="37893" name="Text Box 6"/>
          <p:cNvSpPr txBox="1">
            <a:spLocks noChangeArrowheads="1"/>
          </p:cNvSpPr>
          <p:nvPr/>
        </p:nvSpPr>
        <p:spPr bwMode="auto">
          <a:xfrm>
            <a:off x="4200525" y="2279650"/>
            <a:ext cx="676275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/>
              <a:t>5x5</a:t>
            </a:r>
          </a:p>
        </p:txBody>
      </p:sp>
      <p:sp>
        <p:nvSpPr>
          <p:cNvPr id="37894" name="Text Box 7"/>
          <p:cNvSpPr txBox="1">
            <a:spLocks noChangeArrowheads="1"/>
          </p:cNvSpPr>
          <p:nvPr/>
        </p:nvSpPr>
        <p:spPr bwMode="auto">
          <a:xfrm>
            <a:off x="6791325" y="2279650"/>
            <a:ext cx="676275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/>
              <a:t>7x7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9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/>
              <a:t>Alternative idea: Median filtering</a:t>
            </a:r>
          </a:p>
        </p:txBody>
      </p:sp>
      <p:graphicFrame>
        <p:nvGraphicFramePr>
          <p:cNvPr id="9218" name="Object 3"/>
          <p:cNvGraphicFramePr>
            <a:graphicFrameLocks noChangeAspect="1"/>
          </p:cNvGraphicFramePr>
          <p:nvPr/>
        </p:nvGraphicFramePr>
        <p:xfrm>
          <a:off x="0" y="0"/>
          <a:ext cx="1219200" cy="1492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9245" name="Equation" r:id="rId4" imgW="914400" imgH="198720" progId="Equation.DSMT4">
                  <p:embed/>
                </p:oleObj>
              </mc:Choice>
              <mc:Fallback>
                <p:oleObj name="Equation" r:id="rId4" imgW="914400" imgH="198720" progId="Equation.DSMT4">
                  <p:embed/>
                  <p:pic>
                    <p:nvPicPr>
                      <p:cNvPr id="0" name="Object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5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0" y="0"/>
                        <a:ext cx="1219200" cy="14922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rgbClr val="808080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9220" name="Rectangle 4"/>
          <p:cNvSpPr>
            <a:spLocks noGrp="1" noChangeArrowheads="1"/>
          </p:cNvSpPr>
          <p:nvPr>
            <p:ph type="body" idx="1"/>
          </p:nvPr>
        </p:nvSpPr>
        <p:spPr>
          <a:xfrm>
            <a:off x="685800" y="1022350"/>
            <a:ext cx="7772400" cy="5454650"/>
          </a:xfrm>
          <a:noFill/>
        </p:spPr>
        <p:txBody>
          <a:bodyPr/>
          <a:lstStyle/>
          <a:p>
            <a:pPr eaLnBrk="1" hangingPunct="1">
              <a:buFontTx/>
              <a:buChar char="•"/>
            </a:pPr>
            <a:r>
              <a:rPr lang="en-US" sz="2800" smtClean="0"/>
              <a:t>A </a:t>
            </a:r>
            <a:r>
              <a:rPr lang="en-US" sz="2800" b="1" smtClean="0"/>
              <a:t>median filter</a:t>
            </a:r>
            <a:r>
              <a:rPr lang="en-US" sz="2800" smtClean="0"/>
              <a:t> operates over a window by selecting the median intensity in the window</a:t>
            </a:r>
            <a:br>
              <a:rPr lang="en-US" sz="2800" smtClean="0"/>
            </a:br>
            <a:r>
              <a:rPr lang="en-US" sz="2800" smtClean="0"/>
              <a:t/>
            </a:r>
            <a:br>
              <a:rPr lang="en-US" sz="2800" smtClean="0"/>
            </a:br>
            <a:r>
              <a:rPr lang="en-US" sz="2800" smtClean="0"/>
              <a:t/>
            </a:r>
            <a:br>
              <a:rPr lang="en-US" sz="2800" smtClean="0"/>
            </a:br>
            <a:r>
              <a:rPr lang="en-US" sz="2800" smtClean="0"/>
              <a:t/>
            </a:r>
            <a:br>
              <a:rPr lang="en-US" sz="2800" smtClean="0"/>
            </a:br>
            <a:r>
              <a:rPr lang="en-US" sz="2800" smtClean="0"/>
              <a:t/>
            </a:r>
            <a:br>
              <a:rPr lang="en-US" sz="2800" smtClean="0"/>
            </a:br>
            <a:r>
              <a:rPr lang="en-US" sz="2800" smtClean="0"/>
              <a:t/>
            </a:r>
            <a:br>
              <a:rPr lang="en-US" sz="2800" smtClean="0"/>
            </a:br>
            <a:r>
              <a:rPr lang="en-US" sz="2800" smtClean="0"/>
              <a:t/>
            </a:r>
            <a:br>
              <a:rPr lang="en-US" sz="2800" smtClean="0"/>
            </a:br>
            <a:endParaRPr lang="en-US" sz="2800" smtClean="0"/>
          </a:p>
        </p:txBody>
      </p:sp>
      <p:grpSp>
        <p:nvGrpSpPr>
          <p:cNvPr id="9221" name="Group 7"/>
          <p:cNvGrpSpPr>
            <a:grpSpLocks/>
          </p:cNvGrpSpPr>
          <p:nvPr/>
        </p:nvGrpSpPr>
        <p:grpSpPr bwMode="auto">
          <a:xfrm>
            <a:off x="1295400" y="2057400"/>
            <a:ext cx="6019800" cy="3657600"/>
            <a:chOff x="1344" y="1344"/>
            <a:chExt cx="2784" cy="1680"/>
          </a:xfrm>
        </p:grpSpPr>
        <p:pic>
          <p:nvPicPr>
            <p:cNvPr id="9224" name="Picture 5"/>
            <p:cNvPicPr>
              <a:picLocks noChangeAspect="1" noChangeArrowheads="1"/>
            </p:cNvPicPr>
            <p:nvPr/>
          </p:nvPicPr>
          <p:blipFill>
            <a:blip r:embed="rId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462" y="1349"/>
              <a:ext cx="2666" cy="167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9225" name="Rectangle 6"/>
            <p:cNvSpPr>
              <a:spLocks noChangeArrowheads="1"/>
            </p:cNvSpPr>
            <p:nvPr/>
          </p:nvSpPr>
          <p:spPr bwMode="auto">
            <a:xfrm>
              <a:off x="1344" y="1344"/>
              <a:ext cx="960" cy="288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</p:grpSp>
      <p:sp>
        <p:nvSpPr>
          <p:cNvPr id="1029128" name="Text Box 8"/>
          <p:cNvSpPr txBox="1">
            <a:spLocks noChangeArrowheads="1"/>
          </p:cNvSpPr>
          <p:nvPr/>
        </p:nvSpPr>
        <p:spPr bwMode="auto">
          <a:xfrm>
            <a:off x="822325" y="6019800"/>
            <a:ext cx="7178675" cy="5191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buFontTx/>
              <a:buChar char="•"/>
            </a:pPr>
            <a:r>
              <a:rPr lang="en-US" sz="2800"/>
              <a:t>   Is median filtering linear?</a:t>
            </a:r>
          </a:p>
        </p:txBody>
      </p:sp>
      <p:sp>
        <p:nvSpPr>
          <p:cNvPr id="9223" name="Text Box 9"/>
          <p:cNvSpPr txBox="1">
            <a:spLocks noChangeArrowheads="1"/>
          </p:cNvSpPr>
          <p:nvPr/>
        </p:nvSpPr>
        <p:spPr bwMode="auto">
          <a:xfrm>
            <a:off x="7315200" y="6553200"/>
            <a:ext cx="1800225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algn="ctr" eaLnBrk="1" hangingPunct="1"/>
            <a:r>
              <a:rPr lang="en-US" sz="1400"/>
              <a:t>Source: K. Grauman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91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29128" grpId="0"/>
    </p:bld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91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/>
              <a:t>Median filter</a:t>
            </a:r>
          </a:p>
        </p:txBody>
      </p:sp>
      <p:sp>
        <p:nvSpPr>
          <p:cNvPr id="1077251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685800" y="914400"/>
            <a:ext cx="7772400" cy="1447800"/>
          </a:xfrm>
        </p:spPr>
        <p:txBody>
          <a:bodyPr>
            <a:normAutofit lnSpcReduction="10000"/>
          </a:bodyPr>
          <a:lstStyle/>
          <a:p>
            <a:pPr eaLnBrk="1" hangingPunct="1">
              <a:buFontTx/>
              <a:buChar char="•"/>
              <a:defRPr/>
            </a:pPr>
            <a:r>
              <a:rPr lang="en-US" smtClean="0"/>
              <a:t>What advantage does median filtering have over Gaussian filtering?</a:t>
            </a:r>
          </a:p>
          <a:p>
            <a:pPr lvl="1" eaLnBrk="1" hangingPunct="1">
              <a:defRPr/>
            </a:pPr>
            <a:r>
              <a:rPr lang="en-US" smtClean="0"/>
              <a:t>Robustness to outliers</a:t>
            </a:r>
          </a:p>
        </p:txBody>
      </p:sp>
      <p:pic>
        <p:nvPicPr>
          <p:cNvPr id="1077252" name="Picture 4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362200" y="2579688"/>
            <a:ext cx="4648200" cy="41259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8917" name="Text Box 5"/>
          <p:cNvSpPr txBox="1">
            <a:spLocks noChangeArrowheads="1"/>
          </p:cNvSpPr>
          <p:nvPr/>
        </p:nvSpPr>
        <p:spPr bwMode="auto">
          <a:xfrm>
            <a:off x="7315200" y="6553200"/>
            <a:ext cx="1800225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algn="ctr" eaLnBrk="1" hangingPunct="1"/>
            <a:r>
              <a:rPr lang="en-US" sz="1400"/>
              <a:t>Source: K. Grauman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7725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772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77251" grpId="0" build="p" bldLvl="2"/>
    </p:bldLst>
  </p:timing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993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/>
              <a:t>Median filter</a:t>
            </a:r>
          </a:p>
        </p:txBody>
      </p:sp>
      <p:pic>
        <p:nvPicPr>
          <p:cNvPr id="39939" name="Picture 4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66800" y="1265238"/>
            <a:ext cx="6705600" cy="47482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9940" name="Text Box 5"/>
          <p:cNvSpPr txBox="1">
            <a:spLocks noChangeArrowheads="1"/>
          </p:cNvSpPr>
          <p:nvPr/>
        </p:nvSpPr>
        <p:spPr bwMode="auto">
          <a:xfrm>
            <a:off x="1873250" y="928688"/>
            <a:ext cx="2790825" cy="3667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algn="ctr" eaLnBrk="1" hangingPunct="1"/>
            <a:r>
              <a:rPr lang="en-US"/>
              <a:t>Salt-and-pepper noise</a:t>
            </a:r>
          </a:p>
        </p:txBody>
      </p:sp>
      <p:sp>
        <p:nvSpPr>
          <p:cNvPr id="39941" name="Text Box 7"/>
          <p:cNvSpPr txBox="1">
            <a:spLocks noChangeArrowheads="1"/>
          </p:cNvSpPr>
          <p:nvPr/>
        </p:nvSpPr>
        <p:spPr bwMode="auto">
          <a:xfrm>
            <a:off x="4419600" y="914400"/>
            <a:ext cx="2790825" cy="3667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algn="ctr" eaLnBrk="1" hangingPunct="1"/>
            <a:r>
              <a:rPr lang="en-US"/>
              <a:t>Median filtered</a:t>
            </a:r>
          </a:p>
        </p:txBody>
      </p:sp>
      <p:sp>
        <p:nvSpPr>
          <p:cNvPr id="39942" name="Text Box 8"/>
          <p:cNvSpPr txBox="1">
            <a:spLocks noChangeArrowheads="1"/>
          </p:cNvSpPr>
          <p:nvPr/>
        </p:nvSpPr>
        <p:spPr bwMode="auto">
          <a:xfrm>
            <a:off x="7315200" y="6553200"/>
            <a:ext cx="1636713" cy="3079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algn="ctr" eaLnBrk="1" hangingPunct="1"/>
            <a:r>
              <a:rPr lang="en-US" sz="1400"/>
              <a:t>Source: M. Hebert</a:t>
            </a:r>
          </a:p>
        </p:txBody>
      </p:sp>
      <p:sp>
        <p:nvSpPr>
          <p:cNvPr id="39943" name="Rectangle 9"/>
          <p:cNvSpPr>
            <a:spLocks noGrp="1" noChangeArrowheads="1"/>
          </p:cNvSpPr>
          <p:nvPr>
            <p:ph type="body" idx="1"/>
          </p:nvPr>
        </p:nvSpPr>
        <p:spPr>
          <a:xfrm>
            <a:off x="685800" y="6019800"/>
            <a:ext cx="7772400" cy="685800"/>
          </a:xfrm>
        </p:spPr>
        <p:txBody>
          <a:bodyPr/>
          <a:lstStyle/>
          <a:p>
            <a:pPr eaLnBrk="1" hangingPunct="1"/>
            <a:r>
              <a:rPr lang="en-US" smtClean="0"/>
              <a:t>MATLAB: medfilt2(image, [h w])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Median Filtered Examples</a:t>
            </a:r>
            <a:endParaRPr lang="en-US" dirty="0"/>
          </a:p>
        </p:txBody>
      </p:sp>
      <p:pic>
        <p:nvPicPr>
          <p:cNvPr id="12290" name="Picture 2" descr="File:Medianfilterp.p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2400" y="2667000"/>
            <a:ext cx="4915793" cy="256373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Rectangle 3"/>
          <p:cNvSpPr/>
          <p:nvPr/>
        </p:nvSpPr>
        <p:spPr>
          <a:xfrm>
            <a:off x="4363915" y="6259977"/>
            <a:ext cx="4733193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400" dirty="0"/>
              <a:t>http://</a:t>
            </a:r>
            <a:r>
              <a:rPr lang="en-US" sz="1400" dirty="0" smtClean="0"/>
              <a:t>en.wikipedia.org/wiki/File:Medianfilterp.png</a:t>
            </a:r>
          </a:p>
          <a:p>
            <a:r>
              <a:rPr lang="en-US" sz="1400" dirty="0"/>
              <a:t>http://en.wikipedia.org/wiki/File:Median_filter_example.jpg</a:t>
            </a:r>
          </a:p>
        </p:txBody>
      </p:sp>
      <p:pic>
        <p:nvPicPr>
          <p:cNvPr id="12292" name="Picture 4" descr="File:Median filter example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75385" y="1893566"/>
            <a:ext cx="3733800" cy="411060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68671601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7" name="Rectangle 2"/>
          <p:cNvSpPr>
            <a:spLocks noGrp="1" noChangeArrowheads="1"/>
          </p:cNvSpPr>
          <p:nvPr>
            <p:ph type="title"/>
          </p:nvPr>
        </p:nvSpPr>
        <p:spPr>
          <a:xfrm>
            <a:off x="685800" y="171450"/>
            <a:ext cx="8458200" cy="571500"/>
          </a:xfrm>
        </p:spPr>
        <p:txBody>
          <a:bodyPr>
            <a:normAutofit fontScale="90000"/>
          </a:bodyPr>
          <a:lstStyle/>
          <a:p>
            <a:pPr eaLnBrk="1" hangingPunct="1">
              <a:defRPr/>
            </a:pPr>
            <a:r>
              <a:rPr lang="en-US" smtClean="0"/>
              <a:t>Median vs. Gaussian filtering</a:t>
            </a:r>
          </a:p>
        </p:txBody>
      </p:sp>
      <p:graphicFrame>
        <p:nvGraphicFramePr>
          <p:cNvPr id="10242" name="Object 3"/>
          <p:cNvGraphicFramePr>
            <a:graphicFrameLocks noChangeAspect="1"/>
          </p:cNvGraphicFramePr>
          <p:nvPr/>
        </p:nvGraphicFramePr>
        <p:xfrm>
          <a:off x="0" y="0"/>
          <a:ext cx="1219200" cy="1492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271" name="Equation" r:id="rId4" imgW="914400" imgH="198720" progId="Equation.DSMT4">
                  <p:embed/>
                </p:oleObj>
              </mc:Choice>
              <mc:Fallback>
                <p:oleObj name="Equation" r:id="rId4" imgW="914400" imgH="198720" progId="Equation.DSMT4">
                  <p:embed/>
                  <p:pic>
                    <p:nvPicPr>
                      <p:cNvPr id="0" name="Object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5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0" y="0"/>
                        <a:ext cx="1219200" cy="14922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rgbClr val="000000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rgbClr val="808080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10244" name="AutoShape 4"/>
          <p:cNvSpPr>
            <a:spLocks noChangeAspect="1" noChangeArrowheads="1" noTextEdit="1"/>
          </p:cNvSpPr>
          <p:nvPr/>
        </p:nvSpPr>
        <p:spPr bwMode="auto">
          <a:xfrm>
            <a:off x="914400" y="971550"/>
            <a:ext cx="7239000" cy="49006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10245" name="Rectangle 5"/>
          <p:cNvSpPr>
            <a:spLocks noChangeArrowheads="1"/>
          </p:cNvSpPr>
          <p:nvPr/>
        </p:nvSpPr>
        <p:spPr bwMode="auto">
          <a:xfrm>
            <a:off x="914400" y="971550"/>
            <a:ext cx="7239000" cy="49006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/>
          </a:p>
        </p:txBody>
      </p:sp>
      <p:pic>
        <p:nvPicPr>
          <p:cNvPr id="10246" name="Picture 9" descr="salt_and_pepper2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52600" y="1250950"/>
            <a:ext cx="6400800" cy="55038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0247" name="Text Box 10"/>
          <p:cNvSpPr txBox="1">
            <a:spLocks noChangeArrowheads="1"/>
          </p:cNvSpPr>
          <p:nvPr/>
        </p:nvSpPr>
        <p:spPr bwMode="auto">
          <a:xfrm>
            <a:off x="2457450" y="838200"/>
            <a:ext cx="676275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/>
              <a:t>3x3</a:t>
            </a:r>
          </a:p>
        </p:txBody>
      </p:sp>
      <p:sp>
        <p:nvSpPr>
          <p:cNvPr id="10248" name="Text Box 11"/>
          <p:cNvSpPr txBox="1">
            <a:spLocks noChangeArrowheads="1"/>
          </p:cNvSpPr>
          <p:nvPr/>
        </p:nvSpPr>
        <p:spPr bwMode="auto">
          <a:xfrm>
            <a:off x="4657725" y="838200"/>
            <a:ext cx="676275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/>
              <a:t>5x5</a:t>
            </a:r>
          </a:p>
        </p:txBody>
      </p:sp>
      <p:sp>
        <p:nvSpPr>
          <p:cNvPr id="10249" name="Text Box 12"/>
          <p:cNvSpPr txBox="1">
            <a:spLocks noChangeArrowheads="1"/>
          </p:cNvSpPr>
          <p:nvPr/>
        </p:nvSpPr>
        <p:spPr bwMode="auto">
          <a:xfrm>
            <a:off x="6791325" y="838200"/>
            <a:ext cx="676275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/>
              <a:t>7x7</a:t>
            </a:r>
          </a:p>
        </p:txBody>
      </p:sp>
      <p:sp>
        <p:nvSpPr>
          <p:cNvPr id="10250" name="Text Box 13"/>
          <p:cNvSpPr txBox="1">
            <a:spLocks noChangeArrowheads="1"/>
          </p:cNvSpPr>
          <p:nvPr/>
        </p:nvSpPr>
        <p:spPr bwMode="auto">
          <a:xfrm>
            <a:off x="304800" y="2173288"/>
            <a:ext cx="14732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/>
              <a:t>Gaussian</a:t>
            </a:r>
          </a:p>
        </p:txBody>
      </p:sp>
      <p:sp>
        <p:nvSpPr>
          <p:cNvPr id="10251" name="Text Box 14"/>
          <p:cNvSpPr txBox="1">
            <a:spLocks noChangeArrowheads="1"/>
          </p:cNvSpPr>
          <p:nvPr/>
        </p:nvSpPr>
        <p:spPr bwMode="auto">
          <a:xfrm>
            <a:off x="566738" y="5105400"/>
            <a:ext cx="1185862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/>
              <a:t>Median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6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/>
              <a:t>Other filter choices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eaLnBrk="1" hangingPunct="1"/>
            <a:r>
              <a:rPr lang="en-US" sz="2400" smtClean="0"/>
              <a:t>Weighted median (pixels further from center count less)</a:t>
            </a:r>
          </a:p>
          <a:p>
            <a:pPr eaLnBrk="1" hangingPunct="1"/>
            <a:endParaRPr lang="en-US" sz="2400" smtClean="0"/>
          </a:p>
          <a:p>
            <a:pPr eaLnBrk="1" hangingPunct="1"/>
            <a:r>
              <a:rPr lang="en-US" sz="2400" smtClean="0"/>
              <a:t>Clipped mean (average, ignoring few brightest and darkest pixels)</a:t>
            </a:r>
          </a:p>
          <a:p>
            <a:pPr eaLnBrk="1" hangingPunct="1"/>
            <a:endParaRPr lang="en-US" sz="2400" smtClean="0"/>
          </a:p>
          <a:p>
            <a:pPr eaLnBrk="1" hangingPunct="1"/>
            <a:r>
              <a:rPr lang="en-US" sz="2400" smtClean="0"/>
              <a:t>Bilateral filtering (weight by spatial distance </a:t>
            </a:r>
            <a:r>
              <a:rPr lang="en-US" sz="2400" i="1" smtClean="0"/>
              <a:t>and</a:t>
            </a:r>
            <a:r>
              <a:rPr lang="en-US" sz="2400" smtClean="0"/>
              <a:t> intensity difference)</a:t>
            </a:r>
          </a:p>
        </p:txBody>
      </p:sp>
      <p:pic>
        <p:nvPicPr>
          <p:cNvPr id="61442" name="Picture 2" descr="http://vision.ai.uiuc.edu/~qyang6/publications/images/cvpr-09-qingxiong-yang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743200" y="4191000"/>
            <a:ext cx="3219450" cy="17145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" name="TextBox 4"/>
          <p:cNvSpPr txBox="1">
            <a:spLocks noChangeArrowheads="1"/>
          </p:cNvSpPr>
          <p:nvPr/>
        </p:nvSpPr>
        <p:spPr bwMode="auto">
          <a:xfrm>
            <a:off x="5592763" y="6488113"/>
            <a:ext cx="3551237" cy="3698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>
                <a:hlinkClick r:id="rId3"/>
              </a:rPr>
              <a:t>http://vision.ai.uiuc.edu/?p=1455</a:t>
            </a:r>
            <a:endParaRPr lang="en-US"/>
          </a:p>
        </p:txBody>
      </p:sp>
      <p:sp>
        <p:nvSpPr>
          <p:cNvPr id="6" name="TextBox 5"/>
          <p:cNvSpPr txBox="1">
            <a:spLocks noChangeArrowheads="1"/>
          </p:cNvSpPr>
          <p:nvPr/>
        </p:nvSpPr>
        <p:spPr bwMode="auto">
          <a:xfrm>
            <a:off x="4876800" y="6488113"/>
            <a:ext cx="890588" cy="3698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/>
              <a:t>Image:</a:t>
            </a:r>
          </a:p>
        </p:txBody>
      </p:sp>
      <p:sp>
        <p:nvSpPr>
          <p:cNvPr id="7" name="TextBox 6"/>
          <p:cNvSpPr txBox="1">
            <a:spLocks noChangeArrowheads="1"/>
          </p:cNvSpPr>
          <p:nvPr/>
        </p:nvSpPr>
        <p:spPr bwMode="auto">
          <a:xfrm>
            <a:off x="3505200" y="5943600"/>
            <a:ext cx="1825625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/>
              <a:t>Bilateral filtering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 nodeType="clickPar">
                      <p:stCondLst>
                        <p:cond delay="indefinite"/>
                      </p:stCondLst>
                      <p:childTnLst>
                        <p:par>
                          <p:cTn id="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4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  <p:bldP spid="6" grpId="0"/>
      <p:bldP spid="7" grpId="0"/>
    </p:bldLst>
  </p:timing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986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Review of Last 3 Days</a:t>
            </a:r>
          </a:p>
        </p:txBody>
      </p:sp>
      <p:sp>
        <p:nvSpPr>
          <p:cNvPr id="41987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smtClean="0"/>
              <a:t>Filtering in spatial domain</a:t>
            </a:r>
          </a:p>
          <a:p>
            <a:pPr lvl="1"/>
            <a:r>
              <a:rPr lang="en-US" smtClean="0"/>
              <a:t>Slide filter over image and take dot product at each position</a:t>
            </a:r>
          </a:p>
          <a:p>
            <a:pPr lvl="1"/>
            <a:r>
              <a:rPr lang="en-US" smtClean="0"/>
              <a:t>Remember linearity (for linear filters)</a:t>
            </a:r>
          </a:p>
          <a:p>
            <a:pPr lvl="1"/>
            <a:r>
              <a:rPr lang="en-US" smtClean="0"/>
              <a:t>Examples</a:t>
            </a:r>
          </a:p>
          <a:p>
            <a:pPr lvl="2"/>
            <a:r>
              <a:rPr lang="en-US" smtClean="0"/>
              <a:t>1D: [-1 0 1], [0 0 0 0 0.5 1 1 1 0.5 0 0 0]</a:t>
            </a:r>
          </a:p>
          <a:p>
            <a:pPr lvl="2"/>
            <a:r>
              <a:rPr lang="en-US" smtClean="0"/>
              <a:t>1D: [0.25 0.5 0.25], [0 0 0 0 0.5 1 1 1 0.5 0 0 0]</a:t>
            </a:r>
          </a:p>
          <a:p>
            <a:pPr lvl="2"/>
            <a:r>
              <a:rPr lang="en-US" smtClean="0"/>
              <a:t>2D: [1 0 0 ; 0 2 0 ; 0 0 1]/4</a:t>
            </a:r>
          </a:p>
          <a:p>
            <a:pPr lvl="1"/>
            <a:endParaRPr lang="en-US" sz="3200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7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Review of Last 3 Days</a:t>
            </a:r>
          </a:p>
        </p:txBody>
      </p:sp>
      <p:sp>
        <p:nvSpPr>
          <p:cNvPr id="11268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smtClean="0"/>
              <a:t>Linear filters for basic processing</a:t>
            </a:r>
          </a:p>
          <a:p>
            <a:pPr lvl="1"/>
            <a:r>
              <a:rPr lang="en-US" sz="3200" smtClean="0"/>
              <a:t>Edge filter (high-pass)</a:t>
            </a:r>
          </a:p>
          <a:p>
            <a:pPr lvl="1"/>
            <a:r>
              <a:rPr lang="en-US" sz="3200" smtClean="0"/>
              <a:t>Gaussian filter (low-pass)</a:t>
            </a:r>
          </a:p>
          <a:p>
            <a:pPr lvl="1"/>
            <a:endParaRPr lang="en-US" sz="3200" smtClean="0"/>
          </a:p>
        </p:txBody>
      </p:sp>
      <p:graphicFrame>
        <p:nvGraphicFramePr>
          <p:cNvPr id="11266" name="Object 3"/>
          <p:cNvGraphicFramePr>
            <a:graphicFrameLocks noChangeAspect="1"/>
          </p:cNvGraphicFramePr>
          <p:nvPr/>
        </p:nvGraphicFramePr>
        <p:xfrm>
          <a:off x="7315200" y="4495800"/>
          <a:ext cx="1314450" cy="9239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1294" name="Photo Editor Photo" r:id="rId3" imgW="4133333" imgH="2905531" progId="MSPhotoEd.3">
                  <p:embed/>
                </p:oleObj>
              </mc:Choice>
              <mc:Fallback>
                <p:oleObj name="Photo Editor Photo" r:id="rId3" imgW="4133333" imgH="2905531" progId="MSPhotoEd.3">
                  <p:embed/>
                  <p:pic>
                    <p:nvPicPr>
                      <p:cNvPr id="0" name="Object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7315200" y="4495800"/>
                        <a:ext cx="1314450" cy="92392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11269" name="Text Box 6"/>
          <p:cNvSpPr txBox="1">
            <a:spLocks noChangeArrowheads="1"/>
          </p:cNvSpPr>
          <p:nvPr/>
        </p:nvSpPr>
        <p:spPr bwMode="auto">
          <a:xfrm>
            <a:off x="4789488" y="6300788"/>
            <a:ext cx="1898650" cy="3698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algn="ctr" eaLnBrk="1" hangingPunct="1"/>
            <a:r>
              <a:rPr lang="en-US"/>
              <a:t>FFT of Gaussian</a:t>
            </a:r>
          </a:p>
        </p:txBody>
      </p:sp>
      <p:sp>
        <p:nvSpPr>
          <p:cNvPr id="11270" name="TextBox 19"/>
          <p:cNvSpPr txBox="1">
            <a:spLocks noChangeArrowheads="1"/>
          </p:cNvSpPr>
          <p:nvPr/>
        </p:nvSpPr>
        <p:spPr bwMode="auto">
          <a:xfrm>
            <a:off x="1600200" y="2752725"/>
            <a:ext cx="1003300" cy="523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 sz="2800"/>
              <a:t>[-1 1]</a:t>
            </a:r>
          </a:p>
        </p:txBody>
      </p:sp>
      <p:pic>
        <p:nvPicPr>
          <p:cNvPr id="11271" name="Picture 3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9873" t="14542" r="38863" b="47655"/>
          <a:stretch>
            <a:fillRect/>
          </a:stretch>
        </p:blipFill>
        <p:spPr bwMode="auto">
          <a:xfrm>
            <a:off x="685800" y="3276600"/>
            <a:ext cx="2971800" cy="2971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1272" name="TextBox 21"/>
          <p:cNvSpPr txBox="1">
            <a:spLocks noChangeArrowheads="1"/>
          </p:cNvSpPr>
          <p:nvPr/>
        </p:nvSpPr>
        <p:spPr bwMode="auto">
          <a:xfrm>
            <a:off x="990600" y="6259513"/>
            <a:ext cx="2386013" cy="3698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/>
              <a:t>FFT of Gradient Filter</a:t>
            </a:r>
          </a:p>
        </p:txBody>
      </p:sp>
      <p:pic>
        <p:nvPicPr>
          <p:cNvPr id="11273" name="Picture 4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0083" t="14822" r="38849" b="47720"/>
          <a:stretch>
            <a:fillRect/>
          </a:stretch>
        </p:blipFill>
        <p:spPr bwMode="auto">
          <a:xfrm>
            <a:off x="4114800" y="3352800"/>
            <a:ext cx="2971800" cy="2971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1274" name="Text Box 6"/>
          <p:cNvSpPr txBox="1">
            <a:spLocks noChangeArrowheads="1"/>
          </p:cNvSpPr>
          <p:nvPr/>
        </p:nvSpPr>
        <p:spPr bwMode="auto">
          <a:xfrm>
            <a:off x="7391400" y="5410200"/>
            <a:ext cx="1158875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algn="ctr" eaLnBrk="1" hangingPunct="1"/>
            <a:r>
              <a:rPr lang="en-US"/>
              <a:t>Gaussian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010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Review of Last 3 Days</a:t>
            </a:r>
          </a:p>
        </p:txBody>
      </p:sp>
      <p:sp>
        <p:nvSpPr>
          <p:cNvPr id="43011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smtClean="0"/>
              <a:t>Derivative of Gaussian</a:t>
            </a:r>
          </a:p>
        </p:txBody>
      </p:sp>
      <p:pic>
        <p:nvPicPr>
          <p:cNvPr id="43012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1744" t="4907" r="32370" b="41333"/>
          <a:stretch>
            <a:fillRect/>
          </a:stretch>
        </p:blipFill>
        <p:spPr bwMode="auto">
          <a:xfrm>
            <a:off x="2057400" y="1752600"/>
            <a:ext cx="5064125" cy="426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4034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Review of Last 3 Days</a:t>
            </a:r>
          </a:p>
        </p:txBody>
      </p:sp>
      <p:sp>
        <p:nvSpPr>
          <p:cNvPr id="44035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smtClean="0"/>
              <a:t>Filtering in frequency domain</a:t>
            </a:r>
          </a:p>
          <a:p>
            <a:pPr lvl="1"/>
            <a:r>
              <a:rPr lang="en-US" smtClean="0"/>
              <a:t>Can be faster than filtering in spatial domain (for large filters)</a:t>
            </a:r>
          </a:p>
          <a:p>
            <a:pPr lvl="1"/>
            <a:r>
              <a:rPr lang="en-US" smtClean="0"/>
              <a:t>Can help understand effect of filter</a:t>
            </a:r>
          </a:p>
          <a:p>
            <a:pPr lvl="1"/>
            <a:r>
              <a:rPr lang="en-US" smtClean="0"/>
              <a:t>Algorithm:</a:t>
            </a:r>
          </a:p>
          <a:p>
            <a:pPr marL="1371600" lvl="2" indent="-514350">
              <a:buFont typeface="Calibri" pitchFamily="34" charset="0"/>
              <a:buAutoNum type="arabicPeriod"/>
            </a:pPr>
            <a:r>
              <a:rPr lang="en-US" smtClean="0"/>
              <a:t>Convert image and filter to fft (fft2 in matlab)</a:t>
            </a:r>
          </a:p>
          <a:p>
            <a:pPr marL="1371600" lvl="2" indent="-514350">
              <a:buFont typeface="Calibri" pitchFamily="34" charset="0"/>
              <a:buAutoNum type="arabicPeriod"/>
            </a:pPr>
            <a:r>
              <a:rPr lang="en-US" smtClean="0"/>
              <a:t>Pointwise-multiply ffts</a:t>
            </a:r>
          </a:p>
          <a:p>
            <a:pPr marL="1371600" lvl="2" indent="-514350">
              <a:buFont typeface="Calibri" pitchFamily="34" charset="0"/>
              <a:buAutoNum type="arabicPeriod"/>
            </a:pPr>
            <a:r>
              <a:rPr lang="en-US" smtClean="0"/>
              <a:t>Convert result to spatial domain with ifft2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058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Review of Last 3 Days</a:t>
            </a:r>
          </a:p>
        </p:txBody>
      </p:sp>
      <p:sp>
        <p:nvSpPr>
          <p:cNvPr id="45059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smtClean="0"/>
              <a:t>Applications of filters</a:t>
            </a:r>
          </a:p>
          <a:p>
            <a:pPr lvl="1"/>
            <a:r>
              <a:rPr lang="en-US" smtClean="0"/>
              <a:t>Template matching (SSD or Normxcorr2)</a:t>
            </a:r>
          </a:p>
          <a:p>
            <a:pPr lvl="2"/>
            <a:r>
              <a:rPr lang="en-US" smtClean="0"/>
              <a:t>SSD can be done with linear filters, is sensitive to overall intensity</a:t>
            </a:r>
          </a:p>
          <a:p>
            <a:pPr lvl="1"/>
            <a:r>
              <a:rPr lang="en-US" smtClean="0"/>
              <a:t>Gaussian pyramid</a:t>
            </a:r>
          </a:p>
          <a:p>
            <a:pPr lvl="2"/>
            <a:r>
              <a:rPr lang="en-US" smtClean="0"/>
              <a:t>Coarse-to-fine search, multi-scale detection</a:t>
            </a:r>
          </a:p>
          <a:p>
            <a:pPr lvl="1"/>
            <a:r>
              <a:rPr lang="en-US" smtClean="0"/>
              <a:t>Laplacian pyramid</a:t>
            </a:r>
          </a:p>
          <a:p>
            <a:pPr lvl="2"/>
            <a:r>
              <a:rPr lang="en-US" smtClean="0"/>
              <a:t>Can be used for blending (later)</a:t>
            </a:r>
          </a:p>
          <a:p>
            <a:pPr lvl="2"/>
            <a:r>
              <a:rPr lang="en-US" smtClean="0"/>
              <a:t>More compact image representation</a:t>
            </a:r>
          </a:p>
          <a:p>
            <a:pPr lvl="2">
              <a:buFont typeface="Arial" charset="0"/>
              <a:buNone/>
            </a:pPr>
            <a:endParaRPr lang="en-US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608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Review of Last 3 Days</a:t>
            </a:r>
          </a:p>
        </p:txBody>
      </p:sp>
      <p:sp>
        <p:nvSpPr>
          <p:cNvPr id="4608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Applications of filters</a:t>
            </a:r>
          </a:p>
          <a:p>
            <a:pPr lvl="1"/>
            <a:r>
              <a:rPr lang="en-US" dirty="0" err="1" smtClean="0"/>
              <a:t>Downsampling</a:t>
            </a:r>
            <a:endParaRPr lang="en-US" dirty="0" smtClean="0"/>
          </a:p>
          <a:p>
            <a:pPr lvl="2"/>
            <a:r>
              <a:rPr lang="en-US" dirty="0" smtClean="0"/>
              <a:t>Need to sufficiently low-pass before </a:t>
            </a:r>
            <a:r>
              <a:rPr lang="en-US" dirty="0" err="1" smtClean="0"/>
              <a:t>downsampling</a:t>
            </a:r>
            <a:endParaRPr lang="en-US" dirty="0" smtClean="0"/>
          </a:p>
          <a:p>
            <a:pPr lvl="1"/>
            <a:r>
              <a:rPr lang="en-US" dirty="0" smtClean="0"/>
              <a:t>Compression</a:t>
            </a:r>
          </a:p>
          <a:p>
            <a:pPr lvl="2"/>
            <a:r>
              <a:rPr lang="en-US" dirty="0" smtClean="0"/>
              <a:t>In JPEG, coarsely quantize high frequencies</a:t>
            </a:r>
          </a:p>
          <a:p>
            <a:pPr lvl="1"/>
            <a:r>
              <a:rPr lang="en-US" dirty="0" smtClean="0"/>
              <a:t>Reducing noise (important for aesthetics and for later processing such as edge detection)</a:t>
            </a:r>
          </a:p>
          <a:p>
            <a:pPr lvl="2"/>
            <a:r>
              <a:rPr lang="en-US" dirty="0" smtClean="0"/>
              <a:t>Gaussian filter, median filter, bilateral filter</a:t>
            </a:r>
          </a:p>
          <a:p>
            <a:pPr lvl="2"/>
            <a:endParaRPr lang="en-US" dirty="0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Next class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Light and color</a:t>
            </a:r>
            <a:endParaRPr lang="en-US" dirty="0"/>
          </a:p>
        </p:txBody>
      </p:sp>
      <p:pic>
        <p:nvPicPr>
          <p:cNvPr id="76804" name="Picture 4" descr="http://2.bp.blogspot.com/_adUBe9bO8nQ/SApzeYskD-I/AAAAAAAAAeo/Bvhx5JzpoEs/s400/magritte_empirelight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743200" y="1662023"/>
            <a:ext cx="3733800" cy="488078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424980681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ags/tag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SOURCE" val="\documentclass{slides}\pagestyle{empty}&#10;\begin{document}&#10;$-$&#10;\end{document}&#10;"/>
  <p:tag name="EXTERNALNAME" val="Edittex"/>
  <p:tag name="BLEND" val="False"/>
  <p:tag name="TRANSPARENT" val="False"/>
  <p:tag name="BITMAPFORMAT" val="bmpmono"/>
  <p:tag name="DEBUGINTERACTIVE" val="True"/>
  <p:tag name="ORIGWIDTH" val="48.625"/>
</p:tagLst>
</file>

<file path=ppt/tags/tag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SOURCE" val="\documentclass{slides}\pagestyle{empty}&#10;\begin{document}&#10;$\approx$&#10;\end{document}&#10;"/>
  <p:tag name="EXTERNALNAME" val="Edittex"/>
  <p:tag name="BLEND" val="False"/>
  <p:tag name="TRANSPARENT" val="False"/>
  <p:tag name="BITMAPFORMAT" val="bmpmono"/>
  <p:tag name="DEBUGINTERACTIVE" val="True"/>
  <p:tag name="ORIGWIDTH" val="55.75"/>
</p:tagLst>
</file>

<file path=ppt/theme/theme1.xml><?xml version="1.0" encoding="utf-8"?>
<a:theme xmlns:a="http://schemas.openxmlformats.org/drawingml/2006/main" name="Lecture1 - Introduction - CP Fall 2010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Lecture1 - Introduction - CP Fall 2010</Template>
  <TotalTime>6667</TotalTime>
  <Words>1350</Words>
  <Application>Microsoft Office PowerPoint</Application>
  <PresentationFormat>On-screen Show (4:3)</PresentationFormat>
  <Paragraphs>309</Paragraphs>
  <Slides>50</Slides>
  <Notes>16</Notes>
  <HiddenSlides>0</HiddenSlides>
  <MMClips>0</MMClips>
  <ScaleCrop>false</ScaleCrop>
  <HeadingPairs>
    <vt:vector size="8" baseType="variant">
      <vt:variant>
        <vt:lpstr>Fonts Used</vt:lpstr>
      </vt:variant>
      <vt:variant>
        <vt:i4>6</vt:i4>
      </vt:variant>
      <vt:variant>
        <vt:lpstr>Theme</vt:lpstr>
      </vt:variant>
      <vt:variant>
        <vt:i4>1</vt:i4>
      </vt:variant>
      <vt:variant>
        <vt:lpstr>Embedded OLE Servers</vt:lpstr>
      </vt:variant>
      <vt:variant>
        <vt:i4>3</vt:i4>
      </vt:variant>
      <vt:variant>
        <vt:lpstr>Slide Titles</vt:lpstr>
      </vt:variant>
      <vt:variant>
        <vt:i4>50</vt:i4>
      </vt:variant>
    </vt:vector>
  </HeadingPairs>
  <TitlesOfParts>
    <vt:vector size="60" baseType="lpstr">
      <vt:lpstr>Arial</vt:lpstr>
      <vt:lpstr>Calibri</vt:lpstr>
      <vt:lpstr>Comic Sans MS</vt:lpstr>
      <vt:lpstr>Courier New</vt:lpstr>
      <vt:lpstr>Times New Roman</vt:lpstr>
      <vt:lpstr>Wingdings</vt:lpstr>
      <vt:lpstr>Lecture1 - Introduction - CP Fall 2010</vt:lpstr>
      <vt:lpstr>Equation</vt:lpstr>
      <vt:lpstr>Photo Editor Photo</vt:lpstr>
      <vt:lpstr>Bitmap Image</vt:lpstr>
      <vt:lpstr>Templates and Image Pyramids</vt:lpstr>
      <vt:lpstr>Administrative stuff</vt:lpstr>
      <vt:lpstr>PowerPoint Presentation</vt:lpstr>
      <vt:lpstr>Clues from Human Perception</vt:lpstr>
      <vt:lpstr>Hybrid Image in FFT</vt:lpstr>
      <vt:lpstr>PowerPoint Presentation</vt:lpstr>
      <vt:lpstr>Things to Remember</vt:lpstr>
      <vt:lpstr>Review</vt:lpstr>
      <vt:lpstr>Today’s class: applications of filtering</vt:lpstr>
      <vt:lpstr>Template matching</vt:lpstr>
      <vt:lpstr>Matching with filters</vt:lpstr>
      <vt:lpstr>Matching with filters</vt:lpstr>
      <vt:lpstr>Matching with filters</vt:lpstr>
      <vt:lpstr>Matching with filters</vt:lpstr>
      <vt:lpstr>Matching with filters</vt:lpstr>
      <vt:lpstr>Matching with filters</vt:lpstr>
      <vt:lpstr>Matching with filters</vt:lpstr>
      <vt:lpstr>Matching with filters</vt:lpstr>
      <vt:lpstr>Q: What is the best method to use?</vt:lpstr>
      <vt:lpstr>Q: What if we want to find larger or smaller eyes?</vt:lpstr>
      <vt:lpstr>Review of Sampling</vt:lpstr>
      <vt:lpstr>Gaussian pyramid</vt:lpstr>
      <vt:lpstr>Laplacian filter</vt:lpstr>
      <vt:lpstr>Laplacian pyramid</vt:lpstr>
      <vt:lpstr>Computing Gaussian/Laplacian Pyramid</vt:lpstr>
      <vt:lpstr>Hybrid Image in Laplacian Pyramid</vt:lpstr>
      <vt:lpstr>Coarse-to-fine Image Registration</vt:lpstr>
      <vt:lpstr>Question</vt:lpstr>
      <vt:lpstr>PowerPoint Presentation</vt:lpstr>
      <vt:lpstr>Lossy Image Compression (JPEG)</vt:lpstr>
      <vt:lpstr>Using DCT in JPEG   </vt:lpstr>
      <vt:lpstr>Image compression using DCT</vt:lpstr>
      <vt:lpstr>JPEG Compression Summary</vt:lpstr>
      <vt:lpstr>Lossless compression (PNG)</vt:lpstr>
      <vt:lpstr>Denoising</vt:lpstr>
      <vt:lpstr>Reducing Gaussian noise</vt:lpstr>
      <vt:lpstr>Reducing salt-and-pepper noise by Gaussian smoothing</vt:lpstr>
      <vt:lpstr>Alternative idea: Median filtering</vt:lpstr>
      <vt:lpstr>Median filter</vt:lpstr>
      <vt:lpstr>Median filter</vt:lpstr>
      <vt:lpstr>Median Filtered Examples</vt:lpstr>
      <vt:lpstr>Median vs. Gaussian filtering</vt:lpstr>
      <vt:lpstr>Other filter choices</vt:lpstr>
      <vt:lpstr>Review of Last 3 Days</vt:lpstr>
      <vt:lpstr>Review of Last 3 Days</vt:lpstr>
      <vt:lpstr>Review of Last 3 Days</vt:lpstr>
      <vt:lpstr>Review of Last 3 Days</vt:lpstr>
      <vt:lpstr>Review of Last 3 Days</vt:lpstr>
      <vt:lpstr>Review of Last 3 Days</vt:lpstr>
      <vt:lpstr>Next class</vt:lpstr>
    </vt:vector>
  </TitlesOfParts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Computational Photography CS498dwh</dc:title>
  <dc:creator>Derek Hoiem</dc:creator>
  <cp:lastModifiedBy>Derek</cp:lastModifiedBy>
  <cp:revision>28</cp:revision>
  <cp:lastPrinted>2015-09-03T13:53:39Z</cp:lastPrinted>
  <dcterms:created xsi:type="dcterms:W3CDTF">2010-08-30T03:58:01Z</dcterms:created>
  <dcterms:modified xsi:type="dcterms:W3CDTF">2015-09-03T14:00:06Z</dcterms:modified>
</cp:coreProperties>
</file>