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0.xml" ContentType="application/vnd.openxmlformats-officedocument.presentationml.notesSlide+xml"/>
  <Override PartName="/ppt/tags/tag17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406" r:id="rId3"/>
    <p:sldId id="365" r:id="rId4"/>
    <p:sldId id="409" r:id="rId5"/>
    <p:sldId id="367" r:id="rId6"/>
    <p:sldId id="368" r:id="rId7"/>
    <p:sldId id="369" r:id="rId8"/>
    <p:sldId id="370" r:id="rId9"/>
    <p:sldId id="371" r:id="rId10"/>
    <p:sldId id="404" r:id="rId11"/>
    <p:sldId id="405" r:id="rId12"/>
    <p:sldId id="366" r:id="rId13"/>
    <p:sldId id="372" r:id="rId14"/>
    <p:sldId id="373" r:id="rId15"/>
    <p:sldId id="270" r:id="rId16"/>
    <p:sldId id="275" r:id="rId17"/>
    <p:sldId id="276" r:id="rId18"/>
    <p:sldId id="277" r:id="rId19"/>
    <p:sldId id="278" r:id="rId20"/>
    <p:sldId id="279" r:id="rId21"/>
    <p:sldId id="280" r:id="rId22"/>
    <p:sldId id="407" r:id="rId23"/>
    <p:sldId id="408" r:id="rId24"/>
    <p:sldId id="438" r:id="rId25"/>
    <p:sldId id="281" r:id="rId26"/>
    <p:sldId id="282" r:id="rId27"/>
    <p:sldId id="283" r:id="rId28"/>
    <p:sldId id="376" r:id="rId29"/>
    <p:sldId id="320" r:id="rId30"/>
    <p:sldId id="321" r:id="rId31"/>
    <p:sldId id="297" r:id="rId32"/>
    <p:sldId id="298" r:id="rId33"/>
    <p:sldId id="301" r:id="rId34"/>
    <p:sldId id="302" r:id="rId35"/>
    <p:sldId id="303" r:id="rId36"/>
    <p:sldId id="306" r:id="rId37"/>
    <p:sldId id="322" r:id="rId38"/>
    <p:sldId id="435" r:id="rId39"/>
    <p:sldId id="313" r:id="rId40"/>
    <p:sldId id="314" r:id="rId41"/>
    <p:sldId id="315" r:id="rId42"/>
    <p:sldId id="286" r:id="rId43"/>
    <p:sldId id="433" r:id="rId44"/>
    <p:sldId id="434" r:id="rId45"/>
    <p:sldId id="352" r:id="rId46"/>
    <p:sldId id="353" r:id="rId47"/>
    <p:sldId id="354" r:id="rId48"/>
    <p:sldId id="355" r:id="rId49"/>
    <p:sldId id="377" r:id="rId50"/>
    <p:sldId id="378" r:id="rId51"/>
    <p:sldId id="380" r:id="rId52"/>
    <p:sldId id="381" r:id="rId53"/>
    <p:sldId id="379" r:id="rId54"/>
    <p:sldId id="410" r:id="rId55"/>
    <p:sldId id="411" r:id="rId56"/>
    <p:sldId id="412" r:id="rId57"/>
    <p:sldId id="413" r:id="rId58"/>
    <p:sldId id="414" r:id="rId59"/>
    <p:sldId id="415" r:id="rId60"/>
    <p:sldId id="416" r:id="rId61"/>
    <p:sldId id="417" r:id="rId62"/>
    <p:sldId id="421" r:id="rId63"/>
    <p:sldId id="419" r:id="rId64"/>
    <p:sldId id="420" r:id="rId65"/>
    <p:sldId id="395" r:id="rId66"/>
    <p:sldId id="439" r:id="rId67"/>
    <p:sldId id="401" r:id="rId68"/>
    <p:sldId id="399" r:id="rId69"/>
    <p:sldId id="400" r:id="rId70"/>
    <p:sldId id="436" r:id="rId7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00C"/>
    <a:srgbClr val="FF4A7E"/>
    <a:srgbClr val="CB6B30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94" autoAdjust="0"/>
    <p:restoredTop sz="92697" autoAdjust="0"/>
  </p:normalViewPr>
  <p:slideViewPr>
    <p:cSldViewPr>
      <p:cViewPr varScale="1">
        <p:scale>
          <a:sx n="103" d="100"/>
          <a:sy n="103" d="100"/>
        </p:scale>
        <p:origin x="6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A45A2E-61A8-43B3-A108-E41DF82E58A8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E883E7-2586-40B5-A9BD-7DF6694F8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00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F13F0C-7D8B-49D5-BD3E-D89F5702BAF8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3338046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B0CF82-B2CB-4BB4-936A-DAFA9D7E32E7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940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CA3E06-C2E2-4F97-9C28-F154A584EC78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63106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3E639E-0952-4AA7-9181-4F0E1BF81BA0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0224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659606-F9C4-43C9-A329-06E2E7CBE0E7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8142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D0D901-E6AD-4988-B817-283790976901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2294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EFF86F-CA62-48AE-BC8D-DE84F3EF2ECB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3979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D3DBBF-ED6A-4F08-88AD-44AB8112F9E2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905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Questions at this point?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1A22E-84E9-4A8B-9237-B26B5ED03E7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05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2F7911-2450-49A1-B95C-294ACA339825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6785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AB3969-2C31-4DC6-A614-D8FBE225B312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41608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5B674A-0FD7-4D74-8651-DAF8181A841D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120972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1DF882-9798-4F04-B8FA-54440DAA91E1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76758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D2D3CD-F11B-4DB8-85A9-54A3852DDD0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834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27291-08BD-4E0E-9708-B31758CAC23F}" type="slidenum">
              <a:rPr lang="en-US" smtClean="0"/>
              <a:pPr>
                <a:defRPr/>
              </a:pPr>
              <a:t>45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Linear vs. quadratic in mask size</a:t>
            </a:r>
          </a:p>
        </p:txBody>
      </p:sp>
    </p:spTree>
    <p:extLst>
      <p:ext uri="{BB962C8B-B14F-4D97-AF65-F5344CB8AC3E}">
        <p14:creationId xmlns:p14="http://schemas.microsoft.com/office/powerpoint/2010/main" val="15353784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5BCFB7-FFA6-4836-9385-64573495F7F5}" type="slidenum">
              <a:rPr lang="en-US" smtClean="0"/>
              <a:pPr>
                <a:defRPr/>
              </a:pPr>
              <a:t>46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785971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16B911-6196-4910-897F-C1B06C78DB7C}" type="slidenum">
              <a:rPr lang="en-US" smtClean="0"/>
              <a:pPr>
                <a:defRPr/>
              </a:pPr>
              <a:t>47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35431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C3945-5CEC-4252-B0BA-BFBA15FD4BF2}" type="slidenum">
              <a:rPr lang="en-US" smtClean="0"/>
              <a:pPr>
                <a:defRPr/>
              </a:pPr>
              <a:t>48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97741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A4B67C-FE13-4848-AC8D-6ECA9F2C4E2B}" type="slidenum">
              <a:rPr lang="en-US" smtClean="0"/>
              <a:pPr>
                <a:defRPr/>
              </a:pPr>
              <a:t>50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077619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5F9DE8-C56F-4C0C-BB45-91C2D55B9079}" type="slidenum">
              <a:rPr lang="en-US" smtClean="0"/>
              <a:pPr>
                <a:defRPr/>
              </a:pPr>
              <a:t>51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124959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EAB677-4DE7-4791-8634-04DCBBC1B672}" type="slidenum">
              <a:rPr lang="en-US" smtClean="0"/>
              <a:pPr>
                <a:defRPr/>
              </a:pPr>
              <a:t>52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499397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B0EA30-C3BD-48A6-99A4-373ADD3BBF1A}" type="slidenum">
              <a:rPr lang="en-US" smtClean="0"/>
              <a:pPr>
                <a:defRPr/>
              </a:pPr>
              <a:t>53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3420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807909-8A3A-46DA-B63D-FB13C637CA96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30185617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C516F2-F842-40F4-9AA9-7769306AF513}" type="slidenum">
              <a:rPr lang="en-US" smtClean="0"/>
              <a:pPr>
                <a:defRPr/>
              </a:pPr>
              <a:t>65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25526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D304DF-DBFA-42AB-A004-7F9118341926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22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FCB3F7-E8B9-4350-B21B-F8B84D9B0DBC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2090803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D04E47-6704-4FD8-A8AC-4C8538B656C1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2041206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C7501E-CEBC-48E8-8218-8DF33A7FD536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3755894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6BAB09-EB09-4069-AACB-ACFBF75D3BD7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2663718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12BDDD-E507-414C-9546-6C780BBC0A4F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0586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12BDDD-E507-414C-9546-6C780BBC0A4F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837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F130-42E5-4BB6-B088-5F3311524472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D78B1-CE48-4A92-A37C-1100042DE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F8BD6-2E6A-4DD3-ADCC-D05468D65CFB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713E7-3C21-4D6B-87E4-2C064276E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2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8CED-9A71-400B-815B-925EED5C7B38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7E39A-B732-4C56-8F4C-32EAD153C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01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DC8F-EB96-490E-B9A0-F478FCFC4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3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7C716-2132-4C3F-866A-DC91DBCFAA50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5DD7-97B8-486B-B068-EF34F550C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1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E4BF4-1091-475C-BC61-FACB92FA506F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F25D2-E2E6-4C07-AAAC-5DDD5D9F1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5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D968C-FD68-42A5-9849-1618E563777B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4537-D6CF-4677-8844-D5751C83F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5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24F71-9AC2-42BC-A567-CD4B66AE8E44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5C51E-F473-48A4-8357-818E324D7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79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E9120-856B-46E0-818D-BDCC4E30D671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7163F-00A6-47EF-9CB5-F060311D0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3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C1A55-D02D-4971-94B1-AD8F0D44F8B0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40F41-1896-45D6-BA22-D8DCFAF76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9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41FED-7700-4150-B56E-6A30613AB746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45DE8-0F1D-4096-B32A-8F5E6150D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2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EFA70-A492-4612-8DF4-7790F804376F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AA35D-7567-4B43-BA1B-4BAA76573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2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C94C58-ED1D-479F-9F50-77993545292A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B453FA-662E-4EF8-9296-5DAF4D7FB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tcot.org/post/4068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15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image" Target="../media/image16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9.wmf"/><Relationship Id="rId4" Type="http://schemas.openxmlformats.org/officeDocument/2006/relationships/notesSlide" Target="../notesSlides/notesSlide1.xml"/><Relationship Id="rId9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17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9.bin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8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17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3.bin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2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oodle.com/6drhrg3kdedu892x" TargetMode="External"/><Relationship Id="rId2" Type="http://schemas.openxmlformats.org/officeDocument/2006/relationships/hyperlink" Target="http://doodle.com/8cqbis4qx52wm5f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17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17.bin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6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17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1.bin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0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17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5.bin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4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17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7.bin"/><Relationship Id="rId12" Type="http://schemas.openxmlformats.org/officeDocument/2006/relationships/oleObject" Target="../embeddings/oleObject29.bin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28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17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3.bin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2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17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35.bin"/><Relationship Id="rId12" Type="http://schemas.openxmlformats.org/officeDocument/2006/relationships/oleObject" Target="../embeddings/oleObject37.bin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34.bin"/><Relationship Id="rId10" Type="http://schemas.openxmlformats.org/officeDocument/2006/relationships/oleObject" Target="../embeddings/oleObject36.bin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9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5" Type="http://schemas.openxmlformats.org/officeDocument/2006/relationships/image" Target="../media/image5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Relationship Id="rId14" Type="http://schemas.openxmlformats.org/officeDocument/2006/relationships/image" Target="../media/image53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lectronics.howstuffworks.com/digital-camera.htm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4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hyperlink" Target="http://cvcl.mit.edu/hybridimage.htm" TargetMode="External"/><Relationship Id="rId13" Type="http://schemas.openxmlformats.org/officeDocument/2006/relationships/image" Target="../media/image80.png"/><Relationship Id="rId3" Type="http://schemas.openxmlformats.org/officeDocument/2006/relationships/tags" Target="../tags/tag16.xml"/><Relationship Id="rId7" Type="http://schemas.openxmlformats.org/officeDocument/2006/relationships/hyperlink" Target="http://courses.engr.illinois.edu/cs498dh3/projects/hybrid/ComputationalPhotography_ProjectHybrid.html" TargetMode="External"/><Relationship Id="rId12" Type="http://schemas.openxmlformats.org/officeDocument/2006/relationships/image" Target="../media/image79.jpeg"/><Relationship Id="rId2" Type="http://schemas.openxmlformats.org/officeDocument/2006/relationships/tags" Target="../tags/tag1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7.png"/><Relationship Id="rId11" Type="http://schemas.openxmlformats.org/officeDocument/2006/relationships/image" Target="../media/image78.png"/><Relationship Id="rId5" Type="http://schemas.openxmlformats.org/officeDocument/2006/relationships/notesSlide" Target="../notesSlides/notesSlide30.xml"/><Relationship Id="rId10" Type="http://schemas.openxmlformats.org/officeDocument/2006/relationships/image" Target="../media/image76.png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41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84.jpeg"/><Relationship Id="rId5" Type="http://schemas.openxmlformats.org/officeDocument/2006/relationships/image" Target="../media/image16.png"/><Relationship Id="rId4" Type="http://schemas.openxmlformats.org/officeDocument/2006/relationships/image" Target="../media/image26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Pixels and Image Filtering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219200" y="5486400"/>
            <a:ext cx="6400800" cy="106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Derek Hoiem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 smtClean="0"/>
              <a:t>08/27/15</a:t>
            </a:r>
            <a:endParaRPr lang="en-US" dirty="0"/>
          </a:p>
        </p:txBody>
      </p:sp>
      <p:pic>
        <p:nvPicPr>
          <p:cNvPr id="15365" name="Picture 8" descr="http://www.notempire.com/images/uploads/magrit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76900" y="6550025"/>
            <a:ext cx="34671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Graphic: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charset="0"/>
                <a:hlinkClick r:id="rId3"/>
              </a:rPr>
              <a:t>http://www.notcot.org/post/4068/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Perception of Intensity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3533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7180263" y="6488113"/>
            <a:ext cx="1963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from Ted Adelson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Perception of Intensity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3533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180263" y="6488113"/>
            <a:ext cx="1963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from Ted Adelson</a:t>
            </a: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2" t="50751" r="45078" b="41235"/>
          <a:stretch>
            <a:fillRect/>
          </a:stretch>
        </p:blipFill>
        <p:spPr bwMode="auto">
          <a:xfrm>
            <a:off x="838200" y="1600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8" t="29382" r="44041" b="62605"/>
          <a:stretch>
            <a:fillRect/>
          </a:stretch>
        </p:blipFill>
        <p:spPr bwMode="auto">
          <a:xfrm>
            <a:off x="381000" y="1295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Color Images</a:t>
            </a:r>
          </a:p>
        </p:txBody>
      </p:sp>
      <p:pic>
        <p:nvPicPr>
          <p:cNvPr id="26627" name="Picture 2" descr="http://static.howstuffworks.com/gif/digital-camera-bay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54102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 Image</a:t>
            </a:r>
          </a:p>
        </p:txBody>
      </p:sp>
      <p:pic>
        <p:nvPicPr>
          <p:cNvPr id="27651" name="Picture 2" descr="C:\Documents and Settings\Derek Hoiem\My Documents\Classes\Spring09 - Visual Scene Understanding\material\figs\nieghborhoo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37909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C:\Users\Hoiem\Documents\Classes\Computational Photography - Fall 2010\lectures\figs\filters\im_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1143000"/>
            <a:ext cx="2674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C:\Users\Hoiem\Documents\Classes\Computational Photography - Fall 2010\lectures\figs\filters\im_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2819400"/>
            <a:ext cx="2674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 descr="C:\Users\Hoiem\Documents\Classes\Computational Photography - Fall 2010\lectures\figs\filters\im_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419600"/>
            <a:ext cx="2674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7281863" y="76200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R</a:t>
            </a:r>
          </a:p>
        </p:txBody>
      </p:sp>
      <p:sp>
        <p:nvSpPr>
          <p:cNvPr id="27656" name="TextBox 8"/>
          <p:cNvSpPr txBox="1">
            <a:spLocks noChangeArrowheads="1"/>
          </p:cNvSpPr>
          <p:nvPr/>
        </p:nvSpPr>
        <p:spPr bwMode="auto">
          <a:xfrm>
            <a:off x="8043863" y="2438400"/>
            <a:ext cx="363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G</a:t>
            </a:r>
          </a:p>
        </p:txBody>
      </p:sp>
      <p:sp>
        <p:nvSpPr>
          <p:cNvPr id="27657" name="TextBox 9"/>
          <p:cNvSpPr txBox="1">
            <a:spLocks noChangeArrowheads="1"/>
          </p:cNvSpPr>
          <p:nvPr/>
        </p:nvSpPr>
        <p:spPr bwMode="auto">
          <a:xfrm>
            <a:off x="8729663" y="3962400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038600" y="33528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Images in Matlab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3622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/>
              <a:t>Images represented as a matrix</a:t>
            </a:r>
          </a:p>
          <a:p>
            <a:pPr>
              <a:defRPr/>
            </a:pPr>
            <a:r>
              <a:rPr lang="en-US" dirty="0" smtClean="0"/>
              <a:t>Suppose we have a </a:t>
            </a:r>
            <a:r>
              <a:rPr lang="en-US" dirty="0" err="1" smtClean="0"/>
              <a:t>NxM</a:t>
            </a:r>
            <a:r>
              <a:rPr lang="en-US" dirty="0" smtClean="0"/>
              <a:t> RGB image called “</a:t>
            </a:r>
            <a:r>
              <a:rPr lang="en-US" dirty="0" err="1" smtClean="0"/>
              <a:t>im</a:t>
            </a:r>
            <a:r>
              <a:rPr lang="en-US" dirty="0" smtClean="0"/>
              <a:t>”</a:t>
            </a:r>
          </a:p>
          <a:p>
            <a:pPr lvl="1">
              <a:defRPr/>
            </a:pPr>
            <a:r>
              <a:rPr lang="en-US" dirty="0" err="1" smtClean="0"/>
              <a:t>im</a:t>
            </a:r>
            <a:r>
              <a:rPr lang="en-US" dirty="0" smtClean="0"/>
              <a:t>(1,1,1) = top-left pixel value in R-channel</a:t>
            </a:r>
          </a:p>
          <a:p>
            <a:pPr lvl="1">
              <a:defRPr/>
            </a:pPr>
            <a:r>
              <a:rPr lang="en-US" dirty="0" err="1" smtClean="0"/>
              <a:t>im</a:t>
            </a:r>
            <a:r>
              <a:rPr lang="en-US" dirty="0" smtClean="0"/>
              <a:t>(y, x, b) = y pixels down, x pixels to right in the </a:t>
            </a:r>
            <a:r>
              <a:rPr lang="en-US" dirty="0" err="1" smtClean="0"/>
              <a:t>b</a:t>
            </a:r>
            <a:r>
              <a:rPr lang="en-US" baseline="30000" dirty="0" err="1" smtClean="0"/>
              <a:t>th</a:t>
            </a:r>
            <a:r>
              <a:rPr lang="en-US" dirty="0" smtClean="0"/>
              <a:t> channel</a:t>
            </a:r>
          </a:p>
          <a:p>
            <a:pPr lvl="1">
              <a:defRPr/>
            </a:pPr>
            <a:r>
              <a:rPr lang="en-US" dirty="0" err="1" smtClean="0"/>
              <a:t>im</a:t>
            </a:r>
            <a:r>
              <a:rPr lang="en-US" dirty="0" smtClean="0"/>
              <a:t>(N, M, 3) = bottom-right pixel in B-channel</a:t>
            </a:r>
          </a:p>
          <a:p>
            <a:pPr>
              <a:defRPr/>
            </a:pPr>
            <a:r>
              <a:rPr lang="en-US" dirty="0" err="1" smtClean="0"/>
              <a:t>imread</a:t>
            </a:r>
            <a:r>
              <a:rPr lang="en-US" dirty="0" smtClean="0"/>
              <a:t>(filename) returns a uint8 image (values 0 to 255)</a:t>
            </a:r>
          </a:p>
          <a:p>
            <a:pPr lvl="1">
              <a:defRPr/>
            </a:pPr>
            <a:r>
              <a:rPr lang="en-US" dirty="0" smtClean="0"/>
              <a:t>Convert to double format (values 0 to 1) with im2double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05200" y="46101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67000" y="41529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2600" y="36957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114" name="TextBox 6"/>
          <p:cNvSpPr txBox="1">
            <a:spLocks noChangeArrowheads="1"/>
          </p:cNvSpPr>
          <p:nvPr/>
        </p:nvSpPr>
        <p:spPr bwMode="auto">
          <a:xfrm>
            <a:off x="6705600" y="34671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R</a:t>
            </a:r>
          </a:p>
        </p:txBody>
      </p:sp>
      <p:sp>
        <p:nvSpPr>
          <p:cNvPr id="29115" name="TextBox 7"/>
          <p:cNvSpPr txBox="1">
            <a:spLocks noChangeArrowheads="1"/>
          </p:cNvSpPr>
          <p:nvPr/>
        </p:nvSpPr>
        <p:spPr bwMode="auto">
          <a:xfrm>
            <a:off x="7620000" y="3924300"/>
            <a:ext cx="36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G</a:t>
            </a:r>
          </a:p>
        </p:txBody>
      </p:sp>
      <p:sp>
        <p:nvSpPr>
          <p:cNvPr id="29116" name="TextBox 8"/>
          <p:cNvSpPr txBox="1">
            <a:spLocks noChangeArrowheads="1"/>
          </p:cNvSpPr>
          <p:nvPr/>
        </p:nvSpPr>
        <p:spPr bwMode="auto">
          <a:xfrm>
            <a:off x="8382000" y="43053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B</a:t>
            </a:r>
          </a:p>
        </p:txBody>
      </p:sp>
      <p:sp>
        <p:nvSpPr>
          <p:cNvPr id="29117" name="TextBox 9"/>
          <p:cNvSpPr txBox="1">
            <a:spLocks noChangeArrowheads="1"/>
          </p:cNvSpPr>
          <p:nvPr/>
        </p:nvSpPr>
        <p:spPr bwMode="auto">
          <a:xfrm>
            <a:off x="1143000" y="3467100"/>
            <a:ext cx="595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row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57201" y="4838700"/>
            <a:ext cx="18288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19" name="TextBox 12"/>
          <p:cNvSpPr txBox="1">
            <a:spLocks noChangeArrowheads="1"/>
          </p:cNvSpPr>
          <p:nvPr/>
        </p:nvSpPr>
        <p:spPr bwMode="auto">
          <a:xfrm>
            <a:off x="1676400" y="3314700"/>
            <a:ext cx="100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column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667000" y="3543300"/>
            <a:ext cx="4038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smtClean="0"/>
          </a:p>
          <a:p>
            <a:r>
              <a:rPr lang="en-US" sz="2800" smtClean="0"/>
              <a:t>Image filtering: compute function of local neighborhood at each position</a:t>
            </a:r>
          </a:p>
          <a:p>
            <a:endParaRPr lang="en-US" sz="2800" smtClean="0"/>
          </a:p>
          <a:p>
            <a:r>
              <a:rPr lang="en-US" sz="2800" smtClean="0"/>
              <a:t>Really important!</a:t>
            </a:r>
          </a:p>
          <a:p>
            <a:pPr lvl="1"/>
            <a:r>
              <a:rPr lang="en-US" sz="2400" smtClean="0"/>
              <a:t>Enhance images</a:t>
            </a:r>
          </a:p>
          <a:p>
            <a:pPr lvl="2"/>
            <a:r>
              <a:rPr lang="en-US" sz="2000" smtClean="0"/>
              <a:t>Denoise, resize, increase contrast, etc.</a:t>
            </a:r>
            <a:endParaRPr lang="en-US" sz="2800" smtClean="0"/>
          </a:p>
          <a:p>
            <a:pPr lvl="1"/>
            <a:r>
              <a:rPr lang="en-US" sz="2400" smtClean="0"/>
              <a:t>Extract information from images</a:t>
            </a:r>
          </a:p>
          <a:p>
            <a:pPr lvl="2"/>
            <a:r>
              <a:rPr lang="en-US" sz="2000" smtClean="0"/>
              <a:t>Texture, edges, distinctive points, etc.</a:t>
            </a:r>
          </a:p>
          <a:p>
            <a:pPr lvl="1"/>
            <a:r>
              <a:rPr lang="en-US" sz="2400" smtClean="0"/>
              <a:t>Detect patterns</a:t>
            </a:r>
          </a:p>
          <a:p>
            <a:pPr lvl="2"/>
            <a:r>
              <a:rPr lang="en-US" sz="2000" smtClean="0"/>
              <a:t>Template matching</a:t>
            </a:r>
          </a:p>
          <a:p>
            <a:pPr>
              <a:buFont typeface="Arial" pitchFamily="34" charset="0"/>
              <a:buNone/>
            </a:pPr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4"/>
          <p:cNvGrpSpPr>
            <a:grpSpLocks/>
          </p:cNvGrpSpPr>
          <p:nvPr/>
        </p:nvGrpSpPr>
        <p:grpSpPr bwMode="auto">
          <a:xfrm>
            <a:off x="5486400" y="2514600"/>
            <a:ext cx="2274888" cy="1803400"/>
            <a:chOff x="3799" y="2064"/>
            <a:chExt cx="1433" cy="1136"/>
          </a:xfrm>
        </p:grpSpPr>
        <p:grpSp>
          <p:nvGrpSpPr>
            <p:cNvPr id="103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03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4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4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03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8" name="Text Box 24"/>
          <p:cNvSpPr txBox="1">
            <a:spLocks noChangeArrowheads="1"/>
          </p:cNvSpPr>
          <p:nvPr/>
        </p:nvSpPr>
        <p:spPr bwMode="auto">
          <a:xfrm>
            <a:off x="6019800" y="6400800"/>
            <a:ext cx="3019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Slide credit: David Lowe (UBC)</a:t>
            </a:r>
          </a:p>
        </p:txBody>
      </p:sp>
      <p:graphicFrame>
        <p:nvGraphicFramePr>
          <p:cNvPr id="1026" name="Object 26"/>
          <p:cNvGraphicFramePr>
            <a:graphicFrameLocks noChangeAspect="1"/>
          </p:cNvGraphicFramePr>
          <p:nvPr/>
        </p:nvGraphicFramePr>
        <p:xfrm>
          <a:off x="6389688" y="1752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Equation" r:id="rId5" imgW="368280" imgH="203040" progId="Equation.3">
                  <p:embed/>
                </p:oleObj>
              </mc:Choice>
              <mc:Fallback>
                <p:oleObj name="Equation" r:id="rId5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1752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Example: box f</a:t>
            </a:r>
            <a:r>
              <a:rPr lang="en-US" sz="3600" dirty="0" err="1">
                <a:latin typeface="+mj-lt"/>
                <a:ea typeface="+mj-ea"/>
                <a:cs typeface="+mj-cs"/>
              </a:rPr>
              <a:t>ilter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12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1247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1371" name="Rectangle 251"/>
          <p:cNvSpPr>
            <a:spLocks noChangeArrowheads="1"/>
          </p:cNvSpPr>
          <p:nvPr/>
        </p:nvSpPr>
        <p:spPr bwMode="auto">
          <a:xfrm>
            <a:off x="5105400" y="2590800"/>
            <a:ext cx="365125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1500" name="Group 380"/>
          <p:cNvGraphicFramePr>
            <a:graphicFrameLocks noGrp="1"/>
          </p:cNvGraphicFramePr>
          <p:nvPr/>
        </p:nvGraphicFramePr>
        <p:xfrm>
          <a:off x="711200" y="2287588"/>
          <a:ext cx="3556000" cy="3471863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261495" name="Rectangle 375"/>
          <p:cNvSpPr>
            <a:spLocks noChangeArrowheads="1"/>
          </p:cNvSpPr>
          <p:nvPr/>
        </p:nvSpPr>
        <p:spPr bwMode="auto">
          <a:xfrm>
            <a:off x="685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5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sp>
        <p:nvSpPr>
          <p:cNvPr id="261499" name="Rectangle 379"/>
          <p:cNvSpPr>
            <a:spLocks noChangeArrowheads="1"/>
          </p:cNvSpPr>
          <p:nvPr/>
        </p:nvSpPr>
        <p:spPr bwMode="auto">
          <a:xfrm>
            <a:off x="5181600" y="26670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8" name="Equation" r:id="rId5" imgW="2070000" imgH="355320" progId="Equation.3">
                  <p:embed/>
                </p:oleObj>
              </mc:Choice>
              <mc:Fallback>
                <p:oleObj name="Equation" r:id="rId5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9" name="Equation" r:id="rId7" imgW="330120" imgH="203040" progId="Equation.3">
                  <p:embed/>
                </p:oleObj>
              </mc:Choice>
              <mc:Fallback>
                <p:oleObj name="Equation" r:id="rId7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0" name="Equation" r:id="rId9" imgW="355320" imgH="203040" progId="Equation.3">
                  <p:embed/>
                </p:oleObj>
              </mc:Choice>
              <mc:Fallback>
                <p:oleObj name="Equation" r:id="rId9" imgW="3553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Image filtering</a:t>
            </a:r>
          </a:p>
        </p:txBody>
      </p:sp>
      <p:grpSp>
        <p:nvGrpSpPr>
          <p:cNvPr id="2428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2429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431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2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3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4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5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6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7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8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9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40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1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2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3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4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5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6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7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430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053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1" name="Equation" r:id="rId12" imgW="368280" imgH="203040" progId="Equation.3">
                  <p:embed/>
                </p:oleObj>
              </mc:Choice>
              <mc:Fallback>
                <p:oleObj name="Equation" r:id="rId12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371" grpId="0" animBg="1"/>
      <p:bldP spid="261495" grpId="0" animBg="1"/>
      <p:bldP spid="2614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171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3295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24" name="Rectangle 251"/>
          <p:cNvSpPr>
            <a:spLocks noChangeArrowheads="1"/>
          </p:cNvSpPr>
          <p:nvPr/>
        </p:nvSpPr>
        <p:spPr bwMode="auto">
          <a:xfrm>
            <a:off x="5410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3420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3448" name="Rectangle 375"/>
          <p:cNvSpPr>
            <a:spLocks noChangeArrowheads="1"/>
          </p:cNvSpPr>
          <p:nvPr/>
        </p:nvSpPr>
        <p:spPr bwMode="auto">
          <a:xfrm>
            <a:off x="1066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4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1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2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3450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3452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454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5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6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7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8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9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0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1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2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3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4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5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6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7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8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9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70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453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076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3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1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graphicFrame>
        <p:nvGraphicFramePr>
          <p:cNvPr id="3077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4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219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5343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48" name="Rectangle 251"/>
          <p:cNvSpPr>
            <a:spLocks noChangeArrowheads="1"/>
          </p:cNvSpPr>
          <p:nvPr/>
        </p:nvSpPr>
        <p:spPr bwMode="auto">
          <a:xfrm>
            <a:off x="5791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5468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4472" name="Rectangle 375"/>
          <p:cNvSpPr>
            <a:spLocks noChangeArrowheads="1"/>
          </p:cNvSpPr>
          <p:nvPr/>
        </p:nvSpPr>
        <p:spPr bwMode="auto">
          <a:xfrm>
            <a:off x="1447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5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6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3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4474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447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447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7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447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100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7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graphicFrame>
        <p:nvGraphicFramePr>
          <p:cNvPr id="4101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8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Administrative stuff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Any questions?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Office hours</a:t>
            </a:r>
            <a:r>
              <a:rPr lang="en-US" dirty="0" smtClean="0"/>
              <a:t>: times will be set Friday, so be sure to fill out poll </a:t>
            </a:r>
            <a:r>
              <a:rPr lang="en-US" dirty="0">
                <a:hlinkClick r:id="rId2"/>
              </a:rPr>
              <a:t>http://doodle.com/8cqbis4qx52wm5fs</a:t>
            </a: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Tutorial</a:t>
            </a:r>
            <a:r>
              <a:rPr lang="en-US" dirty="0" smtClean="0"/>
              <a:t>: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 smtClean="0"/>
              <a:t>Looks like Sept 2 at 5pm, but will finalize later </a:t>
            </a:r>
            <a:r>
              <a:rPr lang="en-US" dirty="0" smtClean="0"/>
              <a:t>today --- </a:t>
            </a:r>
            <a:r>
              <a:rPr lang="en-US" dirty="0" smtClean="0"/>
              <a:t>vote </a:t>
            </a:r>
            <a:r>
              <a:rPr lang="en-US" dirty="0"/>
              <a:t>soon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doodle.com/6drhrg3kdedu892x</a:t>
            </a:r>
            <a:endParaRPr lang="en-US" dirty="0" smtClean="0"/>
          </a:p>
          <a:p>
            <a:pPr lvl="1">
              <a:buFont typeface="Arial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67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7391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72" name="Rectangle 251"/>
          <p:cNvSpPr>
            <a:spLocks noChangeArrowheads="1"/>
          </p:cNvSpPr>
          <p:nvPr/>
        </p:nvSpPr>
        <p:spPr bwMode="auto">
          <a:xfrm>
            <a:off x="6172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7516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5496" name="Rectangle 375"/>
          <p:cNvSpPr>
            <a:spLocks noChangeArrowheads="1"/>
          </p:cNvSpPr>
          <p:nvPr/>
        </p:nvSpPr>
        <p:spPr bwMode="auto">
          <a:xfrm>
            <a:off x="1752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2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9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0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7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5498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550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550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550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124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1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9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graphicFrame>
        <p:nvGraphicFramePr>
          <p:cNvPr id="5125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2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73" name="Rectangle 127"/>
          <p:cNvSpPr>
            <a:spLocks noChangeArrowheads="1"/>
          </p:cNvSpPr>
          <p:nvPr/>
        </p:nvSpPr>
        <p:spPr bwMode="auto">
          <a:xfrm>
            <a:off x="64770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6397" name="Rectangle 252"/>
          <p:cNvSpPr>
            <a:spLocks noChangeArrowheads="1"/>
          </p:cNvSpPr>
          <p:nvPr/>
        </p:nvSpPr>
        <p:spPr bwMode="auto">
          <a:xfrm>
            <a:off x="2133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6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0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1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9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6399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640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640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640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6148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2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0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graphicFrame>
        <p:nvGraphicFramePr>
          <p:cNvPr id="6149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3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97" name="Rectangle 127"/>
          <p:cNvSpPr>
            <a:spLocks noChangeArrowheads="1"/>
          </p:cNvSpPr>
          <p:nvPr/>
        </p:nvSpPr>
        <p:spPr bwMode="auto">
          <a:xfrm>
            <a:off x="6172200" y="43434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7421" name="Rectangle 252"/>
          <p:cNvSpPr>
            <a:spLocks noChangeArrowheads="1"/>
          </p:cNvSpPr>
          <p:nvPr/>
        </p:nvSpPr>
        <p:spPr bwMode="auto">
          <a:xfrm>
            <a:off x="1812925" y="40259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0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5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6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2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7423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742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742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2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742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7172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7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4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sp>
        <p:nvSpPr>
          <p:cNvPr id="7425" name="TextBox 31"/>
          <p:cNvSpPr txBox="1">
            <a:spLocks noChangeArrowheads="1"/>
          </p:cNvSpPr>
          <p:nvPr/>
        </p:nvSpPr>
        <p:spPr bwMode="auto">
          <a:xfrm>
            <a:off x="6216650" y="4351338"/>
            <a:ext cx="325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?</a:t>
            </a:r>
          </a:p>
        </p:txBody>
      </p:sp>
      <p:graphicFrame>
        <p:nvGraphicFramePr>
          <p:cNvPr id="7173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8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21" name="Rectangle 127"/>
          <p:cNvSpPr>
            <a:spLocks noChangeArrowheads="1"/>
          </p:cNvSpPr>
          <p:nvPr/>
        </p:nvSpPr>
        <p:spPr bwMode="auto">
          <a:xfrm>
            <a:off x="6858000" y="36576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8445" name="Rectangle 252"/>
          <p:cNvSpPr>
            <a:spLocks noChangeArrowheads="1"/>
          </p:cNvSpPr>
          <p:nvPr/>
        </p:nvSpPr>
        <p:spPr bwMode="auto">
          <a:xfrm>
            <a:off x="2514600" y="33528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4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9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0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6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8447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845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845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845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8196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1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8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sp>
        <p:nvSpPr>
          <p:cNvPr id="8449" name="TextBox 31"/>
          <p:cNvSpPr txBox="1">
            <a:spLocks noChangeArrowheads="1"/>
          </p:cNvSpPr>
          <p:nvPr/>
        </p:nvSpPr>
        <p:spPr bwMode="auto">
          <a:xfrm>
            <a:off x="6858000" y="3657600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?</a:t>
            </a:r>
          </a:p>
        </p:txBody>
      </p:sp>
      <p:graphicFrame>
        <p:nvGraphicFramePr>
          <p:cNvPr id="8197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2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36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1488" name="Group 128"/>
          <p:cNvGraphicFramePr>
            <a:graphicFrameLocks noGrp="1"/>
          </p:cNvGraphicFramePr>
          <p:nvPr>
            <p:ph idx="1"/>
          </p:nvPr>
        </p:nvGraphicFramePr>
        <p:xfrm>
          <a:off x="4724400" y="2286000"/>
          <a:ext cx="3581400" cy="3429000"/>
        </p:xfrm>
        <a:graphic>
          <a:graphicData uri="http://schemas.openxmlformats.org/drawingml/2006/table">
            <a:tbl>
              <a:tblPr/>
              <a:tblGrid>
                <a:gridCol w="357188"/>
                <a:gridCol w="360362"/>
                <a:gridCol w="355600"/>
                <a:gridCol w="360363"/>
                <a:gridCol w="357187"/>
                <a:gridCol w="357188"/>
                <a:gridCol w="360362"/>
                <a:gridCol w="355600"/>
                <a:gridCol w="360363"/>
                <a:gridCol w="357187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18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5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6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6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9469" name="Group 4"/>
          <p:cNvGrpSpPr>
            <a:grpSpLocks/>
          </p:cNvGrpSpPr>
          <p:nvPr/>
        </p:nvGrpSpPr>
        <p:grpSpPr bwMode="auto">
          <a:xfrm>
            <a:off x="6477000" y="304800"/>
            <a:ext cx="685800" cy="584200"/>
            <a:chOff x="3799" y="2064"/>
            <a:chExt cx="1433" cy="1136"/>
          </a:xfrm>
        </p:grpSpPr>
        <p:grpSp>
          <p:nvGrpSpPr>
            <p:cNvPr id="947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947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947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9220" name="Object 26"/>
          <p:cNvGraphicFramePr>
            <a:graphicFrameLocks noChangeAspect="1"/>
          </p:cNvGraphicFramePr>
          <p:nvPr/>
        </p:nvGraphicFramePr>
        <p:xfrm>
          <a:off x="5322888" y="228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7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888" y="228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70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graphicFrame>
        <p:nvGraphicFramePr>
          <p:cNvPr id="9221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8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571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oup 1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139964"/>
              </p:ext>
            </p:extLst>
          </p:nvPr>
        </p:nvGraphicFramePr>
        <p:xfrm>
          <a:off x="4724400" y="2286000"/>
          <a:ext cx="3581400" cy="3429000"/>
        </p:xfrm>
        <a:graphic>
          <a:graphicData uri="http://schemas.openxmlformats.org/drawingml/2006/table">
            <a:tbl>
              <a:tblPr/>
              <a:tblGrid>
                <a:gridCol w="357188"/>
                <a:gridCol w="360362"/>
                <a:gridCol w="355600"/>
                <a:gridCol w="360363"/>
                <a:gridCol w="357187"/>
                <a:gridCol w="357188"/>
                <a:gridCol w="360362"/>
                <a:gridCol w="355600"/>
                <a:gridCol w="360363"/>
                <a:gridCol w="357187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136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18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4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5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6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9469" name="Group 4"/>
          <p:cNvGrpSpPr>
            <a:grpSpLocks/>
          </p:cNvGrpSpPr>
          <p:nvPr/>
        </p:nvGrpSpPr>
        <p:grpSpPr bwMode="auto">
          <a:xfrm>
            <a:off x="6477000" y="304800"/>
            <a:ext cx="685800" cy="584200"/>
            <a:chOff x="3799" y="2064"/>
            <a:chExt cx="1433" cy="1136"/>
          </a:xfrm>
        </p:grpSpPr>
        <p:grpSp>
          <p:nvGrpSpPr>
            <p:cNvPr id="947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947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947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9220" name="Object 26"/>
          <p:cNvGraphicFramePr>
            <a:graphicFrameLocks noChangeAspect="1"/>
          </p:cNvGraphicFramePr>
          <p:nvPr/>
        </p:nvGraphicFramePr>
        <p:xfrm>
          <a:off x="5322888" y="228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6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888" y="228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70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graphicFrame>
        <p:nvGraphicFramePr>
          <p:cNvPr id="9221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7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16"/>
          <p:cNvSpPr txBox="1">
            <a:spLocks noChangeArrowheads="1"/>
          </p:cNvSpPr>
          <p:nvPr/>
        </p:nvSpPr>
        <p:spPr bwMode="auto">
          <a:xfrm>
            <a:off x="914400" y="3276600"/>
            <a:ext cx="7010400" cy="7397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FF0000"/>
                </a:solidFill>
                <a:latin typeface="Calibri" pitchFamily="34" charset="0"/>
              </a:rPr>
              <a:t>Informally, what does the filter do?</a:t>
            </a:r>
            <a:endParaRPr lang="en-US" sz="36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3400" y="1981200"/>
            <a:ext cx="4191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What does it do?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Replaces each pixel with an average of its neighborhood</a:t>
            </a: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Achieve smoothing effect (remove sharp features)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5486400" y="2514600"/>
            <a:ext cx="2274888" cy="1803400"/>
            <a:chOff x="3799" y="2064"/>
            <a:chExt cx="1433" cy="1136"/>
          </a:xfrm>
        </p:grpSpPr>
        <p:grpSp>
          <p:nvGrpSpPr>
            <p:cNvPr id="10247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0249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0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1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2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3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4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5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6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7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8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59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0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1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2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3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4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5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0248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5" name="Text Box 24"/>
          <p:cNvSpPr txBox="1">
            <a:spLocks noChangeArrowheads="1"/>
          </p:cNvSpPr>
          <p:nvPr/>
        </p:nvSpPr>
        <p:spPr bwMode="auto">
          <a:xfrm>
            <a:off x="6019800" y="6400800"/>
            <a:ext cx="3019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Slide credit: David Lowe (UBC)</a:t>
            </a:r>
          </a:p>
        </p:txBody>
      </p:sp>
      <p:graphicFrame>
        <p:nvGraphicFramePr>
          <p:cNvPr id="10242" name="Object 25"/>
          <p:cNvGraphicFramePr>
            <a:graphicFrameLocks noChangeAspect="1"/>
          </p:cNvGraphicFramePr>
          <p:nvPr/>
        </p:nvGraphicFramePr>
        <p:xfrm>
          <a:off x="6389688" y="1752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1" name="Equation" r:id="rId5" imgW="368280" imgH="203040" progId="Equation.3">
                  <p:embed/>
                </p:oleObj>
              </mc:Choice>
              <mc:Fallback>
                <p:oleObj name="Equation" r:id="rId5" imgW="368280" imgH="20304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1752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Box Filter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317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box filter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 more on board…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2776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7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8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9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0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2781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2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3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4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5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6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7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8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9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0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1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2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2772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2773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b="1">
                <a:latin typeface="Times" pitchFamily="18" charset="0"/>
              </a:rPr>
              <a:t>?</a:t>
            </a:r>
          </a:p>
        </p:txBody>
      </p:sp>
      <p:pic>
        <p:nvPicPr>
          <p:cNvPr id="3277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5" name="Text Box 2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Today’s Class: Pixels and Linear Filters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What is a pixel?  How is an image represented?</a:t>
            </a:r>
          </a:p>
          <a:p>
            <a:pPr>
              <a:buFont typeface="Arial" pitchFamily="34" charset="0"/>
              <a:buNone/>
            </a:pPr>
            <a:endParaRPr lang="en-US" smtClean="0"/>
          </a:p>
          <a:p>
            <a:r>
              <a:rPr lang="en-US" smtClean="0"/>
              <a:t>What is image filtering and how do we do it?</a:t>
            </a:r>
          </a:p>
          <a:p>
            <a:endParaRPr lang="en-US" smtClean="0"/>
          </a:p>
          <a:p>
            <a:r>
              <a:rPr lang="en-US" smtClean="0"/>
              <a:t>Introduce Project 1: Hybrid Images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3801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2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3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4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5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3806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7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8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9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10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1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2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3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4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5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6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7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3796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Text Box 23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3798" name="Text Box 24"/>
          <p:cNvSpPr txBox="1">
            <a:spLocks noChangeArrowheads="1"/>
          </p:cNvSpPr>
          <p:nvPr/>
        </p:nvSpPr>
        <p:spPr bwMode="auto">
          <a:xfrm>
            <a:off x="6324600" y="4724400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Filtered </a:t>
            </a:r>
          </a:p>
          <a:p>
            <a:pPr eaLnBrk="1" hangingPunct="1"/>
            <a:r>
              <a:rPr lang="en-US">
                <a:latin typeface="Times" pitchFamily="18" charset="0"/>
              </a:rPr>
              <a:t>(no change)</a:t>
            </a:r>
          </a:p>
        </p:txBody>
      </p:sp>
      <p:pic>
        <p:nvPicPr>
          <p:cNvPr id="3379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4824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5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6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7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4828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9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0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1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2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3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4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5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6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7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8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9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40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4820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4822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4823" name="Text Box 24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5850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1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2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3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5854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5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6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7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8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9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0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1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2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3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4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5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6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5844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Original</a:t>
            </a:r>
          </a:p>
        </p:txBody>
      </p:sp>
      <p:pic>
        <p:nvPicPr>
          <p:cNvPr id="35846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/>
          <a:stretch>
            <a:fillRect/>
          </a:stretch>
        </p:blipFill>
        <p:spPr bwMode="auto">
          <a:xfrm>
            <a:off x="6477000" y="2667000"/>
            <a:ext cx="18288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Rectangle 24"/>
          <p:cNvSpPr>
            <a:spLocks noChangeArrowheads="1"/>
          </p:cNvSpPr>
          <p:nvPr/>
        </p:nvSpPr>
        <p:spPr bwMode="auto">
          <a:xfrm>
            <a:off x="6477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Text Box 25"/>
          <p:cNvSpPr txBox="1">
            <a:spLocks noChangeArrowheads="1"/>
          </p:cNvSpPr>
          <p:nvPr/>
        </p:nvSpPr>
        <p:spPr bwMode="auto">
          <a:xfrm>
            <a:off x="6553200" y="4724400"/>
            <a:ext cx="15446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Shifted left</a:t>
            </a:r>
          </a:p>
          <a:p>
            <a:pPr eaLnBrk="1" hangingPunct="1"/>
            <a:r>
              <a:rPr lang="en-US">
                <a:latin typeface="Times" pitchFamily="18" charset="0"/>
              </a:rPr>
              <a:t>By 1 pixel</a:t>
            </a:r>
          </a:p>
        </p:txBody>
      </p:sp>
      <p:sp>
        <p:nvSpPr>
          <p:cNvPr id="35849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36892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6894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5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6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7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8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9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0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1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2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3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4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5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6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7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8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9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10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6893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870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36875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6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7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8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9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6880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1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2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3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4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5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6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7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8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9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0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1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6871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6872" name="Text Box 44"/>
          <p:cNvSpPr txBox="1">
            <a:spLocks noChangeArrowheads="1"/>
          </p:cNvSpPr>
          <p:nvPr/>
        </p:nvSpPr>
        <p:spPr bwMode="auto">
          <a:xfrm>
            <a:off x="7467600" y="2895600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6873" name="Text Box 45"/>
          <p:cNvSpPr txBox="1">
            <a:spLocks noChangeArrowheads="1"/>
          </p:cNvSpPr>
          <p:nvPr/>
        </p:nvSpPr>
        <p:spPr bwMode="auto">
          <a:xfrm>
            <a:off x="2895600" y="43434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(Note that filter sums to 1)</a:t>
            </a:r>
          </a:p>
        </p:txBody>
      </p:sp>
      <p:sp>
        <p:nvSpPr>
          <p:cNvPr id="36874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37916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7918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19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0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1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2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3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4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5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6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7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8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9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0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1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2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3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4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7917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894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37899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0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1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2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3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7904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5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6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7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8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09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0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1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2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3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4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5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7895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7896" name="Text Box 44"/>
          <p:cNvSpPr txBox="1">
            <a:spLocks noChangeArrowheads="1"/>
          </p:cNvSpPr>
          <p:nvPr/>
        </p:nvSpPr>
        <p:spPr bwMode="auto">
          <a:xfrm>
            <a:off x="4419600" y="4724400"/>
            <a:ext cx="4419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Sharpening filter</a:t>
            </a:r>
          </a:p>
          <a:p>
            <a:pPr lvl="1" eaLnBrk="1" hangingPunct="1">
              <a:buFontTx/>
              <a:buChar char="-"/>
            </a:pPr>
            <a:r>
              <a:rPr lang="en-US"/>
              <a:t> Accentuates differences with local average</a:t>
            </a:r>
          </a:p>
        </p:txBody>
      </p:sp>
      <p:pic>
        <p:nvPicPr>
          <p:cNvPr id="37897" name="Picture 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14600"/>
            <a:ext cx="18764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3"/>
          <a:stretch>
            <a:fillRect/>
          </a:stretch>
        </p:blipFill>
        <p:spPr bwMode="auto">
          <a:xfrm>
            <a:off x="762000" y="1676400"/>
            <a:ext cx="7586663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Sharpening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filters</a:t>
            </a:r>
          </a:p>
        </p:txBody>
      </p:sp>
      <p:grpSp>
        <p:nvGrpSpPr>
          <p:cNvPr id="39939" name="Group 5"/>
          <p:cNvGrpSpPr>
            <a:grpSpLocks noChangeAspect="1"/>
          </p:cNvGrpSpPr>
          <p:nvPr/>
        </p:nvGrpSpPr>
        <p:grpSpPr bwMode="auto">
          <a:xfrm>
            <a:off x="3886200" y="3200400"/>
            <a:ext cx="1390650" cy="1371600"/>
            <a:chOff x="144" y="144"/>
            <a:chExt cx="1152" cy="1136"/>
          </a:xfrm>
        </p:grpSpPr>
        <p:sp>
          <p:nvSpPr>
            <p:cNvPr id="39944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45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6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47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39948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9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39950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51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52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53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4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5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6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7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8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9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60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9940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5" descr="C:\Documents and Settings\Derek Hoiem\My Documents\Classes\Spring10 - Computer Vision\figs\einstein_sobel_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/>
              <a:t>Vertical Edge</a:t>
            </a:r>
          </a:p>
          <a:p>
            <a:pPr algn="ctr" eaLnBrk="1" hangingPunct="1"/>
            <a:r>
              <a:rPr lang="en-US" sz="2000"/>
              <a:t>(absolute value)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178300" y="46482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Sobel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filters</a:t>
            </a:r>
          </a:p>
        </p:txBody>
      </p:sp>
      <p:grpSp>
        <p:nvGrpSpPr>
          <p:cNvPr id="40963" name="Group 5"/>
          <p:cNvGrpSpPr>
            <a:grpSpLocks noChangeAspect="1"/>
          </p:cNvGrpSpPr>
          <p:nvPr/>
        </p:nvGrpSpPr>
        <p:grpSpPr bwMode="auto">
          <a:xfrm>
            <a:off x="3886200" y="3211513"/>
            <a:ext cx="1390650" cy="1371600"/>
            <a:chOff x="144" y="144"/>
            <a:chExt cx="1152" cy="1136"/>
          </a:xfrm>
        </p:grpSpPr>
        <p:sp>
          <p:nvSpPr>
            <p:cNvPr id="40969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0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40971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2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3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4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5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6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40977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8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79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0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1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2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3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4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5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/>
              <a:t>Horizontal Edge</a:t>
            </a:r>
          </a:p>
          <a:p>
            <a:pPr algn="ctr" eaLnBrk="1" hangingPunct="1"/>
            <a:r>
              <a:rPr lang="en-US" sz="2000"/>
              <a:t>(absolute value)</a:t>
            </a:r>
          </a:p>
        </p:txBody>
      </p:sp>
      <p:pic>
        <p:nvPicPr>
          <p:cNvPr id="40965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7" name="Picture 3" descr="C:\Documents and Settings\Derek Hoiem\My Documents\Classes\Spring10 - Computer Vision\figs\einstein_sobel_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178300" y="4659313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Sobel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8651875" y="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Q?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9" grpId="0"/>
      <p:bldP spid="5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could we synthesize motion blur?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theta = 30;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20;</a:t>
            </a:r>
          </a:p>
          <a:p>
            <a:pPr>
              <a:buFont typeface="Arial" pitchFamily="34" charset="0"/>
              <a:buNone/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fil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imrotate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(ones(1,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), theta, 'bilinear');</a:t>
            </a:r>
          </a:p>
          <a:p>
            <a:pPr>
              <a:buFont typeface="Arial" pitchFamily="34" charset="0"/>
              <a:buNone/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fil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fil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/ sum(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fil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(:));</a:t>
            </a:r>
          </a:p>
          <a:p>
            <a:pPr>
              <a:buFont typeface="Arial" pitchFamily="34" charset="0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figure(2),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imshow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imfilter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im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fil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Filtering vs. Convolution</a:t>
            </a:r>
          </a:p>
        </p:txBody>
      </p:sp>
      <p:sp>
        <p:nvSpPr>
          <p:cNvPr id="1126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2d filtering</a:t>
            </a:r>
          </a:p>
          <a:p>
            <a:pPr lvl="1"/>
            <a:r>
              <a:rPr lang="en-US" smtClean="0">
                <a:latin typeface="Courier" pitchFamily="49" charset="0"/>
              </a:rPr>
              <a:t>h=filter2(g,f); </a:t>
            </a:r>
            <a:r>
              <a:rPr lang="en-US" sz="2000" smtClean="0"/>
              <a:t>or</a:t>
            </a:r>
            <a:r>
              <a:rPr lang="en-US" sz="2000" smtClean="0">
                <a:latin typeface="Courier" pitchFamily="49" charset="0"/>
              </a:rPr>
              <a:t> </a:t>
            </a:r>
            <a:r>
              <a:rPr lang="en-US" smtClean="0">
                <a:latin typeface="Courier" pitchFamily="49" charset="0"/>
              </a:rPr>
              <a:t> h=imfilter(f,g);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>
              <a:buFont typeface="Arial" pitchFamily="34" charset="0"/>
              <a:buNone/>
            </a:pPr>
            <a:endParaRPr lang="en-US" smtClean="0"/>
          </a:p>
          <a:p>
            <a:r>
              <a:rPr lang="en-US" smtClean="0"/>
              <a:t>2d convolution</a:t>
            </a:r>
          </a:p>
          <a:p>
            <a:pPr lvl="1"/>
            <a:r>
              <a:rPr lang="en-US" smtClean="0">
                <a:latin typeface="Courier" pitchFamily="49" charset="0"/>
              </a:rPr>
              <a:t>h=conv2(g,f);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graphicFrame>
        <p:nvGraphicFramePr>
          <p:cNvPr id="11266" name="Object 381"/>
          <p:cNvGraphicFramePr>
            <a:graphicFrameLocks noChangeAspect="1"/>
          </p:cNvGraphicFramePr>
          <p:nvPr/>
        </p:nvGraphicFramePr>
        <p:xfrm>
          <a:off x="1981200" y="52578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0" name="Equation" r:id="rId4" imgW="2070000" imgH="355320" progId="Equation.3">
                  <p:embed/>
                </p:oleObj>
              </mc:Choice>
              <mc:Fallback>
                <p:oleObj name="Equation" r:id="rId4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2578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3886200" y="914400"/>
            <a:ext cx="1011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f=image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2895600" y="9144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g=filter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3295650" y="1428750"/>
            <a:ext cx="392113" cy="125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848100" y="12573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67" name="Object 381"/>
          <p:cNvGraphicFramePr>
            <a:graphicFrameLocks noChangeAspect="1"/>
          </p:cNvGraphicFramePr>
          <p:nvPr/>
        </p:nvGraphicFramePr>
        <p:xfrm>
          <a:off x="1752600" y="2514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1" name="Equation" r:id="rId6" imgW="2070000" imgH="355320" progId="Equation.3">
                  <p:embed/>
                </p:oleObj>
              </mc:Choice>
              <mc:Fallback>
                <p:oleObj name="Equation" r:id="rId6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514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three classes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Image filters in spatial domain</a:t>
            </a:r>
          </a:p>
          <a:p>
            <a:pPr lvl="1"/>
            <a:r>
              <a:rPr lang="en-US" smtClean="0"/>
              <a:t>Smoothing, sharpening, measuring texture</a:t>
            </a:r>
          </a:p>
          <a:p>
            <a:endParaRPr lang="en-US" smtClean="0"/>
          </a:p>
          <a:p>
            <a:r>
              <a:rPr lang="en-US" smtClean="0"/>
              <a:t>Image filters in the frequency domain</a:t>
            </a:r>
          </a:p>
          <a:p>
            <a:pPr lvl="1"/>
            <a:r>
              <a:rPr lang="en-US" smtClean="0"/>
              <a:t>Denoising, sampling, image compression</a:t>
            </a:r>
          </a:p>
          <a:p>
            <a:pPr lvl="1"/>
            <a:endParaRPr lang="en-US" smtClean="0"/>
          </a:p>
          <a:p>
            <a:r>
              <a:rPr lang="en-US" smtClean="0"/>
              <a:t>Templates and Image Pyramids</a:t>
            </a:r>
          </a:p>
          <a:p>
            <a:pPr lvl="1"/>
            <a:r>
              <a:rPr lang="en-US" smtClean="0"/>
              <a:t>Detection, coarse-to-fine registration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properties of linear filters</a:t>
            </a:r>
          </a:p>
        </p:txBody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8153400" cy="5791200"/>
          </a:xfrm>
        </p:spPr>
        <p:txBody>
          <a:bodyPr/>
          <a:lstStyle/>
          <a:p>
            <a:pPr marL="0">
              <a:buFont typeface="Arial" pitchFamily="34" charset="0"/>
              <a:buNone/>
              <a:defRPr/>
            </a:pPr>
            <a:endParaRPr lang="en-US" b="1" dirty="0" smtClean="0"/>
          </a:p>
          <a:p>
            <a:pPr marL="0">
              <a:buFont typeface="Arial" pitchFamily="34" charset="0"/>
              <a:buNone/>
              <a:defRPr/>
            </a:pPr>
            <a:r>
              <a:rPr lang="en-US" b="1" dirty="0" smtClean="0"/>
              <a:t>Linearity:</a:t>
            </a:r>
            <a:r>
              <a:rPr lang="en-US" dirty="0" smtClean="0"/>
              <a:t> </a:t>
            </a:r>
          </a:p>
          <a:p>
            <a:pPr marL="0">
              <a:buFont typeface="Arial" pitchFamily="34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filter(f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+ f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 = filter(f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 + filter(f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3600" dirty="0" smtClean="0">
              <a:latin typeface="Courier New" pitchFamily="49" charset="0"/>
              <a:cs typeface="Courier New" pitchFamily="49" charset="0"/>
            </a:endParaRPr>
          </a:p>
          <a:p>
            <a:pPr marL="0">
              <a:buFont typeface="Arial" pitchFamily="34" charset="0"/>
              <a:buNone/>
              <a:defRPr/>
            </a:pPr>
            <a:endParaRPr lang="en-US" b="1" dirty="0" smtClean="0"/>
          </a:p>
          <a:p>
            <a:pPr marL="0">
              <a:buFont typeface="Arial" pitchFamily="34" charset="0"/>
              <a:buNone/>
              <a:defRPr/>
            </a:pPr>
            <a:r>
              <a:rPr lang="en-US" b="1" dirty="0" smtClean="0"/>
              <a:t>Shift invariance:</a:t>
            </a:r>
            <a:r>
              <a:rPr lang="en-US" dirty="0" smtClean="0"/>
              <a:t> same behavior regardless of pixel location</a:t>
            </a:r>
          </a:p>
          <a:p>
            <a:pPr marL="0">
              <a:buFont typeface="Arial" pitchFamily="34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filter(shift(f)) = shift(filter(f))</a:t>
            </a:r>
          </a:p>
          <a:p>
            <a:pPr marL="0">
              <a:buFont typeface="Arial" pitchFamily="34" charset="0"/>
              <a:buNone/>
              <a:defRPr/>
            </a:pPr>
            <a:endParaRPr lang="en-US" dirty="0" smtClean="0"/>
          </a:p>
          <a:p>
            <a:pPr marL="0">
              <a:buFont typeface="Arial" pitchFamily="34" charset="0"/>
              <a:buNone/>
              <a:defRPr/>
            </a:pPr>
            <a:r>
              <a:rPr lang="en-US" dirty="0" smtClean="0"/>
              <a:t>Any linear, shift-invariant operator can be represented as a convolution</a:t>
            </a:r>
          </a:p>
          <a:p>
            <a:pPr>
              <a:buFontTx/>
              <a:buChar char="•"/>
              <a:defRPr/>
            </a:pPr>
            <a:endParaRPr lang="en-US" dirty="0" smtClean="0"/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7356475" y="6550025"/>
            <a:ext cx="1787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6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properties</a:t>
            </a:r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915400" cy="5943600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  <a:defRPr/>
            </a:pPr>
            <a:r>
              <a:rPr lang="en-US" sz="2800" dirty="0" smtClean="0"/>
              <a:t>Commutative: 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b</a:t>
            </a:r>
            <a:r>
              <a:rPr lang="en-US" sz="2800" dirty="0" smtClean="0"/>
              <a:t> = </a:t>
            </a:r>
            <a:r>
              <a:rPr lang="en-US" sz="2800" i="1" dirty="0" smtClean="0"/>
              <a:t>b</a:t>
            </a:r>
            <a:r>
              <a:rPr lang="en-US" sz="2800" dirty="0" smtClean="0"/>
              <a:t> * </a:t>
            </a:r>
            <a:r>
              <a:rPr lang="en-US" sz="2800" i="1" dirty="0" smtClean="0"/>
              <a:t>a</a:t>
            </a:r>
          </a:p>
          <a:p>
            <a:pPr lvl="1">
              <a:defRPr/>
            </a:pPr>
            <a:r>
              <a:rPr lang="en-US" sz="2400" dirty="0" smtClean="0"/>
              <a:t>Conceptually no difference between filter and signal (image)</a:t>
            </a:r>
          </a:p>
          <a:p>
            <a:pPr>
              <a:buFontTx/>
              <a:buChar char="•"/>
              <a:defRPr/>
            </a:pPr>
            <a:endParaRPr lang="en-US" sz="2800" dirty="0" smtClean="0"/>
          </a:p>
          <a:p>
            <a:pPr>
              <a:buFontTx/>
              <a:buChar char="•"/>
              <a:defRPr/>
            </a:pPr>
            <a:r>
              <a:rPr lang="en-US" sz="2800" dirty="0" smtClean="0"/>
              <a:t>Associative: </a:t>
            </a:r>
            <a:r>
              <a:rPr lang="en-US" sz="2800" i="1" dirty="0" smtClean="0"/>
              <a:t>a</a:t>
            </a:r>
            <a:r>
              <a:rPr lang="en-US" sz="2800" dirty="0" smtClean="0"/>
              <a:t> * (</a:t>
            </a:r>
            <a:r>
              <a:rPr lang="en-US" sz="2800" i="1" dirty="0" smtClean="0"/>
              <a:t>b</a:t>
            </a:r>
            <a:r>
              <a:rPr lang="en-US" sz="2800" dirty="0" smtClean="0"/>
              <a:t> * </a:t>
            </a:r>
            <a:r>
              <a:rPr lang="en-US" sz="2800" i="1" dirty="0" smtClean="0"/>
              <a:t>c</a:t>
            </a:r>
            <a:r>
              <a:rPr lang="en-US" sz="2800" dirty="0" smtClean="0"/>
              <a:t>) = (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b</a:t>
            </a:r>
            <a:r>
              <a:rPr lang="en-US" sz="2800" dirty="0" smtClean="0"/>
              <a:t>) * </a:t>
            </a:r>
            <a:r>
              <a:rPr lang="en-US" sz="2800" i="1" dirty="0" smtClean="0"/>
              <a:t>c</a:t>
            </a:r>
          </a:p>
          <a:p>
            <a:pPr lvl="1">
              <a:defRPr/>
            </a:pPr>
            <a:r>
              <a:rPr lang="en-US" sz="2400" dirty="0" smtClean="0"/>
              <a:t>Often apply several filters one after another: (((</a:t>
            </a:r>
            <a:r>
              <a:rPr lang="en-US" sz="2400" i="1" dirty="0" smtClean="0"/>
              <a:t>a</a:t>
            </a:r>
            <a:r>
              <a:rPr lang="en-US" sz="2400" dirty="0" smtClean="0"/>
              <a:t>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</a:p>
          <a:p>
            <a:pPr lvl="1">
              <a:defRPr/>
            </a:pPr>
            <a:r>
              <a:rPr lang="en-US" sz="2400" dirty="0" smtClean="0"/>
              <a:t>This is equivalent to applying one filter: a * (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</a:p>
          <a:p>
            <a:pPr>
              <a:buFontTx/>
              <a:buChar char="•"/>
              <a:defRPr/>
            </a:pPr>
            <a:endParaRPr lang="en-US" sz="2800" dirty="0" smtClean="0"/>
          </a:p>
          <a:p>
            <a:pPr>
              <a:buFontTx/>
              <a:buChar char="•"/>
              <a:defRPr/>
            </a:pPr>
            <a:r>
              <a:rPr lang="en-US" sz="2800" dirty="0" smtClean="0"/>
              <a:t>Distributes over addition: </a:t>
            </a:r>
            <a:r>
              <a:rPr lang="en-US" sz="2800" i="1" dirty="0" smtClean="0"/>
              <a:t>a</a:t>
            </a:r>
            <a:r>
              <a:rPr lang="en-US" sz="2800" dirty="0" smtClean="0"/>
              <a:t> * (</a:t>
            </a:r>
            <a:r>
              <a:rPr lang="en-US" sz="2800" i="1" dirty="0" smtClean="0"/>
              <a:t>b</a:t>
            </a:r>
            <a:r>
              <a:rPr lang="en-US" sz="2800" dirty="0" smtClean="0"/>
              <a:t> + </a:t>
            </a:r>
            <a:r>
              <a:rPr lang="en-US" sz="2800" i="1" dirty="0" smtClean="0"/>
              <a:t>c</a:t>
            </a:r>
            <a:r>
              <a:rPr lang="en-US" sz="2800" dirty="0" smtClean="0"/>
              <a:t>) = (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b</a:t>
            </a:r>
            <a:r>
              <a:rPr lang="en-US" sz="2800" dirty="0" smtClean="0"/>
              <a:t>) + (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c</a:t>
            </a:r>
            <a:r>
              <a:rPr lang="en-US" sz="2800" dirty="0" smtClean="0"/>
              <a:t>)</a:t>
            </a:r>
          </a:p>
          <a:p>
            <a:pPr>
              <a:buFontTx/>
              <a:buChar char="•"/>
              <a:defRPr/>
            </a:pPr>
            <a:endParaRPr lang="en-US" sz="2800" dirty="0" smtClean="0"/>
          </a:p>
          <a:p>
            <a:pPr>
              <a:buFontTx/>
              <a:buChar char="•"/>
              <a:defRPr/>
            </a:pPr>
            <a:r>
              <a:rPr lang="en-US" sz="2800" dirty="0" smtClean="0"/>
              <a:t>Scalars factor out: </a:t>
            </a:r>
            <a:r>
              <a:rPr lang="en-US" sz="2800" i="1" dirty="0" smtClean="0"/>
              <a:t>ka * b = a * kb = k </a:t>
            </a:r>
            <a:r>
              <a:rPr lang="en-US" sz="2800" dirty="0" smtClean="0"/>
              <a:t>(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b</a:t>
            </a:r>
            <a:r>
              <a:rPr lang="en-US" sz="2800" dirty="0" smtClean="0"/>
              <a:t>)</a:t>
            </a:r>
          </a:p>
          <a:p>
            <a:pPr>
              <a:buFontTx/>
              <a:buChar char="•"/>
              <a:defRPr/>
            </a:pPr>
            <a:endParaRPr lang="en-US" sz="2800" dirty="0" smtClean="0"/>
          </a:p>
          <a:p>
            <a:pPr>
              <a:buFontTx/>
              <a:buChar char="•"/>
              <a:defRPr/>
            </a:pPr>
            <a:r>
              <a:rPr lang="en-US" sz="2800" dirty="0" smtClean="0"/>
              <a:t>Identity: unit impulse </a:t>
            </a:r>
            <a:r>
              <a:rPr lang="en-US" sz="2800" i="1" dirty="0" smtClean="0"/>
              <a:t>e</a:t>
            </a:r>
            <a:r>
              <a:rPr lang="en-US" sz="2800" dirty="0" smtClean="0"/>
              <a:t> = [0, 0, 1, 0, 0],</a:t>
            </a:r>
            <a:br>
              <a:rPr lang="en-US" sz="2800" dirty="0" smtClean="0"/>
            </a:b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e</a:t>
            </a:r>
            <a:r>
              <a:rPr lang="en-US" sz="2800" dirty="0" smtClean="0"/>
              <a:t> = </a:t>
            </a:r>
            <a:r>
              <a:rPr lang="en-US" sz="2800" i="1" dirty="0" smtClean="0"/>
              <a:t>a</a:t>
            </a:r>
          </a:p>
          <a:p>
            <a:pPr lvl="1">
              <a:buFontTx/>
              <a:buNone/>
              <a:defRPr/>
            </a:pPr>
            <a:endParaRPr lang="en-US" sz="2400" dirty="0" smtClean="0"/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7356475" y="6550025"/>
            <a:ext cx="1787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779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Weight contributions of neighboring pixels by nearness</a:t>
            </a: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>
              <a:latin typeface="Courier New" pitchFamily="49" charset="0"/>
            </a:endParaRPr>
          </a:p>
        </p:txBody>
      </p:sp>
      <p:pic>
        <p:nvPicPr>
          <p:cNvPr id="45059" name="Picture 4" descr="realgauss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" t="15573" b="4480"/>
          <a:stretch>
            <a:fillRect/>
          </a:stretch>
        </p:blipFill>
        <p:spPr bwMode="auto">
          <a:xfrm>
            <a:off x="228600" y="2057400"/>
            <a:ext cx="294322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574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19600"/>
            <a:ext cx="25146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5437188" y="2343150"/>
            <a:ext cx="347821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Tahoma" pitchFamily="34" charset="0"/>
              </a:rPr>
              <a:t>0.003   0.013   0.022   0.013   0.003</a:t>
            </a:r>
          </a:p>
          <a:p>
            <a:pPr eaLnBrk="1" hangingPunct="1"/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pPr eaLnBrk="1" hangingPunct="1"/>
            <a:r>
              <a:rPr lang="en-US" sz="1600">
                <a:latin typeface="Tahoma" pitchFamily="34" charset="0"/>
              </a:rPr>
              <a:t>0.022   0.097   0.159   0.097   0.022</a:t>
            </a:r>
          </a:p>
          <a:p>
            <a:pPr eaLnBrk="1" hangingPunct="1"/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pPr eaLnBrk="1" hangingPunct="1"/>
            <a:r>
              <a:rPr lang="en-US" sz="1600">
                <a:latin typeface="Tahoma" pitchFamily="34" charset="0"/>
              </a:rPr>
              <a:t>0.003   0.013   0.022   0.013   0.003</a:t>
            </a: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6591300" y="3900488"/>
            <a:ext cx="1404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ahoma" pitchFamily="34" charset="0"/>
                <a:sym typeface="Symbol" pitchFamily="18" charset="2"/>
              </a:rPr>
              <a:t>5 x 5,  = 1</a:t>
            </a:r>
            <a:endParaRPr lang="en-US">
              <a:latin typeface="Tahoma" pitchFamily="34" charset="0"/>
            </a:endParaRPr>
          </a:p>
        </p:txBody>
      </p:sp>
      <p:sp>
        <p:nvSpPr>
          <p:cNvPr id="45064" name="Rectangle 9"/>
          <p:cNvSpPr>
            <a:spLocks noChangeArrowheads="1"/>
          </p:cNvSpPr>
          <p:nvPr/>
        </p:nvSpPr>
        <p:spPr bwMode="auto">
          <a:xfrm>
            <a:off x="5410200" y="2057400"/>
            <a:ext cx="3505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6280150" y="6488113"/>
            <a:ext cx="2863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Slide credit: Christopher Rasmussen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1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Important filter: Gaussian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Gaussian filter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box filter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Gaussian filters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52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buFontTx/>
                  <a:buChar char="•"/>
                  <a:defRPr/>
                </a:pPr>
                <a:r>
                  <a:rPr lang="en-US" dirty="0" smtClean="0"/>
                  <a:t>Remove “high-frequency” components from the image (low-pass filter)</a:t>
                </a:r>
              </a:p>
              <a:p>
                <a:pPr lvl="1">
                  <a:defRPr/>
                </a:pPr>
                <a:r>
                  <a:rPr lang="en-US" dirty="0" smtClean="0"/>
                  <a:t>Images become more smooth</a:t>
                </a:r>
              </a:p>
              <a:p>
                <a:pPr>
                  <a:buFontTx/>
                  <a:buChar char="•"/>
                  <a:defRPr/>
                </a:pPr>
                <a:r>
                  <a:rPr lang="en-US" dirty="0" smtClean="0"/>
                  <a:t>Convolution with self is another Gaussian</a:t>
                </a:r>
              </a:p>
              <a:p>
                <a:pPr lvl="1">
                  <a:buFont typeface="Arial" charset="0"/>
                  <a:buChar char="–"/>
                  <a:defRPr/>
                </a:pPr>
                <a:r>
                  <a:rPr lang="en-US" dirty="0" smtClean="0"/>
                  <a:t>So can smooth with small-width kernel, repeat, and get same result as larger-width kernel would have</a:t>
                </a:r>
              </a:p>
              <a:p>
                <a:pPr lvl="1">
                  <a:buFont typeface="Arial" charset="0"/>
                  <a:buChar char="–"/>
                  <a:defRPr/>
                </a:pPr>
                <a:r>
                  <a:rPr lang="en-US" dirty="0" smtClean="0"/>
                  <a:t>Convolving two times with Gaussian kernel of width </a:t>
                </a:r>
                <a:r>
                  <a:rPr lang="en-US" i="1" dirty="0" smtClean="0"/>
                  <a:t>σ</a:t>
                </a:r>
                <a:r>
                  <a:rPr lang="en-US" dirty="0" smtClean="0"/>
                  <a:t> is same as convolving once with kernel of width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endParaRPr lang="en-US" i="1" dirty="0" smtClean="0"/>
              </a:p>
              <a:p>
                <a:pPr>
                  <a:buFontTx/>
                  <a:buChar char="•"/>
                  <a:defRPr/>
                </a:pPr>
                <a:r>
                  <a:rPr lang="en-US" i="1" dirty="0" smtClean="0"/>
                  <a:t>Separable </a:t>
                </a:r>
                <a:r>
                  <a:rPr lang="en-US" dirty="0" smtClean="0"/>
                  <a:t>kernel</a:t>
                </a:r>
              </a:p>
              <a:p>
                <a:pPr lvl="1">
                  <a:buFont typeface="Arial" charset="0"/>
                  <a:buChar char="–"/>
                  <a:defRPr/>
                </a:pPr>
                <a:r>
                  <a:rPr lang="en-US" dirty="0" smtClean="0"/>
                  <a:t>Factors into product of two 1D Gaussians</a:t>
                </a:r>
              </a:p>
            </p:txBody>
          </p:sp>
        </mc:Choice>
        <mc:Fallback xmlns="">
          <p:sp>
            <p:nvSpPr>
              <p:cNvPr id="1035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78" t="-1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Source: K.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smtClean="0"/>
              <a:t>Separability of the Gaussian filter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"/>
          <a:stretch>
            <a:fillRect/>
          </a:stretch>
        </p:blipFill>
        <p:spPr bwMode="auto">
          <a:xfrm>
            <a:off x="762000" y="1295400"/>
            <a:ext cx="7542213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Separability example</a:t>
            </a:r>
          </a:p>
        </p:txBody>
      </p:sp>
      <p:pic>
        <p:nvPicPr>
          <p:cNvPr id="50179" name="Picture 6" descr="se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31863"/>
            <a:ext cx="4824413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530600" y="3876675"/>
            <a:ext cx="4241800" cy="2590800"/>
            <a:chOff x="1216" y="2442"/>
            <a:chExt cx="2672" cy="1632"/>
          </a:xfrm>
        </p:grpSpPr>
        <p:pic>
          <p:nvPicPr>
            <p:cNvPr id="50189" name="Picture 8" descr="sep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" y="2442"/>
              <a:ext cx="2672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0" name="Text Box 5"/>
            <p:cNvSpPr txBox="1">
              <a:spLocks noChangeArrowheads="1"/>
            </p:cNvSpPr>
            <p:nvPr/>
          </p:nvSpPr>
          <p:spPr bwMode="auto">
            <a:xfrm>
              <a:off x="2016" y="2688"/>
              <a:ext cx="2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800" b="1"/>
                <a:t>*</a:t>
              </a:r>
            </a:p>
          </p:txBody>
        </p:sp>
        <p:sp>
          <p:nvSpPr>
            <p:cNvPr id="50191" name="Text Box 9"/>
            <p:cNvSpPr txBox="1">
              <a:spLocks noChangeArrowheads="1"/>
            </p:cNvSpPr>
            <p:nvPr/>
          </p:nvSpPr>
          <p:spPr bwMode="auto">
            <a:xfrm>
              <a:off x="2016" y="3504"/>
              <a:ext cx="2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800" b="1"/>
                <a:t>*</a:t>
              </a:r>
            </a:p>
          </p:txBody>
        </p:sp>
        <p:sp>
          <p:nvSpPr>
            <p:cNvPr id="50192" name="Text Box 10"/>
            <p:cNvSpPr txBox="1">
              <a:spLocks noChangeArrowheads="1"/>
            </p:cNvSpPr>
            <p:nvPr/>
          </p:nvSpPr>
          <p:spPr bwMode="auto">
            <a:xfrm>
              <a:off x="2892" y="2688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=</a:t>
              </a:r>
            </a:p>
          </p:txBody>
        </p:sp>
        <p:sp>
          <p:nvSpPr>
            <p:cNvPr id="50193" name="Text Box 11"/>
            <p:cNvSpPr txBox="1">
              <a:spLocks noChangeArrowheads="1"/>
            </p:cNvSpPr>
            <p:nvPr/>
          </p:nvSpPr>
          <p:spPr bwMode="auto">
            <a:xfrm>
              <a:off x="2892" y="3456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=</a:t>
              </a:r>
            </a:p>
          </p:txBody>
        </p:sp>
      </p:grpSp>
      <p:sp>
        <p:nvSpPr>
          <p:cNvPr id="1037325" name="Rectangle 13"/>
          <p:cNvSpPr>
            <a:spLocks noChangeArrowheads="1"/>
          </p:cNvSpPr>
          <p:nvPr/>
        </p:nvSpPr>
        <p:spPr bwMode="auto">
          <a:xfrm>
            <a:off x="6324600" y="990600"/>
            <a:ext cx="20574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7319" name="Picture 7" descr="sep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38400"/>
            <a:ext cx="370522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 Box 14"/>
          <p:cNvSpPr txBox="1">
            <a:spLocks noChangeArrowheads="1"/>
          </p:cNvSpPr>
          <p:nvPr/>
        </p:nvSpPr>
        <p:spPr bwMode="auto">
          <a:xfrm>
            <a:off x="1123950" y="1408113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dirty="0"/>
              <a:t>2D </a:t>
            </a:r>
            <a:r>
              <a:rPr lang="en-US" dirty="0" smtClean="0"/>
              <a:t>filtering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(center location only)</a:t>
            </a:r>
          </a:p>
        </p:txBody>
      </p:sp>
      <p:sp>
        <p:nvSpPr>
          <p:cNvPr id="53256" name="Text Box 16"/>
          <p:cNvSpPr txBox="1">
            <a:spLocks noChangeArrowheads="1"/>
          </p:cNvSpPr>
          <p:nvPr/>
        </p:nvSpPr>
        <p:spPr bwMode="auto">
          <a:xfrm>
            <a:off x="72390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Source: K. Grauman</a:t>
            </a:r>
          </a:p>
        </p:txBody>
      </p:sp>
      <p:sp>
        <p:nvSpPr>
          <p:cNvPr id="1037329" name="Text Box 17"/>
          <p:cNvSpPr txBox="1">
            <a:spLocks noChangeArrowheads="1"/>
          </p:cNvSpPr>
          <p:nvPr/>
        </p:nvSpPr>
        <p:spPr bwMode="auto">
          <a:xfrm>
            <a:off x="1187450" y="2667000"/>
            <a:ext cx="21780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/>
              <a:t>The filter factors</a:t>
            </a:r>
            <a:br>
              <a:rPr lang="en-US"/>
            </a:br>
            <a:r>
              <a:rPr lang="en-US"/>
              <a:t>into a product of 1D</a:t>
            </a:r>
            <a:br>
              <a:rPr lang="en-US"/>
            </a:br>
            <a:r>
              <a:rPr lang="en-US"/>
              <a:t>filters:</a:t>
            </a:r>
          </a:p>
        </p:txBody>
      </p:sp>
      <p:sp>
        <p:nvSpPr>
          <p:cNvPr id="1037330" name="Text Box 18"/>
          <p:cNvSpPr txBox="1">
            <a:spLocks noChangeArrowheads="1"/>
          </p:cNvSpPr>
          <p:nvPr/>
        </p:nvSpPr>
        <p:spPr bwMode="auto">
          <a:xfrm>
            <a:off x="1357117" y="4159250"/>
            <a:ext cx="18133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dirty="0"/>
              <a:t>Perform </a:t>
            </a:r>
            <a:r>
              <a:rPr lang="en-US" dirty="0" smtClean="0"/>
              <a:t>filtering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along rows:</a:t>
            </a:r>
          </a:p>
        </p:txBody>
      </p:sp>
      <p:sp>
        <p:nvSpPr>
          <p:cNvPr id="1037331" name="Text Box 19"/>
          <p:cNvSpPr txBox="1">
            <a:spLocks noChangeArrowheads="1"/>
          </p:cNvSpPr>
          <p:nvPr/>
        </p:nvSpPr>
        <p:spPr bwMode="auto">
          <a:xfrm>
            <a:off x="755650" y="5454650"/>
            <a:ext cx="305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dirty="0"/>
              <a:t>Followed by </a:t>
            </a:r>
            <a:r>
              <a:rPr lang="en-US" dirty="0" smtClean="0"/>
              <a:t>filtering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along the remaining column:</a:t>
            </a:r>
          </a:p>
        </p:txBody>
      </p:sp>
      <p:sp>
        <p:nvSpPr>
          <p:cNvPr id="1037332" name="Rectangle 20"/>
          <p:cNvSpPr>
            <a:spLocks noChangeArrowheads="1"/>
          </p:cNvSpPr>
          <p:nvPr/>
        </p:nvSpPr>
        <p:spPr bwMode="auto">
          <a:xfrm>
            <a:off x="4038600" y="5181600"/>
            <a:ext cx="36576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325" grpId="0" animBg="1"/>
      <p:bldP spid="1037329" grpId="0"/>
      <p:bldP spid="1037330" grpId="0"/>
      <p:bldP spid="1037331" grpId="0"/>
      <p:bldP spid="103733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Separability</a:t>
            </a:r>
          </a:p>
        </p:txBody>
      </p:sp>
      <p:sp>
        <p:nvSpPr>
          <p:cNvPr id="51203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Why is separability useful in practice?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practical matters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03" b="17790"/>
          <a:stretch>
            <a:fillRect/>
          </a:stretch>
        </p:blipFill>
        <p:spPr bwMode="auto">
          <a:xfrm>
            <a:off x="1371600" y="990600"/>
            <a:ext cx="624840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8229600" cy="47244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3600" smtClean="0"/>
              <a:t>How big should the filter be?</a:t>
            </a:r>
          </a:p>
          <a:p>
            <a:pPr eaLnBrk="1" hangingPunct="1"/>
            <a:r>
              <a:rPr lang="en-US" sz="2800" smtClean="0"/>
              <a:t>Values at edges should be near zero</a:t>
            </a:r>
          </a:p>
          <a:p>
            <a:pPr eaLnBrk="1" hangingPunct="1"/>
            <a:r>
              <a:rPr lang="en-US" sz="2800" smtClean="0"/>
              <a:t>Rule of thumb for Gaussian: set filter half-width to about 3 </a:t>
            </a:r>
            <a:r>
              <a:rPr lang="en-US" sz="2800" i="1" smtClean="0"/>
              <a:t>σ</a:t>
            </a:r>
            <a:endParaRPr lang="en-US" sz="2800" smtClean="0"/>
          </a:p>
          <a:p>
            <a:pPr eaLnBrk="1" hangingPunct="1"/>
            <a:endParaRPr lang="en-US" sz="2800" smtClean="0"/>
          </a:p>
        </p:txBody>
      </p:sp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95600"/>
            <a:ext cx="42672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matters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matters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about near the edge?</a:t>
            </a:r>
          </a:p>
          <a:p>
            <a:pPr lvl="1"/>
            <a:r>
              <a:rPr lang="en-US" smtClean="0"/>
              <a:t>the filter window falls off the edge of the image</a:t>
            </a:r>
          </a:p>
          <a:p>
            <a:pPr lvl="1"/>
            <a:r>
              <a:rPr lang="en-US" smtClean="0"/>
              <a:t>need to extrapolate</a:t>
            </a:r>
          </a:p>
          <a:p>
            <a:pPr lvl="1"/>
            <a:r>
              <a:rPr lang="en-US" smtClean="0"/>
              <a:t>methods:</a:t>
            </a:r>
          </a:p>
          <a:p>
            <a:pPr lvl="2"/>
            <a:r>
              <a:rPr lang="en-US" smtClean="0"/>
              <a:t>clip filter (black)</a:t>
            </a:r>
          </a:p>
          <a:p>
            <a:pPr lvl="2"/>
            <a:r>
              <a:rPr lang="en-US" smtClean="0"/>
              <a:t>wrap around</a:t>
            </a:r>
          </a:p>
          <a:p>
            <a:pPr lvl="2"/>
            <a:r>
              <a:rPr lang="en-US" smtClean="0"/>
              <a:t>copy edge</a:t>
            </a:r>
          </a:p>
          <a:p>
            <a:pPr lvl="2"/>
            <a:r>
              <a:rPr lang="en-US" smtClean="0"/>
              <a:t>reflect across edge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50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51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52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7162800" y="6553200"/>
            <a:ext cx="189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S. Marschner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matters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methods (MATLAB):</a:t>
            </a:r>
          </a:p>
          <a:p>
            <a:pPr lvl="2"/>
            <a:r>
              <a:rPr lang="en-US" smtClean="0"/>
              <a:t>clip filter (black): 	imfilter(f, g, 0)</a:t>
            </a:r>
          </a:p>
          <a:p>
            <a:pPr lvl="2"/>
            <a:r>
              <a:rPr lang="en-US" smtClean="0"/>
              <a:t>wrap around:	imfilter(f, g, ‘circular’)</a:t>
            </a:r>
          </a:p>
          <a:p>
            <a:pPr lvl="2"/>
            <a:r>
              <a:rPr lang="en-US" smtClean="0"/>
              <a:t>copy edge: 		imfilter(f, g, ‘replicate’)</a:t>
            </a:r>
          </a:p>
          <a:p>
            <a:pPr lvl="2"/>
            <a:r>
              <a:rPr lang="en-US" smtClean="0"/>
              <a:t>reflect across edge: 	imfilter(f, g, ‘symmetric’)</a:t>
            </a:r>
          </a:p>
        </p:txBody>
      </p:sp>
      <p:sp>
        <p:nvSpPr>
          <p:cNvPr id="56324" name="Text Box 17"/>
          <p:cNvSpPr txBox="1">
            <a:spLocks noChangeArrowheads="1"/>
          </p:cNvSpPr>
          <p:nvPr/>
        </p:nvSpPr>
        <p:spPr bwMode="auto">
          <a:xfrm>
            <a:off x="7162800" y="6553200"/>
            <a:ext cx="189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S. Marschner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"/>
          <p:cNvSpPr>
            <a:spLocks noChangeArrowheads="1"/>
          </p:cNvSpPr>
          <p:nvPr/>
        </p:nvSpPr>
        <p:spPr bwMode="auto">
          <a:xfrm>
            <a:off x="381000" y="3810000"/>
            <a:ext cx="25146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matters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What is the size of the output?</a:t>
            </a:r>
          </a:p>
          <a:p>
            <a:pPr>
              <a:buFontTx/>
              <a:buChar char="•"/>
            </a:pPr>
            <a:r>
              <a:rPr lang="en-US" sz="2800" smtClean="0"/>
              <a:t>MATLAB: filter2(g, f, </a:t>
            </a:r>
            <a:r>
              <a:rPr lang="en-US" sz="2800" i="1" smtClean="0"/>
              <a:t>shape</a:t>
            </a:r>
            <a:r>
              <a:rPr lang="en-US" sz="2800" smtClean="0"/>
              <a:t>)</a:t>
            </a:r>
          </a:p>
          <a:p>
            <a:pPr lvl="1"/>
            <a:r>
              <a:rPr lang="en-US" sz="2400" i="1" smtClean="0"/>
              <a:t>shape</a:t>
            </a:r>
            <a:r>
              <a:rPr lang="en-US" sz="2400" smtClean="0"/>
              <a:t> = ‘full’: output size is sum of sizes of f and g</a:t>
            </a:r>
          </a:p>
          <a:p>
            <a:pPr lvl="1"/>
            <a:r>
              <a:rPr lang="en-US" sz="2400" i="1" smtClean="0"/>
              <a:t>shape</a:t>
            </a:r>
            <a:r>
              <a:rPr lang="en-US" sz="2400" smtClean="0"/>
              <a:t> = ‘same’: output size is same as f</a:t>
            </a:r>
          </a:p>
          <a:p>
            <a:pPr lvl="1"/>
            <a:r>
              <a:rPr lang="en-US" sz="2400" i="1" smtClean="0"/>
              <a:t>shape</a:t>
            </a:r>
            <a:r>
              <a:rPr lang="en-US" sz="2400" smtClean="0"/>
              <a:t> = ‘valid’: output size is difference of sizes of f and g </a:t>
            </a:r>
          </a:p>
        </p:txBody>
      </p:sp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609600" y="4038600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f</a:t>
            </a:r>
          </a:p>
        </p:txBody>
      </p:sp>
      <p:sp>
        <p:nvSpPr>
          <p:cNvPr id="54278" name="Rectangle 5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79" name="Rectangle 8"/>
          <p:cNvSpPr>
            <a:spLocks noChangeArrowheads="1"/>
          </p:cNvSpPr>
          <p:nvPr/>
        </p:nvSpPr>
        <p:spPr bwMode="auto">
          <a:xfrm>
            <a:off x="228600" y="3657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0" name="Rectangle 9"/>
          <p:cNvSpPr>
            <a:spLocks noChangeArrowheads="1"/>
          </p:cNvSpPr>
          <p:nvPr/>
        </p:nvSpPr>
        <p:spPr bwMode="auto">
          <a:xfrm>
            <a:off x="2590800" y="5943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1" name="Rectangle 10"/>
          <p:cNvSpPr>
            <a:spLocks noChangeArrowheads="1"/>
          </p:cNvSpPr>
          <p:nvPr/>
        </p:nvSpPr>
        <p:spPr bwMode="auto">
          <a:xfrm>
            <a:off x="228600" y="5943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3886200" y="4038600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f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5715000" y="38100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4" name="Rectangle 15"/>
          <p:cNvSpPr>
            <a:spLocks noChangeArrowheads="1"/>
          </p:cNvSpPr>
          <p:nvPr/>
        </p:nvSpPr>
        <p:spPr bwMode="auto">
          <a:xfrm>
            <a:off x="3657600" y="38100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5" name="Rectangle 16"/>
          <p:cNvSpPr>
            <a:spLocks noChangeArrowheads="1"/>
          </p:cNvSpPr>
          <p:nvPr/>
        </p:nvSpPr>
        <p:spPr bwMode="auto">
          <a:xfrm>
            <a:off x="5715000" y="57912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6" name="Rectangle 17"/>
          <p:cNvSpPr>
            <a:spLocks noChangeArrowheads="1"/>
          </p:cNvSpPr>
          <p:nvPr/>
        </p:nvSpPr>
        <p:spPr bwMode="auto">
          <a:xfrm>
            <a:off x="3657600" y="57150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6858000" y="4038600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f</a:t>
            </a:r>
          </a:p>
        </p:txBody>
      </p:sp>
      <p:sp>
        <p:nvSpPr>
          <p:cNvPr id="54288" name="Rectangle 18"/>
          <p:cNvSpPr>
            <a:spLocks noChangeArrowheads="1"/>
          </p:cNvSpPr>
          <p:nvPr/>
        </p:nvSpPr>
        <p:spPr bwMode="auto">
          <a:xfrm>
            <a:off x="7086600" y="4191000"/>
            <a:ext cx="1600200" cy="1600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Rectangle 20"/>
          <p:cNvSpPr>
            <a:spLocks noChangeArrowheads="1"/>
          </p:cNvSpPr>
          <p:nvPr/>
        </p:nvSpPr>
        <p:spPr bwMode="auto">
          <a:xfrm>
            <a:off x="8458200" y="4038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90" name="Rectangle 21"/>
          <p:cNvSpPr>
            <a:spLocks noChangeArrowheads="1"/>
          </p:cNvSpPr>
          <p:nvPr/>
        </p:nvSpPr>
        <p:spPr bwMode="auto">
          <a:xfrm>
            <a:off x="6858000" y="4038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91" name="Rectangle 22"/>
          <p:cNvSpPr>
            <a:spLocks noChangeArrowheads="1"/>
          </p:cNvSpPr>
          <p:nvPr/>
        </p:nvSpPr>
        <p:spPr bwMode="auto">
          <a:xfrm>
            <a:off x="8458200" y="5562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92" name="Rectangle 23"/>
          <p:cNvSpPr>
            <a:spLocks noChangeArrowheads="1"/>
          </p:cNvSpPr>
          <p:nvPr/>
        </p:nvSpPr>
        <p:spPr bwMode="auto">
          <a:xfrm>
            <a:off x="6858000" y="5562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93" name="Text Box 24"/>
          <p:cNvSpPr txBox="1">
            <a:spLocks noChangeArrowheads="1"/>
          </p:cNvSpPr>
          <p:nvPr/>
        </p:nvSpPr>
        <p:spPr bwMode="auto">
          <a:xfrm>
            <a:off x="1330325" y="3505200"/>
            <a:ext cx="57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full</a:t>
            </a:r>
          </a:p>
        </p:txBody>
      </p:sp>
      <p:sp>
        <p:nvSpPr>
          <p:cNvPr id="54294" name="Text Box 25"/>
          <p:cNvSpPr txBox="1">
            <a:spLocks noChangeArrowheads="1"/>
          </p:cNvSpPr>
          <p:nvPr/>
        </p:nvSpPr>
        <p:spPr bwMode="auto">
          <a:xfrm>
            <a:off x="4495800" y="3541713"/>
            <a:ext cx="93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same</a:t>
            </a:r>
          </a:p>
        </p:txBody>
      </p:sp>
      <p:sp>
        <p:nvSpPr>
          <p:cNvPr id="54295" name="Text Box 26"/>
          <p:cNvSpPr txBox="1">
            <a:spLocks noChangeArrowheads="1"/>
          </p:cNvSpPr>
          <p:nvPr/>
        </p:nvSpPr>
        <p:spPr bwMode="auto">
          <a:xfrm>
            <a:off x="7391400" y="3541713"/>
            <a:ext cx="81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valid</a:t>
            </a:r>
          </a:p>
        </p:txBody>
      </p:sp>
      <p:sp>
        <p:nvSpPr>
          <p:cNvPr id="54296" name="TextBox 23"/>
          <p:cNvSpPr txBox="1">
            <a:spLocks noChangeArrowheads="1"/>
          </p:cNvSpPr>
          <p:nvPr/>
        </p:nvSpPr>
        <p:spPr bwMode="auto">
          <a:xfrm>
            <a:off x="7356475" y="6550025"/>
            <a:ext cx="1787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S. Lazebnik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651875" y="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Q?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Application: Representing Texture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31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7510463" y="6519863"/>
            <a:ext cx="16335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Source: Forsyth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Texture and Material</a:t>
            </a: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716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386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TextBox 7"/>
          <p:cNvSpPr txBox="1">
            <a:spLocks noChangeArrowheads="1"/>
          </p:cNvSpPr>
          <p:nvPr/>
        </p:nvSpPr>
        <p:spPr bwMode="auto">
          <a:xfrm>
            <a:off x="3429000" y="6550025"/>
            <a:ext cx="571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http://www-cvr.ai.uiuc.edu/ponce_grp/data/texture_database/samples/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Texture and Orientation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624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TextBox 8"/>
          <p:cNvSpPr txBox="1">
            <a:spLocks noChangeArrowheads="1"/>
          </p:cNvSpPr>
          <p:nvPr/>
        </p:nvSpPr>
        <p:spPr bwMode="auto">
          <a:xfrm>
            <a:off x="3429000" y="6550025"/>
            <a:ext cx="571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http://www-cvr.ai.uiuc.edu/ponce_grp/data/texture_database/samples/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Texture and Scale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Box 5"/>
          <p:cNvSpPr txBox="1">
            <a:spLocks noChangeArrowheads="1"/>
          </p:cNvSpPr>
          <p:nvPr/>
        </p:nvSpPr>
        <p:spPr bwMode="auto">
          <a:xfrm>
            <a:off x="3429000" y="6550025"/>
            <a:ext cx="571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http://www-cvr.ai.uiuc.edu/ponce_grp/data/texture_database/samples/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texture?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pPr>
              <a:buFont typeface="Arial" pitchFamily="34" charset="0"/>
              <a:buNone/>
            </a:pPr>
            <a:r>
              <a:rPr lang="en-US" smtClean="0"/>
              <a:t>	Regular or stochastic patterns caused by bumps, grooves, and/or markings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can we represent texture?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Compute responses of blobs and edges at various orientations and scales</a:t>
            </a:r>
          </a:p>
          <a:p>
            <a:endParaRPr lang="en-US" smtClean="0"/>
          </a:p>
          <a:p>
            <a:pPr>
              <a:buFont typeface="Arial" pitchFamily="34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camera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0"/>
            <a:ext cx="8001000" cy="23622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dirty="0" smtClean="0"/>
              <a:t>A digital camera replaces film with a sensor array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Each cell in the array is light-sensitive diode that converts photons to electrons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Two common types: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dirty="0" smtClean="0"/>
              <a:t>Charge Coupled Device (CCD): larger yet slower, better quality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dirty="0" smtClean="0"/>
              <a:t>Complementary Metal Oxide Semiconductor (CMOS): high bandwidth, lower qualit</a:t>
            </a:r>
            <a:r>
              <a:rPr lang="en-US" sz="1600" dirty="0"/>
              <a:t>y</a:t>
            </a:r>
            <a:r>
              <a:rPr lang="en-US" sz="1600" dirty="0" smtClean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>
                <a:hlinkClick r:id="rId2"/>
              </a:rPr>
              <a:t>http://electronics.howstuffworks.com/digital-camera.htm</a:t>
            </a:r>
            <a:r>
              <a:rPr lang="en-US" sz="2000" dirty="0" smtClean="0"/>
              <a:t> </a:t>
            </a:r>
          </a:p>
          <a:p>
            <a:pPr lvl="2">
              <a:lnSpc>
                <a:spcPct val="90000"/>
              </a:lnSpc>
              <a:defRPr/>
            </a:pPr>
            <a:endParaRPr lang="en-US" sz="1600" dirty="0" smtClean="0"/>
          </a:p>
        </p:txBody>
      </p:sp>
      <p:pic>
        <p:nvPicPr>
          <p:cNvPr id="20484" name="Picture 4" descr="PowerShot SD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32669"/>
            <a:ext cx="669766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Slide by Steve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Overcomplete</a:t>
            </a:r>
            <a:r>
              <a:rPr lang="en-US" dirty="0" smtClean="0"/>
              <a:t> representation: filter banks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72072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12"/>
          <p:cNvSpPr txBox="1">
            <a:spLocks noChangeArrowheads="1"/>
          </p:cNvSpPr>
          <p:nvPr/>
        </p:nvSpPr>
        <p:spPr bwMode="auto">
          <a:xfrm>
            <a:off x="3429000" y="2057400"/>
            <a:ext cx="1528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LM Filter Bank</a:t>
            </a:r>
          </a:p>
        </p:txBody>
      </p:sp>
      <p:sp>
        <p:nvSpPr>
          <p:cNvPr id="63493" name="TextBox 5"/>
          <p:cNvSpPr txBox="1">
            <a:spLocks noChangeArrowheads="1"/>
          </p:cNvSpPr>
          <p:nvPr/>
        </p:nvSpPr>
        <p:spPr bwMode="auto">
          <a:xfrm>
            <a:off x="609600" y="6096000"/>
            <a:ext cx="810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Code for filter banks: </a:t>
            </a:r>
            <a:r>
              <a:rPr lang="en-US" i="1"/>
              <a:t>www.robots.ox.ac.uk/~vgg/research/texclass/filters.html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Filter banks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Process image with each filter and keep responses (or squared/abs responses)</a:t>
            </a: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3505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09800"/>
            <a:ext cx="21907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67200"/>
            <a:ext cx="571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can we represent texture?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Measure responses of blobs and edges at various orientations and scales</a:t>
            </a:r>
          </a:p>
          <a:p>
            <a:endParaRPr lang="en-US" dirty="0" smtClean="0"/>
          </a:p>
          <a:p>
            <a:r>
              <a:rPr lang="en-US" dirty="0" smtClean="0"/>
              <a:t>Record simple statistics (e.g., mean, std.) of absolute filter responses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Can you match the texture to the response?</a:t>
            </a:r>
            <a:endParaRPr lang="en-US" dirty="0"/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56296" r="29630" b="25926"/>
          <a:stretch>
            <a:fillRect/>
          </a:stretch>
        </p:blipFill>
        <p:spPr bwMode="auto">
          <a:xfrm>
            <a:off x="381000" y="2895600"/>
            <a:ext cx="47244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14815" r="27779" b="58517"/>
          <a:stretch>
            <a:fillRect/>
          </a:stretch>
        </p:blipFill>
        <p:spPr bwMode="auto">
          <a:xfrm>
            <a:off x="381000" y="1371600"/>
            <a:ext cx="47418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95600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Box 6"/>
          <p:cNvSpPr txBox="1">
            <a:spLocks noChangeArrowheads="1"/>
          </p:cNvSpPr>
          <p:nvPr/>
        </p:nvSpPr>
        <p:spPr bwMode="auto">
          <a:xfrm>
            <a:off x="1447800" y="6183313"/>
            <a:ext cx="259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Mean abs responses</a:t>
            </a:r>
          </a:p>
        </p:txBody>
      </p:sp>
      <p:pic>
        <p:nvPicPr>
          <p:cNvPr id="665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56296" r="29630" b="25926"/>
          <a:stretch>
            <a:fillRect/>
          </a:stretch>
        </p:blipFill>
        <p:spPr bwMode="auto">
          <a:xfrm>
            <a:off x="381000" y="4114800"/>
            <a:ext cx="474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4" descr="C:\Documents and Settings\Derek Hoiem\My Documents\Classes\Spring10 - Computer Vision\figs6\T01_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59259" r="29630" b="20000"/>
          <a:stretch>
            <a:fillRect/>
          </a:stretch>
        </p:blipFill>
        <p:spPr bwMode="auto">
          <a:xfrm>
            <a:off x="334963" y="5257800"/>
            <a:ext cx="48117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6" descr="C:\Documents and Settings\Derek Hoiem\My Documents\Classes\Spring10 - Computer Vision\figs6\T09_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19200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1" name="TextBox 10"/>
          <p:cNvSpPr txBox="1">
            <a:spLocks noChangeArrowheads="1"/>
          </p:cNvSpPr>
          <p:nvPr/>
        </p:nvSpPr>
        <p:spPr bwMode="auto">
          <a:xfrm>
            <a:off x="1219200" y="10668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/>
              <a:t>Filters</a:t>
            </a:r>
          </a:p>
        </p:txBody>
      </p:sp>
      <p:sp>
        <p:nvSpPr>
          <p:cNvPr id="66572" name="TextBox 11"/>
          <p:cNvSpPr txBox="1">
            <a:spLocks noChangeArrowheads="1"/>
          </p:cNvSpPr>
          <p:nvPr/>
        </p:nvSpPr>
        <p:spPr bwMode="auto">
          <a:xfrm>
            <a:off x="6248400" y="12192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66573" name="TextBox 12"/>
          <p:cNvSpPr txBox="1">
            <a:spLocks noChangeArrowheads="1"/>
          </p:cNvSpPr>
          <p:nvPr/>
        </p:nvSpPr>
        <p:spPr bwMode="auto">
          <a:xfrm>
            <a:off x="6248400" y="28194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66574" name="TextBox 13"/>
          <p:cNvSpPr txBox="1">
            <a:spLocks noChangeArrowheads="1"/>
          </p:cNvSpPr>
          <p:nvPr/>
        </p:nvSpPr>
        <p:spPr bwMode="auto">
          <a:xfrm>
            <a:off x="6248400" y="45720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66575" name="TextBox 14"/>
          <p:cNvSpPr txBox="1">
            <a:spLocks noChangeArrowheads="1"/>
          </p:cNvSpPr>
          <p:nvPr/>
        </p:nvSpPr>
        <p:spPr bwMode="auto">
          <a:xfrm>
            <a:off x="76200" y="3048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66576" name="TextBox 15"/>
          <p:cNvSpPr txBox="1">
            <a:spLocks noChangeArrowheads="1"/>
          </p:cNvSpPr>
          <p:nvPr/>
        </p:nvSpPr>
        <p:spPr bwMode="auto">
          <a:xfrm>
            <a:off x="76200" y="4267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  <p:sp>
        <p:nvSpPr>
          <p:cNvPr id="66577" name="TextBox 16"/>
          <p:cNvSpPr txBox="1">
            <a:spLocks noChangeArrowheads="1"/>
          </p:cNvSpPr>
          <p:nvPr/>
        </p:nvSpPr>
        <p:spPr bwMode="auto">
          <a:xfrm>
            <a:off x="0" y="56388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Representing texture by mean abs response</a:t>
            </a:r>
            <a:endParaRPr lang="en-US" dirty="0"/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56296" r="29630" b="25926"/>
          <a:stretch>
            <a:fillRect/>
          </a:stretch>
        </p:blipFill>
        <p:spPr bwMode="auto">
          <a:xfrm>
            <a:off x="2438400" y="3200400"/>
            <a:ext cx="47244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14815" r="27779" b="58517"/>
          <a:stretch>
            <a:fillRect/>
          </a:stretch>
        </p:blipFill>
        <p:spPr bwMode="auto">
          <a:xfrm>
            <a:off x="2438400" y="1676400"/>
            <a:ext cx="47418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56296" r="29630" b="25926"/>
          <a:stretch>
            <a:fillRect/>
          </a:stretch>
        </p:blipFill>
        <p:spPr bwMode="auto">
          <a:xfrm>
            <a:off x="2438400" y="4419600"/>
            <a:ext cx="474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4" descr="C:\Documents and Settings\Derek Hoiem\My Documents\Classes\Spring10 - Computer Vision\figs6\T01_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7200"/>
            <a:ext cx="13589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59259" r="29630" b="20000"/>
          <a:stretch>
            <a:fillRect/>
          </a:stretch>
        </p:blipFill>
        <p:spPr bwMode="auto">
          <a:xfrm>
            <a:off x="2392363" y="5562600"/>
            <a:ext cx="48117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6" descr="C:\Documents and Settings\Derek Hoiem\My Documents\Classes\Spring10 - Computer Vision\figs6\T09_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562600"/>
            <a:ext cx="132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4" name="TextBox 12"/>
          <p:cNvSpPr txBox="1">
            <a:spLocks noChangeArrowheads="1"/>
          </p:cNvSpPr>
          <p:nvPr/>
        </p:nvSpPr>
        <p:spPr bwMode="auto">
          <a:xfrm>
            <a:off x="3657600" y="6488113"/>
            <a:ext cx="259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Mean abs responses</a:t>
            </a:r>
          </a:p>
        </p:txBody>
      </p:sp>
      <p:sp>
        <p:nvSpPr>
          <p:cNvPr id="67595" name="TextBox 13"/>
          <p:cNvSpPr txBox="1">
            <a:spLocks noChangeArrowheads="1"/>
          </p:cNvSpPr>
          <p:nvPr/>
        </p:nvSpPr>
        <p:spPr bwMode="auto">
          <a:xfrm>
            <a:off x="3429000" y="13716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/>
              <a:t>Filters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1: Hybrid Images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57388"/>
            <a:ext cx="89916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hlinkClick r:id="rId7"/>
              </a:rPr>
              <a:t>http://courses.engr.illinois.edu/cs498dh3/projects/hybrid/ComputationalPhotography_ProjectHybrid.html</a:t>
            </a:r>
            <a:endParaRPr lang="en-US" sz="1400" dirty="0"/>
          </a:p>
        </p:txBody>
      </p:sp>
      <p:sp>
        <p:nvSpPr>
          <p:cNvPr id="70661" name="TextBox 6"/>
          <p:cNvSpPr txBox="1">
            <a:spLocks noChangeArrowheads="1"/>
          </p:cNvSpPr>
          <p:nvPr/>
        </p:nvSpPr>
        <p:spPr bwMode="auto">
          <a:xfrm>
            <a:off x="1295400" y="990600"/>
            <a:ext cx="1979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/>
              <a:t>Gaussian Filter!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905001" y="1752600"/>
            <a:ext cx="7620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1943894" y="5066506"/>
            <a:ext cx="685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4" name="TextBox 11"/>
          <p:cNvSpPr txBox="1">
            <a:spLocks noChangeArrowheads="1"/>
          </p:cNvSpPr>
          <p:nvPr/>
        </p:nvSpPr>
        <p:spPr bwMode="auto">
          <a:xfrm>
            <a:off x="1295400" y="5410200"/>
            <a:ext cx="1995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/>
              <a:t>Laplacian Filter!</a:t>
            </a:r>
          </a:p>
        </p:txBody>
      </p:sp>
      <p:sp>
        <p:nvSpPr>
          <p:cNvPr id="12298" name="TextBox 12"/>
          <p:cNvSpPr txBox="1">
            <a:spLocks noChangeArrowheads="1"/>
          </p:cNvSpPr>
          <p:nvPr/>
        </p:nvSpPr>
        <p:spPr bwMode="auto">
          <a:xfrm>
            <a:off x="0" y="6259513"/>
            <a:ext cx="2274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Project Instructions: </a:t>
            </a:r>
          </a:p>
        </p:txBody>
      </p:sp>
      <p:sp>
        <p:nvSpPr>
          <p:cNvPr id="12299" name="Content Placeholder 2"/>
          <p:cNvSpPr>
            <a:spLocks noGrp="1"/>
          </p:cNvSpPr>
          <p:nvPr>
            <p:ph idx="1"/>
          </p:nvPr>
        </p:nvSpPr>
        <p:spPr>
          <a:xfrm>
            <a:off x="3352800" y="838200"/>
            <a:ext cx="5791200" cy="914400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en-US" sz="2400" smtClean="0"/>
              <a:t>	A. Oliva, A. Torralba, P.G. Schyns, </a:t>
            </a:r>
            <a:br>
              <a:rPr lang="en-US" sz="2400" smtClean="0"/>
            </a:br>
            <a:r>
              <a:rPr lang="en-US" sz="2400" smtClean="0">
                <a:hlinkClick r:id="rId8"/>
              </a:rPr>
              <a:t>“Hybrid Images,”</a:t>
            </a:r>
            <a:r>
              <a:rPr lang="en-US" sz="2400" smtClean="0"/>
              <a:t> SIGGRAPH 2006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200400" y="4876800"/>
            <a:ext cx="4371975" cy="1349375"/>
            <a:chOff x="144" y="1161"/>
            <a:chExt cx="6144" cy="2806"/>
          </a:xfrm>
        </p:grpSpPr>
        <p:graphicFrame>
          <p:nvGraphicFramePr>
            <p:cNvPr id="12290" name="Object 3"/>
            <p:cNvGraphicFramePr>
              <a:graphicFrameLocks noChangeAspect="1"/>
            </p:cNvGraphicFramePr>
            <p:nvPr/>
          </p:nvGraphicFramePr>
          <p:xfrm>
            <a:off x="2166" y="2447"/>
            <a:ext cx="1722" cy="1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69" name="Photo Editor Photo" r:id="rId9" imgW="4133333" imgH="2905531" progId="MSPhotoEd.3">
                    <p:embed/>
                  </p:oleObj>
                </mc:Choice>
                <mc:Fallback>
                  <p:oleObj name="Photo Editor Photo" r:id="rId9" imgW="4133333" imgH="2905531" progId="MSPhotoEd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6" y="2447"/>
                          <a:ext cx="1722" cy="1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1" name="Text Box 6"/>
            <p:cNvSpPr txBox="1">
              <a:spLocks noChangeArrowheads="1"/>
            </p:cNvSpPr>
            <p:nvPr/>
          </p:nvSpPr>
          <p:spPr bwMode="auto">
            <a:xfrm>
              <a:off x="2646" y="3714"/>
              <a:ext cx="7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/>
                <a:t>Gaussian</a:t>
              </a:r>
            </a:p>
          </p:txBody>
        </p:sp>
        <p:grpSp>
          <p:nvGrpSpPr>
            <p:cNvPr id="12302" name="Group 17"/>
            <p:cNvGrpSpPr>
              <a:grpSpLocks/>
            </p:cNvGrpSpPr>
            <p:nvPr/>
          </p:nvGrpSpPr>
          <p:grpSpPr bwMode="auto">
            <a:xfrm>
              <a:off x="144" y="1161"/>
              <a:ext cx="1824" cy="2679"/>
              <a:chOff x="2064" y="576"/>
              <a:chExt cx="1824" cy="2679"/>
            </a:xfrm>
          </p:grpSpPr>
          <p:sp>
            <p:nvSpPr>
              <p:cNvPr id="12307" name="Freeform 7"/>
              <p:cNvSpPr>
                <a:spLocks/>
              </p:cNvSpPr>
              <p:nvPr/>
            </p:nvSpPr>
            <p:spPr bwMode="auto">
              <a:xfrm>
                <a:off x="2064" y="2304"/>
                <a:ext cx="1824" cy="672"/>
              </a:xfrm>
              <a:custGeom>
                <a:avLst/>
                <a:gdLst>
                  <a:gd name="T0" fmla="*/ 0 w 1824"/>
                  <a:gd name="T1" fmla="*/ 288 h 672"/>
                  <a:gd name="T2" fmla="*/ 816 w 1824"/>
                  <a:gd name="T3" fmla="*/ 672 h 672"/>
                  <a:gd name="T4" fmla="*/ 1824 w 1824"/>
                  <a:gd name="T5" fmla="*/ 384 h 672"/>
                  <a:gd name="T6" fmla="*/ 1008 w 1824"/>
                  <a:gd name="T7" fmla="*/ 0 h 672"/>
                  <a:gd name="T8" fmla="*/ 0 w 1824"/>
                  <a:gd name="T9" fmla="*/ 288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8" name="Freeform 8"/>
              <p:cNvSpPr>
                <a:spLocks/>
              </p:cNvSpPr>
              <p:nvPr/>
            </p:nvSpPr>
            <p:spPr bwMode="auto">
              <a:xfrm>
                <a:off x="2880" y="576"/>
                <a:ext cx="144" cy="53"/>
              </a:xfrm>
              <a:custGeom>
                <a:avLst/>
                <a:gdLst>
                  <a:gd name="T0" fmla="*/ 0 w 1824"/>
                  <a:gd name="T1" fmla="*/ 0 h 672"/>
                  <a:gd name="T2" fmla="*/ 0 w 1824"/>
                  <a:gd name="T3" fmla="*/ 0 h 672"/>
                  <a:gd name="T4" fmla="*/ 0 w 1824"/>
                  <a:gd name="T5" fmla="*/ 0 h 672"/>
                  <a:gd name="T6" fmla="*/ 0 w 1824"/>
                  <a:gd name="T7" fmla="*/ 0 h 672"/>
                  <a:gd name="T8" fmla="*/ 0 w 1824"/>
                  <a:gd name="T9" fmla="*/ 0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9" name="Line 9"/>
              <p:cNvSpPr>
                <a:spLocks noChangeShapeType="1"/>
              </p:cNvSpPr>
              <p:nvPr/>
            </p:nvSpPr>
            <p:spPr bwMode="auto">
              <a:xfrm>
                <a:off x="2880" y="606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0" name="Line 10"/>
              <p:cNvSpPr>
                <a:spLocks noChangeShapeType="1"/>
              </p:cNvSpPr>
              <p:nvPr/>
            </p:nvSpPr>
            <p:spPr bwMode="auto">
              <a:xfrm>
                <a:off x="3024" y="609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1" name="Line 11"/>
              <p:cNvSpPr>
                <a:spLocks noChangeShapeType="1"/>
              </p:cNvSpPr>
              <p:nvPr/>
            </p:nvSpPr>
            <p:spPr bwMode="auto">
              <a:xfrm>
                <a:off x="2952" y="630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2" name="Freeform 12"/>
              <p:cNvSpPr>
                <a:spLocks/>
              </p:cNvSpPr>
              <p:nvPr/>
            </p:nvSpPr>
            <p:spPr bwMode="auto">
              <a:xfrm>
                <a:off x="2880" y="596"/>
                <a:ext cx="72" cy="2060"/>
              </a:xfrm>
              <a:custGeom>
                <a:avLst/>
                <a:gdLst>
                  <a:gd name="T0" fmla="*/ 0 w 72"/>
                  <a:gd name="T1" fmla="*/ 2036 h 2060"/>
                  <a:gd name="T2" fmla="*/ 0 w 72"/>
                  <a:gd name="T3" fmla="*/ 0 h 2060"/>
                  <a:gd name="T4" fmla="*/ 72 w 72"/>
                  <a:gd name="T5" fmla="*/ 36 h 2060"/>
                  <a:gd name="T6" fmla="*/ 72 w 72"/>
                  <a:gd name="T7" fmla="*/ 2060 h 2060"/>
                  <a:gd name="T8" fmla="*/ 0 w 72"/>
                  <a:gd name="T9" fmla="*/ 2036 h 20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60"/>
                  <a:gd name="T17" fmla="*/ 72 w 72"/>
                  <a:gd name="T18" fmla="*/ 2060 h 20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60">
                    <a:moveTo>
                      <a:pt x="0" y="2036"/>
                    </a:moveTo>
                    <a:lnTo>
                      <a:pt x="0" y="0"/>
                    </a:lnTo>
                    <a:lnTo>
                      <a:pt x="72" y="36"/>
                    </a:lnTo>
                    <a:lnTo>
                      <a:pt x="72" y="2060"/>
                    </a:lnTo>
                    <a:lnTo>
                      <a:pt x="0" y="203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3" name="Freeform 13"/>
              <p:cNvSpPr>
                <a:spLocks/>
              </p:cNvSpPr>
              <p:nvPr/>
            </p:nvSpPr>
            <p:spPr bwMode="auto">
              <a:xfrm>
                <a:off x="2952" y="608"/>
                <a:ext cx="72" cy="2044"/>
              </a:xfrm>
              <a:custGeom>
                <a:avLst/>
                <a:gdLst>
                  <a:gd name="T0" fmla="*/ 0 w 72"/>
                  <a:gd name="T1" fmla="*/ 16 h 2044"/>
                  <a:gd name="T2" fmla="*/ 0 w 72"/>
                  <a:gd name="T3" fmla="*/ 2044 h 2044"/>
                  <a:gd name="T4" fmla="*/ 72 w 72"/>
                  <a:gd name="T5" fmla="*/ 2016 h 2044"/>
                  <a:gd name="T6" fmla="*/ 72 w 72"/>
                  <a:gd name="T7" fmla="*/ 0 h 2044"/>
                  <a:gd name="T8" fmla="*/ 0 w 72"/>
                  <a:gd name="T9" fmla="*/ 16 h 20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44"/>
                  <a:gd name="T17" fmla="*/ 72 w 72"/>
                  <a:gd name="T18" fmla="*/ 2044 h 20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44">
                    <a:moveTo>
                      <a:pt x="0" y="16"/>
                    </a:moveTo>
                    <a:lnTo>
                      <a:pt x="0" y="2044"/>
                    </a:lnTo>
                    <a:lnTo>
                      <a:pt x="72" y="2016"/>
                    </a:lnTo>
                    <a:lnTo>
                      <a:pt x="7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4" name="Text Box 14"/>
              <p:cNvSpPr txBox="1">
                <a:spLocks noChangeArrowheads="1"/>
              </p:cNvSpPr>
              <p:nvPr/>
            </p:nvSpPr>
            <p:spPr bwMode="auto">
              <a:xfrm>
                <a:off x="2508" y="3024"/>
                <a:ext cx="8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/>
                  <a:t>unit impulse</a:t>
                </a:r>
              </a:p>
            </p:txBody>
          </p:sp>
        </p:grpSp>
        <p:pic>
          <p:nvPicPr>
            <p:cNvPr id="12303" name="Picture 15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807"/>
              <a:ext cx="288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" name="Picture 20" descr="log"/>
            <p:cNvPicPr>
              <a:picLocks noChangeAspect="1" noChangeArrowheads="1"/>
            </p:cNvPicPr>
            <p:nvPr/>
          </p:nvPicPr>
          <p:blipFill>
            <a:blip r:embed="rId12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361"/>
              <a:ext cx="1680" cy="1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" name="Picture 16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" y="2731"/>
              <a:ext cx="33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6" name="Text Box 5"/>
            <p:cNvSpPr txBox="1">
              <a:spLocks noChangeArrowheads="1"/>
            </p:cNvSpPr>
            <p:nvPr/>
          </p:nvSpPr>
          <p:spPr bwMode="auto">
            <a:xfrm>
              <a:off x="4748" y="3697"/>
              <a:ext cx="1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/>
                <a:t>Laplacian of Gaussian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7066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oiem\Documents\Classes\Computational Photography - Fall 2010\projects\hybrid\tea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8"/>
          <a:stretch>
            <a:fillRect/>
          </a:stretch>
        </p:blipFill>
        <p:spPr bwMode="auto">
          <a:xfrm>
            <a:off x="-1" y="32084"/>
            <a:ext cx="6224619" cy="682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Hoiem\Documents\Classes\Computational Photography - Fall 2010\projects\hybrid\teas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8"/>
          <a:stretch>
            <a:fillRect/>
          </a:stretch>
        </p:blipFill>
        <p:spPr bwMode="auto">
          <a:xfrm>
            <a:off x="6981687" y="1600200"/>
            <a:ext cx="152872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Hoiem\Documents\Classes\Computational Photography - Fall 2010\projects\hybrid\teas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8"/>
          <a:stretch>
            <a:fillRect/>
          </a:stretch>
        </p:blipFill>
        <p:spPr bwMode="auto">
          <a:xfrm>
            <a:off x="7415143" y="4800600"/>
            <a:ext cx="661813" cy="72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79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Take-home messages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5715000" cy="5638800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800" dirty="0" smtClean="0"/>
              <a:t>Image is a matrix of numbers</a:t>
            </a:r>
          </a:p>
          <a:p>
            <a:pPr>
              <a:buFont typeface="Arial" charset="0"/>
              <a:buChar char="•"/>
              <a:defRPr/>
            </a:pPr>
            <a:endParaRPr lang="en-US" sz="2800" dirty="0" smtClean="0"/>
          </a:p>
          <a:p>
            <a:pPr>
              <a:buFont typeface="Arial" charset="0"/>
              <a:buChar char="•"/>
              <a:defRPr/>
            </a:pPr>
            <a:endParaRPr lang="en-US" sz="2800" dirty="0" smtClean="0"/>
          </a:p>
          <a:p>
            <a:pPr>
              <a:buFont typeface="Arial" charset="0"/>
              <a:buChar char="•"/>
              <a:defRPr/>
            </a:pPr>
            <a:r>
              <a:rPr lang="en-US" sz="2800" dirty="0" smtClean="0"/>
              <a:t>Linear filtering is a dot product at each position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smtClean="0"/>
              <a:t>Can smooth, sharpen, translate (among many other uses)</a:t>
            </a:r>
          </a:p>
          <a:p>
            <a:pPr>
              <a:buFont typeface="Arial" charset="0"/>
              <a:buChar char="•"/>
              <a:defRPr/>
            </a:pPr>
            <a:endParaRPr lang="en-US" sz="2800" dirty="0" smtClean="0"/>
          </a:p>
          <a:p>
            <a:pPr>
              <a:buFont typeface="Arial" charset="0"/>
              <a:buNone/>
              <a:defRPr/>
            </a:pPr>
            <a:endParaRPr lang="en-US" sz="1200" dirty="0" smtClean="0"/>
          </a:p>
          <a:p>
            <a:pPr>
              <a:buFont typeface="Arial" charset="0"/>
              <a:buNone/>
              <a:defRPr/>
            </a:pPr>
            <a:endParaRPr lang="en-US" sz="1200" dirty="0" smtClean="0"/>
          </a:p>
          <a:p>
            <a:pPr>
              <a:defRPr/>
            </a:pPr>
            <a:r>
              <a:rPr lang="en-US" sz="2800" dirty="0"/>
              <a:t>Be aware of details for filter size, extrapolation, </a:t>
            </a:r>
            <a:r>
              <a:rPr lang="en-US" sz="2800" dirty="0" smtClean="0"/>
              <a:t>cropping</a:t>
            </a:r>
          </a:p>
          <a:p>
            <a:pPr>
              <a:buFont typeface="Arial" charset="0"/>
              <a:buNone/>
              <a:defRPr/>
            </a:pPr>
            <a:endParaRPr lang="en-US" sz="2800" dirty="0" smtClean="0"/>
          </a:p>
          <a:p>
            <a:pPr>
              <a:buFont typeface="Arial" charset="0"/>
              <a:buNone/>
              <a:defRPr/>
            </a:pPr>
            <a:endParaRPr lang="en-US" sz="2800" dirty="0" smtClean="0"/>
          </a:p>
          <a:p>
            <a:pPr>
              <a:buFont typeface="Arial" charset="0"/>
              <a:buChar char="•"/>
              <a:defRPr/>
            </a:pPr>
            <a:r>
              <a:rPr lang="en-US" sz="2800" dirty="0" smtClean="0"/>
              <a:t>Start thinking about project (read the paper, create a test project page)</a:t>
            </a:r>
          </a:p>
        </p:txBody>
      </p:sp>
      <p:pic>
        <p:nvPicPr>
          <p:cNvPr id="68612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33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13" name="Group 4"/>
          <p:cNvGrpSpPr>
            <a:grpSpLocks noChangeAspect="1"/>
          </p:cNvGrpSpPr>
          <p:nvPr/>
        </p:nvGrpSpPr>
        <p:grpSpPr bwMode="auto">
          <a:xfrm>
            <a:off x="7467600" y="2271713"/>
            <a:ext cx="1143000" cy="973137"/>
            <a:chOff x="3799" y="2064"/>
            <a:chExt cx="1433" cy="1136"/>
          </a:xfrm>
        </p:grpSpPr>
        <p:grpSp>
          <p:nvGrpSpPr>
            <p:cNvPr id="68764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68766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67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68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69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0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1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2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3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4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5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76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77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78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79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80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81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82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68765" name="Picture 2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8614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33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1"/>
          <a:stretch>
            <a:fillRect/>
          </a:stretch>
        </p:blipFill>
        <p:spPr bwMode="auto">
          <a:xfrm>
            <a:off x="6400800" y="5260975"/>
            <a:ext cx="20574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5" t="16000" r="37778" b="47556"/>
          <a:stretch>
            <a:fillRect/>
          </a:stretch>
        </p:blipFill>
        <p:spPr bwMode="auto">
          <a:xfrm>
            <a:off x="5867400" y="914400"/>
            <a:ext cx="914400" cy="914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7391400" y="1143000"/>
          <a:ext cx="1371601" cy="495297"/>
        </p:xfrm>
        <a:graphic>
          <a:graphicData uri="http://schemas.openxmlformats.org/drawingml/2006/table">
            <a:tbl>
              <a:tblPr/>
              <a:tblGrid>
                <a:gridCol w="124691"/>
                <a:gridCol w="124691"/>
                <a:gridCol w="124691"/>
                <a:gridCol w="124691"/>
                <a:gridCol w="124691"/>
                <a:gridCol w="124691"/>
                <a:gridCol w="124691"/>
                <a:gridCol w="124691"/>
                <a:gridCol w="124691"/>
                <a:gridCol w="124691"/>
                <a:gridCol w="124691"/>
              </a:tblGrid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8763" name="TextBox 38"/>
          <p:cNvSpPr txBox="1">
            <a:spLocks noChangeArrowheads="1"/>
          </p:cNvSpPr>
          <p:nvPr/>
        </p:nvSpPr>
        <p:spPr bwMode="auto">
          <a:xfrm>
            <a:off x="6919913" y="1230313"/>
            <a:ext cx="319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Take-home questions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mtClean="0"/>
              <a:t>Write down a 3x3 filter that returns a positive value if the average value of the 4-adjacent neighbors is less than the center and a negative value otherwise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mtClean="0"/>
              <a:t>Write down a filter that will compute the gradient in the x-direction:</a:t>
            </a:r>
          </a:p>
          <a:p>
            <a:pPr marL="514350" indent="-514350">
              <a:buFont typeface="Arial" pitchFamily="34" charset="0"/>
              <a:buNone/>
            </a:pPr>
            <a:r>
              <a:rPr lang="en-US" smtClean="0"/>
              <a:t>	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gradx(y,x) = im(y,x+1)-im(y,x) for each x, y</a:t>
            </a:r>
          </a:p>
          <a:p>
            <a:pPr marL="514350" indent="-514350">
              <a:buFont typeface="Arial" pitchFamily="34" charset="0"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	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Take-home questions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609600"/>
          </a:xfrm>
        </p:spPr>
        <p:txBody>
          <a:bodyPr/>
          <a:lstStyle/>
          <a:p>
            <a:pPr marL="514350" indent="-514350">
              <a:buFont typeface="Arial" pitchFamily="34" charset="0"/>
              <a:buNone/>
            </a:pPr>
            <a:r>
              <a:rPr lang="en-US" smtClean="0"/>
              <a:t>3.  Fill in the blanks:</a:t>
            </a:r>
          </a:p>
        </p:txBody>
      </p:sp>
      <p:pic>
        <p:nvPicPr>
          <p:cNvPr id="70660" name="Picture 3" descr="C:\Users\Hoiem\Documents\Classes\Computational Photography - Fall 2010\lectures\figs\filters\fil_pairs\sobel_ga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8" t="3510" r="14474" b="3510"/>
          <a:stretch>
            <a:fillRect/>
          </a:stretch>
        </p:blipFill>
        <p:spPr bwMode="auto">
          <a:xfrm>
            <a:off x="7086600" y="10668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4" descr="C:\Users\Hoiem\Documents\Classes\Computational Photography - Fall 2010\lectures\figs\filters\fil_pairs\fil_sob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4167" r="13542" b="4167"/>
          <a:stretch>
            <a:fillRect/>
          </a:stretch>
        </p:blipFill>
        <p:spPr bwMode="auto">
          <a:xfrm>
            <a:off x="7391400" y="2667000"/>
            <a:ext cx="5905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5" descr="C:\Users\Hoiem\Documents\Classes\Computational Photography - Fall 2010\lectures\figs\filters\fil_pairs\fil_ga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8" t="5556" r="16667" b="6944"/>
          <a:stretch>
            <a:fillRect/>
          </a:stretch>
        </p:blipFill>
        <p:spPr bwMode="auto">
          <a:xfrm>
            <a:off x="7086600" y="3733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6" descr="C:\Users\Hoiem\Documents\Classes\Computational Photography - Fall 2010\lectures\figs\filters\fil_pairs\im_shif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2389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7" descr="C:\Users\Hoiem\Documents\Classes\Computational Photography - Fall 2010\lectures\figs\filters\fil_pairs\im_or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257800"/>
            <a:ext cx="21336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5" name="TextBox 11"/>
          <p:cNvSpPr txBox="1">
            <a:spLocks noChangeArrowheads="1"/>
          </p:cNvSpPr>
          <p:nvPr/>
        </p:nvSpPr>
        <p:spPr bwMode="auto">
          <a:xfrm>
            <a:off x="4038600" y="838200"/>
            <a:ext cx="25812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Courier New" pitchFamily="49" charset="0"/>
                <a:cs typeface="Courier New" pitchFamily="49" charset="0"/>
              </a:rPr>
              <a:t>a) _ = D * B </a:t>
            </a:r>
          </a:p>
          <a:p>
            <a:pPr eaLnBrk="1" hangingPunct="1"/>
            <a:r>
              <a:rPr lang="en-US" sz="2400">
                <a:latin typeface="Courier New" pitchFamily="49" charset="0"/>
                <a:cs typeface="Courier New" pitchFamily="49" charset="0"/>
              </a:rPr>
              <a:t>b) A = _ * _</a:t>
            </a:r>
          </a:p>
          <a:p>
            <a:pPr eaLnBrk="1" hangingPunct="1"/>
            <a:r>
              <a:rPr lang="en-US" sz="2400">
                <a:latin typeface="Courier New" pitchFamily="49" charset="0"/>
                <a:cs typeface="Courier New" pitchFamily="49" charset="0"/>
              </a:rPr>
              <a:t>c) F = D * _</a:t>
            </a:r>
          </a:p>
          <a:p>
            <a:pPr eaLnBrk="1" hangingPunct="1"/>
            <a:r>
              <a:rPr lang="en-US" sz="2400">
                <a:latin typeface="Courier New" pitchFamily="49" charset="0"/>
                <a:cs typeface="Courier New" pitchFamily="49" charset="0"/>
              </a:rPr>
              <a:t>d) _ = D * D</a:t>
            </a:r>
          </a:p>
          <a:p>
            <a:pPr eaLnBrk="1" hangingPunct="1"/>
            <a:endParaRPr lang="en-US" sz="2800"/>
          </a:p>
        </p:txBody>
      </p:sp>
      <p:sp>
        <p:nvSpPr>
          <p:cNvPr id="70666" name="TextBox 12"/>
          <p:cNvSpPr txBox="1">
            <a:spLocks noChangeArrowheads="1"/>
          </p:cNvSpPr>
          <p:nvPr/>
        </p:nvSpPr>
        <p:spPr bwMode="auto">
          <a:xfrm>
            <a:off x="6858000" y="9906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70667" name="TextBox 13"/>
          <p:cNvSpPr txBox="1">
            <a:spLocks noChangeArrowheads="1"/>
          </p:cNvSpPr>
          <p:nvPr/>
        </p:nvSpPr>
        <p:spPr bwMode="auto">
          <a:xfrm>
            <a:off x="7162800" y="26670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70668" name="TextBox 14"/>
          <p:cNvSpPr txBox="1">
            <a:spLocks noChangeArrowheads="1"/>
          </p:cNvSpPr>
          <p:nvPr/>
        </p:nvSpPr>
        <p:spPr bwMode="auto">
          <a:xfrm>
            <a:off x="6781800" y="37338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70669" name="TextBox 15"/>
          <p:cNvSpPr txBox="1">
            <a:spLocks noChangeArrowheads="1"/>
          </p:cNvSpPr>
          <p:nvPr/>
        </p:nvSpPr>
        <p:spPr bwMode="auto">
          <a:xfrm>
            <a:off x="6324600" y="51816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pic>
        <p:nvPicPr>
          <p:cNvPr id="70670" name="Picture 8" descr="C:\Users\Hoiem\Documents\Classes\Computational Photography - Fall 2010\lectures\figs\filters\fil_pairs\fil_shif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41667" r="7292" b="41666"/>
          <a:stretch>
            <a:fillRect/>
          </a:stretch>
        </p:blipFill>
        <p:spPr bwMode="auto">
          <a:xfrm>
            <a:off x="533400" y="2971800"/>
            <a:ext cx="2438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1" name="TextBox 17"/>
          <p:cNvSpPr txBox="1">
            <a:spLocks noChangeArrowheads="1"/>
          </p:cNvSpPr>
          <p:nvPr/>
        </p:nvSpPr>
        <p:spPr bwMode="auto">
          <a:xfrm>
            <a:off x="228600" y="292735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pic>
        <p:nvPicPr>
          <p:cNvPr id="70672" name="Picture 9" descr="C:\Users\Hoiem\Documents\Classes\Computational Photography - Fall 2010\lectures\figs\filters\fil_pairs\im_gau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57800"/>
            <a:ext cx="19113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3" name="TextBox 19"/>
          <p:cNvSpPr txBox="1">
            <a:spLocks noChangeArrowheads="1"/>
          </p:cNvSpPr>
          <p:nvPr/>
        </p:nvSpPr>
        <p:spPr bwMode="auto">
          <a:xfrm>
            <a:off x="152400" y="3810000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F</a:t>
            </a:r>
          </a:p>
        </p:txBody>
      </p:sp>
      <p:pic>
        <p:nvPicPr>
          <p:cNvPr id="70674" name="Picture 10" descr="C:\Users\Hoiem\Documents\Classes\Computational Photography - Fall 2010\lectures\figs\filters\fil_pairs\im_sobe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3889" r="8333" b="13889"/>
          <a:stretch>
            <a:fillRect/>
          </a:stretch>
        </p:blipFill>
        <p:spPr bwMode="auto">
          <a:xfrm>
            <a:off x="3429000" y="3352800"/>
            <a:ext cx="26670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5" name="TextBox 21"/>
          <p:cNvSpPr txBox="1">
            <a:spLocks noChangeArrowheads="1"/>
          </p:cNvSpPr>
          <p:nvPr/>
        </p:nvSpPr>
        <p:spPr bwMode="auto">
          <a:xfrm>
            <a:off x="3200400" y="3352800"/>
            <a:ext cx="36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G</a:t>
            </a:r>
          </a:p>
        </p:txBody>
      </p:sp>
      <p:sp>
        <p:nvSpPr>
          <p:cNvPr id="70676" name="TextBox 22"/>
          <p:cNvSpPr txBox="1">
            <a:spLocks noChangeArrowheads="1"/>
          </p:cNvSpPr>
          <p:nvPr/>
        </p:nvSpPr>
        <p:spPr bwMode="auto">
          <a:xfrm>
            <a:off x="76200" y="52578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H</a:t>
            </a:r>
          </a:p>
        </p:txBody>
      </p:sp>
      <p:pic>
        <p:nvPicPr>
          <p:cNvPr id="70677" name="Picture 11" descr="C:\Users\Hoiem\Documents\Classes\Computational Photography - Fall 2010\lectures\figs\filters\fil_pairs\im_im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" t="12500" r="7292" b="12500"/>
          <a:stretch>
            <a:fillRect/>
          </a:stretch>
        </p:blipFill>
        <p:spPr bwMode="auto">
          <a:xfrm>
            <a:off x="3505200" y="5181600"/>
            <a:ext cx="25463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8" name="TextBox 24"/>
          <p:cNvSpPr txBox="1">
            <a:spLocks noChangeArrowheads="1"/>
          </p:cNvSpPr>
          <p:nvPr/>
        </p:nvSpPr>
        <p:spPr bwMode="auto">
          <a:xfrm>
            <a:off x="3200400" y="525780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I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5867400" y="609600"/>
            <a:ext cx="3048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81" name="TextBox 27"/>
          <p:cNvSpPr txBox="1">
            <a:spLocks noChangeArrowheads="1"/>
          </p:cNvSpPr>
          <p:nvPr/>
        </p:nvSpPr>
        <p:spPr bwMode="auto">
          <a:xfrm>
            <a:off x="6019800" y="304800"/>
            <a:ext cx="1979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Filtering Operator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51974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Sensor Array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066800"/>
            <a:ext cx="19097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6705600" y="3087688"/>
            <a:ext cx="209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CMOS sensor</a:t>
            </a:r>
          </a:p>
        </p:txBody>
      </p:sp>
      <p:pic>
        <p:nvPicPr>
          <p:cNvPr id="2" name="Picture 1" descr="Screen Shot 2013-08-28 at 9.38.2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3657600"/>
            <a:ext cx="2794000" cy="2324100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705600" y="5867400"/>
            <a:ext cx="1441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 smtClean="0"/>
              <a:t>CCD sensor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class: Thinking in Frequency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684" name="Picture 6" descr="http://www.cs.brown.edu/courses/csci1950-g/results/final/spotaszn/images/da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19400"/>
            <a:ext cx="13843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raster image (pixel matrix)</a:t>
            </a:r>
          </a:p>
        </p:txBody>
      </p:sp>
      <p:pic>
        <p:nvPicPr>
          <p:cNvPr id="22531" name="Picture 2" descr="C:\Documents and Settings\Derek Hoiem\My Documents\Classes\Spring09 - Visual Scene Understanding\material\figs\neighborhood6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64658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5" t="16000" r="37778" b="47556"/>
          <a:stretch>
            <a:fillRect/>
          </a:stretch>
        </p:blipFill>
        <p:spPr bwMode="auto">
          <a:xfrm>
            <a:off x="2743200" y="3276600"/>
            <a:ext cx="3124200" cy="312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rot="16200000" flipH="1">
            <a:off x="647700" y="4305300"/>
            <a:ext cx="3657600" cy="533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79638" y="2528888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438400" y="2514600"/>
            <a:ext cx="3429000" cy="76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raster image (pixel matrix)</a:t>
            </a:r>
          </a:p>
        </p:txBody>
      </p:sp>
      <p:pic>
        <p:nvPicPr>
          <p:cNvPr id="23555" name="Picture 2" descr="C:\Documents and Settings\Derek Hoiem\My Documents\Classes\Spring09 - Visual Scene Understanding\material\figs\neighborhood6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64658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5" t="16000" r="37778" b="47556"/>
          <a:stretch>
            <a:fillRect/>
          </a:stretch>
        </p:blipFill>
        <p:spPr bwMode="auto">
          <a:xfrm>
            <a:off x="2743200" y="3276600"/>
            <a:ext cx="3124200" cy="312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rot="16200000" flipH="1">
            <a:off x="647700" y="4305300"/>
            <a:ext cx="3657600" cy="533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79638" y="2528888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438400" y="2514600"/>
            <a:ext cx="3429000" cy="76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05200" y="4038600"/>
            <a:ext cx="1524000" cy="16002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62400" y="9906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 rot="5400000" flipH="1" flipV="1">
            <a:off x="2209800" y="2286000"/>
            <a:ext cx="3048000" cy="457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029200" y="3124200"/>
            <a:ext cx="3810000" cy="2514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G_{\sigma} =  \frac{1}{2 \pi \sigma^{2}} e^{-\frac{(x^{2} + y^{2})}{2 \sigma^{2}}} 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96"/>
  <p:tag name="BOXFONT" val="10"/>
  <p:tag name="BOXWRAP" val="False"/>
  <p:tag name="WORKAROUNDTRANSPARENCYBUG" val="False"/>
  <p:tag name="BITMAPFORMAT" val="bmpmono"/>
  <p:tag name="DEBUGINTERACTIVE" val="True"/>
  <p:tag name="ORIGWIDTH" val="194.875"/>
  <p:tag name="PICTUREFILESIZE" val="2169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-$&#10;\end{document}&#10;"/>
  <p:tag name="EXTERNALNAME" val="Edittex"/>
  <p:tag name="BLEND" val="False"/>
  <p:tag name="TRANSPARENT" val="False"/>
  <p:tag name="BITMAPFORMAT" val="bmpmono"/>
  <p:tag name="DEBUGINTERACTIVE" val="True"/>
  <p:tag name="ORIGWIDTH" val="48.6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39457</TotalTime>
  <Words>3830</Words>
  <Application>Microsoft Office PowerPoint</Application>
  <PresentationFormat>On-screen Show (4:3)</PresentationFormat>
  <Paragraphs>2669</Paragraphs>
  <Slides>70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82" baseType="lpstr">
      <vt:lpstr>Arial</vt:lpstr>
      <vt:lpstr>Calibri</vt:lpstr>
      <vt:lpstr>Cambria Math</vt:lpstr>
      <vt:lpstr>Courier</vt:lpstr>
      <vt:lpstr>Courier New</vt:lpstr>
      <vt:lpstr>Futura Bk BT</vt:lpstr>
      <vt:lpstr>Symbol</vt:lpstr>
      <vt:lpstr>Tahoma</vt:lpstr>
      <vt:lpstr>Times</vt:lpstr>
      <vt:lpstr>Office Theme</vt:lpstr>
      <vt:lpstr>Equation</vt:lpstr>
      <vt:lpstr>Photo Editor Photo</vt:lpstr>
      <vt:lpstr>Pixels and Image Filtering</vt:lpstr>
      <vt:lpstr>Administrative stuff</vt:lpstr>
      <vt:lpstr>Today’s Class: Pixels and Linear Filters</vt:lpstr>
      <vt:lpstr>Next three classes</vt:lpstr>
      <vt:lpstr>Image Formation</vt:lpstr>
      <vt:lpstr>Digital camera</vt:lpstr>
      <vt:lpstr>Sensor Array</vt:lpstr>
      <vt:lpstr>The raster image (pixel matrix)</vt:lpstr>
      <vt:lpstr>The raster image (pixel matrix)</vt:lpstr>
      <vt:lpstr>Perception of Intensity</vt:lpstr>
      <vt:lpstr>Perception of Intensity</vt:lpstr>
      <vt:lpstr>Digital Color Images</vt:lpstr>
      <vt:lpstr>Color Image</vt:lpstr>
      <vt:lpstr>Images in Matlab</vt:lpstr>
      <vt:lpstr>Image filtering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 more on board…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Sharpening</vt:lpstr>
      <vt:lpstr>Other filters</vt:lpstr>
      <vt:lpstr>Other filters</vt:lpstr>
      <vt:lpstr>How could we synthesize motion blur?</vt:lpstr>
      <vt:lpstr>Filtering vs. Convolution</vt:lpstr>
      <vt:lpstr>Key properties of linear filters</vt:lpstr>
      <vt:lpstr>More properties</vt:lpstr>
      <vt:lpstr>PowerPoint Presentation</vt:lpstr>
      <vt:lpstr>PowerPoint Presentation</vt:lpstr>
      <vt:lpstr>PowerPoint Presentation</vt:lpstr>
      <vt:lpstr>Gaussian filters</vt:lpstr>
      <vt:lpstr>Separability of the Gaussian filter</vt:lpstr>
      <vt:lpstr>Separability example</vt:lpstr>
      <vt:lpstr>Separability</vt:lpstr>
      <vt:lpstr>Some practical matters</vt:lpstr>
      <vt:lpstr>Practical matters</vt:lpstr>
      <vt:lpstr>Practical matters</vt:lpstr>
      <vt:lpstr>Practical matters</vt:lpstr>
      <vt:lpstr>Practical matters</vt:lpstr>
      <vt:lpstr>Application: Representing Texture</vt:lpstr>
      <vt:lpstr>Texture and Material</vt:lpstr>
      <vt:lpstr>Texture and Orientation</vt:lpstr>
      <vt:lpstr>Texture and Scale</vt:lpstr>
      <vt:lpstr>What is texture?</vt:lpstr>
      <vt:lpstr>How can we represent texture?</vt:lpstr>
      <vt:lpstr>Overcomplete representation: filter banks</vt:lpstr>
      <vt:lpstr>Filter banks</vt:lpstr>
      <vt:lpstr>How can we represent texture?</vt:lpstr>
      <vt:lpstr>Can you match the texture to the response?</vt:lpstr>
      <vt:lpstr>Representing texture by mean abs response</vt:lpstr>
      <vt:lpstr>Project 1: Hybrid Images</vt:lpstr>
      <vt:lpstr>PowerPoint Presentation</vt:lpstr>
      <vt:lpstr>Take-home messages</vt:lpstr>
      <vt:lpstr>Take-home questions</vt:lpstr>
      <vt:lpstr>Take-home questions</vt:lpstr>
      <vt:lpstr>Next class: Thinking in Frequency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</cp:lastModifiedBy>
  <cp:revision>139</cp:revision>
  <dcterms:created xsi:type="dcterms:W3CDTF">2009-12-16T02:55:56Z</dcterms:created>
  <dcterms:modified xsi:type="dcterms:W3CDTF">2015-08-27T02:51:07Z</dcterms:modified>
</cp:coreProperties>
</file>