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9"/>
  </p:notesMasterIdLst>
  <p:sldIdLst>
    <p:sldId id="257" r:id="rId5"/>
    <p:sldId id="308" r:id="rId6"/>
    <p:sldId id="321" r:id="rId7"/>
    <p:sldId id="275" r:id="rId8"/>
    <p:sldId id="276" r:id="rId9"/>
    <p:sldId id="312" r:id="rId10"/>
    <p:sldId id="322" r:id="rId11"/>
    <p:sldId id="277" r:id="rId12"/>
    <p:sldId id="280" r:id="rId13"/>
    <p:sldId id="290" r:id="rId14"/>
    <p:sldId id="295" r:id="rId15"/>
    <p:sldId id="259" r:id="rId16"/>
    <p:sldId id="279" r:id="rId17"/>
    <p:sldId id="281" r:id="rId18"/>
    <p:sldId id="319" r:id="rId19"/>
    <p:sldId id="282" r:id="rId20"/>
    <p:sldId id="285" r:id="rId21"/>
    <p:sldId id="286" r:id="rId22"/>
    <p:sldId id="302" r:id="rId23"/>
    <p:sldId id="315" r:id="rId24"/>
    <p:sldId id="299" r:id="rId25"/>
    <p:sldId id="300" r:id="rId26"/>
    <p:sldId id="287" r:id="rId27"/>
    <p:sldId id="323" r:id="rId28"/>
    <p:sldId id="289" r:id="rId29"/>
    <p:sldId id="317" r:id="rId30"/>
    <p:sldId id="258" r:id="rId31"/>
    <p:sldId id="288" r:id="rId32"/>
    <p:sldId id="298" r:id="rId33"/>
    <p:sldId id="309" r:id="rId34"/>
    <p:sldId id="301" r:id="rId35"/>
    <p:sldId id="278" r:id="rId36"/>
    <p:sldId id="307" r:id="rId37"/>
    <p:sldId id="31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1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7CCBC-52B3-45BB-846C-63E47A9187A4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79D2D-1970-41C9-9D9B-3631A4993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5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69A3C-F02C-4ED6-B133-144E003FC7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292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24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11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75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00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56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09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13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48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50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2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10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00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08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239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99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674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765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Aerial Imaging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815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Imitation </a:t>
            </a:r>
            <a:r>
              <a:rPr lang="en-US" dirty="0" err="1"/>
              <a:t>rl</a:t>
            </a:r>
            <a:endParaRPr lang="en-US" dirty="0"/>
          </a:p>
          <a:p>
            <a:r>
              <a:rPr lang="en-US" dirty="0"/>
              <a:t>Model free/model based</a:t>
            </a:r>
          </a:p>
          <a:p>
            <a:r>
              <a:rPr lang="en-US" dirty="0"/>
              <a:t>Explain difference in q/approx. </a:t>
            </a:r>
            <a:r>
              <a:rPr lang="en-US" dirty="0" err="1"/>
              <a:t>eqs</a:t>
            </a:r>
            <a:r>
              <a:rPr lang="en-US" dirty="0"/>
              <a:t>.</a:t>
            </a:r>
          </a:p>
          <a:p>
            <a:r>
              <a:rPr lang="en-US" dirty="0"/>
              <a:t>Supervised vs. RL: in RL you don’t always get reward for each sample</a:t>
            </a:r>
          </a:p>
          <a:p>
            <a:r>
              <a:rPr lang="en-US" dirty="0"/>
              <a:t>RL: requires lots of episodes</a:t>
            </a:r>
          </a:p>
          <a:p>
            <a:r>
              <a:rPr lang="en-US" dirty="0"/>
              <a:t>Combination between </a:t>
            </a:r>
            <a:r>
              <a:rPr lang="en-US" dirty="0" err="1"/>
              <a:t>rl</a:t>
            </a:r>
            <a:r>
              <a:rPr lang="en-US" dirty="0"/>
              <a:t> and supervised</a:t>
            </a:r>
          </a:p>
          <a:p>
            <a:r>
              <a:rPr lang="en-US" dirty="0"/>
              <a:t>Actual hide and seek </a:t>
            </a:r>
            <a:r>
              <a:rPr lang="en-US" dirty="0" err="1"/>
              <a:t>rewaeds</a:t>
            </a:r>
            <a:endParaRPr lang="en-US" dirty="0"/>
          </a:p>
          <a:p>
            <a:r>
              <a:rPr lang="en-US" dirty="0"/>
              <a:t>Talk </a:t>
            </a:r>
            <a:r>
              <a:rPr lang="en-US"/>
              <a:t>more about my work</a:t>
            </a:r>
            <a:endParaRPr lang="en-US" dirty="0"/>
          </a:p>
          <a:p>
            <a:r>
              <a:rPr lang="en-US" dirty="0"/>
              <a:t>More steps</a:t>
            </a:r>
          </a:p>
          <a:p>
            <a:r>
              <a:rPr lang="en-US" dirty="0"/>
              <a:t>More on bellman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16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95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72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23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23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25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26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79D2D-1970-41C9-9D9B-3631A4993F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4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431B8-2FF2-4BAA-8842-2F514625D1AD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0050-CE04-4CCE-B540-58BBCE41E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0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431B8-2FF2-4BAA-8842-2F514625D1AD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0050-CE04-4CCE-B540-58BBCE41E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431B8-2FF2-4BAA-8842-2F514625D1AD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0050-CE04-4CCE-B540-58BBCE41E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0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431B8-2FF2-4BAA-8842-2F514625D1AD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0050-CE04-4CCE-B540-58BBCE41E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00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431B8-2FF2-4BAA-8842-2F514625D1AD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0050-CE04-4CCE-B540-58BBCE41E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431B8-2FF2-4BAA-8842-2F514625D1AD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0050-CE04-4CCE-B540-58BBCE41E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0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431B8-2FF2-4BAA-8842-2F514625D1AD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0050-CE04-4CCE-B540-58BBCE41E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5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431B8-2FF2-4BAA-8842-2F514625D1AD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0050-CE04-4CCE-B540-58BBCE41E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88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431B8-2FF2-4BAA-8842-2F514625D1AD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0050-CE04-4CCE-B540-58BBCE41E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431B8-2FF2-4BAA-8842-2F514625D1AD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0050-CE04-4CCE-B540-58BBCE41E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77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431B8-2FF2-4BAA-8842-2F514625D1AD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0050-CE04-4CCE-B540-58BBCE41E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9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431B8-2FF2-4BAA-8842-2F514625D1AD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50050-CE04-4CCE-B540-58BBCE41E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2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opoLzvh5jY?feature=oembed" TargetMode="Externa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technologyreview.com/2022/11/25/1063707/ai-minecraft-video-unlock-next-big-thing-openai-imitation-learning/" TargetMode="Externa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pinningup.openai.com/en/latest/spinningup/rl_intro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urses.grainger.illinois.edu/cs440/fa2022/lectures/rl.html" TargetMode="External"/><Relationship Id="rId4" Type="http://schemas.openxmlformats.org/officeDocument/2006/relationships/hyperlink" Target="https://inst.eecs.berkeley.edu/~cs188/sp21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Mp6pq6_QjI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754042470?h=e64a40690d&amp;app_id=122963" TargetMode="Externa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3100" y="2705725"/>
            <a:ext cx="8305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Reinforcement Learning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3100" y="3461965"/>
            <a:ext cx="6410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Applied Machine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>
                <a:solidFill>
                  <a:prstClr val="black"/>
                </a:solidFill>
                <a:latin typeface="Arial Black" panose="020B0A04020102020204" pitchFamily="34" charset="0"/>
              </a:rPr>
              <a:t>Joshua Levine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48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Discounted Rewards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462596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dirty="0"/>
                  <a:t>Solving an MDP: maximize cumulative reward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dirty="0"/>
                  <a:t>Convergence: we use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to give less weight to samples that are further in the future. This causes the utility to converge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dirty="0"/>
                  <a:t>Discounted utility: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462596"/>
              </a:xfrm>
              <a:blipFill>
                <a:blip r:embed="rId3"/>
                <a:stretch>
                  <a:fillRect l="-928" b="-4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BC61420-0D24-8D99-B5AF-86643DBA178A}"/>
                  </a:ext>
                </a:extLst>
              </p:cNvPr>
              <p:cNvSpPr txBox="1"/>
              <p:nvPr/>
            </p:nvSpPr>
            <p:spPr>
              <a:xfrm>
                <a:off x="444062" y="4927654"/>
                <a:ext cx="11303876" cy="4001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,…</m:t>
                              </m:r>
                            </m:e>
                          </m:d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6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BC61420-0D24-8D99-B5AF-86643DBA1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062" y="4927654"/>
                <a:ext cx="11303876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700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Compute Rewards</a:t>
            </a:r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B59C2A8-362C-A2A9-5E2E-D54E99010373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739842"/>
          <a:ext cx="4513175" cy="86826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02635">
                  <a:extLst>
                    <a:ext uri="{9D8B030D-6E8A-4147-A177-3AD203B41FA5}">
                      <a16:colId xmlns:a16="http://schemas.microsoft.com/office/drawing/2014/main" val="2636082993"/>
                    </a:ext>
                  </a:extLst>
                </a:gridCol>
                <a:gridCol w="902635">
                  <a:extLst>
                    <a:ext uri="{9D8B030D-6E8A-4147-A177-3AD203B41FA5}">
                      <a16:colId xmlns:a16="http://schemas.microsoft.com/office/drawing/2014/main" val="780476278"/>
                    </a:ext>
                  </a:extLst>
                </a:gridCol>
                <a:gridCol w="902635">
                  <a:extLst>
                    <a:ext uri="{9D8B030D-6E8A-4147-A177-3AD203B41FA5}">
                      <a16:colId xmlns:a16="http://schemas.microsoft.com/office/drawing/2014/main" val="37543379"/>
                    </a:ext>
                  </a:extLst>
                </a:gridCol>
                <a:gridCol w="902635">
                  <a:extLst>
                    <a:ext uri="{9D8B030D-6E8A-4147-A177-3AD203B41FA5}">
                      <a16:colId xmlns:a16="http://schemas.microsoft.com/office/drawing/2014/main" val="1499430862"/>
                    </a:ext>
                  </a:extLst>
                </a:gridCol>
                <a:gridCol w="902635">
                  <a:extLst>
                    <a:ext uri="{9D8B030D-6E8A-4147-A177-3AD203B41FA5}">
                      <a16:colId xmlns:a16="http://schemas.microsoft.com/office/drawing/2014/main" val="4002158273"/>
                    </a:ext>
                  </a:extLst>
                </a:gridCol>
              </a:tblGrid>
              <a:tr h="43413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966501"/>
                  </a:ext>
                </a:extLst>
              </a:tr>
              <a:tr h="43413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202508"/>
                  </a:ext>
                </a:extLst>
              </a:tr>
            </a:tbl>
          </a:graphicData>
        </a:graphic>
      </p:graphicFrame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921BA187-44C5-253B-FC8F-AB15778ABE67}"/>
              </a:ext>
            </a:extLst>
          </p:cNvPr>
          <p:cNvGraphicFramePr>
            <a:graphicFrameLocks noGrp="1"/>
          </p:cNvGraphicFramePr>
          <p:nvPr/>
        </p:nvGraphicFramePr>
        <p:xfrm>
          <a:off x="6840627" y="3607490"/>
          <a:ext cx="3518562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281">
                  <a:extLst>
                    <a:ext uri="{9D8B030D-6E8A-4147-A177-3AD203B41FA5}">
                      <a16:colId xmlns:a16="http://schemas.microsoft.com/office/drawing/2014/main" val="4013363468"/>
                    </a:ext>
                  </a:extLst>
                </a:gridCol>
                <a:gridCol w="1759281">
                  <a:extLst>
                    <a:ext uri="{9D8B030D-6E8A-4147-A177-3AD203B41FA5}">
                      <a16:colId xmlns:a16="http://schemas.microsoft.com/office/drawing/2014/main" val="12636217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Start 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Reward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760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563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3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921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0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934560"/>
                  </a:ext>
                </a:extLst>
              </a:tr>
            </a:tbl>
          </a:graphicData>
        </a:graphic>
      </p:graphicFrame>
      <p:graphicFrame>
        <p:nvGraphicFramePr>
          <p:cNvPr id="13" name="Table 11">
            <a:extLst>
              <a:ext uri="{FF2B5EF4-FFF2-40B4-BE49-F238E27FC236}">
                <a16:creationId xmlns:a16="http://schemas.microsoft.com/office/drawing/2014/main" id="{05766A3D-6A62-D546-2469-CB74D0A6C3D3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5576659"/>
          <a:ext cx="4513175" cy="86826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02635">
                  <a:extLst>
                    <a:ext uri="{9D8B030D-6E8A-4147-A177-3AD203B41FA5}">
                      <a16:colId xmlns:a16="http://schemas.microsoft.com/office/drawing/2014/main" val="2636082993"/>
                    </a:ext>
                  </a:extLst>
                </a:gridCol>
                <a:gridCol w="902635">
                  <a:extLst>
                    <a:ext uri="{9D8B030D-6E8A-4147-A177-3AD203B41FA5}">
                      <a16:colId xmlns:a16="http://schemas.microsoft.com/office/drawing/2014/main" val="780476278"/>
                    </a:ext>
                  </a:extLst>
                </a:gridCol>
                <a:gridCol w="902635">
                  <a:extLst>
                    <a:ext uri="{9D8B030D-6E8A-4147-A177-3AD203B41FA5}">
                      <a16:colId xmlns:a16="http://schemas.microsoft.com/office/drawing/2014/main" val="37543379"/>
                    </a:ext>
                  </a:extLst>
                </a:gridCol>
                <a:gridCol w="902635">
                  <a:extLst>
                    <a:ext uri="{9D8B030D-6E8A-4147-A177-3AD203B41FA5}">
                      <a16:colId xmlns:a16="http://schemas.microsoft.com/office/drawing/2014/main" val="1499430862"/>
                    </a:ext>
                  </a:extLst>
                </a:gridCol>
                <a:gridCol w="902635">
                  <a:extLst>
                    <a:ext uri="{9D8B030D-6E8A-4147-A177-3AD203B41FA5}">
                      <a16:colId xmlns:a16="http://schemas.microsoft.com/office/drawing/2014/main" val="4002158273"/>
                    </a:ext>
                  </a:extLst>
                </a:gridCol>
              </a:tblGrid>
              <a:tr h="43413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Exit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←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←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→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Exit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966501"/>
                  </a:ext>
                </a:extLst>
              </a:tr>
              <a:tr h="43413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202508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C3EB7403-DEEB-6462-9C8D-947527362A19}"/>
              </a:ext>
            </a:extLst>
          </p:cNvPr>
          <p:cNvSpPr txBox="1">
            <a:spLocks/>
          </p:cNvSpPr>
          <p:nvPr/>
        </p:nvSpPr>
        <p:spPr>
          <a:xfrm>
            <a:off x="838199" y="4812638"/>
            <a:ext cx="6002428" cy="764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Policy: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FFB4F7C0-38A7-906A-7D27-352CEF0555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173831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/>
                  <a:t>States: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00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/>
                  <a:t>Actions: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𝐿𝑒𝑓𝑡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𝑅𝑖𝑔h𝑡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𝐸𝑥𝑖𝑡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/>
                  <a:t>,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𝐸𝑥𝑖𝑡</m:t>
                    </m:r>
                  </m:oMath>
                </a14:m>
                <a:r>
                  <a:rPr lang="en-US" sz="2000"/>
                  <a:t> is only valid in states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en-US" sz="200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</a:pPr>
                <a:r>
                  <a:rPr lang="en-US" sz="2000"/>
                  <a:t>Discount factor: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FFB4F7C0-38A7-906A-7D27-352CEF0555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1738312"/>
              </a:xfrm>
              <a:blipFill>
                <a:blip r:embed="rId3"/>
                <a:stretch>
                  <a:fillRect l="-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8C5811-4E30-4D24-851C-3A58881EFD2D}"/>
                  </a:ext>
                </a:extLst>
              </p:cNvPr>
              <p:cNvSpPr txBox="1"/>
              <p:nvPr/>
            </p:nvSpPr>
            <p:spPr>
              <a:xfrm>
                <a:off x="8169442" y="565293"/>
                <a:ext cx="3796403" cy="61555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,…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 b="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8C5811-4E30-4D24-851C-3A58881EF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9442" y="565293"/>
                <a:ext cx="3796403" cy="615553"/>
              </a:xfrm>
              <a:prstGeom prst="rect">
                <a:avLst/>
              </a:prstGeom>
              <a:blipFill>
                <a:blip r:embed="rId4"/>
                <a:stretch>
                  <a:fillRect b="-873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96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What if we don’t know </a:t>
            </a:r>
            <a:r>
              <a:rPr lang="en-US" i="1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</a:t>
            </a:r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and </a:t>
            </a:r>
            <a:r>
              <a:rPr lang="en-US" i="1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</a:t>
            </a:r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CF5FB-4EED-F9CC-D25C-3104A746B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Usually we don’t know the transition probabilities or the reward function</a:t>
            </a:r>
          </a:p>
          <a:p>
            <a:r>
              <a:rPr lang="en-US"/>
              <a:t>The agent needs to learn a policy from the unknown probabilities and reward function</a:t>
            </a:r>
          </a:p>
        </p:txBody>
      </p:sp>
    </p:spTree>
    <p:extLst>
      <p:ext uri="{BB962C8B-B14F-4D97-AF65-F5344CB8AC3E}">
        <p14:creationId xmlns:p14="http://schemas.microsoft.com/office/powerpoint/2010/main" val="4115347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Reinforcement Learning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CF5FB-4EED-F9CC-D25C-3104A746B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81266"/>
            <a:ext cx="10515600" cy="2011609"/>
          </a:xfrm>
        </p:spPr>
        <p:txBody>
          <a:bodyPr/>
          <a:lstStyle/>
          <a:p>
            <a:r>
              <a:rPr lang="en-US"/>
              <a:t>The </a:t>
            </a:r>
            <a:r>
              <a:rPr lang="en-US" b="1"/>
              <a:t>environment</a:t>
            </a:r>
            <a:r>
              <a:rPr lang="en-US"/>
              <a:t> is the world that the </a:t>
            </a:r>
            <a:r>
              <a:rPr lang="en-US" b="1"/>
              <a:t>agent</a:t>
            </a:r>
            <a:r>
              <a:rPr lang="en-US"/>
              <a:t> acts in</a:t>
            </a:r>
          </a:p>
          <a:p>
            <a:r>
              <a:rPr lang="en-US"/>
              <a:t>The agent receives a </a:t>
            </a:r>
            <a:r>
              <a:rPr lang="en-US" b="1"/>
              <a:t>reward</a:t>
            </a:r>
            <a:r>
              <a:rPr lang="en-US"/>
              <a:t> to represent how good or bad the current state is</a:t>
            </a:r>
          </a:p>
          <a:p>
            <a:r>
              <a:rPr lang="en-US"/>
              <a:t>RL: the agent learns to maximize cumulative reward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52F43-CC7E-9879-71FF-78505447B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228" y="1572710"/>
            <a:ext cx="8113544" cy="285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63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Value Functions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3155449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  <a:spcBef>
                    <a:spcPts val="2400"/>
                  </a:spcBef>
                </a:pPr>
                <a:r>
                  <a:rPr lang="en-US" sz="2200" b="1"/>
                  <a:t>On-Policy Value Function</a:t>
                </a:r>
                <a:r>
                  <a:rPr lang="en-US" sz="220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/>
                  <a:t>: expected return starting in state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200"/>
                  <a:t> acting according to policy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200" b="0"/>
              </a:p>
              <a:p>
                <a:pPr>
                  <a:lnSpc>
                    <a:spcPct val="150000"/>
                  </a:lnSpc>
                  <a:spcBef>
                    <a:spcPts val="2400"/>
                  </a:spcBef>
                </a:pPr>
                <a:r>
                  <a:rPr lang="en-US" sz="2200" b="1"/>
                  <a:t>Q-state Value Function</a:t>
                </a:r>
                <a:r>
                  <a:rPr lang="en-US" sz="220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b="0"/>
                  <a:t>: expected return if we start in state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200" b="0"/>
                  <a:t>, take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b="0"/>
                  <a:t>, then act according to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200" b="0"/>
              </a:p>
              <a:p>
                <a:pPr>
                  <a:lnSpc>
                    <a:spcPct val="150000"/>
                  </a:lnSpc>
                  <a:spcBef>
                    <a:spcPts val="24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b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b="0"/>
                  <a:t> are the optimal functions, used with the optimal polic</a:t>
                </a:r>
                <a:r>
                  <a:rPr lang="en-US" sz="2200"/>
                  <a:t>y,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200" b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3155449"/>
              </a:xfrm>
              <a:blipFill>
                <a:blip r:embed="rId3"/>
                <a:stretch>
                  <a:fillRect l="-696" b="-4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716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Bellman Equations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8DFBF5-57D7-A887-6EAB-37ACB95430B1}"/>
                  </a:ext>
                </a:extLst>
              </p:cNvPr>
              <p:cNvSpPr txBox="1"/>
              <p:nvPr/>
            </p:nvSpPr>
            <p:spPr>
              <a:xfrm>
                <a:off x="2266586" y="2800814"/>
                <a:ext cx="7658828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8DFBF5-57D7-A887-6EAB-37ACB9543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86" y="2800814"/>
                <a:ext cx="7658828" cy="10455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A0EAA9-4D3B-F497-A74A-CDE56ED175A9}"/>
                  </a:ext>
                </a:extLst>
              </p:cNvPr>
              <p:cNvSpPr txBox="1"/>
              <p:nvPr/>
            </p:nvSpPr>
            <p:spPr>
              <a:xfrm>
                <a:off x="2583050" y="4106097"/>
                <a:ext cx="7076296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A0EAA9-4D3B-F497-A74A-CDE56ED17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050" y="4106097"/>
                <a:ext cx="7076296" cy="10455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46D08C9-683D-858F-8555-2D4DD5A02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2684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000" dirty="0"/>
              <a:t>Main Idea: the value of the starting point is the reward for being there plus the value of the next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2CA202-46B2-67D1-6D16-6C413F95A3AE}"/>
                  </a:ext>
                </a:extLst>
              </p:cNvPr>
              <p:cNvSpPr txBox="1"/>
              <p:nvPr/>
            </p:nvSpPr>
            <p:spPr>
              <a:xfrm>
                <a:off x="3202071" y="5706147"/>
                <a:ext cx="578785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2CA202-46B2-67D1-6D16-6C413F95A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071" y="5706147"/>
                <a:ext cx="5787857" cy="369332"/>
              </a:xfrm>
              <a:prstGeom prst="rect">
                <a:avLst/>
              </a:prstGeom>
              <a:blipFill>
                <a:blip r:embed="rId5"/>
                <a:stretch>
                  <a:fillRect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625A485-6E13-5D71-9503-BC08A8473CDB}"/>
              </a:ext>
            </a:extLst>
          </p:cNvPr>
          <p:cNvSpPr/>
          <p:nvPr/>
        </p:nvSpPr>
        <p:spPr>
          <a:xfrm>
            <a:off x="6562165" y="2990626"/>
            <a:ext cx="3270325" cy="5609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68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Model-Free vs Model-Based RL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CF5FB-4EED-F9CC-D25C-3104A746B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2684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Model-Based: the agent either has access to or learns a model of the environment</a:t>
            </a:r>
          </a:p>
          <a:p>
            <a:pPr lvl="1"/>
            <a:r>
              <a:rPr lang="en-US" dirty="0"/>
              <a:t>Often used for games</a:t>
            </a:r>
          </a:p>
          <a:p>
            <a:endParaRPr lang="en-US" dirty="0"/>
          </a:p>
          <a:p>
            <a:r>
              <a:rPr lang="en-US" b="1" dirty="0"/>
              <a:t>Model-Free</a:t>
            </a:r>
            <a:r>
              <a:rPr lang="en-US" dirty="0"/>
              <a:t>: the agent neither learns nor has access to a model of the environment</a:t>
            </a:r>
          </a:p>
          <a:p>
            <a:pPr lvl="1"/>
            <a:r>
              <a:rPr lang="en-US" dirty="0"/>
              <a:t>Policy Optimization</a:t>
            </a:r>
          </a:p>
          <a:p>
            <a:pPr lvl="1"/>
            <a:r>
              <a:rPr lang="en-US" dirty="0"/>
              <a:t>Q-Learning</a:t>
            </a:r>
          </a:p>
          <a:p>
            <a:endParaRPr lang="en-US" dirty="0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BC12A2A4-A09E-C18E-5652-F2CEAE8F40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9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Policy Optimization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060575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Optimize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/>
                  <a:t> either directly or using gradient ascent on an objective function, which depends on the cumulative reward</a:t>
                </a:r>
              </a:p>
              <a:p>
                <a:r>
                  <a:rPr lang="en-US"/>
                  <a:t>The optimization is generally done </a:t>
                </a:r>
                <a:r>
                  <a:rPr lang="en-US" b="1"/>
                  <a:t>on-policy</a:t>
                </a:r>
              </a:p>
              <a:p>
                <a:pPr lvl="1"/>
                <a:r>
                  <a:rPr lang="en-US"/>
                  <a:t>The policy can only be updated by data from the policy we want to update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060575"/>
              </a:xfrm>
              <a:blipFill>
                <a:blip r:embed="rId3"/>
                <a:stretch>
                  <a:fillRect l="-1043" t="-4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utoShape 4">
            <a:extLst>
              <a:ext uri="{FF2B5EF4-FFF2-40B4-BE49-F238E27FC236}">
                <a16:creationId xmlns:a16="http://schemas.microsoft.com/office/drawing/2014/main" id="{BC12A2A4-A09E-C18E-5652-F2CEAE8F40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27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Q-Learning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06057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/>
                  <a:t>Learn an approximator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, using the Bellman equation for an objective function</a:t>
                </a:r>
              </a:p>
              <a:p>
                <a:r>
                  <a:rPr lang="en-US"/>
                  <a:t>Optimization is performed </a:t>
                </a:r>
                <a:r>
                  <a:rPr lang="en-US" b="1"/>
                  <a:t>off-policy</a:t>
                </a:r>
                <a:r>
                  <a:rPr lang="en-US"/>
                  <a:t>, the Q-values can be updated using data from any time during training</a:t>
                </a:r>
              </a:p>
              <a:p>
                <a:r>
                  <a:rPr lang="en-US"/>
                  <a:t>Recall that once we learn the Q-values, our policy becomes: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060575"/>
              </a:xfrm>
              <a:blipFill>
                <a:blip r:embed="rId3"/>
                <a:stretch>
                  <a:fillRect l="-928" t="-5900" b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utoShape 4">
            <a:extLst>
              <a:ext uri="{FF2B5EF4-FFF2-40B4-BE49-F238E27FC236}">
                <a16:creationId xmlns:a16="http://schemas.microsoft.com/office/drawing/2014/main" id="{BC12A2A4-A09E-C18E-5652-F2CEAE8F40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F98C2E-55AA-D2C8-F55C-867BC203F016}"/>
                  </a:ext>
                </a:extLst>
              </p:cNvPr>
              <p:cNvSpPr txBox="1"/>
              <p:nvPr/>
            </p:nvSpPr>
            <p:spPr>
              <a:xfrm>
                <a:off x="3202071" y="5121731"/>
                <a:ext cx="578785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F98C2E-55AA-D2C8-F55C-867BC203F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071" y="5121731"/>
                <a:ext cx="5787857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526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Q-Learning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3696870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800"/>
                  </a:spcBef>
                </a:pPr>
                <a:r>
                  <a:rPr lang="en-US" sz="2600"/>
                  <a:t>Collect samples to update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/>
                  <a:t>:</a:t>
                </a:r>
              </a:p>
              <a:p>
                <a:pPr marL="0" indent="0"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sample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/>
              </a:p>
              <a:p>
                <a:pPr>
                  <a:spcBef>
                    <a:spcPts val="1800"/>
                  </a:spcBef>
                </a:pPr>
                <a:r>
                  <a:rPr lang="en-US" sz="2600"/>
                  <a:t>Incorporate samples into an exponential moving average with learning rate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600"/>
                  <a:t>:</a:t>
                </a:r>
              </a:p>
              <a:p>
                <a:pPr marL="0" indent="0"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sample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3696870"/>
              </a:xfrm>
              <a:blipFill>
                <a:blip r:embed="rId3"/>
                <a:stretch>
                  <a:fillRect l="-928" t="-2471" r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utoShape 4">
            <a:extLst>
              <a:ext uri="{FF2B5EF4-FFF2-40B4-BE49-F238E27FC236}">
                <a16:creationId xmlns:a16="http://schemas.microsoft.com/office/drawing/2014/main" id="{BC12A2A4-A09E-C18E-5652-F2CEAE8F40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44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Today’s Lecture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CF5FB-4EED-F9CC-D25C-3104A746B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/>
              <a:t>Markov Decision Process</a:t>
            </a:r>
          </a:p>
          <a:p>
            <a:pPr>
              <a:lnSpc>
                <a:spcPct val="200000"/>
              </a:lnSpc>
            </a:pPr>
            <a:r>
              <a:rPr lang="en-US"/>
              <a:t>Overview of Reinforcement Learning</a:t>
            </a:r>
          </a:p>
          <a:p>
            <a:pPr>
              <a:lnSpc>
                <a:spcPct val="200000"/>
              </a:lnSpc>
            </a:pPr>
            <a:r>
              <a:rPr lang="en-US"/>
              <a:t>Q-Learning</a:t>
            </a:r>
          </a:p>
          <a:p>
            <a:pPr>
              <a:lnSpc>
                <a:spcPct val="200000"/>
              </a:lnSpc>
            </a:pPr>
            <a:r>
              <a:rPr lang="en-US"/>
              <a:t>Example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11598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Q-Learning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3696870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800"/>
                  </a:spcBef>
                </a:pPr>
                <a:r>
                  <a:rPr lang="en-US" sz="2600"/>
                  <a:t>Collect samples to update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/>
                  <a:t>:</a:t>
                </a:r>
              </a:p>
              <a:p>
                <a:pPr marL="0" indent="0"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sample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/>
              </a:p>
              <a:p>
                <a:pPr>
                  <a:spcBef>
                    <a:spcPts val="1800"/>
                  </a:spcBef>
                </a:pPr>
                <a:r>
                  <a:rPr lang="en-US" sz="2600"/>
                  <a:t>Incorporate samples into an exponential moving average:</a:t>
                </a:r>
              </a:p>
              <a:p>
                <a:pPr marL="0" indent="0"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sample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3696870"/>
              </a:xfrm>
              <a:blipFill>
                <a:blip r:embed="rId3"/>
                <a:stretch>
                  <a:fillRect l="-928" t="-2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utoShape 4">
            <a:extLst>
              <a:ext uri="{FF2B5EF4-FFF2-40B4-BE49-F238E27FC236}">
                <a16:creationId xmlns:a16="http://schemas.microsoft.com/office/drawing/2014/main" id="{BC12A2A4-A09E-C18E-5652-F2CEAE8F40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1C6A3CC7-75F8-7FF1-F6C7-6BEE39C94CE9}"/>
              </a:ext>
            </a:extLst>
          </p:cNvPr>
          <p:cNvGraphicFramePr>
            <a:graphicFrameLocks noGrp="1"/>
          </p:cNvGraphicFramePr>
          <p:nvPr/>
        </p:nvGraphicFramePr>
        <p:xfrm>
          <a:off x="368969" y="4598243"/>
          <a:ext cx="4513175" cy="86826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02635">
                  <a:extLst>
                    <a:ext uri="{9D8B030D-6E8A-4147-A177-3AD203B41FA5}">
                      <a16:colId xmlns:a16="http://schemas.microsoft.com/office/drawing/2014/main" val="2636082993"/>
                    </a:ext>
                  </a:extLst>
                </a:gridCol>
                <a:gridCol w="902635">
                  <a:extLst>
                    <a:ext uri="{9D8B030D-6E8A-4147-A177-3AD203B41FA5}">
                      <a16:colId xmlns:a16="http://schemas.microsoft.com/office/drawing/2014/main" val="780476278"/>
                    </a:ext>
                  </a:extLst>
                </a:gridCol>
                <a:gridCol w="902635">
                  <a:extLst>
                    <a:ext uri="{9D8B030D-6E8A-4147-A177-3AD203B41FA5}">
                      <a16:colId xmlns:a16="http://schemas.microsoft.com/office/drawing/2014/main" val="37543379"/>
                    </a:ext>
                  </a:extLst>
                </a:gridCol>
                <a:gridCol w="902635">
                  <a:extLst>
                    <a:ext uri="{9D8B030D-6E8A-4147-A177-3AD203B41FA5}">
                      <a16:colId xmlns:a16="http://schemas.microsoft.com/office/drawing/2014/main" val="1499430862"/>
                    </a:ext>
                  </a:extLst>
                </a:gridCol>
                <a:gridCol w="902635">
                  <a:extLst>
                    <a:ext uri="{9D8B030D-6E8A-4147-A177-3AD203B41FA5}">
                      <a16:colId xmlns:a16="http://schemas.microsoft.com/office/drawing/2014/main" val="4002158273"/>
                    </a:ext>
                  </a:extLst>
                </a:gridCol>
              </a:tblGrid>
              <a:tr h="43413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966501"/>
                  </a:ext>
                </a:extLst>
              </a:tr>
              <a:tr h="43413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1202508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7772E0B-C6A0-50A3-3262-9A08253DC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767670"/>
              </p:ext>
            </p:extLst>
          </p:nvPr>
        </p:nvGraphicFramePr>
        <p:xfrm>
          <a:off x="6096000" y="3805956"/>
          <a:ext cx="5616076" cy="2225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4019">
                  <a:extLst>
                    <a:ext uri="{9D8B030D-6E8A-4147-A177-3AD203B41FA5}">
                      <a16:colId xmlns:a16="http://schemas.microsoft.com/office/drawing/2014/main" val="3663385766"/>
                    </a:ext>
                  </a:extLst>
                </a:gridCol>
                <a:gridCol w="1404019">
                  <a:extLst>
                    <a:ext uri="{9D8B030D-6E8A-4147-A177-3AD203B41FA5}">
                      <a16:colId xmlns:a16="http://schemas.microsoft.com/office/drawing/2014/main" val="1357139244"/>
                    </a:ext>
                  </a:extLst>
                </a:gridCol>
                <a:gridCol w="1404019">
                  <a:extLst>
                    <a:ext uri="{9D8B030D-6E8A-4147-A177-3AD203B41FA5}">
                      <a16:colId xmlns:a16="http://schemas.microsoft.com/office/drawing/2014/main" val="2875074313"/>
                    </a:ext>
                  </a:extLst>
                </a:gridCol>
                <a:gridCol w="1404019">
                  <a:extLst>
                    <a:ext uri="{9D8B030D-6E8A-4147-A177-3AD203B41FA5}">
                      <a16:colId xmlns:a16="http://schemas.microsoft.com/office/drawing/2014/main" val="26772020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Exit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770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733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428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309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216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196646"/>
                  </a:ext>
                </a:extLst>
              </a:tr>
            </a:tbl>
          </a:graphicData>
        </a:graphic>
      </p:graphicFrame>
      <p:sp>
        <p:nvSpPr>
          <p:cNvPr id="4" name="Arrow: Down 3">
            <a:extLst>
              <a:ext uri="{FF2B5EF4-FFF2-40B4-BE49-F238E27FC236}">
                <a16:creationId xmlns:a16="http://schemas.microsoft.com/office/drawing/2014/main" id="{1F92627C-55DD-D6D7-B9F3-5DA55D6F969A}"/>
              </a:ext>
            </a:extLst>
          </p:cNvPr>
          <p:cNvSpPr/>
          <p:nvPr/>
        </p:nvSpPr>
        <p:spPr>
          <a:xfrm>
            <a:off x="3407026" y="4089742"/>
            <a:ext cx="247148" cy="37356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0F30E3-F91C-C458-32FE-DE0E95FECC26}"/>
                  </a:ext>
                </a:extLst>
              </p:cNvPr>
              <p:cNvSpPr txBox="1"/>
              <p:nvPr/>
            </p:nvSpPr>
            <p:spPr>
              <a:xfrm>
                <a:off x="152400" y="5903176"/>
                <a:ext cx="30384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b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0F30E3-F91C-C458-32FE-DE0E95FEC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903176"/>
                <a:ext cx="3038475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7972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Approximate Q-Learning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CF5FB-4EED-F9CC-D25C-3104A746B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07542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A Q-value table would be too big</a:t>
            </a:r>
          </a:p>
          <a:p>
            <a:r>
              <a:rPr lang="en-US"/>
              <a:t>Represent states with </a:t>
            </a:r>
            <a:r>
              <a:rPr lang="en-US" b="1"/>
              <a:t>feature vectors</a:t>
            </a:r>
          </a:p>
          <a:p>
            <a:r>
              <a:rPr lang="en-US"/>
              <a:t>Feature vector might include:</a:t>
            </a:r>
          </a:p>
          <a:p>
            <a:pPr lvl="1"/>
            <a:r>
              <a:rPr lang="en-US"/>
              <a:t>Distance to nearest ghost</a:t>
            </a:r>
          </a:p>
          <a:p>
            <a:pPr lvl="1"/>
            <a:r>
              <a:rPr lang="en-US"/>
              <a:t>Distance to nearest food pellet</a:t>
            </a:r>
          </a:p>
          <a:p>
            <a:pPr lvl="1"/>
            <a:r>
              <a:rPr lang="en-US"/>
              <a:t>Number of ghosts</a:t>
            </a:r>
          </a:p>
          <a:p>
            <a:pPr lvl="1"/>
            <a:r>
              <a:rPr lang="en-US"/>
              <a:t>Is </a:t>
            </a:r>
            <a:r>
              <a:rPr lang="en-US" err="1"/>
              <a:t>pacman</a:t>
            </a:r>
            <a:r>
              <a:rPr lang="en-US"/>
              <a:t> trapped?</a:t>
            </a:r>
            <a:endParaRPr lang="en-US" sz="1700"/>
          </a:p>
          <a:p>
            <a:r>
              <a:rPr lang="en-US"/>
              <a:t>Value of Q-states becomes a linear value function</a:t>
            </a:r>
          </a:p>
          <a:p>
            <a:r>
              <a:rPr lang="en-US"/>
              <a:t>We can do the same for state values</a:t>
            </a: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BC12A2A4-A09E-C18E-5652-F2CEAE8F40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F98C2E-55AA-D2C8-F55C-867BC203F016}"/>
                  </a:ext>
                </a:extLst>
              </p:cNvPr>
              <p:cNvSpPr txBox="1"/>
              <p:nvPr/>
            </p:nvSpPr>
            <p:spPr>
              <a:xfrm>
                <a:off x="513347" y="4887415"/>
                <a:ext cx="11165305" cy="566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b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BF98C2E-55AA-D2C8-F55C-867BC203F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347" y="4887415"/>
                <a:ext cx="11165305" cy="5665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Neural Network and Q Learning based solution for Pacman - Ankit Saini">
            <a:extLst>
              <a:ext uri="{FF2B5EF4-FFF2-40B4-BE49-F238E27FC236}">
                <a16:creationId xmlns:a16="http://schemas.microsoft.com/office/drawing/2014/main" id="{2F08928D-7CB4-44FD-7249-40ABE3772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743" y="1377571"/>
            <a:ext cx="488632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BCC6ED-3302-2E3E-EA8A-377F692195CA}"/>
                  </a:ext>
                </a:extLst>
              </p:cNvPr>
              <p:cNvSpPr txBox="1"/>
              <p:nvPr/>
            </p:nvSpPr>
            <p:spPr>
              <a:xfrm>
                <a:off x="838200" y="5816318"/>
                <a:ext cx="11165305" cy="7941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/>
                  <a:t> is the feature vector for Q-state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US" sz="2400" b="0" i="1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sz="2400" b="0"/>
                  <a:t> is a weight vector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BCC6ED-3302-2E3E-EA8A-377F69219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16318"/>
                <a:ext cx="11165305" cy="794128"/>
              </a:xfrm>
              <a:prstGeom prst="rect">
                <a:avLst/>
              </a:prstGeom>
              <a:blipFill>
                <a:blip r:embed="rId5"/>
                <a:stretch>
                  <a:fillRect l="-109" t="-4615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88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Approximate Q-Learning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3696870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spcBef>
                    <a:spcPts val="1800"/>
                  </a:spcBef>
                </a:pPr>
                <a:r>
                  <a:rPr lang="en-US" sz="2600" dirty="0"/>
                  <a:t>Collect samples to update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/>
                  <a:t>:</a:t>
                </a:r>
              </a:p>
              <a:p>
                <a:pPr marL="0" indent="0"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𝑠𝑎𝑚𝑝𝑙𝑒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>
                  <a:spcBef>
                    <a:spcPts val="1800"/>
                  </a:spcBef>
                  <a:buNone/>
                </a:pPr>
                <a:endParaRPr lang="en-US" dirty="0"/>
              </a:p>
              <a:p>
                <a:pPr>
                  <a:spcBef>
                    <a:spcPts val="1800"/>
                  </a:spcBef>
                </a:pPr>
                <a:r>
                  <a:rPr lang="en-US" sz="2600" dirty="0"/>
                  <a:t>Define Difference:</a:t>
                </a:r>
              </a:p>
              <a:p>
                <a:pPr marL="0" indent="0"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difference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𝑠𝑎𝑚𝑝𝑙𝑒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spcBef>
                    <a:spcPts val="1800"/>
                  </a:spcBef>
                  <a:buNone/>
                </a:pPr>
                <a:endParaRPr lang="en-US" dirty="0"/>
              </a:p>
              <a:p>
                <a:pPr>
                  <a:spcBef>
                    <a:spcPts val="1800"/>
                  </a:spcBef>
                </a:pPr>
                <a:r>
                  <a:rPr lang="en-US" sz="2600" dirty="0"/>
                  <a:t>Update with learning rate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600" dirty="0"/>
                  <a:t>:</a:t>
                </a:r>
              </a:p>
              <a:p>
                <a:pPr marL="0" indent="0">
                  <a:spcBef>
                    <a:spcPts val="1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difference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3696870"/>
              </a:xfrm>
              <a:blipFill>
                <a:blip r:embed="rId3"/>
                <a:stretch>
                  <a:fillRect l="-812" t="-3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utoShape 4">
            <a:extLst>
              <a:ext uri="{FF2B5EF4-FFF2-40B4-BE49-F238E27FC236}">
                <a16:creationId xmlns:a16="http://schemas.microsoft.com/office/drawing/2014/main" id="{BC12A2A4-A09E-C18E-5652-F2CEAE8F40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5AA224-758A-19FF-635C-56D0DD058F07}"/>
                  </a:ext>
                </a:extLst>
              </p:cNvPr>
              <p:cNvSpPr txBox="1"/>
              <p:nvPr/>
            </p:nvSpPr>
            <p:spPr>
              <a:xfrm>
                <a:off x="330200" y="6057900"/>
                <a:ext cx="4267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* Note: Exact Q-learning can be expressed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m:rPr>
                        <m:nor/>
                      </m:rPr>
                      <a:rPr lang="en-US" b="0" i="0" smtClean="0">
                        <a:ea typeface="Cambria Math" panose="02040503050406030204" pitchFamily="18" charset="0"/>
                      </a:rPr>
                      <m:t>difference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5AA224-758A-19FF-635C-56D0DD058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6057900"/>
                <a:ext cx="4267200" cy="646331"/>
              </a:xfrm>
              <a:prstGeom prst="rect">
                <a:avLst/>
              </a:prstGeom>
              <a:blipFill>
                <a:blip r:embed="rId4"/>
                <a:stretch>
                  <a:fillRect l="-1143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824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Trade-offs</a:t>
            </a:r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BC12A2A4-A09E-C18E-5652-F2CEAE8F40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B3625E-D506-B08C-6708-8BE99EB4A77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2060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Policy optimization optimizes the thing you want</a:t>
            </a:r>
          </a:p>
          <a:p>
            <a:pPr lvl="1"/>
            <a:r>
              <a:rPr lang="en-US"/>
              <a:t>More stable and reliable; less efficient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r>
              <a:rPr lang="en-US"/>
              <a:t>Q-learning can reuse data better because it uses off-policy optimization</a:t>
            </a:r>
          </a:p>
          <a:p>
            <a:pPr lvl="1"/>
            <a:r>
              <a:rPr lang="en-US"/>
              <a:t>More efficient; less stable</a:t>
            </a:r>
          </a:p>
        </p:txBody>
      </p:sp>
    </p:spTree>
    <p:extLst>
      <p:ext uri="{BB962C8B-B14F-4D97-AF65-F5344CB8AC3E}">
        <p14:creationId xmlns:p14="http://schemas.microsoft.com/office/powerpoint/2010/main" val="2699096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1CB0BB2-A659-7B2E-1BC0-3C0069DD3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5283" r="2618" b="6713"/>
          <a:stretch/>
        </p:blipFill>
        <p:spPr bwMode="auto">
          <a:xfrm>
            <a:off x="3023170" y="2393392"/>
            <a:ext cx="6145659" cy="446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RLHF for Large Language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CF5FB-4EED-F9CC-D25C-3104A746B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LLMs can learn from human feedback.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61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Training</a:t>
            </a:r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BC12A2A4-A09E-C18E-5652-F2CEAE8F40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B3625E-D506-B08C-6708-8BE99EB4A77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2060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Exploration</a:t>
            </a:r>
            <a:r>
              <a:rPr lang="en-US" dirty="0"/>
              <a:t>: explore new states to update approximators</a:t>
            </a:r>
          </a:p>
          <a:p>
            <a:r>
              <a:rPr lang="en-US" b="1" dirty="0"/>
              <a:t>Exploitation</a:t>
            </a:r>
            <a:r>
              <a:rPr lang="en-US" dirty="0"/>
              <a:t>: rely on approximators for actions </a:t>
            </a:r>
          </a:p>
          <a:p>
            <a:r>
              <a:rPr lang="en-US" dirty="0"/>
              <a:t>Encourage exploration in the objective function or by randomly choosing some actions</a:t>
            </a:r>
          </a:p>
        </p:txBody>
      </p:sp>
    </p:spTree>
    <p:extLst>
      <p:ext uri="{BB962C8B-B14F-4D97-AF65-F5344CB8AC3E}">
        <p14:creationId xmlns:p14="http://schemas.microsoft.com/office/powerpoint/2010/main" val="2290847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Stretch Break</a:t>
            </a:r>
            <a:endParaRPr lang="en-US" dirty="0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BC12A2A4-A09E-C18E-5652-F2CEAE8F40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B3625E-D506-B08C-6708-8BE99EB4A77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542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Think about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b="0" i="0" dirty="0">
                <a:solidFill>
                  <a:srgbClr val="343541"/>
                </a:solidFill>
                <a:effectLst/>
                <a:latin typeface="Söhne"/>
              </a:rPr>
              <a:t>How does reinforcement learning differ from other types of machine learning, such as supervised and unsupervised learning? </a:t>
            </a:r>
          </a:p>
          <a:p>
            <a:pPr marL="0" indent="0">
              <a:buNone/>
            </a:pPr>
            <a:endParaRPr lang="en-US" b="0" i="0" dirty="0">
              <a:solidFill>
                <a:srgbClr val="34354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343541"/>
                </a:solidFill>
                <a:effectLst/>
                <a:latin typeface="Söhne"/>
              </a:rPr>
              <a:t>What are some advantages and disadvantages of reinforcement learning compared to these other types?</a:t>
            </a:r>
          </a:p>
          <a:p>
            <a:pPr marL="0" indent="0">
              <a:buNone/>
            </a:pPr>
            <a:endParaRPr lang="en-US" dirty="0">
              <a:solidFill>
                <a:srgbClr val="343541"/>
              </a:solidFill>
              <a:latin typeface="Söhne"/>
            </a:endParaRPr>
          </a:p>
          <a:p>
            <a:pPr marL="0" indent="0">
              <a:buNone/>
            </a:pPr>
            <a:endParaRPr lang="en-US" dirty="0">
              <a:solidFill>
                <a:srgbClr val="343541"/>
              </a:solidFill>
              <a:latin typeface="Söhn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343541"/>
                </a:solidFill>
                <a:latin typeface="Söhne"/>
              </a:rPr>
              <a:t>After the break: Applications of 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373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37DC7-927E-3C9B-DC69-B893A0FD2D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Applications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53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Deep RL: Steps to train an agent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/>
                  <a:t>Choose or design an algorithm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/>
                  <a:t>If you are doing deep RL, construct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/>
                  <a:t> which is a deep neural network that can be optimized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/>
                  <a:t>Define a reward function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/>
                  <a:t>Start training and tune your reward function as necessary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6560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Hide &amp; Seek</a:t>
            </a:r>
            <a:endParaRPr lang="en-US"/>
          </a:p>
        </p:txBody>
      </p:sp>
      <p:pic>
        <p:nvPicPr>
          <p:cNvPr id="6" name="Online Media 5" title="Multi-Agent Hide and Seek">
            <a:hlinkClick r:id="" action="ppaction://media"/>
            <a:extLst>
              <a:ext uri="{FF2B5EF4-FFF2-40B4-BE49-F238E27FC236}">
                <a16:creationId xmlns:a16="http://schemas.microsoft.com/office/drawing/2014/main" id="{FEC1B0E0-A1E8-BD33-B037-60C0C8510F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69010" y="1210251"/>
            <a:ext cx="7853979" cy="44374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BD0E4-B1AA-A557-FDBE-174DE1163389}"/>
              </a:ext>
            </a:extLst>
          </p:cNvPr>
          <p:cNvSpPr txBox="1"/>
          <p:nvPr/>
        </p:nvSpPr>
        <p:spPr>
          <a:xfrm>
            <a:off x="5228217" y="6428329"/>
            <a:ext cx="687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Baker et al., 2020 Emergent Tool Use From Multi-Agent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Autocurricula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7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Reinforcement Learning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CF5FB-4EED-F9CC-D25C-3104A746B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57949"/>
            <a:ext cx="10515600" cy="2011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Main idea: </a:t>
            </a:r>
            <a:r>
              <a:rPr lang="en-US" dirty="0"/>
              <a:t>an agent learns to take actions by simulating episodes and collecting rewards.</a:t>
            </a:r>
          </a:p>
        </p:txBody>
      </p:sp>
    </p:spTree>
    <p:extLst>
      <p:ext uri="{BB962C8B-B14F-4D97-AF65-F5344CB8AC3E}">
        <p14:creationId xmlns:p14="http://schemas.microsoft.com/office/powerpoint/2010/main" val="3425986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Popular Algorithms</a:t>
            </a:r>
            <a:endParaRPr lang="en-US"/>
          </a:p>
        </p:txBody>
      </p:sp>
      <p:pic>
        <p:nvPicPr>
          <p:cNvPr id="11" name="Content Placeholder 10" descr="Diagram&#10;&#10;Description automatically generated">
            <a:extLst>
              <a:ext uri="{FF2B5EF4-FFF2-40B4-BE49-F238E27FC236}">
                <a16:creationId xmlns:a16="http://schemas.microsoft.com/office/drawing/2014/main" id="{B0CE833A-2FA5-9AFC-B9F2-7920DA154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48" y="1690688"/>
            <a:ext cx="8969704" cy="455385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CAEAA7-F120-5286-958D-61E467369254}"/>
              </a:ext>
            </a:extLst>
          </p:cNvPr>
          <p:cNvSpPr txBox="1"/>
          <p:nvPr/>
        </p:nvSpPr>
        <p:spPr>
          <a:xfrm>
            <a:off x="8963527" y="6492875"/>
            <a:ext cx="389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Taxonomy of RL Algorithms [Open AI]</a:t>
            </a:r>
          </a:p>
        </p:txBody>
      </p:sp>
    </p:spTree>
    <p:extLst>
      <p:ext uri="{BB962C8B-B14F-4D97-AF65-F5344CB8AC3E}">
        <p14:creationId xmlns:p14="http://schemas.microsoft.com/office/powerpoint/2010/main" val="1286460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Aircraft Controller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CF5FB-4EED-F9CC-D25C-3104A746B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15100" cy="4351338"/>
          </a:xfrm>
        </p:spPr>
        <p:txBody>
          <a:bodyPr/>
          <a:lstStyle/>
          <a:p>
            <a:r>
              <a:rPr lang="en-US" dirty="0"/>
              <a:t>Soft Actor-Critic</a:t>
            </a:r>
          </a:p>
          <a:p>
            <a:pPr lvl="1"/>
            <a:r>
              <a:rPr lang="en-US" dirty="0"/>
              <a:t>Hybrid between policy optimization and Q-learning</a:t>
            </a:r>
          </a:p>
          <a:p>
            <a:pPr lvl="1"/>
            <a:r>
              <a:rPr lang="en-US" dirty="0"/>
              <a:t>Actor learns policy while critic learns values</a:t>
            </a:r>
          </a:p>
          <a:p>
            <a:pPr lvl="1"/>
            <a:r>
              <a:rPr lang="en-US" dirty="0"/>
              <a:t>Entropy regularization</a:t>
            </a:r>
          </a:p>
          <a:p>
            <a:pPr lvl="1"/>
            <a:endParaRPr lang="en-US" dirty="0"/>
          </a:p>
          <a:p>
            <a:r>
              <a:rPr lang="en-US" dirty="0"/>
              <a:t>Balancing convergence time and sparse rewards</a:t>
            </a:r>
          </a:p>
          <a:p>
            <a:r>
              <a:rPr lang="en-US" dirty="0"/>
              <a:t>Creating a realistic environment</a:t>
            </a:r>
          </a:p>
          <a:p>
            <a:r>
              <a:rPr lang="en-US" dirty="0"/>
              <a:t>Developing cooperative controllers</a:t>
            </a:r>
          </a:p>
          <a:p>
            <a:endParaRPr lang="en-US" dirty="0"/>
          </a:p>
        </p:txBody>
      </p:sp>
      <p:pic>
        <p:nvPicPr>
          <p:cNvPr id="7170" name="Picture 2" descr="F-16, F-35, F-18 and other combat fighter jet simulator cockpits | VIPER  WING.">
            <a:extLst>
              <a:ext uri="{FF2B5EF4-FFF2-40B4-BE49-F238E27FC236}">
                <a16:creationId xmlns:a16="http://schemas.microsoft.com/office/drawing/2014/main" id="{6E9D1068-5DF1-BCE0-98B2-FA31A9245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004490"/>
            <a:ext cx="4586364" cy="484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F3BF17-DB92-4BA0-0DA8-0E145082C7A7}"/>
              </a:ext>
            </a:extLst>
          </p:cNvPr>
          <p:cNvSpPr txBox="1"/>
          <p:nvPr/>
        </p:nvSpPr>
        <p:spPr>
          <a:xfrm>
            <a:off x="9229725" y="6467475"/>
            <a:ext cx="3324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Simulated Cockpit [Viper Wing]</a:t>
            </a:r>
          </a:p>
        </p:txBody>
      </p:sp>
    </p:spTree>
    <p:extLst>
      <p:ext uri="{BB962C8B-B14F-4D97-AF65-F5344CB8AC3E}">
        <p14:creationId xmlns:p14="http://schemas.microsoft.com/office/powerpoint/2010/main" val="270299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Additional Challenges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CF5FB-4EED-F9CC-D25C-3104A746B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57" y="1690688"/>
            <a:ext cx="5153809" cy="500580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/>
              <a:t>Multi-Agent Reinforcement Learning</a:t>
            </a:r>
            <a:r>
              <a:rPr lang="en-US" sz="2400" dirty="0"/>
              <a:t>: multiple agents in an environment learn policies and can either compete or cooperate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Sim-to-Real Gap</a:t>
            </a:r>
            <a:r>
              <a:rPr lang="en-US" sz="2400" dirty="0"/>
              <a:t>: policies in simulation don’t usually transfer well to the real world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Tuning LMs: </a:t>
            </a:r>
            <a:r>
              <a:rPr lang="en-US" sz="2400" dirty="0"/>
              <a:t>using PPO variants for LLM tuning</a:t>
            </a:r>
          </a:p>
          <a:p>
            <a:pPr>
              <a:spcBef>
                <a:spcPts val="1200"/>
              </a:spcBef>
            </a:pPr>
            <a:r>
              <a:rPr lang="en-US" sz="2400" b="1" dirty="0"/>
              <a:t>Imitation Learning: </a:t>
            </a:r>
            <a:r>
              <a:rPr lang="en-US" sz="2400" dirty="0"/>
              <a:t>learning from examples</a:t>
            </a:r>
          </a:p>
          <a:p>
            <a:pPr>
              <a:spcBef>
                <a:spcPts val="1200"/>
              </a:spcBef>
            </a:pPr>
            <a:endParaRPr lang="en-US" sz="2400" b="1" dirty="0"/>
          </a:p>
        </p:txBody>
      </p:sp>
      <p:pic>
        <p:nvPicPr>
          <p:cNvPr id="4" name="minedojo">
            <a:hlinkClick r:id="" action="ppaction://media"/>
            <a:extLst>
              <a:ext uri="{FF2B5EF4-FFF2-40B4-BE49-F238E27FC236}">
                <a16:creationId xmlns:a16="http://schemas.microsoft.com/office/drawing/2014/main" id="{4A312299-DB0D-CC24-853E-702DDC163B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6169" y="1879737"/>
            <a:ext cx="6240440" cy="35101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471431-8184-0B84-9010-DC89F1A10328}"/>
              </a:ext>
            </a:extLst>
          </p:cNvPr>
          <p:cNvSpPr txBox="1"/>
          <p:nvPr/>
        </p:nvSpPr>
        <p:spPr>
          <a:xfrm>
            <a:off x="8756389" y="6492875"/>
            <a:ext cx="3324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chemeClr val="bg2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60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8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933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Things to remember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CF5FB-4EED-F9CC-D25C-3104A746B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Markov Decision Process:</a:t>
            </a:r>
          </a:p>
          <a:p>
            <a:pPr lvl="1"/>
            <a:r>
              <a:rPr lang="en-US"/>
              <a:t>States, actions, transition probabilities, reward</a:t>
            </a:r>
          </a:p>
          <a:p>
            <a:pPr lvl="1"/>
            <a:r>
              <a:rPr lang="en-US"/>
              <a:t>Discounted utility</a:t>
            </a:r>
          </a:p>
          <a:p>
            <a:pPr lvl="1"/>
            <a:r>
              <a:rPr lang="en-US"/>
              <a:t>Policy determines actions</a:t>
            </a:r>
          </a:p>
          <a:p>
            <a:r>
              <a:rPr lang="en-US"/>
              <a:t>Reinforcement Learning</a:t>
            </a:r>
          </a:p>
          <a:p>
            <a:pPr lvl="1"/>
            <a:r>
              <a:rPr lang="en-US"/>
              <a:t>Agents live in and get rewards from the environment</a:t>
            </a:r>
          </a:p>
          <a:p>
            <a:pPr lvl="1"/>
            <a:r>
              <a:rPr lang="en-US"/>
              <a:t>On-policy Value Function and Q-State Value Function</a:t>
            </a:r>
          </a:p>
          <a:p>
            <a:pPr lvl="1"/>
            <a:r>
              <a:rPr lang="en-US"/>
              <a:t>Bellman Equations</a:t>
            </a:r>
          </a:p>
          <a:p>
            <a:pPr lvl="1"/>
            <a:r>
              <a:rPr lang="en-US"/>
              <a:t>Model-Based vs. Model-free RL</a:t>
            </a:r>
          </a:p>
          <a:p>
            <a:pPr lvl="2"/>
            <a:r>
              <a:rPr lang="en-US"/>
              <a:t>Policy Optimization</a:t>
            </a:r>
          </a:p>
          <a:p>
            <a:pPr lvl="2"/>
            <a:r>
              <a:rPr lang="en-US"/>
              <a:t>Q-Learning</a:t>
            </a:r>
          </a:p>
          <a:p>
            <a:pPr lvl="2"/>
            <a:r>
              <a:rPr lang="en-US"/>
              <a:t>Approximate Q-Learning</a:t>
            </a:r>
          </a:p>
        </p:txBody>
      </p:sp>
    </p:spTree>
    <p:extLst>
      <p:ext uri="{BB962C8B-B14F-4D97-AF65-F5344CB8AC3E}">
        <p14:creationId xmlns:p14="http://schemas.microsoft.com/office/powerpoint/2010/main" val="3647978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References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CF5FB-4EED-F9CC-D25C-3104A746B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Open AI Spinning Up </a:t>
            </a:r>
            <a:r>
              <a:rPr lang="en-US">
                <a:hlinkClick r:id="rId3"/>
              </a:rPr>
              <a:t>Introduction to RL</a:t>
            </a:r>
            <a:endParaRPr lang="en-US"/>
          </a:p>
          <a:p>
            <a:r>
              <a:rPr lang="en-US"/>
              <a:t>UC Berkeley </a:t>
            </a:r>
            <a:r>
              <a:rPr lang="en-US">
                <a:hlinkClick r:id="rId4"/>
              </a:rPr>
              <a:t>CS188</a:t>
            </a:r>
            <a:endParaRPr lang="en-US"/>
          </a:p>
          <a:p>
            <a:r>
              <a:rPr lang="en-US">
                <a:hlinkClick r:id="rId5"/>
              </a:rPr>
              <a:t>UIUC CS440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38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2549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Learning To Park</a:t>
            </a:r>
            <a:endParaRPr lang="en-US"/>
          </a:p>
        </p:txBody>
      </p:sp>
      <p:pic>
        <p:nvPicPr>
          <p:cNvPr id="9" name="Online Media 8" descr="AI Learns to Park - Deep Reinforcement Learning">
            <a:hlinkClick r:id="" action="ppaction://media"/>
            <a:extLst>
              <a:ext uri="{FF2B5EF4-FFF2-40B4-BE49-F238E27FC236}">
                <a16:creationId xmlns:a16="http://schemas.microsoft.com/office/drawing/2014/main" id="{125AEE43-4F3F-6763-51EE-623B1B5E1FE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76829" y="817265"/>
            <a:ext cx="9638342" cy="544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2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Reinforcement Learning from Human Feedback (RLHF)</a:t>
            </a:r>
            <a:endParaRPr lang="en-US"/>
          </a:p>
        </p:txBody>
      </p:sp>
      <p:pic>
        <p:nvPicPr>
          <p:cNvPr id="8196" name="Picture 4" descr="Diagram2x 2">
            <a:extLst>
              <a:ext uri="{FF2B5EF4-FFF2-40B4-BE49-F238E27FC236}">
                <a16:creationId xmlns:a16="http://schemas.microsoft.com/office/drawing/2014/main" id="{FAD07821-7E0D-88F8-027D-5BE13037D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178050"/>
            <a:ext cx="107061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38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Reinforcement Learning from Human Feedback (RLHF)</a:t>
            </a:r>
            <a:endParaRPr lang="en-US"/>
          </a:p>
        </p:txBody>
      </p:sp>
      <p:pic>
        <p:nvPicPr>
          <p:cNvPr id="3" name="Online Media 2" title="Human Feedback training process">
            <a:hlinkClick r:id="" action="ppaction://media"/>
            <a:extLst>
              <a:ext uri="{FF2B5EF4-FFF2-40B4-BE49-F238E27FC236}">
                <a16:creationId xmlns:a16="http://schemas.microsoft.com/office/drawing/2014/main" id="{7E73B3C0-95FF-2190-2D0E-6F7DDA71E31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86042" y="2951748"/>
            <a:ext cx="6019916" cy="35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3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1CB0BB2-A659-7B2E-1BC0-3C0069DD3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t="5283" r="2618" b="6713"/>
          <a:stretch/>
        </p:blipFill>
        <p:spPr bwMode="auto">
          <a:xfrm>
            <a:off x="3023170" y="2393392"/>
            <a:ext cx="6145659" cy="446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RLHF for Large Language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CF5FB-4EED-F9CC-D25C-3104A746B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LLMs can learn from human feedback.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02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Markov Decision Process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3200">
                    <a:solidFill>
                      <a:srgbClr val="0070C0"/>
                    </a:solidFill>
                  </a:rPr>
                  <a:t>MDP is defined by:</a:t>
                </a:r>
              </a:p>
              <a:p>
                <a:r>
                  <a:rPr lang="en-US">
                    <a:solidFill>
                      <a:schemeClr val="tx1"/>
                    </a:solidFill>
                  </a:rPr>
                  <a:t>Set of </a:t>
                </a:r>
                <a:r>
                  <a:rPr lang="en-US" b="1">
                    <a:solidFill>
                      <a:schemeClr val="tx1"/>
                    </a:solidFill>
                  </a:rPr>
                  <a:t>states</a:t>
                </a:r>
                <a:r>
                  <a:rPr lang="en-US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>
                  <a:solidFill>
                    <a:schemeClr val="tx1"/>
                  </a:solidFill>
                </a:endParaRPr>
              </a:p>
              <a:p>
                <a:r>
                  <a:rPr lang="en-US">
                    <a:solidFill>
                      <a:schemeClr val="tx1"/>
                    </a:solidFill>
                  </a:rPr>
                  <a:t>Set of </a:t>
                </a:r>
                <a:r>
                  <a:rPr lang="en-US" b="1">
                    <a:solidFill>
                      <a:schemeClr val="tx1"/>
                    </a:solidFill>
                  </a:rPr>
                  <a:t>actions</a:t>
                </a:r>
                <a:r>
                  <a:rPr lang="en-US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>
                  <a:solidFill>
                    <a:schemeClr val="tx1"/>
                  </a:solidFill>
                </a:endParaRPr>
              </a:p>
              <a:p>
                <a:r>
                  <a:rPr lang="en-US" b="1">
                    <a:solidFill>
                      <a:schemeClr val="tx1"/>
                    </a:solidFill>
                  </a:rPr>
                  <a:t>Transition</a:t>
                </a:r>
                <a:r>
                  <a:rPr lang="en-US">
                    <a:solidFill>
                      <a:schemeClr val="tx1"/>
                    </a:solidFill>
                  </a:rPr>
                  <a:t> </a:t>
                </a:r>
                <a:r>
                  <a:rPr lang="en-US" b="1">
                    <a:solidFill>
                      <a:schemeClr val="tx1"/>
                    </a:solidFill>
                  </a:rPr>
                  <a:t>function</a:t>
                </a:r>
                <a:r>
                  <a:rPr lang="en-US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>
                  <a:solidFill>
                    <a:schemeClr val="tx1"/>
                  </a:solidFill>
                </a:endParaRPr>
              </a:p>
              <a:p>
                <a:pPr lvl="1"/>
                <a:r>
                  <a:rPr lang="en-US">
                    <a:solidFill>
                      <a:schemeClr val="tx1"/>
                    </a:solidFill>
                  </a:rPr>
                  <a:t>Probability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leads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>
                  <a:solidFill>
                    <a:schemeClr val="tx1"/>
                  </a:solidFill>
                </a:endParaRPr>
              </a:p>
              <a:p>
                <a:r>
                  <a:rPr lang="en-US" b="1">
                    <a:solidFill>
                      <a:schemeClr val="tx1"/>
                    </a:solidFill>
                  </a:rPr>
                  <a:t>Reward</a:t>
                </a:r>
                <a:r>
                  <a:rPr lang="en-US">
                    <a:solidFill>
                      <a:schemeClr val="tx1"/>
                    </a:solidFill>
                  </a:rPr>
                  <a:t> </a:t>
                </a:r>
                <a:r>
                  <a:rPr lang="en-US" b="1">
                    <a:solidFill>
                      <a:schemeClr val="tx1"/>
                    </a:solidFill>
                  </a:rPr>
                  <a:t>function</a:t>
                </a:r>
                <a:r>
                  <a:rPr lang="en-US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>
                  <a:solidFill>
                    <a:schemeClr val="tx1"/>
                  </a:solidFill>
                </a:endParaRPr>
              </a:p>
              <a:p>
                <a:r>
                  <a:rPr lang="en-US">
                    <a:solidFill>
                      <a:schemeClr val="tx1"/>
                    </a:solidFill>
                  </a:rPr>
                  <a:t>A </a:t>
                </a:r>
                <a:r>
                  <a:rPr lang="en-US" b="1">
                    <a:solidFill>
                      <a:schemeClr val="tx1"/>
                    </a:solidFill>
                  </a:rPr>
                  <a:t>start</a:t>
                </a:r>
                <a:r>
                  <a:rPr lang="en-US">
                    <a:solidFill>
                      <a:schemeClr val="tx1"/>
                    </a:solidFill>
                  </a:rPr>
                  <a:t> </a:t>
                </a:r>
                <a:r>
                  <a:rPr lang="en-US" b="1">
                    <a:solidFill>
                      <a:schemeClr val="tx1"/>
                    </a:solidFill>
                  </a:rPr>
                  <a:t>state</a:t>
                </a:r>
              </a:p>
              <a:p>
                <a:r>
                  <a:rPr lang="en-US">
                    <a:solidFill>
                      <a:schemeClr val="tx1"/>
                    </a:solidFill>
                  </a:rPr>
                  <a:t>Possibly one or more </a:t>
                </a:r>
                <a:r>
                  <a:rPr lang="en-US" b="1">
                    <a:solidFill>
                      <a:schemeClr val="tx1"/>
                    </a:solidFill>
                  </a:rPr>
                  <a:t>terminal</a:t>
                </a:r>
                <a:r>
                  <a:rPr lang="en-US">
                    <a:solidFill>
                      <a:schemeClr val="tx1"/>
                    </a:solidFill>
                  </a:rPr>
                  <a:t> </a:t>
                </a:r>
                <a:r>
                  <a:rPr lang="en-US" b="1">
                    <a:solidFill>
                      <a:schemeClr val="tx1"/>
                    </a:solidFill>
                  </a:rPr>
                  <a:t>states</a:t>
                </a:r>
              </a:p>
              <a:p>
                <a:r>
                  <a:rPr lang="en-US">
                    <a:solidFill>
                      <a:schemeClr val="tx1"/>
                    </a:solidFill>
                  </a:rPr>
                  <a:t>Possibly a </a:t>
                </a:r>
                <a:r>
                  <a:rPr lang="en-US" b="1">
                    <a:solidFill>
                      <a:schemeClr val="tx1"/>
                    </a:solidFill>
                  </a:rPr>
                  <a:t>discount</a:t>
                </a:r>
                <a:r>
                  <a:rPr lang="en-US">
                    <a:solidFill>
                      <a:schemeClr val="tx1"/>
                    </a:solidFill>
                  </a:rPr>
                  <a:t> </a:t>
                </a:r>
                <a:r>
                  <a:rPr lang="en-US" b="1">
                    <a:solidFill>
                      <a:schemeClr val="tx1"/>
                    </a:solidFill>
                  </a:rPr>
                  <a:t>factor</a:t>
                </a:r>
                <a:r>
                  <a:rPr lang="en-US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07" t="-3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BAA35B4-E373-22C9-043C-1938BFF34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1" t="20560" r="57007" b="23166"/>
          <a:stretch/>
        </p:blipFill>
        <p:spPr>
          <a:xfrm>
            <a:off x="7459579" y="2325630"/>
            <a:ext cx="4595935" cy="33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1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92F1-ABBC-A826-9F2E-8994BAAB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Policies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189213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/>
                  <a:t>The </a:t>
                </a:r>
                <a:r>
                  <a:rPr lang="en-US" b="1"/>
                  <a:t>policy</a:t>
                </a:r>
                <a:r>
                  <a:rPr lang="en-US"/>
                  <a:t> determines the actions that an agent will take </a:t>
                </a:r>
              </a:p>
              <a:p>
                <a:r>
                  <a:rPr lang="en-US"/>
                  <a:t>Policies can be deterministic or stochastic</a:t>
                </a:r>
              </a:p>
              <a:p>
                <a:r>
                  <a:rPr lang="en-US"/>
                  <a:t>The goal of an agent is to learn an optimal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/>
              </a:p>
              <a:p>
                <a:r>
                  <a:rPr lang="en-US"/>
                  <a:t>In Deep RL we define the policy with learned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CF5FB-4EED-F9CC-D25C-3104A746B1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1892133"/>
              </a:xfrm>
              <a:blipFill>
                <a:blip r:embed="rId3"/>
                <a:stretch>
                  <a:fillRect l="-1043" t="-7074" b="-6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61B237-42FF-32FB-A44E-3F1C0A984359}"/>
                  </a:ext>
                </a:extLst>
              </p:cNvPr>
              <p:cNvSpPr txBox="1"/>
              <p:nvPr/>
            </p:nvSpPr>
            <p:spPr>
              <a:xfrm>
                <a:off x="3049003" y="4119076"/>
                <a:ext cx="609399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61B237-42FF-32FB-A44E-3F1C0A984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9003" y="4119076"/>
                <a:ext cx="6093994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409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67B8B7E9F5594F9AF0DD913044C12F" ma:contentTypeVersion="2" ma:contentTypeDescription="Create a new document." ma:contentTypeScope="" ma:versionID="9dd4b2bb64a88f1bca4808f8be03d92a">
  <xsd:schema xmlns:xsd="http://www.w3.org/2001/XMLSchema" xmlns:xs="http://www.w3.org/2001/XMLSchema" xmlns:p="http://schemas.microsoft.com/office/2006/metadata/properties" xmlns:ns3="27737b59-b301-4199-849a-5fd2658f2997" targetNamespace="http://schemas.microsoft.com/office/2006/metadata/properties" ma:root="true" ma:fieldsID="19d3702899e997bbe3e859ab8bfc0cad" ns3:_="">
    <xsd:import namespace="27737b59-b301-4199-849a-5fd2658f29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37b59-b301-4199-849a-5fd2658f29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7D61B4-D810-4802-97A3-2BB7073FF59F}">
  <ds:schemaRefs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27737b59-b301-4199-849a-5fd2658f2997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971A329-16E1-4D60-9E1C-B711AAE571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858984-71EB-4E09-94A6-56C0936086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737b59-b301-4199-849a-5fd2658f29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RL Lecture</Template>
  <TotalTime>1409</TotalTime>
  <Words>1351</Words>
  <Application>Microsoft Office PowerPoint</Application>
  <PresentationFormat>Widescreen</PresentationFormat>
  <Paragraphs>271</Paragraphs>
  <Slides>34</Slides>
  <Notes>27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Cambria Math</vt:lpstr>
      <vt:lpstr>Söhne</vt:lpstr>
      <vt:lpstr>1_Office Theme</vt:lpstr>
      <vt:lpstr>PowerPoint Presentation</vt:lpstr>
      <vt:lpstr>Today’s Lecture</vt:lpstr>
      <vt:lpstr>Reinforcement Learning</vt:lpstr>
      <vt:lpstr>Learning To Park</vt:lpstr>
      <vt:lpstr>Reinforcement Learning from Human Feedback (RLHF)</vt:lpstr>
      <vt:lpstr>Reinforcement Learning from Human Feedback (RLHF)</vt:lpstr>
      <vt:lpstr>RLHF for Large Language Models</vt:lpstr>
      <vt:lpstr>Markov Decision Process</vt:lpstr>
      <vt:lpstr>Policies</vt:lpstr>
      <vt:lpstr>Discounted Rewards</vt:lpstr>
      <vt:lpstr>Compute Rewards</vt:lpstr>
      <vt:lpstr>What if we don’t know T and R?</vt:lpstr>
      <vt:lpstr>Reinforcement Learning</vt:lpstr>
      <vt:lpstr>Value Functions</vt:lpstr>
      <vt:lpstr>Bellman Equations</vt:lpstr>
      <vt:lpstr>Model-Free vs Model-Based RL</vt:lpstr>
      <vt:lpstr>Policy Optimization</vt:lpstr>
      <vt:lpstr>Q-Learning</vt:lpstr>
      <vt:lpstr>Q-Learning</vt:lpstr>
      <vt:lpstr>Q-Learning</vt:lpstr>
      <vt:lpstr>Approximate Q-Learning</vt:lpstr>
      <vt:lpstr>Approximate Q-Learning</vt:lpstr>
      <vt:lpstr>Trade-offs</vt:lpstr>
      <vt:lpstr>RLHF for Large Language Models</vt:lpstr>
      <vt:lpstr>Training</vt:lpstr>
      <vt:lpstr>Stretch Break</vt:lpstr>
      <vt:lpstr>Applications</vt:lpstr>
      <vt:lpstr>Deep RL: Steps to train an agent</vt:lpstr>
      <vt:lpstr>Hide &amp; Seek</vt:lpstr>
      <vt:lpstr>Popular Algorithms</vt:lpstr>
      <vt:lpstr>Aircraft Controller</vt:lpstr>
      <vt:lpstr>Additional Challenges</vt:lpstr>
      <vt:lpstr>Things to remember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Levine, Joshua</dc:creator>
  <cp:lastModifiedBy>Levine, Joshua</cp:lastModifiedBy>
  <cp:revision>3</cp:revision>
  <dcterms:created xsi:type="dcterms:W3CDTF">2023-04-19T02:32:42Z</dcterms:created>
  <dcterms:modified xsi:type="dcterms:W3CDTF">2024-04-22T17:04:47Z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0x010100B067B8B7E9F5594F9AF0DD913044C12F</vt:lpwstr>
  </property>
</Properties>
</file>