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732" r:id="rId3"/>
    <p:sldId id="714" r:id="rId4"/>
    <p:sldId id="743" r:id="rId5"/>
    <p:sldId id="718" r:id="rId6"/>
    <p:sldId id="721" r:id="rId7"/>
    <p:sldId id="555" r:id="rId8"/>
    <p:sldId id="560" r:id="rId9"/>
    <p:sldId id="561" r:id="rId10"/>
    <p:sldId id="562" r:id="rId11"/>
    <p:sldId id="563" r:id="rId12"/>
    <p:sldId id="564" r:id="rId13"/>
    <p:sldId id="565" r:id="rId14"/>
    <p:sldId id="567" r:id="rId15"/>
    <p:sldId id="371" r:id="rId16"/>
    <p:sldId id="270" r:id="rId17"/>
    <p:sldId id="741" r:id="rId18"/>
    <p:sldId id="571" r:id="rId19"/>
    <p:sldId id="570" r:id="rId20"/>
    <p:sldId id="573" r:id="rId21"/>
    <p:sldId id="574" r:id="rId22"/>
    <p:sldId id="575" r:id="rId23"/>
    <p:sldId id="576" r:id="rId24"/>
    <p:sldId id="600" r:id="rId25"/>
    <p:sldId id="577" r:id="rId26"/>
    <p:sldId id="578" r:id="rId27"/>
    <p:sldId id="557" r:id="rId28"/>
    <p:sldId id="558" r:id="rId29"/>
    <p:sldId id="579" r:id="rId30"/>
    <p:sldId id="722" r:id="rId31"/>
    <p:sldId id="566" r:id="rId32"/>
    <p:sldId id="587" r:id="rId33"/>
    <p:sldId id="733" r:id="rId34"/>
    <p:sldId id="734" r:id="rId35"/>
    <p:sldId id="735" r:id="rId36"/>
    <p:sldId id="588" r:id="rId37"/>
    <p:sldId id="589" r:id="rId38"/>
    <p:sldId id="590" r:id="rId39"/>
    <p:sldId id="737" r:id="rId40"/>
    <p:sldId id="738" r:id="rId41"/>
    <p:sldId id="736" r:id="rId42"/>
    <p:sldId id="724" r:id="rId43"/>
    <p:sldId id="725" r:id="rId44"/>
    <p:sldId id="726" r:id="rId45"/>
    <p:sldId id="727" r:id="rId46"/>
    <p:sldId id="728" r:id="rId47"/>
    <p:sldId id="742" r:id="rId48"/>
    <p:sldId id="739" r:id="rId49"/>
    <p:sldId id="696" r:id="rId50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88601" autoAdjust="0"/>
  </p:normalViewPr>
  <p:slideViewPr>
    <p:cSldViewPr>
      <p:cViewPr varScale="1">
        <p:scale>
          <a:sx n="80" d="100"/>
          <a:sy n="80" d="100"/>
        </p:scale>
        <p:origin x="126" y="1134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1-4E6A-9421-A7F73A249DAA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1-4E6A-9421-A7F73A24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0568"/>
        <c:axId val="776646648"/>
      </c:barChart>
      <c:catAx>
        <c:axId val="77665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46648"/>
        <c:crosses val="autoZero"/>
        <c:auto val="0"/>
        <c:lblAlgn val="ctr"/>
        <c:lblOffset val="100"/>
        <c:noMultiLvlLbl val="0"/>
      </c:catAx>
      <c:valAx>
        <c:axId val="77664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4E-462B-8D92-D34A4A370209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4E-462B-8D92-D34A4A37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1352"/>
        <c:axId val="776651744"/>
      </c:barChart>
      <c:catAx>
        <c:axId val="77665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51744"/>
        <c:crosses val="autoZero"/>
        <c:auto val="0"/>
        <c:lblAlgn val="ctr"/>
        <c:lblOffset val="100"/>
        <c:noMultiLvlLbl val="0"/>
      </c:catAx>
      <c:valAx>
        <c:axId val="77665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1595-98BC-4713-8674-D8BC70F15B3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0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76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hacker.rs/004-how-to-smooth-and-sharpen-an-image-in-opencv/" TargetMode="Externa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yann.lecun.com/exdb/publis/pdf/lecun-01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age-net.org/challenges/LSVRC/" TargetMode="Externa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03.08934" TargetMode="External"/><Relationship Id="rId4" Type="http://schemas.openxmlformats.org/officeDocument/2006/relationships/hyperlink" Target="https://arxiv.org/pdf/2006.10739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409.48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1512.0338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arxiv.org/abs/1512.0338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owardsdatascience.com/a-visual-explanation-of-gradient-descent-methods-momentum-adagrad-rmsprop-adam-f898b102325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cs.google.com/document/d/1_9ZUFL7gi7Mq0-isQOcwDxhhmlDKVgdZg9mDaKokHEA/ed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CNNs and Key Ingredients of Deep Learning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 descr="A picture containing cloth&#10;&#10;Description automatically generated">
            <a:extLst>
              <a:ext uri="{FF2B5EF4-FFF2-40B4-BE49-F238E27FC236}">
                <a16:creationId xmlns:a16="http://schemas.microsoft.com/office/drawing/2014/main" id="{F6D97E50-B147-E263-E723-8847D7A26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" y="13538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78" y="1066800"/>
            <a:ext cx="470822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2162"/>
          </a:xfrm>
        </p:spPr>
        <p:txBody>
          <a:bodyPr/>
          <a:lstStyle/>
          <a:p>
            <a:r>
              <a:rPr lang="en-US" dirty="0"/>
              <a:t>Two-layer neural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4495800"/>
            <a:ext cx="8534400" cy="2133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Can learn nonlinear functions provided each perceptron has a differentiable nonlinearity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97525" y="4953000"/>
            <a:ext cx="2209800" cy="1658946"/>
            <a:chOff x="2362200" y="2759333"/>
            <a:chExt cx="4038600" cy="3031867"/>
          </a:xfrm>
        </p:grpSpPr>
        <p:sp>
          <p:nvSpPr>
            <p:cNvPr id="9" name="Oval 8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7964215" y="5562600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Sigmoid: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061450" y="5410201"/>
          <a:ext cx="12255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5410201"/>
                        <a:ext cx="1225550" cy="612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/>
          <p:nvPr/>
        </p:nvCxnSpPr>
        <p:spPr bwMode="auto">
          <a:xfrm rot="10800000" flipV="1">
            <a:off x="6511927" y="5617030"/>
            <a:ext cx="380999" cy="326571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4677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Deeper neural networks could theoretically learn compositional representations of complex functions but were hard to optimize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743200"/>
            <a:ext cx="70355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9000" y="3554844"/>
            <a:ext cx="6490949" cy="3379356"/>
            <a:chOff x="1904999" y="3478644"/>
            <a:chExt cx="6490949" cy="33793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0795" r="-10769"/>
            <a:stretch/>
          </p:blipFill>
          <p:spPr>
            <a:xfrm>
              <a:off x="1904999" y="3478644"/>
              <a:ext cx="6490949" cy="33793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71800" y="63246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2025" y="60960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761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Back-propagation: </a:t>
            </a:r>
            <a:r>
              <a:rPr lang="en-US" sz="2400" dirty="0"/>
              <a:t>gradients are computed in the direction from output to input layers and combined using chain rule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Stochastic gradient descent: </a:t>
            </a:r>
            <a:r>
              <a:rPr lang="en-US" sz="2400" dirty="0"/>
              <a:t>compute the weight update w.r.t. a small batch of examples at a time, cycle through training examples in random order in multiple epochs</a:t>
            </a:r>
          </a:p>
          <a:p>
            <a:pPr marL="457200" indent="-457200">
              <a:buFont typeface="Arial"/>
              <a:buChar char="•"/>
            </a:pPr>
            <a:endParaRPr lang="en-US" sz="2400" b="1" i="1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88004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40" y="119523"/>
            <a:ext cx="9296400" cy="838200"/>
          </a:xfrm>
        </p:spPr>
        <p:txBody>
          <a:bodyPr>
            <a:normAutofit/>
          </a:bodyPr>
          <a:lstStyle/>
          <a:p>
            <a:r>
              <a:rPr lang="en-US" dirty="0"/>
              <a:t>Pure MLPs are not great for images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979998" y="1981200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78492" y="1985666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283091" y="3357265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206892" y="4267201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2578492" y="3966866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332798" y="3886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8998" y="556260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="0" dirty="0"/>
              <a:t>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00898" y="556706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Fully connected layer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331091" y="305246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78492" y="1985666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283091" y="3204865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283092" y="3429001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578492" y="3308803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143001"/>
            <a:ext cx="3530325" cy="17588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0B6E-9C82-1B39-D685-BEF30BCCFB94}"/>
              </a:ext>
            </a:extLst>
          </p:cNvPr>
          <p:cNvSpPr txBox="1"/>
          <p:nvPr/>
        </p:nvSpPr>
        <p:spPr>
          <a:xfrm>
            <a:off x="7077260" y="3441192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treat the image like a vector of values and add fully connected layers</a:t>
            </a:r>
          </a:p>
          <a:p>
            <a:r>
              <a:rPr lang="en-US" dirty="0"/>
              <a:t>(which we do in HW4)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80FA3-5E92-6989-F40F-6C40D7CD09E2}"/>
              </a:ext>
            </a:extLst>
          </p:cNvPr>
          <p:cNvSpPr txBox="1"/>
          <p:nvPr/>
        </p:nvSpPr>
        <p:spPr>
          <a:xfrm>
            <a:off x="7077260" y="5328429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this doesn’t take advantage of the 2D structure of images</a:t>
            </a:r>
          </a:p>
        </p:txBody>
      </p:sp>
    </p:spTree>
    <p:extLst>
      <p:ext uri="{BB962C8B-B14F-4D97-AF65-F5344CB8AC3E}">
        <p14:creationId xmlns:p14="http://schemas.microsoft.com/office/powerpoint/2010/main" val="247390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9600" y="11680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Images have local patterns that can appear at different positions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3048000" y="35814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952500" y="46101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84438" y="28336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" y="28194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43434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67200" y="12954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514600" y="25908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34000" y="34290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24184" y="-38923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Linear filtering is a foundation of 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543800" cy="55626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Linear image filtering: at each pixel, output a weighted sum of pixels in surrounding patch</a:t>
            </a:r>
          </a:p>
          <a:p>
            <a:pPr lvl="1"/>
            <a:r>
              <a:rPr lang="en-US" sz="2400" dirty="0"/>
              <a:t>E.g. Gaussian-weighted smoothing filter (right), edge detection (below), local pattern detection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CCE2000-7E0E-7A7D-0843-843CA475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18192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2F8F1-4D25-0BF7-309E-790A97D35597}"/>
              </a:ext>
            </a:extLst>
          </p:cNvPr>
          <p:cNvSpPr txBox="1"/>
          <p:nvPr/>
        </p:nvSpPr>
        <p:spPr>
          <a:xfrm>
            <a:off x="9232900" y="81259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Smoothing Filter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41EF239-0E15-19C5-AE25-2614A8B3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493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9A0B85-0F8C-1F85-304E-726DE05A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40246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5E7532-C71A-F04B-C315-F9E053BB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457074"/>
            <a:ext cx="5029200" cy="28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1E4FCF-6B40-C76B-2CDD-088C6B25CC4C}"/>
              </a:ext>
            </a:extLst>
          </p:cNvPr>
          <p:cNvSpPr txBox="1"/>
          <p:nvPr/>
        </p:nvSpPr>
        <p:spPr>
          <a:xfrm>
            <a:off x="0" y="6596390"/>
            <a:ext cx="5623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Animation: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https://datahacker.rs/004-how-to-smooth-and-sharpen-an-image-in-opencv/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62B5-50CE-D7DA-A7FE-CF40853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275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 CNN (convolutional network) learns filter weights to create grids of features (“feature map”)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794D52C4-E5F3-7570-1B33-9082E975D85D}"/>
              </a:ext>
            </a:extLst>
          </p:cNvPr>
          <p:cNvSpPr/>
          <p:nvPr/>
        </p:nvSpPr>
        <p:spPr bwMode="auto">
          <a:xfrm>
            <a:off x="28194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21BAD945-7280-BE38-9FA1-2A9BD946FFF9}"/>
              </a:ext>
            </a:extLst>
          </p:cNvPr>
          <p:cNvSpPr/>
          <p:nvPr/>
        </p:nvSpPr>
        <p:spPr bwMode="auto">
          <a:xfrm>
            <a:off x="3427293" y="3924399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959E3577-99BC-2C4A-8A97-3149536CCDAA}"/>
              </a:ext>
            </a:extLst>
          </p:cNvPr>
          <p:cNvSpPr/>
          <p:nvPr/>
        </p:nvSpPr>
        <p:spPr bwMode="auto">
          <a:xfrm>
            <a:off x="57150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2B638-659B-4D2A-0F3F-7F7112F0CA62}"/>
              </a:ext>
            </a:extLst>
          </p:cNvPr>
          <p:cNvCxnSpPr/>
          <p:nvPr/>
        </p:nvCxnSpPr>
        <p:spPr bwMode="auto">
          <a:xfrm>
            <a:off x="3960693" y="3924399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1A1A08-658F-C1C9-F69D-2DC312491336}"/>
              </a:ext>
            </a:extLst>
          </p:cNvPr>
          <p:cNvCxnSpPr>
            <a:stCxn id="13" idx="1"/>
            <a:endCxn id="19" idx="1"/>
          </p:cNvCxnSpPr>
          <p:nvPr/>
        </p:nvCxnSpPr>
        <p:spPr bwMode="auto">
          <a:xfrm>
            <a:off x="3558869" y="4194647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2A89D1-2682-3ED9-D36E-0AF43060F6D1}"/>
              </a:ext>
            </a:extLst>
          </p:cNvPr>
          <p:cNvCxnSpPr/>
          <p:nvPr/>
        </p:nvCxnSpPr>
        <p:spPr bwMode="auto">
          <a:xfrm flipV="1">
            <a:off x="3655893" y="4762599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EBD948-4251-33EC-C758-A5EBCD86B9D5}"/>
              </a:ext>
            </a:extLst>
          </p:cNvPr>
          <p:cNvCxnSpPr>
            <a:endCxn id="19" idx="2"/>
          </p:cNvCxnSpPr>
          <p:nvPr/>
        </p:nvCxnSpPr>
        <p:spPr bwMode="auto">
          <a:xfrm flipV="1">
            <a:off x="3960693" y="4642401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be 18">
            <a:extLst>
              <a:ext uri="{FF2B5EF4-FFF2-40B4-BE49-F238E27FC236}">
                <a16:creationId xmlns:a16="http://schemas.microsoft.com/office/drawing/2014/main" id="{89038275-9500-3810-3B01-2E55C4B655D2}"/>
              </a:ext>
            </a:extLst>
          </p:cNvPr>
          <p:cNvSpPr/>
          <p:nvPr/>
        </p:nvSpPr>
        <p:spPr bwMode="auto">
          <a:xfrm>
            <a:off x="6322893" y="4381599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035ED1-5BD0-62C6-8215-F9EAF6882ACE}"/>
              </a:ext>
            </a:extLst>
          </p:cNvPr>
          <p:cNvSpPr txBox="1"/>
          <p:nvPr/>
        </p:nvSpPr>
        <p:spPr>
          <a:xfrm>
            <a:off x="2438400" y="62821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2FF1EE-306A-BC6E-8A2A-DDD0B0DD4C3D}"/>
              </a:ext>
            </a:extLst>
          </p:cNvPr>
          <p:cNvSpPr txBox="1"/>
          <p:nvPr/>
        </p:nvSpPr>
        <p:spPr>
          <a:xfrm>
            <a:off x="7086601" y="1333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22" name="Curved Connector 36">
            <a:extLst>
              <a:ext uri="{FF2B5EF4-FFF2-40B4-BE49-F238E27FC236}">
                <a16:creationId xmlns:a16="http://schemas.microsoft.com/office/drawing/2014/main" id="{987C6F5D-06C5-546B-93F3-8A02DEA56729}"/>
              </a:ext>
            </a:extLst>
          </p:cNvPr>
          <p:cNvCxnSpPr>
            <a:stCxn id="21" idx="2"/>
          </p:cNvCxnSpPr>
          <p:nvPr/>
        </p:nvCxnSpPr>
        <p:spPr bwMode="auto">
          <a:xfrm rot="5400000">
            <a:off x="7011832" y="1918081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0EF049-43DF-48E9-C973-B11CDE6AB95A}"/>
              </a:ext>
            </a:extLst>
          </p:cNvPr>
          <p:cNvSpPr txBox="1"/>
          <p:nvPr/>
        </p:nvSpPr>
        <p:spPr>
          <a:xfrm>
            <a:off x="1674693" y="315793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24" name="Curved Connector 18">
            <a:extLst>
              <a:ext uri="{FF2B5EF4-FFF2-40B4-BE49-F238E27FC236}">
                <a16:creationId xmlns:a16="http://schemas.microsoft.com/office/drawing/2014/main" id="{4D0D9B0C-6662-9545-858B-AC2F8EEC20D2}"/>
              </a:ext>
            </a:extLst>
          </p:cNvPr>
          <p:cNvCxnSpPr>
            <a:stCxn id="23" idx="2"/>
          </p:cNvCxnSpPr>
          <p:nvPr/>
        </p:nvCxnSpPr>
        <p:spPr bwMode="auto">
          <a:xfrm rot="16200000" flipH="1">
            <a:off x="2414727" y="3750032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215CC5-7E3A-984B-A7DB-9605B21F5BAC}"/>
              </a:ext>
            </a:extLst>
          </p:cNvPr>
          <p:cNvSpPr txBox="1"/>
          <p:nvPr/>
        </p:nvSpPr>
        <p:spPr>
          <a:xfrm>
            <a:off x="5040299" y="62866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BD7C00-1D92-03CA-6C92-060C1D36363F}"/>
              </a:ext>
            </a:extLst>
          </p:cNvPr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5377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6477001" y="1524002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as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326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3200400" y="6334126"/>
            <a:ext cx="68478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42284" y="6324601"/>
            <a:ext cx="13847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792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5841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1" y="3733801"/>
            <a:ext cx="204788" cy="923320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1724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5030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6428" y="15240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filters are learned, producing a map of feature vectors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21057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9F8F-3FA6-F40A-6C4C-BF913581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1831F-0021-07B2-F951-917AC590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67818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Perceptrons</a:t>
            </a:r>
            <a:r>
              <a:rPr lang="en-US" dirty="0"/>
              <a:t> are linear prediction models</a:t>
            </a:r>
          </a:p>
          <a:p>
            <a:endParaRPr lang="en-US" dirty="0"/>
          </a:p>
          <a:p>
            <a:r>
              <a:rPr lang="en-US" dirty="0"/>
              <a:t>MLPs are non-linear prediction models, composed of multiple linear layers with non-linear activations</a:t>
            </a:r>
          </a:p>
          <a:p>
            <a:endParaRPr lang="en-US" dirty="0"/>
          </a:p>
          <a:p>
            <a:r>
              <a:rPr lang="en-US" dirty="0"/>
              <a:t>MLPs can model more complex functions, but are harder to optimize</a:t>
            </a:r>
          </a:p>
          <a:p>
            <a:endParaRPr lang="en-US" dirty="0"/>
          </a:p>
          <a:p>
            <a:r>
              <a:rPr lang="en-US" dirty="0"/>
              <a:t>Optimization is by stochastic gradient descent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6728A-2A48-428E-BC28-2379DC0D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11287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28372-A2E2-7E9D-E3F9-6411705AFBC7}"/>
              </a:ext>
            </a:extLst>
          </p:cNvPr>
          <p:cNvSpPr txBox="1"/>
          <p:nvPr/>
        </p:nvSpPr>
        <p:spPr>
          <a:xfrm>
            <a:off x="9822255" y="6481741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805361-47D0-0A4B-EA36-F4D09BF7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7"/>
          <a:stretch/>
        </p:blipFill>
        <p:spPr bwMode="auto">
          <a:xfrm>
            <a:off x="7356764" y="2590800"/>
            <a:ext cx="4114800" cy="15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F46518D-65ED-84D1-6D05-664D821E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58" y="594482"/>
            <a:ext cx="1910542" cy="1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4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56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50292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332293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465893" y="38100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179381" y="40873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18191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7465893" y="45280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9828093" y="4267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5715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next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1693" y="545067"/>
            <a:ext cx="9448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layers operate on the feature map from the previous layer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67451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81601" y="3276600"/>
            <a:ext cx="5313363" cy="3218788"/>
            <a:chOff x="77788" y="1524001"/>
            <a:chExt cx="8969375" cy="5433568"/>
          </a:xfrm>
        </p:grpSpPr>
        <p:pic>
          <p:nvPicPr>
            <p:cNvPr id="17" name="Picture 16" descr="filter_z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ilter_z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350841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 in a CNN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4167182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366" t="5805" r="6355" b="595"/>
          <a:stretch/>
        </p:blipFill>
        <p:spPr>
          <a:xfrm>
            <a:off x="5867401" y="2895600"/>
            <a:ext cx="3838821" cy="3087614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72200" y="2393521"/>
            <a:ext cx="305235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000" dirty="0">
                <a:latin typeface="+mn-lt"/>
              </a:rPr>
              <a:t>Rectified Linear Unit (</a:t>
            </a:r>
            <a:r>
              <a:rPr lang="en-US" sz="2000" dirty="0" err="1">
                <a:latin typeface="+mn-lt"/>
              </a:rPr>
              <a:t>ReLU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752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7" name="Picture 16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4953000" y="2323449"/>
            <a:ext cx="3581400" cy="2334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29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29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10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2161" y="2438400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</a:rPr>
              <a:t>Max</a:t>
            </a: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8686800" y="3000373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4710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05000" y="134959"/>
            <a:ext cx="8229600" cy="9144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Key idea: learn features and classifier that work well together (“end-to-end training”)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05401" y="1219201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23116" y="976313"/>
              <a:ext cx="10663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112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LeNet-5 for character/digit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51" y="3849138"/>
            <a:ext cx="8610600" cy="2286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Average pooling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Sigmoid or </a:t>
            </a:r>
            <a:r>
              <a:rPr lang="en-US" sz="2400" dirty="0" err="1"/>
              <a:t>tanh</a:t>
            </a:r>
            <a:r>
              <a:rPr lang="en-US" sz="2400" dirty="0"/>
              <a:t> nonlinearity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Fully connected layers at the end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Trained on MNIST digit dataset with 60K training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11669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LeCun</a:t>
            </a:r>
            <a:r>
              <a:rPr lang="en-US" sz="1600" dirty="0"/>
              <a:t>, L. </a:t>
            </a:r>
            <a:r>
              <a:rPr lang="en-US" sz="1600" dirty="0" err="1"/>
              <a:t>Bottou</a:t>
            </a:r>
            <a:r>
              <a:rPr lang="en-US" sz="1600" dirty="0"/>
              <a:t>, Y. </a:t>
            </a:r>
            <a:r>
              <a:rPr lang="en-US" sz="1600" dirty="0" err="1"/>
              <a:t>Bengio</a:t>
            </a:r>
            <a:r>
              <a:rPr lang="en-US" sz="1600" dirty="0"/>
              <a:t>, and P. </a:t>
            </a:r>
            <a:r>
              <a:rPr lang="en-US" sz="1600" dirty="0" err="1"/>
              <a:t>Haffner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Gradient-based learning applied to document recognition</a:t>
            </a:r>
            <a:r>
              <a:rPr lang="en-US" sz="1600" dirty="0"/>
              <a:t>, Proc.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065725"/>
            <a:ext cx="9409055" cy="2704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881C-83E1-57F0-5182-000325E0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23" y="3934715"/>
            <a:ext cx="3105583" cy="2114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D1267-5C57-7997-272B-D2A6BD9E1236}"/>
              </a:ext>
            </a:extLst>
          </p:cNvPr>
          <p:cNvSpPr txBox="1"/>
          <p:nvPr/>
        </p:nvSpPr>
        <p:spPr>
          <a:xfrm>
            <a:off x="10229358" y="3429000"/>
            <a:ext cx="1379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MNIST results (~1% test error)</a:t>
            </a:r>
          </a:p>
        </p:txBody>
      </p:sp>
    </p:spTree>
    <p:extLst>
      <p:ext uri="{BB962C8B-B14F-4D97-AF65-F5344CB8AC3E}">
        <p14:creationId xmlns:p14="http://schemas.microsoft.com/office/powerpoint/2010/main" val="6700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Fast forward to the arrival of big visual data…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28" y="1581103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374" y="2190703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374" y="3867103"/>
            <a:ext cx="3429000" cy="782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10201" y="1709688"/>
            <a:ext cx="5105399" cy="286231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Human labels via Amazon </a:t>
            </a:r>
            <a:r>
              <a:rPr lang="en-US" sz="2000" dirty="0" err="1">
                <a:latin typeface="+mn-lt"/>
              </a:rPr>
              <a:t>MTurk</a:t>
            </a:r>
            <a:r>
              <a:rPr lang="en-US" sz="2000" dirty="0">
                <a:latin typeface="+mn-lt"/>
              </a:rPr>
              <a:t> 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 err="1">
                <a:latin typeface="+mn-lt"/>
              </a:rPr>
              <a:t>ImageNet</a:t>
            </a:r>
            <a:r>
              <a:rPr lang="en-US" sz="2000" dirty="0">
                <a:latin typeface="+mn-lt"/>
              </a:rPr>
              <a:t> Large-Scale Visual Recognition Challenge (ILSVRC):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1.2 million training images, 1000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594360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6"/>
              </a:rPr>
              <a:t>www.image-net.org/challenges/LSVRC/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68827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2074864" y="293689"/>
            <a:ext cx="80597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ImageNet 1K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8013701" y="5575301"/>
            <a:ext cx="1071563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666" y="6503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3995556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019" name="TextBox 6"/>
          <p:cNvSpPr txBox="1">
            <a:spLocks noChangeArrowheads="1"/>
          </p:cNvSpPr>
          <p:nvPr/>
        </p:nvSpPr>
        <p:spPr bwMode="auto">
          <a:xfrm>
            <a:off x="2074863" y="293689"/>
            <a:ext cx="4318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ImageNet 1K </a:t>
            </a:r>
            <a:r>
              <a:rPr lang="en-US" altLang="en-US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34201" y="293689"/>
            <a:ext cx="3313113" cy="2465387"/>
            <a:chOff x="7505700" y="0"/>
            <a:chExt cx="4610100" cy="3429001"/>
          </a:xfrm>
        </p:grpSpPr>
        <p:pic>
          <p:nvPicPr>
            <p:cNvPr id="86021" name="Picture 7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96527" y="6540660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13422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536700" y="10668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943062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sz="2400" dirty="0" err="1">
                <a:latin typeface="+mn-lt"/>
                <a:cs typeface="Adobe Caslon Pro"/>
              </a:rPr>
              <a:t>Similar</a:t>
            </a:r>
            <a:r>
              <a:rPr lang="fr-FR" sz="2400" dirty="0">
                <a:latin typeface="+mn-lt"/>
                <a:cs typeface="Adobe Caslon Pro"/>
              </a:rPr>
              <a:t> </a:t>
            </a:r>
            <a:r>
              <a:rPr lang="fr-FR" sz="2400" dirty="0" err="1">
                <a:latin typeface="+mn-lt"/>
                <a:cs typeface="Adobe Caslon Pro"/>
              </a:rPr>
              <a:t>framework</a:t>
            </a:r>
            <a:r>
              <a:rPr lang="fr-FR" sz="2400" dirty="0">
                <a:latin typeface="+mn-lt"/>
                <a:cs typeface="Adobe Caslon Pro"/>
              </a:rPr>
              <a:t> to </a:t>
            </a:r>
            <a:r>
              <a:rPr lang="fr-FR" sz="2400" dirty="0" err="1">
                <a:latin typeface="+mn-lt"/>
                <a:cs typeface="Adobe Caslon Pro"/>
              </a:rPr>
              <a:t>LeNet</a:t>
            </a:r>
            <a:r>
              <a:rPr lang="fr-FR" sz="2400" dirty="0">
                <a:latin typeface="+mn-lt"/>
                <a:cs typeface="Adobe Caslon Pro"/>
              </a:rPr>
              <a:t> but: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Max </a:t>
            </a:r>
            <a:r>
              <a:rPr lang="fr-FR" sz="2000" dirty="0" err="1">
                <a:latin typeface="+mn-lt"/>
                <a:cs typeface="Adobe Caslon Pro"/>
              </a:rPr>
              <a:t>pooling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b="1" dirty="0" err="1">
                <a:latin typeface="+mn-lt"/>
                <a:cs typeface="Adobe Caslon Pro"/>
              </a:rPr>
              <a:t>ReLU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b="1" dirty="0" err="1">
                <a:latin typeface="+mn-lt"/>
                <a:cs typeface="Adobe Caslon Pro"/>
              </a:rPr>
              <a:t>nonlinearity</a:t>
            </a:r>
            <a:endParaRPr lang="fr-FR" sz="2000" b="1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1" dirty="0">
                <a:latin typeface="+mn-lt"/>
                <a:cs typeface="Adobe Caslon Pro"/>
              </a:rPr>
              <a:t>More data </a:t>
            </a:r>
            <a:r>
              <a:rPr lang="fr-FR" sz="2000" dirty="0">
                <a:latin typeface="+mn-lt"/>
                <a:cs typeface="Adobe Caslon Pro"/>
              </a:rPr>
              <a:t>and </a:t>
            </a:r>
            <a:r>
              <a:rPr lang="fr-FR" sz="2000" b="1" dirty="0" err="1">
                <a:latin typeface="+mn-lt"/>
                <a:cs typeface="Adobe Caslon Pro"/>
              </a:rPr>
              <a:t>bigger</a:t>
            </a:r>
            <a:r>
              <a:rPr lang="fr-FR" sz="2000" b="1" dirty="0">
                <a:latin typeface="+mn-lt"/>
                <a:cs typeface="Adobe Caslon Pro"/>
              </a:rPr>
              <a:t> model </a:t>
            </a:r>
            <a:r>
              <a:rPr lang="fr-FR" sz="2000" dirty="0">
                <a:latin typeface="+mn-lt"/>
                <a:cs typeface="Adobe Caslon Pro"/>
              </a:rPr>
              <a:t>(7 </a:t>
            </a:r>
            <a:r>
              <a:rPr lang="fr-FR" sz="2000" dirty="0" err="1">
                <a:latin typeface="+mn-lt"/>
                <a:cs typeface="Adobe Caslon Pro"/>
              </a:rPr>
              <a:t>hidden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layers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dirty="0">
                <a:cs typeface="Adobe Caslon Pro"/>
              </a:rPr>
              <a:t>650K </a:t>
            </a:r>
            <a:r>
              <a:rPr lang="fr-FR" sz="2000" dirty="0" err="1">
                <a:cs typeface="Adobe Caslon Pro"/>
              </a:rPr>
              <a:t>units</a:t>
            </a:r>
            <a:r>
              <a:rPr lang="fr-FR" sz="2000" dirty="0">
                <a:cs typeface="Adobe Caslon Pro"/>
              </a:rPr>
              <a:t>, </a:t>
            </a:r>
            <a:r>
              <a:rPr lang="pt-BR" sz="2000" dirty="0">
                <a:cs typeface="Adobe Caslon Pro"/>
              </a:rPr>
              <a:t>60M params</a:t>
            </a:r>
            <a:r>
              <a:rPr lang="fr-FR" sz="200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GPU </a:t>
            </a:r>
            <a:r>
              <a:rPr lang="fr-FR" sz="2000" dirty="0" err="1">
                <a:latin typeface="+mn-lt"/>
                <a:cs typeface="Adobe Caslon Pro"/>
              </a:rPr>
              <a:t>implementation</a:t>
            </a:r>
            <a:r>
              <a:rPr lang="fr-FR" sz="2000" dirty="0">
                <a:latin typeface="+mn-lt"/>
                <a:cs typeface="Adobe Caslon Pro"/>
              </a:rPr>
              <a:t> (</a:t>
            </a:r>
            <a:r>
              <a:rPr lang="fr-FR" sz="2000" b="1" dirty="0">
                <a:latin typeface="+mn-lt"/>
                <a:cs typeface="Adobe Caslon Pro"/>
              </a:rPr>
              <a:t>50x </a:t>
            </a:r>
            <a:r>
              <a:rPr lang="fr-FR" sz="2000" b="1" dirty="0" err="1">
                <a:latin typeface="+mn-lt"/>
                <a:cs typeface="Adobe Caslon Pro"/>
              </a:rPr>
              <a:t>speedup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dirty="0">
                <a:latin typeface="+mn-lt"/>
                <a:cs typeface="Adobe Caslon Pro"/>
              </a:rPr>
              <a:t>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dirty="0" err="1">
                <a:latin typeface="+mn-lt"/>
                <a:cs typeface="Adobe Caslon Pro"/>
              </a:rPr>
              <a:t>Trained</a:t>
            </a:r>
            <a:r>
              <a:rPr lang="fr-FR" sz="2000" dirty="0">
                <a:latin typeface="+mn-lt"/>
                <a:cs typeface="Adobe Caslon Pro"/>
              </a:rPr>
              <a:t> on </a:t>
            </a:r>
            <a:r>
              <a:rPr lang="fr-FR" sz="2000" dirty="0" err="1">
                <a:latin typeface="+mn-lt"/>
                <a:cs typeface="Adobe Caslon Pro"/>
              </a:rPr>
              <a:t>two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GPUs</a:t>
            </a:r>
            <a:r>
              <a:rPr lang="fr-FR" sz="2000" dirty="0">
                <a:latin typeface="+mn-lt"/>
                <a:cs typeface="Adobe Caslon Pro"/>
              </a:rPr>
              <a:t> for a </a:t>
            </a:r>
            <a:r>
              <a:rPr lang="fr-FR" sz="2000" dirty="0" err="1">
                <a:latin typeface="+mn-lt"/>
                <a:cs typeface="Adobe Caslon Pro"/>
              </a:rPr>
              <a:t>week</a:t>
            </a:r>
            <a:endParaRPr lang="fr-FR" sz="200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Dropout </a:t>
            </a:r>
            <a:r>
              <a:rPr lang="fr-FR" sz="2000" dirty="0" err="1">
                <a:latin typeface="+mn-lt"/>
                <a:cs typeface="Adobe Caslon Pro"/>
              </a:rPr>
              <a:t>regularization</a:t>
            </a:r>
            <a:endParaRPr lang="fr-FR" sz="200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605927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A. </a:t>
            </a:r>
            <a:r>
              <a:rPr lang="en-US" dirty="0" err="1"/>
              <a:t>Krizhevsky</a:t>
            </a:r>
            <a:r>
              <a:rPr lang="en-US" dirty="0"/>
              <a:t>, I. </a:t>
            </a:r>
            <a:r>
              <a:rPr lang="en-US" dirty="0" err="1"/>
              <a:t>Sutskever</a:t>
            </a:r>
            <a:r>
              <a:rPr lang="en-US" dirty="0"/>
              <a:t>, and G. Hinton, </a:t>
            </a:r>
            <a:r>
              <a:rPr lang="en-US" dirty="0">
                <a:hlinkClick r:id="rId4"/>
              </a:rPr>
              <a:t>ImageNet Classification with Deep Convolutional Neural Networks</a:t>
            </a:r>
            <a:r>
              <a:rPr lang="en-US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403521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926FC-9A95-DCA4-49DB-DA6D9229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9886498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61674-350D-0E72-6820-CA303FE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Another application example: mapping position/rays to color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052DC-7E64-9C7F-BDFD-A3ED18044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689" y="5105400"/>
                <a:ext cx="11747311" cy="1741227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>
                    <a:solidFill>
                      <a:srgbClr val="000000"/>
                    </a:solidFill>
                  </a:rPr>
                  <a:t>A network can be trained to serve as a query function, for compression and interpolation</a:t>
                </a:r>
              </a:p>
              <a:p>
                <a:pPr lvl="1"/>
                <a:r>
                  <a:rPr lang="en-US" sz="2200" b="0" dirty="0">
                    <a:solidFill>
                      <a:srgbClr val="000000"/>
                    </a:solidFill>
                  </a:rPr>
                  <a:t>E.g.,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</a:rPr>
                      <m:t>mlp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</a:rPr>
                      <m:t>(</m:t>
                    </m:r>
                    <m:r>
                      <a:rPr lang="en-US" sz="2200" i="1" dirty="0" err="1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en-US" sz="2200" i="1" dirty="0" err="1">
                        <a:solidFill>
                          <a:srgbClr val="000000"/>
                        </a:solidFill>
                      </a:rPr>
                      <m:t>,</m:t>
                    </m:r>
                    <m:r>
                      <a:rPr lang="en-US" sz="2200" i="1" dirty="0" err="1">
                        <a:solidFill>
                          <a:srgbClr val="000000"/>
                        </a:solidFill>
                      </a:rPr>
                      <m:t>𝑦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</a:rPr>
                      <m:t>)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</a:rPr>
                      <m:t>→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,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,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𝑏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sz="2200" dirty="0"/>
                  <a:t>       or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dirty="0">
                        <a:solidFill>
                          <a:srgbClr val="000000"/>
                        </a:solidFill>
                      </a:rPr>
                      <m:t>mlp</m:t>
                    </m:r>
                    <m:d>
                      <m:dPr>
                        <m:ctrlPr>
                          <a:rPr lang="en-US" sz="2200" i="1" dirty="0">
                            <a:solidFill>
                              <a:srgbClr val="000000"/>
                            </a:solidFill>
                          </a:rPr>
                        </m:ctrlPr>
                      </m:dPr>
                      <m:e>
                        <m:r>
                          <a:rPr lang="en-US" sz="2200" i="1" dirty="0" err="1">
                            <a:solidFill>
                              <a:srgbClr val="000000"/>
                            </a:solidFill>
                          </a:rPr>
                          <m:t>𝑥</m:t>
                        </m:r>
                        <m:r>
                          <a:rPr lang="en-US" sz="2200" i="1" dirty="0" err="1">
                            <a:solidFill>
                              <a:srgbClr val="000000"/>
                            </a:solidFill>
                          </a:rPr>
                          <m:t>,</m:t>
                        </m:r>
                        <m:r>
                          <a:rPr lang="en-US" sz="2200" i="1" dirty="0" err="1">
                            <a:solidFill>
                              <a:srgbClr val="000000"/>
                            </a:solidFill>
                          </a:rPr>
                          <m:t>𝑦</m:t>
                        </m:r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200" i="1" dirty="0">
                        <a:solidFill>
                          <a:srgbClr val="000000"/>
                        </a:solidFill>
                      </a:rPr>
                      <m:t>→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,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,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𝑏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𝑑𝑒𝑛𝑠𝑖𝑡𝑦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Fourier features: instead of using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2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200" dirty="0"/>
                  <a:t> directly as input, use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200" i="1" dirty="0" smtClean="0"/>
                      <m:t>sin</m:t>
                    </m:r>
                    <m:d>
                      <m:dPr>
                        <m:ctrlPr>
                          <a:rPr lang="en-US" sz="2200" b="0" i="1" dirty="0" smtClean="0"/>
                        </m:ctrlPr>
                      </m:dPr>
                      <m:e>
                        <m:sSub>
                          <m:sSubPr>
                            <m:ctrlPr>
                              <a:rPr lang="en-US" sz="2200" b="0" i="1" dirty="0" smtClean="0"/>
                            </m:ctrlPr>
                          </m:sSubPr>
                          <m:e>
                            <m:r>
                              <a:rPr lang="en-US" sz="2200" b="0" i="1" dirty="0" smtClean="0"/>
                              <m:t>𝜔</m:t>
                            </m:r>
                          </m:e>
                          <m:sub>
                            <m:r>
                              <a:rPr lang="en-US" sz="2200" b="0" i="1" dirty="0" smtClean="0"/>
                              <m:t>0</m:t>
                            </m:r>
                          </m:sub>
                        </m:sSub>
                        <m:r>
                          <a:rPr lang="en-US" sz="2200" b="0" i="1" dirty="0" smtClean="0"/>
                          <m:t>𝑥</m:t>
                        </m:r>
                      </m:e>
                    </m:d>
                    <m:r>
                      <a:rPr lang="en-US" sz="2200" b="0" i="1" dirty="0" smtClean="0"/>
                      <m:t>,</m:t>
                    </m:r>
                    <m:func>
                      <m:funcPr>
                        <m:ctrlPr>
                          <a:rPr lang="en-US" sz="2200" b="0" i="1" dirty="0" smtClean="0"/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dirty="0" smtClean="0"/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200" b="0" i="1" dirty="0" smtClean="0"/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dirty="0" smtClean="0"/>
                                </m:ctrlPr>
                              </m:sSubPr>
                              <m:e>
                                <m:r>
                                  <a:rPr lang="en-US" sz="2200" b="0" i="1" dirty="0" smtClean="0"/>
                                  <m:t>𝜔</m:t>
                                </m:r>
                              </m:e>
                              <m:sub>
                                <m:r>
                                  <a:rPr lang="en-US" sz="2200" b="0" i="1" dirty="0" smtClean="0"/>
                                  <m:t>0</m:t>
                                </m:r>
                              </m:sub>
                            </m:sSub>
                            <m:r>
                              <a:rPr lang="en-US" sz="2200" b="0" i="1" dirty="0" smtClean="0"/>
                              <m:t>𝑥</m:t>
                            </m:r>
                          </m:e>
                        </m:d>
                      </m:e>
                    </m:func>
                    <m:r>
                      <a:rPr lang="en-US" sz="2200" b="0" i="1" dirty="0" smtClean="0"/>
                      <m:t>,</m:t>
                    </m:r>
                    <m:func>
                      <m:funcPr>
                        <m:ctrlPr>
                          <a:rPr lang="en-US" sz="2200" b="0" i="1" dirty="0" smtClean="0"/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dirty="0" smtClean="0"/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200" b="0" i="1" dirty="0" smtClean="0"/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dirty="0" smtClean="0"/>
                                </m:ctrlPr>
                              </m:sSubPr>
                              <m:e>
                                <m:r>
                                  <a:rPr lang="en-US" sz="2200" b="0" i="1" dirty="0" smtClean="0"/>
                                  <m:t>𝜔</m:t>
                                </m:r>
                              </m:e>
                              <m:sub>
                                <m:r>
                                  <a:rPr lang="en-US" sz="2200" b="0" i="1" dirty="0" smtClean="0"/>
                                  <m:t>1</m:t>
                                </m:r>
                              </m:sub>
                            </m:sSub>
                            <m:r>
                              <a:rPr lang="en-US" sz="2200" b="0" i="1" dirty="0" smtClean="0"/>
                              <m:t>𝑥</m:t>
                            </m:r>
                          </m:e>
                        </m:d>
                        <m:r>
                          <a:rPr lang="en-US" sz="2200" b="0" i="1" dirty="0" smtClean="0"/>
                          <m:t>, …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sz="2200" dirty="0"/>
              </a:p>
              <a:p>
                <a:pPr lvl="1"/>
                <a:endParaRPr lang="en-US" sz="2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052DC-7E64-9C7F-BDFD-A3ED1804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689" y="5105400"/>
                <a:ext cx="11747311" cy="1741227"/>
              </a:xfrm>
              <a:blipFill>
                <a:blip r:embed="rId3"/>
                <a:stretch>
                  <a:fillRect l="-623" t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42F6DB0-B309-DA7F-C915-F19240A18E96}"/>
              </a:ext>
            </a:extLst>
          </p:cNvPr>
          <p:cNvSpPr txBox="1"/>
          <p:nvPr/>
        </p:nvSpPr>
        <p:spPr>
          <a:xfrm>
            <a:off x="6444442" y="6499198"/>
            <a:ext cx="306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Fourier Features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Tancik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DF5D9-FF49-D706-1ABE-EA4D6928631C}"/>
              </a:ext>
            </a:extLst>
          </p:cNvPr>
          <p:cNvSpPr txBox="1"/>
          <p:nvPr/>
        </p:nvSpPr>
        <p:spPr>
          <a:xfrm>
            <a:off x="9544785" y="650459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NeRF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(Mildenhall et al. 2020)</a:t>
            </a:r>
          </a:p>
        </p:txBody>
      </p:sp>
    </p:spTree>
    <p:extLst>
      <p:ext uri="{BB962C8B-B14F-4D97-AF65-F5344CB8AC3E}">
        <p14:creationId xmlns:p14="http://schemas.microsoft.com/office/powerpoint/2010/main" val="153301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F48E-804A-2B68-6CD5-C503C461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What enabled the breakthrough?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9B76-AAD7-4D0E-9C64-2A63AA16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ReLU</a:t>
            </a:r>
            <a:r>
              <a:rPr lang="en-US" sz="2800" dirty="0"/>
              <a:t> activation enabled large models to be optimized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ImageNet provided diverse and massive annotation to take advantage of the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GPU processing made the optimization practicable </a:t>
            </a:r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32911732-DF8C-A339-B0F5-AB1DB017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r="261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58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vs.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6" name="Picture 5" descr="Screen Shot 2016-04-13 at 12.5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5977"/>
            <a:ext cx="7623256" cy="38294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5105400"/>
            <a:ext cx="3895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3"/>
              </a:rPr>
              <a:t>http://playground.tensorflow.org/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7E85E-EDAE-752A-FF95-F600C5CE135C}"/>
              </a:ext>
            </a:extLst>
          </p:cNvPr>
          <p:cNvSpPr txBox="1"/>
          <p:nvPr/>
        </p:nvSpPr>
        <p:spPr>
          <a:xfrm>
            <a:off x="152400" y="5474732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many layers with sigmoid vs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4" name="Picture 2" descr="Derivative of the Sigmoid function | by Arc | Towards Data ...">
            <a:extLst>
              <a:ext uri="{FF2B5EF4-FFF2-40B4-BE49-F238E27FC236}">
                <a16:creationId xmlns:a16="http://schemas.microsoft.com/office/drawing/2014/main" id="{EE8B3E04-5B5F-7A76-4C96-E105EFA76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5800"/>
          <a:stretch/>
        </p:blipFill>
        <p:spPr bwMode="auto">
          <a:xfrm>
            <a:off x="8083826" y="1226448"/>
            <a:ext cx="349857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BCBF8-9857-CE26-2D08-CD773276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5"/>
          <a:stretch/>
        </p:blipFill>
        <p:spPr bwMode="auto">
          <a:xfrm>
            <a:off x="8100938" y="3379232"/>
            <a:ext cx="4091062" cy="18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31219-DAB8-79DB-C953-7D7CEE563BBE}"/>
              </a:ext>
            </a:extLst>
          </p:cNvPr>
          <p:cNvSpPr txBox="1"/>
          <p:nvPr/>
        </p:nvSpPr>
        <p:spPr>
          <a:xfrm>
            <a:off x="8083826" y="99078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Sigmoid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FA9A6-814F-301B-0043-2D82F2D7EEAC}"/>
              </a:ext>
            </a:extLst>
          </p:cNvPr>
          <p:cNvSpPr txBox="1"/>
          <p:nvPr/>
        </p:nvSpPr>
        <p:spPr>
          <a:xfrm>
            <a:off x="8100938" y="304819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02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9472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with </a:t>
            </a:r>
            <a:r>
              <a:rPr lang="en-US" dirty="0" err="1"/>
              <a:t>ReLU</a:t>
            </a:r>
            <a:r>
              <a:rPr lang="en-US" dirty="0"/>
              <a:t>, it was hard to get very deep networks to work well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56504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C. </a:t>
            </a:r>
            <a:r>
              <a:rPr lang="en-US" dirty="0" err="1">
                <a:solidFill>
                  <a:srgbClr val="000000"/>
                </a:solidFill>
              </a:rPr>
              <a:t>Szegedy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Going deeper with convolutions</a:t>
            </a:r>
            <a:r>
              <a:rPr lang="en-US" dirty="0">
                <a:solidFill>
                  <a:srgbClr val="000000"/>
                </a:solidFill>
              </a:rPr>
              <a:t>, CVPR 2015</a:t>
            </a:r>
          </a:p>
        </p:txBody>
      </p:sp>
      <p:pic>
        <p:nvPicPr>
          <p:cNvPr id="3" name="Picture 2" descr="Screen Shot 2017-01-13 at 4.3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5601"/>
            <a:ext cx="9144000" cy="2233503"/>
          </a:xfrm>
          <a:prstGeom prst="rect">
            <a:avLst/>
          </a:prstGeom>
        </p:spPr>
      </p:pic>
      <p:pic>
        <p:nvPicPr>
          <p:cNvPr id="5" name="Picture 4" descr="Screen Shot 2017-01-18 at 3.20.5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-4034" b="1332"/>
          <a:stretch/>
        </p:blipFill>
        <p:spPr>
          <a:xfrm rot="5400000">
            <a:off x="5831267" y="2550733"/>
            <a:ext cx="1499268" cy="44750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3352800"/>
            <a:ext cx="1600200" cy="533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324600" y="3352800"/>
            <a:ext cx="2514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343400" y="3352800"/>
            <a:ext cx="381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01" y="5193268"/>
            <a:ext cx="203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Auxiliary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884FA-5613-E835-5723-97113F3C15B8}"/>
              </a:ext>
            </a:extLst>
          </p:cNvPr>
          <p:cNvSpPr txBox="1"/>
          <p:nvPr/>
        </p:nvSpPr>
        <p:spPr>
          <a:xfrm>
            <a:off x="838200" y="17409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GoogLeNet</a:t>
            </a:r>
            <a:r>
              <a:rPr lang="en-US" dirty="0"/>
              <a:t>: add bottlenecks and multiple stages of supervision</a:t>
            </a:r>
          </a:p>
        </p:txBody>
      </p:sp>
    </p:spTree>
    <p:extLst>
      <p:ext uri="{BB962C8B-B14F-4D97-AF65-F5344CB8AC3E}">
        <p14:creationId xmlns:p14="http://schemas.microsoft.com/office/powerpoint/2010/main" val="14606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3CFB-05DF-ED1A-6277-56C0D8D3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BA1F-399A-6428-7EF7-D6A4CB4C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1551"/>
            <a:ext cx="5334000" cy="38510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Were deeper networks overfitting the training data?</a:t>
            </a:r>
          </a:p>
          <a:p>
            <a:endParaRPr lang="en-US" dirty="0"/>
          </a:p>
          <a:p>
            <a:r>
              <a:rPr lang="en-US" dirty="0"/>
              <a:t>Or was the problem just that we couldn’t optimize them?</a:t>
            </a:r>
          </a:p>
          <a:p>
            <a:endParaRPr lang="en-US" dirty="0"/>
          </a:p>
          <a:p>
            <a:r>
              <a:rPr lang="en-US" dirty="0"/>
              <a:t>How could we answer this question?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7B57F-26B3-1927-95CC-CC57B8BD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060583" y="1385994"/>
            <a:ext cx="6096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2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E425-2038-8A9A-3B46-C5498A86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training error!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60D4C-0612-817C-306C-A9AA7D42F283}"/>
              </a:ext>
            </a:extLst>
          </p:cNvPr>
          <p:cNvSpPr txBox="1"/>
          <p:nvPr/>
        </p:nvSpPr>
        <p:spPr>
          <a:xfrm>
            <a:off x="1828800" y="5436524"/>
            <a:ext cx="828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deeper networks, the training error goes up!?!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E9AAA-6737-9B5F-4749-3E512C8221F5}"/>
              </a:ext>
            </a:extLst>
          </p:cNvPr>
          <p:cNvSpPr txBox="1"/>
          <p:nvPr/>
        </p:nvSpPr>
        <p:spPr>
          <a:xfrm>
            <a:off x="228600" y="6400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Fig: </a:t>
            </a:r>
            <a:r>
              <a:rPr lang="en-US" dirty="0">
                <a:hlinkClick r:id="rId2"/>
              </a:rPr>
              <a:t>He et al. 2016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14605-DBE8-822A-F022-860DA326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994"/>
            <a:ext cx="12192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9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002-32C7-DF72-A47E-DEBDEEDB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3048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Very deep networks, vanishing gradients, and information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2093-D3D8-3FED-30A0-BB5643FD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18592"/>
            <a:ext cx="8229600" cy="513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Vanishing gradients</a:t>
            </a:r>
          </a:p>
          <a:p>
            <a:r>
              <a:rPr lang="en-US" dirty="0"/>
              <a:t>Early weights have a long path to reach output</a:t>
            </a:r>
          </a:p>
          <a:p>
            <a:r>
              <a:rPr lang="en-US" dirty="0"/>
              <a:t>Any zeros along that path kill the gradient</a:t>
            </a:r>
          </a:p>
          <a:p>
            <a:r>
              <a:rPr lang="en-US" dirty="0"/>
              <a:t>Early layers cannot be optimized</a:t>
            </a:r>
          </a:p>
          <a:p>
            <a:r>
              <a:rPr lang="en-US" dirty="0"/>
              <a:t>Multiple stages of supervision can help, but it’s complicated and time-consuming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Information propagation</a:t>
            </a:r>
          </a:p>
          <a:p>
            <a:r>
              <a:rPr lang="en-US" dirty="0"/>
              <a:t>Networks need to continually maintain and add to information represented in previous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39111-5CF0-0B0B-12CB-CD08C74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67268"/>
            <a:ext cx="2096429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the residual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27176"/>
            <a:ext cx="38100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Use </a:t>
            </a:r>
            <a:r>
              <a:rPr lang="en-US" sz="2400" i="1" dirty="0"/>
              <a:t>skip</a:t>
            </a:r>
            <a:r>
              <a:rPr lang="en-US" sz="2400" dirty="0"/>
              <a:t> or </a:t>
            </a:r>
            <a:r>
              <a:rPr lang="en-US" sz="2400" i="1" dirty="0"/>
              <a:t>shortcut</a:t>
            </a:r>
            <a:r>
              <a:rPr lang="en-US" sz="2400" dirty="0"/>
              <a:t> connections around 2-3 layer MLPs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Gradients can flow quickly back through skip connections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Each module needs only add information to the previous layers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074586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(Best Paper), 200K+ citations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25984"/>
            <a:ext cx="5029200" cy="2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4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48" y="2090058"/>
            <a:ext cx="3861352" cy="362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Residual Bottleneck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600" y="1447800"/>
            <a:ext cx="4953000" cy="4572000"/>
          </a:xfrm>
        </p:spPr>
        <p:txBody>
          <a:bodyPr>
            <a:normAutofit fontScale="85000" lnSpcReduction="20000"/>
          </a:bodyPr>
          <a:lstStyle/>
          <a:p>
            <a:pPr marL="857250" lvl="1" indent="-457200">
              <a:buFont typeface="Arial"/>
              <a:buChar char="•"/>
            </a:pPr>
            <a:r>
              <a:rPr lang="en-US" dirty="0"/>
              <a:t>Directly performing 3x3 convolutions with 256 feature maps at input and output: 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256 x 3 x 3 ~ 600K </a:t>
            </a:r>
            <a:r>
              <a:rPr lang="en-US" dirty="0"/>
              <a:t>operations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Using 1x1 convolutions to reduce 256 to 64 feature maps, followed by 3x3 convolutions, followed by 1x1 convolutions to expand back to 256 maps: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64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64 x 3 x 3 ~ 36K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256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Total: ~70K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57050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Used in 50+ layer networks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4200" y="656591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1860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going real deep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02650"/>
            <a:ext cx="8305800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961437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dirty="0" err="1">
                <a:solidFill>
                  <a:srgbClr val="000000"/>
                </a:solidFill>
              </a:rPr>
              <a:t>Jian</a:t>
            </a:r>
            <a:r>
              <a:rPr lang="en-US" dirty="0">
                <a:solidFill>
                  <a:srgbClr val="000000"/>
                </a:solidFill>
              </a:rPr>
              <a:t>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63478-6B6A-DA7F-51A5-40ED4ECB1B8F}"/>
              </a:ext>
            </a:extLst>
          </p:cNvPr>
          <p:cNvSpPr txBox="1"/>
          <p:nvPr/>
        </p:nvSpPr>
        <p:spPr>
          <a:xfrm>
            <a:off x="597408" y="4669379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Despite depth, the residual connections enable error gradients to “skip” all the way back to the beginning</a:t>
            </a:r>
          </a:p>
        </p:txBody>
      </p:sp>
    </p:spTree>
    <p:extLst>
      <p:ext uri="{BB962C8B-B14F-4D97-AF65-F5344CB8AC3E}">
        <p14:creationId xmlns:p14="http://schemas.microsoft.com/office/powerpoint/2010/main" val="319204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shortcut =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input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()(input)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4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55DF-2CCF-46D4-9338-45A87558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insight from “Fourier Features”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BD8FB9-3126-5A51-0A18-087C1F886C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Input matters – it’s best to represent data in a way that makes it linearly predictive, even if you have a non-linear model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requires a complex network to model because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is a bad similarity function (maximized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is large, instead of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r>
                  <a:rPr lang="en-US" dirty="0"/>
                  <a:t>Representing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with a Fourier encoding, e.g.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r>
                  <a:rPr lang="en-US" dirty="0"/>
                  <a:t> enables a simpler network because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falls off smoothly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moves away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means the initial network layer can model similarity to different positions with each hidden unit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BD8FB9-3126-5A51-0A18-087C1F886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3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862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4D3B7-8959-A2BD-0278-61F711CD8CB1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162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3F27-89D7-82A4-35DB-75DE559F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Architectures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ED51D-BFBE-F1BB-DC4B-96D31985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5754-8632-F586-2B46-541ED0A1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17" y="1943500"/>
            <a:ext cx="4764947" cy="3229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04CEE-A784-7499-436C-23D37E68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" y="1943500"/>
            <a:ext cx="6979640" cy="3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 to SGD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Great site by Lili Jiang</a:t>
                </a:r>
              </a:p>
              <a:p>
                <a:pPr marL="0" indent="0">
                  <a:buNone/>
                </a:pPr>
                <a:r>
                  <a:rPr lang="en-US" sz="2000" dirty="0">
                    <a:hlinkClick r:id="rId2"/>
                  </a:rPr>
                  <a:t>https://towardsdatascience.com/a-visual-explanation-of-gradient-descent-methods-momentum-adagrad-rmsprop-adam-f898b102325c</a:t>
                </a: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Basic SGD: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C359EC4-61F5-0844-F3C9-9E28B14B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45529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20F81-81BB-35EA-D9A3-5C112402774E}"/>
              </a:ext>
            </a:extLst>
          </p:cNvPr>
          <p:cNvSpPr txBox="1"/>
          <p:nvPr/>
        </p:nvSpPr>
        <p:spPr>
          <a:xfrm>
            <a:off x="2133600" y="2297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of loss </a:t>
            </a:r>
            <a:r>
              <a:rPr lang="en-US" dirty="0" err="1"/>
              <a:t>wrt</a:t>
            </a:r>
            <a:r>
              <a:rPr lang="en-US" dirty="0"/>
              <a:t> weights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9B041B-629A-76E1-9CEB-AB00EFE7FE8F}"/>
              </a:ext>
            </a:extLst>
          </p:cNvPr>
          <p:cNvCxnSpPr/>
          <p:nvPr/>
        </p:nvCxnSpPr>
        <p:spPr>
          <a:xfrm flipH="1">
            <a:off x="2362200" y="2667000"/>
            <a:ext cx="7620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81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+ Momentum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SGD + Momentum: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dirty="0">
                    <a:latin typeface="Cambria Math" panose="02040503050406030204" pitchFamily="18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=.9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3091B9-12CE-6FDF-D6AB-C15A89C6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E61618-FCFA-8ED9-FBEE-669A00E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3265307"/>
            <a:ext cx="5218814" cy="34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(magenta) converges faster and carries the ball through a local minimum</a:t>
            </a:r>
          </a:p>
        </p:txBody>
      </p:sp>
    </p:spTree>
    <p:extLst>
      <p:ext uri="{BB962C8B-B14F-4D97-AF65-F5344CB8AC3E}">
        <p14:creationId xmlns:p14="http://schemas.microsoft.com/office/powerpoint/2010/main" val="3812356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AdaGrad</a:t>
            </a:r>
            <a:r>
              <a:rPr lang="en-US" dirty="0"/>
              <a:t>: Adaptive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AdaGrad: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path length of all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AdaGrad</a:t>
            </a:r>
            <a:r>
              <a:rPr lang="en-US" dirty="0"/>
              <a:t> (white) avoids moving in only one weight direction, and can lead to smoother convergence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3361F9-7FAB-44DD-DF04-6B871862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29000"/>
            <a:ext cx="4941396" cy="31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79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RMSProp</a:t>
            </a:r>
            <a:r>
              <a:rPr lang="en-US" dirty="0"/>
              <a:t>: Root Mean Squared Propagation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RMSProp: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/>
                  <a:t>(introducing decay rate turns this into moving avg)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moving average length of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6324600" y="449655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(green) moves faster than </a:t>
            </a:r>
            <a:r>
              <a:rPr lang="en-US" dirty="0" err="1"/>
              <a:t>AdaGrad</a:t>
            </a:r>
            <a:r>
              <a:rPr lang="en-US" dirty="0"/>
              <a:t> (white)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C7C2ED-DC83-7433-3ED4-353B362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" y="3079658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72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Adam: Adaptive Moment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</a:t>
                </a:r>
                <a:r>
                  <a:rPr lang="en-US" sz="2000" dirty="0">
                    <a:latin typeface="+mj-lt"/>
                  </a:rPr>
                  <a:t>[momentum,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US" sz="2000" dirty="0">
                    <a:latin typeface="+mj-lt"/>
                  </a:rPr>
                  <a:t>]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>
                    <a:latin typeface="+mj-lt"/>
                  </a:rPr>
                  <a:t>[</a:t>
                </a:r>
                <a:r>
                  <a:rPr lang="en-US" sz="2000" i="0" dirty="0" err="1">
                    <a:latin typeface="+mj-lt"/>
                  </a:rPr>
                  <a:t>RMSProp</a:t>
                </a:r>
                <a:r>
                  <a:rPr lang="en-US" sz="2000" i="0" dirty="0">
                    <a:latin typeface="+mj-lt"/>
                  </a:rPr>
                  <a:t>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=0.9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en-US" sz="2000" i="0" dirty="0">
                    <a:latin typeface="+mj-lt"/>
                  </a:rPr>
                  <a:t>]</a:t>
                </a:r>
                <a:endParaRPr lang="en-US" sz="2000" i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0285C-FFCF-DE0D-2459-4FDE3447618E}"/>
              </a:ext>
            </a:extLst>
          </p:cNvPr>
          <p:cNvSpPr txBox="1"/>
          <p:nvPr/>
        </p:nvSpPr>
        <p:spPr>
          <a:xfrm>
            <a:off x="643890" y="4784894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Videos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6183F-17A4-839C-1822-A769AF0BC275}"/>
              </a:ext>
            </a:extLst>
          </p:cNvPr>
          <p:cNvSpPr txBox="1"/>
          <p:nvPr/>
        </p:nvSpPr>
        <p:spPr>
          <a:xfrm>
            <a:off x="643890" y="570411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widely used and easier to tune than SGD + momentum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4B456-334F-FB37-08E6-953938FFFA32}"/>
              </a:ext>
            </a:extLst>
          </p:cNvPr>
          <p:cNvSpPr txBox="1"/>
          <p:nvPr/>
        </p:nvSpPr>
        <p:spPr>
          <a:xfrm>
            <a:off x="609600" y="3519825"/>
            <a:ext cx="642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a fix on Adam to correctly update weight decay</a:t>
            </a:r>
          </a:p>
        </p:txBody>
      </p:sp>
    </p:spTree>
    <p:extLst>
      <p:ext uri="{BB962C8B-B14F-4D97-AF65-F5344CB8AC3E}">
        <p14:creationId xmlns:p14="http://schemas.microsoft.com/office/powerpoint/2010/main" val="1935261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E33F-B31B-040C-FCED-C3F49530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7E2F-C7E1-98EF-C059-826D797A3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AdamW</a:t>
            </a:r>
            <a:r>
              <a:rPr lang="en-US" dirty="0"/>
              <a:t> is less sensitive to hyperparameters (easier to get a decent solution working)</a:t>
            </a:r>
          </a:p>
          <a:p>
            <a:endParaRPr lang="en-US" dirty="0"/>
          </a:p>
          <a:p>
            <a:r>
              <a:rPr lang="en-US" dirty="0"/>
              <a:t>Many practitioners say </a:t>
            </a:r>
            <a:r>
              <a:rPr lang="en-US" dirty="0" err="1"/>
              <a:t>SGD+momentum</a:t>
            </a:r>
            <a:r>
              <a:rPr lang="en-US" dirty="0"/>
              <a:t> can achieve the best performance, if you’re able to optimize over hyperparameters</a:t>
            </a:r>
          </a:p>
          <a:p>
            <a:endParaRPr lang="en-US" dirty="0"/>
          </a:p>
          <a:p>
            <a:r>
              <a:rPr lang="en-US" dirty="0"/>
              <a:t>I commonly see either one used in research papers</a:t>
            </a:r>
          </a:p>
        </p:txBody>
      </p:sp>
    </p:spTree>
    <p:extLst>
      <p:ext uri="{BB962C8B-B14F-4D97-AF65-F5344CB8AC3E}">
        <p14:creationId xmlns:p14="http://schemas.microsoft.com/office/powerpoint/2010/main" val="299363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ADCA-D27F-652F-DCA7-97F8AF28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A6C8-8190-2FC9-32D5-72963F84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400800" cy="5135563"/>
          </a:xfrm>
        </p:spPr>
        <p:txBody>
          <a:bodyPr>
            <a:normAutofit fontScale="92500"/>
          </a:bodyPr>
          <a:lstStyle/>
          <a:p>
            <a:r>
              <a:rPr lang="en-US" dirty="0"/>
              <a:t>Deep networks provide huge gains in performance</a:t>
            </a:r>
          </a:p>
          <a:p>
            <a:pPr lvl="1"/>
            <a:r>
              <a:rPr lang="en-US" dirty="0"/>
              <a:t>Large capacity, optimizable models</a:t>
            </a:r>
          </a:p>
          <a:p>
            <a:pPr lvl="1"/>
            <a:r>
              <a:rPr lang="en-US" dirty="0"/>
              <a:t>Learn from new large datasets</a:t>
            </a:r>
          </a:p>
          <a:p>
            <a:endParaRPr lang="en-US" dirty="0"/>
          </a:p>
          <a:p>
            <a:r>
              <a:rPr lang="en-US" dirty="0" err="1"/>
              <a:t>ReLU</a:t>
            </a:r>
            <a:r>
              <a:rPr lang="en-US" dirty="0"/>
              <a:t> and skip connections simplify optimization</a:t>
            </a:r>
          </a:p>
          <a:p>
            <a:endParaRPr lang="en-US" dirty="0"/>
          </a:p>
          <a:p>
            <a:r>
              <a:rPr lang="en-US" dirty="0" err="1"/>
              <a:t>SGD+momentum</a:t>
            </a:r>
            <a:r>
              <a:rPr lang="en-US" dirty="0"/>
              <a:t> and </a:t>
            </a:r>
            <a:r>
              <a:rPr lang="en-US" dirty="0" err="1"/>
              <a:t>AdamW</a:t>
            </a:r>
            <a:r>
              <a:rPr lang="en-US" dirty="0"/>
              <a:t> are the most commonly used optimizers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63E6E-1FF1-5B63-5F9C-9AEE2A5F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9C87-6E39-2602-7289-6D274885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514600"/>
            <a:ext cx="2819400" cy="160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7EAEF-9870-E6D8-27B2-D32FED06D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4"/>
          <a:stretch/>
        </p:blipFill>
        <p:spPr>
          <a:xfrm>
            <a:off x="7609061" y="579437"/>
            <a:ext cx="3439939" cy="19351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672520-BC50-F7B1-37D4-81B4E2750186}"/>
              </a:ext>
            </a:extLst>
          </p:cNvPr>
          <p:cNvCxnSpPr>
            <a:cxnSpLocks/>
          </p:cNvCxnSpPr>
          <p:nvPr/>
        </p:nvCxnSpPr>
        <p:spPr>
          <a:xfrm flipH="1">
            <a:off x="7973568" y="1889760"/>
            <a:ext cx="228600" cy="60960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575D22-86C3-8732-8244-05D24B7212CD}"/>
              </a:ext>
            </a:extLst>
          </p:cNvPr>
          <p:cNvSpPr txBox="1"/>
          <p:nvPr/>
        </p:nvSpPr>
        <p:spPr>
          <a:xfrm>
            <a:off x="8087868" y="51652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4290987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A83C-C65B-CA72-C45B-F4C1DD3A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22E9-A1FC-23B0-E624-A14D4AA2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More deep network optimization</a:t>
            </a:r>
          </a:p>
          <a:p>
            <a:pPr lvl="1"/>
            <a:r>
              <a:rPr lang="en-US" dirty="0"/>
              <a:t>Batch Normalization</a:t>
            </a:r>
          </a:p>
          <a:p>
            <a:pPr lvl="1"/>
            <a:r>
              <a:rPr lang="en-US" dirty="0"/>
              <a:t>Data Augmentation</a:t>
            </a:r>
          </a:p>
          <a:p>
            <a:pPr lvl="1"/>
            <a:endParaRPr lang="en-US" dirty="0"/>
          </a:p>
          <a:p>
            <a:r>
              <a:rPr lang="en-US" dirty="0"/>
              <a:t>Re-using networks</a:t>
            </a:r>
          </a:p>
          <a:p>
            <a:pPr lvl="1"/>
            <a:r>
              <a:rPr lang="en-US" dirty="0"/>
              <a:t>Linear probe</a:t>
            </a:r>
          </a:p>
          <a:p>
            <a:pPr lvl="1"/>
            <a:r>
              <a:rPr lang="en-US" dirty="0"/>
              <a:t>Fine-tuning</a:t>
            </a:r>
          </a:p>
          <a:p>
            <a:endParaRPr lang="en-US" dirty="0"/>
          </a:p>
          <a:p>
            <a:r>
              <a:rPr lang="en-US" dirty="0"/>
              <a:t>Mask RCNN line of work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4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39BB-0AD1-BB66-0EB3-2ACA98DC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575"/>
            <a:ext cx="109728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HW 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35F0-9391-C890-5D5B-1CCA5D964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262B4-2FE7-E729-7304-A0613B29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6" y="752093"/>
            <a:ext cx="6554253" cy="407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1FE98-7707-7298-63A2-4B323E5D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279" y="1532920"/>
            <a:ext cx="5849445" cy="3572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ADF657-AA0F-4814-09B5-2FF95529E1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94"/>
          <a:stretch/>
        </p:blipFill>
        <p:spPr>
          <a:xfrm>
            <a:off x="34834" y="4724400"/>
            <a:ext cx="6342445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9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9196-6162-A3AD-7250-D005CA48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C6C2-EB34-2F31-AC43-B23B2C20F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Deep learning history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Residual Networks</a:t>
            </a:r>
          </a:p>
          <a:p>
            <a:endParaRPr lang="en-US" dirty="0"/>
          </a:p>
          <a:p>
            <a:r>
              <a:rPr lang="en-US" dirty="0"/>
              <a:t>SGD++</a:t>
            </a:r>
          </a:p>
        </p:txBody>
      </p:sp>
    </p:spTree>
    <p:extLst>
      <p:ext uri="{BB962C8B-B14F-4D97-AF65-F5344CB8AC3E}">
        <p14:creationId xmlns:p14="http://schemas.microsoft.com/office/powerpoint/2010/main" val="381445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9EA1BC-659A-8641-D872-4EF48D53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101"/>
            <a:ext cx="12192000" cy="4103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848600" cy="51355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1958: neural nets (perceptron and MLP) invented by Rosenblatt</a:t>
            </a:r>
          </a:p>
          <a:p>
            <a:endParaRPr lang="en-US" dirty="0"/>
          </a:p>
          <a:p>
            <a:r>
              <a:rPr lang="en-US" dirty="0"/>
              <a:t>1967: First use of SGD in deep-learning network (Amari)</a:t>
            </a:r>
          </a:p>
          <a:p>
            <a:endParaRPr lang="en-US" dirty="0"/>
          </a:p>
          <a:p>
            <a:r>
              <a:rPr lang="en-US" dirty="0"/>
              <a:t>1980’s/1990’s: Neural nets are popularized and then abandoned as being interesting idea but too difficult to optimize or “unprincipled”, supplanted by SVM</a:t>
            </a:r>
          </a:p>
          <a:p>
            <a:endParaRPr lang="en-US" dirty="0"/>
          </a:p>
          <a:p>
            <a:r>
              <a:rPr lang="en-US" dirty="0"/>
              <a:t>1990’s: LeCun and colleagues achieve state-of-art performance on character recognition with convolutional network</a:t>
            </a:r>
          </a:p>
          <a:p>
            <a:endParaRPr lang="en-US" dirty="0"/>
          </a:p>
          <a:p>
            <a:r>
              <a:rPr lang="en-US" dirty="0"/>
              <a:t>2000’s: Hinton, Bottou, Bengio, LeCun, Ng, and others keep trying stuff with deep networks but without much traction/acclaim in most areas</a:t>
            </a:r>
          </a:p>
          <a:p>
            <a:endParaRPr lang="en-US" dirty="0"/>
          </a:p>
          <a:p>
            <a:r>
              <a:rPr lang="en-US" dirty="0"/>
              <a:t>2010-2011: Substantial progress in some areas, but vision community still unconvinced</a:t>
            </a:r>
          </a:p>
          <a:p>
            <a:endParaRPr lang="en-US" dirty="0"/>
          </a:p>
          <a:p>
            <a:r>
              <a:rPr lang="en-US" dirty="0"/>
              <a:t>2012: shock at ECCV 2012 with ImageNet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E74DB-0640-C662-C710-7BEA8FA71361}"/>
              </a:ext>
            </a:extLst>
          </p:cNvPr>
          <p:cNvSpPr txBox="1"/>
          <p:nvPr/>
        </p:nvSpPr>
        <p:spPr>
          <a:xfrm>
            <a:off x="9372600" y="6385243"/>
            <a:ext cx="1882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Google Book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Ngram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Plot</a:t>
            </a:r>
          </a:p>
        </p:txBody>
      </p:sp>
    </p:spTree>
    <p:extLst>
      <p:ext uri="{BB962C8B-B14F-4D97-AF65-F5344CB8AC3E}">
        <p14:creationId xmlns:p14="http://schemas.microsoft.com/office/powerpoint/2010/main" val="383105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 Perceptron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181600" y="3429000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733800" y="2514600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733800" y="3352800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733800" y="4114800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endCxn id="4" idx="3"/>
          </p:cNvCxnSpPr>
          <p:nvPr/>
        </p:nvCxnSpPr>
        <p:spPr bwMode="auto">
          <a:xfrm flipV="1">
            <a:off x="3733801" y="4404612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324600" y="4038600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200400" y="213360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5232" y="29673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193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72032" y="243840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2032" y="31197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0341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8055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525780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w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1" y="12954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028" y="1900536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Weights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0400" y="4267201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5410200" y="3717667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7001" y="34890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Output:</a:t>
            </a:r>
            <a:r>
              <a:rPr lang="en-US" b="0" dirty="0"/>
              <a:t> </a:t>
            </a:r>
            <a:r>
              <a:rPr lang="en-US" b="0" dirty="0" err="1">
                <a:sym typeface="Symbol"/>
              </a:rPr>
              <a:t>sgn</a:t>
            </a:r>
            <a:r>
              <a:rPr lang="en-US" b="0" dirty="0"/>
              <a:t>(</a:t>
            </a:r>
            <a:r>
              <a:rPr lang="en-US" b="0" dirty="0" err="1"/>
              <a:t>w</a:t>
            </a:r>
            <a:r>
              <a:rPr lang="en-US" b="0" dirty="0" err="1">
                <a:sym typeface="Symbol"/>
              </a:rPr>
              <a:t>x</a:t>
            </a:r>
            <a:r>
              <a:rPr lang="en-US" b="0" dirty="0">
                <a:sym typeface="Symbol"/>
              </a:rPr>
              <a:t> + b)</a:t>
            </a:r>
            <a:endParaRPr lang="en-US" b="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6258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Rosenblatt, Frank (1958), The Perceptron: A Probabilistic Model for Information Storage and Organization in the Brain, Cornell Aeronautical Laboratory, Psychological Review, v65, No. 6, pp. 386–408.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A53FF1-D649-81DE-7109-863154A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5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134038_10155406252950585_5637450306767294942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4885"/>
            <a:ext cx="7734300" cy="5963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149874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117457</TotalTime>
  <Words>2774</Words>
  <Application>Microsoft Office PowerPoint</Application>
  <PresentationFormat>Widescreen</PresentationFormat>
  <Paragraphs>507</Paragraphs>
  <Slides>49</Slides>
  <Notes>5</Notes>
  <HiddenSlides>3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Adobe Caslon Pro</vt:lpstr>
      <vt:lpstr>Arial</vt:lpstr>
      <vt:lpstr>Calibri</vt:lpstr>
      <vt:lpstr>Cambria Math</vt:lpstr>
      <vt:lpstr>Courier New</vt:lpstr>
      <vt:lpstr>Myriad Pro</vt:lpstr>
      <vt:lpstr>Segoe UI Semilight</vt:lpstr>
      <vt:lpstr>Symbol</vt:lpstr>
      <vt:lpstr>Wingdings</vt:lpstr>
      <vt:lpstr>Office Theme</vt:lpstr>
      <vt:lpstr>Equation</vt:lpstr>
      <vt:lpstr>CNNs and Key Ingredients of Deep Learning</vt:lpstr>
      <vt:lpstr>Last class</vt:lpstr>
      <vt:lpstr>Another application example: mapping position/rays to color</vt:lpstr>
      <vt:lpstr>Generalized insight from “Fourier Features”</vt:lpstr>
      <vt:lpstr>HW 4</vt:lpstr>
      <vt:lpstr>Today’s Lecture</vt:lpstr>
      <vt:lpstr>Brief history of deep learning</vt:lpstr>
      <vt:lpstr>PowerPoint Presentation</vt:lpstr>
      <vt:lpstr>PowerPoint Presentation</vt:lpstr>
      <vt:lpstr>Two-layer neural network</vt:lpstr>
      <vt:lpstr>Deeper neural networks could theoretically learn compositional representations of complex functions but were hard to optimize</vt:lpstr>
      <vt:lpstr>Training of multi-layer networks</vt:lpstr>
      <vt:lpstr>Training of multi-layer networks</vt:lpstr>
      <vt:lpstr>Pure MLPs are not great for images</vt:lpstr>
      <vt:lpstr>Images have local patterns that can appear at different positions</vt:lpstr>
      <vt:lpstr>Linear filtering is a foundation of image processing</vt:lpstr>
      <vt:lpstr>A CNN (convolutional network) learns filter weights to create grids of features (“feature map”) </vt:lpstr>
      <vt:lpstr>Convolution as feature extraction</vt:lpstr>
      <vt:lpstr>Multiple filters are learned, producing a map of feature vectors</vt:lpstr>
      <vt:lpstr>Following layers operate on the feature map from the previous layer</vt:lpstr>
      <vt:lpstr>Key operations in a CNN</vt:lpstr>
      <vt:lpstr>Key operations</vt:lpstr>
      <vt:lpstr>Key operations</vt:lpstr>
      <vt:lpstr>Key idea: learn features and classifier that work well together (“end-to-end training”)</vt:lpstr>
      <vt:lpstr>LeNet-5 for character/digit recognition</vt:lpstr>
      <vt:lpstr>Fast forward to the arrival of big visual data…</vt:lpstr>
      <vt:lpstr>PowerPoint Presentation</vt:lpstr>
      <vt:lpstr>PowerPoint Presentation</vt:lpstr>
      <vt:lpstr>AlexNet: ILSVRC 2012 winner</vt:lpstr>
      <vt:lpstr>What enabled the breakthrough?</vt:lpstr>
      <vt:lpstr>Sigmoid vs. ReLU</vt:lpstr>
      <vt:lpstr>Even with ReLU, it was hard to get very deep networks to work well</vt:lpstr>
      <vt:lpstr>What was the problem?</vt:lpstr>
      <vt:lpstr>Look at the training error!</vt:lpstr>
      <vt:lpstr>Very deep networks, vanishing gradients, and information propagation</vt:lpstr>
      <vt:lpstr>ResNet: the residual module</vt:lpstr>
      <vt:lpstr>ResNet: Residual Bottleneck Module</vt:lpstr>
      <vt:lpstr>ResNet: going real deep</vt:lpstr>
      <vt:lpstr>Example code: ResBlock</vt:lpstr>
      <vt:lpstr>Example code: ResNet-18 architecture for ImageNet</vt:lpstr>
      <vt:lpstr>ResNet Architectures and Results</vt:lpstr>
      <vt:lpstr>Improvements to SGD</vt:lpstr>
      <vt:lpstr>SGD + Momentum</vt:lpstr>
      <vt:lpstr>AdaGrad: Adaptive Gradient</vt:lpstr>
      <vt:lpstr>RMSProp: Root Mean Squared Propagation</vt:lpstr>
      <vt:lpstr>Adam: Adaptive Moment Estimation</vt:lpstr>
      <vt:lpstr>What to use?</vt:lpstr>
      <vt:lpstr>What to remember</vt:lpstr>
      <vt:lpstr>Next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265</cp:revision>
  <cp:lastPrinted>2023-01-18T22:14:20Z</cp:lastPrinted>
  <dcterms:created xsi:type="dcterms:W3CDTF">2009-12-16T02:55:56Z</dcterms:created>
  <dcterms:modified xsi:type="dcterms:W3CDTF">2024-03-21T14:05:33Z</dcterms:modified>
</cp:coreProperties>
</file>