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725" r:id="rId3"/>
    <p:sldId id="726" r:id="rId4"/>
    <p:sldId id="694" r:id="rId5"/>
    <p:sldId id="728" r:id="rId6"/>
    <p:sldId id="731" r:id="rId7"/>
    <p:sldId id="732" r:id="rId8"/>
    <p:sldId id="730" r:id="rId9"/>
    <p:sldId id="691" r:id="rId10"/>
    <p:sldId id="736" r:id="rId11"/>
    <p:sldId id="695" r:id="rId12"/>
    <p:sldId id="733" r:id="rId13"/>
    <p:sldId id="672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6" r:id="rId23"/>
    <p:sldId id="734" r:id="rId24"/>
    <p:sldId id="685" r:id="rId25"/>
    <p:sldId id="716" r:id="rId26"/>
    <p:sldId id="689" r:id="rId27"/>
    <p:sldId id="690" r:id="rId28"/>
    <p:sldId id="692" r:id="rId29"/>
    <p:sldId id="720" r:id="rId30"/>
    <p:sldId id="721" r:id="rId31"/>
    <p:sldId id="722" r:id="rId32"/>
    <p:sldId id="717" r:id="rId33"/>
    <p:sldId id="735" r:id="rId34"/>
    <p:sldId id="386" r:id="rId3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8601" autoAdjust="0"/>
  </p:normalViewPr>
  <p:slideViewPr>
    <p:cSldViewPr>
      <p:cViewPr varScale="1">
        <p:scale>
          <a:sx n="56" d="100"/>
          <a:sy n="56" d="100"/>
        </p:scale>
        <p:origin x="954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home.ttic.edu/~nati/Publications/PegasosMP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cs441sg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grainger.illinois.edu/cs440/fa2019/Lectures/lect26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nKNJyolqgzW53Rz59M2BZtyQM8bbrExb?usp=shari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cs441sgd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gradient-descent-algorithm-a-deep-dive-cf04e8115f2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gradient-descent-algorithm-a-deep-dive-cf04e8115f2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wardsdatascience.com/gradient-descent-algorithm-a-deep-dive-cf04e8115f21" TargetMode="External"/><Relationship Id="rId4" Type="http://schemas.openxmlformats.org/officeDocument/2006/relationships/hyperlink" Target="https://www.mltut.com/stochastic-gradient-descent-a-super-easy-complete-gui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explanation-of-gradient-descent-methods-momentum-adagrad-rmsprop-adam-f898b102325c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Optimization and Stochastic Gradient Descent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697787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Applied Machine Learning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38850"/>
            <a:ext cx="405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13771-09A8-4AD7-5E94-D58FA99D2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95" y="-1"/>
            <a:ext cx="7498083" cy="7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205C-B21B-2F4C-63B8-866D0DD5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rates and learning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3928-6053-6B4D-E1B3-83558815B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Learning rate = step size that is multiplied by gradient direction/magnitude</a:t>
            </a:r>
          </a:p>
          <a:p>
            <a:pPr lvl="1"/>
            <a:r>
              <a:rPr lang="en-US" dirty="0"/>
              <a:t>Large rate allows big movements toward optimum but might over-step</a:t>
            </a:r>
          </a:p>
          <a:p>
            <a:pPr lvl="1"/>
            <a:r>
              <a:rPr lang="en-US" dirty="0"/>
              <a:t>Small rate is less likely to over-step but could take longer</a:t>
            </a:r>
          </a:p>
          <a:p>
            <a:endParaRPr lang="en-US" dirty="0"/>
          </a:p>
          <a:p>
            <a:r>
              <a:rPr lang="en-US" dirty="0"/>
              <a:t>Learning schedule: change learning rate over time</a:t>
            </a:r>
          </a:p>
          <a:p>
            <a:pPr lvl="1"/>
            <a:r>
              <a:rPr lang="en-US" dirty="0"/>
              <a:t>Constant</a:t>
            </a:r>
          </a:p>
          <a:p>
            <a:pPr lvl="1"/>
            <a:r>
              <a:rPr lang="en-US" dirty="0"/>
              <a:t>Exponential decay, e.g. </a:t>
            </a:r>
            <a:r>
              <a:rPr lang="en-US" dirty="0" err="1"/>
              <a:t>lr</a:t>
            </a:r>
            <a:r>
              <a:rPr lang="en-US" dirty="0"/>
              <a:t> = </a:t>
            </a:r>
            <a:r>
              <a:rPr lang="en-US" dirty="0" err="1"/>
              <a:t>lr</a:t>
            </a:r>
            <a:r>
              <a:rPr lang="en-US" dirty="0"/>
              <a:t> * 0.95</a:t>
            </a:r>
          </a:p>
          <a:p>
            <a:pPr lvl="1"/>
            <a:r>
              <a:rPr lang="en-US" dirty="0"/>
              <a:t>Linear, e.g. </a:t>
            </a:r>
            <a:r>
              <a:rPr lang="en-US" dirty="0" err="1"/>
              <a:t>lr</a:t>
            </a:r>
            <a:r>
              <a:rPr lang="en-US" dirty="0"/>
              <a:t> = lr0 *(1 – </a:t>
            </a:r>
            <a:r>
              <a:rPr lang="en-US" dirty="0" err="1"/>
              <a:t>iter</a:t>
            </a:r>
            <a:r>
              <a:rPr lang="en-US" dirty="0"/>
              <a:t> / </a:t>
            </a:r>
            <a:r>
              <a:rPr lang="en-US" dirty="0" err="1"/>
              <a:t>max_iter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F7F2F-C26F-D5F4-671F-0C05E6C16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6691-CB59-ABC1-4F1A-3766A9DA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Formulation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3861A-DBF2-8BFC-44AA-B8E45606F0C5}"/>
              </a:ext>
            </a:extLst>
          </p:cNvPr>
          <p:cNvSpPr/>
          <p:nvPr/>
        </p:nvSpPr>
        <p:spPr>
          <a:xfrm>
            <a:off x="6477000" y="1540876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B1279-8E2C-24B3-ABE8-A850C3AB3583}"/>
              </a:ext>
            </a:extLst>
          </p:cNvPr>
          <p:cNvSpPr txBox="1"/>
          <p:nvPr/>
        </p:nvSpPr>
        <p:spPr>
          <a:xfrm>
            <a:off x="3332017" y="3432855"/>
            <a:ext cx="509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Optimization</a:t>
            </a:r>
          </a:p>
          <a:p>
            <a:endParaRPr lang="en-US" sz="3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422C9D-31C5-9F2A-D994-3288A791CAB3}"/>
                  </a:ext>
                </a:extLst>
              </p:cNvPr>
              <p:cNvSpPr txBox="1"/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blipFill>
                <a:blip r:embed="rId2"/>
                <a:stretch>
                  <a:fillRect t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1C7DC2-1873-B4A3-DA2B-EC267CA8A55D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3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C1DDD5-4343-6560-C5F3-800138BDA53B}"/>
                  </a:ext>
                </a:extLst>
              </p:cNvPr>
              <p:cNvSpPr txBox="1"/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62D828-9EA1-CAFE-7543-DC1A4DD24751}"/>
              </a:ext>
            </a:extLst>
          </p:cNvPr>
          <p:cNvSpPr txBox="1"/>
          <p:nvPr/>
        </p:nvSpPr>
        <p:spPr>
          <a:xfrm>
            <a:off x="7924800" y="349965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as “hinge loss”</a:t>
            </a:r>
          </a:p>
          <a:p>
            <a:r>
              <a:rPr lang="en-US" dirty="0"/>
              <a:t>Penalty is paid if margin is less than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E4A0C7-3446-6B0F-58C0-9DC961071752}"/>
              </a:ext>
            </a:extLst>
          </p:cNvPr>
          <p:cNvCxnSpPr>
            <a:cxnSpLocks/>
          </p:cNvCxnSpPr>
          <p:nvPr/>
        </p:nvCxnSpPr>
        <p:spPr>
          <a:xfrm flipH="1">
            <a:off x="6962293" y="3971464"/>
            <a:ext cx="962507" cy="58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DEA2-98F3-B8B1-2EB0-A5DEAD555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26BB-433B-8D6F-9B1A-DBF0A3EA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with SVM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1A958-6EB0-5353-3D2C-90A39CCF9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gradient_descent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(f’(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w,i,x,y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niter)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w = zeros(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x.shape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[1],)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for t in range(niter):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(w)):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  w[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w[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–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*f’(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w,i,x,y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3A021-8938-6B58-F1DE-9248C56C223B}"/>
                  </a:ext>
                </a:extLst>
              </p:cNvPr>
              <p:cNvSpPr txBox="1"/>
              <p:nvPr/>
            </p:nvSpPr>
            <p:spPr>
              <a:xfrm>
                <a:off x="609600" y="4343400"/>
                <a:ext cx="7084055" cy="2027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</m:e>
                          </m:func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&lt;1)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3A021-8938-6B58-F1DE-9248C56C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43400"/>
                <a:ext cx="7084055" cy="2027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250F7F-2AE4-9884-629F-F930988BF23F}"/>
              </a:ext>
            </a:extLst>
          </p:cNvPr>
          <p:cNvSpPr txBox="1"/>
          <p:nvPr/>
        </p:nvSpPr>
        <p:spPr>
          <a:xfrm>
            <a:off x="8458200" y="47567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examples with score of correct answer less than 1 contribute to the gradient</a:t>
            </a:r>
          </a:p>
        </p:txBody>
      </p:sp>
    </p:spTree>
    <p:extLst>
      <p:ext uri="{BB962C8B-B14F-4D97-AF65-F5344CB8AC3E}">
        <p14:creationId xmlns:p14="http://schemas.microsoft.com/office/powerpoint/2010/main" val="172463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9E59-A402-3870-6988-F4F557B3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73" y="279929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Pegasos</a:t>
            </a:r>
            <a:r>
              <a:rPr lang="en-US" dirty="0"/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/>
              <a:t>rimal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stimated sub-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err="1"/>
              <a:t>r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err="1"/>
              <a:t>dient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en-US" dirty="0" err="1"/>
              <a:t>lver</a:t>
            </a:r>
            <a:r>
              <a:rPr lang="en-US" dirty="0"/>
              <a:t>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VM (2011)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9B41A-EEC4-D340-E8C6-7FCFBB7FE807}"/>
              </a:ext>
            </a:extLst>
          </p:cNvPr>
          <p:cNvSpPr txBox="1"/>
          <p:nvPr/>
        </p:nvSpPr>
        <p:spPr>
          <a:xfrm>
            <a:off x="152400" y="640080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https://home.ttic.edu/~nati/Publications/PegasosMPB.pdf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ABB37-F9A3-66DF-94E3-48EC5FE33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5" b="48826"/>
          <a:stretch/>
        </p:blipFill>
        <p:spPr>
          <a:xfrm>
            <a:off x="680906" y="1453497"/>
            <a:ext cx="4315437" cy="914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3A3A0-BABD-C1C0-8A43-D36041B73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69"/>
          <a:stretch/>
        </p:blipFill>
        <p:spPr>
          <a:xfrm>
            <a:off x="533400" y="3469342"/>
            <a:ext cx="4462943" cy="745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26F67-F442-8ADC-F5D7-6C9B043CE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08" y="5279935"/>
            <a:ext cx="4395831" cy="469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38A577-C330-A121-27E2-B9353F0E583D}"/>
              </a:ext>
            </a:extLst>
          </p:cNvPr>
          <p:cNvSpPr txBox="1"/>
          <p:nvPr/>
        </p:nvSpPr>
        <p:spPr>
          <a:xfrm>
            <a:off x="5671275" y="1459188"/>
            <a:ext cx="5839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SVM problem that we want to solve</a:t>
            </a:r>
          </a:p>
          <a:p>
            <a:r>
              <a:rPr lang="en-US" sz="2800" dirty="0">
                <a:latin typeface="+mn-lt"/>
              </a:rPr>
              <a:t>(Minimize weights square + sum of hinge losses on all samples)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102D1-4B6E-5304-D3BC-DE002A99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5" t="72177"/>
          <a:stretch/>
        </p:blipFill>
        <p:spPr>
          <a:xfrm>
            <a:off x="838200" y="2347031"/>
            <a:ext cx="4315437" cy="497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57A4FB-43B7-11AB-0773-2D37555BFFF4}"/>
              </a:ext>
            </a:extLst>
          </p:cNvPr>
          <p:cNvSpPr txBox="1"/>
          <p:nvPr/>
        </p:nvSpPr>
        <p:spPr>
          <a:xfrm>
            <a:off x="5671275" y="3632528"/>
            <a:ext cx="484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Problem in terms of </a:t>
            </a:r>
            <a:r>
              <a:rPr lang="en-US" sz="2800" b="1" dirty="0">
                <a:latin typeface="+mn-lt"/>
              </a:rPr>
              <a:t>one</a:t>
            </a:r>
            <a:r>
              <a:rPr lang="en-US" sz="2800" dirty="0">
                <a:latin typeface="+mn-lt"/>
              </a:rPr>
              <a:t>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C243C2-737A-4586-84CE-43B2C87677E3}"/>
              </a:ext>
            </a:extLst>
          </p:cNvPr>
          <p:cNvSpPr txBox="1"/>
          <p:nvPr/>
        </p:nvSpPr>
        <p:spPr>
          <a:xfrm>
            <a:off x="5663655" y="5294802"/>
            <a:ext cx="5098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Gradient</a:t>
            </a:r>
            <a:r>
              <a:rPr lang="en-US" sz="2800" dirty="0">
                <a:latin typeface="+mn-lt"/>
              </a:rPr>
              <a:t> in terms of one sample</a:t>
            </a:r>
          </a:p>
          <a:p>
            <a:r>
              <a:rPr lang="en-US" sz="2400" dirty="0">
                <a:latin typeface="+mn-lt"/>
              </a:rPr>
              <a:t>- Direction to move to improve solution</a:t>
            </a:r>
          </a:p>
        </p:txBody>
      </p:sp>
    </p:spTree>
    <p:extLst>
      <p:ext uri="{BB962C8B-B14F-4D97-AF65-F5344CB8AC3E}">
        <p14:creationId xmlns:p14="http://schemas.microsoft.com/office/powerpoint/2010/main" val="236198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9474-F578-46AF-8400-A7C047CA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Pegasos</a:t>
            </a:r>
            <a:r>
              <a:rPr lang="en-US" dirty="0"/>
              <a:t> algorithm: 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856BB-5D56-A51C-FECA-26DFF6BDC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8600" y="1297075"/>
                <a:ext cx="41148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Notation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: training set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: regularization weight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 number iterations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model weights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: features 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: label 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step size (“learning rate”)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856BB-5D56-A51C-FECA-26DFF6BDC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8600" y="1297075"/>
                <a:ext cx="4114800" cy="5135563"/>
              </a:xfrm>
              <a:blipFill>
                <a:blip r:embed="rId2"/>
                <a:stretch>
                  <a:fillRect l="-237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C624D5D-897B-035B-1EF1-BE3D7967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7075"/>
            <a:ext cx="7550092" cy="4924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8062DE-B805-5555-A600-2B8602C0848D}"/>
              </a:ext>
            </a:extLst>
          </p:cNvPr>
          <p:cNvSpPr/>
          <p:nvPr/>
        </p:nvSpPr>
        <p:spPr>
          <a:xfrm>
            <a:off x="838200" y="4724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40D0-21C2-9EA9-A2C9-7EABE9BF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Pegasos</a:t>
            </a:r>
            <a:r>
              <a:rPr lang="en-US" dirty="0"/>
              <a:t> with </a:t>
            </a:r>
            <a:r>
              <a:rPr lang="en-US" b="1" dirty="0"/>
              <a:t>mini-batch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6B07-FB6D-69E5-E2ED-B94F02F2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gradient based on multiple examples reduces variance of gradient estimate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0553A-A354-D9EF-5A56-B7792090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2133600"/>
            <a:ext cx="8029437" cy="4068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488A5C1-CA85-B25C-C6D9-0DA447051D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48600" y="1297075"/>
                <a:ext cx="4114800" cy="513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batch size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: number of training samples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batch of examples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/>
                  <a:t>: examples within margin</a:t>
                </a:r>
              </a:p>
              <a:p>
                <a:pPr marL="0" indent="0">
                  <a:buFont typeface="Arial" charset="0"/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: training set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: regularization weight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 number iterations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model weights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features for example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label for example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step size (“learning rate”)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488A5C1-CA85-B25C-C6D9-0DA447051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600" y="1297075"/>
                <a:ext cx="4114800" cy="5135563"/>
              </a:xfrm>
              <a:prstGeom prst="rect">
                <a:avLst/>
              </a:prstGeom>
              <a:blipFill>
                <a:blip r:embed="rId3"/>
                <a:stretch>
                  <a:fillRect l="-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D417170-5F60-77BE-4980-DC007E97C0FD}"/>
              </a:ext>
            </a:extLst>
          </p:cNvPr>
          <p:cNvSpPr/>
          <p:nvPr/>
        </p:nvSpPr>
        <p:spPr>
          <a:xfrm>
            <a:off x="762000" y="4842932"/>
            <a:ext cx="6629400" cy="56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BCD7-E96A-9387-261F-7CE2C732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applies to many losses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D5682-778E-C7C2-21E4-7530962B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6325778" cy="5757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44838-34A1-7D21-430F-881DA1A3DF16}"/>
              </a:ext>
            </a:extLst>
          </p:cNvPr>
          <p:cNvSpPr txBox="1"/>
          <p:nvPr/>
        </p:nvSpPr>
        <p:spPr>
          <a:xfrm>
            <a:off x="2209800" y="18288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SVM (hinge loss)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27923-4794-656B-58E3-CA2180484BEE}"/>
              </a:ext>
            </a:extLst>
          </p:cNvPr>
          <p:cNvSpPr txBox="1"/>
          <p:nvPr/>
        </p:nvSpPr>
        <p:spPr>
          <a:xfrm>
            <a:off x="838200" y="2743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Logistic regression / sigmoid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2FC82-D05D-5D84-56CD-B4443234F127}"/>
              </a:ext>
            </a:extLst>
          </p:cNvPr>
          <p:cNvSpPr txBox="1"/>
          <p:nvPr/>
        </p:nvSpPr>
        <p:spPr>
          <a:xfrm>
            <a:off x="10576045" y="948267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is the score for y=1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5685D-A6DF-58CD-1AD2-C474861F2725}"/>
              </a:ext>
            </a:extLst>
          </p:cNvPr>
          <p:cNvSpPr txBox="1"/>
          <p:nvPr/>
        </p:nvSpPr>
        <p:spPr>
          <a:xfrm>
            <a:off x="2055911" y="377086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Hinge L1 regression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5F641-951A-0C8E-F365-A15340EECC67}"/>
              </a:ext>
            </a:extLst>
          </p:cNvPr>
          <p:cNvSpPr txBox="1"/>
          <p:nvPr/>
        </p:nvSpPr>
        <p:spPr>
          <a:xfrm>
            <a:off x="1143000" y="461816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 loss between scores of most likely and correct 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F41F8-0997-5E11-0519-C46FA9A1AA58}"/>
              </a:ext>
            </a:extLst>
          </p:cNvPr>
          <p:cNvSpPr txBox="1"/>
          <p:nvPr/>
        </p:nvSpPr>
        <p:spPr>
          <a:xfrm>
            <a:off x="1615955" y="588496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Variant of a logistic loss</a:t>
            </a:r>
          </a:p>
        </p:txBody>
      </p:sp>
    </p:spTree>
    <p:extLst>
      <p:ext uri="{BB962C8B-B14F-4D97-AF65-F5344CB8AC3E}">
        <p14:creationId xmlns:p14="http://schemas.microsoft.com/office/powerpoint/2010/main" val="166783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2960-F720-FFF3-C69D-35BF4764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SGD is fast compared to other optimization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C17-95CD-5667-6942-C9CA190D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47E23-656D-FC8B-70B2-8A560B81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137321" cy="582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1D453-B4AB-EEFE-3C33-77BDC7E9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133179"/>
            <a:ext cx="3581400" cy="591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CE34E-AD59-52D4-D4ED-7463401AA937}"/>
              </a:ext>
            </a:extLst>
          </p:cNvPr>
          <p:cNvSpPr txBox="1"/>
          <p:nvPr/>
        </p:nvSpPr>
        <p:spPr>
          <a:xfrm>
            <a:off x="8458199" y="4454554"/>
            <a:ext cx="358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SDCA = stochastic dual coordinate descent, another form of sub-gradient optimization that chooses learning rate dynamically</a:t>
            </a:r>
          </a:p>
        </p:txBody>
      </p:sp>
    </p:spTree>
    <p:extLst>
      <p:ext uri="{BB962C8B-B14F-4D97-AF65-F5344CB8AC3E}">
        <p14:creationId xmlns:p14="http://schemas.microsoft.com/office/powerpoint/2010/main" val="12649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145E-A3C5-F365-AA44-37DB09F1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Linear SVM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FE46A-C814-91C3-7F2F-8A48E47D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92349"/>
            <a:ext cx="7617204" cy="1258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6C89A-EB2A-921F-443B-38C78F9F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038600"/>
            <a:ext cx="8075969" cy="1258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394FB6-3A88-825B-5AA9-363A6FDDF576}"/>
              </a:ext>
            </a:extLst>
          </p:cNvPr>
          <p:cNvSpPr txBox="1"/>
          <p:nvPr/>
        </p:nvSpPr>
        <p:spPr>
          <a:xfrm>
            <a:off x="2209800" y="3704410"/>
            <a:ext cx="294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time and test error</a:t>
            </a:r>
          </a:p>
        </p:txBody>
      </p:sp>
    </p:spTree>
    <p:extLst>
      <p:ext uri="{BB962C8B-B14F-4D97-AF65-F5344CB8AC3E}">
        <p14:creationId xmlns:p14="http://schemas.microsoft.com/office/powerpoint/2010/main" val="51994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5321-0D5C-7D1D-FE18-002D9CA6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Experiments using Gaussian kernel SVM (see paper for kernelized </a:t>
            </a:r>
            <a:r>
              <a:rPr lang="en-US" sz="2400" dirty="0" err="1"/>
              <a:t>Pegasos</a:t>
            </a:r>
            <a:r>
              <a:rPr lang="en-US" sz="2400" dirty="0"/>
              <a:t> algorithm)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9E6A2-DA33-5B2B-7AA8-00E6D965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4" y="4038600"/>
            <a:ext cx="7214532" cy="1400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B525E-DFCB-5B93-EA25-C72E9ADB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6476301" cy="15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642D-7820-9622-1D5A-B5A30489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optimization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CF7F7E-BA6C-E2F4-4E30-6F70CA7D3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734232"/>
              </p:ext>
            </p:extLst>
          </p:nvPr>
        </p:nvGraphicFramePr>
        <p:xfrm>
          <a:off x="285750" y="1600200"/>
          <a:ext cx="11620500" cy="3881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3450157908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371711199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166788116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537861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Solution Depends on Initialization or Randomized Optimization?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Optimization Strategy is Important to Effectiveness?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Coordinate Descent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1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9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6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 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6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Kernelized 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6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Coordinate Descent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41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109F2F-4296-0807-7B84-3C1C9B022E23}"/>
              </a:ext>
            </a:extLst>
          </p:cNvPr>
          <p:cNvSpPr txBox="1"/>
          <p:nvPr/>
        </p:nvSpPr>
        <p:spPr>
          <a:xfrm>
            <a:off x="572069" y="5791200"/>
            <a:ext cx="1144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methods we learned so far, one optimizer may be faster or more memory efficient than other, but they will generally be able to achieve similar solutions.  </a:t>
            </a:r>
          </a:p>
        </p:txBody>
      </p:sp>
    </p:spTree>
    <p:extLst>
      <p:ext uri="{BB962C8B-B14F-4D97-AF65-F5344CB8AC3E}">
        <p14:creationId xmlns:p14="http://schemas.microsoft.com/office/powerpoint/2010/main" val="31189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C178-4F26-F681-65BC-6E3B6A9E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mini-batch size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BDA875-058A-1437-2F86-C3343F6D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18" y="990600"/>
            <a:ext cx="7915363" cy="5135563"/>
          </a:xfrm>
        </p:spPr>
      </p:pic>
    </p:spTree>
    <p:extLst>
      <p:ext uri="{BB962C8B-B14F-4D97-AF65-F5344CB8AC3E}">
        <p14:creationId xmlns:p14="http://schemas.microsoft.com/office/powerpoint/2010/main" val="203273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1F2D-5684-DED0-A1AC-B9CDF800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407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Effect of sampling procedure: randomly ordered  epochs is best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67381-28CB-B157-51F7-B57749F1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5234730" cy="4597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EABBA-0A23-8FB6-F4F9-C615BA270BF7}"/>
              </a:ext>
            </a:extLst>
          </p:cNvPr>
          <p:cNvSpPr txBox="1"/>
          <p:nvPr/>
        </p:nvSpPr>
        <p:spPr>
          <a:xfrm>
            <a:off x="5943600" y="1981200"/>
            <a:ext cx="4681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with replacement</a:t>
            </a:r>
          </a:p>
          <a:p>
            <a:endParaRPr lang="en-US" dirty="0"/>
          </a:p>
          <a:p>
            <a:r>
              <a:rPr lang="en-US" dirty="0"/>
              <a:t>Use different random order for each “epoch”</a:t>
            </a:r>
          </a:p>
          <a:p>
            <a:endParaRPr lang="en-US" dirty="0"/>
          </a:p>
          <a:p>
            <a:r>
              <a:rPr lang="en-US" dirty="0"/>
              <a:t>Use same order for each epoch</a:t>
            </a:r>
          </a:p>
          <a:p>
            <a:endParaRPr lang="en-US" dirty="0"/>
          </a:p>
          <a:p>
            <a:r>
              <a:rPr lang="en-US" dirty="0"/>
              <a:t>Epoch: one run through the training set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F97629-06F7-5053-AB5E-0F4EA87D0EFA}"/>
              </a:ext>
            </a:extLst>
          </p:cNvPr>
          <p:cNvCxnSpPr/>
          <p:nvPr/>
        </p:nvCxnSpPr>
        <p:spPr>
          <a:xfrm flipH="1" flipV="1">
            <a:off x="4800600" y="2057400"/>
            <a:ext cx="1143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96FE7B-F190-2D5A-3DDC-3BC4CF9478D6}"/>
              </a:ext>
            </a:extLst>
          </p:cNvPr>
          <p:cNvCxnSpPr>
            <a:cxnSpLocks/>
          </p:cNvCxnSpPr>
          <p:nvPr/>
        </p:nvCxnSpPr>
        <p:spPr>
          <a:xfrm flipH="1" flipV="1">
            <a:off x="5280872" y="2362200"/>
            <a:ext cx="66272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D6CFC9-51D1-37D3-C7A7-309381A4527C}"/>
              </a:ext>
            </a:extLst>
          </p:cNvPr>
          <p:cNvCxnSpPr>
            <a:cxnSpLocks/>
          </p:cNvCxnSpPr>
          <p:nvPr/>
        </p:nvCxnSpPr>
        <p:spPr>
          <a:xfrm flipH="1" flipV="1">
            <a:off x="5105402" y="2565283"/>
            <a:ext cx="838198" cy="62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4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9469-8A23-8F98-7790-B1937D1A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63B2-3564-91E6-C1CD-D7D32600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F2500-BB93-ED88-04BE-50B41B50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4462943" cy="362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1AFB6-2BB2-387F-0CD6-C35C453004D6}"/>
              </a:ext>
            </a:extLst>
          </p:cNvPr>
          <p:cNvSpPr txBox="1"/>
          <p:nvPr/>
        </p:nvSpPr>
        <p:spPr>
          <a:xfrm>
            <a:off x="6324601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Zhang uses fixed learning rate </a:t>
            </a:r>
          </a:p>
          <a:p>
            <a:endParaRPr lang="en-US" dirty="0"/>
          </a:p>
          <a:p>
            <a:r>
              <a:rPr lang="en-US" dirty="0"/>
              <a:t>Plots show error over iterations for several rates</a:t>
            </a:r>
          </a:p>
        </p:txBody>
      </p:sp>
    </p:spTree>
    <p:extLst>
      <p:ext uri="{BB962C8B-B14F-4D97-AF65-F5344CB8AC3E}">
        <p14:creationId xmlns:p14="http://schemas.microsoft.com/office/powerpoint/2010/main" val="234992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DACE-A3C9-7B28-DF24-49F1EAB7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SGD vs. Full Batch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5C8C5-E45E-549F-3D00-FD9FE76359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1816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Mini-batch is faster</a:t>
                </a:r>
              </a:p>
              <a:p>
                <a:pPr lvl="1"/>
                <a:r>
                  <a:rPr lang="en-US" dirty="0"/>
                  <a:t>Time to compute gradient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batch size B, but standard error of gradient direction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batch size of 10000 vs 100 will take 100 times longer but reduce standard deviation by factor of 10</a:t>
                </a:r>
              </a:p>
              <a:p>
                <a:r>
                  <a:rPr lang="en-US" dirty="0"/>
                  <a:t>Full batch is more stable, but the instability of SGD can help escape local minima</a:t>
                </a:r>
              </a:p>
              <a:p>
                <a:r>
                  <a:rPr lang="en-US" dirty="0"/>
                  <a:t>We’ll discuss enhancements to SGD, such as momentum later</a:t>
                </a:r>
              </a:p>
              <a:p>
                <a:r>
                  <a:rPr lang="en-US" dirty="0"/>
                  <a:t>SGD training is highly parallelizable (good for GPU processing)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5C8C5-E45E-549F-3D00-FD9FE76359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181600" cy="5486400"/>
              </a:xfrm>
              <a:blipFill>
                <a:blip r:embed="rId2"/>
                <a:stretch>
                  <a:fillRect l="-1647" t="-2111" r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E8069497-24A7-26D0-D090-D9B43DF6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6015651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A69F8-8DBD-1441-E574-5E0CDE4C4CA4}"/>
              </a:ext>
            </a:extLst>
          </p:cNvPr>
          <p:cNvSpPr txBox="1"/>
          <p:nvPr/>
        </p:nvSpPr>
        <p:spPr>
          <a:xfrm>
            <a:off x="8228320" y="3741092"/>
            <a:ext cx="3963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https://medium.com/analytics-vidhya/gradient-descent-vs-stochastic-gd-vs-mini-batch-sgd-fbd3a2cb4ba4</a:t>
            </a:r>
          </a:p>
        </p:txBody>
      </p:sp>
    </p:spTree>
    <p:extLst>
      <p:ext uri="{BB962C8B-B14F-4D97-AF65-F5344CB8AC3E}">
        <p14:creationId xmlns:p14="http://schemas.microsoft.com/office/powerpoint/2010/main" val="4169344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A7D3-D1E6-9A7A-2AE4-EE748358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Pegasos</a:t>
            </a:r>
            <a:r>
              <a:rPr lang="en-US" dirty="0"/>
              <a:t>: take-ways and surprising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B7F1-A4E1-7AF0-4D98-5170B31F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SGD is very simple and effective optimization algorithm – step toward better solution based on a small sample of training data</a:t>
            </a:r>
          </a:p>
          <a:p>
            <a:endParaRPr lang="en-US" dirty="0"/>
          </a:p>
          <a:p>
            <a:r>
              <a:rPr lang="en-US" dirty="0"/>
              <a:t>Not very sensitive to mini-batch size (but larger batches can be much faster with GPU parallel processing)</a:t>
            </a:r>
          </a:p>
          <a:p>
            <a:endParaRPr lang="en-US" dirty="0"/>
          </a:p>
          <a:p>
            <a:r>
              <a:rPr lang="en-US" dirty="0"/>
              <a:t>The same learning schedule is effective across several problems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i="1" dirty="0"/>
              <a:t>larger training set </a:t>
            </a:r>
            <a:r>
              <a:rPr lang="en-US" dirty="0"/>
              <a:t>makes it </a:t>
            </a:r>
            <a:r>
              <a:rPr lang="en-US" i="1" dirty="0"/>
              <a:t>faster</a:t>
            </a:r>
            <a:r>
              <a:rPr lang="en-US" dirty="0"/>
              <a:t> to obtain the same test performance</a:t>
            </a:r>
          </a:p>
        </p:txBody>
      </p:sp>
    </p:spTree>
    <p:extLst>
      <p:ext uri="{BB962C8B-B14F-4D97-AF65-F5344CB8AC3E}">
        <p14:creationId xmlns:p14="http://schemas.microsoft.com/office/powerpoint/2010/main" val="428429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F5EF-FC97-4316-64AA-B83466B6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C629-0B81-2C19-50E9-5EEB3B22A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True or False:</a:t>
            </a:r>
            <a:endParaRPr lang="en-US" sz="4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Unlike SVM, linear logistic regression loss always adds a non-zero penalty over all training data points. 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PEGASUS algorithm computes the gradient for the optimization algorithm using only one sample out of the training data points – instead of using the whole dataset – thus increasing its computational efficiency. </a:t>
            </a:r>
            <a:endParaRPr lang="en-US" sz="3600" dirty="0"/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PEGASUS has the disadvantage that the larger the training dataset, the slower it can be optimized to reach a particular test error.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of these algorithms’ objective functions have a single local optimum?</a:t>
            </a:r>
          </a:p>
          <a:p>
            <a:pPr lvl="1"/>
            <a:r>
              <a:rPr lang="en-US" sz="2000" dirty="0"/>
              <a:t>Logistic regression, linear regression, linear SVM, kernelized SVM, EM algorithm, K-means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BECDE-EA9E-92EC-54A0-DCAFA9877657}"/>
              </a:ext>
            </a:extLst>
          </p:cNvPr>
          <p:cNvSpPr txBox="1"/>
          <p:nvPr/>
        </p:nvSpPr>
        <p:spPr>
          <a:xfrm>
            <a:off x="5257800" y="68253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http://tinyurl.com/cs441sgd</a:t>
            </a:r>
            <a:r>
              <a:rPr lang="en-US" sz="3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2DA09-CA93-25CF-47FA-370D10473D8A}"/>
              </a:ext>
            </a:extLst>
          </p:cNvPr>
          <p:cNvSpPr txBox="1"/>
          <p:nvPr/>
        </p:nvSpPr>
        <p:spPr>
          <a:xfrm>
            <a:off x="5163523" y="697331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(participation in all remaining forms worth total of 20 points)</a:t>
            </a:r>
          </a:p>
        </p:txBody>
      </p:sp>
    </p:spTree>
    <p:extLst>
      <p:ext uri="{BB962C8B-B14F-4D97-AF65-F5344CB8AC3E}">
        <p14:creationId xmlns:p14="http://schemas.microsoft.com/office/powerpoint/2010/main" val="105042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D307-AF45-F928-BDF7-1D7B0DE7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42AF4-12A2-8021-DC56-4996BC40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7131"/>
            <a:ext cx="5522098" cy="4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B05FB-39CE-8FC3-6171-A21952AF99CF}"/>
              </a:ext>
            </a:extLst>
          </p:cNvPr>
          <p:cNvSpPr txBox="1"/>
          <p:nvPr/>
        </p:nvSpPr>
        <p:spPr>
          <a:xfrm>
            <a:off x="1524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 source: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 440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01BFA-0786-2FE1-B078-E67FA7FFE161}"/>
              </a:ext>
            </a:extLst>
          </p:cNvPr>
          <p:cNvSpPr txBox="1"/>
          <p:nvPr/>
        </p:nvSpPr>
        <p:spPr>
          <a:xfrm>
            <a:off x="4557606" y="1300004"/>
            <a:ext cx="671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Perceptron = </a:t>
            </a:r>
            <a:r>
              <a:rPr lang="en-US" dirty="0" err="1"/>
              <a:t>thresholded</a:t>
            </a:r>
            <a:r>
              <a:rPr lang="en-US" dirty="0"/>
              <a:t> linear prediction model for classification</a:t>
            </a:r>
          </a:p>
          <a:p>
            <a:endParaRPr lang="en-US" dirty="0"/>
          </a:p>
          <a:p>
            <a:r>
              <a:rPr lang="en-US" dirty="0"/>
              <a:t>Very similar to linear logistic regression, though perceptron does not imply a particular error or training objective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FA9276-104A-15E8-CC83-73E3F1FF17CF}"/>
              </a:ext>
            </a:extLst>
          </p:cNvPr>
          <p:cNvCxnSpPr/>
          <p:nvPr/>
        </p:nvCxnSpPr>
        <p:spPr>
          <a:xfrm>
            <a:off x="5486400" y="3581400"/>
            <a:ext cx="6096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B11635-A5BF-B6FB-EA90-1C63A3FC88B1}"/>
              </a:ext>
            </a:extLst>
          </p:cNvPr>
          <p:cNvSpPr txBox="1"/>
          <p:nvPr/>
        </p:nvSpPr>
        <p:spPr>
          <a:xfrm>
            <a:off x="6120384" y="4864608"/>
            <a:ext cx="438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sgn</a:t>
            </a:r>
            <a:r>
              <a:rPr lang="en-US" dirty="0"/>
              <a:t> returns -1 for negative inputs and +1 for positive inputs</a:t>
            </a:r>
          </a:p>
        </p:txBody>
      </p:sp>
    </p:spTree>
    <p:extLst>
      <p:ext uri="{BB962C8B-B14F-4D97-AF65-F5344CB8AC3E}">
        <p14:creationId xmlns:p14="http://schemas.microsoft.com/office/powerpoint/2010/main" val="816904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22B0-6F2A-77DC-6E15-EE5EE959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Update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ACE1B-A69D-26B6-F330-EEEB3783D4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Prediction: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…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Error: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take a step to decrease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ACE1B-A69D-26B6-F330-EEEB3783D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56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1277A28-4BE9-3510-011F-44FF4F6B465C}"/>
              </a:ext>
            </a:extLst>
          </p:cNvPr>
          <p:cNvSpPr txBox="1"/>
          <p:nvPr/>
        </p:nvSpPr>
        <p:spPr>
          <a:xfrm>
            <a:off x="1829694" y="248081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073CC7-6E06-482A-E929-7E8395B0CEEE}"/>
              </a:ext>
            </a:extLst>
          </p:cNvPr>
          <p:cNvCxnSpPr/>
          <p:nvPr/>
        </p:nvCxnSpPr>
        <p:spPr>
          <a:xfrm flipV="1">
            <a:off x="2795562" y="2360676"/>
            <a:ext cx="2286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18975E-8260-366C-303C-B0AA5B0F1FEE}"/>
              </a:ext>
            </a:extLst>
          </p:cNvPr>
          <p:cNvSpPr txBox="1"/>
          <p:nvPr/>
        </p:nvSpPr>
        <p:spPr>
          <a:xfrm>
            <a:off x="3738798" y="25146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4F624E-AF2E-50DB-D01D-3BE96D62F9C7}"/>
              </a:ext>
            </a:extLst>
          </p:cNvPr>
          <p:cNvCxnSpPr>
            <a:cxnSpLocks/>
          </p:cNvCxnSpPr>
          <p:nvPr/>
        </p:nvCxnSpPr>
        <p:spPr>
          <a:xfrm flipH="1" flipV="1">
            <a:off x="4027206" y="2373118"/>
            <a:ext cx="98877" cy="203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B06BC8-B8E5-E719-1CB9-C65F9B99DCC2}"/>
                  </a:ext>
                </a:extLst>
              </p:cNvPr>
              <p:cNvSpPr txBox="1"/>
              <p:nvPr/>
            </p:nvSpPr>
            <p:spPr>
              <a:xfrm>
                <a:off x="7315200" y="3188732"/>
                <a:ext cx="3243901" cy="1247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Chain Rule: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then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B06BC8-B8E5-E719-1CB9-C65F9B99D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188732"/>
                <a:ext cx="3243901" cy="1247842"/>
              </a:xfrm>
              <a:prstGeom prst="rect">
                <a:avLst/>
              </a:prstGeom>
              <a:blipFill>
                <a:blip r:embed="rId3"/>
                <a:stretch>
                  <a:fillRect l="-2820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0234923-CE0D-151F-7B07-C079503733A2}"/>
              </a:ext>
            </a:extLst>
          </p:cNvPr>
          <p:cNvSpPr txBox="1"/>
          <p:nvPr/>
        </p:nvSpPr>
        <p:spPr>
          <a:xfrm>
            <a:off x="3218371" y="631733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 rate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EE5429-5B6C-1EB2-706B-7F48CC1DF893}"/>
              </a:ext>
            </a:extLst>
          </p:cNvPr>
          <p:cNvCxnSpPr>
            <a:cxnSpLocks/>
          </p:cNvCxnSpPr>
          <p:nvPr/>
        </p:nvCxnSpPr>
        <p:spPr>
          <a:xfrm flipH="1" flipV="1">
            <a:off x="3318540" y="6055638"/>
            <a:ext cx="377160" cy="26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B88886-D82E-8AE9-BCD4-230F02193F99}"/>
              </a:ext>
            </a:extLst>
          </p:cNvPr>
          <p:cNvCxnSpPr>
            <a:cxnSpLocks/>
          </p:cNvCxnSpPr>
          <p:nvPr/>
        </p:nvCxnSpPr>
        <p:spPr>
          <a:xfrm flipV="1">
            <a:off x="2513295" y="6001147"/>
            <a:ext cx="461040" cy="316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6BA08D4-C4B1-8645-422D-13588A8217D9}"/>
              </a:ext>
            </a:extLst>
          </p:cNvPr>
          <p:cNvSpPr txBox="1"/>
          <p:nvPr/>
        </p:nvSpPr>
        <p:spPr>
          <a:xfrm>
            <a:off x="779681" y="63271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error </a:t>
            </a:r>
            <a:r>
              <a:rPr lang="en-US" i="1" dirty="0"/>
              <a:t>lower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5D958-2C42-0239-3D1A-B77AC441994C}"/>
              </a:ext>
            </a:extLst>
          </p:cNvPr>
          <p:cNvSpPr txBox="1"/>
          <p:nvPr/>
        </p:nvSpPr>
        <p:spPr>
          <a:xfrm>
            <a:off x="7315200" y="5756831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2 is folded into the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20222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22B0-6F2A-77DC-6E15-EE5EE959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Optimization by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ACE1B-A69D-26B6-F330-EEEB3783D4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Randomly initialize weights, e.g. w ~ </a:t>
                </a:r>
                <a:r>
                  <a:rPr lang="en-US" dirty="0" err="1"/>
                  <a:t>Gaus</a:t>
                </a:r>
                <a:r>
                  <a:rPr lang="en-US" dirty="0"/>
                  <a:t>(mu=0, std=0.05)</a:t>
                </a:r>
              </a:p>
              <a:p>
                <a:pPr marL="0" indent="0">
                  <a:buNone/>
                </a:pPr>
                <a:r>
                  <a:rPr lang="en-US" dirty="0"/>
                  <a:t>For each 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Split data into batches	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For each 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For each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marL="0" indent="0" defTabSz="144463">
                  <a:buNone/>
                  <a:tabLst>
                    <a:tab pos="914400" algn="l"/>
                  </a:tabLst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ACE1B-A69D-26B6-F330-EEEB3783D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  <a:blipFill>
                <a:blip r:embed="rId2"/>
                <a:stretch>
                  <a:fillRect l="-138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3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22B0-6F2A-77DC-6E15-EE5EE959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different loss, the update changes accordingly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ACE1B-A69D-26B6-F330-EEEB3783D4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Logistic loss: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…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𝑦𝑓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ACE1B-A69D-26B6-F330-EEEB3783D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  <a:blipFill>
                <a:blip r:embed="rId2"/>
                <a:stretch>
                  <a:fillRect l="-138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1B791B-7F45-867B-9CFE-F52CE81BF3AF}"/>
              </a:ext>
            </a:extLst>
          </p:cNvPr>
          <p:cNvCxnSpPr>
            <a:cxnSpLocks/>
          </p:cNvCxnSpPr>
          <p:nvPr/>
        </p:nvCxnSpPr>
        <p:spPr>
          <a:xfrm flipV="1">
            <a:off x="2513295" y="6001147"/>
            <a:ext cx="461040" cy="316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8BB169-836D-B1D4-F1FA-80C1ECBCE2B2}"/>
              </a:ext>
            </a:extLst>
          </p:cNvPr>
          <p:cNvSpPr txBox="1"/>
          <p:nvPr/>
        </p:nvSpPr>
        <p:spPr>
          <a:xfrm>
            <a:off x="779681" y="6327100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 –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y|x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increase 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y|x</a:t>
            </a:r>
            <a:r>
              <a:rPr lang="en-US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77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830E8-F48C-DCB6-100E-C5FD9F547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F224-8482-42E9-E670-F2A6875B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optimization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403C07-72A6-1E75-9C85-5D5F2DF45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426986"/>
              </p:ext>
            </p:extLst>
          </p:nvPr>
        </p:nvGraphicFramePr>
        <p:xfrm>
          <a:off x="285750" y="934872"/>
          <a:ext cx="11620500" cy="4704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3450157908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371711199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166788116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537861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Solution Depends on Initialization or Randomized Optimization?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Optimization Strategy is Important to Effectiveness?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9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Coordinate Descent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1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9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6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Linear 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6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Kernelized SVM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6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Coordinate Descent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4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MLPs, Deep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Iterative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2524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E8EE31-5720-F982-6AB6-C279C62A0960}"/>
              </a:ext>
            </a:extLst>
          </p:cNvPr>
          <p:cNvSpPr txBox="1"/>
          <p:nvPr/>
        </p:nvSpPr>
        <p:spPr>
          <a:xfrm>
            <a:off x="572069" y="5791200"/>
            <a:ext cx="1144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methods we learned so far, one optimizer may be faster or more memory efficient than other, but they will generally be able to achieve similar solutions.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MLPs and deep networks, optimization is an important part of design.</a:t>
            </a:r>
          </a:p>
        </p:txBody>
      </p:sp>
    </p:spTree>
    <p:extLst>
      <p:ext uri="{BB962C8B-B14F-4D97-AF65-F5344CB8AC3E}">
        <p14:creationId xmlns:p14="http://schemas.microsoft.com/office/powerpoint/2010/main" val="263480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C5D0-B80F-3FC1-4EB5-C0888A10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Is a perceptron enough?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3E3124-499E-E755-2A3F-5FFECF50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4" y="2584429"/>
            <a:ext cx="3736466" cy="36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5DE9B05-E755-8107-BE61-2CCD2CACD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47" y="2562820"/>
            <a:ext cx="3748338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23CFC27-DAB0-2289-935F-87D97FF8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05" y="2503885"/>
            <a:ext cx="3881797" cy="37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FDB31-8ACF-BDA2-6F65-5B475012895E}"/>
              </a:ext>
            </a:extLst>
          </p:cNvPr>
          <p:cNvSpPr txBox="1"/>
          <p:nvPr/>
        </p:nvSpPr>
        <p:spPr>
          <a:xfrm>
            <a:off x="2153254" y="2135620"/>
            <a:ext cx="788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of these can a perceptron solve (fit with zero training error)?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EDAB6-9152-BBDD-8870-5F6EAD79B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15BE-B2F1-6B4F-6BE4-8AD252EF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8F3A-FECF-DB46-BDBF-817A83A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https://colab.research.google.com/drive/1nKNJyolqgzW53Rz59M2BZtyQM8bbrExb?usp=sharing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406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C5D0-B80F-3FC1-4EB5-C0888A10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Perceptron is often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10B7-578C-0B9D-83EA-47B23667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Perceptron is linear, but we often need a non-linear prediction function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FDB31-8ACF-BDA2-6F65-5B475012895E}"/>
              </a:ext>
            </a:extLst>
          </p:cNvPr>
          <p:cNvSpPr txBox="1"/>
          <p:nvPr/>
        </p:nvSpPr>
        <p:spPr>
          <a:xfrm>
            <a:off x="2153254" y="2135620"/>
            <a:ext cx="788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of these can a perceptron solve (fit with zero training error)?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731E5-B5DA-8B3F-C882-BDA737CCABD3}"/>
              </a:ext>
            </a:extLst>
          </p:cNvPr>
          <p:cNvSpPr txBox="1"/>
          <p:nvPr/>
        </p:nvSpPr>
        <p:spPr>
          <a:xfrm>
            <a:off x="1752600" y="6174862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D2001-8EFA-8328-A4D9-8053C8C89045}"/>
              </a:ext>
            </a:extLst>
          </p:cNvPr>
          <p:cNvSpPr txBox="1"/>
          <p:nvPr/>
        </p:nvSpPr>
        <p:spPr>
          <a:xfrm>
            <a:off x="6127865" y="6153253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E0397-2BEF-7414-C4E2-512E34B058B3}"/>
              </a:ext>
            </a:extLst>
          </p:cNvPr>
          <p:cNvSpPr txBox="1"/>
          <p:nvPr/>
        </p:nvSpPr>
        <p:spPr>
          <a:xfrm>
            <a:off x="9430502" y="6174862"/>
            <a:ext cx="201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even close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0BD40B-AD7C-8CEE-FF96-C2D53175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" y="2713879"/>
            <a:ext cx="3751213" cy="33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0C3701-1844-514F-F666-25AA5D73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6" y="2717011"/>
            <a:ext cx="3833483" cy="34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BB4C4A1-89D4-F16B-ACB5-E9C9B887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19400"/>
            <a:ext cx="3718200" cy="33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79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4293-AFEB-F299-8A37-8CB9B704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B6341-147C-30C4-4446-5128F588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r>
              <a:rPr lang="en-US" dirty="0"/>
              <a:t>Which of these are true about gradient descent or SGD?</a:t>
            </a:r>
          </a:p>
          <a:p>
            <a:pPr lvl="1"/>
            <a:r>
              <a:rPr lang="en-US" dirty="0"/>
              <a:t>Full-batch gradient descent (GD) guarantees an improvement in the objective at every step</a:t>
            </a:r>
          </a:p>
          <a:p>
            <a:pPr lvl="1"/>
            <a:r>
              <a:rPr lang="en-US" dirty="0"/>
              <a:t>GD offers more stable progression toward the objective than mini-batch SGD</a:t>
            </a:r>
          </a:p>
          <a:p>
            <a:pPr lvl="1"/>
            <a:r>
              <a:rPr lang="en-US" dirty="0"/>
              <a:t>SGD is able to reach better solutions for linear models than GD</a:t>
            </a:r>
          </a:p>
          <a:p>
            <a:pPr lvl="1"/>
            <a:r>
              <a:rPr lang="en-US" dirty="0"/>
              <a:t>SGD optimization tends to be faster than GD</a:t>
            </a:r>
          </a:p>
          <a:p>
            <a:pPr lvl="1"/>
            <a:r>
              <a:rPr lang="en-US" dirty="0"/>
              <a:t>SGD is better at escaping local minima than GD</a:t>
            </a:r>
          </a:p>
          <a:p>
            <a:pPr lvl="1"/>
            <a:r>
              <a:rPr lang="en-US" dirty="0"/>
              <a:t>Understanding SGD is critical for deep learning, even if you don’t care about efficiency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68730-F224-B865-6BC2-A0D10B454D9E}"/>
              </a:ext>
            </a:extLst>
          </p:cNvPr>
          <p:cNvSpPr txBox="1"/>
          <p:nvPr/>
        </p:nvSpPr>
        <p:spPr>
          <a:xfrm>
            <a:off x="5257800" y="68253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http://tinyurl.com/cs441sgd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243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Tuesday: Recap and review for midterm</a:t>
            </a:r>
          </a:p>
          <a:p>
            <a:r>
              <a:rPr lang="en-US" dirty="0"/>
              <a:t>Thursday: Exam – no lecture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B1A0-863C-2D15-65DC-AD2A2E76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0037-8E32-958E-6224-B41CA6FF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99822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Batch gradient descent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PEGASOS: Stochastic Gradient Descent for SVM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Perceptrons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3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20EC-C91F-DE98-3845-167D8489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6B73-3E63-3ADE-3809-0943C8CF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gradient_descent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(f’(x), x0,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niter)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x = x0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for t in range(niter):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–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*f’(x)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</a:t>
            </a:r>
          </a:p>
        </p:txBody>
      </p:sp>
    </p:spTree>
    <p:extLst>
      <p:ext uri="{BB962C8B-B14F-4D97-AF65-F5344CB8AC3E}">
        <p14:creationId xmlns:p14="http://schemas.microsoft.com/office/powerpoint/2010/main" val="122755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91CF3-4792-5444-C5A6-57ABFD7A7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4BFD-0A7B-FD06-B6A2-7CC99C03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E953-4BAE-CE3E-073D-23392B9A9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gradient_descent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(f’(x), x0,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niter)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x = x0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for t in range(niter):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–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*f’(x)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F2D5B5-65E9-B5E4-E83E-C13453C61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50000"/>
          <a:stretch/>
        </p:blipFill>
        <p:spPr bwMode="auto">
          <a:xfrm>
            <a:off x="7924800" y="3429000"/>
            <a:ext cx="3962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1B022-6FC0-9963-DF14-C78BB14CDA57}"/>
              </a:ext>
            </a:extLst>
          </p:cNvPr>
          <p:cNvSpPr txBox="1"/>
          <p:nvPr/>
        </p:nvSpPr>
        <p:spPr>
          <a:xfrm>
            <a:off x="152400" y="6206518"/>
            <a:ext cx="609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https://towardsdatascience.com/gradient-descent-algorithm-a-deep-dive-cf04e8115f21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D2C11-8E84-82DB-D94A-04CABAC0D63C}"/>
                  </a:ext>
                </a:extLst>
              </p:cNvPr>
              <p:cNvSpPr txBox="1"/>
              <p:nvPr/>
            </p:nvSpPr>
            <p:spPr>
              <a:xfrm>
                <a:off x="4985488" y="4419600"/>
                <a:ext cx="291201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D2C11-8E84-82DB-D94A-04CABAC0D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88" y="4419600"/>
                <a:ext cx="2912016" cy="1200329"/>
              </a:xfrm>
              <a:prstGeom prst="rect">
                <a:avLst/>
              </a:prstGeom>
              <a:blipFill>
                <a:blip r:embed="rId4"/>
                <a:stretch>
                  <a:fillRect l="-3347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41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2659A-54F6-6797-2AF2-161FD9B0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0FFE-66AE-CD98-614F-D902E8C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90C0-01F7-3349-7507-4B10538A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gradient_descent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(f’(x), x0,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niter)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x = x0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for t in range(niter):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–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*f’(x)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C7C2D4-F9DB-833C-ADB3-9B0BC7C66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6350"/>
          <a:stretch/>
        </p:blipFill>
        <p:spPr bwMode="auto">
          <a:xfrm>
            <a:off x="7696200" y="3276600"/>
            <a:ext cx="419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96FC3-ABD2-86D4-F652-B55E5B1F125E}"/>
              </a:ext>
            </a:extLst>
          </p:cNvPr>
          <p:cNvSpPr txBox="1"/>
          <p:nvPr/>
        </p:nvSpPr>
        <p:spPr>
          <a:xfrm>
            <a:off x="152400" y="6206518"/>
            <a:ext cx="609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https://towardsdatascience.com/gradient-descent-algorithm-a-deep-dive-cf04e8115f21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C67C4B-7DF3-EC25-4287-B2B48A560530}"/>
                  </a:ext>
                </a:extLst>
              </p:cNvPr>
              <p:cNvSpPr txBox="1"/>
              <p:nvPr/>
            </p:nvSpPr>
            <p:spPr>
              <a:xfrm>
                <a:off x="4985488" y="4419600"/>
                <a:ext cx="296857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Example: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C67C4B-7DF3-EC25-4287-B2B48A560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88" y="4419600"/>
                <a:ext cx="2968570" cy="1200329"/>
              </a:xfrm>
              <a:prstGeom prst="rect">
                <a:avLst/>
              </a:prstGeom>
              <a:blipFill>
                <a:blip r:embed="rId4"/>
                <a:stretch>
                  <a:fillRect l="-3285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13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BC23-E9EE-F06B-9F12-1BA737781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B59-5B11-9DA2-12E1-A8FD936B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challenge cases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D17674-30D4-2AE5-F4F5-DD28DE97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2" y="920327"/>
            <a:ext cx="5143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BEB51-2558-1733-5DB7-4CBF1E964218}"/>
              </a:ext>
            </a:extLst>
          </p:cNvPr>
          <p:cNvSpPr txBox="1"/>
          <p:nvPr/>
        </p:nvSpPr>
        <p:spPr>
          <a:xfrm>
            <a:off x="381000" y="4809918"/>
            <a:ext cx="638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Saddle points </a:t>
            </a:r>
            <a:r>
              <a:rPr lang="en-US" dirty="0"/>
              <a:t>(gradient = 0 in some parts of solution space)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224F1-1011-2C3B-BD63-2F6697F8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80" y="1411896"/>
            <a:ext cx="5133195" cy="335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74744-8585-1A34-30B8-7AB232343D41}"/>
              </a:ext>
            </a:extLst>
          </p:cNvPr>
          <p:cNvSpPr txBox="1"/>
          <p:nvPr/>
        </p:nvSpPr>
        <p:spPr>
          <a:xfrm>
            <a:off x="6122894" y="6528735"/>
            <a:ext cx="6097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Fig: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https://www.mltut.com/stochastic-gradient-descent-a-super-easy-complete-guide/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61429-A62C-4B16-ECFD-F216AB5B89CF}"/>
              </a:ext>
            </a:extLst>
          </p:cNvPr>
          <p:cNvSpPr txBox="1"/>
          <p:nvPr/>
        </p:nvSpPr>
        <p:spPr>
          <a:xfrm>
            <a:off x="0" y="6528198"/>
            <a:ext cx="68592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Example: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https://towardsdatascience.com/gradient-descent-algorithm-a-deep-dive-cf04e8115f21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6F747-9082-38CE-CF12-9A4467205676}"/>
              </a:ext>
            </a:extLst>
          </p:cNvPr>
          <p:cNvSpPr txBox="1"/>
          <p:nvPr/>
        </p:nvSpPr>
        <p:spPr>
          <a:xfrm>
            <a:off x="7696200" y="471908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Multiple local minima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5FEFF-EF1D-EC4F-D8E2-46CA02AA1E5B}"/>
              </a:ext>
            </a:extLst>
          </p:cNvPr>
          <p:cNvSpPr txBox="1"/>
          <p:nvPr/>
        </p:nvSpPr>
        <p:spPr>
          <a:xfrm>
            <a:off x="457200" y="5525774"/>
            <a:ext cx="1053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models we’ve learned so far (e.g., SVM, logistic regression, linear regression) are convex, so they don’t have these challenges.</a:t>
            </a:r>
          </a:p>
        </p:txBody>
      </p:sp>
    </p:spTree>
    <p:extLst>
      <p:ext uri="{BB962C8B-B14F-4D97-AF65-F5344CB8AC3E}">
        <p14:creationId xmlns:p14="http://schemas.microsoft.com/office/powerpoint/2010/main" val="260060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5D41-AE5D-EDA9-E91D-D131BD50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Visualization with Local Minima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F8EB8-7940-667F-2EDE-7357125C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43FDB3-B525-A803-04B9-D61685CF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01713"/>
            <a:ext cx="68199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87427-3E12-F474-3163-2B0A5C53BF52}"/>
              </a:ext>
            </a:extLst>
          </p:cNvPr>
          <p:cNvSpPr txBox="1"/>
          <p:nvPr/>
        </p:nvSpPr>
        <p:spPr>
          <a:xfrm>
            <a:off x="152400" y="64886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</a:t>
            </a:r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69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96105</TotalTime>
  <Words>1800</Words>
  <Application>Microsoft Office PowerPoint</Application>
  <PresentationFormat>Widescreen</PresentationFormat>
  <Paragraphs>310</Paragraphs>
  <Slides>34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Wingdings</vt:lpstr>
      <vt:lpstr>Office Theme</vt:lpstr>
      <vt:lpstr>Optimization and Stochastic Gradient Descent</vt:lpstr>
      <vt:lpstr>Machine learning optimization</vt:lpstr>
      <vt:lpstr>Machine learning optimization</vt:lpstr>
      <vt:lpstr>This lecture</vt:lpstr>
      <vt:lpstr>Gradient descent</vt:lpstr>
      <vt:lpstr>Gradient descent</vt:lpstr>
      <vt:lpstr>Gradient descent</vt:lpstr>
      <vt:lpstr>Gradient descent challenge cases</vt:lpstr>
      <vt:lpstr>Gradient Descent Visualization with Local Minima</vt:lpstr>
      <vt:lpstr>Learning rates and learning schedules</vt:lpstr>
      <vt:lpstr>SVM Formulation</vt:lpstr>
      <vt:lpstr>Gradient descent with SVM</vt:lpstr>
      <vt:lpstr>Pegasos: Primal Estimated sub-GrAdient SOlver for SVM (2011)</vt:lpstr>
      <vt:lpstr>Pegasos algorithm: Stochastic Gradient Descent (SGD)</vt:lpstr>
      <vt:lpstr>Pegasos with mini-batch</vt:lpstr>
      <vt:lpstr>SGD applies to many losses</vt:lpstr>
      <vt:lpstr>SGD is fast compared to other optimization approaches</vt:lpstr>
      <vt:lpstr>Experiments with Linear SVM</vt:lpstr>
      <vt:lpstr>Experiments using Gaussian kernel SVM (see paper for kernelized Pegasos algorithm)</vt:lpstr>
      <vt:lpstr>Effect of mini-batch size</vt:lpstr>
      <vt:lpstr>Effect of sampling procedure: randomly ordered  epochs is best</vt:lpstr>
      <vt:lpstr>Learning rate comparison</vt:lpstr>
      <vt:lpstr>Mini-Batch SGD vs. Full Batch Gradient Descent</vt:lpstr>
      <vt:lpstr>Pegasos: take-ways and surprising facts</vt:lpstr>
      <vt:lpstr>Review questions</vt:lpstr>
      <vt:lpstr>Perceptron</vt:lpstr>
      <vt:lpstr>Perceptron Update Rule</vt:lpstr>
      <vt:lpstr>Perceptron Optimization by SGD</vt:lpstr>
      <vt:lpstr>With different loss, the update changes accordingly</vt:lpstr>
      <vt:lpstr>Is a perceptron enough?</vt:lpstr>
      <vt:lpstr>Demo</vt:lpstr>
      <vt:lpstr>Perceptron is often not enough</vt:lpstr>
      <vt:lpstr>Review questions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252</cp:revision>
  <cp:lastPrinted>2023-01-18T22:14:20Z</cp:lastPrinted>
  <dcterms:created xsi:type="dcterms:W3CDTF">2009-12-16T02:55:56Z</dcterms:created>
  <dcterms:modified xsi:type="dcterms:W3CDTF">2024-02-29T14:54:45Z</dcterms:modified>
</cp:coreProperties>
</file>