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420" r:id="rId4"/>
    <p:sldId id="421" r:id="rId5"/>
    <p:sldId id="422" r:id="rId6"/>
    <p:sldId id="423" r:id="rId7"/>
    <p:sldId id="424" r:id="rId8"/>
    <p:sldId id="416" r:id="rId9"/>
    <p:sldId id="409" r:id="rId10"/>
    <p:sldId id="431" r:id="rId11"/>
    <p:sldId id="419" r:id="rId12"/>
    <p:sldId id="432" r:id="rId13"/>
    <p:sldId id="415" r:id="rId14"/>
    <p:sldId id="425" r:id="rId15"/>
    <p:sldId id="426" r:id="rId16"/>
    <p:sldId id="427" r:id="rId17"/>
    <p:sldId id="428" r:id="rId18"/>
    <p:sldId id="377" r:id="rId19"/>
    <p:sldId id="386" r:id="rId2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96" d="100"/>
          <a:sy n="96" d="100"/>
        </p:scale>
        <p:origin x="96" y="900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datasets/toy_dataset.html#diabetes-dataset" TargetMode="External"/><Relationship Id="rId2" Type="http://schemas.openxmlformats.org/officeDocument/2006/relationships/hyperlink" Target="https://colab.research.google.com/drive/1Ynt9ccEoKXI3WONZ9IC7K-hWdk4D3YA8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nalyticsvidhya.com/blog/2022/11/hyperparameter-tuning-using-randomized-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rtle.ai/learn/how-to-train-your-resnet-5-hyperparameter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712465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Linear Regression and Regularization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DD5C071-01CF-A45D-3EC7-03DFED5A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  <a:endParaRPr lang="en-US" sz="1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A94C-6768-08E2-F4FF-60C97E0B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Linear Regression Walkthrough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F136-2B0B-D2D9-BF29-779D6B4AC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Diabetes Dataset</a:t>
            </a:r>
            <a:r>
              <a:rPr lang="en-US" dirty="0"/>
              <a:t> from </a:t>
            </a:r>
            <a:r>
              <a:rPr lang="en-US" dirty="0" err="1"/>
              <a:t>sklearn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6C50-AD84-AE06-408E-0E94CA1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(2 min) and think/stretch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D3F17-96FB-5430-398A-7FE3ECE34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two features, x1 and x2, that are each predictive of y.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where epsilon is a small amount of Gaussian noise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Suppose we train a linear regressor, giving weights for each feature.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Q: Will the weights of x1 and x2 be similar:</a:t>
                </a:r>
              </a:p>
              <a:p>
                <a:pPr marL="1371600" lvl="2" indent="-514350">
                  <a:buFont typeface="+mj-lt"/>
                  <a:buAutoNum type="alphaLcPeriod"/>
                </a:pPr>
                <a:r>
                  <a:rPr lang="en-US" dirty="0"/>
                  <a:t>under L2-regularized regression?</a:t>
                </a:r>
              </a:p>
              <a:p>
                <a:pPr marL="1371600" lvl="2" indent="-514350">
                  <a:buFont typeface="+mj-lt"/>
                  <a:buAutoNum type="alphaLcPeriod"/>
                </a:pPr>
                <a:r>
                  <a:rPr lang="en-US" dirty="0"/>
                  <a:t>under L1-regularized regression?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D3F17-96FB-5430-398A-7FE3ECE34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34818-8A72-49F3-F9AA-0E9D49E80F03}"/>
                  </a:ext>
                </a:extLst>
              </p:cNvPr>
              <p:cNvSpPr txBox="1"/>
              <p:nvPr/>
            </p:nvSpPr>
            <p:spPr>
              <a:xfrm>
                <a:off x="3049089" y="5205167"/>
                <a:ext cx="6093822" cy="1324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1600" dirty="0"/>
                  <a:t> 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r>
                  <a:rPr lang="en-US" dirty="0"/>
                  <a:t>L2 regularization: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L1 regularization: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34818-8A72-49F3-F9AA-0E9D49E80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89" y="5205167"/>
                <a:ext cx="6093822" cy="1324465"/>
              </a:xfrm>
              <a:prstGeom prst="rect">
                <a:avLst/>
              </a:prstGeom>
              <a:blipFill>
                <a:blip r:embed="rId3"/>
                <a:stretch>
                  <a:fillRect l="-800" t="-27189" b="-47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50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0B4A-7F9B-09D8-32FA-23EA9576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Hyper-parameter selection with multiple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0E02-4949-0584-7A67-6B9BA79C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90601"/>
            <a:ext cx="9733561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Basic methods</a:t>
            </a:r>
          </a:p>
          <a:p>
            <a:pPr lvl="1"/>
            <a:r>
              <a:rPr lang="en-US" dirty="0"/>
              <a:t>Grid search: try all possible combinations</a:t>
            </a:r>
          </a:p>
          <a:p>
            <a:pPr lvl="2"/>
            <a:r>
              <a:rPr lang="en-US" dirty="0"/>
              <a:t>Becomes infeasible for more than two parameters</a:t>
            </a:r>
          </a:p>
          <a:p>
            <a:pPr lvl="1"/>
            <a:r>
              <a:rPr lang="en-US" dirty="0"/>
              <a:t>Line search: optimize each parameter by itself sequentially</a:t>
            </a:r>
          </a:p>
          <a:p>
            <a:pPr lvl="2"/>
            <a:r>
              <a:rPr lang="en-US" dirty="0"/>
              <a:t>Does not account for dependencies between parameters</a:t>
            </a:r>
          </a:p>
          <a:p>
            <a:pPr lvl="1"/>
            <a:r>
              <a:rPr lang="en-US" dirty="0"/>
              <a:t>Randomized search: randomly generate parameters within a range</a:t>
            </a:r>
          </a:p>
          <a:p>
            <a:pPr lvl="2"/>
            <a:r>
              <a:rPr lang="en-US" dirty="0"/>
              <a:t>Often best strategy for 3+ parameters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0899F-D52E-E66D-3C6F-0F7A547D32E2}"/>
              </a:ext>
            </a:extLst>
          </p:cNvPr>
          <p:cNvSpPr txBox="1"/>
          <p:nvPr/>
        </p:nvSpPr>
        <p:spPr>
          <a:xfrm>
            <a:off x="1066800" y="3745521"/>
            <a:ext cx="2446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Article by Prof. Arindam Banerjee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8AD5E-9294-93A9-2220-5C15AFDA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6" y="4435838"/>
            <a:ext cx="9933675" cy="2266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EEAE9C-B300-A775-A8FB-BFB60D285F32}"/>
              </a:ext>
            </a:extLst>
          </p:cNvPr>
          <p:cNvSpPr txBox="1"/>
          <p:nvPr/>
        </p:nvSpPr>
        <p:spPr>
          <a:xfrm>
            <a:off x="3352800" y="6571301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Fig: </a:t>
            </a:r>
            <a:r>
              <a:rPr lang="en-US" sz="1050" dirty="0">
                <a:hlinkClick r:id="rId4"/>
              </a:rPr>
              <a:t>https://myrtle.ai/learn/how-to-train-your-resnet-5-hyperparameters/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71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2BB7-2E37-7D80-B960-FF3EB163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forms of hyper-parameter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689E-3FC9-EC08-74D4-9C754FEF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Cross-validation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Split training set into 5 parts (for 5-fold cross-validation)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on 4/5 and train on remaining fifth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five times, using a different fifth for validation each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hyperparameters based on average validation performance</a:t>
            </a:r>
          </a:p>
          <a:p>
            <a:pPr lvl="1"/>
            <a:r>
              <a:rPr lang="en-US" dirty="0"/>
              <a:t>Useful when you have limited training data</a:t>
            </a:r>
          </a:p>
          <a:p>
            <a:endParaRPr lang="en-US" dirty="0"/>
          </a:p>
          <a:p>
            <a:r>
              <a:rPr lang="en-US" dirty="0"/>
              <a:t>Leave-one-out cross-validation (LOOCV) is an extreme where for N data points, you have N splits (one held out for validation each time)</a:t>
            </a:r>
          </a:p>
        </p:txBody>
      </p:sp>
    </p:spTree>
    <p:extLst>
      <p:ext uri="{BB962C8B-B14F-4D97-AF65-F5344CB8AC3E}">
        <p14:creationId xmlns:p14="http://schemas.microsoft.com/office/powerpoint/2010/main" val="372455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954F-3A15-76EF-2AB5-EAEAF921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CAD7-7447-A4F0-98A4-01E97A7E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you need to transform variables before fitting a linear model</a:t>
            </a:r>
          </a:p>
          <a:p>
            <a:pPr lvl="1"/>
            <a:r>
              <a:rPr lang="en-US" sz="2400" dirty="0"/>
              <a:t>Helpful to plot histograms or distributions of individual features to figure out what transformations might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CE999-49A3-C633-CB23-4A2C3EF3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99" y="2514600"/>
            <a:ext cx="7887801" cy="390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B1C5B-F947-CEB2-18F3-932B48587F28}"/>
              </a:ext>
            </a:extLst>
          </p:cNvPr>
          <p:cNvSpPr txBox="1"/>
          <p:nvPr/>
        </p:nvSpPr>
        <p:spPr>
          <a:xfrm>
            <a:off x="10015739" y="6581001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10141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C435-7BAC-F998-2014-2103DF6B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can be sensitive to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98A86-3C90-9BDB-B4A3-921CDA4C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robust forms that estimate a weight on each sample, e.g. m-estimation</a:t>
            </a:r>
          </a:p>
          <a:p>
            <a:r>
              <a:rPr lang="en-US" dirty="0"/>
              <a:t>Minimizing the sum of absolute error does not have this problem, but is a harder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5B12B-FE10-35F7-8130-424417F0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4394"/>
            <a:ext cx="6979640" cy="3078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87757-32EB-6A43-0D43-414E88FE9B7F}"/>
              </a:ext>
            </a:extLst>
          </p:cNvPr>
          <p:cNvSpPr txBox="1"/>
          <p:nvPr/>
        </p:nvSpPr>
        <p:spPr>
          <a:xfrm>
            <a:off x="9906000" y="6524654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339411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867-95A9-8A3C-194D-58DF138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vs KNN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A011-44A0-A3F4-0F2F-1A24A011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KNN can fit non-linear functions</a:t>
            </a:r>
          </a:p>
          <a:p>
            <a:r>
              <a:rPr lang="en-US" sz="2400" dirty="0"/>
              <a:t>Only linear regression can extrapolate</a:t>
            </a:r>
          </a:p>
          <a:p>
            <a:r>
              <a:rPr lang="en-US" sz="2400" dirty="0"/>
              <a:t>Linear regression is more useful to explain a relationship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082B5-76E4-09F2-BE47-D0E257D1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3505199" y="2514600"/>
            <a:ext cx="4346595" cy="4343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A2B7EB-CFD9-3FA6-9C08-4EFF57B76635}"/>
              </a:ext>
            </a:extLst>
          </p:cNvPr>
          <p:cNvSpPr/>
          <p:nvPr/>
        </p:nvSpPr>
        <p:spPr>
          <a:xfrm>
            <a:off x="4065104" y="3836504"/>
            <a:ext cx="3478696" cy="1789044"/>
          </a:xfrm>
          <a:custGeom>
            <a:avLst/>
            <a:gdLst>
              <a:gd name="connsiteX0" fmla="*/ 0 w 3478696"/>
              <a:gd name="connsiteY0" fmla="*/ 1789044 h 1789044"/>
              <a:gd name="connsiteX1" fmla="*/ 437322 w 3478696"/>
              <a:gd name="connsiteY1" fmla="*/ 1789044 h 1789044"/>
              <a:gd name="connsiteX2" fmla="*/ 447261 w 3478696"/>
              <a:gd name="connsiteY2" fmla="*/ 1510748 h 1789044"/>
              <a:gd name="connsiteX3" fmla="*/ 934279 w 3478696"/>
              <a:gd name="connsiteY3" fmla="*/ 1500809 h 1789044"/>
              <a:gd name="connsiteX4" fmla="*/ 944218 w 3478696"/>
              <a:gd name="connsiteY4" fmla="*/ 1222513 h 1789044"/>
              <a:gd name="connsiteX5" fmla="*/ 1520687 w 3478696"/>
              <a:gd name="connsiteY5" fmla="*/ 1222513 h 1789044"/>
              <a:gd name="connsiteX6" fmla="*/ 1520687 w 3478696"/>
              <a:gd name="connsiteY6" fmla="*/ 606287 h 1789044"/>
              <a:gd name="connsiteX7" fmla="*/ 1520687 w 3478696"/>
              <a:gd name="connsiteY7" fmla="*/ 546653 h 1789044"/>
              <a:gd name="connsiteX8" fmla="*/ 2067339 w 3478696"/>
              <a:gd name="connsiteY8" fmla="*/ 526774 h 1789044"/>
              <a:gd name="connsiteX9" fmla="*/ 2077279 w 3478696"/>
              <a:gd name="connsiteY9" fmla="*/ 427383 h 1789044"/>
              <a:gd name="connsiteX10" fmla="*/ 2812774 w 3478696"/>
              <a:gd name="connsiteY10" fmla="*/ 437322 h 1789044"/>
              <a:gd name="connsiteX11" fmla="*/ 2822713 w 3478696"/>
              <a:gd name="connsiteY11" fmla="*/ 0 h 1789044"/>
              <a:gd name="connsiteX12" fmla="*/ 3478696 w 3478696"/>
              <a:gd name="connsiteY12" fmla="*/ 19879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8696" h="1789044">
                <a:moveTo>
                  <a:pt x="0" y="1789044"/>
                </a:moveTo>
                <a:lnTo>
                  <a:pt x="437322" y="1789044"/>
                </a:lnTo>
                <a:lnTo>
                  <a:pt x="447261" y="1510748"/>
                </a:lnTo>
                <a:lnTo>
                  <a:pt x="934279" y="1500809"/>
                </a:lnTo>
                <a:lnTo>
                  <a:pt x="944218" y="1222513"/>
                </a:lnTo>
                <a:lnTo>
                  <a:pt x="1520687" y="1222513"/>
                </a:lnTo>
                <a:lnTo>
                  <a:pt x="1520687" y="606287"/>
                </a:lnTo>
                <a:lnTo>
                  <a:pt x="1520687" y="546653"/>
                </a:lnTo>
                <a:lnTo>
                  <a:pt x="2067339" y="526774"/>
                </a:lnTo>
                <a:lnTo>
                  <a:pt x="2077279" y="427383"/>
                </a:lnTo>
                <a:lnTo>
                  <a:pt x="2812774" y="437322"/>
                </a:lnTo>
                <a:lnTo>
                  <a:pt x="2822713" y="0"/>
                </a:lnTo>
                <a:lnTo>
                  <a:pt x="3478696" y="19879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5AEBB-7059-B115-12CE-B65D744674D6}"/>
              </a:ext>
            </a:extLst>
          </p:cNvPr>
          <p:cNvSpPr txBox="1"/>
          <p:nvPr/>
        </p:nvSpPr>
        <p:spPr>
          <a:xfrm>
            <a:off x="6794021" y="426720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3-NN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8305F-FC04-1D43-5786-543EDD85158B}"/>
              </a:ext>
            </a:extLst>
          </p:cNvPr>
          <p:cNvSpPr txBox="1"/>
          <p:nvPr/>
        </p:nvSpPr>
        <p:spPr>
          <a:xfrm>
            <a:off x="6629400" y="311460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LR</a:t>
            </a:r>
          </a:p>
        </p:txBody>
      </p:sp>
    </p:spTree>
    <p:extLst>
      <p:ext uri="{BB962C8B-B14F-4D97-AF65-F5344CB8AC3E}">
        <p14:creationId xmlns:p14="http://schemas.microsoft.com/office/powerpoint/2010/main" val="171749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Linear regression is used to explain data or predict continuous variables in a wide range of applications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y can be predicted by a linear combination of features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One coefficient per feature (plus one for y-intercept)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L1 or L2 or elastic (both L1 and L2) regularization weight</a:t>
            </a:r>
          </a:p>
          <a:p>
            <a:pPr lvl="1"/>
            <a:r>
              <a:rPr lang="en-US" dirty="0"/>
              <a:t>Different objective functions (e.g. squared error, absolute error, m-estimation)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Want to extrapolate</a:t>
            </a:r>
          </a:p>
          <a:p>
            <a:pPr lvl="1"/>
            <a:r>
              <a:rPr lang="en-US" dirty="0"/>
              <a:t>Want to visualize or quantify correlations/relationships</a:t>
            </a:r>
          </a:p>
          <a:p>
            <a:pPr lvl="1"/>
            <a:r>
              <a:rPr lang="en-US" dirty="0"/>
              <a:t>Have many features 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Relationships are very non-linear (requires transformation or feature learning first)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3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Linear regression fits a linear model to a set of feature points to predict a continuous value</a:t>
            </a:r>
          </a:p>
          <a:p>
            <a:pPr lvl="1"/>
            <a:r>
              <a:rPr lang="en-US" sz="1800" dirty="0"/>
              <a:t>Explain relationships</a:t>
            </a:r>
          </a:p>
          <a:p>
            <a:pPr lvl="1"/>
            <a:r>
              <a:rPr lang="en-US" sz="1800" dirty="0"/>
              <a:t>Predict values</a:t>
            </a:r>
          </a:p>
          <a:p>
            <a:pPr lvl="1"/>
            <a:r>
              <a:rPr lang="en-US" sz="1800" dirty="0"/>
              <a:t>Extrapolate observations</a:t>
            </a:r>
          </a:p>
          <a:p>
            <a:endParaRPr lang="en-US" sz="2000" dirty="0"/>
          </a:p>
          <a:p>
            <a:r>
              <a:rPr lang="en-US" sz="2000" dirty="0"/>
              <a:t>Regularization prevents overfitting by restricting the magnitude of feature weights</a:t>
            </a:r>
          </a:p>
          <a:p>
            <a:pPr lvl="1"/>
            <a:r>
              <a:rPr lang="en-US" sz="1600" dirty="0"/>
              <a:t>L1: prefers to assign a lot of weight to the most useful features</a:t>
            </a:r>
          </a:p>
          <a:p>
            <a:pPr lvl="1"/>
            <a:r>
              <a:rPr lang="en-US" sz="1600" dirty="0"/>
              <a:t>L2: prefers to assign smaller weight to everything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0E1E6-ABCF-A0C9-69EE-E9D421E4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6781803" y="152400"/>
            <a:ext cx="3660290" cy="36576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FF44E8-6C46-C3AE-62CA-1BF3391D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3" y="3990975"/>
            <a:ext cx="329512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  <a:p>
            <a:r>
              <a:rPr lang="en-US" dirty="0"/>
              <a:t>Probability and Naïve Bayes Classifier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Linear regression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Regularization</a:t>
            </a:r>
          </a:p>
          <a:p>
            <a:pPr lvl="1"/>
            <a:r>
              <a:rPr lang="en-US" dirty="0"/>
              <a:t>What is it</a:t>
            </a:r>
          </a:p>
          <a:p>
            <a:pPr lvl="1"/>
            <a:r>
              <a:rPr lang="en-US" dirty="0"/>
              <a:t>How it affects models</a:t>
            </a:r>
          </a:p>
          <a:p>
            <a:pPr lvl="1"/>
            <a:r>
              <a:rPr lang="en-US" dirty="0"/>
              <a:t>How to select regularization parameters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F0E-4492-19D5-29F5-FDB25C0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model is </a:t>
                </a:r>
                <a:r>
                  <a:rPr lang="en-US" sz="2400" b="1" dirty="0"/>
                  <a:t>linear</a:t>
                </a:r>
                <a:r>
                  <a:rPr lang="en-US" sz="2400" dirty="0"/>
                  <a:t> in x if it is based on a weighted sum of the values of x (optionally, plus a constant)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A </a:t>
                </a:r>
                <a:r>
                  <a:rPr lang="en-US" sz="2400" b="1" dirty="0"/>
                  <a:t>linear classifier </a:t>
                </a:r>
                <a:r>
                  <a:rPr lang="en-US" sz="2400" dirty="0"/>
                  <a:t>projects the features onto a score that indicates whether the label is positive or negative (i.e., one class or the other). We often show the boundary where that score is equal to zero.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linear regressor </a:t>
                </a:r>
                <a:r>
                  <a:rPr lang="en-US" sz="2400" dirty="0"/>
                  <a:t>finds a linear model that approximates the prediction value for each set of features.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3A5954-A690-3CBD-8B11-2B7A921E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" y="4953000"/>
            <a:ext cx="2853665" cy="15240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6F353-85D8-F0F2-4E8D-D6AE39CDA85D}"/>
              </a:ext>
            </a:extLst>
          </p:cNvPr>
          <p:cNvCxnSpPr>
            <a:cxnSpLocks/>
          </p:cNvCxnSpPr>
          <p:nvPr/>
        </p:nvCxnSpPr>
        <p:spPr>
          <a:xfrm>
            <a:off x="152400" y="5410200"/>
            <a:ext cx="4191000" cy="7159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F573F-7F18-F219-9AD5-38EDB15C11F2}"/>
              </a:ext>
            </a:extLst>
          </p:cNvPr>
          <p:cNvCxnSpPr>
            <a:cxnSpLocks/>
          </p:cNvCxnSpPr>
          <p:nvPr/>
        </p:nvCxnSpPr>
        <p:spPr>
          <a:xfrm flipV="1">
            <a:off x="1905000" y="4953000"/>
            <a:ext cx="342900" cy="1524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/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/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BBCC3-B193-61ED-00E1-A7561AFC7DDE}"/>
              </a:ext>
            </a:extLst>
          </p:cNvPr>
          <p:cNvSpPr txBox="1"/>
          <p:nvPr/>
        </p:nvSpPr>
        <p:spPr>
          <a:xfrm>
            <a:off x="9372600" y="456827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954A-64B6-E4C0-5CEB-245F62A20527}"/>
              </a:ext>
            </a:extLst>
          </p:cNvPr>
          <p:cNvSpPr txBox="1"/>
          <p:nvPr/>
        </p:nvSpPr>
        <p:spPr>
          <a:xfrm>
            <a:off x="9089126" y="494555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6B66-B842-7B8A-D30A-B4A712E2FA97}"/>
              </a:ext>
            </a:extLst>
          </p:cNvPr>
          <p:cNvSpPr txBox="1"/>
          <p:nvPr/>
        </p:nvSpPr>
        <p:spPr>
          <a:xfrm>
            <a:off x="8634772" y="5356722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C1305-5929-71EE-F269-5731B46D4CE1}"/>
              </a:ext>
            </a:extLst>
          </p:cNvPr>
          <p:cNvSpPr txBox="1"/>
          <p:nvPr/>
        </p:nvSpPr>
        <p:spPr>
          <a:xfrm>
            <a:off x="9852266" y="4343400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30E67-2F84-0167-9987-CAEF91AA897B}"/>
              </a:ext>
            </a:extLst>
          </p:cNvPr>
          <p:cNvCxnSpPr>
            <a:cxnSpLocks/>
          </p:cNvCxnSpPr>
          <p:nvPr/>
        </p:nvCxnSpPr>
        <p:spPr>
          <a:xfrm flipV="1">
            <a:off x="8351298" y="4350841"/>
            <a:ext cx="0" cy="18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5A16A-CABE-E510-1646-C3FD9DD6F225}"/>
              </a:ext>
            </a:extLst>
          </p:cNvPr>
          <p:cNvCxnSpPr>
            <a:cxnSpLocks/>
          </p:cNvCxnSpPr>
          <p:nvPr/>
        </p:nvCxnSpPr>
        <p:spPr>
          <a:xfrm flipH="1">
            <a:off x="8351298" y="6216825"/>
            <a:ext cx="25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/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Feature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blipFill>
                <a:blip r:embed="rId6"/>
                <a:stretch>
                  <a:fillRect l="-4128" t="-10000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/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Target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blipFill>
                <a:blip r:embed="rId7"/>
                <a:stretch>
                  <a:fillRect l="-10000" t="-4145" r="-2666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1C9698-F925-2DE7-7DA3-F362A797457A}"/>
              </a:ext>
            </a:extLst>
          </p:cNvPr>
          <p:cNvCxnSpPr>
            <a:cxnSpLocks/>
          </p:cNvCxnSpPr>
          <p:nvPr/>
        </p:nvCxnSpPr>
        <p:spPr>
          <a:xfrm flipV="1">
            <a:off x="8351298" y="4267200"/>
            <a:ext cx="2240502" cy="19640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/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6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1548-DE63-33E3-166F-7B932536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3575-BAA3-FF93-08C1-EB67A8E8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linear coefficients to features to predict a continuous variable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12FE9-ADD0-AA29-FC99-44E80F80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3" y="2105379"/>
            <a:ext cx="8087854" cy="3962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/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blipFill>
                <a:blip r:embed="rId3"/>
                <a:stretch>
                  <a:fillRect t="-114516" b="-18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3D7CE8-37CC-ADB0-BBCD-18405ACF7605}"/>
              </a:ext>
            </a:extLst>
          </p:cNvPr>
          <p:cNvSpPr txBox="1"/>
          <p:nvPr/>
        </p:nvSpPr>
        <p:spPr>
          <a:xfrm>
            <a:off x="5486400" y="6052065"/>
            <a:ext cx="66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zero indicates very weak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1 indicates y very linearly predictable from </a:t>
            </a:r>
            <a:r>
              <a:rPr lang="en-US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8865D-1C42-CE96-2FAC-CBC94303632C}"/>
              </a:ext>
            </a:extLst>
          </p:cNvPr>
          <p:cNvSpPr txBox="1"/>
          <p:nvPr/>
        </p:nvSpPr>
        <p:spPr>
          <a:xfrm>
            <a:off x="10020660" y="28074"/>
            <a:ext cx="2115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158559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7"/>
                <a:ext cx="10972800" cy="5135563"/>
              </a:xfrm>
            </p:spPr>
            <p:txBody>
              <a:bodyPr/>
              <a:lstStyle/>
              <a:p>
                <a:r>
                  <a:rPr lang="en-US" dirty="0"/>
                  <a:t>Training: 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minimizes sum square difference between target and 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7"/>
                <a:ext cx="10972800" cy="5135563"/>
              </a:xfrm>
              <a:blipFill>
                <a:blip r:embed="rId2"/>
                <a:stretch>
                  <a:fillRect l="-1278" t="-142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A14D9B-5F7A-19ED-4243-758517372492}"/>
              </a:ext>
            </a:extLst>
          </p:cNvPr>
          <p:cNvSpPr txBox="1"/>
          <p:nvPr/>
        </p:nvSpPr>
        <p:spPr>
          <a:xfrm>
            <a:off x="3810000" y="3322637"/>
            <a:ext cx="166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 due to missing the 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CE81E-1F28-3015-72D6-0F0F56C8D0E4}"/>
              </a:ext>
            </a:extLst>
          </p:cNvPr>
          <p:cNvSpPr txBox="1"/>
          <p:nvPr/>
        </p:nvSpPr>
        <p:spPr>
          <a:xfrm>
            <a:off x="5943600" y="3322637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 due to parameter complexity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75EE80-293C-E4D4-EC26-CD572D0BE05C}"/>
              </a:ext>
            </a:extLst>
          </p:cNvPr>
          <p:cNvCxnSpPr/>
          <p:nvPr/>
        </p:nvCxnSpPr>
        <p:spPr>
          <a:xfrm flipV="1">
            <a:off x="4648200" y="3017837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5BF40F-0006-7D3E-759C-E41AA5068879}"/>
              </a:ext>
            </a:extLst>
          </p:cNvPr>
          <p:cNvCxnSpPr/>
          <p:nvPr/>
        </p:nvCxnSpPr>
        <p:spPr>
          <a:xfrm flipV="1">
            <a:off x="6400800" y="3017837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1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5149-542D-4112-FB93-ADBAB9B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B5A39-87F7-15CA-0BA0-C8A310A9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443" y="838200"/>
            <a:ext cx="7013196" cy="572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E4F77-4A49-F763-9B2D-F64035E2832D}"/>
              </a:ext>
            </a:extLst>
          </p:cNvPr>
          <p:cNvSpPr txBox="1"/>
          <p:nvPr/>
        </p:nvSpPr>
        <p:spPr>
          <a:xfrm>
            <a:off x="381000" y="1295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Model/Prediction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92623-EEED-F612-ACBD-BDB87504D948}"/>
              </a:ext>
            </a:extLst>
          </p:cNvPr>
          <p:cNvSpPr txBox="1"/>
          <p:nvPr/>
        </p:nvSpPr>
        <p:spPr>
          <a:xfrm>
            <a:off x="990600" y="3429000"/>
            <a:ext cx="121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(least squares)</a:t>
            </a:r>
          </a:p>
        </p:txBody>
      </p:sp>
    </p:spTree>
    <p:extLst>
      <p:ext uri="{BB962C8B-B14F-4D97-AF65-F5344CB8AC3E}">
        <p14:creationId xmlns:p14="http://schemas.microsoft.com/office/powerpoint/2010/main" val="302061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971800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3842657" y="3429000"/>
            <a:ext cx="76610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 strongly penalizes big weights</a:t>
            </a:r>
          </a:p>
          <a:p>
            <a:endParaRPr lang="en-US" dirty="0"/>
          </a:p>
          <a:p>
            <a:r>
              <a:rPr lang="en-US" dirty="0"/>
              <a:t>L1 penalizes increasing the magnitude of big and small weights the same</a:t>
            </a:r>
          </a:p>
          <a:p>
            <a:endParaRPr lang="en-US" dirty="0"/>
          </a:p>
          <a:p>
            <a:r>
              <a:rPr lang="en-US" dirty="0"/>
              <a:t>L1 regularization can be used to select features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17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L2 linear regression is least squares and not hard to implement, but you can use a library.</a:t>
            </a:r>
          </a:p>
        </p:txBody>
      </p:sp>
    </p:spTree>
    <p:extLst>
      <p:ext uri="{BB962C8B-B14F-4D97-AF65-F5344CB8AC3E}">
        <p14:creationId xmlns:p14="http://schemas.microsoft.com/office/powerpoint/2010/main" val="352954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select hyperparameters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“Hyperparameters” are part of the objective function, not something that training data can fit. 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E.g., the regularization weight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 hyperparameter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0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select hyperparameters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 {1/8, ¼, ½, 1, 2, 4, 8}: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Train model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using training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Measure and record performance on validation set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with best validation performance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(Optional) re-train on train + </a:t>
                </a:r>
                <a:r>
                  <a:rPr lang="en-US" dirty="0" err="1"/>
                  <a:t>val</a:t>
                </a:r>
                <a:r>
                  <a:rPr lang="en-US" dirty="0"/>
                  <a:t> sets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Test final model on the test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62BC7F-EC5C-F681-7C88-40AEF2CC56A7}"/>
              </a:ext>
            </a:extLst>
          </p:cNvPr>
          <p:cNvSpPr txBox="1"/>
          <p:nvPr/>
        </p:nvSpPr>
        <p:spPr>
          <a:xfrm>
            <a:off x="627185" y="5740698"/>
            <a:ext cx="1139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many cases, you want to vary parameters by factors, e.g. times 2 or times 5 for each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start search broad and then narrow, e.g. if ¼ and ½ are the best two, then try 3/8 </a:t>
            </a:r>
          </a:p>
        </p:txBody>
      </p:sp>
    </p:spTree>
    <p:extLst>
      <p:ext uri="{BB962C8B-B14F-4D97-AF65-F5344CB8AC3E}">
        <p14:creationId xmlns:p14="http://schemas.microsoft.com/office/powerpoint/2010/main" val="343051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94245</TotalTime>
  <Words>991</Words>
  <Application>Microsoft Office PowerPoint</Application>
  <PresentationFormat>Widescreen</PresentationFormat>
  <Paragraphs>150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Linear Regression and Regularization</vt:lpstr>
      <vt:lpstr>Today’s Lecture</vt:lpstr>
      <vt:lpstr>Linear Models</vt:lpstr>
      <vt:lpstr>Linear regression</vt:lpstr>
      <vt:lpstr>Linear Regression algorithm</vt:lpstr>
      <vt:lpstr>Linear regression</vt:lpstr>
      <vt:lpstr>Training Linear Regression</vt:lpstr>
      <vt:lpstr>How to select hyperparameters</vt:lpstr>
      <vt:lpstr>How to select hyperparameters</vt:lpstr>
      <vt:lpstr>Linear Regression Walkthrough</vt:lpstr>
      <vt:lpstr>Pause (2 min) and think/stretch</vt:lpstr>
      <vt:lpstr>Hyper-parameter selection with multiple variables</vt:lpstr>
      <vt:lpstr>Other forms of hyper-parameter selection</vt:lpstr>
      <vt:lpstr>Transforming variables</vt:lpstr>
      <vt:lpstr>Linear regression can be sensitive to outliers</vt:lpstr>
      <vt:lpstr>Linear regression vs KNN</vt:lpstr>
      <vt:lpstr>Linear Regression Summary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227</cp:revision>
  <cp:lastPrinted>2023-01-18T22:14:20Z</cp:lastPrinted>
  <dcterms:created xsi:type="dcterms:W3CDTF">2009-12-16T02:55:56Z</dcterms:created>
  <dcterms:modified xsi:type="dcterms:W3CDTF">2024-02-01T14:54:55Z</dcterms:modified>
</cp:coreProperties>
</file>