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1049" r:id="rId3"/>
    <p:sldId id="417" r:id="rId4"/>
    <p:sldId id="1018" r:id="rId5"/>
    <p:sldId id="997" r:id="rId6"/>
    <p:sldId id="1036" r:id="rId7"/>
    <p:sldId id="1037" r:id="rId8"/>
    <p:sldId id="1038" r:id="rId9"/>
    <p:sldId id="1039" r:id="rId10"/>
    <p:sldId id="1040" r:id="rId11"/>
    <p:sldId id="1041" r:id="rId12"/>
    <p:sldId id="593" r:id="rId13"/>
    <p:sldId id="1050" r:id="rId14"/>
    <p:sldId id="1051" r:id="rId15"/>
    <p:sldId id="594" r:id="rId16"/>
    <p:sldId id="595" r:id="rId17"/>
    <p:sldId id="596" r:id="rId18"/>
    <p:sldId id="597" r:id="rId19"/>
    <p:sldId id="598" r:id="rId20"/>
    <p:sldId id="279" r:id="rId21"/>
    <p:sldId id="599" r:id="rId22"/>
    <p:sldId id="600" r:id="rId23"/>
    <p:sldId id="282" r:id="rId24"/>
    <p:sldId id="283" r:id="rId25"/>
    <p:sldId id="292" r:id="rId26"/>
    <p:sldId id="323" r:id="rId27"/>
    <p:sldId id="1047" r:id="rId28"/>
    <p:sldId id="1042" r:id="rId29"/>
    <p:sldId id="1027" r:id="rId30"/>
    <p:sldId id="1028" r:id="rId31"/>
    <p:sldId id="1026" r:id="rId32"/>
    <p:sldId id="1020" r:id="rId33"/>
    <p:sldId id="1021" r:id="rId34"/>
    <p:sldId id="1029" r:id="rId35"/>
    <p:sldId id="1030" r:id="rId36"/>
    <p:sldId id="1022" r:id="rId37"/>
    <p:sldId id="1025" r:id="rId38"/>
    <p:sldId id="1023" r:id="rId39"/>
    <p:sldId id="1024" r:id="rId40"/>
    <p:sldId id="1032" r:id="rId41"/>
    <p:sldId id="1033" r:id="rId42"/>
    <p:sldId id="1034" r:id="rId43"/>
    <p:sldId id="1043" r:id="rId44"/>
    <p:sldId id="1044" r:id="rId45"/>
    <p:sldId id="1046" r:id="rId46"/>
    <p:sldId id="1045" r:id="rId47"/>
    <p:sldId id="1048" r:id="rId48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FFDA"/>
    <a:srgbClr val="57B8A1"/>
    <a:srgbClr val="B9E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88601" autoAdjust="0"/>
  </p:normalViewPr>
  <p:slideViewPr>
    <p:cSldViewPr>
      <p:cViewPr varScale="1">
        <p:scale>
          <a:sx n="82" d="100"/>
          <a:sy n="82" d="100"/>
        </p:scale>
        <p:origin x="108" y="324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4.6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0.0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24575,'4'0'0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0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1.0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1.5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2.1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2.8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5.0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24575,'0'5'0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24575,'4'0'0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5.4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24575,'0'5'0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5.9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24575,'4'0'0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6.3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24575,'0'5'0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24575,'4'0'0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6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6.9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24575,'0'5'0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6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7.3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8.6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9.4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goal of PCA is</a:t>
            </a:r>
            <a:r>
              <a:rPr lang="en-US" baseline="0" dirty="0"/>
              <a:t> to find orthogonal vectors that the first r vectors have the highest variance of all.</a:t>
            </a:r>
            <a:endParaRPr lang="en-US" dirty="0"/>
          </a:p>
          <a:p>
            <a:r>
              <a:rPr lang="en-US" dirty="0"/>
              <a:t>----- Meeting Notes (10/4/11 17:12) -----</a:t>
            </a:r>
          </a:p>
          <a:p>
            <a:r>
              <a:rPr lang="en-US" dirty="0"/>
              <a:t>Write it more mathematically</a:t>
            </a:r>
          </a:p>
          <a:p>
            <a:r>
              <a:rPr lang="en-US" dirty="0"/>
              <a:t>say what PCA is solving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87EA6-7FE6-488D-8E72-8BE218CCD97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0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48A728-2574-492A-8DE1-51250F9E80EC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6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2A466E-3114-4074-A3AF-DB020E5214C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5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3ED36C-4C88-4028-9E4D-60BF1958DF54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9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8AECF4-8FEC-461F-ACD0-6FC72227DD20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35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2181CC-B0D4-4654-A5C4-EA94F5FDA601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1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98DAA1-2A0C-4DE0-B1B3-B147AE55A58B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01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03FA2B-FECF-4D72-98BB-1C723667840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0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customXml" Target="../ink/ink12.xml"/><Relationship Id="rId26" Type="http://schemas.openxmlformats.org/officeDocument/2006/relationships/customXml" Target="../ink/ink20.xml"/><Relationship Id="rId3" Type="http://schemas.openxmlformats.org/officeDocument/2006/relationships/customXml" Target="../ink/ink1.xml"/><Relationship Id="rId21" Type="http://schemas.openxmlformats.org/officeDocument/2006/relationships/customXml" Target="../ink/ink15.xml"/><Relationship Id="rId34" Type="http://schemas.openxmlformats.org/officeDocument/2006/relationships/customXml" Target="../ink/ink28.xml"/><Relationship Id="rId7" Type="http://schemas.openxmlformats.org/officeDocument/2006/relationships/customXml" Target="../ink/ink4.xml"/><Relationship Id="rId12" Type="http://schemas.openxmlformats.org/officeDocument/2006/relationships/customXml" Target="../ink/ink8.xml"/><Relationship Id="rId17" Type="http://schemas.openxmlformats.org/officeDocument/2006/relationships/customXml" Target="../ink/ink11.xml"/><Relationship Id="rId25" Type="http://schemas.openxmlformats.org/officeDocument/2006/relationships/customXml" Target="../ink/ink19.xml"/><Relationship Id="rId33" Type="http://schemas.openxmlformats.org/officeDocument/2006/relationships/customXml" Target="../ink/ink27.xml"/><Relationship Id="rId2" Type="http://schemas.openxmlformats.org/officeDocument/2006/relationships/image" Target="../media/image8.png"/><Relationship Id="rId16" Type="http://schemas.openxmlformats.org/officeDocument/2006/relationships/image" Target="../media/image12.png"/><Relationship Id="rId20" Type="http://schemas.openxmlformats.org/officeDocument/2006/relationships/customXml" Target="../ink/ink14.xml"/><Relationship Id="rId29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24" Type="http://schemas.openxmlformats.org/officeDocument/2006/relationships/customXml" Target="../ink/ink18.xml"/><Relationship Id="rId32" Type="http://schemas.openxmlformats.org/officeDocument/2006/relationships/customXml" Target="../ink/ink26.xml"/><Relationship Id="rId5" Type="http://schemas.openxmlformats.org/officeDocument/2006/relationships/customXml" Target="../ink/ink2.xml"/><Relationship Id="rId15" Type="http://schemas.openxmlformats.org/officeDocument/2006/relationships/customXml" Target="../ink/ink10.xml"/><Relationship Id="rId23" Type="http://schemas.openxmlformats.org/officeDocument/2006/relationships/customXml" Target="../ink/ink17.xml"/><Relationship Id="rId28" Type="http://schemas.openxmlformats.org/officeDocument/2006/relationships/customXml" Target="../ink/ink22.xml"/><Relationship Id="rId36" Type="http://schemas.openxmlformats.org/officeDocument/2006/relationships/customXml" Target="../ink/ink30.xml"/><Relationship Id="rId10" Type="http://schemas.openxmlformats.org/officeDocument/2006/relationships/image" Target="../media/image10.png"/><Relationship Id="rId19" Type="http://schemas.openxmlformats.org/officeDocument/2006/relationships/customXml" Target="../ink/ink13.xml"/><Relationship Id="rId31" Type="http://schemas.openxmlformats.org/officeDocument/2006/relationships/customXml" Target="../ink/ink25.xml"/><Relationship Id="rId4" Type="http://schemas.openxmlformats.org/officeDocument/2006/relationships/image" Target="../media/image9.png"/><Relationship Id="rId9" Type="http://schemas.openxmlformats.org/officeDocument/2006/relationships/customXml" Target="../ink/ink6.xml"/><Relationship Id="rId14" Type="http://schemas.openxmlformats.org/officeDocument/2006/relationships/image" Target="../media/image11.png"/><Relationship Id="rId22" Type="http://schemas.openxmlformats.org/officeDocument/2006/relationships/customXml" Target="../ink/ink16.xml"/><Relationship Id="rId27" Type="http://schemas.openxmlformats.org/officeDocument/2006/relationships/customXml" Target="../ink/ink21.xml"/><Relationship Id="rId30" Type="http://schemas.openxmlformats.org/officeDocument/2006/relationships/customXml" Target="../ink/ink24.xml"/><Relationship Id="rId35" Type="http://schemas.openxmlformats.org/officeDocument/2006/relationships/customXml" Target="../ink/ink29.xml"/><Relationship Id="rId8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.xml"/><Relationship Id="rId18" Type="http://schemas.openxmlformats.org/officeDocument/2006/relationships/customXml" Target="../ink/ink42.xml"/><Relationship Id="rId26" Type="http://schemas.openxmlformats.org/officeDocument/2006/relationships/customXml" Target="../ink/ink49.xml"/><Relationship Id="rId21" Type="http://schemas.openxmlformats.org/officeDocument/2006/relationships/customXml" Target="../ink/ink45.xml"/><Relationship Id="rId34" Type="http://schemas.openxmlformats.org/officeDocument/2006/relationships/customXml" Target="../ink/ink57.xml"/><Relationship Id="rId7" Type="http://schemas.openxmlformats.org/officeDocument/2006/relationships/customXml" Target="../ink/ink34.xml"/><Relationship Id="rId12" Type="http://schemas.openxmlformats.org/officeDocument/2006/relationships/customXml" Target="../ink/ink38.xml"/><Relationship Id="rId17" Type="http://schemas.openxmlformats.org/officeDocument/2006/relationships/customXml" Target="../ink/ink41.xml"/><Relationship Id="rId25" Type="http://schemas.openxmlformats.org/officeDocument/2006/relationships/customXml" Target="../ink/ink48.xml"/><Relationship Id="rId33" Type="http://schemas.openxmlformats.org/officeDocument/2006/relationships/customXml" Target="../ink/ink56.xml"/><Relationship Id="rId2" Type="http://schemas.openxmlformats.org/officeDocument/2006/relationships/image" Target="../media/image8.png"/><Relationship Id="rId16" Type="http://schemas.openxmlformats.org/officeDocument/2006/relationships/image" Target="../media/image12.png"/><Relationship Id="rId20" Type="http://schemas.openxmlformats.org/officeDocument/2006/relationships/customXml" Target="../ink/ink44.xml"/><Relationship Id="rId29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1" Type="http://schemas.openxmlformats.org/officeDocument/2006/relationships/customXml" Target="../ink/ink37.xml"/><Relationship Id="rId24" Type="http://schemas.openxmlformats.org/officeDocument/2006/relationships/customXml" Target="../ink/ink47.xml"/><Relationship Id="rId32" Type="http://schemas.openxmlformats.org/officeDocument/2006/relationships/customXml" Target="../ink/ink55.xml"/><Relationship Id="rId37" Type="http://schemas.openxmlformats.org/officeDocument/2006/relationships/customXml" Target="../ink/ink60.xml"/><Relationship Id="rId5" Type="http://schemas.openxmlformats.org/officeDocument/2006/relationships/customXml" Target="../ink/ink32.xml"/><Relationship Id="rId15" Type="http://schemas.openxmlformats.org/officeDocument/2006/relationships/customXml" Target="../ink/ink40.xml"/><Relationship Id="rId23" Type="http://schemas.openxmlformats.org/officeDocument/2006/relationships/customXml" Target="../ink/ink46.xml"/><Relationship Id="rId28" Type="http://schemas.openxmlformats.org/officeDocument/2006/relationships/customXml" Target="../ink/ink51.xml"/><Relationship Id="rId36" Type="http://schemas.openxmlformats.org/officeDocument/2006/relationships/customXml" Target="../ink/ink59.xml"/><Relationship Id="rId10" Type="http://schemas.openxmlformats.org/officeDocument/2006/relationships/image" Target="../media/image10.png"/><Relationship Id="rId19" Type="http://schemas.openxmlformats.org/officeDocument/2006/relationships/customXml" Target="../ink/ink43.xml"/><Relationship Id="rId31" Type="http://schemas.openxmlformats.org/officeDocument/2006/relationships/customXml" Target="../ink/ink54.xml"/><Relationship Id="rId4" Type="http://schemas.openxmlformats.org/officeDocument/2006/relationships/image" Target="../media/image9.png"/><Relationship Id="rId9" Type="http://schemas.openxmlformats.org/officeDocument/2006/relationships/customXml" Target="../ink/ink36.xml"/><Relationship Id="rId14" Type="http://schemas.openxmlformats.org/officeDocument/2006/relationships/image" Target="../media/image11.png"/><Relationship Id="rId22" Type="http://schemas.openxmlformats.org/officeDocument/2006/relationships/image" Target="../media/image13.png"/><Relationship Id="rId27" Type="http://schemas.openxmlformats.org/officeDocument/2006/relationships/customXml" Target="../ink/ink50.xml"/><Relationship Id="rId30" Type="http://schemas.openxmlformats.org/officeDocument/2006/relationships/customXml" Target="../ink/ink53.xml"/><Relationship Id="rId35" Type="http://schemas.openxmlformats.org/officeDocument/2006/relationships/customXml" Target="../ink/ink58.xml"/><Relationship Id="rId8" Type="http://schemas.openxmlformats.org/officeDocument/2006/relationships/customXml" Target="../ink/ink35.xml"/><Relationship Id="rId3" Type="http://schemas.openxmlformats.org/officeDocument/2006/relationships/customXml" Target="../ink/ink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scikit-learn.org/stable/auto_examples/manifold/plot_compare_method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802.03426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D81B2A3-E511-A8B1-66A8-1710BF6BC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26"/>
          <a:stretch/>
        </p:blipFill>
        <p:spPr>
          <a:xfrm>
            <a:off x="0" y="-1"/>
            <a:ext cx="5803871" cy="690271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0" y="533400"/>
            <a:ext cx="4806184" cy="363737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Dimensionality Reduction: PCA and low-D embeddings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00" y="4309202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60FEDD-EF3B-4EC7-14E4-40AD71E0423C}"/>
              </a:ext>
            </a:extLst>
          </p:cNvPr>
          <p:cNvSpPr txBox="1"/>
          <p:nvPr/>
        </p:nvSpPr>
        <p:spPr>
          <a:xfrm>
            <a:off x="-41031" y="6211669"/>
            <a:ext cx="796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McInnes et al. (UMAP, 2000): </a:t>
            </a:r>
            <a:r>
              <a:rPr lang="en-US" sz="1800" b="0" i="0" u="none" strike="noStrike" baseline="0" dirty="0">
                <a:solidFill>
                  <a:schemeClr val="bg1">
                    <a:lumMod val="85000"/>
                  </a:schemeClr>
                </a:solidFill>
                <a:latin typeface="LinLibertineT"/>
              </a:rPr>
              <a:t>Visualization of 30,000,000 integers as represented by binary vectors of prime divisibility, colored by integer value of the point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C9DE4-DEAC-86D5-AB1A-760C17CC6AFC}"/>
              </a:ext>
            </a:extLst>
          </p:cNvPr>
          <p:cNvSpPr txBox="1"/>
          <p:nvPr/>
        </p:nvSpPr>
        <p:spPr>
          <a:xfrm>
            <a:off x="8657492" y="5955268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Go to </a:t>
            </a:r>
            <a:r>
              <a:rPr lang="en-US" sz="1400" b="1" dirty="0">
                <a:solidFill>
                  <a:schemeClr val="bg1"/>
                </a:solidFill>
              </a:rPr>
              <a:t>tinyurl.com/cs441chat </a:t>
            </a:r>
            <a:r>
              <a:rPr lang="en-US" sz="1400" dirty="0">
                <a:solidFill>
                  <a:schemeClr val="bg1"/>
                </a:solidFill>
              </a:rPr>
              <a:t>to ask questions during lecture (</a:t>
            </a:r>
            <a:r>
              <a:rPr lang="en-US" sz="1400" dirty="0" err="1">
                <a:solidFill>
                  <a:schemeClr val="bg1"/>
                </a:solidFill>
              </a:rPr>
              <a:t>CampusWire</a:t>
            </a:r>
            <a:r>
              <a:rPr lang="en-US" sz="1400" dirty="0">
                <a:solidFill>
                  <a:schemeClr val="bg1"/>
                </a:solidFill>
              </a:rPr>
              <a:t> in-lecture chat room)</a:t>
            </a: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9D6E-AB28-DE50-01C6-661BFA78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7625A-E441-1B02-B4BA-462CA98C8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Rank </a:t>
                </a:r>
                <a:r>
                  <a:rPr lang="en-US" dirty="0"/>
                  <a:t>of </a:t>
                </a:r>
                <a:r>
                  <a:rPr lang="en-US" dirty="0" err="1"/>
                  <a:t>matrix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 is the number of linearly independent vectors in the rows or columns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𝑅𝑎𝑛𝑘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at most the smaller of the number of rows and columns in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𝑅𝑎𝑛𝑘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𝑅𝑎𝑛𝑘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 because one of the rows (or columns) can be composed of a weighted sum of the others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7625A-E441-1B02-B4BA-462CA98C8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25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29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4D21D-1CE4-1ED5-9661-2DF369A1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53F624-1FC4-8D88-8AFE-F71B298DD3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Eigenvector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and corresponding </a:t>
                </a:r>
                <a:r>
                  <a:rPr lang="en-US" b="1" dirty="0"/>
                  <a:t>eigenvalue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 are defined by having the special property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Eigenvectors characterize matrices, and appear as part of a solution to many linear algebra problems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SVD</a:t>
                </a:r>
                <a:r>
                  <a:rPr lang="en-US" dirty="0"/>
                  <a:t> (singular value decomposition) is a factorization of a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where: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 are eigenvectors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are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US" dirty="0"/>
                  <a:t> is a diagonal (scaling) matrix of singular values, which are square roots of the eigenvalues of both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53F624-1FC4-8D88-8AFE-F71B298DD3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3088" r="-1778" b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974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General dimensionality reduction technique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Finds </a:t>
            </a:r>
            <a:r>
              <a:rPr lang="en-US"/>
              <a:t>major orthogonal directions </a:t>
            </a:r>
            <a:r>
              <a:rPr lang="en-US" dirty="0"/>
              <a:t>of variation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Lower storage requirements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Faster matching/retrieval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Easier to work in low dimensions, e.g. for probability estimation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>
            <a:extLst>
              <a:ext uri="{FF2B5EF4-FFF2-40B4-BE49-F238E27FC236}">
                <a16:creationId xmlns:a16="http://schemas.microsoft.com/office/drawing/2014/main" id="{90AE5F1B-89BC-F605-E646-178833DA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54681">
            <a:off x="5937618" y="1459395"/>
            <a:ext cx="4876799" cy="4279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1CD97-4BF9-4287-2A2C-4362E1DF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and rotate the axes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9F3E4-ACBF-F440-6F08-2FEF4BF2E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48356"/>
            <a:ext cx="4876799" cy="42790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0D6E9B5-C4A6-3E16-939C-B73FC4625A87}"/>
                  </a:ext>
                </a:extLst>
              </p14:cNvPr>
              <p14:cNvContentPartPr/>
              <p14:nvPr/>
            </p14:nvContentPartPr>
            <p14:xfrm>
              <a:off x="4050588" y="1838164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0D6E9B5-C4A6-3E16-939C-B73FC4625A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4948" y="180252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D9B10F7-12AE-3E4F-D10E-142CEC38B843}"/>
                  </a:ext>
                </a:extLst>
              </p14:cNvPr>
              <p14:cNvContentPartPr/>
              <p14:nvPr/>
            </p14:nvContentPartPr>
            <p14:xfrm>
              <a:off x="4198188" y="2074324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D9B10F7-12AE-3E4F-D10E-142CEC38B8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2188" y="203832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1CC78F2-C5EA-E014-2046-C74630C57E19}"/>
                  </a:ext>
                </a:extLst>
              </p14:cNvPr>
              <p14:cNvContentPartPr/>
              <p14:nvPr/>
            </p14:nvContentPartPr>
            <p14:xfrm>
              <a:off x="3746028" y="254628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1CC78F2-C5EA-E014-2046-C74630C57E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0028" y="251028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468795F-69AD-A181-AE04-4C230A646A5D}"/>
                  </a:ext>
                </a:extLst>
              </p14:cNvPr>
              <p14:cNvContentPartPr/>
              <p14:nvPr/>
            </p14:nvContentPartPr>
            <p14:xfrm>
              <a:off x="3617868" y="3057484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468795F-69AD-A181-AE04-4C230A646A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2228" y="302184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C34745B-1B8F-D2CB-02A7-8C0E5D63FF3C}"/>
                  </a:ext>
                </a:extLst>
              </p14:cNvPr>
              <p14:cNvContentPartPr/>
              <p14:nvPr/>
            </p14:nvContentPartPr>
            <p14:xfrm>
              <a:off x="3312948" y="3490204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C34745B-1B8F-D2CB-02A7-8C0E5D63FF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7308" y="345420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3C93068-07B4-88D5-8D70-5A5BA1FC5FF4}"/>
                  </a:ext>
                </a:extLst>
              </p14:cNvPr>
              <p14:cNvContentPartPr/>
              <p14:nvPr/>
            </p14:nvContentPartPr>
            <p14:xfrm>
              <a:off x="3067428" y="3765604"/>
              <a:ext cx="360" cy="2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3C93068-07B4-88D5-8D70-5A5BA1FC5F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31428" y="3729604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4CFE453-BDC4-9B2A-EC37-51B9DDC9C710}"/>
                  </a:ext>
                </a:extLst>
              </p14:cNvPr>
              <p14:cNvContentPartPr/>
              <p14:nvPr/>
            </p14:nvContentPartPr>
            <p14:xfrm>
              <a:off x="2948988" y="4138924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4CFE453-BDC4-9B2A-EC37-51B9DDC9C7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3348" y="410328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967310A-0A56-F93B-2FF5-2E4C58BE255F}"/>
                  </a:ext>
                </a:extLst>
              </p14:cNvPr>
              <p14:cNvContentPartPr/>
              <p14:nvPr/>
            </p14:nvContentPartPr>
            <p14:xfrm>
              <a:off x="3274068" y="3932284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967310A-0A56-F93B-2FF5-2E4C58BE2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8068" y="389664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0111F3A-4D3C-319A-3114-44BB5CB5138B}"/>
                  </a:ext>
                </a:extLst>
              </p14:cNvPr>
              <p14:cNvContentPartPr/>
              <p14:nvPr/>
            </p14:nvContentPartPr>
            <p14:xfrm>
              <a:off x="2496828" y="4626724"/>
              <a:ext cx="2160" cy="4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0111F3A-4D3C-319A-3114-44BB5CB5138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61188" y="4591084"/>
                <a:ext cx="738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7283A91-B1EF-0E7F-859A-71ED34C7A58C}"/>
                  </a:ext>
                </a:extLst>
              </p14:cNvPr>
              <p14:cNvContentPartPr/>
              <p14:nvPr/>
            </p14:nvContentPartPr>
            <p14:xfrm>
              <a:off x="2978868" y="4571644"/>
              <a:ext cx="21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7283A91-B1EF-0E7F-859A-71ED34C7A5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3228" y="4535644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6A578E5-95D3-B00F-1E55-58EC32836EBE}"/>
                  </a:ext>
                </a:extLst>
              </p14:cNvPr>
              <p14:cNvContentPartPr/>
              <p14:nvPr/>
            </p14:nvContentPartPr>
            <p14:xfrm>
              <a:off x="2457948" y="4827244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6A578E5-95D3-B00F-1E55-58EC32836E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1948" y="479124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85E3710-3B49-C618-0842-B553D92F593A}"/>
                  </a:ext>
                </a:extLst>
              </p14:cNvPr>
              <p14:cNvContentPartPr/>
              <p14:nvPr/>
            </p14:nvContentPartPr>
            <p14:xfrm>
              <a:off x="2113788" y="5309284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85E3710-3B49-C618-0842-B553D92F59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7788" y="527328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73A7CD9-2CCB-4628-469B-6E5B087F823A}"/>
                  </a:ext>
                </a:extLst>
              </p14:cNvPr>
              <p14:cNvContentPartPr/>
              <p14:nvPr/>
            </p14:nvContentPartPr>
            <p14:xfrm>
              <a:off x="2516628" y="5279404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73A7CD9-2CCB-4628-469B-6E5B087F82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0628" y="52437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8C37780-56F3-8205-6593-B6DD7151E879}"/>
                  </a:ext>
                </a:extLst>
              </p14:cNvPr>
              <p14:cNvContentPartPr/>
              <p14:nvPr/>
            </p14:nvContentPartPr>
            <p14:xfrm>
              <a:off x="2575668" y="5004004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8C37780-56F3-8205-6593-B6DD7151E8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0028" y="49683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1E14897-15C0-DFB3-61F3-5325CD389BD9}"/>
                  </a:ext>
                </a:extLst>
              </p14:cNvPr>
              <p14:cNvContentPartPr/>
              <p14:nvPr/>
            </p14:nvContentPartPr>
            <p14:xfrm>
              <a:off x="2113788" y="5594044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1E14897-15C0-DFB3-61F3-5325CD389B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7788" y="555840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9E71328E-C6D4-5296-71CA-36FC17DE0DD8}"/>
              </a:ext>
            </a:extLst>
          </p:cNvPr>
          <p:cNvSpPr txBox="1"/>
          <p:nvPr/>
        </p:nvSpPr>
        <p:spPr>
          <a:xfrm>
            <a:off x="304800" y="106680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2D Representation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28A95AB-032F-8C08-793E-F1AAF792AC4F}"/>
              </a:ext>
            </a:extLst>
          </p:cNvPr>
          <p:cNvSpPr txBox="1"/>
          <p:nvPr/>
        </p:nvSpPr>
        <p:spPr>
          <a:xfrm>
            <a:off x="4422809" y="189469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(3,4)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731FEBE-3B53-5800-6C4C-888CFECA0382}"/>
              </a:ext>
            </a:extLst>
          </p:cNvPr>
          <p:cNvSpPr txBox="1"/>
          <p:nvPr/>
        </p:nvSpPr>
        <p:spPr>
          <a:xfrm>
            <a:off x="3061001" y="445791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(0.5,-2)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2867D29-E25C-EC62-9AC3-AB46D3B252D4}"/>
              </a:ext>
            </a:extLst>
          </p:cNvPr>
          <p:cNvSpPr txBox="1"/>
          <p:nvPr/>
        </p:nvSpPr>
        <p:spPr>
          <a:xfrm>
            <a:off x="1260189" y="560028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(-1,-3)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FB602DE-1543-AF01-2FE9-7AB686225F6B}"/>
                  </a:ext>
                </a:extLst>
              </p14:cNvPr>
              <p14:cNvContentPartPr/>
              <p14:nvPr/>
            </p14:nvContentPartPr>
            <p14:xfrm>
              <a:off x="9365605" y="1671484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FB602DE-1543-AF01-2FE9-7AB686225F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29965" y="163584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0307EC5-89E3-8FDB-748E-EA4AE91CEDAE}"/>
                  </a:ext>
                </a:extLst>
              </p14:cNvPr>
              <p14:cNvContentPartPr/>
              <p14:nvPr/>
            </p14:nvContentPartPr>
            <p14:xfrm>
              <a:off x="9513205" y="1907644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0307EC5-89E3-8FDB-748E-EA4AE91CED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77205" y="187164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EE1C7F1-7704-1832-F188-6E499265FEC9}"/>
                  </a:ext>
                </a:extLst>
              </p14:cNvPr>
              <p14:cNvContentPartPr/>
              <p14:nvPr/>
            </p14:nvContentPartPr>
            <p14:xfrm>
              <a:off x="9061045" y="2379604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EE1C7F1-7704-1832-F188-6E499265FE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5045" y="234360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2948833-DE34-1668-ECDA-8FE5D9798F67}"/>
                  </a:ext>
                </a:extLst>
              </p14:cNvPr>
              <p14:cNvContentPartPr/>
              <p14:nvPr/>
            </p14:nvContentPartPr>
            <p14:xfrm>
              <a:off x="8932885" y="289080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2948833-DE34-1668-ECDA-8FE5D9798F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7245" y="28551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A6D7441-E38E-07F2-2D09-BF03C422167F}"/>
                  </a:ext>
                </a:extLst>
              </p14:cNvPr>
              <p14:cNvContentPartPr/>
              <p14:nvPr/>
            </p14:nvContentPartPr>
            <p14:xfrm>
              <a:off x="8627965" y="3323524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A6D7441-E38E-07F2-2D09-BF03C42216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2325" y="328752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72FFA62-FE86-1A70-6A65-47E6801BDA10}"/>
                  </a:ext>
                </a:extLst>
              </p14:cNvPr>
              <p14:cNvContentPartPr/>
              <p14:nvPr/>
            </p14:nvContentPartPr>
            <p14:xfrm>
              <a:off x="8382445" y="3598924"/>
              <a:ext cx="360" cy="2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72FFA62-FE86-1A70-6A65-47E6801BDA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46445" y="3562924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9538727-C609-2F6F-7C3A-5F326389B09A}"/>
                  </a:ext>
                </a:extLst>
              </p14:cNvPr>
              <p14:cNvContentPartPr/>
              <p14:nvPr/>
            </p14:nvContentPartPr>
            <p14:xfrm>
              <a:off x="8264005" y="3972244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9538727-C609-2F6F-7C3A-5F326389B0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8365" y="393660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7DBF90E-F10D-179D-06AB-F34237D4447B}"/>
                  </a:ext>
                </a:extLst>
              </p14:cNvPr>
              <p14:cNvContentPartPr/>
              <p14:nvPr/>
            </p14:nvContentPartPr>
            <p14:xfrm>
              <a:off x="8589085" y="3765604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7DBF90E-F10D-179D-06AB-F34237D444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53085" y="37299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9ECF326-7917-97DB-9A8F-6AAE6007D96F}"/>
                  </a:ext>
                </a:extLst>
              </p14:cNvPr>
              <p14:cNvContentPartPr/>
              <p14:nvPr/>
            </p14:nvContentPartPr>
            <p14:xfrm>
              <a:off x="7811845" y="4460044"/>
              <a:ext cx="2160" cy="4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9ECF326-7917-97DB-9A8F-6AAE6007D96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76205" y="4424404"/>
                <a:ext cx="738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2477E6C-170B-A3EC-14F2-4DC39E721513}"/>
                  </a:ext>
                </a:extLst>
              </p14:cNvPr>
              <p14:cNvContentPartPr/>
              <p14:nvPr/>
            </p14:nvContentPartPr>
            <p14:xfrm>
              <a:off x="8293885" y="4404964"/>
              <a:ext cx="21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2477E6C-170B-A3EC-14F2-4DC39E7215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58245" y="4368964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B38F10F-850A-5054-50BA-3E5A0B6E0AB3}"/>
                  </a:ext>
                </a:extLst>
              </p14:cNvPr>
              <p14:cNvContentPartPr/>
              <p14:nvPr/>
            </p14:nvContentPartPr>
            <p14:xfrm>
              <a:off x="7772965" y="466056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B38F10F-850A-5054-50BA-3E5A0B6E0A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36965" y="46245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2850C91-B6B8-AC2B-0816-581A8A995D50}"/>
                  </a:ext>
                </a:extLst>
              </p14:cNvPr>
              <p14:cNvContentPartPr/>
              <p14:nvPr/>
            </p14:nvContentPartPr>
            <p14:xfrm>
              <a:off x="7428805" y="5142604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2850C91-B6B8-AC2B-0816-581A8A995D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2805" y="510660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3E8B607-91A6-6004-0388-0721B92DDDDF}"/>
                  </a:ext>
                </a:extLst>
              </p14:cNvPr>
              <p14:cNvContentPartPr/>
              <p14:nvPr/>
            </p14:nvContentPartPr>
            <p14:xfrm>
              <a:off x="7831645" y="5112724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3E8B607-91A6-6004-0388-0721B92DDD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5645" y="507708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9BA9539-5DA3-3098-4589-90FA87062D36}"/>
                  </a:ext>
                </a:extLst>
              </p14:cNvPr>
              <p14:cNvContentPartPr/>
              <p14:nvPr/>
            </p14:nvContentPartPr>
            <p14:xfrm>
              <a:off x="7890685" y="483732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9BA9539-5DA3-3098-4589-90FA87062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5045" y="480168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DC70403-02CD-1851-8C01-2584C821B757}"/>
                  </a:ext>
                </a:extLst>
              </p14:cNvPr>
              <p14:cNvContentPartPr/>
              <p14:nvPr/>
            </p14:nvContentPartPr>
            <p14:xfrm>
              <a:off x="7428805" y="5427364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DC70403-02CD-1851-8C01-2584C821B7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2805" y="539172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08" name="TextBox 107">
            <a:extLst>
              <a:ext uri="{FF2B5EF4-FFF2-40B4-BE49-F238E27FC236}">
                <a16:creationId xmlns:a16="http://schemas.microsoft.com/office/drawing/2014/main" id="{DD4F9721-E4C4-B07D-FB33-2C2650A6AED9}"/>
              </a:ext>
            </a:extLst>
          </p:cNvPr>
          <p:cNvSpPr txBox="1"/>
          <p:nvPr/>
        </p:nvSpPr>
        <p:spPr>
          <a:xfrm>
            <a:off x="9737826" y="172801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(4.2,0.04)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D91EB41-BF7F-DA2A-A13F-1592222AF5B8}"/>
              </a:ext>
            </a:extLst>
          </p:cNvPr>
          <p:cNvSpPr txBox="1"/>
          <p:nvPr/>
        </p:nvSpPr>
        <p:spPr>
          <a:xfrm>
            <a:off x="6083475" y="531600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(-4.1,-0.03)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283C56C-4F8F-4859-6BBB-212404D15360}"/>
              </a:ext>
            </a:extLst>
          </p:cNvPr>
          <p:cNvSpPr txBox="1"/>
          <p:nvPr/>
        </p:nvSpPr>
        <p:spPr>
          <a:xfrm>
            <a:off x="8372475" y="436144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(-2.1,0.1)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A2779E0-449A-60CB-885F-4D4B42B9ABFF}"/>
              </a:ext>
            </a:extLst>
          </p:cNvPr>
          <p:cNvSpPr txBox="1"/>
          <p:nvPr/>
        </p:nvSpPr>
        <p:spPr>
          <a:xfrm>
            <a:off x="6148257" y="1112444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2D Representation</a:t>
            </a:r>
          </a:p>
        </p:txBody>
      </p:sp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ACB34B69-B30C-1DC5-2877-751C51F5E684}"/>
              </a:ext>
            </a:extLst>
          </p:cNvPr>
          <p:cNvSpPr/>
          <p:nvPr/>
        </p:nvSpPr>
        <p:spPr>
          <a:xfrm>
            <a:off x="5395319" y="3640714"/>
            <a:ext cx="456120" cy="325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  <p:bldP spid="112" grpId="0"/>
      <p:bldP spid="113" grpId="0"/>
      <p:bldP spid="1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>
            <a:extLst>
              <a:ext uri="{FF2B5EF4-FFF2-40B4-BE49-F238E27FC236}">
                <a16:creationId xmlns:a16="http://schemas.microsoft.com/office/drawing/2014/main" id="{90AE5F1B-89BC-F605-E646-178833DA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54681">
            <a:off x="613022" y="1795321"/>
            <a:ext cx="4876799" cy="4279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1CD97-4BF9-4287-2A2C-4362E1DF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6976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Now data is well-approximated by dropping the coordinates with the least variance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FB602DE-1543-AF01-2FE9-7AB686225F6B}"/>
                  </a:ext>
                </a:extLst>
              </p14:cNvPr>
              <p14:cNvContentPartPr/>
              <p14:nvPr/>
            </p14:nvContentPartPr>
            <p14:xfrm>
              <a:off x="4041009" y="2007410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FB602DE-1543-AF01-2FE9-7AB686225F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5369" y="197177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0307EC5-89E3-8FDB-748E-EA4AE91CEDAE}"/>
                  </a:ext>
                </a:extLst>
              </p14:cNvPr>
              <p14:cNvContentPartPr/>
              <p14:nvPr/>
            </p14:nvContentPartPr>
            <p14:xfrm>
              <a:off x="4188609" y="2243570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0307EC5-89E3-8FDB-748E-EA4AE91CED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2609" y="220757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EE1C7F1-7704-1832-F188-6E499265FEC9}"/>
                  </a:ext>
                </a:extLst>
              </p14:cNvPr>
              <p14:cNvContentPartPr/>
              <p14:nvPr/>
            </p14:nvContentPartPr>
            <p14:xfrm>
              <a:off x="3736449" y="2715530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EE1C7F1-7704-1832-F188-6E499265FE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0449" y="267953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2948833-DE34-1668-ECDA-8FE5D9798F67}"/>
                  </a:ext>
                </a:extLst>
              </p14:cNvPr>
              <p14:cNvContentPartPr/>
              <p14:nvPr/>
            </p14:nvContentPartPr>
            <p14:xfrm>
              <a:off x="3608289" y="3226730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2948833-DE34-1668-ECDA-8FE5D9798F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2649" y="319109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A6D7441-E38E-07F2-2D09-BF03C422167F}"/>
                  </a:ext>
                </a:extLst>
              </p14:cNvPr>
              <p14:cNvContentPartPr/>
              <p14:nvPr/>
            </p14:nvContentPartPr>
            <p14:xfrm>
              <a:off x="3303369" y="3659450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A6D7441-E38E-07F2-2D09-BF03C42216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7729" y="362345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72FFA62-FE86-1A70-6A65-47E6801BDA10}"/>
                  </a:ext>
                </a:extLst>
              </p14:cNvPr>
              <p14:cNvContentPartPr/>
              <p14:nvPr/>
            </p14:nvContentPartPr>
            <p14:xfrm>
              <a:off x="3057849" y="3934850"/>
              <a:ext cx="360" cy="2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72FFA62-FE86-1A70-6A65-47E6801BDA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21849" y="3898850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9538727-C609-2F6F-7C3A-5F326389B09A}"/>
                  </a:ext>
                </a:extLst>
              </p14:cNvPr>
              <p14:cNvContentPartPr/>
              <p14:nvPr/>
            </p14:nvContentPartPr>
            <p14:xfrm>
              <a:off x="2939409" y="4308170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9538727-C609-2F6F-7C3A-5F326389B0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3769" y="427253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7DBF90E-F10D-179D-06AB-F34237D4447B}"/>
                  </a:ext>
                </a:extLst>
              </p14:cNvPr>
              <p14:cNvContentPartPr/>
              <p14:nvPr/>
            </p14:nvContentPartPr>
            <p14:xfrm>
              <a:off x="3264489" y="4101530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7DBF90E-F10D-179D-06AB-F34237D444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8489" y="406589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9ECF326-7917-97DB-9A8F-6AAE6007D96F}"/>
                  </a:ext>
                </a:extLst>
              </p14:cNvPr>
              <p14:cNvContentPartPr/>
              <p14:nvPr/>
            </p14:nvContentPartPr>
            <p14:xfrm>
              <a:off x="2487249" y="4795970"/>
              <a:ext cx="2160" cy="4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9ECF326-7917-97DB-9A8F-6AAE6007D96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51609" y="4760330"/>
                <a:ext cx="738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2477E6C-170B-A3EC-14F2-4DC39E721513}"/>
                  </a:ext>
                </a:extLst>
              </p14:cNvPr>
              <p14:cNvContentPartPr/>
              <p14:nvPr/>
            </p14:nvContentPartPr>
            <p14:xfrm>
              <a:off x="2969289" y="4740890"/>
              <a:ext cx="21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2477E6C-170B-A3EC-14F2-4DC39E7215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33649" y="4704890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B38F10F-850A-5054-50BA-3E5A0B6E0AB3}"/>
                  </a:ext>
                </a:extLst>
              </p14:cNvPr>
              <p14:cNvContentPartPr/>
              <p14:nvPr/>
            </p14:nvContentPartPr>
            <p14:xfrm>
              <a:off x="2448369" y="499649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B38F10F-850A-5054-50BA-3E5A0B6E0A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2369" y="496049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2850C91-B6B8-AC2B-0816-581A8A995D50}"/>
                  </a:ext>
                </a:extLst>
              </p14:cNvPr>
              <p14:cNvContentPartPr/>
              <p14:nvPr/>
            </p14:nvContentPartPr>
            <p14:xfrm>
              <a:off x="2104209" y="5478530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2850C91-B6B8-AC2B-0816-581A8A995D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8209" y="544253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3E8B607-91A6-6004-0388-0721B92DDDDF}"/>
                  </a:ext>
                </a:extLst>
              </p14:cNvPr>
              <p14:cNvContentPartPr/>
              <p14:nvPr/>
            </p14:nvContentPartPr>
            <p14:xfrm>
              <a:off x="2507049" y="5448650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3E8B607-91A6-6004-0388-0721B92DDD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1049" y="541301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9BA9539-5DA3-3098-4589-90FA87062D36}"/>
                  </a:ext>
                </a:extLst>
              </p14:cNvPr>
              <p14:cNvContentPartPr/>
              <p14:nvPr/>
            </p14:nvContentPartPr>
            <p14:xfrm>
              <a:off x="2566089" y="5173250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9BA9539-5DA3-3098-4589-90FA87062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0449" y="513761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DC70403-02CD-1851-8C01-2584C821B757}"/>
                  </a:ext>
                </a:extLst>
              </p14:cNvPr>
              <p14:cNvContentPartPr/>
              <p14:nvPr/>
            </p14:nvContentPartPr>
            <p14:xfrm>
              <a:off x="2104209" y="5763290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DC70403-02CD-1851-8C01-2584C821B7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8209" y="5727650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08" name="TextBox 107">
            <a:extLst>
              <a:ext uri="{FF2B5EF4-FFF2-40B4-BE49-F238E27FC236}">
                <a16:creationId xmlns:a16="http://schemas.microsoft.com/office/drawing/2014/main" id="{DD4F9721-E4C4-B07D-FB33-2C2650A6AED9}"/>
              </a:ext>
            </a:extLst>
          </p:cNvPr>
          <p:cNvSpPr txBox="1"/>
          <p:nvPr/>
        </p:nvSpPr>
        <p:spPr>
          <a:xfrm>
            <a:off x="4413230" y="206394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(4.2,0.04)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D91EB41-BF7F-DA2A-A13F-1592222AF5B8}"/>
              </a:ext>
            </a:extLst>
          </p:cNvPr>
          <p:cNvSpPr txBox="1"/>
          <p:nvPr/>
        </p:nvSpPr>
        <p:spPr>
          <a:xfrm>
            <a:off x="758879" y="565192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(-4.1,-0.03)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283C56C-4F8F-4859-6BBB-212404D15360}"/>
              </a:ext>
            </a:extLst>
          </p:cNvPr>
          <p:cNvSpPr txBox="1"/>
          <p:nvPr/>
        </p:nvSpPr>
        <p:spPr>
          <a:xfrm>
            <a:off x="3047879" y="469737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(-2.1,0.1)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A2779E0-449A-60CB-885F-4D4B42B9ABFF}"/>
              </a:ext>
            </a:extLst>
          </p:cNvPr>
          <p:cNvSpPr txBox="1"/>
          <p:nvPr/>
        </p:nvSpPr>
        <p:spPr>
          <a:xfrm>
            <a:off x="823661" y="144837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2D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3A897A-6336-3F39-8F16-ED34DDC26E5E}"/>
                  </a:ext>
                </a:extLst>
              </p:cNvPr>
              <p:cNvSpPr txBox="1"/>
              <p:nvPr/>
            </p:nvSpPr>
            <p:spPr>
              <a:xfrm>
                <a:off x="5688100" y="3351966"/>
                <a:ext cx="88678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dirty="0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3A897A-6336-3F39-8F16-ED34DDC26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00" y="3351966"/>
                <a:ext cx="886781" cy="92333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665E637-6165-EB2F-B163-D393ADEBA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54681">
            <a:off x="6627837" y="1858754"/>
            <a:ext cx="4876799" cy="42790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27DAFC-1F60-FACD-DC10-BDB9D849F4E6}"/>
                  </a:ext>
                </a:extLst>
              </p14:cNvPr>
              <p14:cNvContentPartPr/>
              <p14:nvPr/>
            </p14:nvContentPartPr>
            <p14:xfrm>
              <a:off x="10253429" y="21273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27DAFC-1F60-FACD-DC10-BDB9D849F4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7789" y="20917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0D3986-3203-50D6-E367-5D729F66C162}"/>
                  </a:ext>
                </a:extLst>
              </p14:cNvPr>
              <p14:cNvContentPartPr/>
              <p14:nvPr/>
            </p14:nvContentPartPr>
            <p14:xfrm>
              <a:off x="10134600" y="232726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0D3986-3203-50D6-E367-5D729F66C1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98600" y="22912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D729EA-ADDB-A7EF-701C-928EAF23BC1B}"/>
                  </a:ext>
                </a:extLst>
              </p14:cNvPr>
              <p14:cNvContentPartPr/>
              <p14:nvPr/>
            </p14:nvContentPartPr>
            <p14:xfrm>
              <a:off x="9833480" y="2850037"/>
              <a:ext cx="436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D729EA-ADDB-A7EF-701C-928EAF23B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9880" y="2814037"/>
                <a:ext cx="87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54164C4-FDC5-09A2-CAF0-513F308E397B}"/>
                  </a:ext>
                </a:extLst>
              </p14:cNvPr>
              <p14:cNvContentPartPr/>
              <p14:nvPr/>
            </p14:nvContentPartPr>
            <p14:xfrm>
              <a:off x="9611529" y="327858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54164C4-FDC5-09A2-CAF0-513F308E39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5889" y="3242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8D0BFD-95FE-AB67-4EDC-841EB3293812}"/>
                  </a:ext>
                </a:extLst>
              </p14:cNvPr>
              <p14:cNvContentPartPr/>
              <p14:nvPr/>
            </p14:nvContentPartPr>
            <p14:xfrm>
              <a:off x="9341334" y="3734458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8D0BFD-95FE-AB67-4EDC-841EB32938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05694" y="369845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86D2148-FCF9-25AC-ED0F-B6A0CF6200C1}"/>
                  </a:ext>
                </a:extLst>
              </p14:cNvPr>
              <p14:cNvContentPartPr/>
              <p14:nvPr/>
            </p14:nvContentPartPr>
            <p14:xfrm>
              <a:off x="9165264" y="4056158"/>
              <a:ext cx="360" cy="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86D2148-FCF9-25AC-ED0F-B6A0CF6200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29264" y="4020158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1BB326-297B-393D-6D81-1B1469A6ED4B}"/>
                  </a:ext>
                </a:extLst>
              </p14:cNvPr>
              <p14:cNvContentPartPr/>
              <p14:nvPr/>
            </p14:nvContentPartPr>
            <p14:xfrm>
              <a:off x="8977374" y="4383178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1BB326-297B-393D-6D81-1B1469A6E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1734" y="43475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E98FAF-D437-2AC8-4216-E5D37A0E157B}"/>
                  </a:ext>
                </a:extLst>
              </p14:cNvPr>
              <p14:cNvContentPartPr/>
              <p14:nvPr/>
            </p14:nvContentPartPr>
            <p14:xfrm>
              <a:off x="9151980" y="409551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E98FAF-D437-2AC8-4216-E5D37A0E15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5980" y="405987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4363F53-C26C-4E31-D380-830FE9627F72}"/>
                  </a:ext>
                </a:extLst>
              </p14:cNvPr>
              <p14:cNvContentPartPr/>
              <p14:nvPr/>
            </p14:nvContentPartPr>
            <p14:xfrm>
              <a:off x="8664112" y="4940428"/>
              <a:ext cx="2160" cy="4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4363F53-C26C-4E31-D380-830FE9627F7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28472" y="4904788"/>
                <a:ext cx="738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F318C23-C661-887F-4726-D17DFB6E92FA}"/>
                  </a:ext>
                </a:extLst>
              </p14:cNvPr>
              <p14:cNvContentPartPr/>
              <p14:nvPr/>
            </p14:nvContentPartPr>
            <p14:xfrm>
              <a:off x="8798907" y="4723301"/>
              <a:ext cx="21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F318C23-C661-887F-4726-D17DFB6E92F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63267" y="4687301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EAB997E-9FCC-C9A9-2B6D-44E3B1FB0E0B}"/>
                  </a:ext>
                </a:extLst>
              </p14:cNvPr>
              <p14:cNvContentPartPr/>
              <p14:nvPr/>
            </p14:nvContentPartPr>
            <p14:xfrm>
              <a:off x="8578934" y="511779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EAB997E-9FCC-C9A9-2B6D-44E3B1FB0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2934" y="508179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D036FB2-C4CA-D1D0-3124-05CDAD7AFAE6}"/>
                  </a:ext>
                </a:extLst>
              </p14:cNvPr>
              <p14:cNvContentPartPr/>
              <p14:nvPr/>
            </p14:nvContentPartPr>
            <p14:xfrm>
              <a:off x="8292647" y="563456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D036FB2-C4CA-D1D0-3124-05CDAD7AFA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6647" y="5598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8331B68-31C1-D744-6E29-EAC49D6FF773}"/>
                  </a:ext>
                </a:extLst>
              </p14:cNvPr>
              <p14:cNvContentPartPr/>
              <p14:nvPr/>
            </p14:nvContentPartPr>
            <p14:xfrm>
              <a:off x="8406117" y="543106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8331B68-31C1-D744-6E29-EAC49D6FF7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0117" y="53954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481CCD9-C762-A471-D183-0759E3B6D673}"/>
                  </a:ext>
                </a:extLst>
              </p14:cNvPr>
              <p14:cNvContentPartPr/>
              <p14:nvPr/>
            </p14:nvContentPartPr>
            <p14:xfrm>
              <a:off x="8523030" y="5213533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481CCD9-C762-A471-D183-0759E3B6D6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87390" y="517789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1386F-5049-936D-6899-DC9814B27299}"/>
                  </a:ext>
                </a:extLst>
              </p14:cNvPr>
              <p14:cNvContentPartPr/>
              <p14:nvPr/>
            </p14:nvContentPartPr>
            <p14:xfrm>
              <a:off x="8153749" y="5861448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1386F-5049-936D-6899-DC9814B272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17749" y="5825808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54697BB-47A3-DDB5-A788-72C03D0F0686}"/>
              </a:ext>
            </a:extLst>
          </p:cNvPr>
          <p:cNvSpPr txBox="1"/>
          <p:nvPr/>
        </p:nvSpPr>
        <p:spPr>
          <a:xfrm>
            <a:off x="10428045" y="212737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,0</a:t>
            </a:r>
            <a:r>
              <a:rPr lang="en-US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75E658-E055-FEE3-6F6B-10D2BB8EBC6E}"/>
              </a:ext>
            </a:extLst>
          </p:cNvPr>
          <p:cNvSpPr txBox="1"/>
          <p:nvPr/>
        </p:nvSpPr>
        <p:spPr>
          <a:xfrm>
            <a:off x="7166152" y="576329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(-4.1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,0</a:t>
            </a:r>
            <a:r>
              <a:rPr lang="en-US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4089E-F1D7-3377-3BB2-72EBA10C5B99}"/>
              </a:ext>
            </a:extLst>
          </p:cNvPr>
          <p:cNvSpPr txBox="1"/>
          <p:nvPr/>
        </p:nvSpPr>
        <p:spPr>
          <a:xfrm>
            <a:off x="9062694" y="476080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(-2.1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,0</a:t>
            </a:r>
            <a:r>
              <a:rPr lang="en-US" dirty="0"/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933718-CEDC-9EEF-751C-96587BDA7E8E}"/>
              </a:ext>
            </a:extLst>
          </p:cNvPr>
          <p:cNvSpPr txBox="1"/>
          <p:nvPr/>
        </p:nvSpPr>
        <p:spPr>
          <a:xfrm>
            <a:off x="6838476" y="1511803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1D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199452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714" y="914400"/>
            <a:ext cx="7766050" cy="2881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Bef>
                <a:spcPct val="15000"/>
              </a:spcBef>
            </a:pPr>
            <a:r>
              <a:rPr lang="en-US" dirty="0"/>
              <a:t>Given a point set                     , in an </a:t>
            </a:r>
            <a:r>
              <a:rPr lang="en-US" sz="2500" i="1" dirty="0">
                <a:latin typeface="Times New Roman" pitchFamily="18" charset="0"/>
              </a:rPr>
              <a:t>M</a:t>
            </a:r>
            <a:r>
              <a:rPr lang="en-US" dirty="0"/>
              <a:t>-dim space, PCA finds a basis such that</a:t>
            </a:r>
          </a:p>
          <a:p>
            <a:pPr marL="457200" lvl="1" indent="-279400">
              <a:lnSpc>
                <a:spcPct val="110000"/>
              </a:lnSpc>
              <a:spcBef>
                <a:spcPct val="25000"/>
              </a:spcBef>
            </a:pPr>
            <a:r>
              <a:rPr lang="en-US" dirty="0"/>
              <a:t>The most variation is in the first basis vector</a:t>
            </a:r>
          </a:p>
          <a:p>
            <a:pPr marL="457200" lvl="1" indent="-279400">
              <a:lnSpc>
                <a:spcPct val="110000"/>
              </a:lnSpc>
              <a:spcBef>
                <a:spcPct val="25000"/>
              </a:spcBef>
            </a:pPr>
            <a:r>
              <a:rPr lang="en-US" dirty="0"/>
              <a:t>The second most, in the second vector that is orthogonal to the first vector</a:t>
            </a:r>
          </a:p>
          <a:p>
            <a:pPr marL="457200" lvl="1" indent="-279400">
              <a:lnSpc>
                <a:spcPct val="110000"/>
              </a:lnSpc>
              <a:spcBef>
                <a:spcPct val="25000"/>
              </a:spcBef>
            </a:pPr>
            <a:r>
              <a:rPr lang="en-US" dirty="0"/>
              <a:t>The third…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1575028" y="4041774"/>
            <a:ext cx="6719887" cy="2116139"/>
            <a:chOff x="903" y="2408"/>
            <a:chExt cx="4233" cy="1333"/>
          </a:xfrm>
        </p:grpSpPr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903" y="2408"/>
              <a:ext cx="3463" cy="1333"/>
              <a:chOff x="903" y="2408"/>
              <a:chExt cx="3463" cy="1333"/>
            </a:xfrm>
          </p:grpSpPr>
          <p:pic>
            <p:nvPicPr>
              <p:cNvPr id="29705" name="Picture 6" descr="scatter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03" y="2509"/>
                <a:ext cx="3387" cy="1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6" name="Text Box 7"/>
              <p:cNvSpPr txBox="1">
                <a:spLocks noChangeArrowheads="1"/>
              </p:cNvSpPr>
              <p:nvPr/>
            </p:nvSpPr>
            <p:spPr bwMode="auto">
              <a:xfrm>
                <a:off x="1286" y="2408"/>
                <a:ext cx="25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200" baseline="-250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9707" name="Text Box 8"/>
              <p:cNvSpPr txBox="1">
                <a:spLocks noChangeArrowheads="1"/>
              </p:cNvSpPr>
              <p:nvPr/>
            </p:nvSpPr>
            <p:spPr bwMode="auto">
              <a:xfrm>
                <a:off x="1951" y="3041"/>
                <a:ext cx="25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200" baseline="-250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29708" name="Text Box 9"/>
              <p:cNvSpPr txBox="1">
                <a:spLocks noChangeArrowheads="1"/>
              </p:cNvSpPr>
              <p:nvPr/>
            </p:nvSpPr>
            <p:spPr bwMode="auto">
              <a:xfrm>
                <a:off x="3439" y="2409"/>
                <a:ext cx="25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200" baseline="-250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9709" name="Text Box 10"/>
              <p:cNvSpPr txBox="1">
                <a:spLocks noChangeArrowheads="1"/>
              </p:cNvSpPr>
              <p:nvPr/>
            </p:nvSpPr>
            <p:spPr bwMode="auto">
              <a:xfrm>
                <a:off x="4112" y="3042"/>
                <a:ext cx="25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200" baseline="-250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29703" name="Text Box 11"/>
            <p:cNvSpPr txBox="1">
              <a:spLocks noChangeArrowheads="1"/>
            </p:cNvSpPr>
            <p:nvPr/>
          </p:nvSpPr>
          <p:spPr bwMode="auto">
            <a:xfrm>
              <a:off x="4134" y="2423"/>
              <a:ext cx="1002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1600">
                  <a:solidFill>
                    <a:srgbClr val="990000"/>
                  </a:solidFill>
                </a:rPr>
                <a:t>1</a:t>
              </a:r>
              <a:r>
                <a:rPr lang="en-US" sz="1600" baseline="30000">
                  <a:solidFill>
                    <a:srgbClr val="990000"/>
                  </a:solidFill>
                </a:rPr>
                <a:t>st</a:t>
              </a:r>
              <a:r>
                <a:rPr lang="en-US" sz="1600">
                  <a:solidFill>
                    <a:srgbClr val="990000"/>
                  </a:solidFill>
                </a:rPr>
                <a:t> principal component</a:t>
              </a:r>
            </a:p>
          </p:txBody>
        </p:sp>
        <p:sp>
          <p:nvSpPr>
            <p:cNvPr id="29704" name="Text Box 12"/>
            <p:cNvSpPr txBox="1">
              <a:spLocks noChangeArrowheads="1"/>
            </p:cNvSpPr>
            <p:nvPr/>
          </p:nvSpPr>
          <p:spPr bwMode="auto">
            <a:xfrm>
              <a:off x="2751" y="2696"/>
              <a:ext cx="1002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1600">
                  <a:solidFill>
                    <a:srgbClr val="990000"/>
                  </a:solidFill>
                </a:rPr>
                <a:t>2</a:t>
              </a:r>
              <a:r>
                <a:rPr lang="en-US" sz="1600" baseline="30000">
                  <a:solidFill>
                    <a:srgbClr val="990000"/>
                  </a:solidFill>
                </a:rPr>
                <a:t>nd</a:t>
              </a:r>
              <a:r>
                <a:rPr lang="en-US" sz="1600">
                  <a:solidFill>
                    <a:srgbClr val="990000"/>
                  </a:solidFill>
                </a:rPr>
                <a:t> principal component</a:t>
              </a:r>
            </a:p>
          </p:txBody>
        </p:sp>
      </p:grpSp>
      <p:pic>
        <p:nvPicPr>
          <p:cNvPr id="29701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3277" y="1052513"/>
            <a:ext cx="13049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" name="Picture 13" descr="Screen Shot 2013-12-02 at 10.00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" y="3645318"/>
            <a:ext cx="8361680" cy="28814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6351" y="4041773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principal component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8799" y="3858577"/>
            <a:ext cx="157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principal component</a:t>
            </a:r>
          </a:p>
        </p:txBody>
      </p:sp>
    </p:spTree>
    <p:extLst>
      <p:ext uri="{BB962C8B-B14F-4D97-AF65-F5344CB8AC3E}">
        <p14:creationId xmlns:p14="http://schemas.microsoft.com/office/powerpoint/2010/main" val="426638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 (PCA)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Given: N data points </a:t>
            </a:r>
            <a:r>
              <a:rPr lang="en-US" b="1" dirty="0"/>
              <a:t>x</a:t>
            </a:r>
            <a:r>
              <a:rPr lang="en-US" b="1" baseline="-25000" dirty="0"/>
              <a:t>1</a:t>
            </a:r>
            <a:r>
              <a:rPr lang="en-US" b="1" dirty="0"/>
              <a:t>, … ,</a:t>
            </a:r>
            <a:r>
              <a:rPr lang="en-US" b="1" dirty="0" err="1"/>
              <a:t>x</a:t>
            </a:r>
            <a:r>
              <a:rPr lang="en-US" b="1" baseline="-25000" dirty="0" err="1"/>
              <a:t>N</a:t>
            </a:r>
            <a:r>
              <a:rPr lang="en-US" b="1" dirty="0"/>
              <a:t> </a:t>
            </a:r>
            <a:r>
              <a:rPr lang="en-US" dirty="0"/>
              <a:t>in R</a:t>
            </a:r>
            <a:r>
              <a:rPr lang="en-US" baseline="30000" dirty="0"/>
              <a:t>d</a:t>
            </a:r>
            <a:br>
              <a:rPr lang="en-US" baseline="30000" dirty="0"/>
            </a:br>
            <a:endParaRPr lang="en-US" baseline="30000" dirty="0"/>
          </a:p>
          <a:p>
            <a:pPr>
              <a:buFontTx/>
              <a:buChar char="•"/>
            </a:pPr>
            <a:r>
              <a:rPr lang="en-US" dirty="0"/>
              <a:t>We want to find a new set of features that are linear combinations of original ones:</a:t>
            </a:r>
            <a:br>
              <a:rPr lang="en-US" dirty="0"/>
            </a:br>
            <a:br>
              <a:rPr lang="en-US" sz="900" dirty="0"/>
            </a:br>
            <a:r>
              <a:rPr lang="en-US" dirty="0"/>
              <a:t>                      </a:t>
            </a:r>
            <a:r>
              <a:rPr lang="en-US" i="1" dirty="0">
                <a:latin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</a:rPr>
              <a:t>) = </a:t>
            </a:r>
            <a:r>
              <a:rPr lang="en-US" b="1" dirty="0" err="1">
                <a:latin typeface="Times New Roman" pitchFamily="18" charset="0"/>
              </a:rPr>
              <a:t>u</a:t>
            </a:r>
            <a:r>
              <a:rPr lang="en-US" i="1" baseline="30000" dirty="0" err="1">
                <a:latin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</a:rPr>
              <a:t>– </a:t>
            </a:r>
            <a:r>
              <a:rPr lang="en-US" b="1" dirty="0">
                <a:latin typeface="Times New Roman" pitchFamily="18" charset="0"/>
                <a:cs typeface="Arial" charset="0"/>
              </a:rPr>
              <a:t>µ</a:t>
            </a:r>
            <a:r>
              <a:rPr lang="en-US" dirty="0">
                <a:latin typeface="Times New Roman" pitchFamily="18" charset="0"/>
                <a:cs typeface="Arial" charset="0"/>
              </a:rPr>
              <a:t>)</a:t>
            </a:r>
            <a:br>
              <a:rPr lang="en-US" dirty="0">
                <a:latin typeface="Times New Roman" pitchFamily="18" charset="0"/>
                <a:cs typeface="Arial" charset="0"/>
              </a:rPr>
            </a:br>
            <a:br>
              <a:rPr lang="en-US" sz="900" dirty="0">
                <a:latin typeface="Times New Roman" pitchFamily="18" charset="0"/>
                <a:cs typeface="Arial" charset="0"/>
              </a:rPr>
            </a:br>
            <a:r>
              <a:rPr lang="en-US" dirty="0">
                <a:cs typeface="Arial" charset="0"/>
              </a:rPr>
              <a:t>(</a:t>
            </a:r>
            <a:r>
              <a:rPr lang="en-US" b="1" dirty="0">
                <a:cs typeface="Times New Roman" pitchFamily="18" charset="0"/>
              </a:rPr>
              <a:t>µ</a:t>
            </a:r>
            <a:r>
              <a:rPr lang="en-US" dirty="0">
                <a:cs typeface="Times New Roman" pitchFamily="18" charset="0"/>
              </a:rPr>
              <a:t>: mean of data points)</a:t>
            </a:r>
            <a:br>
              <a:rPr lang="en-US" dirty="0">
                <a:cs typeface="Times New Roman" pitchFamily="18" charset="0"/>
              </a:rPr>
            </a:br>
            <a:endParaRPr lang="en-US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/>
              <a:t>Choose unit vector </a:t>
            </a:r>
            <a:r>
              <a:rPr lang="en-US" b="1" dirty="0"/>
              <a:t>u </a:t>
            </a:r>
            <a:r>
              <a:rPr lang="en-US" dirty="0"/>
              <a:t>in R</a:t>
            </a:r>
            <a:r>
              <a:rPr lang="en-US" baseline="30000" dirty="0"/>
              <a:t>d</a:t>
            </a:r>
            <a:r>
              <a:rPr lang="en-US" dirty="0"/>
              <a:t> that captures the most data variance</a:t>
            </a:r>
          </a:p>
        </p:txBody>
      </p:sp>
    </p:spTree>
    <p:extLst>
      <p:ext uri="{BB962C8B-B14F-4D97-AF65-F5344CB8AC3E}">
        <p14:creationId xmlns:p14="http://schemas.microsoft.com/office/powerpoint/2010/main" val="3199966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" b="5579"/>
          <a:stretch/>
        </p:blipFill>
        <p:spPr bwMode="auto">
          <a:xfrm>
            <a:off x="533400" y="1284515"/>
            <a:ext cx="77724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00100" y="928408"/>
            <a:ext cx="86868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Direction that maximizes the variance of the projected data:</a:t>
            </a:r>
          </a:p>
        </p:txBody>
      </p:sp>
      <p:pic>
        <p:nvPicPr>
          <p:cNvPr id="1371141" name="Picture 5"/>
          <p:cNvPicPr>
            <a:picLocks noChangeAspect="1" noChangeArrowheads="1"/>
          </p:cNvPicPr>
          <p:nvPr/>
        </p:nvPicPr>
        <p:blipFill rotWithShape="1"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" b="7217"/>
          <a:stretch/>
        </p:blipFill>
        <p:spPr bwMode="auto">
          <a:xfrm>
            <a:off x="534988" y="3332390"/>
            <a:ext cx="7508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1142" name="Picture 6"/>
          <p:cNvPicPr>
            <a:picLocks noChangeAspect="1" noChangeArrowheads="1"/>
          </p:cNvPicPr>
          <p:nvPr/>
        </p:nvPicPr>
        <p:blipFill rotWithShape="1"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39" b="5574"/>
          <a:stretch/>
        </p:blipFill>
        <p:spPr bwMode="auto">
          <a:xfrm>
            <a:off x="539751" y="5296127"/>
            <a:ext cx="73556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1143" name="AutoShape 7"/>
          <p:cNvSpPr>
            <a:spLocks/>
          </p:cNvSpPr>
          <p:nvPr/>
        </p:nvSpPr>
        <p:spPr bwMode="auto">
          <a:xfrm rot="5400000">
            <a:off x="5071269" y="1699646"/>
            <a:ext cx="296863" cy="1752600"/>
          </a:xfrm>
          <a:prstGeom prst="rightBrace">
            <a:avLst>
              <a:gd name="adj1" fmla="val 491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4" name="AutoShape 8"/>
          <p:cNvSpPr>
            <a:spLocks/>
          </p:cNvSpPr>
          <p:nvPr/>
        </p:nvSpPr>
        <p:spPr bwMode="auto">
          <a:xfrm rot="5400000">
            <a:off x="5257800" y="2865664"/>
            <a:ext cx="381000" cy="3886200"/>
          </a:xfrm>
          <a:prstGeom prst="rightBrace">
            <a:avLst>
              <a:gd name="adj1" fmla="val 8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5" name="Text Box 9"/>
          <p:cNvSpPr txBox="1">
            <a:spLocks noChangeArrowheads="1"/>
          </p:cNvSpPr>
          <p:nvPr/>
        </p:nvSpPr>
        <p:spPr bwMode="auto">
          <a:xfrm>
            <a:off x="3505201" y="2708503"/>
            <a:ext cx="2779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Projection of data point</a:t>
            </a:r>
          </a:p>
        </p:txBody>
      </p:sp>
      <p:sp>
        <p:nvSpPr>
          <p:cNvPr id="1371146" name="Text Box 10"/>
          <p:cNvSpPr txBox="1">
            <a:spLocks noChangeArrowheads="1"/>
          </p:cNvSpPr>
          <p:nvPr/>
        </p:nvSpPr>
        <p:spPr bwMode="auto">
          <a:xfrm>
            <a:off x="3859214" y="4899253"/>
            <a:ext cx="3074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Covariance matrix of data</a:t>
            </a:r>
          </a:p>
        </p:txBody>
      </p:sp>
      <p:sp>
        <p:nvSpPr>
          <p:cNvPr id="1371147" name="Rectangle 11"/>
          <p:cNvSpPr>
            <a:spLocks noChangeArrowheads="1"/>
          </p:cNvSpPr>
          <p:nvPr/>
        </p:nvSpPr>
        <p:spPr bwMode="auto">
          <a:xfrm>
            <a:off x="609600" y="6108023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The direction that maximizes the variance is the eigenvector associated with the largest eigenvalue of </a:t>
            </a:r>
            <a:r>
              <a:rPr lang="el-GR" dirty="0"/>
              <a:t>Σ</a:t>
            </a:r>
            <a:r>
              <a:rPr lang="en-US" dirty="0"/>
              <a:t> (can be derived using Raleigh’s quotient or Lagrange multiplier)</a:t>
            </a:r>
            <a:endParaRPr lang="el-GR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505200" y="1436914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1371149" name="Rectangle 13"/>
          <p:cNvSpPr>
            <a:spLocks noChangeArrowheads="1"/>
          </p:cNvSpPr>
          <p:nvPr/>
        </p:nvSpPr>
        <p:spPr bwMode="auto">
          <a:xfrm>
            <a:off x="3581400" y="3341914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29000" y="3918178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1/N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1665514"/>
            <a:ext cx="2438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Maximize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>
            <a:off x="6646864" y="2351315"/>
            <a:ext cx="2497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subject to ||</a:t>
            </a:r>
            <a:r>
              <a:rPr lang="en-US" sz="2400" b="1"/>
              <a:t>u</a:t>
            </a:r>
            <a:r>
              <a:rPr lang="en-US" sz="2400"/>
              <a:t>||=1</a:t>
            </a:r>
          </a:p>
        </p:txBody>
      </p:sp>
    </p:spTree>
    <p:extLst>
      <p:ext uri="{BB962C8B-B14F-4D97-AF65-F5344CB8AC3E}">
        <p14:creationId xmlns:p14="http://schemas.microsoft.com/office/powerpoint/2010/main" val="9185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143" grpId="0" animBg="1"/>
      <p:bldP spid="1371144" grpId="0" animBg="1"/>
      <p:bldP spid="1371145" grpId="0"/>
      <p:bldP spid="1371146" grpId="0"/>
      <p:bldP spid="1371149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in Python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F462F01-AB0E-AC27-72AD-EB7C45F68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7562905" cy="49911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6D2C55C-B728-C4C3-ED41-A2F731A35EE2}"/>
              </a:ext>
            </a:extLst>
          </p:cNvPr>
          <p:cNvSpPr txBox="1"/>
          <p:nvPr/>
        </p:nvSpPr>
        <p:spPr>
          <a:xfrm>
            <a:off x="8077200" y="1524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 PCA components as eigenvectors of covariance matrix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D07AE7-FDFE-5F65-613A-DE41273C2C3F}"/>
              </a:ext>
            </a:extLst>
          </p:cNvPr>
          <p:cNvSpPr txBox="1"/>
          <p:nvPr/>
        </p:nvSpPr>
        <p:spPr>
          <a:xfrm>
            <a:off x="8077200" y="3733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 PCA using the PCA function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788BF1-702D-5282-0ADE-D7E4AF8E560A}"/>
              </a:ext>
            </a:extLst>
          </p:cNvPr>
          <p:cNvSpPr txBox="1"/>
          <p:nvPr/>
        </p:nvSpPr>
        <p:spPr>
          <a:xfrm>
            <a:off x="8001000" y="51816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Printout shows that eigenvalues are the same as the explained variance, and the first component is identical (up to numerical precision)</a:t>
            </a:r>
          </a:p>
        </p:txBody>
      </p:sp>
    </p:spTree>
    <p:extLst>
      <p:ext uri="{BB962C8B-B14F-4D97-AF65-F5344CB8AC3E}">
        <p14:creationId xmlns:p14="http://schemas.microsoft.com/office/powerpoint/2010/main" val="3769240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914401" y="3403599"/>
            <a:ext cx="7604125" cy="2628899"/>
            <a:chOff x="376" y="897"/>
            <a:chExt cx="4790" cy="1656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376" y="897"/>
              <a:ext cx="2784" cy="15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/>
                <a:t>Choosing subspace dimension</a:t>
              </a:r>
              <a:r>
                <a:rPr lang="en-US" sz="2800" i="1" dirty="0">
                  <a:latin typeface="Times New Roman" pitchFamily="18" charset="0"/>
                </a:rPr>
                <a:t> r</a:t>
              </a:r>
              <a:r>
                <a:rPr lang="en-US" sz="2000" dirty="0"/>
                <a:t>:</a:t>
              </a:r>
            </a:p>
            <a:p>
              <a:pPr marL="742950" lvl="1" indent="-285750">
                <a:spcBef>
                  <a:spcPct val="10000"/>
                </a:spcBef>
                <a:buFontTx/>
                <a:buChar char="•"/>
              </a:pPr>
              <a:r>
                <a:rPr lang="en-US" sz="2000" dirty="0"/>
                <a:t>look at decay of the eigenvalues as a function of  </a:t>
              </a:r>
              <a:r>
                <a:rPr lang="en-US" sz="2100" i="1" dirty="0">
                  <a:latin typeface="Times New Roman" pitchFamily="18" charset="0"/>
                </a:rPr>
                <a:t>r</a:t>
              </a:r>
            </a:p>
            <a:p>
              <a:pPr marL="742950" lvl="1" indent="-285750">
                <a:spcBef>
                  <a:spcPct val="10000"/>
                </a:spcBef>
                <a:buFontTx/>
                <a:buChar char="•"/>
              </a:pPr>
              <a:r>
                <a:rPr lang="en-US" sz="2000" dirty="0"/>
                <a:t>Larger </a:t>
              </a:r>
              <a:r>
                <a:rPr lang="en-US" sz="2200" i="1" dirty="0">
                  <a:latin typeface="Times New Roman" pitchFamily="18" charset="0"/>
                </a:rPr>
                <a:t>r</a:t>
              </a:r>
              <a:r>
                <a:rPr lang="en-US" sz="2000" dirty="0"/>
                <a:t> means lower expected error in the subspace data approximation</a:t>
              </a:r>
              <a:endParaRPr lang="en-US" sz="2100" i="1" dirty="0">
                <a:latin typeface="Times New Roman" pitchFamily="18" charset="0"/>
              </a:endParaRPr>
            </a:p>
          </p:txBody>
        </p:sp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3194" y="946"/>
              <a:ext cx="1972" cy="1607"/>
              <a:chOff x="3194" y="922"/>
              <a:chExt cx="1972" cy="1607"/>
            </a:xfrm>
          </p:grpSpPr>
          <p:grpSp>
            <p:nvGrpSpPr>
              <p:cNvPr id="31754" name="Group 7"/>
              <p:cNvGrpSpPr>
                <a:grpSpLocks/>
              </p:cNvGrpSpPr>
              <p:nvPr/>
            </p:nvGrpSpPr>
            <p:grpSpPr bwMode="auto">
              <a:xfrm>
                <a:off x="3194" y="922"/>
                <a:ext cx="1932" cy="1429"/>
                <a:chOff x="3194" y="922"/>
                <a:chExt cx="1932" cy="1429"/>
              </a:xfrm>
            </p:grpSpPr>
            <p:pic>
              <p:nvPicPr>
                <p:cNvPr id="31758" name="Picture 8" descr="baback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94" y="922"/>
                  <a:ext cx="1932" cy="1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759" name="Rectangle 9"/>
                <p:cNvSpPr>
                  <a:spLocks noChangeArrowheads="1"/>
                </p:cNvSpPr>
                <p:nvPr/>
              </p:nvSpPr>
              <p:spPr bwMode="auto">
                <a:xfrm>
                  <a:off x="3824" y="1136"/>
                  <a:ext cx="144" cy="15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31760" name="Rectangle 10"/>
                <p:cNvSpPr>
                  <a:spLocks noChangeArrowheads="1"/>
                </p:cNvSpPr>
                <p:nvPr/>
              </p:nvSpPr>
              <p:spPr bwMode="auto">
                <a:xfrm>
                  <a:off x="3440" y="1136"/>
                  <a:ext cx="144" cy="15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31755" name="Text Box 11"/>
              <p:cNvSpPr txBox="1">
                <a:spLocks noChangeArrowheads="1"/>
              </p:cNvSpPr>
              <p:nvPr/>
            </p:nvSpPr>
            <p:spPr bwMode="auto">
              <a:xfrm>
                <a:off x="3583" y="2310"/>
                <a:ext cx="166" cy="2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1600" i="1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</a:p>
            </p:txBody>
          </p:sp>
          <p:sp>
            <p:nvSpPr>
              <p:cNvPr id="31756" name="Text Box 12"/>
              <p:cNvSpPr txBox="1">
                <a:spLocks noChangeArrowheads="1"/>
              </p:cNvSpPr>
              <p:nvPr/>
            </p:nvSpPr>
            <p:spPr bwMode="auto">
              <a:xfrm>
                <a:off x="4943" y="2310"/>
                <a:ext cx="223" cy="2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1600" i="1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31757" name="Text Box 13"/>
              <p:cNvSpPr txBox="1">
                <a:spLocks noChangeArrowheads="1"/>
              </p:cNvSpPr>
              <p:nvPr/>
            </p:nvSpPr>
            <p:spPr bwMode="auto">
              <a:xfrm>
                <a:off x="3255" y="2310"/>
                <a:ext cx="180" cy="2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16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31751" name="Group 14"/>
            <p:cNvGrpSpPr>
              <a:grpSpLocks/>
            </p:cNvGrpSpPr>
            <p:nvPr/>
          </p:nvGrpSpPr>
          <p:grpSpPr bwMode="auto">
            <a:xfrm>
              <a:off x="4071" y="977"/>
              <a:ext cx="913" cy="219"/>
              <a:chOff x="4071" y="865"/>
              <a:chExt cx="913" cy="219"/>
            </a:xfrm>
          </p:grpSpPr>
          <p:sp>
            <p:nvSpPr>
              <p:cNvPr id="31752" name="Text Box 15"/>
              <p:cNvSpPr txBox="1">
                <a:spLocks noChangeArrowheads="1"/>
              </p:cNvSpPr>
              <p:nvPr/>
            </p:nvSpPr>
            <p:spPr bwMode="auto">
              <a:xfrm>
                <a:off x="4071" y="865"/>
                <a:ext cx="803" cy="2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1600">
                    <a:solidFill>
                      <a:srgbClr val="000000"/>
                    </a:solidFill>
                  </a:rPr>
                  <a:t>eigenvalues</a:t>
                </a:r>
              </a:p>
            </p:txBody>
          </p:sp>
          <p:pic>
            <p:nvPicPr>
              <p:cNvPr id="31753" name="Picture 16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52" y="922"/>
                <a:ext cx="132" cy="1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174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229600" cy="1738311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dirty="0"/>
              <a:t>First </a:t>
            </a:r>
            <a:r>
              <a:rPr lang="en-US" sz="2400" i="1" dirty="0">
                <a:latin typeface="Times New Roman" pitchFamily="18" charset="0"/>
              </a:rPr>
              <a:t>r </a:t>
            </a:r>
            <a:r>
              <a:rPr lang="en-US" sz="2400" dirty="0">
                <a:latin typeface="Times New Roman" pitchFamily="18" charset="0"/>
              </a:rPr>
              <a:t>&lt; </a:t>
            </a:r>
            <a:r>
              <a:rPr lang="en-US" sz="2400" i="1" dirty="0">
                <a:latin typeface="Times New Roman" pitchFamily="18" charset="0"/>
              </a:rPr>
              <a:t>M</a:t>
            </a:r>
            <a:r>
              <a:rPr lang="en-US" sz="2400" dirty="0"/>
              <a:t>  principal component vectors provide an approximate basis that minimizes the mean-squared-error (MSE) of reconstructing the original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1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494E-9F7D-9474-C68F-3AEC2D23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- KNN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852C-EB52-9934-7B02-6F1F53914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K-nearest neighbor classification and regression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Measuring and understanding error</a:t>
            </a:r>
          </a:p>
        </p:txBody>
      </p:sp>
    </p:spTree>
    <p:extLst>
      <p:ext uri="{BB962C8B-B14F-4D97-AF65-F5344CB8AC3E}">
        <p14:creationId xmlns:p14="http://schemas.microsoft.com/office/powerpoint/2010/main" val="2267180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aligned faces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3048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,…,</a:t>
            </a:r>
            <a:r>
              <a:rPr lang="en-US" sz="2800" b="1" dirty="0" err="1"/>
              <a:t>x</a:t>
            </a:r>
            <a:r>
              <a:rPr lang="en-US" sz="2800" baseline="-25000" dirty="0" err="1"/>
              <a:t>N</a:t>
            </a:r>
            <a:r>
              <a:rPr lang="en-US" sz="2800" baseline="-25000" dirty="0"/>
              <a:t> </a:t>
            </a:r>
            <a:r>
              <a:rPr lang="en-US" sz="2800" dirty="0"/>
              <a:t>are pixel values of each face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PCA of aligned face images (called “eigenfaces”)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494314" y="1421368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Top eigenvectors: u</a:t>
            </a:r>
            <a:r>
              <a:rPr lang="en-US" baseline="-25000" dirty="0"/>
              <a:t>1</a:t>
            </a:r>
            <a:r>
              <a:rPr lang="en-US" dirty="0"/>
              <a:t>,…</a:t>
            </a:r>
            <a:r>
              <a:rPr lang="en-US" dirty="0" err="1"/>
              <a:t>u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374775" y="2514600"/>
            <a:ext cx="1023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Mean: μ</a:t>
            </a:r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21209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8288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194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0" y="118959"/>
            <a:ext cx="8229600" cy="914400"/>
          </a:xfrm>
        </p:spPr>
        <p:txBody>
          <a:bodyPr>
            <a:noAutofit/>
          </a:bodyPr>
          <a:lstStyle/>
          <a:p>
            <a:r>
              <a:rPr lang="en-US" sz="2800" dirty="0"/>
              <a:t>Visualization of </a:t>
            </a:r>
            <a:r>
              <a:rPr lang="en-US" sz="2800" dirty="0" err="1"/>
              <a:t>eigenfaces</a:t>
            </a:r>
            <a:r>
              <a:rPr lang="en-US" sz="2800" dirty="0"/>
              <a:t> (appearance variation)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88571"/>
            <a:ext cx="78200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2224087" y="1088571"/>
            <a:ext cx="3954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Principal component (eigenvector) u</a:t>
            </a:r>
            <a:r>
              <a:rPr lang="en-US" baseline="-14000"/>
              <a:t>k</a:t>
            </a:r>
            <a:endParaRPr lang="en-US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4038600" y="3065008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μ + 3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4038599" y="5046208"/>
            <a:ext cx="1127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μ –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800363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and reconstruction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Face </a:t>
            </a:r>
            <a:r>
              <a:rPr lang="en-US" b="1"/>
              <a:t>x</a:t>
            </a:r>
            <a:r>
              <a:rPr lang="en-US"/>
              <a:t> in “face space” coordinates: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4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057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Face </a:t>
            </a:r>
            <a:r>
              <a:rPr lang="en-US" b="1"/>
              <a:t>x</a:t>
            </a:r>
            <a:r>
              <a:rPr lang="en-US"/>
              <a:t> in “face space” coordinates: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  <a:p>
            <a:pPr>
              <a:buFontTx/>
              <a:buChar char="•"/>
            </a:pPr>
            <a:r>
              <a:rPr lang="en-US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4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2686050" y="5029200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4137025" y="5029200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3355975" y="5867400"/>
            <a:ext cx="601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µ       +    w</a:t>
            </a:r>
            <a:r>
              <a:rPr lang="en-US" baseline="-25000"/>
              <a:t>1</a:t>
            </a:r>
            <a:r>
              <a:rPr lang="en-US"/>
              <a:t>u</a:t>
            </a:r>
            <a:r>
              <a:rPr lang="en-US" baseline="-25000"/>
              <a:t>1</a:t>
            </a:r>
            <a:r>
              <a:rPr lang="en-US"/>
              <a:t>+w</a:t>
            </a:r>
            <a:r>
              <a:rPr lang="en-US" baseline="-25000"/>
              <a:t>2</a:t>
            </a:r>
            <a:r>
              <a:rPr lang="en-US"/>
              <a:t>u</a:t>
            </a:r>
            <a:r>
              <a:rPr lang="en-US" baseline="-25000"/>
              <a:t>2</a:t>
            </a:r>
            <a:r>
              <a:rPr lang="en-US"/>
              <a:t>+w</a:t>
            </a:r>
            <a:r>
              <a:rPr lang="en-US" baseline="-25000"/>
              <a:t>3</a:t>
            </a:r>
            <a:r>
              <a:rPr lang="en-US"/>
              <a:t>u</a:t>
            </a:r>
            <a:r>
              <a:rPr lang="en-US" baseline="-25000"/>
              <a:t>3</a:t>
            </a:r>
            <a:r>
              <a:rPr lang="en-US"/>
              <a:t>+w</a:t>
            </a:r>
            <a:r>
              <a:rPr lang="en-US" baseline="-25000"/>
              <a:t>4</a:t>
            </a:r>
            <a:r>
              <a:rPr lang="en-US"/>
              <a:t>u</a:t>
            </a:r>
            <a:r>
              <a:rPr lang="en-US" baseline="-25000"/>
              <a:t>4</a:t>
            </a:r>
            <a:r>
              <a:rPr lang="en-US"/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4057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1924050" y="5715000"/>
            <a:ext cx="2936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1931988" y="5867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2686050" y="5867400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 bwMode="auto">
          <a:xfrm>
            <a:off x="4572001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con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133600" y="1981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</a:t>
            </a:r>
          </a:p>
        </p:txBody>
      </p:sp>
      <p:pic>
        <p:nvPicPr>
          <p:cNvPr id="31748" name="Picture 6" descr="reon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recon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702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2209800" y="3124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2209800" y="4343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400</a:t>
            </a:r>
          </a:p>
        </p:txBody>
      </p:sp>
      <p:sp>
        <p:nvSpPr>
          <p:cNvPr id="3175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Reconstruction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2362200" y="5638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After computing </a:t>
            </a:r>
            <a:r>
              <a:rPr lang="en-US" sz="2800" dirty="0" err="1"/>
              <a:t>eigenfaces</a:t>
            </a:r>
            <a:r>
              <a:rPr lang="en-US" sz="2800" dirty="0"/>
              <a:t> using 400 face images from ORL face database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dirty="0"/>
              <a:t>	Preserving variance (minimizing MSE) does not necessarily lead to perceptually good reconstruction.</a:t>
            </a:r>
          </a:p>
        </p:txBody>
      </p:sp>
      <p:pic>
        <p:nvPicPr>
          <p:cNvPr id="33796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7645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2438400" y="2209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3036794" y="3336552"/>
            <a:ext cx="4332288" cy="3249612"/>
            <a:chOff x="990600" y="1458913"/>
            <a:chExt cx="6858000" cy="5143500"/>
          </a:xfrm>
        </p:grpSpPr>
        <p:pic>
          <p:nvPicPr>
            <p:cNvPr id="33799" name="Picture 3" descr="eigenvalu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257" y="5426469"/>
              <a:ext cx="518182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7FD55B-76F2-0E5A-565A-86DA561BA968}"/>
              </a:ext>
            </a:extLst>
          </p:cNvPr>
          <p:cNvSpPr txBox="1"/>
          <p:nvPr/>
        </p:nvSpPr>
        <p:spPr>
          <a:xfrm>
            <a:off x="7232463" y="4005299"/>
            <a:ext cx="3845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of eigenvalues for each eigenvector of the covariance matrix, equivalent to the variance contained along each principal component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0AFB-F6F7-BB4D-EBB7-82B7D22C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example, representing MNIST 4’s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B9571-259A-7C84-6436-A77F2C64F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4625842"/>
            <a:ext cx="4344655" cy="22321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53628A6-AF93-AD70-164B-0E524766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7" y="1398344"/>
            <a:ext cx="3186791" cy="246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FDC6E8-33FC-15CE-8DF4-5D97279BAA40}"/>
              </a:ext>
            </a:extLst>
          </p:cNvPr>
          <p:cNvSpPr txBox="1"/>
          <p:nvPr/>
        </p:nvSpPr>
        <p:spPr>
          <a:xfrm>
            <a:off x="609600" y="1141517"/>
            <a:ext cx="268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Variance per component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BB69C0-66E8-06A8-B205-9072E3063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1" y="4276167"/>
            <a:ext cx="3425774" cy="258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8F7BB-BDBB-C684-F88E-F4C2F7823B5A}"/>
              </a:ext>
            </a:extLst>
          </p:cNvPr>
          <p:cNvSpPr txBox="1"/>
          <p:nvPr/>
        </p:nvSpPr>
        <p:spPr>
          <a:xfrm>
            <a:off x="391937" y="3936545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Cumulative % variance explained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9BD8332-BFBC-752C-DBA1-E0F0D901D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4"/>
          <a:stretch/>
        </p:blipFill>
        <p:spPr bwMode="auto">
          <a:xfrm>
            <a:off x="4953000" y="1646171"/>
            <a:ext cx="56197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EDF8046-CFD9-2791-2F6F-13D1B45D6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4"/>
          <a:stretch/>
        </p:blipFill>
        <p:spPr bwMode="auto">
          <a:xfrm>
            <a:off x="4953000" y="2812595"/>
            <a:ext cx="56197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B8743D-F568-00C0-D12E-9711E05C158C}"/>
              </a:ext>
            </a:extLst>
          </p:cNvPr>
          <p:cNvSpPr txBox="1"/>
          <p:nvPr/>
        </p:nvSpPr>
        <p:spPr>
          <a:xfrm>
            <a:off x="5410200" y="13189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FAEE20-CB64-C06E-B40E-2006EF5DEC23}"/>
              </a:ext>
            </a:extLst>
          </p:cNvPr>
          <p:cNvSpPr txBox="1"/>
          <p:nvPr/>
        </p:nvSpPr>
        <p:spPr>
          <a:xfrm>
            <a:off x="6449570" y="13261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CFC685-321E-EDC2-387A-D25E807307A1}"/>
              </a:ext>
            </a:extLst>
          </p:cNvPr>
          <p:cNvSpPr txBox="1"/>
          <p:nvPr/>
        </p:nvSpPr>
        <p:spPr>
          <a:xfrm>
            <a:off x="7580525" y="1348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3B3E2-BEF6-C2C7-BDFE-2F8C30C9DAC9}"/>
              </a:ext>
            </a:extLst>
          </p:cNvPr>
          <p:cNvSpPr txBox="1"/>
          <p:nvPr/>
        </p:nvSpPr>
        <p:spPr>
          <a:xfrm>
            <a:off x="8814661" y="13126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7532ED-729D-85BD-76B3-B66574A9D700}"/>
              </a:ext>
            </a:extLst>
          </p:cNvPr>
          <p:cNvSpPr txBox="1"/>
          <p:nvPr/>
        </p:nvSpPr>
        <p:spPr>
          <a:xfrm>
            <a:off x="9850830" y="13015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AB4525-BE8E-F72F-9DC1-584779A4F300}"/>
              </a:ext>
            </a:extLst>
          </p:cNvPr>
          <p:cNvSpPr txBox="1"/>
          <p:nvPr/>
        </p:nvSpPr>
        <p:spPr>
          <a:xfrm>
            <a:off x="5281960" y="3871019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2A4EE5-EE16-BDF8-9F6C-B4BB66FDC3C8}"/>
              </a:ext>
            </a:extLst>
          </p:cNvPr>
          <p:cNvSpPr txBox="1"/>
          <p:nvPr/>
        </p:nvSpPr>
        <p:spPr>
          <a:xfrm>
            <a:off x="6283959" y="3864384"/>
            <a:ext cx="6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238A63-2D4D-53B9-EC63-202103463311}"/>
              </a:ext>
            </a:extLst>
          </p:cNvPr>
          <p:cNvSpPr txBox="1"/>
          <p:nvPr/>
        </p:nvSpPr>
        <p:spPr>
          <a:xfrm>
            <a:off x="7414914" y="3853302"/>
            <a:ext cx="6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287564-44EB-2D79-09EB-136CE5D8EA5B}"/>
              </a:ext>
            </a:extLst>
          </p:cNvPr>
          <p:cNvSpPr txBox="1"/>
          <p:nvPr/>
        </p:nvSpPr>
        <p:spPr>
          <a:xfrm>
            <a:off x="8611680" y="3871019"/>
            <a:ext cx="6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DA2802-51A8-552C-094A-56DEFFADE9FC}"/>
              </a:ext>
            </a:extLst>
          </p:cNvPr>
          <p:cNvSpPr txBox="1"/>
          <p:nvPr/>
        </p:nvSpPr>
        <p:spPr>
          <a:xfrm>
            <a:off x="9661268" y="3864384"/>
            <a:ext cx="6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768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A96FC6-0E93-C236-6997-0D8DF7C4B3BC}"/>
              </a:ext>
            </a:extLst>
          </p:cNvPr>
          <p:cNvSpPr txBox="1"/>
          <p:nvPr/>
        </p:nvSpPr>
        <p:spPr>
          <a:xfrm>
            <a:off x="5847403" y="932191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Reconstructions with varying # PCs</a:t>
            </a:r>
          </a:p>
        </p:txBody>
      </p:sp>
    </p:spTree>
    <p:extLst>
      <p:ext uri="{BB962C8B-B14F-4D97-AF65-F5344CB8AC3E}">
        <p14:creationId xmlns:p14="http://schemas.microsoft.com/office/powerpoint/2010/main" val="1420788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8A1A-8244-4D72-ADE2-85F65F49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Two minute break (3 questions)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7CB01-DBAF-5C36-59DD-CB19FA9B4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55810A-627D-A663-6BE7-31F44C6C5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14401"/>
            <a:ext cx="3816087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8764F8B-B2A9-4B32-CD77-7B005734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60073"/>
            <a:ext cx="3877527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BC6555F-5ADA-9269-728E-8D3FC0E63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033" y="891381"/>
            <a:ext cx="3877525" cy="28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9AC1347-EFA3-4CCB-5377-907FD09EF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27" y="3999706"/>
            <a:ext cx="3648561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03B14A-5497-648D-2E88-C209EDA4536B}"/>
              </a:ext>
            </a:extLst>
          </p:cNvPr>
          <p:cNvSpPr txBox="1"/>
          <p:nvPr/>
        </p:nvSpPr>
        <p:spPr>
          <a:xfrm>
            <a:off x="8379238" y="1545218"/>
            <a:ext cx="38127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X consists of N data points of d dimensions, what is the maximum number of PCA components that would be needed to perfectly reconstruct the data?</a:t>
            </a:r>
          </a:p>
          <a:p>
            <a:endParaRPr lang="en-US" sz="2800" dirty="0"/>
          </a:p>
          <a:p>
            <a:r>
              <a:rPr lang="en-US" sz="2800" dirty="0"/>
              <a:t>Rank(X) &lt;= min(N, 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4920D-D34D-289F-4C83-E0F0973D1FB6}"/>
              </a:ext>
            </a:extLst>
          </p:cNvPr>
          <p:cNvSpPr txBox="1"/>
          <p:nvPr/>
        </p:nvSpPr>
        <p:spPr>
          <a:xfrm>
            <a:off x="581297" y="568466"/>
            <a:ext cx="8512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each plot of data, what is the direction of the first principal component? </a:t>
            </a:r>
          </a:p>
        </p:txBody>
      </p:sp>
    </p:spTree>
    <p:extLst>
      <p:ext uri="{BB962C8B-B14F-4D97-AF65-F5344CB8AC3E}">
        <p14:creationId xmlns:p14="http://schemas.microsoft.com/office/powerpoint/2010/main" val="31051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9F716-8927-D1ED-EE08-3F9D04E8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will be the first principal component of this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4B298-DFFA-B7C1-D06D-3D7C3EE4D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C5CF0C6-2F19-3815-8DC1-C3258756E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3575"/>
            <a:ext cx="532447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EB80E27-E46E-4CED-D55C-FB4CAD73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930706"/>
            <a:ext cx="54102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1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1DD4-3655-1CF8-6232-35AB4DC6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096000" cy="5135563"/>
          </a:xfrm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 of these tend to be decreased as the number of training examples increases?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Training error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Test error</a:t>
            </a: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Generalization error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pic>
        <p:nvPicPr>
          <p:cNvPr id="1026" name="Picture 2" descr="movie gifs — junkfoodcinemas: Speed (1994) dir. Jan de Bont ...">
            <a:extLst>
              <a:ext uri="{FF2B5EF4-FFF2-40B4-BE49-F238E27FC236}">
                <a16:creationId xmlns:a16="http://schemas.microsoft.com/office/drawing/2014/main" id="{3DF638CE-6D6E-BE9A-0B44-419F1B3DA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05012"/>
            <a:ext cx="5143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4C6F8A9-6EE2-E8D3-9C90-E2925235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42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9F716-8927-D1ED-EE08-3F9D04E8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will be the first principal component of this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4B298-DFFA-B7C1-D06D-3D7C3EE4D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1EA8D9B-E270-EF32-7668-F47E9F35E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398"/>
            <a:ext cx="54102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B144C49-A33D-53E1-BA4A-26BDC8AB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7" y="1933575"/>
            <a:ext cx="538162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27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46AA-123A-0AC1-57E0-2EFDA798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PCA: MNIST at 2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9ACD1-1BB7-8344-8E5D-947BBF761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888EE9-5BB8-59B3-8688-10737EE3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699"/>
            <a:ext cx="785764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C92C8-08E0-B119-D690-35E35358D53F}"/>
              </a:ext>
            </a:extLst>
          </p:cNvPr>
          <p:cNvSpPr txBox="1"/>
          <p:nvPr/>
        </p:nvSpPr>
        <p:spPr>
          <a:xfrm>
            <a:off x="8077200" y="609685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I’m only plotting a subset</a:t>
            </a:r>
          </a:p>
        </p:txBody>
      </p:sp>
    </p:spTree>
    <p:extLst>
      <p:ext uri="{BB962C8B-B14F-4D97-AF65-F5344CB8AC3E}">
        <p14:creationId xmlns:p14="http://schemas.microsoft.com/office/powerpoint/2010/main" val="3451328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9A2D-BBDC-69F5-67DD-C891BF16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Scaling and Manifold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0FCE-8EAB-13FE-B0DB-77562A307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We may care less about being able to reconstruct each data point than representing the relationships between data points</a:t>
            </a:r>
          </a:p>
          <a:p>
            <a:endParaRPr lang="en-US" dirty="0"/>
          </a:p>
          <a:p>
            <a:r>
              <a:rPr lang="en-US" dirty="0"/>
              <a:t>MDS: Preserve Euclidean pairwise distances</a:t>
            </a:r>
          </a:p>
          <a:p>
            <a:endParaRPr lang="en-US" dirty="0"/>
          </a:p>
          <a:p>
            <a:r>
              <a:rPr lang="en-US" dirty="0"/>
              <a:t>Non-metric MDS: Preserve distance orderings</a:t>
            </a:r>
          </a:p>
          <a:p>
            <a:endParaRPr lang="en-US" dirty="0"/>
          </a:p>
          <a:p>
            <a:r>
              <a:rPr lang="en-US" dirty="0"/>
              <a:t>ISOMAP: Define distances in terms of “geodesic” (graph-based) similarity</a:t>
            </a:r>
          </a:p>
        </p:txBody>
      </p:sp>
    </p:spTree>
    <p:extLst>
      <p:ext uri="{BB962C8B-B14F-4D97-AF65-F5344CB8AC3E}">
        <p14:creationId xmlns:p14="http://schemas.microsoft.com/office/powerpoint/2010/main" val="4120447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CE9E-C32A-099C-A604-5AA87BA8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MultiDimensional</a:t>
            </a:r>
            <a:r>
              <a:rPr lang="en-US" dirty="0"/>
              <a:t> Scaling (MDS)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0172D-37A9-E9C2-2A2C-AA8B72A54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43871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 all data points, solve for new coordinate positions that preserve some input set of pairwise distances</a:t>
            </a:r>
          </a:p>
          <a:p>
            <a:r>
              <a:rPr lang="en-US" dirty="0"/>
              <a:t>Classic case (equations on right) uses Euclidean distance and has closed form solution</a:t>
            </a:r>
          </a:p>
          <a:p>
            <a:r>
              <a:rPr lang="en-US" dirty="0"/>
              <a:t>More generally, distance can be defined arbitrarily (e.g. from user surveys)</a:t>
            </a:r>
          </a:p>
          <a:p>
            <a:r>
              <a:rPr lang="en-US" dirty="0"/>
              <a:t>Major drawback is that the solution is most influenced by points that are far from each other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3DF6B8-BE0F-3249-631F-A66C28A20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543" y="3810000"/>
            <a:ext cx="3262045" cy="416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96FD1E-1A67-3BA4-7A38-3507840C2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801" y="2676519"/>
            <a:ext cx="3505200" cy="950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C8A54B-1522-6B86-6094-B3319FD90C44}"/>
              </a:ext>
            </a:extLst>
          </p:cNvPr>
          <p:cNvSpPr txBox="1"/>
          <p:nvPr/>
        </p:nvSpPr>
        <p:spPr>
          <a:xfrm flipH="1">
            <a:off x="8305800" y="6400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Forsyth AML 6.2 for details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7509EE-9B8F-B1B8-266B-58B47BFD5685}"/>
              </a:ext>
            </a:extLst>
          </p:cNvPr>
          <p:cNvSpPr txBox="1"/>
          <p:nvPr/>
        </p:nvSpPr>
        <p:spPr>
          <a:xfrm>
            <a:off x="5294810" y="2988789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 for y that minimizes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974095-7E6D-2CA3-9BF2-58B31154FFB7}"/>
              </a:ext>
            </a:extLst>
          </p:cNvPr>
          <p:cNvSpPr txBox="1"/>
          <p:nvPr/>
        </p:nvSpPr>
        <p:spPr>
          <a:xfrm>
            <a:off x="7239000" y="3733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DC8238-ABD9-6E0A-5E26-F1F557997C38}"/>
                  </a:ext>
                </a:extLst>
              </p:cNvPr>
              <p:cNvSpPr txBox="1"/>
              <p:nvPr/>
            </p:nvSpPr>
            <p:spPr>
              <a:xfrm>
                <a:off x="6870854" y="4529325"/>
                <a:ext cx="4711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are old coordinates,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are new coordinates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DC8238-ABD9-6E0A-5E26-F1F557997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854" y="4529325"/>
                <a:ext cx="4711546" cy="369332"/>
              </a:xfrm>
              <a:prstGeom prst="rect">
                <a:avLst/>
              </a:prstGeom>
              <a:blipFill>
                <a:blip r:embed="rId4"/>
                <a:stretch>
                  <a:fillRect t="-8197" r="-129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110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31A7-B43F-1D60-FB65-95552F81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MDS on MNIST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8B6EE-C172-41FB-DA0B-2E9A28AE8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2971800" cy="5135563"/>
          </a:xfrm>
        </p:spPr>
        <p:txBody>
          <a:bodyPr/>
          <a:lstStyle/>
          <a:p>
            <a:r>
              <a:rPr lang="en-US" dirty="0"/>
              <a:t>30 PCA components</a:t>
            </a:r>
          </a:p>
          <a:p>
            <a:r>
              <a:rPr lang="en-US" dirty="0"/>
              <a:t>MDS to 2 dimensions</a:t>
            </a:r>
          </a:p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7C537B-4FB4-2826-FC23-4783D0A0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2031"/>
            <a:ext cx="6174854" cy="4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CD016-D55C-915F-E757-CFFAF34A1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4" y="5177697"/>
            <a:ext cx="6174854" cy="1680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5D8CB3-94AF-E1EC-B0E5-1A3EF1DA199F}"/>
              </a:ext>
            </a:extLst>
          </p:cNvPr>
          <p:cNvSpPr txBox="1"/>
          <p:nvPr/>
        </p:nvSpPr>
        <p:spPr>
          <a:xfrm>
            <a:off x="8077200" y="593467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For MDS and others, manifolds are fit on 500 pts for speed</a:t>
            </a:r>
          </a:p>
        </p:txBody>
      </p:sp>
    </p:spTree>
    <p:extLst>
      <p:ext uri="{BB962C8B-B14F-4D97-AF65-F5344CB8AC3E}">
        <p14:creationId xmlns:p14="http://schemas.microsoft.com/office/powerpoint/2010/main" val="2840727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31A7-B43F-1D60-FB65-95552F81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MDS on MNIST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7C537B-4FB4-2826-FC23-4783D0A0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4159"/>
            <a:ext cx="5324476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B952E-9CA7-C51D-9831-D2298C851562}"/>
              </a:ext>
            </a:extLst>
          </p:cNvPr>
          <p:cNvSpPr txBox="1"/>
          <p:nvPr/>
        </p:nvSpPr>
        <p:spPr>
          <a:xfrm>
            <a:off x="1143000" y="1312926"/>
            <a:ext cx="344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Pre-process with PCA to 30 dim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9F619-D44D-80C6-F06D-548749F32D70}"/>
              </a:ext>
            </a:extLst>
          </p:cNvPr>
          <p:cNvSpPr txBox="1"/>
          <p:nvPr/>
        </p:nvSpPr>
        <p:spPr>
          <a:xfrm>
            <a:off x="7162800" y="129241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PCA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8B6F59ED-3706-0F44-0A82-C9AED65F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82258"/>
            <a:ext cx="52768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E763-52B1-A88D-5D4B-167A2588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Non-metric MDS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9123-EEEB-B1E2-FBB0-4670C9457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858000" cy="5135563"/>
          </a:xfrm>
        </p:spPr>
        <p:txBody>
          <a:bodyPr/>
          <a:lstStyle/>
          <a:p>
            <a:r>
              <a:rPr lang="en-US" dirty="0"/>
              <a:t>Optimize position of data points so that Euclidean distance preserves the ordering of input pairwise distances</a:t>
            </a:r>
          </a:p>
          <a:p>
            <a:r>
              <a:rPr lang="en-US" dirty="0"/>
              <a:t>Requires only an order of dissimilarities</a:t>
            </a:r>
          </a:p>
          <a:p>
            <a:endParaRPr lang="en-US" dirty="0"/>
          </a:p>
          <a:p>
            <a:r>
              <a:rPr lang="en-US" dirty="0"/>
              <a:t>Slow because this is a complicated 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86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72CD-DFA2-42B7-A776-03D555EA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A8724-DC10-2F2F-EFC2-4ED159435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800600" cy="5135563"/>
          </a:xfrm>
        </p:spPr>
        <p:txBody>
          <a:bodyPr/>
          <a:lstStyle/>
          <a:p>
            <a:r>
              <a:rPr lang="en-US" dirty="0"/>
              <a:t>Same as MDS but define distance in a graph</a:t>
            </a:r>
          </a:p>
          <a:p>
            <a:pPr lvl="1"/>
            <a:r>
              <a:rPr lang="en-US" dirty="0"/>
              <a:t>Compute adjacency graph (e.g. 5 nearest neighbors) </a:t>
            </a:r>
          </a:p>
          <a:p>
            <a:pPr lvl="1"/>
            <a:r>
              <a:rPr lang="en-US" dirty="0"/>
              <a:t>Distance is shortest path in graph between two points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CBF22-1914-551F-2CF7-9BFDD35DDEB1}"/>
              </a:ext>
            </a:extLst>
          </p:cNvPr>
          <p:cNvSpPr txBox="1"/>
          <p:nvPr/>
        </p:nvSpPr>
        <p:spPr>
          <a:xfrm>
            <a:off x="6629400" y="272534"/>
            <a:ext cx="29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MNIST ISOMAP (PCA: 30)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26914-E668-A858-CFF2-0B8DE48374A3}"/>
              </a:ext>
            </a:extLst>
          </p:cNvPr>
          <p:cNvSpPr txBox="1"/>
          <p:nvPr/>
        </p:nvSpPr>
        <p:spPr>
          <a:xfrm>
            <a:off x="10242446" y="5284909"/>
            <a:ext cx="194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MNIST MDS (PCA: 30)</a:t>
            </a: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386617D9-6A41-B6E2-6E60-AF8CCDEF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18066"/>
            <a:ext cx="4253308" cy="3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B53BA83-3E19-254E-4FB7-0BECEE4EB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4" y="4126764"/>
            <a:ext cx="3696759" cy="27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773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C155-E79A-05CB-87B3-70151927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96C22-EA55-0ED4-4E77-AA11587089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5867400" cy="5867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Map to 2 or 3 dimensions while preserving similarities of nearby points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Assign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that pairs of points are similar, e.g. with Gaussian weighted distance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Define similarity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new coordinates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Minimize KL divergence between p and q (i.e. they should have similar distributions) using gradient descent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96C22-EA55-0ED4-4E77-AA1158708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5867400" cy="5867400"/>
              </a:xfrm>
              <a:blipFill>
                <a:blip r:embed="rId2"/>
                <a:stretch>
                  <a:fillRect l="-2492" t="-2079" r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B6C35BF-DAB8-8DF0-BF48-4F29D34A0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779"/>
          <a:stretch/>
        </p:blipFill>
        <p:spPr>
          <a:xfrm>
            <a:off x="6934200" y="1933125"/>
            <a:ext cx="4448208" cy="12678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62499C-BFFC-782E-66AF-0966B28828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"/>
          <a:stretch/>
        </p:blipFill>
        <p:spPr>
          <a:xfrm>
            <a:off x="7115046" y="4067349"/>
            <a:ext cx="3991004" cy="9230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3F5651-62D4-9DD9-A391-1E6A0E3AA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410200"/>
            <a:ext cx="3162323" cy="7905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1E6BB2-784D-0D9C-E06B-A517996260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565"/>
          <a:stretch/>
        </p:blipFill>
        <p:spPr>
          <a:xfrm>
            <a:off x="8077200" y="3124200"/>
            <a:ext cx="1914297" cy="7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22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C155-E79A-05CB-87B3-70151927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96C22-EA55-0ED4-4E77-AA115870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867400" cy="5135563"/>
          </a:xfrm>
        </p:spPr>
        <p:txBody>
          <a:bodyPr/>
          <a:lstStyle/>
          <a:p>
            <a:r>
              <a:rPr lang="en-US" dirty="0"/>
              <a:t>In high dimensions, each point tends to be similarly distant to many points, so we often use PCA before applying t-SNE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A347A-4F85-CEB5-038E-61947F58395C}"/>
              </a:ext>
            </a:extLst>
          </p:cNvPr>
          <p:cNvSpPr txBox="1"/>
          <p:nvPr/>
        </p:nvSpPr>
        <p:spPr>
          <a:xfrm>
            <a:off x="7321832" y="1590525"/>
            <a:ext cx="423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t-SNE on 30 PCA dimensions of MNIST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521CD4-D9D5-2980-21EC-1D1B4B26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42" y="1959857"/>
            <a:ext cx="52768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7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AADD-8BAC-80B0-8E23-7585ABD3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 – dimensionality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732F-4C29-220F-10EC-6FA460015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58109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Goal: We want to represent high dimensional data with fewer dimensions, e.g. for:</a:t>
            </a:r>
          </a:p>
          <a:p>
            <a:pPr lvl="1"/>
            <a:r>
              <a:rPr lang="en-US" dirty="0"/>
              <a:t>Compression: reduced storage, faster retrieval</a:t>
            </a:r>
          </a:p>
          <a:p>
            <a:pPr lvl="1"/>
            <a:r>
              <a:rPr lang="en-US" dirty="0"/>
              <a:t>Visualization: plot in two dimensions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good dimensionality reduction can be defined in different ways</a:t>
            </a:r>
          </a:p>
          <a:p>
            <a:pPr lvl="1"/>
            <a:r>
              <a:rPr lang="en-US" dirty="0"/>
              <a:t>Be able to reproduce the original data</a:t>
            </a:r>
          </a:p>
          <a:p>
            <a:pPr lvl="1"/>
            <a:r>
              <a:rPr lang="en-US" dirty="0"/>
              <a:t>Preserve discriminative features</a:t>
            </a:r>
          </a:p>
          <a:p>
            <a:pPr lvl="1"/>
            <a:r>
              <a:rPr lang="en-US" dirty="0"/>
              <a:t>Preserve the neighborhood structure</a:t>
            </a:r>
          </a:p>
          <a:p>
            <a:endParaRPr lang="en-US" dirty="0"/>
          </a:p>
          <a:p>
            <a:r>
              <a:rPr lang="en-US" dirty="0"/>
              <a:t>One main strategy is linear projection, e.g. a street map projects everything onto the 2D ground dimensions and ignores height</a:t>
            </a:r>
          </a:p>
          <a:p>
            <a:endParaRPr lang="en-US" dirty="0"/>
          </a:p>
          <a:p>
            <a:r>
              <a:rPr lang="en-US" dirty="0"/>
              <a:t>Another strategy is embedding or manifold fitting, where we try to preserve relationships in the data</a:t>
            </a:r>
          </a:p>
        </p:txBody>
      </p:sp>
    </p:spTree>
    <p:extLst>
      <p:ext uri="{BB962C8B-B14F-4D97-AF65-F5344CB8AC3E}">
        <p14:creationId xmlns:p14="http://schemas.microsoft.com/office/powerpoint/2010/main" val="2359132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FECF-2104-F252-2B14-20ABAA77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BC1EF-8797-CD28-14F9-358624DE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10388-A7D9-E8E1-5457-339FE1CCF465}"/>
              </a:ext>
            </a:extLst>
          </p:cNvPr>
          <p:cNvSpPr txBox="1"/>
          <p:nvPr/>
        </p:nvSpPr>
        <p:spPr>
          <a:xfrm>
            <a:off x="5181600" y="6477000"/>
            <a:ext cx="6758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https://scikit-learn.org/stable/auto_examples/manifold/plot_compare_methods.html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242" name="Picture 2" descr="Original S-curve samples">
            <a:extLst>
              <a:ext uri="{FF2B5EF4-FFF2-40B4-BE49-F238E27FC236}">
                <a16:creationId xmlns:a16="http://schemas.microsoft.com/office/drawing/2014/main" id="{AAFAAAB6-A7A4-6863-23CA-A45F2D12F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5415"/>
            <a:ext cx="4607169" cy="46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somap Embedding">
            <a:extLst>
              <a:ext uri="{FF2B5EF4-FFF2-40B4-BE49-F238E27FC236}">
                <a16:creationId xmlns:a16="http://schemas.microsoft.com/office/drawing/2014/main" id="{8F6C3716-F008-E144-A39A-EE4047657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6" y="57149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ultidimensional scaling">
            <a:extLst>
              <a:ext uri="{FF2B5EF4-FFF2-40B4-BE49-F238E27FC236}">
                <a16:creationId xmlns:a16="http://schemas.microsoft.com/office/drawing/2014/main" id="{15672457-17AC-E441-B5D8-3E9E93180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92" y="6286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T-distributed Stochastic    Neighbor Embedding">
            <a:extLst>
              <a:ext uri="{FF2B5EF4-FFF2-40B4-BE49-F238E27FC236}">
                <a16:creationId xmlns:a16="http://schemas.microsoft.com/office/drawing/2014/main" id="{1DD4FC7C-D8BB-9C7C-C23F-65E80CB1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7" y="3779836"/>
            <a:ext cx="2531338" cy="2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40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5369-4E3D-70BF-E02E-BD1352EC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on MNIST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CD0B00-D901-E4A3-1CBC-E19CBA11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25" y="3791627"/>
            <a:ext cx="4009974" cy="2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E81018-ADA2-6FE0-E16B-2D5681977FD3}"/>
              </a:ext>
            </a:extLst>
          </p:cNvPr>
          <p:cNvSpPr txBox="1"/>
          <p:nvPr/>
        </p:nvSpPr>
        <p:spPr>
          <a:xfrm>
            <a:off x="9818077" y="336954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tSNE</a:t>
            </a:r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F439EEB-5AC8-A2FD-2E4C-30BAB0F6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23" y="3802923"/>
            <a:ext cx="4009975" cy="2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A9BD6A-D92C-B820-CFA1-06EC8161778B}"/>
              </a:ext>
            </a:extLst>
          </p:cNvPr>
          <p:cNvSpPr txBox="1"/>
          <p:nvPr/>
        </p:nvSpPr>
        <p:spPr>
          <a:xfrm>
            <a:off x="5393971" y="335152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IsoMap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8B8133-0693-1E2E-A52C-D4C4E742E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91627"/>
            <a:ext cx="3836295" cy="28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A651EB-1309-B291-C529-C87E81F8CEEE}"/>
              </a:ext>
            </a:extLst>
          </p:cNvPr>
          <p:cNvSpPr txBox="1"/>
          <p:nvPr/>
        </p:nvSpPr>
        <p:spPr>
          <a:xfrm>
            <a:off x="1053064" y="336954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MDS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D382C6F-DEFF-C4CE-5283-91A79D906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60" y="287466"/>
            <a:ext cx="3752558" cy="28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A4D2A3-EC96-82AB-8049-D87F224270AD}"/>
              </a:ext>
            </a:extLst>
          </p:cNvPr>
          <p:cNvSpPr txBox="1"/>
          <p:nvPr/>
        </p:nvSpPr>
        <p:spPr>
          <a:xfrm>
            <a:off x="6705600" y="141632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PCA</a:t>
            </a:r>
          </a:p>
        </p:txBody>
      </p:sp>
    </p:spTree>
    <p:extLst>
      <p:ext uri="{BB962C8B-B14F-4D97-AF65-F5344CB8AC3E}">
        <p14:creationId xmlns:p14="http://schemas.microsoft.com/office/powerpoint/2010/main" val="2279983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7176-0B41-3FAB-B290-9687FE21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(McInnes,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820AB-14AB-D31C-AB3A-D712D4651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Assumes data is uniformly distributed on an underlying manifold that is locally connected. Goal is to preserve that local structure.</a:t>
            </a:r>
          </a:p>
          <a:p>
            <a:r>
              <a:rPr lang="en-US" dirty="0"/>
              <a:t>Algorithm: relatively complicated, incorporates many ideas from other methods, has strong mathematical foundations</a:t>
            </a:r>
          </a:p>
          <a:p>
            <a:r>
              <a:rPr lang="en-US" dirty="0"/>
              <a:t>Hyperparameters:</a:t>
            </a:r>
          </a:p>
          <a:p>
            <a:pPr lvl="1"/>
            <a:r>
              <a:rPr lang="en-US" dirty="0"/>
              <a:t>number of neighbors to consider</a:t>
            </a:r>
          </a:p>
          <a:p>
            <a:pPr lvl="1"/>
            <a:r>
              <a:rPr lang="en-US" dirty="0"/>
              <a:t>dimension of target embedding</a:t>
            </a:r>
          </a:p>
          <a:p>
            <a:pPr lvl="1"/>
            <a:r>
              <a:rPr lang="en-US" dirty="0"/>
              <a:t>desired separation between close points</a:t>
            </a:r>
          </a:p>
          <a:p>
            <a:pPr lvl="1"/>
            <a:r>
              <a:rPr lang="en-US" dirty="0"/>
              <a:t>number of training epochs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77057-FDA6-B1C5-B343-F08B0DEE6778}"/>
              </a:ext>
            </a:extLst>
          </p:cNvPr>
          <p:cNvSpPr txBox="1"/>
          <p:nvPr/>
        </p:nvSpPr>
        <p:spPr>
          <a:xfrm>
            <a:off x="76200" y="64560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https://arxiv.org/abs/1802.03426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2838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6FEA-3486-9465-77F3-9933F03F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4B447-7505-313E-DBB0-4246A5573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5F8F7A-3A8C-5915-C597-090147EE8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3" y="69973"/>
            <a:ext cx="8182063" cy="41712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5B1450-A4E3-5255-22D7-84B67BB98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" y="4232511"/>
            <a:ext cx="8182063" cy="20522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E40D6B-B5B1-9244-A6A4-FE005E608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00" y="0"/>
            <a:ext cx="2147582" cy="58051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9B3450-1649-B75E-AB0B-0CF04C227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6582" y="0"/>
            <a:ext cx="738231" cy="56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7366FA-E1AA-78CB-C343-07BCF3626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1097" y="0"/>
            <a:ext cx="1140903" cy="57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56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9112-DCA0-F03C-1968-838A262B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on MNIST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B9CE9-6796-9518-312A-1997FB2B3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BBA30-92BD-737E-D522-2C5A61D0201D}"/>
              </a:ext>
            </a:extLst>
          </p:cNvPr>
          <p:cNvSpPr txBox="1"/>
          <p:nvPr/>
        </p:nvSpPr>
        <p:spPr>
          <a:xfrm>
            <a:off x="975960" y="4827803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5000 points, 100 neighbors, 34s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901EC-7B30-0D0A-984D-B7CD847B786E}"/>
              </a:ext>
            </a:extLst>
          </p:cNvPr>
          <p:cNvSpPr txBox="1"/>
          <p:nvPr/>
        </p:nvSpPr>
        <p:spPr>
          <a:xfrm>
            <a:off x="7037892" y="485652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pts, 10 neighbors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5CB10-9F46-6181-A541-C5CBE30F9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1663"/>
            <a:ext cx="10287000" cy="1498434"/>
          </a:xfrm>
          <a:prstGeom prst="rect">
            <a:avLst/>
          </a:prstGeom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AFDDF016-E5DA-B991-270A-62AB5D6F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41" y="916106"/>
            <a:ext cx="50863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5C7C4C69-26B9-FB29-F837-92817E442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1" y="932838"/>
            <a:ext cx="50863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58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681B-6683-A63D-8FF8-59E983CF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on MNIST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980D6FD-07A9-D2A3-9449-354C6360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72426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3F43FC-98EB-900B-86B3-9721925E35EF}"/>
              </a:ext>
            </a:extLst>
          </p:cNvPr>
          <p:cNvSpPr txBox="1"/>
          <p:nvPr/>
        </p:nvSpPr>
        <p:spPr>
          <a:xfrm>
            <a:off x="2118994" y="6398697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50,000 points, 100 neighbors, 200s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46788F-F188-FBCE-0825-9E1CB0F505E3}"/>
              </a:ext>
            </a:extLst>
          </p:cNvPr>
          <p:cNvCxnSpPr/>
          <p:nvPr/>
        </p:nvCxnSpPr>
        <p:spPr>
          <a:xfrm flipV="1">
            <a:off x="6705600" y="2502694"/>
            <a:ext cx="1600200" cy="136048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8">
            <a:extLst>
              <a:ext uri="{FF2B5EF4-FFF2-40B4-BE49-F238E27FC236}">
                <a16:creationId xmlns:a16="http://schemas.microsoft.com/office/drawing/2014/main" id="{5AE425D9-9562-4397-855B-E56E70A8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54" y="1828372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>
            <a:extLst>
              <a:ext uri="{FF2B5EF4-FFF2-40B4-BE49-F238E27FC236}">
                <a16:creationId xmlns:a16="http://schemas.microsoft.com/office/drawing/2014/main" id="{83E36C1D-D295-DE32-7B2F-6E7FE9F5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9971"/>
            <a:ext cx="1116806" cy="111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D42C67-ED13-D100-DE1B-CB9F01FED823}"/>
              </a:ext>
            </a:extLst>
          </p:cNvPr>
          <p:cNvCxnSpPr>
            <a:cxnSpLocks/>
          </p:cNvCxnSpPr>
          <p:nvPr/>
        </p:nvCxnSpPr>
        <p:spPr>
          <a:xfrm flipV="1">
            <a:off x="2322466" y="1295400"/>
            <a:ext cx="2401934" cy="21336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2" name="Picture 12">
            <a:extLst>
              <a:ext uri="{FF2B5EF4-FFF2-40B4-BE49-F238E27FC236}">
                <a16:creationId xmlns:a16="http://schemas.microsoft.com/office/drawing/2014/main" id="{EB28CABB-20CE-1C34-64B5-4565AFCA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" y="893402"/>
            <a:ext cx="1468798" cy="146879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E2D1C8-7249-BC9A-8442-5224D2C79C51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2362200"/>
            <a:ext cx="1057615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4" name="Picture 14">
            <a:extLst>
              <a:ext uri="{FF2B5EF4-FFF2-40B4-BE49-F238E27FC236}">
                <a16:creationId xmlns:a16="http://schemas.microsoft.com/office/drawing/2014/main" id="{6456DEC0-9BB3-FA05-49F6-33CD2CF9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09" y="5358178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E70963-0CC6-86A6-670B-CF775210C707}"/>
              </a:ext>
            </a:extLst>
          </p:cNvPr>
          <p:cNvCxnSpPr>
            <a:cxnSpLocks/>
          </p:cNvCxnSpPr>
          <p:nvPr/>
        </p:nvCxnSpPr>
        <p:spPr>
          <a:xfrm>
            <a:off x="4518515" y="4564340"/>
            <a:ext cx="2931281" cy="195524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6" name="Picture 16">
            <a:extLst>
              <a:ext uri="{FF2B5EF4-FFF2-40B4-BE49-F238E27FC236}">
                <a16:creationId xmlns:a16="http://schemas.microsoft.com/office/drawing/2014/main" id="{A26C9879-5DAC-F497-79B6-70B64404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93" y="1828372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>
            <a:extLst>
              <a:ext uri="{FF2B5EF4-FFF2-40B4-BE49-F238E27FC236}">
                <a16:creationId xmlns:a16="http://schemas.microsoft.com/office/drawing/2014/main" id="{EB3A352A-B8C0-5BB9-1373-12906A49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93" y="3109363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092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411D-AFCF-2E2E-643A-D24C51F6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944A3-B051-0791-BDD1-71586F016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7818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PCA reduces dimensions by linear projection</a:t>
            </a:r>
          </a:p>
          <a:p>
            <a:pPr lvl="1"/>
            <a:r>
              <a:rPr lang="en-US" dirty="0"/>
              <a:t>Preserves variance to reproduce data as well as possible, according to mean squared error</a:t>
            </a:r>
          </a:p>
          <a:p>
            <a:pPr lvl="1"/>
            <a:r>
              <a:rPr lang="en-US" dirty="0"/>
              <a:t>May not preserve local connectivity structure or discriminative information</a:t>
            </a:r>
          </a:p>
          <a:p>
            <a:endParaRPr lang="en-US" dirty="0"/>
          </a:p>
          <a:p>
            <a:r>
              <a:rPr lang="en-US" dirty="0"/>
              <a:t>Other methods try to preserve relationships between points</a:t>
            </a:r>
          </a:p>
          <a:p>
            <a:pPr lvl="1"/>
            <a:r>
              <a:rPr lang="en-US" dirty="0"/>
              <a:t>MDS: preserve pairwise distances</a:t>
            </a:r>
          </a:p>
          <a:p>
            <a:pPr lvl="1"/>
            <a:r>
              <a:rPr lang="en-US" dirty="0" err="1"/>
              <a:t>IsoMap</a:t>
            </a:r>
            <a:r>
              <a:rPr lang="en-US" dirty="0"/>
              <a:t>: MDS but using a graph-based distance</a:t>
            </a:r>
          </a:p>
          <a:p>
            <a:pPr lvl="1"/>
            <a:r>
              <a:rPr lang="en-US" dirty="0"/>
              <a:t>t-SNE: preserve a probabilistic distribution of neighbors for each point (also focusing on closest points)</a:t>
            </a:r>
          </a:p>
          <a:p>
            <a:pPr lvl="1"/>
            <a:r>
              <a:rPr lang="en-US" dirty="0"/>
              <a:t>UMAP: incorporates k-</a:t>
            </a:r>
            <a:r>
              <a:rPr lang="en-US" dirty="0" err="1"/>
              <a:t>nn</a:t>
            </a:r>
            <a:r>
              <a:rPr lang="en-US" dirty="0"/>
              <a:t> structure, spectral embedding, and more to achieve good embeddings relatively quickly</a:t>
            </a:r>
          </a:p>
          <a:p>
            <a:pPr lvl="1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75C1B74-E9BE-2636-340B-6F29C9B13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24200"/>
            <a:ext cx="4285862" cy="327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Shot 2013-12-02 at 10.00.27 PM.png">
            <a:extLst>
              <a:ext uri="{FF2B5EF4-FFF2-40B4-BE49-F238E27FC236}">
                <a16:creationId xmlns:a16="http://schemas.microsoft.com/office/drawing/2014/main" id="{D896B5FD-DC6F-94DB-9F3A-F7E8ED0B7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4"/>
          <a:stretch/>
        </p:blipFill>
        <p:spPr>
          <a:xfrm>
            <a:off x="7696200" y="242737"/>
            <a:ext cx="4285862" cy="28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3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2561-A800-2CB8-1751-5845ABE3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class: Linear Regression and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60C1A-18D8-1366-EA3E-97DCEA186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1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AADD-8BAC-80B0-8E23-7585ABD3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 – PCA and manifolds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732F-4C29-220F-10EC-6FA46001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Linear projection</a:t>
            </a:r>
          </a:p>
          <a:p>
            <a:pPr lvl="1"/>
            <a:r>
              <a:rPr lang="en-US" dirty="0"/>
              <a:t>PCA: Principal Components Analysis</a:t>
            </a:r>
          </a:p>
          <a:p>
            <a:pPr lvl="1"/>
            <a:r>
              <a:rPr lang="en-US" dirty="0"/>
              <a:t>Reduce dimension while preserving variance of data</a:t>
            </a:r>
          </a:p>
          <a:p>
            <a:endParaRPr lang="en-US" dirty="0"/>
          </a:p>
          <a:p>
            <a:r>
              <a:rPr lang="en-US" dirty="0"/>
              <a:t>Embedding/manifold learning</a:t>
            </a:r>
          </a:p>
          <a:p>
            <a:pPr lvl="1"/>
            <a:r>
              <a:rPr lang="en-US" dirty="0"/>
              <a:t>MDS (multidimensional scaling), </a:t>
            </a:r>
            <a:r>
              <a:rPr lang="en-US" dirty="0" err="1"/>
              <a:t>IsoMap</a:t>
            </a:r>
            <a:r>
              <a:rPr lang="en-US" dirty="0"/>
              <a:t> and t-SNE</a:t>
            </a:r>
          </a:p>
          <a:p>
            <a:pPr lvl="1"/>
            <a:r>
              <a:rPr lang="en-US" dirty="0"/>
              <a:t>Preserve point distances and/or local structure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3B38BBF-DC07-3EB3-1F60-02836E7BE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12821" r="57692" b="55128"/>
          <a:stretch/>
        </p:blipFill>
        <p:spPr bwMode="auto">
          <a:xfrm>
            <a:off x="9601200" y="-18250"/>
            <a:ext cx="1981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F750F08-7AD9-2916-ACAA-FA05962EA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 t="4584" b="49487"/>
          <a:stretch/>
        </p:blipFill>
        <p:spPr bwMode="auto">
          <a:xfrm>
            <a:off x="9259265" y="1962950"/>
            <a:ext cx="2399335" cy="214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B3C88C8-4262-708A-9D59-F3F4180B5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4" t="50812"/>
          <a:stretch/>
        </p:blipFill>
        <p:spPr bwMode="auto">
          <a:xfrm>
            <a:off x="9532013" y="4321629"/>
            <a:ext cx="1930038" cy="200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0B4592-5D55-130A-39DD-B425350ACEEA}"/>
              </a:ext>
            </a:extLst>
          </p:cNvPr>
          <p:cNvSpPr txBox="1"/>
          <p:nvPr/>
        </p:nvSpPr>
        <p:spPr>
          <a:xfrm>
            <a:off x="10662383" y="-1825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 Data</a:t>
            </a:r>
          </a:p>
        </p:txBody>
      </p:sp>
    </p:spTree>
    <p:extLst>
      <p:ext uri="{BB962C8B-B14F-4D97-AF65-F5344CB8AC3E}">
        <p14:creationId xmlns:p14="http://schemas.microsoft.com/office/powerpoint/2010/main" val="53036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D4C6-4920-3199-6F09-4FB97844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53E28-EAD4-1E86-B91D-201481AC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Vectors and matrices</a:t>
            </a:r>
          </a:p>
          <a:p>
            <a:r>
              <a:rPr lang="en-US" dirty="0"/>
              <a:t>Translation</a:t>
            </a:r>
          </a:p>
          <a:p>
            <a:r>
              <a:rPr lang="en-US" dirty="0"/>
              <a:t>Projection</a:t>
            </a:r>
          </a:p>
          <a:p>
            <a:r>
              <a:rPr lang="en-US" dirty="0"/>
              <a:t>Scaling</a:t>
            </a:r>
          </a:p>
          <a:p>
            <a:r>
              <a:rPr lang="en-US" dirty="0"/>
              <a:t>Rotation</a:t>
            </a:r>
          </a:p>
          <a:p>
            <a:r>
              <a:rPr lang="en-US" dirty="0"/>
              <a:t>Rank</a:t>
            </a:r>
          </a:p>
          <a:p>
            <a:r>
              <a:rPr lang="en-US" dirty="0"/>
              <a:t>Eigenvectors/eigenvalues</a:t>
            </a:r>
          </a:p>
          <a:p>
            <a:r>
              <a:rPr lang="en-US" dirty="0"/>
              <a:t>SVD</a:t>
            </a:r>
          </a:p>
        </p:txBody>
      </p:sp>
    </p:spTree>
    <p:extLst>
      <p:ext uri="{BB962C8B-B14F-4D97-AF65-F5344CB8AC3E}">
        <p14:creationId xmlns:p14="http://schemas.microsoft.com/office/powerpoint/2010/main" val="6518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C69B-1BB1-1358-30CA-8E528E12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74EFC8-6807-8242-65FC-C25DCE240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Vector</a:t>
                </a:r>
                <a:r>
                  <a:rPr lang="en-US" dirty="0"/>
                  <a:t> can represent a data point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a </a:t>
                </a:r>
                <a:r>
                  <a:rPr lang="en-US" b="1" dirty="0"/>
                  <a:t>projection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onto a </a:t>
                </a:r>
                <a:r>
                  <a:rPr lang="en-US" b="1" dirty="0"/>
                  <a:t>coordinate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projects data point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onto the axis defined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E.g. 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selects the first value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adds the two values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together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Matrix</a:t>
                </a:r>
                <a:r>
                  <a:rPr lang="en-US" dirty="0"/>
                  <a:t> can represent a set of data points or a set of projection vectors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74EFC8-6807-8242-65FC-C25DCE240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00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1961-9BC2-2477-4F50-0657C937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DB351-F04C-6380-D549-F7B3E852CA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Translation</a:t>
                </a:r>
                <a:r>
                  <a:rPr lang="en-US" dirty="0"/>
                  <a:t> is a transformation that adds a constant value to each coordinate</a:t>
                </a:r>
              </a:p>
              <a:p>
                <a:r>
                  <a:rPr lang="en-US" dirty="0"/>
                  <a:t>E.g. centering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mean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Scaling</a:t>
                </a:r>
                <a:r>
                  <a:rPr lang="en-US" dirty="0"/>
                  <a:t> is a transformation that multiplies each coordinate by a constant value</a:t>
                </a:r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will double the value of the first coordinate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when applied as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𝑾𝒙</m:t>
                    </m:r>
                  </m:oMath>
                </a14:m>
                <a:r>
                  <a:rPr lang="en-US" dirty="0"/>
                  <a:t>  (blanks are assumed to be zero)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DB351-F04C-6380-D549-F7B3E852C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425" r="-1389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17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793F-3EE6-E670-E950-F9E1E706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B4D73-9A12-8D6C-B943-1733B38D5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Rotation </a:t>
                </a:r>
                <a:r>
                  <a:rPr lang="en-US" dirty="0"/>
                  <a:t>is a set of projections that preserves the distances between points and distances to the origin</a:t>
                </a:r>
              </a:p>
              <a:p>
                <a:r>
                  <a:rPr lang="en-US" dirty="0"/>
                  <a:t>Each row and column represents a </a:t>
                </a:r>
                <a:r>
                  <a:rPr lang="en-US" b="1" dirty="0"/>
                  <a:t>basis vector</a:t>
                </a:r>
              </a:p>
              <a:p>
                <a:r>
                  <a:rPr lang="en-US" dirty="0"/>
                  <a:t>The basic vectors must have a unit norm and be orthogonal to each other: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  ∀(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B4D73-9A12-8D6C-B943-1733B38D5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544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1552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,amsmath}&#10;\begin{document}&#10;\begin{eqnarray}&#10;\{ \vec{\bf p}_j \}_{j=1...P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557"/>
  <p:tag name="BOXFONT" val="10"/>
  <p:tag name="BOXWRAP" val="False"/>
  <p:tag name="WORKAROUNDTRANSPARENCYBUG" val="False"/>
  <p:tag name="BITMAPFORMAT" val="png256"/>
  <p:tag name="DEBUGINTERACTIVE" val="True"/>
  <p:tag name="ORIGWIDTH" val="104"/>
  <p:tag name="PICTUREFILESIZE" val="87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begin{document}&#10;\begin{eqnarray}&#10;\lambda_j&#10;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557"/>
  <p:tag name="BOXFONT" val="10"/>
  <p:tag name="BOXWRAP" val="False"/>
  <p:tag name="WORKAROUNDTRANSPARENCYBUG" val="False"/>
  <p:tag name="BITMAPFORMAT" val="pngmono"/>
  <p:tag name="DEBUGINTERACTIVE" val="True"/>
  <p:tag name="ORIGWIDTH" val="19"/>
  <p:tag name="PICTUREFILESIZE" val="14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136554</TotalTime>
  <Words>1939</Words>
  <Application>Microsoft Office PowerPoint</Application>
  <PresentationFormat>Widescreen</PresentationFormat>
  <Paragraphs>291</Paragraphs>
  <Slides>47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Cambria Math</vt:lpstr>
      <vt:lpstr>LinLibertineT</vt:lpstr>
      <vt:lpstr>Times New Roman</vt:lpstr>
      <vt:lpstr>Office Theme</vt:lpstr>
      <vt:lpstr>Dimensionality Reduction: PCA and low-D embeddings </vt:lpstr>
      <vt:lpstr>Last Class - KNN</vt:lpstr>
      <vt:lpstr>PowerPoint Presentation</vt:lpstr>
      <vt:lpstr>This class – dimensionality reduction</vt:lpstr>
      <vt:lpstr>This class – PCA and manifolds</vt:lpstr>
      <vt:lpstr>Key terms</vt:lpstr>
      <vt:lpstr>Key terms</vt:lpstr>
      <vt:lpstr>Key terms</vt:lpstr>
      <vt:lpstr>Key terms</vt:lpstr>
      <vt:lpstr>Key terms</vt:lpstr>
      <vt:lpstr>Key terms</vt:lpstr>
      <vt:lpstr>PCA</vt:lpstr>
      <vt:lpstr>Center and rotate the axes</vt:lpstr>
      <vt:lpstr>Now data is well-approximated by dropping the coordinates with the least variance</vt:lpstr>
      <vt:lpstr>Principal Component Analysis</vt:lpstr>
      <vt:lpstr>Principal Component Analysis (PCA)</vt:lpstr>
      <vt:lpstr>Principal Component Analysis</vt:lpstr>
      <vt:lpstr>PCA in Python</vt:lpstr>
      <vt:lpstr>Principal Component Analysis</vt:lpstr>
      <vt:lpstr>Example on aligned faces</vt:lpstr>
      <vt:lpstr>PCA of aligned face images (called “eigenfaces”)</vt:lpstr>
      <vt:lpstr>Visualization of eigenfaces (appearance variation)</vt:lpstr>
      <vt:lpstr>Representation and reconstruction</vt:lpstr>
      <vt:lpstr>Representation and reconstruction</vt:lpstr>
      <vt:lpstr>Reconstruction</vt:lpstr>
      <vt:lpstr>Note</vt:lpstr>
      <vt:lpstr>Another example, representing MNIST 4’s</vt:lpstr>
      <vt:lpstr>Two minute break (3 questions)</vt:lpstr>
      <vt:lpstr>What will be the first principal component of this data?</vt:lpstr>
      <vt:lpstr>What will be the first principal component of this data?</vt:lpstr>
      <vt:lpstr>PCA: MNIST at 2 dimensions</vt:lpstr>
      <vt:lpstr>Non-Linear Scaling and Manifold Estimation</vt:lpstr>
      <vt:lpstr>MultiDimensional Scaling (MDS)</vt:lpstr>
      <vt:lpstr>MDS on MNIST </vt:lpstr>
      <vt:lpstr>MDS on MNIST </vt:lpstr>
      <vt:lpstr>Non-metric MDS</vt:lpstr>
      <vt:lpstr>ISOMAP</vt:lpstr>
      <vt:lpstr>t-SNE</vt:lpstr>
      <vt:lpstr>t-SNE</vt:lpstr>
      <vt:lpstr>Comparison</vt:lpstr>
      <vt:lpstr>Comparison on MNIST</vt:lpstr>
      <vt:lpstr>UMAP (McInnes, 2020)</vt:lpstr>
      <vt:lpstr>PowerPoint Presentation</vt:lpstr>
      <vt:lpstr>UMAP on MNIST </vt:lpstr>
      <vt:lpstr>UMAP on MNIST </vt:lpstr>
      <vt:lpstr>Things to remember</vt:lpstr>
      <vt:lpstr>Next class: Linear Regression and Regularization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349</cp:revision>
  <cp:lastPrinted>2023-04-06T14:09:52Z</cp:lastPrinted>
  <dcterms:created xsi:type="dcterms:W3CDTF">2009-12-16T02:55:56Z</dcterms:created>
  <dcterms:modified xsi:type="dcterms:W3CDTF">2024-01-30T15:01:36Z</dcterms:modified>
</cp:coreProperties>
</file>