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1049" r:id="rId3"/>
    <p:sldId id="1074" r:id="rId4"/>
    <p:sldId id="1096" r:id="rId5"/>
    <p:sldId id="1075" r:id="rId6"/>
    <p:sldId id="1076" r:id="rId7"/>
    <p:sldId id="1077" r:id="rId8"/>
    <p:sldId id="1078" r:id="rId9"/>
    <p:sldId id="1079" r:id="rId10"/>
    <p:sldId id="1080" r:id="rId11"/>
    <p:sldId id="1081" r:id="rId12"/>
    <p:sldId id="1082" r:id="rId13"/>
    <p:sldId id="1097" r:id="rId14"/>
    <p:sldId id="1083" r:id="rId15"/>
    <p:sldId id="1084" r:id="rId16"/>
    <p:sldId id="1085" r:id="rId17"/>
    <p:sldId id="1086" r:id="rId18"/>
    <p:sldId id="1087" r:id="rId19"/>
    <p:sldId id="1088" r:id="rId20"/>
    <p:sldId id="1089" r:id="rId21"/>
    <p:sldId id="1092" r:id="rId22"/>
    <p:sldId id="1090" r:id="rId23"/>
    <p:sldId id="1091" r:id="rId24"/>
    <p:sldId id="1094" r:id="rId25"/>
    <p:sldId id="1093" r:id="rId26"/>
    <p:sldId id="1095" r:id="rId27"/>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FFDA"/>
    <a:srgbClr val="57B8A1"/>
    <a:srgbClr val="B9E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88601" autoAdjust="0"/>
  </p:normalViewPr>
  <p:slideViewPr>
    <p:cSldViewPr>
      <p:cViewPr varScale="1">
        <p:scale>
          <a:sx n="72" d="100"/>
          <a:sy n="72" d="100"/>
        </p:scale>
        <p:origin x="60" y="174"/>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4/25/2023</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great summer!</a:t>
            </a:r>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26</a:t>
            </a:fld>
            <a:endParaRPr lang="en-US"/>
          </a:p>
        </p:txBody>
      </p:sp>
    </p:spTree>
    <p:extLst>
      <p:ext uri="{BB962C8B-B14F-4D97-AF65-F5344CB8AC3E}">
        <p14:creationId xmlns:p14="http://schemas.microsoft.com/office/powerpoint/2010/main" val="307412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4/25/2023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4/25/2023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4/25/2023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4/25/2023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4/25/2023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4/25/2023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4/25/2023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4/25/2023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4/25/2023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4/25/2023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4/25/2023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4/25/2023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go.illinois.edu/ices-onlin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BB6E60-C6B2-31FA-26E8-8D2A15549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7010400" y="533400"/>
            <a:ext cx="4806184" cy="3637373"/>
          </a:xfrm>
          <a:noFill/>
        </p:spPr>
        <p:txBody>
          <a:bodyPr vert="horz" lIns="91440" tIns="45720" rIns="91440" bIns="45720" rtlCol="0" anchor="b">
            <a:normAutofit/>
          </a:bodyPr>
          <a:lstStyle/>
          <a:p>
            <a:pPr algn="l" eaLnBrk="1" hangingPunct="1">
              <a:lnSpc>
                <a:spcPct val="90000"/>
              </a:lnSpc>
            </a:pPr>
            <a:r>
              <a:rPr lang="en-US" sz="6000" dirty="0">
                <a:solidFill>
                  <a:schemeClr val="bg1"/>
                </a:solidFill>
              </a:rPr>
              <a:t>Conclusion</a:t>
            </a:r>
            <a:br>
              <a:rPr lang="en-US" sz="6000" dirty="0">
                <a:solidFill>
                  <a:schemeClr val="bg1"/>
                </a:solidFill>
              </a:rPr>
            </a:br>
            <a:endParaRPr lang="en-US" sz="60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7010400" y="4309202"/>
            <a:ext cx="4806184" cy="1802038"/>
          </a:xfrm>
          <a:noFill/>
        </p:spPr>
        <p:txBody>
          <a:bodyPr vert="horz" lIns="91440" tIns="45720" rIns="91440" bIns="45720" rtlCol="0">
            <a:normAutofit/>
          </a:bodyPr>
          <a:lstStyle/>
          <a:p>
            <a:pPr algn="l" eaLnBrk="1" hangingPunct="1">
              <a:lnSpc>
                <a:spcPct val="90000"/>
              </a:lnSpc>
              <a:spcBef>
                <a:spcPts val="1000"/>
              </a:spcBef>
            </a:pPr>
            <a:r>
              <a:rPr lang="en-US" sz="2400" dirty="0">
                <a:solidFill>
                  <a:schemeClr val="bg1"/>
                </a:solidFill>
              </a:rPr>
              <a:t>Applied Machine Learning</a:t>
            </a:r>
          </a:p>
          <a:p>
            <a:pPr algn="l" eaLnBrk="1" hangingPunct="1">
              <a:lnSpc>
                <a:spcPct val="90000"/>
              </a:lnSpc>
              <a:spcBef>
                <a:spcPts val="1000"/>
              </a:spcBef>
            </a:pPr>
            <a:r>
              <a:rPr lang="en-US" sz="2400" dirty="0">
                <a:solidFill>
                  <a:schemeClr val="bg1"/>
                </a:solidFill>
              </a:rPr>
              <a:t>CS 441</a:t>
            </a:r>
          </a:p>
          <a:p>
            <a:pPr algn="l" eaLnBrk="1" hangingPunct="1">
              <a:lnSpc>
                <a:spcPct val="90000"/>
              </a:lnSpc>
              <a:spcBef>
                <a:spcPts val="1000"/>
              </a:spcBef>
            </a:pPr>
            <a:br>
              <a:rPr lang="en-US" sz="2400" dirty="0">
                <a:solidFill>
                  <a:schemeClr val="bg1"/>
                </a:solidFill>
              </a:rPr>
            </a:br>
            <a:r>
              <a:rPr lang="en-US" sz="2400" dirty="0">
                <a:solidFill>
                  <a:schemeClr val="bg1"/>
                </a:solidFill>
              </a:rPr>
              <a:t>Derek Hoiem</a:t>
            </a:r>
          </a:p>
        </p:txBody>
      </p:sp>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E503-61C9-4EF2-16C7-068A255AB021}"/>
              </a:ext>
            </a:extLst>
          </p:cNvPr>
          <p:cNvSpPr>
            <a:spLocks noGrp="1"/>
          </p:cNvSpPr>
          <p:nvPr>
            <p:ph type="title"/>
          </p:nvPr>
        </p:nvSpPr>
        <p:spPr/>
        <p:txBody>
          <a:bodyPr/>
          <a:lstStyle/>
          <a:p>
            <a:r>
              <a:rPr lang="en-US" dirty="0"/>
              <a:t>Data organization</a:t>
            </a:r>
          </a:p>
        </p:txBody>
      </p:sp>
      <p:sp>
        <p:nvSpPr>
          <p:cNvPr id="3" name="Content Placeholder 2">
            <a:extLst>
              <a:ext uri="{FF2B5EF4-FFF2-40B4-BE49-F238E27FC236}">
                <a16:creationId xmlns:a16="http://schemas.microsoft.com/office/drawing/2014/main" id="{C62B019C-0D83-2187-A6A7-C6CC79559477}"/>
              </a:ext>
            </a:extLst>
          </p:cNvPr>
          <p:cNvSpPr>
            <a:spLocks noGrp="1"/>
          </p:cNvSpPr>
          <p:nvPr>
            <p:ph idx="1"/>
          </p:nvPr>
        </p:nvSpPr>
        <p:spPr/>
        <p:txBody>
          <a:bodyPr>
            <a:normAutofit fontScale="85000" lnSpcReduction="10000"/>
          </a:bodyPr>
          <a:lstStyle/>
          <a:p>
            <a:r>
              <a:rPr lang="en-US" dirty="0"/>
              <a:t>PCA is used to compress a vector into fewer values in a way that can be decompressed with minimal mean squared difference</a:t>
            </a:r>
          </a:p>
          <a:p>
            <a:endParaRPr lang="en-US" dirty="0"/>
          </a:p>
          <a:p>
            <a:r>
              <a:rPr lang="en-US" dirty="0"/>
              <a:t>Clustering reveals common modes of data</a:t>
            </a:r>
          </a:p>
          <a:p>
            <a:pPr lvl="1"/>
            <a:r>
              <a:rPr lang="en-US" dirty="0"/>
              <a:t>K-means is an essential algorithm</a:t>
            </a:r>
          </a:p>
          <a:p>
            <a:pPr lvl="1"/>
            <a:endParaRPr lang="en-US" dirty="0"/>
          </a:p>
          <a:p>
            <a:r>
              <a:rPr lang="en-US" dirty="0"/>
              <a:t>Search for similar data items is an important application and is the computational foundation for clustering</a:t>
            </a:r>
          </a:p>
          <a:p>
            <a:pPr lvl="1"/>
            <a:r>
              <a:rPr lang="en-US" dirty="0"/>
              <a:t>FAISS is a very useful library for efficient search</a:t>
            </a:r>
          </a:p>
          <a:p>
            <a:pPr lvl="1"/>
            <a:r>
              <a:rPr lang="en-US" dirty="0"/>
              <a:t>Approximate search, e.g. trees and LSH, are needed when speed is a priority</a:t>
            </a:r>
          </a:p>
          <a:p>
            <a:pPr lvl="1"/>
            <a:r>
              <a:rPr lang="en-US" dirty="0"/>
              <a:t>Representation learning (e.g. with deep networks or latent semantic analysis) is needed to make similarity meaningful</a:t>
            </a:r>
          </a:p>
          <a:p>
            <a:endParaRPr lang="en-US" dirty="0"/>
          </a:p>
          <a:p>
            <a:endParaRPr lang="en-US" dirty="0"/>
          </a:p>
        </p:txBody>
      </p:sp>
    </p:spTree>
    <p:extLst>
      <p:ext uri="{BB962C8B-B14F-4D97-AF65-F5344CB8AC3E}">
        <p14:creationId xmlns:p14="http://schemas.microsoft.com/office/powerpoint/2010/main" val="93534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1DC4-5F13-8E0A-1667-AF60F5285397}"/>
              </a:ext>
            </a:extLst>
          </p:cNvPr>
          <p:cNvSpPr>
            <a:spLocks noGrp="1"/>
          </p:cNvSpPr>
          <p:nvPr>
            <p:ph type="title"/>
          </p:nvPr>
        </p:nvSpPr>
        <p:spPr/>
        <p:txBody>
          <a:bodyPr/>
          <a:lstStyle/>
          <a:p>
            <a:r>
              <a:rPr lang="en-US" dirty="0"/>
              <a:t>It’s all about the data</a:t>
            </a:r>
          </a:p>
        </p:txBody>
      </p:sp>
      <p:sp>
        <p:nvSpPr>
          <p:cNvPr id="3" name="Content Placeholder 2">
            <a:extLst>
              <a:ext uri="{FF2B5EF4-FFF2-40B4-BE49-F238E27FC236}">
                <a16:creationId xmlns:a16="http://schemas.microsoft.com/office/drawing/2014/main" id="{07726E56-EAA3-FB3C-8075-4490FB7595D5}"/>
              </a:ext>
            </a:extLst>
          </p:cNvPr>
          <p:cNvSpPr>
            <a:spLocks noGrp="1"/>
          </p:cNvSpPr>
          <p:nvPr>
            <p:ph idx="1"/>
          </p:nvPr>
        </p:nvSpPr>
        <p:spPr/>
        <p:txBody>
          <a:bodyPr/>
          <a:lstStyle/>
          <a:p>
            <a:r>
              <a:rPr lang="en-US" dirty="0"/>
              <a:t>Model architectures and computational techniques get all the attention, but there are often many reasonable choices that perform similarly</a:t>
            </a:r>
          </a:p>
          <a:p>
            <a:endParaRPr lang="en-US" dirty="0"/>
          </a:p>
          <a:p>
            <a:r>
              <a:rPr lang="en-US" dirty="0"/>
              <a:t>To get best performance, data requires more thought and effort than algorithms</a:t>
            </a:r>
          </a:p>
          <a:p>
            <a:endParaRPr lang="en-US" dirty="0"/>
          </a:p>
          <a:p>
            <a:r>
              <a:rPr lang="en-US" dirty="0"/>
              <a:t>Need creative ways to get freely supervised data, as well as careful curation of evaluation sets</a:t>
            </a:r>
          </a:p>
        </p:txBody>
      </p:sp>
    </p:spTree>
    <p:extLst>
      <p:ext uri="{BB962C8B-B14F-4D97-AF65-F5344CB8AC3E}">
        <p14:creationId xmlns:p14="http://schemas.microsoft.com/office/powerpoint/2010/main" val="392936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4FE3D-BEAB-C151-D984-D5069411E31E}"/>
              </a:ext>
            </a:extLst>
          </p:cNvPr>
          <p:cNvSpPr>
            <a:spLocks noGrp="1"/>
          </p:cNvSpPr>
          <p:nvPr>
            <p:ph type="title"/>
          </p:nvPr>
        </p:nvSpPr>
        <p:spPr/>
        <p:txBody>
          <a:bodyPr>
            <a:normAutofit fontScale="90000"/>
          </a:bodyPr>
          <a:lstStyle/>
          <a:p>
            <a:r>
              <a:rPr lang="en-US" dirty="0"/>
              <a:t>Machine learning is easier and more effective than ever</a:t>
            </a:r>
          </a:p>
        </p:txBody>
      </p:sp>
      <p:sp>
        <p:nvSpPr>
          <p:cNvPr id="3" name="Content Placeholder 2">
            <a:extLst>
              <a:ext uri="{FF2B5EF4-FFF2-40B4-BE49-F238E27FC236}">
                <a16:creationId xmlns:a16="http://schemas.microsoft.com/office/drawing/2014/main" id="{FA7C6FF3-5539-5CC5-0B1E-9601063F5A04}"/>
              </a:ext>
            </a:extLst>
          </p:cNvPr>
          <p:cNvSpPr>
            <a:spLocks noGrp="1"/>
          </p:cNvSpPr>
          <p:nvPr>
            <p:ph idx="1"/>
          </p:nvPr>
        </p:nvSpPr>
        <p:spPr/>
        <p:txBody>
          <a:bodyPr/>
          <a:lstStyle/>
          <a:p>
            <a:endParaRPr lang="en-US" dirty="0"/>
          </a:p>
          <a:p>
            <a:r>
              <a:rPr lang="en-US" dirty="0"/>
              <a:t>Great libraries like </a:t>
            </a:r>
            <a:r>
              <a:rPr lang="en-US" dirty="0" err="1"/>
              <a:t>sklearn</a:t>
            </a:r>
            <a:r>
              <a:rPr lang="en-US" dirty="0"/>
              <a:t> and </a:t>
            </a:r>
            <a:r>
              <a:rPr lang="en-US" dirty="0" err="1"/>
              <a:t>pytorch</a:t>
            </a:r>
            <a:endParaRPr lang="en-US" dirty="0"/>
          </a:p>
          <a:p>
            <a:endParaRPr lang="en-US" dirty="0"/>
          </a:p>
          <a:p>
            <a:r>
              <a:rPr lang="en-US" dirty="0"/>
              <a:t>Great models like CLIP, GPT, BERT</a:t>
            </a:r>
          </a:p>
          <a:p>
            <a:endParaRPr lang="en-US" dirty="0"/>
          </a:p>
          <a:p>
            <a:r>
              <a:rPr lang="en-US" dirty="0"/>
              <a:t>Leverage existing models whenever possible to minimize development cost</a:t>
            </a:r>
          </a:p>
        </p:txBody>
      </p:sp>
    </p:spTree>
    <p:extLst>
      <p:ext uri="{BB962C8B-B14F-4D97-AF65-F5344CB8AC3E}">
        <p14:creationId xmlns:p14="http://schemas.microsoft.com/office/powerpoint/2010/main" val="39373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2B361-0D93-6980-838E-54405AB839F8}"/>
              </a:ext>
            </a:extLst>
          </p:cNvPr>
          <p:cNvSpPr>
            <a:spLocks noGrp="1"/>
          </p:cNvSpPr>
          <p:nvPr>
            <p:ph type="title"/>
          </p:nvPr>
        </p:nvSpPr>
        <p:spPr/>
        <p:txBody>
          <a:bodyPr/>
          <a:lstStyle/>
          <a:p>
            <a:r>
              <a:rPr lang="en-US" dirty="0"/>
              <a:t>Two minute break</a:t>
            </a:r>
          </a:p>
        </p:txBody>
      </p:sp>
      <p:sp>
        <p:nvSpPr>
          <p:cNvPr id="3" name="Content Placeholder 2">
            <a:extLst>
              <a:ext uri="{FF2B5EF4-FFF2-40B4-BE49-F238E27FC236}">
                <a16:creationId xmlns:a16="http://schemas.microsoft.com/office/drawing/2014/main" id="{42087D01-AE57-1EF9-FE13-FB881CF86023}"/>
              </a:ext>
            </a:extLst>
          </p:cNvPr>
          <p:cNvSpPr>
            <a:spLocks noGrp="1"/>
          </p:cNvSpPr>
          <p:nvPr>
            <p:ph idx="1"/>
          </p:nvPr>
        </p:nvSpPr>
        <p:spPr/>
        <p:txBody>
          <a:bodyPr/>
          <a:lstStyle/>
          <a:p>
            <a:pPr marL="0" indent="0">
              <a:buNone/>
            </a:pPr>
            <a:endParaRPr lang="en-US" dirty="0"/>
          </a:p>
          <a:p>
            <a:pPr marL="0" indent="0">
              <a:buNone/>
            </a:pPr>
            <a:r>
              <a:rPr lang="en-US" dirty="0"/>
              <a:t>Then, how to learn more and trends/future of ML</a:t>
            </a:r>
          </a:p>
        </p:txBody>
      </p:sp>
    </p:spTree>
    <p:extLst>
      <p:ext uri="{BB962C8B-B14F-4D97-AF65-F5344CB8AC3E}">
        <p14:creationId xmlns:p14="http://schemas.microsoft.com/office/powerpoint/2010/main" val="1983812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96FB-1B17-288F-FCD3-DF13A90DD09E}"/>
              </a:ext>
            </a:extLst>
          </p:cNvPr>
          <p:cNvSpPr>
            <a:spLocks noGrp="1"/>
          </p:cNvSpPr>
          <p:nvPr>
            <p:ph type="title"/>
          </p:nvPr>
        </p:nvSpPr>
        <p:spPr/>
        <p:txBody>
          <a:bodyPr/>
          <a:lstStyle/>
          <a:p>
            <a:r>
              <a:rPr lang="en-US" dirty="0"/>
              <a:t>Where to learn more: courses</a:t>
            </a:r>
          </a:p>
        </p:txBody>
      </p:sp>
      <p:sp>
        <p:nvSpPr>
          <p:cNvPr id="3" name="Content Placeholder 2">
            <a:extLst>
              <a:ext uri="{FF2B5EF4-FFF2-40B4-BE49-F238E27FC236}">
                <a16:creationId xmlns:a16="http://schemas.microsoft.com/office/drawing/2014/main" id="{23B1AE5E-7F9C-45D6-EEE5-476E5C03B407}"/>
              </a:ext>
            </a:extLst>
          </p:cNvPr>
          <p:cNvSpPr>
            <a:spLocks noGrp="1"/>
          </p:cNvSpPr>
          <p:nvPr>
            <p:ph idx="1"/>
          </p:nvPr>
        </p:nvSpPr>
        <p:spPr>
          <a:xfrm>
            <a:off x="609600" y="990600"/>
            <a:ext cx="10972800" cy="5715000"/>
          </a:xfrm>
        </p:spPr>
        <p:txBody>
          <a:bodyPr>
            <a:normAutofit fontScale="70000" lnSpcReduction="20000"/>
          </a:bodyPr>
          <a:lstStyle/>
          <a:p>
            <a:pPr marL="0" indent="0">
              <a:buNone/>
            </a:pPr>
            <a:r>
              <a:rPr lang="en-US" dirty="0"/>
              <a:t>Many related 400-level courses, e.g.</a:t>
            </a:r>
          </a:p>
          <a:p>
            <a:r>
              <a:rPr lang="en-US" dirty="0"/>
              <a:t>CS 412: Data Mining</a:t>
            </a:r>
          </a:p>
          <a:p>
            <a:r>
              <a:rPr lang="en-US" dirty="0"/>
              <a:t>CS 442: Trustworthy ML</a:t>
            </a:r>
          </a:p>
          <a:p>
            <a:r>
              <a:rPr lang="en-US" dirty="0"/>
              <a:t>CS 443: Reinforcement Learning (SP)</a:t>
            </a:r>
          </a:p>
          <a:p>
            <a:r>
              <a:rPr lang="en-US" dirty="0"/>
              <a:t>CS 444: Deep Learning for Vision (SP)</a:t>
            </a:r>
          </a:p>
          <a:p>
            <a:r>
              <a:rPr lang="en-US" dirty="0"/>
              <a:t>CS 445: Computational Photography </a:t>
            </a:r>
          </a:p>
          <a:p>
            <a:r>
              <a:rPr lang="en-US" dirty="0"/>
              <a:t>CS 446: Machine Learning</a:t>
            </a:r>
          </a:p>
          <a:p>
            <a:r>
              <a:rPr lang="en-US" dirty="0"/>
              <a:t>CS 447: NLP (SP)</a:t>
            </a:r>
          </a:p>
          <a:p>
            <a:r>
              <a:rPr lang="en-US" dirty="0"/>
              <a:t>CS 448: Audio Computing Lab (SP)</a:t>
            </a:r>
          </a:p>
          <a:p>
            <a:r>
              <a:rPr lang="en-US" dirty="0"/>
              <a:t>CS 449: Robot Perception</a:t>
            </a:r>
          </a:p>
          <a:p>
            <a:pPr marL="0" indent="0">
              <a:buNone/>
            </a:pPr>
            <a:endParaRPr lang="en-US" dirty="0"/>
          </a:p>
          <a:p>
            <a:pPr marL="0" indent="0">
              <a:buNone/>
            </a:pPr>
            <a:r>
              <a:rPr lang="en-US" dirty="0"/>
              <a:t>Also many 500-level courses, often requiring background in ML and some domain, e.g. </a:t>
            </a:r>
          </a:p>
          <a:p>
            <a:pPr>
              <a:buFont typeface="Arial" panose="020B0604020202020204" pitchFamily="34" charset="0"/>
              <a:buChar char="•"/>
            </a:pPr>
            <a:r>
              <a:rPr lang="en-US" dirty="0"/>
              <a:t>CS 543 (Computer Vision)</a:t>
            </a:r>
          </a:p>
          <a:p>
            <a:pPr>
              <a:buFont typeface="Arial" panose="020B0604020202020204" pitchFamily="34" charset="0"/>
              <a:buChar char="•"/>
            </a:pPr>
            <a:r>
              <a:rPr lang="en-US" dirty="0"/>
              <a:t>CS 545 (ML for Signals)</a:t>
            </a:r>
          </a:p>
          <a:p>
            <a:pPr>
              <a:buFont typeface="Arial" panose="020B0604020202020204" pitchFamily="34" charset="0"/>
              <a:buChar char="•"/>
            </a:pPr>
            <a:r>
              <a:rPr lang="en-US" dirty="0"/>
              <a:t>CS 598 (Adv Robotics)</a:t>
            </a:r>
          </a:p>
          <a:p>
            <a:pPr>
              <a:buFont typeface="Arial" panose="020B0604020202020204" pitchFamily="34" charset="0"/>
              <a:buChar char="•"/>
            </a:pPr>
            <a:r>
              <a:rPr lang="en-US" dirty="0"/>
              <a:t>CS 562 (Topics in Security and Privacy)</a:t>
            </a:r>
          </a:p>
        </p:txBody>
      </p:sp>
    </p:spTree>
    <p:extLst>
      <p:ext uri="{BB962C8B-B14F-4D97-AF65-F5344CB8AC3E}">
        <p14:creationId xmlns:p14="http://schemas.microsoft.com/office/powerpoint/2010/main" val="35606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655F-E043-048A-6853-9998345E428F}"/>
              </a:ext>
            </a:extLst>
          </p:cNvPr>
          <p:cNvSpPr>
            <a:spLocks noGrp="1"/>
          </p:cNvSpPr>
          <p:nvPr>
            <p:ph type="title"/>
          </p:nvPr>
        </p:nvSpPr>
        <p:spPr/>
        <p:txBody>
          <a:bodyPr/>
          <a:lstStyle/>
          <a:p>
            <a:r>
              <a:rPr lang="en-US" dirty="0"/>
              <a:t>Where to learn more: try things</a:t>
            </a:r>
          </a:p>
        </p:txBody>
      </p:sp>
      <p:sp>
        <p:nvSpPr>
          <p:cNvPr id="3" name="Content Placeholder 2">
            <a:extLst>
              <a:ext uri="{FF2B5EF4-FFF2-40B4-BE49-F238E27FC236}">
                <a16:creationId xmlns:a16="http://schemas.microsoft.com/office/drawing/2014/main" id="{E1131755-BD38-4C35-9ACB-DFBE9EF7EDCD}"/>
              </a:ext>
            </a:extLst>
          </p:cNvPr>
          <p:cNvSpPr>
            <a:spLocks noGrp="1"/>
          </p:cNvSpPr>
          <p:nvPr>
            <p:ph idx="1"/>
          </p:nvPr>
        </p:nvSpPr>
        <p:spPr/>
        <p:txBody>
          <a:bodyPr/>
          <a:lstStyle/>
          <a:p>
            <a:endParaRPr lang="en-US" dirty="0"/>
          </a:p>
          <a:p>
            <a:r>
              <a:rPr lang="en-US" dirty="0"/>
              <a:t>Many datasets, </a:t>
            </a:r>
            <a:r>
              <a:rPr lang="en-US" dirty="0" err="1"/>
              <a:t>github</a:t>
            </a:r>
            <a:r>
              <a:rPr lang="en-US" dirty="0"/>
              <a:t> repos, and libraries available</a:t>
            </a:r>
          </a:p>
          <a:p>
            <a:endParaRPr lang="en-US" dirty="0"/>
          </a:p>
          <a:p>
            <a:r>
              <a:rPr lang="en-US" dirty="0"/>
              <a:t>Easy to check out state-of-art in many problems or to try out different related algorithms</a:t>
            </a:r>
          </a:p>
        </p:txBody>
      </p:sp>
    </p:spTree>
    <p:extLst>
      <p:ext uri="{BB962C8B-B14F-4D97-AF65-F5344CB8AC3E}">
        <p14:creationId xmlns:p14="http://schemas.microsoft.com/office/powerpoint/2010/main" val="1333285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CCC0-A263-DEE8-1544-EE501FC79E76}"/>
              </a:ext>
            </a:extLst>
          </p:cNvPr>
          <p:cNvSpPr>
            <a:spLocks noGrp="1"/>
          </p:cNvSpPr>
          <p:nvPr>
            <p:ph type="title"/>
          </p:nvPr>
        </p:nvSpPr>
        <p:spPr/>
        <p:txBody>
          <a:bodyPr/>
          <a:lstStyle/>
          <a:p>
            <a:r>
              <a:rPr lang="en-US" dirty="0"/>
              <a:t>ML is changing</a:t>
            </a:r>
          </a:p>
        </p:txBody>
      </p:sp>
      <p:sp>
        <p:nvSpPr>
          <p:cNvPr id="3" name="Content Placeholder 2">
            <a:extLst>
              <a:ext uri="{FF2B5EF4-FFF2-40B4-BE49-F238E27FC236}">
                <a16:creationId xmlns:a16="http://schemas.microsoft.com/office/drawing/2014/main" id="{4D21BB43-DCFC-A4AF-BA5C-9D66D934EEAA}"/>
              </a:ext>
            </a:extLst>
          </p:cNvPr>
          <p:cNvSpPr>
            <a:spLocks noGrp="1"/>
          </p:cNvSpPr>
          <p:nvPr>
            <p:ph idx="1"/>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A262715B-C0B7-EC94-D893-7514AB03A942}"/>
              </a:ext>
            </a:extLst>
          </p:cNvPr>
          <p:cNvPicPr>
            <a:picLocks noChangeAspect="1"/>
          </p:cNvPicPr>
          <p:nvPr/>
        </p:nvPicPr>
        <p:blipFill>
          <a:blip r:embed="rId2"/>
          <a:stretch>
            <a:fillRect/>
          </a:stretch>
        </p:blipFill>
        <p:spPr>
          <a:xfrm>
            <a:off x="2286000" y="1839715"/>
            <a:ext cx="7067602" cy="2381267"/>
          </a:xfrm>
          <a:prstGeom prst="rect">
            <a:avLst/>
          </a:prstGeom>
        </p:spPr>
      </p:pic>
      <p:sp>
        <p:nvSpPr>
          <p:cNvPr id="6" name="TextBox 5">
            <a:extLst>
              <a:ext uri="{FF2B5EF4-FFF2-40B4-BE49-F238E27FC236}">
                <a16:creationId xmlns:a16="http://schemas.microsoft.com/office/drawing/2014/main" id="{0CFAC8DE-C6B8-3670-90B0-74C122919BAE}"/>
              </a:ext>
            </a:extLst>
          </p:cNvPr>
          <p:cNvSpPr txBox="1"/>
          <p:nvPr/>
        </p:nvSpPr>
        <p:spPr>
          <a:xfrm>
            <a:off x="3581400" y="1482999"/>
            <a:ext cx="3865289" cy="369332"/>
          </a:xfrm>
          <a:prstGeom prst="rect">
            <a:avLst/>
          </a:prstGeom>
          <a:noFill/>
        </p:spPr>
        <p:txBody>
          <a:bodyPr wrap="none" rtlCol="0">
            <a:spAutoFit/>
          </a:bodyPr>
          <a:lstStyle/>
          <a:p>
            <a:r>
              <a:rPr lang="en-US" dirty="0"/>
              <a:t>Google Trends: AI over past 5 years</a:t>
            </a:r>
          </a:p>
        </p:txBody>
      </p:sp>
      <p:pic>
        <p:nvPicPr>
          <p:cNvPr id="8" name="Picture 7">
            <a:extLst>
              <a:ext uri="{FF2B5EF4-FFF2-40B4-BE49-F238E27FC236}">
                <a16:creationId xmlns:a16="http://schemas.microsoft.com/office/drawing/2014/main" id="{FE45FCE5-F958-B1CC-745A-364F69565D26}"/>
              </a:ext>
            </a:extLst>
          </p:cNvPr>
          <p:cNvPicPr>
            <a:picLocks noChangeAspect="1"/>
          </p:cNvPicPr>
          <p:nvPr/>
        </p:nvPicPr>
        <p:blipFill>
          <a:blip r:embed="rId3"/>
          <a:stretch>
            <a:fillRect/>
          </a:stretch>
        </p:blipFill>
        <p:spPr>
          <a:xfrm>
            <a:off x="2281458" y="4220982"/>
            <a:ext cx="4548285" cy="2532642"/>
          </a:xfrm>
          <a:prstGeom prst="rect">
            <a:avLst/>
          </a:prstGeom>
        </p:spPr>
      </p:pic>
      <p:sp>
        <p:nvSpPr>
          <p:cNvPr id="9" name="TextBox 8">
            <a:extLst>
              <a:ext uri="{FF2B5EF4-FFF2-40B4-BE49-F238E27FC236}">
                <a16:creationId xmlns:a16="http://schemas.microsoft.com/office/drawing/2014/main" id="{13963FBA-806B-635D-363F-956A3D594082}"/>
              </a:ext>
            </a:extLst>
          </p:cNvPr>
          <p:cNvSpPr txBox="1"/>
          <p:nvPr/>
        </p:nvSpPr>
        <p:spPr>
          <a:xfrm>
            <a:off x="6796437" y="4966709"/>
            <a:ext cx="3147015" cy="1477328"/>
          </a:xfrm>
          <a:prstGeom prst="rect">
            <a:avLst/>
          </a:prstGeom>
          <a:noFill/>
        </p:spPr>
        <p:txBody>
          <a:bodyPr wrap="none" rtlCol="0">
            <a:spAutoFit/>
          </a:bodyPr>
          <a:lstStyle/>
          <a:p>
            <a:r>
              <a:rPr lang="en-US" dirty="0"/>
              <a:t>Papers published in </a:t>
            </a:r>
            <a:r>
              <a:rPr lang="en-US" dirty="0" err="1"/>
              <a:t>NeurIPS</a:t>
            </a:r>
            <a:endParaRPr lang="en-US" dirty="0"/>
          </a:p>
          <a:p>
            <a:endParaRPr lang="en-US" dirty="0"/>
          </a:p>
          <a:p>
            <a:r>
              <a:rPr lang="en-US" dirty="0"/>
              <a:t>2672 in 2022</a:t>
            </a:r>
          </a:p>
          <a:p>
            <a:endParaRPr lang="en-US" dirty="0"/>
          </a:p>
          <a:p>
            <a:r>
              <a:rPr lang="en-US" dirty="0"/>
              <a:t>10x growth in 12 years</a:t>
            </a:r>
          </a:p>
        </p:txBody>
      </p:sp>
    </p:spTree>
    <p:extLst>
      <p:ext uri="{BB962C8B-B14F-4D97-AF65-F5344CB8AC3E}">
        <p14:creationId xmlns:p14="http://schemas.microsoft.com/office/powerpoint/2010/main" val="294344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7F89-BCF6-72EE-761A-789311497D3A}"/>
              </a:ext>
            </a:extLst>
          </p:cNvPr>
          <p:cNvSpPr>
            <a:spLocks noGrp="1"/>
          </p:cNvSpPr>
          <p:nvPr>
            <p:ph type="title"/>
          </p:nvPr>
        </p:nvSpPr>
        <p:spPr/>
        <p:txBody>
          <a:bodyPr/>
          <a:lstStyle/>
          <a:p>
            <a:r>
              <a:rPr lang="en-US" dirty="0"/>
              <a:t>ML is changing</a:t>
            </a:r>
          </a:p>
        </p:txBody>
      </p:sp>
      <p:sp>
        <p:nvSpPr>
          <p:cNvPr id="3" name="Content Placeholder 2">
            <a:extLst>
              <a:ext uri="{FF2B5EF4-FFF2-40B4-BE49-F238E27FC236}">
                <a16:creationId xmlns:a16="http://schemas.microsoft.com/office/drawing/2014/main" id="{393DE69E-7F77-1312-B08F-4D253FE4BAC7}"/>
              </a:ext>
            </a:extLst>
          </p:cNvPr>
          <p:cNvSpPr>
            <a:spLocks noGrp="1"/>
          </p:cNvSpPr>
          <p:nvPr>
            <p:ph idx="1"/>
          </p:nvPr>
        </p:nvSpPr>
        <p:spPr/>
        <p:txBody>
          <a:bodyPr>
            <a:normAutofit fontScale="92500" lnSpcReduction="20000"/>
          </a:bodyPr>
          <a:lstStyle/>
          <a:p>
            <a:endParaRPr lang="en-US" dirty="0"/>
          </a:p>
          <a:p>
            <a:r>
              <a:rPr lang="en-US" dirty="0"/>
              <a:t>Machine learning has been used for decades, e.g. reading addresses for the post office, but it’s now everywhere</a:t>
            </a:r>
          </a:p>
          <a:p>
            <a:endParaRPr lang="en-US" dirty="0"/>
          </a:p>
          <a:p>
            <a:r>
              <a:rPr lang="en-US" dirty="0"/>
              <a:t>Major increases in conference attendance, press coverage, investment by companies, number of authors per paper</a:t>
            </a:r>
          </a:p>
          <a:p>
            <a:endParaRPr lang="en-US" dirty="0"/>
          </a:p>
          <a:p>
            <a:r>
              <a:rPr lang="en-US" dirty="0"/>
              <a:t>Much better infrastructure for ML in terms of libraries and models, as well as tutorials and other online resources</a:t>
            </a:r>
          </a:p>
          <a:p>
            <a:endParaRPr lang="en-US" dirty="0"/>
          </a:p>
          <a:p>
            <a:r>
              <a:rPr lang="en-US" dirty="0"/>
              <a:t>Short-term value in AI is more clear, causing many companies to focus their investments</a:t>
            </a:r>
          </a:p>
        </p:txBody>
      </p:sp>
    </p:spTree>
    <p:extLst>
      <p:ext uri="{BB962C8B-B14F-4D97-AF65-F5344CB8AC3E}">
        <p14:creationId xmlns:p14="http://schemas.microsoft.com/office/powerpoint/2010/main" val="4222421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92E2-675F-0FAC-0AAA-510894A9244D}"/>
              </a:ext>
            </a:extLst>
          </p:cNvPr>
          <p:cNvSpPr>
            <a:spLocks noGrp="1"/>
          </p:cNvSpPr>
          <p:nvPr>
            <p:ph type="title"/>
          </p:nvPr>
        </p:nvSpPr>
        <p:spPr/>
        <p:txBody>
          <a:bodyPr/>
          <a:lstStyle/>
          <a:p>
            <a:r>
              <a:rPr lang="en-US" dirty="0"/>
              <a:t>AI/ML will change the world in unpredictable ways</a:t>
            </a:r>
          </a:p>
        </p:txBody>
      </p:sp>
      <p:sp>
        <p:nvSpPr>
          <p:cNvPr id="3" name="Content Placeholder 2">
            <a:extLst>
              <a:ext uri="{FF2B5EF4-FFF2-40B4-BE49-F238E27FC236}">
                <a16:creationId xmlns:a16="http://schemas.microsoft.com/office/drawing/2014/main" id="{B79C2836-FCFA-E00C-458B-46A5A806C415}"/>
              </a:ext>
            </a:extLst>
          </p:cNvPr>
          <p:cNvSpPr>
            <a:spLocks noGrp="1"/>
          </p:cNvSpPr>
          <p:nvPr>
            <p:ph idx="1"/>
          </p:nvPr>
        </p:nvSpPr>
        <p:spPr/>
        <p:txBody>
          <a:bodyPr>
            <a:normAutofit fontScale="85000" lnSpcReduction="20000"/>
          </a:bodyPr>
          <a:lstStyle/>
          <a:p>
            <a:endParaRPr lang="en-US" dirty="0"/>
          </a:p>
          <a:p>
            <a:r>
              <a:rPr lang="en-US" dirty="0"/>
              <a:t>We have seen transformations of agriculture and manufacturing – AI will transform services</a:t>
            </a:r>
          </a:p>
          <a:p>
            <a:pPr lvl="1"/>
            <a:r>
              <a:rPr lang="en-US" dirty="0"/>
              <a:t>In a three sector breakdown, the first two sectors of raw materials (including agriculture) and production have already been transformed by technology</a:t>
            </a:r>
          </a:p>
          <a:p>
            <a:pPr lvl="1"/>
            <a:r>
              <a:rPr lang="en-US" dirty="0"/>
              <a:t>In consequence, the majority of the workforce has move into services in advanced countries, as well as people working less on average</a:t>
            </a:r>
          </a:p>
          <a:p>
            <a:pPr lvl="1"/>
            <a:r>
              <a:rPr lang="en-US" dirty="0"/>
              <a:t>AI may dramatically transform services, but it’s not clear where the workforce can move</a:t>
            </a:r>
          </a:p>
          <a:p>
            <a:endParaRPr lang="en-US" dirty="0"/>
          </a:p>
          <a:p>
            <a:r>
              <a:rPr lang="en-US" dirty="0"/>
              <a:t>Previous products were predictable; AI, not so</a:t>
            </a:r>
          </a:p>
          <a:p>
            <a:pPr lvl="1"/>
            <a:r>
              <a:rPr lang="en-US" dirty="0"/>
              <a:t>Objects and computer software are under direct control of their users and operate in predictable ways</a:t>
            </a:r>
          </a:p>
          <a:p>
            <a:pPr lvl="1"/>
            <a:r>
              <a:rPr lang="en-US" dirty="0"/>
              <a:t>ML-based products depend on data in non-transparent ways</a:t>
            </a:r>
          </a:p>
        </p:txBody>
      </p:sp>
    </p:spTree>
    <p:extLst>
      <p:ext uri="{BB962C8B-B14F-4D97-AF65-F5344CB8AC3E}">
        <p14:creationId xmlns:p14="http://schemas.microsoft.com/office/powerpoint/2010/main" val="116751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FDBC-D6ED-A426-3316-E3B9FE4CE90F}"/>
              </a:ext>
            </a:extLst>
          </p:cNvPr>
          <p:cNvSpPr>
            <a:spLocks noGrp="1"/>
          </p:cNvSpPr>
          <p:nvPr>
            <p:ph type="title"/>
          </p:nvPr>
        </p:nvSpPr>
        <p:spPr/>
        <p:txBody>
          <a:bodyPr>
            <a:normAutofit fontScale="90000"/>
          </a:bodyPr>
          <a:lstStyle/>
          <a:p>
            <a:r>
              <a:rPr lang="en-US" dirty="0"/>
              <a:t>How to prepare yourself for a fast-changing tech world?</a:t>
            </a:r>
          </a:p>
        </p:txBody>
      </p:sp>
      <p:sp>
        <p:nvSpPr>
          <p:cNvPr id="3" name="Content Placeholder 2">
            <a:extLst>
              <a:ext uri="{FF2B5EF4-FFF2-40B4-BE49-F238E27FC236}">
                <a16:creationId xmlns:a16="http://schemas.microsoft.com/office/drawing/2014/main" id="{3803CAA3-9E08-FCB5-5D53-9003539C923C}"/>
              </a:ext>
            </a:extLst>
          </p:cNvPr>
          <p:cNvSpPr>
            <a:spLocks noGrp="1"/>
          </p:cNvSpPr>
          <p:nvPr>
            <p:ph idx="1"/>
          </p:nvPr>
        </p:nvSpPr>
        <p:spPr/>
        <p:txBody>
          <a:bodyPr>
            <a:normAutofit/>
          </a:bodyPr>
          <a:lstStyle/>
          <a:p>
            <a:endParaRPr lang="en-US" dirty="0"/>
          </a:p>
          <a:p>
            <a:pPr marL="0" indent="0">
              <a:buNone/>
            </a:pPr>
            <a:r>
              <a:rPr lang="en-US" dirty="0"/>
              <a:t>Master the fundamentals</a:t>
            </a:r>
          </a:p>
          <a:p>
            <a:pPr lvl="1"/>
            <a:r>
              <a:rPr lang="en-US" dirty="0"/>
              <a:t>Tools and algorithms change, but the ideas behind them are relatively constant</a:t>
            </a:r>
          </a:p>
          <a:p>
            <a:pPr lvl="1"/>
            <a:r>
              <a:rPr lang="en-US" dirty="0"/>
              <a:t>Fundamentals are math, ability to frame problems computationally, ability to draw insights and predict from data, communication, and empathy</a:t>
            </a:r>
          </a:p>
          <a:p>
            <a:pPr lvl="1"/>
            <a:r>
              <a:rPr lang="en-US" dirty="0"/>
              <a:t>These abilities enable you to learn the latest, design solutions, and apply effectively</a:t>
            </a:r>
          </a:p>
        </p:txBody>
      </p:sp>
    </p:spTree>
    <p:extLst>
      <p:ext uri="{BB962C8B-B14F-4D97-AF65-F5344CB8AC3E}">
        <p14:creationId xmlns:p14="http://schemas.microsoft.com/office/powerpoint/2010/main" val="107180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7C42-CB7F-47CB-0192-503223B3D317}"/>
              </a:ext>
            </a:extLst>
          </p:cNvPr>
          <p:cNvSpPr>
            <a:spLocks noGrp="1"/>
          </p:cNvSpPr>
          <p:nvPr>
            <p:ph type="title"/>
          </p:nvPr>
        </p:nvSpPr>
        <p:spPr/>
        <p:txBody>
          <a:bodyPr/>
          <a:lstStyle/>
          <a:p>
            <a:r>
              <a:rPr lang="en-US" dirty="0"/>
              <a:t>This class: Conclusion</a:t>
            </a:r>
          </a:p>
        </p:txBody>
      </p:sp>
      <p:sp>
        <p:nvSpPr>
          <p:cNvPr id="3" name="Content Placeholder 2">
            <a:extLst>
              <a:ext uri="{FF2B5EF4-FFF2-40B4-BE49-F238E27FC236}">
                <a16:creationId xmlns:a16="http://schemas.microsoft.com/office/drawing/2014/main" id="{7EEB0276-4524-54B5-FA5A-2E1C8AE768DD}"/>
              </a:ext>
            </a:extLst>
          </p:cNvPr>
          <p:cNvSpPr>
            <a:spLocks noGrp="1"/>
          </p:cNvSpPr>
          <p:nvPr>
            <p:ph idx="1"/>
          </p:nvPr>
        </p:nvSpPr>
        <p:spPr/>
        <p:txBody>
          <a:bodyPr>
            <a:normAutofit lnSpcReduction="10000"/>
          </a:bodyPr>
          <a:lstStyle/>
          <a:p>
            <a:endParaRPr lang="en-US" dirty="0"/>
          </a:p>
          <a:p>
            <a:endParaRPr lang="en-US" dirty="0"/>
          </a:p>
          <a:p>
            <a:r>
              <a:rPr lang="en-US" dirty="0"/>
              <a:t>Birds-eye view of machine learning</a:t>
            </a:r>
          </a:p>
          <a:p>
            <a:pPr marL="0" indent="0">
              <a:buNone/>
            </a:pPr>
            <a:endParaRPr lang="en-US" dirty="0"/>
          </a:p>
          <a:p>
            <a:r>
              <a:rPr lang="en-US" dirty="0"/>
              <a:t>Where to learn more</a:t>
            </a:r>
          </a:p>
          <a:p>
            <a:endParaRPr lang="en-US" dirty="0"/>
          </a:p>
          <a:p>
            <a:r>
              <a:rPr lang="en-US" dirty="0"/>
              <a:t>Trends and future of machine learning</a:t>
            </a:r>
          </a:p>
          <a:p>
            <a:endParaRPr lang="en-US" dirty="0"/>
          </a:p>
          <a:p>
            <a:r>
              <a:rPr lang="en-US" dirty="0"/>
              <a:t>Feedback and closing remarks</a:t>
            </a:r>
          </a:p>
        </p:txBody>
      </p:sp>
    </p:spTree>
    <p:extLst>
      <p:ext uri="{BB962C8B-B14F-4D97-AF65-F5344CB8AC3E}">
        <p14:creationId xmlns:p14="http://schemas.microsoft.com/office/powerpoint/2010/main" val="708283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F868-1596-29DB-0585-95E04C1BA6F8}"/>
              </a:ext>
            </a:extLst>
          </p:cNvPr>
          <p:cNvSpPr>
            <a:spLocks noGrp="1"/>
          </p:cNvSpPr>
          <p:nvPr>
            <p:ph type="title"/>
          </p:nvPr>
        </p:nvSpPr>
        <p:spPr/>
        <p:txBody>
          <a:bodyPr/>
          <a:lstStyle/>
          <a:p>
            <a:r>
              <a:rPr lang="en-US" dirty="0"/>
              <a:t>Current state of AI/ML</a:t>
            </a:r>
          </a:p>
        </p:txBody>
      </p:sp>
      <p:sp>
        <p:nvSpPr>
          <p:cNvPr id="3" name="Content Placeholder 2">
            <a:extLst>
              <a:ext uri="{FF2B5EF4-FFF2-40B4-BE49-F238E27FC236}">
                <a16:creationId xmlns:a16="http://schemas.microsoft.com/office/drawing/2014/main" id="{DD71D681-650E-9CAF-884B-59BF33BC20F4}"/>
              </a:ext>
            </a:extLst>
          </p:cNvPr>
          <p:cNvSpPr>
            <a:spLocks noGrp="1"/>
          </p:cNvSpPr>
          <p:nvPr>
            <p:ph idx="1"/>
          </p:nvPr>
        </p:nvSpPr>
        <p:spPr/>
        <p:txBody>
          <a:bodyPr>
            <a:normAutofit fontScale="92500" lnSpcReduction="20000"/>
          </a:bodyPr>
          <a:lstStyle/>
          <a:p>
            <a:endParaRPr lang="en-US" dirty="0"/>
          </a:p>
          <a:p>
            <a:r>
              <a:rPr lang="en-US" dirty="0"/>
              <a:t>Fundamental ideas of classification and regression are well established and haven’t changed in many years</a:t>
            </a:r>
          </a:p>
          <a:p>
            <a:endParaRPr lang="en-US" dirty="0"/>
          </a:p>
          <a:p>
            <a:r>
              <a:rPr lang="en-US" dirty="0"/>
              <a:t>Recent advances enable integrating lots of data to create powerful predictors/generators</a:t>
            </a:r>
          </a:p>
          <a:p>
            <a:endParaRPr lang="en-US" dirty="0"/>
          </a:p>
          <a:p>
            <a:r>
              <a:rPr lang="en-US" dirty="0"/>
              <a:t>AI capability is still far inferior to humans</a:t>
            </a:r>
          </a:p>
          <a:p>
            <a:pPr lvl="1"/>
            <a:r>
              <a:rPr lang="en-US" dirty="0"/>
              <a:t>Requires clearly defined tasks</a:t>
            </a:r>
          </a:p>
          <a:p>
            <a:pPr lvl="1"/>
            <a:r>
              <a:rPr lang="en-US" dirty="0"/>
              <a:t>Cannot perform complex tasks</a:t>
            </a:r>
          </a:p>
          <a:p>
            <a:pPr lvl="1"/>
            <a:r>
              <a:rPr lang="en-US" dirty="0"/>
              <a:t>Requires many examples</a:t>
            </a:r>
          </a:p>
          <a:p>
            <a:pPr lvl="1"/>
            <a:r>
              <a:rPr lang="en-US" dirty="0"/>
              <a:t>Difficult to adapt to new tasks</a:t>
            </a:r>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4290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FA12-01F2-B3A2-D390-97F048FECB79}"/>
              </a:ext>
            </a:extLst>
          </p:cNvPr>
          <p:cNvSpPr>
            <a:spLocks noGrp="1"/>
          </p:cNvSpPr>
          <p:nvPr>
            <p:ph type="title"/>
          </p:nvPr>
        </p:nvSpPr>
        <p:spPr/>
        <p:txBody>
          <a:bodyPr/>
          <a:lstStyle/>
          <a:p>
            <a:r>
              <a:rPr lang="en-US" dirty="0"/>
              <a:t>Future directions for machine learning</a:t>
            </a:r>
          </a:p>
        </p:txBody>
      </p:sp>
      <p:sp>
        <p:nvSpPr>
          <p:cNvPr id="3" name="Content Placeholder 2">
            <a:extLst>
              <a:ext uri="{FF2B5EF4-FFF2-40B4-BE49-F238E27FC236}">
                <a16:creationId xmlns:a16="http://schemas.microsoft.com/office/drawing/2014/main" id="{F71C6C17-C057-855C-DF1B-F5635D8A941E}"/>
              </a:ext>
            </a:extLst>
          </p:cNvPr>
          <p:cNvSpPr>
            <a:spLocks noGrp="1"/>
          </p:cNvSpPr>
          <p:nvPr>
            <p:ph idx="1"/>
          </p:nvPr>
        </p:nvSpPr>
        <p:spPr/>
        <p:txBody>
          <a:bodyPr>
            <a:normAutofit fontScale="62500" lnSpcReduction="20000"/>
          </a:bodyPr>
          <a:lstStyle/>
          <a:p>
            <a:pPr marL="0" indent="0">
              <a:buNone/>
            </a:pPr>
            <a:endParaRPr lang="en-US" dirty="0"/>
          </a:p>
          <a:p>
            <a:pPr>
              <a:buFont typeface="Arial" panose="020B0604020202020204" pitchFamily="34" charset="0"/>
              <a:buChar char="•"/>
            </a:pPr>
            <a:r>
              <a:rPr lang="en-US" dirty="0"/>
              <a:t>Using ML to perform complex tasks</a:t>
            </a:r>
          </a:p>
          <a:p>
            <a:pPr lvl="1">
              <a:buFont typeface="Arial" panose="020B0604020202020204" pitchFamily="34" charset="0"/>
              <a:buChar char="•"/>
            </a:pPr>
            <a:r>
              <a:rPr lang="en-US" dirty="0"/>
              <a:t>Perform software tasks, such as image editing, drafting slides based on an outline, or summarizing and reporting information from diverse sources</a:t>
            </a:r>
          </a:p>
          <a:p>
            <a:pPr lvl="1">
              <a:buFont typeface="Arial" panose="020B0604020202020204" pitchFamily="34" charset="0"/>
              <a:buChar char="•"/>
            </a:pPr>
            <a:r>
              <a:rPr lang="en-US" dirty="0"/>
              <a:t>Learn from watching how people perform tasks and through natural training interfaces</a:t>
            </a:r>
          </a:p>
          <a:p>
            <a:pPr>
              <a:buFont typeface="Arial" panose="020B0604020202020204" pitchFamily="34" charset="0"/>
              <a:buChar char="•"/>
            </a:pPr>
            <a:endParaRPr lang="en-US" dirty="0"/>
          </a:p>
          <a:p>
            <a:pPr>
              <a:buFont typeface="Arial" panose="020B0604020202020204" pitchFamily="34" charset="0"/>
              <a:buChar char="•"/>
            </a:pPr>
            <a:r>
              <a:rPr lang="en-US" dirty="0"/>
              <a:t>Integrating ML into physical devices</a:t>
            </a:r>
          </a:p>
          <a:p>
            <a:pPr lvl="1">
              <a:buFont typeface="Arial" panose="020B0604020202020204" pitchFamily="34" charset="0"/>
              <a:buChar char="•"/>
            </a:pPr>
            <a:r>
              <a:rPr lang="en-US" dirty="0"/>
              <a:t>IoT, sensors</a:t>
            </a:r>
          </a:p>
          <a:p>
            <a:pPr lvl="1">
              <a:buFont typeface="Arial" panose="020B0604020202020204" pitchFamily="34" charset="0"/>
              <a:buChar char="•"/>
            </a:pPr>
            <a:r>
              <a:rPr lang="en-US" dirty="0"/>
              <a:t>Robots</a:t>
            </a:r>
          </a:p>
          <a:p>
            <a:pPr>
              <a:buFont typeface="Arial" panose="020B0604020202020204" pitchFamily="34" charset="0"/>
              <a:buChar char="•"/>
            </a:pPr>
            <a:endParaRPr lang="en-US" dirty="0"/>
          </a:p>
          <a:p>
            <a:pPr>
              <a:buFont typeface="Arial" panose="020B0604020202020204" pitchFamily="34" charset="0"/>
              <a:buChar char="•"/>
            </a:pPr>
            <a:r>
              <a:rPr lang="en-US" dirty="0"/>
              <a:t>Multimodal and broadly knowledgeable AI</a:t>
            </a:r>
          </a:p>
          <a:p>
            <a:pPr lvl="1">
              <a:buFont typeface="Arial" panose="020B0604020202020204" pitchFamily="34" charset="0"/>
              <a:buChar char="•"/>
            </a:pPr>
            <a:r>
              <a:rPr lang="en-US" dirty="0"/>
              <a:t>Models increasingly defined in terms of input/output modalities rather than narrow tasks</a:t>
            </a:r>
          </a:p>
          <a:p>
            <a:pPr lvl="1">
              <a:buFont typeface="Arial" panose="020B0604020202020204" pitchFamily="34" charset="0"/>
              <a:buChar char="•"/>
            </a:pPr>
            <a:r>
              <a:rPr lang="en-US" dirty="0"/>
              <a:t>Use vision, language, situation-specific, and broader knowledge to summarize and recommend</a:t>
            </a:r>
          </a:p>
          <a:p>
            <a:pPr>
              <a:buFont typeface="Arial" panose="020B0604020202020204" pitchFamily="34" charset="0"/>
              <a:buChar char="•"/>
            </a:pPr>
            <a:endParaRPr lang="en-US" dirty="0"/>
          </a:p>
          <a:p>
            <a:pPr>
              <a:buFont typeface="Arial" panose="020B0604020202020204" pitchFamily="34" charset="0"/>
              <a:buChar char="•"/>
            </a:pPr>
            <a:r>
              <a:rPr lang="en-US" dirty="0"/>
              <a:t>Complementary learning systems</a:t>
            </a:r>
          </a:p>
          <a:p>
            <a:pPr lvl="1">
              <a:buFont typeface="Arial" panose="020B0604020202020204" pitchFamily="34" charset="0"/>
              <a:buChar char="•"/>
            </a:pPr>
            <a:r>
              <a:rPr lang="en-US" dirty="0"/>
              <a:t>Integrate predictive/generative models and retrieval of individual memories and associations</a:t>
            </a:r>
          </a:p>
          <a:p>
            <a:pPr lvl="1">
              <a:buFont typeface="Arial" panose="020B0604020202020204" pitchFamily="34" charset="0"/>
              <a:buChar char="•"/>
            </a:pPr>
            <a:r>
              <a:rPr lang="en-US" dirty="0"/>
              <a:t>Integrate with planning, task decomposition, and prioritization</a:t>
            </a:r>
          </a:p>
        </p:txBody>
      </p:sp>
    </p:spTree>
    <p:extLst>
      <p:ext uri="{BB962C8B-B14F-4D97-AF65-F5344CB8AC3E}">
        <p14:creationId xmlns:p14="http://schemas.microsoft.com/office/powerpoint/2010/main" val="68035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168A-6A89-729F-A2B1-4FEF9B7FD309}"/>
              </a:ext>
            </a:extLst>
          </p:cNvPr>
          <p:cNvSpPr>
            <a:spLocks noGrp="1"/>
          </p:cNvSpPr>
          <p:nvPr>
            <p:ph type="title"/>
          </p:nvPr>
        </p:nvSpPr>
        <p:spPr/>
        <p:txBody>
          <a:bodyPr/>
          <a:lstStyle/>
          <a:p>
            <a:r>
              <a:rPr lang="en-US" dirty="0"/>
              <a:t>One example: Visual Programming</a:t>
            </a:r>
          </a:p>
        </p:txBody>
      </p:sp>
      <p:sp>
        <p:nvSpPr>
          <p:cNvPr id="3" name="Content Placeholder 2">
            <a:extLst>
              <a:ext uri="{FF2B5EF4-FFF2-40B4-BE49-F238E27FC236}">
                <a16:creationId xmlns:a16="http://schemas.microsoft.com/office/drawing/2014/main" id="{2EB07D43-52B4-6267-E3B6-5D5682087652}"/>
              </a:ext>
            </a:extLst>
          </p:cNvPr>
          <p:cNvSpPr>
            <a:spLocks noGrp="1"/>
          </p:cNvSpPr>
          <p:nvPr>
            <p:ph idx="1"/>
          </p:nvPr>
        </p:nvSpPr>
        <p:spPr/>
        <p:txBody>
          <a:bodyPr/>
          <a:lstStyle/>
          <a:p>
            <a:r>
              <a:rPr lang="en-US" dirty="0"/>
              <a:t>Use LLM to generate code that calls pretrained vision models and functions</a:t>
            </a:r>
          </a:p>
        </p:txBody>
      </p:sp>
      <p:pic>
        <p:nvPicPr>
          <p:cNvPr id="1026" name="Picture 2" descr="A diagram showing a picture of a brown bear with the text “Instruction: Replace the ground with white snow and the bear with a white polar bear.” A cartoon robot indicates the process VisProg peforms to execute the instructions. The final image is the finished “Prediction” image showing a white polar bear on show-covered ground.">
            <a:extLst>
              <a:ext uri="{FF2B5EF4-FFF2-40B4-BE49-F238E27FC236}">
                <a16:creationId xmlns:a16="http://schemas.microsoft.com/office/drawing/2014/main" id="{0CEEF6F5-9252-DB8A-1296-66E2E72C7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 y="2209800"/>
            <a:ext cx="12192000" cy="38147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87E860-991A-1C7B-6EC4-C7E66AA10690}"/>
              </a:ext>
            </a:extLst>
          </p:cNvPr>
          <p:cNvSpPr txBox="1"/>
          <p:nvPr/>
        </p:nvSpPr>
        <p:spPr>
          <a:xfrm>
            <a:off x="76200" y="6324600"/>
            <a:ext cx="2929007" cy="369332"/>
          </a:xfrm>
          <a:prstGeom prst="rect">
            <a:avLst/>
          </a:prstGeom>
          <a:noFill/>
        </p:spPr>
        <p:txBody>
          <a:bodyPr wrap="none" rtlCol="0">
            <a:spAutoFit/>
          </a:bodyPr>
          <a:lstStyle/>
          <a:p>
            <a:r>
              <a:rPr lang="en-US" dirty="0"/>
              <a:t>Gupta and </a:t>
            </a:r>
            <a:r>
              <a:rPr lang="en-US" dirty="0" err="1"/>
              <a:t>Khembavi</a:t>
            </a:r>
            <a:r>
              <a:rPr lang="en-US" dirty="0"/>
              <a:t> 2023</a:t>
            </a:r>
          </a:p>
        </p:txBody>
      </p:sp>
    </p:spTree>
    <p:extLst>
      <p:ext uri="{BB962C8B-B14F-4D97-AF65-F5344CB8AC3E}">
        <p14:creationId xmlns:p14="http://schemas.microsoft.com/office/powerpoint/2010/main" val="3179685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5348-C7CB-58F2-D484-283FC0DC44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382DC2-632F-3821-7E06-D3E7B1B75454}"/>
              </a:ext>
            </a:extLst>
          </p:cNvPr>
          <p:cNvSpPr>
            <a:spLocks noGrp="1"/>
          </p:cNvSpPr>
          <p:nvPr>
            <p:ph idx="1"/>
          </p:nvPr>
        </p:nvSpPr>
        <p:spPr/>
        <p:txBody>
          <a:bodyPr/>
          <a:lstStyle/>
          <a:p>
            <a:endParaRPr lang="en-US"/>
          </a:p>
        </p:txBody>
      </p:sp>
      <p:pic>
        <p:nvPicPr>
          <p:cNvPr id="2050" name="Picture 2" descr="Additional examples of the many tasks VisProg can write code for and successfully perform based on natural language inputs.">
            <a:extLst>
              <a:ext uri="{FF2B5EF4-FFF2-40B4-BE49-F238E27FC236}">
                <a16:creationId xmlns:a16="http://schemas.microsoft.com/office/drawing/2014/main" id="{F0A3C845-C923-544C-5FC3-47E36CA91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0"/>
            <a:ext cx="9467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207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FF8C-0725-E625-B72F-F0F17BCC52D7}"/>
              </a:ext>
            </a:extLst>
          </p:cNvPr>
          <p:cNvSpPr>
            <a:spLocks noGrp="1"/>
          </p:cNvSpPr>
          <p:nvPr>
            <p:ph type="title"/>
          </p:nvPr>
        </p:nvSpPr>
        <p:spPr/>
        <p:txBody>
          <a:bodyPr/>
          <a:lstStyle/>
          <a:p>
            <a:r>
              <a:rPr lang="en-US" dirty="0"/>
              <a:t>Finishing up the semester</a:t>
            </a:r>
          </a:p>
        </p:txBody>
      </p:sp>
      <p:sp>
        <p:nvSpPr>
          <p:cNvPr id="3" name="Content Placeholder 2">
            <a:extLst>
              <a:ext uri="{FF2B5EF4-FFF2-40B4-BE49-F238E27FC236}">
                <a16:creationId xmlns:a16="http://schemas.microsoft.com/office/drawing/2014/main" id="{806EA30D-01F9-1E31-2382-B03C2C2FCE7F}"/>
              </a:ext>
            </a:extLst>
          </p:cNvPr>
          <p:cNvSpPr>
            <a:spLocks noGrp="1"/>
          </p:cNvSpPr>
          <p:nvPr>
            <p:ph idx="1"/>
          </p:nvPr>
        </p:nvSpPr>
        <p:spPr/>
        <p:txBody>
          <a:bodyPr>
            <a:normAutofit fontScale="77500" lnSpcReduction="20000"/>
          </a:bodyPr>
          <a:lstStyle/>
          <a:p>
            <a:endParaRPr lang="en-US" dirty="0"/>
          </a:p>
          <a:p>
            <a:r>
              <a:rPr lang="en-US" dirty="0"/>
              <a:t>Wed May 3: Final project due at 11:59pm</a:t>
            </a:r>
          </a:p>
          <a:p>
            <a:endParaRPr lang="en-US" dirty="0"/>
          </a:p>
          <a:p>
            <a:r>
              <a:rPr lang="en-US" dirty="0"/>
              <a:t>May 9: Final exam covers entire semester</a:t>
            </a:r>
          </a:p>
          <a:p>
            <a:pPr lvl="1"/>
            <a:r>
              <a:rPr lang="en-US" dirty="0"/>
              <a:t>Covers all material for semester</a:t>
            </a:r>
          </a:p>
          <a:p>
            <a:pPr lvl="1"/>
            <a:r>
              <a:rPr lang="en-US" dirty="0"/>
              <a:t>You may start between 9:30am on May 9 to 9:30am on May 10</a:t>
            </a:r>
          </a:p>
          <a:p>
            <a:pPr lvl="1"/>
            <a:endParaRPr lang="en-US" dirty="0"/>
          </a:p>
          <a:p>
            <a:endParaRPr lang="en-US" dirty="0"/>
          </a:p>
          <a:p>
            <a:r>
              <a:rPr lang="en-US" dirty="0"/>
              <a:t>See </a:t>
            </a:r>
            <a:r>
              <a:rPr lang="en-US" dirty="0" err="1"/>
              <a:t>CampusWire</a:t>
            </a:r>
            <a:r>
              <a:rPr lang="en-US" dirty="0"/>
              <a:t> pinned posts for details</a:t>
            </a:r>
          </a:p>
          <a:p>
            <a:endParaRPr lang="en-US" dirty="0"/>
          </a:p>
          <a:p>
            <a:r>
              <a:rPr lang="en-US" dirty="0"/>
              <a:t>Only one more office hour after May 3: Derek’s at 11am on May 8</a:t>
            </a:r>
          </a:p>
          <a:p>
            <a:pPr lvl="1"/>
            <a:r>
              <a:rPr lang="en-US" dirty="0"/>
              <a:t>We will still monitor and respond to </a:t>
            </a:r>
            <a:r>
              <a:rPr lang="en-US" dirty="0" err="1"/>
              <a:t>CampusWire</a:t>
            </a:r>
            <a:r>
              <a:rPr lang="en-US" dirty="0"/>
              <a:t> until the exam period</a:t>
            </a:r>
          </a:p>
          <a:p>
            <a:pPr lvl="1"/>
            <a:r>
              <a:rPr lang="en-US" dirty="0"/>
              <a:t>We will not answer questions during the exam period, unless it pertains to access or technical difficulty with </a:t>
            </a:r>
            <a:r>
              <a:rPr lang="en-US" dirty="0" err="1"/>
              <a:t>PrairieLearn</a:t>
            </a:r>
            <a:endParaRPr lang="en-US" dirty="0"/>
          </a:p>
        </p:txBody>
      </p:sp>
    </p:spTree>
    <p:extLst>
      <p:ext uri="{BB962C8B-B14F-4D97-AF65-F5344CB8AC3E}">
        <p14:creationId xmlns:p14="http://schemas.microsoft.com/office/powerpoint/2010/main" val="4045541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0AEF-D243-5816-6DAE-C17F41497FD4}"/>
              </a:ext>
            </a:extLst>
          </p:cNvPr>
          <p:cNvSpPr>
            <a:spLocks noGrp="1"/>
          </p:cNvSpPr>
          <p:nvPr>
            <p:ph type="title"/>
          </p:nvPr>
        </p:nvSpPr>
        <p:spPr/>
        <p:txBody>
          <a:bodyPr/>
          <a:lstStyle/>
          <a:p>
            <a:r>
              <a:rPr lang="en-US" dirty="0"/>
              <a:t>ICES Feedback</a:t>
            </a:r>
          </a:p>
        </p:txBody>
      </p:sp>
      <p:sp>
        <p:nvSpPr>
          <p:cNvPr id="3" name="Content Placeholder 2">
            <a:extLst>
              <a:ext uri="{FF2B5EF4-FFF2-40B4-BE49-F238E27FC236}">
                <a16:creationId xmlns:a16="http://schemas.microsoft.com/office/drawing/2014/main" id="{7A000051-46DD-B014-F9D4-417FDA175A30}"/>
              </a:ext>
            </a:extLst>
          </p:cNvPr>
          <p:cNvSpPr>
            <a:spLocks noGrp="1"/>
          </p:cNvSpPr>
          <p:nvPr>
            <p:ph idx="1"/>
          </p:nvPr>
        </p:nvSpPr>
        <p:spPr/>
        <p:txBody>
          <a:bodyPr>
            <a:normAutofit fontScale="85000" lnSpcReduction="20000"/>
          </a:bodyPr>
          <a:lstStyle/>
          <a:p>
            <a:endParaRPr lang="en-US" dirty="0"/>
          </a:p>
          <a:p>
            <a:r>
              <a:rPr lang="en-US" dirty="0"/>
              <a:t>We put much time and energy into this course</a:t>
            </a:r>
          </a:p>
          <a:p>
            <a:endParaRPr lang="en-US" dirty="0"/>
          </a:p>
          <a:p>
            <a:r>
              <a:rPr lang="en-US" dirty="0"/>
              <a:t>Please take some time to provide ratings and feedback</a:t>
            </a:r>
          </a:p>
          <a:p>
            <a:pPr lvl="1"/>
            <a:r>
              <a:rPr lang="en-US" dirty="0">
                <a:hlinkClick r:id="rId2" action="ppaction://hlinkfile"/>
              </a:rPr>
              <a:t>go.illinois.edu/ices-online</a:t>
            </a:r>
            <a:r>
              <a:rPr lang="en-US" dirty="0"/>
              <a:t>    </a:t>
            </a:r>
          </a:p>
          <a:p>
            <a:pPr lvl="1"/>
            <a:endParaRPr lang="en-US" dirty="0"/>
          </a:p>
          <a:p>
            <a:r>
              <a:rPr lang="en-US" dirty="0"/>
              <a:t>Good things to know about ICES in general</a:t>
            </a:r>
          </a:p>
          <a:p>
            <a:pPr lvl="1"/>
            <a:r>
              <a:rPr lang="en-US" dirty="0"/>
              <a:t>Considered mainly as a reflection of the instructor and considered for promotions and course improvements</a:t>
            </a:r>
          </a:p>
          <a:p>
            <a:pPr lvl="1"/>
            <a:r>
              <a:rPr lang="en-US" dirty="0"/>
              <a:t>Reflect aspects of the course that are controllable by instructor, e.g. content, structure, and behavior. Can comment on facilities, time, and your external workload, but it’s best not to factor them into overall ratings</a:t>
            </a:r>
          </a:p>
          <a:p>
            <a:pPr lvl="1"/>
            <a:r>
              <a:rPr lang="en-US" dirty="0"/>
              <a:t>Unconscious bias that negatively affects women, people of color, and other nationalities is well documented; try to consciously counter-act it</a:t>
            </a:r>
          </a:p>
          <a:p>
            <a:pPr lvl="1"/>
            <a:endParaRPr lang="en-US" dirty="0"/>
          </a:p>
        </p:txBody>
      </p:sp>
    </p:spTree>
    <p:extLst>
      <p:ext uri="{BB962C8B-B14F-4D97-AF65-F5344CB8AC3E}">
        <p14:creationId xmlns:p14="http://schemas.microsoft.com/office/powerpoint/2010/main" val="380631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5ED5-1622-83FB-6718-19E2428E01B4}"/>
              </a:ext>
            </a:extLst>
          </p:cNvPr>
          <p:cNvSpPr>
            <a:spLocks noGrp="1"/>
          </p:cNvSpPr>
          <p:nvPr>
            <p:ph type="title"/>
          </p:nvPr>
        </p:nvSpPr>
        <p:spPr>
          <a:xfrm>
            <a:off x="609600" y="1676400"/>
            <a:ext cx="10972800" cy="3505200"/>
          </a:xfrm>
        </p:spPr>
        <p:txBody>
          <a:bodyPr>
            <a:normAutofit fontScale="90000"/>
          </a:bodyPr>
          <a:lstStyle/>
          <a:p>
            <a:r>
              <a:rPr lang="en-US" dirty="0"/>
              <a:t>Thank you to the course staff for all of their hard work to create materials, grade, and answer questions.</a:t>
            </a:r>
            <a:br>
              <a:rPr lang="en-US" dirty="0"/>
            </a:br>
            <a:br>
              <a:rPr lang="en-US" dirty="0"/>
            </a:br>
            <a:r>
              <a:rPr lang="en-US" dirty="0"/>
              <a:t>Thank you for your hard work and engagement!</a:t>
            </a:r>
            <a:br>
              <a:rPr lang="en-US" dirty="0"/>
            </a:br>
            <a:br>
              <a:rPr lang="en-US" dirty="0"/>
            </a:br>
            <a:endParaRPr lang="en-US" dirty="0"/>
          </a:p>
        </p:txBody>
      </p:sp>
    </p:spTree>
    <p:extLst>
      <p:ext uri="{BB962C8B-B14F-4D97-AF65-F5344CB8AC3E}">
        <p14:creationId xmlns:p14="http://schemas.microsoft.com/office/powerpoint/2010/main" val="215713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64CE-84F3-24E7-1182-5CA12D70EADC}"/>
              </a:ext>
            </a:extLst>
          </p:cNvPr>
          <p:cNvSpPr>
            <a:spLocks noGrp="1"/>
          </p:cNvSpPr>
          <p:nvPr>
            <p:ph type="title"/>
          </p:nvPr>
        </p:nvSpPr>
        <p:spPr/>
        <p:txBody>
          <a:bodyPr/>
          <a:lstStyle/>
          <a:p>
            <a:r>
              <a:rPr lang="en-US" dirty="0"/>
              <a:t>We’ve learned a lot</a:t>
            </a:r>
          </a:p>
        </p:txBody>
      </p:sp>
      <p:sp>
        <p:nvSpPr>
          <p:cNvPr id="3" name="Content Placeholder 2">
            <a:extLst>
              <a:ext uri="{FF2B5EF4-FFF2-40B4-BE49-F238E27FC236}">
                <a16:creationId xmlns:a16="http://schemas.microsoft.com/office/drawing/2014/main" id="{4F928914-D93D-A36C-FC87-A36F69F8F8A6}"/>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2BCE106F-E646-69F6-5E77-7398905CA854}"/>
              </a:ext>
            </a:extLst>
          </p:cNvPr>
          <p:cNvSpPr/>
          <p:nvPr/>
        </p:nvSpPr>
        <p:spPr>
          <a:xfrm>
            <a:off x="838198" y="3048002"/>
            <a:ext cx="1905000" cy="914399"/>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Raw Data</a:t>
            </a:r>
          </a:p>
        </p:txBody>
      </p:sp>
      <p:sp>
        <p:nvSpPr>
          <p:cNvPr id="5" name="Rectangle: Rounded Corners 4">
            <a:extLst>
              <a:ext uri="{FF2B5EF4-FFF2-40B4-BE49-F238E27FC236}">
                <a16:creationId xmlns:a16="http://schemas.microsoft.com/office/drawing/2014/main" id="{3D6E1ED1-E1A2-3C86-CE9F-5FA1BFE55E21}"/>
              </a:ext>
            </a:extLst>
          </p:cNvPr>
          <p:cNvSpPr/>
          <p:nvPr/>
        </p:nvSpPr>
        <p:spPr>
          <a:xfrm>
            <a:off x="3200398" y="3048001"/>
            <a:ext cx="1905000" cy="914399"/>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Encoder</a:t>
            </a:r>
          </a:p>
        </p:txBody>
      </p:sp>
      <p:sp>
        <p:nvSpPr>
          <p:cNvPr id="6" name="Rectangle: Rounded Corners 5">
            <a:extLst>
              <a:ext uri="{FF2B5EF4-FFF2-40B4-BE49-F238E27FC236}">
                <a16:creationId xmlns:a16="http://schemas.microsoft.com/office/drawing/2014/main" id="{7A065E22-98F0-07D9-4AD7-14FBE95CE76B}"/>
              </a:ext>
            </a:extLst>
          </p:cNvPr>
          <p:cNvSpPr/>
          <p:nvPr/>
        </p:nvSpPr>
        <p:spPr>
          <a:xfrm>
            <a:off x="5638800" y="3048000"/>
            <a:ext cx="1905000" cy="914399"/>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Decoder</a:t>
            </a:r>
          </a:p>
        </p:txBody>
      </p:sp>
      <p:sp>
        <p:nvSpPr>
          <p:cNvPr id="7" name="Rectangle: Rounded Corners 6">
            <a:extLst>
              <a:ext uri="{FF2B5EF4-FFF2-40B4-BE49-F238E27FC236}">
                <a16:creationId xmlns:a16="http://schemas.microsoft.com/office/drawing/2014/main" id="{56B1DC3F-5E30-030E-07CC-9CD4577FBE3D}"/>
              </a:ext>
            </a:extLst>
          </p:cNvPr>
          <p:cNvSpPr/>
          <p:nvPr/>
        </p:nvSpPr>
        <p:spPr>
          <a:xfrm>
            <a:off x="8000998" y="3048001"/>
            <a:ext cx="2133600" cy="914399"/>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Prediction</a:t>
            </a:r>
          </a:p>
        </p:txBody>
      </p:sp>
      <p:sp>
        <p:nvSpPr>
          <p:cNvPr id="8" name="TextBox 7">
            <a:extLst>
              <a:ext uri="{FF2B5EF4-FFF2-40B4-BE49-F238E27FC236}">
                <a16:creationId xmlns:a16="http://schemas.microsoft.com/office/drawing/2014/main" id="{A9F63AE6-7149-BFF8-0E3E-E4828417C994}"/>
              </a:ext>
            </a:extLst>
          </p:cNvPr>
          <p:cNvSpPr txBox="1"/>
          <p:nvPr/>
        </p:nvSpPr>
        <p:spPr>
          <a:xfrm>
            <a:off x="838198" y="4114801"/>
            <a:ext cx="2016899" cy="1754326"/>
          </a:xfrm>
          <a:prstGeom prst="rect">
            <a:avLst/>
          </a:prstGeom>
          <a:noFill/>
        </p:spPr>
        <p:txBody>
          <a:bodyPr wrap="none" rtlCol="0">
            <a:spAutoFit/>
          </a:bodyPr>
          <a:lstStyle/>
          <a:p>
            <a:r>
              <a:rPr lang="en-US" sz="1200" dirty="0">
                <a:solidFill>
                  <a:srgbClr val="00B050"/>
                </a:solidFill>
              </a:rPr>
              <a:t>Text</a:t>
            </a:r>
          </a:p>
          <a:p>
            <a:r>
              <a:rPr lang="en-US" sz="1200" dirty="0">
                <a:solidFill>
                  <a:srgbClr val="00B050"/>
                </a:solidFill>
              </a:rPr>
              <a:t>Images</a:t>
            </a:r>
          </a:p>
          <a:p>
            <a:r>
              <a:rPr lang="en-US" sz="1200" dirty="0">
                <a:solidFill>
                  <a:srgbClr val="00B050"/>
                </a:solidFill>
              </a:rPr>
              <a:t>Audio</a:t>
            </a:r>
          </a:p>
          <a:p>
            <a:r>
              <a:rPr lang="en-US" sz="1200" dirty="0">
                <a:solidFill>
                  <a:srgbClr val="00B050"/>
                </a:solidFill>
              </a:rPr>
              <a:t>Discrete/continuous values</a:t>
            </a:r>
          </a:p>
          <a:p>
            <a:r>
              <a:rPr lang="en-US" sz="1200" dirty="0">
                <a:solidFill>
                  <a:srgbClr val="00B050"/>
                </a:solidFill>
              </a:rPr>
              <a:t>Structured/unstructured</a:t>
            </a:r>
          </a:p>
          <a:p>
            <a:r>
              <a:rPr lang="en-US" sz="1200" dirty="0">
                <a:solidFill>
                  <a:srgbClr val="00B050"/>
                </a:solidFill>
              </a:rPr>
              <a:t>Few/many examples</a:t>
            </a:r>
          </a:p>
          <a:p>
            <a:r>
              <a:rPr lang="en-US" sz="1200" dirty="0">
                <a:solidFill>
                  <a:srgbClr val="00B050"/>
                </a:solidFill>
              </a:rPr>
              <a:t>Few/many features</a:t>
            </a:r>
          </a:p>
          <a:p>
            <a:r>
              <a:rPr lang="en-US" sz="1200" dirty="0"/>
              <a:t>Clean/noisy labels</a:t>
            </a:r>
          </a:p>
          <a:p>
            <a:endParaRPr lang="en-US" sz="1200" dirty="0"/>
          </a:p>
        </p:txBody>
      </p:sp>
      <p:sp>
        <p:nvSpPr>
          <p:cNvPr id="9" name="TextBox 8">
            <a:extLst>
              <a:ext uri="{FF2B5EF4-FFF2-40B4-BE49-F238E27FC236}">
                <a16:creationId xmlns:a16="http://schemas.microsoft.com/office/drawing/2014/main" id="{14BD9B0A-E275-9E9A-38C5-70CE1DE22615}"/>
              </a:ext>
            </a:extLst>
          </p:cNvPr>
          <p:cNvSpPr txBox="1"/>
          <p:nvPr/>
        </p:nvSpPr>
        <p:spPr>
          <a:xfrm>
            <a:off x="3206929" y="4114801"/>
            <a:ext cx="1701107" cy="1569660"/>
          </a:xfrm>
          <a:prstGeom prst="rect">
            <a:avLst/>
          </a:prstGeom>
          <a:noFill/>
        </p:spPr>
        <p:txBody>
          <a:bodyPr wrap="none" rtlCol="0">
            <a:spAutoFit/>
          </a:bodyPr>
          <a:lstStyle/>
          <a:p>
            <a:r>
              <a:rPr lang="en-US" sz="1200" dirty="0">
                <a:solidFill>
                  <a:srgbClr val="00B050"/>
                </a:solidFill>
              </a:rPr>
              <a:t>Manual feature design</a:t>
            </a:r>
          </a:p>
          <a:p>
            <a:r>
              <a:rPr lang="en-US" sz="1200" dirty="0">
                <a:solidFill>
                  <a:srgbClr val="00B050"/>
                </a:solidFill>
              </a:rPr>
              <a:t>Deep networks</a:t>
            </a:r>
          </a:p>
          <a:p>
            <a:r>
              <a:rPr lang="en-US" sz="1200" dirty="0">
                <a:solidFill>
                  <a:srgbClr val="00B050"/>
                </a:solidFill>
              </a:rPr>
              <a:t>Trees</a:t>
            </a:r>
          </a:p>
          <a:p>
            <a:r>
              <a:rPr lang="en-US" sz="1200" dirty="0">
                <a:solidFill>
                  <a:srgbClr val="00B050"/>
                </a:solidFill>
              </a:rPr>
              <a:t>Clustering</a:t>
            </a:r>
          </a:p>
          <a:p>
            <a:r>
              <a:rPr lang="en-US" sz="1200" dirty="0">
                <a:solidFill>
                  <a:srgbClr val="00B050"/>
                </a:solidFill>
              </a:rPr>
              <a:t>Feature selection</a:t>
            </a:r>
          </a:p>
          <a:p>
            <a:r>
              <a:rPr lang="en-US" sz="1200" dirty="0">
                <a:solidFill>
                  <a:srgbClr val="00B050"/>
                </a:solidFill>
              </a:rPr>
              <a:t>Kernels</a:t>
            </a:r>
          </a:p>
          <a:p>
            <a:r>
              <a:rPr lang="en-US" sz="1200" dirty="0">
                <a:solidFill>
                  <a:srgbClr val="00B050"/>
                </a:solidFill>
              </a:rPr>
              <a:t>Density estimation</a:t>
            </a:r>
          </a:p>
          <a:p>
            <a:endParaRPr lang="en-US" sz="1200" dirty="0"/>
          </a:p>
        </p:txBody>
      </p:sp>
      <p:sp>
        <p:nvSpPr>
          <p:cNvPr id="10" name="TextBox 9">
            <a:extLst>
              <a:ext uri="{FF2B5EF4-FFF2-40B4-BE49-F238E27FC236}">
                <a16:creationId xmlns:a16="http://schemas.microsoft.com/office/drawing/2014/main" id="{B0234FF6-63DD-E089-4151-8B63ED8F7070}"/>
              </a:ext>
            </a:extLst>
          </p:cNvPr>
          <p:cNvSpPr txBox="1"/>
          <p:nvPr/>
        </p:nvSpPr>
        <p:spPr>
          <a:xfrm>
            <a:off x="5638800" y="4114801"/>
            <a:ext cx="1470274" cy="1569660"/>
          </a:xfrm>
          <a:prstGeom prst="rect">
            <a:avLst/>
          </a:prstGeom>
          <a:noFill/>
        </p:spPr>
        <p:txBody>
          <a:bodyPr wrap="none" rtlCol="0">
            <a:spAutoFit/>
          </a:bodyPr>
          <a:lstStyle/>
          <a:p>
            <a:r>
              <a:rPr lang="en-US" sz="1200" dirty="0">
                <a:solidFill>
                  <a:srgbClr val="00B050"/>
                </a:solidFill>
              </a:rPr>
              <a:t>Linear regressor</a:t>
            </a:r>
          </a:p>
          <a:p>
            <a:r>
              <a:rPr lang="en-US" sz="1200" dirty="0">
                <a:solidFill>
                  <a:srgbClr val="00B050"/>
                </a:solidFill>
              </a:rPr>
              <a:t>SVM</a:t>
            </a:r>
          </a:p>
          <a:p>
            <a:r>
              <a:rPr lang="en-US" sz="1200" dirty="0">
                <a:solidFill>
                  <a:srgbClr val="00B050"/>
                </a:solidFill>
              </a:rPr>
              <a:t>Logistic regressor</a:t>
            </a:r>
          </a:p>
          <a:p>
            <a:r>
              <a:rPr lang="en-US" sz="1200" dirty="0">
                <a:solidFill>
                  <a:srgbClr val="00B050"/>
                </a:solidFill>
              </a:rPr>
              <a:t>Nearest Neighbor</a:t>
            </a:r>
          </a:p>
          <a:p>
            <a:r>
              <a:rPr lang="en-US" sz="1200" dirty="0">
                <a:solidFill>
                  <a:srgbClr val="00B050"/>
                </a:solidFill>
              </a:rPr>
              <a:t>Probabilistic model</a:t>
            </a:r>
          </a:p>
          <a:p>
            <a:endParaRPr lang="en-US" sz="1200" dirty="0"/>
          </a:p>
          <a:p>
            <a:endParaRPr lang="en-US" sz="1200" dirty="0"/>
          </a:p>
          <a:p>
            <a:endParaRPr lang="en-US" sz="1200" dirty="0"/>
          </a:p>
        </p:txBody>
      </p:sp>
      <p:sp>
        <p:nvSpPr>
          <p:cNvPr id="11" name="TextBox 10">
            <a:extLst>
              <a:ext uri="{FF2B5EF4-FFF2-40B4-BE49-F238E27FC236}">
                <a16:creationId xmlns:a16="http://schemas.microsoft.com/office/drawing/2014/main" id="{BF9FA967-FE9F-A512-B1E4-2BB036A1A65A}"/>
              </a:ext>
            </a:extLst>
          </p:cNvPr>
          <p:cNvSpPr txBox="1"/>
          <p:nvPr/>
        </p:nvSpPr>
        <p:spPr>
          <a:xfrm>
            <a:off x="8000998" y="4112170"/>
            <a:ext cx="2164375" cy="1384995"/>
          </a:xfrm>
          <a:prstGeom prst="rect">
            <a:avLst/>
          </a:prstGeom>
          <a:noFill/>
        </p:spPr>
        <p:txBody>
          <a:bodyPr wrap="none" rtlCol="0">
            <a:spAutoFit/>
          </a:bodyPr>
          <a:lstStyle/>
          <a:p>
            <a:r>
              <a:rPr lang="en-US" sz="1200" dirty="0">
                <a:solidFill>
                  <a:srgbClr val="00B050"/>
                </a:solidFill>
              </a:rPr>
              <a:t>Clusters</a:t>
            </a:r>
          </a:p>
          <a:p>
            <a:r>
              <a:rPr lang="en-US" sz="1200" dirty="0">
                <a:solidFill>
                  <a:srgbClr val="00B050"/>
                </a:solidFill>
              </a:rPr>
              <a:t>Low dimensional embedding</a:t>
            </a:r>
          </a:p>
          <a:p>
            <a:r>
              <a:rPr lang="en-US" sz="1200" dirty="0">
                <a:solidFill>
                  <a:srgbClr val="00B050"/>
                </a:solidFill>
              </a:rPr>
              <a:t>Category</a:t>
            </a:r>
          </a:p>
          <a:p>
            <a:r>
              <a:rPr lang="en-US" sz="1200" dirty="0"/>
              <a:t>Pixel labels</a:t>
            </a:r>
          </a:p>
          <a:p>
            <a:r>
              <a:rPr lang="en-US" sz="1200" dirty="0">
                <a:solidFill>
                  <a:srgbClr val="00B050"/>
                </a:solidFill>
              </a:rPr>
              <a:t>Generated text</a:t>
            </a:r>
            <a:r>
              <a:rPr lang="en-US" sz="1200" dirty="0"/>
              <a:t>, image, audio</a:t>
            </a:r>
          </a:p>
          <a:p>
            <a:r>
              <a:rPr lang="en-US" sz="1200" dirty="0"/>
              <a:t>Positions</a:t>
            </a:r>
          </a:p>
          <a:p>
            <a:r>
              <a:rPr lang="en-US" sz="1200" dirty="0"/>
              <a:t>Yes/No</a:t>
            </a:r>
          </a:p>
        </p:txBody>
      </p:sp>
      <p:sp>
        <p:nvSpPr>
          <p:cNvPr id="12" name="Arrow: Right 11">
            <a:extLst>
              <a:ext uri="{FF2B5EF4-FFF2-40B4-BE49-F238E27FC236}">
                <a16:creationId xmlns:a16="http://schemas.microsoft.com/office/drawing/2014/main" id="{4BB9E7FE-C207-9D25-3773-3EDC1A681216}"/>
              </a:ext>
            </a:extLst>
          </p:cNvPr>
          <p:cNvSpPr/>
          <p:nvPr/>
        </p:nvSpPr>
        <p:spPr>
          <a:xfrm>
            <a:off x="2781297" y="3431179"/>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9166248-4926-FC41-AB21-88A7530C3605}"/>
              </a:ext>
            </a:extLst>
          </p:cNvPr>
          <p:cNvSpPr/>
          <p:nvPr/>
        </p:nvSpPr>
        <p:spPr>
          <a:xfrm>
            <a:off x="5181596" y="3431179"/>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99FDB7F1-DCBE-E8BC-9967-D92029B07790}"/>
              </a:ext>
            </a:extLst>
          </p:cNvPr>
          <p:cNvSpPr/>
          <p:nvPr/>
        </p:nvSpPr>
        <p:spPr>
          <a:xfrm>
            <a:off x="7581899" y="3431179"/>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AD4005C0-610A-E729-4D8C-68C8183F946A}"/>
              </a:ext>
            </a:extLst>
          </p:cNvPr>
          <p:cNvSpPr/>
          <p:nvPr/>
        </p:nvSpPr>
        <p:spPr>
          <a:xfrm>
            <a:off x="8042659" y="1525318"/>
            <a:ext cx="2133600" cy="914399"/>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Target Labels</a:t>
            </a:r>
          </a:p>
        </p:txBody>
      </p:sp>
      <p:sp>
        <p:nvSpPr>
          <p:cNvPr id="16" name="Arrow: Right 15">
            <a:extLst>
              <a:ext uri="{FF2B5EF4-FFF2-40B4-BE49-F238E27FC236}">
                <a16:creationId xmlns:a16="http://schemas.microsoft.com/office/drawing/2014/main" id="{A13864BE-67A5-2317-231E-57A0083886C0}"/>
              </a:ext>
            </a:extLst>
          </p:cNvPr>
          <p:cNvSpPr/>
          <p:nvPr/>
        </p:nvSpPr>
        <p:spPr>
          <a:xfrm rot="16200000">
            <a:off x="8953498" y="2669632"/>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Bent-Up 16">
            <a:extLst>
              <a:ext uri="{FF2B5EF4-FFF2-40B4-BE49-F238E27FC236}">
                <a16:creationId xmlns:a16="http://schemas.microsoft.com/office/drawing/2014/main" id="{F6ED7330-F6A3-6B5E-F4D0-3BC3EDFCF6B8}"/>
              </a:ext>
            </a:extLst>
          </p:cNvPr>
          <p:cNvSpPr/>
          <p:nvPr/>
        </p:nvSpPr>
        <p:spPr>
          <a:xfrm rot="10800000">
            <a:off x="6400798" y="1920237"/>
            <a:ext cx="1545476" cy="1016094"/>
          </a:xfrm>
          <a:prstGeom prst="bentUpArrow">
            <a:avLst>
              <a:gd name="adj1" fmla="val 7859"/>
              <a:gd name="adj2" fmla="val 12640"/>
              <a:gd name="adj3" fmla="val 14715"/>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Bent-Up 17">
            <a:extLst>
              <a:ext uri="{FF2B5EF4-FFF2-40B4-BE49-F238E27FC236}">
                <a16:creationId xmlns:a16="http://schemas.microsoft.com/office/drawing/2014/main" id="{F8A5F6F1-0D77-5775-F955-4ED5C4CDF081}"/>
              </a:ext>
            </a:extLst>
          </p:cNvPr>
          <p:cNvSpPr/>
          <p:nvPr/>
        </p:nvSpPr>
        <p:spPr>
          <a:xfrm rot="10800000">
            <a:off x="3962395" y="2438401"/>
            <a:ext cx="1981201" cy="497930"/>
          </a:xfrm>
          <a:prstGeom prst="bentUpArrow">
            <a:avLst>
              <a:gd name="adj1" fmla="val 18353"/>
              <a:gd name="adj2" fmla="val 17887"/>
              <a:gd name="adj3" fmla="val 19962"/>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8B5ED42-5431-5D25-C3CD-52FCA0537C73}"/>
              </a:ext>
            </a:extLst>
          </p:cNvPr>
          <p:cNvSpPr/>
          <p:nvPr/>
        </p:nvSpPr>
        <p:spPr>
          <a:xfrm>
            <a:off x="5882887" y="2438401"/>
            <a:ext cx="96385" cy="60959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FEE6EC6-5B0B-8C21-22B3-CCF7B5F7A5A4}"/>
              </a:ext>
            </a:extLst>
          </p:cNvPr>
          <p:cNvSpPr txBox="1"/>
          <p:nvPr/>
        </p:nvSpPr>
        <p:spPr>
          <a:xfrm>
            <a:off x="6591300" y="2020391"/>
            <a:ext cx="1240675" cy="461665"/>
          </a:xfrm>
          <a:prstGeom prst="rect">
            <a:avLst/>
          </a:prstGeom>
          <a:noFill/>
        </p:spPr>
        <p:txBody>
          <a:bodyPr wrap="square" rtlCol="0">
            <a:spAutoFit/>
          </a:bodyPr>
          <a:lstStyle/>
          <a:p>
            <a:r>
              <a:rPr lang="en-US" sz="1200" dirty="0"/>
              <a:t>Loss / Feedback</a:t>
            </a:r>
          </a:p>
        </p:txBody>
      </p:sp>
      <p:sp>
        <p:nvSpPr>
          <p:cNvPr id="21" name="TextBox 20">
            <a:extLst>
              <a:ext uri="{FF2B5EF4-FFF2-40B4-BE49-F238E27FC236}">
                <a16:creationId xmlns:a16="http://schemas.microsoft.com/office/drawing/2014/main" id="{067E53FC-5BEA-865E-DE23-B9A8398D46B3}"/>
              </a:ext>
            </a:extLst>
          </p:cNvPr>
          <p:cNvSpPr txBox="1"/>
          <p:nvPr/>
        </p:nvSpPr>
        <p:spPr>
          <a:xfrm>
            <a:off x="4485060" y="2545161"/>
            <a:ext cx="1494212" cy="276999"/>
          </a:xfrm>
          <a:prstGeom prst="rect">
            <a:avLst/>
          </a:prstGeom>
          <a:noFill/>
        </p:spPr>
        <p:txBody>
          <a:bodyPr wrap="square" rtlCol="0">
            <a:spAutoFit/>
          </a:bodyPr>
          <a:lstStyle/>
          <a:p>
            <a:r>
              <a:rPr lang="en-US" sz="1200" dirty="0"/>
              <a:t>Loss / Feedback</a:t>
            </a:r>
          </a:p>
        </p:txBody>
      </p:sp>
    </p:spTree>
    <p:extLst>
      <p:ext uri="{BB962C8B-B14F-4D97-AF65-F5344CB8AC3E}">
        <p14:creationId xmlns:p14="http://schemas.microsoft.com/office/powerpoint/2010/main" val="23472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DC6F-941E-94D0-6F92-C5B986F3986D}"/>
              </a:ext>
            </a:extLst>
          </p:cNvPr>
          <p:cNvSpPr>
            <a:spLocks noGrp="1"/>
          </p:cNvSpPr>
          <p:nvPr>
            <p:ph type="title"/>
          </p:nvPr>
        </p:nvSpPr>
        <p:spPr>
          <a:xfrm>
            <a:off x="609600" y="165652"/>
            <a:ext cx="10591800" cy="914400"/>
          </a:xfrm>
        </p:spPr>
        <p:txBody>
          <a:bodyPr>
            <a:normAutofit fontScale="90000"/>
          </a:bodyPr>
          <a:lstStyle/>
          <a:p>
            <a:r>
              <a:rPr lang="en-US" dirty="0"/>
              <a:t>We’ve covered what you need to get started for most ML applications</a:t>
            </a:r>
          </a:p>
        </p:txBody>
      </p:sp>
      <p:sp>
        <p:nvSpPr>
          <p:cNvPr id="3" name="Content Placeholder 2">
            <a:extLst>
              <a:ext uri="{FF2B5EF4-FFF2-40B4-BE49-F238E27FC236}">
                <a16:creationId xmlns:a16="http://schemas.microsoft.com/office/drawing/2014/main" id="{3E810F92-903B-23A9-AF39-8E7083664E5C}"/>
              </a:ext>
            </a:extLst>
          </p:cNvPr>
          <p:cNvSpPr>
            <a:spLocks noGrp="1"/>
          </p:cNvSpPr>
          <p:nvPr>
            <p:ph idx="1"/>
          </p:nvPr>
        </p:nvSpPr>
        <p:spPr>
          <a:xfrm>
            <a:off x="609600" y="990600"/>
            <a:ext cx="10972800" cy="5638800"/>
          </a:xfrm>
        </p:spPr>
        <p:txBody>
          <a:bodyPr>
            <a:normAutofit fontScale="85000" lnSpcReduction="20000"/>
          </a:bodyPr>
          <a:lstStyle/>
          <a:p>
            <a:endParaRPr lang="en-US" dirty="0"/>
          </a:p>
          <a:p>
            <a:r>
              <a:rPr lang="en-US" dirty="0"/>
              <a:t>Solid foundation in core ML concepts</a:t>
            </a:r>
          </a:p>
          <a:p>
            <a:pPr lvl="1"/>
            <a:r>
              <a:rPr lang="en-US" dirty="0"/>
              <a:t>Classification, clustering, dimensionality reduction, objectives, losses, regularization, generalization, experimental setups</a:t>
            </a:r>
          </a:p>
          <a:p>
            <a:r>
              <a:rPr lang="en-US" dirty="0"/>
              <a:t>Intuition, some math, and application of classic methods</a:t>
            </a:r>
          </a:p>
          <a:p>
            <a:pPr lvl="1"/>
            <a:r>
              <a:rPr lang="en-US" dirty="0"/>
              <a:t>Logistic regression, Linear Regression, SVM, KNN, Neural Nets, Naïve Bayes, Boosting, Trees, Ensembles, PCA, K-means, Kernel Density Estimation, EM algorithm, PCA</a:t>
            </a:r>
          </a:p>
          <a:p>
            <a:r>
              <a:rPr lang="en-US" dirty="0"/>
              <a:t>Exposure to state of the art recent methods</a:t>
            </a:r>
          </a:p>
          <a:p>
            <a:pPr lvl="1"/>
            <a:r>
              <a:rPr lang="en-US" dirty="0"/>
              <a:t>Deep convolutional networks, transformers, CLIP, GPT, UMAP</a:t>
            </a:r>
          </a:p>
          <a:p>
            <a:r>
              <a:rPr lang="en-US" dirty="0"/>
              <a:t>Data representation and application domains</a:t>
            </a:r>
          </a:p>
          <a:p>
            <a:pPr lvl="1"/>
            <a:r>
              <a:rPr lang="en-US" dirty="0"/>
              <a:t>Images, text, audio, general data, 1D time series</a:t>
            </a:r>
          </a:p>
          <a:p>
            <a:r>
              <a:rPr lang="en-US" dirty="0"/>
              <a:t>Practical considerations for deployment of ML applications</a:t>
            </a:r>
          </a:p>
          <a:p>
            <a:pPr lvl="1"/>
            <a:r>
              <a:rPr lang="en-US" dirty="0"/>
              <a:t>Societal impact, bias and mitigation, process for creating ML applications</a:t>
            </a:r>
          </a:p>
          <a:p>
            <a:endParaRPr lang="en-US" dirty="0"/>
          </a:p>
        </p:txBody>
      </p:sp>
    </p:spTree>
    <p:extLst>
      <p:ext uri="{BB962C8B-B14F-4D97-AF65-F5344CB8AC3E}">
        <p14:creationId xmlns:p14="http://schemas.microsoft.com/office/powerpoint/2010/main" val="282304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12C2-7279-536E-028D-ED29A6BC1CAB}"/>
              </a:ext>
            </a:extLst>
          </p:cNvPr>
          <p:cNvSpPr>
            <a:spLocks noGrp="1"/>
          </p:cNvSpPr>
          <p:nvPr>
            <p:ph type="title"/>
          </p:nvPr>
        </p:nvSpPr>
        <p:spPr/>
        <p:txBody>
          <a:bodyPr/>
          <a:lstStyle/>
          <a:p>
            <a:r>
              <a:rPr lang="en-US" b="1" dirty="0"/>
              <a:t>Predictors</a:t>
            </a:r>
            <a:r>
              <a:rPr lang="en-US" dirty="0"/>
              <a:t>: Three basic kinds</a:t>
            </a:r>
          </a:p>
        </p:txBody>
      </p:sp>
      <p:sp>
        <p:nvSpPr>
          <p:cNvPr id="3" name="Content Placeholder 2">
            <a:extLst>
              <a:ext uri="{FF2B5EF4-FFF2-40B4-BE49-F238E27FC236}">
                <a16:creationId xmlns:a16="http://schemas.microsoft.com/office/drawing/2014/main" id="{57CBF19A-F6BA-BB5D-6EE3-ED9E277C2998}"/>
              </a:ext>
            </a:extLst>
          </p:cNvPr>
          <p:cNvSpPr>
            <a:spLocks noGrp="1"/>
          </p:cNvSpPr>
          <p:nvPr>
            <p:ph idx="1"/>
          </p:nvPr>
        </p:nvSpPr>
        <p:spPr/>
        <p:txBody>
          <a:bodyPr>
            <a:normAutofit fontScale="92500" lnSpcReduction="20000"/>
          </a:bodyPr>
          <a:lstStyle/>
          <a:p>
            <a:endParaRPr lang="en-US" dirty="0"/>
          </a:p>
          <a:p>
            <a:pPr marL="514350" indent="-514350">
              <a:buFont typeface="+mj-lt"/>
              <a:buAutoNum type="arabicPeriod"/>
            </a:pPr>
            <a:r>
              <a:rPr lang="en-US" dirty="0"/>
              <a:t>Linear (Regression, Logistic Regression, SVM)</a:t>
            </a:r>
          </a:p>
          <a:p>
            <a:pPr lvl="1"/>
            <a:r>
              <a:rPr lang="en-US" dirty="0"/>
              <a:t>General purpose for classification/regression</a:t>
            </a:r>
          </a:p>
          <a:p>
            <a:pPr lvl="1"/>
            <a:r>
              <a:rPr lang="en-US" dirty="0"/>
              <a:t>Benefits from feature learning</a:t>
            </a:r>
          </a:p>
          <a:p>
            <a:endParaRPr lang="en-US" dirty="0"/>
          </a:p>
          <a:p>
            <a:pPr marL="514350" indent="-514350">
              <a:buFont typeface="+mj-lt"/>
              <a:buAutoNum type="arabicPeriod" startAt="2"/>
            </a:pPr>
            <a:r>
              <a:rPr lang="en-US" dirty="0"/>
              <a:t>Instance-based (KNN)</a:t>
            </a:r>
          </a:p>
          <a:p>
            <a:pPr lvl="1"/>
            <a:r>
              <a:rPr lang="en-US" dirty="0"/>
              <a:t>Zero training time, flexible</a:t>
            </a:r>
          </a:p>
          <a:p>
            <a:pPr lvl="1"/>
            <a:r>
              <a:rPr lang="en-US" dirty="0"/>
              <a:t>Benefits from feature learning</a:t>
            </a:r>
          </a:p>
          <a:p>
            <a:endParaRPr lang="en-US" dirty="0"/>
          </a:p>
          <a:p>
            <a:pPr marL="514350" indent="-514350">
              <a:buFont typeface="+mj-lt"/>
              <a:buAutoNum type="arabicPeriod" startAt="3"/>
            </a:pPr>
            <a:r>
              <a:rPr lang="en-US" dirty="0"/>
              <a:t>Probabilistic: P(features | class)</a:t>
            </a:r>
          </a:p>
          <a:p>
            <a:pPr lvl="1"/>
            <a:r>
              <a:rPr lang="en-US" dirty="0"/>
              <a:t>General, but more complicated and often less accurate than linear with feature learning</a:t>
            </a:r>
          </a:p>
          <a:p>
            <a:pPr lvl="1"/>
            <a:endParaRPr lang="en-US" dirty="0"/>
          </a:p>
        </p:txBody>
      </p:sp>
    </p:spTree>
    <p:extLst>
      <p:ext uri="{BB962C8B-B14F-4D97-AF65-F5344CB8AC3E}">
        <p14:creationId xmlns:p14="http://schemas.microsoft.com/office/powerpoint/2010/main" val="4480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F198-0B0A-344C-BDCA-13A47374FC08}"/>
              </a:ext>
            </a:extLst>
          </p:cNvPr>
          <p:cNvSpPr>
            <a:spLocks noGrp="1"/>
          </p:cNvSpPr>
          <p:nvPr>
            <p:ph type="title"/>
          </p:nvPr>
        </p:nvSpPr>
        <p:spPr/>
        <p:txBody>
          <a:bodyPr/>
          <a:lstStyle/>
          <a:p>
            <a:r>
              <a:rPr lang="en-US" b="1" dirty="0"/>
              <a:t>Feature learning</a:t>
            </a:r>
            <a:r>
              <a:rPr lang="en-US" dirty="0"/>
              <a:t>: Two basic kinds</a:t>
            </a:r>
          </a:p>
        </p:txBody>
      </p:sp>
      <p:sp>
        <p:nvSpPr>
          <p:cNvPr id="3" name="Content Placeholder 2">
            <a:extLst>
              <a:ext uri="{FF2B5EF4-FFF2-40B4-BE49-F238E27FC236}">
                <a16:creationId xmlns:a16="http://schemas.microsoft.com/office/drawing/2014/main" id="{4BE92322-DBFB-7A2D-F8CD-16CA0F7A9BA8}"/>
              </a:ext>
            </a:extLst>
          </p:cNvPr>
          <p:cNvSpPr>
            <a:spLocks noGrp="1"/>
          </p:cNvSpPr>
          <p:nvPr>
            <p:ph idx="1"/>
          </p:nvPr>
        </p:nvSpPr>
        <p:spPr/>
        <p:txBody>
          <a:bodyPr>
            <a:normAutofit fontScale="85000" lnSpcReduction="20000"/>
          </a:bodyPr>
          <a:lstStyle/>
          <a:p>
            <a:pPr marL="0" indent="0">
              <a:buNone/>
            </a:pPr>
            <a:endParaRPr lang="en-US" dirty="0"/>
          </a:p>
          <a:p>
            <a:r>
              <a:rPr lang="en-US" dirty="0"/>
              <a:t>Tree</a:t>
            </a:r>
          </a:p>
          <a:p>
            <a:pPr lvl="1"/>
            <a:r>
              <a:rPr lang="en-US" dirty="0"/>
              <a:t>Learn how to partition input space to group examples together in a discriminative way</a:t>
            </a:r>
          </a:p>
          <a:p>
            <a:pPr lvl="1"/>
            <a:r>
              <a:rPr lang="en-US" dirty="0"/>
              <a:t>Followed by instance/linear/probabilistic prediction</a:t>
            </a:r>
          </a:p>
          <a:p>
            <a:pPr lvl="1"/>
            <a:r>
              <a:rPr lang="en-US" dirty="0"/>
              <a:t>Easily combine unnormalized continuous and discrete features</a:t>
            </a:r>
          </a:p>
          <a:p>
            <a:pPr lvl="1"/>
            <a:r>
              <a:rPr lang="en-US" dirty="0"/>
              <a:t>Especially powerful with ensembles, as in Random Forests or Boosted Trees</a:t>
            </a:r>
          </a:p>
          <a:p>
            <a:endParaRPr lang="en-US" dirty="0"/>
          </a:p>
          <a:p>
            <a:r>
              <a:rPr lang="en-US" dirty="0"/>
              <a:t>Neural network</a:t>
            </a:r>
          </a:p>
          <a:p>
            <a:pPr lvl="1"/>
            <a:r>
              <a:rPr lang="en-US" dirty="0"/>
              <a:t>Jointly train feature representation with linear predictor</a:t>
            </a:r>
          </a:p>
          <a:p>
            <a:pPr lvl="1"/>
            <a:r>
              <a:rPr lang="en-US" dirty="0"/>
              <a:t>Major advantages for structured data with convolutional or transformer architectures, or use for retrieval/similarity</a:t>
            </a:r>
          </a:p>
          <a:p>
            <a:pPr lvl="1"/>
            <a:r>
              <a:rPr lang="en-US" dirty="0"/>
              <a:t>Representations can be learned on one problem and tuned or applied for another problem in the same domain</a:t>
            </a:r>
          </a:p>
        </p:txBody>
      </p:sp>
    </p:spTree>
    <p:extLst>
      <p:ext uri="{BB962C8B-B14F-4D97-AF65-F5344CB8AC3E}">
        <p14:creationId xmlns:p14="http://schemas.microsoft.com/office/powerpoint/2010/main" val="385706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92F8-1FA7-4860-DD7C-4B866F35D6E6}"/>
              </a:ext>
            </a:extLst>
          </p:cNvPr>
          <p:cNvSpPr>
            <a:spLocks noGrp="1"/>
          </p:cNvSpPr>
          <p:nvPr>
            <p:ph type="title"/>
          </p:nvPr>
        </p:nvSpPr>
        <p:spPr/>
        <p:txBody>
          <a:bodyPr/>
          <a:lstStyle/>
          <a:p>
            <a:r>
              <a:rPr lang="en-US" dirty="0"/>
              <a:t>Go-to approaches for </a:t>
            </a:r>
            <a:r>
              <a:rPr lang="en-US" b="1" dirty="0"/>
              <a:t>classification</a:t>
            </a:r>
          </a:p>
        </p:txBody>
      </p:sp>
      <p:sp>
        <p:nvSpPr>
          <p:cNvPr id="3" name="Content Placeholder 2">
            <a:extLst>
              <a:ext uri="{FF2B5EF4-FFF2-40B4-BE49-F238E27FC236}">
                <a16:creationId xmlns:a16="http://schemas.microsoft.com/office/drawing/2014/main" id="{F9E164E7-88C8-A94C-607C-9FDBEA1A7DB5}"/>
              </a:ext>
            </a:extLst>
          </p:cNvPr>
          <p:cNvSpPr>
            <a:spLocks noGrp="1"/>
          </p:cNvSpPr>
          <p:nvPr>
            <p:ph idx="1"/>
          </p:nvPr>
        </p:nvSpPr>
        <p:spPr>
          <a:xfrm>
            <a:off x="609600" y="1295400"/>
            <a:ext cx="10972800" cy="5135563"/>
          </a:xfrm>
        </p:spPr>
        <p:txBody>
          <a:bodyPr>
            <a:normAutofit fontScale="92500" lnSpcReduction="20000"/>
          </a:bodyPr>
          <a:lstStyle/>
          <a:p>
            <a:r>
              <a:rPr lang="en-US" dirty="0"/>
              <a:t>K-NN</a:t>
            </a:r>
          </a:p>
          <a:p>
            <a:pPr lvl="1"/>
            <a:r>
              <a:rPr lang="en-US" dirty="0"/>
              <a:t>Super easy and sometimes surprisingly effective, good sanity check</a:t>
            </a:r>
          </a:p>
          <a:p>
            <a:endParaRPr lang="en-US" dirty="0"/>
          </a:p>
          <a:p>
            <a:r>
              <a:rPr lang="en-US" dirty="0"/>
              <a:t>Linear SVM or linear logistic regression</a:t>
            </a:r>
          </a:p>
          <a:p>
            <a:pPr lvl="1"/>
            <a:r>
              <a:rPr lang="en-US" dirty="0"/>
              <a:t>Easy to optimize, often works well</a:t>
            </a:r>
          </a:p>
          <a:p>
            <a:endParaRPr lang="en-US" dirty="0"/>
          </a:p>
          <a:p>
            <a:r>
              <a:rPr lang="en-US" dirty="0"/>
              <a:t>Random forest or boosted trees</a:t>
            </a:r>
          </a:p>
          <a:p>
            <a:pPr lvl="1"/>
            <a:r>
              <a:rPr lang="en-US" dirty="0"/>
              <a:t>Highly effective with minimal fuss, very flexible</a:t>
            </a:r>
          </a:p>
          <a:p>
            <a:endParaRPr lang="en-US" dirty="0"/>
          </a:p>
          <a:p>
            <a:r>
              <a:rPr lang="en-US" dirty="0"/>
              <a:t>Linear probe or fine-tune deep network</a:t>
            </a:r>
          </a:p>
          <a:p>
            <a:pPr lvl="1"/>
            <a:r>
              <a:rPr lang="en-US" dirty="0"/>
              <a:t>Best for common structured data like images, text, audio</a:t>
            </a:r>
          </a:p>
        </p:txBody>
      </p:sp>
    </p:spTree>
    <p:extLst>
      <p:ext uri="{BB962C8B-B14F-4D97-AF65-F5344CB8AC3E}">
        <p14:creationId xmlns:p14="http://schemas.microsoft.com/office/powerpoint/2010/main" val="379048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B939-19BA-5772-BAA6-1E7E53CEE242}"/>
              </a:ext>
            </a:extLst>
          </p:cNvPr>
          <p:cNvSpPr>
            <a:spLocks noGrp="1"/>
          </p:cNvSpPr>
          <p:nvPr>
            <p:ph type="title"/>
          </p:nvPr>
        </p:nvSpPr>
        <p:spPr/>
        <p:txBody>
          <a:bodyPr/>
          <a:lstStyle/>
          <a:p>
            <a:r>
              <a:rPr lang="en-US" dirty="0"/>
              <a:t>Go-to approaches for </a:t>
            </a:r>
            <a:r>
              <a:rPr lang="en-US" b="1" dirty="0"/>
              <a:t>regression</a:t>
            </a:r>
          </a:p>
        </p:txBody>
      </p:sp>
      <p:sp>
        <p:nvSpPr>
          <p:cNvPr id="3" name="Content Placeholder 2">
            <a:extLst>
              <a:ext uri="{FF2B5EF4-FFF2-40B4-BE49-F238E27FC236}">
                <a16:creationId xmlns:a16="http://schemas.microsoft.com/office/drawing/2014/main" id="{FB933D91-365E-C1A4-3435-0A261A6E1640}"/>
              </a:ext>
            </a:extLst>
          </p:cNvPr>
          <p:cNvSpPr>
            <a:spLocks noGrp="1"/>
          </p:cNvSpPr>
          <p:nvPr>
            <p:ph idx="1"/>
          </p:nvPr>
        </p:nvSpPr>
        <p:spPr/>
        <p:txBody>
          <a:bodyPr>
            <a:normAutofit fontScale="92500" lnSpcReduction="20000"/>
          </a:bodyPr>
          <a:lstStyle/>
          <a:p>
            <a:pPr marL="457200" lvl="1" indent="0">
              <a:buNone/>
            </a:pPr>
            <a:endParaRPr lang="en-US" dirty="0"/>
          </a:p>
          <a:p>
            <a:r>
              <a:rPr lang="en-US" dirty="0"/>
              <a:t>Linear regression</a:t>
            </a:r>
          </a:p>
          <a:p>
            <a:pPr lvl="1"/>
            <a:r>
              <a:rPr lang="en-US" dirty="0"/>
              <a:t>Interpretable and often works well</a:t>
            </a:r>
          </a:p>
          <a:p>
            <a:pPr lvl="1"/>
            <a:r>
              <a:rPr lang="en-US" dirty="0"/>
              <a:t>Sometimes important to transform features or targets so they are better captured by a linear model</a:t>
            </a:r>
          </a:p>
          <a:p>
            <a:pPr lvl="1"/>
            <a:endParaRPr lang="en-US" dirty="0"/>
          </a:p>
          <a:p>
            <a:r>
              <a:rPr lang="en-US" dirty="0"/>
              <a:t>Random forest</a:t>
            </a:r>
          </a:p>
          <a:p>
            <a:pPr lvl="1"/>
            <a:r>
              <a:rPr lang="en-US" dirty="0"/>
              <a:t>Highly effective with minimal fuss</a:t>
            </a:r>
          </a:p>
          <a:p>
            <a:pPr lvl="1"/>
            <a:endParaRPr lang="en-US" dirty="0"/>
          </a:p>
          <a:p>
            <a:r>
              <a:rPr lang="en-US" dirty="0"/>
              <a:t>K-NN</a:t>
            </a:r>
          </a:p>
          <a:p>
            <a:pPr lvl="1"/>
            <a:r>
              <a:rPr lang="en-US" dirty="0"/>
              <a:t>Especially helpful when predicting multiple correlated values, e.g. which patch can be used to fill a hole in the image</a:t>
            </a:r>
          </a:p>
          <a:p>
            <a:endParaRPr lang="en-US" dirty="0"/>
          </a:p>
          <a:p>
            <a:pPr lvl="1"/>
            <a:endParaRPr lang="en-US" dirty="0"/>
          </a:p>
        </p:txBody>
      </p:sp>
    </p:spTree>
    <p:extLst>
      <p:ext uri="{BB962C8B-B14F-4D97-AF65-F5344CB8AC3E}">
        <p14:creationId xmlns:p14="http://schemas.microsoft.com/office/powerpoint/2010/main" val="26385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E153-8EEC-B675-805E-B4D1630E6046}"/>
              </a:ext>
            </a:extLst>
          </p:cNvPr>
          <p:cNvSpPr>
            <a:spLocks noGrp="1"/>
          </p:cNvSpPr>
          <p:nvPr>
            <p:ph type="title"/>
          </p:nvPr>
        </p:nvSpPr>
        <p:spPr/>
        <p:txBody>
          <a:bodyPr/>
          <a:lstStyle/>
          <a:p>
            <a:r>
              <a:rPr lang="en-US" dirty="0"/>
              <a:t>In supervised learning, always remember</a:t>
            </a:r>
          </a:p>
        </p:txBody>
      </p:sp>
      <p:sp>
        <p:nvSpPr>
          <p:cNvPr id="3" name="Content Placeholder 2">
            <a:extLst>
              <a:ext uri="{FF2B5EF4-FFF2-40B4-BE49-F238E27FC236}">
                <a16:creationId xmlns:a16="http://schemas.microsoft.com/office/drawing/2014/main" id="{0E3DF19F-42FC-5F70-C632-BC8CD2212CA3}"/>
              </a:ext>
            </a:extLst>
          </p:cNvPr>
          <p:cNvSpPr>
            <a:spLocks noGrp="1"/>
          </p:cNvSpPr>
          <p:nvPr>
            <p:ph idx="1"/>
          </p:nvPr>
        </p:nvSpPr>
        <p:spPr/>
        <p:txBody>
          <a:bodyPr>
            <a:normAutofit fontScale="70000" lnSpcReduction="20000"/>
          </a:bodyPr>
          <a:lstStyle/>
          <a:p>
            <a:endParaRPr lang="en-US" dirty="0"/>
          </a:p>
          <a:p>
            <a:r>
              <a:rPr lang="en-US" b="1" dirty="0"/>
              <a:t>Clean experiments</a:t>
            </a:r>
          </a:p>
          <a:p>
            <a:pPr lvl="1"/>
            <a:r>
              <a:rPr lang="en-US" dirty="0"/>
              <a:t>training set to learn model parameters</a:t>
            </a:r>
          </a:p>
          <a:p>
            <a:pPr lvl="1"/>
            <a:r>
              <a:rPr lang="en-US" dirty="0"/>
              <a:t>validation set to select method and hyperparameters</a:t>
            </a:r>
          </a:p>
          <a:p>
            <a:pPr lvl="1"/>
            <a:r>
              <a:rPr lang="en-US" dirty="0"/>
              <a:t>test set for final performance evaluation</a:t>
            </a:r>
          </a:p>
          <a:p>
            <a:pPr lvl="1"/>
            <a:endParaRPr lang="en-US" dirty="0"/>
          </a:p>
          <a:p>
            <a:r>
              <a:rPr lang="en-US" b="1" dirty="0"/>
              <a:t>Bias/variance trade-off</a:t>
            </a:r>
          </a:p>
          <a:p>
            <a:pPr lvl="1"/>
            <a:r>
              <a:rPr lang="en-US" dirty="0"/>
              <a:t>Avoidable error is due to challenge in fitting parameters (variance) and inability to perfectly fit the data (bias)</a:t>
            </a:r>
          </a:p>
          <a:p>
            <a:pPr lvl="1"/>
            <a:r>
              <a:rPr lang="en-US" dirty="0"/>
              <a:t>Model designs and hyperparameters often trade off between these, e.g. increasing model complexity can increase variance but reduce bias</a:t>
            </a:r>
          </a:p>
          <a:p>
            <a:pPr lvl="1"/>
            <a:r>
              <a:rPr lang="en-US" dirty="0"/>
              <a:t>Ensembles work around this trade-off, and modern deep networks often act like ensembles</a:t>
            </a:r>
          </a:p>
          <a:p>
            <a:endParaRPr lang="en-US" dirty="0"/>
          </a:p>
          <a:p>
            <a:r>
              <a:rPr lang="en-US" dirty="0"/>
              <a:t>People and algorithms use mental shortcuts that lead to a kind of </a:t>
            </a:r>
            <a:r>
              <a:rPr lang="en-US" b="1" dirty="0"/>
              <a:t>bias that can be harmful to society </a:t>
            </a:r>
            <a:r>
              <a:rPr lang="en-US" dirty="0"/>
              <a:t>– transparency and fairness require conscientious sourcing, development, and evaluation</a:t>
            </a:r>
          </a:p>
        </p:txBody>
      </p:sp>
    </p:spTree>
    <p:extLst>
      <p:ext uri="{BB962C8B-B14F-4D97-AF65-F5344CB8AC3E}">
        <p14:creationId xmlns:p14="http://schemas.microsoft.com/office/powerpoint/2010/main" val="2605849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158492</TotalTime>
  <Words>1715</Words>
  <Application>Microsoft Office PowerPoint</Application>
  <PresentationFormat>Widescreen</PresentationFormat>
  <Paragraphs>264</Paragraphs>
  <Slides>26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Conclusion </vt:lpstr>
      <vt:lpstr>This class: Conclusion</vt:lpstr>
      <vt:lpstr>We’ve learned a lot</vt:lpstr>
      <vt:lpstr>We’ve covered what you need to get started for most ML applications</vt:lpstr>
      <vt:lpstr>Predictors: Three basic kinds</vt:lpstr>
      <vt:lpstr>Feature learning: Two basic kinds</vt:lpstr>
      <vt:lpstr>Go-to approaches for classification</vt:lpstr>
      <vt:lpstr>Go-to approaches for regression</vt:lpstr>
      <vt:lpstr>In supervised learning, always remember</vt:lpstr>
      <vt:lpstr>Data organization</vt:lpstr>
      <vt:lpstr>It’s all about the data</vt:lpstr>
      <vt:lpstr>Machine learning is easier and more effective than ever</vt:lpstr>
      <vt:lpstr>Two minute break</vt:lpstr>
      <vt:lpstr>Where to learn more: courses</vt:lpstr>
      <vt:lpstr>Where to learn more: try things</vt:lpstr>
      <vt:lpstr>ML is changing</vt:lpstr>
      <vt:lpstr>ML is changing</vt:lpstr>
      <vt:lpstr>AI/ML will change the world in unpredictable ways</vt:lpstr>
      <vt:lpstr>How to prepare yourself for a fast-changing tech world?</vt:lpstr>
      <vt:lpstr>Current state of AI/ML</vt:lpstr>
      <vt:lpstr>Future directions for machine learning</vt:lpstr>
      <vt:lpstr>One example: Visual Programming</vt:lpstr>
      <vt:lpstr>PowerPoint Presentation</vt:lpstr>
      <vt:lpstr>Finishing up the semester</vt:lpstr>
      <vt:lpstr>ICES Feedback</vt:lpstr>
      <vt:lpstr>Thank you to the course staff for all of their hard work to create materials, grade, and answer questions.  Thank you for your hard work and engagement!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372</cp:revision>
  <cp:lastPrinted>2023-04-06T14:09:52Z</cp:lastPrinted>
  <dcterms:created xsi:type="dcterms:W3CDTF">2009-12-16T02:55:56Z</dcterms:created>
  <dcterms:modified xsi:type="dcterms:W3CDTF">2023-05-01T21:13:19Z</dcterms:modified>
</cp:coreProperties>
</file>