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1063" r:id="rId3"/>
    <p:sldId id="1068" r:id="rId4"/>
    <p:sldId id="1069" r:id="rId5"/>
    <p:sldId id="1070" r:id="rId6"/>
    <p:sldId id="1083" r:id="rId7"/>
    <p:sldId id="1071" r:id="rId8"/>
    <p:sldId id="1072" r:id="rId9"/>
    <p:sldId id="1073" r:id="rId10"/>
    <p:sldId id="1074" r:id="rId11"/>
    <p:sldId id="1075" r:id="rId12"/>
    <p:sldId id="1082" r:id="rId13"/>
    <p:sldId id="1076" r:id="rId14"/>
    <p:sldId id="1066" r:id="rId15"/>
    <p:sldId id="1064" r:id="rId16"/>
    <p:sldId id="1065" r:id="rId17"/>
    <p:sldId id="1067" r:id="rId18"/>
    <p:sldId id="1077" r:id="rId19"/>
    <p:sldId id="1080" r:id="rId20"/>
    <p:sldId id="1078" r:id="rId21"/>
    <p:sldId id="542" r:id="rId22"/>
    <p:sldId id="549" r:id="rId23"/>
    <p:sldId id="550" r:id="rId24"/>
    <p:sldId id="1081" r:id="rId25"/>
    <p:sldId id="561" r:id="rId26"/>
    <p:sldId id="562" r:id="rId27"/>
    <p:sldId id="563" r:id="rId28"/>
    <p:sldId id="564" r:id="rId29"/>
    <p:sldId id="565" r:id="rId30"/>
    <p:sldId id="566" r:id="rId31"/>
    <p:sldId id="569" r:id="rId32"/>
    <p:sldId id="1079" r:id="rId33"/>
    <p:sldId id="1056" r:id="rId34"/>
    <p:sldId id="1059" r:id="rId3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B8A1"/>
    <a:srgbClr val="64FFDA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3407" autoAdjust="0"/>
  </p:normalViewPr>
  <p:slideViewPr>
    <p:cSldViewPr>
      <p:cViewPr varScale="1">
        <p:scale>
          <a:sx n="77" d="100"/>
          <a:sy n="77" d="100"/>
        </p:scale>
        <p:origin x="336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28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29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30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27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nsity-based-algorithm-for-outlier-detection-8f278d2f79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8.png"/><Relationship Id="rId7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olorful, fabric&#10;&#10;Description automatically generated">
            <a:extLst>
              <a:ext uri="{FF2B5EF4-FFF2-40B4-BE49-F238E27FC236}">
                <a16:creationId xmlns:a16="http://schemas.microsoft.com/office/drawing/2014/main" id="{1F0AFE6B-77CC-C284-97B3-98E56D17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64" y="0"/>
            <a:ext cx="6858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Outliers and Robust Estimation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5DE13-848E-FE6E-EEB3-D890E5FB1652}"/>
              </a:ext>
            </a:extLst>
          </p:cNvPr>
          <p:cNvSpPr txBox="1"/>
          <p:nvPr/>
        </p:nvSpPr>
        <p:spPr>
          <a:xfrm>
            <a:off x="6477000" y="651944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2309-1A56-FD73-0E2D-00F2CCFD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282D-D536-E809-ADEF-0DB171A4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 of range</a:t>
            </a:r>
          </a:p>
          <a:p>
            <a:pPr lvl="1"/>
            <a:r>
              <a:rPr lang="en-US" dirty="0"/>
              <a:t>True: 25</a:t>
            </a:r>
          </a:p>
          <a:p>
            <a:pPr lvl="1"/>
            <a:r>
              <a:rPr lang="en-US" dirty="0"/>
              <a:t>Min data: 4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pct: 27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pct: 30</a:t>
            </a:r>
          </a:p>
          <a:p>
            <a:endParaRPr lang="en-US" dirty="0"/>
          </a:p>
          <a:p>
            <a:r>
              <a:rPr lang="en-US" dirty="0"/>
              <a:t>Max of range</a:t>
            </a:r>
          </a:p>
          <a:p>
            <a:pPr lvl="1"/>
            <a:r>
              <a:rPr lang="en-US" dirty="0"/>
              <a:t>True: 75</a:t>
            </a:r>
          </a:p>
          <a:p>
            <a:pPr lvl="1"/>
            <a:r>
              <a:rPr lang="en-US" dirty="0"/>
              <a:t>Max data: 198</a:t>
            </a:r>
          </a:p>
          <a:p>
            <a:pPr lvl="1"/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pct: 76</a:t>
            </a:r>
          </a:p>
          <a:p>
            <a:pPr lvl="1"/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pct: 72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3007398-869B-CFAC-E2AF-DAA84DFD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 bwMode="auto">
          <a:xfrm>
            <a:off x="4724400" y="1295399"/>
            <a:ext cx="7155443" cy="5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9C9B3-DD47-7C82-5097-84F7E7CA9F8F}"/>
              </a:ext>
            </a:extLst>
          </p:cNvPr>
          <p:cNvSpPr txBox="1"/>
          <p:nvPr/>
        </p:nvSpPr>
        <p:spPr>
          <a:xfrm>
            <a:off x="5257800" y="9144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“clean” points in U(25, 75) + 20 outliers in U(0, 200)</a:t>
            </a:r>
          </a:p>
        </p:txBody>
      </p:sp>
    </p:spTree>
    <p:extLst>
      <p:ext uri="{BB962C8B-B14F-4D97-AF65-F5344CB8AC3E}">
        <p14:creationId xmlns:p14="http://schemas.microsoft.com/office/powerpoint/2010/main" val="93250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D2F1-21CA-3164-E89B-30AFD03D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in 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7541-34D1-ECD9-2F98-6F2E833E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(min, 5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) = (25, 28, 30)</a:t>
            </a:r>
          </a:p>
          <a:p>
            <a:endParaRPr lang="en-US" dirty="0"/>
          </a:p>
          <a:p>
            <a:r>
              <a:rPr lang="en-US" dirty="0"/>
              <a:t>(max, 95</a:t>
            </a:r>
            <a:r>
              <a:rPr lang="en-US" baseline="30000" dirty="0"/>
              <a:t>th</a:t>
            </a:r>
            <a:r>
              <a:rPr lang="en-US" dirty="0"/>
              <a:t>, 90</a:t>
            </a:r>
            <a:r>
              <a:rPr lang="en-US" baseline="30000" dirty="0"/>
              <a:t>th</a:t>
            </a:r>
            <a:r>
              <a:rPr lang="en-US" dirty="0"/>
              <a:t>) = (75, 72, 70)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9BCAD7-240B-BBBE-6269-D6FD92D8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9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436-8490-CE16-61D7-DA9494EC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33" y="2826544"/>
            <a:ext cx="452386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Percentiles give consistent under-estimate of range when data is clean. Can we correct for this?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F8BFDD-54A3-03B0-1A9B-6F5AC8BB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4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05BE-9DB8-AB65-0721-4211491D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Max, Corrected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Corrected by assuming that distribution is uniform, so e.g.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∗0.1/0.8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0" name="Picture 6">
            <a:extLst>
              <a:ext uri="{FF2B5EF4-FFF2-40B4-BE49-F238E27FC236}">
                <a16:creationId xmlns:a16="http://schemas.microsoft.com/office/drawing/2014/main" id="{63D49641-B1CE-5860-80EE-C028F971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7097"/>
            <a:ext cx="5257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8E9F4EB8-C60C-7C2F-14BA-68FF585B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251235"/>
            <a:ext cx="51720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FBA8-C211-35EB-1A0C-B832B068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8FB2-7C28-4477-AFD9-BEA214BA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Outlier detection involves identifying which data points are distractors, not just robustly estimating 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can detect and remove outliers, we can use any method for further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might we detect outliers with PCA and/or Gaussian Mixture Model?</a:t>
            </a:r>
          </a:p>
        </p:txBody>
      </p:sp>
    </p:spTree>
    <p:extLst>
      <p:ext uri="{BB962C8B-B14F-4D97-AF65-F5344CB8AC3E}">
        <p14:creationId xmlns:p14="http://schemas.microsoft.com/office/powerpoint/2010/main" val="161864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6775-4F1F-9A43-0A97-25EE99E4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outliers: low probability 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C53B-106E-6C89-3CDA-86816D83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40 component diagonal GMM</a:t>
            </a:r>
          </a:p>
          <a:p>
            <a:r>
              <a:rPr lang="en-US" dirty="0"/>
              <a:t>Find 20 lowest probability examples (only considering features, not labels)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6B216F-1489-0CBB-B53A-D7FD175C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3400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58F92DB-2318-513A-FA51-FCC6FFB6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25282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0B8B-CFB0-D5A4-F45E-621E5F40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outliers: PCA Reconstruction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5FAC-DE22-5F42-AA5B-F6E0CC17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to 100 PCA coefficients</a:t>
            </a:r>
          </a:p>
          <a:p>
            <a:r>
              <a:rPr lang="en-US" dirty="0"/>
              <a:t>Reconstruct, and measure reconstruction error</a:t>
            </a:r>
          </a:p>
          <a:p>
            <a:r>
              <a:rPr lang="en-US" dirty="0"/>
              <a:t>Show examples with highest reconstruction error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5AA6B-3000-50D5-B289-6631B81A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87826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39B336-2690-A081-DA3F-778536B2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0221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5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/>
              <a:t>Detect outliers: UMAP Embedding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1757138" y="6398697"/>
            <a:ext cx="43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‘all’ (50,000 points),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61" y="638390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828372"/>
            <a:ext cx="4901469" cy="1600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E44B-BBFF-25A7-04E6-50C07BB4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outliers based on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A067-AB93-2952-0ACB-8DB16AA7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Based on neighborhood density: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density based on some samples, e.g. inverse density is average distance to K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point has much lower density than its neighbors, it is an outlier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a radius: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number of points within some radius of another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points that have much lower density than average are outliers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E606475-3F9F-3CE1-BBA4-63D6329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2323"/>
            <a:ext cx="4048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15E7F3D-7B17-7C6D-841B-3DFB0DB9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29" y="3490500"/>
            <a:ext cx="359946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ED6E0-F54F-6E49-1BC3-DF17BF1E5FD7}"/>
              </a:ext>
            </a:extLst>
          </p:cNvPr>
          <p:cNvSpPr txBox="1"/>
          <p:nvPr/>
        </p:nvSpPr>
        <p:spPr>
          <a:xfrm>
            <a:off x="3886200" y="6474023"/>
            <a:ext cx="7890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Figs: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https://towardsdatascience.com/density-based-algorithm-for-outlier-detection-8f278d2f7983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49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Defining Outliers – cartoon flashback">
            <a:extLst>
              <a:ext uri="{FF2B5EF4-FFF2-40B4-BE49-F238E27FC236}">
                <a16:creationId xmlns:a16="http://schemas.microsoft.com/office/drawing/2014/main" id="{35F9FF35-3BB3-A456-1D3F-D9CACCC4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2" y="72503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192C3-6321-4032-963C-825138F9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break</a:t>
            </a:r>
          </a:p>
        </p:txBody>
      </p:sp>
      <p:pic>
        <p:nvPicPr>
          <p:cNvPr id="13314" name="Picture 2" descr="One does not sImply remove outliers When oneâ€™s DATA PLATFORM is cobbled  together from old washine machine PARTS AND ONEâ€™s data gnawed by ratS -  One Does Not Simply | Make a">
            <a:extLst>
              <a:ext uri="{FF2B5EF4-FFF2-40B4-BE49-F238E27FC236}">
                <a16:creationId xmlns:a16="http://schemas.microsoft.com/office/drawing/2014/main" id="{1A9D3C81-6BBD-4E2A-4952-BE28871B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0395"/>
            <a:ext cx="4794187" cy="36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ere seem to be too many outliers for me to use the mean.... Maybe i'll  just use...the median... - You Complete Me | Make a Meme">
            <a:extLst>
              <a:ext uri="{FF2B5EF4-FFF2-40B4-BE49-F238E27FC236}">
                <a16:creationId xmlns:a16="http://schemas.microsoft.com/office/drawing/2014/main" id="{F1473CC5-CA37-15C3-2F97-1FBF831D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3265652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utlier - Imgflip">
            <a:extLst>
              <a:ext uri="{FF2B5EF4-FFF2-40B4-BE49-F238E27FC236}">
                <a16:creationId xmlns:a16="http://schemas.microsoft.com/office/drawing/2014/main" id="{A12BF783-6ECA-3EC8-ACFB-FF1F1FDF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731837"/>
            <a:ext cx="5715000" cy="23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579C-7522-411E-5AEE-BDD2037E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class: 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3A5B-72EE-CACA-2180-B6F7C28D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Robust statistics and quantiles</a:t>
            </a:r>
          </a:p>
          <a:p>
            <a:endParaRPr lang="en-US" dirty="0"/>
          </a:p>
          <a:p>
            <a:r>
              <a:rPr lang="en-US" dirty="0"/>
              <a:t>Detecting outliers</a:t>
            </a:r>
          </a:p>
          <a:p>
            <a:endParaRPr lang="en-US" dirty="0"/>
          </a:p>
          <a:p>
            <a:r>
              <a:rPr lang="en-US" dirty="0"/>
              <a:t>Robust fitting</a:t>
            </a:r>
          </a:p>
          <a:p>
            <a:pPr lvl="1"/>
            <a:r>
              <a:rPr lang="en-US" dirty="0"/>
              <a:t>Reweighted least squares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7C3-20A1-D5B5-A78F-F97E7DC0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F650-DBB6-C1EF-00C6-135F74AB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Fitting data with robustness to outliers</a:t>
            </a:r>
          </a:p>
        </p:txBody>
      </p:sp>
    </p:spTree>
    <p:extLst>
      <p:ext uri="{BB962C8B-B14F-4D97-AF65-F5344CB8AC3E}">
        <p14:creationId xmlns:p14="http://schemas.microsoft.com/office/powerpoint/2010/main" val="356360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19040" progId="Equation.3">
                  <p:embed/>
                </p:oleObj>
              </mc:Choice>
              <mc:Fallback>
                <p:oleObj name="Equation" r:id="rId4" imgW="1587240" imgH="419040" progId="Equation.3">
                  <p:embed/>
                  <p:pic>
                    <p:nvPicPr>
                      <p:cNvPr id="166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3240" imgH="990360" progId="Equation.3">
                  <p:embed/>
                </p:oleObj>
              </mc:Choice>
              <mc:Fallback>
                <p:oleObj name="Equation" r:id="rId6" imgW="3873240" imgH="99036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3">
                  <p:embed/>
                </p:oleObj>
              </mc:Choice>
              <mc:Fallback>
                <p:oleObj name="Equation" r:id="rId8" imgW="1498320" imgH="29196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253800" progId="Equation.3">
                  <p:embed/>
                </p:oleObj>
              </mc:Choice>
              <mc:Fallback>
                <p:oleObj name="Equation" r:id="rId10" imgW="2108160" imgH="25380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3">
                  <p:embed/>
                </p:oleObj>
              </mc:Choice>
              <mc:Fallback>
                <p:oleObj name="Equation" r:id="rId3" imgW="1079280" imgH="34272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80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:r>
                  <a:rPr lang="en-US" sz="2800" dirty="0" err="1"/>
                  <a:t>params</a:t>
                </a:r>
                <a:r>
                  <a:rPr lang="en-US" sz="2800" dirty="0"/>
                  <a:t> to minimize:</a:t>
                </a:r>
              </a:p>
              <a:p>
                <a:pPr marL="914400" lvl="1" indent="-514350"/>
                <a:r>
                  <a:rPr lang="en-US" sz="2400" dirty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Repeat (2) and (3) until convergence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24400" y="4495801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1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6858001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146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55653" y="1976020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653" y="1976020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CC1EC2-4DEB-9F2A-E2E5-FFFAEB3D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16" y="3504768"/>
            <a:ext cx="8055971" cy="91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E8465-5F39-5A98-7C76-1AEF9DA0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Iteratively Reweighted Least Squares (IRLS)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Goal solve an optimization involving a robust norm, 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for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minimize weighed squared error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new weights based on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458200" cy="5135563"/>
              </a:xfrm>
              <a:blipFill>
                <a:blip r:embed="rId3"/>
                <a:stretch>
                  <a:fillRect l="-1873" t="-1544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F7779B-FB72-6C40-E73C-7012F1EA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16" y="1047048"/>
            <a:ext cx="3507284" cy="91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30A5B-9A65-BE47-8969-40D04D44A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977348"/>
            <a:ext cx="3129071" cy="73765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99037855-472C-BA49-A58A-D153CA201823}"/>
              </a:ext>
            </a:extLst>
          </p:cNvPr>
          <p:cNvSpPr/>
          <p:nvPr/>
        </p:nvSpPr>
        <p:spPr>
          <a:xfrm flipV="1">
            <a:off x="228600" y="2819400"/>
            <a:ext cx="381000" cy="19520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676401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676401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8" y="6550224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5212766" y="898847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8870366" y="3048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49080"/>
              </p:ext>
            </p:extLst>
          </p:nvPr>
        </p:nvGraphicFramePr>
        <p:xfrm>
          <a:off x="9403767" y="274320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767" y="274320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9175166" y="25908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5212766" y="9144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5517566" y="4572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4984166" y="13716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2590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76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450766" y="28674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73094"/>
              </p:ext>
            </p:extLst>
          </p:nvPr>
        </p:nvGraphicFramePr>
        <p:xfrm>
          <a:off x="4298367" y="3211932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367" y="3211932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4984166" y="34770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679366" y="200444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Compute the mean value of data within a window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257800" y="6110923"/>
            <a:ext cx="419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3185CE5-3175-5E88-D6FD-B5C12E1C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0" y="723900"/>
            <a:ext cx="723517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015E8C-4B65-F999-DE69-D8BC88DC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9331"/>
              </p:ext>
            </p:extLst>
          </p:nvPr>
        </p:nvGraphicFramePr>
        <p:xfrm>
          <a:off x="152400" y="4267200"/>
          <a:ext cx="45681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75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31A5A-90B4-A4D9-599C-E98DA07DE95E}"/>
              </a:ext>
            </a:extLst>
          </p:cNvPr>
          <p:cNvSpPr txBox="1"/>
          <p:nvPr/>
        </p:nvSpPr>
        <p:spPr>
          <a:xfrm>
            <a:off x="2216918" y="574159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(1+1+2)/3=4/3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5B4E79-C60F-48D6-2274-174D3CA41CD7}"/>
              </a:ext>
            </a:extLst>
          </p:cNvPr>
          <p:cNvCxnSpPr>
            <a:stCxn id="6" idx="0"/>
          </p:cNvCxnSpPr>
          <p:nvPr/>
        </p:nvCxnSpPr>
        <p:spPr>
          <a:xfrm flipV="1">
            <a:off x="3037015" y="5085080"/>
            <a:ext cx="295789" cy="65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5D9252-5CC2-7779-383A-E510F430E899}"/>
              </a:ext>
            </a:extLst>
          </p:cNvPr>
          <p:cNvSpPr txBox="1"/>
          <p:nvPr/>
        </p:nvSpPr>
        <p:spPr>
          <a:xfrm>
            <a:off x="109638" y="3921323"/>
            <a:ext cx="379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Example: moving average with 3-size window</a:t>
            </a:r>
          </a:p>
        </p:txBody>
      </p:sp>
    </p:spTree>
    <p:extLst>
      <p:ext uri="{BB962C8B-B14F-4D97-AF65-F5344CB8AC3E}">
        <p14:creationId xmlns:p14="http://schemas.microsoft.com/office/powerpoint/2010/main" val="30612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 so that a good point with noise is likely (e.g., </a:t>
            </a:r>
            <a:r>
              <a:rPr lang="en-US" sz="1500" dirty="0" err="1"/>
              <a:t>prob</a:t>
            </a:r>
            <a:r>
              <a:rPr lang="en-US" sz="15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1981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273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5638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8324090" y="6550224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1803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90040-E771-2D9F-B93C-4F175F852F0F}"/>
              </a:ext>
            </a:extLst>
          </p:cNvPr>
          <p:cNvSpPr txBox="1"/>
          <p:nvPr/>
        </p:nvSpPr>
        <p:spPr>
          <a:xfrm>
            <a:off x="609600" y="565062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Advanced algorithms automatically find N and </a:t>
            </a:r>
            <a:r>
              <a:rPr lang="en-US" sz="2400" i="1" dirty="0">
                <a:sym typeface="Symbol" pitchFamily="18" charset="2"/>
              </a:rPr>
              <a:t>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</a:t>
            </a:r>
          </a:p>
          <a:p>
            <a:r>
              <a:rPr lang="en-US" sz="2800" dirty="0"/>
              <a:t>Advanced forms can automatically estimate thresholds and number of iterations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sz="2800" dirty="0"/>
              <a:t>Computational time grows quickly with fraction of outliers and number of parameters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CD08-09E2-8946-D7E9-8F5731DB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B049-7EA0-E56D-E79F-067C020D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C27-C227-2257-79FF-0D987C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76E3-21B1-4EFC-E7BE-4C48C583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Median and quantiles are robust to outliers, while mean/min/max aren’t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Outliers can be detected as low probability points, low density points, poorly compressible points, or through 2D visualizations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Least squares is not robust to outliers. Use RANSAC or IRLS or robust loss function instead.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D1C94-3415-3E20-1430-FACCE246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6" y="629240"/>
            <a:ext cx="3581400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3281E4-1A33-6E4C-BE7E-9EF9E8FB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65" y="2752766"/>
            <a:ext cx="3032674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9E51-FC5C-3EC3-4673-BFAE379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572000"/>
            <a:ext cx="2667000" cy="2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C9D7-6FD8-7B61-54ED-A9BEE20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4B55-40C4-1A30-7F0A-1DA8F88B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Reinforcement learning – by Josh Levine (your TA)</a:t>
            </a:r>
          </a:p>
        </p:txBody>
      </p:sp>
    </p:spTree>
    <p:extLst>
      <p:ext uri="{BB962C8B-B14F-4D97-AF65-F5344CB8AC3E}">
        <p14:creationId xmlns:p14="http://schemas.microsoft.com/office/powerpoint/2010/main" val="31859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Moving average is robust to random additive noise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Noisy signal = clean signal + noise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noise has zero mean, then it gets averaged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486400" y="6061393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+ 0.2 </a:t>
            </a:r>
            <a:r>
              <a:rPr lang="en-US" dirty="0" err="1"/>
              <a:t>stdev</a:t>
            </a:r>
            <a:r>
              <a:rPr lang="en-US" dirty="0"/>
              <a:t> noise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9F931A-7B53-9B1A-09E8-A4EB6E0E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75" y="1068586"/>
            <a:ext cx="6470787" cy="4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ACCE-BD27-E93C-CCF5-4088604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B2C4-DE4C-ADF4-3415-53E16675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133875"/>
            <a:ext cx="4068555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Moving average is not robust to outliers because these can pull the average far in one direction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2D94A8-FAFD-B995-ECD2-FF5982C7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55" y="990600"/>
            <a:ext cx="6629400" cy="49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3FD18-9FDA-8D9D-5FA2-269DBF106392}"/>
              </a:ext>
            </a:extLst>
          </p:cNvPr>
          <p:cNvSpPr txBox="1"/>
          <p:nvPr/>
        </p:nvSpPr>
        <p:spPr>
          <a:xfrm>
            <a:off x="5486400" y="6061393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w/ 5% outliers (replaced with 1)</a:t>
            </a:r>
          </a:p>
          <a:p>
            <a:r>
              <a:rPr lang="en-US" dirty="0"/>
              <a:t>11-element window for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5320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3D3D-A455-972D-A85E-ECC301DA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outliers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5E94-2A88-68AA-882A-7447380A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3340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Simple noise can sometimes lead to majorly wrong values</a:t>
            </a:r>
          </a:p>
          <a:p>
            <a:pPr lvl="1"/>
            <a:r>
              <a:rPr lang="en-US" dirty="0"/>
              <a:t>E.g. in estimating point clouds, slight errors in estimating corresponding pixels can lead to large errors in 3D point estimates</a:t>
            </a:r>
          </a:p>
          <a:p>
            <a:r>
              <a:rPr lang="en-US" dirty="0"/>
              <a:t>Data may have missing values that are filled with constants</a:t>
            </a:r>
          </a:p>
          <a:p>
            <a:pPr lvl="1"/>
            <a:r>
              <a:rPr lang="en-US" dirty="0"/>
              <a:t>E.g. unknown salaries may be filled with “0”</a:t>
            </a:r>
          </a:p>
          <a:p>
            <a:r>
              <a:rPr lang="en-US" dirty="0"/>
              <a:t>Data may have incorrectly entered values</a:t>
            </a:r>
          </a:p>
          <a:p>
            <a:pPr lvl="1"/>
            <a:r>
              <a:rPr lang="en-US" dirty="0"/>
              <a:t>E.g. some salaries are entered in thousands or some entries had typos</a:t>
            </a:r>
          </a:p>
          <a:p>
            <a:r>
              <a:rPr lang="en-US" dirty="0"/>
              <a:t>Naturally occurring processes are not fully modeled</a:t>
            </a:r>
          </a:p>
          <a:p>
            <a:pPr lvl="1"/>
            <a:r>
              <a:rPr lang="en-US" dirty="0"/>
              <a:t>E.g. stocks could split or merge, or a company could go bankrupt, leading to misleading or exceptional price changes</a:t>
            </a:r>
          </a:p>
          <a:p>
            <a:pPr lvl="1"/>
            <a:r>
              <a:rPr lang="en-US" dirty="0"/>
              <a:t>Sensors may be occasionally blocked by another object, or briefly output erroneous values</a:t>
            </a:r>
          </a:p>
          <a:p>
            <a:r>
              <a:rPr lang="en-US" dirty="0"/>
              <a:t>Values could be correct but non-representative</a:t>
            </a:r>
          </a:p>
          <a:p>
            <a:pPr lvl="1"/>
            <a:r>
              <a:rPr lang="en-US" dirty="0"/>
              <a:t>E.g. average net worth of Harvard drop-outs is very high due to Bill Gates ($110B), Mark Zuckerburg ($79B), and Bom Kim ($2.8B)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B7E2E-69E5-7241-E839-258B6A9F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66" y="1002323"/>
            <a:ext cx="4711772" cy="23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068A-4314-4042-51D5-60314713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is more robust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0D82-380B-7A2E-7D6F-383818CD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median: return median within each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7)=3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7) =2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96) = 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96) = 2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56BBC97-3BA6-F445-BC0C-9D1BD8649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74025"/>
              </p:ext>
            </p:extLst>
          </p:nvPr>
        </p:nvGraphicFramePr>
        <p:xfrm>
          <a:off x="5181600" y="1828800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D77DF3C-4A57-98BE-E51A-5C20A481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28283"/>
              </p:ext>
            </p:extLst>
          </p:nvPr>
        </p:nvGraphicFramePr>
        <p:xfrm>
          <a:off x="5181600" y="3558381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0D88A8-CCEA-1ED1-D8D6-0386F248A763}"/>
              </a:ext>
            </a:extLst>
          </p:cNvPr>
          <p:cNvSpPr txBox="1"/>
          <p:nvPr/>
        </p:nvSpPr>
        <p:spPr>
          <a:xfrm>
            <a:off x="9144000" y="46709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2       2      3</a:t>
            </a:r>
          </a:p>
        </p:txBody>
      </p:sp>
    </p:spTree>
    <p:extLst>
      <p:ext uri="{BB962C8B-B14F-4D97-AF65-F5344CB8AC3E}">
        <p14:creationId xmlns:p14="http://schemas.microsoft.com/office/powerpoint/2010/main" val="17253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956C-B591-858C-D207-7E920EF6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97A-9FC3-70AD-1C5C-EE97CAB7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9ACAAD5-EFB8-1C85-FC21-FA7158C2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31" y="1567656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26CB3D7-7C78-6020-A226-892789DF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1" y="1676400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D7333-5B3E-C4A4-A73A-F9E85061EEC7}"/>
              </a:ext>
            </a:extLst>
          </p:cNvPr>
          <p:cNvSpPr txBox="1"/>
          <p:nvPr/>
        </p:nvSpPr>
        <p:spPr>
          <a:xfrm>
            <a:off x="2209800" y="56289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143B5-933F-7F61-8196-E8D5DC15F68B}"/>
              </a:ext>
            </a:extLst>
          </p:cNvPr>
          <p:cNvSpPr txBox="1"/>
          <p:nvPr/>
        </p:nvSpPr>
        <p:spPr>
          <a:xfrm>
            <a:off x="8104763" y="557188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104303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6405-6601-2F34-D221-1432F19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79D5-C9D8-E134-8D77-D9325245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F8ABEC5-B66C-D16A-305F-8A9536D1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90" y="1799539"/>
            <a:ext cx="5839665" cy="43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607F0-9122-F243-EFDA-514819C936D5}"/>
              </a:ext>
            </a:extLst>
          </p:cNvPr>
          <p:cNvSpPr txBox="1"/>
          <p:nvPr/>
        </p:nvSpPr>
        <p:spPr>
          <a:xfrm>
            <a:off x="7543800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 outlier noise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2430493-A41A-0026-F5E0-22D4EDC9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5" y="1981200"/>
            <a:ext cx="5478590" cy="40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C6A30-7510-E8B5-EBB9-7835A5432C16}"/>
              </a:ext>
            </a:extLst>
          </p:cNvPr>
          <p:cNvSpPr txBox="1"/>
          <p:nvPr/>
        </p:nvSpPr>
        <p:spPr>
          <a:xfrm>
            <a:off x="1723774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373474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144675</TotalTime>
  <Words>2137</Words>
  <Application>Microsoft Office PowerPoint</Application>
  <PresentationFormat>Widescreen</PresentationFormat>
  <Paragraphs>414</Paragraphs>
  <Slides>34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Futura Bk BT</vt:lpstr>
      <vt:lpstr>Times New Roman</vt:lpstr>
      <vt:lpstr>Office Theme</vt:lpstr>
      <vt:lpstr>Equation</vt:lpstr>
      <vt:lpstr>Outliers and Robust Estimation </vt:lpstr>
      <vt:lpstr>This class: Robust Estimation</vt:lpstr>
      <vt:lpstr>Moving average</vt:lpstr>
      <vt:lpstr>Moving average</vt:lpstr>
      <vt:lpstr>Moving average</vt:lpstr>
      <vt:lpstr>Why are outliers common?</vt:lpstr>
      <vt:lpstr>Median is more robust</vt:lpstr>
      <vt:lpstr>Moving median vs. moving mean</vt:lpstr>
      <vt:lpstr>Moving median vs. moving mean</vt:lpstr>
      <vt:lpstr>Robust Min and Max Estimation</vt:lpstr>
      <vt:lpstr>Robust Min and Max in clean data</vt:lpstr>
      <vt:lpstr>Percentiles give consistent under-estimate of range when data is clean. Can we correct for this?</vt:lpstr>
      <vt:lpstr>Robust Min and Max, Corrected</vt:lpstr>
      <vt:lpstr>Detecting outliers</vt:lpstr>
      <vt:lpstr>Detecting outliers: low probability data points</vt:lpstr>
      <vt:lpstr>Detect outliers: PCA Reconstruction Error</vt:lpstr>
      <vt:lpstr>Detect outliers: UMAP Embedding</vt:lpstr>
      <vt:lpstr>Identifying outliers based on density</vt:lpstr>
      <vt:lpstr>2 minute break</vt:lpstr>
      <vt:lpstr>Robust estimation</vt:lpstr>
      <vt:lpstr>Least squares line fitting</vt:lpstr>
      <vt:lpstr>Robust least squares (to deal with outliers)</vt:lpstr>
      <vt:lpstr>Robust Estimator </vt:lpstr>
      <vt:lpstr>Iteratively Reweighted Least Squares (IRLS)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Matlab demo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366</cp:revision>
  <cp:lastPrinted>2023-04-06T14:09:52Z</cp:lastPrinted>
  <dcterms:created xsi:type="dcterms:W3CDTF">2009-12-16T02:55:56Z</dcterms:created>
  <dcterms:modified xsi:type="dcterms:W3CDTF">2023-04-18T04:01:06Z</dcterms:modified>
</cp:coreProperties>
</file>