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1057" r:id="rId3"/>
    <p:sldId id="278" r:id="rId4"/>
    <p:sldId id="1036" r:id="rId5"/>
    <p:sldId id="1058" r:id="rId6"/>
    <p:sldId id="1037" r:id="rId7"/>
    <p:sldId id="1039" r:id="rId8"/>
    <p:sldId id="1040" r:id="rId9"/>
    <p:sldId id="1041" r:id="rId10"/>
    <p:sldId id="1042" r:id="rId11"/>
    <p:sldId id="1038" r:id="rId12"/>
    <p:sldId id="1043" r:id="rId13"/>
    <p:sldId id="1046" r:id="rId14"/>
    <p:sldId id="1050" r:id="rId15"/>
    <p:sldId id="1047" r:id="rId16"/>
    <p:sldId id="1048" r:id="rId17"/>
    <p:sldId id="1049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1045" r:id="rId30"/>
    <p:sldId id="310" r:id="rId31"/>
    <p:sldId id="311" r:id="rId32"/>
    <p:sldId id="312" r:id="rId33"/>
    <p:sldId id="1052" r:id="rId34"/>
    <p:sldId id="1060" r:id="rId35"/>
    <p:sldId id="1061" r:id="rId36"/>
    <p:sldId id="1062" r:id="rId37"/>
    <p:sldId id="1053" r:id="rId38"/>
    <p:sldId id="1054" r:id="rId39"/>
    <p:sldId id="1055" r:id="rId40"/>
    <p:sldId id="1051" r:id="rId41"/>
    <p:sldId id="1056" r:id="rId42"/>
    <p:sldId id="1059" r:id="rId43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B8A1"/>
    <a:srgbClr val="64FFDA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3407" autoAdjust="0"/>
  </p:normalViewPr>
  <p:slideViewPr>
    <p:cSldViewPr>
      <p:cViewPr varScale="1">
        <p:scale>
          <a:sx n="77" d="100"/>
          <a:sy n="77" d="100"/>
        </p:scale>
        <p:origin x="336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040034110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RbYMJCXY07e3TaHfp7BaHUN5z99WUdXK?usp=shar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3.0579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econe.io/learn/bertopic/" TargetMode="External"/><Relationship Id="rId4" Type="http://schemas.openxmlformats.org/officeDocument/2006/relationships/hyperlink" Target="https://maartengr.github.io/BERTopic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https://topicmodels.west.uni-koblenz.de/ckling/tmt/svd_ap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Topic Models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A6FD2825-BE86-08FE-3E72-9C5CFD811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3" y="0"/>
            <a:ext cx="650350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5DE13-848E-FE6E-EEB3-D890E5FB1652}"/>
              </a:ext>
            </a:extLst>
          </p:cNvPr>
          <p:cNvSpPr txBox="1"/>
          <p:nvPr/>
        </p:nvSpPr>
        <p:spPr>
          <a:xfrm>
            <a:off x="6477000" y="651944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8ADB-80D9-0D7D-554A-0E155EAE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LSA to identify synonyms (similar terms)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8A8F575-6FE1-FEB1-F898-8EA5453F9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3" y="1219200"/>
            <a:ext cx="5525411" cy="5135563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DB29A8A-39AD-5785-9481-0F3F47AE5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9D3FD-218F-F744-902C-7F6C03A459C2}"/>
              </a:ext>
            </a:extLst>
          </p:cNvPr>
          <p:cNvSpPr txBox="1"/>
          <p:nvPr/>
        </p:nvSpPr>
        <p:spPr>
          <a:xfrm>
            <a:off x="131860" y="6608980"/>
            <a:ext cx="60946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https://www.pnas.org/doi/10.1073/pnas.0400341101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39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4FEE-D581-7FF9-6D35-F2D1E77E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LSA to organize science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99D4-2F20-8791-4B18-C823490B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5CA50-3203-8364-F168-E6139A00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3498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8467-653F-6F33-2C0B-9FC9E8E5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article relationships with LSA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692AB1-35D6-5A3B-86E2-C9869364B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1114839"/>
            <a:ext cx="3492047" cy="279687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405497-AF8D-5A20-B166-BD0043FC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4124901" cy="4810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B5641E-42DC-B83A-4CF0-EF00735D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14800"/>
            <a:ext cx="3123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D60D-1EE4-B07F-2668-10C2D1B5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LDA: Latent Dirichlet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0327-3653-8C32-AD11-B8F5B0C6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Models document as composed of a set of topics, each of which has a distribution of words</a:t>
            </a:r>
          </a:p>
          <a:p>
            <a:endParaRPr lang="en-US" dirty="0"/>
          </a:p>
          <a:p>
            <a:r>
              <a:rPr lang="en-US" dirty="0"/>
              <a:t>Word order is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345486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403C-77A4-286D-A330-3EEE09A4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previously the “Bad Annotator”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EC15-9159-F283-F397-09747407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Good annotators provide consistent scores for a given image; bad annotators assign random scores</a:t>
            </a:r>
          </a:p>
          <a:p>
            <a:endParaRPr lang="en-US" dirty="0"/>
          </a:p>
          <a:p>
            <a:r>
              <a:rPr lang="en-US" dirty="0"/>
              <a:t>We can view this as a generative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Generate a good or bad annotator with some probability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That annotator then generates a score for each image, where good annotator’s score is according to that image’s good score distribution, and bad annotator’s score is uniform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dirty="0"/>
              <a:t>We solved for the parameters (P(good), P(</a:t>
            </a:r>
            <a:r>
              <a:rPr lang="en-US" dirty="0" err="1"/>
              <a:t>score|good</a:t>
            </a:r>
            <a:r>
              <a:rPr lang="en-US" dirty="0"/>
              <a:t>, image), P(</a:t>
            </a:r>
            <a:r>
              <a:rPr lang="en-US" dirty="0" err="1"/>
              <a:t>score|bad</a:t>
            </a:r>
            <a:r>
              <a:rPr lang="en-US" dirty="0"/>
              <a:t>)) using the EM Algorithm</a:t>
            </a:r>
          </a:p>
        </p:txBody>
      </p:sp>
    </p:spTree>
    <p:extLst>
      <p:ext uri="{BB962C8B-B14F-4D97-AF65-F5344CB8AC3E}">
        <p14:creationId xmlns:p14="http://schemas.microsoft.com/office/powerpoint/2010/main" val="385776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689A-BD4E-2C00-006F-2CB08ABC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Dirichlet-Multinomial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EEDEE-BAF1-A11E-1C4B-DB0BA6133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743200"/>
                <a:ext cx="10972800" cy="383780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E.g.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hello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multinomial has a probability for each possible discrete value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E.g. “is” is more likely that “hello”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 Dirichlet is a distribution of multinomials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E.g., for one distribution, “computer” and “hardware” may both be somewhat likely, while for another “elbow” and “forearm” are both likely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EEDEE-BAF1-A11E-1C4B-DB0BA6133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743200"/>
                <a:ext cx="10972800" cy="3837801"/>
              </a:xfrm>
              <a:blipFill>
                <a:blip r:embed="rId2"/>
                <a:stretch>
                  <a:fillRect l="-722" t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6F94ACC-2B54-A859-66B1-8AF550B3385F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Fig: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00DAD-E078-E9A6-E580-A3823357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32933"/>
            <a:ext cx="748298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1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7463-627B-D99E-9760-AE85C974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Dirichlet-Multinomial Mixture Model (aka 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D715-04A6-DAE5-F4B2-D3D9D082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80033"/>
            <a:ext cx="10972800" cy="2646130"/>
          </a:xfrm>
        </p:spPr>
        <p:txBody>
          <a:bodyPr/>
          <a:lstStyle/>
          <a:p>
            <a:r>
              <a:rPr lang="en-US" dirty="0"/>
              <a:t>Each document has a topic, according to a topic distribution</a:t>
            </a:r>
          </a:p>
          <a:p>
            <a:r>
              <a:rPr lang="en-US" dirty="0"/>
              <a:t>Then, words are generated, according to a topic-specific word distribution</a:t>
            </a:r>
          </a:p>
          <a:p>
            <a:pPr lvl="1"/>
            <a:r>
              <a:rPr lang="en-US" dirty="0"/>
              <a:t>These word distributions can have a Dirichlet prior, which indicates how diverse the distributions are likely to 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2601C-79DE-A2A8-24A9-CF9E1614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52119"/>
            <a:ext cx="7449424" cy="2290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2371C-0527-3F4D-F3C3-9C7C99B8A968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Fig: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CB84-07C6-55BA-9499-B81DB748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Allocation (LDA) – an “admixture”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3549-EEFB-074D-322B-77EA9973D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document has a distribution of topics</a:t>
            </a:r>
          </a:p>
          <a:p>
            <a:r>
              <a:rPr lang="en-US" dirty="0"/>
              <a:t>Each word is sampled by generating a topic, and then generating a word from the topic-specific word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8CDAA-D9DC-B41A-2C68-B8CC84B3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96285"/>
            <a:ext cx="7717872" cy="23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0" name="Picture 8029">
            <a:extLst>
              <a:ext uri="{FF2B5EF4-FFF2-40B4-BE49-F238E27FC236}">
                <a16:creationId xmlns:a16="http://schemas.microsoft.com/office/drawing/2014/main" id="{44BB2AB9-74B8-A609-E358-E44EF17C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56" y="1345102"/>
            <a:ext cx="8894835" cy="318848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024" name="object 8024"/>
          <p:cNvSpPr txBox="1"/>
          <p:nvPr/>
        </p:nvSpPr>
        <p:spPr>
          <a:xfrm>
            <a:off x="5260411" y="1380939"/>
            <a:ext cx="1301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β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025" name="object 8025"/>
          <p:cNvSpPr txBox="1"/>
          <p:nvPr/>
        </p:nvSpPr>
        <p:spPr>
          <a:xfrm>
            <a:off x="2402839" y="4547033"/>
            <a:ext cx="7291070" cy="196848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232410">
              <a:lnSpc>
                <a:spcPts val="2900"/>
              </a:lnSpc>
              <a:spcBef>
                <a:spcPts val="350"/>
              </a:spcBef>
            </a:pPr>
            <a:r>
              <a:rPr sz="2700" dirty="0">
                <a:latin typeface="Candara"/>
                <a:cs typeface="Candara"/>
              </a:rPr>
              <a:t>The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generative story</a:t>
            </a:r>
            <a:r>
              <a:rPr sz="2700" b="1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begins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with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only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 </a:t>
            </a:r>
            <a:r>
              <a:rPr sz="2700" b="1" spc="-10" dirty="0">
                <a:latin typeface="Candara"/>
                <a:cs typeface="Candara"/>
              </a:rPr>
              <a:t>Dirichlet </a:t>
            </a:r>
            <a:r>
              <a:rPr sz="2700" b="1" dirty="0">
                <a:latin typeface="Candara"/>
                <a:cs typeface="Candara"/>
              </a:rPr>
              <a:t>prior</a:t>
            </a:r>
            <a:r>
              <a:rPr sz="2700" b="1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over the </a:t>
            </a:r>
            <a:r>
              <a:rPr sz="2700" spc="-10" dirty="0">
                <a:latin typeface="Candara"/>
                <a:cs typeface="Candara"/>
              </a:rPr>
              <a:t>topics</a:t>
            </a:r>
            <a:r>
              <a:rPr lang="en-US" sz="2700" spc="-10" dirty="0">
                <a:latin typeface="Candara"/>
                <a:cs typeface="Candara"/>
              </a:rPr>
              <a:t>, which can establish how concentrated the topics are likely to be</a:t>
            </a:r>
            <a:r>
              <a:rPr sz="2700" spc="-10" dirty="0">
                <a:latin typeface="Candara"/>
                <a:cs typeface="Candara"/>
              </a:rPr>
              <a:t>.</a:t>
            </a:r>
            <a:endParaRPr sz="2700" dirty="0">
              <a:latin typeface="Candara"/>
              <a:cs typeface="Candara"/>
            </a:endParaRPr>
          </a:p>
          <a:p>
            <a:pPr marL="12700">
              <a:lnSpc>
                <a:spcPts val="3045"/>
              </a:lnSpc>
              <a:spcBef>
                <a:spcPts val="265"/>
              </a:spcBef>
            </a:pPr>
            <a:r>
              <a:rPr sz="2700" dirty="0">
                <a:latin typeface="Candara"/>
                <a:cs typeface="Candara"/>
              </a:rPr>
              <a:t>Each</a:t>
            </a:r>
            <a:r>
              <a:rPr sz="2700" spc="-20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topic</a:t>
            </a:r>
            <a:r>
              <a:rPr sz="2700" b="1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is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deﬁned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</a:t>
            </a:r>
            <a:r>
              <a:rPr sz="2700" spc="-15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Multinomial</a:t>
            </a:r>
            <a:r>
              <a:rPr sz="2700" b="1" spc="-5" dirty="0">
                <a:latin typeface="Candara"/>
                <a:cs typeface="Candara"/>
              </a:rPr>
              <a:t> </a:t>
            </a:r>
            <a:r>
              <a:rPr sz="2700" b="1" spc="-10" dirty="0">
                <a:latin typeface="Candara"/>
                <a:cs typeface="Candara"/>
              </a:rPr>
              <a:t>distribution</a:t>
            </a:r>
            <a:endParaRPr sz="2700" dirty="0">
              <a:latin typeface="Candara"/>
              <a:cs typeface="Candara"/>
            </a:endParaRPr>
          </a:p>
          <a:p>
            <a:pPr marL="12700">
              <a:lnSpc>
                <a:spcPts val="3045"/>
              </a:lnSpc>
            </a:pPr>
            <a:r>
              <a:rPr sz="2700" dirty="0">
                <a:latin typeface="Candara"/>
                <a:cs typeface="Candara"/>
              </a:rPr>
              <a:t>over</a:t>
            </a:r>
            <a:r>
              <a:rPr sz="2700" spc="-2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the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vocabulary,</a:t>
            </a:r>
            <a:r>
              <a:rPr sz="2700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parameterized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by</a:t>
            </a:r>
            <a:r>
              <a:rPr sz="2700" spc="-10" dirty="0">
                <a:latin typeface="Candara"/>
                <a:cs typeface="Candara"/>
              </a:rPr>
              <a:t> </a:t>
            </a:r>
            <a:r>
              <a:rPr sz="2450" b="1" i="1" spc="-25" dirty="0">
                <a:latin typeface="Arial"/>
                <a:cs typeface="Arial"/>
              </a:rPr>
              <a:t>ϕ</a:t>
            </a:r>
            <a:r>
              <a:rPr sz="2700" b="1" spc="-37" baseline="-21604" dirty="0">
                <a:latin typeface="Garamond Bold"/>
                <a:cs typeface="Garamond Bold"/>
              </a:rPr>
              <a:t>k</a:t>
            </a:r>
            <a:endParaRPr sz="2700" baseline="-21604" dirty="0">
              <a:latin typeface="Garamond Bold"/>
              <a:cs typeface="Garamond Bold"/>
            </a:endParaRPr>
          </a:p>
        </p:txBody>
      </p:sp>
      <p:sp>
        <p:nvSpPr>
          <p:cNvPr id="8026" name="object 8026"/>
          <p:cNvSpPr txBox="1"/>
          <p:nvPr/>
        </p:nvSpPr>
        <p:spPr>
          <a:xfrm>
            <a:off x="2059939" y="4563106"/>
            <a:ext cx="14605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027" name="object 8027"/>
          <p:cNvSpPr txBox="1"/>
          <p:nvPr/>
        </p:nvSpPr>
        <p:spPr>
          <a:xfrm>
            <a:off x="2059939" y="5715000"/>
            <a:ext cx="14605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700" dirty="0">
                <a:latin typeface="Arial"/>
                <a:cs typeface="Arial"/>
              </a:rPr>
              <a:t>•</a:t>
            </a:r>
          </a:p>
        </p:txBody>
      </p:sp>
      <p:sp>
        <p:nvSpPr>
          <p:cNvPr id="8029" name="TextBox 8028">
            <a:extLst>
              <a:ext uri="{FF2B5EF4-FFF2-40B4-BE49-F238E27FC236}">
                <a16:creationId xmlns:a16="http://schemas.microsoft.com/office/drawing/2014/main" id="{83EF5B24-CBB8-FF59-0A54-A454B4B6829E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37172" y="2386237"/>
            <a:ext cx="2984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1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4899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2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1248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3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7902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4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2853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5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27803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6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8032" name="object 8032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034" name="object 8034"/>
          <p:cNvSpPr txBox="1"/>
          <p:nvPr/>
        </p:nvSpPr>
        <p:spPr>
          <a:xfrm>
            <a:off x="2402839" y="4547033"/>
            <a:ext cx="7291070" cy="159659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232410">
              <a:lnSpc>
                <a:spcPts val="2900"/>
              </a:lnSpc>
              <a:spcBef>
                <a:spcPts val="350"/>
              </a:spcBef>
            </a:pPr>
            <a:r>
              <a:rPr sz="2700" dirty="0">
                <a:latin typeface="Candara"/>
                <a:cs typeface="Candara"/>
              </a:rPr>
              <a:t>The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generative story</a:t>
            </a:r>
            <a:r>
              <a:rPr sz="2700" b="1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begins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with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only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 </a:t>
            </a:r>
            <a:r>
              <a:rPr sz="2700" b="1" spc="-10" dirty="0">
                <a:latin typeface="Candara"/>
                <a:cs typeface="Candara"/>
              </a:rPr>
              <a:t>Dirichlet </a:t>
            </a:r>
            <a:r>
              <a:rPr sz="2700" b="1" dirty="0">
                <a:latin typeface="Candara"/>
                <a:cs typeface="Candara"/>
              </a:rPr>
              <a:t>prior</a:t>
            </a:r>
            <a:r>
              <a:rPr sz="2700" b="1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over the </a:t>
            </a:r>
            <a:r>
              <a:rPr sz="2700" spc="-10" dirty="0">
                <a:latin typeface="Candara"/>
                <a:cs typeface="Candara"/>
              </a:rPr>
              <a:t>topics.</a:t>
            </a:r>
            <a:endParaRPr sz="2700">
              <a:latin typeface="Candara"/>
              <a:cs typeface="Candara"/>
            </a:endParaRPr>
          </a:p>
          <a:p>
            <a:pPr marL="12700">
              <a:lnSpc>
                <a:spcPts val="3045"/>
              </a:lnSpc>
              <a:spcBef>
                <a:spcPts val="265"/>
              </a:spcBef>
            </a:pPr>
            <a:r>
              <a:rPr sz="2700" dirty="0">
                <a:latin typeface="Candara"/>
                <a:cs typeface="Candara"/>
              </a:rPr>
              <a:t>Each</a:t>
            </a:r>
            <a:r>
              <a:rPr sz="2700" spc="-20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topic</a:t>
            </a:r>
            <a:r>
              <a:rPr sz="2700" b="1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is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deﬁned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as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a</a:t>
            </a:r>
            <a:r>
              <a:rPr sz="2700" spc="-15" dirty="0">
                <a:latin typeface="Candara"/>
                <a:cs typeface="Candara"/>
              </a:rPr>
              <a:t> </a:t>
            </a:r>
            <a:r>
              <a:rPr sz="2700" b="1" dirty="0">
                <a:latin typeface="Candara"/>
                <a:cs typeface="Candara"/>
              </a:rPr>
              <a:t>Multinomial</a:t>
            </a:r>
            <a:r>
              <a:rPr sz="2700" b="1" spc="-5" dirty="0">
                <a:latin typeface="Candara"/>
                <a:cs typeface="Candara"/>
              </a:rPr>
              <a:t> </a:t>
            </a:r>
            <a:r>
              <a:rPr sz="2700" b="1" spc="-10" dirty="0">
                <a:latin typeface="Candara"/>
                <a:cs typeface="Candara"/>
              </a:rPr>
              <a:t>distribution</a:t>
            </a:r>
            <a:endParaRPr sz="2700">
              <a:latin typeface="Candara"/>
              <a:cs typeface="Candara"/>
            </a:endParaRPr>
          </a:p>
          <a:p>
            <a:pPr marL="12700">
              <a:lnSpc>
                <a:spcPts val="3045"/>
              </a:lnSpc>
            </a:pPr>
            <a:r>
              <a:rPr sz="2700" dirty="0">
                <a:latin typeface="Candara"/>
                <a:cs typeface="Candara"/>
              </a:rPr>
              <a:t>over</a:t>
            </a:r>
            <a:r>
              <a:rPr sz="2700" spc="-2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the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vocabulary,</a:t>
            </a:r>
            <a:r>
              <a:rPr sz="2700" spc="-10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parameterized</a:t>
            </a:r>
            <a:r>
              <a:rPr sz="2700" spc="-5" dirty="0">
                <a:latin typeface="Candara"/>
                <a:cs typeface="Candara"/>
              </a:rPr>
              <a:t> </a:t>
            </a:r>
            <a:r>
              <a:rPr sz="2700" dirty="0">
                <a:latin typeface="Candara"/>
                <a:cs typeface="Candara"/>
              </a:rPr>
              <a:t>by</a:t>
            </a:r>
            <a:r>
              <a:rPr sz="2700" spc="-10" dirty="0">
                <a:latin typeface="Candara"/>
                <a:cs typeface="Candara"/>
              </a:rPr>
              <a:t> </a:t>
            </a:r>
            <a:r>
              <a:rPr sz="2450" b="1" i="1" spc="-25" dirty="0">
                <a:latin typeface="Arial"/>
                <a:cs typeface="Arial"/>
              </a:rPr>
              <a:t>ϕ</a:t>
            </a:r>
            <a:r>
              <a:rPr sz="2700" b="1" spc="-37" baseline="-21604" dirty="0">
                <a:latin typeface="Garamond Bold"/>
                <a:cs typeface="Garamond Bold"/>
              </a:rPr>
              <a:t>k</a:t>
            </a:r>
            <a:endParaRPr sz="2700" baseline="-21604">
              <a:latin typeface="Garamond Bold"/>
              <a:cs typeface="Garamond Bold"/>
            </a:endParaRPr>
          </a:p>
        </p:txBody>
      </p:sp>
      <p:sp>
        <p:nvSpPr>
          <p:cNvPr id="8035" name="object 8035"/>
          <p:cNvSpPr txBox="1"/>
          <p:nvPr/>
        </p:nvSpPr>
        <p:spPr>
          <a:xfrm>
            <a:off x="2059939" y="4563106"/>
            <a:ext cx="14605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036" name="object 8036"/>
          <p:cNvSpPr txBox="1"/>
          <p:nvPr/>
        </p:nvSpPr>
        <p:spPr>
          <a:xfrm>
            <a:off x="2059939" y="5382000"/>
            <a:ext cx="14605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033" name="object 8033"/>
          <p:cNvSpPr txBox="1"/>
          <p:nvPr/>
        </p:nvSpPr>
        <p:spPr>
          <a:xfrm>
            <a:off x="5260411" y="1380939"/>
            <a:ext cx="1301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β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038" name="TextBox 8037">
            <a:extLst>
              <a:ext uri="{FF2B5EF4-FFF2-40B4-BE49-F238E27FC236}">
                <a16:creationId xmlns:a16="http://schemas.microsoft.com/office/drawing/2014/main" id="{F7B67289-9F57-66C3-9D70-639AFBA047FE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039" name="Picture 8038">
            <a:extLst>
              <a:ext uri="{FF2B5EF4-FFF2-40B4-BE49-F238E27FC236}">
                <a16:creationId xmlns:a16="http://schemas.microsoft.com/office/drawing/2014/main" id="{4BC9B69D-F9B3-56B9-8ED5-923848D5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56" y="1345102"/>
            <a:ext cx="8894835" cy="3188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0728-A185-2692-610D-A212D664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B585A-7D45-2131-E204-7AC4ECE0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finds the linear basis projection that maximizes variance</a:t>
            </a:r>
          </a:p>
          <a:p>
            <a:r>
              <a:rPr lang="en-US" dirty="0"/>
              <a:t>UMAP solves for an embedding that preserves local and, to some extent, global structure of samples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might PCA be a better choice than UMAP?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might UMAP be a better choice than PCA?</a:t>
            </a:r>
          </a:p>
        </p:txBody>
      </p:sp>
    </p:spTree>
    <p:extLst>
      <p:ext uri="{BB962C8B-B14F-4D97-AF65-F5344CB8AC3E}">
        <p14:creationId xmlns:p14="http://schemas.microsoft.com/office/powerpoint/2010/main" val="54991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39" y="4564914"/>
            <a:ext cx="70510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ndara"/>
                <a:cs typeface="Candara"/>
              </a:rPr>
              <a:t>A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topic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visualized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as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its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b="1" dirty="0">
                <a:latin typeface="Candara"/>
                <a:cs typeface="Candara"/>
              </a:rPr>
              <a:t>high</a:t>
            </a:r>
            <a:r>
              <a:rPr sz="3000" b="1" spc="-5" dirty="0">
                <a:latin typeface="Candara"/>
                <a:cs typeface="Candara"/>
              </a:rPr>
              <a:t> </a:t>
            </a:r>
            <a:r>
              <a:rPr sz="3000" b="1" spc="-10" dirty="0">
                <a:latin typeface="Candara"/>
                <a:cs typeface="Candara"/>
              </a:rPr>
              <a:t>probability words</a:t>
            </a:r>
            <a:r>
              <a:rPr sz="3000" spc="-10" dirty="0">
                <a:latin typeface="Candara"/>
                <a:cs typeface="Candara"/>
              </a:rPr>
              <a:t>.</a:t>
            </a:r>
            <a:endParaRPr sz="3000" dirty="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57856" y="2238876"/>
            <a:ext cx="8893175" cy="2293620"/>
            <a:chOff x="133855" y="2238876"/>
            <a:chExt cx="8893175" cy="2293620"/>
          </a:xfrm>
        </p:grpSpPr>
        <p:sp>
          <p:nvSpPr>
            <p:cNvPr id="5" name="object 5"/>
            <p:cNvSpPr/>
            <p:nvPr/>
          </p:nvSpPr>
          <p:spPr>
            <a:xfrm>
              <a:off x="4617886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731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421" y="2248663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399" y="0"/>
                  </a:moveTo>
                  <a:lnTo>
                    <a:pt x="0" y="0"/>
                  </a:lnTo>
                  <a:lnTo>
                    <a:pt x="0" y="2282064"/>
                  </a:lnTo>
                  <a:lnTo>
                    <a:pt x="1422399" y="2282064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8221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855" y="2249830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399" y="0"/>
                  </a:moveTo>
                  <a:lnTo>
                    <a:pt x="0" y="0"/>
                  </a:lnTo>
                  <a:lnTo>
                    <a:pt x="0" y="2282064"/>
                  </a:lnTo>
                  <a:lnTo>
                    <a:pt x="1422399" y="2282064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4631" y="2238876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3"/>
                  </a:lnTo>
                  <a:lnTo>
                    <a:pt x="1422400" y="2282063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37172" y="2386237"/>
            <a:ext cx="2984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1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4899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2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1248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3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7902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4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22853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5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7803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6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1518" y="2980433"/>
            <a:ext cx="13252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team,</a:t>
            </a:r>
            <a:r>
              <a:rPr sz="1600" spc="-10" dirty="0">
                <a:latin typeface="Calibri"/>
                <a:cs typeface="Calibri"/>
              </a:rPr>
              <a:t> season, </a:t>
            </a:r>
            <a:r>
              <a:rPr sz="1600" dirty="0">
                <a:latin typeface="Calibri"/>
                <a:cs typeface="Calibri"/>
              </a:rPr>
              <a:t>hockey,</a:t>
            </a:r>
            <a:r>
              <a:rPr sz="1600" spc="-10" dirty="0">
                <a:latin typeface="Calibri"/>
                <a:cs typeface="Calibri"/>
              </a:rPr>
              <a:t> player, </a:t>
            </a:r>
            <a:r>
              <a:rPr sz="1600" dirty="0">
                <a:latin typeface="Calibri"/>
                <a:cs typeface="Calibri"/>
              </a:rPr>
              <a:t>penguins,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ice, </a:t>
            </a:r>
            <a:r>
              <a:rPr sz="1600" spc="-10" dirty="0">
                <a:latin typeface="Calibri"/>
                <a:cs typeface="Calibri"/>
              </a:rPr>
              <a:t>canadiens, </a:t>
            </a:r>
            <a:r>
              <a:rPr sz="1600" dirty="0">
                <a:latin typeface="Calibri"/>
                <a:cs typeface="Calibri"/>
              </a:rPr>
              <a:t>puck,</a:t>
            </a:r>
            <a:r>
              <a:rPr sz="1600" spc="-10" dirty="0">
                <a:latin typeface="Calibri"/>
                <a:cs typeface="Calibri"/>
              </a:rPr>
              <a:t> montreal, </a:t>
            </a:r>
            <a:r>
              <a:rPr sz="1600" dirty="0">
                <a:latin typeface="Calibri"/>
                <a:cs typeface="Calibri"/>
              </a:rPr>
              <a:t>stanley,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134" name="object 8134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35" name="object 8135"/>
          <p:cNvSpPr txBox="1"/>
          <p:nvPr/>
        </p:nvSpPr>
        <p:spPr>
          <a:xfrm>
            <a:off x="5260411" y="1380939"/>
            <a:ext cx="1301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β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137" name="TextBox 8136">
            <a:extLst>
              <a:ext uri="{FF2B5EF4-FFF2-40B4-BE49-F238E27FC236}">
                <a16:creationId xmlns:a16="http://schemas.microsoft.com/office/drawing/2014/main" id="{5BE9EE49-3AEF-9EFE-DF12-BB287C25B468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254" name="Picture 16253">
            <a:extLst>
              <a:ext uri="{FF2B5EF4-FFF2-40B4-BE49-F238E27FC236}">
                <a16:creationId xmlns:a16="http://schemas.microsoft.com/office/drawing/2014/main" id="{C0CE2AA0-7C88-4336-7F87-DC9A7E6B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43" y="1330292"/>
            <a:ext cx="8132769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4550091"/>
            <a:ext cx="80435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97585" indent="-342265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ndara"/>
                <a:cs typeface="Candara"/>
              </a:rPr>
              <a:t>A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topic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visualized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as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its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b="1" dirty="0">
                <a:latin typeface="Candara"/>
                <a:cs typeface="Candara"/>
              </a:rPr>
              <a:t>high</a:t>
            </a:r>
            <a:r>
              <a:rPr sz="3000" b="1" spc="-5" dirty="0">
                <a:latin typeface="Candara"/>
                <a:cs typeface="Candara"/>
              </a:rPr>
              <a:t> </a:t>
            </a:r>
            <a:r>
              <a:rPr sz="3000" b="1" spc="-10" dirty="0">
                <a:latin typeface="Candara"/>
                <a:cs typeface="Candara"/>
              </a:rPr>
              <a:t>probability words</a:t>
            </a:r>
            <a:r>
              <a:rPr sz="3000" spc="-10" dirty="0">
                <a:latin typeface="Candara"/>
                <a:cs typeface="Candara"/>
              </a:rPr>
              <a:t>.</a:t>
            </a:r>
            <a:endParaRPr sz="3000">
              <a:latin typeface="Candara"/>
              <a:cs typeface="Candara"/>
            </a:endParaRPr>
          </a:p>
          <a:p>
            <a:pPr marL="354965" indent="-342265"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ndara"/>
                <a:cs typeface="Candara"/>
              </a:rPr>
              <a:t>A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pedagogical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b="1" dirty="0">
                <a:latin typeface="Candara"/>
                <a:cs typeface="Candara"/>
              </a:rPr>
              <a:t>label</a:t>
            </a:r>
            <a:r>
              <a:rPr sz="3000" b="1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is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used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to identify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the </a:t>
            </a:r>
            <a:r>
              <a:rPr sz="3000" spc="-10" dirty="0">
                <a:latin typeface="Candara"/>
                <a:cs typeface="Candara"/>
              </a:rPr>
              <a:t>topic.</a:t>
            </a:r>
            <a:endParaRPr sz="3000" dirty="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57856" y="2238876"/>
            <a:ext cx="8893175" cy="2293620"/>
            <a:chOff x="133855" y="2238876"/>
            <a:chExt cx="8893175" cy="2293620"/>
          </a:xfrm>
        </p:grpSpPr>
        <p:sp>
          <p:nvSpPr>
            <p:cNvPr id="5" name="object 5"/>
            <p:cNvSpPr/>
            <p:nvPr/>
          </p:nvSpPr>
          <p:spPr>
            <a:xfrm>
              <a:off x="4617886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731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421" y="2248663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399" y="0"/>
                  </a:moveTo>
                  <a:lnTo>
                    <a:pt x="0" y="0"/>
                  </a:lnTo>
                  <a:lnTo>
                    <a:pt x="0" y="2282064"/>
                  </a:lnTo>
                  <a:lnTo>
                    <a:pt x="1422399" y="2282064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8221" y="2249831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2"/>
                  </a:lnTo>
                  <a:lnTo>
                    <a:pt x="1422400" y="2282062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855" y="2249830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399" y="0"/>
                  </a:moveTo>
                  <a:lnTo>
                    <a:pt x="0" y="0"/>
                  </a:lnTo>
                  <a:lnTo>
                    <a:pt x="0" y="2282064"/>
                  </a:lnTo>
                  <a:lnTo>
                    <a:pt x="1422399" y="2282064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4631" y="2238876"/>
              <a:ext cx="1422400" cy="2282190"/>
            </a:xfrm>
            <a:custGeom>
              <a:avLst/>
              <a:gdLst/>
              <a:ahLst/>
              <a:cxnLst/>
              <a:rect l="l" t="t" r="r" b="b"/>
              <a:pathLst>
                <a:path w="1422400" h="2282190">
                  <a:moveTo>
                    <a:pt x="1422400" y="0"/>
                  </a:moveTo>
                  <a:lnTo>
                    <a:pt x="0" y="0"/>
                  </a:lnTo>
                  <a:lnTo>
                    <a:pt x="0" y="2282063"/>
                  </a:lnTo>
                  <a:lnTo>
                    <a:pt x="1422400" y="2282063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37172" y="2386237"/>
            <a:ext cx="2984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1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4899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2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1248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3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7902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4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22853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5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7803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6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1518" y="2498453"/>
            <a:ext cx="1325245" cy="19710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73050">
              <a:spcBef>
                <a:spcPts val="965"/>
              </a:spcBef>
            </a:pPr>
            <a:r>
              <a:rPr spc="-10" dirty="0">
                <a:latin typeface="Calibri"/>
                <a:cs typeface="Calibri"/>
              </a:rPr>
              <a:t>{hockey}</a:t>
            </a:r>
            <a:endParaRPr>
              <a:latin typeface="Calibri"/>
              <a:cs typeface="Calibri"/>
            </a:endParaRPr>
          </a:p>
          <a:p>
            <a:pPr marL="12700" marR="5080">
              <a:spcBef>
                <a:spcPts val="770"/>
              </a:spcBef>
            </a:pPr>
            <a:r>
              <a:rPr sz="1600" dirty="0">
                <a:latin typeface="Calibri"/>
                <a:cs typeface="Calibri"/>
              </a:rPr>
              <a:t>team,</a:t>
            </a:r>
            <a:r>
              <a:rPr sz="1600" spc="-10" dirty="0">
                <a:latin typeface="Calibri"/>
                <a:cs typeface="Calibri"/>
              </a:rPr>
              <a:t> season, </a:t>
            </a:r>
            <a:r>
              <a:rPr sz="1600" dirty="0">
                <a:latin typeface="Calibri"/>
                <a:cs typeface="Calibri"/>
              </a:rPr>
              <a:t>hockey,</a:t>
            </a:r>
            <a:r>
              <a:rPr sz="1600" spc="-10" dirty="0">
                <a:latin typeface="Calibri"/>
                <a:cs typeface="Calibri"/>
              </a:rPr>
              <a:t> player, </a:t>
            </a:r>
            <a:r>
              <a:rPr sz="1600" dirty="0">
                <a:latin typeface="Calibri"/>
                <a:cs typeface="Calibri"/>
              </a:rPr>
              <a:t>penguins,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ice, </a:t>
            </a:r>
            <a:r>
              <a:rPr sz="1600" spc="-10" dirty="0">
                <a:latin typeface="Calibri"/>
                <a:cs typeface="Calibri"/>
              </a:rPr>
              <a:t>canadiens, </a:t>
            </a:r>
            <a:r>
              <a:rPr sz="1600" dirty="0">
                <a:latin typeface="Calibri"/>
                <a:cs typeface="Calibri"/>
              </a:rPr>
              <a:t>puck,</a:t>
            </a:r>
            <a:r>
              <a:rPr sz="1600" spc="-10" dirty="0">
                <a:latin typeface="Calibri"/>
                <a:cs typeface="Calibri"/>
              </a:rPr>
              <a:t> montreal, </a:t>
            </a:r>
            <a:r>
              <a:rPr sz="1600" dirty="0">
                <a:latin typeface="Calibri"/>
                <a:cs typeface="Calibri"/>
              </a:rPr>
              <a:t>stanley,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134" name="object 8134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35" name="object 8135"/>
          <p:cNvSpPr txBox="1"/>
          <p:nvPr/>
        </p:nvSpPr>
        <p:spPr>
          <a:xfrm>
            <a:off x="5260411" y="1380939"/>
            <a:ext cx="1301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β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137" name="TextBox 8136">
            <a:extLst>
              <a:ext uri="{FF2B5EF4-FFF2-40B4-BE49-F238E27FC236}">
                <a16:creationId xmlns:a16="http://schemas.microsoft.com/office/drawing/2014/main" id="{1DFBC2BD-EFA6-95EA-1F39-A2F37B3D26EF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38" name="Picture 8137">
            <a:extLst>
              <a:ext uri="{FF2B5EF4-FFF2-40B4-BE49-F238E27FC236}">
                <a16:creationId xmlns:a16="http://schemas.microsoft.com/office/drawing/2014/main" id="{F0D578C3-385F-ECFC-9317-9FC47A08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92" y="1336654"/>
            <a:ext cx="8132769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4522920"/>
            <a:ext cx="8043545" cy="14986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4965" marR="1078230" indent="-342265">
              <a:lnSpc>
                <a:spcPct val="1022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ndara"/>
                <a:cs typeface="Candara"/>
              </a:rPr>
              <a:t>A</a:t>
            </a:r>
            <a:r>
              <a:rPr sz="3000" spc="-1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topic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visualized as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its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high </a:t>
            </a:r>
            <a:r>
              <a:rPr sz="3000" spc="-10" dirty="0">
                <a:latin typeface="Candara"/>
                <a:cs typeface="Candara"/>
              </a:rPr>
              <a:t>probability words.</a:t>
            </a:r>
            <a:endParaRPr sz="3000">
              <a:latin typeface="Candara"/>
              <a:cs typeface="Candara"/>
            </a:endParaRPr>
          </a:p>
          <a:p>
            <a:pPr marL="354965" indent="-342265"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ndara"/>
                <a:cs typeface="Candara"/>
              </a:rPr>
              <a:t>A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pedagogical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b="1" dirty="0">
                <a:latin typeface="Candara"/>
                <a:cs typeface="Candara"/>
              </a:rPr>
              <a:t>label</a:t>
            </a:r>
            <a:r>
              <a:rPr sz="3000" b="1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is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used</a:t>
            </a:r>
            <a:r>
              <a:rPr sz="3000" spc="-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to identify</a:t>
            </a:r>
            <a:r>
              <a:rPr sz="3000" spc="-10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the </a:t>
            </a:r>
            <a:r>
              <a:rPr sz="3000" spc="-10" dirty="0">
                <a:latin typeface="Candara"/>
                <a:cs typeface="Candara"/>
              </a:rPr>
              <a:t>topic.</a:t>
            </a:r>
            <a:endParaRPr sz="300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57856" y="2238877"/>
            <a:ext cx="8893175" cy="826135"/>
            <a:chOff x="133855" y="2238876"/>
            <a:chExt cx="8893175" cy="826135"/>
          </a:xfrm>
        </p:grpSpPr>
        <p:sp>
          <p:nvSpPr>
            <p:cNvPr id="5" name="object 5"/>
            <p:cNvSpPr/>
            <p:nvPr/>
          </p:nvSpPr>
          <p:spPr>
            <a:xfrm>
              <a:off x="4617886" y="2249831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400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400" y="814708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731" y="2249831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400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400" y="814708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421" y="2248663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399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399" y="814708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8221" y="2249831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400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400" y="814708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855" y="2249830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399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399" y="814708"/>
                  </a:lnTo>
                  <a:lnTo>
                    <a:pt x="1422399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4631" y="2238876"/>
              <a:ext cx="1422400" cy="814705"/>
            </a:xfrm>
            <a:custGeom>
              <a:avLst/>
              <a:gdLst/>
              <a:ahLst/>
              <a:cxnLst/>
              <a:rect l="l" t="t" r="r" b="b"/>
              <a:pathLst>
                <a:path w="1422400" h="814705">
                  <a:moveTo>
                    <a:pt x="1422400" y="0"/>
                  </a:moveTo>
                  <a:lnTo>
                    <a:pt x="0" y="0"/>
                  </a:lnTo>
                  <a:lnTo>
                    <a:pt x="0" y="814708"/>
                  </a:lnTo>
                  <a:lnTo>
                    <a:pt x="1422400" y="814708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5919" y="2629490"/>
            <a:ext cx="140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{</a:t>
            </a:r>
            <a:r>
              <a:rPr sz="1700" dirty="0">
                <a:latin typeface="Calibri"/>
                <a:cs typeface="Calibri"/>
              </a:rPr>
              <a:t>Canadian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gov.</a:t>
            </a:r>
            <a:r>
              <a:rPr spc="-20" dirty="0">
                <a:latin typeface="Calibri"/>
                <a:cs typeface="Calibri"/>
              </a:rPr>
              <a:t>}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5960" y="2629490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{government}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2071" y="2629490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{hockey}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9835" y="2629490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{U.S.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gov.}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9260" y="2629490"/>
            <a:ext cx="93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{baseball}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31802" y="2629490"/>
            <a:ext cx="70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{Japan}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7172" y="2386237"/>
            <a:ext cx="2984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1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4899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2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1248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3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7902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4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2853" y="23608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5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27803" y="2386237"/>
            <a:ext cx="3098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spc="-25" dirty="0">
                <a:latin typeface="Arial"/>
                <a:cs typeface="Arial"/>
              </a:rPr>
              <a:t>ϕ</a:t>
            </a:r>
            <a:r>
              <a:rPr b="1" spc="-37" baseline="-20833" dirty="0">
                <a:latin typeface="Garamond Bold"/>
                <a:cs typeface="Garamond Bold"/>
              </a:rPr>
              <a:t>6</a:t>
            </a:r>
            <a:endParaRPr baseline="-20833">
              <a:latin typeface="Garamond Bold"/>
              <a:cs typeface="Garamond Bold"/>
            </a:endParaRPr>
          </a:p>
        </p:txBody>
      </p:sp>
      <p:sp>
        <p:nvSpPr>
          <p:cNvPr id="8138" name="object 8138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39" name="object 8139"/>
          <p:cNvSpPr txBox="1"/>
          <p:nvPr/>
        </p:nvSpPr>
        <p:spPr>
          <a:xfrm>
            <a:off x="5181672" y="1347919"/>
            <a:ext cx="1693545" cy="3847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β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154" name="TextBox 8153">
            <a:extLst>
              <a:ext uri="{FF2B5EF4-FFF2-40B4-BE49-F238E27FC236}">
                <a16:creationId xmlns:a16="http://schemas.microsoft.com/office/drawing/2014/main" id="{97835399-DB41-47F3-B008-772767CC44CB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55" name="Picture 8154">
            <a:extLst>
              <a:ext uri="{FF2B5EF4-FFF2-40B4-BE49-F238E27FC236}">
                <a16:creationId xmlns:a16="http://schemas.microsoft.com/office/drawing/2014/main" id="{BF930A11-EA8F-AE8E-7E31-F3852F10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70" y="1323277"/>
            <a:ext cx="8132769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3609096"/>
            <a:ext cx="3161665" cy="2847340"/>
            <a:chOff x="156800" y="3609096"/>
            <a:chExt cx="3161665" cy="2847340"/>
          </a:xfrm>
        </p:grpSpPr>
        <p:sp>
          <p:nvSpPr>
            <p:cNvPr id="10" name="object 10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62" y="3613858"/>
              <a:ext cx="3152140" cy="965200"/>
            </a:xfrm>
            <a:custGeom>
              <a:avLst/>
              <a:gdLst/>
              <a:ahLst/>
              <a:cxnLst/>
              <a:rect l="l" t="t" r="r" b="b"/>
              <a:pathLst>
                <a:path w="3152140" h="965200">
                  <a:moveTo>
                    <a:pt x="0" y="0"/>
                  </a:moveTo>
                  <a:lnTo>
                    <a:pt x="3151929" y="0"/>
                  </a:lnTo>
                  <a:lnTo>
                    <a:pt x="3151929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969254" y="3211903"/>
            <a:ext cx="2656205" cy="3244215"/>
            <a:chOff x="3445253" y="3211902"/>
            <a:chExt cx="2656205" cy="3244215"/>
          </a:xfrm>
        </p:grpSpPr>
        <p:sp>
          <p:nvSpPr>
            <p:cNvPr id="13" name="object 13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4250" y="3618642"/>
              <a:ext cx="2633345" cy="965200"/>
            </a:xfrm>
            <a:custGeom>
              <a:avLst/>
              <a:gdLst/>
              <a:ahLst/>
              <a:cxnLst/>
              <a:rect l="l" t="t" r="r" b="b"/>
              <a:pathLst>
                <a:path w="2633345" h="965200">
                  <a:moveTo>
                    <a:pt x="0" y="0"/>
                  </a:moveTo>
                  <a:lnTo>
                    <a:pt x="2633133" y="0"/>
                  </a:lnTo>
                  <a:lnTo>
                    <a:pt x="2633133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1693188" y="0"/>
                  </a:moveTo>
                  <a:lnTo>
                    <a:pt x="0" y="0"/>
                  </a:lnTo>
                  <a:lnTo>
                    <a:pt x="0" y="430886"/>
                  </a:lnTo>
                  <a:lnTo>
                    <a:pt x="1693188" y="430886"/>
                  </a:lnTo>
                  <a:lnTo>
                    <a:pt x="169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0" y="0"/>
                  </a:moveTo>
                  <a:lnTo>
                    <a:pt x="1693187" y="0"/>
                  </a:lnTo>
                  <a:lnTo>
                    <a:pt x="1693187" y="430886"/>
                  </a:lnTo>
                  <a:lnTo>
                    <a:pt x="0" y="4308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724626" y="3613881"/>
            <a:ext cx="2787650" cy="2837815"/>
            <a:chOff x="6200626" y="3613880"/>
            <a:chExt cx="2787650" cy="2837815"/>
          </a:xfrm>
        </p:grpSpPr>
        <p:sp>
          <p:nvSpPr>
            <p:cNvPr id="18" name="object 18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05915" y="3618642"/>
              <a:ext cx="2777490" cy="965200"/>
            </a:xfrm>
            <a:custGeom>
              <a:avLst/>
              <a:gdLst/>
              <a:ahLst/>
              <a:cxnLst/>
              <a:rect l="l" t="t" r="r" b="b"/>
              <a:pathLst>
                <a:path w="2777490" h="965200">
                  <a:moveTo>
                    <a:pt x="0" y="0"/>
                  </a:moveTo>
                  <a:lnTo>
                    <a:pt x="2777066" y="0"/>
                  </a:lnTo>
                  <a:lnTo>
                    <a:pt x="2777066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98141" y="3607724"/>
            <a:ext cx="2348230" cy="1056005"/>
            <a:chOff x="474141" y="3607723"/>
            <a:chExt cx="2348230" cy="105600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41" y="4124868"/>
              <a:ext cx="118385" cy="11769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215749" y="3249684"/>
            <a:ext cx="1684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87947" y="3647552"/>
            <a:ext cx="4170045" cy="541020"/>
          </a:xfrm>
          <a:custGeom>
            <a:avLst/>
            <a:gdLst/>
            <a:ahLst/>
            <a:cxnLst/>
            <a:rect l="l" t="t" r="r" b="b"/>
            <a:pathLst>
              <a:path w="4170045" h="541020">
                <a:moveTo>
                  <a:pt x="4169634" y="0"/>
                </a:moveTo>
                <a:lnTo>
                  <a:pt x="4139924" y="24213"/>
                </a:lnTo>
                <a:lnTo>
                  <a:pt x="4103719" y="36229"/>
                </a:lnTo>
                <a:lnTo>
                  <a:pt x="4066564" y="45414"/>
                </a:lnTo>
                <a:lnTo>
                  <a:pt x="4057027" y="47488"/>
                </a:lnTo>
                <a:lnTo>
                  <a:pt x="4056486" y="47604"/>
                </a:lnTo>
                <a:lnTo>
                  <a:pt x="4052113" y="48523"/>
                </a:lnTo>
                <a:lnTo>
                  <a:pt x="4051562" y="48638"/>
                </a:lnTo>
                <a:lnTo>
                  <a:pt x="4047103" y="49556"/>
                </a:lnTo>
                <a:lnTo>
                  <a:pt x="4046541" y="49670"/>
                </a:lnTo>
                <a:lnTo>
                  <a:pt x="4017533" y="55256"/>
                </a:lnTo>
                <a:lnTo>
                  <a:pt x="4016912" y="55370"/>
                </a:lnTo>
                <a:lnTo>
                  <a:pt x="4016290" y="55483"/>
                </a:lnTo>
                <a:lnTo>
                  <a:pt x="4015666" y="55596"/>
                </a:lnTo>
                <a:lnTo>
                  <a:pt x="4015042" y="55710"/>
                </a:lnTo>
                <a:lnTo>
                  <a:pt x="4014416" y="55823"/>
                </a:lnTo>
                <a:lnTo>
                  <a:pt x="4003606" y="57744"/>
                </a:lnTo>
                <a:lnTo>
                  <a:pt x="4002960" y="57857"/>
                </a:lnTo>
                <a:lnTo>
                  <a:pt x="3997095" y="58870"/>
                </a:lnTo>
                <a:lnTo>
                  <a:pt x="3996437" y="58983"/>
                </a:lnTo>
                <a:lnTo>
                  <a:pt x="3993133" y="59544"/>
                </a:lnTo>
                <a:lnTo>
                  <a:pt x="3992469" y="59657"/>
                </a:lnTo>
                <a:lnTo>
                  <a:pt x="3988461" y="60330"/>
                </a:lnTo>
                <a:lnTo>
                  <a:pt x="3987789" y="60442"/>
                </a:lnTo>
                <a:lnTo>
                  <a:pt x="3982373" y="61338"/>
                </a:lnTo>
                <a:lnTo>
                  <a:pt x="3981691" y="61450"/>
                </a:lnTo>
                <a:lnTo>
                  <a:pt x="3981008" y="61561"/>
                </a:lnTo>
                <a:lnTo>
                  <a:pt x="3980324" y="61673"/>
                </a:lnTo>
                <a:lnTo>
                  <a:pt x="3979639" y="61785"/>
                </a:lnTo>
                <a:lnTo>
                  <a:pt x="3966409" y="63902"/>
                </a:lnTo>
                <a:lnTo>
                  <a:pt x="3965701" y="64013"/>
                </a:lnTo>
                <a:lnTo>
                  <a:pt x="3962149" y="64568"/>
                </a:lnTo>
                <a:lnTo>
                  <a:pt x="3961435" y="64679"/>
                </a:lnTo>
                <a:lnTo>
                  <a:pt x="3953511" y="65897"/>
                </a:lnTo>
                <a:lnTo>
                  <a:pt x="3952784" y="66008"/>
                </a:lnTo>
                <a:lnTo>
                  <a:pt x="3949134" y="66560"/>
                </a:lnTo>
                <a:lnTo>
                  <a:pt x="3948400" y="66670"/>
                </a:lnTo>
                <a:lnTo>
                  <a:pt x="3947666" y="66780"/>
                </a:lnTo>
                <a:lnTo>
                  <a:pt x="3946931" y="66891"/>
                </a:lnTo>
                <a:lnTo>
                  <a:pt x="3946194" y="67001"/>
                </a:lnTo>
                <a:lnTo>
                  <a:pt x="3935771" y="68541"/>
                </a:lnTo>
                <a:lnTo>
                  <a:pt x="3935018" y="68651"/>
                </a:lnTo>
                <a:lnTo>
                  <a:pt x="3934264" y="68761"/>
                </a:lnTo>
                <a:lnTo>
                  <a:pt x="3933510" y="68870"/>
                </a:lnTo>
                <a:lnTo>
                  <a:pt x="3932754" y="68980"/>
                </a:lnTo>
                <a:lnTo>
                  <a:pt x="3931997" y="69089"/>
                </a:lnTo>
                <a:lnTo>
                  <a:pt x="3931239" y="69199"/>
                </a:lnTo>
                <a:lnTo>
                  <a:pt x="3930481" y="69309"/>
                </a:lnTo>
                <a:lnTo>
                  <a:pt x="3929720" y="69418"/>
                </a:lnTo>
                <a:lnTo>
                  <a:pt x="3928959" y="69528"/>
                </a:lnTo>
                <a:lnTo>
                  <a:pt x="3928197" y="69637"/>
                </a:lnTo>
                <a:lnTo>
                  <a:pt x="3927434" y="69747"/>
                </a:lnTo>
                <a:lnTo>
                  <a:pt x="3926670" y="69856"/>
                </a:lnTo>
                <a:lnTo>
                  <a:pt x="3922063" y="70511"/>
                </a:lnTo>
                <a:lnTo>
                  <a:pt x="3921292" y="70621"/>
                </a:lnTo>
                <a:lnTo>
                  <a:pt x="3920519" y="70730"/>
                </a:lnTo>
                <a:lnTo>
                  <a:pt x="3919745" y="70839"/>
                </a:lnTo>
                <a:lnTo>
                  <a:pt x="3918970" y="70948"/>
                </a:lnTo>
                <a:lnTo>
                  <a:pt x="3918195" y="71057"/>
                </a:lnTo>
                <a:lnTo>
                  <a:pt x="3917418" y="71166"/>
                </a:lnTo>
                <a:lnTo>
                  <a:pt x="3916640" y="71275"/>
                </a:lnTo>
                <a:lnTo>
                  <a:pt x="3915861" y="71384"/>
                </a:lnTo>
                <a:lnTo>
                  <a:pt x="3915081" y="71493"/>
                </a:lnTo>
                <a:lnTo>
                  <a:pt x="3914300" y="71601"/>
                </a:lnTo>
                <a:lnTo>
                  <a:pt x="3913518" y="71710"/>
                </a:lnTo>
                <a:lnTo>
                  <a:pt x="3912735" y="71819"/>
                </a:lnTo>
                <a:lnTo>
                  <a:pt x="3911951" y="71928"/>
                </a:lnTo>
                <a:lnTo>
                  <a:pt x="3911166" y="72036"/>
                </a:lnTo>
                <a:lnTo>
                  <a:pt x="3910380" y="72145"/>
                </a:lnTo>
                <a:lnTo>
                  <a:pt x="3909593" y="72254"/>
                </a:lnTo>
                <a:lnTo>
                  <a:pt x="3905642" y="72796"/>
                </a:lnTo>
                <a:lnTo>
                  <a:pt x="3904848" y="72905"/>
                </a:lnTo>
                <a:lnTo>
                  <a:pt x="3904054" y="73013"/>
                </a:lnTo>
                <a:lnTo>
                  <a:pt x="3903258" y="73121"/>
                </a:lnTo>
                <a:lnTo>
                  <a:pt x="3902462" y="73230"/>
                </a:lnTo>
                <a:lnTo>
                  <a:pt x="3901664" y="73338"/>
                </a:lnTo>
                <a:lnTo>
                  <a:pt x="3900866" y="73446"/>
                </a:lnTo>
                <a:lnTo>
                  <a:pt x="3891203" y="74742"/>
                </a:lnTo>
                <a:lnTo>
                  <a:pt x="3890391" y="74850"/>
                </a:lnTo>
                <a:lnTo>
                  <a:pt x="3889578" y="74957"/>
                </a:lnTo>
                <a:lnTo>
                  <a:pt x="3888764" y="75065"/>
                </a:lnTo>
                <a:lnTo>
                  <a:pt x="3887949" y="75172"/>
                </a:lnTo>
                <a:lnTo>
                  <a:pt x="3880569" y="76139"/>
                </a:lnTo>
                <a:lnTo>
                  <a:pt x="3879744" y="76247"/>
                </a:lnTo>
                <a:lnTo>
                  <a:pt x="3875603" y="76782"/>
                </a:lnTo>
                <a:lnTo>
                  <a:pt x="3874772" y="76890"/>
                </a:lnTo>
                <a:lnTo>
                  <a:pt x="3870602" y="77424"/>
                </a:lnTo>
                <a:lnTo>
                  <a:pt x="3869764" y="77531"/>
                </a:lnTo>
                <a:lnTo>
                  <a:pt x="3868926" y="77638"/>
                </a:lnTo>
                <a:lnTo>
                  <a:pt x="3868087" y="77744"/>
                </a:lnTo>
                <a:lnTo>
                  <a:pt x="3867247" y="77851"/>
                </a:lnTo>
                <a:lnTo>
                  <a:pt x="3828415" y="82611"/>
                </a:lnTo>
                <a:lnTo>
                  <a:pt x="3790405" y="86979"/>
                </a:lnTo>
                <a:lnTo>
                  <a:pt x="3750743" y="91271"/>
                </a:lnTo>
                <a:lnTo>
                  <a:pt x="3711483" y="95282"/>
                </a:lnTo>
                <a:lnTo>
                  <a:pt x="3672886" y="99022"/>
                </a:lnTo>
                <a:lnTo>
                  <a:pt x="3633063" y="102689"/>
                </a:lnTo>
                <a:lnTo>
                  <a:pt x="3594242" y="106093"/>
                </a:lnTo>
                <a:lnTo>
                  <a:pt x="3554390" y="109427"/>
                </a:lnTo>
                <a:lnTo>
                  <a:pt x="3515837" y="112508"/>
                </a:lnTo>
                <a:lnTo>
                  <a:pt x="3476423" y="115522"/>
                </a:lnTo>
                <a:lnTo>
                  <a:pt x="3436178" y="118465"/>
                </a:lnTo>
                <a:lnTo>
                  <a:pt x="3397566" y="121169"/>
                </a:lnTo>
                <a:lnTo>
                  <a:pt x="3358267" y="123808"/>
                </a:lnTo>
                <a:lnTo>
                  <a:pt x="3318304" y="126379"/>
                </a:lnTo>
                <a:lnTo>
                  <a:pt x="3280257" y="128726"/>
                </a:lnTo>
                <a:lnTo>
                  <a:pt x="3241668" y="131011"/>
                </a:lnTo>
                <a:lnTo>
                  <a:pt x="3202556" y="133231"/>
                </a:lnTo>
                <a:lnTo>
                  <a:pt x="3162941" y="135385"/>
                </a:lnTo>
                <a:lnTo>
                  <a:pt x="3122841" y="137473"/>
                </a:lnTo>
                <a:lnTo>
                  <a:pt x="3082279" y="139491"/>
                </a:lnTo>
                <a:lnTo>
                  <a:pt x="3044018" y="141312"/>
                </a:lnTo>
                <a:lnTo>
                  <a:pt x="3005387" y="143070"/>
                </a:lnTo>
                <a:lnTo>
                  <a:pt x="2966401" y="144764"/>
                </a:lnTo>
                <a:lnTo>
                  <a:pt x="2927076" y="146393"/>
                </a:lnTo>
                <a:lnTo>
                  <a:pt x="2887427" y="147956"/>
                </a:lnTo>
                <a:lnTo>
                  <a:pt x="2847472" y="149451"/>
                </a:lnTo>
                <a:lnTo>
                  <a:pt x="2807225" y="150877"/>
                </a:lnTo>
                <a:lnTo>
                  <a:pt x="2766704" y="152234"/>
                </a:lnTo>
                <a:lnTo>
                  <a:pt x="2725923" y="153519"/>
                </a:lnTo>
                <a:lnTo>
                  <a:pt x="2687837" y="154647"/>
                </a:lnTo>
                <a:lnTo>
                  <a:pt x="2649554" y="155712"/>
                </a:lnTo>
                <a:lnTo>
                  <a:pt x="2611087" y="156712"/>
                </a:lnTo>
                <a:lnTo>
                  <a:pt x="2569469" y="157716"/>
                </a:lnTo>
                <a:lnTo>
                  <a:pt x="2527670" y="158642"/>
                </a:lnTo>
                <a:lnTo>
                  <a:pt x="2485703" y="159490"/>
                </a:lnTo>
                <a:lnTo>
                  <a:pt x="2443586" y="160258"/>
                </a:lnTo>
                <a:lnTo>
                  <a:pt x="2401334" y="160945"/>
                </a:lnTo>
                <a:lnTo>
                  <a:pt x="2358963" y="161550"/>
                </a:lnTo>
                <a:lnTo>
                  <a:pt x="2316489" y="162071"/>
                </a:lnTo>
                <a:lnTo>
                  <a:pt x="2273929" y="162507"/>
                </a:lnTo>
                <a:lnTo>
                  <a:pt x="2231298" y="162857"/>
                </a:lnTo>
                <a:lnTo>
                  <a:pt x="2188612" y="163120"/>
                </a:lnTo>
                <a:lnTo>
                  <a:pt x="2145888" y="163295"/>
                </a:lnTo>
                <a:lnTo>
                  <a:pt x="2103140" y="163379"/>
                </a:lnTo>
                <a:lnTo>
                  <a:pt x="2084817" y="163387"/>
                </a:lnTo>
                <a:lnTo>
                  <a:pt x="2078709" y="163389"/>
                </a:lnTo>
                <a:lnTo>
                  <a:pt x="2035958" y="163456"/>
                </a:lnTo>
                <a:lnTo>
                  <a:pt x="1993225" y="163629"/>
                </a:lnTo>
                <a:lnTo>
                  <a:pt x="1950527" y="163905"/>
                </a:lnTo>
                <a:lnTo>
                  <a:pt x="1907878" y="164282"/>
                </a:lnTo>
                <a:lnTo>
                  <a:pt x="1865296" y="164759"/>
                </a:lnTo>
                <a:lnTo>
                  <a:pt x="1822796" y="165335"/>
                </a:lnTo>
                <a:lnTo>
                  <a:pt x="1780394" y="166009"/>
                </a:lnTo>
                <a:lnTo>
                  <a:pt x="1738107" y="166778"/>
                </a:lnTo>
                <a:lnTo>
                  <a:pt x="1695949" y="167642"/>
                </a:lnTo>
                <a:lnTo>
                  <a:pt x="1653938" y="168599"/>
                </a:lnTo>
                <a:lnTo>
                  <a:pt x="1612089" y="169647"/>
                </a:lnTo>
                <a:lnTo>
                  <a:pt x="1570418" y="170785"/>
                </a:lnTo>
                <a:lnTo>
                  <a:pt x="1531897" y="171921"/>
                </a:lnTo>
                <a:lnTo>
                  <a:pt x="1493556" y="173133"/>
                </a:lnTo>
                <a:lnTo>
                  <a:pt x="1455408" y="174418"/>
                </a:lnTo>
                <a:lnTo>
                  <a:pt x="1414556" y="175884"/>
                </a:lnTo>
                <a:lnTo>
                  <a:pt x="1373958" y="177433"/>
                </a:lnTo>
                <a:lnTo>
                  <a:pt x="1333631" y="179064"/>
                </a:lnTo>
                <a:lnTo>
                  <a:pt x="1293591" y="180774"/>
                </a:lnTo>
                <a:lnTo>
                  <a:pt x="1253853" y="182564"/>
                </a:lnTo>
                <a:lnTo>
                  <a:pt x="1242558" y="183090"/>
                </a:lnTo>
                <a:lnTo>
                  <a:pt x="1239738" y="183222"/>
                </a:lnTo>
                <a:lnTo>
                  <a:pt x="1200436" y="185116"/>
                </a:lnTo>
                <a:lnTo>
                  <a:pt x="1161475" y="187085"/>
                </a:lnTo>
                <a:lnTo>
                  <a:pt x="1122870" y="189128"/>
                </a:lnTo>
                <a:lnTo>
                  <a:pt x="1084637" y="191244"/>
                </a:lnTo>
                <a:lnTo>
                  <a:pt x="1044104" y="193589"/>
                </a:lnTo>
                <a:lnTo>
                  <a:pt x="1004037" y="196015"/>
                </a:lnTo>
                <a:lnTo>
                  <a:pt x="964454" y="198517"/>
                </a:lnTo>
                <a:lnTo>
                  <a:pt x="925376" y="201096"/>
                </a:lnTo>
                <a:lnTo>
                  <a:pt x="886823" y="203750"/>
                </a:lnTo>
                <a:lnTo>
                  <a:pt x="848813" y="206475"/>
                </a:lnTo>
                <a:lnTo>
                  <a:pt x="808891" y="209461"/>
                </a:lnTo>
                <a:lnTo>
                  <a:pt x="769633" y="212525"/>
                </a:lnTo>
                <a:lnTo>
                  <a:pt x="731065" y="215665"/>
                </a:lnTo>
                <a:lnTo>
                  <a:pt x="690868" y="219082"/>
                </a:lnTo>
                <a:lnTo>
                  <a:pt x="651504" y="222580"/>
                </a:lnTo>
                <a:lnTo>
                  <a:pt x="613003" y="226156"/>
                </a:lnTo>
                <a:lnTo>
                  <a:pt x="573207" y="230026"/>
                </a:lnTo>
                <a:lnTo>
                  <a:pt x="534444" y="233977"/>
                </a:lnTo>
                <a:lnTo>
                  <a:pt x="494685" y="238233"/>
                </a:lnTo>
                <a:lnTo>
                  <a:pt x="456153" y="242573"/>
                </a:lnTo>
                <a:lnTo>
                  <a:pt x="416965" y="247228"/>
                </a:lnTo>
                <a:lnTo>
                  <a:pt x="377380" y="252207"/>
                </a:lnTo>
                <a:lnTo>
                  <a:pt x="339450" y="257275"/>
                </a:lnTo>
                <a:lnTo>
                  <a:pt x="301546" y="262674"/>
                </a:lnTo>
                <a:lnTo>
                  <a:pt x="300707" y="262798"/>
                </a:lnTo>
                <a:lnTo>
                  <a:pt x="294861" y="263665"/>
                </a:lnTo>
                <a:lnTo>
                  <a:pt x="294029" y="263789"/>
                </a:lnTo>
                <a:lnTo>
                  <a:pt x="284954" y="265157"/>
                </a:lnTo>
                <a:lnTo>
                  <a:pt x="284135" y="265281"/>
                </a:lnTo>
                <a:lnTo>
                  <a:pt x="283317" y="265406"/>
                </a:lnTo>
                <a:lnTo>
                  <a:pt x="282500" y="265531"/>
                </a:lnTo>
                <a:lnTo>
                  <a:pt x="281684" y="265656"/>
                </a:lnTo>
                <a:lnTo>
                  <a:pt x="276001" y="266530"/>
                </a:lnTo>
                <a:lnTo>
                  <a:pt x="275193" y="266655"/>
                </a:lnTo>
                <a:lnTo>
                  <a:pt x="266375" y="268034"/>
                </a:lnTo>
                <a:lnTo>
                  <a:pt x="265579" y="268159"/>
                </a:lnTo>
                <a:lnTo>
                  <a:pt x="264785" y="268285"/>
                </a:lnTo>
                <a:lnTo>
                  <a:pt x="263991" y="268410"/>
                </a:lnTo>
                <a:lnTo>
                  <a:pt x="263199" y="268536"/>
                </a:lnTo>
                <a:lnTo>
                  <a:pt x="262408" y="268662"/>
                </a:lnTo>
                <a:lnTo>
                  <a:pt x="261617" y="268788"/>
                </a:lnTo>
                <a:lnTo>
                  <a:pt x="260828" y="268913"/>
                </a:lnTo>
                <a:lnTo>
                  <a:pt x="260040" y="269039"/>
                </a:lnTo>
                <a:lnTo>
                  <a:pt x="259253" y="269165"/>
                </a:lnTo>
                <a:lnTo>
                  <a:pt x="258467" y="269291"/>
                </a:lnTo>
                <a:lnTo>
                  <a:pt x="257681" y="269417"/>
                </a:lnTo>
                <a:lnTo>
                  <a:pt x="252993" y="270174"/>
                </a:lnTo>
                <a:lnTo>
                  <a:pt x="252215" y="270300"/>
                </a:lnTo>
                <a:lnTo>
                  <a:pt x="242199" y="271946"/>
                </a:lnTo>
                <a:lnTo>
                  <a:pt x="241435" y="272073"/>
                </a:lnTo>
                <a:lnTo>
                  <a:pt x="240673" y="272199"/>
                </a:lnTo>
                <a:lnTo>
                  <a:pt x="239913" y="272326"/>
                </a:lnTo>
                <a:lnTo>
                  <a:pt x="239153" y="272453"/>
                </a:lnTo>
                <a:lnTo>
                  <a:pt x="232361" y="273598"/>
                </a:lnTo>
                <a:lnTo>
                  <a:pt x="231611" y="273725"/>
                </a:lnTo>
                <a:lnTo>
                  <a:pt x="224177" y="275001"/>
                </a:lnTo>
                <a:lnTo>
                  <a:pt x="223439" y="275129"/>
                </a:lnTo>
                <a:lnTo>
                  <a:pt x="222702" y="275256"/>
                </a:lnTo>
                <a:lnTo>
                  <a:pt x="221967" y="275384"/>
                </a:lnTo>
                <a:lnTo>
                  <a:pt x="221233" y="275512"/>
                </a:lnTo>
                <a:lnTo>
                  <a:pt x="220499" y="275640"/>
                </a:lnTo>
                <a:lnTo>
                  <a:pt x="219767" y="275768"/>
                </a:lnTo>
                <a:lnTo>
                  <a:pt x="219036" y="275896"/>
                </a:lnTo>
                <a:lnTo>
                  <a:pt x="218306" y="276024"/>
                </a:lnTo>
                <a:lnTo>
                  <a:pt x="217577" y="276152"/>
                </a:lnTo>
                <a:lnTo>
                  <a:pt x="216849" y="276280"/>
                </a:lnTo>
                <a:lnTo>
                  <a:pt x="216122" y="276409"/>
                </a:lnTo>
                <a:lnTo>
                  <a:pt x="215396" y="276537"/>
                </a:lnTo>
                <a:lnTo>
                  <a:pt x="214671" y="276665"/>
                </a:lnTo>
                <a:lnTo>
                  <a:pt x="213948" y="276793"/>
                </a:lnTo>
                <a:lnTo>
                  <a:pt x="213225" y="276921"/>
                </a:lnTo>
                <a:lnTo>
                  <a:pt x="212504" y="277050"/>
                </a:lnTo>
                <a:lnTo>
                  <a:pt x="211784" y="277178"/>
                </a:lnTo>
                <a:lnTo>
                  <a:pt x="211065" y="277307"/>
                </a:lnTo>
                <a:lnTo>
                  <a:pt x="210346" y="277435"/>
                </a:lnTo>
                <a:lnTo>
                  <a:pt x="201109" y="279108"/>
                </a:lnTo>
                <a:lnTo>
                  <a:pt x="200406" y="279237"/>
                </a:lnTo>
                <a:lnTo>
                  <a:pt x="199704" y="279366"/>
                </a:lnTo>
                <a:lnTo>
                  <a:pt x="199003" y="279495"/>
                </a:lnTo>
                <a:lnTo>
                  <a:pt x="198304" y="279624"/>
                </a:lnTo>
                <a:lnTo>
                  <a:pt x="197605" y="279753"/>
                </a:lnTo>
                <a:lnTo>
                  <a:pt x="192057" y="280788"/>
                </a:lnTo>
                <a:lnTo>
                  <a:pt x="191368" y="280917"/>
                </a:lnTo>
                <a:lnTo>
                  <a:pt x="186579" y="281824"/>
                </a:lnTo>
                <a:lnTo>
                  <a:pt x="185899" y="281954"/>
                </a:lnTo>
                <a:lnTo>
                  <a:pt x="175837" y="283903"/>
                </a:lnTo>
                <a:lnTo>
                  <a:pt x="175175" y="284034"/>
                </a:lnTo>
                <a:lnTo>
                  <a:pt x="166027" y="285861"/>
                </a:lnTo>
                <a:lnTo>
                  <a:pt x="165381" y="285991"/>
                </a:lnTo>
                <a:lnTo>
                  <a:pt x="164738" y="286122"/>
                </a:lnTo>
                <a:lnTo>
                  <a:pt x="164095" y="286253"/>
                </a:lnTo>
                <a:lnTo>
                  <a:pt x="163453" y="286384"/>
                </a:lnTo>
                <a:lnTo>
                  <a:pt x="162813" y="286515"/>
                </a:lnTo>
                <a:lnTo>
                  <a:pt x="162174" y="286646"/>
                </a:lnTo>
                <a:lnTo>
                  <a:pt x="161535" y="286777"/>
                </a:lnTo>
                <a:lnTo>
                  <a:pt x="155217" y="288088"/>
                </a:lnTo>
                <a:lnTo>
                  <a:pt x="154591" y="288219"/>
                </a:lnTo>
                <a:lnTo>
                  <a:pt x="150862" y="289007"/>
                </a:lnTo>
                <a:lnTo>
                  <a:pt x="150244" y="289139"/>
                </a:lnTo>
                <a:lnTo>
                  <a:pt x="149628" y="289270"/>
                </a:lnTo>
                <a:lnTo>
                  <a:pt x="149013" y="289402"/>
                </a:lnTo>
                <a:lnTo>
                  <a:pt x="148398" y="289533"/>
                </a:lnTo>
                <a:lnTo>
                  <a:pt x="147785" y="289665"/>
                </a:lnTo>
                <a:lnTo>
                  <a:pt x="147173" y="289797"/>
                </a:lnTo>
                <a:lnTo>
                  <a:pt x="146563" y="289928"/>
                </a:lnTo>
                <a:lnTo>
                  <a:pt x="145953" y="290060"/>
                </a:lnTo>
                <a:lnTo>
                  <a:pt x="145345" y="290192"/>
                </a:lnTo>
                <a:lnTo>
                  <a:pt x="138136" y="291775"/>
                </a:lnTo>
                <a:lnTo>
                  <a:pt x="137542" y="291907"/>
                </a:lnTo>
                <a:lnTo>
                  <a:pt x="133423" y="292833"/>
                </a:lnTo>
                <a:lnTo>
                  <a:pt x="132839" y="292965"/>
                </a:lnTo>
                <a:lnTo>
                  <a:pt x="127637" y="294158"/>
                </a:lnTo>
                <a:lnTo>
                  <a:pt x="127064" y="294291"/>
                </a:lnTo>
                <a:lnTo>
                  <a:pt x="123657" y="295087"/>
                </a:lnTo>
                <a:lnTo>
                  <a:pt x="123093" y="295220"/>
                </a:lnTo>
                <a:lnTo>
                  <a:pt x="115871" y="296950"/>
                </a:lnTo>
                <a:lnTo>
                  <a:pt x="115323" y="297083"/>
                </a:lnTo>
                <a:lnTo>
                  <a:pt x="114777" y="297216"/>
                </a:lnTo>
                <a:lnTo>
                  <a:pt x="114233" y="297350"/>
                </a:lnTo>
                <a:lnTo>
                  <a:pt x="113689" y="297483"/>
                </a:lnTo>
                <a:lnTo>
                  <a:pt x="113147" y="297616"/>
                </a:lnTo>
                <a:lnTo>
                  <a:pt x="112605" y="297750"/>
                </a:lnTo>
                <a:lnTo>
                  <a:pt x="112065" y="297883"/>
                </a:lnTo>
                <a:lnTo>
                  <a:pt x="111527" y="298017"/>
                </a:lnTo>
                <a:lnTo>
                  <a:pt x="110989" y="298150"/>
                </a:lnTo>
                <a:lnTo>
                  <a:pt x="110453" y="298284"/>
                </a:lnTo>
                <a:lnTo>
                  <a:pt x="109917" y="298417"/>
                </a:lnTo>
                <a:lnTo>
                  <a:pt x="105679" y="299486"/>
                </a:lnTo>
                <a:lnTo>
                  <a:pt x="105154" y="299620"/>
                </a:lnTo>
                <a:lnTo>
                  <a:pt x="102551" y="300289"/>
                </a:lnTo>
                <a:lnTo>
                  <a:pt x="102033" y="300423"/>
                </a:lnTo>
                <a:lnTo>
                  <a:pt x="101518" y="300557"/>
                </a:lnTo>
                <a:lnTo>
                  <a:pt x="101003" y="300691"/>
                </a:lnTo>
                <a:lnTo>
                  <a:pt x="100489" y="300824"/>
                </a:lnTo>
                <a:lnTo>
                  <a:pt x="86131" y="304720"/>
                </a:lnTo>
                <a:lnTo>
                  <a:pt x="85654" y="304855"/>
                </a:lnTo>
                <a:lnTo>
                  <a:pt x="83289" y="305529"/>
                </a:lnTo>
                <a:lnTo>
                  <a:pt x="82819" y="305664"/>
                </a:lnTo>
                <a:lnTo>
                  <a:pt x="77740" y="307148"/>
                </a:lnTo>
                <a:lnTo>
                  <a:pt x="77285" y="307283"/>
                </a:lnTo>
                <a:lnTo>
                  <a:pt x="76832" y="307418"/>
                </a:lnTo>
                <a:lnTo>
                  <a:pt x="76381" y="307554"/>
                </a:lnTo>
                <a:lnTo>
                  <a:pt x="75930" y="307689"/>
                </a:lnTo>
                <a:lnTo>
                  <a:pt x="72371" y="308771"/>
                </a:lnTo>
                <a:lnTo>
                  <a:pt x="71931" y="308906"/>
                </a:lnTo>
                <a:lnTo>
                  <a:pt x="61361" y="312297"/>
                </a:lnTo>
                <a:lnTo>
                  <a:pt x="60954" y="312433"/>
                </a:lnTo>
                <a:lnTo>
                  <a:pt x="53098" y="315154"/>
                </a:lnTo>
                <a:lnTo>
                  <a:pt x="52718" y="315291"/>
                </a:lnTo>
                <a:lnTo>
                  <a:pt x="52340" y="315427"/>
                </a:lnTo>
                <a:lnTo>
                  <a:pt x="51964" y="315563"/>
                </a:lnTo>
                <a:lnTo>
                  <a:pt x="51588" y="315700"/>
                </a:lnTo>
                <a:lnTo>
                  <a:pt x="48997" y="316655"/>
                </a:lnTo>
                <a:lnTo>
                  <a:pt x="48631" y="316791"/>
                </a:lnTo>
                <a:lnTo>
                  <a:pt x="41605" y="319524"/>
                </a:lnTo>
                <a:lnTo>
                  <a:pt x="41267" y="319661"/>
                </a:lnTo>
                <a:lnTo>
                  <a:pt x="35731" y="321989"/>
                </a:lnTo>
                <a:lnTo>
                  <a:pt x="35417" y="322126"/>
                </a:lnTo>
                <a:lnTo>
                  <a:pt x="32955" y="323224"/>
                </a:lnTo>
                <a:lnTo>
                  <a:pt x="32653" y="323361"/>
                </a:lnTo>
                <a:lnTo>
                  <a:pt x="29709" y="324734"/>
                </a:lnTo>
                <a:lnTo>
                  <a:pt x="29421" y="324871"/>
                </a:lnTo>
                <a:lnTo>
                  <a:pt x="29136" y="325008"/>
                </a:lnTo>
                <a:lnTo>
                  <a:pt x="28851" y="325146"/>
                </a:lnTo>
                <a:lnTo>
                  <a:pt x="28569" y="325283"/>
                </a:lnTo>
                <a:lnTo>
                  <a:pt x="22938" y="328172"/>
                </a:lnTo>
                <a:lnTo>
                  <a:pt x="22684" y="328310"/>
                </a:lnTo>
                <a:lnTo>
                  <a:pt x="22433" y="328447"/>
                </a:lnTo>
                <a:lnTo>
                  <a:pt x="22182" y="328585"/>
                </a:lnTo>
                <a:lnTo>
                  <a:pt x="21933" y="328723"/>
                </a:lnTo>
                <a:lnTo>
                  <a:pt x="14891" y="332998"/>
                </a:lnTo>
                <a:lnTo>
                  <a:pt x="14685" y="333136"/>
                </a:lnTo>
                <a:lnTo>
                  <a:pt x="14482" y="333274"/>
                </a:lnTo>
                <a:lnTo>
                  <a:pt x="14279" y="333412"/>
                </a:lnTo>
                <a:lnTo>
                  <a:pt x="14078" y="333550"/>
                </a:lnTo>
                <a:lnTo>
                  <a:pt x="8543" y="337835"/>
                </a:lnTo>
                <a:lnTo>
                  <a:pt x="8386" y="337973"/>
                </a:lnTo>
                <a:lnTo>
                  <a:pt x="8232" y="338112"/>
                </a:lnTo>
                <a:lnTo>
                  <a:pt x="8078" y="338250"/>
                </a:lnTo>
                <a:lnTo>
                  <a:pt x="7927" y="338388"/>
                </a:lnTo>
                <a:lnTo>
                  <a:pt x="3212" y="343651"/>
                </a:lnTo>
                <a:lnTo>
                  <a:pt x="3115" y="343790"/>
                </a:lnTo>
                <a:lnTo>
                  <a:pt x="1775" y="346008"/>
                </a:lnTo>
                <a:lnTo>
                  <a:pt x="1703" y="346146"/>
                </a:lnTo>
                <a:lnTo>
                  <a:pt x="11" y="352249"/>
                </a:lnTo>
                <a:lnTo>
                  <a:pt x="5" y="352388"/>
                </a:lnTo>
                <a:lnTo>
                  <a:pt x="2" y="352527"/>
                </a:lnTo>
                <a:lnTo>
                  <a:pt x="0" y="352666"/>
                </a:lnTo>
                <a:lnTo>
                  <a:pt x="0" y="352804"/>
                </a:lnTo>
                <a:lnTo>
                  <a:pt x="5946" y="390863"/>
                </a:lnTo>
                <a:lnTo>
                  <a:pt x="21741" y="425984"/>
                </a:lnTo>
                <a:lnTo>
                  <a:pt x="44249" y="456731"/>
                </a:lnTo>
                <a:lnTo>
                  <a:pt x="71933" y="483444"/>
                </a:lnTo>
                <a:lnTo>
                  <a:pt x="103165" y="505553"/>
                </a:lnTo>
                <a:lnTo>
                  <a:pt x="137162" y="522914"/>
                </a:lnTo>
                <a:lnTo>
                  <a:pt x="173484" y="535158"/>
                </a:lnTo>
                <a:lnTo>
                  <a:pt x="203179" y="540695"/>
                </a:lnTo>
                <a:lnTo>
                  <a:pt x="203420" y="540710"/>
                </a:lnTo>
              </a:path>
            </a:pathLst>
          </a:custGeom>
          <a:ln w="1904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1" name="object 8161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65" name="TextBox 8164">
            <a:extLst>
              <a:ext uri="{FF2B5EF4-FFF2-40B4-BE49-F238E27FC236}">
                <a16:creationId xmlns:a16="http://schemas.microsoft.com/office/drawing/2014/main" id="{E484B773-493F-4E48-5318-74FA3948D81E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66" name="Picture 8165">
            <a:extLst>
              <a:ext uri="{FF2B5EF4-FFF2-40B4-BE49-F238E27FC236}">
                <a16:creationId xmlns:a16="http://schemas.microsoft.com/office/drawing/2014/main" id="{FCE16010-7409-87E0-C3D9-EB66EB6D5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762" y="1204068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4578557"/>
            <a:ext cx="3161665" cy="1877695"/>
            <a:chOff x="156800" y="4578556"/>
            <a:chExt cx="3161665" cy="1877695"/>
          </a:xfrm>
        </p:grpSpPr>
        <p:sp>
          <p:nvSpPr>
            <p:cNvPr id="10" name="object 10"/>
            <p:cNvSpPr/>
            <p:nvPr/>
          </p:nvSpPr>
          <p:spPr>
            <a:xfrm>
              <a:off x="633398" y="5194300"/>
              <a:ext cx="251460" cy="266700"/>
            </a:xfrm>
            <a:custGeom>
              <a:avLst/>
              <a:gdLst/>
              <a:ahLst/>
              <a:cxnLst/>
              <a:rect l="l" t="t" r="r" b="b"/>
              <a:pathLst>
                <a:path w="251459" h="266700">
                  <a:moveTo>
                    <a:pt x="25121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7" y="266700"/>
                  </a:lnTo>
                  <a:lnTo>
                    <a:pt x="251217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64302" y="4616339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54/40'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5382" y="4645346"/>
            <a:ext cx="956944" cy="244475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920"/>
              </a:lnSpc>
            </a:pPr>
            <a:r>
              <a:rPr spc="-10" dirty="0">
                <a:latin typeface="Calibri"/>
                <a:cs typeface="Calibri"/>
              </a:rPr>
              <a:t>boundary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0307" y="4616339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4302" y="488303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35" dirty="0">
                <a:latin typeface="Calibri"/>
                <a:cs typeface="Calibri"/>
              </a:rPr>
              <a:t>sIll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and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8983" y="4924745"/>
            <a:ext cx="918844" cy="243656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30"/>
              </a:lnSpc>
            </a:pPr>
            <a:r>
              <a:rPr spc="-10" dirty="0">
                <a:latin typeface="Calibri"/>
                <a:cs typeface="Calibri"/>
              </a:rPr>
              <a:t>Canadian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4303" y="5162439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 </a:t>
            </a:r>
            <a:r>
              <a:rPr spc="-25" dirty="0">
                <a:latin typeface="Calibri"/>
                <a:cs typeface="Calibri"/>
              </a:rPr>
              <a:t>US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724626" y="3613881"/>
            <a:ext cx="2787650" cy="2837815"/>
            <a:chOff x="6200626" y="3613880"/>
            <a:chExt cx="2787650" cy="2837815"/>
          </a:xfrm>
        </p:grpSpPr>
        <p:sp>
          <p:nvSpPr>
            <p:cNvPr id="19" name="object 19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915" y="3618642"/>
              <a:ext cx="2777490" cy="965200"/>
            </a:xfrm>
            <a:custGeom>
              <a:avLst/>
              <a:gdLst/>
              <a:ahLst/>
              <a:cxnLst/>
              <a:rect l="l" t="t" r="r" b="b"/>
              <a:pathLst>
                <a:path w="2777490" h="965200">
                  <a:moveTo>
                    <a:pt x="0" y="0"/>
                  </a:moveTo>
                  <a:lnTo>
                    <a:pt x="2777066" y="0"/>
                  </a:lnTo>
                  <a:lnTo>
                    <a:pt x="2777066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969254" y="3211903"/>
            <a:ext cx="2656205" cy="3244215"/>
            <a:chOff x="3445253" y="3211902"/>
            <a:chExt cx="2656205" cy="3244215"/>
          </a:xfrm>
        </p:grpSpPr>
        <p:sp>
          <p:nvSpPr>
            <p:cNvPr id="23" name="object 23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4250" y="3618642"/>
              <a:ext cx="2633345" cy="965200"/>
            </a:xfrm>
            <a:custGeom>
              <a:avLst/>
              <a:gdLst/>
              <a:ahLst/>
              <a:cxnLst/>
              <a:rect l="l" t="t" r="r" b="b"/>
              <a:pathLst>
                <a:path w="2633345" h="965200">
                  <a:moveTo>
                    <a:pt x="0" y="0"/>
                  </a:moveTo>
                  <a:lnTo>
                    <a:pt x="2633133" y="0"/>
                  </a:lnTo>
                  <a:lnTo>
                    <a:pt x="2633133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1693188" y="0"/>
                  </a:moveTo>
                  <a:lnTo>
                    <a:pt x="0" y="0"/>
                  </a:lnTo>
                  <a:lnTo>
                    <a:pt x="0" y="430886"/>
                  </a:lnTo>
                  <a:lnTo>
                    <a:pt x="1693188" y="430886"/>
                  </a:lnTo>
                  <a:lnTo>
                    <a:pt x="169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0" y="0"/>
                  </a:moveTo>
                  <a:lnTo>
                    <a:pt x="1693187" y="0"/>
                  </a:lnTo>
                  <a:lnTo>
                    <a:pt x="1693187" y="430886"/>
                  </a:lnTo>
                  <a:lnTo>
                    <a:pt x="0" y="4308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98141" y="3607724"/>
            <a:ext cx="2348230" cy="1056005"/>
            <a:chOff x="474141" y="3607723"/>
            <a:chExt cx="2348230" cy="105600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41" y="4124868"/>
              <a:ext cx="118385" cy="11769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215749" y="3249684"/>
            <a:ext cx="1684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87947" y="3647552"/>
            <a:ext cx="4170045" cy="541020"/>
          </a:xfrm>
          <a:custGeom>
            <a:avLst/>
            <a:gdLst/>
            <a:ahLst/>
            <a:cxnLst/>
            <a:rect l="l" t="t" r="r" b="b"/>
            <a:pathLst>
              <a:path w="4170045" h="541020">
                <a:moveTo>
                  <a:pt x="4169634" y="0"/>
                </a:moveTo>
                <a:lnTo>
                  <a:pt x="4139924" y="24213"/>
                </a:lnTo>
                <a:lnTo>
                  <a:pt x="4103719" y="36229"/>
                </a:lnTo>
                <a:lnTo>
                  <a:pt x="4066564" y="45414"/>
                </a:lnTo>
                <a:lnTo>
                  <a:pt x="4057027" y="47488"/>
                </a:lnTo>
                <a:lnTo>
                  <a:pt x="4056486" y="47604"/>
                </a:lnTo>
                <a:lnTo>
                  <a:pt x="4052113" y="48523"/>
                </a:lnTo>
                <a:lnTo>
                  <a:pt x="4051562" y="48638"/>
                </a:lnTo>
                <a:lnTo>
                  <a:pt x="4047103" y="49556"/>
                </a:lnTo>
                <a:lnTo>
                  <a:pt x="4046541" y="49670"/>
                </a:lnTo>
                <a:lnTo>
                  <a:pt x="4017533" y="55256"/>
                </a:lnTo>
                <a:lnTo>
                  <a:pt x="4016912" y="55370"/>
                </a:lnTo>
                <a:lnTo>
                  <a:pt x="4016290" y="55483"/>
                </a:lnTo>
                <a:lnTo>
                  <a:pt x="4015666" y="55596"/>
                </a:lnTo>
                <a:lnTo>
                  <a:pt x="4015042" y="55710"/>
                </a:lnTo>
                <a:lnTo>
                  <a:pt x="4014416" y="55823"/>
                </a:lnTo>
                <a:lnTo>
                  <a:pt x="4003606" y="57744"/>
                </a:lnTo>
                <a:lnTo>
                  <a:pt x="4002960" y="57857"/>
                </a:lnTo>
                <a:lnTo>
                  <a:pt x="3997095" y="58870"/>
                </a:lnTo>
                <a:lnTo>
                  <a:pt x="3996437" y="58983"/>
                </a:lnTo>
                <a:lnTo>
                  <a:pt x="3993133" y="59544"/>
                </a:lnTo>
                <a:lnTo>
                  <a:pt x="3992469" y="59657"/>
                </a:lnTo>
                <a:lnTo>
                  <a:pt x="3988461" y="60330"/>
                </a:lnTo>
                <a:lnTo>
                  <a:pt x="3987789" y="60442"/>
                </a:lnTo>
                <a:lnTo>
                  <a:pt x="3982373" y="61338"/>
                </a:lnTo>
                <a:lnTo>
                  <a:pt x="3981691" y="61450"/>
                </a:lnTo>
                <a:lnTo>
                  <a:pt x="3981008" y="61561"/>
                </a:lnTo>
                <a:lnTo>
                  <a:pt x="3980324" y="61673"/>
                </a:lnTo>
                <a:lnTo>
                  <a:pt x="3979639" y="61785"/>
                </a:lnTo>
                <a:lnTo>
                  <a:pt x="3966409" y="63902"/>
                </a:lnTo>
                <a:lnTo>
                  <a:pt x="3965701" y="64013"/>
                </a:lnTo>
                <a:lnTo>
                  <a:pt x="3962149" y="64568"/>
                </a:lnTo>
                <a:lnTo>
                  <a:pt x="3961435" y="64679"/>
                </a:lnTo>
                <a:lnTo>
                  <a:pt x="3953511" y="65897"/>
                </a:lnTo>
                <a:lnTo>
                  <a:pt x="3952784" y="66008"/>
                </a:lnTo>
                <a:lnTo>
                  <a:pt x="3949134" y="66560"/>
                </a:lnTo>
                <a:lnTo>
                  <a:pt x="3948400" y="66670"/>
                </a:lnTo>
                <a:lnTo>
                  <a:pt x="3947666" y="66780"/>
                </a:lnTo>
                <a:lnTo>
                  <a:pt x="3946931" y="66891"/>
                </a:lnTo>
                <a:lnTo>
                  <a:pt x="3946194" y="67001"/>
                </a:lnTo>
                <a:lnTo>
                  <a:pt x="3935771" y="68541"/>
                </a:lnTo>
                <a:lnTo>
                  <a:pt x="3935018" y="68651"/>
                </a:lnTo>
                <a:lnTo>
                  <a:pt x="3934264" y="68761"/>
                </a:lnTo>
                <a:lnTo>
                  <a:pt x="3933510" y="68870"/>
                </a:lnTo>
                <a:lnTo>
                  <a:pt x="3932754" y="68980"/>
                </a:lnTo>
                <a:lnTo>
                  <a:pt x="3931997" y="69089"/>
                </a:lnTo>
                <a:lnTo>
                  <a:pt x="3931239" y="69199"/>
                </a:lnTo>
                <a:lnTo>
                  <a:pt x="3930481" y="69309"/>
                </a:lnTo>
                <a:lnTo>
                  <a:pt x="3929720" y="69418"/>
                </a:lnTo>
                <a:lnTo>
                  <a:pt x="3928959" y="69528"/>
                </a:lnTo>
                <a:lnTo>
                  <a:pt x="3928197" y="69637"/>
                </a:lnTo>
                <a:lnTo>
                  <a:pt x="3927434" y="69747"/>
                </a:lnTo>
                <a:lnTo>
                  <a:pt x="3926670" y="69856"/>
                </a:lnTo>
                <a:lnTo>
                  <a:pt x="3922063" y="70511"/>
                </a:lnTo>
                <a:lnTo>
                  <a:pt x="3921292" y="70621"/>
                </a:lnTo>
                <a:lnTo>
                  <a:pt x="3920519" y="70730"/>
                </a:lnTo>
                <a:lnTo>
                  <a:pt x="3919745" y="70839"/>
                </a:lnTo>
                <a:lnTo>
                  <a:pt x="3918970" y="70948"/>
                </a:lnTo>
                <a:lnTo>
                  <a:pt x="3918195" y="71057"/>
                </a:lnTo>
                <a:lnTo>
                  <a:pt x="3917418" y="71166"/>
                </a:lnTo>
                <a:lnTo>
                  <a:pt x="3916640" y="71275"/>
                </a:lnTo>
                <a:lnTo>
                  <a:pt x="3915861" y="71384"/>
                </a:lnTo>
                <a:lnTo>
                  <a:pt x="3915081" y="71493"/>
                </a:lnTo>
                <a:lnTo>
                  <a:pt x="3914300" y="71601"/>
                </a:lnTo>
                <a:lnTo>
                  <a:pt x="3913518" y="71710"/>
                </a:lnTo>
                <a:lnTo>
                  <a:pt x="3912735" y="71819"/>
                </a:lnTo>
                <a:lnTo>
                  <a:pt x="3911951" y="71928"/>
                </a:lnTo>
                <a:lnTo>
                  <a:pt x="3911166" y="72036"/>
                </a:lnTo>
                <a:lnTo>
                  <a:pt x="3910380" y="72145"/>
                </a:lnTo>
                <a:lnTo>
                  <a:pt x="3909593" y="72254"/>
                </a:lnTo>
                <a:lnTo>
                  <a:pt x="3905642" y="72796"/>
                </a:lnTo>
                <a:lnTo>
                  <a:pt x="3904848" y="72905"/>
                </a:lnTo>
                <a:lnTo>
                  <a:pt x="3904054" y="73013"/>
                </a:lnTo>
                <a:lnTo>
                  <a:pt x="3903258" y="73121"/>
                </a:lnTo>
                <a:lnTo>
                  <a:pt x="3902462" y="73230"/>
                </a:lnTo>
                <a:lnTo>
                  <a:pt x="3901664" y="73338"/>
                </a:lnTo>
                <a:lnTo>
                  <a:pt x="3900866" y="73446"/>
                </a:lnTo>
                <a:lnTo>
                  <a:pt x="3891203" y="74742"/>
                </a:lnTo>
                <a:lnTo>
                  <a:pt x="3890391" y="74850"/>
                </a:lnTo>
                <a:lnTo>
                  <a:pt x="3889578" y="74957"/>
                </a:lnTo>
                <a:lnTo>
                  <a:pt x="3888764" y="75065"/>
                </a:lnTo>
                <a:lnTo>
                  <a:pt x="3887949" y="75172"/>
                </a:lnTo>
                <a:lnTo>
                  <a:pt x="3880569" y="76139"/>
                </a:lnTo>
                <a:lnTo>
                  <a:pt x="3879744" y="76247"/>
                </a:lnTo>
                <a:lnTo>
                  <a:pt x="3875603" y="76782"/>
                </a:lnTo>
                <a:lnTo>
                  <a:pt x="3874772" y="76890"/>
                </a:lnTo>
                <a:lnTo>
                  <a:pt x="3870602" y="77424"/>
                </a:lnTo>
                <a:lnTo>
                  <a:pt x="3869764" y="77531"/>
                </a:lnTo>
                <a:lnTo>
                  <a:pt x="3868926" y="77638"/>
                </a:lnTo>
                <a:lnTo>
                  <a:pt x="3868087" y="77744"/>
                </a:lnTo>
                <a:lnTo>
                  <a:pt x="3867247" y="77851"/>
                </a:lnTo>
                <a:lnTo>
                  <a:pt x="3828415" y="82611"/>
                </a:lnTo>
                <a:lnTo>
                  <a:pt x="3790405" y="86979"/>
                </a:lnTo>
                <a:lnTo>
                  <a:pt x="3750743" y="91271"/>
                </a:lnTo>
                <a:lnTo>
                  <a:pt x="3711483" y="95282"/>
                </a:lnTo>
                <a:lnTo>
                  <a:pt x="3672886" y="99022"/>
                </a:lnTo>
                <a:lnTo>
                  <a:pt x="3633063" y="102689"/>
                </a:lnTo>
                <a:lnTo>
                  <a:pt x="3594242" y="106093"/>
                </a:lnTo>
                <a:lnTo>
                  <a:pt x="3554390" y="109427"/>
                </a:lnTo>
                <a:lnTo>
                  <a:pt x="3515837" y="112508"/>
                </a:lnTo>
                <a:lnTo>
                  <a:pt x="3476423" y="115522"/>
                </a:lnTo>
                <a:lnTo>
                  <a:pt x="3436178" y="118465"/>
                </a:lnTo>
                <a:lnTo>
                  <a:pt x="3397566" y="121169"/>
                </a:lnTo>
                <a:lnTo>
                  <a:pt x="3358267" y="123808"/>
                </a:lnTo>
                <a:lnTo>
                  <a:pt x="3318304" y="126379"/>
                </a:lnTo>
                <a:lnTo>
                  <a:pt x="3280257" y="128726"/>
                </a:lnTo>
                <a:lnTo>
                  <a:pt x="3241668" y="131011"/>
                </a:lnTo>
                <a:lnTo>
                  <a:pt x="3202556" y="133231"/>
                </a:lnTo>
                <a:lnTo>
                  <a:pt x="3162941" y="135385"/>
                </a:lnTo>
                <a:lnTo>
                  <a:pt x="3122841" y="137473"/>
                </a:lnTo>
                <a:lnTo>
                  <a:pt x="3082279" y="139491"/>
                </a:lnTo>
                <a:lnTo>
                  <a:pt x="3044018" y="141312"/>
                </a:lnTo>
                <a:lnTo>
                  <a:pt x="3005387" y="143070"/>
                </a:lnTo>
                <a:lnTo>
                  <a:pt x="2966401" y="144764"/>
                </a:lnTo>
                <a:lnTo>
                  <a:pt x="2927076" y="146393"/>
                </a:lnTo>
                <a:lnTo>
                  <a:pt x="2887427" y="147956"/>
                </a:lnTo>
                <a:lnTo>
                  <a:pt x="2847472" y="149451"/>
                </a:lnTo>
                <a:lnTo>
                  <a:pt x="2807225" y="150877"/>
                </a:lnTo>
                <a:lnTo>
                  <a:pt x="2766704" y="152234"/>
                </a:lnTo>
                <a:lnTo>
                  <a:pt x="2725923" y="153519"/>
                </a:lnTo>
                <a:lnTo>
                  <a:pt x="2687837" y="154647"/>
                </a:lnTo>
                <a:lnTo>
                  <a:pt x="2649554" y="155712"/>
                </a:lnTo>
                <a:lnTo>
                  <a:pt x="2611087" y="156712"/>
                </a:lnTo>
                <a:lnTo>
                  <a:pt x="2569469" y="157716"/>
                </a:lnTo>
                <a:lnTo>
                  <a:pt x="2527670" y="158642"/>
                </a:lnTo>
                <a:lnTo>
                  <a:pt x="2485703" y="159490"/>
                </a:lnTo>
                <a:lnTo>
                  <a:pt x="2443586" y="160258"/>
                </a:lnTo>
                <a:lnTo>
                  <a:pt x="2401334" y="160945"/>
                </a:lnTo>
                <a:lnTo>
                  <a:pt x="2358963" y="161550"/>
                </a:lnTo>
                <a:lnTo>
                  <a:pt x="2316489" y="162071"/>
                </a:lnTo>
                <a:lnTo>
                  <a:pt x="2273929" y="162507"/>
                </a:lnTo>
                <a:lnTo>
                  <a:pt x="2231298" y="162857"/>
                </a:lnTo>
                <a:lnTo>
                  <a:pt x="2188612" y="163120"/>
                </a:lnTo>
                <a:lnTo>
                  <a:pt x="2145888" y="163295"/>
                </a:lnTo>
                <a:lnTo>
                  <a:pt x="2103140" y="163379"/>
                </a:lnTo>
                <a:lnTo>
                  <a:pt x="2084817" y="163387"/>
                </a:lnTo>
                <a:lnTo>
                  <a:pt x="2078709" y="163389"/>
                </a:lnTo>
                <a:lnTo>
                  <a:pt x="2035958" y="163456"/>
                </a:lnTo>
                <a:lnTo>
                  <a:pt x="1993225" y="163629"/>
                </a:lnTo>
                <a:lnTo>
                  <a:pt x="1950527" y="163905"/>
                </a:lnTo>
                <a:lnTo>
                  <a:pt x="1907878" y="164282"/>
                </a:lnTo>
                <a:lnTo>
                  <a:pt x="1865296" y="164759"/>
                </a:lnTo>
                <a:lnTo>
                  <a:pt x="1822796" y="165335"/>
                </a:lnTo>
                <a:lnTo>
                  <a:pt x="1780394" y="166009"/>
                </a:lnTo>
                <a:lnTo>
                  <a:pt x="1738107" y="166778"/>
                </a:lnTo>
                <a:lnTo>
                  <a:pt x="1695949" y="167642"/>
                </a:lnTo>
                <a:lnTo>
                  <a:pt x="1653938" y="168599"/>
                </a:lnTo>
                <a:lnTo>
                  <a:pt x="1612089" y="169647"/>
                </a:lnTo>
                <a:lnTo>
                  <a:pt x="1570418" y="170785"/>
                </a:lnTo>
                <a:lnTo>
                  <a:pt x="1531897" y="171921"/>
                </a:lnTo>
                <a:lnTo>
                  <a:pt x="1493556" y="173133"/>
                </a:lnTo>
                <a:lnTo>
                  <a:pt x="1455408" y="174418"/>
                </a:lnTo>
                <a:lnTo>
                  <a:pt x="1414556" y="175884"/>
                </a:lnTo>
                <a:lnTo>
                  <a:pt x="1373958" y="177433"/>
                </a:lnTo>
                <a:lnTo>
                  <a:pt x="1333631" y="179064"/>
                </a:lnTo>
                <a:lnTo>
                  <a:pt x="1293591" y="180774"/>
                </a:lnTo>
                <a:lnTo>
                  <a:pt x="1253853" y="182564"/>
                </a:lnTo>
                <a:lnTo>
                  <a:pt x="1242558" y="183090"/>
                </a:lnTo>
                <a:lnTo>
                  <a:pt x="1239738" y="183222"/>
                </a:lnTo>
                <a:lnTo>
                  <a:pt x="1200436" y="185116"/>
                </a:lnTo>
                <a:lnTo>
                  <a:pt x="1161475" y="187085"/>
                </a:lnTo>
                <a:lnTo>
                  <a:pt x="1122870" y="189128"/>
                </a:lnTo>
                <a:lnTo>
                  <a:pt x="1084637" y="191244"/>
                </a:lnTo>
                <a:lnTo>
                  <a:pt x="1044104" y="193589"/>
                </a:lnTo>
                <a:lnTo>
                  <a:pt x="1004037" y="196015"/>
                </a:lnTo>
                <a:lnTo>
                  <a:pt x="964454" y="198517"/>
                </a:lnTo>
                <a:lnTo>
                  <a:pt x="925376" y="201096"/>
                </a:lnTo>
                <a:lnTo>
                  <a:pt x="886823" y="203750"/>
                </a:lnTo>
                <a:lnTo>
                  <a:pt x="848813" y="206475"/>
                </a:lnTo>
                <a:lnTo>
                  <a:pt x="808891" y="209461"/>
                </a:lnTo>
                <a:lnTo>
                  <a:pt x="769633" y="212525"/>
                </a:lnTo>
                <a:lnTo>
                  <a:pt x="731065" y="215665"/>
                </a:lnTo>
                <a:lnTo>
                  <a:pt x="690868" y="219082"/>
                </a:lnTo>
                <a:lnTo>
                  <a:pt x="651504" y="222580"/>
                </a:lnTo>
                <a:lnTo>
                  <a:pt x="613003" y="226156"/>
                </a:lnTo>
                <a:lnTo>
                  <a:pt x="573207" y="230026"/>
                </a:lnTo>
                <a:lnTo>
                  <a:pt x="534444" y="233977"/>
                </a:lnTo>
                <a:lnTo>
                  <a:pt x="494685" y="238233"/>
                </a:lnTo>
                <a:lnTo>
                  <a:pt x="456153" y="242573"/>
                </a:lnTo>
                <a:lnTo>
                  <a:pt x="416965" y="247228"/>
                </a:lnTo>
                <a:lnTo>
                  <a:pt x="377380" y="252207"/>
                </a:lnTo>
                <a:lnTo>
                  <a:pt x="339450" y="257275"/>
                </a:lnTo>
                <a:lnTo>
                  <a:pt x="301546" y="262674"/>
                </a:lnTo>
                <a:lnTo>
                  <a:pt x="300707" y="262798"/>
                </a:lnTo>
                <a:lnTo>
                  <a:pt x="294861" y="263665"/>
                </a:lnTo>
                <a:lnTo>
                  <a:pt x="294029" y="263789"/>
                </a:lnTo>
                <a:lnTo>
                  <a:pt x="284954" y="265157"/>
                </a:lnTo>
                <a:lnTo>
                  <a:pt x="284135" y="265281"/>
                </a:lnTo>
                <a:lnTo>
                  <a:pt x="283317" y="265406"/>
                </a:lnTo>
                <a:lnTo>
                  <a:pt x="282500" y="265531"/>
                </a:lnTo>
                <a:lnTo>
                  <a:pt x="281684" y="265656"/>
                </a:lnTo>
                <a:lnTo>
                  <a:pt x="276001" y="266530"/>
                </a:lnTo>
                <a:lnTo>
                  <a:pt x="275193" y="266655"/>
                </a:lnTo>
                <a:lnTo>
                  <a:pt x="266375" y="268034"/>
                </a:lnTo>
                <a:lnTo>
                  <a:pt x="265579" y="268159"/>
                </a:lnTo>
                <a:lnTo>
                  <a:pt x="264785" y="268285"/>
                </a:lnTo>
                <a:lnTo>
                  <a:pt x="263991" y="268410"/>
                </a:lnTo>
                <a:lnTo>
                  <a:pt x="263199" y="268536"/>
                </a:lnTo>
                <a:lnTo>
                  <a:pt x="262408" y="268662"/>
                </a:lnTo>
                <a:lnTo>
                  <a:pt x="261617" y="268788"/>
                </a:lnTo>
                <a:lnTo>
                  <a:pt x="260828" y="268913"/>
                </a:lnTo>
                <a:lnTo>
                  <a:pt x="260040" y="269039"/>
                </a:lnTo>
                <a:lnTo>
                  <a:pt x="259253" y="269165"/>
                </a:lnTo>
                <a:lnTo>
                  <a:pt x="258467" y="269291"/>
                </a:lnTo>
                <a:lnTo>
                  <a:pt x="257681" y="269417"/>
                </a:lnTo>
                <a:lnTo>
                  <a:pt x="252993" y="270174"/>
                </a:lnTo>
                <a:lnTo>
                  <a:pt x="252215" y="270300"/>
                </a:lnTo>
                <a:lnTo>
                  <a:pt x="242199" y="271946"/>
                </a:lnTo>
                <a:lnTo>
                  <a:pt x="241435" y="272073"/>
                </a:lnTo>
                <a:lnTo>
                  <a:pt x="240673" y="272199"/>
                </a:lnTo>
                <a:lnTo>
                  <a:pt x="239913" y="272326"/>
                </a:lnTo>
                <a:lnTo>
                  <a:pt x="239153" y="272453"/>
                </a:lnTo>
                <a:lnTo>
                  <a:pt x="232361" y="273598"/>
                </a:lnTo>
                <a:lnTo>
                  <a:pt x="231611" y="273725"/>
                </a:lnTo>
                <a:lnTo>
                  <a:pt x="224177" y="275001"/>
                </a:lnTo>
                <a:lnTo>
                  <a:pt x="223439" y="275129"/>
                </a:lnTo>
                <a:lnTo>
                  <a:pt x="222702" y="275256"/>
                </a:lnTo>
                <a:lnTo>
                  <a:pt x="221967" y="275384"/>
                </a:lnTo>
                <a:lnTo>
                  <a:pt x="221233" y="275512"/>
                </a:lnTo>
                <a:lnTo>
                  <a:pt x="220499" y="275640"/>
                </a:lnTo>
                <a:lnTo>
                  <a:pt x="219767" y="275768"/>
                </a:lnTo>
                <a:lnTo>
                  <a:pt x="219036" y="275896"/>
                </a:lnTo>
                <a:lnTo>
                  <a:pt x="218306" y="276024"/>
                </a:lnTo>
                <a:lnTo>
                  <a:pt x="217577" y="276152"/>
                </a:lnTo>
                <a:lnTo>
                  <a:pt x="216849" y="276280"/>
                </a:lnTo>
                <a:lnTo>
                  <a:pt x="216122" y="276409"/>
                </a:lnTo>
                <a:lnTo>
                  <a:pt x="215396" y="276537"/>
                </a:lnTo>
                <a:lnTo>
                  <a:pt x="214671" y="276665"/>
                </a:lnTo>
                <a:lnTo>
                  <a:pt x="213948" y="276793"/>
                </a:lnTo>
                <a:lnTo>
                  <a:pt x="213225" y="276921"/>
                </a:lnTo>
                <a:lnTo>
                  <a:pt x="212504" y="277050"/>
                </a:lnTo>
                <a:lnTo>
                  <a:pt x="211784" y="277178"/>
                </a:lnTo>
                <a:lnTo>
                  <a:pt x="211065" y="277307"/>
                </a:lnTo>
                <a:lnTo>
                  <a:pt x="210346" y="277435"/>
                </a:lnTo>
                <a:lnTo>
                  <a:pt x="201109" y="279108"/>
                </a:lnTo>
                <a:lnTo>
                  <a:pt x="200406" y="279237"/>
                </a:lnTo>
                <a:lnTo>
                  <a:pt x="199704" y="279366"/>
                </a:lnTo>
                <a:lnTo>
                  <a:pt x="199003" y="279495"/>
                </a:lnTo>
                <a:lnTo>
                  <a:pt x="198304" y="279624"/>
                </a:lnTo>
                <a:lnTo>
                  <a:pt x="197605" y="279753"/>
                </a:lnTo>
                <a:lnTo>
                  <a:pt x="192057" y="280788"/>
                </a:lnTo>
                <a:lnTo>
                  <a:pt x="191368" y="280917"/>
                </a:lnTo>
                <a:lnTo>
                  <a:pt x="186579" y="281824"/>
                </a:lnTo>
                <a:lnTo>
                  <a:pt x="185899" y="281954"/>
                </a:lnTo>
                <a:lnTo>
                  <a:pt x="175837" y="283903"/>
                </a:lnTo>
                <a:lnTo>
                  <a:pt x="175175" y="284034"/>
                </a:lnTo>
                <a:lnTo>
                  <a:pt x="166027" y="285861"/>
                </a:lnTo>
                <a:lnTo>
                  <a:pt x="165381" y="285991"/>
                </a:lnTo>
                <a:lnTo>
                  <a:pt x="164738" y="286122"/>
                </a:lnTo>
                <a:lnTo>
                  <a:pt x="164095" y="286253"/>
                </a:lnTo>
                <a:lnTo>
                  <a:pt x="163453" y="286384"/>
                </a:lnTo>
                <a:lnTo>
                  <a:pt x="162813" y="286515"/>
                </a:lnTo>
                <a:lnTo>
                  <a:pt x="162174" y="286646"/>
                </a:lnTo>
                <a:lnTo>
                  <a:pt x="161535" y="286777"/>
                </a:lnTo>
                <a:lnTo>
                  <a:pt x="155217" y="288088"/>
                </a:lnTo>
                <a:lnTo>
                  <a:pt x="154591" y="288219"/>
                </a:lnTo>
                <a:lnTo>
                  <a:pt x="150862" y="289007"/>
                </a:lnTo>
                <a:lnTo>
                  <a:pt x="150244" y="289139"/>
                </a:lnTo>
                <a:lnTo>
                  <a:pt x="149628" y="289270"/>
                </a:lnTo>
                <a:lnTo>
                  <a:pt x="149013" y="289402"/>
                </a:lnTo>
                <a:lnTo>
                  <a:pt x="148398" y="289533"/>
                </a:lnTo>
                <a:lnTo>
                  <a:pt x="147785" y="289665"/>
                </a:lnTo>
                <a:lnTo>
                  <a:pt x="147173" y="289797"/>
                </a:lnTo>
                <a:lnTo>
                  <a:pt x="146563" y="289928"/>
                </a:lnTo>
                <a:lnTo>
                  <a:pt x="145953" y="290060"/>
                </a:lnTo>
                <a:lnTo>
                  <a:pt x="145345" y="290192"/>
                </a:lnTo>
                <a:lnTo>
                  <a:pt x="138136" y="291775"/>
                </a:lnTo>
                <a:lnTo>
                  <a:pt x="137542" y="291907"/>
                </a:lnTo>
                <a:lnTo>
                  <a:pt x="133423" y="292833"/>
                </a:lnTo>
                <a:lnTo>
                  <a:pt x="132839" y="292965"/>
                </a:lnTo>
                <a:lnTo>
                  <a:pt x="127637" y="294158"/>
                </a:lnTo>
                <a:lnTo>
                  <a:pt x="127064" y="294291"/>
                </a:lnTo>
                <a:lnTo>
                  <a:pt x="123657" y="295087"/>
                </a:lnTo>
                <a:lnTo>
                  <a:pt x="123093" y="295220"/>
                </a:lnTo>
                <a:lnTo>
                  <a:pt x="115871" y="296950"/>
                </a:lnTo>
                <a:lnTo>
                  <a:pt x="115323" y="297083"/>
                </a:lnTo>
                <a:lnTo>
                  <a:pt x="114777" y="297216"/>
                </a:lnTo>
                <a:lnTo>
                  <a:pt x="114233" y="297350"/>
                </a:lnTo>
                <a:lnTo>
                  <a:pt x="113689" y="297483"/>
                </a:lnTo>
                <a:lnTo>
                  <a:pt x="113147" y="297616"/>
                </a:lnTo>
                <a:lnTo>
                  <a:pt x="112605" y="297750"/>
                </a:lnTo>
                <a:lnTo>
                  <a:pt x="112065" y="297883"/>
                </a:lnTo>
                <a:lnTo>
                  <a:pt x="111527" y="298017"/>
                </a:lnTo>
                <a:lnTo>
                  <a:pt x="110989" y="298150"/>
                </a:lnTo>
                <a:lnTo>
                  <a:pt x="110453" y="298284"/>
                </a:lnTo>
                <a:lnTo>
                  <a:pt x="109917" y="298417"/>
                </a:lnTo>
                <a:lnTo>
                  <a:pt x="105679" y="299486"/>
                </a:lnTo>
                <a:lnTo>
                  <a:pt x="105154" y="299620"/>
                </a:lnTo>
                <a:lnTo>
                  <a:pt x="102551" y="300289"/>
                </a:lnTo>
                <a:lnTo>
                  <a:pt x="102033" y="300423"/>
                </a:lnTo>
                <a:lnTo>
                  <a:pt x="101518" y="300557"/>
                </a:lnTo>
                <a:lnTo>
                  <a:pt x="101003" y="300691"/>
                </a:lnTo>
                <a:lnTo>
                  <a:pt x="100489" y="300824"/>
                </a:lnTo>
                <a:lnTo>
                  <a:pt x="86131" y="304720"/>
                </a:lnTo>
                <a:lnTo>
                  <a:pt x="85654" y="304855"/>
                </a:lnTo>
                <a:lnTo>
                  <a:pt x="83289" y="305529"/>
                </a:lnTo>
                <a:lnTo>
                  <a:pt x="82819" y="305664"/>
                </a:lnTo>
                <a:lnTo>
                  <a:pt x="77740" y="307148"/>
                </a:lnTo>
                <a:lnTo>
                  <a:pt x="77285" y="307283"/>
                </a:lnTo>
                <a:lnTo>
                  <a:pt x="76832" y="307418"/>
                </a:lnTo>
                <a:lnTo>
                  <a:pt x="76381" y="307554"/>
                </a:lnTo>
                <a:lnTo>
                  <a:pt x="75930" y="307689"/>
                </a:lnTo>
                <a:lnTo>
                  <a:pt x="72371" y="308771"/>
                </a:lnTo>
                <a:lnTo>
                  <a:pt x="71931" y="308906"/>
                </a:lnTo>
                <a:lnTo>
                  <a:pt x="61361" y="312297"/>
                </a:lnTo>
                <a:lnTo>
                  <a:pt x="60954" y="312433"/>
                </a:lnTo>
                <a:lnTo>
                  <a:pt x="53098" y="315154"/>
                </a:lnTo>
                <a:lnTo>
                  <a:pt x="52718" y="315291"/>
                </a:lnTo>
                <a:lnTo>
                  <a:pt x="52340" y="315427"/>
                </a:lnTo>
                <a:lnTo>
                  <a:pt x="51964" y="315563"/>
                </a:lnTo>
                <a:lnTo>
                  <a:pt x="51588" y="315700"/>
                </a:lnTo>
                <a:lnTo>
                  <a:pt x="48997" y="316655"/>
                </a:lnTo>
                <a:lnTo>
                  <a:pt x="48631" y="316791"/>
                </a:lnTo>
                <a:lnTo>
                  <a:pt x="41605" y="319524"/>
                </a:lnTo>
                <a:lnTo>
                  <a:pt x="41267" y="319661"/>
                </a:lnTo>
                <a:lnTo>
                  <a:pt x="35731" y="321989"/>
                </a:lnTo>
                <a:lnTo>
                  <a:pt x="35417" y="322126"/>
                </a:lnTo>
                <a:lnTo>
                  <a:pt x="32955" y="323224"/>
                </a:lnTo>
                <a:lnTo>
                  <a:pt x="32653" y="323361"/>
                </a:lnTo>
                <a:lnTo>
                  <a:pt x="29709" y="324734"/>
                </a:lnTo>
                <a:lnTo>
                  <a:pt x="29421" y="324871"/>
                </a:lnTo>
                <a:lnTo>
                  <a:pt x="29136" y="325008"/>
                </a:lnTo>
                <a:lnTo>
                  <a:pt x="28851" y="325146"/>
                </a:lnTo>
                <a:lnTo>
                  <a:pt x="28569" y="325283"/>
                </a:lnTo>
                <a:lnTo>
                  <a:pt x="22938" y="328172"/>
                </a:lnTo>
                <a:lnTo>
                  <a:pt x="22684" y="328310"/>
                </a:lnTo>
                <a:lnTo>
                  <a:pt x="22433" y="328447"/>
                </a:lnTo>
                <a:lnTo>
                  <a:pt x="22182" y="328585"/>
                </a:lnTo>
                <a:lnTo>
                  <a:pt x="21933" y="328723"/>
                </a:lnTo>
                <a:lnTo>
                  <a:pt x="14891" y="332998"/>
                </a:lnTo>
                <a:lnTo>
                  <a:pt x="14685" y="333136"/>
                </a:lnTo>
                <a:lnTo>
                  <a:pt x="14482" y="333274"/>
                </a:lnTo>
                <a:lnTo>
                  <a:pt x="14279" y="333412"/>
                </a:lnTo>
                <a:lnTo>
                  <a:pt x="14078" y="333550"/>
                </a:lnTo>
                <a:lnTo>
                  <a:pt x="8543" y="337835"/>
                </a:lnTo>
                <a:lnTo>
                  <a:pt x="8386" y="337973"/>
                </a:lnTo>
                <a:lnTo>
                  <a:pt x="8232" y="338112"/>
                </a:lnTo>
                <a:lnTo>
                  <a:pt x="8078" y="338250"/>
                </a:lnTo>
                <a:lnTo>
                  <a:pt x="7927" y="338388"/>
                </a:lnTo>
                <a:lnTo>
                  <a:pt x="3212" y="343651"/>
                </a:lnTo>
                <a:lnTo>
                  <a:pt x="3115" y="343790"/>
                </a:lnTo>
                <a:lnTo>
                  <a:pt x="1775" y="346008"/>
                </a:lnTo>
                <a:lnTo>
                  <a:pt x="1703" y="346146"/>
                </a:lnTo>
                <a:lnTo>
                  <a:pt x="11" y="352249"/>
                </a:lnTo>
                <a:lnTo>
                  <a:pt x="5" y="352388"/>
                </a:lnTo>
                <a:lnTo>
                  <a:pt x="2" y="352527"/>
                </a:lnTo>
                <a:lnTo>
                  <a:pt x="0" y="352666"/>
                </a:lnTo>
                <a:lnTo>
                  <a:pt x="0" y="352804"/>
                </a:lnTo>
                <a:lnTo>
                  <a:pt x="5946" y="390863"/>
                </a:lnTo>
                <a:lnTo>
                  <a:pt x="21741" y="425984"/>
                </a:lnTo>
                <a:lnTo>
                  <a:pt x="44249" y="456731"/>
                </a:lnTo>
                <a:lnTo>
                  <a:pt x="71933" y="483444"/>
                </a:lnTo>
                <a:lnTo>
                  <a:pt x="103165" y="505553"/>
                </a:lnTo>
                <a:lnTo>
                  <a:pt x="137162" y="522914"/>
                </a:lnTo>
                <a:lnTo>
                  <a:pt x="173484" y="535158"/>
                </a:lnTo>
                <a:lnTo>
                  <a:pt x="203179" y="540695"/>
                </a:lnTo>
                <a:lnTo>
                  <a:pt x="203420" y="540710"/>
                </a:lnTo>
              </a:path>
            </a:pathLst>
          </a:custGeom>
          <a:ln w="1904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8" name="object 8168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72" name="TextBox 8171">
            <a:extLst>
              <a:ext uri="{FF2B5EF4-FFF2-40B4-BE49-F238E27FC236}">
                <a16:creationId xmlns:a16="http://schemas.microsoft.com/office/drawing/2014/main" id="{3B4FEDC4-F220-F753-88FA-2C65589CAD9E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73" name="Picture 8172">
            <a:extLst>
              <a:ext uri="{FF2B5EF4-FFF2-40B4-BE49-F238E27FC236}">
                <a16:creationId xmlns:a16="http://schemas.microsoft.com/office/drawing/2014/main" id="{9F5BDCAE-9CE9-94E6-EB7E-DA91CE741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762" y="1204068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4578557"/>
            <a:ext cx="3161665" cy="1877695"/>
            <a:chOff x="156800" y="4578556"/>
            <a:chExt cx="3161665" cy="1877695"/>
          </a:xfrm>
        </p:grpSpPr>
        <p:sp>
          <p:nvSpPr>
            <p:cNvPr id="10" name="object 10"/>
            <p:cNvSpPr/>
            <p:nvPr/>
          </p:nvSpPr>
          <p:spPr>
            <a:xfrm>
              <a:off x="633387" y="5194299"/>
              <a:ext cx="1457960" cy="279400"/>
            </a:xfrm>
            <a:custGeom>
              <a:avLst/>
              <a:gdLst/>
              <a:ahLst/>
              <a:cxnLst/>
              <a:rect l="l" t="t" r="r" b="b"/>
              <a:pathLst>
                <a:path w="1457960" h="279400">
                  <a:moveTo>
                    <a:pt x="251218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8" y="266700"/>
                  </a:lnTo>
                  <a:lnTo>
                    <a:pt x="251218" y="0"/>
                  </a:lnTo>
                  <a:close/>
                </a:path>
                <a:path w="1457960" h="279400">
                  <a:moveTo>
                    <a:pt x="1457718" y="0"/>
                  </a:moveTo>
                  <a:lnTo>
                    <a:pt x="304800" y="0"/>
                  </a:lnTo>
                  <a:lnTo>
                    <a:pt x="304800" y="279400"/>
                  </a:lnTo>
                  <a:lnTo>
                    <a:pt x="1457718" y="279400"/>
                  </a:lnTo>
                  <a:lnTo>
                    <a:pt x="145771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64302" y="4616339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54/40'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5382" y="4645346"/>
            <a:ext cx="956944" cy="244475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920"/>
              </a:lnSpc>
            </a:pPr>
            <a:r>
              <a:rPr spc="-10" dirty="0">
                <a:latin typeface="Calibri"/>
                <a:cs typeface="Calibri"/>
              </a:rPr>
              <a:t>boundary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0307" y="4616339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4302" y="488303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35" dirty="0">
                <a:latin typeface="Calibri"/>
                <a:cs typeface="Calibri"/>
              </a:rPr>
              <a:t>sIll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and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8983" y="4924745"/>
            <a:ext cx="918844" cy="243656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30"/>
              </a:lnSpc>
            </a:pPr>
            <a:r>
              <a:rPr spc="-10" dirty="0">
                <a:latin typeface="Calibri"/>
                <a:cs typeface="Calibri"/>
              </a:rPr>
              <a:t>Canadian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4303" y="5162439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 </a:t>
            </a:r>
            <a:r>
              <a:rPr spc="-25" dirty="0">
                <a:latin typeface="Calibri"/>
                <a:cs typeface="Calibri"/>
              </a:rPr>
              <a:t>US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724626" y="3613881"/>
            <a:ext cx="2787650" cy="2837815"/>
            <a:chOff x="6200626" y="3613880"/>
            <a:chExt cx="2787650" cy="2837815"/>
          </a:xfrm>
        </p:grpSpPr>
        <p:sp>
          <p:nvSpPr>
            <p:cNvPr id="19" name="object 19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915" y="3618642"/>
              <a:ext cx="2777490" cy="965200"/>
            </a:xfrm>
            <a:custGeom>
              <a:avLst/>
              <a:gdLst/>
              <a:ahLst/>
              <a:cxnLst/>
              <a:rect l="l" t="t" r="r" b="b"/>
              <a:pathLst>
                <a:path w="2777490" h="965200">
                  <a:moveTo>
                    <a:pt x="0" y="0"/>
                  </a:moveTo>
                  <a:lnTo>
                    <a:pt x="2777066" y="0"/>
                  </a:lnTo>
                  <a:lnTo>
                    <a:pt x="2777066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969254" y="3211903"/>
            <a:ext cx="2656205" cy="3244215"/>
            <a:chOff x="3445253" y="3211902"/>
            <a:chExt cx="2656205" cy="3244215"/>
          </a:xfrm>
        </p:grpSpPr>
        <p:sp>
          <p:nvSpPr>
            <p:cNvPr id="23" name="object 23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4250" y="3618642"/>
              <a:ext cx="2633345" cy="965200"/>
            </a:xfrm>
            <a:custGeom>
              <a:avLst/>
              <a:gdLst/>
              <a:ahLst/>
              <a:cxnLst/>
              <a:rect l="l" t="t" r="r" b="b"/>
              <a:pathLst>
                <a:path w="2633345" h="965200">
                  <a:moveTo>
                    <a:pt x="0" y="0"/>
                  </a:moveTo>
                  <a:lnTo>
                    <a:pt x="2633133" y="0"/>
                  </a:lnTo>
                  <a:lnTo>
                    <a:pt x="2633133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1693188" y="0"/>
                  </a:moveTo>
                  <a:lnTo>
                    <a:pt x="0" y="0"/>
                  </a:lnTo>
                  <a:lnTo>
                    <a:pt x="0" y="430886"/>
                  </a:lnTo>
                  <a:lnTo>
                    <a:pt x="1693188" y="430886"/>
                  </a:lnTo>
                  <a:lnTo>
                    <a:pt x="169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0" y="0"/>
                  </a:moveTo>
                  <a:lnTo>
                    <a:pt x="1693187" y="0"/>
                  </a:lnTo>
                  <a:lnTo>
                    <a:pt x="1693187" y="430886"/>
                  </a:lnTo>
                  <a:lnTo>
                    <a:pt x="0" y="4308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98141" y="3607724"/>
            <a:ext cx="2348230" cy="1056005"/>
            <a:chOff x="474141" y="3607723"/>
            <a:chExt cx="2348230" cy="105600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41" y="4124868"/>
              <a:ext cx="118385" cy="11769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215749" y="3249684"/>
            <a:ext cx="1684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87947" y="3647552"/>
            <a:ext cx="4170045" cy="541020"/>
          </a:xfrm>
          <a:custGeom>
            <a:avLst/>
            <a:gdLst/>
            <a:ahLst/>
            <a:cxnLst/>
            <a:rect l="l" t="t" r="r" b="b"/>
            <a:pathLst>
              <a:path w="4170045" h="541020">
                <a:moveTo>
                  <a:pt x="4169634" y="0"/>
                </a:moveTo>
                <a:lnTo>
                  <a:pt x="4139924" y="24213"/>
                </a:lnTo>
                <a:lnTo>
                  <a:pt x="4103719" y="36229"/>
                </a:lnTo>
                <a:lnTo>
                  <a:pt x="4066564" y="45414"/>
                </a:lnTo>
                <a:lnTo>
                  <a:pt x="4057027" y="47488"/>
                </a:lnTo>
                <a:lnTo>
                  <a:pt x="4056486" y="47604"/>
                </a:lnTo>
                <a:lnTo>
                  <a:pt x="4052113" y="48523"/>
                </a:lnTo>
                <a:lnTo>
                  <a:pt x="4051562" y="48638"/>
                </a:lnTo>
                <a:lnTo>
                  <a:pt x="4047103" y="49556"/>
                </a:lnTo>
                <a:lnTo>
                  <a:pt x="4046541" y="49670"/>
                </a:lnTo>
                <a:lnTo>
                  <a:pt x="4017533" y="55256"/>
                </a:lnTo>
                <a:lnTo>
                  <a:pt x="4016912" y="55370"/>
                </a:lnTo>
                <a:lnTo>
                  <a:pt x="4016290" y="55483"/>
                </a:lnTo>
                <a:lnTo>
                  <a:pt x="4015666" y="55596"/>
                </a:lnTo>
                <a:lnTo>
                  <a:pt x="4015042" y="55710"/>
                </a:lnTo>
                <a:lnTo>
                  <a:pt x="4014416" y="55823"/>
                </a:lnTo>
                <a:lnTo>
                  <a:pt x="4003606" y="57744"/>
                </a:lnTo>
                <a:lnTo>
                  <a:pt x="4002960" y="57857"/>
                </a:lnTo>
                <a:lnTo>
                  <a:pt x="3997095" y="58870"/>
                </a:lnTo>
                <a:lnTo>
                  <a:pt x="3996437" y="58983"/>
                </a:lnTo>
                <a:lnTo>
                  <a:pt x="3993133" y="59544"/>
                </a:lnTo>
                <a:lnTo>
                  <a:pt x="3992469" y="59657"/>
                </a:lnTo>
                <a:lnTo>
                  <a:pt x="3988461" y="60330"/>
                </a:lnTo>
                <a:lnTo>
                  <a:pt x="3987789" y="60442"/>
                </a:lnTo>
                <a:lnTo>
                  <a:pt x="3982373" y="61338"/>
                </a:lnTo>
                <a:lnTo>
                  <a:pt x="3981691" y="61450"/>
                </a:lnTo>
                <a:lnTo>
                  <a:pt x="3981008" y="61561"/>
                </a:lnTo>
                <a:lnTo>
                  <a:pt x="3980324" y="61673"/>
                </a:lnTo>
                <a:lnTo>
                  <a:pt x="3979639" y="61785"/>
                </a:lnTo>
                <a:lnTo>
                  <a:pt x="3966409" y="63902"/>
                </a:lnTo>
                <a:lnTo>
                  <a:pt x="3965701" y="64013"/>
                </a:lnTo>
                <a:lnTo>
                  <a:pt x="3962149" y="64568"/>
                </a:lnTo>
                <a:lnTo>
                  <a:pt x="3961435" y="64679"/>
                </a:lnTo>
                <a:lnTo>
                  <a:pt x="3953511" y="65897"/>
                </a:lnTo>
                <a:lnTo>
                  <a:pt x="3952784" y="66008"/>
                </a:lnTo>
                <a:lnTo>
                  <a:pt x="3949134" y="66560"/>
                </a:lnTo>
                <a:lnTo>
                  <a:pt x="3948400" y="66670"/>
                </a:lnTo>
                <a:lnTo>
                  <a:pt x="3947666" y="66780"/>
                </a:lnTo>
                <a:lnTo>
                  <a:pt x="3946931" y="66891"/>
                </a:lnTo>
                <a:lnTo>
                  <a:pt x="3946194" y="67001"/>
                </a:lnTo>
                <a:lnTo>
                  <a:pt x="3935771" y="68541"/>
                </a:lnTo>
                <a:lnTo>
                  <a:pt x="3935018" y="68651"/>
                </a:lnTo>
                <a:lnTo>
                  <a:pt x="3934264" y="68761"/>
                </a:lnTo>
                <a:lnTo>
                  <a:pt x="3933510" y="68870"/>
                </a:lnTo>
                <a:lnTo>
                  <a:pt x="3932754" y="68980"/>
                </a:lnTo>
                <a:lnTo>
                  <a:pt x="3931997" y="69089"/>
                </a:lnTo>
                <a:lnTo>
                  <a:pt x="3931239" y="69199"/>
                </a:lnTo>
                <a:lnTo>
                  <a:pt x="3930481" y="69309"/>
                </a:lnTo>
                <a:lnTo>
                  <a:pt x="3929720" y="69418"/>
                </a:lnTo>
                <a:lnTo>
                  <a:pt x="3928959" y="69528"/>
                </a:lnTo>
                <a:lnTo>
                  <a:pt x="3928197" y="69637"/>
                </a:lnTo>
                <a:lnTo>
                  <a:pt x="3927434" y="69747"/>
                </a:lnTo>
                <a:lnTo>
                  <a:pt x="3926670" y="69856"/>
                </a:lnTo>
                <a:lnTo>
                  <a:pt x="3922063" y="70511"/>
                </a:lnTo>
                <a:lnTo>
                  <a:pt x="3921292" y="70621"/>
                </a:lnTo>
                <a:lnTo>
                  <a:pt x="3920519" y="70730"/>
                </a:lnTo>
                <a:lnTo>
                  <a:pt x="3919745" y="70839"/>
                </a:lnTo>
                <a:lnTo>
                  <a:pt x="3918970" y="70948"/>
                </a:lnTo>
                <a:lnTo>
                  <a:pt x="3918195" y="71057"/>
                </a:lnTo>
                <a:lnTo>
                  <a:pt x="3917418" y="71166"/>
                </a:lnTo>
                <a:lnTo>
                  <a:pt x="3916640" y="71275"/>
                </a:lnTo>
                <a:lnTo>
                  <a:pt x="3915861" y="71384"/>
                </a:lnTo>
                <a:lnTo>
                  <a:pt x="3915081" y="71493"/>
                </a:lnTo>
                <a:lnTo>
                  <a:pt x="3914300" y="71601"/>
                </a:lnTo>
                <a:lnTo>
                  <a:pt x="3913518" y="71710"/>
                </a:lnTo>
                <a:lnTo>
                  <a:pt x="3912735" y="71819"/>
                </a:lnTo>
                <a:lnTo>
                  <a:pt x="3911951" y="71928"/>
                </a:lnTo>
                <a:lnTo>
                  <a:pt x="3911166" y="72036"/>
                </a:lnTo>
                <a:lnTo>
                  <a:pt x="3910380" y="72145"/>
                </a:lnTo>
                <a:lnTo>
                  <a:pt x="3909593" y="72254"/>
                </a:lnTo>
                <a:lnTo>
                  <a:pt x="3905642" y="72796"/>
                </a:lnTo>
                <a:lnTo>
                  <a:pt x="3904848" y="72905"/>
                </a:lnTo>
                <a:lnTo>
                  <a:pt x="3904054" y="73013"/>
                </a:lnTo>
                <a:lnTo>
                  <a:pt x="3903258" y="73121"/>
                </a:lnTo>
                <a:lnTo>
                  <a:pt x="3902462" y="73230"/>
                </a:lnTo>
                <a:lnTo>
                  <a:pt x="3901664" y="73338"/>
                </a:lnTo>
                <a:lnTo>
                  <a:pt x="3900866" y="73446"/>
                </a:lnTo>
                <a:lnTo>
                  <a:pt x="3891203" y="74742"/>
                </a:lnTo>
                <a:lnTo>
                  <a:pt x="3890391" y="74850"/>
                </a:lnTo>
                <a:lnTo>
                  <a:pt x="3889578" y="74957"/>
                </a:lnTo>
                <a:lnTo>
                  <a:pt x="3888764" y="75065"/>
                </a:lnTo>
                <a:lnTo>
                  <a:pt x="3887949" y="75172"/>
                </a:lnTo>
                <a:lnTo>
                  <a:pt x="3880569" y="76139"/>
                </a:lnTo>
                <a:lnTo>
                  <a:pt x="3879744" y="76247"/>
                </a:lnTo>
                <a:lnTo>
                  <a:pt x="3875603" y="76782"/>
                </a:lnTo>
                <a:lnTo>
                  <a:pt x="3874772" y="76890"/>
                </a:lnTo>
                <a:lnTo>
                  <a:pt x="3870602" y="77424"/>
                </a:lnTo>
                <a:lnTo>
                  <a:pt x="3869764" y="77531"/>
                </a:lnTo>
                <a:lnTo>
                  <a:pt x="3868926" y="77638"/>
                </a:lnTo>
                <a:lnTo>
                  <a:pt x="3868087" y="77744"/>
                </a:lnTo>
                <a:lnTo>
                  <a:pt x="3867247" y="77851"/>
                </a:lnTo>
                <a:lnTo>
                  <a:pt x="3828415" y="82611"/>
                </a:lnTo>
                <a:lnTo>
                  <a:pt x="3790405" y="86979"/>
                </a:lnTo>
                <a:lnTo>
                  <a:pt x="3750743" y="91271"/>
                </a:lnTo>
                <a:lnTo>
                  <a:pt x="3711483" y="95282"/>
                </a:lnTo>
                <a:lnTo>
                  <a:pt x="3672886" y="99022"/>
                </a:lnTo>
                <a:lnTo>
                  <a:pt x="3633063" y="102689"/>
                </a:lnTo>
                <a:lnTo>
                  <a:pt x="3594242" y="106093"/>
                </a:lnTo>
                <a:lnTo>
                  <a:pt x="3554390" y="109427"/>
                </a:lnTo>
                <a:lnTo>
                  <a:pt x="3515837" y="112508"/>
                </a:lnTo>
                <a:lnTo>
                  <a:pt x="3476423" y="115522"/>
                </a:lnTo>
                <a:lnTo>
                  <a:pt x="3436178" y="118465"/>
                </a:lnTo>
                <a:lnTo>
                  <a:pt x="3397566" y="121169"/>
                </a:lnTo>
                <a:lnTo>
                  <a:pt x="3358267" y="123808"/>
                </a:lnTo>
                <a:lnTo>
                  <a:pt x="3318304" y="126379"/>
                </a:lnTo>
                <a:lnTo>
                  <a:pt x="3280257" y="128726"/>
                </a:lnTo>
                <a:lnTo>
                  <a:pt x="3241668" y="131011"/>
                </a:lnTo>
                <a:lnTo>
                  <a:pt x="3202556" y="133231"/>
                </a:lnTo>
                <a:lnTo>
                  <a:pt x="3162941" y="135385"/>
                </a:lnTo>
                <a:lnTo>
                  <a:pt x="3122841" y="137473"/>
                </a:lnTo>
                <a:lnTo>
                  <a:pt x="3082279" y="139491"/>
                </a:lnTo>
                <a:lnTo>
                  <a:pt x="3044018" y="141312"/>
                </a:lnTo>
                <a:lnTo>
                  <a:pt x="3005387" y="143070"/>
                </a:lnTo>
                <a:lnTo>
                  <a:pt x="2966401" y="144764"/>
                </a:lnTo>
                <a:lnTo>
                  <a:pt x="2927076" y="146393"/>
                </a:lnTo>
                <a:lnTo>
                  <a:pt x="2887427" y="147956"/>
                </a:lnTo>
                <a:lnTo>
                  <a:pt x="2847472" y="149451"/>
                </a:lnTo>
                <a:lnTo>
                  <a:pt x="2807225" y="150877"/>
                </a:lnTo>
                <a:lnTo>
                  <a:pt x="2766704" y="152234"/>
                </a:lnTo>
                <a:lnTo>
                  <a:pt x="2725923" y="153519"/>
                </a:lnTo>
                <a:lnTo>
                  <a:pt x="2687837" y="154647"/>
                </a:lnTo>
                <a:lnTo>
                  <a:pt x="2649554" y="155712"/>
                </a:lnTo>
                <a:lnTo>
                  <a:pt x="2611087" y="156712"/>
                </a:lnTo>
                <a:lnTo>
                  <a:pt x="2569469" y="157716"/>
                </a:lnTo>
                <a:lnTo>
                  <a:pt x="2527670" y="158642"/>
                </a:lnTo>
                <a:lnTo>
                  <a:pt x="2485703" y="159490"/>
                </a:lnTo>
                <a:lnTo>
                  <a:pt x="2443586" y="160258"/>
                </a:lnTo>
                <a:lnTo>
                  <a:pt x="2401334" y="160945"/>
                </a:lnTo>
                <a:lnTo>
                  <a:pt x="2358963" y="161550"/>
                </a:lnTo>
                <a:lnTo>
                  <a:pt x="2316489" y="162071"/>
                </a:lnTo>
                <a:lnTo>
                  <a:pt x="2273929" y="162507"/>
                </a:lnTo>
                <a:lnTo>
                  <a:pt x="2231298" y="162857"/>
                </a:lnTo>
                <a:lnTo>
                  <a:pt x="2188612" y="163120"/>
                </a:lnTo>
                <a:lnTo>
                  <a:pt x="2145888" y="163295"/>
                </a:lnTo>
                <a:lnTo>
                  <a:pt x="2103140" y="163379"/>
                </a:lnTo>
                <a:lnTo>
                  <a:pt x="2084817" y="163387"/>
                </a:lnTo>
                <a:lnTo>
                  <a:pt x="2078709" y="163389"/>
                </a:lnTo>
                <a:lnTo>
                  <a:pt x="2035958" y="163456"/>
                </a:lnTo>
                <a:lnTo>
                  <a:pt x="1993225" y="163629"/>
                </a:lnTo>
                <a:lnTo>
                  <a:pt x="1950527" y="163905"/>
                </a:lnTo>
                <a:lnTo>
                  <a:pt x="1907878" y="164282"/>
                </a:lnTo>
                <a:lnTo>
                  <a:pt x="1865296" y="164759"/>
                </a:lnTo>
                <a:lnTo>
                  <a:pt x="1822796" y="165335"/>
                </a:lnTo>
                <a:lnTo>
                  <a:pt x="1780394" y="166009"/>
                </a:lnTo>
                <a:lnTo>
                  <a:pt x="1738107" y="166778"/>
                </a:lnTo>
                <a:lnTo>
                  <a:pt x="1695949" y="167642"/>
                </a:lnTo>
                <a:lnTo>
                  <a:pt x="1653938" y="168599"/>
                </a:lnTo>
                <a:lnTo>
                  <a:pt x="1612089" y="169647"/>
                </a:lnTo>
                <a:lnTo>
                  <a:pt x="1570418" y="170785"/>
                </a:lnTo>
                <a:lnTo>
                  <a:pt x="1531897" y="171921"/>
                </a:lnTo>
                <a:lnTo>
                  <a:pt x="1493556" y="173133"/>
                </a:lnTo>
                <a:lnTo>
                  <a:pt x="1455408" y="174418"/>
                </a:lnTo>
                <a:lnTo>
                  <a:pt x="1414556" y="175884"/>
                </a:lnTo>
                <a:lnTo>
                  <a:pt x="1373958" y="177433"/>
                </a:lnTo>
                <a:lnTo>
                  <a:pt x="1333631" y="179064"/>
                </a:lnTo>
                <a:lnTo>
                  <a:pt x="1293591" y="180774"/>
                </a:lnTo>
                <a:lnTo>
                  <a:pt x="1253853" y="182564"/>
                </a:lnTo>
                <a:lnTo>
                  <a:pt x="1242558" y="183090"/>
                </a:lnTo>
                <a:lnTo>
                  <a:pt x="1239738" y="183222"/>
                </a:lnTo>
                <a:lnTo>
                  <a:pt x="1200436" y="185116"/>
                </a:lnTo>
                <a:lnTo>
                  <a:pt x="1161475" y="187085"/>
                </a:lnTo>
                <a:lnTo>
                  <a:pt x="1122870" y="189128"/>
                </a:lnTo>
                <a:lnTo>
                  <a:pt x="1084637" y="191244"/>
                </a:lnTo>
                <a:lnTo>
                  <a:pt x="1044104" y="193589"/>
                </a:lnTo>
                <a:lnTo>
                  <a:pt x="1004037" y="196015"/>
                </a:lnTo>
                <a:lnTo>
                  <a:pt x="964454" y="198517"/>
                </a:lnTo>
                <a:lnTo>
                  <a:pt x="925376" y="201096"/>
                </a:lnTo>
                <a:lnTo>
                  <a:pt x="886823" y="203750"/>
                </a:lnTo>
                <a:lnTo>
                  <a:pt x="848813" y="206475"/>
                </a:lnTo>
                <a:lnTo>
                  <a:pt x="808891" y="209461"/>
                </a:lnTo>
                <a:lnTo>
                  <a:pt x="769633" y="212525"/>
                </a:lnTo>
                <a:lnTo>
                  <a:pt x="731065" y="215665"/>
                </a:lnTo>
                <a:lnTo>
                  <a:pt x="690868" y="219082"/>
                </a:lnTo>
                <a:lnTo>
                  <a:pt x="651504" y="222580"/>
                </a:lnTo>
                <a:lnTo>
                  <a:pt x="613003" y="226156"/>
                </a:lnTo>
                <a:lnTo>
                  <a:pt x="573207" y="230026"/>
                </a:lnTo>
                <a:lnTo>
                  <a:pt x="534444" y="233977"/>
                </a:lnTo>
                <a:lnTo>
                  <a:pt x="494685" y="238233"/>
                </a:lnTo>
                <a:lnTo>
                  <a:pt x="456153" y="242573"/>
                </a:lnTo>
                <a:lnTo>
                  <a:pt x="416965" y="247228"/>
                </a:lnTo>
                <a:lnTo>
                  <a:pt x="377380" y="252207"/>
                </a:lnTo>
                <a:lnTo>
                  <a:pt x="339450" y="257275"/>
                </a:lnTo>
                <a:lnTo>
                  <a:pt x="301546" y="262674"/>
                </a:lnTo>
                <a:lnTo>
                  <a:pt x="300707" y="262798"/>
                </a:lnTo>
                <a:lnTo>
                  <a:pt x="294861" y="263665"/>
                </a:lnTo>
                <a:lnTo>
                  <a:pt x="294029" y="263789"/>
                </a:lnTo>
                <a:lnTo>
                  <a:pt x="284954" y="265157"/>
                </a:lnTo>
                <a:lnTo>
                  <a:pt x="284135" y="265281"/>
                </a:lnTo>
                <a:lnTo>
                  <a:pt x="283317" y="265406"/>
                </a:lnTo>
                <a:lnTo>
                  <a:pt x="282500" y="265531"/>
                </a:lnTo>
                <a:lnTo>
                  <a:pt x="281684" y="265656"/>
                </a:lnTo>
                <a:lnTo>
                  <a:pt x="276001" y="266530"/>
                </a:lnTo>
                <a:lnTo>
                  <a:pt x="275193" y="266655"/>
                </a:lnTo>
                <a:lnTo>
                  <a:pt x="266375" y="268034"/>
                </a:lnTo>
                <a:lnTo>
                  <a:pt x="265579" y="268159"/>
                </a:lnTo>
                <a:lnTo>
                  <a:pt x="264785" y="268285"/>
                </a:lnTo>
                <a:lnTo>
                  <a:pt x="263991" y="268410"/>
                </a:lnTo>
                <a:lnTo>
                  <a:pt x="263199" y="268536"/>
                </a:lnTo>
                <a:lnTo>
                  <a:pt x="262408" y="268662"/>
                </a:lnTo>
                <a:lnTo>
                  <a:pt x="261617" y="268788"/>
                </a:lnTo>
                <a:lnTo>
                  <a:pt x="260828" y="268913"/>
                </a:lnTo>
                <a:lnTo>
                  <a:pt x="260040" y="269039"/>
                </a:lnTo>
                <a:lnTo>
                  <a:pt x="259253" y="269165"/>
                </a:lnTo>
                <a:lnTo>
                  <a:pt x="258467" y="269291"/>
                </a:lnTo>
                <a:lnTo>
                  <a:pt x="257681" y="269417"/>
                </a:lnTo>
                <a:lnTo>
                  <a:pt x="252993" y="270174"/>
                </a:lnTo>
                <a:lnTo>
                  <a:pt x="252215" y="270300"/>
                </a:lnTo>
                <a:lnTo>
                  <a:pt x="242199" y="271946"/>
                </a:lnTo>
                <a:lnTo>
                  <a:pt x="241435" y="272073"/>
                </a:lnTo>
                <a:lnTo>
                  <a:pt x="240673" y="272199"/>
                </a:lnTo>
                <a:lnTo>
                  <a:pt x="239913" y="272326"/>
                </a:lnTo>
                <a:lnTo>
                  <a:pt x="239153" y="272453"/>
                </a:lnTo>
                <a:lnTo>
                  <a:pt x="232361" y="273598"/>
                </a:lnTo>
                <a:lnTo>
                  <a:pt x="231611" y="273725"/>
                </a:lnTo>
                <a:lnTo>
                  <a:pt x="224177" y="275001"/>
                </a:lnTo>
                <a:lnTo>
                  <a:pt x="223439" y="275129"/>
                </a:lnTo>
                <a:lnTo>
                  <a:pt x="222702" y="275256"/>
                </a:lnTo>
                <a:lnTo>
                  <a:pt x="221967" y="275384"/>
                </a:lnTo>
                <a:lnTo>
                  <a:pt x="221233" y="275512"/>
                </a:lnTo>
                <a:lnTo>
                  <a:pt x="220499" y="275640"/>
                </a:lnTo>
                <a:lnTo>
                  <a:pt x="219767" y="275768"/>
                </a:lnTo>
                <a:lnTo>
                  <a:pt x="219036" y="275896"/>
                </a:lnTo>
                <a:lnTo>
                  <a:pt x="218306" y="276024"/>
                </a:lnTo>
                <a:lnTo>
                  <a:pt x="217577" y="276152"/>
                </a:lnTo>
                <a:lnTo>
                  <a:pt x="216849" y="276280"/>
                </a:lnTo>
                <a:lnTo>
                  <a:pt x="216122" y="276409"/>
                </a:lnTo>
                <a:lnTo>
                  <a:pt x="215396" y="276537"/>
                </a:lnTo>
                <a:lnTo>
                  <a:pt x="214671" y="276665"/>
                </a:lnTo>
                <a:lnTo>
                  <a:pt x="213948" y="276793"/>
                </a:lnTo>
                <a:lnTo>
                  <a:pt x="213225" y="276921"/>
                </a:lnTo>
                <a:lnTo>
                  <a:pt x="212504" y="277050"/>
                </a:lnTo>
                <a:lnTo>
                  <a:pt x="211784" y="277178"/>
                </a:lnTo>
                <a:lnTo>
                  <a:pt x="211065" y="277307"/>
                </a:lnTo>
                <a:lnTo>
                  <a:pt x="210346" y="277435"/>
                </a:lnTo>
                <a:lnTo>
                  <a:pt x="201109" y="279108"/>
                </a:lnTo>
                <a:lnTo>
                  <a:pt x="200406" y="279237"/>
                </a:lnTo>
                <a:lnTo>
                  <a:pt x="199704" y="279366"/>
                </a:lnTo>
                <a:lnTo>
                  <a:pt x="199003" y="279495"/>
                </a:lnTo>
                <a:lnTo>
                  <a:pt x="198304" y="279624"/>
                </a:lnTo>
                <a:lnTo>
                  <a:pt x="197605" y="279753"/>
                </a:lnTo>
                <a:lnTo>
                  <a:pt x="192057" y="280788"/>
                </a:lnTo>
                <a:lnTo>
                  <a:pt x="191368" y="280917"/>
                </a:lnTo>
                <a:lnTo>
                  <a:pt x="186579" y="281824"/>
                </a:lnTo>
                <a:lnTo>
                  <a:pt x="185899" y="281954"/>
                </a:lnTo>
                <a:lnTo>
                  <a:pt x="175837" y="283903"/>
                </a:lnTo>
                <a:lnTo>
                  <a:pt x="175175" y="284034"/>
                </a:lnTo>
                <a:lnTo>
                  <a:pt x="166027" y="285861"/>
                </a:lnTo>
                <a:lnTo>
                  <a:pt x="165381" y="285991"/>
                </a:lnTo>
                <a:lnTo>
                  <a:pt x="164738" y="286122"/>
                </a:lnTo>
                <a:lnTo>
                  <a:pt x="164095" y="286253"/>
                </a:lnTo>
                <a:lnTo>
                  <a:pt x="163453" y="286384"/>
                </a:lnTo>
                <a:lnTo>
                  <a:pt x="162813" y="286515"/>
                </a:lnTo>
                <a:lnTo>
                  <a:pt x="162174" y="286646"/>
                </a:lnTo>
                <a:lnTo>
                  <a:pt x="161535" y="286777"/>
                </a:lnTo>
                <a:lnTo>
                  <a:pt x="155217" y="288088"/>
                </a:lnTo>
                <a:lnTo>
                  <a:pt x="154591" y="288219"/>
                </a:lnTo>
                <a:lnTo>
                  <a:pt x="150862" y="289007"/>
                </a:lnTo>
                <a:lnTo>
                  <a:pt x="150244" y="289139"/>
                </a:lnTo>
                <a:lnTo>
                  <a:pt x="149628" y="289270"/>
                </a:lnTo>
                <a:lnTo>
                  <a:pt x="149013" y="289402"/>
                </a:lnTo>
                <a:lnTo>
                  <a:pt x="148398" y="289533"/>
                </a:lnTo>
                <a:lnTo>
                  <a:pt x="147785" y="289665"/>
                </a:lnTo>
                <a:lnTo>
                  <a:pt x="147173" y="289797"/>
                </a:lnTo>
                <a:lnTo>
                  <a:pt x="146563" y="289928"/>
                </a:lnTo>
                <a:lnTo>
                  <a:pt x="145953" y="290060"/>
                </a:lnTo>
                <a:lnTo>
                  <a:pt x="145345" y="290192"/>
                </a:lnTo>
                <a:lnTo>
                  <a:pt x="138136" y="291775"/>
                </a:lnTo>
                <a:lnTo>
                  <a:pt x="137542" y="291907"/>
                </a:lnTo>
                <a:lnTo>
                  <a:pt x="133423" y="292833"/>
                </a:lnTo>
                <a:lnTo>
                  <a:pt x="132839" y="292965"/>
                </a:lnTo>
                <a:lnTo>
                  <a:pt x="127637" y="294158"/>
                </a:lnTo>
                <a:lnTo>
                  <a:pt x="127064" y="294291"/>
                </a:lnTo>
                <a:lnTo>
                  <a:pt x="123657" y="295087"/>
                </a:lnTo>
                <a:lnTo>
                  <a:pt x="123093" y="295220"/>
                </a:lnTo>
                <a:lnTo>
                  <a:pt x="115871" y="296950"/>
                </a:lnTo>
                <a:lnTo>
                  <a:pt x="115323" y="297083"/>
                </a:lnTo>
                <a:lnTo>
                  <a:pt x="114777" y="297216"/>
                </a:lnTo>
                <a:lnTo>
                  <a:pt x="114233" y="297350"/>
                </a:lnTo>
                <a:lnTo>
                  <a:pt x="113689" y="297483"/>
                </a:lnTo>
                <a:lnTo>
                  <a:pt x="113147" y="297616"/>
                </a:lnTo>
                <a:lnTo>
                  <a:pt x="112605" y="297750"/>
                </a:lnTo>
                <a:lnTo>
                  <a:pt x="112065" y="297883"/>
                </a:lnTo>
                <a:lnTo>
                  <a:pt x="111527" y="298017"/>
                </a:lnTo>
                <a:lnTo>
                  <a:pt x="110989" y="298150"/>
                </a:lnTo>
                <a:lnTo>
                  <a:pt x="110453" y="298284"/>
                </a:lnTo>
                <a:lnTo>
                  <a:pt x="109917" y="298417"/>
                </a:lnTo>
                <a:lnTo>
                  <a:pt x="105679" y="299486"/>
                </a:lnTo>
                <a:lnTo>
                  <a:pt x="105154" y="299620"/>
                </a:lnTo>
                <a:lnTo>
                  <a:pt x="102551" y="300289"/>
                </a:lnTo>
                <a:lnTo>
                  <a:pt x="102033" y="300423"/>
                </a:lnTo>
                <a:lnTo>
                  <a:pt x="101518" y="300557"/>
                </a:lnTo>
                <a:lnTo>
                  <a:pt x="101003" y="300691"/>
                </a:lnTo>
                <a:lnTo>
                  <a:pt x="100489" y="300824"/>
                </a:lnTo>
                <a:lnTo>
                  <a:pt x="86131" y="304720"/>
                </a:lnTo>
                <a:lnTo>
                  <a:pt x="85654" y="304855"/>
                </a:lnTo>
                <a:lnTo>
                  <a:pt x="83289" y="305529"/>
                </a:lnTo>
                <a:lnTo>
                  <a:pt x="82819" y="305664"/>
                </a:lnTo>
                <a:lnTo>
                  <a:pt x="77740" y="307148"/>
                </a:lnTo>
                <a:lnTo>
                  <a:pt x="77285" y="307283"/>
                </a:lnTo>
                <a:lnTo>
                  <a:pt x="76832" y="307418"/>
                </a:lnTo>
                <a:lnTo>
                  <a:pt x="76381" y="307554"/>
                </a:lnTo>
                <a:lnTo>
                  <a:pt x="75930" y="307689"/>
                </a:lnTo>
                <a:lnTo>
                  <a:pt x="72371" y="308771"/>
                </a:lnTo>
                <a:lnTo>
                  <a:pt x="71931" y="308906"/>
                </a:lnTo>
                <a:lnTo>
                  <a:pt x="61361" y="312297"/>
                </a:lnTo>
                <a:lnTo>
                  <a:pt x="60954" y="312433"/>
                </a:lnTo>
                <a:lnTo>
                  <a:pt x="53098" y="315154"/>
                </a:lnTo>
                <a:lnTo>
                  <a:pt x="52718" y="315291"/>
                </a:lnTo>
                <a:lnTo>
                  <a:pt x="52340" y="315427"/>
                </a:lnTo>
                <a:lnTo>
                  <a:pt x="51964" y="315563"/>
                </a:lnTo>
                <a:lnTo>
                  <a:pt x="51588" y="315700"/>
                </a:lnTo>
                <a:lnTo>
                  <a:pt x="48997" y="316655"/>
                </a:lnTo>
                <a:lnTo>
                  <a:pt x="48631" y="316791"/>
                </a:lnTo>
                <a:lnTo>
                  <a:pt x="41605" y="319524"/>
                </a:lnTo>
                <a:lnTo>
                  <a:pt x="41267" y="319661"/>
                </a:lnTo>
                <a:lnTo>
                  <a:pt x="35731" y="321989"/>
                </a:lnTo>
                <a:lnTo>
                  <a:pt x="35417" y="322126"/>
                </a:lnTo>
                <a:lnTo>
                  <a:pt x="32955" y="323224"/>
                </a:lnTo>
                <a:lnTo>
                  <a:pt x="32653" y="323361"/>
                </a:lnTo>
                <a:lnTo>
                  <a:pt x="29709" y="324734"/>
                </a:lnTo>
                <a:lnTo>
                  <a:pt x="29421" y="324871"/>
                </a:lnTo>
                <a:lnTo>
                  <a:pt x="29136" y="325008"/>
                </a:lnTo>
                <a:lnTo>
                  <a:pt x="28851" y="325146"/>
                </a:lnTo>
                <a:lnTo>
                  <a:pt x="28569" y="325283"/>
                </a:lnTo>
                <a:lnTo>
                  <a:pt x="22938" y="328172"/>
                </a:lnTo>
                <a:lnTo>
                  <a:pt x="22684" y="328310"/>
                </a:lnTo>
                <a:lnTo>
                  <a:pt x="22433" y="328447"/>
                </a:lnTo>
                <a:lnTo>
                  <a:pt x="22182" y="328585"/>
                </a:lnTo>
                <a:lnTo>
                  <a:pt x="21933" y="328723"/>
                </a:lnTo>
                <a:lnTo>
                  <a:pt x="14891" y="332998"/>
                </a:lnTo>
                <a:lnTo>
                  <a:pt x="14685" y="333136"/>
                </a:lnTo>
                <a:lnTo>
                  <a:pt x="14482" y="333274"/>
                </a:lnTo>
                <a:lnTo>
                  <a:pt x="14279" y="333412"/>
                </a:lnTo>
                <a:lnTo>
                  <a:pt x="14078" y="333550"/>
                </a:lnTo>
                <a:lnTo>
                  <a:pt x="8543" y="337835"/>
                </a:lnTo>
                <a:lnTo>
                  <a:pt x="8386" y="337973"/>
                </a:lnTo>
                <a:lnTo>
                  <a:pt x="8232" y="338112"/>
                </a:lnTo>
                <a:lnTo>
                  <a:pt x="8078" y="338250"/>
                </a:lnTo>
                <a:lnTo>
                  <a:pt x="7927" y="338388"/>
                </a:lnTo>
                <a:lnTo>
                  <a:pt x="3212" y="343651"/>
                </a:lnTo>
                <a:lnTo>
                  <a:pt x="3115" y="343790"/>
                </a:lnTo>
                <a:lnTo>
                  <a:pt x="1775" y="346008"/>
                </a:lnTo>
                <a:lnTo>
                  <a:pt x="1703" y="346146"/>
                </a:lnTo>
                <a:lnTo>
                  <a:pt x="11" y="352249"/>
                </a:lnTo>
                <a:lnTo>
                  <a:pt x="5" y="352388"/>
                </a:lnTo>
                <a:lnTo>
                  <a:pt x="2" y="352527"/>
                </a:lnTo>
                <a:lnTo>
                  <a:pt x="0" y="352666"/>
                </a:lnTo>
                <a:lnTo>
                  <a:pt x="0" y="352804"/>
                </a:lnTo>
                <a:lnTo>
                  <a:pt x="5946" y="390863"/>
                </a:lnTo>
                <a:lnTo>
                  <a:pt x="21741" y="425984"/>
                </a:lnTo>
                <a:lnTo>
                  <a:pt x="44249" y="456731"/>
                </a:lnTo>
                <a:lnTo>
                  <a:pt x="71933" y="483444"/>
                </a:lnTo>
                <a:lnTo>
                  <a:pt x="103165" y="505553"/>
                </a:lnTo>
                <a:lnTo>
                  <a:pt x="137162" y="522914"/>
                </a:lnTo>
                <a:lnTo>
                  <a:pt x="173484" y="535158"/>
                </a:lnTo>
                <a:lnTo>
                  <a:pt x="203179" y="540695"/>
                </a:lnTo>
                <a:lnTo>
                  <a:pt x="203420" y="540710"/>
                </a:lnTo>
              </a:path>
            </a:pathLst>
          </a:custGeom>
          <a:ln w="1904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8" name="object 8168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72" name="TextBox 8171">
            <a:extLst>
              <a:ext uri="{FF2B5EF4-FFF2-40B4-BE49-F238E27FC236}">
                <a16:creationId xmlns:a16="http://schemas.microsoft.com/office/drawing/2014/main" id="{6CCAC6C9-6EF2-5317-DDE9-3162F17B0DDF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73" name="Picture 8172">
            <a:extLst>
              <a:ext uri="{FF2B5EF4-FFF2-40B4-BE49-F238E27FC236}">
                <a16:creationId xmlns:a16="http://schemas.microsoft.com/office/drawing/2014/main" id="{F33E46E7-9A53-EA44-4B72-7909DCB4C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762" y="1204068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3609096"/>
            <a:ext cx="3161665" cy="2847340"/>
            <a:chOff x="156800" y="3609096"/>
            <a:chExt cx="3161665" cy="2847340"/>
          </a:xfrm>
        </p:grpSpPr>
        <p:sp>
          <p:nvSpPr>
            <p:cNvPr id="10" name="object 10"/>
            <p:cNvSpPr/>
            <p:nvPr/>
          </p:nvSpPr>
          <p:spPr>
            <a:xfrm>
              <a:off x="1261376" y="4645355"/>
              <a:ext cx="1782445" cy="561975"/>
            </a:xfrm>
            <a:custGeom>
              <a:avLst/>
              <a:gdLst/>
              <a:ahLst/>
              <a:cxnLst/>
              <a:rect l="l" t="t" r="r" b="b"/>
              <a:pathLst>
                <a:path w="1782445" h="561975">
                  <a:moveTo>
                    <a:pt x="956729" y="0"/>
                  </a:moveTo>
                  <a:lnTo>
                    <a:pt x="0" y="0"/>
                  </a:lnTo>
                  <a:lnTo>
                    <a:pt x="0" y="244144"/>
                  </a:lnTo>
                  <a:lnTo>
                    <a:pt x="956729" y="244144"/>
                  </a:lnTo>
                  <a:lnTo>
                    <a:pt x="956729" y="0"/>
                  </a:lnTo>
                  <a:close/>
                </a:path>
                <a:path w="1782445" h="561975">
                  <a:moveTo>
                    <a:pt x="1782229" y="279400"/>
                  </a:moveTo>
                  <a:lnTo>
                    <a:pt x="863600" y="279400"/>
                  </a:lnTo>
                  <a:lnTo>
                    <a:pt x="863600" y="561644"/>
                  </a:lnTo>
                  <a:lnTo>
                    <a:pt x="1782229" y="561644"/>
                  </a:lnTo>
                  <a:lnTo>
                    <a:pt x="1782229" y="27940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387" y="5194300"/>
              <a:ext cx="1457960" cy="279400"/>
            </a:xfrm>
            <a:custGeom>
              <a:avLst/>
              <a:gdLst/>
              <a:ahLst/>
              <a:cxnLst/>
              <a:rect l="l" t="t" r="r" b="b"/>
              <a:pathLst>
                <a:path w="1457960" h="279400">
                  <a:moveTo>
                    <a:pt x="251218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8" y="266700"/>
                  </a:lnTo>
                  <a:lnTo>
                    <a:pt x="251218" y="0"/>
                  </a:lnTo>
                  <a:close/>
                </a:path>
                <a:path w="1457960" h="279400">
                  <a:moveTo>
                    <a:pt x="1457718" y="0"/>
                  </a:moveTo>
                  <a:lnTo>
                    <a:pt x="304800" y="0"/>
                  </a:lnTo>
                  <a:lnTo>
                    <a:pt x="304800" y="279400"/>
                  </a:lnTo>
                  <a:lnTo>
                    <a:pt x="1457718" y="279400"/>
                  </a:lnTo>
                  <a:lnTo>
                    <a:pt x="145771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562" y="3613858"/>
              <a:ext cx="3152140" cy="965200"/>
            </a:xfrm>
            <a:custGeom>
              <a:avLst/>
              <a:gdLst/>
              <a:ahLst/>
              <a:cxnLst/>
              <a:rect l="l" t="t" r="r" b="b"/>
              <a:pathLst>
                <a:path w="3152140" h="965200">
                  <a:moveTo>
                    <a:pt x="0" y="0"/>
                  </a:moveTo>
                  <a:lnTo>
                    <a:pt x="3151929" y="0"/>
                  </a:lnTo>
                  <a:lnTo>
                    <a:pt x="3151929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969254" y="3613880"/>
            <a:ext cx="2656205" cy="2842260"/>
            <a:chOff x="3445253" y="3613880"/>
            <a:chExt cx="2656205" cy="2842260"/>
          </a:xfrm>
        </p:grpSpPr>
        <p:sp>
          <p:nvSpPr>
            <p:cNvPr id="15" name="object 15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4250" y="3618642"/>
              <a:ext cx="2633345" cy="965200"/>
            </a:xfrm>
            <a:custGeom>
              <a:avLst/>
              <a:gdLst/>
              <a:ahLst/>
              <a:cxnLst/>
              <a:rect l="l" t="t" r="r" b="b"/>
              <a:pathLst>
                <a:path w="2633345" h="965200">
                  <a:moveTo>
                    <a:pt x="0" y="0"/>
                  </a:moveTo>
                  <a:lnTo>
                    <a:pt x="2633133" y="0"/>
                  </a:lnTo>
                  <a:lnTo>
                    <a:pt x="2633133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26203" y="4007350"/>
            <a:ext cx="2983865" cy="145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  <a:p>
            <a:pPr marL="50800" marR="43180">
              <a:lnSpc>
                <a:spcPct val="99500"/>
              </a:lnSpc>
              <a:spcBef>
                <a:spcPts val="2165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54/40'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boundary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dispute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 </a:t>
            </a:r>
            <a:r>
              <a:rPr spc="135" dirty="0">
                <a:latin typeface="Calibri"/>
                <a:cs typeface="Calibri"/>
              </a:rPr>
              <a:t>sIll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 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Canadian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US Coast </a:t>
            </a:r>
            <a:r>
              <a:rPr spc="-10" dirty="0">
                <a:latin typeface="Calibri"/>
                <a:cs typeface="Calibri"/>
              </a:rPr>
              <a:t>Guard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724626" y="3613881"/>
            <a:ext cx="2787650" cy="2837815"/>
            <a:chOff x="6200626" y="3613880"/>
            <a:chExt cx="2787650" cy="2837815"/>
          </a:xfrm>
        </p:grpSpPr>
        <p:sp>
          <p:nvSpPr>
            <p:cNvPr id="19" name="object 19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915" y="3618642"/>
              <a:ext cx="2777490" cy="965200"/>
            </a:xfrm>
            <a:custGeom>
              <a:avLst/>
              <a:gdLst/>
              <a:ahLst/>
              <a:cxnLst/>
              <a:rect l="l" t="t" r="r" b="b"/>
              <a:pathLst>
                <a:path w="2777490" h="965200">
                  <a:moveTo>
                    <a:pt x="0" y="0"/>
                  </a:moveTo>
                  <a:lnTo>
                    <a:pt x="2777066" y="0"/>
                  </a:lnTo>
                  <a:lnTo>
                    <a:pt x="2777066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642062" y="3607724"/>
            <a:ext cx="1704339" cy="1056005"/>
            <a:chOff x="1118061" y="3607723"/>
            <a:chExt cx="1704339" cy="105600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8422" y="3055015"/>
            <a:ext cx="5030515" cy="221057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289726" y="3249684"/>
            <a:ext cx="1311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160" name="object 8160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64" name="TextBox 8163">
            <a:extLst>
              <a:ext uri="{FF2B5EF4-FFF2-40B4-BE49-F238E27FC236}">
                <a16:creationId xmlns:a16="http://schemas.microsoft.com/office/drawing/2014/main" id="{1BB358E0-22BA-60A8-37D9-2815949FCD5E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65" name="Picture 8164">
            <a:extLst>
              <a:ext uri="{FF2B5EF4-FFF2-40B4-BE49-F238E27FC236}">
                <a16:creationId xmlns:a16="http://schemas.microsoft.com/office/drawing/2014/main" id="{D8A32842-C000-F3B2-9D0C-5EE58337E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762" y="1204068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4578557"/>
            <a:ext cx="3161665" cy="1877695"/>
            <a:chOff x="156800" y="4578556"/>
            <a:chExt cx="3161665" cy="1877695"/>
          </a:xfrm>
        </p:grpSpPr>
        <p:sp>
          <p:nvSpPr>
            <p:cNvPr id="10" name="object 10"/>
            <p:cNvSpPr/>
            <p:nvPr/>
          </p:nvSpPr>
          <p:spPr>
            <a:xfrm>
              <a:off x="633398" y="5194300"/>
              <a:ext cx="251460" cy="266700"/>
            </a:xfrm>
            <a:custGeom>
              <a:avLst/>
              <a:gdLst/>
              <a:ahLst/>
              <a:cxnLst/>
              <a:rect l="l" t="t" r="r" b="b"/>
              <a:pathLst>
                <a:path w="251459" h="266700">
                  <a:moveTo>
                    <a:pt x="25121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7" y="266700"/>
                  </a:lnTo>
                  <a:lnTo>
                    <a:pt x="251217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1482" y="6016945"/>
              <a:ext cx="575945" cy="295275"/>
            </a:xfrm>
            <a:custGeom>
              <a:avLst/>
              <a:gdLst/>
              <a:ahLst/>
              <a:cxnLst/>
              <a:rect l="l" t="t" r="r" b="b"/>
              <a:pathLst>
                <a:path w="575944" h="295275">
                  <a:moveTo>
                    <a:pt x="575732" y="0"/>
                  </a:moveTo>
                  <a:lnTo>
                    <a:pt x="0" y="0"/>
                  </a:lnTo>
                  <a:lnTo>
                    <a:pt x="0" y="294954"/>
                  </a:lnTo>
                  <a:lnTo>
                    <a:pt x="575732" y="294954"/>
                  </a:lnTo>
                  <a:lnTo>
                    <a:pt x="575732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198" y="5194300"/>
              <a:ext cx="1153160" cy="279400"/>
            </a:xfrm>
            <a:custGeom>
              <a:avLst/>
              <a:gdLst/>
              <a:ahLst/>
              <a:cxnLst/>
              <a:rect l="l" t="t" r="r" b="b"/>
              <a:pathLst>
                <a:path w="1153160" h="279400">
                  <a:moveTo>
                    <a:pt x="1152918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152918" y="279400"/>
                  </a:lnTo>
                  <a:lnTo>
                    <a:pt x="115291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4302" y="4616339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54/40'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5382" y="4645346"/>
            <a:ext cx="956944" cy="244475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920"/>
              </a:lnSpc>
            </a:pPr>
            <a:r>
              <a:rPr spc="-10" dirty="0">
                <a:latin typeface="Calibri"/>
                <a:cs typeface="Calibri"/>
              </a:rPr>
              <a:t>boundary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307" y="4616339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4302" y="488303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35" dirty="0">
                <a:latin typeface="Calibri"/>
                <a:cs typeface="Calibri"/>
              </a:rPr>
              <a:t>sIll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and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983" y="4924745"/>
            <a:ext cx="918844" cy="243656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30"/>
              </a:lnSpc>
            </a:pPr>
            <a:r>
              <a:rPr spc="-10" dirty="0">
                <a:latin typeface="Calibri"/>
                <a:cs typeface="Calibri"/>
              </a:rPr>
              <a:t>Canadian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4302" y="5162439"/>
            <a:ext cx="257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US Coast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Guard </a:t>
            </a:r>
            <a:r>
              <a:rPr spc="-10" dirty="0">
                <a:latin typeface="Calibri"/>
                <a:cs typeface="Calibri"/>
              </a:rPr>
              <a:t>vessels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4302" y="5429138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regularly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infrequently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3417" y="5473698"/>
            <a:ext cx="647700" cy="243656"/>
          </a:xfrm>
          <a:prstGeom prst="rect">
            <a:avLst/>
          </a:prstGeom>
          <a:solidFill>
            <a:srgbClr val="008F00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910"/>
              </a:lnSpc>
            </a:pPr>
            <a:r>
              <a:rPr spc="-10" dirty="0">
                <a:latin typeface="Calibri"/>
                <a:cs typeface="Calibri"/>
              </a:rPr>
              <a:t>detain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03" y="5708539"/>
            <a:ext cx="270446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>
                <a:latin typeface="Calibri"/>
                <a:cs typeface="Calibri"/>
              </a:rPr>
              <a:t>each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other's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ﬁsh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boats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disputed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waters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oﬀ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Dixon…</a:t>
            </a:r>
            <a:endParaRPr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24626" y="3613881"/>
            <a:ext cx="2787650" cy="2837815"/>
            <a:chOff x="6200626" y="3613880"/>
            <a:chExt cx="2787650" cy="2837815"/>
          </a:xfrm>
        </p:grpSpPr>
        <p:sp>
          <p:nvSpPr>
            <p:cNvPr id="24" name="object 24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5915" y="3618642"/>
              <a:ext cx="2777490" cy="965200"/>
            </a:xfrm>
            <a:custGeom>
              <a:avLst/>
              <a:gdLst/>
              <a:ahLst/>
              <a:cxnLst/>
              <a:rect l="l" t="t" r="r" b="b"/>
              <a:pathLst>
                <a:path w="2777490" h="965200">
                  <a:moveTo>
                    <a:pt x="0" y="0"/>
                  </a:moveTo>
                  <a:lnTo>
                    <a:pt x="2777066" y="0"/>
                  </a:lnTo>
                  <a:lnTo>
                    <a:pt x="2777066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969254" y="3211903"/>
            <a:ext cx="2656205" cy="3244215"/>
            <a:chOff x="3445253" y="3211902"/>
            <a:chExt cx="2656205" cy="3244215"/>
          </a:xfrm>
        </p:grpSpPr>
        <p:sp>
          <p:nvSpPr>
            <p:cNvPr id="28" name="object 28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4250" y="3618642"/>
              <a:ext cx="2633345" cy="965200"/>
            </a:xfrm>
            <a:custGeom>
              <a:avLst/>
              <a:gdLst/>
              <a:ahLst/>
              <a:cxnLst/>
              <a:rect l="l" t="t" r="r" b="b"/>
              <a:pathLst>
                <a:path w="2633345" h="965200">
                  <a:moveTo>
                    <a:pt x="0" y="0"/>
                  </a:moveTo>
                  <a:lnTo>
                    <a:pt x="2633133" y="0"/>
                  </a:lnTo>
                  <a:lnTo>
                    <a:pt x="2633133" y="964675"/>
                  </a:lnTo>
                  <a:lnTo>
                    <a:pt x="0" y="96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1693188" y="0"/>
                  </a:moveTo>
                  <a:lnTo>
                    <a:pt x="0" y="0"/>
                  </a:lnTo>
                  <a:lnTo>
                    <a:pt x="0" y="430886"/>
                  </a:lnTo>
                  <a:lnTo>
                    <a:pt x="1693188" y="430886"/>
                  </a:lnTo>
                  <a:lnTo>
                    <a:pt x="169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86986" y="3216664"/>
              <a:ext cx="1693545" cy="431165"/>
            </a:xfrm>
            <a:custGeom>
              <a:avLst/>
              <a:gdLst/>
              <a:ahLst/>
              <a:cxnLst/>
              <a:rect l="l" t="t" r="r" b="b"/>
              <a:pathLst>
                <a:path w="1693545" h="431164">
                  <a:moveTo>
                    <a:pt x="0" y="0"/>
                  </a:moveTo>
                  <a:lnTo>
                    <a:pt x="1693187" y="0"/>
                  </a:lnTo>
                  <a:lnTo>
                    <a:pt x="1693187" y="430886"/>
                  </a:lnTo>
                  <a:lnTo>
                    <a:pt x="0" y="4308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98141" y="3607724"/>
            <a:ext cx="2348230" cy="1056005"/>
            <a:chOff x="474141" y="3607723"/>
            <a:chExt cx="2348230" cy="105600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41" y="4124868"/>
              <a:ext cx="118385" cy="11769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215749" y="3249684"/>
            <a:ext cx="1684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87947" y="3647552"/>
            <a:ext cx="4170045" cy="541020"/>
          </a:xfrm>
          <a:custGeom>
            <a:avLst/>
            <a:gdLst/>
            <a:ahLst/>
            <a:cxnLst/>
            <a:rect l="l" t="t" r="r" b="b"/>
            <a:pathLst>
              <a:path w="4170045" h="541020">
                <a:moveTo>
                  <a:pt x="4169634" y="0"/>
                </a:moveTo>
                <a:lnTo>
                  <a:pt x="4139924" y="24213"/>
                </a:lnTo>
                <a:lnTo>
                  <a:pt x="4103719" y="36229"/>
                </a:lnTo>
                <a:lnTo>
                  <a:pt x="4066564" y="45414"/>
                </a:lnTo>
                <a:lnTo>
                  <a:pt x="4057027" y="47488"/>
                </a:lnTo>
                <a:lnTo>
                  <a:pt x="4056486" y="47604"/>
                </a:lnTo>
                <a:lnTo>
                  <a:pt x="4052113" y="48523"/>
                </a:lnTo>
                <a:lnTo>
                  <a:pt x="4051562" y="48638"/>
                </a:lnTo>
                <a:lnTo>
                  <a:pt x="4047103" y="49556"/>
                </a:lnTo>
                <a:lnTo>
                  <a:pt x="4046541" y="49670"/>
                </a:lnTo>
                <a:lnTo>
                  <a:pt x="4017533" y="55256"/>
                </a:lnTo>
                <a:lnTo>
                  <a:pt x="4016912" y="55370"/>
                </a:lnTo>
                <a:lnTo>
                  <a:pt x="4016290" y="55483"/>
                </a:lnTo>
                <a:lnTo>
                  <a:pt x="4015666" y="55596"/>
                </a:lnTo>
                <a:lnTo>
                  <a:pt x="4015042" y="55710"/>
                </a:lnTo>
                <a:lnTo>
                  <a:pt x="4014416" y="55823"/>
                </a:lnTo>
                <a:lnTo>
                  <a:pt x="4003606" y="57744"/>
                </a:lnTo>
                <a:lnTo>
                  <a:pt x="4002960" y="57857"/>
                </a:lnTo>
                <a:lnTo>
                  <a:pt x="3997095" y="58870"/>
                </a:lnTo>
                <a:lnTo>
                  <a:pt x="3996437" y="58983"/>
                </a:lnTo>
                <a:lnTo>
                  <a:pt x="3993133" y="59544"/>
                </a:lnTo>
                <a:lnTo>
                  <a:pt x="3992469" y="59657"/>
                </a:lnTo>
                <a:lnTo>
                  <a:pt x="3988461" y="60330"/>
                </a:lnTo>
                <a:lnTo>
                  <a:pt x="3987789" y="60442"/>
                </a:lnTo>
                <a:lnTo>
                  <a:pt x="3982373" y="61338"/>
                </a:lnTo>
                <a:lnTo>
                  <a:pt x="3981691" y="61450"/>
                </a:lnTo>
                <a:lnTo>
                  <a:pt x="3981008" y="61561"/>
                </a:lnTo>
                <a:lnTo>
                  <a:pt x="3980324" y="61673"/>
                </a:lnTo>
                <a:lnTo>
                  <a:pt x="3979639" y="61785"/>
                </a:lnTo>
                <a:lnTo>
                  <a:pt x="3966409" y="63902"/>
                </a:lnTo>
                <a:lnTo>
                  <a:pt x="3965701" y="64013"/>
                </a:lnTo>
                <a:lnTo>
                  <a:pt x="3962149" y="64568"/>
                </a:lnTo>
                <a:lnTo>
                  <a:pt x="3961435" y="64679"/>
                </a:lnTo>
                <a:lnTo>
                  <a:pt x="3953511" y="65897"/>
                </a:lnTo>
                <a:lnTo>
                  <a:pt x="3952784" y="66008"/>
                </a:lnTo>
                <a:lnTo>
                  <a:pt x="3949134" y="66560"/>
                </a:lnTo>
                <a:lnTo>
                  <a:pt x="3948400" y="66670"/>
                </a:lnTo>
                <a:lnTo>
                  <a:pt x="3947666" y="66780"/>
                </a:lnTo>
                <a:lnTo>
                  <a:pt x="3946931" y="66891"/>
                </a:lnTo>
                <a:lnTo>
                  <a:pt x="3946194" y="67001"/>
                </a:lnTo>
                <a:lnTo>
                  <a:pt x="3935771" y="68541"/>
                </a:lnTo>
                <a:lnTo>
                  <a:pt x="3935018" y="68651"/>
                </a:lnTo>
                <a:lnTo>
                  <a:pt x="3934264" y="68761"/>
                </a:lnTo>
                <a:lnTo>
                  <a:pt x="3933510" y="68870"/>
                </a:lnTo>
                <a:lnTo>
                  <a:pt x="3932754" y="68980"/>
                </a:lnTo>
                <a:lnTo>
                  <a:pt x="3931997" y="69089"/>
                </a:lnTo>
                <a:lnTo>
                  <a:pt x="3931239" y="69199"/>
                </a:lnTo>
                <a:lnTo>
                  <a:pt x="3930481" y="69309"/>
                </a:lnTo>
                <a:lnTo>
                  <a:pt x="3929720" y="69418"/>
                </a:lnTo>
                <a:lnTo>
                  <a:pt x="3928959" y="69528"/>
                </a:lnTo>
                <a:lnTo>
                  <a:pt x="3928197" y="69637"/>
                </a:lnTo>
                <a:lnTo>
                  <a:pt x="3927434" y="69747"/>
                </a:lnTo>
                <a:lnTo>
                  <a:pt x="3926670" y="69856"/>
                </a:lnTo>
                <a:lnTo>
                  <a:pt x="3922063" y="70511"/>
                </a:lnTo>
                <a:lnTo>
                  <a:pt x="3921292" y="70621"/>
                </a:lnTo>
                <a:lnTo>
                  <a:pt x="3920519" y="70730"/>
                </a:lnTo>
                <a:lnTo>
                  <a:pt x="3919745" y="70839"/>
                </a:lnTo>
                <a:lnTo>
                  <a:pt x="3918970" y="70948"/>
                </a:lnTo>
                <a:lnTo>
                  <a:pt x="3918195" y="71057"/>
                </a:lnTo>
                <a:lnTo>
                  <a:pt x="3917418" y="71166"/>
                </a:lnTo>
                <a:lnTo>
                  <a:pt x="3916640" y="71275"/>
                </a:lnTo>
                <a:lnTo>
                  <a:pt x="3915861" y="71384"/>
                </a:lnTo>
                <a:lnTo>
                  <a:pt x="3915081" y="71493"/>
                </a:lnTo>
                <a:lnTo>
                  <a:pt x="3914300" y="71601"/>
                </a:lnTo>
                <a:lnTo>
                  <a:pt x="3913518" y="71710"/>
                </a:lnTo>
                <a:lnTo>
                  <a:pt x="3912735" y="71819"/>
                </a:lnTo>
                <a:lnTo>
                  <a:pt x="3911951" y="71928"/>
                </a:lnTo>
                <a:lnTo>
                  <a:pt x="3911166" y="72036"/>
                </a:lnTo>
                <a:lnTo>
                  <a:pt x="3910380" y="72145"/>
                </a:lnTo>
                <a:lnTo>
                  <a:pt x="3909593" y="72254"/>
                </a:lnTo>
                <a:lnTo>
                  <a:pt x="3905642" y="72796"/>
                </a:lnTo>
                <a:lnTo>
                  <a:pt x="3904848" y="72905"/>
                </a:lnTo>
                <a:lnTo>
                  <a:pt x="3904054" y="73013"/>
                </a:lnTo>
                <a:lnTo>
                  <a:pt x="3903258" y="73121"/>
                </a:lnTo>
                <a:lnTo>
                  <a:pt x="3902462" y="73230"/>
                </a:lnTo>
                <a:lnTo>
                  <a:pt x="3901664" y="73338"/>
                </a:lnTo>
                <a:lnTo>
                  <a:pt x="3900866" y="73446"/>
                </a:lnTo>
                <a:lnTo>
                  <a:pt x="3891203" y="74742"/>
                </a:lnTo>
                <a:lnTo>
                  <a:pt x="3890391" y="74850"/>
                </a:lnTo>
                <a:lnTo>
                  <a:pt x="3889578" y="74957"/>
                </a:lnTo>
                <a:lnTo>
                  <a:pt x="3888764" y="75065"/>
                </a:lnTo>
                <a:lnTo>
                  <a:pt x="3887949" y="75172"/>
                </a:lnTo>
                <a:lnTo>
                  <a:pt x="3880569" y="76139"/>
                </a:lnTo>
                <a:lnTo>
                  <a:pt x="3879744" y="76247"/>
                </a:lnTo>
                <a:lnTo>
                  <a:pt x="3875603" y="76782"/>
                </a:lnTo>
                <a:lnTo>
                  <a:pt x="3874772" y="76890"/>
                </a:lnTo>
                <a:lnTo>
                  <a:pt x="3870602" y="77424"/>
                </a:lnTo>
                <a:lnTo>
                  <a:pt x="3869764" y="77531"/>
                </a:lnTo>
                <a:lnTo>
                  <a:pt x="3868926" y="77638"/>
                </a:lnTo>
                <a:lnTo>
                  <a:pt x="3868087" y="77744"/>
                </a:lnTo>
                <a:lnTo>
                  <a:pt x="3867247" y="77851"/>
                </a:lnTo>
                <a:lnTo>
                  <a:pt x="3828415" y="82611"/>
                </a:lnTo>
                <a:lnTo>
                  <a:pt x="3790405" y="86979"/>
                </a:lnTo>
                <a:lnTo>
                  <a:pt x="3750743" y="91271"/>
                </a:lnTo>
                <a:lnTo>
                  <a:pt x="3711483" y="95282"/>
                </a:lnTo>
                <a:lnTo>
                  <a:pt x="3672886" y="99022"/>
                </a:lnTo>
                <a:lnTo>
                  <a:pt x="3633063" y="102689"/>
                </a:lnTo>
                <a:lnTo>
                  <a:pt x="3594242" y="106093"/>
                </a:lnTo>
                <a:lnTo>
                  <a:pt x="3554390" y="109427"/>
                </a:lnTo>
                <a:lnTo>
                  <a:pt x="3515837" y="112508"/>
                </a:lnTo>
                <a:lnTo>
                  <a:pt x="3476423" y="115522"/>
                </a:lnTo>
                <a:lnTo>
                  <a:pt x="3436178" y="118465"/>
                </a:lnTo>
                <a:lnTo>
                  <a:pt x="3397566" y="121169"/>
                </a:lnTo>
                <a:lnTo>
                  <a:pt x="3358267" y="123808"/>
                </a:lnTo>
                <a:lnTo>
                  <a:pt x="3318304" y="126379"/>
                </a:lnTo>
                <a:lnTo>
                  <a:pt x="3280257" y="128726"/>
                </a:lnTo>
                <a:lnTo>
                  <a:pt x="3241668" y="131011"/>
                </a:lnTo>
                <a:lnTo>
                  <a:pt x="3202556" y="133231"/>
                </a:lnTo>
                <a:lnTo>
                  <a:pt x="3162941" y="135385"/>
                </a:lnTo>
                <a:lnTo>
                  <a:pt x="3122841" y="137473"/>
                </a:lnTo>
                <a:lnTo>
                  <a:pt x="3082279" y="139491"/>
                </a:lnTo>
                <a:lnTo>
                  <a:pt x="3044018" y="141312"/>
                </a:lnTo>
                <a:lnTo>
                  <a:pt x="3005387" y="143070"/>
                </a:lnTo>
                <a:lnTo>
                  <a:pt x="2966401" y="144764"/>
                </a:lnTo>
                <a:lnTo>
                  <a:pt x="2927076" y="146393"/>
                </a:lnTo>
                <a:lnTo>
                  <a:pt x="2887427" y="147956"/>
                </a:lnTo>
                <a:lnTo>
                  <a:pt x="2847472" y="149451"/>
                </a:lnTo>
                <a:lnTo>
                  <a:pt x="2807225" y="150877"/>
                </a:lnTo>
                <a:lnTo>
                  <a:pt x="2766704" y="152234"/>
                </a:lnTo>
                <a:lnTo>
                  <a:pt x="2725923" y="153519"/>
                </a:lnTo>
                <a:lnTo>
                  <a:pt x="2687837" y="154647"/>
                </a:lnTo>
                <a:lnTo>
                  <a:pt x="2649554" y="155712"/>
                </a:lnTo>
                <a:lnTo>
                  <a:pt x="2611087" y="156712"/>
                </a:lnTo>
                <a:lnTo>
                  <a:pt x="2569469" y="157716"/>
                </a:lnTo>
                <a:lnTo>
                  <a:pt x="2527670" y="158642"/>
                </a:lnTo>
                <a:lnTo>
                  <a:pt x="2485703" y="159490"/>
                </a:lnTo>
                <a:lnTo>
                  <a:pt x="2443586" y="160258"/>
                </a:lnTo>
                <a:lnTo>
                  <a:pt x="2401334" y="160945"/>
                </a:lnTo>
                <a:lnTo>
                  <a:pt x="2358963" y="161550"/>
                </a:lnTo>
                <a:lnTo>
                  <a:pt x="2316489" y="162071"/>
                </a:lnTo>
                <a:lnTo>
                  <a:pt x="2273929" y="162507"/>
                </a:lnTo>
                <a:lnTo>
                  <a:pt x="2231298" y="162857"/>
                </a:lnTo>
                <a:lnTo>
                  <a:pt x="2188612" y="163120"/>
                </a:lnTo>
                <a:lnTo>
                  <a:pt x="2145888" y="163295"/>
                </a:lnTo>
                <a:lnTo>
                  <a:pt x="2103140" y="163379"/>
                </a:lnTo>
                <a:lnTo>
                  <a:pt x="2084817" y="163387"/>
                </a:lnTo>
                <a:lnTo>
                  <a:pt x="2078709" y="163389"/>
                </a:lnTo>
                <a:lnTo>
                  <a:pt x="2035958" y="163456"/>
                </a:lnTo>
                <a:lnTo>
                  <a:pt x="1993225" y="163629"/>
                </a:lnTo>
                <a:lnTo>
                  <a:pt x="1950527" y="163905"/>
                </a:lnTo>
                <a:lnTo>
                  <a:pt x="1907878" y="164282"/>
                </a:lnTo>
                <a:lnTo>
                  <a:pt x="1865296" y="164759"/>
                </a:lnTo>
                <a:lnTo>
                  <a:pt x="1822796" y="165335"/>
                </a:lnTo>
                <a:lnTo>
                  <a:pt x="1780394" y="166009"/>
                </a:lnTo>
                <a:lnTo>
                  <a:pt x="1738107" y="166778"/>
                </a:lnTo>
                <a:lnTo>
                  <a:pt x="1695949" y="167642"/>
                </a:lnTo>
                <a:lnTo>
                  <a:pt x="1653938" y="168599"/>
                </a:lnTo>
                <a:lnTo>
                  <a:pt x="1612089" y="169647"/>
                </a:lnTo>
                <a:lnTo>
                  <a:pt x="1570418" y="170785"/>
                </a:lnTo>
                <a:lnTo>
                  <a:pt x="1531897" y="171921"/>
                </a:lnTo>
                <a:lnTo>
                  <a:pt x="1493556" y="173133"/>
                </a:lnTo>
                <a:lnTo>
                  <a:pt x="1455408" y="174418"/>
                </a:lnTo>
                <a:lnTo>
                  <a:pt x="1414556" y="175884"/>
                </a:lnTo>
                <a:lnTo>
                  <a:pt x="1373958" y="177433"/>
                </a:lnTo>
                <a:lnTo>
                  <a:pt x="1333631" y="179064"/>
                </a:lnTo>
                <a:lnTo>
                  <a:pt x="1293591" y="180774"/>
                </a:lnTo>
                <a:lnTo>
                  <a:pt x="1253853" y="182564"/>
                </a:lnTo>
                <a:lnTo>
                  <a:pt x="1242558" y="183090"/>
                </a:lnTo>
                <a:lnTo>
                  <a:pt x="1239738" y="183222"/>
                </a:lnTo>
                <a:lnTo>
                  <a:pt x="1200436" y="185116"/>
                </a:lnTo>
                <a:lnTo>
                  <a:pt x="1161475" y="187085"/>
                </a:lnTo>
                <a:lnTo>
                  <a:pt x="1122870" y="189128"/>
                </a:lnTo>
                <a:lnTo>
                  <a:pt x="1084637" y="191244"/>
                </a:lnTo>
                <a:lnTo>
                  <a:pt x="1044104" y="193589"/>
                </a:lnTo>
                <a:lnTo>
                  <a:pt x="1004037" y="196015"/>
                </a:lnTo>
                <a:lnTo>
                  <a:pt x="964454" y="198517"/>
                </a:lnTo>
                <a:lnTo>
                  <a:pt x="925376" y="201096"/>
                </a:lnTo>
                <a:lnTo>
                  <a:pt x="886823" y="203750"/>
                </a:lnTo>
                <a:lnTo>
                  <a:pt x="848813" y="206475"/>
                </a:lnTo>
                <a:lnTo>
                  <a:pt x="808891" y="209461"/>
                </a:lnTo>
                <a:lnTo>
                  <a:pt x="769633" y="212525"/>
                </a:lnTo>
                <a:lnTo>
                  <a:pt x="731065" y="215665"/>
                </a:lnTo>
                <a:lnTo>
                  <a:pt x="690868" y="219082"/>
                </a:lnTo>
                <a:lnTo>
                  <a:pt x="651504" y="222580"/>
                </a:lnTo>
                <a:lnTo>
                  <a:pt x="613003" y="226156"/>
                </a:lnTo>
                <a:lnTo>
                  <a:pt x="573207" y="230026"/>
                </a:lnTo>
                <a:lnTo>
                  <a:pt x="534444" y="233977"/>
                </a:lnTo>
                <a:lnTo>
                  <a:pt x="494685" y="238233"/>
                </a:lnTo>
                <a:lnTo>
                  <a:pt x="456153" y="242573"/>
                </a:lnTo>
                <a:lnTo>
                  <a:pt x="416965" y="247228"/>
                </a:lnTo>
                <a:lnTo>
                  <a:pt x="377380" y="252207"/>
                </a:lnTo>
                <a:lnTo>
                  <a:pt x="339450" y="257275"/>
                </a:lnTo>
                <a:lnTo>
                  <a:pt x="301546" y="262674"/>
                </a:lnTo>
                <a:lnTo>
                  <a:pt x="300707" y="262798"/>
                </a:lnTo>
                <a:lnTo>
                  <a:pt x="294861" y="263665"/>
                </a:lnTo>
                <a:lnTo>
                  <a:pt x="294029" y="263789"/>
                </a:lnTo>
                <a:lnTo>
                  <a:pt x="284954" y="265157"/>
                </a:lnTo>
                <a:lnTo>
                  <a:pt x="284135" y="265281"/>
                </a:lnTo>
                <a:lnTo>
                  <a:pt x="283317" y="265406"/>
                </a:lnTo>
                <a:lnTo>
                  <a:pt x="282500" y="265531"/>
                </a:lnTo>
                <a:lnTo>
                  <a:pt x="281684" y="265656"/>
                </a:lnTo>
                <a:lnTo>
                  <a:pt x="276001" y="266530"/>
                </a:lnTo>
                <a:lnTo>
                  <a:pt x="275193" y="266655"/>
                </a:lnTo>
                <a:lnTo>
                  <a:pt x="266375" y="268034"/>
                </a:lnTo>
                <a:lnTo>
                  <a:pt x="265579" y="268159"/>
                </a:lnTo>
                <a:lnTo>
                  <a:pt x="264785" y="268285"/>
                </a:lnTo>
                <a:lnTo>
                  <a:pt x="263991" y="268410"/>
                </a:lnTo>
                <a:lnTo>
                  <a:pt x="263199" y="268536"/>
                </a:lnTo>
                <a:lnTo>
                  <a:pt x="262408" y="268662"/>
                </a:lnTo>
                <a:lnTo>
                  <a:pt x="261617" y="268788"/>
                </a:lnTo>
                <a:lnTo>
                  <a:pt x="260828" y="268913"/>
                </a:lnTo>
                <a:lnTo>
                  <a:pt x="260040" y="269039"/>
                </a:lnTo>
                <a:lnTo>
                  <a:pt x="259253" y="269165"/>
                </a:lnTo>
                <a:lnTo>
                  <a:pt x="258467" y="269291"/>
                </a:lnTo>
                <a:lnTo>
                  <a:pt x="257681" y="269417"/>
                </a:lnTo>
                <a:lnTo>
                  <a:pt x="252993" y="270174"/>
                </a:lnTo>
                <a:lnTo>
                  <a:pt x="252215" y="270300"/>
                </a:lnTo>
                <a:lnTo>
                  <a:pt x="242199" y="271946"/>
                </a:lnTo>
                <a:lnTo>
                  <a:pt x="241435" y="272073"/>
                </a:lnTo>
                <a:lnTo>
                  <a:pt x="240673" y="272199"/>
                </a:lnTo>
                <a:lnTo>
                  <a:pt x="239913" y="272326"/>
                </a:lnTo>
                <a:lnTo>
                  <a:pt x="239153" y="272453"/>
                </a:lnTo>
                <a:lnTo>
                  <a:pt x="232361" y="273598"/>
                </a:lnTo>
                <a:lnTo>
                  <a:pt x="231611" y="273725"/>
                </a:lnTo>
                <a:lnTo>
                  <a:pt x="224177" y="275001"/>
                </a:lnTo>
                <a:lnTo>
                  <a:pt x="223439" y="275129"/>
                </a:lnTo>
                <a:lnTo>
                  <a:pt x="222702" y="275256"/>
                </a:lnTo>
                <a:lnTo>
                  <a:pt x="221967" y="275384"/>
                </a:lnTo>
                <a:lnTo>
                  <a:pt x="221233" y="275512"/>
                </a:lnTo>
                <a:lnTo>
                  <a:pt x="220499" y="275640"/>
                </a:lnTo>
                <a:lnTo>
                  <a:pt x="219767" y="275768"/>
                </a:lnTo>
                <a:lnTo>
                  <a:pt x="219036" y="275896"/>
                </a:lnTo>
                <a:lnTo>
                  <a:pt x="218306" y="276024"/>
                </a:lnTo>
                <a:lnTo>
                  <a:pt x="217577" y="276152"/>
                </a:lnTo>
                <a:lnTo>
                  <a:pt x="216849" y="276280"/>
                </a:lnTo>
                <a:lnTo>
                  <a:pt x="216122" y="276409"/>
                </a:lnTo>
                <a:lnTo>
                  <a:pt x="215396" y="276537"/>
                </a:lnTo>
                <a:lnTo>
                  <a:pt x="214671" y="276665"/>
                </a:lnTo>
                <a:lnTo>
                  <a:pt x="213948" y="276793"/>
                </a:lnTo>
                <a:lnTo>
                  <a:pt x="213225" y="276921"/>
                </a:lnTo>
                <a:lnTo>
                  <a:pt x="212504" y="277050"/>
                </a:lnTo>
                <a:lnTo>
                  <a:pt x="211784" y="277178"/>
                </a:lnTo>
                <a:lnTo>
                  <a:pt x="211065" y="277307"/>
                </a:lnTo>
                <a:lnTo>
                  <a:pt x="210346" y="277435"/>
                </a:lnTo>
                <a:lnTo>
                  <a:pt x="201109" y="279108"/>
                </a:lnTo>
                <a:lnTo>
                  <a:pt x="200406" y="279237"/>
                </a:lnTo>
                <a:lnTo>
                  <a:pt x="199704" y="279366"/>
                </a:lnTo>
                <a:lnTo>
                  <a:pt x="199003" y="279495"/>
                </a:lnTo>
                <a:lnTo>
                  <a:pt x="198304" y="279624"/>
                </a:lnTo>
                <a:lnTo>
                  <a:pt x="197605" y="279753"/>
                </a:lnTo>
                <a:lnTo>
                  <a:pt x="192057" y="280788"/>
                </a:lnTo>
                <a:lnTo>
                  <a:pt x="191368" y="280917"/>
                </a:lnTo>
                <a:lnTo>
                  <a:pt x="186579" y="281824"/>
                </a:lnTo>
                <a:lnTo>
                  <a:pt x="185899" y="281954"/>
                </a:lnTo>
                <a:lnTo>
                  <a:pt x="175837" y="283903"/>
                </a:lnTo>
                <a:lnTo>
                  <a:pt x="175175" y="284034"/>
                </a:lnTo>
                <a:lnTo>
                  <a:pt x="166027" y="285861"/>
                </a:lnTo>
                <a:lnTo>
                  <a:pt x="165381" y="285991"/>
                </a:lnTo>
                <a:lnTo>
                  <a:pt x="164738" y="286122"/>
                </a:lnTo>
                <a:lnTo>
                  <a:pt x="164095" y="286253"/>
                </a:lnTo>
                <a:lnTo>
                  <a:pt x="163453" y="286384"/>
                </a:lnTo>
                <a:lnTo>
                  <a:pt x="162813" y="286515"/>
                </a:lnTo>
                <a:lnTo>
                  <a:pt x="162174" y="286646"/>
                </a:lnTo>
                <a:lnTo>
                  <a:pt x="161535" y="286777"/>
                </a:lnTo>
                <a:lnTo>
                  <a:pt x="155217" y="288088"/>
                </a:lnTo>
                <a:lnTo>
                  <a:pt x="154591" y="288219"/>
                </a:lnTo>
                <a:lnTo>
                  <a:pt x="150862" y="289007"/>
                </a:lnTo>
                <a:lnTo>
                  <a:pt x="150244" y="289139"/>
                </a:lnTo>
                <a:lnTo>
                  <a:pt x="149628" y="289270"/>
                </a:lnTo>
                <a:lnTo>
                  <a:pt x="149013" y="289402"/>
                </a:lnTo>
                <a:lnTo>
                  <a:pt x="148398" y="289533"/>
                </a:lnTo>
                <a:lnTo>
                  <a:pt x="147785" y="289665"/>
                </a:lnTo>
                <a:lnTo>
                  <a:pt x="147173" y="289797"/>
                </a:lnTo>
                <a:lnTo>
                  <a:pt x="146563" y="289928"/>
                </a:lnTo>
                <a:lnTo>
                  <a:pt x="145953" y="290060"/>
                </a:lnTo>
                <a:lnTo>
                  <a:pt x="145345" y="290192"/>
                </a:lnTo>
                <a:lnTo>
                  <a:pt x="138136" y="291775"/>
                </a:lnTo>
                <a:lnTo>
                  <a:pt x="137542" y="291907"/>
                </a:lnTo>
                <a:lnTo>
                  <a:pt x="133423" y="292833"/>
                </a:lnTo>
                <a:lnTo>
                  <a:pt x="132839" y="292965"/>
                </a:lnTo>
                <a:lnTo>
                  <a:pt x="127637" y="294158"/>
                </a:lnTo>
                <a:lnTo>
                  <a:pt x="127064" y="294291"/>
                </a:lnTo>
                <a:lnTo>
                  <a:pt x="123657" y="295087"/>
                </a:lnTo>
                <a:lnTo>
                  <a:pt x="123093" y="295220"/>
                </a:lnTo>
                <a:lnTo>
                  <a:pt x="115871" y="296950"/>
                </a:lnTo>
                <a:lnTo>
                  <a:pt x="115323" y="297083"/>
                </a:lnTo>
                <a:lnTo>
                  <a:pt x="114777" y="297216"/>
                </a:lnTo>
                <a:lnTo>
                  <a:pt x="114233" y="297350"/>
                </a:lnTo>
                <a:lnTo>
                  <a:pt x="113689" y="297483"/>
                </a:lnTo>
                <a:lnTo>
                  <a:pt x="113147" y="297616"/>
                </a:lnTo>
                <a:lnTo>
                  <a:pt x="112605" y="297750"/>
                </a:lnTo>
                <a:lnTo>
                  <a:pt x="112065" y="297883"/>
                </a:lnTo>
                <a:lnTo>
                  <a:pt x="111527" y="298017"/>
                </a:lnTo>
                <a:lnTo>
                  <a:pt x="110989" y="298150"/>
                </a:lnTo>
                <a:lnTo>
                  <a:pt x="110453" y="298284"/>
                </a:lnTo>
                <a:lnTo>
                  <a:pt x="109917" y="298417"/>
                </a:lnTo>
                <a:lnTo>
                  <a:pt x="105679" y="299486"/>
                </a:lnTo>
                <a:lnTo>
                  <a:pt x="105154" y="299620"/>
                </a:lnTo>
                <a:lnTo>
                  <a:pt x="102551" y="300289"/>
                </a:lnTo>
                <a:lnTo>
                  <a:pt x="102033" y="300423"/>
                </a:lnTo>
                <a:lnTo>
                  <a:pt x="101518" y="300557"/>
                </a:lnTo>
                <a:lnTo>
                  <a:pt x="101003" y="300691"/>
                </a:lnTo>
                <a:lnTo>
                  <a:pt x="100489" y="300824"/>
                </a:lnTo>
                <a:lnTo>
                  <a:pt x="86131" y="304720"/>
                </a:lnTo>
                <a:lnTo>
                  <a:pt x="85654" y="304855"/>
                </a:lnTo>
                <a:lnTo>
                  <a:pt x="83289" y="305529"/>
                </a:lnTo>
                <a:lnTo>
                  <a:pt x="82819" y="305664"/>
                </a:lnTo>
                <a:lnTo>
                  <a:pt x="77740" y="307148"/>
                </a:lnTo>
                <a:lnTo>
                  <a:pt x="77285" y="307283"/>
                </a:lnTo>
                <a:lnTo>
                  <a:pt x="76832" y="307418"/>
                </a:lnTo>
                <a:lnTo>
                  <a:pt x="76381" y="307554"/>
                </a:lnTo>
                <a:lnTo>
                  <a:pt x="75930" y="307689"/>
                </a:lnTo>
                <a:lnTo>
                  <a:pt x="72371" y="308771"/>
                </a:lnTo>
                <a:lnTo>
                  <a:pt x="71931" y="308906"/>
                </a:lnTo>
                <a:lnTo>
                  <a:pt x="61361" y="312297"/>
                </a:lnTo>
                <a:lnTo>
                  <a:pt x="60954" y="312433"/>
                </a:lnTo>
                <a:lnTo>
                  <a:pt x="53098" y="315154"/>
                </a:lnTo>
                <a:lnTo>
                  <a:pt x="52718" y="315291"/>
                </a:lnTo>
                <a:lnTo>
                  <a:pt x="52340" y="315427"/>
                </a:lnTo>
                <a:lnTo>
                  <a:pt x="51964" y="315563"/>
                </a:lnTo>
                <a:lnTo>
                  <a:pt x="51588" y="315700"/>
                </a:lnTo>
                <a:lnTo>
                  <a:pt x="48997" y="316655"/>
                </a:lnTo>
                <a:lnTo>
                  <a:pt x="48631" y="316791"/>
                </a:lnTo>
                <a:lnTo>
                  <a:pt x="41605" y="319524"/>
                </a:lnTo>
                <a:lnTo>
                  <a:pt x="41267" y="319661"/>
                </a:lnTo>
                <a:lnTo>
                  <a:pt x="35731" y="321989"/>
                </a:lnTo>
                <a:lnTo>
                  <a:pt x="35417" y="322126"/>
                </a:lnTo>
                <a:lnTo>
                  <a:pt x="32955" y="323224"/>
                </a:lnTo>
                <a:lnTo>
                  <a:pt x="32653" y="323361"/>
                </a:lnTo>
                <a:lnTo>
                  <a:pt x="29709" y="324734"/>
                </a:lnTo>
                <a:lnTo>
                  <a:pt x="29421" y="324871"/>
                </a:lnTo>
                <a:lnTo>
                  <a:pt x="29136" y="325008"/>
                </a:lnTo>
                <a:lnTo>
                  <a:pt x="28851" y="325146"/>
                </a:lnTo>
                <a:lnTo>
                  <a:pt x="28569" y="325283"/>
                </a:lnTo>
                <a:lnTo>
                  <a:pt x="22938" y="328172"/>
                </a:lnTo>
                <a:lnTo>
                  <a:pt x="22684" y="328310"/>
                </a:lnTo>
                <a:lnTo>
                  <a:pt x="22433" y="328447"/>
                </a:lnTo>
                <a:lnTo>
                  <a:pt x="22182" y="328585"/>
                </a:lnTo>
                <a:lnTo>
                  <a:pt x="21933" y="328723"/>
                </a:lnTo>
                <a:lnTo>
                  <a:pt x="14891" y="332998"/>
                </a:lnTo>
                <a:lnTo>
                  <a:pt x="14685" y="333136"/>
                </a:lnTo>
                <a:lnTo>
                  <a:pt x="14482" y="333274"/>
                </a:lnTo>
                <a:lnTo>
                  <a:pt x="14279" y="333412"/>
                </a:lnTo>
                <a:lnTo>
                  <a:pt x="14078" y="333550"/>
                </a:lnTo>
                <a:lnTo>
                  <a:pt x="8543" y="337835"/>
                </a:lnTo>
                <a:lnTo>
                  <a:pt x="8386" y="337973"/>
                </a:lnTo>
                <a:lnTo>
                  <a:pt x="8232" y="338112"/>
                </a:lnTo>
                <a:lnTo>
                  <a:pt x="8078" y="338250"/>
                </a:lnTo>
                <a:lnTo>
                  <a:pt x="7927" y="338388"/>
                </a:lnTo>
                <a:lnTo>
                  <a:pt x="3212" y="343651"/>
                </a:lnTo>
                <a:lnTo>
                  <a:pt x="3115" y="343790"/>
                </a:lnTo>
                <a:lnTo>
                  <a:pt x="1775" y="346008"/>
                </a:lnTo>
                <a:lnTo>
                  <a:pt x="1703" y="346146"/>
                </a:lnTo>
                <a:lnTo>
                  <a:pt x="11" y="352249"/>
                </a:lnTo>
                <a:lnTo>
                  <a:pt x="5" y="352388"/>
                </a:lnTo>
                <a:lnTo>
                  <a:pt x="2" y="352527"/>
                </a:lnTo>
                <a:lnTo>
                  <a:pt x="0" y="352666"/>
                </a:lnTo>
                <a:lnTo>
                  <a:pt x="0" y="352804"/>
                </a:lnTo>
                <a:lnTo>
                  <a:pt x="5946" y="390863"/>
                </a:lnTo>
                <a:lnTo>
                  <a:pt x="21741" y="425984"/>
                </a:lnTo>
                <a:lnTo>
                  <a:pt x="44249" y="456731"/>
                </a:lnTo>
                <a:lnTo>
                  <a:pt x="71933" y="483444"/>
                </a:lnTo>
                <a:lnTo>
                  <a:pt x="103165" y="505553"/>
                </a:lnTo>
                <a:lnTo>
                  <a:pt x="137162" y="522914"/>
                </a:lnTo>
                <a:lnTo>
                  <a:pt x="173484" y="535158"/>
                </a:lnTo>
                <a:lnTo>
                  <a:pt x="203179" y="540695"/>
                </a:lnTo>
                <a:lnTo>
                  <a:pt x="203420" y="540710"/>
                </a:lnTo>
              </a:path>
            </a:pathLst>
          </a:custGeom>
          <a:ln w="19049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3" name="object 8173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8177" name="TextBox 8176">
            <a:extLst>
              <a:ext uri="{FF2B5EF4-FFF2-40B4-BE49-F238E27FC236}">
                <a16:creationId xmlns:a16="http://schemas.microsoft.com/office/drawing/2014/main" id="{E8DC1CD9-447D-7FC5-039E-90457AF0B6CF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78" name="Picture 8177">
            <a:extLst>
              <a:ext uri="{FF2B5EF4-FFF2-40B4-BE49-F238E27FC236}">
                <a16:creationId xmlns:a16="http://schemas.microsoft.com/office/drawing/2014/main" id="{38189ADE-397B-0CF7-087D-3383F9039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762" y="1204068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4578557"/>
            <a:ext cx="3161665" cy="1877695"/>
            <a:chOff x="156800" y="4578556"/>
            <a:chExt cx="3161665" cy="1877695"/>
          </a:xfrm>
        </p:grpSpPr>
        <p:sp>
          <p:nvSpPr>
            <p:cNvPr id="10" name="object 10"/>
            <p:cNvSpPr/>
            <p:nvPr/>
          </p:nvSpPr>
          <p:spPr>
            <a:xfrm>
              <a:off x="633398" y="5194300"/>
              <a:ext cx="251460" cy="266700"/>
            </a:xfrm>
            <a:custGeom>
              <a:avLst/>
              <a:gdLst/>
              <a:ahLst/>
              <a:cxnLst/>
              <a:rect l="l" t="t" r="r" b="b"/>
              <a:pathLst>
                <a:path w="251459" h="266700">
                  <a:moveTo>
                    <a:pt x="25121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7" y="266700"/>
                  </a:lnTo>
                  <a:lnTo>
                    <a:pt x="251217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1482" y="6016945"/>
              <a:ext cx="575945" cy="295275"/>
            </a:xfrm>
            <a:custGeom>
              <a:avLst/>
              <a:gdLst/>
              <a:ahLst/>
              <a:cxnLst/>
              <a:rect l="l" t="t" r="r" b="b"/>
              <a:pathLst>
                <a:path w="575944" h="295275">
                  <a:moveTo>
                    <a:pt x="575732" y="0"/>
                  </a:moveTo>
                  <a:lnTo>
                    <a:pt x="0" y="0"/>
                  </a:lnTo>
                  <a:lnTo>
                    <a:pt x="0" y="294954"/>
                  </a:lnTo>
                  <a:lnTo>
                    <a:pt x="575732" y="294954"/>
                  </a:lnTo>
                  <a:lnTo>
                    <a:pt x="575732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198" y="5194300"/>
              <a:ext cx="1153160" cy="279400"/>
            </a:xfrm>
            <a:custGeom>
              <a:avLst/>
              <a:gdLst/>
              <a:ahLst/>
              <a:cxnLst/>
              <a:rect l="l" t="t" r="r" b="b"/>
              <a:pathLst>
                <a:path w="1153160" h="279400">
                  <a:moveTo>
                    <a:pt x="1152918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152918" y="279400"/>
                  </a:lnTo>
                  <a:lnTo>
                    <a:pt x="115291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4302" y="4616339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54/40'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5382" y="4645346"/>
            <a:ext cx="956944" cy="244475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920"/>
              </a:lnSpc>
            </a:pPr>
            <a:r>
              <a:rPr spc="-10" dirty="0">
                <a:latin typeface="Calibri"/>
                <a:cs typeface="Calibri"/>
              </a:rPr>
              <a:t>boundary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307" y="4616339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1150" y="4883039"/>
            <a:ext cx="19890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35" dirty="0">
                <a:latin typeface="Calibri"/>
                <a:cs typeface="Calibri"/>
              </a:rPr>
              <a:t>s</a:t>
            </a:r>
            <a:r>
              <a:rPr lang="en-US" spc="135" dirty="0">
                <a:latin typeface="Calibri"/>
                <a:cs typeface="Calibri"/>
              </a:rPr>
              <a:t>till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983" y="4924745"/>
            <a:ext cx="918844" cy="243656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30"/>
              </a:lnSpc>
            </a:pPr>
            <a:r>
              <a:rPr spc="-10" dirty="0">
                <a:latin typeface="Calibri"/>
                <a:cs typeface="Calibri"/>
              </a:rPr>
              <a:t>Canadian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4302" y="5162439"/>
            <a:ext cx="257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US Coast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Guard </a:t>
            </a:r>
            <a:r>
              <a:rPr spc="-10" dirty="0">
                <a:latin typeface="Calibri"/>
                <a:cs typeface="Calibri"/>
              </a:rPr>
              <a:t>vessels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4302" y="5429138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regularly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infrequently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3417" y="5473698"/>
            <a:ext cx="647700" cy="243656"/>
          </a:xfrm>
          <a:prstGeom prst="rect">
            <a:avLst/>
          </a:prstGeom>
          <a:solidFill>
            <a:srgbClr val="008F00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910"/>
              </a:lnSpc>
            </a:pPr>
            <a:r>
              <a:rPr spc="-10" dirty="0">
                <a:latin typeface="Calibri"/>
                <a:cs typeface="Calibri"/>
              </a:rPr>
              <a:t>detain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03" y="5708539"/>
            <a:ext cx="270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each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other's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ﬁsh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boats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2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4303" y="5975239"/>
            <a:ext cx="256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waters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oﬀ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Dixon…</a:t>
            </a:r>
            <a:endParaRPr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69254" y="4573771"/>
            <a:ext cx="2656205" cy="1882139"/>
            <a:chOff x="3445253" y="4573770"/>
            <a:chExt cx="2656205" cy="1882139"/>
          </a:xfrm>
        </p:grpSpPr>
        <p:sp>
          <p:nvSpPr>
            <p:cNvPr id="25" name="object 25"/>
            <p:cNvSpPr/>
            <p:nvPr/>
          </p:nvSpPr>
          <p:spPr>
            <a:xfrm>
              <a:off x="3488105" y="4930254"/>
              <a:ext cx="2452370" cy="543560"/>
            </a:xfrm>
            <a:custGeom>
              <a:avLst/>
              <a:gdLst/>
              <a:ahLst/>
              <a:cxnLst/>
              <a:rect l="l" t="t" r="r" b="b"/>
              <a:pathLst>
                <a:path w="2452370" h="543560">
                  <a:moveTo>
                    <a:pt x="881989" y="12700"/>
                  </a:moveTo>
                  <a:lnTo>
                    <a:pt x="0" y="12700"/>
                  </a:lnTo>
                  <a:lnTo>
                    <a:pt x="0" y="307441"/>
                  </a:lnTo>
                  <a:lnTo>
                    <a:pt x="881989" y="307441"/>
                  </a:lnTo>
                  <a:lnTo>
                    <a:pt x="881989" y="12700"/>
                  </a:lnTo>
                  <a:close/>
                </a:path>
                <a:path w="2452370" h="543560">
                  <a:moveTo>
                    <a:pt x="2451951" y="0"/>
                  </a:moveTo>
                  <a:lnTo>
                    <a:pt x="1486750" y="0"/>
                  </a:lnTo>
                  <a:lnTo>
                    <a:pt x="1486750" y="274447"/>
                  </a:lnTo>
                  <a:lnTo>
                    <a:pt x="1570570" y="274447"/>
                  </a:lnTo>
                  <a:lnTo>
                    <a:pt x="1570570" y="543445"/>
                  </a:lnTo>
                  <a:lnTo>
                    <a:pt x="2154771" y="543445"/>
                  </a:lnTo>
                  <a:lnTo>
                    <a:pt x="2154771" y="274447"/>
                  </a:lnTo>
                  <a:lnTo>
                    <a:pt x="2451951" y="274447"/>
                  </a:lnTo>
                  <a:lnTo>
                    <a:pt x="2451951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52757" y="4611552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 year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before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52758" y="4878252"/>
            <a:ext cx="2418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Lemieux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came,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Pi</a:t>
            </a:r>
            <a:r>
              <a:rPr lang="en-US" spc="-10" dirty="0">
                <a:latin typeface="Calibri"/>
                <a:cs typeface="Calibri"/>
              </a:rPr>
              <a:t>tt</a:t>
            </a:r>
            <a:r>
              <a:rPr spc="-10" dirty="0">
                <a:latin typeface="Calibri"/>
                <a:cs typeface="Calibri"/>
              </a:rPr>
              <a:t>sburgh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52758" y="5157653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ﬁnished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38 </a:t>
            </a:r>
            <a:r>
              <a:rPr spc="-10" dirty="0">
                <a:latin typeface="Calibri"/>
                <a:cs typeface="Calibri"/>
              </a:rPr>
              <a:t>points.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2758" y="5424353"/>
            <a:ext cx="229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Following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arrival,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24815" y="5722361"/>
            <a:ext cx="495300" cy="279400"/>
          </a:xfrm>
          <a:prstGeom prst="rect">
            <a:avLst/>
          </a:prstGeom>
          <a:solidFill>
            <a:srgbClr val="FF2600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2115"/>
              </a:lnSpc>
            </a:pPr>
            <a:r>
              <a:rPr spc="-20" dirty="0">
                <a:latin typeface="Calibri"/>
                <a:cs typeface="Calibri"/>
              </a:rPr>
              <a:t>Pens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46246" y="5703753"/>
            <a:ext cx="92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ﬁnished…</a:t>
            </a:r>
            <a:endParaRPr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24627" y="4573771"/>
            <a:ext cx="2785745" cy="1877695"/>
            <a:chOff x="6200626" y="4573770"/>
            <a:chExt cx="2785745" cy="1877695"/>
          </a:xfrm>
        </p:grpSpPr>
        <p:sp>
          <p:nvSpPr>
            <p:cNvPr id="34" name="object 34"/>
            <p:cNvSpPr/>
            <p:nvPr/>
          </p:nvSpPr>
          <p:spPr>
            <a:xfrm>
              <a:off x="6281585" y="4618354"/>
              <a:ext cx="1932305" cy="1657985"/>
            </a:xfrm>
            <a:custGeom>
              <a:avLst/>
              <a:gdLst/>
              <a:ahLst/>
              <a:cxnLst/>
              <a:rect l="l" t="t" r="r" b="b"/>
              <a:pathLst>
                <a:path w="1932304" h="1657985">
                  <a:moveTo>
                    <a:pt x="806056" y="1393812"/>
                  </a:moveTo>
                  <a:lnTo>
                    <a:pt x="0" y="1393812"/>
                  </a:lnTo>
                  <a:lnTo>
                    <a:pt x="0" y="1657477"/>
                  </a:lnTo>
                  <a:lnTo>
                    <a:pt x="806056" y="1657477"/>
                  </a:lnTo>
                  <a:lnTo>
                    <a:pt x="806056" y="1393812"/>
                  </a:lnTo>
                  <a:close/>
                </a:path>
                <a:path w="1932304" h="1657985">
                  <a:moveTo>
                    <a:pt x="1121359" y="22212"/>
                  </a:moveTo>
                  <a:lnTo>
                    <a:pt x="368833" y="22212"/>
                  </a:lnTo>
                  <a:lnTo>
                    <a:pt x="368833" y="288582"/>
                  </a:lnTo>
                  <a:lnTo>
                    <a:pt x="1121359" y="288582"/>
                  </a:lnTo>
                  <a:lnTo>
                    <a:pt x="1121359" y="22212"/>
                  </a:lnTo>
                  <a:close/>
                </a:path>
                <a:path w="1932304" h="1657985">
                  <a:moveTo>
                    <a:pt x="1676146" y="586905"/>
                  </a:moveTo>
                  <a:lnTo>
                    <a:pt x="958989" y="586905"/>
                  </a:lnTo>
                  <a:lnTo>
                    <a:pt x="958989" y="850569"/>
                  </a:lnTo>
                  <a:lnTo>
                    <a:pt x="1676146" y="850569"/>
                  </a:lnTo>
                  <a:lnTo>
                    <a:pt x="1676146" y="586905"/>
                  </a:lnTo>
                  <a:close/>
                </a:path>
                <a:path w="1932304" h="1657985">
                  <a:moveTo>
                    <a:pt x="1932216" y="0"/>
                  </a:moveTo>
                  <a:lnTo>
                    <a:pt x="1179690" y="0"/>
                  </a:lnTo>
                  <a:lnTo>
                    <a:pt x="1179690" y="266369"/>
                  </a:lnTo>
                  <a:lnTo>
                    <a:pt x="1932216" y="266369"/>
                  </a:lnTo>
                  <a:lnTo>
                    <a:pt x="1932216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08127" y="4611552"/>
            <a:ext cx="23914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Orioles'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pitching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staﬀ </a:t>
            </a:r>
            <a:r>
              <a:rPr dirty="0">
                <a:latin typeface="Calibri"/>
                <a:cs typeface="Calibri"/>
              </a:rPr>
              <a:t>again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 having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25" dirty="0">
                <a:latin typeface="Calibri"/>
                <a:cs typeface="Calibri"/>
              </a:rPr>
              <a:t>ﬁne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8127" y="5157653"/>
            <a:ext cx="218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5" dirty="0">
                <a:latin typeface="Calibri"/>
                <a:cs typeface="Calibri"/>
              </a:rPr>
              <a:t>exhibiIon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season.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Four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08128" y="5424353"/>
            <a:ext cx="229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shutouts,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team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ERA,</a:t>
            </a:r>
            <a:endParaRPr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08128" y="5703753"/>
            <a:ext cx="24720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(Well,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haven't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go</a:t>
            </a:r>
            <a:r>
              <a:rPr lang="en-US" dirty="0">
                <a:latin typeface="Calibri"/>
                <a:cs typeface="Calibri"/>
              </a:rPr>
              <a:t>tt</a:t>
            </a:r>
            <a:r>
              <a:rPr dirty="0">
                <a:latin typeface="Calibri"/>
                <a:cs typeface="Calibri"/>
              </a:rPr>
              <a:t>en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08127" y="5970453"/>
            <a:ext cx="951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baseball…</a:t>
            </a:r>
            <a:endParaRPr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78251" y="3618642"/>
            <a:ext cx="2633345" cy="965200"/>
          </a:xfrm>
          <a:custGeom>
            <a:avLst/>
            <a:gdLst/>
            <a:ahLst/>
            <a:cxnLst/>
            <a:rect l="l" t="t" r="r" b="b"/>
            <a:pathLst>
              <a:path w="2633345" h="965200">
                <a:moveTo>
                  <a:pt x="0" y="0"/>
                </a:moveTo>
                <a:lnTo>
                  <a:pt x="2633133" y="0"/>
                </a:lnTo>
                <a:lnTo>
                  <a:pt x="2633133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642062" y="3607724"/>
            <a:ext cx="1704339" cy="1056005"/>
            <a:chOff x="1118061" y="3607723"/>
            <a:chExt cx="1704339" cy="1056005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7729915" y="3618642"/>
            <a:ext cx="2777490" cy="965200"/>
          </a:xfrm>
          <a:custGeom>
            <a:avLst/>
            <a:gdLst/>
            <a:ahLst/>
            <a:cxnLst/>
            <a:rect l="l" t="t" r="r" b="b"/>
            <a:pathLst>
              <a:path w="2777490" h="965200">
                <a:moveTo>
                  <a:pt x="0" y="0"/>
                </a:moveTo>
                <a:lnTo>
                  <a:pt x="2777066" y="0"/>
                </a:lnTo>
                <a:lnTo>
                  <a:pt x="2777066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294066" y="3990417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2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67647" y="3591098"/>
            <a:ext cx="1704339" cy="1051560"/>
            <a:chOff x="4243646" y="3591098"/>
            <a:chExt cx="1704339" cy="105156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3646" y="3591098"/>
              <a:ext cx="295101" cy="96427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389023" y="3742096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4" h="749935">
                  <a:moveTo>
                    <a:pt x="0" y="749494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450" y="3716891"/>
              <a:ext cx="117908" cy="1160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3399" y="4351712"/>
              <a:ext cx="1604356" cy="29094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389816" y="4478324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3209" y="4420056"/>
              <a:ext cx="116307" cy="11790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36381" y="4373732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143934" y="0"/>
                  </a:moveTo>
                  <a:lnTo>
                    <a:pt x="0" y="0"/>
                  </a:lnTo>
                  <a:lnTo>
                    <a:pt x="0" y="104366"/>
                  </a:lnTo>
                  <a:lnTo>
                    <a:pt x="143934" y="104366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50214" y="4373732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165101" y="0"/>
                  </a:moveTo>
                  <a:lnTo>
                    <a:pt x="0" y="0"/>
                  </a:lnTo>
                  <a:lnTo>
                    <a:pt x="0" y="91666"/>
                  </a:lnTo>
                  <a:lnTo>
                    <a:pt x="165101" y="91666"/>
                  </a:lnTo>
                  <a:lnTo>
                    <a:pt x="165101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35346" y="4432998"/>
              <a:ext cx="148590" cy="45720"/>
            </a:xfrm>
            <a:custGeom>
              <a:avLst/>
              <a:gdLst/>
              <a:ahLst/>
              <a:cxnLst/>
              <a:rect l="l" t="t" r="r" b="b"/>
              <a:pathLst>
                <a:path w="148589" h="45720">
                  <a:moveTo>
                    <a:pt x="14816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48169" y="45719"/>
                  </a:lnTo>
                  <a:lnTo>
                    <a:pt x="148169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34308" y="3797999"/>
              <a:ext cx="144145" cy="674370"/>
            </a:xfrm>
            <a:custGeom>
              <a:avLst/>
              <a:gdLst/>
              <a:ahLst/>
              <a:cxnLst/>
              <a:rect l="l" t="t" r="r" b="b"/>
              <a:pathLst>
                <a:path w="144145" h="674370">
                  <a:moveTo>
                    <a:pt x="143941" y="0"/>
                  </a:moveTo>
                  <a:lnTo>
                    <a:pt x="0" y="0"/>
                  </a:lnTo>
                  <a:lnTo>
                    <a:pt x="0" y="674274"/>
                  </a:lnTo>
                  <a:lnTo>
                    <a:pt x="143941" y="674274"/>
                  </a:lnTo>
                  <a:lnTo>
                    <a:pt x="143941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82011" y="4390665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8" y="6626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49173" y="4339867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7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7" y="123941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215066" y="39819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3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89570" y="3582784"/>
            <a:ext cx="290945" cy="964276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8776450" y="3708425"/>
            <a:ext cx="1613535" cy="926465"/>
            <a:chOff x="7252449" y="3708424"/>
            <a:chExt cx="1613535" cy="926465"/>
          </a:xfrm>
        </p:grpSpPr>
        <p:sp>
          <p:nvSpPr>
            <p:cNvPr id="75" name="object 75"/>
            <p:cNvSpPr/>
            <p:nvPr/>
          </p:nvSpPr>
          <p:spPr>
            <a:xfrm>
              <a:off x="7310022" y="37336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4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449" y="3708424"/>
              <a:ext cx="117908" cy="1160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5323" y="4343400"/>
              <a:ext cx="1600200" cy="29094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310815" y="44698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4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04209" y="4411588"/>
              <a:ext cx="116306" cy="11790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357382" y="4365265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143934" y="0"/>
                  </a:moveTo>
                  <a:lnTo>
                    <a:pt x="0" y="0"/>
                  </a:lnTo>
                  <a:lnTo>
                    <a:pt x="0" y="104366"/>
                  </a:lnTo>
                  <a:lnTo>
                    <a:pt x="143934" y="104366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71214" y="4365265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165100" y="0"/>
                  </a:moveTo>
                  <a:lnTo>
                    <a:pt x="0" y="0"/>
                  </a:lnTo>
                  <a:lnTo>
                    <a:pt x="0" y="91666"/>
                  </a:lnTo>
                  <a:lnTo>
                    <a:pt x="165100" y="91666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56346" y="4424532"/>
              <a:ext cx="148590" cy="45720"/>
            </a:xfrm>
            <a:custGeom>
              <a:avLst/>
              <a:gdLst/>
              <a:ahLst/>
              <a:cxnLst/>
              <a:rect l="l" t="t" r="r" b="b"/>
              <a:pathLst>
                <a:path w="148590" h="45720">
                  <a:moveTo>
                    <a:pt x="148169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48169" y="45718"/>
                  </a:lnTo>
                  <a:lnTo>
                    <a:pt x="148169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55307" y="4331399"/>
              <a:ext cx="161290" cy="132715"/>
            </a:xfrm>
            <a:custGeom>
              <a:avLst/>
              <a:gdLst/>
              <a:ahLst/>
              <a:cxnLst/>
              <a:rect l="l" t="t" r="r" b="b"/>
              <a:pathLst>
                <a:path w="161290" h="132714">
                  <a:moveTo>
                    <a:pt x="160875" y="0"/>
                  </a:moveTo>
                  <a:lnTo>
                    <a:pt x="0" y="0"/>
                  </a:lnTo>
                  <a:lnTo>
                    <a:pt x="0" y="132407"/>
                  </a:lnTo>
                  <a:lnTo>
                    <a:pt x="160875" y="132407"/>
                  </a:lnTo>
                  <a:lnTo>
                    <a:pt x="160875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03012" y="4382199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70174" y="3823399"/>
              <a:ext cx="161290" cy="632460"/>
            </a:xfrm>
            <a:custGeom>
              <a:avLst/>
              <a:gdLst/>
              <a:ahLst/>
              <a:cxnLst/>
              <a:rect l="l" t="t" r="r" b="b"/>
              <a:pathLst>
                <a:path w="161290" h="632460">
                  <a:moveTo>
                    <a:pt x="160874" y="0"/>
                  </a:moveTo>
                  <a:lnTo>
                    <a:pt x="0" y="0"/>
                  </a:lnTo>
                  <a:lnTo>
                    <a:pt x="0" y="631941"/>
                  </a:lnTo>
                  <a:lnTo>
                    <a:pt x="160874" y="631941"/>
                  </a:lnTo>
                  <a:lnTo>
                    <a:pt x="160874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object 8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78421" y="3211902"/>
            <a:ext cx="6283304" cy="1030662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5289726" y="3249684"/>
            <a:ext cx="1311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212" name="object 8212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pic>
        <p:nvPicPr>
          <p:cNvPr id="8216" name="Picture 8215">
            <a:extLst>
              <a:ext uri="{FF2B5EF4-FFF2-40B4-BE49-F238E27FC236}">
                <a16:creationId xmlns:a16="http://schemas.microsoft.com/office/drawing/2014/main" id="{6891B46A-97DC-BB60-20FF-CBFE95499B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6762" y="1313103"/>
            <a:ext cx="899847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680801" y="4578557"/>
            <a:ext cx="3161665" cy="1877695"/>
            <a:chOff x="156800" y="4578556"/>
            <a:chExt cx="3161665" cy="1877695"/>
          </a:xfrm>
        </p:grpSpPr>
        <p:sp>
          <p:nvSpPr>
            <p:cNvPr id="10" name="object 10"/>
            <p:cNvSpPr/>
            <p:nvPr/>
          </p:nvSpPr>
          <p:spPr>
            <a:xfrm>
              <a:off x="633398" y="5194300"/>
              <a:ext cx="251460" cy="266700"/>
            </a:xfrm>
            <a:custGeom>
              <a:avLst/>
              <a:gdLst/>
              <a:ahLst/>
              <a:cxnLst/>
              <a:rect l="l" t="t" r="r" b="b"/>
              <a:pathLst>
                <a:path w="251459" h="266700">
                  <a:moveTo>
                    <a:pt x="25121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1217" y="266700"/>
                  </a:lnTo>
                  <a:lnTo>
                    <a:pt x="251217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1482" y="6016945"/>
              <a:ext cx="575945" cy="295275"/>
            </a:xfrm>
            <a:custGeom>
              <a:avLst/>
              <a:gdLst/>
              <a:ahLst/>
              <a:cxnLst/>
              <a:rect l="l" t="t" r="r" b="b"/>
              <a:pathLst>
                <a:path w="575944" h="295275">
                  <a:moveTo>
                    <a:pt x="575732" y="0"/>
                  </a:moveTo>
                  <a:lnTo>
                    <a:pt x="0" y="0"/>
                  </a:lnTo>
                  <a:lnTo>
                    <a:pt x="0" y="294954"/>
                  </a:lnTo>
                  <a:lnTo>
                    <a:pt x="575732" y="294954"/>
                  </a:lnTo>
                  <a:lnTo>
                    <a:pt x="575732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198" y="5194300"/>
              <a:ext cx="1153160" cy="279400"/>
            </a:xfrm>
            <a:custGeom>
              <a:avLst/>
              <a:gdLst/>
              <a:ahLst/>
              <a:cxnLst/>
              <a:rect l="l" t="t" r="r" b="b"/>
              <a:pathLst>
                <a:path w="1153160" h="279400">
                  <a:moveTo>
                    <a:pt x="1152918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152918" y="279400"/>
                  </a:lnTo>
                  <a:lnTo>
                    <a:pt x="115291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562" y="4583319"/>
              <a:ext cx="3152140" cy="1868170"/>
            </a:xfrm>
            <a:custGeom>
              <a:avLst/>
              <a:gdLst/>
              <a:ahLst/>
              <a:cxnLst/>
              <a:rect l="l" t="t" r="r" b="b"/>
              <a:pathLst>
                <a:path w="3152140" h="1868170">
                  <a:moveTo>
                    <a:pt x="0" y="0"/>
                  </a:moveTo>
                  <a:lnTo>
                    <a:pt x="3151929" y="0"/>
                  </a:lnTo>
                  <a:lnTo>
                    <a:pt x="3151929" y="1867817"/>
                  </a:lnTo>
                  <a:lnTo>
                    <a:pt x="0" y="18678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4302" y="4616339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54/40'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5382" y="4645346"/>
            <a:ext cx="956944" cy="244475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920"/>
              </a:lnSpc>
            </a:pPr>
            <a:r>
              <a:rPr spc="-10" dirty="0">
                <a:latin typeface="Calibri"/>
                <a:cs typeface="Calibri"/>
              </a:rPr>
              <a:t>boundary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307" y="4616339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4302" y="4883039"/>
            <a:ext cx="18910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35" dirty="0" err="1">
                <a:latin typeface="Calibri"/>
                <a:cs typeface="Calibri"/>
              </a:rPr>
              <a:t>s</a:t>
            </a:r>
            <a:r>
              <a:rPr lang="en-US" spc="135" dirty="0" err="1">
                <a:latin typeface="Calibri"/>
                <a:cs typeface="Calibri"/>
              </a:rPr>
              <a:t>t</a:t>
            </a:r>
            <a:r>
              <a:rPr spc="135" dirty="0" err="1">
                <a:latin typeface="Calibri"/>
                <a:cs typeface="Calibri"/>
              </a:rPr>
              <a:t>ll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983" y="4924745"/>
            <a:ext cx="918844" cy="243656"/>
          </a:xfrm>
          <a:prstGeom prst="rect">
            <a:avLst/>
          </a:prstGeom>
          <a:solidFill>
            <a:srgbClr val="7B1979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30"/>
              </a:lnSpc>
            </a:pPr>
            <a:r>
              <a:rPr spc="-10" dirty="0">
                <a:latin typeface="Calibri"/>
                <a:cs typeface="Calibri"/>
              </a:rPr>
              <a:t>Canadian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4302" y="5162439"/>
            <a:ext cx="257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US Coast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Guard </a:t>
            </a:r>
            <a:r>
              <a:rPr spc="-10" dirty="0">
                <a:latin typeface="Calibri"/>
                <a:cs typeface="Calibri"/>
              </a:rPr>
              <a:t>vessels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4302" y="5429138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regularly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infrequently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3417" y="5473698"/>
            <a:ext cx="647700" cy="243656"/>
          </a:xfrm>
          <a:prstGeom prst="rect">
            <a:avLst/>
          </a:prstGeom>
          <a:solidFill>
            <a:srgbClr val="008F00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910"/>
              </a:lnSpc>
            </a:pPr>
            <a:r>
              <a:rPr spc="-10" dirty="0">
                <a:latin typeface="Calibri"/>
                <a:cs typeface="Calibri"/>
              </a:rPr>
              <a:t>detain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03" y="5708539"/>
            <a:ext cx="270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each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other's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ﬁsh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boats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2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4303" y="5975239"/>
            <a:ext cx="256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disputed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waters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oﬀ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Dixon…</a:t>
            </a:r>
            <a:endParaRPr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69254" y="4573771"/>
            <a:ext cx="2656205" cy="1882139"/>
            <a:chOff x="3445253" y="4573770"/>
            <a:chExt cx="2656205" cy="1882139"/>
          </a:xfrm>
        </p:grpSpPr>
        <p:sp>
          <p:nvSpPr>
            <p:cNvPr id="25" name="object 25"/>
            <p:cNvSpPr/>
            <p:nvPr/>
          </p:nvSpPr>
          <p:spPr>
            <a:xfrm>
              <a:off x="3488105" y="4930254"/>
              <a:ext cx="2452370" cy="543560"/>
            </a:xfrm>
            <a:custGeom>
              <a:avLst/>
              <a:gdLst/>
              <a:ahLst/>
              <a:cxnLst/>
              <a:rect l="l" t="t" r="r" b="b"/>
              <a:pathLst>
                <a:path w="2452370" h="543560">
                  <a:moveTo>
                    <a:pt x="881989" y="12700"/>
                  </a:moveTo>
                  <a:lnTo>
                    <a:pt x="0" y="12700"/>
                  </a:lnTo>
                  <a:lnTo>
                    <a:pt x="0" y="307441"/>
                  </a:lnTo>
                  <a:lnTo>
                    <a:pt x="881989" y="307441"/>
                  </a:lnTo>
                  <a:lnTo>
                    <a:pt x="881989" y="12700"/>
                  </a:lnTo>
                  <a:close/>
                </a:path>
                <a:path w="2452370" h="543560">
                  <a:moveTo>
                    <a:pt x="2451951" y="0"/>
                  </a:moveTo>
                  <a:lnTo>
                    <a:pt x="1486750" y="0"/>
                  </a:lnTo>
                  <a:lnTo>
                    <a:pt x="1486750" y="274447"/>
                  </a:lnTo>
                  <a:lnTo>
                    <a:pt x="1570570" y="274447"/>
                  </a:lnTo>
                  <a:lnTo>
                    <a:pt x="1570570" y="543445"/>
                  </a:lnTo>
                  <a:lnTo>
                    <a:pt x="2154771" y="543445"/>
                  </a:lnTo>
                  <a:lnTo>
                    <a:pt x="2154771" y="274447"/>
                  </a:lnTo>
                  <a:lnTo>
                    <a:pt x="2451951" y="274447"/>
                  </a:lnTo>
                  <a:lnTo>
                    <a:pt x="2451951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50015" y="4578532"/>
              <a:ext cx="2646680" cy="1872614"/>
            </a:xfrm>
            <a:custGeom>
              <a:avLst/>
              <a:gdLst/>
              <a:ahLst/>
              <a:cxnLst/>
              <a:rect l="l" t="t" r="r" b="b"/>
              <a:pathLst>
                <a:path w="2646679" h="1872614">
                  <a:moveTo>
                    <a:pt x="0" y="0"/>
                  </a:moveTo>
                  <a:lnTo>
                    <a:pt x="2646439" y="0"/>
                  </a:lnTo>
                  <a:lnTo>
                    <a:pt x="2646439" y="1872603"/>
                  </a:lnTo>
                  <a:lnTo>
                    <a:pt x="0" y="1872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52757" y="4611552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 year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before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52758" y="4878252"/>
            <a:ext cx="2418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Lemieux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came,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Pi</a:t>
            </a:r>
            <a:r>
              <a:rPr lang="en-US" spc="-10" dirty="0">
                <a:latin typeface="Calibri"/>
                <a:cs typeface="Calibri"/>
              </a:rPr>
              <a:t>tt</a:t>
            </a:r>
            <a:r>
              <a:rPr spc="-10" dirty="0">
                <a:latin typeface="Calibri"/>
                <a:cs typeface="Calibri"/>
              </a:rPr>
              <a:t>sburgh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52758" y="5157653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ﬁnished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38 </a:t>
            </a:r>
            <a:r>
              <a:rPr spc="-10" dirty="0">
                <a:latin typeface="Calibri"/>
                <a:cs typeface="Calibri"/>
              </a:rPr>
              <a:t>points.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2758" y="5424353"/>
            <a:ext cx="229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Following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arrival,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24815" y="5722361"/>
            <a:ext cx="495300" cy="279400"/>
          </a:xfrm>
          <a:prstGeom prst="rect">
            <a:avLst/>
          </a:prstGeom>
          <a:solidFill>
            <a:srgbClr val="FF2600">
              <a:alpha val="4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2115"/>
              </a:lnSpc>
            </a:pPr>
            <a:r>
              <a:rPr spc="-20" dirty="0">
                <a:latin typeface="Calibri"/>
                <a:cs typeface="Calibri"/>
              </a:rPr>
              <a:t>Pens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46246" y="5703753"/>
            <a:ext cx="92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ﬁnished…</a:t>
            </a:r>
            <a:endParaRPr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24627" y="4573771"/>
            <a:ext cx="2785745" cy="1877695"/>
            <a:chOff x="6200626" y="4573770"/>
            <a:chExt cx="2785745" cy="1877695"/>
          </a:xfrm>
        </p:grpSpPr>
        <p:sp>
          <p:nvSpPr>
            <p:cNvPr id="34" name="object 34"/>
            <p:cNvSpPr/>
            <p:nvPr/>
          </p:nvSpPr>
          <p:spPr>
            <a:xfrm>
              <a:off x="6281585" y="4618354"/>
              <a:ext cx="1932305" cy="1657985"/>
            </a:xfrm>
            <a:custGeom>
              <a:avLst/>
              <a:gdLst/>
              <a:ahLst/>
              <a:cxnLst/>
              <a:rect l="l" t="t" r="r" b="b"/>
              <a:pathLst>
                <a:path w="1932304" h="1657985">
                  <a:moveTo>
                    <a:pt x="806056" y="1393812"/>
                  </a:moveTo>
                  <a:lnTo>
                    <a:pt x="0" y="1393812"/>
                  </a:lnTo>
                  <a:lnTo>
                    <a:pt x="0" y="1657477"/>
                  </a:lnTo>
                  <a:lnTo>
                    <a:pt x="806056" y="1657477"/>
                  </a:lnTo>
                  <a:lnTo>
                    <a:pt x="806056" y="1393812"/>
                  </a:lnTo>
                  <a:close/>
                </a:path>
                <a:path w="1932304" h="1657985">
                  <a:moveTo>
                    <a:pt x="1121359" y="22212"/>
                  </a:moveTo>
                  <a:lnTo>
                    <a:pt x="368833" y="22212"/>
                  </a:lnTo>
                  <a:lnTo>
                    <a:pt x="368833" y="288582"/>
                  </a:lnTo>
                  <a:lnTo>
                    <a:pt x="1121359" y="288582"/>
                  </a:lnTo>
                  <a:lnTo>
                    <a:pt x="1121359" y="22212"/>
                  </a:lnTo>
                  <a:close/>
                </a:path>
                <a:path w="1932304" h="1657985">
                  <a:moveTo>
                    <a:pt x="1676146" y="586905"/>
                  </a:moveTo>
                  <a:lnTo>
                    <a:pt x="958989" y="586905"/>
                  </a:lnTo>
                  <a:lnTo>
                    <a:pt x="958989" y="850569"/>
                  </a:lnTo>
                  <a:lnTo>
                    <a:pt x="1676146" y="850569"/>
                  </a:lnTo>
                  <a:lnTo>
                    <a:pt x="1676146" y="586905"/>
                  </a:lnTo>
                  <a:close/>
                </a:path>
                <a:path w="1932304" h="1657985">
                  <a:moveTo>
                    <a:pt x="1932216" y="0"/>
                  </a:moveTo>
                  <a:lnTo>
                    <a:pt x="1179690" y="0"/>
                  </a:lnTo>
                  <a:lnTo>
                    <a:pt x="1179690" y="266369"/>
                  </a:lnTo>
                  <a:lnTo>
                    <a:pt x="1932216" y="266369"/>
                  </a:lnTo>
                  <a:lnTo>
                    <a:pt x="1932216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05388" y="4578532"/>
              <a:ext cx="2776220" cy="1868170"/>
            </a:xfrm>
            <a:custGeom>
              <a:avLst/>
              <a:gdLst/>
              <a:ahLst/>
              <a:cxnLst/>
              <a:rect l="l" t="t" r="r" b="b"/>
              <a:pathLst>
                <a:path w="2776220" h="1868170">
                  <a:moveTo>
                    <a:pt x="0" y="0"/>
                  </a:moveTo>
                  <a:lnTo>
                    <a:pt x="2776007" y="0"/>
                  </a:lnTo>
                  <a:lnTo>
                    <a:pt x="2776007" y="1867818"/>
                  </a:lnTo>
                  <a:lnTo>
                    <a:pt x="0" y="18678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08127" y="4611552"/>
            <a:ext cx="23914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Orioles'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pitching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staﬀ </a:t>
            </a:r>
            <a:r>
              <a:rPr dirty="0">
                <a:latin typeface="Calibri"/>
                <a:cs typeface="Calibri"/>
              </a:rPr>
              <a:t>again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 having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25" dirty="0">
                <a:latin typeface="Calibri"/>
                <a:cs typeface="Calibri"/>
              </a:rPr>
              <a:t>ﬁne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8127" y="5157653"/>
            <a:ext cx="218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5" dirty="0">
                <a:latin typeface="Calibri"/>
                <a:cs typeface="Calibri"/>
              </a:rPr>
              <a:t>exhibiIon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season.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Four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08128" y="5424353"/>
            <a:ext cx="229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shutouts,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team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ERA,</a:t>
            </a:r>
            <a:endParaRPr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08128" y="5703753"/>
            <a:ext cx="24720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(Well,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haven't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go</a:t>
            </a:r>
            <a:r>
              <a:rPr lang="en-US" dirty="0">
                <a:latin typeface="Calibri"/>
                <a:cs typeface="Calibri"/>
              </a:rPr>
              <a:t>tt</a:t>
            </a:r>
            <a:r>
              <a:rPr dirty="0">
                <a:latin typeface="Calibri"/>
                <a:cs typeface="Calibri"/>
              </a:rPr>
              <a:t>en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08127" y="5970453"/>
            <a:ext cx="951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baseball…</a:t>
            </a:r>
            <a:endParaRPr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69865" y="40073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78251" y="3618642"/>
            <a:ext cx="2633345" cy="965200"/>
          </a:xfrm>
          <a:custGeom>
            <a:avLst/>
            <a:gdLst/>
            <a:ahLst/>
            <a:cxnLst/>
            <a:rect l="l" t="t" r="r" b="b"/>
            <a:pathLst>
              <a:path w="2633345" h="965200">
                <a:moveTo>
                  <a:pt x="0" y="0"/>
                </a:moveTo>
                <a:lnTo>
                  <a:pt x="2633133" y="0"/>
                </a:lnTo>
                <a:lnTo>
                  <a:pt x="2633133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642062" y="3607724"/>
            <a:ext cx="1704339" cy="1056005"/>
            <a:chOff x="1118061" y="3607723"/>
            <a:chExt cx="1704339" cy="1056005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061" y="3607723"/>
              <a:ext cx="295101" cy="96843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64822" y="37590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5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49" y="3733824"/>
              <a:ext cx="117907" cy="1160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814" y="4368338"/>
              <a:ext cx="1604356" cy="2951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65616" y="44952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009" y="4436988"/>
              <a:ext cx="116307" cy="1179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12181" y="3936231"/>
              <a:ext cx="155575" cy="558800"/>
            </a:xfrm>
            <a:custGeom>
              <a:avLst/>
              <a:gdLst/>
              <a:ahLst/>
              <a:cxnLst/>
              <a:rect l="l" t="t" r="r" b="b"/>
              <a:pathLst>
                <a:path w="155575" h="558800">
                  <a:moveTo>
                    <a:pt x="155448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155448" y="5588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26014" y="4059880"/>
              <a:ext cx="155575" cy="422909"/>
            </a:xfrm>
            <a:custGeom>
              <a:avLst/>
              <a:gdLst/>
              <a:ahLst/>
              <a:cxnLst/>
              <a:rect l="l" t="t" r="r" b="b"/>
              <a:pathLst>
                <a:path w="155575" h="422910">
                  <a:moveTo>
                    <a:pt x="155448" y="0"/>
                  </a:moveTo>
                  <a:lnTo>
                    <a:pt x="0" y="0"/>
                  </a:lnTo>
                  <a:lnTo>
                    <a:pt x="0" y="422451"/>
                  </a:lnTo>
                  <a:lnTo>
                    <a:pt x="155448" y="4224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11146" y="4424531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10108" y="4365265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57812" y="4407598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7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7" y="6626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4974" y="4356799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8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8" y="1239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7729915" y="3618642"/>
            <a:ext cx="2777490" cy="965200"/>
          </a:xfrm>
          <a:custGeom>
            <a:avLst/>
            <a:gdLst/>
            <a:ahLst/>
            <a:cxnLst/>
            <a:rect l="l" t="t" r="r" b="b"/>
            <a:pathLst>
              <a:path w="2777490" h="965200">
                <a:moveTo>
                  <a:pt x="0" y="0"/>
                </a:moveTo>
                <a:lnTo>
                  <a:pt x="2777066" y="0"/>
                </a:lnTo>
                <a:lnTo>
                  <a:pt x="2777066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294066" y="3990417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2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67647" y="3591098"/>
            <a:ext cx="1704339" cy="1051560"/>
            <a:chOff x="4243646" y="3591098"/>
            <a:chExt cx="1704339" cy="105156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3646" y="3591098"/>
              <a:ext cx="295101" cy="96427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389023" y="3742096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4" h="749935">
                  <a:moveTo>
                    <a:pt x="0" y="749494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450" y="3716891"/>
              <a:ext cx="117908" cy="1160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3399" y="4351712"/>
              <a:ext cx="1604356" cy="29094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389816" y="4478324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5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3209" y="4420056"/>
              <a:ext cx="116307" cy="11790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36381" y="4373732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143934" y="0"/>
                  </a:moveTo>
                  <a:lnTo>
                    <a:pt x="0" y="0"/>
                  </a:lnTo>
                  <a:lnTo>
                    <a:pt x="0" y="104366"/>
                  </a:lnTo>
                  <a:lnTo>
                    <a:pt x="143934" y="104366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50214" y="4373732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165101" y="0"/>
                  </a:moveTo>
                  <a:lnTo>
                    <a:pt x="0" y="0"/>
                  </a:lnTo>
                  <a:lnTo>
                    <a:pt x="0" y="91666"/>
                  </a:lnTo>
                  <a:lnTo>
                    <a:pt x="165101" y="91666"/>
                  </a:lnTo>
                  <a:lnTo>
                    <a:pt x="165101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35346" y="4432998"/>
              <a:ext cx="148590" cy="45720"/>
            </a:xfrm>
            <a:custGeom>
              <a:avLst/>
              <a:gdLst/>
              <a:ahLst/>
              <a:cxnLst/>
              <a:rect l="l" t="t" r="r" b="b"/>
              <a:pathLst>
                <a:path w="148589" h="45720">
                  <a:moveTo>
                    <a:pt x="148169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48169" y="45719"/>
                  </a:lnTo>
                  <a:lnTo>
                    <a:pt x="148169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34308" y="3797999"/>
              <a:ext cx="144145" cy="674370"/>
            </a:xfrm>
            <a:custGeom>
              <a:avLst/>
              <a:gdLst/>
              <a:ahLst/>
              <a:cxnLst/>
              <a:rect l="l" t="t" r="r" b="b"/>
              <a:pathLst>
                <a:path w="144145" h="674370">
                  <a:moveTo>
                    <a:pt x="143941" y="0"/>
                  </a:moveTo>
                  <a:lnTo>
                    <a:pt x="0" y="0"/>
                  </a:lnTo>
                  <a:lnTo>
                    <a:pt x="0" y="674274"/>
                  </a:lnTo>
                  <a:lnTo>
                    <a:pt x="143941" y="674274"/>
                  </a:lnTo>
                  <a:lnTo>
                    <a:pt x="143941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82011" y="4390665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6"/>
                  </a:lnTo>
                  <a:lnTo>
                    <a:pt x="155448" y="6626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49173" y="4339867"/>
              <a:ext cx="155575" cy="124460"/>
            </a:xfrm>
            <a:custGeom>
              <a:avLst/>
              <a:gdLst/>
              <a:ahLst/>
              <a:cxnLst/>
              <a:rect l="l" t="t" r="r" b="b"/>
              <a:pathLst>
                <a:path w="155575" h="124460">
                  <a:moveTo>
                    <a:pt x="155447" y="0"/>
                  </a:moveTo>
                  <a:lnTo>
                    <a:pt x="0" y="0"/>
                  </a:lnTo>
                  <a:lnTo>
                    <a:pt x="0" y="123941"/>
                  </a:lnTo>
                  <a:lnTo>
                    <a:pt x="155447" y="123941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215066" y="3981950"/>
            <a:ext cx="462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3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89570" y="3582784"/>
            <a:ext cx="290945" cy="964276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8776450" y="3708425"/>
            <a:ext cx="1613535" cy="926465"/>
            <a:chOff x="7252449" y="3708424"/>
            <a:chExt cx="1613535" cy="926465"/>
          </a:xfrm>
        </p:grpSpPr>
        <p:sp>
          <p:nvSpPr>
            <p:cNvPr id="75" name="object 75"/>
            <p:cNvSpPr/>
            <p:nvPr/>
          </p:nvSpPr>
          <p:spPr>
            <a:xfrm>
              <a:off x="7310022" y="3733629"/>
              <a:ext cx="1905" cy="749935"/>
            </a:xfrm>
            <a:custGeom>
              <a:avLst/>
              <a:gdLst/>
              <a:ahLst/>
              <a:cxnLst/>
              <a:rect l="l" t="t" r="r" b="b"/>
              <a:pathLst>
                <a:path w="1904" h="749935">
                  <a:moveTo>
                    <a:pt x="0" y="749495"/>
                  </a:moveTo>
                  <a:lnTo>
                    <a:pt x="1536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449" y="3708424"/>
              <a:ext cx="117908" cy="1160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5323" y="4343400"/>
              <a:ext cx="1600200" cy="29094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310815" y="4469857"/>
              <a:ext cx="1384935" cy="12700"/>
            </a:xfrm>
            <a:custGeom>
              <a:avLst/>
              <a:gdLst/>
              <a:ahLst/>
              <a:cxnLst/>
              <a:rect l="l" t="t" r="r" b="b"/>
              <a:pathLst>
                <a:path w="1384934" h="12700">
                  <a:moveTo>
                    <a:pt x="0" y="12472"/>
                  </a:moveTo>
                  <a:lnTo>
                    <a:pt x="138449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04209" y="4411588"/>
              <a:ext cx="116306" cy="11790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357382" y="4365265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143934" y="0"/>
                  </a:moveTo>
                  <a:lnTo>
                    <a:pt x="0" y="0"/>
                  </a:lnTo>
                  <a:lnTo>
                    <a:pt x="0" y="104366"/>
                  </a:lnTo>
                  <a:lnTo>
                    <a:pt x="143934" y="104366"/>
                  </a:lnTo>
                  <a:lnTo>
                    <a:pt x="143934" y="0"/>
                  </a:lnTo>
                  <a:close/>
                </a:path>
              </a:pathLst>
            </a:custGeom>
            <a:solidFill>
              <a:srgbClr val="7B197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71214" y="4365265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165100" y="0"/>
                  </a:moveTo>
                  <a:lnTo>
                    <a:pt x="0" y="0"/>
                  </a:lnTo>
                  <a:lnTo>
                    <a:pt x="0" y="91666"/>
                  </a:lnTo>
                  <a:lnTo>
                    <a:pt x="165100" y="91666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008F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56346" y="4424532"/>
              <a:ext cx="148590" cy="45720"/>
            </a:xfrm>
            <a:custGeom>
              <a:avLst/>
              <a:gdLst/>
              <a:ahLst/>
              <a:cxnLst/>
              <a:rect l="l" t="t" r="r" b="b"/>
              <a:pathLst>
                <a:path w="148590" h="45720">
                  <a:moveTo>
                    <a:pt x="148169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48169" y="45718"/>
                  </a:lnTo>
                  <a:lnTo>
                    <a:pt x="148169" y="0"/>
                  </a:lnTo>
                  <a:close/>
                </a:path>
              </a:pathLst>
            </a:custGeom>
            <a:solidFill>
              <a:srgbClr val="623525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55307" y="4331399"/>
              <a:ext cx="161290" cy="132715"/>
            </a:xfrm>
            <a:custGeom>
              <a:avLst/>
              <a:gdLst/>
              <a:ahLst/>
              <a:cxnLst/>
              <a:rect l="l" t="t" r="r" b="b"/>
              <a:pathLst>
                <a:path w="161290" h="132714">
                  <a:moveTo>
                    <a:pt x="160875" y="0"/>
                  </a:moveTo>
                  <a:lnTo>
                    <a:pt x="0" y="0"/>
                  </a:lnTo>
                  <a:lnTo>
                    <a:pt x="0" y="132407"/>
                  </a:lnTo>
                  <a:lnTo>
                    <a:pt x="160875" y="132407"/>
                  </a:lnTo>
                  <a:lnTo>
                    <a:pt x="160875" y="0"/>
                  </a:lnTo>
                  <a:close/>
                </a:path>
              </a:pathLst>
            </a:custGeom>
            <a:solidFill>
              <a:srgbClr val="FF26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03012" y="4382199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55448" y="0"/>
                  </a:moveTo>
                  <a:lnTo>
                    <a:pt x="0" y="0"/>
                  </a:lnTo>
                  <a:lnTo>
                    <a:pt x="0" y="66264"/>
                  </a:lnTo>
                  <a:lnTo>
                    <a:pt x="155448" y="662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B00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70174" y="3823399"/>
              <a:ext cx="161290" cy="632460"/>
            </a:xfrm>
            <a:custGeom>
              <a:avLst/>
              <a:gdLst/>
              <a:ahLst/>
              <a:cxnLst/>
              <a:rect l="l" t="t" r="r" b="b"/>
              <a:pathLst>
                <a:path w="161290" h="632460">
                  <a:moveTo>
                    <a:pt x="160874" y="0"/>
                  </a:moveTo>
                  <a:lnTo>
                    <a:pt x="0" y="0"/>
                  </a:lnTo>
                  <a:lnTo>
                    <a:pt x="0" y="631941"/>
                  </a:lnTo>
                  <a:lnTo>
                    <a:pt x="160874" y="631941"/>
                  </a:lnTo>
                  <a:lnTo>
                    <a:pt x="160874" y="0"/>
                  </a:lnTo>
                  <a:close/>
                </a:path>
              </a:pathLst>
            </a:custGeom>
            <a:solidFill>
              <a:srgbClr val="0433FF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object 8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78421" y="3211902"/>
            <a:ext cx="6283304" cy="1030662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5289726" y="3249684"/>
            <a:ext cx="1311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Dirichlet(</a:t>
            </a:r>
            <a:r>
              <a:rPr sz="2200" i="1" spc="-10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212" name="object 8212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pic>
        <p:nvPicPr>
          <p:cNvPr id="8216" name="Picture 8215">
            <a:extLst>
              <a:ext uri="{FF2B5EF4-FFF2-40B4-BE49-F238E27FC236}">
                <a16:creationId xmlns:a16="http://schemas.microsoft.com/office/drawing/2014/main" id="{6891B46A-97DC-BB60-20FF-CBFE95499B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6762" y="1313103"/>
            <a:ext cx="8998476" cy="1761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EBF934-A6A8-CAE0-2C33-FAA1489BE552}"/>
              </a:ext>
            </a:extLst>
          </p:cNvPr>
          <p:cNvSpPr/>
          <p:nvPr/>
        </p:nvSpPr>
        <p:spPr>
          <a:xfrm>
            <a:off x="762000" y="902859"/>
            <a:ext cx="10287000" cy="2205734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EDC5E-999D-5097-A314-A6EE6D51C10C}"/>
              </a:ext>
            </a:extLst>
          </p:cNvPr>
          <p:cNvSpPr txBox="1"/>
          <p:nvPr/>
        </p:nvSpPr>
        <p:spPr>
          <a:xfrm>
            <a:off x="827525" y="996996"/>
            <a:ext cx="421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Distribution over words per topic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8A668-28E4-E0D0-9A29-089AA824C696}"/>
              </a:ext>
            </a:extLst>
          </p:cNvPr>
          <p:cNvSpPr/>
          <p:nvPr/>
        </p:nvSpPr>
        <p:spPr>
          <a:xfrm>
            <a:off x="744452" y="3174431"/>
            <a:ext cx="10287000" cy="3364767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79037-7824-3175-BA2D-A0B378EB0AFA}"/>
              </a:ext>
            </a:extLst>
          </p:cNvPr>
          <p:cNvSpPr txBox="1"/>
          <p:nvPr/>
        </p:nvSpPr>
        <p:spPr>
          <a:xfrm>
            <a:off x="752683" y="3176790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Distribution over topics per doc</a:t>
            </a:r>
          </a:p>
        </p:txBody>
      </p:sp>
    </p:spTree>
    <p:extLst>
      <p:ext uri="{BB962C8B-B14F-4D97-AF65-F5344CB8AC3E}">
        <p14:creationId xmlns:p14="http://schemas.microsoft.com/office/powerpoint/2010/main" val="38789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219200"/>
            <a:ext cx="716915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70"/>
              </a:spcBef>
            </a:pPr>
            <a:r>
              <a:rPr sz="2000" dirty="0">
                <a:latin typeface="Candara"/>
                <a:cs typeface="Candara"/>
              </a:rPr>
              <a:t>Suppose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you’re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given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massive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corpora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and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asked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carry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out </a:t>
            </a:r>
            <a:r>
              <a:rPr sz="2000" spc="-25" dirty="0">
                <a:latin typeface="Candara"/>
                <a:cs typeface="Candara"/>
              </a:rPr>
              <a:t>the </a:t>
            </a:r>
            <a:r>
              <a:rPr sz="2000" dirty="0">
                <a:latin typeface="Candara"/>
                <a:cs typeface="Candara"/>
              </a:rPr>
              <a:t>following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spc="-10" dirty="0">
                <a:latin typeface="Candara"/>
                <a:cs typeface="Candara"/>
              </a:rPr>
              <a:t>tasks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ndara"/>
                <a:cs typeface="Candara"/>
              </a:rPr>
              <a:t>Organize</a:t>
            </a:r>
            <a:r>
              <a:rPr sz="2000" b="1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documents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into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thematic </a:t>
            </a:r>
            <a:r>
              <a:rPr sz="2000" b="1" spc="-10" dirty="0">
                <a:latin typeface="Candara"/>
                <a:cs typeface="Candara"/>
              </a:rPr>
              <a:t>categories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ndara"/>
                <a:cs typeface="Candara"/>
              </a:rPr>
              <a:t>Describe</a:t>
            </a:r>
            <a:r>
              <a:rPr sz="2000" b="1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evolution of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those categories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over </a:t>
            </a:r>
            <a:r>
              <a:rPr sz="2000" b="1" spc="-20" dirty="0">
                <a:latin typeface="Candara"/>
                <a:cs typeface="Candara"/>
              </a:rPr>
              <a:t>time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ndara"/>
                <a:cs typeface="Candara"/>
              </a:rPr>
              <a:t>Enable</a:t>
            </a:r>
            <a:r>
              <a:rPr sz="2000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domain expert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to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analyze</a:t>
            </a:r>
            <a:r>
              <a:rPr sz="2000" b="1" spc="-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and understand</a:t>
            </a:r>
            <a:r>
              <a:rPr sz="2000" b="1" spc="-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 </a:t>
            </a:r>
            <a:r>
              <a:rPr sz="2000" spc="-10" dirty="0">
                <a:latin typeface="Candara"/>
                <a:cs typeface="Candara"/>
              </a:rPr>
              <a:t>content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ndara"/>
                <a:cs typeface="Candara"/>
              </a:rPr>
              <a:t>Find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relationships</a:t>
            </a:r>
            <a:r>
              <a:rPr sz="2000" b="1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between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spc="-10" dirty="0">
                <a:latin typeface="Candara"/>
                <a:cs typeface="Candara"/>
              </a:rPr>
              <a:t>categories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ndara"/>
                <a:cs typeface="Candara"/>
              </a:rPr>
              <a:t>Understand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how</a:t>
            </a:r>
            <a:r>
              <a:rPr sz="2000" spc="-1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authorship</a:t>
            </a:r>
            <a:r>
              <a:rPr sz="2000" b="1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inﬂuences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the</a:t>
            </a:r>
            <a:r>
              <a:rPr sz="2000" spc="-5" dirty="0">
                <a:latin typeface="Candara"/>
                <a:cs typeface="Candara"/>
              </a:rPr>
              <a:t> </a:t>
            </a:r>
            <a:r>
              <a:rPr sz="2000" spc="-10" dirty="0">
                <a:latin typeface="Candara"/>
                <a:cs typeface="Candara"/>
              </a:rPr>
              <a:t>content</a:t>
            </a:r>
            <a:endParaRPr sz="200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714" y="3720457"/>
            <a:ext cx="5356824" cy="2860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00DE6-B710-A4B1-4291-BF0EFD821149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2D288B-0EF6-B9D9-2568-E9620D77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Class: </a:t>
            </a:r>
            <a:r>
              <a:rPr lang="en-US" sz="4000" spc="-10" dirty="0">
                <a:latin typeface="+mj-lt"/>
              </a:rPr>
              <a:t>Topic</a:t>
            </a:r>
            <a:r>
              <a:rPr lang="en-US" sz="4000" spc="-190" dirty="0">
                <a:latin typeface="+mj-lt"/>
              </a:rPr>
              <a:t> </a:t>
            </a:r>
            <a:r>
              <a:rPr lang="en-US" sz="4000" spc="-10" dirty="0">
                <a:latin typeface="+mj-lt"/>
              </a:rPr>
              <a:t>Modeling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5562" y="4583319"/>
            <a:ext cx="3152140" cy="1868170"/>
          </a:xfrm>
          <a:custGeom>
            <a:avLst/>
            <a:gdLst/>
            <a:ahLst/>
            <a:cxnLst/>
            <a:rect l="l" t="t" r="r" b="b"/>
            <a:pathLst>
              <a:path w="3152140" h="1868170">
                <a:moveTo>
                  <a:pt x="0" y="0"/>
                </a:moveTo>
                <a:lnTo>
                  <a:pt x="3151929" y="0"/>
                </a:lnTo>
                <a:lnTo>
                  <a:pt x="3151929" y="1867817"/>
                </a:lnTo>
                <a:lnTo>
                  <a:pt x="0" y="186781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0326" y="4616339"/>
            <a:ext cx="314261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6360" marR="165735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54/40'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boundary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dispute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is </a:t>
            </a:r>
            <a:r>
              <a:rPr spc="135" dirty="0" err="1">
                <a:latin typeface="Calibri"/>
                <a:cs typeface="Calibri"/>
              </a:rPr>
              <a:t>s</a:t>
            </a:r>
            <a:r>
              <a:rPr lang="en-US" spc="135" dirty="0" err="1">
                <a:latin typeface="Calibri"/>
                <a:cs typeface="Calibri"/>
              </a:rPr>
              <a:t>ti</a:t>
            </a:r>
            <a:r>
              <a:rPr spc="135" dirty="0" err="1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unresolved, 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Canadian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4015" y="4578532"/>
            <a:ext cx="2646680" cy="1872614"/>
          </a:xfrm>
          <a:custGeom>
            <a:avLst/>
            <a:gdLst/>
            <a:ahLst/>
            <a:cxnLst/>
            <a:rect l="l" t="t" r="r" b="b"/>
            <a:pathLst>
              <a:path w="2646679" h="1872614">
                <a:moveTo>
                  <a:pt x="0" y="0"/>
                </a:moveTo>
                <a:lnTo>
                  <a:pt x="2646439" y="0"/>
                </a:lnTo>
                <a:lnTo>
                  <a:pt x="2646439" y="1872603"/>
                </a:lnTo>
                <a:lnTo>
                  <a:pt x="0" y="187260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78779" y="4611552"/>
            <a:ext cx="2637155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6360" marR="149225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 year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before </a:t>
            </a:r>
            <a:r>
              <a:rPr dirty="0">
                <a:latin typeface="Calibri"/>
                <a:cs typeface="Calibri"/>
              </a:rPr>
              <a:t>Lemieux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came,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Pi</a:t>
            </a:r>
            <a:r>
              <a:rPr lang="en-US" spc="-10" dirty="0">
                <a:latin typeface="Calibri"/>
                <a:cs typeface="Calibri"/>
              </a:rPr>
              <a:t>tt</a:t>
            </a:r>
            <a:r>
              <a:rPr spc="-10" dirty="0">
                <a:latin typeface="Calibri"/>
                <a:cs typeface="Calibri"/>
              </a:rPr>
              <a:t>sburgh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9388" y="4578532"/>
            <a:ext cx="2776220" cy="1868170"/>
          </a:xfrm>
          <a:custGeom>
            <a:avLst/>
            <a:gdLst/>
            <a:ahLst/>
            <a:cxnLst/>
            <a:rect l="l" t="t" r="r" b="b"/>
            <a:pathLst>
              <a:path w="2776220" h="1868170">
                <a:moveTo>
                  <a:pt x="0" y="0"/>
                </a:moveTo>
                <a:lnTo>
                  <a:pt x="2776007" y="0"/>
                </a:lnTo>
                <a:lnTo>
                  <a:pt x="2776007" y="1867818"/>
                </a:lnTo>
                <a:lnTo>
                  <a:pt x="0" y="186781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34152" y="4611552"/>
            <a:ext cx="27666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6360" marR="426720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Orioles'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itching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staﬀ </a:t>
            </a:r>
            <a:r>
              <a:rPr dirty="0">
                <a:latin typeface="Calibri"/>
                <a:cs typeface="Calibri"/>
              </a:rPr>
              <a:t>again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 having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25" dirty="0">
                <a:latin typeface="Calibri"/>
                <a:cs typeface="Calibri"/>
              </a:rPr>
              <a:t>ﬁne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4241" y="318368"/>
            <a:ext cx="5048885" cy="6350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LDA</a:t>
            </a:r>
            <a:r>
              <a:rPr spc="-7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10" dirty="0"/>
              <a:t>Topic</a:t>
            </a:r>
            <a:r>
              <a:rPr spc="-65" dirty="0"/>
              <a:t> </a:t>
            </a:r>
            <a:r>
              <a:rPr spc="-10" dirty="0"/>
              <a:t>Modeling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856" y="1343158"/>
            <a:ext cx="8893175" cy="17213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60412" y="1380939"/>
            <a:ext cx="12807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Dirichlet(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5562" y="3613858"/>
            <a:ext cx="3152140" cy="965200"/>
          </a:xfrm>
          <a:custGeom>
            <a:avLst/>
            <a:gdLst/>
            <a:ahLst/>
            <a:cxnLst/>
            <a:rect l="l" t="t" r="r" b="b"/>
            <a:pathLst>
              <a:path w="3152140" h="965200">
                <a:moveTo>
                  <a:pt x="0" y="0"/>
                </a:moveTo>
                <a:lnTo>
                  <a:pt x="3151929" y="0"/>
                </a:lnTo>
                <a:lnTo>
                  <a:pt x="3151929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4926" y="4007350"/>
            <a:ext cx="31934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1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78251" y="3618642"/>
            <a:ext cx="2633345" cy="965200"/>
          </a:xfrm>
          <a:custGeom>
            <a:avLst/>
            <a:gdLst/>
            <a:ahLst/>
            <a:cxnLst/>
            <a:rect l="l" t="t" r="r" b="b"/>
            <a:pathLst>
              <a:path w="2633345" h="965200">
                <a:moveTo>
                  <a:pt x="0" y="0"/>
                </a:moveTo>
                <a:lnTo>
                  <a:pt x="2633133" y="0"/>
                </a:lnTo>
                <a:lnTo>
                  <a:pt x="2633133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9915" y="3618642"/>
            <a:ext cx="2777490" cy="965200"/>
          </a:xfrm>
          <a:custGeom>
            <a:avLst/>
            <a:gdLst/>
            <a:ahLst/>
            <a:cxnLst/>
            <a:rect l="l" t="t" r="r" b="b"/>
            <a:pathLst>
              <a:path w="2777490" h="965200">
                <a:moveTo>
                  <a:pt x="0" y="0"/>
                </a:moveTo>
                <a:lnTo>
                  <a:pt x="2777066" y="0"/>
                </a:lnTo>
                <a:lnTo>
                  <a:pt x="2777066" y="964675"/>
                </a:lnTo>
                <a:lnTo>
                  <a:pt x="0" y="964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3379" y="3990417"/>
            <a:ext cx="2687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2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8752" y="3981950"/>
            <a:ext cx="28174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>
              <a:spcBef>
                <a:spcPts val="100"/>
              </a:spcBef>
            </a:pPr>
            <a:r>
              <a:rPr sz="2200" b="1" spc="-25" dirty="0">
                <a:latin typeface="Calibri"/>
                <a:cs typeface="Calibri"/>
              </a:rPr>
              <a:t>θ</a:t>
            </a:r>
            <a:r>
              <a:rPr sz="2175" spc="-37" baseline="-21072" dirty="0">
                <a:latin typeface="Calibri"/>
                <a:cs typeface="Calibri"/>
              </a:rPr>
              <a:t>3</a:t>
            </a:r>
            <a:r>
              <a:rPr sz="2200" spc="-2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8421" y="3211902"/>
            <a:ext cx="6283304" cy="103066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289727" y="3249684"/>
            <a:ext cx="12807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Dirichlet(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64303" y="5173378"/>
            <a:ext cx="2856865" cy="11176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40"/>
              </a:spcBef>
            </a:pPr>
            <a:r>
              <a:rPr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US Coast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Guard </a:t>
            </a:r>
            <a:r>
              <a:rPr spc="-10" dirty="0">
                <a:latin typeface="Calibri"/>
                <a:cs typeface="Calibri"/>
              </a:rPr>
              <a:t>vessels </a:t>
            </a:r>
            <a:r>
              <a:rPr dirty="0">
                <a:latin typeface="Calibri"/>
                <a:cs typeface="Calibri"/>
              </a:rPr>
              <a:t>regularly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infrequently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detain </a:t>
            </a:r>
            <a:r>
              <a:rPr dirty="0">
                <a:latin typeface="Calibri"/>
                <a:cs typeface="Calibri"/>
              </a:rPr>
              <a:t>each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other's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ﬁsh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boats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disputed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waters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oﬀ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Dixon…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52758" y="5168591"/>
            <a:ext cx="2291715" cy="8509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25"/>
              </a:spcBef>
            </a:pPr>
            <a:r>
              <a:rPr dirty="0">
                <a:latin typeface="Calibri"/>
                <a:cs typeface="Calibri"/>
              </a:rPr>
              <a:t>ﬁnished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38 </a:t>
            </a:r>
            <a:r>
              <a:rPr spc="-10" dirty="0">
                <a:latin typeface="Calibri"/>
                <a:cs typeface="Calibri"/>
              </a:rPr>
              <a:t>points. </a:t>
            </a:r>
            <a:r>
              <a:rPr dirty="0">
                <a:latin typeface="Calibri"/>
                <a:cs typeface="Calibri"/>
              </a:rPr>
              <a:t>Following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arrival,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Pens </a:t>
            </a:r>
            <a:r>
              <a:rPr spc="-10" dirty="0">
                <a:latin typeface="Calibri"/>
                <a:cs typeface="Calibri"/>
              </a:rPr>
              <a:t>ﬁnished…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08128" y="5168591"/>
            <a:ext cx="2472055" cy="11176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40"/>
              </a:spcBef>
            </a:pPr>
            <a:r>
              <a:rPr spc="55" dirty="0">
                <a:latin typeface="Calibri"/>
                <a:cs typeface="Calibri"/>
              </a:rPr>
              <a:t>exhibiIon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season.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Four </a:t>
            </a:r>
            <a:r>
              <a:rPr dirty="0">
                <a:latin typeface="Calibri"/>
                <a:cs typeface="Calibri"/>
              </a:rPr>
              <a:t>shutouts,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team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ERA, </a:t>
            </a:r>
            <a:r>
              <a:rPr dirty="0">
                <a:latin typeface="Calibri"/>
                <a:cs typeface="Calibri"/>
              </a:rPr>
              <a:t>(Well,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haven't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go</a:t>
            </a:r>
            <a:r>
              <a:rPr lang="en-US">
                <a:latin typeface="Calibri"/>
                <a:cs typeface="Calibri"/>
              </a:rPr>
              <a:t>tt</a:t>
            </a:r>
            <a:r>
              <a:rPr>
                <a:latin typeface="Calibri"/>
                <a:cs typeface="Calibri"/>
              </a:rPr>
              <a:t>en</a:t>
            </a:r>
            <a:r>
              <a:rPr spc="-1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any </a:t>
            </a:r>
            <a:r>
              <a:rPr spc="-10" dirty="0">
                <a:latin typeface="Calibri"/>
                <a:cs typeface="Calibri"/>
              </a:rPr>
              <a:t>baseball…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7172" y="2367090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1</a:t>
            </a:r>
            <a:r>
              <a:rPr b="1" spc="120" baseline="-20833" dirty="0">
                <a:latin typeface="Garamond Bold"/>
                <a:cs typeface="Garamond Bold"/>
              </a:rPr>
              <a:t> </a:t>
            </a:r>
            <a:r>
              <a:rPr spc="-50" dirty="0">
                <a:latin typeface="Calibri"/>
                <a:cs typeface="Calibri"/>
              </a:rPr>
              <a:t>=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4900" y="2367090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2</a:t>
            </a:r>
            <a:r>
              <a:rPr b="1" spc="60" baseline="-20833" dirty="0">
                <a:latin typeface="Garamond Bold"/>
                <a:cs typeface="Garamond Bold"/>
              </a:rPr>
              <a:t> </a:t>
            </a:r>
            <a:r>
              <a:rPr spc="-50" dirty="0">
                <a:latin typeface="Calibri"/>
                <a:cs typeface="Calibri"/>
              </a:rPr>
              <a:t>=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1249" y="2341690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3</a:t>
            </a:r>
            <a:r>
              <a:rPr b="1" spc="60" baseline="-20833" dirty="0">
                <a:latin typeface="Garamond Bold"/>
                <a:cs typeface="Garamond Bold"/>
              </a:rPr>
              <a:t> </a:t>
            </a:r>
            <a:r>
              <a:rPr sz="2700" spc="-75" baseline="-6172" dirty="0">
                <a:latin typeface="Calibri"/>
                <a:cs typeface="Calibri"/>
              </a:rPr>
              <a:t>=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17903" y="2367090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4</a:t>
            </a:r>
            <a:r>
              <a:rPr b="1" spc="60" baseline="-20833" dirty="0">
                <a:latin typeface="Garamond Bold"/>
                <a:cs typeface="Garamond Bold"/>
              </a:rPr>
              <a:t> </a:t>
            </a:r>
            <a:r>
              <a:rPr spc="-50" dirty="0">
                <a:latin typeface="Calibri"/>
                <a:cs typeface="Calibri"/>
              </a:rPr>
              <a:t>=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22854" y="2341690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5</a:t>
            </a:r>
            <a:r>
              <a:rPr b="1" spc="60" baseline="-20833" dirty="0">
                <a:latin typeface="Garamond Bold"/>
                <a:cs typeface="Garamond Bold"/>
              </a:rPr>
              <a:t> </a:t>
            </a:r>
            <a:r>
              <a:rPr sz="2700" spc="-75" baseline="-6172" dirty="0">
                <a:latin typeface="Calibri"/>
                <a:cs typeface="Calibri"/>
              </a:rPr>
              <a:t>=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27804" y="2367090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50" b="1" i="1" dirty="0">
                <a:latin typeface="Arial"/>
                <a:cs typeface="Arial"/>
              </a:rPr>
              <a:t>ϕ</a:t>
            </a:r>
            <a:r>
              <a:rPr b="1" baseline="-20833" dirty="0">
                <a:latin typeface="Garamond Bold"/>
                <a:cs typeface="Garamond Bold"/>
              </a:rPr>
              <a:t>6</a:t>
            </a:r>
            <a:r>
              <a:rPr b="1" spc="60" baseline="-20833" dirty="0">
                <a:latin typeface="Garamond Bold"/>
                <a:cs typeface="Garamond Bold"/>
              </a:rPr>
              <a:t> </a:t>
            </a:r>
            <a:r>
              <a:rPr spc="-50" dirty="0">
                <a:latin typeface="Calibri"/>
                <a:cs typeface="Calibri"/>
              </a:rPr>
              <a:t>=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92312" y="33019"/>
            <a:ext cx="247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ndara"/>
                <a:cs typeface="Candara"/>
              </a:rPr>
              <a:t>(Blei,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Ng,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&amp;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Jordan, </a:t>
            </a:r>
            <a:r>
              <a:rPr spc="-10" dirty="0">
                <a:latin typeface="Candara"/>
                <a:cs typeface="Candara"/>
              </a:rPr>
              <a:t>2003)</a:t>
            </a:r>
            <a:endParaRPr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4000" y="997097"/>
            <a:ext cx="3450590" cy="815608"/>
          </a:xfrm>
          <a:prstGeom prst="rect">
            <a:avLst/>
          </a:prstGeom>
          <a:solidFill>
            <a:srgbClr val="D0423C"/>
          </a:solidFill>
        </p:spPr>
        <p:txBody>
          <a:bodyPr vert="horz" wrap="square" lIns="0" tIns="45720" rIns="0" bIns="0" rtlCol="0">
            <a:spAutoFit/>
          </a:bodyPr>
          <a:lstStyle/>
          <a:p>
            <a:pPr marL="167005" marR="153035" indent="53975">
              <a:spcBef>
                <a:spcPts val="360"/>
              </a:spcBef>
            </a:pPr>
            <a:r>
              <a:rPr sz="2500" dirty="0">
                <a:latin typeface="Candara"/>
                <a:cs typeface="Candara"/>
              </a:rPr>
              <a:t>Inference</a:t>
            </a:r>
            <a:r>
              <a:rPr sz="2500" spc="-5" dirty="0">
                <a:latin typeface="Candara"/>
                <a:cs typeface="Candara"/>
              </a:rPr>
              <a:t> </a:t>
            </a:r>
            <a:r>
              <a:rPr sz="2500" dirty="0">
                <a:latin typeface="Candara"/>
                <a:cs typeface="Candara"/>
              </a:rPr>
              <a:t>and </a:t>
            </a:r>
            <a:r>
              <a:rPr sz="2500" spc="-10" dirty="0">
                <a:latin typeface="Candara"/>
                <a:cs typeface="Candara"/>
              </a:rPr>
              <a:t>learning </a:t>
            </a:r>
            <a:r>
              <a:rPr sz="2500" dirty="0">
                <a:latin typeface="Candara"/>
                <a:cs typeface="Candara"/>
              </a:rPr>
              <a:t>start</a:t>
            </a:r>
            <a:r>
              <a:rPr sz="2500" spc="-5" dirty="0">
                <a:latin typeface="Candara"/>
                <a:cs typeface="Candara"/>
              </a:rPr>
              <a:t> </a:t>
            </a:r>
            <a:r>
              <a:rPr sz="2500" dirty="0">
                <a:latin typeface="Candara"/>
                <a:cs typeface="Candara"/>
              </a:rPr>
              <a:t>with only</a:t>
            </a:r>
            <a:r>
              <a:rPr sz="2500" spc="-10" dirty="0">
                <a:latin typeface="Candara"/>
                <a:cs typeface="Candara"/>
              </a:rPr>
              <a:t> </a:t>
            </a:r>
            <a:r>
              <a:rPr sz="2500" dirty="0">
                <a:latin typeface="Candara"/>
                <a:cs typeface="Candara"/>
              </a:rPr>
              <a:t>the </a:t>
            </a:r>
            <a:r>
              <a:rPr sz="2500" spc="-20" dirty="0">
                <a:latin typeface="Candara"/>
                <a:cs typeface="Candara"/>
              </a:rPr>
              <a:t>data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7B7476-6CD8-FF84-98C7-51587BF55030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4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8575">
              <a:spcBef>
                <a:spcPts val="100"/>
              </a:spcBef>
            </a:pPr>
            <a:r>
              <a:rPr dirty="0"/>
              <a:t>Latent</a:t>
            </a:r>
            <a:r>
              <a:rPr spc="-25" dirty="0"/>
              <a:t> </a:t>
            </a:r>
            <a:r>
              <a:rPr dirty="0"/>
              <a:t>Dirichlet</a:t>
            </a:r>
            <a:r>
              <a:rPr spc="-10" dirty="0"/>
              <a:t> 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39" y="1151325"/>
            <a:ext cx="7679690" cy="167258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spcBef>
                <a:spcPts val="825"/>
              </a:spcBef>
            </a:pPr>
            <a:r>
              <a:rPr sz="3200" b="1" spc="-10" dirty="0">
                <a:latin typeface="Candara"/>
                <a:cs typeface="Candara"/>
              </a:rPr>
              <a:t>Questions:</a:t>
            </a:r>
            <a:endParaRPr sz="3200">
              <a:latin typeface="Candara"/>
              <a:cs typeface="Candara"/>
            </a:endParaRPr>
          </a:p>
          <a:p>
            <a:pPr marL="354965" marR="5080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ndara"/>
                <a:cs typeface="Candara"/>
              </a:rPr>
              <a:t>Is</a:t>
            </a:r>
            <a:r>
              <a:rPr sz="3200" spc="-10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this</a:t>
            </a:r>
            <a:r>
              <a:rPr sz="3200" spc="-5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a</a:t>
            </a:r>
            <a:r>
              <a:rPr sz="3200" spc="-5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believable story</a:t>
            </a:r>
            <a:r>
              <a:rPr sz="3200" spc="-10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for the </a:t>
            </a:r>
            <a:r>
              <a:rPr sz="3200" spc="-10" dirty="0">
                <a:latin typeface="Candara"/>
                <a:cs typeface="Candara"/>
              </a:rPr>
              <a:t>generation </a:t>
            </a:r>
            <a:r>
              <a:rPr sz="3200" dirty="0">
                <a:latin typeface="Candara"/>
                <a:cs typeface="Candara"/>
              </a:rPr>
              <a:t>of</a:t>
            </a:r>
            <a:r>
              <a:rPr sz="3200" spc="-15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a corpus</a:t>
            </a:r>
            <a:r>
              <a:rPr sz="3200" spc="-5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of </a:t>
            </a:r>
            <a:r>
              <a:rPr sz="3200" spc="-10" dirty="0">
                <a:latin typeface="Candara"/>
                <a:cs typeface="Candara"/>
              </a:rPr>
              <a:t>documents?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39" y="4071816"/>
            <a:ext cx="5857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ndara"/>
                <a:cs typeface="Candara"/>
              </a:rPr>
              <a:t>Why</a:t>
            </a:r>
            <a:r>
              <a:rPr sz="3200" spc="-20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might it</a:t>
            </a:r>
            <a:r>
              <a:rPr sz="3200" spc="-5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work well </a:t>
            </a:r>
            <a:r>
              <a:rPr sz="3200" spc="-10" dirty="0">
                <a:latin typeface="Candara"/>
                <a:cs typeface="Candara"/>
              </a:rPr>
              <a:t>anyway?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97C97-01A8-87A6-F36D-0FA271A89C4C}"/>
              </a:ext>
            </a:extLst>
          </p:cNvPr>
          <p:cNvSpPr txBox="1"/>
          <p:nvPr/>
        </p:nvSpPr>
        <p:spPr>
          <a:xfrm>
            <a:off x="9352005" y="6581001"/>
            <a:ext cx="2819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Slide: Gormley, CMU 10-701, </a:t>
            </a:r>
            <a:r>
              <a:rPr lang="en-US" sz="1200" spc="-10" dirty="0" err="1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Lec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20, 2016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4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98575">
              <a:spcBef>
                <a:spcPts val="100"/>
              </a:spcBef>
            </a:pPr>
            <a:r>
              <a:rPr dirty="0"/>
              <a:t>Latent</a:t>
            </a:r>
            <a:r>
              <a:rPr spc="-25" dirty="0"/>
              <a:t> </a:t>
            </a:r>
            <a:r>
              <a:rPr dirty="0"/>
              <a:t>Dirichlet</a:t>
            </a:r>
            <a:r>
              <a:rPr spc="-10" dirty="0"/>
              <a:t> Allocation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553" y="2505396"/>
            <a:ext cx="194581" cy="194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553" y="2805948"/>
            <a:ext cx="194581" cy="194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9939" y="1243780"/>
            <a:ext cx="7461884" cy="4589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latin typeface="Candara"/>
                <a:cs typeface="Candara"/>
              </a:rPr>
              <a:t>Why</a:t>
            </a:r>
            <a:r>
              <a:rPr sz="3200" b="1" spc="-5" dirty="0">
                <a:latin typeface="Candara"/>
                <a:cs typeface="Candara"/>
              </a:rPr>
              <a:t> </a:t>
            </a:r>
            <a:r>
              <a:rPr sz="3200" b="1" dirty="0">
                <a:latin typeface="Candara"/>
                <a:cs typeface="Candara"/>
              </a:rPr>
              <a:t>does</a:t>
            </a:r>
            <a:r>
              <a:rPr sz="3200" b="1" spc="-5" dirty="0">
                <a:latin typeface="Candara"/>
                <a:cs typeface="Candara"/>
              </a:rPr>
              <a:t> </a:t>
            </a:r>
            <a:r>
              <a:rPr sz="3200" b="1" dirty="0">
                <a:latin typeface="Candara"/>
                <a:cs typeface="Candara"/>
              </a:rPr>
              <a:t>LDA</a:t>
            </a:r>
            <a:r>
              <a:rPr sz="3200" b="1" spc="-5" dirty="0">
                <a:latin typeface="Candara"/>
                <a:cs typeface="Candara"/>
              </a:rPr>
              <a:t> </a:t>
            </a:r>
            <a:r>
              <a:rPr sz="3200" b="1" spc="-10" dirty="0">
                <a:latin typeface="Candara"/>
                <a:cs typeface="Candara"/>
              </a:rPr>
              <a:t>“work”?</a:t>
            </a:r>
            <a:endParaRPr sz="3200">
              <a:latin typeface="Candara"/>
              <a:cs typeface="Candara"/>
            </a:endParaRPr>
          </a:p>
          <a:p>
            <a:pPr marL="822960" indent="-232410">
              <a:spcBef>
                <a:spcPts val="2875"/>
              </a:spcBef>
              <a:buClr>
                <a:srgbClr val="7F7F7F"/>
              </a:buClr>
              <a:buSzPct val="106060"/>
              <a:buFont typeface="Meiryo UI"/>
              <a:buChar char="•"/>
              <a:tabLst>
                <a:tab pos="823594" algn="l"/>
              </a:tabLst>
            </a:pPr>
            <a:r>
              <a:rPr sz="1650" dirty="0">
                <a:latin typeface="Arial"/>
                <a:cs typeface="Arial"/>
              </a:rPr>
              <a:t>LDA</a:t>
            </a:r>
            <a:r>
              <a:rPr sz="1650" spc="-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trades</a:t>
            </a:r>
            <a:r>
              <a:rPr sz="1650" spc="-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off</a:t>
            </a:r>
            <a:r>
              <a:rPr sz="1650" spc="-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two</a:t>
            </a:r>
            <a:r>
              <a:rPr sz="1650" spc="-6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goals.</a:t>
            </a:r>
            <a:endParaRPr sz="1650">
              <a:latin typeface="Arial"/>
              <a:cs typeface="Arial"/>
            </a:endParaRPr>
          </a:p>
          <a:p>
            <a:pPr marL="1306830" lvl="1" indent="-245110">
              <a:spcBef>
                <a:spcPts val="730"/>
              </a:spcBef>
              <a:buClr>
                <a:srgbClr val="FFFFFF"/>
              </a:buClr>
              <a:buSzPct val="72727"/>
              <a:buFont typeface="Arial"/>
              <a:buAutoNum type="arabicPlain"/>
              <a:tabLst>
                <a:tab pos="1306830" algn="l"/>
                <a:tab pos="1307465" algn="l"/>
              </a:tabLst>
            </a:pPr>
            <a:r>
              <a:rPr sz="1650" dirty="0">
                <a:latin typeface="Arial"/>
                <a:cs typeface="Arial"/>
              </a:rPr>
              <a:t>For</a:t>
            </a:r>
            <a:r>
              <a:rPr sz="1650" spc="-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each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document,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allocate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its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words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few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topics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possible.</a:t>
            </a:r>
            <a:endParaRPr sz="1650">
              <a:latin typeface="Arial"/>
              <a:cs typeface="Arial"/>
            </a:endParaRPr>
          </a:p>
          <a:p>
            <a:pPr marL="1306830" lvl="1" indent="-245110">
              <a:spcBef>
                <a:spcPts val="390"/>
              </a:spcBef>
              <a:buClr>
                <a:srgbClr val="FFFFFF"/>
              </a:buClr>
              <a:buSzPct val="72727"/>
              <a:buFont typeface="Arial"/>
              <a:buAutoNum type="arabicPlain"/>
              <a:tabLst>
                <a:tab pos="1306830" algn="l"/>
                <a:tab pos="1307465" algn="l"/>
              </a:tabLst>
            </a:pPr>
            <a:r>
              <a:rPr sz="1650" dirty="0">
                <a:latin typeface="Arial"/>
                <a:cs typeface="Arial"/>
              </a:rPr>
              <a:t>For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each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topic,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assign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high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probability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few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terms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possible.</a:t>
            </a:r>
            <a:endParaRPr sz="1650">
              <a:latin typeface="Arial"/>
              <a:cs typeface="Arial"/>
            </a:endParaRPr>
          </a:p>
          <a:p>
            <a:pPr lvl="1">
              <a:spcBef>
                <a:spcPts val="55"/>
              </a:spcBef>
              <a:buClr>
                <a:srgbClr val="FFFFFF"/>
              </a:buClr>
              <a:buFont typeface="Arial"/>
              <a:buAutoNum type="arabicPlain"/>
            </a:pPr>
            <a:endParaRPr>
              <a:latin typeface="Arial"/>
              <a:cs typeface="Arial"/>
            </a:endParaRPr>
          </a:p>
          <a:p>
            <a:pPr marL="822960" indent="-232410">
              <a:buClr>
                <a:srgbClr val="7F7F7F"/>
              </a:buClr>
              <a:buSzPct val="106060"/>
              <a:buFont typeface="Meiryo UI"/>
              <a:buChar char="•"/>
              <a:tabLst>
                <a:tab pos="823594" algn="l"/>
              </a:tabLst>
            </a:pPr>
            <a:r>
              <a:rPr sz="1650" dirty="0">
                <a:latin typeface="Arial"/>
                <a:cs typeface="Arial"/>
              </a:rPr>
              <a:t>These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goals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are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at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spc="-20" dirty="0">
                <a:latin typeface="Arial"/>
                <a:cs typeface="Arial"/>
              </a:rPr>
              <a:t>odds.</a:t>
            </a:r>
            <a:endParaRPr sz="1650">
              <a:latin typeface="Arial"/>
              <a:cs typeface="Arial"/>
            </a:endParaRPr>
          </a:p>
          <a:p>
            <a:pPr marL="1306830" marR="1232535" indent="-223520">
              <a:lnSpc>
                <a:spcPct val="119500"/>
              </a:lnSpc>
              <a:spcBef>
                <a:spcPts val="2130"/>
              </a:spcBef>
              <a:buClr>
                <a:srgbClr val="7F7F7F"/>
              </a:buClr>
              <a:buSzPct val="93939"/>
              <a:buFont typeface="Arial"/>
              <a:buChar char="•"/>
              <a:tabLst>
                <a:tab pos="1307465" algn="l"/>
              </a:tabLst>
            </a:pPr>
            <a:r>
              <a:rPr sz="1650" dirty="0">
                <a:latin typeface="Arial"/>
                <a:cs typeface="Arial"/>
              </a:rPr>
              <a:t>Putting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document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single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topic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makes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#2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hard: </a:t>
            </a:r>
            <a:r>
              <a:rPr sz="1650" dirty="0">
                <a:latin typeface="Arial"/>
                <a:cs typeface="Arial"/>
              </a:rPr>
              <a:t>All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of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its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words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must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have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probability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under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that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topic.</a:t>
            </a:r>
            <a:endParaRPr sz="1650">
              <a:latin typeface="Arial"/>
              <a:cs typeface="Arial"/>
            </a:endParaRPr>
          </a:p>
          <a:p>
            <a:pPr>
              <a:spcBef>
                <a:spcPts val="55"/>
              </a:spcBef>
              <a:buClr>
                <a:srgbClr val="7F7F7F"/>
              </a:buClr>
              <a:buFont typeface="Arial"/>
              <a:buChar char="•"/>
            </a:pPr>
            <a:endParaRPr>
              <a:latin typeface="Arial"/>
              <a:cs typeface="Arial"/>
            </a:endParaRPr>
          </a:p>
          <a:p>
            <a:pPr marL="1306830" indent="-224154">
              <a:buClr>
                <a:srgbClr val="7F7F7F"/>
              </a:buClr>
              <a:buSzPct val="93939"/>
              <a:buFont typeface="Arial"/>
              <a:buChar char="•"/>
              <a:tabLst>
                <a:tab pos="1307465" algn="l"/>
              </a:tabLst>
            </a:pPr>
            <a:r>
              <a:rPr sz="1650" dirty="0">
                <a:latin typeface="Arial"/>
                <a:cs typeface="Arial"/>
              </a:rPr>
              <a:t>Putting</a:t>
            </a:r>
            <a:r>
              <a:rPr sz="1650" spc="-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very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few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words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each</a:t>
            </a:r>
            <a:r>
              <a:rPr sz="1650" spc="-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topic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makes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#1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hard:</a:t>
            </a:r>
            <a:endParaRPr sz="1650">
              <a:latin typeface="Arial"/>
              <a:cs typeface="Arial"/>
            </a:endParaRPr>
          </a:p>
          <a:p>
            <a:pPr marL="1306830">
              <a:spcBef>
                <a:spcPts val="385"/>
              </a:spcBef>
            </a:pPr>
            <a:r>
              <a:rPr sz="1650" spc="-110" dirty="0">
                <a:latin typeface="Arial"/>
                <a:cs typeface="Arial"/>
              </a:rPr>
              <a:t>To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cover</a:t>
            </a:r>
            <a:r>
              <a:rPr sz="1650" spc="-9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document’s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words,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it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must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assign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many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topics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it.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marL="822960" indent="-232410">
              <a:buClr>
                <a:srgbClr val="7F7F7F"/>
              </a:buClr>
              <a:buSzPct val="106060"/>
              <a:buFont typeface="Meiryo UI"/>
              <a:buChar char="•"/>
              <a:tabLst>
                <a:tab pos="823594" algn="l"/>
              </a:tabLst>
            </a:pPr>
            <a:r>
              <a:rPr sz="1650" spc="-30" dirty="0">
                <a:latin typeface="Arial"/>
                <a:cs typeface="Arial"/>
              </a:rPr>
              <a:t>Trading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off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these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goals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finds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groups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of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tightly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co-</a:t>
            </a:r>
            <a:r>
              <a:rPr sz="1650" dirty="0">
                <a:latin typeface="Arial"/>
                <a:cs typeface="Arial"/>
              </a:rPr>
              <a:t>occurring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words.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7282" y="6532627"/>
            <a:ext cx="3121660" cy="27828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dirty="0">
                <a:latin typeface="Candara"/>
                <a:cs typeface="Candara"/>
              </a:rPr>
              <a:t>Slide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from</a:t>
            </a:r>
            <a:r>
              <a:rPr spc="-10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David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Blei,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MLSS</a:t>
            </a:r>
            <a:r>
              <a:rPr spc="-5" dirty="0">
                <a:latin typeface="Candara"/>
                <a:cs typeface="Candara"/>
              </a:rPr>
              <a:t> </a:t>
            </a:r>
            <a:r>
              <a:rPr spc="-20" dirty="0">
                <a:latin typeface="Candara"/>
                <a:cs typeface="Candara"/>
              </a:rPr>
              <a:t>2012</a:t>
            </a:r>
            <a:endParaRPr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425E-E5FA-49FD-075D-F17667D7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parameters of LDA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ABE6-93D8-905E-DC7B-C834A537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solve for</a:t>
            </a:r>
          </a:p>
          <a:p>
            <a:pPr lvl="1"/>
            <a:r>
              <a:rPr lang="en-US" dirty="0"/>
              <a:t>Parameters of multinomials (topic/word distributions)</a:t>
            </a:r>
          </a:p>
          <a:p>
            <a:pPr lvl="1"/>
            <a:r>
              <a:rPr lang="en-US" dirty="0"/>
              <a:t>Latent variables of which topics are generated by each document</a:t>
            </a:r>
          </a:p>
          <a:p>
            <a:endParaRPr lang="en-US" dirty="0"/>
          </a:p>
          <a:p>
            <a:r>
              <a:rPr lang="en-US" dirty="0"/>
              <a:t>This can be solved by a variational EM</a:t>
            </a:r>
          </a:p>
          <a:p>
            <a:pPr lvl="1"/>
            <a:r>
              <a:rPr lang="en-US" dirty="0"/>
              <a:t>E-step: For each document, infer the topic distribution using variational inference (involving sampling from distributions)</a:t>
            </a:r>
          </a:p>
          <a:p>
            <a:pPr lvl="1"/>
            <a:r>
              <a:rPr lang="en-US" dirty="0"/>
              <a:t>M-step: Optimize the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309819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D56-812A-5DB9-6BE6-C9E3C55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D30F8-64CD-CD09-9A11-6F0F01A9B391}"/>
              </a:ext>
            </a:extLst>
          </p:cNvPr>
          <p:cNvSpPr txBox="1"/>
          <p:nvPr/>
        </p:nvSpPr>
        <p:spPr>
          <a:xfrm>
            <a:off x="9753600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Fig: </a:t>
            </a:r>
            <a:r>
              <a:rPr lang="en-US" dirty="0" err="1"/>
              <a:t>Blei</a:t>
            </a:r>
            <a:r>
              <a:rPr lang="en-US" dirty="0"/>
              <a:t> et al. 2003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50F1A-B191-D88D-DE38-35E2186C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96"/>
            <a:ext cx="7467600" cy="6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9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3FC0-E874-CDEB-E70D-0ED5E075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how well the models explain the word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4806-1E4E-CD63-1E43-9DFCD8146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BE3FD-9BD7-2A77-55D0-4682A6C3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43000"/>
            <a:ext cx="7744407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62A27-2171-64EF-BF96-E805EE36ADF1}"/>
              </a:ext>
            </a:extLst>
          </p:cNvPr>
          <p:cNvSpPr txBox="1"/>
          <p:nvPr/>
        </p:nvSpPr>
        <p:spPr>
          <a:xfrm>
            <a:off x="9753600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Fig: </a:t>
            </a:r>
            <a:r>
              <a:rPr lang="en-US" dirty="0" err="1"/>
              <a:t>Blei</a:t>
            </a:r>
            <a:r>
              <a:rPr lang="en-US" dirty="0"/>
              <a:t> et al. 2003</a:t>
            </a:r>
          </a:p>
        </p:txBody>
      </p:sp>
    </p:spTree>
    <p:extLst>
      <p:ext uri="{BB962C8B-B14F-4D97-AF65-F5344CB8AC3E}">
        <p14:creationId xmlns:p14="http://schemas.microsoft.com/office/powerpoint/2010/main" val="2002538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1424-9AA5-56C6-1E2C-953356CD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108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using topic distributions as features for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3800-C275-234D-EE2F-19716D03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443B2-4CED-862B-98BA-FEE74EE5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0416"/>
            <a:ext cx="9363972" cy="565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DA652-4851-28A0-E838-80538AEF7A8E}"/>
              </a:ext>
            </a:extLst>
          </p:cNvPr>
          <p:cNvSpPr txBox="1"/>
          <p:nvPr/>
        </p:nvSpPr>
        <p:spPr>
          <a:xfrm>
            <a:off x="9753600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Fig: </a:t>
            </a:r>
            <a:r>
              <a:rPr lang="en-US" dirty="0" err="1"/>
              <a:t>Blei</a:t>
            </a:r>
            <a:r>
              <a:rPr lang="en-US" dirty="0"/>
              <a:t> et al. 2003</a:t>
            </a:r>
          </a:p>
        </p:txBody>
      </p:sp>
    </p:spTree>
    <p:extLst>
      <p:ext uri="{BB962C8B-B14F-4D97-AF65-F5344CB8AC3E}">
        <p14:creationId xmlns:p14="http://schemas.microsoft.com/office/powerpoint/2010/main" val="1974399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48BC-D1A2-56E4-3A8E-7786E450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4C84-240A-E848-E581-064E6CF3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the presence of structured genetic variation in a group of individuals</a:t>
            </a:r>
          </a:p>
          <a:p>
            <a:pPr lvl="1"/>
            <a:r>
              <a:rPr lang="en-US" dirty="0"/>
              <a:t>alternative gene forms “allele” are drawn from a source population, and the specific gene form is drawn from the allele</a:t>
            </a:r>
          </a:p>
          <a:p>
            <a:r>
              <a:rPr lang="en-US" dirty="0"/>
              <a:t>Identify common themes of self-images experienced by young people in social situations (Kin et al. 2022)</a:t>
            </a:r>
          </a:p>
          <a:p>
            <a:r>
              <a:rPr lang="en-US" dirty="0"/>
              <a:t>Topic extraction in construction safety and health posts in Instagram (Zeng et al. 2023)</a:t>
            </a:r>
          </a:p>
          <a:p>
            <a:r>
              <a:rPr lang="en-US" dirty="0"/>
              <a:t>Discover tonal structures in music corpora (</a:t>
            </a:r>
            <a:r>
              <a:rPr lang="en-US" dirty="0" err="1"/>
              <a:t>Lieck</a:t>
            </a:r>
            <a:r>
              <a:rPr lang="en-US" dirty="0"/>
              <a:t> et al. 2020)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90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D06E-C17B-7D3A-96F8-2636E8F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Play: Guess the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567F-D170-94B8-DA1F-98CE247A7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https://colab.research.google.com/drive/1RbYMJCXY07e3TaHfp7BaHUN5z99WUdXK?usp=sharing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28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7D07-E7EE-0DAF-E5B8-F25DF6FA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BERTopic</a:t>
            </a:r>
            <a:r>
              <a:rPr lang="en-US" dirty="0"/>
              <a:t> (Grootendorst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A259-017B-0A0C-1E45-F76A6F4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library for using deep learning modules as part of topic modeling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Convert documents to embedding; they use Sentence-BERT so that each sentence is one vector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Cluster embeddings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Reduce dimensionality; they use UMAP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Cluster in the lower dimension to create “terms”; they use HDBSCAN (a hierarchical density-based clustering algorithm)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c-</a:t>
            </a:r>
            <a:r>
              <a:rPr lang="en-US" dirty="0" err="1"/>
              <a:t>tf</a:t>
            </a:r>
            <a:r>
              <a:rPr lang="en-US" dirty="0"/>
              <a:t>-</a:t>
            </a:r>
            <a:r>
              <a:rPr lang="en-US" dirty="0" err="1"/>
              <a:t>idf</a:t>
            </a:r>
            <a:r>
              <a:rPr lang="en-US" dirty="0"/>
              <a:t>, which identifies the most salient terms for each cluster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Apply topic modeling methods, like LDA or LSA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266CB-605E-C83A-C504-322FAC783FE4}"/>
              </a:ext>
            </a:extLst>
          </p:cNvPr>
          <p:cNvSpPr txBox="1"/>
          <p:nvPr/>
        </p:nvSpPr>
        <p:spPr>
          <a:xfrm>
            <a:off x="152400" y="646625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Paper: </a:t>
            </a:r>
            <a:r>
              <a:rPr lang="en-US" dirty="0">
                <a:hlinkClick r:id="rId3"/>
              </a:rPr>
              <a:t>https://arxiv.org/pdf/2203.05794.pdf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7491-C20A-51DD-536F-DEECC9A243E6}"/>
              </a:ext>
            </a:extLst>
          </p:cNvPr>
          <p:cNvSpPr txBox="1"/>
          <p:nvPr/>
        </p:nvSpPr>
        <p:spPr>
          <a:xfrm>
            <a:off x="5451502" y="6466256"/>
            <a:ext cx="6511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Code/docs: </a:t>
            </a:r>
            <a:r>
              <a:rPr lang="en-US" dirty="0">
                <a:hlinkClick r:id="rId4"/>
              </a:rPr>
              <a:t>https://maartengr.github.io/BERTopic/index.html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27ADC-DC63-540F-39D3-133F1B91300C}"/>
              </a:ext>
            </a:extLst>
          </p:cNvPr>
          <p:cNvSpPr txBox="1"/>
          <p:nvPr/>
        </p:nvSpPr>
        <p:spPr>
          <a:xfrm>
            <a:off x="152400" y="6126163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Explanation/usage: </a:t>
            </a:r>
            <a:r>
              <a:rPr lang="en-US" dirty="0">
                <a:hlinkClick r:id="rId5"/>
              </a:rPr>
              <a:t>https://www.pinecone.io/learn/bertopic/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67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D91E-731C-8518-10A9-F26307CC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Topic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135C7-0B79-C5B0-26CF-923306395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 documents as a collection of words, where only the count of words matters (“bag of words” model)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Latent Semantic Analysis: Based on word-document co-occurrence, solve for a continuous vector to represent each word and document</a:t>
            </a:r>
          </a:p>
          <a:p>
            <a:endParaRPr lang="en-US" dirty="0"/>
          </a:p>
          <a:p>
            <a:r>
              <a:rPr lang="en-US" dirty="0"/>
              <a:t>Latent Dirichlet Allocation: Model topics as a distribution of words, and documents as a distribution of topics</a:t>
            </a:r>
          </a:p>
          <a:p>
            <a:endParaRPr lang="en-US" dirty="0"/>
          </a:p>
          <a:p>
            <a:r>
              <a:rPr lang="en-US" dirty="0" err="1"/>
              <a:t>BertTopic</a:t>
            </a:r>
            <a:r>
              <a:rPr lang="en-US" dirty="0"/>
              <a:t>: Use deep learning to encode words or sentences and then apply topic modeling</a:t>
            </a:r>
          </a:p>
        </p:txBody>
      </p:sp>
    </p:spTree>
    <p:extLst>
      <p:ext uri="{BB962C8B-B14F-4D97-AF65-F5344CB8AC3E}">
        <p14:creationId xmlns:p14="http://schemas.microsoft.com/office/powerpoint/2010/main" val="3285580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EC45-3061-B351-08A4-D7C6CF47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18420473-4b2bb539-9dbe-407a-9674-a8317c7fb3bf">
            <a:hlinkClick r:id="" action="ppaction://media"/>
            <a:extLst>
              <a:ext uri="{FF2B5EF4-FFF2-40B4-BE49-F238E27FC236}">
                <a16:creationId xmlns:a16="http://schemas.microsoft.com/office/drawing/2014/main" id="{AA76B769-0FAA-6E57-A599-5B2E0761C5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764" cy="6858000"/>
          </a:xfrm>
        </p:spPr>
      </p:pic>
    </p:spTree>
    <p:extLst>
      <p:ext uri="{BB962C8B-B14F-4D97-AF65-F5344CB8AC3E}">
        <p14:creationId xmlns:p14="http://schemas.microsoft.com/office/powerpoint/2010/main" val="1301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C27-C227-2257-79FF-0D987C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76E3-21B1-4EFC-E7BE-4C48C583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Topic modeling considers a document to be a collection of topics that compose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LSA:  documents are a linear combination of vectors that are linear combinations of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LDA: documents generate topics that generate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BERTopic</a:t>
            </a:r>
            <a:r>
              <a:rPr lang="en-US" dirty="0"/>
              <a:t> uses deep learning models to represent words/sentences and then applies classic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F6039-E35C-64B1-1E7E-C9080A3A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14520"/>
            <a:ext cx="5438103" cy="1828959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07F0141-85F9-5F3C-2352-1C989AC42BE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1126067"/>
            <a:ext cx="3693161" cy="12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12BDE-13DC-4729-1E5D-740EC3F46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107" y="4418872"/>
            <a:ext cx="4121346" cy="22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C9D7-6FD8-7B61-54ED-A9BEE20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4B55-40C4-1A30-7F0A-1DA8F88B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Robust estimates and outliers</a:t>
            </a:r>
          </a:p>
          <a:p>
            <a:endParaRPr lang="en-US" dirty="0"/>
          </a:p>
          <a:p>
            <a:r>
              <a:rPr lang="en-US" dirty="0"/>
              <a:t>Reinforcement learning – by Josh Levine (your TA)</a:t>
            </a:r>
          </a:p>
        </p:txBody>
      </p:sp>
    </p:spTree>
    <p:extLst>
      <p:ext uri="{BB962C8B-B14F-4D97-AF65-F5344CB8AC3E}">
        <p14:creationId xmlns:p14="http://schemas.microsoft.com/office/powerpoint/2010/main" val="318599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F985-8AE7-A700-B293-13AC9257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6C2-1C8F-61A4-99CD-21307894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Given a collection of documents that each contains a set of terms, learn representations for documents and terms that can be used to classify, retrieve, or find relationships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Ordering of terms is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3909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0782-A7FA-2E9C-EFDB-ACE2C1DF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057A-B95F-3F6E-D46E-B85FCE0C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Form a term-document matrix M of </a:t>
            </a:r>
            <a:r>
              <a:rPr lang="en-US" dirty="0" err="1"/>
              <a:t>tf-idf</a:t>
            </a:r>
            <a:r>
              <a:rPr lang="en-US" dirty="0"/>
              <a:t> score of each term in each document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29C02-4344-13DA-F21B-4C988D16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4047"/>
            <a:ext cx="5496692" cy="522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F1C0E-66D8-A9DC-EFCA-DE24AB19AC71}"/>
              </a:ext>
            </a:extLst>
          </p:cNvPr>
          <p:cNvSpPr txBox="1"/>
          <p:nvPr/>
        </p:nvSpPr>
        <p:spPr>
          <a:xfrm>
            <a:off x="6096000" y="6536776"/>
            <a:ext cx="609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https://topicmodels.west.uni-koblenz.de/ckling/tmt/svd_ap.html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406FE-601E-7B49-4404-FC1DF5F51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620" y="3962400"/>
            <a:ext cx="2382473" cy="7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2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0782-A7FA-2E9C-EFDB-ACE2C1DF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057A-B95F-3F6E-D46E-B85FCE0C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Form a term-document matrix M of </a:t>
            </a:r>
            <a:r>
              <a:rPr lang="en-US" dirty="0" err="1"/>
              <a:t>tf-idf</a:t>
            </a:r>
            <a:r>
              <a:rPr lang="en-US" dirty="0"/>
              <a:t> score of each term in each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Decompose and compress the matrix using SVD and keeping only k singular values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29C02-4344-13DA-F21B-4C988D16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04047"/>
            <a:ext cx="1828800" cy="1736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9CF22-ABCF-C3EE-595A-C004226E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17" y="2695956"/>
            <a:ext cx="3943900" cy="218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B04409-8251-CC3B-F3ED-300D9CD0BB39}"/>
                  </a:ext>
                </a:extLst>
              </p:cNvPr>
              <p:cNvSpPr txBox="1"/>
              <p:nvPr/>
            </p:nvSpPr>
            <p:spPr>
              <a:xfrm>
                <a:off x="7815320" y="3540126"/>
                <a:ext cx="3740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:, :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[: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,: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[:k,:]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B04409-8251-CC3B-F3ED-300D9CD0B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320" y="3540126"/>
                <a:ext cx="3740576" cy="276999"/>
              </a:xfrm>
              <a:prstGeom prst="rect">
                <a:avLst/>
              </a:prstGeom>
              <a:blipFill>
                <a:blip r:embed="rId4"/>
                <a:stretch>
                  <a:fillRect l="-2117" t="-28889" r="-114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3E69B88-B626-D9CE-E1AC-C31A4762E08D}"/>
              </a:ext>
            </a:extLst>
          </p:cNvPr>
          <p:cNvSpPr/>
          <p:nvPr/>
        </p:nvSpPr>
        <p:spPr>
          <a:xfrm>
            <a:off x="6970591" y="2951568"/>
            <a:ext cx="304800" cy="1801788"/>
          </a:xfrm>
          <a:prstGeom prst="rect">
            <a:avLst/>
          </a:prstGeom>
          <a:noFill/>
          <a:ln>
            <a:solidFill>
              <a:srgbClr val="57B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4F7491-A6FC-4FF8-129C-BA7F257D571B}"/>
              </a:ext>
            </a:extLst>
          </p:cNvPr>
          <p:cNvSpPr/>
          <p:nvPr/>
        </p:nvSpPr>
        <p:spPr>
          <a:xfrm>
            <a:off x="7567909" y="2948520"/>
            <a:ext cx="292608" cy="276999"/>
          </a:xfrm>
          <a:prstGeom prst="rect">
            <a:avLst/>
          </a:prstGeom>
          <a:noFill/>
          <a:ln>
            <a:solidFill>
              <a:srgbClr val="57B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CCABD-1A8A-0800-AAB7-69581E027218}"/>
              </a:ext>
            </a:extLst>
          </p:cNvPr>
          <p:cNvSpPr/>
          <p:nvPr/>
        </p:nvSpPr>
        <p:spPr>
          <a:xfrm>
            <a:off x="8201832" y="2966257"/>
            <a:ext cx="1054670" cy="276999"/>
          </a:xfrm>
          <a:prstGeom prst="rect">
            <a:avLst/>
          </a:prstGeom>
          <a:noFill/>
          <a:ln>
            <a:solidFill>
              <a:srgbClr val="57B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91199-7458-3E4D-035C-A1C8078D5FAC}"/>
                  </a:ext>
                </a:extLst>
              </p:cNvPr>
              <p:cNvSpPr txBox="1"/>
              <p:nvPr/>
            </p:nvSpPr>
            <p:spPr>
              <a:xfrm>
                <a:off x="6841993" y="4728552"/>
                <a:ext cx="5520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100" dirty="0">
                  <a:solidFill>
                    <a:srgbClr val="57B8A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91199-7458-3E4D-035C-A1C8078D5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93" y="4728552"/>
                <a:ext cx="55207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BF2F9-DBCF-236B-913B-1122E11F0428}"/>
                  </a:ext>
                </a:extLst>
              </p:cNvPr>
              <p:cNvSpPr txBox="1"/>
              <p:nvPr/>
            </p:nvSpPr>
            <p:spPr>
              <a:xfrm>
                <a:off x="7459258" y="2729533"/>
                <a:ext cx="5520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100" dirty="0">
                  <a:solidFill>
                    <a:srgbClr val="57B8A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BF2F9-DBCF-236B-913B-1122E11F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58" y="2729533"/>
                <a:ext cx="55207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FF4C99-9F61-A7E4-804C-56136D0265E2}"/>
                  </a:ext>
                </a:extLst>
              </p:cNvPr>
              <p:cNvSpPr txBox="1"/>
              <p:nvPr/>
            </p:nvSpPr>
            <p:spPr>
              <a:xfrm>
                <a:off x="8114467" y="2738402"/>
                <a:ext cx="55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10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100" b="0" i="1" dirty="0" smtClean="0">
                          <a:solidFill>
                            <a:srgbClr val="57B8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100" dirty="0">
                  <a:solidFill>
                    <a:srgbClr val="57B8A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FF4C99-9F61-A7E4-804C-56136D02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467" y="2738402"/>
                <a:ext cx="555730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337646E-BD88-3E92-30BA-EB8CF7FB2322}"/>
              </a:ext>
            </a:extLst>
          </p:cNvPr>
          <p:cNvSpPr txBox="1"/>
          <p:nvPr/>
        </p:nvSpPr>
        <p:spPr>
          <a:xfrm>
            <a:off x="6366967" y="5369065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gives the same approximation to A that you would get from PCA. If X is centered, the right columns of V are the principal components. </a:t>
            </a:r>
          </a:p>
        </p:txBody>
      </p:sp>
    </p:spTree>
    <p:extLst>
      <p:ext uri="{BB962C8B-B14F-4D97-AF65-F5344CB8AC3E}">
        <p14:creationId xmlns:p14="http://schemas.microsoft.com/office/powerpoint/2010/main" val="123033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0782-A7FA-2E9C-EFDB-ACE2C1DF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57A-B95F-3F6E-D46E-B85FCE0C9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4419600" cy="5135563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Form a term-document matrix M of </a:t>
                </a:r>
                <a:r>
                  <a:rPr lang="en-US" dirty="0" err="1"/>
                  <a:t>tf-idf</a:t>
                </a:r>
                <a:r>
                  <a:rPr lang="en-US" dirty="0"/>
                  <a:t> score of each term in each document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Compress the matrix using SVD by keeping only k singular values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represent terms, and cols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 represent documents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914400" lvl="1" indent="-51435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57A-B95F-3F6E-D46E-B85FCE0C9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4419600" cy="5135563"/>
              </a:xfrm>
              <a:blipFill>
                <a:blip r:embed="rId2"/>
                <a:stretch>
                  <a:fillRect l="-3310" t="-1663" r="-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E29C02-4344-13DA-F21B-4C988D16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4047"/>
            <a:ext cx="1828800" cy="17368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EC53C3-4A7C-4510-7122-6F07DEAFF20B}"/>
              </a:ext>
            </a:extLst>
          </p:cNvPr>
          <p:cNvGrpSpPr>
            <a:grpSpLocks noChangeAspect="1"/>
          </p:cNvGrpSpPr>
          <p:nvPr/>
        </p:nvGrpSpPr>
        <p:grpSpPr>
          <a:xfrm>
            <a:off x="8495584" y="1147638"/>
            <a:ext cx="2883683" cy="1686239"/>
            <a:chOff x="5422117" y="2695956"/>
            <a:chExt cx="3943900" cy="23062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9CF22-ABCF-C3EE-595A-C004226E6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2117" y="2695956"/>
              <a:ext cx="3943900" cy="21815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69B88-B626-D9CE-E1AC-C31A4762E08D}"/>
                </a:ext>
              </a:extLst>
            </p:cNvPr>
            <p:cNvSpPr/>
            <p:nvPr/>
          </p:nvSpPr>
          <p:spPr>
            <a:xfrm>
              <a:off x="6970591" y="2951568"/>
              <a:ext cx="304800" cy="1801788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F7491-A6FC-4FF8-129C-BA7F257D571B}"/>
                </a:ext>
              </a:extLst>
            </p:cNvPr>
            <p:cNvSpPr/>
            <p:nvPr/>
          </p:nvSpPr>
          <p:spPr>
            <a:xfrm>
              <a:off x="7567909" y="2948520"/>
              <a:ext cx="292608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1CCABD-1A8A-0800-AAB7-69581E027218}"/>
                </a:ext>
              </a:extLst>
            </p:cNvPr>
            <p:cNvSpPr/>
            <p:nvPr/>
          </p:nvSpPr>
          <p:spPr>
            <a:xfrm>
              <a:off x="8201832" y="2966257"/>
              <a:ext cx="1054670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691199-7458-3E4D-035C-A1C8078D5FAC}"/>
                    </a:ext>
                  </a:extLst>
                </p:cNvPr>
                <p:cNvSpPr txBox="1"/>
                <p:nvPr/>
              </p:nvSpPr>
              <p:spPr>
                <a:xfrm>
                  <a:off x="6841994" y="4728552"/>
                  <a:ext cx="573698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691199-7458-3E4D-035C-A1C8078D5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994" y="4728552"/>
                  <a:ext cx="573698" cy="27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23BF2F9-DBCF-236B-913B-1122E11F0428}"/>
                    </a:ext>
                  </a:extLst>
                </p:cNvPr>
                <p:cNvSpPr txBox="1"/>
                <p:nvPr/>
              </p:nvSpPr>
              <p:spPr>
                <a:xfrm>
                  <a:off x="7459259" y="2729533"/>
                  <a:ext cx="572997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23BF2F9-DBCF-236B-913B-1122E11F0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259" y="2729533"/>
                  <a:ext cx="572997" cy="2736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FF4C99-9F61-A7E4-804C-56136D0265E2}"/>
                    </a:ext>
                  </a:extLst>
                </p:cNvPr>
                <p:cNvSpPr txBox="1"/>
                <p:nvPr/>
              </p:nvSpPr>
              <p:spPr>
                <a:xfrm>
                  <a:off x="8114467" y="2738401"/>
                  <a:ext cx="575451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FF4C99-9F61-A7E4-804C-56136D026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4467" y="2738401"/>
                  <a:ext cx="575451" cy="2736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497A1-243C-204E-204D-4CB8BB30CC83}"/>
              </a:ext>
            </a:extLst>
          </p:cNvPr>
          <p:cNvGrpSpPr/>
          <p:nvPr/>
        </p:nvGrpSpPr>
        <p:grpSpPr>
          <a:xfrm>
            <a:off x="6400799" y="3042838"/>
            <a:ext cx="4228094" cy="3510363"/>
            <a:chOff x="8859031" y="4551360"/>
            <a:chExt cx="2926912" cy="22606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C39F27-F5AD-BAC6-13E4-4E6B406C9689}"/>
                </a:ext>
              </a:extLst>
            </p:cNvPr>
            <p:cNvSpPr/>
            <p:nvPr/>
          </p:nvSpPr>
          <p:spPr>
            <a:xfrm>
              <a:off x="9093356" y="4773395"/>
              <a:ext cx="304800" cy="1801788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AFE885-ECE8-D69B-7C97-2520BCA6CCAF}"/>
                </a:ext>
              </a:extLst>
            </p:cNvPr>
            <p:cNvSpPr/>
            <p:nvPr/>
          </p:nvSpPr>
          <p:spPr>
            <a:xfrm>
              <a:off x="9690674" y="4770347"/>
              <a:ext cx="292608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2A4C7-8051-8723-30BF-1D819E07E890}"/>
                </a:ext>
              </a:extLst>
            </p:cNvPr>
            <p:cNvSpPr/>
            <p:nvPr/>
          </p:nvSpPr>
          <p:spPr>
            <a:xfrm>
              <a:off x="10324597" y="4788084"/>
              <a:ext cx="1391531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E2C465-7999-C365-BD87-C17163C18309}"/>
                    </a:ext>
                  </a:extLst>
                </p:cNvPr>
                <p:cNvSpPr txBox="1"/>
                <p:nvPr/>
              </p:nvSpPr>
              <p:spPr>
                <a:xfrm>
                  <a:off x="8964758" y="6550379"/>
                  <a:ext cx="55207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11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E2C465-7999-C365-BD87-C17163C18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58" y="6550379"/>
                  <a:ext cx="552074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260353-ADCD-2B3E-144D-B968C3C5FA38}"/>
                    </a:ext>
                  </a:extLst>
                </p:cNvPr>
                <p:cNvSpPr txBox="1"/>
                <p:nvPr/>
              </p:nvSpPr>
              <p:spPr>
                <a:xfrm>
                  <a:off x="9582023" y="4551360"/>
                  <a:ext cx="55207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11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260353-ADCD-2B3E-144D-B968C3C5F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2023" y="4551360"/>
                  <a:ext cx="552074" cy="2616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C356B1-76A6-D129-1E0D-19A58048EAE0}"/>
                    </a:ext>
                  </a:extLst>
                </p:cNvPr>
                <p:cNvSpPr txBox="1"/>
                <p:nvPr/>
              </p:nvSpPr>
              <p:spPr>
                <a:xfrm>
                  <a:off x="10134097" y="5066363"/>
                  <a:ext cx="55573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1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1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1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C356B1-76A6-D129-1E0D-19A58048E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097" y="5066363"/>
                  <a:ext cx="555730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D70292-0ECC-D6F1-C761-4BAFA4085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601"/>
            <a:stretch/>
          </p:blipFill>
          <p:spPr>
            <a:xfrm>
              <a:off x="8859031" y="4753356"/>
              <a:ext cx="167020" cy="18886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911C22-0455-C8EE-4BEB-11EB5D2EA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5822"/>
            <a:stretch/>
          </p:blipFill>
          <p:spPr>
            <a:xfrm>
              <a:off x="10180677" y="4715170"/>
              <a:ext cx="1605266" cy="63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49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0782-A7FA-2E9C-EFDB-ACE2C1DF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57A-B95F-3F6E-D46E-B85FCE0C9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084440" cy="5638800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Form a term-document matrix M of </a:t>
                </a:r>
                <a:r>
                  <a:rPr lang="en-US" dirty="0" err="1"/>
                  <a:t>tf-idf</a:t>
                </a:r>
                <a:r>
                  <a:rPr lang="en-US" dirty="0"/>
                  <a:t> score of each term in each document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Compress the matrix using SVD by keeping only k singular values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represent terms, and cols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 represent documents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Now we have a continuous “semantic space” (per-word and per-document vectors) for</a:t>
                </a:r>
              </a:p>
              <a:p>
                <a:pPr marL="400050" lvl="1" indent="0">
                  <a:buNone/>
                </a:pPr>
                <a:r>
                  <a:rPr lang="en-US" dirty="0"/>
                  <a:t>	* Computing similarity</a:t>
                </a:r>
              </a:p>
              <a:p>
                <a:pPr marL="400050" lvl="1" indent="0">
                  <a:buNone/>
                </a:pPr>
                <a:r>
                  <a:rPr lang="en-US" dirty="0"/>
                  <a:t>	* Retrieval</a:t>
                </a:r>
              </a:p>
              <a:p>
                <a:pPr marL="400050" lvl="1" indent="0">
                  <a:buNone/>
                </a:pPr>
                <a:r>
                  <a:rPr lang="en-US" dirty="0"/>
                  <a:t>	* Classification</a:t>
                </a:r>
              </a:p>
              <a:p>
                <a:pPr marL="400050" lvl="1" indent="0">
                  <a:buNone/>
                </a:pPr>
                <a:r>
                  <a:rPr lang="en-US" dirty="0"/>
                  <a:t>	* 2D embedding map</a:t>
                </a:r>
              </a:p>
              <a:p>
                <a:pPr marL="400050" lvl="1" indent="0">
                  <a:buNone/>
                </a:pPr>
                <a:r>
                  <a:rPr lang="en-US" dirty="0"/>
                  <a:t>	* Discovery of relations  between 	terms or documents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914400" lvl="1" indent="-51435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57A-B95F-3F6E-D46E-B85FCE0C9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084440" cy="5638800"/>
              </a:xfrm>
              <a:blipFill>
                <a:blip r:embed="rId2"/>
                <a:stretch>
                  <a:fillRect l="-2038" t="-2270" r="-719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E29C02-4344-13DA-F21B-4C988D16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4047"/>
            <a:ext cx="1828800" cy="17368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EC53C3-4A7C-4510-7122-6F07DEAFF20B}"/>
              </a:ext>
            </a:extLst>
          </p:cNvPr>
          <p:cNvGrpSpPr>
            <a:grpSpLocks noChangeAspect="1"/>
          </p:cNvGrpSpPr>
          <p:nvPr/>
        </p:nvGrpSpPr>
        <p:grpSpPr>
          <a:xfrm>
            <a:off x="8495584" y="1147638"/>
            <a:ext cx="2883683" cy="1686239"/>
            <a:chOff x="5422117" y="2695956"/>
            <a:chExt cx="3943900" cy="23062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9CF22-ABCF-C3EE-595A-C004226E6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2117" y="2695956"/>
              <a:ext cx="3943900" cy="21815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69B88-B626-D9CE-E1AC-C31A4762E08D}"/>
                </a:ext>
              </a:extLst>
            </p:cNvPr>
            <p:cNvSpPr/>
            <p:nvPr/>
          </p:nvSpPr>
          <p:spPr>
            <a:xfrm>
              <a:off x="6970591" y="2951568"/>
              <a:ext cx="304800" cy="1801788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F7491-A6FC-4FF8-129C-BA7F257D571B}"/>
                </a:ext>
              </a:extLst>
            </p:cNvPr>
            <p:cNvSpPr/>
            <p:nvPr/>
          </p:nvSpPr>
          <p:spPr>
            <a:xfrm>
              <a:off x="7567909" y="2948520"/>
              <a:ext cx="292608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1CCABD-1A8A-0800-AAB7-69581E027218}"/>
                </a:ext>
              </a:extLst>
            </p:cNvPr>
            <p:cNvSpPr/>
            <p:nvPr/>
          </p:nvSpPr>
          <p:spPr>
            <a:xfrm>
              <a:off x="8201832" y="2966257"/>
              <a:ext cx="1054670" cy="276999"/>
            </a:xfrm>
            <a:prstGeom prst="rect">
              <a:avLst/>
            </a:prstGeom>
            <a:noFill/>
            <a:ln>
              <a:solidFill>
                <a:srgbClr val="57B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691199-7458-3E4D-035C-A1C8078D5FAC}"/>
                    </a:ext>
                  </a:extLst>
                </p:cNvPr>
                <p:cNvSpPr txBox="1"/>
                <p:nvPr/>
              </p:nvSpPr>
              <p:spPr>
                <a:xfrm>
                  <a:off x="6841994" y="4728552"/>
                  <a:ext cx="573698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691199-7458-3E4D-035C-A1C8078D5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994" y="4728552"/>
                  <a:ext cx="573698" cy="27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23BF2F9-DBCF-236B-913B-1122E11F0428}"/>
                    </a:ext>
                  </a:extLst>
                </p:cNvPr>
                <p:cNvSpPr txBox="1"/>
                <p:nvPr/>
              </p:nvSpPr>
              <p:spPr>
                <a:xfrm>
                  <a:off x="7459259" y="2729533"/>
                  <a:ext cx="572997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23BF2F9-DBCF-236B-913B-1122E11F0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259" y="2729533"/>
                  <a:ext cx="572997" cy="2736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FF4C99-9F61-A7E4-804C-56136D0265E2}"/>
                    </a:ext>
                  </a:extLst>
                </p:cNvPr>
                <p:cNvSpPr txBox="1"/>
                <p:nvPr/>
              </p:nvSpPr>
              <p:spPr>
                <a:xfrm>
                  <a:off x="8114467" y="2738401"/>
                  <a:ext cx="575451" cy="27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70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00" b="0" i="1" dirty="0" smtClean="0">
                            <a:solidFill>
                              <a:srgbClr val="57B8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700" dirty="0">
                    <a:solidFill>
                      <a:srgbClr val="57B8A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FF4C99-9F61-A7E4-804C-56136D026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4467" y="2738401"/>
                  <a:ext cx="575451" cy="2736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51A36C-3333-9D0A-FDFF-ED3C26960416}"/>
                  </a:ext>
                </a:extLst>
              </p:cNvPr>
              <p:cNvSpPr txBox="1"/>
              <p:nvPr/>
            </p:nvSpPr>
            <p:spPr>
              <a:xfrm>
                <a:off x="6248400" y="3505200"/>
                <a:ext cx="5638800" cy="27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be vectors representing the </a:t>
                </a:r>
                <a:r>
                  <a:rPr lang="en-US" dirty="0" err="1"/>
                  <a:t>ith</a:t>
                </a:r>
                <a:r>
                  <a:rPr lang="en-US" dirty="0"/>
                  <a:t> term and </a:t>
                </a:r>
                <a:r>
                  <a:rPr lang="en-US" dirty="0" err="1"/>
                  <a:t>jth</a:t>
                </a:r>
                <a:r>
                  <a:rPr lang="en-US" dirty="0"/>
                  <a:t> document</a:t>
                </a:r>
              </a:p>
              <a:p>
                <a:endParaRPr lang="en-US" dirty="0"/>
              </a:p>
              <a:p>
                <a:r>
                  <a:rPr lang="en-US" dirty="0"/>
                  <a:t>Similarity between documents: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new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mapped into the latent space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and then it can be compared to other documents in this space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51A36C-3333-9D0A-FDFF-ED3C26960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05200"/>
                <a:ext cx="5638800" cy="2726580"/>
              </a:xfrm>
              <a:prstGeom prst="rect">
                <a:avLst/>
              </a:prstGeom>
              <a:blipFill>
                <a:blip r:embed="rId8"/>
                <a:stretch>
                  <a:fillRect l="-865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63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138609</TotalTime>
  <Words>2453</Words>
  <Application>Microsoft Office PowerPoint</Application>
  <PresentationFormat>Widescreen</PresentationFormat>
  <Paragraphs>381</Paragraphs>
  <Slides>42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Meiryo UI</vt:lpstr>
      <vt:lpstr>Arial</vt:lpstr>
      <vt:lpstr>Calibri</vt:lpstr>
      <vt:lpstr>Cambria Math</vt:lpstr>
      <vt:lpstr>Candara</vt:lpstr>
      <vt:lpstr>Garamond Bold</vt:lpstr>
      <vt:lpstr>Office Theme</vt:lpstr>
      <vt:lpstr>Topic Models </vt:lpstr>
      <vt:lpstr>Last Class: Dimensionality Reduction</vt:lpstr>
      <vt:lpstr>Today’s Class: Topic Modeling</vt:lpstr>
      <vt:lpstr>Today’s Class: Topic Modeling</vt:lpstr>
      <vt:lpstr>Latent Semantic Analysis</vt:lpstr>
      <vt:lpstr>Latent Semantic Analysis</vt:lpstr>
      <vt:lpstr>Latent Semantic Analysis</vt:lpstr>
      <vt:lpstr>Latent Semantic Analysis</vt:lpstr>
      <vt:lpstr>Latent Semantic Analysis</vt:lpstr>
      <vt:lpstr>Use of LSA to identify synonyms (similar terms)</vt:lpstr>
      <vt:lpstr>Use of LSA to organize science articles</vt:lpstr>
      <vt:lpstr>Discovering article relationships with LSA</vt:lpstr>
      <vt:lpstr>LDA: Latent Dirichlet Allocation</vt:lpstr>
      <vt:lpstr>Recall previously the “Bad Annotator” problem</vt:lpstr>
      <vt:lpstr>Dirichlet-Multinomial Model</vt:lpstr>
      <vt:lpstr>Dirichlet-Multinomial Mixture Model (aka pLSA)</vt:lpstr>
      <vt:lpstr>Latent Dirichlet Allocation (LDA) – an “admixture”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LDA for Topic Modeling</vt:lpstr>
      <vt:lpstr>Latent Dirichlet Allocation</vt:lpstr>
      <vt:lpstr>Latent Dirichlet Allocation</vt:lpstr>
      <vt:lpstr>Solving for the parameters of LDA Model</vt:lpstr>
      <vt:lpstr>PowerPoint Presentation</vt:lpstr>
      <vt:lpstr>Comparison of how well the models explain the word distributions</vt:lpstr>
      <vt:lpstr>Classification using topic distributions as features for documents</vt:lpstr>
      <vt:lpstr>Applications of LDA</vt:lpstr>
      <vt:lpstr>Play: Guess the Topics</vt:lpstr>
      <vt:lpstr>BERTopic (Grootendorst 2022)</vt:lpstr>
      <vt:lpstr>PowerPoint Presentation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358</cp:revision>
  <cp:lastPrinted>2023-04-06T14:09:52Z</cp:lastPrinted>
  <dcterms:created xsi:type="dcterms:W3CDTF">2009-12-16T02:55:56Z</dcterms:created>
  <dcterms:modified xsi:type="dcterms:W3CDTF">2023-04-13T14:12:41Z</dcterms:modified>
</cp:coreProperties>
</file>