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7" r:id="rId2"/>
    <p:sldId id="889" r:id="rId3"/>
    <p:sldId id="861" r:id="rId4"/>
    <p:sldId id="882" r:id="rId5"/>
    <p:sldId id="886" r:id="rId6"/>
    <p:sldId id="881" r:id="rId7"/>
    <p:sldId id="883" r:id="rId8"/>
    <p:sldId id="884" r:id="rId9"/>
    <p:sldId id="885" r:id="rId10"/>
    <p:sldId id="887" r:id="rId11"/>
    <p:sldId id="865" r:id="rId12"/>
    <p:sldId id="864" r:id="rId13"/>
    <p:sldId id="866" r:id="rId14"/>
    <p:sldId id="870" r:id="rId15"/>
    <p:sldId id="867" r:id="rId16"/>
    <p:sldId id="868" r:id="rId17"/>
    <p:sldId id="869" r:id="rId18"/>
    <p:sldId id="871" r:id="rId19"/>
    <p:sldId id="872" r:id="rId20"/>
    <p:sldId id="873" r:id="rId21"/>
    <p:sldId id="874" r:id="rId22"/>
    <p:sldId id="875" r:id="rId23"/>
    <p:sldId id="876" r:id="rId24"/>
    <p:sldId id="877" r:id="rId25"/>
    <p:sldId id="879" r:id="rId26"/>
    <p:sldId id="878" r:id="rId27"/>
    <p:sldId id="880" r:id="rId28"/>
    <p:sldId id="888" r:id="rId29"/>
    <p:sldId id="863" r:id="rId30"/>
    <p:sldId id="258" r:id="rId31"/>
    <p:sldId id="259" r:id="rId32"/>
    <p:sldId id="260" r:id="rId33"/>
    <p:sldId id="261" r:id="rId34"/>
    <p:sldId id="262" r:id="rId35"/>
    <p:sldId id="282" r:id="rId36"/>
    <p:sldId id="296" r:id="rId37"/>
    <p:sldId id="298" r:id="rId38"/>
    <p:sldId id="297" r:id="rId39"/>
    <p:sldId id="264" r:id="rId40"/>
    <p:sldId id="265" r:id="rId41"/>
    <p:sldId id="267" r:id="rId42"/>
    <p:sldId id="268" r:id="rId43"/>
    <p:sldId id="269" r:id="rId44"/>
    <p:sldId id="270" r:id="rId45"/>
    <p:sldId id="271" r:id="rId46"/>
    <p:sldId id="272" r:id="rId47"/>
    <p:sldId id="273" r:id="rId48"/>
    <p:sldId id="274" r:id="rId49"/>
    <p:sldId id="275" r:id="rId50"/>
    <p:sldId id="890" r:id="rId51"/>
    <p:sldId id="891" r:id="rId52"/>
    <p:sldId id="276" r:id="rId53"/>
    <p:sldId id="277" r:id="rId54"/>
    <p:sldId id="278" r:id="rId55"/>
    <p:sldId id="279" r:id="rId56"/>
    <p:sldId id="280" r:id="rId57"/>
    <p:sldId id="281" r:id="rId58"/>
    <p:sldId id="283" r:id="rId59"/>
    <p:sldId id="284" r:id="rId60"/>
    <p:sldId id="285" r:id="rId61"/>
    <p:sldId id="286" r:id="rId62"/>
    <p:sldId id="287" r:id="rId63"/>
    <p:sldId id="892" r:id="rId64"/>
    <p:sldId id="289" r:id="rId65"/>
    <p:sldId id="290" r:id="rId66"/>
    <p:sldId id="291" r:id="rId67"/>
    <p:sldId id="299" r:id="rId68"/>
    <p:sldId id="288" r:id="rId69"/>
    <p:sldId id="292" r:id="rId70"/>
    <p:sldId id="293" r:id="rId71"/>
    <p:sldId id="294" r:id="rId72"/>
    <p:sldId id="295" r:id="rId73"/>
    <p:sldId id="860" r:id="rId74"/>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autoAdjust="0"/>
    <p:restoredTop sz="88601" autoAdjust="0"/>
  </p:normalViewPr>
  <p:slideViewPr>
    <p:cSldViewPr>
      <p:cViewPr varScale="1">
        <p:scale>
          <a:sx n="81" d="100"/>
          <a:sy n="81" d="100"/>
        </p:scale>
        <p:origin x="120" y="1542"/>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3/20/2023</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4</a:t>
            </a:fld>
            <a:endParaRPr lang="en-US"/>
          </a:p>
        </p:txBody>
      </p:sp>
    </p:spTree>
    <p:extLst>
      <p:ext uri="{BB962C8B-B14F-4D97-AF65-F5344CB8AC3E}">
        <p14:creationId xmlns:p14="http://schemas.microsoft.com/office/powerpoint/2010/main" val="211032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19</a:t>
            </a:fld>
            <a:endParaRPr lang="en-US"/>
          </a:p>
        </p:txBody>
      </p:sp>
    </p:spTree>
    <p:extLst>
      <p:ext uri="{BB962C8B-B14F-4D97-AF65-F5344CB8AC3E}">
        <p14:creationId xmlns:p14="http://schemas.microsoft.com/office/powerpoint/2010/main" val="6027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3/20/2023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3/20/2023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3/20/2023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3/20/2023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3/20/2023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3/20/2023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3/20/2023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3/20/2023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ncbi.nlm.nih.gov/pmc/articles/PMC7809954/" TargetMode="External"/><Relationship Id="rId1" Type="http://schemas.openxmlformats.org/officeDocument/2006/relationships/slideLayout" Target="../slideLayouts/slideLayout2.xml"/><Relationship Id="rId4" Type="http://schemas.openxmlformats.org/officeDocument/2006/relationships/hyperlink" Target="https://www.solutionsgc.com/safe-work-environmen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www.constructionbusinessowner.com/construction-safety/assessing-your-companys-safety-strategies" TargetMode="External"/><Relationship Id="rId4" Type="http://schemas.openxmlformats.org/officeDocument/2006/relationships/hyperlink" Target="https://www.google.com/url?sa=i&amp;url=https%3A%2F%2Fwww.constructionbusinessowner.com%2Fconstruction-safety%2Fassessing-your-companys-safety-strategies&amp;psig=AOvVaw2l312jCozqL-hcCQK27PfA&amp;ust=1679161021214000&amp;source=images&amp;cd=vfe&amp;ved=0CBEQ3YkBahcKEwioqOu4wOP9AhUAAAAAHQAAAAAQE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url=https%3A%2F%2Fwww.dreamstime.com%2Fstock-footage-busy-construction-site-time-lapse-video-panning-video64668813&amp;psig=AOvVaw1DiJbv77WNv2uYNvv2m4XY&amp;ust=1679161548507000&amp;source=images&amp;cd=vfe&amp;ved=0CBEQ3YkBahcKEwjQzeq2wuP9AhUAAAAAHQAAAAAQAw"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github.com/ultralytics/yolov3/issues/898"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robots.ox.ac.uk/~vgg/software/vi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ZijianWang1995/PPE_detection" TargetMode="External"/><Relationship Id="rId2" Type="http://schemas.openxmlformats.org/officeDocument/2006/relationships/hyperlink" Target="https://paperswithcode.com/datasets?mod=images&amp;task=pose-estimatio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huggingface.co/model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huggingface.co/autotrain" TargetMode="External"/><Relationship Id="rId4" Type="http://schemas.openxmlformats.org/officeDocument/2006/relationships/hyperlink" Target="https://www.researchgate.net/figure/Multi-head-model-left-and-singlehead-model-right-In-the-multi-head-model-the-output_fig2_350088197"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41.svg"/><Relationship Id="rId5" Type="http://schemas.openxmlformats.org/officeDocument/2006/relationships/image" Target="../media/image29.svg"/><Relationship Id="rId10" Type="http://schemas.openxmlformats.org/officeDocument/2006/relationships/image" Target="../media/image40.png"/><Relationship Id="rId4" Type="http://schemas.openxmlformats.org/officeDocument/2006/relationships/image" Target="../media/image28.png"/><Relationship Id="rId9" Type="http://schemas.openxmlformats.org/officeDocument/2006/relationships/image" Target="../media/image33.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68EB073-27D4-42DD-B533-EFFE0B20B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803871" y="0"/>
            <a:ext cx="638812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6745735" y="640081"/>
            <a:ext cx="4806184" cy="3637373"/>
          </a:xfrm>
          <a:noFill/>
        </p:spPr>
        <p:txBody>
          <a:bodyPr vert="horz" lIns="91440" tIns="45720" rIns="91440" bIns="45720" rtlCol="0" anchor="b">
            <a:normAutofit/>
          </a:bodyPr>
          <a:lstStyle/>
          <a:p>
            <a:pPr algn="l" eaLnBrk="1" hangingPunct="1">
              <a:lnSpc>
                <a:spcPct val="90000"/>
              </a:lnSpc>
            </a:pPr>
            <a:r>
              <a:rPr lang="en-US" sz="6000">
                <a:solidFill>
                  <a:schemeClr val="bg1"/>
                </a:solidFill>
              </a:rPr>
              <a:t>Building an ML Application and Transfer Learning</a:t>
            </a:r>
            <a:endParaRPr lang="en-US" sz="6000" dirty="0">
              <a:solidFill>
                <a:schemeClr val="bg1"/>
              </a:solidFill>
            </a:endParaRP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6745735" y="4415883"/>
            <a:ext cx="4806184" cy="1802038"/>
          </a:xfrm>
          <a:noFill/>
        </p:spPr>
        <p:txBody>
          <a:bodyPr vert="horz" lIns="91440" tIns="45720" rIns="91440" bIns="45720" rtlCol="0">
            <a:normAutofit/>
          </a:bodyPr>
          <a:lstStyle/>
          <a:p>
            <a:pPr algn="l" eaLnBrk="1" hangingPunct="1">
              <a:lnSpc>
                <a:spcPct val="90000"/>
              </a:lnSpc>
              <a:spcBef>
                <a:spcPts val="1000"/>
              </a:spcBef>
            </a:pPr>
            <a:r>
              <a:rPr lang="en-US" sz="2400">
                <a:solidFill>
                  <a:schemeClr val="bg1"/>
                </a:solidFill>
              </a:rPr>
              <a:t>Applied Machine Learning</a:t>
            </a:r>
            <a:br>
              <a:rPr lang="en-US" sz="2400">
                <a:solidFill>
                  <a:schemeClr val="bg1"/>
                </a:solidFill>
              </a:rPr>
            </a:br>
            <a:r>
              <a:rPr lang="en-US" sz="2400">
                <a:solidFill>
                  <a:schemeClr val="bg1"/>
                </a:solidFill>
              </a:rPr>
              <a:t>Derek Hoiem</a:t>
            </a:r>
          </a:p>
        </p:txBody>
      </p:sp>
      <p:sp>
        <p:nvSpPr>
          <p:cNvPr id="10" name="TextBox 9">
            <a:extLst>
              <a:ext uri="{FF2B5EF4-FFF2-40B4-BE49-F238E27FC236}">
                <a16:creationId xmlns:a16="http://schemas.microsoft.com/office/drawing/2014/main" id="{7505388E-9844-B90B-A930-CB2EA1FE2DD7}"/>
              </a:ext>
            </a:extLst>
          </p:cNvPr>
          <p:cNvSpPr txBox="1"/>
          <p:nvPr/>
        </p:nvSpPr>
        <p:spPr>
          <a:xfrm>
            <a:off x="6069449" y="6550213"/>
            <a:ext cx="673582" cy="307777"/>
          </a:xfrm>
          <a:prstGeom prst="rect">
            <a:avLst/>
          </a:prstGeom>
          <a:noFill/>
        </p:spPr>
        <p:txBody>
          <a:bodyPr wrap="none" rtlCol="0">
            <a:spAutoFit/>
          </a:bodyPr>
          <a:lstStyle/>
          <a:p>
            <a:pPr>
              <a:spcAft>
                <a:spcPts val="600"/>
              </a:spcAft>
            </a:pPr>
            <a:r>
              <a:rPr lang="en-US" sz="1400" dirty="0">
                <a:solidFill>
                  <a:schemeClr val="bg1">
                    <a:lumMod val="50000"/>
                  </a:schemeClr>
                </a:solidFill>
              </a:rPr>
              <a:t>Dall-E</a:t>
            </a:r>
          </a:p>
        </p:txBody>
      </p:sp>
      <p:pic>
        <p:nvPicPr>
          <p:cNvPr id="4" name="Picture 3" descr="A picture containing cluttered, miller&#10;&#10;Description automatically generated">
            <a:extLst>
              <a:ext uri="{FF2B5EF4-FFF2-40B4-BE49-F238E27FC236}">
                <a16:creationId xmlns:a16="http://schemas.microsoft.com/office/drawing/2014/main" id="{F6B8364C-EEBD-3510-2A34-829A4F426F60}"/>
              </a:ext>
            </a:extLst>
          </p:cNvPr>
          <p:cNvPicPr>
            <a:picLocks noChangeAspect="1"/>
          </p:cNvPicPr>
          <p:nvPr/>
        </p:nvPicPr>
        <p:blipFill rotWithShape="1">
          <a:blip r:embed="rId3">
            <a:extLst>
              <a:ext uri="{28A0092B-C50C-407E-A947-70E740481C1C}">
                <a14:useLocalDpi xmlns:a14="http://schemas.microsoft.com/office/drawing/2010/main" val="0"/>
              </a:ext>
            </a:extLst>
          </a:blip>
          <a:srcRect r="13333"/>
          <a:stretch/>
        </p:blipFill>
        <p:spPr>
          <a:xfrm>
            <a:off x="0" y="-10"/>
            <a:ext cx="5943600" cy="6858000"/>
          </a:xfrm>
          <a:prstGeom prst="rect">
            <a:avLst/>
          </a:prstGeom>
        </p:spPr>
      </p:pic>
    </p:spTree>
    <p:extLst>
      <p:ext uri="{BB962C8B-B14F-4D97-AF65-F5344CB8AC3E}">
        <p14:creationId xmlns:p14="http://schemas.microsoft.com/office/powerpoint/2010/main" val="237029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EBEF-9F8D-62E3-CB5F-1E203FCD8797}"/>
              </a:ext>
            </a:extLst>
          </p:cNvPr>
          <p:cNvSpPr>
            <a:spLocks noGrp="1"/>
          </p:cNvSpPr>
          <p:nvPr>
            <p:ph type="title"/>
          </p:nvPr>
        </p:nvSpPr>
        <p:spPr/>
        <p:txBody>
          <a:bodyPr/>
          <a:lstStyle/>
          <a:p>
            <a:r>
              <a:rPr lang="en-US" dirty="0"/>
              <a:t>We’ve covered a lot of ground in deep networks</a:t>
            </a:r>
          </a:p>
        </p:txBody>
      </p:sp>
      <p:sp>
        <p:nvSpPr>
          <p:cNvPr id="3" name="Content Placeholder 2">
            <a:extLst>
              <a:ext uri="{FF2B5EF4-FFF2-40B4-BE49-F238E27FC236}">
                <a16:creationId xmlns:a16="http://schemas.microsoft.com/office/drawing/2014/main" id="{0D1728FB-53E1-F2FC-D061-350E31CAEE5F}"/>
              </a:ext>
            </a:extLst>
          </p:cNvPr>
          <p:cNvSpPr>
            <a:spLocks noGrp="1"/>
          </p:cNvSpPr>
          <p:nvPr>
            <p:ph idx="1"/>
          </p:nvPr>
        </p:nvSpPr>
        <p:spPr>
          <a:xfrm>
            <a:off x="609600" y="990600"/>
            <a:ext cx="9829800" cy="5135563"/>
          </a:xfrm>
        </p:spPr>
        <p:txBody>
          <a:bodyPr>
            <a:normAutofit fontScale="92500" lnSpcReduction="10000"/>
          </a:bodyPr>
          <a:lstStyle/>
          <a:p>
            <a:endParaRPr lang="en-US" dirty="0"/>
          </a:p>
          <a:p>
            <a:r>
              <a:rPr lang="en-US" dirty="0" err="1"/>
              <a:t>ReLU</a:t>
            </a:r>
            <a:r>
              <a:rPr lang="en-US" dirty="0"/>
              <a:t> activations, residual connections</a:t>
            </a:r>
            <a:r>
              <a:rPr lang="en-US"/>
              <a:t>, and </a:t>
            </a:r>
            <a:r>
              <a:rPr lang="en-US" dirty="0"/>
              <a:t>improved optimization techniques enabled training arbitrarily large and deep models</a:t>
            </a:r>
          </a:p>
          <a:p>
            <a:endParaRPr lang="en-US" dirty="0"/>
          </a:p>
          <a:p>
            <a:r>
              <a:rPr lang="en-US" dirty="0"/>
              <a:t>Transformers provide a general and scalable way to process many kinds of data</a:t>
            </a:r>
          </a:p>
          <a:p>
            <a:endParaRPr lang="en-US" dirty="0"/>
          </a:p>
          <a:p>
            <a:r>
              <a:rPr lang="en-US" dirty="0"/>
              <a:t>Training on large annotated datasets or even larger unannotated datasets yields impressive models that are useful for many applications</a:t>
            </a:r>
          </a:p>
        </p:txBody>
      </p:sp>
      <p:pic>
        <p:nvPicPr>
          <p:cNvPr id="5" name="Picture 4">
            <a:extLst>
              <a:ext uri="{FF2B5EF4-FFF2-40B4-BE49-F238E27FC236}">
                <a16:creationId xmlns:a16="http://schemas.microsoft.com/office/drawing/2014/main" id="{98CEC22A-7926-6BCC-8BC8-30316BD7081A}"/>
              </a:ext>
            </a:extLst>
          </p:cNvPr>
          <p:cNvPicPr>
            <a:picLocks noChangeAspect="1"/>
          </p:cNvPicPr>
          <p:nvPr/>
        </p:nvPicPr>
        <p:blipFill>
          <a:blip r:embed="rId2"/>
          <a:stretch>
            <a:fillRect/>
          </a:stretch>
        </p:blipFill>
        <p:spPr>
          <a:xfrm>
            <a:off x="10668000" y="1752600"/>
            <a:ext cx="685800" cy="628650"/>
          </a:xfrm>
          <a:prstGeom prst="rect">
            <a:avLst/>
          </a:prstGeom>
        </p:spPr>
      </p:pic>
      <p:pic>
        <p:nvPicPr>
          <p:cNvPr id="7" name="Picture 6">
            <a:extLst>
              <a:ext uri="{FF2B5EF4-FFF2-40B4-BE49-F238E27FC236}">
                <a16:creationId xmlns:a16="http://schemas.microsoft.com/office/drawing/2014/main" id="{1693D125-AD34-82BD-5F7A-F66934CCAB82}"/>
              </a:ext>
            </a:extLst>
          </p:cNvPr>
          <p:cNvPicPr>
            <a:picLocks noChangeAspect="1"/>
          </p:cNvPicPr>
          <p:nvPr/>
        </p:nvPicPr>
        <p:blipFill>
          <a:blip r:embed="rId3"/>
          <a:stretch>
            <a:fillRect/>
          </a:stretch>
        </p:blipFill>
        <p:spPr>
          <a:xfrm>
            <a:off x="10677478" y="3095578"/>
            <a:ext cx="628650" cy="628650"/>
          </a:xfrm>
          <a:prstGeom prst="rect">
            <a:avLst/>
          </a:prstGeom>
        </p:spPr>
      </p:pic>
      <p:pic>
        <p:nvPicPr>
          <p:cNvPr id="9" name="Picture 8">
            <a:extLst>
              <a:ext uri="{FF2B5EF4-FFF2-40B4-BE49-F238E27FC236}">
                <a16:creationId xmlns:a16="http://schemas.microsoft.com/office/drawing/2014/main" id="{67EB5866-BCE1-6694-AE37-841404D62461}"/>
              </a:ext>
            </a:extLst>
          </p:cNvPr>
          <p:cNvPicPr>
            <a:picLocks noChangeAspect="1"/>
          </p:cNvPicPr>
          <p:nvPr/>
        </p:nvPicPr>
        <p:blipFill>
          <a:blip r:embed="rId4"/>
          <a:stretch>
            <a:fillRect/>
          </a:stretch>
        </p:blipFill>
        <p:spPr>
          <a:xfrm>
            <a:off x="10687026" y="4724400"/>
            <a:ext cx="628674" cy="681064"/>
          </a:xfrm>
          <a:prstGeom prst="rect">
            <a:avLst/>
          </a:prstGeom>
        </p:spPr>
      </p:pic>
    </p:spTree>
    <p:extLst>
      <p:ext uri="{BB962C8B-B14F-4D97-AF65-F5344CB8AC3E}">
        <p14:creationId xmlns:p14="http://schemas.microsoft.com/office/powerpoint/2010/main" val="901727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8370-A16A-7147-D5B6-F28B9C8C8BDA}"/>
              </a:ext>
            </a:extLst>
          </p:cNvPr>
          <p:cNvSpPr>
            <a:spLocks noGrp="1"/>
          </p:cNvSpPr>
          <p:nvPr>
            <p:ph type="title"/>
          </p:nvPr>
        </p:nvSpPr>
        <p:spPr/>
        <p:txBody>
          <a:bodyPr/>
          <a:lstStyle/>
          <a:p>
            <a:r>
              <a:rPr lang="en-US" dirty="0"/>
              <a:t>How do you make your own ML application?</a:t>
            </a:r>
          </a:p>
        </p:txBody>
      </p:sp>
      <p:sp>
        <p:nvSpPr>
          <p:cNvPr id="3" name="Content Placeholder 2">
            <a:extLst>
              <a:ext uri="{FF2B5EF4-FFF2-40B4-BE49-F238E27FC236}">
                <a16:creationId xmlns:a16="http://schemas.microsoft.com/office/drawing/2014/main" id="{95371CE3-1E6A-F4F1-6BFF-CB0386BEC9F6}"/>
              </a:ext>
            </a:extLst>
          </p:cNvPr>
          <p:cNvSpPr>
            <a:spLocks noGrp="1"/>
          </p:cNvSpPr>
          <p:nvPr>
            <p:ph idx="1"/>
          </p:nvPr>
        </p:nvSpPr>
        <p:spPr/>
        <p:txBody>
          <a:bodyPr>
            <a:normAutofit/>
          </a:bodyPr>
          <a:lstStyle/>
          <a:p>
            <a:pPr marL="0" indent="0">
              <a:buNone/>
            </a:pPr>
            <a:r>
              <a:rPr lang="en-US" dirty="0"/>
              <a:t>Example: Safety inspector wants to know what fraction of workers are wearing helmets, gloves, and boots on each job site</a:t>
            </a:r>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CBFFC4EA-BB0F-B1BB-5FA1-150052008D0E}"/>
              </a:ext>
            </a:extLst>
          </p:cNvPr>
          <p:cNvSpPr txBox="1"/>
          <p:nvPr/>
        </p:nvSpPr>
        <p:spPr>
          <a:xfrm>
            <a:off x="609600" y="5525998"/>
            <a:ext cx="10783721" cy="1200329"/>
          </a:xfrm>
          <a:prstGeom prst="rect">
            <a:avLst/>
          </a:prstGeom>
          <a:noFill/>
        </p:spPr>
        <p:txBody>
          <a:bodyPr wrap="none" rtlCol="0">
            <a:spAutoFit/>
          </a:bodyPr>
          <a:lstStyle/>
          <a:p>
            <a:pPr marL="285750" indent="-285750">
              <a:buFont typeface="Arial" panose="020B0604020202020204" pitchFamily="34" charset="0"/>
              <a:buChar char="•"/>
            </a:pPr>
            <a:r>
              <a:rPr lang="en-US" dirty="0"/>
              <a:t>PPE use is low (e.g., 60% use in a </a:t>
            </a:r>
            <a:r>
              <a:rPr lang="en-US" dirty="0">
                <a:hlinkClick r:id="rId2"/>
              </a:rPr>
              <a:t>study</a:t>
            </a:r>
            <a:r>
              <a:rPr lang="en-US" dirty="0"/>
              <a:t> in Egypt; frequent lack of use in US and other countries too)</a:t>
            </a:r>
          </a:p>
          <a:p>
            <a:pPr marL="285750" indent="-285750">
              <a:buFont typeface="Arial" panose="020B0604020202020204" pitchFamily="34" charset="0"/>
              <a:buChar char="•"/>
            </a:pPr>
            <a:r>
              <a:rPr lang="en-US" dirty="0"/>
              <a:t>1,008 fatal and 174,100 non-fatal injuries in US construction in 2020</a:t>
            </a:r>
          </a:p>
          <a:p>
            <a:pPr marL="285750" indent="-285750">
              <a:buFont typeface="Arial" panose="020B0604020202020204" pitchFamily="34" charset="0"/>
              <a:buChar char="•"/>
            </a:pPr>
            <a:r>
              <a:rPr lang="en-US" dirty="0"/>
              <a:t>Consistently using PPE would significantly reduce injury and sometimes death</a:t>
            </a:r>
          </a:p>
          <a:p>
            <a:pPr marL="285750" indent="-285750">
              <a:buFont typeface="Arial" panose="020B0604020202020204" pitchFamily="34" charset="0"/>
              <a:buChar char="•"/>
            </a:pPr>
            <a:endParaRPr lang="en-US" dirty="0"/>
          </a:p>
        </p:txBody>
      </p:sp>
      <p:pic>
        <p:nvPicPr>
          <p:cNvPr id="5" name="Picture 4" descr="7 Easy Ways to Create Awareness Regarding Safe Working Environment">
            <a:extLst>
              <a:ext uri="{FF2B5EF4-FFF2-40B4-BE49-F238E27FC236}">
                <a16:creationId xmlns:a16="http://schemas.microsoft.com/office/drawing/2014/main" id="{5C92B8B1-36B5-A1B6-1517-BD19D7A55D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660" y="2382729"/>
            <a:ext cx="4419600" cy="294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287088-DB79-D796-8227-5F896E568C9D}"/>
              </a:ext>
            </a:extLst>
          </p:cNvPr>
          <p:cNvSpPr txBox="1"/>
          <p:nvPr/>
        </p:nvSpPr>
        <p:spPr>
          <a:xfrm>
            <a:off x="10983518" y="6508999"/>
            <a:ext cx="1197764" cy="369332"/>
          </a:xfrm>
          <a:prstGeom prst="rect">
            <a:avLst/>
          </a:prstGeom>
          <a:noFill/>
        </p:spPr>
        <p:txBody>
          <a:bodyPr wrap="none" rtlCol="0">
            <a:spAutoFit/>
          </a:bodyPr>
          <a:lstStyle/>
          <a:p>
            <a:r>
              <a:rPr lang="en-US" dirty="0">
                <a:solidFill>
                  <a:schemeClr val="bg1">
                    <a:lumMod val="50000"/>
                  </a:schemeClr>
                </a:solidFill>
              </a:rPr>
              <a:t>Image </a:t>
            </a:r>
            <a:r>
              <a:rPr lang="en-US" dirty="0" err="1">
                <a:solidFill>
                  <a:schemeClr val="bg1">
                    <a:lumMod val="50000"/>
                  </a:schemeClr>
                </a:solidFill>
                <a:hlinkClick r:id="rId4">
                  <a:extLst>
                    <a:ext uri="{A12FA001-AC4F-418D-AE19-62706E023703}">
                      <ahyp:hlinkClr xmlns:ahyp="http://schemas.microsoft.com/office/drawing/2018/hyperlinkcolor" val="tx"/>
                    </a:ext>
                  </a:extLst>
                </a:hlinkClick>
              </a:rPr>
              <a:t>src</a:t>
            </a:r>
            <a:endParaRPr lang="en-US" dirty="0">
              <a:solidFill>
                <a:schemeClr val="bg1">
                  <a:lumMod val="50000"/>
                </a:schemeClr>
              </a:solidFill>
            </a:endParaRPr>
          </a:p>
        </p:txBody>
      </p:sp>
    </p:spTree>
    <p:extLst>
      <p:ext uri="{BB962C8B-B14F-4D97-AF65-F5344CB8AC3E}">
        <p14:creationId xmlns:p14="http://schemas.microsoft.com/office/powerpoint/2010/main" val="334193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C58D-0501-2C82-4ECA-6B61E1D00784}"/>
              </a:ext>
            </a:extLst>
          </p:cNvPr>
          <p:cNvSpPr>
            <a:spLocks noGrp="1"/>
          </p:cNvSpPr>
          <p:nvPr>
            <p:ph type="title"/>
          </p:nvPr>
        </p:nvSpPr>
        <p:spPr/>
        <p:txBody>
          <a:bodyPr/>
          <a:lstStyle/>
          <a:p>
            <a:r>
              <a:rPr lang="en-US" dirty="0"/>
              <a:t>Step 1: Propose a solution in more technical terms</a:t>
            </a:r>
          </a:p>
        </p:txBody>
      </p:sp>
      <p:sp>
        <p:nvSpPr>
          <p:cNvPr id="3" name="Content Placeholder 2">
            <a:extLst>
              <a:ext uri="{FF2B5EF4-FFF2-40B4-BE49-F238E27FC236}">
                <a16:creationId xmlns:a16="http://schemas.microsoft.com/office/drawing/2014/main" id="{6388350D-8B85-B649-FDA7-33C5C388304B}"/>
              </a:ext>
            </a:extLst>
          </p:cNvPr>
          <p:cNvSpPr>
            <a:spLocks noGrp="1"/>
          </p:cNvSpPr>
          <p:nvPr>
            <p:ph idx="1"/>
          </p:nvPr>
        </p:nvSpPr>
        <p:spPr/>
        <p:txBody>
          <a:bodyPr/>
          <a:lstStyle/>
          <a:p>
            <a:pPr marL="0" indent="0">
              <a:buNone/>
            </a:pPr>
            <a:r>
              <a:rPr lang="en-US" dirty="0"/>
              <a:t>Proposed solution: Process images from the job site to detect the workers and count what fraction of detected workers are wearing each item</a:t>
            </a:r>
          </a:p>
          <a:p>
            <a:endParaRPr lang="en-US" dirty="0"/>
          </a:p>
          <a:p>
            <a:pPr marL="0" indent="0">
              <a:buNone/>
            </a:pPr>
            <a:endParaRPr lang="en-US" dirty="0"/>
          </a:p>
        </p:txBody>
      </p:sp>
      <p:pic>
        <p:nvPicPr>
          <p:cNvPr id="1028" name="Picture 4" descr="7 Easy Ways to Create Awareness Regarding Safe Working Environment">
            <a:extLst>
              <a:ext uri="{FF2B5EF4-FFF2-40B4-BE49-F238E27FC236}">
                <a16:creationId xmlns:a16="http://schemas.microsoft.com/office/drawing/2014/main" id="{B9FE6DD3-DE9E-C057-86C5-AE5E5E92C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95600"/>
            <a:ext cx="5448300" cy="363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C760C4C-B105-FDD9-32AC-D13B0442A0F9}"/>
              </a:ext>
            </a:extLst>
          </p:cNvPr>
          <p:cNvSpPr/>
          <p:nvPr/>
        </p:nvSpPr>
        <p:spPr>
          <a:xfrm>
            <a:off x="3581400" y="3048000"/>
            <a:ext cx="1600200" cy="347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D47838-72E5-03F9-75EB-F3D3879F7B9C}"/>
              </a:ext>
            </a:extLst>
          </p:cNvPr>
          <p:cNvSpPr txBox="1"/>
          <p:nvPr/>
        </p:nvSpPr>
        <p:spPr>
          <a:xfrm>
            <a:off x="7729081" y="3048000"/>
            <a:ext cx="1813317" cy="1477328"/>
          </a:xfrm>
          <a:prstGeom prst="rect">
            <a:avLst/>
          </a:prstGeom>
          <a:noFill/>
          <a:ln>
            <a:solidFill>
              <a:srgbClr val="FF0000"/>
            </a:solidFill>
          </a:ln>
        </p:spPr>
        <p:txBody>
          <a:bodyPr wrap="none" rtlCol="0">
            <a:spAutoFit/>
          </a:bodyPr>
          <a:lstStyle/>
          <a:p>
            <a:r>
              <a:rPr lang="en-US" dirty="0"/>
              <a:t>Left Glove: No</a:t>
            </a:r>
          </a:p>
          <a:p>
            <a:r>
              <a:rPr lang="en-US" dirty="0"/>
              <a:t>Right Glove: No</a:t>
            </a:r>
          </a:p>
          <a:p>
            <a:r>
              <a:rPr lang="en-US" dirty="0"/>
              <a:t>Hard hat: Yes</a:t>
            </a:r>
          </a:p>
          <a:p>
            <a:r>
              <a:rPr lang="en-US" dirty="0"/>
              <a:t>Vest: Yes</a:t>
            </a:r>
          </a:p>
          <a:p>
            <a:r>
              <a:rPr lang="en-US" dirty="0"/>
              <a:t>Boots: Yes</a:t>
            </a:r>
          </a:p>
        </p:txBody>
      </p:sp>
      <p:cxnSp>
        <p:nvCxnSpPr>
          <p:cNvPr id="8" name="Straight Arrow Connector 7">
            <a:extLst>
              <a:ext uri="{FF2B5EF4-FFF2-40B4-BE49-F238E27FC236}">
                <a16:creationId xmlns:a16="http://schemas.microsoft.com/office/drawing/2014/main" id="{90597719-BD2C-EEA7-4714-C9895759893C}"/>
              </a:ext>
            </a:extLst>
          </p:cNvPr>
          <p:cNvCxnSpPr/>
          <p:nvPr/>
        </p:nvCxnSpPr>
        <p:spPr>
          <a:xfrm>
            <a:off x="5181600" y="3048000"/>
            <a:ext cx="25527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078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C58D-0501-2C82-4ECA-6B61E1D00784}"/>
              </a:ext>
            </a:extLst>
          </p:cNvPr>
          <p:cNvSpPr>
            <a:spLocks noGrp="1"/>
          </p:cNvSpPr>
          <p:nvPr>
            <p:ph type="title"/>
          </p:nvPr>
        </p:nvSpPr>
        <p:spPr/>
        <p:txBody>
          <a:bodyPr/>
          <a:lstStyle/>
          <a:p>
            <a:r>
              <a:rPr lang="en-US" dirty="0"/>
              <a:t>Step 1: Propose a solution in more technical terms</a:t>
            </a:r>
          </a:p>
        </p:txBody>
      </p:sp>
      <p:sp>
        <p:nvSpPr>
          <p:cNvPr id="3" name="Content Placeholder 2">
            <a:extLst>
              <a:ext uri="{FF2B5EF4-FFF2-40B4-BE49-F238E27FC236}">
                <a16:creationId xmlns:a16="http://schemas.microsoft.com/office/drawing/2014/main" id="{6388350D-8B85-B649-FDA7-33C5C388304B}"/>
              </a:ext>
            </a:extLst>
          </p:cNvPr>
          <p:cNvSpPr>
            <a:spLocks noGrp="1"/>
          </p:cNvSpPr>
          <p:nvPr>
            <p:ph idx="1"/>
          </p:nvPr>
        </p:nvSpPr>
        <p:spPr/>
        <p:txBody>
          <a:bodyPr/>
          <a:lstStyle/>
          <a:p>
            <a:pPr marL="0" indent="0">
              <a:buNone/>
            </a:pPr>
            <a:r>
              <a:rPr lang="en-US" dirty="0"/>
              <a:t>Main ML problem: Given an image, detect each worker and whether each detected worker is wearing: (a) glove on left hand; (b) glove on right hand; (c) boots; (d) hard hat; (e) vest</a:t>
            </a:r>
          </a:p>
          <a:p>
            <a:pPr marL="0" indent="0">
              <a:buNone/>
            </a:pP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3D7410C8-5A26-360E-57C4-9B65E4276BC5}"/>
              </a:ext>
            </a:extLst>
          </p:cNvPr>
          <p:cNvSpPr txBox="1"/>
          <p:nvPr/>
        </p:nvSpPr>
        <p:spPr>
          <a:xfrm>
            <a:off x="457200" y="5525998"/>
            <a:ext cx="10540065" cy="1200329"/>
          </a:xfrm>
          <a:prstGeom prst="rect">
            <a:avLst/>
          </a:prstGeom>
          <a:noFill/>
        </p:spPr>
        <p:txBody>
          <a:bodyPr wrap="none" rtlCol="0">
            <a:spAutoFit/>
          </a:bodyPr>
          <a:lstStyle/>
          <a:p>
            <a:r>
              <a:rPr lang="en-US" dirty="0"/>
              <a:t>Note: There are lots of other aspects to the problem that we won’t consider in this example</a:t>
            </a:r>
          </a:p>
          <a:p>
            <a:pPr marL="285750" indent="-285750">
              <a:buFont typeface="Arial" panose="020B0604020202020204" pitchFamily="34" charset="0"/>
              <a:buChar char="•"/>
            </a:pPr>
            <a:r>
              <a:rPr lang="en-US" dirty="0"/>
              <a:t>How to get images onto a server where we can process them</a:t>
            </a:r>
          </a:p>
          <a:p>
            <a:pPr marL="285750" indent="-285750">
              <a:buFont typeface="Arial" panose="020B0604020202020204" pitchFamily="34" charset="0"/>
              <a:buChar char="•"/>
            </a:pPr>
            <a:r>
              <a:rPr lang="en-US" dirty="0"/>
              <a:t>How to avoid duplicate counts when the same person is in more than one image on the same day</a:t>
            </a:r>
          </a:p>
          <a:p>
            <a:pPr marL="285750" indent="-285750">
              <a:buFont typeface="Arial" panose="020B0604020202020204" pitchFamily="34" charset="0"/>
              <a:buChar char="•"/>
            </a:pPr>
            <a:r>
              <a:rPr lang="en-US" dirty="0"/>
              <a:t>How to summarize results and report them to the safety inspector</a:t>
            </a:r>
          </a:p>
        </p:txBody>
      </p:sp>
      <p:pic>
        <p:nvPicPr>
          <p:cNvPr id="5" name="Picture 4" descr="7 Easy Ways to Create Awareness Regarding Safe Working Environment">
            <a:extLst>
              <a:ext uri="{FF2B5EF4-FFF2-40B4-BE49-F238E27FC236}">
                <a16:creationId xmlns:a16="http://schemas.microsoft.com/office/drawing/2014/main" id="{1581B2A5-17DF-444A-D492-6F0730C1F5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4885" y="2784407"/>
            <a:ext cx="3879836" cy="25865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ssessing Your Company's Safety Strategies">
            <a:extLst>
              <a:ext uri="{FF2B5EF4-FFF2-40B4-BE49-F238E27FC236}">
                <a16:creationId xmlns:a16="http://schemas.microsoft.com/office/drawing/2014/main" id="{091ED4EA-4791-D063-CC67-F2887FDDF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09951"/>
            <a:ext cx="4419600" cy="20294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D1DDFE-A23C-4C27-8EEE-0073D6D5142A}"/>
              </a:ext>
            </a:extLst>
          </p:cNvPr>
          <p:cNvSpPr txBox="1"/>
          <p:nvPr/>
        </p:nvSpPr>
        <p:spPr>
          <a:xfrm>
            <a:off x="11582400" y="6163590"/>
            <a:ext cx="559965" cy="646331"/>
          </a:xfrm>
          <a:prstGeom prst="rect">
            <a:avLst/>
          </a:prstGeom>
          <a:noFill/>
        </p:spPr>
        <p:txBody>
          <a:bodyPr wrap="square" rtlCol="0">
            <a:spAutoFit/>
          </a:bodyPr>
          <a:lstStyle/>
          <a:p>
            <a:r>
              <a:rPr lang="en-US" dirty="0" err="1">
                <a:solidFill>
                  <a:schemeClr val="bg1">
                    <a:lumMod val="50000"/>
                  </a:schemeClr>
                </a:solidFill>
                <a:hlinkClick r:id="rId4">
                  <a:extLst>
                    <a:ext uri="{A12FA001-AC4F-418D-AE19-62706E023703}">
                      <ahyp:hlinkClr xmlns:ahyp="http://schemas.microsoft.com/office/drawing/2018/hyperlinkcolor" val="tx"/>
                    </a:ext>
                  </a:extLst>
                </a:hlinkClick>
              </a:rPr>
              <a:t>src</a:t>
            </a:r>
            <a:endParaRPr lang="en-US" dirty="0">
              <a:solidFill>
                <a:schemeClr val="bg1">
                  <a:lumMod val="50000"/>
                </a:schemeClr>
              </a:solidFill>
              <a:hlinkClick r:id="rId4">
                <a:extLst>
                  <a:ext uri="{A12FA001-AC4F-418D-AE19-62706E023703}">
                    <ahyp:hlinkClr xmlns:ahyp="http://schemas.microsoft.com/office/drawing/2018/hyperlinkcolor" val="tx"/>
                  </a:ext>
                </a:extLst>
              </a:hlinkClick>
            </a:endParaRPr>
          </a:p>
          <a:p>
            <a:r>
              <a:rPr lang="en-US" dirty="0" err="1">
                <a:solidFill>
                  <a:schemeClr val="bg1">
                    <a:lumMod val="50000"/>
                  </a:schemeClr>
                </a:solidFill>
                <a:hlinkClick r:id="rId5">
                  <a:extLst>
                    <a:ext uri="{A12FA001-AC4F-418D-AE19-62706E023703}">
                      <ahyp:hlinkClr xmlns:ahyp="http://schemas.microsoft.com/office/drawing/2018/hyperlinkcolor" val="tx"/>
                    </a:ext>
                  </a:extLst>
                </a:hlinkClick>
              </a:rPr>
              <a:t>src</a:t>
            </a:r>
            <a:endParaRPr lang="en-US" dirty="0">
              <a:solidFill>
                <a:schemeClr val="bg1">
                  <a:lumMod val="50000"/>
                </a:schemeClr>
              </a:solidFill>
            </a:endParaRPr>
          </a:p>
        </p:txBody>
      </p:sp>
      <p:pic>
        <p:nvPicPr>
          <p:cNvPr id="2052" name="Picture 4" descr="The importance of wearing quality workwear on the site | Tenterfield Star |  Tenterfield, NSW">
            <a:extLst>
              <a:ext uri="{FF2B5EF4-FFF2-40B4-BE49-F238E27FC236}">
                <a16:creationId xmlns:a16="http://schemas.microsoft.com/office/drawing/2014/main" id="{580FF119-CF27-4351-F72D-BF99AFD6F9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9992" y="3409951"/>
            <a:ext cx="2908918"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168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BBFC-BC58-01A3-DFCA-99F4C07B0664}"/>
              </a:ext>
            </a:extLst>
          </p:cNvPr>
          <p:cNvSpPr>
            <a:spLocks noGrp="1"/>
          </p:cNvSpPr>
          <p:nvPr>
            <p:ph type="title"/>
          </p:nvPr>
        </p:nvSpPr>
        <p:spPr/>
        <p:txBody>
          <a:bodyPr/>
          <a:lstStyle/>
          <a:p>
            <a:r>
              <a:rPr lang="en-US" dirty="0"/>
              <a:t>Step 2: Decide how to measure success</a:t>
            </a:r>
          </a:p>
        </p:txBody>
      </p:sp>
      <p:sp>
        <p:nvSpPr>
          <p:cNvPr id="3" name="Content Placeholder 2">
            <a:extLst>
              <a:ext uri="{FF2B5EF4-FFF2-40B4-BE49-F238E27FC236}">
                <a16:creationId xmlns:a16="http://schemas.microsoft.com/office/drawing/2014/main" id="{63FFD954-1DDE-FFD8-0098-C64632FC5C06}"/>
              </a:ext>
            </a:extLst>
          </p:cNvPr>
          <p:cNvSpPr>
            <a:spLocks noGrp="1"/>
          </p:cNvSpPr>
          <p:nvPr>
            <p:ph idx="1"/>
          </p:nvPr>
        </p:nvSpPr>
        <p:spPr>
          <a:xfrm>
            <a:off x="609600" y="990600"/>
            <a:ext cx="6096000" cy="5135563"/>
          </a:xfrm>
        </p:spPr>
        <p:txBody>
          <a:bodyPr>
            <a:normAutofit/>
          </a:bodyPr>
          <a:lstStyle/>
          <a:p>
            <a:r>
              <a:rPr lang="en-US" dirty="0"/>
              <a:t>What matters?</a:t>
            </a:r>
          </a:p>
          <a:p>
            <a:pPr lvl="1"/>
            <a:r>
              <a:rPr lang="en-US" dirty="0"/>
              <a:t>We want the overall estimate of fraction of workers wearing each item to be accurate</a:t>
            </a:r>
          </a:p>
          <a:p>
            <a:pPr lvl="1"/>
            <a:r>
              <a:rPr lang="en-US" dirty="0"/>
              <a:t>We want to report specific instances of workers not wearing an item, so that they can be checked as problematic or not</a:t>
            </a:r>
          </a:p>
          <a:p>
            <a:pPr lvl="1"/>
            <a:endParaRPr lang="en-US" dirty="0"/>
          </a:p>
        </p:txBody>
      </p:sp>
    </p:spTree>
    <p:extLst>
      <p:ext uri="{BB962C8B-B14F-4D97-AF65-F5344CB8AC3E}">
        <p14:creationId xmlns:p14="http://schemas.microsoft.com/office/powerpoint/2010/main" val="2520804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BBFC-BC58-01A3-DFCA-99F4C07B0664}"/>
              </a:ext>
            </a:extLst>
          </p:cNvPr>
          <p:cNvSpPr>
            <a:spLocks noGrp="1"/>
          </p:cNvSpPr>
          <p:nvPr>
            <p:ph type="title"/>
          </p:nvPr>
        </p:nvSpPr>
        <p:spPr/>
        <p:txBody>
          <a:bodyPr/>
          <a:lstStyle/>
          <a:p>
            <a:r>
              <a:rPr lang="en-US" dirty="0"/>
              <a:t>Step 2: Decide how to measure success</a:t>
            </a:r>
          </a:p>
        </p:txBody>
      </p:sp>
      <p:sp>
        <p:nvSpPr>
          <p:cNvPr id="3" name="Content Placeholder 2">
            <a:extLst>
              <a:ext uri="{FF2B5EF4-FFF2-40B4-BE49-F238E27FC236}">
                <a16:creationId xmlns:a16="http://schemas.microsoft.com/office/drawing/2014/main" id="{63FFD954-1DDE-FFD8-0098-C64632FC5C06}"/>
              </a:ext>
            </a:extLst>
          </p:cNvPr>
          <p:cNvSpPr>
            <a:spLocks noGrp="1"/>
          </p:cNvSpPr>
          <p:nvPr>
            <p:ph idx="1"/>
          </p:nvPr>
        </p:nvSpPr>
        <p:spPr>
          <a:xfrm>
            <a:off x="609600" y="990600"/>
            <a:ext cx="6096000" cy="5715000"/>
          </a:xfrm>
        </p:spPr>
        <p:txBody>
          <a:bodyPr>
            <a:normAutofit fontScale="85000" lnSpcReduction="10000"/>
          </a:bodyPr>
          <a:lstStyle/>
          <a:p>
            <a:r>
              <a:rPr lang="en-US" dirty="0"/>
              <a:t>Key aspects of performance</a:t>
            </a:r>
          </a:p>
          <a:p>
            <a:pPr lvl="1"/>
            <a:r>
              <a:rPr lang="en-US" dirty="0"/>
              <a:t>Human detection performance</a:t>
            </a:r>
          </a:p>
          <a:p>
            <a:pPr lvl="2"/>
            <a:r>
              <a:rPr lang="en-US" dirty="0"/>
              <a:t>Do we care about “small” or heavily occluded workers?</a:t>
            </a:r>
          </a:p>
          <a:p>
            <a:pPr lvl="2"/>
            <a:r>
              <a:rPr lang="en-US" dirty="0"/>
              <a:t>What counts as correct? (maybe high overlap in bounding boxes)</a:t>
            </a:r>
          </a:p>
          <a:p>
            <a:pPr lvl="2"/>
            <a:r>
              <a:rPr lang="en-US" dirty="0"/>
              <a:t>Measure precision (fraction of detections that are correct) and recall (fraction of workers that are detected)</a:t>
            </a:r>
          </a:p>
          <a:p>
            <a:pPr lvl="2"/>
            <a:r>
              <a:rPr lang="en-US" dirty="0"/>
              <a:t>Can measure Precision and Recall for each level of confidence and generate a P-R curve</a:t>
            </a:r>
          </a:p>
          <a:p>
            <a:pPr lvl="2"/>
            <a:r>
              <a:rPr lang="en-US" dirty="0"/>
              <a:t>Common overall performance measure is average precision</a:t>
            </a:r>
          </a:p>
          <a:p>
            <a:pPr lvl="2"/>
            <a:r>
              <a:rPr lang="en-US" dirty="0"/>
              <a:t>We may care about recall at a high precision value because we don’t care about counting the number of workers, just knowing how likely a worker is to wear PPE</a:t>
            </a:r>
          </a:p>
          <a:p>
            <a:pPr lvl="1"/>
            <a:endParaRPr lang="en-US" dirty="0"/>
          </a:p>
        </p:txBody>
      </p:sp>
      <p:pic>
        <p:nvPicPr>
          <p:cNvPr id="4098" name="Picture 2" descr="Busy Construction Site. Time Lapse Video Stock Video - Video of concrete,  lapse: 64668813">
            <a:extLst>
              <a:ext uri="{FF2B5EF4-FFF2-40B4-BE49-F238E27FC236}">
                <a16:creationId xmlns:a16="http://schemas.microsoft.com/office/drawing/2014/main" id="{E10F4DBB-CD8D-2602-8BC3-7A521120E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886" y="904672"/>
            <a:ext cx="3953933" cy="2224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6BF363-376E-B56C-CC9C-CB428AA74828}"/>
              </a:ext>
            </a:extLst>
          </p:cNvPr>
          <p:cNvSpPr txBox="1"/>
          <p:nvPr/>
        </p:nvSpPr>
        <p:spPr>
          <a:xfrm>
            <a:off x="11260305" y="3121223"/>
            <a:ext cx="423514" cy="307777"/>
          </a:xfrm>
          <a:prstGeom prst="rect">
            <a:avLst/>
          </a:prstGeom>
          <a:noFill/>
        </p:spPr>
        <p:txBody>
          <a:bodyPr wrap="none" rtlCol="0">
            <a:spAutoFit/>
          </a:bodyPr>
          <a:lstStyle/>
          <a:p>
            <a:r>
              <a:rPr lang="en-US" sz="1400" dirty="0" err="1">
                <a:solidFill>
                  <a:schemeClr val="bg1">
                    <a:lumMod val="50000"/>
                  </a:schemeClr>
                </a:solidFill>
                <a:hlinkClick r:id="rId3">
                  <a:extLst>
                    <a:ext uri="{A12FA001-AC4F-418D-AE19-62706E023703}">
                      <ahyp:hlinkClr xmlns:ahyp="http://schemas.microsoft.com/office/drawing/2018/hyperlinkcolor" val="tx"/>
                    </a:ext>
                  </a:extLst>
                </a:hlinkClick>
              </a:rPr>
              <a:t>src</a:t>
            </a:r>
            <a:endParaRPr lang="en-US" sz="1400" dirty="0">
              <a:solidFill>
                <a:schemeClr val="bg1">
                  <a:lumMod val="50000"/>
                </a:schemeClr>
              </a:solidFill>
            </a:endParaRPr>
          </a:p>
        </p:txBody>
      </p:sp>
      <p:pic>
        <p:nvPicPr>
          <p:cNvPr id="4100" name="Picture 4" descr="PRECISION-RECALL CURVE · Issue #898 · ultralytics/yolov3 · GitHub">
            <a:extLst>
              <a:ext uri="{FF2B5EF4-FFF2-40B4-BE49-F238E27FC236}">
                <a16:creationId xmlns:a16="http://schemas.microsoft.com/office/drawing/2014/main" id="{8F82458B-A980-DC6D-D7EF-B0E3B6E32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3275111"/>
            <a:ext cx="3604367" cy="3604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C12E82-48CF-3996-D855-D17355ABEF80}"/>
              </a:ext>
            </a:extLst>
          </p:cNvPr>
          <p:cNvSpPr txBox="1"/>
          <p:nvPr/>
        </p:nvSpPr>
        <p:spPr>
          <a:xfrm>
            <a:off x="10834787" y="6324600"/>
            <a:ext cx="389850" cy="276999"/>
          </a:xfrm>
          <a:prstGeom prst="rect">
            <a:avLst/>
          </a:prstGeom>
          <a:noFill/>
        </p:spPr>
        <p:txBody>
          <a:bodyPr wrap="none" rtlCol="0">
            <a:spAutoFit/>
          </a:bodyPr>
          <a:lstStyle/>
          <a:p>
            <a:r>
              <a:rPr lang="en-US" sz="1200" dirty="0" err="1">
                <a:solidFill>
                  <a:schemeClr val="bg1">
                    <a:lumMod val="50000"/>
                  </a:schemeClr>
                </a:solidFill>
                <a:hlinkClick r:id="rId5">
                  <a:extLst>
                    <a:ext uri="{A12FA001-AC4F-418D-AE19-62706E023703}">
                      <ahyp:hlinkClr xmlns:ahyp="http://schemas.microsoft.com/office/drawing/2018/hyperlinkcolor" val="tx"/>
                    </a:ext>
                  </a:extLst>
                </a:hlinkClick>
              </a:rPr>
              <a:t>src</a:t>
            </a:r>
            <a:endParaRPr lang="en-US" sz="1200" dirty="0">
              <a:solidFill>
                <a:schemeClr val="bg1">
                  <a:lumMod val="50000"/>
                </a:schemeClr>
              </a:solidFill>
            </a:endParaRPr>
          </a:p>
        </p:txBody>
      </p:sp>
    </p:spTree>
    <p:extLst>
      <p:ext uri="{BB962C8B-B14F-4D97-AF65-F5344CB8AC3E}">
        <p14:creationId xmlns:p14="http://schemas.microsoft.com/office/powerpoint/2010/main" val="1998469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BBFC-BC58-01A3-DFCA-99F4C07B0664}"/>
              </a:ext>
            </a:extLst>
          </p:cNvPr>
          <p:cNvSpPr>
            <a:spLocks noGrp="1"/>
          </p:cNvSpPr>
          <p:nvPr>
            <p:ph type="title"/>
          </p:nvPr>
        </p:nvSpPr>
        <p:spPr/>
        <p:txBody>
          <a:bodyPr/>
          <a:lstStyle/>
          <a:p>
            <a:r>
              <a:rPr lang="en-US" dirty="0"/>
              <a:t>Step 2: Decide how to measure success</a:t>
            </a:r>
          </a:p>
        </p:txBody>
      </p:sp>
      <p:sp>
        <p:nvSpPr>
          <p:cNvPr id="3" name="Content Placeholder 2">
            <a:extLst>
              <a:ext uri="{FF2B5EF4-FFF2-40B4-BE49-F238E27FC236}">
                <a16:creationId xmlns:a16="http://schemas.microsoft.com/office/drawing/2014/main" id="{63FFD954-1DDE-FFD8-0098-C64632FC5C06}"/>
              </a:ext>
            </a:extLst>
          </p:cNvPr>
          <p:cNvSpPr>
            <a:spLocks noGrp="1"/>
          </p:cNvSpPr>
          <p:nvPr>
            <p:ph idx="1"/>
          </p:nvPr>
        </p:nvSpPr>
        <p:spPr>
          <a:xfrm>
            <a:off x="609600" y="990600"/>
            <a:ext cx="6096000" cy="5135563"/>
          </a:xfrm>
        </p:spPr>
        <p:txBody>
          <a:bodyPr>
            <a:normAutofit lnSpcReduction="10000"/>
          </a:bodyPr>
          <a:lstStyle/>
          <a:p>
            <a:r>
              <a:rPr lang="en-US" dirty="0"/>
              <a:t>Key aspects of performance</a:t>
            </a:r>
          </a:p>
          <a:p>
            <a:pPr lvl="1"/>
            <a:r>
              <a:rPr lang="en-US" dirty="0"/>
              <a:t>Human detection performance</a:t>
            </a:r>
          </a:p>
          <a:p>
            <a:pPr lvl="1"/>
            <a:r>
              <a:rPr lang="en-US" dirty="0"/>
              <a:t>Apparel classification performance, for correctly detected humans and each item:</a:t>
            </a:r>
          </a:p>
          <a:p>
            <a:pPr lvl="2"/>
            <a:r>
              <a:rPr lang="en-US" dirty="0"/>
              <a:t>TP rate: fraction of actual items that are detected</a:t>
            </a:r>
          </a:p>
          <a:p>
            <a:pPr lvl="2"/>
            <a:r>
              <a:rPr lang="en-US" dirty="0"/>
              <a:t>FP rate: fraction of item detections that are false</a:t>
            </a:r>
          </a:p>
          <a:p>
            <a:pPr lvl="2"/>
            <a:r>
              <a:rPr lang="en-US" dirty="0"/>
              <a:t>Summarize with equal error rate, accuracy when confidence is set so that FP rate = (1- detection rate)</a:t>
            </a:r>
          </a:p>
        </p:txBody>
      </p:sp>
      <p:pic>
        <p:nvPicPr>
          <p:cNvPr id="5124" name="Picture 4" descr="undefined">
            <a:extLst>
              <a:ext uri="{FF2B5EF4-FFF2-40B4-BE49-F238E27FC236}">
                <a16:creationId xmlns:a16="http://schemas.microsoft.com/office/drawing/2014/main" id="{E45071F4-8421-F391-CDEE-2F4224464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981200"/>
            <a:ext cx="4572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412E68A-686B-9101-B39B-168010691664}"/>
              </a:ext>
            </a:extLst>
          </p:cNvPr>
          <p:cNvCxnSpPr/>
          <p:nvPr/>
        </p:nvCxnSpPr>
        <p:spPr>
          <a:xfrm>
            <a:off x="8229600" y="2590800"/>
            <a:ext cx="320040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8FC5EA-F703-9D1D-00A3-BAD5D3B15E9A}"/>
              </a:ext>
            </a:extLst>
          </p:cNvPr>
          <p:cNvSpPr txBox="1"/>
          <p:nvPr/>
        </p:nvSpPr>
        <p:spPr>
          <a:xfrm>
            <a:off x="7531412" y="2819400"/>
            <a:ext cx="659155" cy="369332"/>
          </a:xfrm>
          <a:prstGeom prst="rect">
            <a:avLst/>
          </a:prstGeom>
          <a:noFill/>
        </p:spPr>
        <p:txBody>
          <a:bodyPr wrap="none" rtlCol="0">
            <a:spAutoFit/>
          </a:bodyPr>
          <a:lstStyle/>
          <a:p>
            <a:r>
              <a:rPr lang="en-US" dirty="0">
                <a:solidFill>
                  <a:schemeClr val="tx2">
                    <a:lumMod val="60000"/>
                    <a:lumOff val="40000"/>
                  </a:schemeClr>
                </a:solidFill>
              </a:rPr>
              <a:t>EER</a:t>
            </a:r>
          </a:p>
        </p:txBody>
      </p:sp>
      <p:cxnSp>
        <p:nvCxnSpPr>
          <p:cNvPr id="8" name="Straight Arrow Connector 7">
            <a:extLst>
              <a:ext uri="{FF2B5EF4-FFF2-40B4-BE49-F238E27FC236}">
                <a16:creationId xmlns:a16="http://schemas.microsoft.com/office/drawing/2014/main" id="{2400CB6E-7AE2-409C-2CD5-7A8C334ECADA}"/>
              </a:ext>
            </a:extLst>
          </p:cNvPr>
          <p:cNvCxnSpPr>
            <a:cxnSpLocks/>
            <a:stCxn id="6" idx="3"/>
          </p:cNvCxnSpPr>
          <p:nvPr/>
        </p:nvCxnSpPr>
        <p:spPr>
          <a:xfrm>
            <a:off x="8190567" y="3004066"/>
            <a:ext cx="3686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94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BBFC-BC58-01A3-DFCA-99F4C07B0664}"/>
              </a:ext>
            </a:extLst>
          </p:cNvPr>
          <p:cNvSpPr>
            <a:spLocks noGrp="1"/>
          </p:cNvSpPr>
          <p:nvPr>
            <p:ph type="title"/>
          </p:nvPr>
        </p:nvSpPr>
        <p:spPr/>
        <p:txBody>
          <a:bodyPr/>
          <a:lstStyle/>
          <a:p>
            <a:r>
              <a:rPr lang="en-US" dirty="0"/>
              <a:t>Step 2: Decide how to measure success</a:t>
            </a:r>
          </a:p>
        </p:txBody>
      </p:sp>
      <p:sp>
        <p:nvSpPr>
          <p:cNvPr id="3" name="Content Placeholder 2">
            <a:extLst>
              <a:ext uri="{FF2B5EF4-FFF2-40B4-BE49-F238E27FC236}">
                <a16:creationId xmlns:a16="http://schemas.microsoft.com/office/drawing/2014/main" id="{63FFD954-1DDE-FFD8-0098-C64632FC5C06}"/>
              </a:ext>
            </a:extLst>
          </p:cNvPr>
          <p:cNvSpPr>
            <a:spLocks noGrp="1"/>
          </p:cNvSpPr>
          <p:nvPr>
            <p:ph idx="1"/>
          </p:nvPr>
        </p:nvSpPr>
        <p:spPr>
          <a:xfrm>
            <a:off x="609600" y="990600"/>
            <a:ext cx="10363200" cy="5486400"/>
          </a:xfrm>
        </p:spPr>
        <p:txBody>
          <a:bodyPr>
            <a:normAutofit/>
          </a:bodyPr>
          <a:lstStyle/>
          <a:p>
            <a:r>
              <a:rPr lang="en-US" dirty="0"/>
              <a:t>Key aspects of performance</a:t>
            </a:r>
          </a:p>
          <a:p>
            <a:pPr lvl="1"/>
            <a:r>
              <a:rPr lang="en-US" dirty="0"/>
              <a:t>Human detection performance</a:t>
            </a:r>
          </a:p>
          <a:p>
            <a:pPr lvl="1"/>
            <a:r>
              <a:rPr lang="en-US" dirty="0"/>
              <a:t>Apparel detection performance, for correctly detected humans and each item</a:t>
            </a:r>
          </a:p>
          <a:p>
            <a:pPr lvl="1"/>
            <a:r>
              <a:rPr lang="en-US" dirty="0"/>
              <a:t>Overall: Deviance between the estimated fraction of workers wearing equipment from the true fraction over a set of images</a:t>
            </a:r>
          </a:p>
          <a:p>
            <a:pPr lvl="2"/>
            <a:r>
              <a:rPr lang="en-US" dirty="0"/>
              <a:t>Difference in fractions</a:t>
            </a:r>
          </a:p>
          <a:p>
            <a:pPr lvl="2"/>
            <a:r>
              <a:rPr lang="en-US" dirty="0"/>
              <a:t>Bias: tends to overcount or undercount</a:t>
            </a:r>
          </a:p>
          <a:p>
            <a:pPr lvl="2"/>
            <a:r>
              <a:rPr lang="en-US" dirty="0"/>
              <a:t>Variance: how much could the difference be expected to vary, given a particular number of images</a:t>
            </a:r>
          </a:p>
        </p:txBody>
      </p:sp>
    </p:spTree>
    <p:extLst>
      <p:ext uri="{BB962C8B-B14F-4D97-AF65-F5344CB8AC3E}">
        <p14:creationId xmlns:p14="http://schemas.microsoft.com/office/powerpoint/2010/main" val="153408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F461-3287-755C-C51C-9FF3666B5435}"/>
              </a:ext>
            </a:extLst>
          </p:cNvPr>
          <p:cNvSpPr>
            <a:spLocks noGrp="1"/>
          </p:cNvSpPr>
          <p:nvPr>
            <p:ph type="title"/>
          </p:nvPr>
        </p:nvSpPr>
        <p:spPr/>
        <p:txBody>
          <a:bodyPr/>
          <a:lstStyle/>
          <a:p>
            <a:r>
              <a:rPr lang="en-US" dirty="0"/>
              <a:t>Step 3: collect and annotate validation/test images</a:t>
            </a:r>
          </a:p>
        </p:txBody>
      </p:sp>
      <p:sp>
        <p:nvSpPr>
          <p:cNvPr id="3" name="Content Placeholder 2">
            <a:extLst>
              <a:ext uri="{FF2B5EF4-FFF2-40B4-BE49-F238E27FC236}">
                <a16:creationId xmlns:a16="http://schemas.microsoft.com/office/drawing/2014/main" id="{7FB1A780-BEA7-1196-A359-EC976A698E86}"/>
              </a:ext>
            </a:extLst>
          </p:cNvPr>
          <p:cNvSpPr>
            <a:spLocks noGrp="1"/>
          </p:cNvSpPr>
          <p:nvPr>
            <p:ph idx="1"/>
          </p:nvPr>
        </p:nvSpPr>
        <p:spPr>
          <a:xfrm>
            <a:off x="609600" y="1295400"/>
            <a:ext cx="9753600" cy="5135563"/>
          </a:xfrm>
        </p:spPr>
        <p:txBody>
          <a:bodyPr>
            <a:normAutofit fontScale="70000" lnSpcReduction="20000"/>
          </a:bodyPr>
          <a:lstStyle/>
          <a:p>
            <a:pPr marL="514350" indent="-514350">
              <a:buFont typeface="+mj-lt"/>
              <a:buAutoNum type="arabicPeriod"/>
            </a:pPr>
            <a:r>
              <a:rPr lang="en-US" dirty="0"/>
              <a:t>Collect images</a:t>
            </a:r>
          </a:p>
          <a:p>
            <a:pPr lvl="1"/>
            <a:r>
              <a:rPr lang="en-US" dirty="0"/>
              <a:t>Should be the same kind of images that will be processed in deployment</a:t>
            </a:r>
          </a:p>
          <a:p>
            <a:pPr lvl="1"/>
            <a:r>
              <a:rPr lang="en-US" dirty="0"/>
              <a:t>Collect from a variety of sites and different dates. Try to get representative diversity</a:t>
            </a:r>
          </a:p>
          <a:p>
            <a:pPr marL="514350" indent="-514350">
              <a:buFont typeface="+mj-lt"/>
              <a:buAutoNum type="arabicPeriod"/>
            </a:pPr>
            <a:r>
              <a:rPr lang="en-US" dirty="0"/>
              <a:t>Annotate</a:t>
            </a:r>
          </a:p>
          <a:p>
            <a:pPr marL="914400" lvl="1" indent="-514350"/>
            <a:r>
              <a:rPr lang="en-US" dirty="0"/>
              <a:t>Draw boxes around each worker, even very small and hard to detect ones</a:t>
            </a:r>
          </a:p>
          <a:p>
            <a:pPr marL="914400" lvl="1" indent="-514350"/>
            <a:r>
              <a:rPr lang="en-US" dirty="0"/>
              <a:t>For each PPE item, label “present”, “absent”, or “not visible”</a:t>
            </a:r>
          </a:p>
          <a:p>
            <a:pPr marL="914400" lvl="1" indent="-514350"/>
            <a:r>
              <a:rPr lang="en-US" dirty="0"/>
              <a:t>How to get annotations</a:t>
            </a:r>
          </a:p>
          <a:p>
            <a:pPr marL="1314450" lvl="2" indent="-514350"/>
            <a:r>
              <a:rPr lang="en-US" dirty="0"/>
              <a:t>In house:</a:t>
            </a:r>
          </a:p>
          <a:p>
            <a:pPr marL="1771650" lvl="3" indent="-514350"/>
            <a:r>
              <a:rPr lang="en-US" dirty="0"/>
              <a:t>Use open source tool, such as </a:t>
            </a:r>
            <a:r>
              <a:rPr lang="en-US" dirty="0">
                <a:hlinkClick r:id="rId2"/>
              </a:rPr>
              <a:t>VGG image annotator</a:t>
            </a:r>
            <a:r>
              <a:rPr lang="en-US" dirty="0"/>
              <a:t>, or commercial tool like </a:t>
            </a:r>
            <a:r>
              <a:rPr lang="en-US" dirty="0" err="1"/>
              <a:t>LabelBox</a:t>
            </a:r>
            <a:endParaRPr lang="en-US" dirty="0"/>
          </a:p>
          <a:p>
            <a:pPr marL="1771650" lvl="3" indent="-514350"/>
            <a:r>
              <a:rPr lang="en-US" dirty="0"/>
              <a:t>Develop custom tool (e.g. to process 360 images or fully integrate into existing application)</a:t>
            </a:r>
          </a:p>
          <a:p>
            <a:pPr marL="1314450" lvl="2" indent="-514350"/>
            <a:r>
              <a:rPr lang="en-US" dirty="0"/>
              <a:t>Outsource:</a:t>
            </a:r>
          </a:p>
          <a:p>
            <a:pPr marL="1771650" lvl="3" indent="-514350"/>
            <a:r>
              <a:rPr lang="en-US" dirty="0"/>
              <a:t>Amazon Mechanical Turk or other crowdsourcing tool</a:t>
            </a:r>
          </a:p>
          <a:p>
            <a:pPr marL="1771650" lvl="3" indent="-514350"/>
            <a:r>
              <a:rPr lang="en-US" dirty="0"/>
              <a:t>Commercial service</a:t>
            </a:r>
          </a:p>
          <a:p>
            <a:pPr marL="1314450" lvl="2" indent="-514350"/>
            <a:r>
              <a:rPr lang="en-US" dirty="0"/>
              <a:t>In this case, creating a small initial development validation set in-house and larger set by outsourcing could make sense</a:t>
            </a:r>
          </a:p>
          <a:p>
            <a:pPr marL="514350" indent="-514350">
              <a:buFont typeface="+mj-lt"/>
              <a:buAutoNum type="arabicPeriod"/>
            </a:pPr>
            <a:r>
              <a:rPr lang="en-US" dirty="0"/>
              <a:t>Split into a validation set and test set</a:t>
            </a:r>
          </a:p>
        </p:txBody>
      </p:sp>
    </p:spTree>
    <p:extLst>
      <p:ext uri="{BB962C8B-B14F-4D97-AF65-F5344CB8AC3E}">
        <p14:creationId xmlns:p14="http://schemas.microsoft.com/office/powerpoint/2010/main" val="2040451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9BF9-579B-1172-32C5-FEB38891A251}"/>
              </a:ext>
            </a:extLst>
          </p:cNvPr>
          <p:cNvSpPr>
            <a:spLocks noGrp="1"/>
          </p:cNvSpPr>
          <p:nvPr>
            <p:ph type="title"/>
          </p:nvPr>
        </p:nvSpPr>
        <p:spPr/>
        <p:txBody>
          <a:bodyPr/>
          <a:lstStyle/>
          <a:p>
            <a:r>
              <a:rPr lang="en-US" dirty="0"/>
              <a:t>Step 4: Determine technical details of approach</a:t>
            </a:r>
          </a:p>
        </p:txBody>
      </p:sp>
      <p:sp>
        <p:nvSpPr>
          <p:cNvPr id="3" name="Content Placeholder 2">
            <a:extLst>
              <a:ext uri="{FF2B5EF4-FFF2-40B4-BE49-F238E27FC236}">
                <a16:creationId xmlns:a16="http://schemas.microsoft.com/office/drawing/2014/main" id="{D472C6C6-0933-529D-3FDD-C4E542BAB6C2}"/>
              </a:ext>
            </a:extLst>
          </p:cNvPr>
          <p:cNvSpPr>
            <a:spLocks noGrp="1"/>
          </p:cNvSpPr>
          <p:nvPr>
            <p:ph idx="1"/>
          </p:nvPr>
        </p:nvSpPr>
        <p:spPr/>
        <p:txBody>
          <a:bodyPr>
            <a:normAutofit/>
          </a:bodyPr>
          <a:lstStyle/>
          <a:p>
            <a:r>
              <a:rPr lang="en-US" sz="2800" dirty="0"/>
              <a:t>For this example, we’ll base the approach on Mask-RCNN</a:t>
            </a:r>
          </a:p>
        </p:txBody>
      </p:sp>
      <p:pic>
        <p:nvPicPr>
          <p:cNvPr id="5" name="Picture 4">
            <a:extLst>
              <a:ext uri="{FF2B5EF4-FFF2-40B4-BE49-F238E27FC236}">
                <a16:creationId xmlns:a16="http://schemas.microsoft.com/office/drawing/2014/main" id="{43CD86CC-9AB5-E1B0-AFDE-74244F9E0E29}"/>
              </a:ext>
            </a:extLst>
          </p:cNvPr>
          <p:cNvPicPr>
            <a:picLocks noChangeAspect="1"/>
          </p:cNvPicPr>
          <p:nvPr/>
        </p:nvPicPr>
        <p:blipFill>
          <a:blip r:embed="rId3"/>
          <a:stretch>
            <a:fillRect/>
          </a:stretch>
        </p:blipFill>
        <p:spPr>
          <a:xfrm>
            <a:off x="557876" y="2269416"/>
            <a:ext cx="4798503" cy="2030136"/>
          </a:xfrm>
          <a:prstGeom prst="rect">
            <a:avLst/>
          </a:prstGeom>
        </p:spPr>
      </p:pic>
      <p:sp>
        <p:nvSpPr>
          <p:cNvPr id="6" name="TextBox 5">
            <a:extLst>
              <a:ext uri="{FF2B5EF4-FFF2-40B4-BE49-F238E27FC236}">
                <a16:creationId xmlns:a16="http://schemas.microsoft.com/office/drawing/2014/main" id="{27BEE99A-DAF5-4339-159C-F0AC700C6B07}"/>
              </a:ext>
            </a:extLst>
          </p:cNvPr>
          <p:cNvSpPr txBox="1"/>
          <p:nvPr/>
        </p:nvSpPr>
        <p:spPr>
          <a:xfrm>
            <a:off x="786476" y="1804219"/>
            <a:ext cx="4339650" cy="369332"/>
          </a:xfrm>
          <a:prstGeom prst="rect">
            <a:avLst/>
          </a:prstGeom>
          <a:noFill/>
        </p:spPr>
        <p:txBody>
          <a:bodyPr wrap="none" rtlCol="0">
            <a:spAutoFit/>
          </a:bodyPr>
          <a:lstStyle/>
          <a:p>
            <a:r>
              <a:rPr lang="en-US" b="1" dirty="0"/>
              <a:t>Detects objects and person </a:t>
            </a:r>
            <a:r>
              <a:rPr lang="en-US" b="1" dirty="0" err="1"/>
              <a:t>keypoints</a:t>
            </a:r>
            <a:endParaRPr lang="en-US" b="1" dirty="0"/>
          </a:p>
        </p:txBody>
      </p:sp>
      <p:pic>
        <p:nvPicPr>
          <p:cNvPr id="8" name="Picture 7">
            <a:extLst>
              <a:ext uri="{FF2B5EF4-FFF2-40B4-BE49-F238E27FC236}">
                <a16:creationId xmlns:a16="http://schemas.microsoft.com/office/drawing/2014/main" id="{B263E8A2-1E7E-1EE2-8847-8EA7BD093E43}"/>
              </a:ext>
            </a:extLst>
          </p:cNvPr>
          <p:cNvPicPr>
            <a:picLocks noChangeAspect="1"/>
          </p:cNvPicPr>
          <p:nvPr/>
        </p:nvPicPr>
        <p:blipFill>
          <a:blip r:embed="rId4"/>
          <a:stretch>
            <a:fillRect/>
          </a:stretch>
        </p:blipFill>
        <p:spPr>
          <a:xfrm>
            <a:off x="405477" y="4489206"/>
            <a:ext cx="2684477" cy="1786855"/>
          </a:xfrm>
          <a:prstGeom prst="rect">
            <a:avLst/>
          </a:prstGeom>
        </p:spPr>
      </p:pic>
      <p:pic>
        <p:nvPicPr>
          <p:cNvPr id="10" name="Picture 9">
            <a:extLst>
              <a:ext uri="{FF2B5EF4-FFF2-40B4-BE49-F238E27FC236}">
                <a16:creationId xmlns:a16="http://schemas.microsoft.com/office/drawing/2014/main" id="{5EF58B5A-D16B-1DF5-05B2-FC9DCB343FC6}"/>
              </a:ext>
            </a:extLst>
          </p:cNvPr>
          <p:cNvPicPr>
            <a:picLocks noChangeAspect="1"/>
          </p:cNvPicPr>
          <p:nvPr/>
        </p:nvPicPr>
        <p:blipFill>
          <a:blip r:embed="rId5"/>
          <a:stretch>
            <a:fillRect/>
          </a:stretch>
        </p:blipFill>
        <p:spPr>
          <a:xfrm>
            <a:off x="3055541" y="4537939"/>
            <a:ext cx="2684477" cy="1770077"/>
          </a:xfrm>
          <a:prstGeom prst="rect">
            <a:avLst/>
          </a:prstGeom>
        </p:spPr>
      </p:pic>
      <p:pic>
        <p:nvPicPr>
          <p:cNvPr id="12" name="Picture 11">
            <a:extLst>
              <a:ext uri="{FF2B5EF4-FFF2-40B4-BE49-F238E27FC236}">
                <a16:creationId xmlns:a16="http://schemas.microsoft.com/office/drawing/2014/main" id="{186C8666-0235-9C82-61D3-DE30F2ABC1D5}"/>
              </a:ext>
            </a:extLst>
          </p:cNvPr>
          <p:cNvPicPr>
            <a:picLocks noChangeAspect="1"/>
          </p:cNvPicPr>
          <p:nvPr/>
        </p:nvPicPr>
        <p:blipFill>
          <a:blip r:embed="rId6"/>
          <a:stretch>
            <a:fillRect/>
          </a:stretch>
        </p:blipFill>
        <p:spPr>
          <a:xfrm>
            <a:off x="5540710" y="1828800"/>
            <a:ext cx="3120705" cy="2030136"/>
          </a:xfrm>
          <a:prstGeom prst="rect">
            <a:avLst/>
          </a:prstGeom>
        </p:spPr>
      </p:pic>
      <p:sp>
        <p:nvSpPr>
          <p:cNvPr id="13" name="TextBox 12">
            <a:extLst>
              <a:ext uri="{FF2B5EF4-FFF2-40B4-BE49-F238E27FC236}">
                <a16:creationId xmlns:a16="http://schemas.microsoft.com/office/drawing/2014/main" id="{22F95771-C560-941F-2A9E-4A5C55708F8B}"/>
              </a:ext>
            </a:extLst>
          </p:cNvPr>
          <p:cNvSpPr txBox="1"/>
          <p:nvPr/>
        </p:nvSpPr>
        <p:spPr>
          <a:xfrm>
            <a:off x="8845747" y="2467598"/>
            <a:ext cx="3120705" cy="646331"/>
          </a:xfrm>
          <a:prstGeom prst="rect">
            <a:avLst/>
          </a:prstGeom>
          <a:noFill/>
        </p:spPr>
        <p:txBody>
          <a:bodyPr wrap="square" rtlCol="0">
            <a:spAutoFit/>
          </a:bodyPr>
          <a:lstStyle/>
          <a:p>
            <a:r>
              <a:rPr lang="en-US" dirty="0"/>
              <a:t>Includes additional branch to detect person </a:t>
            </a:r>
            <a:r>
              <a:rPr lang="en-US" dirty="0" err="1"/>
              <a:t>keypoints</a:t>
            </a:r>
            <a:endParaRPr lang="en-US" dirty="0"/>
          </a:p>
        </p:txBody>
      </p:sp>
      <p:sp>
        <p:nvSpPr>
          <p:cNvPr id="14" name="TextBox 13">
            <a:extLst>
              <a:ext uri="{FF2B5EF4-FFF2-40B4-BE49-F238E27FC236}">
                <a16:creationId xmlns:a16="http://schemas.microsoft.com/office/drawing/2014/main" id="{F35DC8A7-C242-F3CE-9A6A-491DC033E896}"/>
              </a:ext>
            </a:extLst>
          </p:cNvPr>
          <p:cNvSpPr txBox="1"/>
          <p:nvPr/>
        </p:nvSpPr>
        <p:spPr>
          <a:xfrm>
            <a:off x="6096000" y="4068760"/>
            <a:ext cx="6247858" cy="2708434"/>
          </a:xfrm>
          <a:prstGeom prst="rect">
            <a:avLst/>
          </a:prstGeom>
          <a:noFill/>
        </p:spPr>
        <p:txBody>
          <a:bodyPr wrap="square" rtlCol="0">
            <a:spAutoFit/>
          </a:bodyPr>
          <a:lstStyle/>
          <a:p>
            <a:r>
              <a:rPr lang="en-US" b="1" dirty="0"/>
              <a:t>Modifications</a:t>
            </a:r>
          </a:p>
          <a:p>
            <a:pPr marL="285750" indent="-285750">
              <a:buFont typeface="Arial" panose="020B0604020202020204" pitchFamily="34" charset="0"/>
              <a:buChar char="•"/>
            </a:pPr>
            <a:r>
              <a:rPr lang="en-US" dirty="0"/>
              <a:t>Remove bounding box detections and masks for non-person objects</a:t>
            </a:r>
          </a:p>
          <a:p>
            <a:pPr marL="285750" indent="-285750">
              <a:buFont typeface="Arial" panose="020B0604020202020204" pitchFamily="34" charset="0"/>
              <a:buChar char="•"/>
            </a:pPr>
            <a:r>
              <a:rPr lang="en-US" dirty="0"/>
              <a:t>Add classification layer to </a:t>
            </a:r>
            <a:r>
              <a:rPr lang="en-US" dirty="0" err="1"/>
              <a:t>keypoint</a:t>
            </a:r>
            <a:r>
              <a:rPr lang="en-US" dirty="0"/>
              <a:t> branch to classify</a:t>
            </a:r>
          </a:p>
          <a:p>
            <a:pPr marL="742950" lvl="1" indent="-285750">
              <a:buFont typeface="Arial" panose="020B0604020202020204" pitchFamily="34" charset="0"/>
              <a:buChar char="•"/>
            </a:pPr>
            <a:r>
              <a:rPr lang="en-US" sz="1600" dirty="0"/>
              <a:t>Wearing left glove</a:t>
            </a:r>
          </a:p>
          <a:p>
            <a:pPr marL="742950" lvl="1" indent="-285750">
              <a:buFont typeface="Arial" panose="020B0604020202020204" pitchFamily="34" charset="0"/>
              <a:buChar char="•"/>
            </a:pPr>
            <a:r>
              <a:rPr lang="en-US" sz="1600" dirty="0"/>
              <a:t>Wearing right glove</a:t>
            </a:r>
          </a:p>
          <a:p>
            <a:pPr marL="742950" lvl="1" indent="-285750">
              <a:buFont typeface="Arial" panose="020B0604020202020204" pitchFamily="34" charset="0"/>
              <a:buChar char="•"/>
            </a:pPr>
            <a:r>
              <a:rPr lang="en-US" sz="1600" dirty="0"/>
              <a:t>Wearing hard hat</a:t>
            </a:r>
          </a:p>
          <a:p>
            <a:pPr marL="742950" lvl="1" indent="-285750">
              <a:buFont typeface="Arial" panose="020B0604020202020204" pitchFamily="34" charset="0"/>
              <a:buChar char="•"/>
            </a:pPr>
            <a:r>
              <a:rPr lang="en-US" sz="1600" dirty="0"/>
              <a:t>Wearing boots</a:t>
            </a:r>
          </a:p>
          <a:p>
            <a:pPr marL="742950" lvl="1" indent="-285750">
              <a:buFont typeface="Arial" panose="020B0604020202020204" pitchFamily="34" charset="0"/>
              <a:buChar char="•"/>
            </a:pPr>
            <a:r>
              <a:rPr lang="en-US" sz="1600" dirty="0"/>
              <a:t>Wearing safety vest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25664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5552-6C90-8D12-C4FD-7FFBA602450B}"/>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198DB92E-18AD-B258-9262-68DEC0DFE086}"/>
              </a:ext>
            </a:extLst>
          </p:cNvPr>
          <p:cNvSpPr>
            <a:spLocks noGrp="1"/>
          </p:cNvSpPr>
          <p:nvPr>
            <p:ph idx="1"/>
          </p:nvPr>
        </p:nvSpPr>
        <p:spPr/>
        <p:txBody>
          <a:bodyPr/>
          <a:lstStyle/>
          <a:p>
            <a:endParaRPr lang="en-US" dirty="0"/>
          </a:p>
          <a:p>
            <a:r>
              <a:rPr lang="en-US" dirty="0"/>
              <a:t>Review a few exam questions</a:t>
            </a:r>
          </a:p>
          <a:p>
            <a:endParaRPr lang="en-US" dirty="0"/>
          </a:p>
          <a:p>
            <a:r>
              <a:rPr lang="en-US" dirty="0"/>
              <a:t>Example of building an ML application</a:t>
            </a:r>
          </a:p>
          <a:p>
            <a:endParaRPr lang="en-US" dirty="0"/>
          </a:p>
          <a:p>
            <a:r>
              <a:rPr lang="en-US" dirty="0"/>
              <a:t>Transfer learning</a:t>
            </a:r>
          </a:p>
        </p:txBody>
      </p:sp>
    </p:spTree>
    <p:extLst>
      <p:ext uri="{BB962C8B-B14F-4D97-AF65-F5344CB8AC3E}">
        <p14:creationId xmlns:p14="http://schemas.microsoft.com/office/powerpoint/2010/main" val="1950553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552EB-385C-2F4B-E463-10624CD2C71A}"/>
              </a:ext>
            </a:extLst>
          </p:cNvPr>
          <p:cNvSpPr>
            <a:spLocks noGrp="1"/>
          </p:cNvSpPr>
          <p:nvPr>
            <p:ph type="title"/>
          </p:nvPr>
        </p:nvSpPr>
        <p:spPr/>
        <p:txBody>
          <a:bodyPr/>
          <a:lstStyle/>
          <a:p>
            <a:r>
              <a:rPr lang="en-US" dirty="0"/>
              <a:t>Step 5: Collect training data</a:t>
            </a:r>
          </a:p>
        </p:txBody>
      </p:sp>
      <p:sp>
        <p:nvSpPr>
          <p:cNvPr id="3" name="Content Placeholder 2">
            <a:extLst>
              <a:ext uri="{FF2B5EF4-FFF2-40B4-BE49-F238E27FC236}">
                <a16:creationId xmlns:a16="http://schemas.microsoft.com/office/drawing/2014/main" id="{930D06EF-33D1-3194-C8E4-57B639086920}"/>
              </a:ext>
            </a:extLst>
          </p:cNvPr>
          <p:cNvSpPr>
            <a:spLocks noGrp="1"/>
          </p:cNvSpPr>
          <p:nvPr>
            <p:ph idx="1"/>
          </p:nvPr>
        </p:nvSpPr>
        <p:spPr/>
        <p:txBody>
          <a:bodyPr>
            <a:normAutofit lnSpcReduction="10000"/>
          </a:bodyPr>
          <a:lstStyle/>
          <a:p>
            <a:r>
              <a:rPr lang="en-US" dirty="0"/>
              <a:t>Consider combination of existing data (with applicable licenses) and new data</a:t>
            </a:r>
          </a:p>
          <a:p>
            <a:r>
              <a:rPr lang="en-US" dirty="0"/>
              <a:t>Existing</a:t>
            </a:r>
          </a:p>
          <a:p>
            <a:pPr lvl="1"/>
            <a:r>
              <a:rPr lang="en-US" dirty="0">
                <a:hlinkClick r:id="rId2"/>
              </a:rPr>
              <a:t>Papers with code</a:t>
            </a:r>
            <a:endParaRPr lang="en-US" dirty="0"/>
          </a:p>
          <a:p>
            <a:pPr lvl="1"/>
            <a:r>
              <a:rPr lang="en-US" dirty="0"/>
              <a:t>Google for existing papers/datasets, </a:t>
            </a:r>
            <a:r>
              <a:rPr lang="en-US" dirty="0">
                <a:hlinkClick r:id="rId3"/>
              </a:rPr>
              <a:t>e.g. </a:t>
            </a:r>
            <a:endParaRPr lang="en-US" dirty="0"/>
          </a:p>
          <a:p>
            <a:r>
              <a:rPr lang="en-US" dirty="0"/>
              <a:t>Collect own data</a:t>
            </a:r>
          </a:p>
          <a:p>
            <a:pPr lvl="1"/>
            <a:r>
              <a:rPr lang="en-US" dirty="0"/>
              <a:t>similar to collecting test/validation, but not quite as much concern about being representative or reflecting actual use cases</a:t>
            </a:r>
          </a:p>
          <a:p>
            <a:pPr lvl="1"/>
            <a:r>
              <a:rPr lang="en-US" dirty="0"/>
              <a:t>E.g., could ask job sites to send photos of workers wearing and not wearing PPE (on purpose, briefly) while in natural poses</a:t>
            </a:r>
          </a:p>
          <a:p>
            <a:pPr marL="457200" lvl="1" indent="0">
              <a:buNone/>
            </a:pPr>
            <a:endParaRPr lang="en-US" dirty="0"/>
          </a:p>
        </p:txBody>
      </p:sp>
    </p:spTree>
    <p:extLst>
      <p:ext uri="{BB962C8B-B14F-4D97-AF65-F5344CB8AC3E}">
        <p14:creationId xmlns:p14="http://schemas.microsoft.com/office/powerpoint/2010/main" val="2312518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C482-1D91-42C2-796D-A237C72FEB33}"/>
              </a:ext>
            </a:extLst>
          </p:cNvPr>
          <p:cNvSpPr>
            <a:spLocks noGrp="1"/>
          </p:cNvSpPr>
          <p:nvPr>
            <p:ph type="title"/>
          </p:nvPr>
        </p:nvSpPr>
        <p:spPr/>
        <p:txBody>
          <a:bodyPr/>
          <a:lstStyle/>
          <a:p>
            <a:r>
              <a:rPr lang="en-US" dirty="0"/>
              <a:t>Step 6: Develop model</a:t>
            </a:r>
          </a:p>
        </p:txBody>
      </p:sp>
      <p:sp>
        <p:nvSpPr>
          <p:cNvPr id="3" name="Content Placeholder 2">
            <a:extLst>
              <a:ext uri="{FF2B5EF4-FFF2-40B4-BE49-F238E27FC236}">
                <a16:creationId xmlns:a16="http://schemas.microsoft.com/office/drawing/2014/main" id="{C2921D42-7F04-3392-8731-88808BBF1DCE}"/>
              </a:ext>
            </a:extLst>
          </p:cNvPr>
          <p:cNvSpPr>
            <a:spLocks noGrp="1"/>
          </p:cNvSpPr>
          <p:nvPr>
            <p:ph idx="1"/>
          </p:nvPr>
        </p:nvSpPr>
        <p:spPr>
          <a:xfrm>
            <a:off x="609600" y="1147864"/>
            <a:ext cx="4724400" cy="5135563"/>
          </a:xfrm>
        </p:spPr>
        <p:txBody>
          <a:bodyPr/>
          <a:lstStyle/>
          <a:p>
            <a:r>
              <a:rPr lang="en-US" dirty="0"/>
              <a:t>Whenever possible, start with a pretrained model</a:t>
            </a:r>
          </a:p>
          <a:p>
            <a:endParaRPr lang="en-US" dirty="0"/>
          </a:p>
          <a:p>
            <a:r>
              <a:rPr lang="en-US" dirty="0"/>
              <a:t>Alternatively, you could use unsupervised pretraining to initialize your model (e.g. Masked Autoencoder)</a:t>
            </a:r>
          </a:p>
        </p:txBody>
      </p:sp>
      <p:pic>
        <p:nvPicPr>
          <p:cNvPr id="5" name="Picture 4">
            <a:extLst>
              <a:ext uri="{FF2B5EF4-FFF2-40B4-BE49-F238E27FC236}">
                <a16:creationId xmlns:a16="http://schemas.microsoft.com/office/drawing/2014/main" id="{39BA614E-326D-8CA5-8F59-08E5CB57C06A}"/>
              </a:ext>
            </a:extLst>
          </p:cNvPr>
          <p:cNvPicPr>
            <a:picLocks noChangeAspect="1"/>
          </p:cNvPicPr>
          <p:nvPr/>
        </p:nvPicPr>
        <p:blipFill>
          <a:blip r:embed="rId2"/>
          <a:stretch>
            <a:fillRect/>
          </a:stretch>
        </p:blipFill>
        <p:spPr>
          <a:xfrm>
            <a:off x="5486400" y="1143000"/>
            <a:ext cx="6380017" cy="5135563"/>
          </a:xfrm>
          <a:prstGeom prst="rect">
            <a:avLst/>
          </a:prstGeom>
        </p:spPr>
      </p:pic>
      <p:sp>
        <p:nvSpPr>
          <p:cNvPr id="6" name="TextBox 5">
            <a:extLst>
              <a:ext uri="{FF2B5EF4-FFF2-40B4-BE49-F238E27FC236}">
                <a16:creationId xmlns:a16="http://schemas.microsoft.com/office/drawing/2014/main" id="{E211B5F3-F99F-5E64-28E7-AC4CD50D2A42}"/>
              </a:ext>
            </a:extLst>
          </p:cNvPr>
          <p:cNvSpPr txBox="1"/>
          <p:nvPr/>
        </p:nvSpPr>
        <p:spPr>
          <a:xfrm>
            <a:off x="7467600" y="773668"/>
            <a:ext cx="1890261" cy="369332"/>
          </a:xfrm>
          <a:prstGeom prst="rect">
            <a:avLst/>
          </a:prstGeom>
          <a:noFill/>
        </p:spPr>
        <p:txBody>
          <a:bodyPr wrap="none" rtlCol="0">
            <a:spAutoFit/>
          </a:bodyPr>
          <a:lstStyle/>
          <a:p>
            <a:r>
              <a:rPr lang="en-US" dirty="0"/>
              <a:t>(from Chat GPT)</a:t>
            </a:r>
          </a:p>
        </p:txBody>
      </p:sp>
      <p:sp>
        <p:nvSpPr>
          <p:cNvPr id="8" name="TextBox 7">
            <a:extLst>
              <a:ext uri="{FF2B5EF4-FFF2-40B4-BE49-F238E27FC236}">
                <a16:creationId xmlns:a16="http://schemas.microsoft.com/office/drawing/2014/main" id="{1A12FEDC-A699-DF55-DD93-BEA383DE49DA}"/>
              </a:ext>
            </a:extLst>
          </p:cNvPr>
          <p:cNvSpPr txBox="1"/>
          <p:nvPr/>
        </p:nvSpPr>
        <p:spPr>
          <a:xfrm>
            <a:off x="6477000" y="6322497"/>
            <a:ext cx="6093724" cy="369332"/>
          </a:xfrm>
          <a:prstGeom prst="rect">
            <a:avLst/>
          </a:prstGeom>
          <a:noFill/>
        </p:spPr>
        <p:txBody>
          <a:bodyPr wrap="square">
            <a:spAutoFit/>
          </a:bodyPr>
          <a:lstStyle/>
          <a:p>
            <a:r>
              <a:rPr lang="en-US" dirty="0">
                <a:hlinkClick r:id="rId3"/>
              </a:rPr>
              <a:t>https://huggingface.co/models</a:t>
            </a:r>
            <a:r>
              <a:rPr lang="en-US" dirty="0"/>
              <a:t> </a:t>
            </a:r>
          </a:p>
        </p:txBody>
      </p:sp>
    </p:spTree>
    <p:extLst>
      <p:ext uri="{BB962C8B-B14F-4D97-AF65-F5344CB8AC3E}">
        <p14:creationId xmlns:p14="http://schemas.microsoft.com/office/powerpoint/2010/main" val="340906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C482-1D91-42C2-796D-A237C72FEB33}"/>
              </a:ext>
            </a:extLst>
          </p:cNvPr>
          <p:cNvSpPr>
            <a:spLocks noGrp="1"/>
          </p:cNvSpPr>
          <p:nvPr>
            <p:ph type="title"/>
          </p:nvPr>
        </p:nvSpPr>
        <p:spPr/>
        <p:txBody>
          <a:bodyPr/>
          <a:lstStyle/>
          <a:p>
            <a:r>
              <a:rPr lang="en-US" dirty="0"/>
              <a:t>Step 6a: Develop model: establish baselines</a:t>
            </a:r>
          </a:p>
        </p:txBody>
      </p:sp>
      <p:sp>
        <p:nvSpPr>
          <p:cNvPr id="3" name="Content Placeholder 2">
            <a:extLst>
              <a:ext uri="{FF2B5EF4-FFF2-40B4-BE49-F238E27FC236}">
                <a16:creationId xmlns:a16="http://schemas.microsoft.com/office/drawing/2014/main" id="{C2921D42-7F04-3392-8731-88808BBF1DCE}"/>
              </a:ext>
            </a:extLst>
          </p:cNvPr>
          <p:cNvSpPr>
            <a:spLocks noGrp="1"/>
          </p:cNvSpPr>
          <p:nvPr>
            <p:ph idx="1"/>
          </p:nvPr>
        </p:nvSpPr>
        <p:spPr>
          <a:xfrm>
            <a:off x="609600" y="990600"/>
            <a:ext cx="8610600" cy="5135563"/>
          </a:xfrm>
        </p:spPr>
        <p:txBody>
          <a:bodyPr>
            <a:normAutofit/>
          </a:bodyPr>
          <a:lstStyle/>
          <a:p>
            <a:r>
              <a:rPr lang="en-US" dirty="0"/>
              <a:t>Run the model as-is on your validation data and measure human detection performance</a:t>
            </a:r>
          </a:p>
          <a:p>
            <a:endParaRPr lang="en-US" dirty="0"/>
          </a:p>
          <a:p>
            <a:r>
              <a:rPr lang="en-US" dirty="0"/>
              <a:t>Train a linear probe for classifying PPE item presence and measure all performance metrics</a:t>
            </a:r>
          </a:p>
          <a:p>
            <a:endParaRPr lang="en-US" dirty="0"/>
          </a:p>
          <a:p>
            <a:r>
              <a:rPr lang="en-US" dirty="0"/>
              <a:t>Manually validate your evaluation code by displaying images and detections and checking against metrics</a:t>
            </a:r>
          </a:p>
        </p:txBody>
      </p:sp>
    </p:spTree>
    <p:extLst>
      <p:ext uri="{BB962C8B-B14F-4D97-AF65-F5344CB8AC3E}">
        <p14:creationId xmlns:p14="http://schemas.microsoft.com/office/powerpoint/2010/main" val="486929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C482-1D91-42C2-796D-A237C72FEB33}"/>
              </a:ext>
            </a:extLst>
          </p:cNvPr>
          <p:cNvSpPr>
            <a:spLocks noGrp="1"/>
          </p:cNvSpPr>
          <p:nvPr>
            <p:ph type="title"/>
          </p:nvPr>
        </p:nvSpPr>
        <p:spPr/>
        <p:txBody>
          <a:bodyPr/>
          <a:lstStyle/>
          <a:p>
            <a:r>
              <a:rPr lang="en-US" dirty="0"/>
              <a:t>Step 6b: Develop model: refine model</a:t>
            </a:r>
          </a:p>
        </p:txBody>
      </p:sp>
      <p:sp>
        <p:nvSpPr>
          <p:cNvPr id="3" name="Content Placeholder 2">
            <a:extLst>
              <a:ext uri="{FF2B5EF4-FFF2-40B4-BE49-F238E27FC236}">
                <a16:creationId xmlns:a16="http://schemas.microsoft.com/office/drawing/2014/main" id="{C2921D42-7F04-3392-8731-88808BBF1DCE}"/>
              </a:ext>
            </a:extLst>
          </p:cNvPr>
          <p:cNvSpPr>
            <a:spLocks noGrp="1"/>
          </p:cNvSpPr>
          <p:nvPr>
            <p:ph idx="1"/>
          </p:nvPr>
        </p:nvSpPr>
        <p:spPr>
          <a:xfrm>
            <a:off x="609600" y="990600"/>
            <a:ext cx="4724400" cy="5715000"/>
          </a:xfrm>
        </p:spPr>
        <p:txBody>
          <a:bodyPr>
            <a:normAutofit fontScale="85000" lnSpcReduction="10000"/>
          </a:bodyPr>
          <a:lstStyle/>
          <a:p>
            <a:r>
              <a:rPr lang="en-US" dirty="0"/>
              <a:t>Fine-tune the model on your data</a:t>
            </a:r>
          </a:p>
          <a:p>
            <a:r>
              <a:rPr lang="en-US" dirty="0"/>
              <a:t>Train using mix of existing and application-specific data</a:t>
            </a:r>
          </a:p>
          <a:p>
            <a:pPr lvl="1"/>
            <a:r>
              <a:rPr lang="en-US" dirty="0"/>
              <a:t>Apply only the losses that are applicable (e.g. detection or pose only for some datasets)</a:t>
            </a:r>
          </a:p>
          <a:p>
            <a:r>
              <a:rPr lang="en-US" dirty="0"/>
              <a:t>Use tools like </a:t>
            </a:r>
            <a:r>
              <a:rPr lang="en-US" dirty="0" err="1"/>
              <a:t>TensorBoard</a:t>
            </a:r>
            <a:r>
              <a:rPr lang="en-US" dirty="0"/>
              <a:t> or Weights and Biases to monitor training and compare results</a:t>
            </a:r>
          </a:p>
          <a:p>
            <a:pPr lvl="1"/>
            <a:r>
              <a:rPr lang="en-US" dirty="0"/>
              <a:t>Always plot validation and training loss, and measure validation performance at training milestones</a:t>
            </a:r>
          </a:p>
        </p:txBody>
      </p:sp>
      <p:pic>
        <p:nvPicPr>
          <p:cNvPr id="6" name="Picture 5">
            <a:extLst>
              <a:ext uri="{FF2B5EF4-FFF2-40B4-BE49-F238E27FC236}">
                <a16:creationId xmlns:a16="http://schemas.microsoft.com/office/drawing/2014/main" id="{8BD0B6FA-8EBF-676F-60EA-1E46E56A4064}"/>
              </a:ext>
            </a:extLst>
          </p:cNvPr>
          <p:cNvPicPr>
            <a:picLocks noChangeAspect="1"/>
          </p:cNvPicPr>
          <p:nvPr/>
        </p:nvPicPr>
        <p:blipFill>
          <a:blip r:embed="rId2"/>
          <a:stretch>
            <a:fillRect/>
          </a:stretch>
        </p:blipFill>
        <p:spPr>
          <a:xfrm>
            <a:off x="5342467" y="3436961"/>
            <a:ext cx="6778400" cy="2997760"/>
          </a:xfrm>
          <a:prstGeom prst="rect">
            <a:avLst/>
          </a:prstGeom>
        </p:spPr>
      </p:pic>
      <p:pic>
        <p:nvPicPr>
          <p:cNvPr id="6146" name="Picture 2" descr="Multi-head model (left) and singlehead model (right). In the multi-head...  | Download Scientific Diagram">
            <a:extLst>
              <a:ext uri="{FF2B5EF4-FFF2-40B4-BE49-F238E27FC236}">
                <a16:creationId xmlns:a16="http://schemas.microsoft.com/office/drawing/2014/main" id="{299AF966-AB46-D913-A855-91C15D0B4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217" y="1207413"/>
            <a:ext cx="4914900" cy="1914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8A8BA-0130-9AC6-7A13-4FB987BEFFD0}"/>
              </a:ext>
            </a:extLst>
          </p:cNvPr>
          <p:cNvSpPr txBox="1"/>
          <p:nvPr/>
        </p:nvSpPr>
        <p:spPr>
          <a:xfrm>
            <a:off x="10733963" y="3045557"/>
            <a:ext cx="423514" cy="307777"/>
          </a:xfrm>
          <a:prstGeom prst="rect">
            <a:avLst/>
          </a:prstGeom>
          <a:noFill/>
        </p:spPr>
        <p:txBody>
          <a:bodyPr wrap="none" rtlCol="0">
            <a:spAutoFit/>
          </a:bodyPr>
          <a:lstStyle/>
          <a:p>
            <a:r>
              <a:rPr lang="en-US" sz="1400" dirty="0" err="1">
                <a:solidFill>
                  <a:schemeClr val="bg1">
                    <a:lumMod val="50000"/>
                  </a:schemeClr>
                </a:solidFill>
                <a:hlinkClick r:id="rId4">
                  <a:extLst>
                    <a:ext uri="{A12FA001-AC4F-418D-AE19-62706E023703}">
                      <ahyp:hlinkClr xmlns:ahyp="http://schemas.microsoft.com/office/drawing/2018/hyperlinkcolor" val="tx"/>
                    </a:ext>
                  </a:extLst>
                </a:hlinkClick>
              </a:rPr>
              <a:t>src</a:t>
            </a:r>
            <a:endParaRPr lang="en-US" sz="1400" dirty="0">
              <a:solidFill>
                <a:schemeClr val="bg1">
                  <a:lumMod val="50000"/>
                </a:schemeClr>
              </a:solidFill>
            </a:endParaRPr>
          </a:p>
        </p:txBody>
      </p:sp>
      <p:sp>
        <p:nvSpPr>
          <p:cNvPr id="9" name="TextBox 8">
            <a:extLst>
              <a:ext uri="{FF2B5EF4-FFF2-40B4-BE49-F238E27FC236}">
                <a16:creationId xmlns:a16="http://schemas.microsoft.com/office/drawing/2014/main" id="{56618961-F792-DA99-6BF0-B1C8462CA5E1}"/>
              </a:ext>
            </a:extLst>
          </p:cNvPr>
          <p:cNvSpPr txBox="1"/>
          <p:nvPr/>
        </p:nvSpPr>
        <p:spPr>
          <a:xfrm>
            <a:off x="6250333" y="6496739"/>
            <a:ext cx="6093724" cy="369332"/>
          </a:xfrm>
          <a:prstGeom prst="rect">
            <a:avLst/>
          </a:prstGeom>
          <a:noFill/>
        </p:spPr>
        <p:txBody>
          <a:bodyPr wrap="square">
            <a:spAutoFit/>
          </a:bodyPr>
          <a:lstStyle/>
          <a:p>
            <a:r>
              <a:rPr lang="en-US" dirty="0">
                <a:hlinkClick r:id="rId5"/>
              </a:rPr>
              <a:t>https://huggingface.co/autotrain</a:t>
            </a:r>
            <a:r>
              <a:rPr lang="en-US" dirty="0"/>
              <a:t> </a:t>
            </a:r>
          </a:p>
        </p:txBody>
      </p:sp>
    </p:spTree>
    <p:extLst>
      <p:ext uri="{BB962C8B-B14F-4D97-AF65-F5344CB8AC3E}">
        <p14:creationId xmlns:p14="http://schemas.microsoft.com/office/powerpoint/2010/main" val="1588663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A8EB-9654-9C96-AD72-4D05AE89263C}"/>
              </a:ext>
            </a:extLst>
          </p:cNvPr>
          <p:cNvSpPr>
            <a:spLocks noGrp="1"/>
          </p:cNvSpPr>
          <p:nvPr>
            <p:ph type="title"/>
          </p:nvPr>
        </p:nvSpPr>
        <p:spPr/>
        <p:txBody>
          <a:bodyPr/>
          <a:lstStyle/>
          <a:p>
            <a:r>
              <a:rPr lang="en-US" dirty="0"/>
              <a:t>Step 7: Evaluate on test set</a:t>
            </a:r>
          </a:p>
        </p:txBody>
      </p:sp>
      <p:sp>
        <p:nvSpPr>
          <p:cNvPr id="3" name="Content Placeholder 2">
            <a:extLst>
              <a:ext uri="{FF2B5EF4-FFF2-40B4-BE49-F238E27FC236}">
                <a16:creationId xmlns:a16="http://schemas.microsoft.com/office/drawing/2014/main" id="{58D935D5-894A-7390-2EB1-007CF5F0E66B}"/>
              </a:ext>
            </a:extLst>
          </p:cNvPr>
          <p:cNvSpPr>
            <a:spLocks noGrp="1"/>
          </p:cNvSpPr>
          <p:nvPr>
            <p:ph idx="1"/>
          </p:nvPr>
        </p:nvSpPr>
        <p:spPr/>
        <p:txBody>
          <a:bodyPr/>
          <a:lstStyle/>
          <a:p>
            <a:r>
              <a:rPr lang="en-US" dirty="0"/>
              <a:t>Measure performance metrics and characterize when it works and doesn’t</a:t>
            </a:r>
          </a:p>
          <a:p>
            <a:pPr lvl="1"/>
            <a:r>
              <a:rPr lang="en-US" dirty="0"/>
              <a:t>As function of occlusion, person size, camera viewpoint, </a:t>
            </a:r>
            <a:r>
              <a:rPr lang="en-US" dirty="0" err="1"/>
              <a:t>etc</a:t>
            </a:r>
            <a:endParaRPr lang="en-US" dirty="0"/>
          </a:p>
        </p:txBody>
      </p:sp>
    </p:spTree>
    <p:extLst>
      <p:ext uri="{BB962C8B-B14F-4D97-AF65-F5344CB8AC3E}">
        <p14:creationId xmlns:p14="http://schemas.microsoft.com/office/powerpoint/2010/main" val="202094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9BCE-5EE6-02A5-4196-8B21E6182F93}"/>
              </a:ext>
            </a:extLst>
          </p:cNvPr>
          <p:cNvSpPr>
            <a:spLocks noGrp="1"/>
          </p:cNvSpPr>
          <p:nvPr>
            <p:ph type="title"/>
          </p:nvPr>
        </p:nvSpPr>
        <p:spPr/>
        <p:txBody>
          <a:bodyPr/>
          <a:lstStyle/>
          <a:p>
            <a:r>
              <a:rPr lang="en-US" dirty="0"/>
              <a:t>Step 8: Integrate into application</a:t>
            </a:r>
          </a:p>
        </p:txBody>
      </p:sp>
      <p:sp>
        <p:nvSpPr>
          <p:cNvPr id="3" name="Content Placeholder 2">
            <a:extLst>
              <a:ext uri="{FF2B5EF4-FFF2-40B4-BE49-F238E27FC236}">
                <a16:creationId xmlns:a16="http://schemas.microsoft.com/office/drawing/2014/main" id="{2C297521-ED2C-E0C9-2DF7-0FC58E8A5C4C}"/>
              </a:ext>
            </a:extLst>
          </p:cNvPr>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Beta test in complete workflows</a:t>
            </a:r>
          </a:p>
          <a:p>
            <a:pPr>
              <a:buFont typeface="Arial" panose="020B0604020202020204" pitchFamily="34" charset="0"/>
              <a:buChar char="•"/>
            </a:pPr>
            <a:endParaRPr lang="en-US" dirty="0"/>
          </a:p>
          <a:p>
            <a:pPr>
              <a:buFont typeface="Arial" panose="020B0604020202020204" pitchFamily="34" charset="0"/>
              <a:buChar char="•"/>
            </a:pPr>
            <a:r>
              <a:rPr lang="en-US" dirty="0"/>
              <a:t>Write guides for when it works and doesn’t</a:t>
            </a:r>
          </a:p>
          <a:p>
            <a:pPr>
              <a:buFont typeface="Arial" panose="020B0604020202020204" pitchFamily="34" charset="0"/>
              <a:buChar char="•"/>
            </a:pPr>
            <a:endParaRPr lang="en-US" dirty="0"/>
          </a:p>
          <a:p>
            <a:pPr>
              <a:buFont typeface="Arial" panose="020B0604020202020204" pitchFamily="34" charset="0"/>
              <a:buChar char="•"/>
            </a:pPr>
            <a:r>
              <a:rPr lang="en-US" dirty="0"/>
              <a:t>Improve efficiency, refine approach</a:t>
            </a:r>
          </a:p>
        </p:txBody>
      </p:sp>
    </p:spTree>
    <p:extLst>
      <p:ext uri="{BB962C8B-B14F-4D97-AF65-F5344CB8AC3E}">
        <p14:creationId xmlns:p14="http://schemas.microsoft.com/office/powerpoint/2010/main" val="1317350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A080-9AE3-5534-6CF8-5B92925EC679}"/>
              </a:ext>
            </a:extLst>
          </p:cNvPr>
          <p:cNvSpPr>
            <a:spLocks noGrp="1"/>
          </p:cNvSpPr>
          <p:nvPr>
            <p:ph type="title"/>
          </p:nvPr>
        </p:nvSpPr>
        <p:spPr/>
        <p:txBody>
          <a:bodyPr/>
          <a:lstStyle/>
          <a:p>
            <a:r>
              <a:rPr lang="en-US" dirty="0"/>
              <a:t>Summary of how to build a new ML application</a:t>
            </a:r>
          </a:p>
        </p:txBody>
      </p:sp>
      <p:sp>
        <p:nvSpPr>
          <p:cNvPr id="3" name="Content Placeholder 2">
            <a:extLst>
              <a:ext uri="{FF2B5EF4-FFF2-40B4-BE49-F238E27FC236}">
                <a16:creationId xmlns:a16="http://schemas.microsoft.com/office/drawing/2014/main" id="{D1FC347A-EEA3-2ACC-6107-A6D8A3862423}"/>
              </a:ext>
            </a:extLst>
          </p:cNvPr>
          <p:cNvSpPr>
            <a:spLocks noGrp="1"/>
          </p:cNvSpPr>
          <p:nvPr>
            <p:ph idx="1"/>
          </p:nvPr>
        </p:nvSpPr>
        <p:spPr>
          <a:xfrm>
            <a:off x="609600" y="990600"/>
            <a:ext cx="10972800" cy="5715000"/>
          </a:xfrm>
        </p:spPr>
        <p:txBody>
          <a:bodyPr>
            <a:normAutofit fontScale="62500" lnSpcReduction="20000"/>
          </a:bodyPr>
          <a:lstStyle/>
          <a:p>
            <a:pPr marL="514350" indent="-514350">
              <a:buFont typeface="+mj-lt"/>
              <a:buAutoNum type="arabicPeriod"/>
            </a:pPr>
            <a:r>
              <a:rPr lang="en-US" dirty="0"/>
              <a:t>Identify problem and general approach to solution</a:t>
            </a:r>
          </a:p>
          <a:p>
            <a:pPr marL="914400" lvl="1" indent="-514350"/>
            <a:r>
              <a:rPr lang="en-US" dirty="0"/>
              <a:t>This also involves thinking ahead to metrics, available models, data, and more, to ensure viability</a:t>
            </a:r>
          </a:p>
          <a:p>
            <a:pPr marL="514350" indent="-514350">
              <a:buFont typeface="+mj-lt"/>
              <a:buAutoNum type="arabicPeriod"/>
            </a:pPr>
            <a:r>
              <a:rPr lang="en-US" dirty="0"/>
              <a:t>Specify success metrics</a:t>
            </a:r>
          </a:p>
          <a:p>
            <a:pPr marL="914400" lvl="1" indent="-514350"/>
            <a:r>
              <a:rPr lang="en-US" dirty="0"/>
              <a:t>Check with product managers and/or users to ensure these metrics reflect important performance characteristics</a:t>
            </a:r>
          </a:p>
          <a:p>
            <a:pPr marL="914400" lvl="1" indent="-514350"/>
            <a:r>
              <a:rPr lang="en-US" dirty="0"/>
              <a:t>Often, the metrics can’t be optimized directly</a:t>
            </a:r>
          </a:p>
          <a:p>
            <a:pPr marL="514350" indent="-514350">
              <a:buFont typeface="+mj-lt"/>
              <a:buAutoNum type="arabicPeriod"/>
            </a:pPr>
            <a:r>
              <a:rPr lang="en-US" dirty="0"/>
              <a:t>Create evaluation sets</a:t>
            </a:r>
          </a:p>
          <a:p>
            <a:pPr marL="914400" lvl="1" indent="-514350"/>
            <a:r>
              <a:rPr lang="en-US" dirty="0"/>
              <a:t>Achieving targets for success metrics on these sets should indicate high likelihood of application success</a:t>
            </a:r>
          </a:p>
          <a:p>
            <a:pPr marL="514350" indent="-514350">
              <a:buFont typeface="+mj-lt"/>
              <a:buAutoNum type="arabicPeriod"/>
            </a:pPr>
            <a:r>
              <a:rPr lang="en-US" dirty="0"/>
              <a:t>Select model, objectives, and other design details</a:t>
            </a:r>
          </a:p>
          <a:p>
            <a:pPr marL="914400" lvl="1" indent="-514350"/>
            <a:r>
              <a:rPr lang="en-US" dirty="0"/>
              <a:t>Usually this involves finding an analogous approach that has been successful</a:t>
            </a:r>
          </a:p>
          <a:p>
            <a:pPr marL="514350" indent="-514350">
              <a:buFont typeface="+mj-lt"/>
              <a:buAutoNum type="arabicPeriod"/>
            </a:pPr>
            <a:r>
              <a:rPr lang="en-US" dirty="0"/>
              <a:t>Collect data for training</a:t>
            </a:r>
          </a:p>
          <a:p>
            <a:pPr marL="914400" lvl="1" indent="-514350"/>
            <a:r>
              <a:rPr lang="en-US" dirty="0"/>
              <a:t>Custom data and labeling is expensive and time-consuming, so exploit available data sources where available, and as allowed by license terms</a:t>
            </a:r>
          </a:p>
          <a:p>
            <a:pPr marL="514350" indent="-514350">
              <a:buFont typeface="+mj-lt"/>
              <a:buAutoNum type="arabicPeriod"/>
            </a:pPr>
            <a:r>
              <a:rPr lang="en-US" dirty="0"/>
              <a:t>Develop model, starting with baselines and simple approaches</a:t>
            </a:r>
          </a:p>
          <a:p>
            <a:pPr marL="914400" lvl="1" indent="-514350"/>
            <a:r>
              <a:rPr lang="en-US" dirty="0"/>
              <a:t>Starting simple is critical so that it is easier to debug and validate changes</a:t>
            </a:r>
          </a:p>
          <a:p>
            <a:pPr marL="514350" indent="-514350">
              <a:buFont typeface="+mj-lt"/>
              <a:buAutoNum type="arabicPeriod"/>
            </a:pPr>
            <a:r>
              <a:rPr lang="en-US" dirty="0"/>
              <a:t>Evaluate on your test set</a:t>
            </a:r>
          </a:p>
          <a:p>
            <a:pPr marL="914400" lvl="1" indent="-514350"/>
            <a:r>
              <a:rPr lang="en-US" dirty="0"/>
              <a:t>It’s not just about the performance number, but about predictability and effectiveness within the application</a:t>
            </a:r>
          </a:p>
          <a:p>
            <a:pPr marL="514350" indent="-514350">
              <a:buFont typeface="+mj-lt"/>
              <a:buAutoNum type="arabicPeriod"/>
            </a:pPr>
            <a:r>
              <a:rPr lang="en-US" dirty="0"/>
              <a:t>Integrate into the application</a:t>
            </a:r>
          </a:p>
          <a:p>
            <a:pPr marL="914400" lvl="1" indent="-514350"/>
            <a:r>
              <a:rPr lang="en-US" dirty="0"/>
              <a:t>This requires a lot of work and testing</a:t>
            </a:r>
          </a:p>
          <a:p>
            <a:pPr marL="514350" indent="-514350">
              <a:buFont typeface="+mj-lt"/>
              <a:buAutoNum type="arabicPeriod"/>
            </a:pPr>
            <a:endParaRPr lang="en-US" dirty="0"/>
          </a:p>
          <a:p>
            <a:pPr marL="514350" indent="-514350"/>
            <a:endParaRPr lang="en-US" dirty="0"/>
          </a:p>
          <a:p>
            <a:pPr marL="914400" lvl="1" indent="-514350"/>
            <a:endParaRPr lang="en-US" dirty="0"/>
          </a:p>
        </p:txBody>
      </p:sp>
    </p:spTree>
    <p:extLst>
      <p:ext uri="{BB962C8B-B14F-4D97-AF65-F5344CB8AC3E}">
        <p14:creationId xmlns:p14="http://schemas.microsoft.com/office/powerpoint/2010/main" val="13123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7921-AD51-DF0F-082A-0A0F3AC5170D}"/>
              </a:ext>
            </a:extLst>
          </p:cNvPr>
          <p:cNvSpPr>
            <a:spLocks noGrp="1"/>
          </p:cNvSpPr>
          <p:nvPr>
            <p:ph type="title"/>
          </p:nvPr>
        </p:nvSpPr>
        <p:spPr/>
        <p:txBody>
          <a:bodyPr/>
          <a:lstStyle/>
          <a:p>
            <a:r>
              <a:rPr lang="en-US" dirty="0"/>
              <a:t>2 minute break</a:t>
            </a:r>
          </a:p>
        </p:txBody>
      </p:sp>
      <p:sp>
        <p:nvSpPr>
          <p:cNvPr id="3" name="Content Placeholder 2">
            <a:extLst>
              <a:ext uri="{FF2B5EF4-FFF2-40B4-BE49-F238E27FC236}">
                <a16:creationId xmlns:a16="http://schemas.microsoft.com/office/drawing/2014/main" id="{1057660D-B7DA-FB2A-9DEE-4BDD60A455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36911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9D4B-E675-6C66-5863-1E234A9C155D}"/>
              </a:ext>
            </a:extLst>
          </p:cNvPr>
          <p:cNvSpPr>
            <a:spLocks noGrp="1"/>
          </p:cNvSpPr>
          <p:nvPr>
            <p:ph type="title"/>
          </p:nvPr>
        </p:nvSpPr>
        <p:spPr>
          <a:xfrm>
            <a:off x="609600" y="2971800"/>
            <a:ext cx="10972800" cy="914400"/>
          </a:xfrm>
        </p:spPr>
        <p:txBody>
          <a:bodyPr>
            <a:normAutofit fontScale="90000"/>
          </a:bodyPr>
          <a:lstStyle/>
          <a:p>
            <a:r>
              <a:rPr lang="en-US" dirty="0"/>
              <a:t>Thank you to Yuxiong Wang for following slides on domain adaptation and transfer learning!</a:t>
            </a:r>
          </a:p>
        </p:txBody>
      </p:sp>
    </p:spTree>
    <p:extLst>
      <p:ext uri="{BB962C8B-B14F-4D97-AF65-F5344CB8AC3E}">
        <p14:creationId xmlns:p14="http://schemas.microsoft.com/office/powerpoint/2010/main" val="3808551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09BB-34F3-8DE1-379E-6CCC7D8A9D05}"/>
              </a:ext>
            </a:extLst>
          </p:cNvPr>
          <p:cNvSpPr>
            <a:spLocks noGrp="1"/>
          </p:cNvSpPr>
          <p:nvPr>
            <p:ph type="title"/>
          </p:nvPr>
        </p:nvSpPr>
        <p:spPr/>
        <p:txBody>
          <a:bodyPr>
            <a:normAutofit/>
          </a:bodyPr>
          <a:lstStyle/>
          <a:p>
            <a:r>
              <a:rPr lang="en-US" sz="3600" dirty="0"/>
              <a:t>Challenge for Machine Learning Models</a:t>
            </a:r>
          </a:p>
        </p:txBody>
      </p:sp>
      <p:sp>
        <p:nvSpPr>
          <p:cNvPr id="3" name="Content Placeholder 2">
            <a:extLst>
              <a:ext uri="{FF2B5EF4-FFF2-40B4-BE49-F238E27FC236}">
                <a16:creationId xmlns:a16="http://schemas.microsoft.com/office/drawing/2014/main" id="{949D19FC-112B-FB32-3435-131D9CE33CA5}"/>
              </a:ext>
            </a:extLst>
          </p:cNvPr>
          <p:cNvSpPr>
            <a:spLocks noGrp="1"/>
          </p:cNvSpPr>
          <p:nvPr>
            <p:ph idx="1"/>
          </p:nvPr>
        </p:nvSpPr>
        <p:spPr/>
        <p:txBody>
          <a:bodyPr/>
          <a:lstStyle/>
          <a:p>
            <a:r>
              <a:rPr lang="en-US" dirty="0"/>
              <a:t>Development and real-world application may face different scenarios</a:t>
            </a:r>
          </a:p>
          <a:p>
            <a:endParaRPr lang="en-US" dirty="0"/>
          </a:p>
          <a:p>
            <a:r>
              <a:rPr lang="en-US" dirty="0"/>
              <a:t>Limiting model performance and reliability</a:t>
            </a:r>
          </a:p>
        </p:txBody>
      </p:sp>
      <p:sp>
        <p:nvSpPr>
          <p:cNvPr id="4" name="Slide Number Placeholder 3">
            <a:extLst>
              <a:ext uri="{FF2B5EF4-FFF2-40B4-BE49-F238E27FC236}">
                <a16:creationId xmlns:a16="http://schemas.microsoft.com/office/drawing/2014/main" id="{D2B7D0F4-B228-B9FA-824D-DD71353B03EE}"/>
              </a:ext>
            </a:extLst>
          </p:cNvPr>
          <p:cNvSpPr>
            <a:spLocks noGrp="1"/>
          </p:cNvSpPr>
          <p:nvPr>
            <p:ph type="sldNum" sz="quarter" idx="12"/>
          </p:nvPr>
        </p:nvSpPr>
        <p:spPr/>
        <p:txBody>
          <a:bodyPr/>
          <a:lstStyle/>
          <a:p>
            <a:fld id="{16C8504D-E4B9-BC4C-91F1-C11D1D4D9095}" type="slidenum">
              <a:rPr lang="en-US" smtClean="0"/>
              <a:t>29</a:t>
            </a:fld>
            <a:endParaRPr lang="en-US"/>
          </a:p>
        </p:txBody>
      </p:sp>
      <p:grpSp>
        <p:nvGrpSpPr>
          <p:cNvPr id="25" name="Group 24">
            <a:extLst>
              <a:ext uri="{FF2B5EF4-FFF2-40B4-BE49-F238E27FC236}">
                <a16:creationId xmlns:a16="http://schemas.microsoft.com/office/drawing/2014/main" id="{DEC671F0-3F4C-FA54-5F40-291058E58F66}"/>
              </a:ext>
            </a:extLst>
          </p:cNvPr>
          <p:cNvGrpSpPr/>
          <p:nvPr/>
        </p:nvGrpSpPr>
        <p:grpSpPr>
          <a:xfrm>
            <a:off x="1066800" y="3657600"/>
            <a:ext cx="10058400" cy="2560320"/>
            <a:chOff x="0" y="3657600"/>
            <a:chExt cx="10058400" cy="2560320"/>
          </a:xfrm>
        </p:grpSpPr>
        <p:pic>
          <p:nvPicPr>
            <p:cNvPr id="6" name="Graphic 5" descr="Images outline">
              <a:extLst>
                <a:ext uri="{FF2B5EF4-FFF2-40B4-BE49-F238E27FC236}">
                  <a16:creationId xmlns:a16="http://schemas.microsoft.com/office/drawing/2014/main" id="{A78773C0-1273-364A-CFC6-AC0B4251B3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657600"/>
              <a:ext cx="1828800" cy="1828800"/>
            </a:xfrm>
            <a:prstGeom prst="rect">
              <a:avLst/>
            </a:prstGeom>
          </p:spPr>
        </p:pic>
        <p:pic>
          <p:nvPicPr>
            <p:cNvPr id="8" name="Graphic 7" descr="Network outline">
              <a:extLst>
                <a:ext uri="{FF2B5EF4-FFF2-40B4-BE49-F238E27FC236}">
                  <a16:creationId xmlns:a16="http://schemas.microsoft.com/office/drawing/2014/main" id="{8FEC5DA7-2CE0-19C0-EBE0-85CB399D5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3200" y="3657600"/>
              <a:ext cx="1828800" cy="1828800"/>
            </a:xfrm>
            <a:prstGeom prst="rect">
              <a:avLst/>
            </a:prstGeom>
          </p:spPr>
        </p:pic>
        <p:pic>
          <p:nvPicPr>
            <p:cNvPr id="10" name="Graphic 9" descr="Earth globe: Americas with solid fill">
              <a:extLst>
                <a:ext uri="{FF2B5EF4-FFF2-40B4-BE49-F238E27FC236}">
                  <a16:creationId xmlns:a16="http://schemas.microsoft.com/office/drawing/2014/main" id="{9A441C2B-4FBE-95A3-83C7-D0A401D5CC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400" y="3657600"/>
              <a:ext cx="1828800" cy="1828800"/>
            </a:xfrm>
            <a:prstGeom prst="rect">
              <a:avLst/>
            </a:prstGeom>
          </p:spPr>
        </p:pic>
        <p:pic>
          <p:nvPicPr>
            <p:cNvPr id="12" name="Graphic 11" descr="Badge Question Mark outline">
              <a:extLst>
                <a:ext uri="{FF2B5EF4-FFF2-40B4-BE49-F238E27FC236}">
                  <a16:creationId xmlns:a16="http://schemas.microsoft.com/office/drawing/2014/main" id="{C03C92C5-5395-F3CC-71B2-4A9C0D6FA1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29600" y="3657600"/>
              <a:ext cx="1828800" cy="1828800"/>
            </a:xfrm>
            <a:prstGeom prst="rect">
              <a:avLst/>
            </a:prstGeom>
          </p:spPr>
        </p:pic>
        <p:sp>
          <p:nvSpPr>
            <p:cNvPr id="13" name="TextBox 12">
              <a:extLst>
                <a:ext uri="{FF2B5EF4-FFF2-40B4-BE49-F238E27FC236}">
                  <a16:creationId xmlns:a16="http://schemas.microsoft.com/office/drawing/2014/main" id="{3113A0D8-CC68-220C-CDA9-8657A022D7A4}"/>
                </a:ext>
              </a:extLst>
            </p:cNvPr>
            <p:cNvSpPr txBox="1"/>
            <p:nvPr/>
          </p:nvSpPr>
          <p:spPr>
            <a:xfrm>
              <a:off x="0" y="5486400"/>
              <a:ext cx="1828800" cy="731520"/>
            </a:xfrm>
            <a:prstGeom prst="rect">
              <a:avLst/>
            </a:prstGeom>
            <a:noFill/>
          </p:spPr>
          <p:txBody>
            <a:bodyPr wrap="square" rtlCol="0">
              <a:noAutofit/>
            </a:bodyPr>
            <a:lstStyle/>
            <a:p>
              <a:pPr algn="ctr"/>
              <a:r>
                <a:rPr lang="en-US" dirty="0"/>
                <a:t>Curated Dataset for Development</a:t>
              </a:r>
            </a:p>
          </p:txBody>
        </p:sp>
        <p:sp>
          <p:nvSpPr>
            <p:cNvPr id="14" name="TextBox 13">
              <a:extLst>
                <a:ext uri="{FF2B5EF4-FFF2-40B4-BE49-F238E27FC236}">
                  <a16:creationId xmlns:a16="http://schemas.microsoft.com/office/drawing/2014/main" id="{16239FC8-9868-2CD8-ABF6-6B1B9584F089}"/>
                </a:ext>
              </a:extLst>
            </p:cNvPr>
            <p:cNvSpPr txBox="1"/>
            <p:nvPr/>
          </p:nvSpPr>
          <p:spPr>
            <a:xfrm>
              <a:off x="2743200" y="5486400"/>
              <a:ext cx="1828800" cy="731520"/>
            </a:xfrm>
            <a:prstGeom prst="rect">
              <a:avLst/>
            </a:prstGeom>
            <a:noFill/>
          </p:spPr>
          <p:txBody>
            <a:bodyPr wrap="square" rtlCol="0">
              <a:noAutofit/>
            </a:bodyPr>
            <a:lstStyle/>
            <a:p>
              <a:pPr algn="ctr"/>
              <a:r>
                <a:rPr lang="en-US" dirty="0"/>
                <a:t>Trained</a:t>
              </a:r>
            </a:p>
            <a:p>
              <a:pPr algn="ctr"/>
              <a:r>
                <a:rPr lang="en-US" dirty="0"/>
                <a:t>ML Model</a:t>
              </a:r>
            </a:p>
          </p:txBody>
        </p:sp>
        <p:sp>
          <p:nvSpPr>
            <p:cNvPr id="15" name="TextBox 14">
              <a:extLst>
                <a:ext uri="{FF2B5EF4-FFF2-40B4-BE49-F238E27FC236}">
                  <a16:creationId xmlns:a16="http://schemas.microsoft.com/office/drawing/2014/main" id="{76803C3F-9C22-22AC-6086-943ACEEEE035}"/>
                </a:ext>
              </a:extLst>
            </p:cNvPr>
            <p:cNvSpPr txBox="1"/>
            <p:nvPr/>
          </p:nvSpPr>
          <p:spPr>
            <a:xfrm>
              <a:off x="5486400" y="5486400"/>
              <a:ext cx="1828800" cy="731520"/>
            </a:xfrm>
            <a:prstGeom prst="rect">
              <a:avLst/>
            </a:prstGeom>
            <a:noFill/>
          </p:spPr>
          <p:txBody>
            <a:bodyPr wrap="square" rtlCol="0">
              <a:noAutofit/>
            </a:bodyPr>
            <a:lstStyle/>
            <a:p>
              <a:pPr algn="ctr"/>
              <a:r>
                <a:rPr lang="en-US" dirty="0"/>
                <a:t>Real-world Setting</a:t>
              </a:r>
            </a:p>
          </p:txBody>
        </p:sp>
        <p:sp>
          <p:nvSpPr>
            <p:cNvPr id="16" name="TextBox 15">
              <a:extLst>
                <a:ext uri="{FF2B5EF4-FFF2-40B4-BE49-F238E27FC236}">
                  <a16:creationId xmlns:a16="http://schemas.microsoft.com/office/drawing/2014/main" id="{7DC60B80-1B7F-F7EA-565E-285941590248}"/>
                </a:ext>
              </a:extLst>
            </p:cNvPr>
            <p:cNvSpPr txBox="1"/>
            <p:nvPr/>
          </p:nvSpPr>
          <p:spPr>
            <a:xfrm>
              <a:off x="8229600" y="5486400"/>
              <a:ext cx="1828800" cy="731520"/>
            </a:xfrm>
            <a:prstGeom prst="rect">
              <a:avLst/>
            </a:prstGeom>
            <a:noFill/>
          </p:spPr>
          <p:txBody>
            <a:bodyPr wrap="square" rtlCol="0">
              <a:noAutofit/>
            </a:bodyPr>
            <a:lstStyle/>
            <a:p>
              <a:pPr algn="ctr"/>
              <a:r>
                <a:rPr lang="en-US" dirty="0"/>
                <a:t>Questionable Performance</a:t>
              </a:r>
            </a:p>
          </p:txBody>
        </p:sp>
        <p:cxnSp>
          <p:nvCxnSpPr>
            <p:cNvPr id="18" name="Straight Arrow Connector 17">
              <a:extLst>
                <a:ext uri="{FF2B5EF4-FFF2-40B4-BE49-F238E27FC236}">
                  <a16:creationId xmlns:a16="http://schemas.microsoft.com/office/drawing/2014/main" id="{7158369F-BE3A-1D96-5C40-2C0A3B628494}"/>
                </a:ext>
              </a:extLst>
            </p:cNvPr>
            <p:cNvCxnSpPr>
              <a:stCxn id="6" idx="3"/>
              <a:endCxn id="8" idx="1"/>
            </p:cNvCxnSpPr>
            <p:nvPr/>
          </p:nvCxnSpPr>
          <p:spPr>
            <a:xfrm>
              <a:off x="1828800" y="4572000"/>
              <a:ext cx="9144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D9DE1902-6D44-43F6-900D-D702F30CA585}"/>
                </a:ext>
              </a:extLst>
            </p:cNvPr>
            <p:cNvCxnSpPr>
              <a:cxnSpLocks/>
              <a:stCxn id="8" idx="3"/>
              <a:endCxn id="10" idx="1"/>
            </p:cNvCxnSpPr>
            <p:nvPr/>
          </p:nvCxnSpPr>
          <p:spPr>
            <a:xfrm>
              <a:off x="4572000" y="4572000"/>
              <a:ext cx="9144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47E7CA9C-163A-14D7-B6B4-1EFF82BA1EEA}"/>
                </a:ext>
              </a:extLst>
            </p:cNvPr>
            <p:cNvCxnSpPr>
              <a:cxnSpLocks/>
              <a:stCxn id="10" idx="3"/>
              <a:endCxn id="12" idx="1"/>
            </p:cNvCxnSpPr>
            <p:nvPr/>
          </p:nvCxnSpPr>
          <p:spPr>
            <a:xfrm>
              <a:off x="7315200" y="4572000"/>
              <a:ext cx="9144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sp>
        <p:nvSpPr>
          <p:cNvPr id="5" name="TextBox 4">
            <a:extLst>
              <a:ext uri="{FF2B5EF4-FFF2-40B4-BE49-F238E27FC236}">
                <a16:creationId xmlns:a16="http://schemas.microsoft.com/office/drawing/2014/main" id="{56F60E6B-235F-6ACA-4C42-C178C25E9DE9}"/>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5557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8C5E-539D-8AC2-5F54-7C36BACC544B}"/>
              </a:ext>
            </a:extLst>
          </p:cNvPr>
          <p:cNvSpPr>
            <a:spLocks noGrp="1"/>
          </p:cNvSpPr>
          <p:nvPr>
            <p:ph type="title"/>
          </p:nvPr>
        </p:nvSpPr>
        <p:spPr/>
        <p:txBody>
          <a:bodyPr/>
          <a:lstStyle/>
          <a:p>
            <a:r>
              <a:rPr lang="en-US" dirty="0"/>
              <a:t>Exam</a:t>
            </a:r>
          </a:p>
        </p:txBody>
      </p:sp>
      <p:sp>
        <p:nvSpPr>
          <p:cNvPr id="3" name="Content Placeholder 2">
            <a:extLst>
              <a:ext uri="{FF2B5EF4-FFF2-40B4-BE49-F238E27FC236}">
                <a16:creationId xmlns:a16="http://schemas.microsoft.com/office/drawing/2014/main" id="{ACC45129-FF42-3A7B-A2E2-5AECCD02E2A1}"/>
              </a:ext>
            </a:extLst>
          </p:cNvPr>
          <p:cNvSpPr>
            <a:spLocks noGrp="1"/>
          </p:cNvSpPr>
          <p:nvPr>
            <p:ph idx="1"/>
          </p:nvPr>
        </p:nvSpPr>
        <p:spPr/>
        <p:txBody>
          <a:bodyPr/>
          <a:lstStyle/>
          <a:p>
            <a:r>
              <a:rPr lang="en-US" dirty="0"/>
              <a:t>Well done!</a:t>
            </a:r>
          </a:p>
        </p:txBody>
      </p:sp>
      <p:pic>
        <p:nvPicPr>
          <p:cNvPr id="5" name="Picture 4">
            <a:extLst>
              <a:ext uri="{FF2B5EF4-FFF2-40B4-BE49-F238E27FC236}">
                <a16:creationId xmlns:a16="http://schemas.microsoft.com/office/drawing/2014/main" id="{548B1D5E-3246-AF8F-792C-502A7181C32A}"/>
              </a:ext>
            </a:extLst>
          </p:cNvPr>
          <p:cNvPicPr>
            <a:picLocks noChangeAspect="1"/>
          </p:cNvPicPr>
          <p:nvPr/>
        </p:nvPicPr>
        <p:blipFill>
          <a:blip r:embed="rId2"/>
          <a:stretch>
            <a:fillRect/>
          </a:stretch>
        </p:blipFill>
        <p:spPr>
          <a:xfrm>
            <a:off x="6053973" y="0"/>
            <a:ext cx="6115904" cy="6725589"/>
          </a:xfrm>
          <a:prstGeom prst="rect">
            <a:avLst/>
          </a:prstGeom>
        </p:spPr>
      </p:pic>
    </p:spTree>
    <p:extLst>
      <p:ext uri="{BB962C8B-B14F-4D97-AF65-F5344CB8AC3E}">
        <p14:creationId xmlns:p14="http://schemas.microsoft.com/office/powerpoint/2010/main" val="253622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9AD3-0F1E-F01C-6850-531A752B6361}"/>
              </a:ext>
            </a:extLst>
          </p:cNvPr>
          <p:cNvSpPr>
            <a:spLocks noGrp="1"/>
          </p:cNvSpPr>
          <p:nvPr>
            <p:ph type="title"/>
          </p:nvPr>
        </p:nvSpPr>
        <p:spPr/>
        <p:txBody>
          <a:bodyPr/>
          <a:lstStyle/>
          <a:p>
            <a:r>
              <a:rPr lang="en-US" dirty="0"/>
              <a:t>Types of Shifts</a:t>
            </a:r>
          </a:p>
        </p:txBody>
      </p:sp>
      <p:sp>
        <p:nvSpPr>
          <p:cNvPr id="3" name="Content Placeholder 2">
            <a:extLst>
              <a:ext uri="{FF2B5EF4-FFF2-40B4-BE49-F238E27FC236}">
                <a16:creationId xmlns:a16="http://schemas.microsoft.com/office/drawing/2014/main" id="{72AE40BF-07DD-DD4B-4EB2-B9F4CA4B4E9B}"/>
              </a:ext>
            </a:extLst>
          </p:cNvPr>
          <p:cNvSpPr>
            <a:spLocks noGrp="1"/>
          </p:cNvSpPr>
          <p:nvPr>
            <p:ph idx="1"/>
          </p:nvPr>
        </p:nvSpPr>
        <p:spPr/>
        <p:txBody>
          <a:bodyPr/>
          <a:lstStyle/>
          <a:p>
            <a:r>
              <a:rPr lang="en-US" dirty="0"/>
              <a:t>Mainly two types of shifts from one scenario to another:</a:t>
            </a:r>
          </a:p>
          <a:p>
            <a:endParaRPr lang="en-US" dirty="0"/>
          </a:p>
          <a:p>
            <a:pPr marL="0" indent="0">
              <a:buNone/>
            </a:pPr>
            <a:r>
              <a:rPr lang="en-US" b="1" dirty="0"/>
              <a:t>			Task</a:t>
            </a:r>
            <a:r>
              <a:rPr lang="en-US" dirty="0"/>
              <a:t> shift		</a:t>
            </a:r>
            <a:r>
              <a:rPr lang="en-US" b="1" dirty="0"/>
              <a:t>Domain</a:t>
            </a:r>
            <a:r>
              <a:rPr lang="en-US" dirty="0"/>
              <a:t> shift</a:t>
            </a:r>
          </a:p>
          <a:p>
            <a:pPr marL="0" indent="0">
              <a:buNone/>
            </a:pPr>
            <a:endParaRPr lang="en-US" dirty="0"/>
          </a:p>
        </p:txBody>
      </p:sp>
      <p:sp>
        <p:nvSpPr>
          <p:cNvPr id="4" name="Slide Number Placeholder 3">
            <a:extLst>
              <a:ext uri="{FF2B5EF4-FFF2-40B4-BE49-F238E27FC236}">
                <a16:creationId xmlns:a16="http://schemas.microsoft.com/office/drawing/2014/main" id="{CEA3D22F-8BDA-44B8-F618-E0F21FFB0623}"/>
              </a:ext>
            </a:extLst>
          </p:cNvPr>
          <p:cNvSpPr>
            <a:spLocks noGrp="1"/>
          </p:cNvSpPr>
          <p:nvPr>
            <p:ph type="sldNum" sz="quarter" idx="12"/>
          </p:nvPr>
        </p:nvSpPr>
        <p:spPr/>
        <p:txBody>
          <a:bodyPr/>
          <a:lstStyle/>
          <a:p>
            <a:fld id="{16C8504D-E4B9-BC4C-91F1-C11D1D4D9095}" type="slidenum">
              <a:rPr lang="en-US" smtClean="0"/>
              <a:t>30</a:t>
            </a:fld>
            <a:endParaRPr lang="en-US"/>
          </a:p>
        </p:txBody>
      </p:sp>
      <p:sp>
        <p:nvSpPr>
          <p:cNvPr id="6" name="TextBox 5">
            <a:extLst>
              <a:ext uri="{FF2B5EF4-FFF2-40B4-BE49-F238E27FC236}">
                <a16:creationId xmlns:a16="http://schemas.microsoft.com/office/drawing/2014/main" id="{4A46E689-8334-F26D-DB3F-EA520DD06D86}"/>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625374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2BF8-BFBB-6590-D706-8AFDDD47DAE8}"/>
              </a:ext>
            </a:extLst>
          </p:cNvPr>
          <p:cNvSpPr>
            <a:spLocks noGrp="1"/>
          </p:cNvSpPr>
          <p:nvPr>
            <p:ph type="title"/>
          </p:nvPr>
        </p:nvSpPr>
        <p:spPr/>
        <p:txBody>
          <a:bodyPr>
            <a:normAutofit/>
          </a:bodyPr>
          <a:lstStyle/>
          <a:p>
            <a:r>
              <a:rPr lang="en-US" sz="4000" b="1" dirty="0"/>
              <a:t>Task Shift</a:t>
            </a:r>
            <a:r>
              <a:rPr lang="en-US" sz="4000" dirty="0"/>
              <a:t>: Changed Model Objectives</a:t>
            </a:r>
          </a:p>
        </p:txBody>
      </p:sp>
      <p:sp>
        <p:nvSpPr>
          <p:cNvPr id="4" name="Slide Number Placeholder 3">
            <a:extLst>
              <a:ext uri="{FF2B5EF4-FFF2-40B4-BE49-F238E27FC236}">
                <a16:creationId xmlns:a16="http://schemas.microsoft.com/office/drawing/2014/main" id="{2AF6C735-5185-B9AF-1D75-1CF85B46377B}"/>
              </a:ext>
            </a:extLst>
          </p:cNvPr>
          <p:cNvSpPr>
            <a:spLocks noGrp="1"/>
          </p:cNvSpPr>
          <p:nvPr>
            <p:ph type="sldNum" sz="quarter" idx="12"/>
          </p:nvPr>
        </p:nvSpPr>
        <p:spPr/>
        <p:txBody>
          <a:bodyPr/>
          <a:lstStyle/>
          <a:p>
            <a:fld id="{16C8504D-E4B9-BC4C-91F1-C11D1D4D9095}" type="slidenum">
              <a:rPr lang="en-US" smtClean="0"/>
              <a:t>31</a:t>
            </a:fld>
            <a:endParaRPr lang="en-US" dirty="0"/>
          </a:p>
        </p:txBody>
      </p:sp>
      <p:pic>
        <p:nvPicPr>
          <p:cNvPr id="1026" name="Picture 2" descr="Portrait Happy Golden Retriever Dog Over Black">
            <a:extLst>
              <a:ext uri="{FF2B5EF4-FFF2-40B4-BE49-F238E27FC236}">
                <a16:creationId xmlns:a16="http://schemas.microsoft.com/office/drawing/2014/main" id="{D47DF6C8-CB74-D5FD-64B1-2340C77D8C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596" r="-294"/>
          <a:stretch/>
        </p:blipFill>
        <p:spPr bwMode="auto">
          <a:xfrm>
            <a:off x="0"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mestic cat">
            <a:extLst>
              <a:ext uri="{FF2B5EF4-FFF2-40B4-BE49-F238E27FC236}">
                <a16:creationId xmlns:a16="http://schemas.microsoft.com/office/drawing/2014/main" id="{DEC0F2F9-1A34-E3D9-98B7-95B3D14174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45A945-ABB4-A81D-08C1-43D0225D831D}"/>
              </a:ext>
            </a:extLst>
          </p:cNvPr>
          <p:cNvSpPr txBox="1"/>
          <p:nvPr/>
        </p:nvSpPr>
        <p:spPr>
          <a:xfrm>
            <a:off x="0" y="5212080"/>
            <a:ext cx="5486400" cy="914400"/>
          </a:xfrm>
          <a:prstGeom prst="rect">
            <a:avLst/>
          </a:prstGeom>
          <a:noFill/>
        </p:spPr>
        <p:txBody>
          <a:bodyPr wrap="square" rtlCol="0">
            <a:noAutofit/>
          </a:bodyPr>
          <a:lstStyle/>
          <a:p>
            <a:pPr algn="ctr"/>
            <a:r>
              <a:rPr lang="en-US" sz="2400" dirty="0"/>
              <a:t>Classifying </a:t>
            </a:r>
            <a:r>
              <a:rPr lang="en-US" sz="2400" b="1" dirty="0"/>
              <a:t>dogs and cats</a:t>
            </a:r>
          </a:p>
          <a:p>
            <a:pPr algn="ctr"/>
            <a:r>
              <a:rPr lang="en-US" sz="2400" dirty="0"/>
              <a:t>Source (Old) Task</a:t>
            </a:r>
          </a:p>
        </p:txBody>
      </p:sp>
      <p:sp>
        <p:nvSpPr>
          <p:cNvPr id="6" name="TextBox 5">
            <a:extLst>
              <a:ext uri="{FF2B5EF4-FFF2-40B4-BE49-F238E27FC236}">
                <a16:creationId xmlns:a16="http://schemas.microsoft.com/office/drawing/2014/main" id="{2E1D2CFC-DDB9-4B2E-5E87-3A22F33491B6}"/>
              </a:ext>
            </a:extLst>
          </p:cNvPr>
          <p:cNvSpPr txBox="1"/>
          <p:nvPr/>
        </p:nvSpPr>
        <p:spPr>
          <a:xfrm>
            <a:off x="6702552" y="5212080"/>
            <a:ext cx="5486400" cy="914400"/>
          </a:xfrm>
          <a:prstGeom prst="rect">
            <a:avLst/>
          </a:prstGeom>
          <a:noFill/>
        </p:spPr>
        <p:txBody>
          <a:bodyPr wrap="square" rtlCol="0">
            <a:noAutofit/>
          </a:bodyPr>
          <a:lstStyle/>
          <a:p>
            <a:pPr algn="ctr"/>
            <a:r>
              <a:rPr lang="en-US" sz="2400" dirty="0"/>
              <a:t>Classifying </a:t>
            </a:r>
            <a:r>
              <a:rPr lang="en-US" sz="2400" b="1" dirty="0"/>
              <a:t>squirrels and birds</a:t>
            </a:r>
          </a:p>
          <a:p>
            <a:pPr algn="ctr"/>
            <a:r>
              <a:rPr lang="en-US" sz="2400" dirty="0"/>
              <a:t>Target (New) Task</a:t>
            </a:r>
          </a:p>
        </p:txBody>
      </p:sp>
      <p:pic>
        <p:nvPicPr>
          <p:cNvPr id="1034" name="Picture 10" descr="30k+ Dark Bird Pictures | Download Free Images on Unsplash">
            <a:extLst>
              <a:ext uri="{FF2B5EF4-FFF2-40B4-BE49-F238E27FC236}">
                <a16:creationId xmlns:a16="http://schemas.microsoft.com/office/drawing/2014/main" id="{ED2A0D7D-3407-73E6-A854-4C160D0CE7E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282" b="14282"/>
          <a:stretch/>
        </p:blipFill>
        <p:spPr bwMode="auto">
          <a:xfrm>
            <a:off x="9448800"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astern gray squirrel, Sciurus carolinensis - info, details, facts &amp; images">
            <a:extLst>
              <a:ext uri="{FF2B5EF4-FFF2-40B4-BE49-F238E27FC236}">
                <a16:creationId xmlns:a16="http://schemas.microsoft.com/office/drawing/2014/main" id="{6A47CEF4-C8CC-8C47-850E-522B701BC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 t="11342" r="-33" b="21992"/>
          <a:stretch/>
        </p:blipFill>
        <p:spPr bwMode="auto">
          <a:xfrm>
            <a:off x="6702552"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B2B84DE1-E4B6-A7E9-4F1D-06CBA6471AD8}"/>
              </a:ext>
            </a:extLst>
          </p:cNvPr>
          <p:cNvSpPr/>
          <p:nvPr/>
        </p:nvSpPr>
        <p:spPr>
          <a:xfrm>
            <a:off x="5486400" y="3291840"/>
            <a:ext cx="1213104"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1E476E2D-2588-41D7-9F13-869C07CB9461}"/>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4075605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2BF8-BFBB-6590-D706-8AFDDD47DAE8}"/>
              </a:ext>
            </a:extLst>
          </p:cNvPr>
          <p:cNvSpPr>
            <a:spLocks noGrp="1"/>
          </p:cNvSpPr>
          <p:nvPr>
            <p:ph type="title"/>
          </p:nvPr>
        </p:nvSpPr>
        <p:spPr/>
        <p:txBody>
          <a:bodyPr>
            <a:normAutofit/>
          </a:bodyPr>
          <a:lstStyle/>
          <a:p>
            <a:r>
              <a:rPr lang="en-US" sz="4000" b="1" dirty="0"/>
              <a:t>Domain Shift</a:t>
            </a:r>
            <a:r>
              <a:rPr lang="en-US" sz="4000" dirty="0"/>
              <a:t>: Changed Input Data Distributions</a:t>
            </a:r>
          </a:p>
        </p:txBody>
      </p:sp>
      <p:sp>
        <p:nvSpPr>
          <p:cNvPr id="4" name="Slide Number Placeholder 3">
            <a:extLst>
              <a:ext uri="{FF2B5EF4-FFF2-40B4-BE49-F238E27FC236}">
                <a16:creationId xmlns:a16="http://schemas.microsoft.com/office/drawing/2014/main" id="{2AF6C735-5185-B9AF-1D75-1CF85B46377B}"/>
              </a:ext>
            </a:extLst>
          </p:cNvPr>
          <p:cNvSpPr>
            <a:spLocks noGrp="1"/>
          </p:cNvSpPr>
          <p:nvPr>
            <p:ph type="sldNum" sz="quarter" idx="12"/>
          </p:nvPr>
        </p:nvSpPr>
        <p:spPr/>
        <p:txBody>
          <a:bodyPr/>
          <a:lstStyle/>
          <a:p>
            <a:fld id="{16C8504D-E4B9-BC4C-91F1-C11D1D4D9095}" type="slidenum">
              <a:rPr lang="en-US" smtClean="0"/>
              <a:t>32</a:t>
            </a:fld>
            <a:endParaRPr lang="en-US"/>
          </a:p>
        </p:txBody>
      </p:sp>
      <p:pic>
        <p:nvPicPr>
          <p:cNvPr id="1026" name="Picture 2" descr="Portrait Happy Golden Retriever Dog Over Black">
            <a:extLst>
              <a:ext uri="{FF2B5EF4-FFF2-40B4-BE49-F238E27FC236}">
                <a16:creationId xmlns:a16="http://schemas.microsoft.com/office/drawing/2014/main" id="{D47DF6C8-CB74-D5FD-64B1-2340C77D8C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596" r="-294"/>
          <a:stretch/>
        </p:blipFill>
        <p:spPr bwMode="auto">
          <a:xfrm>
            <a:off x="0"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mestic cat">
            <a:extLst>
              <a:ext uri="{FF2B5EF4-FFF2-40B4-BE49-F238E27FC236}">
                <a16:creationId xmlns:a16="http://schemas.microsoft.com/office/drawing/2014/main" id="{DEC0F2F9-1A34-E3D9-98B7-95B3D14174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g In Grass Pictures | Download Free Images on Unsplash">
            <a:extLst>
              <a:ext uri="{FF2B5EF4-FFF2-40B4-BE49-F238E27FC236}">
                <a16:creationId xmlns:a16="http://schemas.microsoft.com/office/drawing/2014/main" id="{5EF3AB89-5F71-2E96-1516-FCE24399471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51" r="16651"/>
          <a:stretch/>
        </p:blipFill>
        <p:spPr bwMode="auto">
          <a:xfrm>
            <a:off x="6702552"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key behaviours that reveal the wild ancestry of your cat | Discover  Wildlife">
            <a:extLst>
              <a:ext uri="{FF2B5EF4-FFF2-40B4-BE49-F238E27FC236}">
                <a16:creationId xmlns:a16="http://schemas.microsoft.com/office/drawing/2014/main" id="{C2D63DB1-70FB-DAA1-E9EB-70D94F92F3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84" t="23" r="10378" b="-23"/>
          <a:stretch/>
        </p:blipFill>
        <p:spPr bwMode="auto">
          <a:xfrm>
            <a:off x="9445752" y="22860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45A945-ABB4-A81D-08C1-43D0225D831D}"/>
              </a:ext>
            </a:extLst>
          </p:cNvPr>
          <p:cNvSpPr txBox="1"/>
          <p:nvPr/>
        </p:nvSpPr>
        <p:spPr>
          <a:xfrm>
            <a:off x="0" y="5212080"/>
            <a:ext cx="5486400" cy="914400"/>
          </a:xfrm>
          <a:prstGeom prst="rect">
            <a:avLst/>
          </a:prstGeom>
          <a:noFill/>
        </p:spPr>
        <p:txBody>
          <a:bodyPr wrap="square" rtlCol="0">
            <a:noAutofit/>
          </a:bodyPr>
          <a:lstStyle/>
          <a:p>
            <a:pPr algn="ctr"/>
            <a:r>
              <a:rPr lang="en-US" sz="2400" dirty="0"/>
              <a:t>Classifying dogs and cats </a:t>
            </a:r>
            <a:r>
              <a:rPr lang="en-US" sz="2400" b="1" dirty="0"/>
              <a:t>in studio</a:t>
            </a:r>
          </a:p>
          <a:p>
            <a:pPr algn="ctr"/>
            <a:r>
              <a:rPr lang="en-US" sz="2400" dirty="0"/>
              <a:t>Source (Old) Domain</a:t>
            </a:r>
          </a:p>
        </p:txBody>
      </p:sp>
      <p:sp>
        <p:nvSpPr>
          <p:cNvPr id="6" name="TextBox 5">
            <a:extLst>
              <a:ext uri="{FF2B5EF4-FFF2-40B4-BE49-F238E27FC236}">
                <a16:creationId xmlns:a16="http://schemas.microsoft.com/office/drawing/2014/main" id="{2E1D2CFC-DDB9-4B2E-5E87-3A22F33491B6}"/>
              </a:ext>
            </a:extLst>
          </p:cNvPr>
          <p:cNvSpPr txBox="1"/>
          <p:nvPr/>
        </p:nvSpPr>
        <p:spPr>
          <a:xfrm>
            <a:off x="6702552" y="5212080"/>
            <a:ext cx="5486400" cy="914400"/>
          </a:xfrm>
          <a:prstGeom prst="rect">
            <a:avLst/>
          </a:prstGeom>
          <a:noFill/>
        </p:spPr>
        <p:txBody>
          <a:bodyPr wrap="square" rtlCol="0">
            <a:noAutofit/>
          </a:bodyPr>
          <a:lstStyle/>
          <a:p>
            <a:pPr algn="ctr"/>
            <a:r>
              <a:rPr lang="en-US" sz="2400" dirty="0"/>
              <a:t>Classifying dogs and cats </a:t>
            </a:r>
            <a:r>
              <a:rPr lang="en-US" sz="2400" b="1" dirty="0"/>
              <a:t>on grass</a:t>
            </a:r>
          </a:p>
          <a:p>
            <a:pPr algn="ctr"/>
            <a:r>
              <a:rPr lang="en-US" sz="2400" dirty="0"/>
              <a:t>Target (New) Domain</a:t>
            </a:r>
          </a:p>
        </p:txBody>
      </p:sp>
      <p:sp>
        <p:nvSpPr>
          <p:cNvPr id="3" name="Right Arrow 2">
            <a:extLst>
              <a:ext uri="{FF2B5EF4-FFF2-40B4-BE49-F238E27FC236}">
                <a16:creationId xmlns:a16="http://schemas.microsoft.com/office/drawing/2014/main" id="{0613CCF3-C736-0B54-9D6F-407510DA631E}"/>
              </a:ext>
            </a:extLst>
          </p:cNvPr>
          <p:cNvSpPr/>
          <p:nvPr/>
        </p:nvSpPr>
        <p:spPr>
          <a:xfrm>
            <a:off x="5486400" y="3291840"/>
            <a:ext cx="1213104"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989FEF7B-FE93-FD6D-C0ED-82C0C5F32705}"/>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94889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E347-3134-C40E-D26F-482F63899E8B}"/>
              </a:ext>
            </a:extLst>
          </p:cNvPr>
          <p:cNvSpPr>
            <a:spLocks noGrp="1"/>
          </p:cNvSpPr>
          <p:nvPr>
            <p:ph type="title"/>
          </p:nvPr>
        </p:nvSpPr>
        <p:spPr>
          <a:xfrm>
            <a:off x="609600" y="0"/>
            <a:ext cx="10972800" cy="1295400"/>
          </a:xfrm>
        </p:spPr>
        <p:txBody>
          <a:bodyPr/>
          <a:lstStyle/>
          <a:p>
            <a:r>
              <a:rPr lang="en-US" dirty="0"/>
              <a:t>Types of Shifts: Task or Domain?</a:t>
            </a:r>
          </a:p>
        </p:txBody>
      </p:sp>
      <p:sp>
        <p:nvSpPr>
          <p:cNvPr id="3" name="Content Placeholder 2">
            <a:extLst>
              <a:ext uri="{FF2B5EF4-FFF2-40B4-BE49-F238E27FC236}">
                <a16:creationId xmlns:a16="http://schemas.microsoft.com/office/drawing/2014/main" id="{87775B3F-7BC8-0518-D5D2-20E248C63398}"/>
              </a:ext>
            </a:extLst>
          </p:cNvPr>
          <p:cNvSpPr>
            <a:spLocks noGrp="1"/>
          </p:cNvSpPr>
          <p:nvPr>
            <p:ph idx="1"/>
          </p:nvPr>
        </p:nvSpPr>
        <p:spPr/>
        <p:txBody>
          <a:bodyPr>
            <a:normAutofit/>
          </a:bodyPr>
          <a:lstStyle/>
          <a:p>
            <a:pPr marL="0" indent="0">
              <a:buNone/>
            </a:pPr>
            <a:endParaRPr lang="en-US" dirty="0"/>
          </a:p>
          <a:p>
            <a:pPr marL="0" indent="0">
              <a:buNone/>
            </a:pPr>
            <a:endParaRPr lang="en-US" dirty="0"/>
          </a:p>
          <a:p>
            <a:r>
              <a:rPr lang="en-US" dirty="0"/>
              <a:t>Task shift</a:t>
            </a:r>
          </a:p>
          <a:p>
            <a:pPr lvl="1"/>
            <a:r>
              <a:rPr lang="en-US" b="1" dirty="0"/>
              <a:t>Objective</a:t>
            </a:r>
            <a:r>
              <a:rPr lang="en-US" dirty="0"/>
              <a:t> of model is changed</a:t>
            </a:r>
          </a:p>
          <a:p>
            <a:pPr lvl="1"/>
            <a:r>
              <a:rPr lang="en-US" dirty="0"/>
              <a:t>But data distributions are usually assumed similar or related</a:t>
            </a:r>
          </a:p>
          <a:p>
            <a:r>
              <a:rPr lang="en-US" dirty="0"/>
              <a:t>Domain shift</a:t>
            </a:r>
          </a:p>
          <a:p>
            <a:pPr lvl="1"/>
            <a:r>
              <a:rPr lang="en-US" dirty="0"/>
              <a:t>Input data come from changed </a:t>
            </a:r>
            <a:r>
              <a:rPr lang="en-US" b="1" dirty="0"/>
              <a:t>distributions</a:t>
            </a:r>
          </a:p>
          <a:p>
            <a:pPr lvl="1"/>
            <a:r>
              <a:rPr lang="en-US" dirty="0"/>
              <a:t>But model task usually remains the same</a:t>
            </a:r>
          </a:p>
        </p:txBody>
      </p:sp>
      <p:sp>
        <p:nvSpPr>
          <p:cNvPr id="4" name="Slide Number Placeholder 3">
            <a:extLst>
              <a:ext uri="{FF2B5EF4-FFF2-40B4-BE49-F238E27FC236}">
                <a16:creationId xmlns:a16="http://schemas.microsoft.com/office/drawing/2014/main" id="{BB907367-F5AE-75D8-DE95-8BED8D22F24C}"/>
              </a:ext>
            </a:extLst>
          </p:cNvPr>
          <p:cNvSpPr>
            <a:spLocks noGrp="1"/>
          </p:cNvSpPr>
          <p:nvPr>
            <p:ph type="sldNum" sz="quarter" idx="12"/>
          </p:nvPr>
        </p:nvSpPr>
        <p:spPr/>
        <p:txBody>
          <a:bodyPr/>
          <a:lstStyle/>
          <a:p>
            <a:fld id="{16C8504D-E4B9-BC4C-91F1-C11D1D4D9095}" type="slidenum">
              <a:rPr lang="en-US" smtClean="0"/>
              <a:t>33</a:t>
            </a:fld>
            <a:endParaRPr lang="en-US"/>
          </a:p>
        </p:txBody>
      </p:sp>
      <p:sp>
        <p:nvSpPr>
          <p:cNvPr id="5" name="TextBox 4">
            <a:extLst>
              <a:ext uri="{FF2B5EF4-FFF2-40B4-BE49-F238E27FC236}">
                <a16:creationId xmlns:a16="http://schemas.microsoft.com/office/drawing/2014/main" id="{6518A552-3155-EDD1-84BC-4E26F300CCF8}"/>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3715643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DBB3-8F66-E8DF-8B96-97DF4A5E39B9}"/>
              </a:ext>
            </a:extLst>
          </p:cNvPr>
          <p:cNvSpPr>
            <a:spLocks noGrp="1"/>
          </p:cNvSpPr>
          <p:nvPr>
            <p:ph type="title"/>
          </p:nvPr>
        </p:nvSpPr>
        <p:spPr/>
        <p:txBody>
          <a:bodyPr/>
          <a:lstStyle/>
          <a:p>
            <a:r>
              <a:rPr lang="en-US" dirty="0"/>
              <a:t>Overcoming Task/Domain Shift</a:t>
            </a:r>
          </a:p>
        </p:txBody>
      </p:sp>
      <p:sp>
        <p:nvSpPr>
          <p:cNvPr id="4" name="Slide Number Placeholder 3">
            <a:extLst>
              <a:ext uri="{FF2B5EF4-FFF2-40B4-BE49-F238E27FC236}">
                <a16:creationId xmlns:a16="http://schemas.microsoft.com/office/drawing/2014/main" id="{4063F361-D7BF-E020-993F-B58EB6DB8EE5}"/>
              </a:ext>
            </a:extLst>
          </p:cNvPr>
          <p:cNvSpPr>
            <a:spLocks noGrp="1"/>
          </p:cNvSpPr>
          <p:nvPr>
            <p:ph type="sldNum" sz="quarter" idx="12"/>
          </p:nvPr>
        </p:nvSpPr>
        <p:spPr/>
        <p:txBody>
          <a:bodyPr/>
          <a:lstStyle/>
          <a:p>
            <a:fld id="{16C8504D-E4B9-BC4C-91F1-C11D1D4D9095}" type="slidenum">
              <a:rPr lang="en-US" smtClean="0"/>
              <a:t>34</a:t>
            </a:fld>
            <a:endParaRPr lang="en-US"/>
          </a:p>
        </p:txBody>
      </p:sp>
      <p:grpSp>
        <p:nvGrpSpPr>
          <p:cNvPr id="61" name="Group 60">
            <a:extLst>
              <a:ext uri="{FF2B5EF4-FFF2-40B4-BE49-F238E27FC236}">
                <a16:creationId xmlns:a16="http://schemas.microsoft.com/office/drawing/2014/main" id="{72BEE5E6-7399-93F1-E372-9987BD064783}"/>
              </a:ext>
            </a:extLst>
          </p:cNvPr>
          <p:cNvGrpSpPr/>
          <p:nvPr/>
        </p:nvGrpSpPr>
        <p:grpSpPr>
          <a:xfrm>
            <a:off x="381000" y="1188720"/>
            <a:ext cx="11430000" cy="5303520"/>
            <a:chOff x="0" y="1371600"/>
            <a:chExt cx="11430000" cy="5303520"/>
          </a:xfrm>
        </p:grpSpPr>
        <p:pic>
          <p:nvPicPr>
            <p:cNvPr id="26" name="Graphic 25" descr="Images outline">
              <a:extLst>
                <a:ext uri="{FF2B5EF4-FFF2-40B4-BE49-F238E27FC236}">
                  <a16:creationId xmlns:a16="http://schemas.microsoft.com/office/drawing/2014/main" id="{A8850A6A-4D90-2F2B-F5AB-220CBC6E04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371600"/>
              <a:ext cx="1828800" cy="1828800"/>
            </a:xfrm>
            <a:prstGeom prst="rect">
              <a:avLst/>
            </a:prstGeom>
          </p:spPr>
        </p:pic>
        <p:pic>
          <p:nvPicPr>
            <p:cNvPr id="27" name="Graphic 26" descr="Network outline">
              <a:extLst>
                <a:ext uri="{FF2B5EF4-FFF2-40B4-BE49-F238E27FC236}">
                  <a16:creationId xmlns:a16="http://schemas.microsoft.com/office/drawing/2014/main" id="{060ABF6E-6D27-3BE3-1B18-B07283AB0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3200" y="1371600"/>
              <a:ext cx="1828800" cy="1828800"/>
            </a:xfrm>
            <a:prstGeom prst="rect">
              <a:avLst/>
            </a:prstGeom>
          </p:spPr>
        </p:pic>
        <p:pic>
          <p:nvPicPr>
            <p:cNvPr id="28" name="Graphic 27" descr="Earth globe: Americas with solid fill">
              <a:extLst>
                <a:ext uri="{FF2B5EF4-FFF2-40B4-BE49-F238E27FC236}">
                  <a16:creationId xmlns:a16="http://schemas.microsoft.com/office/drawing/2014/main" id="{F42BC538-0B20-5C33-C802-67E3DF8AC7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400" y="1371600"/>
              <a:ext cx="1828800" cy="1828800"/>
            </a:xfrm>
            <a:prstGeom prst="rect">
              <a:avLst/>
            </a:prstGeom>
          </p:spPr>
        </p:pic>
        <p:pic>
          <p:nvPicPr>
            <p:cNvPr id="29" name="Graphic 28" descr="Badge Question Mark outline">
              <a:extLst>
                <a:ext uri="{FF2B5EF4-FFF2-40B4-BE49-F238E27FC236}">
                  <a16:creationId xmlns:a16="http://schemas.microsoft.com/office/drawing/2014/main" id="{079E18D4-012B-F45A-A92E-BA0219CE8F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29600" y="1371600"/>
              <a:ext cx="1828800" cy="1828800"/>
            </a:xfrm>
            <a:prstGeom prst="rect">
              <a:avLst/>
            </a:prstGeom>
          </p:spPr>
        </p:pic>
        <p:sp>
          <p:nvSpPr>
            <p:cNvPr id="30" name="TextBox 29">
              <a:extLst>
                <a:ext uri="{FF2B5EF4-FFF2-40B4-BE49-F238E27FC236}">
                  <a16:creationId xmlns:a16="http://schemas.microsoft.com/office/drawing/2014/main" id="{4AF5CFC4-0D38-5980-69C6-82201C9F42D4}"/>
                </a:ext>
              </a:extLst>
            </p:cNvPr>
            <p:cNvSpPr txBox="1"/>
            <p:nvPr/>
          </p:nvSpPr>
          <p:spPr>
            <a:xfrm>
              <a:off x="0" y="3200400"/>
              <a:ext cx="1828800" cy="731520"/>
            </a:xfrm>
            <a:prstGeom prst="rect">
              <a:avLst/>
            </a:prstGeom>
            <a:noFill/>
          </p:spPr>
          <p:txBody>
            <a:bodyPr wrap="square" rtlCol="0">
              <a:noAutofit/>
            </a:bodyPr>
            <a:lstStyle/>
            <a:p>
              <a:pPr algn="ctr"/>
              <a:r>
                <a:rPr lang="en-US" dirty="0"/>
                <a:t>Curated Dataset for Development</a:t>
              </a:r>
            </a:p>
          </p:txBody>
        </p:sp>
        <p:sp>
          <p:nvSpPr>
            <p:cNvPr id="31" name="TextBox 30">
              <a:extLst>
                <a:ext uri="{FF2B5EF4-FFF2-40B4-BE49-F238E27FC236}">
                  <a16:creationId xmlns:a16="http://schemas.microsoft.com/office/drawing/2014/main" id="{C3C68A77-2DF3-3D5C-E7D4-98A1C855B6CA}"/>
                </a:ext>
              </a:extLst>
            </p:cNvPr>
            <p:cNvSpPr txBox="1"/>
            <p:nvPr/>
          </p:nvSpPr>
          <p:spPr>
            <a:xfrm>
              <a:off x="2743200" y="3200400"/>
              <a:ext cx="1828800" cy="731520"/>
            </a:xfrm>
            <a:prstGeom prst="rect">
              <a:avLst/>
            </a:prstGeom>
            <a:noFill/>
          </p:spPr>
          <p:txBody>
            <a:bodyPr wrap="square" rtlCol="0">
              <a:noAutofit/>
            </a:bodyPr>
            <a:lstStyle/>
            <a:p>
              <a:pPr algn="ctr"/>
              <a:r>
                <a:rPr lang="en-US" dirty="0"/>
                <a:t>Trained</a:t>
              </a:r>
            </a:p>
            <a:p>
              <a:pPr algn="ctr"/>
              <a:r>
                <a:rPr lang="en-US" dirty="0"/>
                <a:t>ML Model</a:t>
              </a:r>
            </a:p>
          </p:txBody>
        </p:sp>
        <p:sp>
          <p:nvSpPr>
            <p:cNvPr id="32" name="TextBox 31">
              <a:extLst>
                <a:ext uri="{FF2B5EF4-FFF2-40B4-BE49-F238E27FC236}">
                  <a16:creationId xmlns:a16="http://schemas.microsoft.com/office/drawing/2014/main" id="{69D28739-F09F-33C2-DBC6-58BCE66973C6}"/>
                </a:ext>
              </a:extLst>
            </p:cNvPr>
            <p:cNvSpPr txBox="1"/>
            <p:nvPr/>
          </p:nvSpPr>
          <p:spPr>
            <a:xfrm>
              <a:off x="5486400" y="3200400"/>
              <a:ext cx="1828800" cy="731520"/>
            </a:xfrm>
            <a:prstGeom prst="rect">
              <a:avLst/>
            </a:prstGeom>
            <a:noFill/>
          </p:spPr>
          <p:txBody>
            <a:bodyPr wrap="square" rtlCol="0">
              <a:noAutofit/>
            </a:bodyPr>
            <a:lstStyle/>
            <a:p>
              <a:pPr algn="ctr"/>
              <a:r>
                <a:rPr lang="en-US" dirty="0"/>
                <a:t>Real-world Setting</a:t>
              </a:r>
            </a:p>
          </p:txBody>
        </p:sp>
        <p:sp>
          <p:nvSpPr>
            <p:cNvPr id="33" name="TextBox 32">
              <a:extLst>
                <a:ext uri="{FF2B5EF4-FFF2-40B4-BE49-F238E27FC236}">
                  <a16:creationId xmlns:a16="http://schemas.microsoft.com/office/drawing/2014/main" id="{2500254B-F3BF-2885-91FF-2EA374DBF119}"/>
                </a:ext>
              </a:extLst>
            </p:cNvPr>
            <p:cNvSpPr txBox="1"/>
            <p:nvPr/>
          </p:nvSpPr>
          <p:spPr>
            <a:xfrm>
              <a:off x="8229600" y="3200400"/>
              <a:ext cx="1828800" cy="731520"/>
            </a:xfrm>
            <a:prstGeom prst="rect">
              <a:avLst/>
            </a:prstGeom>
            <a:noFill/>
          </p:spPr>
          <p:txBody>
            <a:bodyPr wrap="square" rtlCol="0">
              <a:noAutofit/>
            </a:bodyPr>
            <a:lstStyle/>
            <a:p>
              <a:pPr algn="ctr"/>
              <a:r>
                <a:rPr lang="en-US" dirty="0"/>
                <a:t>Questionable Performance</a:t>
              </a:r>
            </a:p>
          </p:txBody>
        </p:sp>
        <p:cxnSp>
          <p:nvCxnSpPr>
            <p:cNvPr id="34" name="Straight Arrow Connector 33">
              <a:extLst>
                <a:ext uri="{FF2B5EF4-FFF2-40B4-BE49-F238E27FC236}">
                  <a16:creationId xmlns:a16="http://schemas.microsoft.com/office/drawing/2014/main" id="{D8C57175-1B63-7B38-A5B0-F19B047D5A5A}"/>
                </a:ext>
              </a:extLst>
            </p:cNvPr>
            <p:cNvCxnSpPr>
              <a:stCxn id="26" idx="3"/>
              <a:endCxn id="27" idx="1"/>
            </p:cNvCxnSpPr>
            <p:nvPr/>
          </p:nvCxnSpPr>
          <p:spPr>
            <a:xfrm>
              <a:off x="1828800" y="2286000"/>
              <a:ext cx="9144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C9793192-B563-4A00-9888-24FFC93FD095}"/>
                </a:ext>
              </a:extLst>
            </p:cNvPr>
            <p:cNvCxnSpPr>
              <a:cxnSpLocks/>
              <a:stCxn id="27" idx="3"/>
              <a:endCxn id="28" idx="1"/>
            </p:cNvCxnSpPr>
            <p:nvPr/>
          </p:nvCxnSpPr>
          <p:spPr>
            <a:xfrm>
              <a:off x="4572000" y="2286000"/>
              <a:ext cx="9144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5DAEDCA4-A8E1-922F-BACD-A9FDC63CC6A5}"/>
                </a:ext>
              </a:extLst>
            </p:cNvPr>
            <p:cNvCxnSpPr>
              <a:cxnSpLocks/>
              <a:stCxn id="28" idx="3"/>
              <a:endCxn id="29" idx="1"/>
            </p:cNvCxnSpPr>
            <p:nvPr/>
          </p:nvCxnSpPr>
          <p:spPr>
            <a:xfrm>
              <a:off x="7315200" y="2286000"/>
              <a:ext cx="9144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38" name="Graphic 37" descr="Network with solid fill">
              <a:extLst>
                <a:ext uri="{FF2B5EF4-FFF2-40B4-BE49-F238E27FC236}">
                  <a16:creationId xmlns:a16="http://schemas.microsoft.com/office/drawing/2014/main" id="{7040E26E-D2FE-FF3A-6382-14F000A448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14800" y="4114799"/>
              <a:ext cx="1828800" cy="1828800"/>
            </a:xfrm>
            <a:prstGeom prst="rect">
              <a:avLst/>
            </a:prstGeom>
          </p:spPr>
        </p:pic>
        <p:sp>
          <p:nvSpPr>
            <p:cNvPr id="39" name="TextBox 38">
              <a:extLst>
                <a:ext uri="{FF2B5EF4-FFF2-40B4-BE49-F238E27FC236}">
                  <a16:creationId xmlns:a16="http://schemas.microsoft.com/office/drawing/2014/main" id="{4BEC95A2-DC98-EB86-F039-3E08A3EA8777}"/>
                </a:ext>
              </a:extLst>
            </p:cNvPr>
            <p:cNvSpPr txBox="1"/>
            <p:nvPr/>
          </p:nvSpPr>
          <p:spPr>
            <a:xfrm>
              <a:off x="4114800" y="5943600"/>
              <a:ext cx="1828800" cy="731520"/>
            </a:xfrm>
            <a:prstGeom prst="rect">
              <a:avLst/>
            </a:prstGeom>
            <a:noFill/>
          </p:spPr>
          <p:txBody>
            <a:bodyPr wrap="square" rtlCol="0">
              <a:noAutofit/>
            </a:bodyPr>
            <a:lstStyle/>
            <a:p>
              <a:pPr algn="ctr"/>
              <a:r>
                <a:rPr lang="en-US" dirty="0"/>
                <a:t>Adapted</a:t>
              </a:r>
            </a:p>
            <a:p>
              <a:pPr algn="ctr"/>
              <a:r>
                <a:rPr lang="en-US" dirty="0"/>
                <a:t>ML Model</a:t>
              </a:r>
            </a:p>
          </p:txBody>
        </p:sp>
        <p:pic>
          <p:nvPicPr>
            <p:cNvPr id="40" name="Graphic 39" descr="Earth globe: Americas with solid fill">
              <a:extLst>
                <a:ext uri="{FF2B5EF4-FFF2-40B4-BE49-F238E27FC236}">
                  <a16:creationId xmlns:a16="http://schemas.microsoft.com/office/drawing/2014/main" id="{0D86E236-9D41-57E3-E053-D2DFB2D8C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8000" y="4114800"/>
              <a:ext cx="1828800" cy="1828800"/>
            </a:xfrm>
            <a:prstGeom prst="rect">
              <a:avLst/>
            </a:prstGeom>
          </p:spPr>
        </p:pic>
        <p:sp>
          <p:nvSpPr>
            <p:cNvPr id="41" name="TextBox 40">
              <a:extLst>
                <a:ext uri="{FF2B5EF4-FFF2-40B4-BE49-F238E27FC236}">
                  <a16:creationId xmlns:a16="http://schemas.microsoft.com/office/drawing/2014/main" id="{83DC43AC-8C13-40B8-A65D-9705139321C9}"/>
                </a:ext>
              </a:extLst>
            </p:cNvPr>
            <p:cNvSpPr txBox="1"/>
            <p:nvPr/>
          </p:nvSpPr>
          <p:spPr>
            <a:xfrm>
              <a:off x="6858000" y="5943600"/>
              <a:ext cx="1828800" cy="731520"/>
            </a:xfrm>
            <a:prstGeom prst="rect">
              <a:avLst/>
            </a:prstGeom>
            <a:noFill/>
          </p:spPr>
          <p:txBody>
            <a:bodyPr wrap="square" rtlCol="0">
              <a:noAutofit/>
            </a:bodyPr>
            <a:lstStyle/>
            <a:p>
              <a:pPr algn="ctr"/>
              <a:r>
                <a:rPr lang="en-US" dirty="0"/>
                <a:t>Real-world Setting</a:t>
              </a:r>
            </a:p>
          </p:txBody>
        </p:sp>
        <p:pic>
          <p:nvPicPr>
            <p:cNvPr id="43" name="Graphic 42" descr="Checkmark with solid fill">
              <a:extLst>
                <a:ext uri="{FF2B5EF4-FFF2-40B4-BE49-F238E27FC236}">
                  <a16:creationId xmlns:a16="http://schemas.microsoft.com/office/drawing/2014/main" id="{DC96F106-CDCE-16E4-EB95-DB200C4AEC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01200" y="4114799"/>
              <a:ext cx="1828800" cy="1828800"/>
            </a:xfrm>
            <a:prstGeom prst="rect">
              <a:avLst/>
            </a:prstGeom>
          </p:spPr>
        </p:pic>
        <p:sp>
          <p:nvSpPr>
            <p:cNvPr id="44" name="TextBox 43">
              <a:extLst>
                <a:ext uri="{FF2B5EF4-FFF2-40B4-BE49-F238E27FC236}">
                  <a16:creationId xmlns:a16="http://schemas.microsoft.com/office/drawing/2014/main" id="{C5588FE4-A89B-267F-4A96-EB65320D6785}"/>
                </a:ext>
              </a:extLst>
            </p:cNvPr>
            <p:cNvSpPr txBox="1"/>
            <p:nvPr/>
          </p:nvSpPr>
          <p:spPr>
            <a:xfrm>
              <a:off x="9601200" y="5943600"/>
              <a:ext cx="1828800" cy="731520"/>
            </a:xfrm>
            <a:prstGeom prst="rect">
              <a:avLst/>
            </a:prstGeom>
            <a:noFill/>
          </p:spPr>
          <p:txBody>
            <a:bodyPr wrap="square" rtlCol="0">
              <a:noAutofit/>
            </a:bodyPr>
            <a:lstStyle/>
            <a:p>
              <a:pPr algn="ctr"/>
              <a:r>
                <a:rPr lang="en-US" dirty="0"/>
                <a:t>Improved Performance</a:t>
              </a:r>
            </a:p>
          </p:txBody>
        </p:sp>
        <p:cxnSp>
          <p:nvCxnSpPr>
            <p:cNvPr id="52" name="Curved Connector 51">
              <a:extLst>
                <a:ext uri="{FF2B5EF4-FFF2-40B4-BE49-F238E27FC236}">
                  <a16:creationId xmlns:a16="http://schemas.microsoft.com/office/drawing/2014/main" id="{E168093B-919E-3693-3284-9F771002BD29}"/>
                </a:ext>
              </a:extLst>
            </p:cNvPr>
            <p:cNvCxnSpPr>
              <a:cxnSpLocks/>
            </p:cNvCxnSpPr>
            <p:nvPr/>
          </p:nvCxnSpPr>
          <p:spPr>
            <a:xfrm rot="16200000" flipH="1">
              <a:off x="3657600" y="4023360"/>
              <a:ext cx="548640" cy="548640"/>
            </a:xfrm>
            <a:prstGeom prst="curvedConnector2">
              <a:avLst/>
            </a:prstGeom>
            <a:ln w="38100">
              <a:tailEnd type="triangle"/>
            </a:ln>
          </p:spPr>
          <p:style>
            <a:lnRef idx="3">
              <a:schemeClr val="dk1"/>
            </a:lnRef>
            <a:fillRef idx="0">
              <a:schemeClr val="dk1"/>
            </a:fillRef>
            <a:effectRef idx="2">
              <a:schemeClr val="dk1"/>
            </a:effectRef>
            <a:fontRef idx="minor">
              <a:schemeClr val="tx1"/>
            </a:fontRef>
          </p:style>
        </p:cxnSp>
        <p:cxnSp>
          <p:nvCxnSpPr>
            <p:cNvPr id="54" name="Curved Connector 53">
              <a:extLst>
                <a:ext uri="{FF2B5EF4-FFF2-40B4-BE49-F238E27FC236}">
                  <a16:creationId xmlns:a16="http://schemas.microsoft.com/office/drawing/2014/main" id="{680AA8DF-72C0-F524-30DC-54518D1D4CD7}"/>
                </a:ext>
              </a:extLst>
            </p:cNvPr>
            <p:cNvCxnSpPr>
              <a:cxnSpLocks/>
            </p:cNvCxnSpPr>
            <p:nvPr/>
          </p:nvCxnSpPr>
          <p:spPr>
            <a:xfrm rot="5400000">
              <a:off x="5852160" y="4023360"/>
              <a:ext cx="548640" cy="548640"/>
            </a:xfrm>
            <a:prstGeom prst="curvedConnector2">
              <a:avLst/>
            </a:prstGeom>
            <a:ln w="38100">
              <a:tailEnd type="triangle"/>
            </a:ln>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D763FBAF-25E3-7AF1-5929-6E0583049E8A}"/>
                </a:ext>
              </a:extLst>
            </p:cNvPr>
            <p:cNvCxnSpPr>
              <a:cxnSpLocks/>
              <a:stCxn id="38" idx="3"/>
              <a:endCxn id="40" idx="1"/>
            </p:cNvCxnSpPr>
            <p:nvPr/>
          </p:nvCxnSpPr>
          <p:spPr>
            <a:xfrm>
              <a:off x="5943600" y="5029199"/>
              <a:ext cx="914400"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9878810F-CEAB-57A0-1187-6A4E264EC122}"/>
                </a:ext>
              </a:extLst>
            </p:cNvPr>
            <p:cNvCxnSpPr>
              <a:cxnSpLocks/>
              <a:stCxn id="40" idx="3"/>
              <a:endCxn id="43" idx="1"/>
            </p:cNvCxnSpPr>
            <p:nvPr/>
          </p:nvCxnSpPr>
          <p:spPr>
            <a:xfrm flipV="1">
              <a:off x="8686800" y="5029199"/>
              <a:ext cx="914400"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sp>
        <p:nvSpPr>
          <p:cNvPr id="62" name="Alternate Process 61">
            <a:extLst>
              <a:ext uri="{FF2B5EF4-FFF2-40B4-BE49-F238E27FC236}">
                <a16:creationId xmlns:a16="http://schemas.microsoft.com/office/drawing/2014/main" id="{4FB13B9A-E5F7-FF7D-9669-F6FE0EEB79AF}"/>
              </a:ext>
            </a:extLst>
          </p:cNvPr>
          <p:cNvSpPr/>
          <p:nvPr/>
        </p:nvSpPr>
        <p:spPr>
          <a:xfrm>
            <a:off x="4270248" y="3931919"/>
            <a:ext cx="2286000" cy="2560320"/>
          </a:xfrm>
          <a:custGeom>
            <a:avLst/>
            <a:gdLst>
              <a:gd name="connsiteX0" fmla="*/ 0 w 2286000"/>
              <a:gd name="connsiteY0" fmla="*/ 381000 h 2560320"/>
              <a:gd name="connsiteX1" fmla="*/ 381000 w 2286000"/>
              <a:gd name="connsiteY1" fmla="*/ 0 h 2560320"/>
              <a:gd name="connsiteX2" fmla="*/ 919480 w 2286000"/>
              <a:gd name="connsiteY2" fmla="*/ 0 h 2560320"/>
              <a:gd name="connsiteX3" fmla="*/ 1412240 w 2286000"/>
              <a:gd name="connsiteY3" fmla="*/ 0 h 2560320"/>
              <a:gd name="connsiteX4" fmla="*/ 1905000 w 2286000"/>
              <a:gd name="connsiteY4" fmla="*/ 0 h 2560320"/>
              <a:gd name="connsiteX5" fmla="*/ 2286000 w 2286000"/>
              <a:gd name="connsiteY5" fmla="*/ 381000 h 2560320"/>
              <a:gd name="connsiteX6" fmla="*/ 2286000 w 2286000"/>
              <a:gd name="connsiteY6" fmla="*/ 944474 h 2560320"/>
              <a:gd name="connsiteX7" fmla="*/ 2286000 w 2286000"/>
              <a:gd name="connsiteY7" fmla="*/ 1507947 h 2560320"/>
              <a:gd name="connsiteX8" fmla="*/ 2286000 w 2286000"/>
              <a:gd name="connsiteY8" fmla="*/ 2179320 h 2560320"/>
              <a:gd name="connsiteX9" fmla="*/ 1905000 w 2286000"/>
              <a:gd name="connsiteY9" fmla="*/ 2560320 h 2560320"/>
              <a:gd name="connsiteX10" fmla="*/ 1397000 w 2286000"/>
              <a:gd name="connsiteY10" fmla="*/ 2560320 h 2560320"/>
              <a:gd name="connsiteX11" fmla="*/ 904240 w 2286000"/>
              <a:gd name="connsiteY11" fmla="*/ 2560320 h 2560320"/>
              <a:gd name="connsiteX12" fmla="*/ 381000 w 2286000"/>
              <a:gd name="connsiteY12" fmla="*/ 2560320 h 2560320"/>
              <a:gd name="connsiteX13" fmla="*/ 0 w 2286000"/>
              <a:gd name="connsiteY13" fmla="*/ 2179320 h 2560320"/>
              <a:gd name="connsiteX14" fmla="*/ 0 w 2286000"/>
              <a:gd name="connsiteY14" fmla="*/ 1579880 h 2560320"/>
              <a:gd name="connsiteX15" fmla="*/ 0 w 2286000"/>
              <a:gd name="connsiteY15" fmla="*/ 944474 h 2560320"/>
              <a:gd name="connsiteX16" fmla="*/ 0 w 2286000"/>
              <a:gd name="connsiteY16" fmla="*/ 381000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0" h="2560320" extrusionOk="0">
                <a:moveTo>
                  <a:pt x="0" y="381000"/>
                </a:moveTo>
                <a:cubicBezTo>
                  <a:pt x="-25521" y="154838"/>
                  <a:pt x="155305" y="5733"/>
                  <a:pt x="381000" y="0"/>
                </a:cubicBezTo>
                <a:cubicBezTo>
                  <a:pt x="616298" y="-33891"/>
                  <a:pt x="682284" y="18643"/>
                  <a:pt x="919480" y="0"/>
                </a:cubicBezTo>
                <a:cubicBezTo>
                  <a:pt x="1156676" y="-18643"/>
                  <a:pt x="1233296" y="48284"/>
                  <a:pt x="1412240" y="0"/>
                </a:cubicBezTo>
                <a:cubicBezTo>
                  <a:pt x="1591184" y="-48284"/>
                  <a:pt x="1704745" y="45238"/>
                  <a:pt x="1905000" y="0"/>
                </a:cubicBezTo>
                <a:cubicBezTo>
                  <a:pt x="2104464" y="-35288"/>
                  <a:pt x="2290200" y="155038"/>
                  <a:pt x="2286000" y="381000"/>
                </a:cubicBezTo>
                <a:cubicBezTo>
                  <a:pt x="2310787" y="514451"/>
                  <a:pt x="2239107" y="797609"/>
                  <a:pt x="2286000" y="944474"/>
                </a:cubicBezTo>
                <a:cubicBezTo>
                  <a:pt x="2332893" y="1091339"/>
                  <a:pt x="2266001" y="1315004"/>
                  <a:pt x="2286000" y="1507947"/>
                </a:cubicBezTo>
                <a:cubicBezTo>
                  <a:pt x="2305999" y="1700890"/>
                  <a:pt x="2285604" y="1987324"/>
                  <a:pt x="2286000" y="2179320"/>
                </a:cubicBezTo>
                <a:cubicBezTo>
                  <a:pt x="2298199" y="2392673"/>
                  <a:pt x="2062991" y="2551840"/>
                  <a:pt x="1905000" y="2560320"/>
                </a:cubicBezTo>
                <a:cubicBezTo>
                  <a:pt x="1703378" y="2594709"/>
                  <a:pt x="1548944" y="2512366"/>
                  <a:pt x="1397000" y="2560320"/>
                </a:cubicBezTo>
                <a:cubicBezTo>
                  <a:pt x="1245056" y="2608274"/>
                  <a:pt x="1067953" y="2521377"/>
                  <a:pt x="904240" y="2560320"/>
                </a:cubicBezTo>
                <a:cubicBezTo>
                  <a:pt x="740527" y="2599263"/>
                  <a:pt x="549579" y="2529220"/>
                  <a:pt x="381000" y="2560320"/>
                </a:cubicBezTo>
                <a:cubicBezTo>
                  <a:pt x="180807" y="2547624"/>
                  <a:pt x="-42862" y="2373170"/>
                  <a:pt x="0" y="2179320"/>
                </a:cubicBezTo>
                <a:cubicBezTo>
                  <a:pt x="-39854" y="2004620"/>
                  <a:pt x="37549" y="1798906"/>
                  <a:pt x="0" y="1579880"/>
                </a:cubicBezTo>
                <a:cubicBezTo>
                  <a:pt x="-37549" y="1360854"/>
                  <a:pt x="27065" y="1162855"/>
                  <a:pt x="0" y="944474"/>
                </a:cubicBezTo>
                <a:cubicBezTo>
                  <a:pt x="-27065" y="726093"/>
                  <a:pt x="41042" y="594259"/>
                  <a:pt x="0" y="381000"/>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0C5648-D872-D7B7-2570-86E2FA9EAF45}"/>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1151220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DBB3-8F66-E8DF-8B96-97DF4A5E39B9}"/>
              </a:ext>
            </a:extLst>
          </p:cNvPr>
          <p:cNvSpPr>
            <a:spLocks noGrp="1"/>
          </p:cNvSpPr>
          <p:nvPr>
            <p:ph type="title"/>
          </p:nvPr>
        </p:nvSpPr>
        <p:spPr/>
        <p:txBody>
          <a:bodyPr/>
          <a:lstStyle/>
          <a:p>
            <a:r>
              <a:rPr lang="en-US" dirty="0"/>
              <a:t>Overcoming Task/Domain Shift</a:t>
            </a:r>
          </a:p>
        </p:txBody>
      </p:sp>
      <p:sp>
        <p:nvSpPr>
          <p:cNvPr id="3" name="Content Placeholder 2">
            <a:extLst>
              <a:ext uri="{FF2B5EF4-FFF2-40B4-BE49-F238E27FC236}">
                <a16:creationId xmlns:a16="http://schemas.microsoft.com/office/drawing/2014/main" id="{9E07F7A2-E339-EA65-C0C1-81DF65ACBE2A}"/>
              </a:ext>
            </a:extLst>
          </p:cNvPr>
          <p:cNvSpPr>
            <a:spLocks noGrp="1"/>
          </p:cNvSpPr>
          <p:nvPr>
            <p:ph sz="half" idx="1"/>
          </p:nvPr>
        </p:nvSpPr>
        <p:spPr>
          <a:xfrm>
            <a:off x="838199" y="1825625"/>
            <a:ext cx="10515599" cy="4351338"/>
          </a:xfrm>
        </p:spPr>
        <p:txBody>
          <a:bodyPr>
            <a:normAutofit/>
          </a:bodyPr>
          <a:lstStyle/>
          <a:p>
            <a:r>
              <a:rPr lang="en-US" dirty="0"/>
              <a:t>Task shift</a:t>
            </a:r>
          </a:p>
          <a:p>
            <a:pPr lvl="1"/>
            <a:r>
              <a:rPr lang="en-US" dirty="0"/>
              <a:t>Changed task objective</a:t>
            </a:r>
          </a:p>
          <a:p>
            <a:pPr lvl="1"/>
            <a:endParaRPr lang="en-US" dirty="0"/>
          </a:p>
          <a:p>
            <a:r>
              <a:rPr lang="en-US" dirty="0"/>
              <a:t>Domain shift</a:t>
            </a:r>
          </a:p>
          <a:p>
            <a:pPr lvl="1"/>
            <a:r>
              <a:rPr lang="en-US" dirty="0"/>
              <a:t>Changed data distribution</a:t>
            </a:r>
          </a:p>
          <a:p>
            <a:pPr lvl="1"/>
            <a:endParaRPr lang="en-US" dirty="0"/>
          </a:p>
          <a:p>
            <a:pPr marL="0" indent="0">
              <a:buNone/>
            </a:pPr>
            <a:endParaRPr lang="en-US" dirty="0"/>
          </a:p>
          <a:p>
            <a:r>
              <a:rPr lang="en-US" dirty="0"/>
              <a:t>Some adaptation ideas may be applicable for both (e.g., Meta-learning)</a:t>
            </a:r>
          </a:p>
        </p:txBody>
      </p:sp>
      <p:sp>
        <p:nvSpPr>
          <p:cNvPr id="5" name="Content Placeholder 4">
            <a:extLst>
              <a:ext uri="{FF2B5EF4-FFF2-40B4-BE49-F238E27FC236}">
                <a16:creationId xmlns:a16="http://schemas.microsoft.com/office/drawing/2014/main" id="{371224AC-7998-089C-0522-42FF809CDF45}"/>
              </a:ext>
            </a:extLst>
          </p:cNvPr>
          <p:cNvSpPr>
            <a:spLocks noGrp="1"/>
          </p:cNvSpPr>
          <p:nvPr>
            <p:ph sz="half" idx="2"/>
          </p:nvPr>
        </p:nvSpPr>
        <p:spPr/>
        <p:txBody>
          <a:bodyPr>
            <a:normAutofit/>
          </a:bodyPr>
          <a:lstStyle/>
          <a:p>
            <a:r>
              <a:rPr lang="en-US" dirty="0"/>
              <a:t>Task adaptation</a:t>
            </a:r>
          </a:p>
          <a:p>
            <a:pPr lvl="1"/>
            <a:r>
              <a:rPr lang="en-US" dirty="0"/>
              <a:t>Transfer learning</a:t>
            </a:r>
          </a:p>
          <a:p>
            <a:pPr lvl="1"/>
            <a:r>
              <a:rPr lang="en-US" dirty="0"/>
              <a:t>Meta-learning</a:t>
            </a:r>
          </a:p>
          <a:p>
            <a:r>
              <a:rPr lang="en-US" dirty="0"/>
              <a:t>Domain adaptation</a:t>
            </a:r>
          </a:p>
          <a:p>
            <a:pPr lvl="1"/>
            <a:r>
              <a:rPr lang="en-US" dirty="0"/>
              <a:t>Instance translation</a:t>
            </a:r>
          </a:p>
          <a:p>
            <a:pPr lvl="1"/>
            <a:r>
              <a:rPr lang="en-US" dirty="0"/>
              <a:t>Domain adversarial training</a:t>
            </a:r>
          </a:p>
        </p:txBody>
      </p:sp>
      <p:sp>
        <p:nvSpPr>
          <p:cNvPr id="4" name="Slide Number Placeholder 3">
            <a:extLst>
              <a:ext uri="{FF2B5EF4-FFF2-40B4-BE49-F238E27FC236}">
                <a16:creationId xmlns:a16="http://schemas.microsoft.com/office/drawing/2014/main" id="{4063F361-D7BF-E020-993F-B58EB6DB8EE5}"/>
              </a:ext>
            </a:extLst>
          </p:cNvPr>
          <p:cNvSpPr>
            <a:spLocks noGrp="1"/>
          </p:cNvSpPr>
          <p:nvPr>
            <p:ph type="sldNum" sz="quarter" idx="12"/>
          </p:nvPr>
        </p:nvSpPr>
        <p:spPr/>
        <p:txBody>
          <a:bodyPr/>
          <a:lstStyle/>
          <a:p>
            <a:fld id="{16C8504D-E4B9-BC4C-91F1-C11D1D4D9095}" type="slidenum">
              <a:rPr lang="en-US" smtClean="0"/>
              <a:t>35</a:t>
            </a:fld>
            <a:endParaRPr lang="en-US" dirty="0"/>
          </a:p>
        </p:txBody>
      </p:sp>
      <p:sp>
        <p:nvSpPr>
          <p:cNvPr id="6" name="Right Arrow 5">
            <a:extLst>
              <a:ext uri="{FF2B5EF4-FFF2-40B4-BE49-F238E27FC236}">
                <a16:creationId xmlns:a16="http://schemas.microsoft.com/office/drawing/2014/main" id="{64987E96-42CF-D1D4-92A0-C65BE5DD9324}"/>
              </a:ext>
            </a:extLst>
          </p:cNvPr>
          <p:cNvSpPr/>
          <p:nvPr/>
        </p:nvSpPr>
        <p:spPr>
          <a:xfrm>
            <a:off x="5029200" y="1737360"/>
            <a:ext cx="1097280"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ight Arrow 6">
            <a:extLst>
              <a:ext uri="{FF2B5EF4-FFF2-40B4-BE49-F238E27FC236}">
                <a16:creationId xmlns:a16="http://schemas.microsoft.com/office/drawing/2014/main" id="{B143E491-CAF5-14EE-32ED-78EC8BC8572D}"/>
              </a:ext>
            </a:extLst>
          </p:cNvPr>
          <p:cNvSpPr/>
          <p:nvPr/>
        </p:nvSpPr>
        <p:spPr>
          <a:xfrm>
            <a:off x="5029200" y="3017520"/>
            <a:ext cx="1097280"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BCF82DB2-258D-2FA7-CB1F-A3E2089BBA19}"/>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840959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0523-7C0B-C4D8-678C-422E1357AF07}"/>
              </a:ext>
            </a:extLst>
          </p:cNvPr>
          <p:cNvSpPr>
            <a:spLocks noGrp="1"/>
          </p:cNvSpPr>
          <p:nvPr>
            <p:ph type="title"/>
          </p:nvPr>
        </p:nvSpPr>
        <p:spPr/>
        <p:txBody>
          <a:bodyPr/>
          <a:lstStyle/>
          <a:p>
            <a:r>
              <a:rPr lang="en-US" dirty="0"/>
              <a:t>Application: Autonomous Driving</a:t>
            </a:r>
          </a:p>
        </p:txBody>
      </p:sp>
      <p:sp>
        <p:nvSpPr>
          <p:cNvPr id="3" name="Content Placeholder 2">
            <a:extLst>
              <a:ext uri="{FF2B5EF4-FFF2-40B4-BE49-F238E27FC236}">
                <a16:creationId xmlns:a16="http://schemas.microsoft.com/office/drawing/2014/main" id="{B8FDE728-F4FF-2604-B4C3-63D858FAA478}"/>
              </a:ext>
            </a:extLst>
          </p:cNvPr>
          <p:cNvSpPr>
            <a:spLocks noGrp="1"/>
          </p:cNvSpPr>
          <p:nvPr>
            <p:ph idx="1"/>
          </p:nvPr>
        </p:nvSpPr>
        <p:spPr/>
        <p:txBody>
          <a:bodyPr/>
          <a:lstStyle/>
          <a:p>
            <a:r>
              <a:rPr lang="en-US" dirty="0"/>
              <a:t>Adapt to different weather conditions, lighting conditions, or driving environments</a:t>
            </a:r>
          </a:p>
        </p:txBody>
      </p:sp>
      <p:sp>
        <p:nvSpPr>
          <p:cNvPr id="4" name="Slide Number Placeholder 3">
            <a:extLst>
              <a:ext uri="{FF2B5EF4-FFF2-40B4-BE49-F238E27FC236}">
                <a16:creationId xmlns:a16="http://schemas.microsoft.com/office/drawing/2014/main" id="{4FB07E7D-C3F3-23B4-A9CC-E49D5A611A69}"/>
              </a:ext>
            </a:extLst>
          </p:cNvPr>
          <p:cNvSpPr>
            <a:spLocks noGrp="1"/>
          </p:cNvSpPr>
          <p:nvPr>
            <p:ph type="sldNum" sz="quarter" idx="12"/>
          </p:nvPr>
        </p:nvSpPr>
        <p:spPr/>
        <p:txBody>
          <a:bodyPr/>
          <a:lstStyle/>
          <a:p>
            <a:fld id="{16C8504D-E4B9-BC4C-91F1-C11D1D4D9095}" type="slidenum">
              <a:rPr lang="en-US" smtClean="0"/>
              <a:t>36</a:t>
            </a:fld>
            <a:endParaRPr lang="en-US"/>
          </a:p>
        </p:txBody>
      </p:sp>
      <p:pic>
        <p:nvPicPr>
          <p:cNvPr id="5" name="Picture 4">
            <a:extLst>
              <a:ext uri="{FF2B5EF4-FFF2-40B4-BE49-F238E27FC236}">
                <a16:creationId xmlns:a16="http://schemas.microsoft.com/office/drawing/2014/main" id="{A65F3FD7-D125-0AEE-F4C2-CEB8041C3C66}"/>
              </a:ext>
            </a:extLst>
          </p:cNvPr>
          <p:cNvPicPr>
            <a:picLocks noChangeAspect="1"/>
          </p:cNvPicPr>
          <p:nvPr/>
        </p:nvPicPr>
        <p:blipFill>
          <a:blip r:embed="rId2"/>
          <a:stretch>
            <a:fillRect/>
          </a:stretch>
        </p:blipFill>
        <p:spPr>
          <a:xfrm>
            <a:off x="0" y="2926080"/>
            <a:ext cx="5486400" cy="2743200"/>
          </a:xfrm>
          <a:prstGeom prst="rect">
            <a:avLst/>
          </a:prstGeom>
        </p:spPr>
      </p:pic>
      <p:pic>
        <p:nvPicPr>
          <p:cNvPr id="6" name="Picture 5">
            <a:extLst>
              <a:ext uri="{FF2B5EF4-FFF2-40B4-BE49-F238E27FC236}">
                <a16:creationId xmlns:a16="http://schemas.microsoft.com/office/drawing/2014/main" id="{72082B17-3B57-FA1C-6971-619316AEA9EE}"/>
              </a:ext>
            </a:extLst>
          </p:cNvPr>
          <p:cNvPicPr>
            <a:picLocks noChangeAspect="1"/>
          </p:cNvPicPr>
          <p:nvPr/>
        </p:nvPicPr>
        <p:blipFill>
          <a:blip r:embed="rId3"/>
          <a:stretch>
            <a:fillRect/>
          </a:stretch>
        </p:blipFill>
        <p:spPr>
          <a:xfrm>
            <a:off x="6705600" y="2926080"/>
            <a:ext cx="5486400" cy="2743200"/>
          </a:xfrm>
          <a:prstGeom prst="rect">
            <a:avLst/>
          </a:prstGeom>
        </p:spPr>
      </p:pic>
      <p:sp>
        <p:nvSpPr>
          <p:cNvPr id="8" name="TextBox 7">
            <a:extLst>
              <a:ext uri="{FF2B5EF4-FFF2-40B4-BE49-F238E27FC236}">
                <a16:creationId xmlns:a16="http://schemas.microsoft.com/office/drawing/2014/main" id="{386BC817-8931-2E80-989F-1A699AD0887A}"/>
              </a:ext>
            </a:extLst>
          </p:cNvPr>
          <p:cNvSpPr txBox="1"/>
          <p:nvPr/>
        </p:nvSpPr>
        <p:spPr>
          <a:xfrm>
            <a:off x="0" y="5669280"/>
            <a:ext cx="5486400" cy="461665"/>
          </a:xfrm>
          <a:prstGeom prst="rect">
            <a:avLst/>
          </a:prstGeom>
          <a:noFill/>
        </p:spPr>
        <p:txBody>
          <a:bodyPr wrap="square">
            <a:spAutoFit/>
          </a:bodyPr>
          <a:lstStyle/>
          <a:p>
            <a:pPr algn="ctr"/>
            <a:r>
              <a:rPr lang="en-US" sz="2400" dirty="0"/>
              <a:t>Normal Weather Condition</a:t>
            </a:r>
          </a:p>
        </p:txBody>
      </p:sp>
      <p:sp>
        <p:nvSpPr>
          <p:cNvPr id="9" name="TextBox 8">
            <a:extLst>
              <a:ext uri="{FF2B5EF4-FFF2-40B4-BE49-F238E27FC236}">
                <a16:creationId xmlns:a16="http://schemas.microsoft.com/office/drawing/2014/main" id="{D5EF2003-B0D7-A01B-5866-865BF3C7744B}"/>
              </a:ext>
            </a:extLst>
          </p:cNvPr>
          <p:cNvSpPr txBox="1"/>
          <p:nvPr/>
        </p:nvSpPr>
        <p:spPr>
          <a:xfrm>
            <a:off x="6705600" y="5669280"/>
            <a:ext cx="5486400" cy="461665"/>
          </a:xfrm>
          <a:prstGeom prst="rect">
            <a:avLst/>
          </a:prstGeom>
          <a:noFill/>
        </p:spPr>
        <p:txBody>
          <a:bodyPr wrap="square">
            <a:spAutoFit/>
          </a:bodyPr>
          <a:lstStyle/>
          <a:p>
            <a:pPr algn="ctr"/>
            <a:r>
              <a:rPr lang="en-US" sz="2400" dirty="0"/>
              <a:t>Foggy Weather Condition</a:t>
            </a:r>
          </a:p>
        </p:txBody>
      </p:sp>
      <p:sp>
        <p:nvSpPr>
          <p:cNvPr id="10" name="TextBox 9">
            <a:extLst>
              <a:ext uri="{FF2B5EF4-FFF2-40B4-BE49-F238E27FC236}">
                <a16:creationId xmlns:a16="http://schemas.microsoft.com/office/drawing/2014/main" id="{331AF061-5F27-54E4-B11E-51551EF49995}"/>
              </a:ext>
            </a:extLst>
          </p:cNvPr>
          <p:cNvSpPr txBox="1"/>
          <p:nvPr/>
        </p:nvSpPr>
        <p:spPr>
          <a:xfrm>
            <a:off x="3352800" y="6309360"/>
            <a:ext cx="5486400" cy="461665"/>
          </a:xfrm>
          <a:prstGeom prst="rect">
            <a:avLst/>
          </a:prstGeom>
          <a:noFill/>
        </p:spPr>
        <p:txBody>
          <a:bodyPr wrap="square">
            <a:spAutoFit/>
          </a:bodyPr>
          <a:lstStyle/>
          <a:p>
            <a:pPr algn="ctr"/>
            <a:r>
              <a:rPr lang="en-US" sz="2400" dirty="0"/>
              <a:t>Images from </a:t>
            </a:r>
            <a:r>
              <a:rPr lang="en-US" sz="2400" dirty="0" err="1"/>
              <a:t>Sakaridis</a:t>
            </a:r>
            <a:r>
              <a:rPr lang="en-US" sz="2400" dirty="0"/>
              <a:t> et al. IJCV '18</a:t>
            </a:r>
          </a:p>
        </p:txBody>
      </p:sp>
      <p:sp>
        <p:nvSpPr>
          <p:cNvPr id="7" name="TextBox 6">
            <a:extLst>
              <a:ext uri="{FF2B5EF4-FFF2-40B4-BE49-F238E27FC236}">
                <a16:creationId xmlns:a16="http://schemas.microsoft.com/office/drawing/2014/main" id="{339C8868-21DC-80DF-CEB3-35B47E1937A3}"/>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3258109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D850-B8DF-4E20-69CA-E82AFDFC611E}"/>
              </a:ext>
            </a:extLst>
          </p:cNvPr>
          <p:cNvSpPr>
            <a:spLocks noGrp="1"/>
          </p:cNvSpPr>
          <p:nvPr>
            <p:ph type="title"/>
          </p:nvPr>
        </p:nvSpPr>
        <p:spPr/>
        <p:txBody>
          <a:bodyPr/>
          <a:lstStyle/>
          <a:p>
            <a:r>
              <a:rPr lang="en-US" dirty="0"/>
              <a:t>Application: Robotics</a:t>
            </a:r>
          </a:p>
        </p:txBody>
      </p:sp>
      <p:sp>
        <p:nvSpPr>
          <p:cNvPr id="3" name="Content Placeholder 2">
            <a:extLst>
              <a:ext uri="{FF2B5EF4-FFF2-40B4-BE49-F238E27FC236}">
                <a16:creationId xmlns:a16="http://schemas.microsoft.com/office/drawing/2014/main" id="{5114130D-0F9A-813A-7CB0-258F75BF4BBE}"/>
              </a:ext>
            </a:extLst>
          </p:cNvPr>
          <p:cNvSpPr>
            <a:spLocks noGrp="1"/>
          </p:cNvSpPr>
          <p:nvPr>
            <p:ph idx="1"/>
          </p:nvPr>
        </p:nvSpPr>
        <p:spPr/>
        <p:txBody>
          <a:bodyPr/>
          <a:lstStyle/>
          <a:p>
            <a:r>
              <a:rPr lang="en-US" dirty="0"/>
              <a:t>Adapt from simulated environment to real-world robotic systems, or adapt from one learned task to another</a:t>
            </a:r>
          </a:p>
        </p:txBody>
      </p:sp>
      <p:sp>
        <p:nvSpPr>
          <p:cNvPr id="4" name="Slide Number Placeholder 3">
            <a:extLst>
              <a:ext uri="{FF2B5EF4-FFF2-40B4-BE49-F238E27FC236}">
                <a16:creationId xmlns:a16="http://schemas.microsoft.com/office/drawing/2014/main" id="{0E61DE4C-BC08-EE3B-A140-BF28DEEE1933}"/>
              </a:ext>
            </a:extLst>
          </p:cNvPr>
          <p:cNvSpPr>
            <a:spLocks noGrp="1"/>
          </p:cNvSpPr>
          <p:nvPr>
            <p:ph type="sldNum" sz="quarter" idx="12"/>
          </p:nvPr>
        </p:nvSpPr>
        <p:spPr/>
        <p:txBody>
          <a:bodyPr/>
          <a:lstStyle/>
          <a:p>
            <a:fld id="{16C8504D-E4B9-BC4C-91F1-C11D1D4D9095}" type="slidenum">
              <a:rPr lang="en-US" smtClean="0"/>
              <a:t>37</a:t>
            </a:fld>
            <a:endParaRPr lang="en-US"/>
          </a:p>
        </p:txBody>
      </p:sp>
      <p:pic>
        <p:nvPicPr>
          <p:cNvPr id="16386" name="Picture 2">
            <a:extLst>
              <a:ext uri="{FF2B5EF4-FFF2-40B4-BE49-F238E27FC236}">
                <a16:creationId xmlns:a16="http://schemas.microsoft.com/office/drawing/2014/main" id="{CA9ECE09-6398-FC24-735E-B9B161F8C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478" y="2743200"/>
            <a:ext cx="5823044"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A53B7A-4826-234D-1217-723EC991051C}"/>
              </a:ext>
            </a:extLst>
          </p:cNvPr>
          <p:cNvSpPr txBox="1"/>
          <p:nvPr/>
        </p:nvSpPr>
        <p:spPr>
          <a:xfrm>
            <a:off x="3352800" y="6309360"/>
            <a:ext cx="5486400" cy="461665"/>
          </a:xfrm>
          <a:prstGeom prst="rect">
            <a:avLst/>
          </a:prstGeom>
          <a:noFill/>
        </p:spPr>
        <p:txBody>
          <a:bodyPr wrap="square">
            <a:spAutoFit/>
          </a:bodyPr>
          <a:lstStyle/>
          <a:p>
            <a:pPr algn="ctr"/>
            <a:r>
              <a:rPr lang="en-US" sz="2400" dirty="0"/>
              <a:t>Images from Google Research, 2020</a:t>
            </a:r>
          </a:p>
        </p:txBody>
      </p:sp>
      <p:sp>
        <p:nvSpPr>
          <p:cNvPr id="6" name="TextBox 5">
            <a:extLst>
              <a:ext uri="{FF2B5EF4-FFF2-40B4-BE49-F238E27FC236}">
                <a16:creationId xmlns:a16="http://schemas.microsoft.com/office/drawing/2014/main" id="{4C688AF2-A1A0-954C-C34A-4F8CF385E272}"/>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21423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63FA-7BAD-7236-61C0-CB1500A63665}"/>
              </a:ext>
            </a:extLst>
          </p:cNvPr>
          <p:cNvSpPr>
            <a:spLocks noGrp="1"/>
          </p:cNvSpPr>
          <p:nvPr>
            <p:ph type="title"/>
          </p:nvPr>
        </p:nvSpPr>
        <p:spPr/>
        <p:txBody>
          <a:bodyPr/>
          <a:lstStyle/>
          <a:p>
            <a:r>
              <a:rPr lang="en-US" dirty="0"/>
              <a:t>Application: Speech recognition</a:t>
            </a:r>
          </a:p>
        </p:txBody>
      </p:sp>
      <p:sp>
        <p:nvSpPr>
          <p:cNvPr id="3" name="Content Placeholder 2">
            <a:extLst>
              <a:ext uri="{FF2B5EF4-FFF2-40B4-BE49-F238E27FC236}">
                <a16:creationId xmlns:a16="http://schemas.microsoft.com/office/drawing/2014/main" id="{691E6675-C2FD-6BE1-CD4D-50B45DBB19EA}"/>
              </a:ext>
            </a:extLst>
          </p:cNvPr>
          <p:cNvSpPr>
            <a:spLocks noGrp="1"/>
          </p:cNvSpPr>
          <p:nvPr>
            <p:ph idx="1"/>
          </p:nvPr>
        </p:nvSpPr>
        <p:spPr/>
        <p:txBody>
          <a:bodyPr/>
          <a:lstStyle/>
          <a:p>
            <a:r>
              <a:rPr lang="en-US" dirty="0"/>
              <a:t>Adapt to different accents, speaking styles, or environmental conditions</a:t>
            </a:r>
          </a:p>
          <a:p>
            <a:endParaRPr lang="en-US" dirty="0"/>
          </a:p>
          <a:p>
            <a:r>
              <a:rPr lang="en-US" dirty="0"/>
              <a:t>Example: Model trained with American English could be adapted to British English by fine-tuning on new domain</a:t>
            </a:r>
          </a:p>
        </p:txBody>
      </p:sp>
      <p:sp>
        <p:nvSpPr>
          <p:cNvPr id="4" name="Slide Number Placeholder 3">
            <a:extLst>
              <a:ext uri="{FF2B5EF4-FFF2-40B4-BE49-F238E27FC236}">
                <a16:creationId xmlns:a16="http://schemas.microsoft.com/office/drawing/2014/main" id="{0EFB781B-DA34-9CDB-F8FA-BF905277EF25}"/>
              </a:ext>
            </a:extLst>
          </p:cNvPr>
          <p:cNvSpPr>
            <a:spLocks noGrp="1"/>
          </p:cNvSpPr>
          <p:nvPr>
            <p:ph type="sldNum" sz="quarter" idx="12"/>
          </p:nvPr>
        </p:nvSpPr>
        <p:spPr/>
        <p:txBody>
          <a:bodyPr/>
          <a:lstStyle/>
          <a:p>
            <a:fld id="{16C8504D-E4B9-BC4C-91F1-C11D1D4D9095}" type="slidenum">
              <a:rPr lang="en-US" smtClean="0"/>
              <a:t>38</a:t>
            </a:fld>
            <a:endParaRPr lang="en-US"/>
          </a:p>
        </p:txBody>
      </p:sp>
      <p:sp>
        <p:nvSpPr>
          <p:cNvPr id="5" name="TextBox 4">
            <a:extLst>
              <a:ext uri="{FF2B5EF4-FFF2-40B4-BE49-F238E27FC236}">
                <a16:creationId xmlns:a16="http://schemas.microsoft.com/office/drawing/2014/main" id="{52DF1F2A-567F-F496-FBD5-292F1DB02B53}"/>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4122939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5DAAF5-DE76-158E-2E65-38DD86EA525F}"/>
              </a:ext>
            </a:extLst>
          </p:cNvPr>
          <p:cNvSpPr>
            <a:spLocks noGrp="1"/>
          </p:cNvSpPr>
          <p:nvPr>
            <p:ph type="title"/>
          </p:nvPr>
        </p:nvSpPr>
        <p:spPr/>
        <p:txBody>
          <a:bodyPr/>
          <a:lstStyle/>
          <a:p>
            <a:r>
              <a:rPr lang="en-US" dirty="0"/>
              <a:t>Methods for Task Adaptation</a:t>
            </a:r>
          </a:p>
        </p:txBody>
      </p:sp>
      <p:sp>
        <p:nvSpPr>
          <p:cNvPr id="7" name="Content Placeholder 6">
            <a:extLst>
              <a:ext uri="{FF2B5EF4-FFF2-40B4-BE49-F238E27FC236}">
                <a16:creationId xmlns:a16="http://schemas.microsoft.com/office/drawing/2014/main" id="{B45E4652-F6E6-709B-81F7-E0F11487C5E2}"/>
              </a:ext>
            </a:extLst>
          </p:cNvPr>
          <p:cNvSpPr>
            <a:spLocks noGrp="1"/>
          </p:cNvSpPr>
          <p:nvPr>
            <p:ph idx="1"/>
          </p:nvPr>
        </p:nvSpPr>
        <p:spPr/>
        <p:txBody>
          <a:bodyPr/>
          <a:lstStyle/>
          <a:p>
            <a:r>
              <a:rPr lang="en-US" dirty="0"/>
              <a:t>Transfer learning: Pre-training and fine-tuning</a:t>
            </a:r>
          </a:p>
          <a:p>
            <a:endParaRPr lang="en-US" dirty="0"/>
          </a:p>
          <a:p>
            <a:r>
              <a:rPr lang="en-US" dirty="0"/>
              <a:t>Meta-learning: Model-Agnostic Meta-Learning (MAML) and variants</a:t>
            </a:r>
          </a:p>
        </p:txBody>
      </p:sp>
      <p:sp>
        <p:nvSpPr>
          <p:cNvPr id="5" name="Slide Number Placeholder 4">
            <a:extLst>
              <a:ext uri="{FF2B5EF4-FFF2-40B4-BE49-F238E27FC236}">
                <a16:creationId xmlns:a16="http://schemas.microsoft.com/office/drawing/2014/main" id="{B6BACC69-9669-E316-9B1C-6F17E0567879}"/>
              </a:ext>
            </a:extLst>
          </p:cNvPr>
          <p:cNvSpPr>
            <a:spLocks noGrp="1"/>
          </p:cNvSpPr>
          <p:nvPr>
            <p:ph type="sldNum" sz="quarter" idx="12"/>
          </p:nvPr>
        </p:nvSpPr>
        <p:spPr/>
        <p:txBody>
          <a:bodyPr/>
          <a:lstStyle/>
          <a:p>
            <a:fld id="{16C8504D-E4B9-BC4C-91F1-C11D1D4D9095}" type="slidenum">
              <a:rPr lang="en-US" smtClean="0"/>
              <a:t>39</a:t>
            </a:fld>
            <a:endParaRPr lang="en-US"/>
          </a:p>
        </p:txBody>
      </p:sp>
      <p:sp>
        <p:nvSpPr>
          <p:cNvPr id="2" name="TextBox 1">
            <a:extLst>
              <a:ext uri="{FF2B5EF4-FFF2-40B4-BE49-F238E27FC236}">
                <a16:creationId xmlns:a16="http://schemas.microsoft.com/office/drawing/2014/main" id="{92AC6998-FB00-265F-B971-3B6F4287391D}"/>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319888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F885-0F4B-4A86-4AE5-BDF6065EFC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3C658B-084A-3C89-B07B-36ED999DF49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CE35FC5-0661-5564-498C-31BAA15233BC}"/>
              </a:ext>
            </a:extLst>
          </p:cNvPr>
          <p:cNvPicPr>
            <a:picLocks noChangeAspect="1"/>
          </p:cNvPicPr>
          <p:nvPr/>
        </p:nvPicPr>
        <p:blipFill>
          <a:blip r:embed="rId3"/>
          <a:stretch>
            <a:fillRect/>
          </a:stretch>
        </p:blipFill>
        <p:spPr>
          <a:xfrm>
            <a:off x="2971800" y="1618957"/>
            <a:ext cx="6639852" cy="3000794"/>
          </a:xfrm>
          <a:prstGeom prst="rect">
            <a:avLst/>
          </a:prstGeom>
        </p:spPr>
      </p:pic>
      <p:sp>
        <p:nvSpPr>
          <p:cNvPr id="6" name="TextBox 5">
            <a:extLst>
              <a:ext uri="{FF2B5EF4-FFF2-40B4-BE49-F238E27FC236}">
                <a16:creationId xmlns:a16="http://schemas.microsoft.com/office/drawing/2014/main" id="{0C4C5E41-252E-A9F1-98E4-56FF4AA58096}"/>
              </a:ext>
            </a:extLst>
          </p:cNvPr>
          <p:cNvSpPr txBox="1"/>
          <p:nvPr/>
        </p:nvSpPr>
        <p:spPr>
          <a:xfrm>
            <a:off x="609600" y="5248108"/>
            <a:ext cx="10884773" cy="646331"/>
          </a:xfrm>
          <a:prstGeom prst="rect">
            <a:avLst/>
          </a:prstGeom>
          <a:noFill/>
        </p:spPr>
        <p:txBody>
          <a:bodyPr wrap="square" rtlCol="0">
            <a:spAutoFit/>
          </a:bodyPr>
          <a:lstStyle/>
          <a:p>
            <a:r>
              <a:rPr lang="en-US" b="1" dirty="0"/>
              <a:t>False</a:t>
            </a:r>
            <a:r>
              <a:rPr lang="en-US" dirty="0"/>
              <a:t>: It’s possible (and common) for a method to achieve low/zero training error, but still perform badly in testing, especially if the training examples are few compared to the model size</a:t>
            </a:r>
          </a:p>
        </p:txBody>
      </p:sp>
    </p:spTree>
    <p:extLst>
      <p:ext uri="{BB962C8B-B14F-4D97-AF65-F5344CB8AC3E}">
        <p14:creationId xmlns:p14="http://schemas.microsoft.com/office/powerpoint/2010/main" val="6288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D584-D63D-1B51-F5BB-7A7464D28BAD}"/>
              </a:ext>
            </a:extLst>
          </p:cNvPr>
          <p:cNvSpPr>
            <a:spLocks noGrp="1"/>
          </p:cNvSpPr>
          <p:nvPr>
            <p:ph type="title"/>
          </p:nvPr>
        </p:nvSpPr>
        <p:spPr/>
        <p:txBody>
          <a:bodyPr/>
          <a:lstStyle/>
          <a:p>
            <a:r>
              <a:rPr lang="en-US" dirty="0"/>
              <a:t>Transfer Learning</a:t>
            </a:r>
          </a:p>
        </p:txBody>
      </p:sp>
      <p:sp>
        <p:nvSpPr>
          <p:cNvPr id="3" name="Content Placeholder 2">
            <a:extLst>
              <a:ext uri="{FF2B5EF4-FFF2-40B4-BE49-F238E27FC236}">
                <a16:creationId xmlns:a16="http://schemas.microsoft.com/office/drawing/2014/main" id="{DC23975F-E54D-239C-6BE1-0CF5C5BF3BF1}"/>
              </a:ext>
            </a:extLst>
          </p:cNvPr>
          <p:cNvSpPr>
            <a:spLocks noGrp="1"/>
          </p:cNvSpPr>
          <p:nvPr>
            <p:ph idx="1"/>
          </p:nvPr>
        </p:nvSpPr>
        <p:spPr/>
        <p:txBody>
          <a:bodyPr/>
          <a:lstStyle/>
          <a:p>
            <a:r>
              <a:rPr lang="en-US" dirty="0"/>
              <a:t>Goal: To </a:t>
            </a:r>
            <a:r>
              <a:rPr lang="en-US" b="1" dirty="0"/>
              <a:t>reuse knowledge </a:t>
            </a:r>
            <a:r>
              <a:rPr lang="en-US" dirty="0"/>
              <a:t>learned from one task (which usually has abundant supervisory information), to another related task</a:t>
            </a:r>
          </a:p>
          <a:p>
            <a:endParaRPr lang="en-US" dirty="0"/>
          </a:p>
          <a:p>
            <a:r>
              <a:rPr lang="en-US" dirty="0"/>
              <a:t>Implementation is simple</a:t>
            </a:r>
          </a:p>
          <a:p>
            <a:pPr lvl="1"/>
            <a:r>
              <a:rPr lang="en-US" dirty="0"/>
              <a:t>"Pre-train" model on source task</a:t>
            </a:r>
          </a:p>
          <a:p>
            <a:pPr lvl="1"/>
            <a:r>
              <a:rPr lang="en-US" dirty="0"/>
              <a:t>Copy learned weights from learned model</a:t>
            </a:r>
          </a:p>
          <a:p>
            <a:pPr lvl="1"/>
            <a:r>
              <a:rPr lang="en-US" dirty="0"/>
              <a:t>"Fine-tune" new model on target task</a:t>
            </a:r>
          </a:p>
        </p:txBody>
      </p:sp>
      <p:sp>
        <p:nvSpPr>
          <p:cNvPr id="4" name="Slide Number Placeholder 3">
            <a:extLst>
              <a:ext uri="{FF2B5EF4-FFF2-40B4-BE49-F238E27FC236}">
                <a16:creationId xmlns:a16="http://schemas.microsoft.com/office/drawing/2014/main" id="{E3D2E90C-531A-6F19-23EE-83FD07CA2CE8}"/>
              </a:ext>
            </a:extLst>
          </p:cNvPr>
          <p:cNvSpPr>
            <a:spLocks noGrp="1"/>
          </p:cNvSpPr>
          <p:nvPr>
            <p:ph type="sldNum" sz="quarter" idx="12"/>
          </p:nvPr>
        </p:nvSpPr>
        <p:spPr/>
        <p:txBody>
          <a:bodyPr/>
          <a:lstStyle/>
          <a:p>
            <a:fld id="{16C8504D-E4B9-BC4C-91F1-C11D1D4D9095}" type="slidenum">
              <a:rPr lang="en-US" smtClean="0"/>
              <a:t>40</a:t>
            </a:fld>
            <a:endParaRPr lang="en-US"/>
          </a:p>
        </p:txBody>
      </p:sp>
      <p:sp>
        <p:nvSpPr>
          <p:cNvPr id="5" name="TextBox 4">
            <a:extLst>
              <a:ext uri="{FF2B5EF4-FFF2-40B4-BE49-F238E27FC236}">
                <a16:creationId xmlns:a16="http://schemas.microsoft.com/office/drawing/2014/main" id="{3B2D1485-902D-1B9E-55AD-68514D5915AF}"/>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88181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3DFB5-D0F6-3C2B-C2E1-E6A5A9D9CAB7}"/>
              </a:ext>
            </a:extLst>
          </p:cNvPr>
          <p:cNvSpPr>
            <a:spLocks noGrp="1"/>
          </p:cNvSpPr>
          <p:nvPr>
            <p:ph type="title"/>
          </p:nvPr>
        </p:nvSpPr>
        <p:spPr/>
        <p:txBody>
          <a:bodyPr/>
          <a:lstStyle/>
          <a:p>
            <a:r>
              <a:rPr lang="en-US" dirty="0"/>
              <a:t>Transfer Learning</a:t>
            </a:r>
          </a:p>
        </p:txBody>
      </p:sp>
      <p:sp>
        <p:nvSpPr>
          <p:cNvPr id="4" name="Slide Number Placeholder 3">
            <a:extLst>
              <a:ext uri="{FF2B5EF4-FFF2-40B4-BE49-F238E27FC236}">
                <a16:creationId xmlns:a16="http://schemas.microsoft.com/office/drawing/2014/main" id="{4B4C8EBC-C4DC-CF2A-8C4E-386F59F4C9C8}"/>
              </a:ext>
            </a:extLst>
          </p:cNvPr>
          <p:cNvSpPr>
            <a:spLocks noGrp="1"/>
          </p:cNvSpPr>
          <p:nvPr>
            <p:ph type="sldNum" sz="quarter" idx="12"/>
          </p:nvPr>
        </p:nvSpPr>
        <p:spPr/>
        <p:txBody>
          <a:bodyPr/>
          <a:lstStyle/>
          <a:p>
            <a:fld id="{16C8504D-E4B9-BC4C-91F1-C11D1D4D9095}" type="slidenum">
              <a:rPr lang="en-US" smtClean="0"/>
              <a:t>41</a:t>
            </a:fld>
            <a:endParaRPr lang="en-US"/>
          </a:p>
        </p:txBody>
      </p:sp>
      <p:grpSp>
        <p:nvGrpSpPr>
          <p:cNvPr id="36" name="Group 35">
            <a:extLst>
              <a:ext uri="{FF2B5EF4-FFF2-40B4-BE49-F238E27FC236}">
                <a16:creationId xmlns:a16="http://schemas.microsoft.com/office/drawing/2014/main" id="{7B684FAA-BB6D-10F9-7BE3-19156D041A08}"/>
              </a:ext>
            </a:extLst>
          </p:cNvPr>
          <p:cNvGrpSpPr/>
          <p:nvPr/>
        </p:nvGrpSpPr>
        <p:grpSpPr>
          <a:xfrm>
            <a:off x="381000" y="2743200"/>
            <a:ext cx="11430000" cy="3200400"/>
            <a:chOff x="0" y="1371600"/>
            <a:chExt cx="11430000" cy="3200400"/>
          </a:xfrm>
        </p:grpSpPr>
        <p:sp>
          <p:nvSpPr>
            <p:cNvPr id="35" name="TextBox 34">
              <a:extLst>
                <a:ext uri="{FF2B5EF4-FFF2-40B4-BE49-F238E27FC236}">
                  <a16:creationId xmlns:a16="http://schemas.microsoft.com/office/drawing/2014/main" id="{949A1958-F821-79B3-96AD-79662C9EE2DE}"/>
                </a:ext>
              </a:extLst>
            </p:cNvPr>
            <p:cNvSpPr txBox="1"/>
            <p:nvPr/>
          </p:nvSpPr>
          <p:spPr>
            <a:xfrm>
              <a:off x="2971800" y="3200400"/>
              <a:ext cx="5486400" cy="1371600"/>
            </a:xfrm>
            <a:prstGeom prst="flowChartAlternateProcess">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2</a:t>
              </a:r>
            </a:p>
          </p:txBody>
        </p:sp>
        <p:sp>
          <p:nvSpPr>
            <p:cNvPr id="34" name="TextBox 33">
              <a:extLst>
                <a:ext uri="{FF2B5EF4-FFF2-40B4-BE49-F238E27FC236}">
                  <a16:creationId xmlns:a16="http://schemas.microsoft.com/office/drawing/2014/main" id="{8F2AE602-EE2E-BBBD-723C-870E7DD1CE0D}"/>
                </a:ext>
              </a:extLst>
            </p:cNvPr>
            <p:cNvSpPr txBox="1"/>
            <p:nvPr/>
          </p:nvSpPr>
          <p:spPr>
            <a:xfrm>
              <a:off x="2971800" y="1371600"/>
              <a:ext cx="5486400" cy="1371600"/>
            </a:xfrm>
            <a:prstGeom prst="flowChartAlternateProcess">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1</a:t>
              </a:r>
            </a:p>
          </p:txBody>
        </p:sp>
        <p:sp>
          <p:nvSpPr>
            <p:cNvPr id="5" name="TextBox 4">
              <a:extLst>
                <a:ext uri="{FF2B5EF4-FFF2-40B4-BE49-F238E27FC236}">
                  <a16:creationId xmlns:a16="http://schemas.microsoft.com/office/drawing/2014/main" id="{3EDD862E-6FC3-93AD-10C2-D5212A561015}"/>
                </a:ext>
              </a:extLst>
            </p:cNvPr>
            <p:cNvSpPr txBox="1"/>
            <p:nvPr/>
          </p:nvSpPr>
          <p:spPr>
            <a:xfrm>
              <a:off x="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Data</a:t>
              </a:r>
            </a:p>
          </p:txBody>
        </p:sp>
        <p:sp>
          <p:nvSpPr>
            <p:cNvPr id="6" name="TextBox 5">
              <a:extLst>
                <a:ext uri="{FF2B5EF4-FFF2-40B4-BE49-F238E27FC236}">
                  <a16:creationId xmlns:a16="http://schemas.microsoft.com/office/drawing/2014/main" id="{A43B580C-A09F-EC52-2311-060E50E0284F}"/>
                </a:ext>
              </a:extLst>
            </p:cNvPr>
            <p:cNvSpPr txBox="1"/>
            <p:nvPr/>
          </p:nvSpPr>
          <p:spPr>
            <a:xfrm>
              <a:off x="320040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7" name="TextBox 6">
              <a:extLst>
                <a:ext uri="{FF2B5EF4-FFF2-40B4-BE49-F238E27FC236}">
                  <a16:creationId xmlns:a16="http://schemas.microsoft.com/office/drawing/2014/main" id="{8EC7BCF1-218C-FE8C-9E95-30DAEF66BD4E}"/>
                </a:ext>
              </a:extLst>
            </p:cNvPr>
            <p:cNvSpPr txBox="1"/>
            <p:nvPr/>
          </p:nvSpPr>
          <p:spPr>
            <a:xfrm>
              <a:off x="59436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Head</a:t>
              </a:r>
            </a:p>
          </p:txBody>
        </p:sp>
        <p:sp>
          <p:nvSpPr>
            <p:cNvPr id="8" name="TextBox 7">
              <a:extLst>
                <a:ext uri="{FF2B5EF4-FFF2-40B4-BE49-F238E27FC236}">
                  <a16:creationId xmlns:a16="http://schemas.microsoft.com/office/drawing/2014/main" id="{513B1F09-0EAB-022B-73C6-DDE7155448AE}"/>
                </a:ext>
              </a:extLst>
            </p:cNvPr>
            <p:cNvSpPr txBox="1"/>
            <p:nvPr/>
          </p:nvSpPr>
          <p:spPr>
            <a:xfrm>
              <a:off x="91440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Outputs</a:t>
              </a:r>
            </a:p>
          </p:txBody>
        </p:sp>
        <p:cxnSp>
          <p:nvCxnSpPr>
            <p:cNvPr id="11" name="Straight Arrow Connector 10">
              <a:extLst>
                <a:ext uri="{FF2B5EF4-FFF2-40B4-BE49-F238E27FC236}">
                  <a16:creationId xmlns:a16="http://schemas.microsoft.com/office/drawing/2014/main" id="{40CE92FA-0DF6-D872-3D0A-B1B04111BD92}"/>
                </a:ext>
              </a:extLst>
            </p:cNvPr>
            <p:cNvCxnSpPr>
              <a:cxnSpLocks/>
              <a:stCxn id="5" idx="3"/>
              <a:endCxn id="6" idx="1"/>
            </p:cNvCxnSpPr>
            <p:nvPr/>
          </p:nvCxnSpPr>
          <p:spPr>
            <a:xfrm>
              <a:off x="2286000" y="21945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AB43769A-E354-FF76-016A-4EF4BF843274}"/>
                </a:ext>
              </a:extLst>
            </p:cNvPr>
            <p:cNvCxnSpPr>
              <a:cxnSpLocks/>
              <a:stCxn id="6" idx="3"/>
              <a:endCxn id="7" idx="1"/>
            </p:cNvCxnSpPr>
            <p:nvPr/>
          </p:nvCxnSpPr>
          <p:spPr>
            <a:xfrm flipV="1">
              <a:off x="5486400" y="2192302"/>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D85C930F-6D64-14B0-9CB8-4C7ECAEAE18B}"/>
                </a:ext>
              </a:extLst>
            </p:cNvPr>
            <p:cNvCxnSpPr>
              <a:cxnSpLocks/>
              <a:stCxn id="7" idx="3"/>
              <a:endCxn id="8" idx="1"/>
            </p:cNvCxnSpPr>
            <p:nvPr/>
          </p:nvCxnSpPr>
          <p:spPr>
            <a:xfrm>
              <a:off x="8229600" y="2192302"/>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E7AA21DD-8010-93AC-4F0C-73B14873475D}"/>
                </a:ext>
              </a:extLst>
            </p:cNvPr>
            <p:cNvSpPr txBox="1"/>
            <p:nvPr/>
          </p:nvSpPr>
          <p:spPr>
            <a:xfrm>
              <a:off x="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Data</a:t>
              </a:r>
            </a:p>
          </p:txBody>
        </p:sp>
        <p:sp>
          <p:nvSpPr>
            <p:cNvPr id="23" name="TextBox 22">
              <a:extLst>
                <a:ext uri="{FF2B5EF4-FFF2-40B4-BE49-F238E27FC236}">
                  <a16:creationId xmlns:a16="http://schemas.microsoft.com/office/drawing/2014/main" id="{A01EFF22-5965-2EAB-81AD-D49D72D444FB}"/>
                </a:ext>
              </a:extLst>
            </p:cNvPr>
            <p:cNvSpPr txBox="1"/>
            <p:nvPr/>
          </p:nvSpPr>
          <p:spPr>
            <a:xfrm>
              <a:off x="320040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24" name="TextBox 23">
              <a:extLst>
                <a:ext uri="{FF2B5EF4-FFF2-40B4-BE49-F238E27FC236}">
                  <a16:creationId xmlns:a16="http://schemas.microsoft.com/office/drawing/2014/main" id="{570DBC29-6011-D889-2F39-BD1CC5ED51CA}"/>
                </a:ext>
              </a:extLst>
            </p:cNvPr>
            <p:cNvSpPr txBox="1"/>
            <p:nvPr/>
          </p:nvSpPr>
          <p:spPr>
            <a:xfrm>
              <a:off x="59436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New Head</a:t>
              </a:r>
            </a:p>
          </p:txBody>
        </p:sp>
        <p:sp>
          <p:nvSpPr>
            <p:cNvPr id="25" name="TextBox 24">
              <a:extLst>
                <a:ext uri="{FF2B5EF4-FFF2-40B4-BE49-F238E27FC236}">
                  <a16:creationId xmlns:a16="http://schemas.microsoft.com/office/drawing/2014/main" id="{BF2DBBF3-346F-4D6F-858E-C3811AB90449}"/>
                </a:ext>
              </a:extLst>
            </p:cNvPr>
            <p:cNvSpPr txBox="1"/>
            <p:nvPr/>
          </p:nvSpPr>
          <p:spPr>
            <a:xfrm>
              <a:off x="91440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Outputs</a:t>
              </a:r>
            </a:p>
          </p:txBody>
        </p:sp>
        <p:cxnSp>
          <p:nvCxnSpPr>
            <p:cNvPr id="26" name="Straight Arrow Connector 25">
              <a:extLst>
                <a:ext uri="{FF2B5EF4-FFF2-40B4-BE49-F238E27FC236}">
                  <a16:creationId xmlns:a16="http://schemas.microsoft.com/office/drawing/2014/main" id="{DE4A9A5A-CD98-4365-5FBE-946BA5F51D37}"/>
                </a:ext>
              </a:extLst>
            </p:cNvPr>
            <p:cNvCxnSpPr>
              <a:cxnSpLocks/>
              <a:stCxn id="22" idx="3"/>
              <a:endCxn id="23" idx="1"/>
            </p:cNvCxnSpPr>
            <p:nvPr/>
          </p:nvCxnSpPr>
          <p:spPr>
            <a:xfrm>
              <a:off x="2286000" y="4025618"/>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4EEFED3B-33B6-50BF-06C0-A2AF48263EE2}"/>
                </a:ext>
              </a:extLst>
            </p:cNvPr>
            <p:cNvCxnSpPr>
              <a:cxnSpLocks/>
              <a:stCxn id="23" idx="3"/>
              <a:endCxn id="24" idx="1"/>
            </p:cNvCxnSpPr>
            <p:nvPr/>
          </p:nvCxnSpPr>
          <p:spPr>
            <a:xfrm flipV="1">
              <a:off x="5486400" y="4023360"/>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274BEADC-5024-2A1E-9FDE-DDF3708540B5}"/>
                </a:ext>
              </a:extLst>
            </p:cNvPr>
            <p:cNvCxnSpPr>
              <a:cxnSpLocks/>
              <a:stCxn id="24" idx="3"/>
              <a:endCxn id="25" idx="1"/>
            </p:cNvCxnSpPr>
            <p:nvPr/>
          </p:nvCxnSpPr>
          <p:spPr>
            <a:xfrm>
              <a:off x="8229600" y="40233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2C67D2BA-104D-0EC8-232C-651C768CEE36}"/>
                </a:ext>
              </a:extLst>
            </p:cNvPr>
            <p:cNvCxnSpPr>
              <a:cxnSpLocks/>
              <a:stCxn id="6" idx="2"/>
              <a:endCxn id="23" idx="0"/>
            </p:cNvCxnSpPr>
            <p:nvPr/>
          </p:nvCxnSpPr>
          <p:spPr>
            <a:xfrm>
              <a:off x="4343400" y="2560320"/>
              <a:ext cx="0" cy="1099538"/>
            </a:xfrm>
            <a:prstGeom prst="straightConnector1">
              <a:avLst/>
            </a:prstGeom>
            <a:ln w="19050">
              <a:prstDash val="lgDash"/>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23C9B0E0-7088-30CE-FA1A-9AF2BB651E06}"/>
                </a:ext>
              </a:extLst>
            </p:cNvPr>
            <p:cNvSpPr txBox="1"/>
            <p:nvPr/>
          </p:nvSpPr>
          <p:spPr>
            <a:xfrm>
              <a:off x="2651760" y="2788440"/>
              <a:ext cx="1828800" cy="369332"/>
            </a:xfrm>
            <a:prstGeom prst="rect">
              <a:avLst/>
            </a:prstGeom>
            <a:noFill/>
          </p:spPr>
          <p:txBody>
            <a:bodyPr wrap="square" rtlCol="0">
              <a:spAutoFit/>
            </a:bodyPr>
            <a:lstStyle/>
            <a:p>
              <a:r>
                <a:rPr lang="en-US" dirty="0"/>
                <a:t>Initialize weights</a:t>
              </a:r>
            </a:p>
          </p:txBody>
        </p:sp>
      </p:grpSp>
      <p:sp>
        <p:nvSpPr>
          <p:cNvPr id="3" name="TextBox 2">
            <a:extLst>
              <a:ext uri="{FF2B5EF4-FFF2-40B4-BE49-F238E27FC236}">
                <a16:creationId xmlns:a16="http://schemas.microsoft.com/office/drawing/2014/main" id="{2AF847A2-2312-582A-77AD-CD84314935AC}"/>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4076694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3DFB5-D0F6-3C2B-C2E1-E6A5A9D9CAB7}"/>
              </a:ext>
            </a:extLst>
          </p:cNvPr>
          <p:cNvSpPr>
            <a:spLocks noGrp="1"/>
          </p:cNvSpPr>
          <p:nvPr>
            <p:ph type="title"/>
          </p:nvPr>
        </p:nvSpPr>
        <p:spPr/>
        <p:txBody>
          <a:bodyPr/>
          <a:lstStyle/>
          <a:p>
            <a:r>
              <a:rPr lang="en-US" dirty="0"/>
              <a:t>Transfer Learning</a:t>
            </a:r>
          </a:p>
        </p:txBody>
      </p:sp>
      <p:sp>
        <p:nvSpPr>
          <p:cNvPr id="3" name="Content Placeholder 2">
            <a:extLst>
              <a:ext uri="{FF2B5EF4-FFF2-40B4-BE49-F238E27FC236}">
                <a16:creationId xmlns:a16="http://schemas.microsoft.com/office/drawing/2014/main" id="{06EAC4D6-646E-53D0-39D4-076C6A66BCE8}"/>
              </a:ext>
            </a:extLst>
          </p:cNvPr>
          <p:cNvSpPr>
            <a:spLocks noGrp="1"/>
          </p:cNvSpPr>
          <p:nvPr>
            <p:ph idx="1"/>
          </p:nvPr>
        </p:nvSpPr>
        <p:spPr/>
        <p:txBody>
          <a:bodyPr/>
          <a:lstStyle/>
          <a:p>
            <a:r>
              <a:rPr lang="en-US" dirty="0"/>
              <a:t>Step 1: Pre-train Model 1 on Task 1</a:t>
            </a:r>
          </a:p>
        </p:txBody>
      </p:sp>
      <p:sp>
        <p:nvSpPr>
          <p:cNvPr id="4" name="Slide Number Placeholder 3">
            <a:extLst>
              <a:ext uri="{FF2B5EF4-FFF2-40B4-BE49-F238E27FC236}">
                <a16:creationId xmlns:a16="http://schemas.microsoft.com/office/drawing/2014/main" id="{4B4C8EBC-C4DC-CF2A-8C4E-386F59F4C9C8}"/>
              </a:ext>
            </a:extLst>
          </p:cNvPr>
          <p:cNvSpPr>
            <a:spLocks noGrp="1"/>
          </p:cNvSpPr>
          <p:nvPr>
            <p:ph type="sldNum" sz="quarter" idx="12"/>
          </p:nvPr>
        </p:nvSpPr>
        <p:spPr/>
        <p:txBody>
          <a:bodyPr/>
          <a:lstStyle/>
          <a:p>
            <a:fld id="{16C8504D-E4B9-BC4C-91F1-C11D1D4D9095}" type="slidenum">
              <a:rPr lang="en-US" smtClean="0"/>
              <a:t>42</a:t>
            </a:fld>
            <a:endParaRPr lang="en-US"/>
          </a:p>
        </p:txBody>
      </p:sp>
      <p:grpSp>
        <p:nvGrpSpPr>
          <p:cNvPr id="36" name="Group 35">
            <a:extLst>
              <a:ext uri="{FF2B5EF4-FFF2-40B4-BE49-F238E27FC236}">
                <a16:creationId xmlns:a16="http://schemas.microsoft.com/office/drawing/2014/main" id="{7B684FAA-BB6D-10F9-7BE3-19156D041A08}"/>
              </a:ext>
            </a:extLst>
          </p:cNvPr>
          <p:cNvGrpSpPr/>
          <p:nvPr/>
        </p:nvGrpSpPr>
        <p:grpSpPr>
          <a:xfrm>
            <a:off x="381000" y="2743200"/>
            <a:ext cx="11430000" cy="3200400"/>
            <a:chOff x="0" y="1371600"/>
            <a:chExt cx="11430000" cy="3200400"/>
          </a:xfrm>
        </p:grpSpPr>
        <p:sp>
          <p:nvSpPr>
            <p:cNvPr id="35" name="TextBox 34">
              <a:extLst>
                <a:ext uri="{FF2B5EF4-FFF2-40B4-BE49-F238E27FC236}">
                  <a16:creationId xmlns:a16="http://schemas.microsoft.com/office/drawing/2014/main" id="{949A1958-F821-79B3-96AD-79662C9EE2DE}"/>
                </a:ext>
              </a:extLst>
            </p:cNvPr>
            <p:cNvSpPr txBox="1"/>
            <p:nvPr/>
          </p:nvSpPr>
          <p:spPr>
            <a:xfrm>
              <a:off x="2971800" y="3200400"/>
              <a:ext cx="5486400" cy="1371600"/>
            </a:xfrm>
            <a:prstGeom prst="flowChartAlternateProcess">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2</a:t>
              </a:r>
            </a:p>
          </p:txBody>
        </p:sp>
        <p:sp>
          <p:nvSpPr>
            <p:cNvPr id="34" name="TextBox 33">
              <a:extLst>
                <a:ext uri="{FF2B5EF4-FFF2-40B4-BE49-F238E27FC236}">
                  <a16:creationId xmlns:a16="http://schemas.microsoft.com/office/drawing/2014/main" id="{8F2AE602-EE2E-BBBD-723C-870E7DD1CE0D}"/>
                </a:ext>
              </a:extLst>
            </p:cNvPr>
            <p:cNvSpPr txBox="1"/>
            <p:nvPr/>
          </p:nvSpPr>
          <p:spPr>
            <a:xfrm>
              <a:off x="2971800" y="1371600"/>
              <a:ext cx="5486400" cy="1371600"/>
            </a:xfrm>
            <a:prstGeom prst="flowChartAlternateProcess">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1</a:t>
              </a:r>
            </a:p>
          </p:txBody>
        </p:sp>
        <p:sp>
          <p:nvSpPr>
            <p:cNvPr id="5" name="TextBox 4">
              <a:extLst>
                <a:ext uri="{FF2B5EF4-FFF2-40B4-BE49-F238E27FC236}">
                  <a16:creationId xmlns:a16="http://schemas.microsoft.com/office/drawing/2014/main" id="{3EDD862E-6FC3-93AD-10C2-D5212A561015}"/>
                </a:ext>
              </a:extLst>
            </p:cNvPr>
            <p:cNvSpPr txBox="1"/>
            <p:nvPr/>
          </p:nvSpPr>
          <p:spPr>
            <a:xfrm>
              <a:off x="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Data</a:t>
              </a:r>
            </a:p>
          </p:txBody>
        </p:sp>
        <p:sp>
          <p:nvSpPr>
            <p:cNvPr id="6" name="TextBox 5">
              <a:extLst>
                <a:ext uri="{FF2B5EF4-FFF2-40B4-BE49-F238E27FC236}">
                  <a16:creationId xmlns:a16="http://schemas.microsoft.com/office/drawing/2014/main" id="{A43B580C-A09F-EC52-2311-060E50E0284F}"/>
                </a:ext>
              </a:extLst>
            </p:cNvPr>
            <p:cNvSpPr txBox="1"/>
            <p:nvPr/>
          </p:nvSpPr>
          <p:spPr>
            <a:xfrm>
              <a:off x="320040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7" name="TextBox 6">
              <a:extLst>
                <a:ext uri="{FF2B5EF4-FFF2-40B4-BE49-F238E27FC236}">
                  <a16:creationId xmlns:a16="http://schemas.microsoft.com/office/drawing/2014/main" id="{8EC7BCF1-218C-FE8C-9E95-30DAEF66BD4E}"/>
                </a:ext>
              </a:extLst>
            </p:cNvPr>
            <p:cNvSpPr txBox="1"/>
            <p:nvPr/>
          </p:nvSpPr>
          <p:spPr>
            <a:xfrm>
              <a:off x="59436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Head</a:t>
              </a:r>
            </a:p>
          </p:txBody>
        </p:sp>
        <p:sp>
          <p:nvSpPr>
            <p:cNvPr id="8" name="TextBox 7">
              <a:extLst>
                <a:ext uri="{FF2B5EF4-FFF2-40B4-BE49-F238E27FC236}">
                  <a16:creationId xmlns:a16="http://schemas.microsoft.com/office/drawing/2014/main" id="{513B1F09-0EAB-022B-73C6-DDE7155448AE}"/>
                </a:ext>
              </a:extLst>
            </p:cNvPr>
            <p:cNvSpPr txBox="1"/>
            <p:nvPr/>
          </p:nvSpPr>
          <p:spPr>
            <a:xfrm>
              <a:off x="91440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Outputs</a:t>
              </a:r>
            </a:p>
          </p:txBody>
        </p:sp>
        <p:cxnSp>
          <p:nvCxnSpPr>
            <p:cNvPr id="11" name="Straight Arrow Connector 10">
              <a:extLst>
                <a:ext uri="{FF2B5EF4-FFF2-40B4-BE49-F238E27FC236}">
                  <a16:creationId xmlns:a16="http://schemas.microsoft.com/office/drawing/2014/main" id="{40CE92FA-0DF6-D872-3D0A-B1B04111BD92}"/>
                </a:ext>
              </a:extLst>
            </p:cNvPr>
            <p:cNvCxnSpPr>
              <a:cxnSpLocks/>
              <a:stCxn id="5" idx="3"/>
              <a:endCxn id="6" idx="1"/>
            </p:cNvCxnSpPr>
            <p:nvPr/>
          </p:nvCxnSpPr>
          <p:spPr>
            <a:xfrm>
              <a:off x="2286000" y="21945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AB43769A-E354-FF76-016A-4EF4BF843274}"/>
                </a:ext>
              </a:extLst>
            </p:cNvPr>
            <p:cNvCxnSpPr>
              <a:cxnSpLocks/>
              <a:stCxn id="6" idx="3"/>
              <a:endCxn id="7" idx="1"/>
            </p:cNvCxnSpPr>
            <p:nvPr/>
          </p:nvCxnSpPr>
          <p:spPr>
            <a:xfrm flipV="1">
              <a:off x="5486400" y="2192302"/>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D85C930F-6D64-14B0-9CB8-4C7ECAEAE18B}"/>
                </a:ext>
              </a:extLst>
            </p:cNvPr>
            <p:cNvCxnSpPr>
              <a:cxnSpLocks/>
              <a:stCxn id="7" idx="3"/>
              <a:endCxn id="8" idx="1"/>
            </p:cNvCxnSpPr>
            <p:nvPr/>
          </p:nvCxnSpPr>
          <p:spPr>
            <a:xfrm>
              <a:off x="8229600" y="2192302"/>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E7AA21DD-8010-93AC-4F0C-73B14873475D}"/>
                </a:ext>
              </a:extLst>
            </p:cNvPr>
            <p:cNvSpPr txBox="1"/>
            <p:nvPr/>
          </p:nvSpPr>
          <p:spPr>
            <a:xfrm>
              <a:off x="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Data</a:t>
              </a:r>
            </a:p>
          </p:txBody>
        </p:sp>
        <p:sp>
          <p:nvSpPr>
            <p:cNvPr id="23" name="TextBox 22">
              <a:extLst>
                <a:ext uri="{FF2B5EF4-FFF2-40B4-BE49-F238E27FC236}">
                  <a16:creationId xmlns:a16="http://schemas.microsoft.com/office/drawing/2014/main" id="{A01EFF22-5965-2EAB-81AD-D49D72D444FB}"/>
                </a:ext>
              </a:extLst>
            </p:cNvPr>
            <p:cNvSpPr txBox="1"/>
            <p:nvPr/>
          </p:nvSpPr>
          <p:spPr>
            <a:xfrm>
              <a:off x="320040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24" name="TextBox 23">
              <a:extLst>
                <a:ext uri="{FF2B5EF4-FFF2-40B4-BE49-F238E27FC236}">
                  <a16:creationId xmlns:a16="http://schemas.microsoft.com/office/drawing/2014/main" id="{570DBC29-6011-D889-2F39-BD1CC5ED51CA}"/>
                </a:ext>
              </a:extLst>
            </p:cNvPr>
            <p:cNvSpPr txBox="1"/>
            <p:nvPr/>
          </p:nvSpPr>
          <p:spPr>
            <a:xfrm>
              <a:off x="59436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New Head</a:t>
              </a:r>
            </a:p>
          </p:txBody>
        </p:sp>
        <p:sp>
          <p:nvSpPr>
            <p:cNvPr id="25" name="TextBox 24">
              <a:extLst>
                <a:ext uri="{FF2B5EF4-FFF2-40B4-BE49-F238E27FC236}">
                  <a16:creationId xmlns:a16="http://schemas.microsoft.com/office/drawing/2014/main" id="{BF2DBBF3-346F-4D6F-858E-C3811AB90449}"/>
                </a:ext>
              </a:extLst>
            </p:cNvPr>
            <p:cNvSpPr txBox="1"/>
            <p:nvPr/>
          </p:nvSpPr>
          <p:spPr>
            <a:xfrm>
              <a:off x="91440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Outputs</a:t>
              </a:r>
            </a:p>
          </p:txBody>
        </p:sp>
        <p:cxnSp>
          <p:nvCxnSpPr>
            <p:cNvPr id="26" name="Straight Arrow Connector 25">
              <a:extLst>
                <a:ext uri="{FF2B5EF4-FFF2-40B4-BE49-F238E27FC236}">
                  <a16:creationId xmlns:a16="http://schemas.microsoft.com/office/drawing/2014/main" id="{DE4A9A5A-CD98-4365-5FBE-946BA5F51D37}"/>
                </a:ext>
              </a:extLst>
            </p:cNvPr>
            <p:cNvCxnSpPr>
              <a:cxnSpLocks/>
              <a:stCxn id="22" idx="3"/>
              <a:endCxn id="23" idx="1"/>
            </p:cNvCxnSpPr>
            <p:nvPr/>
          </p:nvCxnSpPr>
          <p:spPr>
            <a:xfrm>
              <a:off x="2286000" y="4025618"/>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4EEFED3B-33B6-50BF-06C0-A2AF48263EE2}"/>
                </a:ext>
              </a:extLst>
            </p:cNvPr>
            <p:cNvCxnSpPr>
              <a:cxnSpLocks/>
              <a:stCxn id="23" idx="3"/>
              <a:endCxn id="24" idx="1"/>
            </p:cNvCxnSpPr>
            <p:nvPr/>
          </p:nvCxnSpPr>
          <p:spPr>
            <a:xfrm flipV="1">
              <a:off x="5486400" y="4023360"/>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274BEADC-5024-2A1E-9FDE-DDF3708540B5}"/>
                </a:ext>
              </a:extLst>
            </p:cNvPr>
            <p:cNvCxnSpPr>
              <a:cxnSpLocks/>
              <a:stCxn id="24" idx="3"/>
              <a:endCxn id="25" idx="1"/>
            </p:cNvCxnSpPr>
            <p:nvPr/>
          </p:nvCxnSpPr>
          <p:spPr>
            <a:xfrm>
              <a:off x="8229600" y="40233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2C67D2BA-104D-0EC8-232C-651C768CEE36}"/>
                </a:ext>
              </a:extLst>
            </p:cNvPr>
            <p:cNvCxnSpPr>
              <a:cxnSpLocks/>
              <a:stCxn id="6" idx="2"/>
              <a:endCxn id="23" idx="0"/>
            </p:cNvCxnSpPr>
            <p:nvPr/>
          </p:nvCxnSpPr>
          <p:spPr>
            <a:xfrm>
              <a:off x="4343400" y="2560320"/>
              <a:ext cx="0" cy="1099538"/>
            </a:xfrm>
            <a:prstGeom prst="straightConnector1">
              <a:avLst/>
            </a:prstGeom>
            <a:ln w="19050">
              <a:prstDash val="lgDash"/>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23C9B0E0-7088-30CE-FA1A-9AF2BB651E06}"/>
                </a:ext>
              </a:extLst>
            </p:cNvPr>
            <p:cNvSpPr txBox="1"/>
            <p:nvPr/>
          </p:nvSpPr>
          <p:spPr>
            <a:xfrm>
              <a:off x="2651760" y="2788440"/>
              <a:ext cx="1828800" cy="369332"/>
            </a:xfrm>
            <a:prstGeom prst="rect">
              <a:avLst/>
            </a:prstGeom>
            <a:noFill/>
          </p:spPr>
          <p:txBody>
            <a:bodyPr wrap="square" rtlCol="0">
              <a:spAutoFit/>
            </a:bodyPr>
            <a:lstStyle/>
            <a:p>
              <a:r>
                <a:rPr lang="en-US" dirty="0"/>
                <a:t>Initialize weights</a:t>
              </a:r>
            </a:p>
          </p:txBody>
        </p:sp>
      </p:grpSp>
      <p:sp>
        <p:nvSpPr>
          <p:cNvPr id="9" name="Alternate Process 8">
            <a:extLst>
              <a:ext uri="{FF2B5EF4-FFF2-40B4-BE49-F238E27FC236}">
                <a16:creationId xmlns:a16="http://schemas.microsoft.com/office/drawing/2014/main" id="{4BDDDD10-9CC0-ED71-F754-52A959554F63}"/>
              </a:ext>
            </a:extLst>
          </p:cNvPr>
          <p:cNvSpPr/>
          <p:nvPr/>
        </p:nvSpPr>
        <p:spPr>
          <a:xfrm>
            <a:off x="182880" y="2560320"/>
            <a:ext cx="11887200" cy="1645920"/>
          </a:xfrm>
          <a:custGeom>
            <a:avLst/>
            <a:gdLst>
              <a:gd name="connsiteX0" fmla="*/ 0 w 11887200"/>
              <a:gd name="connsiteY0" fmla="*/ 274320 h 1645920"/>
              <a:gd name="connsiteX1" fmla="*/ 274320 w 11887200"/>
              <a:gd name="connsiteY1" fmla="*/ 0 h 1645920"/>
              <a:gd name="connsiteX2" fmla="*/ 1097858 w 11887200"/>
              <a:gd name="connsiteY2" fmla="*/ 0 h 1645920"/>
              <a:gd name="connsiteX3" fmla="*/ 1581238 w 11887200"/>
              <a:gd name="connsiteY3" fmla="*/ 0 h 1645920"/>
              <a:gd name="connsiteX4" fmla="*/ 1951233 w 11887200"/>
              <a:gd name="connsiteY4" fmla="*/ 0 h 1645920"/>
              <a:gd name="connsiteX5" fmla="*/ 2661385 w 11887200"/>
              <a:gd name="connsiteY5" fmla="*/ 0 h 1645920"/>
              <a:gd name="connsiteX6" fmla="*/ 3144766 w 11887200"/>
              <a:gd name="connsiteY6" fmla="*/ 0 h 1645920"/>
              <a:gd name="connsiteX7" fmla="*/ 3968303 w 11887200"/>
              <a:gd name="connsiteY7" fmla="*/ 0 h 1645920"/>
              <a:gd name="connsiteX8" fmla="*/ 4338299 w 11887200"/>
              <a:gd name="connsiteY8" fmla="*/ 0 h 1645920"/>
              <a:gd name="connsiteX9" fmla="*/ 5161836 w 11887200"/>
              <a:gd name="connsiteY9" fmla="*/ 0 h 1645920"/>
              <a:gd name="connsiteX10" fmla="*/ 5418446 w 11887200"/>
              <a:gd name="connsiteY10" fmla="*/ 0 h 1645920"/>
              <a:gd name="connsiteX11" fmla="*/ 6015212 w 11887200"/>
              <a:gd name="connsiteY11" fmla="*/ 0 h 1645920"/>
              <a:gd name="connsiteX12" fmla="*/ 6611978 w 11887200"/>
              <a:gd name="connsiteY12" fmla="*/ 0 h 1645920"/>
              <a:gd name="connsiteX13" fmla="*/ 7095359 w 11887200"/>
              <a:gd name="connsiteY13" fmla="*/ 0 h 1645920"/>
              <a:gd name="connsiteX14" fmla="*/ 7918897 w 11887200"/>
              <a:gd name="connsiteY14" fmla="*/ 0 h 1645920"/>
              <a:gd name="connsiteX15" fmla="*/ 8742434 w 11887200"/>
              <a:gd name="connsiteY15" fmla="*/ 0 h 1645920"/>
              <a:gd name="connsiteX16" fmla="*/ 9112429 w 11887200"/>
              <a:gd name="connsiteY16" fmla="*/ 0 h 1645920"/>
              <a:gd name="connsiteX17" fmla="*/ 9709195 w 11887200"/>
              <a:gd name="connsiteY17" fmla="*/ 0 h 1645920"/>
              <a:gd name="connsiteX18" fmla="*/ 10532733 w 11887200"/>
              <a:gd name="connsiteY18" fmla="*/ 0 h 1645920"/>
              <a:gd name="connsiteX19" fmla="*/ 11612880 w 11887200"/>
              <a:gd name="connsiteY19" fmla="*/ 0 h 1645920"/>
              <a:gd name="connsiteX20" fmla="*/ 11887200 w 11887200"/>
              <a:gd name="connsiteY20" fmla="*/ 274320 h 1645920"/>
              <a:gd name="connsiteX21" fmla="*/ 11887200 w 11887200"/>
              <a:gd name="connsiteY21" fmla="*/ 801014 h 1645920"/>
              <a:gd name="connsiteX22" fmla="*/ 11887200 w 11887200"/>
              <a:gd name="connsiteY22" fmla="*/ 1371600 h 1645920"/>
              <a:gd name="connsiteX23" fmla="*/ 11612880 w 11887200"/>
              <a:gd name="connsiteY23" fmla="*/ 1645920 h 1645920"/>
              <a:gd name="connsiteX24" fmla="*/ 10902728 w 11887200"/>
              <a:gd name="connsiteY24" fmla="*/ 1645920 h 1645920"/>
              <a:gd name="connsiteX25" fmla="*/ 10646119 w 11887200"/>
              <a:gd name="connsiteY25" fmla="*/ 1645920 h 1645920"/>
              <a:gd name="connsiteX26" fmla="*/ 10049352 w 11887200"/>
              <a:gd name="connsiteY26" fmla="*/ 1645920 h 1645920"/>
              <a:gd name="connsiteX27" fmla="*/ 9679357 w 11887200"/>
              <a:gd name="connsiteY27" fmla="*/ 1645920 h 1645920"/>
              <a:gd name="connsiteX28" fmla="*/ 8969205 w 11887200"/>
              <a:gd name="connsiteY28" fmla="*/ 1645920 h 1645920"/>
              <a:gd name="connsiteX29" fmla="*/ 8599210 w 11887200"/>
              <a:gd name="connsiteY29" fmla="*/ 1645920 h 1645920"/>
              <a:gd name="connsiteX30" fmla="*/ 7889058 w 11887200"/>
              <a:gd name="connsiteY30" fmla="*/ 1645920 h 1645920"/>
              <a:gd name="connsiteX31" fmla="*/ 7632449 w 11887200"/>
              <a:gd name="connsiteY31" fmla="*/ 1645920 h 1645920"/>
              <a:gd name="connsiteX32" fmla="*/ 6922297 w 11887200"/>
              <a:gd name="connsiteY32" fmla="*/ 1645920 h 1645920"/>
              <a:gd name="connsiteX33" fmla="*/ 6552302 w 11887200"/>
              <a:gd name="connsiteY33" fmla="*/ 1645920 h 1645920"/>
              <a:gd name="connsiteX34" fmla="*/ 6295692 w 11887200"/>
              <a:gd name="connsiteY34" fmla="*/ 1645920 h 1645920"/>
              <a:gd name="connsiteX35" fmla="*/ 5925697 w 11887200"/>
              <a:gd name="connsiteY35" fmla="*/ 1645920 h 1645920"/>
              <a:gd name="connsiteX36" fmla="*/ 5215545 w 11887200"/>
              <a:gd name="connsiteY36" fmla="*/ 1645920 h 1645920"/>
              <a:gd name="connsiteX37" fmla="*/ 4845550 w 11887200"/>
              <a:gd name="connsiteY37" fmla="*/ 1645920 h 1645920"/>
              <a:gd name="connsiteX38" fmla="*/ 4588940 w 11887200"/>
              <a:gd name="connsiteY38" fmla="*/ 1645920 h 1645920"/>
              <a:gd name="connsiteX39" fmla="*/ 4218945 w 11887200"/>
              <a:gd name="connsiteY39" fmla="*/ 1645920 h 1645920"/>
              <a:gd name="connsiteX40" fmla="*/ 3735565 w 11887200"/>
              <a:gd name="connsiteY40" fmla="*/ 1645920 h 1645920"/>
              <a:gd name="connsiteX41" fmla="*/ 3138798 w 11887200"/>
              <a:gd name="connsiteY41" fmla="*/ 1645920 h 1645920"/>
              <a:gd name="connsiteX42" fmla="*/ 2768803 w 11887200"/>
              <a:gd name="connsiteY42" fmla="*/ 1645920 h 1645920"/>
              <a:gd name="connsiteX43" fmla="*/ 1945266 w 11887200"/>
              <a:gd name="connsiteY43" fmla="*/ 1645920 h 1645920"/>
              <a:gd name="connsiteX44" fmla="*/ 1348499 w 11887200"/>
              <a:gd name="connsiteY44" fmla="*/ 1645920 h 1645920"/>
              <a:gd name="connsiteX45" fmla="*/ 274320 w 11887200"/>
              <a:gd name="connsiteY45" fmla="*/ 1645920 h 1645920"/>
              <a:gd name="connsiteX46" fmla="*/ 0 w 11887200"/>
              <a:gd name="connsiteY46" fmla="*/ 1371600 h 1645920"/>
              <a:gd name="connsiteX47" fmla="*/ 0 w 11887200"/>
              <a:gd name="connsiteY47" fmla="*/ 801014 h 1645920"/>
              <a:gd name="connsiteX48" fmla="*/ 0 w 11887200"/>
              <a:gd name="connsiteY48" fmla="*/ 2743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87200" h="1645920" extrusionOk="0">
                <a:moveTo>
                  <a:pt x="0" y="274320"/>
                </a:moveTo>
                <a:cubicBezTo>
                  <a:pt x="-20327" y="110279"/>
                  <a:pt x="118316" y="1689"/>
                  <a:pt x="274320" y="0"/>
                </a:cubicBezTo>
                <a:cubicBezTo>
                  <a:pt x="652767" y="-63955"/>
                  <a:pt x="803189" y="8323"/>
                  <a:pt x="1097858" y="0"/>
                </a:cubicBezTo>
                <a:cubicBezTo>
                  <a:pt x="1392527" y="-8323"/>
                  <a:pt x="1353804" y="3514"/>
                  <a:pt x="1581238" y="0"/>
                </a:cubicBezTo>
                <a:cubicBezTo>
                  <a:pt x="1808672" y="-3514"/>
                  <a:pt x="1800097" y="13982"/>
                  <a:pt x="1951233" y="0"/>
                </a:cubicBezTo>
                <a:cubicBezTo>
                  <a:pt x="2102370" y="-13982"/>
                  <a:pt x="2436645" y="32155"/>
                  <a:pt x="2661385" y="0"/>
                </a:cubicBezTo>
                <a:cubicBezTo>
                  <a:pt x="2886125" y="-32155"/>
                  <a:pt x="3034405" y="25893"/>
                  <a:pt x="3144766" y="0"/>
                </a:cubicBezTo>
                <a:cubicBezTo>
                  <a:pt x="3255127" y="-25893"/>
                  <a:pt x="3722412" y="58992"/>
                  <a:pt x="3968303" y="0"/>
                </a:cubicBezTo>
                <a:cubicBezTo>
                  <a:pt x="4214194" y="-58992"/>
                  <a:pt x="4246599" y="10429"/>
                  <a:pt x="4338299" y="0"/>
                </a:cubicBezTo>
                <a:cubicBezTo>
                  <a:pt x="4429999" y="-10429"/>
                  <a:pt x="4857363" y="17412"/>
                  <a:pt x="5161836" y="0"/>
                </a:cubicBezTo>
                <a:cubicBezTo>
                  <a:pt x="5466309" y="-17412"/>
                  <a:pt x="5339242" y="16905"/>
                  <a:pt x="5418446" y="0"/>
                </a:cubicBezTo>
                <a:cubicBezTo>
                  <a:pt x="5497650" y="-16905"/>
                  <a:pt x="5764120" y="41692"/>
                  <a:pt x="6015212" y="0"/>
                </a:cubicBezTo>
                <a:cubicBezTo>
                  <a:pt x="6266304" y="-41692"/>
                  <a:pt x="6405591" y="1197"/>
                  <a:pt x="6611978" y="0"/>
                </a:cubicBezTo>
                <a:cubicBezTo>
                  <a:pt x="6818365" y="-1197"/>
                  <a:pt x="6969981" y="32086"/>
                  <a:pt x="7095359" y="0"/>
                </a:cubicBezTo>
                <a:cubicBezTo>
                  <a:pt x="7220737" y="-32086"/>
                  <a:pt x="7618511" y="39764"/>
                  <a:pt x="7918897" y="0"/>
                </a:cubicBezTo>
                <a:cubicBezTo>
                  <a:pt x="8219283" y="-39764"/>
                  <a:pt x="8444687" y="79956"/>
                  <a:pt x="8742434" y="0"/>
                </a:cubicBezTo>
                <a:cubicBezTo>
                  <a:pt x="9040181" y="-79956"/>
                  <a:pt x="9008645" y="6974"/>
                  <a:pt x="9112429" y="0"/>
                </a:cubicBezTo>
                <a:cubicBezTo>
                  <a:pt x="9216213" y="-6974"/>
                  <a:pt x="9547597" y="10862"/>
                  <a:pt x="9709195" y="0"/>
                </a:cubicBezTo>
                <a:cubicBezTo>
                  <a:pt x="9870793" y="-10862"/>
                  <a:pt x="10141483" y="10167"/>
                  <a:pt x="10532733" y="0"/>
                </a:cubicBezTo>
                <a:cubicBezTo>
                  <a:pt x="10923983" y="-10167"/>
                  <a:pt x="11108646" y="75806"/>
                  <a:pt x="11612880" y="0"/>
                </a:cubicBezTo>
                <a:cubicBezTo>
                  <a:pt x="11760327" y="7252"/>
                  <a:pt x="11890619" y="125358"/>
                  <a:pt x="11887200" y="274320"/>
                </a:cubicBezTo>
                <a:cubicBezTo>
                  <a:pt x="11907468" y="511184"/>
                  <a:pt x="11853344" y="540593"/>
                  <a:pt x="11887200" y="801014"/>
                </a:cubicBezTo>
                <a:cubicBezTo>
                  <a:pt x="11921056" y="1061435"/>
                  <a:pt x="11828250" y="1125902"/>
                  <a:pt x="11887200" y="1371600"/>
                </a:cubicBezTo>
                <a:cubicBezTo>
                  <a:pt x="11888878" y="1526426"/>
                  <a:pt x="11726493" y="1665901"/>
                  <a:pt x="11612880" y="1645920"/>
                </a:cubicBezTo>
                <a:cubicBezTo>
                  <a:pt x="11396522" y="1654779"/>
                  <a:pt x="11119062" y="1573585"/>
                  <a:pt x="10902728" y="1645920"/>
                </a:cubicBezTo>
                <a:cubicBezTo>
                  <a:pt x="10686394" y="1718255"/>
                  <a:pt x="10736990" y="1630190"/>
                  <a:pt x="10646119" y="1645920"/>
                </a:cubicBezTo>
                <a:cubicBezTo>
                  <a:pt x="10555248" y="1661650"/>
                  <a:pt x="10271939" y="1601771"/>
                  <a:pt x="10049352" y="1645920"/>
                </a:cubicBezTo>
                <a:cubicBezTo>
                  <a:pt x="9826765" y="1690069"/>
                  <a:pt x="9863162" y="1608954"/>
                  <a:pt x="9679357" y="1645920"/>
                </a:cubicBezTo>
                <a:cubicBezTo>
                  <a:pt x="9495552" y="1682886"/>
                  <a:pt x="9237490" y="1567580"/>
                  <a:pt x="8969205" y="1645920"/>
                </a:cubicBezTo>
                <a:cubicBezTo>
                  <a:pt x="8700920" y="1724260"/>
                  <a:pt x="8676415" y="1635122"/>
                  <a:pt x="8599210" y="1645920"/>
                </a:cubicBezTo>
                <a:cubicBezTo>
                  <a:pt x="8522005" y="1656718"/>
                  <a:pt x="8217173" y="1595132"/>
                  <a:pt x="7889058" y="1645920"/>
                </a:cubicBezTo>
                <a:cubicBezTo>
                  <a:pt x="7560943" y="1696708"/>
                  <a:pt x="7703918" y="1642811"/>
                  <a:pt x="7632449" y="1645920"/>
                </a:cubicBezTo>
                <a:cubicBezTo>
                  <a:pt x="7560980" y="1649029"/>
                  <a:pt x="7277049" y="1583083"/>
                  <a:pt x="6922297" y="1645920"/>
                </a:cubicBezTo>
                <a:cubicBezTo>
                  <a:pt x="6567545" y="1708757"/>
                  <a:pt x="6649865" y="1638831"/>
                  <a:pt x="6552302" y="1645920"/>
                </a:cubicBezTo>
                <a:cubicBezTo>
                  <a:pt x="6454739" y="1653009"/>
                  <a:pt x="6384280" y="1620491"/>
                  <a:pt x="6295692" y="1645920"/>
                </a:cubicBezTo>
                <a:cubicBezTo>
                  <a:pt x="6207104" y="1671349"/>
                  <a:pt x="6079795" y="1622523"/>
                  <a:pt x="5925697" y="1645920"/>
                </a:cubicBezTo>
                <a:cubicBezTo>
                  <a:pt x="5771600" y="1669317"/>
                  <a:pt x="5358825" y="1583299"/>
                  <a:pt x="5215545" y="1645920"/>
                </a:cubicBezTo>
                <a:cubicBezTo>
                  <a:pt x="5072265" y="1708541"/>
                  <a:pt x="4965547" y="1604330"/>
                  <a:pt x="4845550" y="1645920"/>
                </a:cubicBezTo>
                <a:cubicBezTo>
                  <a:pt x="4725554" y="1687510"/>
                  <a:pt x="4701104" y="1635119"/>
                  <a:pt x="4588940" y="1645920"/>
                </a:cubicBezTo>
                <a:cubicBezTo>
                  <a:pt x="4476776" y="1656721"/>
                  <a:pt x="4337441" y="1608850"/>
                  <a:pt x="4218945" y="1645920"/>
                </a:cubicBezTo>
                <a:cubicBezTo>
                  <a:pt x="4100449" y="1682990"/>
                  <a:pt x="3839514" y="1620885"/>
                  <a:pt x="3735565" y="1645920"/>
                </a:cubicBezTo>
                <a:cubicBezTo>
                  <a:pt x="3631616" y="1670955"/>
                  <a:pt x="3424903" y="1643297"/>
                  <a:pt x="3138798" y="1645920"/>
                </a:cubicBezTo>
                <a:cubicBezTo>
                  <a:pt x="2852693" y="1648543"/>
                  <a:pt x="2891013" y="1618927"/>
                  <a:pt x="2768803" y="1645920"/>
                </a:cubicBezTo>
                <a:cubicBezTo>
                  <a:pt x="2646593" y="1672913"/>
                  <a:pt x="2164538" y="1608325"/>
                  <a:pt x="1945266" y="1645920"/>
                </a:cubicBezTo>
                <a:cubicBezTo>
                  <a:pt x="1725994" y="1683515"/>
                  <a:pt x="1598814" y="1613092"/>
                  <a:pt x="1348499" y="1645920"/>
                </a:cubicBezTo>
                <a:cubicBezTo>
                  <a:pt x="1098184" y="1678748"/>
                  <a:pt x="548143" y="1635381"/>
                  <a:pt x="274320" y="1645920"/>
                </a:cubicBezTo>
                <a:cubicBezTo>
                  <a:pt x="117012" y="1639278"/>
                  <a:pt x="19338" y="1502179"/>
                  <a:pt x="0" y="1371600"/>
                </a:cubicBezTo>
                <a:cubicBezTo>
                  <a:pt x="-43100" y="1150441"/>
                  <a:pt x="57465" y="1047829"/>
                  <a:pt x="0" y="801014"/>
                </a:cubicBezTo>
                <a:cubicBezTo>
                  <a:pt x="-57465" y="554199"/>
                  <a:pt x="58065" y="481186"/>
                  <a:pt x="0" y="274320"/>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908E44B-EAB3-2EE4-3E2B-4E0884528CE5}"/>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121338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3DFB5-D0F6-3C2B-C2E1-E6A5A9D9CAB7}"/>
              </a:ext>
            </a:extLst>
          </p:cNvPr>
          <p:cNvSpPr>
            <a:spLocks noGrp="1"/>
          </p:cNvSpPr>
          <p:nvPr>
            <p:ph type="title"/>
          </p:nvPr>
        </p:nvSpPr>
        <p:spPr/>
        <p:txBody>
          <a:bodyPr/>
          <a:lstStyle/>
          <a:p>
            <a:r>
              <a:rPr lang="en-US" dirty="0"/>
              <a:t>Transfer Learning</a:t>
            </a:r>
          </a:p>
        </p:txBody>
      </p:sp>
      <p:sp>
        <p:nvSpPr>
          <p:cNvPr id="3" name="Content Placeholder 2">
            <a:extLst>
              <a:ext uri="{FF2B5EF4-FFF2-40B4-BE49-F238E27FC236}">
                <a16:creationId xmlns:a16="http://schemas.microsoft.com/office/drawing/2014/main" id="{06EAC4D6-646E-53D0-39D4-076C6A66BCE8}"/>
              </a:ext>
            </a:extLst>
          </p:cNvPr>
          <p:cNvSpPr>
            <a:spLocks noGrp="1"/>
          </p:cNvSpPr>
          <p:nvPr>
            <p:ph idx="1"/>
          </p:nvPr>
        </p:nvSpPr>
        <p:spPr/>
        <p:txBody>
          <a:bodyPr/>
          <a:lstStyle/>
          <a:p>
            <a:r>
              <a:rPr lang="en-US" dirty="0"/>
              <a:t>Step 2: Initialize weights using learned Model 1</a:t>
            </a:r>
          </a:p>
        </p:txBody>
      </p:sp>
      <p:sp>
        <p:nvSpPr>
          <p:cNvPr id="4" name="Slide Number Placeholder 3">
            <a:extLst>
              <a:ext uri="{FF2B5EF4-FFF2-40B4-BE49-F238E27FC236}">
                <a16:creationId xmlns:a16="http://schemas.microsoft.com/office/drawing/2014/main" id="{4B4C8EBC-C4DC-CF2A-8C4E-386F59F4C9C8}"/>
              </a:ext>
            </a:extLst>
          </p:cNvPr>
          <p:cNvSpPr>
            <a:spLocks noGrp="1"/>
          </p:cNvSpPr>
          <p:nvPr>
            <p:ph type="sldNum" sz="quarter" idx="12"/>
          </p:nvPr>
        </p:nvSpPr>
        <p:spPr/>
        <p:txBody>
          <a:bodyPr/>
          <a:lstStyle/>
          <a:p>
            <a:fld id="{16C8504D-E4B9-BC4C-91F1-C11D1D4D9095}" type="slidenum">
              <a:rPr lang="en-US" smtClean="0"/>
              <a:t>43</a:t>
            </a:fld>
            <a:endParaRPr lang="en-US"/>
          </a:p>
        </p:txBody>
      </p:sp>
      <p:grpSp>
        <p:nvGrpSpPr>
          <p:cNvPr id="36" name="Group 35">
            <a:extLst>
              <a:ext uri="{FF2B5EF4-FFF2-40B4-BE49-F238E27FC236}">
                <a16:creationId xmlns:a16="http://schemas.microsoft.com/office/drawing/2014/main" id="{7B684FAA-BB6D-10F9-7BE3-19156D041A08}"/>
              </a:ext>
            </a:extLst>
          </p:cNvPr>
          <p:cNvGrpSpPr/>
          <p:nvPr/>
        </p:nvGrpSpPr>
        <p:grpSpPr>
          <a:xfrm>
            <a:off x="381000" y="2743200"/>
            <a:ext cx="11430000" cy="3200400"/>
            <a:chOff x="0" y="1371600"/>
            <a:chExt cx="11430000" cy="3200400"/>
          </a:xfrm>
        </p:grpSpPr>
        <p:sp>
          <p:nvSpPr>
            <p:cNvPr id="35" name="TextBox 34">
              <a:extLst>
                <a:ext uri="{FF2B5EF4-FFF2-40B4-BE49-F238E27FC236}">
                  <a16:creationId xmlns:a16="http://schemas.microsoft.com/office/drawing/2014/main" id="{949A1958-F821-79B3-96AD-79662C9EE2DE}"/>
                </a:ext>
              </a:extLst>
            </p:cNvPr>
            <p:cNvSpPr txBox="1"/>
            <p:nvPr/>
          </p:nvSpPr>
          <p:spPr>
            <a:xfrm>
              <a:off x="2971800" y="3200400"/>
              <a:ext cx="5486400" cy="1371600"/>
            </a:xfrm>
            <a:prstGeom prst="flowChartAlternateProcess">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2</a:t>
              </a:r>
            </a:p>
          </p:txBody>
        </p:sp>
        <p:sp>
          <p:nvSpPr>
            <p:cNvPr id="34" name="TextBox 33">
              <a:extLst>
                <a:ext uri="{FF2B5EF4-FFF2-40B4-BE49-F238E27FC236}">
                  <a16:creationId xmlns:a16="http://schemas.microsoft.com/office/drawing/2014/main" id="{8F2AE602-EE2E-BBBD-723C-870E7DD1CE0D}"/>
                </a:ext>
              </a:extLst>
            </p:cNvPr>
            <p:cNvSpPr txBox="1"/>
            <p:nvPr/>
          </p:nvSpPr>
          <p:spPr>
            <a:xfrm>
              <a:off x="2971800" y="1371600"/>
              <a:ext cx="5486400" cy="1371600"/>
            </a:xfrm>
            <a:prstGeom prst="flowChartAlternateProcess">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1</a:t>
              </a:r>
            </a:p>
          </p:txBody>
        </p:sp>
        <p:sp>
          <p:nvSpPr>
            <p:cNvPr id="5" name="TextBox 4">
              <a:extLst>
                <a:ext uri="{FF2B5EF4-FFF2-40B4-BE49-F238E27FC236}">
                  <a16:creationId xmlns:a16="http://schemas.microsoft.com/office/drawing/2014/main" id="{3EDD862E-6FC3-93AD-10C2-D5212A561015}"/>
                </a:ext>
              </a:extLst>
            </p:cNvPr>
            <p:cNvSpPr txBox="1"/>
            <p:nvPr/>
          </p:nvSpPr>
          <p:spPr>
            <a:xfrm>
              <a:off x="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Data</a:t>
              </a:r>
            </a:p>
          </p:txBody>
        </p:sp>
        <p:sp>
          <p:nvSpPr>
            <p:cNvPr id="6" name="TextBox 5">
              <a:extLst>
                <a:ext uri="{FF2B5EF4-FFF2-40B4-BE49-F238E27FC236}">
                  <a16:creationId xmlns:a16="http://schemas.microsoft.com/office/drawing/2014/main" id="{A43B580C-A09F-EC52-2311-060E50E0284F}"/>
                </a:ext>
              </a:extLst>
            </p:cNvPr>
            <p:cNvSpPr txBox="1"/>
            <p:nvPr/>
          </p:nvSpPr>
          <p:spPr>
            <a:xfrm>
              <a:off x="320040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7" name="TextBox 6">
              <a:extLst>
                <a:ext uri="{FF2B5EF4-FFF2-40B4-BE49-F238E27FC236}">
                  <a16:creationId xmlns:a16="http://schemas.microsoft.com/office/drawing/2014/main" id="{8EC7BCF1-218C-FE8C-9E95-30DAEF66BD4E}"/>
                </a:ext>
              </a:extLst>
            </p:cNvPr>
            <p:cNvSpPr txBox="1"/>
            <p:nvPr/>
          </p:nvSpPr>
          <p:spPr>
            <a:xfrm>
              <a:off x="59436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Head</a:t>
              </a:r>
            </a:p>
          </p:txBody>
        </p:sp>
        <p:sp>
          <p:nvSpPr>
            <p:cNvPr id="8" name="TextBox 7">
              <a:extLst>
                <a:ext uri="{FF2B5EF4-FFF2-40B4-BE49-F238E27FC236}">
                  <a16:creationId xmlns:a16="http://schemas.microsoft.com/office/drawing/2014/main" id="{513B1F09-0EAB-022B-73C6-DDE7155448AE}"/>
                </a:ext>
              </a:extLst>
            </p:cNvPr>
            <p:cNvSpPr txBox="1"/>
            <p:nvPr/>
          </p:nvSpPr>
          <p:spPr>
            <a:xfrm>
              <a:off x="91440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Outputs</a:t>
              </a:r>
            </a:p>
          </p:txBody>
        </p:sp>
        <p:cxnSp>
          <p:nvCxnSpPr>
            <p:cNvPr id="11" name="Straight Arrow Connector 10">
              <a:extLst>
                <a:ext uri="{FF2B5EF4-FFF2-40B4-BE49-F238E27FC236}">
                  <a16:creationId xmlns:a16="http://schemas.microsoft.com/office/drawing/2014/main" id="{40CE92FA-0DF6-D872-3D0A-B1B04111BD92}"/>
                </a:ext>
              </a:extLst>
            </p:cNvPr>
            <p:cNvCxnSpPr>
              <a:cxnSpLocks/>
              <a:stCxn id="5" idx="3"/>
              <a:endCxn id="6" idx="1"/>
            </p:cNvCxnSpPr>
            <p:nvPr/>
          </p:nvCxnSpPr>
          <p:spPr>
            <a:xfrm>
              <a:off x="2286000" y="21945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AB43769A-E354-FF76-016A-4EF4BF843274}"/>
                </a:ext>
              </a:extLst>
            </p:cNvPr>
            <p:cNvCxnSpPr>
              <a:cxnSpLocks/>
              <a:stCxn id="6" idx="3"/>
              <a:endCxn id="7" idx="1"/>
            </p:cNvCxnSpPr>
            <p:nvPr/>
          </p:nvCxnSpPr>
          <p:spPr>
            <a:xfrm flipV="1">
              <a:off x="5486400" y="2192302"/>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D85C930F-6D64-14B0-9CB8-4C7ECAEAE18B}"/>
                </a:ext>
              </a:extLst>
            </p:cNvPr>
            <p:cNvCxnSpPr>
              <a:cxnSpLocks/>
              <a:stCxn id="7" idx="3"/>
              <a:endCxn id="8" idx="1"/>
            </p:cNvCxnSpPr>
            <p:nvPr/>
          </p:nvCxnSpPr>
          <p:spPr>
            <a:xfrm>
              <a:off x="8229600" y="2192302"/>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E7AA21DD-8010-93AC-4F0C-73B14873475D}"/>
                </a:ext>
              </a:extLst>
            </p:cNvPr>
            <p:cNvSpPr txBox="1"/>
            <p:nvPr/>
          </p:nvSpPr>
          <p:spPr>
            <a:xfrm>
              <a:off x="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Data</a:t>
              </a:r>
            </a:p>
          </p:txBody>
        </p:sp>
        <p:sp>
          <p:nvSpPr>
            <p:cNvPr id="23" name="TextBox 22">
              <a:extLst>
                <a:ext uri="{FF2B5EF4-FFF2-40B4-BE49-F238E27FC236}">
                  <a16:creationId xmlns:a16="http://schemas.microsoft.com/office/drawing/2014/main" id="{A01EFF22-5965-2EAB-81AD-D49D72D444FB}"/>
                </a:ext>
              </a:extLst>
            </p:cNvPr>
            <p:cNvSpPr txBox="1"/>
            <p:nvPr/>
          </p:nvSpPr>
          <p:spPr>
            <a:xfrm>
              <a:off x="320040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24" name="TextBox 23">
              <a:extLst>
                <a:ext uri="{FF2B5EF4-FFF2-40B4-BE49-F238E27FC236}">
                  <a16:creationId xmlns:a16="http://schemas.microsoft.com/office/drawing/2014/main" id="{570DBC29-6011-D889-2F39-BD1CC5ED51CA}"/>
                </a:ext>
              </a:extLst>
            </p:cNvPr>
            <p:cNvSpPr txBox="1"/>
            <p:nvPr/>
          </p:nvSpPr>
          <p:spPr>
            <a:xfrm>
              <a:off x="59436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New Head</a:t>
              </a:r>
            </a:p>
          </p:txBody>
        </p:sp>
        <p:sp>
          <p:nvSpPr>
            <p:cNvPr id="25" name="TextBox 24">
              <a:extLst>
                <a:ext uri="{FF2B5EF4-FFF2-40B4-BE49-F238E27FC236}">
                  <a16:creationId xmlns:a16="http://schemas.microsoft.com/office/drawing/2014/main" id="{BF2DBBF3-346F-4D6F-858E-C3811AB90449}"/>
                </a:ext>
              </a:extLst>
            </p:cNvPr>
            <p:cNvSpPr txBox="1"/>
            <p:nvPr/>
          </p:nvSpPr>
          <p:spPr>
            <a:xfrm>
              <a:off x="91440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Outputs</a:t>
              </a:r>
            </a:p>
          </p:txBody>
        </p:sp>
        <p:cxnSp>
          <p:nvCxnSpPr>
            <p:cNvPr id="26" name="Straight Arrow Connector 25">
              <a:extLst>
                <a:ext uri="{FF2B5EF4-FFF2-40B4-BE49-F238E27FC236}">
                  <a16:creationId xmlns:a16="http://schemas.microsoft.com/office/drawing/2014/main" id="{DE4A9A5A-CD98-4365-5FBE-946BA5F51D37}"/>
                </a:ext>
              </a:extLst>
            </p:cNvPr>
            <p:cNvCxnSpPr>
              <a:cxnSpLocks/>
              <a:stCxn id="22" idx="3"/>
              <a:endCxn id="23" idx="1"/>
            </p:cNvCxnSpPr>
            <p:nvPr/>
          </p:nvCxnSpPr>
          <p:spPr>
            <a:xfrm>
              <a:off x="2286000" y="4025618"/>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4EEFED3B-33B6-50BF-06C0-A2AF48263EE2}"/>
                </a:ext>
              </a:extLst>
            </p:cNvPr>
            <p:cNvCxnSpPr>
              <a:cxnSpLocks/>
              <a:stCxn id="23" idx="3"/>
              <a:endCxn id="24" idx="1"/>
            </p:cNvCxnSpPr>
            <p:nvPr/>
          </p:nvCxnSpPr>
          <p:spPr>
            <a:xfrm flipV="1">
              <a:off x="5486400" y="4023360"/>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274BEADC-5024-2A1E-9FDE-DDF3708540B5}"/>
                </a:ext>
              </a:extLst>
            </p:cNvPr>
            <p:cNvCxnSpPr>
              <a:cxnSpLocks/>
              <a:stCxn id="24" idx="3"/>
              <a:endCxn id="25" idx="1"/>
            </p:cNvCxnSpPr>
            <p:nvPr/>
          </p:nvCxnSpPr>
          <p:spPr>
            <a:xfrm>
              <a:off x="8229600" y="40233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2C67D2BA-104D-0EC8-232C-651C768CEE36}"/>
                </a:ext>
              </a:extLst>
            </p:cNvPr>
            <p:cNvCxnSpPr>
              <a:cxnSpLocks/>
              <a:stCxn id="6" idx="2"/>
              <a:endCxn id="23" idx="0"/>
            </p:cNvCxnSpPr>
            <p:nvPr/>
          </p:nvCxnSpPr>
          <p:spPr>
            <a:xfrm>
              <a:off x="4343400" y="2560320"/>
              <a:ext cx="0" cy="1099538"/>
            </a:xfrm>
            <a:prstGeom prst="straightConnector1">
              <a:avLst/>
            </a:prstGeom>
            <a:ln w="19050">
              <a:prstDash val="lgDash"/>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23C9B0E0-7088-30CE-FA1A-9AF2BB651E06}"/>
                </a:ext>
              </a:extLst>
            </p:cNvPr>
            <p:cNvSpPr txBox="1"/>
            <p:nvPr/>
          </p:nvSpPr>
          <p:spPr>
            <a:xfrm>
              <a:off x="2651760" y="2788440"/>
              <a:ext cx="1828800" cy="369332"/>
            </a:xfrm>
            <a:prstGeom prst="rect">
              <a:avLst/>
            </a:prstGeom>
            <a:noFill/>
          </p:spPr>
          <p:txBody>
            <a:bodyPr wrap="square" rtlCol="0">
              <a:spAutoFit/>
            </a:bodyPr>
            <a:lstStyle/>
            <a:p>
              <a:r>
                <a:rPr lang="en-US" dirty="0"/>
                <a:t>Initialize weights</a:t>
              </a:r>
            </a:p>
          </p:txBody>
        </p:sp>
      </p:grpSp>
      <p:sp>
        <p:nvSpPr>
          <p:cNvPr id="9" name="Alternate Process 8">
            <a:extLst>
              <a:ext uri="{FF2B5EF4-FFF2-40B4-BE49-F238E27FC236}">
                <a16:creationId xmlns:a16="http://schemas.microsoft.com/office/drawing/2014/main" id="{4BDDDD10-9CC0-ED71-F754-52A959554F63}"/>
              </a:ext>
            </a:extLst>
          </p:cNvPr>
          <p:cNvSpPr/>
          <p:nvPr/>
        </p:nvSpPr>
        <p:spPr>
          <a:xfrm>
            <a:off x="3017520" y="2560320"/>
            <a:ext cx="3108960" cy="3566160"/>
          </a:xfrm>
          <a:custGeom>
            <a:avLst/>
            <a:gdLst>
              <a:gd name="connsiteX0" fmla="*/ 0 w 3108960"/>
              <a:gd name="connsiteY0" fmla="*/ 518160 h 3566160"/>
              <a:gd name="connsiteX1" fmla="*/ 518160 w 3108960"/>
              <a:gd name="connsiteY1" fmla="*/ 0 h 3566160"/>
              <a:gd name="connsiteX2" fmla="*/ 1077773 w 3108960"/>
              <a:gd name="connsiteY2" fmla="*/ 0 h 3566160"/>
              <a:gd name="connsiteX3" fmla="*/ 1575206 w 3108960"/>
              <a:gd name="connsiteY3" fmla="*/ 0 h 3566160"/>
              <a:gd name="connsiteX4" fmla="*/ 2051914 w 3108960"/>
              <a:gd name="connsiteY4" fmla="*/ 0 h 3566160"/>
              <a:gd name="connsiteX5" fmla="*/ 2590800 w 3108960"/>
              <a:gd name="connsiteY5" fmla="*/ 0 h 3566160"/>
              <a:gd name="connsiteX6" fmla="*/ 3108960 w 3108960"/>
              <a:gd name="connsiteY6" fmla="*/ 518160 h 3566160"/>
              <a:gd name="connsiteX7" fmla="*/ 3108960 w 3108960"/>
              <a:gd name="connsiteY7" fmla="*/ 1024128 h 3566160"/>
              <a:gd name="connsiteX8" fmla="*/ 3108960 w 3108960"/>
              <a:gd name="connsiteY8" fmla="*/ 1580693 h 3566160"/>
              <a:gd name="connsiteX9" fmla="*/ 3108960 w 3108960"/>
              <a:gd name="connsiteY9" fmla="*/ 2010766 h 3566160"/>
              <a:gd name="connsiteX10" fmla="*/ 3108960 w 3108960"/>
              <a:gd name="connsiteY10" fmla="*/ 2516734 h 3566160"/>
              <a:gd name="connsiteX11" fmla="*/ 3108960 w 3108960"/>
              <a:gd name="connsiteY11" fmla="*/ 3048000 h 3566160"/>
              <a:gd name="connsiteX12" fmla="*/ 2590800 w 3108960"/>
              <a:gd name="connsiteY12" fmla="*/ 3566160 h 3566160"/>
              <a:gd name="connsiteX13" fmla="*/ 2072640 w 3108960"/>
              <a:gd name="connsiteY13" fmla="*/ 3566160 h 3566160"/>
              <a:gd name="connsiteX14" fmla="*/ 1595933 w 3108960"/>
              <a:gd name="connsiteY14" fmla="*/ 3566160 h 3566160"/>
              <a:gd name="connsiteX15" fmla="*/ 1077773 w 3108960"/>
              <a:gd name="connsiteY15" fmla="*/ 3566160 h 3566160"/>
              <a:gd name="connsiteX16" fmla="*/ 518160 w 3108960"/>
              <a:gd name="connsiteY16" fmla="*/ 3566160 h 3566160"/>
              <a:gd name="connsiteX17" fmla="*/ 0 w 3108960"/>
              <a:gd name="connsiteY17" fmla="*/ 3048000 h 3566160"/>
              <a:gd name="connsiteX18" fmla="*/ 0 w 3108960"/>
              <a:gd name="connsiteY18" fmla="*/ 2617927 h 3566160"/>
              <a:gd name="connsiteX19" fmla="*/ 0 w 3108960"/>
              <a:gd name="connsiteY19" fmla="*/ 2061362 h 3566160"/>
              <a:gd name="connsiteX20" fmla="*/ 0 w 3108960"/>
              <a:gd name="connsiteY20" fmla="*/ 1555394 h 3566160"/>
              <a:gd name="connsiteX21" fmla="*/ 0 w 3108960"/>
              <a:gd name="connsiteY21" fmla="*/ 1100023 h 3566160"/>
              <a:gd name="connsiteX22" fmla="*/ 0 w 3108960"/>
              <a:gd name="connsiteY22" fmla="*/ 518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960" h="3566160" extrusionOk="0">
                <a:moveTo>
                  <a:pt x="0" y="518160"/>
                </a:moveTo>
                <a:cubicBezTo>
                  <a:pt x="-31445" y="212592"/>
                  <a:pt x="208892" y="8668"/>
                  <a:pt x="518160" y="0"/>
                </a:cubicBezTo>
                <a:cubicBezTo>
                  <a:pt x="655318" y="-10894"/>
                  <a:pt x="943281" y="19691"/>
                  <a:pt x="1077773" y="0"/>
                </a:cubicBezTo>
                <a:cubicBezTo>
                  <a:pt x="1212265" y="-19691"/>
                  <a:pt x="1433166" y="21584"/>
                  <a:pt x="1575206" y="0"/>
                </a:cubicBezTo>
                <a:cubicBezTo>
                  <a:pt x="1717246" y="-21584"/>
                  <a:pt x="1920381" y="29112"/>
                  <a:pt x="2051914" y="0"/>
                </a:cubicBezTo>
                <a:cubicBezTo>
                  <a:pt x="2183447" y="-29112"/>
                  <a:pt x="2334498" y="9012"/>
                  <a:pt x="2590800" y="0"/>
                </a:cubicBezTo>
                <a:cubicBezTo>
                  <a:pt x="2911787" y="-71649"/>
                  <a:pt x="3042429" y="221800"/>
                  <a:pt x="3108960" y="518160"/>
                </a:cubicBezTo>
                <a:cubicBezTo>
                  <a:pt x="3145888" y="733180"/>
                  <a:pt x="3087258" y="860482"/>
                  <a:pt x="3108960" y="1024128"/>
                </a:cubicBezTo>
                <a:cubicBezTo>
                  <a:pt x="3130662" y="1187774"/>
                  <a:pt x="3079836" y="1456059"/>
                  <a:pt x="3108960" y="1580693"/>
                </a:cubicBezTo>
                <a:cubicBezTo>
                  <a:pt x="3138084" y="1705328"/>
                  <a:pt x="3096694" y="1855365"/>
                  <a:pt x="3108960" y="2010766"/>
                </a:cubicBezTo>
                <a:cubicBezTo>
                  <a:pt x="3121226" y="2166167"/>
                  <a:pt x="3053896" y="2304981"/>
                  <a:pt x="3108960" y="2516734"/>
                </a:cubicBezTo>
                <a:cubicBezTo>
                  <a:pt x="3164024" y="2728487"/>
                  <a:pt x="3059288" y="2892812"/>
                  <a:pt x="3108960" y="3048000"/>
                </a:cubicBezTo>
                <a:cubicBezTo>
                  <a:pt x="3125933" y="3317400"/>
                  <a:pt x="2910991" y="3544224"/>
                  <a:pt x="2590800" y="3566160"/>
                </a:cubicBezTo>
                <a:cubicBezTo>
                  <a:pt x="2448666" y="3596819"/>
                  <a:pt x="2270956" y="3540900"/>
                  <a:pt x="2072640" y="3566160"/>
                </a:cubicBezTo>
                <a:cubicBezTo>
                  <a:pt x="1874324" y="3591420"/>
                  <a:pt x="1707758" y="3547216"/>
                  <a:pt x="1595933" y="3566160"/>
                </a:cubicBezTo>
                <a:cubicBezTo>
                  <a:pt x="1484108" y="3585104"/>
                  <a:pt x="1308159" y="3540803"/>
                  <a:pt x="1077773" y="3566160"/>
                </a:cubicBezTo>
                <a:cubicBezTo>
                  <a:pt x="847387" y="3591517"/>
                  <a:pt x="743560" y="3499890"/>
                  <a:pt x="518160" y="3566160"/>
                </a:cubicBezTo>
                <a:cubicBezTo>
                  <a:pt x="227234" y="3551859"/>
                  <a:pt x="28774" y="3328326"/>
                  <a:pt x="0" y="3048000"/>
                </a:cubicBezTo>
                <a:cubicBezTo>
                  <a:pt x="-28594" y="2946101"/>
                  <a:pt x="139" y="2819643"/>
                  <a:pt x="0" y="2617927"/>
                </a:cubicBezTo>
                <a:cubicBezTo>
                  <a:pt x="-139" y="2416211"/>
                  <a:pt x="18231" y="2224173"/>
                  <a:pt x="0" y="2061362"/>
                </a:cubicBezTo>
                <a:cubicBezTo>
                  <a:pt x="-18231" y="1898552"/>
                  <a:pt x="8327" y="1657967"/>
                  <a:pt x="0" y="1555394"/>
                </a:cubicBezTo>
                <a:cubicBezTo>
                  <a:pt x="-8327" y="1452821"/>
                  <a:pt x="14719" y="1325632"/>
                  <a:pt x="0" y="1100023"/>
                </a:cubicBezTo>
                <a:cubicBezTo>
                  <a:pt x="-14719" y="874414"/>
                  <a:pt x="23576" y="717119"/>
                  <a:pt x="0" y="518160"/>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FB0E6A-BB63-C285-5B04-D76D6888CA6F}"/>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888560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3DFB5-D0F6-3C2B-C2E1-E6A5A9D9CAB7}"/>
              </a:ext>
            </a:extLst>
          </p:cNvPr>
          <p:cNvSpPr>
            <a:spLocks noGrp="1"/>
          </p:cNvSpPr>
          <p:nvPr>
            <p:ph type="title"/>
          </p:nvPr>
        </p:nvSpPr>
        <p:spPr/>
        <p:txBody>
          <a:bodyPr/>
          <a:lstStyle/>
          <a:p>
            <a:r>
              <a:rPr lang="en-US" dirty="0"/>
              <a:t>Transfer Learning</a:t>
            </a:r>
          </a:p>
        </p:txBody>
      </p:sp>
      <p:sp>
        <p:nvSpPr>
          <p:cNvPr id="3" name="Content Placeholder 2">
            <a:extLst>
              <a:ext uri="{FF2B5EF4-FFF2-40B4-BE49-F238E27FC236}">
                <a16:creationId xmlns:a16="http://schemas.microsoft.com/office/drawing/2014/main" id="{06EAC4D6-646E-53D0-39D4-076C6A66BCE8}"/>
              </a:ext>
            </a:extLst>
          </p:cNvPr>
          <p:cNvSpPr>
            <a:spLocks noGrp="1"/>
          </p:cNvSpPr>
          <p:nvPr>
            <p:ph idx="1"/>
          </p:nvPr>
        </p:nvSpPr>
        <p:spPr/>
        <p:txBody>
          <a:bodyPr/>
          <a:lstStyle/>
          <a:p>
            <a:r>
              <a:rPr lang="en-US" dirty="0"/>
              <a:t>Step 3: Fine-tune Model 2 on Task 2</a:t>
            </a:r>
          </a:p>
          <a:p>
            <a:pPr lvl="1"/>
            <a:r>
              <a:rPr lang="en-US" dirty="0"/>
              <a:t>Backbone may use a smaller learning rate or even be "frozen"</a:t>
            </a:r>
          </a:p>
        </p:txBody>
      </p:sp>
      <p:sp>
        <p:nvSpPr>
          <p:cNvPr id="4" name="Slide Number Placeholder 3">
            <a:extLst>
              <a:ext uri="{FF2B5EF4-FFF2-40B4-BE49-F238E27FC236}">
                <a16:creationId xmlns:a16="http://schemas.microsoft.com/office/drawing/2014/main" id="{4B4C8EBC-C4DC-CF2A-8C4E-386F59F4C9C8}"/>
              </a:ext>
            </a:extLst>
          </p:cNvPr>
          <p:cNvSpPr>
            <a:spLocks noGrp="1"/>
          </p:cNvSpPr>
          <p:nvPr>
            <p:ph type="sldNum" sz="quarter" idx="12"/>
          </p:nvPr>
        </p:nvSpPr>
        <p:spPr/>
        <p:txBody>
          <a:bodyPr/>
          <a:lstStyle/>
          <a:p>
            <a:fld id="{16C8504D-E4B9-BC4C-91F1-C11D1D4D9095}" type="slidenum">
              <a:rPr lang="en-US" smtClean="0"/>
              <a:t>44</a:t>
            </a:fld>
            <a:endParaRPr lang="en-US"/>
          </a:p>
        </p:txBody>
      </p:sp>
      <p:grpSp>
        <p:nvGrpSpPr>
          <p:cNvPr id="36" name="Group 35">
            <a:extLst>
              <a:ext uri="{FF2B5EF4-FFF2-40B4-BE49-F238E27FC236}">
                <a16:creationId xmlns:a16="http://schemas.microsoft.com/office/drawing/2014/main" id="{7B684FAA-BB6D-10F9-7BE3-19156D041A08}"/>
              </a:ext>
            </a:extLst>
          </p:cNvPr>
          <p:cNvGrpSpPr/>
          <p:nvPr/>
        </p:nvGrpSpPr>
        <p:grpSpPr>
          <a:xfrm>
            <a:off x="381000" y="2743200"/>
            <a:ext cx="11430000" cy="3200400"/>
            <a:chOff x="0" y="1371600"/>
            <a:chExt cx="11430000" cy="3200400"/>
          </a:xfrm>
        </p:grpSpPr>
        <p:sp>
          <p:nvSpPr>
            <p:cNvPr id="35" name="TextBox 34">
              <a:extLst>
                <a:ext uri="{FF2B5EF4-FFF2-40B4-BE49-F238E27FC236}">
                  <a16:creationId xmlns:a16="http://schemas.microsoft.com/office/drawing/2014/main" id="{949A1958-F821-79B3-96AD-79662C9EE2DE}"/>
                </a:ext>
              </a:extLst>
            </p:cNvPr>
            <p:cNvSpPr txBox="1"/>
            <p:nvPr/>
          </p:nvSpPr>
          <p:spPr>
            <a:xfrm>
              <a:off x="2971800" y="3200400"/>
              <a:ext cx="5486400" cy="1371600"/>
            </a:xfrm>
            <a:prstGeom prst="flowChartAlternateProcess">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2</a:t>
              </a:r>
            </a:p>
          </p:txBody>
        </p:sp>
        <p:sp>
          <p:nvSpPr>
            <p:cNvPr id="34" name="TextBox 33">
              <a:extLst>
                <a:ext uri="{FF2B5EF4-FFF2-40B4-BE49-F238E27FC236}">
                  <a16:creationId xmlns:a16="http://schemas.microsoft.com/office/drawing/2014/main" id="{8F2AE602-EE2E-BBBD-723C-870E7DD1CE0D}"/>
                </a:ext>
              </a:extLst>
            </p:cNvPr>
            <p:cNvSpPr txBox="1"/>
            <p:nvPr/>
          </p:nvSpPr>
          <p:spPr>
            <a:xfrm>
              <a:off x="2971800" y="1371600"/>
              <a:ext cx="5486400" cy="1371600"/>
            </a:xfrm>
            <a:prstGeom prst="flowChartAlternateProcess">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tIns="0" bIns="0" rtlCol="0" anchor="t">
              <a:noAutofit/>
            </a:bodyPr>
            <a:lstStyle/>
            <a:p>
              <a:pPr algn="ctr"/>
              <a:r>
                <a:rPr lang="en-US" sz="2400" dirty="0"/>
                <a:t>Model 1</a:t>
              </a:r>
            </a:p>
          </p:txBody>
        </p:sp>
        <p:sp>
          <p:nvSpPr>
            <p:cNvPr id="5" name="TextBox 4">
              <a:extLst>
                <a:ext uri="{FF2B5EF4-FFF2-40B4-BE49-F238E27FC236}">
                  <a16:creationId xmlns:a16="http://schemas.microsoft.com/office/drawing/2014/main" id="{3EDD862E-6FC3-93AD-10C2-D5212A561015}"/>
                </a:ext>
              </a:extLst>
            </p:cNvPr>
            <p:cNvSpPr txBox="1"/>
            <p:nvPr/>
          </p:nvSpPr>
          <p:spPr>
            <a:xfrm>
              <a:off x="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Data</a:t>
              </a:r>
            </a:p>
          </p:txBody>
        </p:sp>
        <p:sp>
          <p:nvSpPr>
            <p:cNvPr id="6" name="TextBox 5">
              <a:extLst>
                <a:ext uri="{FF2B5EF4-FFF2-40B4-BE49-F238E27FC236}">
                  <a16:creationId xmlns:a16="http://schemas.microsoft.com/office/drawing/2014/main" id="{A43B580C-A09F-EC52-2311-060E50E0284F}"/>
                </a:ext>
              </a:extLst>
            </p:cNvPr>
            <p:cNvSpPr txBox="1"/>
            <p:nvPr/>
          </p:nvSpPr>
          <p:spPr>
            <a:xfrm>
              <a:off x="3200400" y="18288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7" name="TextBox 6">
              <a:extLst>
                <a:ext uri="{FF2B5EF4-FFF2-40B4-BE49-F238E27FC236}">
                  <a16:creationId xmlns:a16="http://schemas.microsoft.com/office/drawing/2014/main" id="{8EC7BCF1-218C-FE8C-9E95-30DAEF66BD4E}"/>
                </a:ext>
              </a:extLst>
            </p:cNvPr>
            <p:cNvSpPr txBox="1"/>
            <p:nvPr/>
          </p:nvSpPr>
          <p:spPr>
            <a:xfrm>
              <a:off x="59436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Head</a:t>
              </a:r>
            </a:p>
          </p:txBody>
        </p:sp>
        <p:sp>
          <p:nvSpPr>
            <p:cNvPr id="8" name="TextBox 7">
              <a:extLst>
                <a:ext uri="{FF2B5EF4-FFF2-40B4-BE49-F238E27FC236}">
                  <a16:creationId xmlns:a16="http://schemas.microsoft.com/office/drawing/2014/main" id="{513B1F09-0EAB-022B-73C6-DDE7155448AE}"/>
                </a:ext>
              </a:extLst>
            </p:cNvPr>
            <p:cNvSpPr txBox="1"/>
            <p:nvPr/>
          </p:nvSpPr>
          <p:spPr>
            <a:xfrm>
              <a:off x="9144000" y="1826542"/>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1 Outputs</a:t>
              </a:r>
            </a:p>
          </p:txBody>
        </p:sp>
        <p:cxnSp>
          <p:nvCxnSpPr>
            <p:cNvPr id="11" name="Straight Arrow Connector 10">
              <a:extLst>
                <a:ext uri="{FF2B5EF4-FFF2-40B4-BE49-F238E27FC236}">
                  <a16:creationId xmlns:a16="http://schemas.microsoft.com/office/drawing/2014/main" id="{40CE92FA-0DF6-D872-3D0A-B1B04111BD92}"/>
                </a:ext>
              </a:extLst>
            </p:cNvPr>
            <p:cNvCxnSpPr>
              <a:cxnSpLocks/>
              <a:stCxn id="5" idx="3"/>
              <a:endCxn id="6" idx="1"/>
            </p:cNvCxnSpPr>
            <p:nvPr/>
          </p:nvCxnSpPr>
          <p:spPr>
            <a:xfrm>
              <a:off x="2286000" y="21945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AB43769A-E354-FF76-016A-4EF4BF843274}"/>
                </a:ext>
              </a:extLst>
            </p:cNvPr>
            <p:cNvCxnSpPr>
              <a:cxnSpLocks/>
              <a:stCxn id="6" idx="3"/>
              <a:endCxn id="7" idx="1"/>
            </p:cNvCxnSpPr>
            <p:nvPr/>
          </p:nvCxnSpPr>
          <p:spPr>
            <a:xfrm flipV="1">
              <a:off x="5486400" y="2192302"/>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D85C930F-6D64-14B0-9CB8-4C7ECAEAE18B}"/>
                </a:ext>
              </a:extLst>
            </p:cNvPr>
            <p:cNvCxnSpPr>
              <a:cxnSpLocks/>
              <a:stCxn id="7" idx="3"/>
              <a:endCxn id="8" idx="1"/>
            </p:cNvCxnSpPr>
            <p:nvPr/>
          </p:nvCxnSpPr>
          <p:spPr>
            <a:xfrm>
              <a:off x="8229600" y="2192302"/>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E7AA21DD-8010-93AC-4F0C-73B14873475D}"/>
                </a:ext>
              </a:extLst>
            </p:cNvPr>
            <p:cNvSpPr txBox="1"/>
            <p:nvPr/>
          </p:nvSpPr>
          <p:spPr>
            <a:xfrm>
              <a:off x="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Data</a:t>
              </a:r>
            </a:p>
          </p:txBody>
        </p:sp>
        <p:sp>
          <p:nvSpPr>
            <p:cNvPr id="23" name="TextBox 22">
              <a:extLst>
                <a:ext uri="{FF2B5EF4-FFF2-40B4-BE49-F238E27FC236}">
                  <a16:creationId xmlns:a16="http://schemas.microsoft.com/office/drawing/2014/main" id="{A01EFF22-5965-2EAB-81AD-D49D72D444FB}"/>
                </a:ext>
              </a:extLst>
            </p:cNvPr>
            <p:cNvSpPr txBox="1"/>
            <p:nvPr/>
          </p:nvSpPr>
          <p:spPr>
            <a:xfrm>
              <a:off x="3200400" y="3659858"/>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Backbone</a:t>
              </a:r>
            </a:p>
          </p:txBody>
        </p:sp>
        <p:sp>
          <p:nvSpPr>
            <p:cNvPr id="24" name="TextBox 23">
              <a:extLst>
                <a:ext uri="{FF2B5EF4-FFF2-40B4-BE49-F238E27FC236}">
                  <a16:creationId xmlns:a16="http://schemas.microsoft.com/office/drawing/2014/main" id="{570DBC29-6011-D889-2F39-BD1CC5ED51CA}"/>
                </a:ext>
              </a:extLst>
            </p:cNvPr>
            <p:cNvSpPr txBox="1"/>
            <p:nvPr/>
          </p:nvSpPr>
          <p:spPr>
            <a:xfrm>
              <a:off x="59436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New Head</a:t>
              </a:r>
            </a:p>
          </p:txBody>
        </p:sp>
        <p:sp>
          <p:nvSpPr>
            <p:cNvPr id="25" name="TextBox 24">
              <a:extLst>
                <a:ext uri="{FF2B5EF4-FFF2-40B4-BE49-F238E27FC236}">
                  <a16:creationId xmlns:a16="http://schemas.microsoft.com/office/drawing/2014/main" id="{BF2DBBF3-346F-4D6F-858E-C3811AB90449}"/>
                </a:ext>
              </a:extLst>
            </p:cNvPr>
            <p:cNvSpPr txBox="1"/>
            <p:nvPr/>
          </p:nvSpPr>
          <p:spPr>
            <a:xfrm>
              <a:off x="9144000" y="3657600"/>
              <a:ext cx="2286000" cy="731520"/>
            </a:xfrm>
            <a:prstGeom prst="flowChartAlternateProcess">
              <a:avLst/>
            </a:pr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2400" dirty="0"/>
                <a:t>Task 2 Outputs</a:t>
              </a:r>
            </a:p>
          </p:txBody>
        </p:sp>
        <p:cxnSp>
          <p:nvCxnSpPr>
            <p:cNvPr id="26" name="Straight Arrow Connector 25">
              <a:extLst>
                <a:ext uri="{FF2B5EF4-FFF2-40B4-BE49-F238E27FC236}">
                  <a16:creationId xmlns:a16="http://schemas.microsoft.com/office/drawing/2014/main" id="{DE4A9A5A-CD98-4365-5FBE-946BA5F51D37}"/>
                </a:ext>
              </a:extLst>
            </p:cNvPr>
            <p:cNvCxnSpPr>
              <a:cxnSpLocks/>
              <a:stCxn id="22" idx="3"/>
              <a:endCxn id="23" idx="1"/>
            </p:cNvCxnSpPr>
            <p:nvPr/>
          </p:nvCxnSpPr>
          <p:spPr>
            <a:xfrm>
              <a:off x="2286000" y="4025618"/>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4EEFED3B-33B6-50BF-06C0-A2AF48263EE2}"/>
                </a:ext>
              </a:extLst>
            </p:cNvPr>
            <p:cNvCxnSpPr>
              <a:cxnSpLocks/>
              <a:stCxn id="23" idx="3"/>
              <a:endCxn id="24" idx="1"/>
            </p:cNvCxnSpPr>
            <p:nvPr/>
          </p:nvCxnSpPr>
          <p:spPr>
            <a:xfrm flipV="1">
              <a:off x="5486400" y="4023360"/>
              <a:ext cx="457200" cy="225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274BEADC-5024-2A1E-9FDE-DDF3708540B5}"/>
                </a:ext>
              </a:extLst>
            </p:cNvPr>
            <p:cNvCxnSpPr>
              <a:cxnSpLocks/>
              <a:stCxn id="24" idx="3"/>
              <a:endCxn id="25" idx="1"/>
            </p:cNvCxnSpPr>
            <p:nvPr/>
          </p:nvCxnSpPr>
          <p:spPr>
            <a:xfrm>
              <a:off x="8229600" y="4023360"/>
              <a:ext cx="914400" cy="0"/>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2C67D2BA-104D-0EC8-232C-651C768CEE36}"/>
                </a:ext>
              </a:extLst>
            </p:cNvPr>
            <p:cNvCxnSpPr>
              <a:cxnSpLocks/>
              <a:stCxn id="6" idx="2"/>
              <a:endCxn id="23" idx="0"/>
            </p:cNvCxnSpPr>
            <p:nvPr/>
          </p:nvCxnSpPr>
          <p:spPr>
            <a:xfrm>
              <a:off x="4343400" y="2560320"/>
              <a:ext cx="0" cy="1099538"/>
            </a:xfrm>
            <a:prstGeom prst="straightConnector1">
              <a:avLst/>
            </a:prstGeom>
            <a:ln w="19050">
              <a:prstDash val="lgDash"/>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23C9B0E0-7088-30CE-FA1A-9AF2BB651E06}"/>
                </a:ext>
              </a:extLst>
            </p:cNvPr>
            <p:cNvSpPr txBox="1"/>
            <p:nvPr/>
          </p:nvSpPr>
          <p:spPr>
            <a:xfrm>
              <a:off x="2651760" y="2788440"/>
              <a:ext cx="1828800" cy="369332"/>
            </a:xfrm>
            <a:prstGeom prst="rect">
              <a:avLst/>
            </a:prstGeom>
            <a:noFill/>
          </p:spPr>
          <p:txBody>
            <a:bodyPr wrap="square" rtlCol="0">
              <a:spAutoFit/>
            </a:bodyPr>
            <a:lstStyle/>
            <a:p>
              <a:r>
                <a:rPr lang="en-US" dirty="0"/>
                <a:t>Initialize weights</a:t>
              </a:r>
            </a:p>
          </p:txBody>
        </p:sp>
      </p:grpSp>
      <p:sp>
        <p:nvSpPr>
          <p:cNvPr id="9" name="Alternate Process 8">
            <a:extLst>
              <a:ext uri="{FF2B5EF4-FFF2-40B4-BE49-F238E27FC236}">
                <a16:creationId xmlns:a16="http://schemas.microsoft.com/office/drawing/2014/main" id="{4BDDDD10-9CC0-ED71-F754-52A959554F63}"/>
              </a:ext>
            </a:extLst>
          </p:cNvPr>
          <p:cNvSpPr/>
          <p:nvPr/>
        </p:nvSpPr>
        <p:spPr>
          <a:xfrm>
            <a:off x="182880" y="4480560"/>
            <a:ext cx="11887200" cy="1645920"/>
          </a:xfrm>
          <a:custGeom>
            <a:avLst/>
            <a:gdLst>
              <a:gd name="connsiteX0" fmla="*/ 0 w 11887200"/>
              <a:gd name="connsiteY0" fmla="*/ 274320 h 1645920"/>
              <a:gd name="connsiteX1" fmla="*/ 274320 w 11887200"/>
              <a:gd name="connsiteY1" fmla="*/ 0 h 1645920"/>
              <a:gd name="connsiteX2" fmla="*/ 1097858 w 11887200"/>
              <a:gd name="connsiteY2" fmla="*/ 0 h 1645920"/>
              <a:gd name="connsiteX3" fmla="*/ 1581238 w 11887200"/>
              <a:gd name="connsiteY3" fmla="*/ 0 h 1645920"/>
              <a:gd name="connsiteX4" fmla="*/ 1951233 w 11887200"/>
              <a:gd name="connsiteY4" fmla="*/ 0 h 1645920"/>
              <a:gd name="connsiteX5" fmla="*/ 2661385 w 11887200"/>
              <a:gd name="connsiteY5" fmla="*/ 0 h 1645920"/>
              <a:gd name="connsiteX6" fmla="*/ 3144766 w 11887200"/>
              <a:gd name="connsiteY6" fmla="*/ 0 h 1645920"/>
              <a:gd name="connsiteX7" fmla="*/ 3968303 w 11887200"/>
              <a:gd name="connsiteY7" fmla="*/ 0 h 1645920"/>
              <a:gd name="connsiteX8" fmla="*/ 4338299 w 11887200"/>
              <a:gd name="connsiteY8" fmla="*/ 0 h 1645920"/>
              <a:gd name="connsiteX9" fmla="*/ 5161836 w 11887200"/>
              <a:gd name="connsiteY9" fmla="*/ 0 h 1645920"/>
              <a:gd name="connsiteX10" fmla="*/ 5418446 w 11887200"/>
              <a:gd name="connsiteY10" fmla="*/ 0 h 1645920"/>
              <a:gd name="connsiteX11" fmla="*/ 6015212 w 11887200"/>
              <a:gd name="connsiteY11" fmla="*/ 0 h 1645920"/>
              <a:gd name="connsiteX12" fmla="*/ 6611978 w 11887200"/>
              <a:gd name="connsiteY12" fmla="*/ 0 h 1645920"/>
              <a:gd name="connsiteX13" fmla="*/ 7095359 w 11887200"/>
              <a:gd name="connsiteY13" fmla="*/ 0 h 1645920"/>
              <a:gd name="connsiteX14" fmla="*/ 7918897 w 11887200"/>
              <a:gd name="connsiteY14" fmla="*/ 0 h 1645920"/>
              <a:gd name="connsiteX15" fmla="*/ 8742434 w 11887200"/>
              <a:gd name="connsiteY15" fmla="*/ 0 h 1645920"/>
              <a:gd name="connsiteX16" fmla="*/ 9112429 w 11887200"/>
              <a:gd name="connsiteY16" fmla="*/ 0 h 1645920"/>
              <a:gd name="connsiteX17" fmla="*/ 9709195 w 11887200"/>
              <a:gd name="connsiteY17" fmla="*/ 0 h 1645920"/>
              <a:gd name="connsiteX18" fmla="*/ 10532733 w 11887200"/>
              <a:gd name="connsiteY18" fmla="*/ 0 h 1645920"/>
              <a:gd name="connsiteX19" fmla="*/ 11612880 w 11887200"/>
              <a:gd name="connsiteY19" fmla="*/ 0 h 1645920"/>
              <a:gd name="connsiteX20" fmla="*/ 11887200 w 11887200"/>
              <a:gd name="connsiteY20" fmla="*/ 274320 h 1645920"/>
              <a:gd name="connsiteX21" fmla="*/ 11887200 w 11887200"/>
              <a:gd name="connsiteY21" fmla="*/ 801014 h 1645920"/>
              <a:gd name="connsiteX22" fmla="*/ 11887200 w 11887200"/>
              <a:gd name="connsiteY22" fmla="*/ 1371600 h 1645920"/>
              <a:gd name="connsiteX23" fmla="*/ 11612880 w 11887200"/>
              <a:gd name="connsiteY23" fmla="*/ 1645920 h 1645920"/>
              <a:gd name="connsiteX24" fmla="*/ 10902728 w 11887200"/>
              <a:gd name="connsiteY24" fmla="*/ 1645920 h 1645920"/>
              <a:gd name="connsiteX25" fmla="*/ 10646119 w 11887200"/>
              <a:gd name="connsiteY25" fmla="*/ 1645920 h 1645920"/>
              <a:gd name="connsiteX26" fmla="*/ 10049352 w 11887200"/>
              <a:gd name="connsiteY26" fmla="*/ 1645920 h 1645920"/>
              <a:gd name="connsiteX27" fmla="*/ 9679357 w 11887200"/>
              <a:gd name="connsiteY27" fmla="*/ 1645920 h 1645920"/>
              <a:gd name="connsiteX28" fmla="*/ 8969205 w 11887200"/>
              <a:gd name="connsiteY28" fmla="*/ 1645920 h 1645920"/>
              <a:gd name="connsiteX29" fmla="*/ 8599210 w 11887200"/>
              <a:gd name="connsiteY29" fmla="*/ 1645920 h 1645920"/>
              <a:gd name="connsiteX30" fmla="*/ 7889058 w 11887200"/>
              <a:gd name="connsiteY30" fmla="*/ 1645920 h 1645920"/>
              <a:gd name="connsiteX31" fmla="*/ 7632449 w 11887200"/>
              <a:gd name="connsiteY31" fmla="*/ 1645920 h 1645920"/>
              <a:gd name="connsiteX32" fmla="*/ 6922297 w 11887200"/>
              <a:gd name="connsiteY32" fmla="*/ 1645920 h 1645920"/>
              <a:gd name="connsiteX33" fmla="*/ 6552302 w 11887200"/>
              <a:gd name="connsiteY33" fmla="*/ 1645920 h 1645920"/>
              <a:gd name="connsiteX34" fmla="*/ 6295692 w 11887200"/>
              <a:gd name="connsiteY34" fmla="*/ 1645920 h 1645920"/>
              <a:gd name="connsiteX35" fmla="*/ 5925697 w 11887200"/>
              <a:gd name="connsiteY35" fmla="*/ 1645920 h 1645920"/>
              <a:gd name="connsiteX36" fmla="*/ 5215545 w 11887200"/>
              <a:gd name="connsiteY36" fmla="*/ 1645920 h 1645920"/>
              <a:gd name="connsiteX37" fmla="*/ 4845550 w 11887200"/>
              <a:gd name="connsiteY37" fmla="*/ 1645920 h 1645920"/>
              <a:gd name="connsiteX38" fmla="*/ 4588940 w 11887200"/>
              <a:gd name="connsiteY38" fmla="*/ 1645920 h 1645920"/>
              <a:gd name="connsiteX39" fmla="*/ 4218945 w 11887200"/>
              <a:gd name="connsiteY39" fmla="*/ 1645920 h 1645920"/>
              <a:gd name="connsiteX40" fmla="*/ 3735565 w 11887200"/>
              <a:gd name="connsiteY40" fmla="*/ 1645920 h 1645920"/>
              <a:gd name="connsiteX41" fmla="*/ 3138798 w 11887200"/>
              <a:gd name="connsiteY41" fmla="*/ 1645920 h 1645920"/>
              <a:gd name="connsiteX42" fmla="*/ 2768803 w 11887200"/>
              <a:gd name="connsiteY42" fmla="*/ 1645920 h 1645920"/>
              <a:gd name="connsiteX43" fmla="*/ 1945266 w 11887200"/>
              <a:gd name="connsiteY43" fmla="*/ 1645920 h 1645920"/>
              <a:gd name="connsiteX44" fmla="*/ 1348499 w 11887200"/>
              <a:gd name="connsiteY44" fmla="*/ 1645920 h 1645920"/>
              <a:gd name="connsiteX45" fmla="*/ 274320 w 11887200"/>
              <a:gd name="connsiteY45" fmla="*/ 1645920 h 1645920"/>
              <a:gd name="connsiteX46" fmla="*/ 0 w 11887200"/>
              <a:gd name="connsiteY46" fmla="*/ 1371600 h 1645920"/>
              <a:gd name="connsiteX47" fmla="*/ 0 w 11887200"/>
              <a:gd name="connsiteY47" fmla="*/ 801014 h 1645920"/>
              <a:gd name="connsiteX48" fmla="*/ 0 w 11887200"/>
              <a:gd name="connsiteY48" fmla="*/ 2743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87200" h="1645920" extrusionOk="0">
                <a:moveTo>
                  <a:pt x="0" y="274320"/>
                </a:moveTo>
                <a:cubicBezTo>
                  <a:pt x="-20327" y="110279"/>
                  <a:pt x="118316" y="1689"/>
                  <a:pt x="274320" y="0"/>
                </a:cubicBezTo>
                <a:cubicBezTo>
                  <a:pt x="652767" y="-63955"/>
                  <a:pt x="803189" y="8323"/>
                  <a:pt x="1097858" y="0"/>
                </a:cubicBezTo>
                <a:cubicBezTo>
                  <a:pt x="1392527" y="-8323"/>
                  <a:pt x="1353804" y="3514"/>
                  <a:pt x="1581238" y="0"/>
                </a:cubicBezTo>
                <a:cubicBezTo>
                  <a:pt x="1808672" y="-3514"/>
                  <a:pt x="1800097" y="13982"/>
                  <a:pt x="1951233" y="0"/>
                </a:cubicBezTo>
                <a:cubicBezTo>
                  <a:pt x="2102370" y="-13982"/>
                  <a:pt x="2436645" y="32155"/>
                  <a:pt x="2661385" y="0"/>
                </a:cubicBezTo>
                <a:cubicBezTo>
                  <a:pt x="2886125" y="-32155"/>
                  <a:pt x="3034405" y="25893"/>
                  <a:pt x="3144766" y="0"/>
                </a:cubicBezTo>
                <a:cubicBezTo>
                  <a:pt x="3255127" y="-25893"/>
                  <a:pt x="3722412" y="58992"/>
                  <a:pt x="3968303" y="0"/>
                </a:cubicBezTo>
                <a:cubicBezTo>
                  <a:pt x="4214194" y="-58992"/>
                  <a:pt x="4246599" y="10429"/>
                  <a:pt x="4338299" y="0"/>
                </a:cubicBezTo>
                <a:cubicBezTo>
                  <a:pt x="4429999" y="-10429"/>
                  <a:pt x="4857363" y="17412"/>
                  <a:pt x="5161836" y="0"/>
                </a:cubicBezTo>
                <a:cubicBezTo>
                  <a:pt x="5466309" y="-17412"/>
                  <a:pt x="5339242" y="16905"/>
                  <a:pt x="5418446" y="0"/>
                </a:cubicBezTo>
                <a:cubicBezTo>
                  <a:pt x="5497650" y="-16905"/>
                  <a:pt x="5764120" y="41692"/>
                  <a:pt x="6015212" y="0"/>
                </a:cubicBezTo>
                <a:cubicBezTo>
                  <a:pt x="6266304" y="-41692"/>
                  <a:pt x="6405591" y="1197"/>
                  <a:pt x="6611978" y="0"/>
                </a:cubicBezTo>
                <a:cubicBezTo>
                  <a:pt x="6818365" y="-1197"/>
                  <a:pt x="6969981" y="32086"/>
                  <a:pt x="7095359" y="0"/>
                </a:cubicBezTo>
                <a:cubicBezTo>
                  <a:pt x="7220737" y="-32086"/>
                  <a:pt x="7618511" y="39764"/>
                  <a:pt x="7918897" y="0"/>
                </a:cubicBezTo>
                <a:cubicBezTo>
                  <a:pt x="8219283" y="-39764"/>
                  <a:pt x="8444687" y="79956"/>
                  <a:pt x="8742434" y="0"/>
                </a:cubicBezTo>
                <a:cubicBezTo>
                  <a:pt x="9040181" y="-79956"/>
                  <a:pt x="9008645" y="6974"/>
                  <a:pt x="9112429" y="0"/>
                </a:cubicBezTo>
                <a:cubicBezTo>
                  <a:pt x="9216213" y="-6974"/>
                  <a:pt x="9547597" y="10862"/>
                  <a:pt x="9709195" y="0"/>
                </a:cubicBezTo>
                <a:cubicBezTo>
                  <a:pt x="9870793" y="-10862"/>
                  <a:pt x="10141483" y="10167"/>
                  <a:pt x="10532733" y="0"/>
                </a:cubicBezTo>
                <a:cubicBezTo>
                  <a:pt x="10923983" y="-10167"/>
                  <a:pt x="11108646" y="75806"/>
                  <a:pt x="11612880" y="0"/>
                </a:cubicBezTo>
                <a:cubicBezTo>
                  <a:pt x="11760327" y="7252"/>
                  <a:pt x="11890619" y="125358"/>
                  <a:pt x="11887200" y="274320"/>
                </a:cubicBezTo>
                <a:cubicBezTo>
                  <a:pt x="11907468" y="511184"/>
                  <a:pt x="11853344" y="540593"/>
                  <a:pt x="11887200" y="801014"/>
                </a:cubicBezTo>
                <a:cubicBezTo>
                  <a:pt x="11921056" y="1061435"/>
                  <a:pt x="11828250" y="1125902"/>
                  <a:pt x="11887200" y="1371600"/>
                </a:cubicBezTo>
                <a:cubicBezTo>
                  <a:pt x="11888878" y="1526426"/>
                  <a:pt x="11726493" y="1665901"/>
                  <a:pt x="11612880" y="1645920"/>
                </a:cubicBezTo>
                <a:cubicBezTo>
                  <a:pt x="11396522" y="1654779"/>
                  <a:pt x="11119062" y="1573585"/>
                  <a:pt x="10902728" y="1645920"/>
                </a:cubicBezTo>
                <a:cubicBezTo>
                  <a:pt x="10686394" y="1718255"/>
                  <a:pt x="10736990" y="1630190"/>
                  <a:pt x="10646119" y="1645920"/>
                </a:cubicBezTo>
                <a:cubicBezTo>
                  <a:pt x="10555248" y="1661650"/>
                  <a:pt x="10271939" y="1601771"/>
                  <a:pt x="10049352" y="1645920"/>
                </a:cubicBezTo>
                <a:cubicBezTo>
                  <a:pt x="9826765" y="1690069"/>
                  <a:pt x="9863162" y="1608954"/>
                  <a:pt x="9679357" y="1645920"/>
                </a:cubicBezTo>
                <a:cubicBezTo>
                  <a:pt x="9495552" y="1682886"/>
                  <a:pt x="9237490" y="1567580"/>
                  <a:pt x="8969205" y="1645920"/>
                </a:cubicBezTo>
                <a:cubicBezTo>
                  <a:pt x="8700920" y="1724260"/>
                  <a:pt x="8676415" y="1635122"/>
                  <a:pt x="8599210" y="1645920"/>
                </a:cubicBezTo>
                <a:cubicBezTo>
                  <a:pt x="8522005" y="1656718"/>
                  <a:pt x="8217173" y="1595132"/>
                  <a:pt x="7889058" y="1645920"/>
                </a:cubicBezTo>
                <a:cubicBezTo>
                  <a:pt x="7560943" y="1696708"/>
                  <a:pt x="7703918" y="1642811"/>
                  <a:pt x="7632449" y="1645920"/>
                </a:cubicBezTo>
                <a:cubicBezTo>
                  <a:pt x="7560980" y="1649029"/>
                  <a:pt x="7277049" y="1583083"/>
                  <a:pt x="6922297" y="1645920"/>
                </a:cubicBezTo>
                <a:cubicBezTo>
                  <a:pt x="6567545" y="1708757"/>
                  <a:pt x="6649865" y="1638831"/>
                  <a:pt x="6552302" y="1645920"/>
                </a:cubicBezTo>
                <a:cubicBezTo>
                  <a:pt x="6454739" y="1653009"/>
                  <a:pt x="6384280" y="1620491"/>
                  <a:pt x="6295692" y="1645920"/>
                </a:cubicBezTo>
                <a:cubicBezTo>
                  <a:pt x="6207104" y="1671349"/>
                  <a:pt x="6079795" y="1622523"/>
                  <a:pt x="5925697" y="1645920"/>
                </a:cubicBezTo>
                <a:cubicBezTo>
                  <a:pt x="5771600" y="1669317"/>
                  <a:pt x="5358825" y="1583299"/>
                  <a:pt x="5215545" y="1645920"/>
                </a:cubicBezTo>
                <a:cubicBezTo>
                  <a:pt x="5072265" y="1708541"/>
                  <a:pt x="4965547" y="1604330"/>
                  <a:pt x="4845550" y="1645920"/>
                </a:cubicBezTo>
                <a:cubicBezTo>
                  <a:pt x="4725554" y="1687510"/>
                  <a:pt x="4701104" y="1635119"/>
                  <a:pt x="4588940" y="1645920"/>
                </a:cubicBezTo>
                <a:cubicBezTo>
                  <a:pt x="4476776" y="1656721"/>
                  <a:pt x="4337441" y="1608850"/>
                  <a:pt x="4218945" y="1645920"/>
                </a:cubicBezTo>
                <a:cubicBezTo>
                  <a:pt x="4100449" y="1682990"/>
                  <a:pt x="3839514" y="1620885"/>
                  <a:pt x="3735565" y="1645920"/>
                </a:cubicBezTo>
                <a:cubicBezTo>
                  <a:pt x="3631616" y="1670955"/>
                  <a:pt x="3424903" y="1643297"/>
                  <a:pt x="3138798" y="1645920"/>
                </a:cubicBezTo>
                <a:cubicBezTo>
                  <a:pt x="2852693" y="1648543"/>
                  <a:pt x="2891013" y="1618927"/>
                  <a:pt x="2768803" y="1645920"/>
                </a:cubicBezTo>
                <a:cubicBezTo>
                  <a:pt x="2646593" y="1672913"/>
                  <a:pt x="2164538" y="1608325"/>
                  <a:pt x="1945266" y="1645920"/>
                </a:cubicBezTo>
                <a:cubicBezTo>
                  <a:pt x="1725994" y="1683515"/>
                  <a:pt x="1598814" y="1613092"/>
                  <a:pt x="1348499" y="1645920"/>
                </a:cubicBezTo>
                <a:cubicBezTo>
                  <a:pt x="1098184" y="1678748"/>
                  <a:pt x="548143" y="1635381"/>
                  <a:pt x="274320" y="1645920"/>
                </a:cubicBezTo>
                <a:cubicBezTo>
                  <a:pt x="117012" y="1639278"/>
                  <a:pt x="19338" y="1502179"/>
                  <a:pt x="0" y="1371600"/>
                </a:cubicBezTo>
                <a:cubicBezTo>
                  <a:pt x="-43100" y="1150441"/>
                  <a:pt x="57465" y="1047829"/>
                  <a:pt x="0" y="801014"/>
                </a:cubicBezTo>
                <a:cubicBezTo>
                  <a:pt x="-57465" y="554199"/>
                  <a:pt x="58065" y="481186"/>
                  <a:pt x="0" y="274320"/>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CD37A3-8037-0164-D272-B10985CCE991}"/>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4006567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D2BB7-355D-8B39-7EF3-F79D66DE323C}"/>
              </a:ext>
            </a:extLst>
          </p:cNvPr>
          <p:cNvSpPr>
            <a:spLocks noGrp="1"/>
          </p:cNvSpPr>
          <p:nvPr>
            <p:ph type="title"/>
          </p:nvPr>
        </p:nvSpPr>
        <p:spPr/>
        <p:txBody>
          <a:bodyPr/>
          <a:lstStyle/>
          <a:p>
            <a:r>
              <a:rPr lang="en-US" dirty="0"/>
              <a:t>Model-Agnostic Meta-Learning (MAML)</a:t>
            </a:r>
          </a:p>
        </p:txBody>
      </p:sp>
      <p:sp>
        <p:nvSpPr>
          <p:cNvPr id="3" name="Content Placeholder 2">
            <a:extLst>
              <a:ext uri="{FF2B5EF4-FFF2-40B4-BE49-F238E27FC236}">
                <a16:creationId xmlns:a16="http://schemas.microsoft.com/office/drawing/2014/main" id="{643A9F27-DE78-C657-6CA8-3B6A0EA1E90D}"/>
              </a:ext>
            </a:extLst>
          </p:cNvPr>
          <p:cNvSpPr>
            <a:spLocks noGrp="1"/>
          </p:cNvSpPr>
          <p:nvPr>
            <p:ph idx="1"/>
          </p:nvPr>
        </p:nvSpPr>
        <p:spPr/>
        <p:txBody>
          <a:bodyPr/>
          <a:lstStyle/>
          <a:p>
            <a:r>
              <a:rPr lang="en-US" dirty="0"/>
              <a:t>Proposed by Finn et al. ICML '17</a:t>
            </a:r>
          </a:p>
          <a:p>
            <a:endParaRPr lang="en-US" dirty="0"/>
          </a:p>
          <a:p>
            <a:r>
              <a:rPr lang="en-US" dirty="0"/>
              <a:t>Goal: To learn a good </a:t>
            </a:r>
            <a:r>
              <a:rPr lang="en-US" b="1" dirty="0"/>
              <a:t>parameter initialization </a:t>
            </a:r>
            <a:r>
              <a:rPr lang="en-US" dirty="0"/>
              <a:t>that can be quickly adapted to new tasks</a:t>
            </a:r>
          </a:p>
          <a:p>
            <a:endParaRPr lang="en-US" dirty="0"/>
          </a:p>
          <a:p>
            <a:r>
              <a:rPr lang="en-US" dirty="0"/>
              <a:t>Model-agnostic: Can be applied to any differentiable model</a:t>
            </a:r>
          </a:p>
          <a:p>
            <a:pPr lvl="1"/>
            <a:r>
              <a:rPr lang="en-US" dirty="0"/>
              <a:t>Flexible, can be used in a wide range of applications</a:t>
            </a:r>
          </a:p>
          <a:p>
            <a:pPr lvl="1"/>
            <a:r>
              <a:rPr lang="en-US" dirty="0"/>
              <a:t>Including computer vision, natural language processing, and robotics</a:t>
            </a:r>
          </a:p>
        </p:txBody>
      </p:sp>
      <p:sp>
        <p:nvSpPr>
          <p:cNvPr id="4" name="Slide Number Placeholder 3">
            <a:extLst>
              <a:ext uri="{FF2B5EF4-FFF2-40B4-BE49-F238E27FC236}">
                <a16:creationId xmlns:a16="http://schemas.microsoft.com/office/drawing/2014/main" id="{61AAF663-2115-2990-E736-817ACD870FAF}"/>
              </a:ext>
            </a:extLst>
          </p:cNvPr>
          <p:cNvSpPr>
            <a:spLocks noGrp="1"/>
          </p:cNvSpPr>
          <p:nvPr>
            <p:ph type="sldNum" sz="quarter" idx="12"/>
          </p:nvPr>
        </p:nvSpPr>
        <p:spPr/>
        <p:txBody>
          <a:bodyPr/>
          <a:lstStyle/>
          <a:p>
            <a:fld id="{16C8504D-E4B9-BC4C-91F1-C11D1D4D9095}" type="slidenum">
              <a:rPr lang="en-US" smtClean="0"/>
              <a:t>45</a:t>
            </a:fld>
            <a:endParaRPr lang="en-US"/>
          </a:p>
        </p:txBody>
      </p:sp>
      <p:sp>
        <p:nvSpPr>
          <p:cNvPr id="5" name="TextBox 4">
            <a:extLst>
              <a:ext uri="{FF2B5EF4-FFF2-40B4-BE49-F238E27FC236}">
                <a16:creationId xmlns:a16="http://schemas.microsoft.com/office/drawing/2014/main" id="{1F110BEE-0054-BA09-85F2-7D4C6DAE4EB7}"/>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1786352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A0BF-5153-34D3-E451-164FD6C2F20E}"/>
              </a:ext>
            </a:extLst>
          </p:cNvPr>
          <p:cNvSpPr>
            <a:spLocks noGrp="1"/>
          </p:cNvSpPr>
          <p:nvPr>
            <p:ph type="title"/>
          </p:nvPr>
        </p:nvSpPr>
        <p:spPr/>
        <p:txBody>
          <a:bodyPr/>
          <a:lstStyle/>
          <a:p>
            <a:r>
              <a:rPr lang="en-US" dirty="0"/>
              <a:t>Model-Agnostic Meta-Learning (MAML)</a:t>
            </a:r>
          </a:p>
        </p:txBody>
      </p:sp>
      <p:sp>
        <p:nvSpPr>
          <p:cNvPr id="3" name="Content Placeholder 2">
            <a:extLst>
              <a:ext uri="{FF2B5EF4-FFF2-40B4-BE49-F238E27FC236}">
                <a16:creationId xmlns:a16="http://schemas.microsoft.com/office/drawing/2014/main" id="{038D8706-A035-5E17-789C-4340DDBCC292}"/>
              </a:ext>
            </a:extLst>
          </p:cNvPr>
          <p:cNvSpPr>
            <a:spLocks noGrp="1"/>
          </p:cNvSpPr>
          <p:nvPr>
            <p:ph idx="1"/>
          </p:nvPr>
        </p:nvSpPr>
        <p:spPr/>
        <p:txBody>
          <a:bodyPr/>
          <a:lstStyle/>
          <a:p>
            <a:r>
              <a:rPr lang="en-US" dirty="0"/>
              <a:t>Assumption and setting</a:t>
            </a:r>
          </a:p>
          <a:p>
            <a:pPr lvl="1"/>
            <a:r>
              <a:rPr lang="en-US" dirty="0"/>
              <a:t>Have a pool of various tasks</a:t>
            </a:r>
          </a:p>
          <a:p>
            <a:pPr lvl="1"/>
            <a:r>
              <a:rPr lang="en-US" dirty="0"/>
              <a:t>Each task contains a set of training/validation samples</a:t>
            </a:r>
          </a:p>
          <a:p>
            <a:endParaRPr lang="en-US" dirty="0"/>
          </a:p>
          <a:p>
            <a:r>
              <a:rPr lang="en-US" dirty="0"/>
              <a:t>An example of task pool</a:t>
            </a:r>
          </a:p>
          <a:p>
            <a:pPr lvl="1"/>
            <a:r>
              <a:rPr lang="en-US" dirty="0"/>
              <a:t>Classify Dogs into Shepherd, Labrador, Golden, Husky ...</a:t>
            </a:r>
          </a:p>
          <a:p>
            <a:pPr lvl="1"/>
            <a:r>
              <a:rPr lang="en-US" dirty="0"/>
              <a:t>Classify Cat into Siamese, Maine, Persian, Shorthair ...</a:t>
            </a:r>
          </a:p>
          <a:p>
            <a:pPr lvl="1"/>
            <a:r>
              <a:rPr lang="en-US" dirty="0"/>
              <a:t>Classify Bird into Canary, Parrot, Dove, Sparrow ...</a:t>
            </a:r>
          </a:p>
        </p:txBody>
      </p:sp>
      <p:sp>
        <p:nvSpPr>
          <p:cNvPr id="4" name="Slide Number Placeholder 3">
            <a:extLst>
              <a:ext uri="{FF2B5EF4-FFF2-40B4-BE49-F238E27FC236}">
                <a16:creationId xmlns:a16="http://schemas.microsoft.com/office/drawing/2014/main" id="{E39C0792-2822-46EB-72BE-FC95B2FAD5E6}"/>
              </a:ext>
            </a:extLst>
          </p:cNvPr>
          <p:cNvSpPr>
            <a:spLocks noGrp="1"/>
          </p:cNvSpPr>
          <p:nvPr>
            <p:ph type="sldNum" sz="quarter" idx="12"/>
          </p:nvPr>
        </p:nvSpPr>
        <p:spPr/>
        <p:txBody>
          <a:bodyPr/>
          <a:lstStyle/>
          <a:p>
            <a:fld id="{16C8504D-E4B9-BC4C-91F1-C11D1D4D9095}" type="slidenum">
              <a:rPr lang="en-US" smtClean="0"/>
              <a:t>46</a:t>
            </a:fld>
            <a:endParaRPr lang="en-US"/>
          </a:p>
        </p:txBody>
      </p:sp>
      <p:sp>
        <p:nvSpPr>
          <p:cNvPr id="5" name="TextBox 4">
            <a:extLst>
              <a:ext uri="{FF2B5EF4-FFF2-40B4-BE49-F238E27FC236}">
                <a16:creationId xmlns:a16="http://schemas.microsoft.com/office/drawing/2014/main" id="{4F392FAB-FAE7-4B51-C5D3-9EFA4EAF4DD4}"/>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092167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E3FF-70A1-CF58-8506-BC4692E291AB}"/>
              </a:ext>
            </a:extLst>
          </p:cNvPr>
          <p:cNvSpPr>
            <a:spLocks noGrp="1"/>
          </p:cNvSpPr>
          <p:nvPr>
            <p:ph type="title"/>
          </p:nvPr>
        </p:nvSpPr>
        <p:spPr/>
        <p:txBody>
          <a:bodyPr/>
          <a:lstStyle/>
          <a:p>
            <a:r>
              <a:rPr lang="en-US" dirty="0"/>
              <a:t>Model-Agnostic Meta-Learning (MAML)</a:t>
            </a:r>
          </a:p>
        </p:txBody>
      </p:sp>
      <p:sp>
        <p:nvSpPr>
          <p:cNvPr id="6" name="Content Placeholder 5">
            <a:extLst>
              <a:ext uri="{FF2B5EF4-FFF2-40B4-BE49-F238E27FC236}">
                <a16:creationId xmlns:a16="http://schemas.microsoft.com/office/drawing/2014/main" id="{0CDDAF62-1B08-BCE1-0EF2-592DD8820898}"/>
              </a:ext>
            </a:extLst>
          </p:cNvPr>
          <p:cNvSpPr>
            <a:spLocks noGrp="1"/>
          </p:cNvSpPr>
          <p:nvPr>
            <p:ph idx="1"/>
          </p:nvPr>
        </p:nvSpPr>
        <p:spPr>
          <a:xfrm>
            <a:off x="838199" y="1825625"/>
            <a:ext cx="6858000" cy="4351338"/>
          </a:xfrm>
        </p:spPr>
        <p:txBody>
          <a:bodyPr>
            <a:normAutofit fontScale="92500" lnSpcReduction="10000"/>
          </a:bodyPr>
          <a:lstStyle/>
          <a:p>
            <a:r>
              <a:rPr lang="en-US" dirty="0"/>
              <a:t>Meta-learning phase</a:t>
            </a:r>
          </a:p>
          <a:p>
            <a:pPr lvl="1"/>
            <a:r>
              <a:rPr lang="en-US" dirty="0"/>
              <a:t>Use pool of tasks to obtain a good parameter initialization</a:t>
            </a:r>
          </a:p>
          <a:p>
            <a:pPr lvl="1"/>
            <a:r>
              <a:rPr lang="en-US" dirty="0"/>
              <a:t>Learn from the "experience of learning"</a:t>
            </a:r>
          </a:p>
          <a:p>
            <a:endParaRPr lang="en-US" dirty="0"/>
          </a:p>
          <a:p>
            <a:r>
              <a:rPr lang="en-US" dirty="0"/>
              <a:t>Adaptation phase</a:t>
            </a:r>
          </a:p>
          <a:p>
            <a:pPr lvl="1"/>
            <a:r>
              <a:rPr lang="en-US" dirty="0"/>
              <a:t>Use few samples and optimization steps to adapt to new task</a:t>
            </a:r>
          </a:p>
          <a:p>
            <a:pPr lvl="1"/>
            <a:r>
              <a:rPr lang="en-US" dirty="0"/>
              <a:t>New task can be outside the task pool used in meta-learning</a:t>
            </a:r>
          </a:p>
        </p:txBody>
      </p:sp>
      <p:sp>
        <p:nvSpPr>
          <p:cNvPr id="4" name="Slide Number Placeholder 3">
            <a:extLst>
              <a:ext uri="{FF2B5EF4-FFF2-40B4-BE49-F238E27FC236}">
                <a16:creationId xmlns:a16="http://schemas.microsoft.com/office/drawing/2014/main" id="{7F80278C-2005-D4C7-ABAE-A3737EE6684C}"/>
              </a:ext>
            </a:extLst>
          </p:cNvPr>
          <p:cNvSpPr>
            <a:spLocks noGrp="1"/>
          </p:cNvSpPr>
          <p:nvPr>
            <p:ph type="sldNum" sz="quarter" idx="12"/>
          </p:nvPr>
        </p:nvSpPr>
        <p:spPr/>
        <p:txBody>
          <a:bodyPr/>
          <a:lstStyle/>
          <a:p>
            <a:fld id="{16C8504D-E4B9-BC4C-91F1-C11D1D4D9095}" type="slidenum">
              <a:rPr lang="en-US" smtClean="0"/>
              <a:t>47</a:t>
            </a:fld>
            <a:endParaRPr lang="en-US"/>
          </a:p>
        </p:txBody>
      </p:sp>
      <p:pic>
        <p:nvPicPr>
          <p:cNvPr id="5" name="Picture 4">
            <a:extLst>
              <a:ext uri="{FF2B5EF4-FFF2-40B4-BE49-F238E27FC236}">
                <a16:creationId xmlns:a16="http://schemas.microsoft.com/office/drawing/2014/main" id="{B69BC338-AC08-F388-19A4-97C5C7D36D86}"/>
              </a:ext>
            </a:extLst>
          </p:cNvPr>
          <p:cNvPicPr>
            <a:picLocks noChangeAspect="1"/>
          </p:cNvPicPr>
          <p:nvPr/>
        </p:nvPicPr>
        <p:blipFill rotWithShape="1">
          <a:blip r:embed="rId2"/>
          <a:srcRect l="2760" r="2760"/>
          <a:stretch/>
        </p:blipFill>
        <p:spPr>
          <a:xfrm>
            <a:off x="7315200" y="2560320"/>
            <a:ext cx="4572000" cy="2743200"/>
          </a:xfrm>
          <a:prstGeom prst="rect">
            <a:avLst/>
          </a:prstGeom>
        </p:spPr>
      </p:pic>
      <p:sp>
        <p:nvSpPr>
          <p:cNvPr id="3" name="TextBox 2">
            <a:extLst>
              <a:ext uri="{FF2B5EF4-FFF2-40B4-BE49-F238E27FC236}">
                <a16:creationId xmlns:a16="http://schemas.microsoft.com/office/drawing/2014/main" id="{AB177461-31E9-984A-81B5-00ED3635E93D}"/>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322401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E3FF-70A1-CF58-8506-BC4692E291AB}"/>
              </a:ext>
            </a:extLst>
          </p:cNvPr>
          <p:cNvSpPr>
            <a:spLocks noGrp="1"/>
          </p:cNvSpPr>
          <p:nvPr>
            <p:ph type="title"/>
          </p:nvPr>
        </p:nvSpPr>
        <p:spPr/>
        <p:txBody>
          <a:bodyPr/>
          <a:lstStyle/>
          <a:p>
            <a:r>
              <a:rPr lang="en-US" dirty="0"/>
              <a:t>Adaptation Phase</a:t>
            </a:r>
          </a:p>
        </p:txBody>
      </p:sp>
      <p:sp>
        <p:nvSpPr>
          <p:cNvPr id="4" name="Slide Number Placeholder 3">
            <a:extLst>
              <a:ext uri="{FF2B5EF4-FFF2-40B4-BE49-F238E27FC236}">
                <a16:creationId xmlns:a16="http://schemas.microsoft.com/office/drawing/2014/main" id="{7F80278C-2005-D4C7-ABAE-A3737EE6684C}"/>
              </a:ext>
            </a:extLst>
          </p:cNvPr>
          <p:cNvSpPr>
            <a:spLocks noGrp="1"/>
          </p:cNvSpPr>
          <p:nvPr>
            <p:ph type="sldNum" sz="quarter" idx="12"/>
          </p:nvPr>
        </p:nvSpPr>
        <p:spPr/>
        <p:txBody>
          <a:bodyPr/>
          <a:lstStyle/>
          <a:p>
            <a:fld id="{16C8504D-E4B9-BC4C-91F1-C11D1D4D9095}" type="slidenum">
              <a:rPr lang="en-US" smtClean="0"/>
              <a:t>48</a:t>
            </a:fld>
            <a:endParaRPr lang="en-US"/>
          </a:p>
        </p:txBody>
      </p:sp>
      <p:pic>
        <p:nvPicPr>
          <p:cNvPr id="5" name="Picture 4">
            <a:extLst>
              <a:ext uri="{FF2B5EF4-FFF2-40B4-BE49-F238E27FC236}">
                <a16:creationId xmlns:a16="http://schemas.microsoft.com/office/drawing/2014/main" id="{B69BC338-AC08-F388-19A4-97C5C7D36D86}"/>
              </a:ext>
            </a:extLst>
          </p:cNvPr>
          <p:cNvPicPr>
            <a:picLocks noChangeAspect="1"/>
          </p:cNvPicPr>
          <p:nvPr/>
        </p:nvPicPr>
        <p:blipFill rotWithShape="1">
          <a:blip r:embed="rId2"/>
          <a:srcRect l="2760" r="2760"/>
          <a:stretch/>
        </p:blipFill>
        <p:spPr>
          <a:xfrm>
            <a:off x="5486400" y="1828800"/>
            <a:ext cx="6858000" cy="4114800"/>
          </a:xfrm>
          <a:prstGeom prst="rect">
            <a:avLst/>
          </a:prstGeom>
        </p:spPr>
      </p:pic>
      <p:sp>
        <p:nvSpPr>
          <p:cNvPr id="10" name="Oval 9">
            <a:extLst>
              <a:ext uri="{FF2B5EF4-FFF2-40B4-BE49-F238E27FC236}">
                <a16:creationId xmlns:a16="http://schemas.microsoft.com/office/drawing/2014/main" id="{C97A197E-9D36-A34C-BA4B-04A49C375B2F}"/>
              </a:ext>
            </a:extLst>
          </p:cNvPr>
          <p:cNvSpPr/>
          <p:nvPr/>
        </p:nvSpPr>
        <p:spPr>
          <a:xfrm>
            <a:off x="7523819" y="3886200"/>
            <a:ext cx="4064000" cy="2333978"/>
          </a:xfrm>
          <a:custGeom>
            <a:avLst/>
            <a:gdLst>
              <a:gd name="connsiteX0" fmla="*/ 0 w 4064000"/>
              <a:gd name="connsiteY0" fmla="*/ 1166989 h 2333978"/>
              <a:gd name="connsiteX1" fmla="*/ 2032000 w 4064000"/>
              <a:gd name="connsiteY1" fmla="*/ 0 h 2333978"/>
              <a:gd name="connsiteX2" fmla="*/ 4064000 w 4064000"/>
              <a:gd name="connsiteY2" fmla="*/ 1166989 h 2333978"/>
              <a:gd name="connsiteX3" fmla="*/ 2032000 w 4064000"/>
              <a:gd name="connsiteY3" fmla="*/ 2333978 h 2333978"/>
              <a:gd name="connsiteX4" fmla="*/ 0 w 4064000"/>
              <a:gd name="connsiteY4" fmla="*/ 1166989 h 233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333978" extrusionOk="0">
                <a:moveTo>
                  <a:pt x="0" y="1166989"/>
                </a:moveTo>
                <a:cubicBezTo>
                  <a:pt x="-167664" y="419060"/>
                  <a:pt x="893686" y="6032"/>
                  <a:pt x="2032000" y="0"/>
                </a:cubicBezTo>
                <a:cubicBezTo>
                  <a:pt x="3229280" y="15797"/>
                  <a:pt x="3988310" y="524886"/>
                  <a:pt x="4064000" y="1166989"/>
                </a:cubicBezTo>
                <a:cubicBezTo>
                  <a:pt x="3977111" y="1896350"/>
                  <a:pt x="3123615" y="2503269"/>
                  <a:pt x="2032000" y="2333978"/>
                </a:cubicBezTo>
                <a:cubicBezTo>
                  <a:pt x="837332" y="2294353"/>
                  <a:pt x="116072" y="1866959"/>
                  <a:pt x="0" y="1166989"/>
                </a:cubicBezTo>
                <a:close/>
              </a:path>
            </a:pathLst>
          </a:custGeom>
          <a:noFill/>
          <a:ln w="38100">
            <a:solidFill>
              <a:srgbClr val="C0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069F0DDC-3C54-809B-A5D4-3B2CDEB7B606}"/>
                  </a:ext>
                </a:extLst>
              </p:cNvPr>
              <p:cNvSpPr>
                <a:spLocks noGrp="1"/>
              </p:cNvSpPr>
              <p:nvPr>
                <p:ph idx="1"/>
              </p:nvPr>
            </p:nvSpPr>
            <p:spPr>
              <a:xfrm>
                <a:off x="838200" y="1825625"/>
                <a:ext cx="5943600" cy="4351338"/>
              </a:xfrm>
            </p:spPr>
            <p:txBody>
              <a:bodyPr>
                <a:normAutofit fontScale="92500" lnSpcReduction="10000"/>
              </a:bodyPr>
              <a:lstStyle/>
              <a:p>
                <a:r>
                  <a:rPr lang="en-US" dirty="0"/>
                  <a:t>Expectation: Use one or few SGD steps to go from a good initialization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to optimized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𝑖</m:t>
                        </m:r>
                      </m:sub>
                    </m:sSub>
                  </m:oMath>
                </a14:m>
                <a:r>
                  <a:rPr lang="en-US" dirty="0"/>
                  <a:t> for each Task </a:t>
                </a:r>
                <a14:m>
                  <m:oMath xmlns:m="http://schemas.openxmlformats.org/officeDocument/2006/math">
                    <m:r>
                      <a:rPr lang="en-US" b="0" i="1" smtClean="0">
                        <a:latin typeface="Cambria Math" panose="02040503050406030204" pitchFamily="18" charset="0"/>
                        <a:ea typeface="Cambria Math" panose="02040503050406030204" pitchFamily="18" charset="0"/>
                      </a:rPr>
                      <m:t>𝑖</m:t>
                    </m:r>
                  </m:oMath>
                </a14:m>
                <a:endParaRPr lang="en-US" dirty="0"/>
              </a:p>
              <a:p>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should be close to optimal solutions of all tasks</a:t>
                </a:r>
              </a:p>
              <a:p>
                <a:endParaRPr lang="en-US" dirty="0"/>
              </a:p>
              <a:p>
                <a:r>
                  <a:rPr lang="en-US" dirty="0"/>
                  <a:t>How to learn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a:t>
                </a:r>
              </a:p>
            </p:txBody>
          </p:sp>
        </mc:Choice>
        <mc:Fallback xmlns="">
          <p:sp>
            <p:nvSpPr>
              <p:cNvPr id="12" name="Content Placeholder 11">
                <a:extLst>
                  <a:ext uri="{FF2B5EF4-FFF2-40B4-BE49-F238E27FC236}">
                    <a16:creationId xmlns:a16="http://schemas.microsoft.com/office/drawing/2014/main" id="{069F0DDC-3C54-809B-A5D4-3B2CDEB7B606}"/>
                  </a:ext>
                </a:extLst>
              </p:cNvPr>
              <p:cNvSpPr>
                <a:spLocks noGrp="1" noRot="1" noChangeAspect="1" noMove="1" noResize="1" noEditPoints="1" noAdjustHandles="1" noChangeArrowheads="1" noChangeShapeType="1" noTextEdit="1"/>
              </p:cNvSpPr>
              <p:nvPr>
                <p:ph idx="1"/>
              </p:nvPr>
            </p:nvSpPr>
            <p:spPr>
              <a:xfrm>
                <a:off x="838200" y="1825625"/>
                <a:ext cx="5943600" cy="4351338"/>
              </a:xfrm>
              <a:blipFill>
                <a:blip r:embed="rId3"/>
                <a:stretch>
                  <a:fillRect l="-2154" t="-280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FE66C1D-E1E4-9765-6914-84341F18607B}"/>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960832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E3FF-70A1-CF58-8506-BC4692E291AB}"/>
              </a:ext>
            </a:extLst>
          </p:cNvPr>
          <p:cNvSpPr>
            <a:spLocks noGrp="1"/>
          </p:cNvSpPr>
          <p:nvPr>
            <p:ph type="title"/>
          </p:nvPr>
        </p:nvSpPr>
        <p:spPr/>
        <p:txBody>
          <a:bodyPr/>
          <a:lstStyle/>
          <a:p>
            <a:r>
              <a:rPr lang="en-US" dirty="0"/>
              <a:t>Meta-learning Phase</a:t>
            </a:r>
          </a:p>
        </p:txBody>
      </p:sp>
      <p:sp>
        <p:nvSpPr>
          <p:cNvPr id="4" name="Slide Number Placeholder 3">
            <a:extLst>
              <a:ext uri="{FF2B5EF4-FFF2-40B4-BE49-F238E27FC236}">
                <a16:creationId xmlns:a16="http://schemas.microsoft.com/office/drawing/2014/main" id="{7F80278C-2005-D4C7-ABAE-A3737EE6684C}"/>
              </a:ext>
            </a:extLst>
          </p:cNvPr>
          <p:cNvSpPr>
            <a:spLocks noGrp="1"/>
          </p:cNvSpPr>
          <p:nvPr>
            <p:ph type="sldNum" sz="quarter" idx="12"/>
          </p:nvPr>
        </p:nvSpPr>
        <p:spPr/>
        <p:txBody>
          <a:bodyPr/>
          <a:lstStyle/>
          <a:p>
            <a:fld id="{16C8504D-E4B9-BC4C-91F1-C11D1D4D9095}" type="slidenum">
              <a:rPr lang="en-US" smtClean="0"/>
              <a:t>49</a:t>
            </a:fld>
            <a:endParaRPr lang="en-US"/>
          </a:p>
        </p:txBody>
      </p:sp>
      <p:pic>
        <p:nvPicPr>
          <p:cNvPr id="5" name="Picture 4">
            <a:extLst>
              <a:ext uri="{FF2B5EF4-FFF2-40B4-BE49-F238E27FC236}">
                <a16:creationId xmlns:a16="http://schemas.microsoft.com/office/drawing/2014/main" id="{B69BC338-AC08-F388-19A4-97C5C7D36D86}"/>
              </a:ext>
            </a:extLst>
          </p:cNvPr>
          <p:cNvPicPr>
            <a:picLocks noChangeAspect="1"/>
          </p:cNvPicPr>
          <p:nvPr/>
        </p:nvPicPr>
        <p:blipFill rotWithShape="1">
          <a:blip r:embed="rId2"/>
          <a:srcRect l="2760" r="2760"/>
          <a:stretch/>
        </p:blipFill>
        <p:spPr>
          <a:xfrm>
            <a:off x="5486400" y="1828800"/>
            <a:ext cx="6858000" cy="4114800"/>
          </a:xfrm>
          <a:prstGeom prst="rect">
            <a:avLst/>
          </a:prstGeom>
        </p:spPr>
      </p:pic>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069F0DDC-3C54-809B-A5D4-3B2CDEB7B606}"/>
                  </a:ext>
                </a:extLst>
              </p:cNvPr>
              <p:cNvSpPr>
                <a:spLocks noGrp="1"/>
              </p:cNvSpPr>
              <p:nvPr>
                <p:ph idx="1"/>
              </p:nvPr>
            </p:nvSpPr>
            <p:spPr>
              <a:xfrm>
                <a:off x="838200" y="1825625"/>
                <a:ext cx="4846320" cy="4351338"/>
              </a:xfrm>
            </p:spPr>
            <p:txBody>
              <a:bodyPr>
                <a:normAutofit fontScale="92500" lnSpcReduction="20000"/>
              </a:bodyPr>
              <a:lstStyle/>
              <a:p>
                <a:r>
                  <a:rPr lang="en-US" dirty="0"/>
                  <a:t>Expectation: Obtain direction where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moves closer to all the optimal solutions to tasks</a:t>
                </a:r>
              </a:p>
              <a:p>
                <a:endParaRPr lang="en-US" dirty="0"/>
              </a:p>
              <a:p>
                <a:r>
                  <a:rPr lang="en-US" dirty="0"/>
                  <a:t>Compute task-specific gradients </a:t>
                </a:r>
                <a14:m>
                  <m:oMath xmlns:m="http://schemas.openxmlformats.org/officeDocument/2006/math">
                    <m:r>
                      <m:rPr>
                        <m:sty m:val="p"/>
                      </m:rPr>
                      <a:rPr lang="en-US"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𝑖</m:t>
                        </m:r>
                      </m:sub>
                    </m:sSub>
                  </m:oMath>
                </a14:m>
                <a:endParaRPr lang="en-US" dirty="0"/>
              </a:p>
              <a:p>
                <a:r>
                  <a:rPr lang="en-US" dirty="0"/>
                  <a:t>Mean of (negative) gradients leads to update direction for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endParaRPr lang="en-US" dirty="0"/>
              </a:p>
            </p:txBody>
          </p:sp>
        </mc:Choice>
        <mc:Fallback xmlns="">
          <p:sp>
            <p:nvSpPr>
              <p:cNvPr id="12" name="Content Placeholder 11">
                <a:extLst>
                  <a:ext uri="{FF2B5EF4-FFF2-40B4-BE49-F238E27FC236}">
                    <a16:creationId xmlns:a16="http://schemas.microsoft.com/office/drawing/2014/main" id="{069F0DDC-3C54-809B-A5D4-3B2CDEB7B606}"/>
                  </a:ext>
                </a:extLst>
              </p:cNvPr>
              <p:cNvSpPr>
                <a:spLocks noGrp="1" noRot="1" noChangeAspect="1" noMove="1" noResize="1" noEditPoints="1" noAdjustHandles="1" noChangeArrowheads="1" noChangeShapeType="1" noTextEdit="1"/>
              </p:cNvSpPr>
              <p:nvPr>
                <p:ph idx="1"/>
              </p:nvPr>
            </p:nvSpPr>
            <p:spPr>
              <a:xfrm>
                <a:off x="838200" y="1825625"/>
                <a:ext cx="4846320" cy="4351338"/>
              </a:xfrm>
              <a:blipFill>
                <a:blip r:embed="rId3"/>
                <a:stretch>
                  <a:fillRect l="-2642" t="-3641"/>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98FE584A-09F9-063F-B66E-650480EE2560}"/>
              </a:ext>
            </a:extLst>
          </p:cNvPr>
          <p:cNvSpPr/>
          <p:nvPr/>
        </p:nvSpPr>
        <p:spPr>
          <a:xfrm>
            <a:off x="5486400" y="2468880"/>
            <a:ext cx="4389120" cy="2560320"/>
          </a:xfrm>
          <a:custGeom>
            <a:avLst/>
            <a:gdLst>
              <a:gd name="connsiteX0" fmla="*/ 0 w 4389120"/>
              <a:gd name="connsiteY0" fmla="*/ 1280160 h 2560320"/>
              <a:gd name="connsiteX1" fmla="*/ 2194560 w 4389120"/>
              <a:gd name="connsiteY1" fmla="*/ 0 h 2560320"/>
              <a:gd name="connsiteX2" fmla="*/ 4389120 w 4389120"/>
              <a:gd name="connsiteY2" fmla="*/ 1280160 h 2560320"/>
              <a:gd name="connsiteX3" fmla="*/ 2194560 w 4389120"/>
              <a:gd name="connsiteY3" fmla="*/ 2560320 h 2560320"/>
              <a:gd name="connsiteX4" fmla="*/ 0 w 43891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9120" h="2560320" extrusionOk="0">
                <a:moveTo>
                  <a:pt x="0" y="1280160"/>
                </a:moveTo>
                <a:cubicBezTo>
                  <a:pt x="-108004" y="506528"/>
                  <a:pt x="870660" y="41990"/>
                  <a:pt x="2194560" y="0"/>
                </a:cubicBezTo>
                <a:cubicBezTo>
                  <a:pt x="3524390" y="24801"/>
                  <a:pt x="4348799" y="574429"/>
                  <a:pt x="4389120" y="1280160"/>
                </a:cubicBezTo>
                <a:cubicBezTo>
                  <a:pt x="4255747" y="2117418"/>
                  <a:pt x="3383985" y="2685220"/>
                  <a:pt x="2194560" y="2560320"/>
                </a:cubicBezTo>
                <a:cubicBezTo>
                  <a:pt x="956905" y="2546296"/>
                  <a:pt x="11651" y="1992740"/>
                  <a:pt x="0" y="1280160"/>
                </a:cubicBezTo>
                <a:close/>
              </a:path>
            </a:pathLst>
          </a:custGeom>
          <a:noFill/>
          <a:ln w="38100">
            <a:solidFill>
              <a:srgbClr val="C0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F5CD61-83D1-3628-E4B4-36F5E67BEC87}"/>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147686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D44DB-11C8-101C-9606-58E15B97D6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FF7E1D-CE6F-DEB4-E79D-B0054B6475C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4F472A9-4B20-D48D-B59D-037FC80CF5FD}"/>
              </a:ext>
            </a:extLst>
          </p:cNvPr>
          <p:cNvPicPr>
            <a:picLocks noChangeAspect="1"/>
          </p:cNvPicPr>
          <p:nvPr/>
        </p:nvPicPr>
        <p:blipFill>
          <a:blip r:embed="rId2"/>
          <a:stretch>
            <a:fillRect/>
          </a:stretch>
        </p:blipFill>
        <p:spPr>
          <a:xfrm>
            <a:off x="2776074" y="1823813"/>
            <a:ext cx="6639852" cy="3210373"/>
          </a:xfrm>
          <a:prstGeom prst="rect">
            <a:avLst/>
          </a:prstGeom>
        </p:spPr>
      </p:pic>
      <p:sp>
        <p:nvSpPr>
          <p:cNvPr id="6" name="TextBox 5">
            <a:extLst>
              <a:ext uri="{FF2B5EF4-FFF2-40B4-BE49-F238E27FC236}">
                <a16:creationId xmlns:a16="http://schemas.microsoft.com/office/drawing/2014/main" id="{82319DE9-95FF-86D1-9D05-1E644F1F091C}"/>
              </a:ext>
            </a:extLst>
          </p:cNvPr>
          <p:cNvSpPr txBox="1"/>
          <p:nvPr/>
        </p:nvSpPr>
        <p:spPr>
          <a:xfrm>
            <a:off x="609600" y="5248108"/>
            <a:ext cx="10884773" cy="923330"/>
          </a:xfrm>
          <a:prstGeom prst="rect">
            <a:avLst/>
          </a:prstGeom>
          <a:noFill/>
        </p:spPr>
        <p:txBody>
          <a:bodyPr wrap="square" rtlCol="0">
            <a:spAutoFit/>
          </a:bodyPr>
          <a:lstStyle/>
          <a:p>
            <a:r>
              <a:rPr lang="en-US" b="1" dirty="0"/>
              <a:t>(a)</a:t>
            </a:r>
            <a:r>
              <a:rPr lang="en-US" dirty="0"/>
              <a:t>: The parameters optimize the objective for the training data, so evaluation on the training data is a strongly biased optimistic estimate of performance, and is not a good indicator of expected performance for future examples</a:t>
            </a:r>
          </a:p>
        </p:txBody>
      </p:sp>
    </p:spTree>
    <p:extLst>
      <p:ext uri="{BB962C8B-B14F-4D97-AF65-F5344CB8AC3E}">
        <p14:creationId xmlns:p14="http://schemas.microsoft.com/office/powerpoint/2010/main" val="26611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D4E1-9D7D-B5BF-684B-7BC598B43E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B0CC31-B62C-D10D-E864-CB390B31115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1B13CB8-6850-CF63-B111-4A6D820A6DE8}"/>
              </a:ext>
            </a:extLst>
          </p:cNvPr>
          <p:cNvPicPr>
            <a:picLocks noChangeAspect="1"/>
          </p:cNvPicPr>
          <p:nvPr/>
        </p:nvPicPr>
        <p:blipFill>
          <a:blip r:embed="rId2"/>
          <a:stretch>
            <a:fillRect/>
          </a:stretch>
        </p:blipFill>
        <p:spPr>
          <a:xfrm>
            <a:off x="-15240" y="0"/>
            <a:ext cx="8426625" cy="6858000"/>
          </a:xfrm>
          <a:prstGeom prst="rect">
            <a:avLst/>
          </a:prstGeom>
        </p:spPr>
      </p:pic>
      <p:sp>
        <p:nvSpPr>
          <p:cNvPr id="6" name="TextBox 5">
            <a:extLst>
              <a:ext uri="{FF2B5EF4-FFF2-40B4-BE49-F238E27FC236}">
                <a16:creationId xmlns:a16="http://schemas.microsoft.com/office/drawing/2014/main" id="{0CCB2F91-60C4-BAB8-8292-F4678DD19CEC}"/>
              </a:ext>
            </a:extLst>
          </p:cNvPr>
          <p:cNvSpPr txBox="1"/>
          <p:nvPr/>
        </p:nvSpPr>
        <p:spPr>
          <a:xfrm>
            <a:off x="8472892" y="3558381"/>
            <a:ext cx="3048000" cy="923330"/>
          </a:xfrm>
          <a:prstGeom prst="rect">
            <a:avLst/>
          </a:prstGeom>
          <a:noFill/>
        </p:spPr>
        <p:txBody>
          <a:bodyPr wrap="square" rtlCol="0">
            <a:spAutoFit/>
          </a:bodyPr>
          <a:lstStyle/>
          <a:p>
            <a:r>
              <a:rPr lang="en-US" b="1" dirty="0">
                <a:solidFill>
                  <a:srgbClr val="00B050"/>
                </a:solidFill>
              </a:rPr>
              <a:t>Find gradient step(s) to improve parameters for each few-shot task</a:t>
            </a:r>
          </a:p>
        </p:txBody>
      </p:sp>
      <p:sp>
        <p:nvSpPr>
          <p:cNvPr id="7" name="TextBox 6">
            <a:extLst>
              <a:ext uri="{FF2B5EF4-FFF2-40B4-BE49-F238E27FC236}">
                <a16:creationId xmlns:a16="http://schemas.microsoft.com/office/drawing/2014/main" id="{0722171F-97A0-16AF-791F-C9B12E654A23}"/>
              </a:ext>
            </a:extLst>
          </p:cNvPr>
          <p:cNvSpPr txBox="1"/>
          <p:nvPr/>
        </p:nvSpPr>
        <p:spPr>
          <a:xfrm>
            <a:off x="8472892" y="5221069"/>
            <a:ext cx="3048000" cy="1200329"/>
          </a:xfrm>
          <a:prstGeom prst="rect">
            <a:avLst/>
          </a:prstGeom>
          <a:noFill/>
        </p:spPr>
        <p:txBody>
          <a:bodyPr wrap="square" rtlCol="0">
            <a:spAutoFit/>
          </a:bodyPr>
          <a:lstStyle/>
          <a:p>
            <a:r>
              <a:rPr lang="en-US" b="1" dirty="0">
                <a:solidFill>
                  <a:srgbClr val="00B050"/>
                </a:solidFill>
              </a:rPr>
              <a:t>Update parameters so that those update steps reduce the loss as much as possible for all tasks</a:t>
            </a:r>
          </a:p>
        </p:txBody>
      </p:sp>
    </p:spTree>
    <p:extLst>
      <p:ext uri="{BB962C8B-B14F-4D97-AF65-F5344CB8AC3E}">
        <p14:creationId xmlns:p14="http://schemas.microsoft.com/office/powerpoint/2010/main" val="1749073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49ED-45F0-2761-AC83-0369430CC6D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BDA06C-51D8-11EE-BBD0-F2457B3954FE}"/>
              </a:ext>
            </a:extLst>
          </p:cNvPr>
          <p:cNvSpPr>
            <a:spLocks noGrp="1"/>
          </p:cNvSpPr>
          <p:nvPr>
            <p:ph idx="1"/>
          </p:nvPr>
        </p:nvSpPr>
        <p:spPr/>
        <p:txBody>
          <a:bodyPr/>
          <a:lstStyle/>
          <a:p>
            <a:pPr marL="0" indent="0">
              <a:buNone/>
            </a:pPr>
            <a:endParaRPr lang="en-US" dirty="0"/>
          </a:p>
          <a:p>
            <a:pPr marL="0" indent="0">
              <a:buNone/>
            </a:pPr>
            <a:r>
              <a:rPr lang="en-US" dirty="0"/>
              <a:t>MAML is “learning to learn” – it learns parameters that are close to good parameters for many classification tasks, so that new tasks can be learned from a few examples and optimization steps</a:t>
            </a:r>
          </a:p>
        </p:txBody>
      </p:sp>
    </p:spTree>
    <p:extLst>
      <p:ext uri="{BB962C8B-B14F-4D97-AF65-F5344CB8AC3E}">
        <p14:creationId xmlns:p14="http://schemas.microsoft.com/office/powerpoint/2010/main" val="3062587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43147CA-F19E-EA77-3FCA-F1E5A0D634B8}"/>
              </a:ext>
            </a:extLst>
          </p:cNvPr>
          <p:cNvGraphicFramePr>
            <a:graphicFrameLocks noGrp="1"/>
          </p:cNvGraphicFramePr>
          <p:nvPr>
            <p:ph idx="1"/>
          </p:nvPr>
        </p:nvGraphicFramePr>
        <p:xfrm>
          <a:off x="609600" y="1828800"/>
          <a:ext cx="10972800" cy="3657600"/>
        </p:xfrm>
        <a:graphic>
          <a:graphicData uri="http://schemas.openxmlformats.org/drawingml/2006/table">
            <a:tbl>
              <a:tblPr firstRow="1" firstCol="1" bandRow="1">
                <a:tableStyleId>{3B4B98B0-60AC-42C2-AFA5-B58CD77FA1E5}</a:tableStyleId>
              </a:tblPr>
              <a:tblGrid>
                <a:gridCol w="2743200">
                  <a:extLst>
                    <a:ext uri="{9D8B030D-6E8A-4147-A177-3AD203B41FA5}">
                      <a16:colId xmlns:a16="http://schemas.microsoft.com/office/drawing/2014/main" val="2187349351"/>
                    </a:ext>
                  </a:extLst>
                </a:gridCol>
                <a:gridCol w="4114800">
                  <a:extLst>
                    <a:ext uri="{9D8B030D-6E8A-4147-A177-3AD203B41FA5}">
                      <a16:colId xmlns:a16="http://schemas.microsoft.com/office/drawing/2014/main" val="166675297"/>
                    </a:ext>
                  </a:extLst>
                </a:gridCol>
                <a:gridCol w="4114800">
                  <a:extLst>
                    <a:ext uri="{9D8B030D-6E8A-4147-A177-3AD203B41FA5}">
                      <a16:colId xmlns:a16="http://schemas.microsoft.com/office/drawing/2014/main" val="619518556"/>
                    </a:ext>
                  </a:extLst>
                </a:gridCol>
              </a:tblGrid>
              <a:tr h="731520">
                <a:tc>
                  <a:txBody>
                    <a:bodyPr/>
                    <a:lstStyle/>
                    <a:p>
                      <a:pPr algn="ctr"/>
                      <a:r>
                        <a:rPr lang="en-US" sz="2000" dirty="0"/>
                        <a:t>Aspect</a:t>
                      </a:r>
                    </a:p>
                  </a:txBody>
                  <a:tcPr anchor="ctr"/>
                </a:tc>
                <a:tc>
                  <a:txBody>
                    <a:bodyPr/>
                    <a:lstStyle/>
                    <a:p>
                      <a:pPr algn="ctr"/>
                      <a:r>
                        <a:rPr lang="en-US" sz="2000" dirty="0"/>
                        <a:t>Transfer learning</a:t>
                      </a:r>
                    </a:p>
                  </a:txBody>
                  <a:tcPr anchor="ctr"/>
                </a:tc>
                <a:tc>
                  <a:txBody>
                    <a:bodyPr/>
                    <a:lstStyle/>
                    <a:p>
                      <a:pPr algn="ctr"/>
                      <a:r>
                        <a:rPr lang="en-US" sz="2000" dirty="0"/>
                        <a:t>Meta-learning</a:t>
                      </a:r>
                    </a:p>
                  </a:txBody>
                  <a:tcPr anchor="ctr"/>
                </a:tc>
                <a:extLst>
                  <a:ext uri="{0D108BD9-81ED-4DB2-BD59-A6C34878D82A}">
                    <a16:rowId xmlns:a16="http://schemas.microsoft.com/office/drawing/2014/main" val="2304271198"/>
                  </a:ext>
                </a:extLst>
              </a:tr>
              <a:tr h="731520">
                <a:tc>
                  <a:txBody>
                    <a:bodyPr/>
                    <a:lstStyle/>
                    <a:p>
                      <a:pPr algn="ctr"/>
                      <a:r>
                        <a:rPr lang="en-US" sz="2000" dirty="0"/>
                        <a:t>Key idea</a:t>
                      </a:r>
                    </a:p>
                  </a:txBody>
                  <a:tcPr anchor="ctr"/>
                </a:tc>
                <a:tc>
                  <a:txBody>
                    <a:bodyPr/>
                    <a:lstStyle/>
                    <a:p>
                      <a:pPr algn="ctr"/>
                      <a:r>
                        <a:rPr lang="en-US" sz="2000" dirty="0"/>
                        <a:t>Leverage pre-trained knowledge from a related task</a:t>
                      </a:r>
                    </a:p>
                  </a:txBody>
                  <a:tcPr anchor="ctr"/>
                </a:tc>
                <a:tc>
                  <a:txBody>
                    <a:bodyPr/>
                    <a:lstStyle/>
                    <a:p>
                      <a:pPr algn="ctr"/>
                      <a:r>
                        <a:rPr lang="en-US" sz="2000" dirty="0"/>
                        <a:t>Learn to quickly adapt to new tasks using only a few examples</a:t>
                      </a:r>
                    </a:p>
                  </a:txBody>
                  <a:tcPr anchor="ctr"/>
                </a:tc>
                <a:extLst>
                  <a:ext uri="{0D108BD9-81ED-4DB2-BD59-A6C34878D82A}">
                    <a16:rowId xmlns:a16="http://schemas.microsoft.com/office/drawing/2014/main" val="1098836272"/>
                  </a:ext>
                </a:extLst>
              </a:tr>
              <a:tr h="731520">
                <a:tc>
                  <a:txBody>
                    <a:bodyPr/>
                    <a:lstStyle/>
                    <a:p>
                      <a:pPr algn="ctr"/>
                      <a:r>
                        <a:rPr lang="en-US" sz="2000" dirty="0"/>
                        <a:t>Training data</a:t>
                      </a:r>
                    </a:p>
                  </a:txBody>
                  <a:tcPr anchor="ctr"/>
                </a:tc>
                <a:tc>
                  <a:txBody>
                    <a:bodyPr/>
                    <a:lstStyle/>
                    <a:p>
                      <a:pPr algn="ctr"/>
                      <a:r>
                        <a:rPr lang="en-US" sz="2000" dirty="0"/>
                        <a:t>Requires labeled data from the source task and the target task</a:t>
                      </a:r>
                    </a:p>
                  </a:txBody>
                  <a:tcPr anchor="ctr"/>
                </a:tc>
                <a:tc>
                  <a:txBody>
                    <a:bodyPr/>
                    <a:lstStyle/>
                    <a:p>
                      <a:pPr algn="ctr"/>
                      <a:r>
                        <a:rPr lang="en-US" sz="2000" dirty="0"/>
                        <a:t>Requires meta-training data from a set of tasks</a:t>
                      </a:r>
                    </a:p>
                  </a:txBody>
                  <a:tcPr anchor="ctr"/>
                </a:tc>
                <a:extLst>
                  <a:ext uri="{0D108BD9-81ED-4DB2-BD59-A6C34878D82A}">
                    <a16:rowId xmlns:a16="http://schemas.microsoft.com/office/drawing/2014/main" val="2770093175"/>
                  </a:ext>
                </a:extLst>
              </a:tr>
              <a:tr h="731520">
                <a:tc>
                  <a:txBody>
                    <a:bodyPr/>
                    <a:lstStyle/>
                    <a:p>
                      <a:pPr algn="ctr"/>
                      <a:r>
                        <a:rPr lang="en-US" sz="2000" dirty="0"/>
                        <a:t>Generalization</a:t>
                      </a:r>
                    </a:p>
                  </a:txBody>
                  <a:tcPr anchor="ctr"/>
                </a:tc>
                <a:tc>
                  <a:txBody>
                    <a:bodyPr/>
                    <a:lstStyle/>
                    <a:p>
                      <a:pPr algn="ctr"/>
                      <a:r>
                        <a:rPr lang="en-US" sz="2000" dirty="0"/>
                        <a:t>Assumes source and target tasks are related</a:t>
                      </a:r>
                    </a:p>
                  </a:txBody>
                  <a:tcPr anchor="ctr"/>
                </a:tc>
                <a:tc>
                  <a:txBody>
                    <a:bodyPr/>
                    <a:lstStyle/>
                    <a:p>
                      <a:pPr algn="ctr"/>
                      <a:r>
                        <a:rPr lang="en-US" sz="2000" dirty="0"/>
                        <a:t>May generalize to a wide range of tasks</a:t>
                      </a:r>
                    </a:p>
                  </a:txBody>
                  <a:tcPr anchor="ctr"/>
                </a:tc>
                <a:extLst>
                  <a:ext uri="{0D108BD9-81ED-4DB2-BD59-A6C34878D82A}">
                    <a16:rowId xmlns:a16="http://schemas.microsoft.com/office/drawing/2014/main" val="1917336044"/>
                  </a:ext>
                </a:extLst>
              </a:tr>
              <a:tr h="731520">
                <a:tc>
                  <a:txBody>
                    <a:bodyPr/>
                    <a:lstStyle/>
                    <a:p>
                      <a:pPr algn="ctr"/>
                      <a:r>
                        <a:rPr lang="en-US" sz="2000" dirty="0"/>
                        <a:t>Potential drawback</a:t>
                      </a:r>
                    </a:p>
                  </a:txBody>
                  <a:tcPr anchor="ctr"/>
                </a:tc>
                <a:tc>
                  <a:txBody>
                    <a:bodyPr/>
                    <a:lstStyle/>
                    <a:p>
                      <a:pPr algn="ctr"/>
                      <a:r>
                        <a:rPr lang="en-US" sz="2000" dirty="0"/>
                        <a:t>Can introduce bias or overfitting if source data is not representative</a:t>
                      </a:r>
                    </a:p>
                  </a:txBody>
                  <a:tcPr anchor="ctr"/>
                </a:tc>
                <a:tc>
                  <a:txBody>
                    <a:bodyPr/>
                    <a:lstStyle/>
                    <a:p>
                      <a:pPr algn="ctr"/>
                      <a:r>
                        <a:rPr lang="en-US" sz="2000" dirty="0"/>
                        <a:t>Can be prone to overfitting with insufficient meta-training data</a:t>
                      </a:r>
                    </a:p>
                  </a:txBody>
                  <a:tcPr anchor="ctr"/>
                </a:tc>
                <a:extLst>
                  <a:ext uri="{0D108BD9-81ED-4DB2-BD59-A6C34878D82A}">
                    <a16:rowId xmlns:a16="http://schemas.microsoft.com/office/drawing/2014/main" val="2415427641"/>
                  </a:ext>
                </a:extLst>
              </a:tr>
            </a:tbl>
          </a:graphicData>
        </a:graphic>
      </p:graphicFrame>
      <p:sp>
        <p:nvSpPr>
          <p:cNvPr id="2" name="Title 1">
            <a:extLst>
              <a:ext uri="{FF2B5EF4-FFF2-40B4-BE49-F238E27FC236}">
                <a16:creationId xmlns:a16="http://schemas.microsoft.com/office/drawing/2014/main" id="{0E5B8CED-5916-7AF8-1FCD-64BE98281D1F}"/>
              </a:ext>
            </a:extLst>
          </p:cNvPr>
          <p:cNvSpPr>
            <a:spLocks noGrp="1"/>
          </p:cNvSpPr>
          <p:nvPr>
            <p:ph type="title"/>
          </p:nvPr>
        </p:nvSpPr>
        <p:spPr/>
        <p:txBody>
          <a:bodyPr/>
          <a:lstStyle/>
          <a:p>
            <a:r>
              <a:rPr lang="en-US" dirty="0"/>
              <a:t>Transfer learning vs. Meta-learning</a:t>
            </a:r>
          </a:p>
        </p:txBody>
      </p:sp>
      <p:sp>
        <p:nvSpPr>
          <p:cNvPr id="4" name="Slide Number Placeholder 3">
            <a:extLst>
              <a:ext uri="{FF2B5EF4-FFF2-40B4-BE49-F238E27FC236}">
                <a16:creationId xmlns:a16="http://schemas.microsoft.com/office/drawing/2014/main" id="{055FF0DE-837B-042A-F3ED-24ED5E51B94F}"/>
              </a:ext>
            </a:extLst>
          </p:cNvPr>
          <p:cNvSpPr>
            <a:spLocks noGrp="1"/>
          </p:cNvSpPr>
          <p:nvPr>
            <p:ph type="sldNum" sz="quarter" idx="12"/>
          </p:nvPr>
        </p:nvSpPr>
        <p:spPr/>
        <p:txBody>
          <a:bodyPr/>
          <a:lstStyle/>
          <a:p>
            <a:fld id="{16C8504D-E4B9-BC4C-91F1-C11D1D4D9095}" type="slidenum">
              <a:rPr lang="en-US" smtClean="0"/>
              <a:t>52</a:t>
            </a:fld>
            <a:endParaRPr lang="en-US"/>
          </a:p>
        </p:txBody>
      </p:sp>
      <p:sp>
        <p:nvSpPr>
          <p:cNvPr id="8" name="TextBox 7">
            <a:extLst>
              <a:ext uri="{FF2B5EF4-FFF2-40B4-BE49-F238E27FC236}">
                <a16:creationId xmlns:a16="http://schemas.microsoft.com/office/drawing/2014/main" id="{0F85322E-B547-8536-9F2F-FE462A439FF6}"/>
              </a:ext>
            </a:extLst>
          </p:cNvPr>
          <p:cNvSpPr txBox="1"/>
          <p:nvPr/>
        </p:nvSpPr>
        <p:spPr>
          <a:xfrm>
            <a:off x="609600" y="5577840"/>
            <a:ext cx="10972800" cy="707886"/>
          </a:xfrm>
          <a:prstGeom prst="rect">
            <a:avLst/>
          </a:prstGeom>
          <a:noFill/>
        </p:spPr>
        <p:txBody>
          <a:bodyPr wrap="square" rtlCol="0">
            <a:spAutoFit/>
          </a:bodyPr>
          <a:lstStyle/>
          <a:p>
            <a:r>
              <a:rPr lang="en-US" sz="2000" dirty="0"/>
              <a:t>Depending on specific task or application, relative advantages and disadvantages of</a:t>
            </a:r>
          </a:p>
          <a:p>
            <a:r>
              <a:rPr lang="en-US" sz="2000" dirty="0"/>
              <a:t>transfer learning and meta-learning may vary</a:t>
            </a:r>
          </a:p>
        </p:txBody>
      </p:sp>
      <p:sp>
        <p:nvSpPr>
          <p:cNvPr id="3" name="TextBox 2">
            <a:extLst>
              <a:ext uri="{FF2B5EF4-FFF2-40B4-BE49-F238E27FC236}">
                <a16:creationId xmlns:a16="http://schemas.microsoft.com/office/drawing/2014/main" id="{14C83A19-5E60-E470-8C1B-83FF7346B7CB}"/>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099633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DBB3-8F66-E8DF-8B96-97DF4A5E39B9}"/>
              </a:ext>
            </a:extLst>
          </p:cNvPr>
          <p:cNvSpPr>
            <a:spLocks noGrp="1"/>
          </p:cNvSpPr>
          <p:nvPr>
            <p:ph type="title"/>
          </p:nvPr>
        </p:nvSpPr>
        <p:spPr/>
        <p:txBody>
          <a:bodyPr/>
          <a:lstStyle/>
          <a:p>
            <a:r>
              <a:rPr lang="en-US" dirty="0"/>
              <a:t>Overcoming Task/Domain Shift</a:t>
            </a:r>
          </a:p>
        </p:txBody>
      </p:sp>
      <p:sp>
        <p:nvSpPr>
          <p:cNvPr id="3" name="Content Placeholder 2">
            <a:extLst>
              <a:ext uri="{FF2B5EF4-FFF2-40B4-BE49-F238E27FC236}">
                <a16:creationId xmlns:a16="http://schemas.microsoft.com/office/drawing/2014/main" id="{9E07F7A2-E339-EA65-C0C1-81DF65ACBE2A}"/>
              </a:ext>
            </a:extLst>
          </p:cNvPr>
          <p:cNvSpPr>
            <a:spLocks noGrp="1"/>
          </p:cNvSpPr>
          <p:nvPr>
            <p:ph sz="half" idx="1"/>
          </p:nvPr>
        </p:nvSpPr>
        <p:spPr>
          <a:xfrm>
            <a:off x="838199" y="1825625"/>
            <a:ext cx="10515599" cy="4351338"/>
          </a:xfrm>
        </p:spPr>
        <p:txBody>
          <a:bodyPr>
            <a:normAutofit/>
          </a:bodyPr>
          <a:lstStyle/>
          <a:p>
            <a:r>
              <a:rPr lang="en-US" dirty="0"/>
              <a:t>Task shift</a:t>
            </a:r>
          </a:p>
          <a:p>
            <a:pPr lvl="1"/>
            <a:r>
              <a:rPr lang="en-US" dirty="0"/>
              <a:t>Changed task objective</a:t>
            </a:r>
          </a:p>
          <a:p>
            <a:pPr lvl="1"/>
            <a:endParaRPr lang="en-US" dirty="0"/>
          </a:p>
          <a:p>
            <a:r>
              <a:rPr lang="en-US" dirty="0"/>
              <a:t>Domain shift</a:t>
            </a:r>
          </a:p>
          <a:p>
            <a:pPr lvl="1"/>
            <a:r>
              <a:rPr lang="en-US" dirty="0"/>
              <a:t>Changed data distribution</a:t>
            </a:r>
          </a:p>
          <a:p>
            <a:pPr lvl="1"/>
            <a:endParaRPr lang="en-US" dirty="0"/>
          </a:p>
          <a:p>
            <a:pPr marL="0" indent="0">
              <a:buNone/>
            </a:pPr>
            <a:endParaRPr lang="en-US" dirty="0"/>
          </a:p>
          <a:p>
            <a:r>
              <a:rPr lang="en-US" dirty="0"/>
              <a:t>Distinction between task and domain shift could be vague. Some adaptation ideas may be applicable for both (e.g., Meta-learning)</a:t>
            </a:r>
          </a:p>
        </p:txBody>
      </p:sp>
      <p:sp>
        <p:nvSpPr>
          <p:cNvPr id="5" name="Content Placeholder 4">
            <a:extLst>
              <a:ext uri="{FF2B5EF4-FFF2-40B4-BE49-F238E27FC236}">
                <a16:creationId xmlns:a16="http://schemas.microsoft.com/office/drawing/2014/main" id="{371224AC-7998-089C-0522-42FF809CDF45}"/>
              </a:ext>
            </a:extLst>
          </p:cNvPr>
          <p:cNvSpPr>
            <a:spLocks noGrp="1"/>
          </p:cNvSpPr>
          <p:nvPr>
            <p:ph sz="half" idx="2"/>
          </p:nvPr>
        </p:nvSpPr>
        <p:spPr/>
        <p:txBody>
          <a:bodyPr>
            <a:normAutofit/>
          </a:bodyPr>
          <a:lstStyle/>
          <a:p>
            <a:r>
              <a:rPr lang="en-US" dirty="0"/>
              <a:t>Task adaptation</a:t>
            </a:r>
          </a:p>
          <a:p>
            <a:pPr lvl="1"/>
            <a:r>
              <a:rPr lang="en-US" dirty="0"/>
              <a:t>Transfer learning</a:t>
            </a:r>
          </a:p>
          <a:p>
            <a:pPr lvl="1"/>
            <a:r>
              <a:rPr lang="en-US" dirty="0"/>
              <a:t>Meta-learning</a:t>
            </a:r>
          </a:p>
          <a:p>
            <a:r>
              <a:rPr lang="en-US" dirty="0"/>
              <a:t>Domain adaptation</a:t>
            </a:r>
          </a:p>
          <a:p>
            <a:pPr lvl="1"/>
            <a:r>
              <a:rPr lang="en-US" dirty="0"/>
              <a:t>Instance translation</a:t>
            </a:r>
          </a:p>
          <a:p>
            <a:pPr lvl="1"/>
            <a:r>
              <a:rPr lang="en-US" dirty="0"/>
              <a:t>Domain adversarial training</a:t>
            </a:r>
          </a:p>
        </p:txBody>
      </p:sp>
      <p:sp>
        <p:nvSpPr>
          <p:cNvPr id="4" name="Slide Number Placeholder 3">
            <a:extLst>
              <a:ext uri="{FF2B5EF4-FFF2-40B4-BE49-F238E27FC236}">
                <a16:creationId xmlns:a16="http://schemas.microsoft.com/office/drawing/2014/main" id="{4063F361-D7BF-E020-993F-B58EB6DB8EE5}"/>
              </a:ext>
            </a:extLst>
          </p:cNvPr>
          <p:cNvSpPr>
            <a:spLocks noGrp="1"/>
          </p:cNvSpPr>
          <p:nvPr>
            <p:ph type="sldNum" sz="quarter" idx="12"/>
          </p:nvPr>
        </p:nvSpPr>
        <p:spPr/>
        <p:txBody>
          <a:bodyPr/>
          <a:lstStyle/>
          <a:p>
            <a:fld id="{16C8504D-E4B9-BC4C-91F1-C11D1D4D9095}" type="slidenum">
              <a:rPr lang="en-US" smtClean="0"/>
              <a:t>53</a:t>
            </a:fld>
            <a:endParaRPr lang="en-US" dirty="0"/>
          </a:p>
        </p:txBody>
      </p:sp>
      <p:sp>
        <p:nvSpPr>
          <p:cNvPr id="6" name="Right Arrow 5">
            <a:extLst>
              <a:ext uri="{FF2B5EF4-FFF2-40B4-BE49-F238E27FC236}">
                <a16:creationId xmlns:a16="http://schemas.microsoft.com/office/drawing/2014/main" id="{64987E96-42CF-D1D4-92A0-C65BE5DD9324}"/>
              </a:ext>
            </a:extLst>
          </p:cNvPr>
          <p:cNvSpPr/>
          <p:nvPr/>
        </p:nvSpPr>
        <p:spPr>
          <a:xfrm>
            <a:off x="5029200" y="1737360"/>
            <a:ext cx="1097280"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ight Arrow 6">
            <a:extLst>
              <a:ext uri="{FF2B5EF4-FFF2-40B4-BE49-F238E27FC236}">
                <a16:creationId xmlns:a16="http://schemas.microsoft.com/office/drawing/2014/main" id="{B143E491-CAF5-14EE-32ED-78EC8BC8572D}"/>
              </a:ext>
            </a:extLst>
          </p:cNvPr>
          <p:cNvSpPr/>
          <p:nvPr/>
        </p:nvSpPr>
        <p:spPr>
          <a:xfrm>
            <a:off x="5029200" y="3017520"/>
            <a:ext cx="1097280"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71225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5DAAF5-DE76-158E-2E65-38DD86EA525F}"/>
              </a:ext>
            </a:extLst>
          </p:cNvPr>
          <p:cNvSpPr>
            <a:spLocks noGrp="1"/>
          </p:cNvSpPr>
          <p:nvPr>
            <p:ph type="title"/>
          </p:nvPr>
        </p:nvSpPr>
        <p:spPr/>
        <p:txBody>
          <a:bodyPr/>
          <a:lstStyle/>
          <a:p>
            <a:r>
              <a:rPr lang="en-US" dirty="0"/>
              <a:t>Methods for Domain Adaptation</a:t>
            </a:r>
          </a:p>
        </p:txBody>
      </p:sp>
      <p:sp>
        <p:nvSpPr>
          <p:cNvPr id="7" name="Content Placeholder 6">
            <a:extLst>
              <a:ext uri="{FF2B5EF4-FFF2-40B4-BE49-F238E27FC236}">
                <a16:creationId xmlns:a16="http://schemas.microsoft.com/office/drawing/2014/main" id="{B45E4652-F6E6-709B-81F7-E0F11487C5E2}"/>
              </a:ext>
            </a:extLst>
          </p:cNvPr>
          <p:cNvSpPr>
            <a:spLocks noGrp="1"/>
          </p:cNvSpPr>
          <p:nvPr>
            <p:ph idx="1"/>
          </p:nvPr>
        </p:nvSpPr>
        <p:spPr/>
        <p:txBody>
          <a:bodyPr/>
          <a:lstStyle/>
          <a:p>
            <a:r>
              <a:rPr lang="en-US" dirty="0"/>
              <a:t>Instance translation</a:t>
            </a:r>
          </a:p>
          <a:p>
            <a:pPr lvl="1"/>
            <a:r>
              <a:rPr lang="en-US" dirty="0"/>
              <a:t>Transform target-domain data into source-domain</a:t>
            </a:r>
          </a:p>
          <a:p>
            <a:endParaRPr lang="en-US" dirty="0"/>
          </a:p>
          <a:p>
            <a:r>
              <a:rPr lang="en-US" dirty="0"/>
              <a:t>Domain adversarial training</a:t>
            </a:r>
          </a:p>
          <a:p>
            <a:pPr lvl="1"/>
            <a:r>
              <a:rPr lang="en-US" dirty="0"/>
              <a:t>Align source-domain and target-domain feature spaces</a:t>
            </a:r>
          </a:p>
        </p:txBody>
      </p:sp>
      <p:sp>
        <p:nvSpPr>
          <p:cNvPr id="5" name="Slide Number Placeholder 4">
            <a:extLst>
              <a:ext uri="{FF2B5EF4-FFF2-40B4-BE49-F238E27FC236}">
                <a16:creationId xmlns:a16="http://schemas.microsoft.com/office/drawing/2014/main" id="{B6BACC69-9669-E316-9B1C-6F17E0567879}"/>
              </a:ext>
            </a:extLst>
          </p:cNvPr>
          <p:cNvSpPr>
            <a:spLocks noGrp="1"/>
          </p:cNvSpPr>
          <p:nvPr>
            <p:ph type="sldNum" sz="quarter" idx="12"/>
          </p:nvPr>
        </p:nvSpPr>
        <p:spPr/>
        <p:txBody>
          <a:bodyPr/>
          <a:lstStyle/>
          <a:p>
            <a:fld id="{16C8504D-E4B9-BC4C-91F1-C11D1D4D9095}" type="slidenum">
              <a:rPr lang="en-US" smtClean="0"/>
              <a:t>54</a:t>
            </a:fld>
            <a:endParaRPr lang="en-US"/>
          </a:p>
        </p:txBody>
      </p:sp>
      <p:sp>
        <p:nvSpPr>
          <p:cNvPr id="2" name="TextBox 1">
            <a:extLst>
              <a:ext uri="{FF2B5EF4-FFF2-40B4-BE49-F238E27FC236}">
                <a16:creationId xmlns:a16="http://schemas.microsoft.com/office/drawing/2014/main" id="{E5FC3233-A238-C43F-64B5-09A4889F4B37}"/>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854881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1E4A-9F75-5A33-0481-40477FB1DEF1}"/>
              </a:ext>
            </a:extLst>
          </p:cNvPr>
          <p:cNvSpPr>
            <a:spLocks noGrp="1"/>
          </p:cNvSpPr>
          <p:nvPr>
            <p:ph type="title"/>
          </p:nvPr>
        </p:nvSpPr>
        <p:spPr/>
        <p:txBody>
          <a:bodyPr/>
          <a:lstStyle/>
          <a:p>
            <a:r>
              <a:rPr lang="en-US" dirty="0"/>
              <a:t>Instance Translation</a:t>
            </a:r>
          </a:p>
        </p:txBody>
      </p:sp>
      <p:sp>
        <p:nvSpPr>
          <p:cNvPr id="3" name="Content Placeholder 2">
            <a:extLst>
              <a:ext uri="{FF2B5EF4-FFF2-40B4-BE49-F238E27FC236}">
                <a16:creationId xmlns:a16="http://schemas.microsoft.com/office/drawing/2014/main" id="{A5D154B4-C9B0-01DD-FCAB-0D79EE3D3FC2}"/>
              </a:ext>
            </a:extLst>
          </p:cNvPr>
          <p:cNvSpPr>
            <a:spLocks noGrp="1"/>
          </p:cNvSpPr>
          <p:nvPr>
            <p:ph idx="1"/>
          </p:nvPr>
        </p:nvSpPr>
        <p:spPr/>
        <p:txBody>
          <a:bodyPr/>
          <a:lstStyle/>
          <a:p>
            <a:r>
              <a:rPr lang="en-US" dirty="0"/>
              <a:t>Use generative models (e.g., </a:t>
            </a:r>
            <a:r>
              <a:rPr lang="en-US" dirty="0" err="1"/>
              <a:t>CycleGAN</a:t>
            </a:r>
            <a:r>
              <a:rPr lang="en-US" dirty="0"/>
              <a:t> by Zhu et al. ICCV '17) to create instances</a:t>
            </a:r>
          </a:p>
          <a:p>
            <a:endParaRPr lang="en-US" dirty="0"/>
          </a:p>
          <a:p>
            <a:r>
              <a:rPr lang="en-US" dirty="0"/>
              <a:t>Look like source domain but preserve same target domain content</a:t>
            </a:r>
          </a:p>
          <a:p>
            <a:endParaRPr lang="en-US" dirty="0"/>
          </a:p>
          <a:p>
            <a:r>
              <a:rPr lang="en-US" dirty="0"/>
              <a:t>Then feed source-like instances into source-domain model ✅</a:t>
            </a:r>
          </a:p>
        </p:txBody>
      </p:sp>
      <p:sp>
        <p:nvSpPr>
          <p:cNvPr id="4" name="Slide Number Placeholder 3">
            <a:extLst>
              <a:ext uri="{FF2B5EF4-FFF2-40B4-BE49-F238E27FC236}">
                <a16:creationId xmlns:a16="http://schemas.microsoft.com/office/drawing/2014/main" id="{96E5F76D-B876-CC87-4B5A-8649254075E0}"/>
              </a:ext>
            </a:extLst>
          </p:cNvPr>
          <p:cNvSpPr>
            <a:spLocks noGrp="1"/>
          </p:cNvSpPr>
          <p:nvPr>
            <p:ph type="sldNum" sz="quarter" idx="12"/>
          </p:nvPr>
        </p:nvSpPr>
        <p:spPr/>
        <p:txBody>
          <a:bodyPr/>
          <a:lstStyle/>
          <a:p>
            <a:fld id="{16C8504D-E4B9-BC4C-91F1-C11D1D4D9095}" type="slidenum">
              <a:rPr lang="en-US" smtClean="0"/>
              <a:t>55</a:t>
            </a:fld>
            <a:endParaRPr lang="en-US"/>
          </a:p>
        </p:txBody>
      </p:sp>
      <p:sp>
        <p:nvSpPr>
          <p:cNvPr id="5" name="TextBox 4">
            <a:extLst>
              <a:ext uri="{FF2B5EF4-FFF2-40B4-BE49-F238E27FC236}">
                <a16:creationId xmlns:a16="http://schemas.microsoft.com/office/drawing/2014/main" id="{052C3697-7741-B4EF-B86D-39A69FF82C10}"/>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9945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B13F407-AC24-93C8-C49A-689EEB310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81" y="1280160"/>
            <a:ext cx="1143123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511E4A-9F75-5A33-0481-40477FB1DEF1}"/>
              </a:ext>
            </a:extLst>
          </p:cNvPr>
          <p:cNvSpPr>
            <a:spLocks noGrp="1"/>
          </p:cNvSpPr>
          <p:nvPr>
            <p:ph type="title"/>
          </p:nvPr>
        </p:nvSpPr>
        <p:spPr/>
        <p:txBody>
          <a:bodyPr/>
          <a:lstStyle/>
          <a:p>
            <a:r>
              <a:rPr lang="en-US" dirty="0"/>
              <a:t>Instance Translation</a:t>
            </a:r>
          </a:p>
        </p:txBody>
      </p:sp>
      <p:sp>
        <p:nvSpPr>
          <p:cNvPr id="4" name="Slide Number Placeholder 3">
            <a:extLst>
              <a:ext uri="{FF2B5EF4-FFF2-40B4-BE49-F238E27FC236}">
                <a16:creationId xmlns:a16="http://schemas.microsoft.com/office/drawing/2014/main" id="{96E5F76D-B876-CC87-4B5A-8649254075E0}"/>
              </a:ext>
            </a:extLst>
          </p:cNvPr>
          <p:cNvSpPr>
            <a:spLocks noGrp="1"/>
          </p:cNvSpPr>
          <p:nvPr>
            <p:ph type="sldNum" sz="quarter" idx="12"/>
          </p:nvPr>
        </p:nvSpPr>
        <p:spPr/>
        <p:txBody>
          <a:bodyPr/>
          <a:lstStyle/>
          <a:p>
            <a:fld id="{16C8504D-E4B9-BC4C-91F1-C11D1D4D9095}" type="slidenum">
              <a:rPr lang="en-US" smtClean="0"/>
              <a:t>56</a:t>
            </a:fld>
            <a:endParaRPr lang="en-US"/>
          </a:p>
        </p:txBody>
      </p:sp>
      <p:sp>
        <p:nvSpPr>
          <p:cNvPr id="7" name="TextBox 6">
            <a:extLst>
              <a:ext uri="{FF2B5EF4-FFF2-40B4-BE49-F238E27FC236}">
                <a16:creationId xmlns:a16="http://schemas.microsoft.com/office/drawing/2014/main" id="{7A4F541B-6506-03C6-458F-23F13057411A}"/>
              </a:ext>
            </a:extLst>
          </p:cNvPr>
          <p:cNvSpPr txBox="1"/>
          <p:nvPr/>
        </p:nvSpPr>
        <p:spPr>
          <a:xfrm>
            <a:off x="7315200" y="914400"/>
            <a:ext cx="3657600" cy="400110"/>
          </a:xfrm>
          <a:prstGeom prst="rect">
            <a:avLst/>
          </a:prstGeom>
          <a:noFill/>
        </p:spPr>
        <p:txBody>
          <a:bodyPr wrap="square" rtlCol="0">
            <a:spAutoFit/>
          </a:bodyPr>
          <a:lstStyle/>
          <a:p>
            <a:r>
              <a:rPr lang="en-US" sz="2000" dirty="0" err="1"/>
              <a:t>CycleGAN</a:t>
            </a:r>
            <a:r>
              <a:rPr lang="en-US" sz="2000" dirty="0"/>
              <a:t> by Zhu et al. ICCV '17</a:t>
            </a:r>
          </a:p>
        </p:txBody>
      </p:sp>
      <p:sp>
        <p:nvSpPr>
          <p:cNvPr id="3" name="TextBox 2">
            <a:extLst>
              <a:ext uri="{FF2B5EF4-FFF2-40B4-BE49-F238E27FC236}">
                <a16:creationId xmlns:a16="http://schemas.microsoft.com/office/drawing/2014/main" id="{0029C526-ADC5-E7E3-FD11-0090D458824C}"/>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505850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5E92-CDF3-6A2F-C8AC-FBC4CF4F4C3B}"/>
              </a:ext>
            </a:extLst>
          </p:cNvPr>
          <p:cNvSpPr>
            <a:spLocks noGrp="1"/>
          </p:cNvSpPr>
          <p:nvPr>
            <p:ph type="title"/>
          </p:nvPr>
        </p:nvSpPr>
        <p:spPr/>
        <p:txBody>
          <a:bodyPr/>
          <a:lstStyle/>
          <a:p>
            <a:r>
              <a:rPr lang="en-US" dirty="0"/>
              <a:t>Domain Adversarial Training</a:t>
            </a:r>
          </a:p>
        </p:txBody>
      </p:sp>
      <p:sp>
        <p:nvSpPr>
          <p:cNvPr id="3" name="Content Placeholder 2">
            <a:extLst>
              <a:ext uri="{FF2B5EF4-FFF2-40B4-BE49-F238E27FC236}">
                <a16:creationId xmlns:a16="http://schemas.microsoft.com/office/drawing/2014/main" id="{7D120916-57C5-AAC5-F1DB-92051A4B6C09}"/>
              </a:ext>
            </a:extLst>
          </p:cNvPr>
          <p:cNvSpPr>
            <a:spLocks noGrp="1"/>
          </p:cNvSpPr>
          <p:nvPr>
            <p:ph idx="1"/>
          </p:nvPr>
        </p:nvSpPr>
        <p:spPr/>
        <p:txBody>
          <a:bodyPr/>
          <a:lstStyle/>
          <a:p>
            <a:r>
              <a:rPr lang="en-US" dirty="0"/>
              <a:t>Proposed by </a:t>
            </a:r>
            <a:r>
              <a:rPr lang="en-US" dirty="0" err="1"/>
              <a:t>Ganin</a:t>
            </a:r>
            <a:r>
              <a:rPr lang="en-US" dirty="0"/>
              <a:t> et al. JMLR '17</a:t>
            </a:r>
          </a:p>
          <a:p>
            <a:endParaRPr lang="en-US" dirty="0"/>
          </a:p>
          <a:p>
            <a:r>
              <a:rPr lang="en-US" dirty="0"/>
              <a:t>Goal: Learn a </a:t>
            </a:r>
            <a:r>
              <a:rPr lang="en-US" b="1" dirty="0"/>
              <a:t>domain-invariant </a:t>
            </a:r>
            <a:r>
              <a:rPr lang="en-US" dirty="0"/>
              <a:t>model</a:t>
            </a:r>
          </a:p>
          <a:p>
            <a:pPr lvl="1"/>
            <a:r>
              <a:rPr lang="en-US" dirty="0"/>
              <a:t>Model produces features that do not change with domain shift</a:t>
            </a:r>
          </a:p>
          <a:p>
            <a:pPr lvl="1"/>
            <a:r>
              <a:rPr lang="en-US" dirty="0"/>
              <a:t>Only reflect contents about labels, but not domain characteristics</a:t>
            </a:r>
          </a:p>
        </p:txBody>
      </p:sp>
      <p:sp>
        <p:nvSpPr>
          <p:cNvPr id="4" name="Slide Number Placeholder 3">
            <a:extLst>
              <a:ext uri="{FF2B5EF4-FFF2-40B4-BE49-F238E27FC236}">
                <a16:creationId xmlns:a16="http://schemas.microsoft.com/office/drawing/2014/main" id="{CEE1F24B-17DA-D0C9-4EC2-E850ACEBB6F1}"/>
              </a:ext>
            </a:extLst>
          </p:cNvPr>
          <p:cNvSpPr>
            <a:spLocks noGrp="1"/>
          </p:cNvSpPr>
          <p:nvPr>
            <p:ph type="sldNum" sz="quarter" idx="12"/>
          </p:nvPr>
        </p:nvSpPr>
        <p:spPr/>
        <p:txBody>
          <a:bodyPr/>
          <a:lstStyle/>
          <a:p>
            <a:fld id="{16C8504D-E4B9-BC4C-91F1-C11D1D4D9095}" type="slidenum">
              <a:rPr lang="en-US" smtClean="0"/>
              <a:t>57</a:t>
            </a:fld>
            <a:endParaRPr lang="en-US"/>
          </a:p>
        </p:txBody>
      </p:sp>
      <p:sp>
        <p:nvSpPr>
          <p:cNvPr id="5" name="TextBox 4">
            <a:extLst>
              <a:ext uri="{FF2B5EF4-FFF2-40B4-BE49-F238E27FC236}">
                <a16:creationId xmlns:a16="http://schemas.microsoft.com/office/drawing/2014/main" id="{36D14B11-2501-C2B2-631B-EA6C1CF563CD}"/>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518639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8538-A5B1-AAE8-5215-2BDD567C5E02}"/>
              </a:ext>
            </a:extLst>
          </p:cNvPr>
          <p:cNvSpPr>
            <a:spLocks noGrp="1"/>
          </p:cNvSpPr>
          <p:nvPr>
            <p:ph type="title"/>
          </p:nvPr>
        </p:nvSpPr>
        <p:spPr/>
        <p:txBody>
          <a:bodyPr/>
          <a:lstStyle/>
          <a:p>
            <a:r>
              <a:rPr lang="en-US" dirty="0"/>
              <a:t>Domain Adversarial Training</a:t>
            </a:r>
          </a:p>
        </p:txBody>
      </p:sp>
      <p:sp>
        <p:nvSpPr>
          <p:cNvPr id="3" name="Content Placeholder 2">
            <a:extLst>
              <a:ext uri="{FF2B5EF4-FFF2-40B4-BE49-F238E27FC236}">
                <a16:creationId xmlns:a16="http://schemas.microsoft.com/office/drawing/2014/main" id="{3E77C3E2-8455-020F-51D4-2F37F3655AC0}"/>
              </a:ext>
            </a:extLst>
          </p:cNvPr>
          <p:cNvSpPr>
            <a:spLocks noGrp="1"/>
          </p:cNvSpPr>
          <p:nvPr>
            <p:ph idx="1"/>
          </p:nvPr>
        </p:nvSpPr>
        <p:spPr/>
        <p:txBody>
          <a:bodyPr>
            <a:normAutofit/>
          </a:bodyPr>
          <a:lstStyle/>
          <a:p>
            <a:r>
              <a:rPr lang="en-US" sz="2800" dirty="0"/>
              <a:t>Attach a domain classifier network and apply </a:t>
            </a:r>
            <a:r>
              <a:rPr lang="en-US" sz="2800" b="1" dirty="0"/>
              <a:t>adversarial</a:t>
            </a:r>
            <a:r>
              <a:rPr lang="en-US" sz="2800" dirty="0"/>
              <a:t> training</a:t>
            </a:r>
          </a:p>
          <a:p>
            <a:r>
              <a:rPr lang="en-US" sz="2800" dirty="0"/>
              <a:t>Aim of domain classifier: To distinguish source vs. target domains </a:t>
            </a:r>
          </a:p>
        </p:txBody>
      </p:sp>
      <p:sp>
        <p:nvSpPr>
          <p:cNvPr id="4" name="Slide Number Placeholder 3">
            <a:extLst>
              <a:ext uri="{FF2B5EF4-FFF2-40B4-BE49-F238E27FC236}">
                <a16:creationId xmlns:a16="http://schemas.microsoft.com/office/drawing/2014/main" id="{5FBA6CF8-2E97-33AE-6BE2-2D58A957AA96}"/>
              </a:ext>
            </a:extLst>
          </p:cNvPr>
          <p:cNvSpPr>
            <a:spLocks noGrp="1"/>
          </p:cNvSpPr>
          <p:nvPr>
            <p:ph type="sldNum" sz="quarter" idx="12"/>
          </p:nvPr>
        </p:nvSpPr>
        <p:spPr/>
        <p:txBody>
          <a:bodyPr/>
          <a:lstStyle/>
          <a:p>
            <a:fld id="{16C8504D-E4B9-BC4C-91F1-C11D1D4D9095}" type="slidenum">
              <a:rPr lang="en-US" smtClean="0"/>
              <a:t>58</a:t>
            </a:fld>
            <a:endParaRPr lang="en-US"/>
          </a:p>
        </p:txBody>
      </p:sp>
      <p:pic>
        <p:nvPicPr>
          <p:cNvPr id="5" name="Picture 4">
            <a:extLst>
              <a:ext uri="{FF2B5EF4-FFF2-40B4-BE49-F238E27FC236}">
                <a16:creationId xmlns:a16="http://schemas.microsoft.com/office/drawing/2014/main" id="{B5B5CF8F-5D97-05F9-0C23-3EB3DB39D232}"/>
              </a:ext>
            </a:extLst>
          </p:cNvPr>
          <p:cNvPicPr>
            <a:picLocks noChangeAspect="1"/>
          </p:cNvPicPr>
          <p:nvPr/>
        </p:nvPicPr>
        <p:blipFill>
          <a:blip r:embed="rId2"/>
          <a:stretch>
            <a:fillRect/>
          </a:stretch>
        </p:blipFill>
        <p:spPr>
          <a:xfrm>
            <a:off x="1524000" y="2743200"/>
            <a:ext cx="9144000" cy="3878035"/>
          </a:xfrm>
          <a:prstGeom prst="rect">
            <a:avLst/>
          </a:prstGeom>
        </p:spPr>
      </p:pic>
      <p:sp>
        <p:nvSpPr>
          <p:cNvPr id="6" name="Alternate Process 5">
            <a:extLst>
              <a:ext uri="{FF2B5EF4-FFF2-40B4-BE49-F238E27FC236}">
                <a16:creationId xmlns:a16="http://schemas.microsoft.com/office/drawing/2014/main" id="{FC01D512-5813-588D-6BEE-1B9D610B00F7}"/>
              </a:ext>
            </a:extLst>
          </p:cNvPr>
          <p:cNvSpPr/>
          <p:nvPr/>
        </p:nvSpPr>
        <p:spPr>
          <a:xfrm>
            <a:off x="6766560" y="4663440"/>
            <a:ext cx="3657600" cy="1830563"/>
          </a:xfrm>
          <a:custGeom>
            <a:avLst/>
            <a:gdLst>
              <a:gd name="connsiteX0" fmla="*/ 0 w 3657600"/>
              <a:gd name="connsiteY0" fmla="*/ 305094 h 1830563"/>
              <a:gd name="connsiteX1" fmla="*/ 305094 w 3657600"/>
              <a:gd name="connsiteY1" fmla="*/ 0 h 1830563"/>
              <a:gd name="connsiteX2" fmla="*/ 873944 w 3657600"/>
              <a:gd name="connsiteY2" fmla="*/ 0 h 1830563"/>
              <a:gd name="connsiteX3" fmla="*/ 1351372 w 3657600"/>
              <a:gd name="connsiteY3" fmla="*/ 0 h 1830563"/>
              <a:gd name="connsiteX4" fmla="*/ 1798326 w 3657600"/>
              <a:gd name="connsiteY4" fmla="*/ 0 h 1830563"/>
              <a:gd name="connsiteX5" fmla="*/ 2336702 w 3657600"/>
              <a:gd name="connsiteY5" fmla="*/ 0 h 1830563"/>
              <a:gd name="connsiteX6" fmla="*/ 2814130 w 3657600"/>
              <a:gd name="connsiteY6" fmla="*/ 0 h 1830563"/>
              <a:gd name="connsiteX7" fmla="*/ 3352506 w 3657600"/>
              <a:gd name="connsiteY7" fmla="*/ 0 h 1830563"/>
              <a:gd name="connsiteX8" fmla="*/ 3657600 w 3657600"/>
              <a:gd name="connsiteY8" fmla="*/ 305094 h 1830563"/>
              <a:gd name="connsiteX9" fmla="*/ 3657600 w 3657600"/>
              <a:gd name="connsiteY9" fmla="*/ 687478 h 1830563"/>
              <a:gd name="connsiteX10" fmla="*/ 3657600 w 3657600"/>
              <a:gd name="connsiteY10" fmla="*/ 1094270 h 1830563"/>
              <a:gd name="connsiteX11" fmla="*/ 3657600 w 3657600"/>
              <a:gd name="connsiteY11" fmla="*/ 1525469 h 1830563"/>
              <a:gd name="connsiteX12" fmla="*/ 3352506 w 3657600"/>
              <a:gd name="connsiteY12" fmla="*/ 1830563 h 1830563"/>
              <a:gd name="connsiteX13" fmla="*/ 2844604 w 3657600"/>
              <a:gd name="connsiteY13" fmla="*/ 1830563 h 1830563"/>
              <a:gd name="connsiteX14" fmla="*/ 2397650 w 3657600"/>
              <a:gd name="connsiteY14" fmla="*/ 1830563 h 1830563"/>
              <a:gd name="connsiteX15" fmla="*/ 1889748 w 3657600"/>
              <a:gd name="connsiteY15" fmla="*/ 1830563 h 1830563"/>
              <a:gd name="connsiteX16" fmla="*/ 1320898 w 3657600"/>
              <a:gd name="connsiteY16" fmla="*/ 1830563 h 1830563"/>
              <a:gd name="connsiteX17" fmla="*/ 812996 w 3657600"/>
              <a:gd name="connsiteY17" fmla="*/ 1830563 h 1830563"/>
              <a:gd name="connsiteX18" fmla="*/ 305094 w 3657600"/>
              <a:gd name="connsiteY18" fmla="*/ 1830563 h 1830563"/>
              <a:gd name="connsiteX19" fmla="*/ 0 w 3657600"/>
              <a:gd name="connsiteY19" fmla="*/ 1525469 h 1830563"/>
              <a:gd name="connsiteX20" fmla="*/ 0 w 3657600"/>
              <a:gd name="connsiteY20" fmla="*/ 1106474 h 1830563"/>
              <a:gd name="connsiteX21" fmla="*/ 0 w 3657600"/>
              <a:gd name="connsiteY21" fmla="*/ 724089 h 1830563"/>
              <a:gd name="connsiteX22" fmla="*/ 0 w 3657600"/>
              <a:gd name="connsiteY22" fmla="*/ 305094 h 183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57600" h="1830563" extrusionOk="0">
                <a:moveTo>
                  <a:pt x="0" y="305094"/>
                </a:moveTo>
                <a:cubicBezTo>
                  <a:pt x="-7018" y="132266"/>
                  <a:pt x="125836" y="4038"/>
                  <a:pt x="305094" y="0"/>
                </a:cubicBezTo>
                <a:cubicBezTo>
                  <a:pt x="485810" y="-9899"/>
                  <a:pt x="724200" y="32915"/>
                  <a:pt x="873944" y="0"/>
                </a:cubicBezTo>
                <a:cubicBezTo>
                  <a:pt x="1023688" y="-32915"/>
                  <a:pt x="1249840" y="3959"/>
                  <a:pt x="1351372" y="0"/>
                </a:cubicBezTo>
                <a:cubicBezTo>
                  <a:pt x="1452904" y="-3959"/>
                  <a:pt x="1671773" y="21252"/>
                  <a:pt x="1798326" y="0"/>
                </a:cubicBezTo>
                <a:cubicBezTo>
                  <a:pt x="1924879" y="-21252"/>
                  <a:pt x="2166077" y="13160"/>
                  <a:pt x="2336702" y="0"/>
                </a:cubicBezTo>
                <a:cubicBezTo>
                  <a:pt x="2507327" y="-13160"/>
                  <a:pt x="2664900" y="4922"/>
                  <a:pt x="2814130" y="0"/>
                </a:cubicBezTo>
                <a:cubicBezTo>
                  <a:pt x="2963360" y="-4922"/>
                  <a:pt x="3218522" y="11987"/>
                  <a:pt x="3352506" y="0"/>
                </a:cubicBezTo>
                <a:cubicBezTo>
                  <a:pt x="3519282" y="-16434"/>
                  <a:pt x="3648479" y="149271"/>
                  <a:pt x="3657600" y="305094"/>
                </a:cubicBezTo>
                <a:cubicBezTo>
                  <a:pt x="3699964" y="406015"/>
                  <a:pt x="3624575" y="595391"/>
                  <a:pt x="3657600" y="687478"/>
                </a:cubicBezTo>
                <a:cubicBezTo>
                  <a:pt x="3690625" y="779565"/>
                  <a:pt x="3609857" y="983682"/>
                  <a:pt x="3657600" y="1094270"/>
                </a:cubicBezTo>
                <a:cubicBezTo>
                  <a:pt x="3705343" y="1204858"/>
                  <a:pt x="3619911" y="1366254"/>
                  <a:pt x="3657600" y="1525469"/>
                </a:cubicBezTo>
                <a:cubicBezTo>
                  <a:pt x="3676993" y="1674805"/>
                  <a:pt x="3529968" y="1824784"/>
                  <a:pt x="3352506" y="1830563"/>
                </a:cubicBezTo>
                <a:cubicBezTo>
                  <a:pt x="3166475" y="1835732"/>
                  <a:pt x="2968326" y="1786101"/>
                  <a:pt x="2844604" y="1830563"/>
                </a:cubicBezTo>
                <a:cubicBezTo>
                  <a:pt x="2720882" y="1875025"/>
                  <a:pt x="2549643" y="1798406"/>
                  <a:pt x="2397650" y="1830563"/>
                </a:cubicBezTo>
                <a:cubicBezTo>
                  <a:pt x="2245657" y="1862720"/>
                  <a:pt x="2058993" y="1794934"/>
                  <a:pt x="1889748" y="1830563"/>
                </a:cubicBezTo>
                <a:cubicBezTo>
                  <a:pt x="1720503" y="1866192"/>
                  <a:pt x="1535399" y="1817403"/>
                  <a:pt x="1320898" y="1830563"/>
                </a:cubicBezTo>
                <a:cubicBezTo>
                  <a:pt x="1106397" y="1843723"/>
                  <a:pt x="1012848" y="1819868"/>
                  <a:pt x="812996" y="1830563"/>
                </a:cubicBezTo>
                <a:cubicBezTo>
                  <a:pt x="613144" y="1841258"/>
                  <a:pt x="523761" y="1823860"/>
                  <a:pt x="305094" y="1830563"/>
                </a:cubicBezTo>
                <a:cubicBezTo>
                  <a:pt x="131794" y="1830761"/>
                  <a:pt x="15010" y="1666911"/>
                  <a:pt x="0" y="1525469"/>
                </a:cubicBezTo>
                <a:cubicBezTo>
                  <a:pt x="-4896" y="1329409"/>
                  <a:pt x="24614" y="1297963"/>
                  <a:pt x="0" y="1106474"/>
                </a:cubicBezTo>
                <a:cubicBezTo>
                  <a:pt x="-24614" y="914986"/>
                  <a:pt x="34991" y="892347"/>
                  <a:pt x="0" y="724089"/>
                </a:cubicBezTo>
                <a:cubicBezTo>
                  <a:pt x="-34991" y="555831"/>
                  <a:pt x="35116" y="447696"/>
                  <a:pt x="0" y="305094"/>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E17318-5108-E70A-8B5D-55F194AD3130}"/>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1514116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8538-A5B1-AAE8-5215-2BDD567C5E02}"/>
              </a:ext>
            </a:extLst>
          </p:cNvPr>
          <p:cNvSpPr>
            <a:spLocks noGrp="1"/>
          </p:cNvSpPr>
          <p:nvPr>
            <p:ph type="title"/>
          </p:nvPr>
        </p:nvSpPr>
        <p:spPr/>
        <p:txBody>
          <a:bodyPr/>
          <a:lstStyle/>
          <a:p>
            <a:r>
              <a:rPr lang="en-US" dirty="0"/>
              <a:t>Domain Adversarial Training</a:t>
            </a:r>
          </a:p>
        </p:txBody>
      </p:sp>
      <p:sp>
        <p:nvSpPr>
          <p:cNvPr id="3" name="Content Placeholder 2">
            <a:extLst>
              <a:ext uri="{FF2B5EF4-FFF2-40B4-BE49-F238E27FC236}">
                <a16:creationId xmlns:a16="http://schemas.microsoft.com/office/drawing/2014/main" id="{3E77C3E2-8455-020F-51D4-2F37F3655AC0}"/>
              </a:ext>
            </a:extLst>
          </p:cNvPr>
          <p:cNvSpPr>
            <a:spLocks noGrp="1"/>
          </p:cNvSpPr>
          <p:nvPr>
            <p:ph idx="1"/>
          </p:nvPr>
        </p:nvSpPr>
        <p:spPr/>
        <p:txBody>
          <a:bodyPr/>
          <a:lstStyle/>
          <a:p>
            <a:r>
              <a:rPr lang="en-US" dirty="0"/>
              <a:t>Aim of main network: 1) Correctly predict label of source-domain data;</a:t>
            </a:r>
          </a:p>
        </p:txBody>
      </p:sp>
      <p:sp>
        <p:nvSpPr>
          <p:cNvPr id="4" name="Slide Number Placeholder 3">
            <a:extLst>
              <a:ext uri="{FF2B5EF4-FFF2-40B4-BE49-F238E27FC236}">
                <a16:creationId xmlns:a16="http://schemas.microsoft.com/office/drawing/2014/main" id="{5FBA6CF8-2E97-33AE-6BE2-2D58A957AA96}"/>
              </a:ext>
            </a:extLst>
          </p:cNvPr>
          <p:cNvSpPr>
            <a:spLocks noGrp="1"/>
          </p:cNvSpPr>
          <p:nvPr>
            <p:ph type="sldNum" sz="quarter" idx="12"/>
          </p:nvPr>
        </p:nvSpPr>
        <p:spPr/>
        <p:txBody>
          <a:bodyPr/>
          <a:lstStyle/>
          <a:p>
            <a:fld id="{16C8504D-E4B9-BC4C-91F1-C11D1D4D9095}" type="slidenum">
              <a:rPr lang="en-US" smtClean="0"/>
              <a:t>59</a:t>
            </a:fld>
            <a:endParaRPr lang="en-US"/>
          </a:p>
        </p:txBody>
      </p:sp>
      <p:pic>
        <p:nvPicPr>
          <p:cNvPr id="5" name="Picture 4">
            <a:extLst>
              <a:ext uri="{FF2B5EF4-FFF2-40B4-BE49-F238E27FC236}">
                <a16:creationId xmlns:a16="http://schemas.microsoft.com/office/drawing/2014/main" id="{B5B5CF8F-5D97-05F9-0C23-3EB3DB39D232}"/>
              </a:ext>
            </a:extLst>
          </p:cNvPr>
          <p:cNvPicPr>
            <a:picLocks noChangeAspect="1"/>
          </p:cNvPicPr>
          <p:nvPr/>
        </p:nvPicPr>
        <p:blipFill>
          <a:blip r:embed="rId2"/>
          <a:stretch>
            <a:fillRect/>
          </a:stretch>
        </p:blipFill>
        <p:spPr>
          <a:xfrm>
            <a:off x="1524000" y="2743200"/>
            <a:ext cx="9144000" cy="3878035"/>
          </a:xfrm>
          <a:prstGeom prst="rect">
            <a:avLst/>
          </a:prstGeom>
        </p:spPr>
      </p:pic>
      <p:sp>
        <p:nvSpPr>
          <p:cNvPr id="6" name="Alternate Process 5">
            <a:extLst>
              <a:ext uri="{FF2B5EF4-FFF2-40B4-BE49-F238E27FC236}">
                <a16:creationId xmlns:a16="http://schemas.microsoft.com/office/drawing/2014/main" id="{FC01D512-5813-588D-6BEE-1B9D610B00F7}"/>
              </a:ext>
            </a:extLst>
          </p:cNvPr>
          <p:cNvSpPr/>
          <p:nvPr/>
        </p:nvSpPr>
        <p:spPr>
          <a:xfrm>
            <a:off x="1920240" y="2834639"/>
            <a:ext cx="8321040" cy="1828800"/>
          </a:xfrm>
          <a:custGeom>
            <a:avLst/>
            <a:gdLst>
              <a:gd name="connsiteX0" fmla="*/ 0 w 8321040"/>
              <a:gd name="connsiteY0" fmla="*/ 304800 h 1828800"/>
              <a:gd name="connsiteX1" fmla="*/ 304800 w 8321040"/>
              <a:gd name="connsiteY1" fmla="*/ 0 h 1828800"/>
              <a:gd name="connsiteX2" fmla="*/ 1052216 w 8321040"/>
              <a:gd name="connsiteY2" fmla="*/ 0 h 1828800"/>
              <a:gd name="connsiteX3" fmla="*/ 1568290 w 8321040"/>
              <a:gd name="connsiteY3" fmla="*/ 0 h 1828800"/>
              <a:gd name="connsiteX4" fmla="*/ 2007249 w 8321040"/>
              <a:gd name="connsiteY4" fmla="*/ 0 h 1828800"/>
              <a:gd name="connsiteX5" fmla="*/ 2677551 w 8321040"/>
              <a:gd name="connsiteY5" fmla="*/ 0 h 1828800"/>
              <a:gd name="connsiteX6" fmla="*/ 3193624 w 8321040"/>
              <a:gd name="connsiteY6" fmla="*/ 0 h 1828800"/>
              <a:gd name="connsiteX7" fmla="*/ 3941041 w 8321040"/>
              <a:gd name="connsiteY7" fmla="*/ 0 h 1828800"/>
              <a:gd name="connsiteX8" fmla="*/ 4379999 w 8321040"/>
              <a:gd name="connsiteY8" fmla="*/ 0 h 1828800"/>
              <a:gd name="connsiteX9" fmla="*/ 5127416 w 8321040"/>
              <a:gd name="connsiteY9" fmla="*/ 0 h 1828800"/>
              <a:gd name="connsiteX10" fmla="*/ 5489260 w 8321040"/>
              <a:gd name="connsiteY10" fmla="*/ 0 h 1828800"/>
              <a:gd name="connsiteX11" fmla="*/ 6082448 w 8321040"/>
              <a:gd name="connsiteY11" fmla="*/ 0 h 1828800"/>
              <a:gd name="connsiteX12" fmla="*/ 6675636 w 8321040"/>
              <a:gd name="connsiteY12" fmla="*/ 0 h 1828800"/>
              <a:gd name="connsiteX13" fmla="*/ 7191709 w 8321040"/>
              <a:gd name="connsiteY13" fmla="*/ 0 h 1828800"/>
              <a:gd name="connsiteX14" fmla="*/ 8016240 w 8321040"/>
              <a:gd name="connsiteY14" fmla="*/ 0 h 1828800"/>
              <a:gd name="connsiteX15" fmla="*/ 8321040 w 8321040"/>
              <a:gd name="connsiteY15" fmla="*/ 304800 h 1828800"/>
              <a:gd name="connsiteX16" fmla="*/ 8321040 w 8321040"/>
              <a:gd name="connsiteY16" fmla="*/ 711200 h 1828800"/>
              <a:gd name="connsiteX17" fmla="*/ 8321040 w 8321040"/>
              <a:gd name="connsiteY17" fmla="*/ 1141984 h 1828800"/>
              <a:gd name="connsiteX18" fmla="*/ 8321040 w 8321040"/>
              <a:gd name="connsiteY18" fmla="*/ 1524000 h 1828800"/>
              <a:gd name="connsiteX19" fmla="*/ 8016240 w 8321040"/>
              <a:gd name="connsiteY19" fmla="*/ 1828800 h 1828800"/>
              <a:gd name="connsiteX20" fmla="*/ 7577281 w 8321040"/>
              <a:gd name="connsiteY20" fmla="*/ 1828800 h 1828800"/>
              <a:gd name="connsiteX21" fmla="*/ 6984093 w 8321040"/>
              <a:gd name="connsiteY21" fmla="*/ 1828800 h 1828800"/>
              <a:gd name="connsiteX22" fmla="*/ 6545135 w 8321040"/>
              <a:gd name="connsiteY22" fmla="*/ 1828800 h 1828800"/>
              <a:gd name="connsiteX23" fmla="*/ 5951947 w 8321040"/>
              <a:gd name="connsiteY23" fmla="*/ 1828800 h 1828800"/>
              <a:gd name="connsiteX24" fmla="*/ 5590102 w 8321040"/>
              <a:gd name="connsiteY24" fmla="*/ 1828800 h 1828800"/>
              <a:gd name="connsiteX25" fmla="*/ 5228258 w 8321040"/>
              <a:gd name="connsiteY25" fmla="*/ 1828800 h 1828800"/>
              <a:gd name="connsiteX26" fmla="*/ 4635070 w 8321040"/>
              <a:gd name="connsiteY26" fmla="*/ 1828800 h 1828800"/>
              <a:gd name="connsiteX27" fmla="*/ 4196111 w 8321040"/>
              <a:gd name="connsiteY27" fmla="*/ 1828800 h 1828800"/>
              <a:gd name="connsiteX28" fmla="*/ 3525809 w 8321040"/>
              <a:gd name="connsiteY28" fmla="*/ 1828800 h 1828800"/>
              <a:gd name="connsiteX29" fmla="*/ 3086850 w 8321040"/>
              <a:gd name="connsiteY29" fmla="*/ 1828800 h 1828800"/>
              <a:gd name="connsiteX30" fmla="*/ 2416548 w 8321040"/>
              <a:gd name="connsiteY30" fmla="*/ 1828800 h 1828800"/>
              <a:gd name="connsiteX31" fmla="*/ 2054704 w 8321040"/>
              <a:gd name="connsiteY31" fmla="*/ 1828800 h 1828800"/>
              <a:gd name="connsiteX32" fmla="*/ 1384402 w 8321040"/>
              <a:gd name="connsiteY32" fmla="*/ 1828800 h 1828800"/>
              <a:gd name="connsiteX33" fmla="*/ 945443 w 8321040"/>
              <a:gd name="connsiteY33" fmla="*/ 1828800 h 1828800"/>
              <a:gd name="connsiteX34" fmla="*/ 304800 w 8321040"/>
              <a:gd name="connsiteY34" fmla="*/ 1828800 h 1828800"/>
              <a:gd name="connsiteX35" fmla="*/ 0 w 8321040"/>
              <a:gd name="connsiteY35" fmla="*/ 1524000 h 1828800"/>
              <a:gd name="connsiteX36" fmla="*/ 0 w 8321040"/>
              <a:gd name="connsiteY36" fmla="*/ 1141984 h 1828800"/>
              <a:gd name="connsiteX37" fmla="*/ 0 w 8321040"/>
              <a:gd name="connsiteY37" fmla="*/ 772160 h 1828800"/>
              <a:gd name="connsiteX38" fmla="*/ 0 w 8321040"/>
              <a:gd name="connsiteY38" fmla="*/ 304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21040" h="1828800" extrusionOk="0">
                <a:moveTo>
                  <a:pt x="0" y="304800"/>
                </a:moveTo>
                <a:cubicBezTo>
                  <a:pt x="-3162" y="134514"/>
                  <a:pt x="105514" y="11616"/>
                  <a:pt x="304800" y="0"/>
                </a:cubicBezTo>
                <a:cubicBezTo>
                  <a:pt x="532852" y="-80012"/>
                  <a:pt x="777189" y="40327"/>
                  <a:pt x="1052216" y="0"/>
                </a:cubicBezTo>
                <a:cubicBezTo>
                  <a:pt x="1327243" y="-40327"/>
                  <a:pt x="1462368" y="39329"/>
                  <a:pt x="1568290" y="0"/>
                </a:cubicBezTo>
                <a:cubicBezTo>
                  <a:pt x="1674212" y="-39329"/>
                  <a:pt x="1810798" y="33432"/>
                  <a:pt x="2007249" y="0"/>
                </a:cubicBezTo>
                <a:cubicBezTo>
                  <a:pt x="2203700" y="-33432"/>
                  <a:pt x="2373197" y="33207"/>
                  <a:pt x="2677551" y="0"/>
                </a:cubicBezTo>
                <a:cubicBezTo>
                  <a:pt x="2981905" y="-33207"/>
                  <a:pt x="2944562" y="23875"/>
                  <a:pt x="3193624" y="0"/>
                </a:cubicBezTo>
                <a:cubicBezTo>
                  <a:pt x="3442686" y="-23875"/>
                  <a:pt x="3570699" y="60592"/>
                  <a:pt x="3941041" y="0"/>
                </a:cubicBezTo>
                <a:cubicBezTo>
                  <a:pt x="4311383" y="-60592"/>
                  <a:pt x="4170934" y="19588"/>
                  <a:pt x="4379999" y="0"/>
                </a:cubicBezTo>
                <a:cubicBezTo>
                  <a:pt x="4589064" y="-19588"/>
                  <a:pt x="4937907" y="1092"/>
                  <a:pt x="5127416" y="0"/>
                </a:cubicBezTo>
                <a:cubicBezTo>
                  <a:pt x="5316925" y="-1092"/>
                  <a:pt x="5329195" y="10566"/>
                  <a:pt x="5489260" y="0"/>
                </a:cubicBezTo>
                <a:cubicBezTo>
                  <a:pt x="5649325" y="-10566"/>
                  <a:pt x="5929893" y="58819"/>
                  <a:pt x="6082448" y="0"/>
                </a:cubicBezTo>
                <a:cubicBezTo>
                  <a:pt x="6235003" y="-58819"/>
                  <a:pt x="6468910" y="18323"/>
                  <a:pt x="6675636" y="0"/>
                </a:cubicBezTo>
                <a:cubicBezTo>
                  <a:pt x="6882362" y="-18323"/>
                  <a:pt x="6951942" y="10285"/>
                  <a:pt x="7191709" y="0"/>
                </a:cubicBezTo>
                <a:cubicBezTo>
                  <a:pt x="7431476" y="-10285"/>
                  <a:pt x="7792447" y="54796"/>
                  <a:pt x="8016240" y="0"/>
                </a:cubicBezTo>
                <a:cubicBezTo>
                  <a:pt x="8188081" y="-4351"/>
                  <a:pt x="8292095" y="125275"/>
                  <a:pt x="8321040" y="304800"/>
                </a:cubicBezTo>
                <a:cubicBezTo>
                  <a:pt x="8356017" y="430692"/>
                  <a:pt x="8317629" y="572812"/>
                  <a:pt x="8321040" y="711200"/>
                </a:cubicBezTo>
                <a:cubicBezTo>
                  <a:pt x="8324451" y="849588"/>
                  <a:pt x="8278033" y="964081"/>
                  <a:pt x="8321040" y="1141984"/>
                </a:cubicBezTo>
                <a:cubicBezTo>
                  <a:pt x="8364047" y="1319887"/>
                  <a:pt x="8284953" y="1415998"/>
                  <a:pt x="8321040" y="1524000"/>
                </a:cubicBezTo>
                <a:cubicBezTo>
                  <a:pt x="8312886" y="1706915"/>
                  <a:pt x="8218083" y="1853699"/>
                  <a:pt x="8016240" y="1828800"/>
                </a:cubicBezTo>
                <a:cubicBezTo>
                  <a:pt x="7860700" y="1875858"/>
                  <a:pt x="7774056" y="1816685"/>
                  <a:pt x="7577281" y="1828800"/>
                </a:cubicBezTo>
                <a:cubicBezTo>
                  <a:pt x="7380506" y="1840915"/>
                  <a:pt x="7139455" y="1817762"/>
                  <a:pt x="6984093" y="1828800"/>
                </a:cubicBezTo>
                <a:cubicBezTo>
                  <a:pt x="6828731" y="1839838"/>
                  <a:pt x="6648749" y="1807774"/>
                  <a:pt x="6545135" y="1828800"/>
                </a:cubicBezTo>
                <a:cubicBezTo>
                  <a:pt x="6441521" y="1849826"/>
                  <a:pt x="6076430" y="1770487"/>
                  <a:pt x="5951947" y="1828800"/>
                </a:cubicBezTo>
                <a:cubicBezTo>
                  <a:pt x="5827464" y="1887113"/>
                  <a:pt x="5754106" y="1788073"/>
                  <a:pt x="5590102" y="1828800"/>
                </a:cubicBezTo>
                <a:cubicBezTo>
                  <a:pt x="5426099" y="1869527"/>
                  <a:pt x="5304989" y="1818313"/>
                  <a:pt x="5228258" y="1828800"/>
                </a:cubicBezTo>
                <a:cubicBezTo>
                  <a:pt x="5151527" y="1839287"/>
                  <a:pt x="4797863" y="1794434"/>
                  <a:pt x="4635070" y="1828800"/>
                </a:cubicBezTo>
                <a:cubicBezTo>
                  <a:pt x="4472277" y="1863166"/>
                  <a:pt x="4315608" y="1794894"/>
                  <a:pt x="4196111" y="1828800"/>
                </a:cubicBezTo>
                <a:cubicBezTo>
                  <a:pt x="4076614" y="1862706"/>
                  <a:pt x="3695713" y="1799219"/>
                  <a:pt x="3525809" y="1828800"/>
                </a:cubicBezTo>
                <a:cubicBezTo>
                  <a:pt x="3355905" y="1858381"/>
                  <a:pt x="3205496" y="1782826"/>
                  <a:pt x="3086850" y="1828800"/>
                </a:cubicBezTo>
                <a:cubicBezTo>
                  <a:pt x="2968204" y="1874774"/>
                  <a:pt x="2692772" y="1759695"/>
                  <a:pt x="2416548" y="1828800"/>
                </a:cubicBezTo>
                <a:cubicBezTo>
                  <a:pt x="2140324" y="1897905"/>
                  <a:pt x="2189515" y="1823417"/>
                  <a:pt x="2054704" y="1828800"/>
                </a:cubicBezTo>
                <a:cubicBezTo>
                  <a:pt x="1919893" y="1834183"/>
                  <a:pt x="1582993" y="1773593"/>
                  <a:pt x="1384402" y="1828800"/>
                </a:cubicBezTo>
                <a:cubicBezTo>
                  <a:pt x="1185811" y="1884007"/>
                  <a:pt x="1045819" y="1795107"/>
                  <a:pt x="945443" y="1828800"/>
                </a:cubicBezTo>
                <a:cubicBezTo>
                  <a:pt x="845067" y="1862493"/>
                  <a:pt x="580853" y="1827985"/>
                  <a:pt x="304800" y="1828800"/>
                </a:cubicBezTo>
                <a:cubicBezTo>
                  <a:pt x="140688" y="1810365"/>
                  <a:pt x="-10970" y="1691982"/>
                  <a:pt x="0" y="1524000"/>
                </a:cubicBezTo>
                <a:cubicBezTo>
                  <a:pt x="-2014" y="1360032"/>
                  <a:pt x="8280" y="1234172"/>
                  <a:pt x="0" y="1141984"/>
                </a:cubicBezTo>
                <a:cubicBezTo>
                  <a:pt x="-8280" y="1049796"/>
                  <a:pt x="10148" y="939605"/>
                  <a:pt x="0" y="772160"/>
                </a:cubicBezTo>
                <a:cubicBezTo>
                  <a:pt x="-10148" y="604715"/>
                  <a:pt x="23682" y="476657"/>
                  <a:pt x="0" y="304800"/>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845491-FDDE-5DE3-CAA8-04C78C39E8B2}"/>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23652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D1360-D5E2-024B-2199-09F56AEC74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CA59DA-EFDB-98D1-00FA-0A1D431E0ADF}"/>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62E1175A-FF3D-C058-4405-27A8E500CA31}"/>
              </a:ext>
            </a:extLst>
          </p:cNvPr>
          <p:cNvPicPr>
            <a:picLocks noChangeAspect="1"/>
          </p:cNvPicPr>
          <p:nvPr/>
        </p:nvPicPr>
        <p:blipFill>
          <a:blip r:embed="rId2"/>
          <a:stretch>
            <a:fillRect/>
          </a:stretch>
        </p:blipFill>
        <p:spPr>
          <a:xfrm>
            <a:off x="6096000" y="1842599"/>
            <a:ext cx="5831500" cy="2886717"/>
          </a:xfrm>
          <a:prstGeom prst="rect">
            <a:avLst/>
          </a:prstGeom>
        </p:spPr>
      </p:pic>
      <p:pic>
        <p:nvPicPr>
          <p:cNvPr id="9" name="Picture 8">
            <a:extLst>
              <a:ext uri="{FF2B5EF4-FFF2-40B4-BE49-F238E27FC236}">
                <a16:creationId xmlns:a16="http://schemas.microsoft.com/office/drawing/2014/main" id="{BA55793F-E757-A359-4DF5-D097E4BF3FD2}"/>
              </a:ext>
            </a:extLst>
          </p:cNvPr>
          <p:cNvPicPr>
            <a:picLocks noChangeAspect="1"/>
          </p:cNvPicPr>
          <p:nvPr/>
        </p:nvPicPr>
        <p:blipFill>
          <a:blip r:embed="rId3"/>
          <a:stretch>
            <a:fillRect/>
          </a:stretch>
        </p:blipFill>
        <p:spPr>
          <a:xfrm>
            <a:off x="293480" y="1941510"/>
            <a:ext cx="5775481" cy="2792722"/>
          </a:xfrm>
          <a:prstGeom prst="rect">
            <a:avLst/>
          </a:prstGeom>
        </p:spPr>
      </p:pic>
      <p:sp>
        <p:nvSpPr>
          <p:cNvPr id="10" name="TextBox 9">
            <a:extLst>
              <a:ext uri="{FF2B5EF4-FFF2-40B4-BE49-F238E27FC236}">
                <a16:creationId xmlns:a16="http://schemas.microsoft.com/office/drawing/2014/main" id="{A4491597-A2AC-A2DE-B966-F6D640B28291}"/>
              </a:ext>
            </a:extLst>
          </p:cNvPr>
          <p:cNvSpPr txBox="1"/>
          <p:nvPr/>
        </p:nvSpPr>
        <p:spPr>
          <a:xfrm>
            <a:off x="609600" y="5060865"/>
            <a:ext cx="4155946" cy="369332"/>
          </a:xfrm>
          <a:prstGeom prst="rect">
            <a:avLst/>
          </a:prstGeom>
          <a:noFill/>
        </p:spPr>
        <p:txBody>
          <a:bodyPr wrap="none" rtlCol="0">
            <a:spAutoFit/>
          </a:bodyPr>
          <a:lstStyle/>
          <a:p>
            <a:r>
              <a:rPr lang="en-US" b="1" dirty="0"/>
              <a:t>(c) </a:t>
            </a:r>
            <a:r>
              <a:rPr lang="en-US" dirty="0"/>
              <a:t>The trees are independently trained</a:t>
            </a:r>
          </a:p>
        </p:txBody>
      </p:sp>
      <p:sp>
        <p:nvSpPr>
          <p:cNvPr id="11" name="TextBox 10">
            <a:extLst>
              <a:ext uri="{FF2B5EF4-FFF2-40B4-BE49-F238E27FC236}">
                <a16:creationId xmlns:a16="http://schemas.microsoft.com/office/drawing/2014/main" id="{8D4C585C-4BEB-96B4-0CE5-D7E113DD1034}"/>
              </a:ext>
            </a:extLst>
          </p:cNvPr>
          <p:cNvSpPr txBox="1"/>
          <p:nvPr/>
        </p:nvSpPr>
        <p:spPr>
          <a:xfrm>
            <a:off x="6324600" y="5060865"/>
            <a:ext cx="4429482" cy="369332"/>
          </a:xfrm>
          <a:prstGeom prst="rect">
            <a:avLst/>
          </a:prstGeom>
          <a:noFill/>
        </p:spPr>
        <p:txBody>
          <a:bodyPr wrap="none" rtlCol="0">
            <a:spAutoFit/>
          </a:bodyPr>
          <a:lstStyle/>
          <a:p>
            <a:r>
              <a:rPr lang="en-US" b="1" dirty="0"/>
              <a:t>(a) </a:t>
            </a:r>
            <a:r>
              <a:rPr lang="en-US" dirty="0"/>
              <a:t>All features are used to train each tree</a:t>
            </a:r>
          </a:p>
        </p:txBody>
      </p:sp>
    </p:spTree>
    <p:extLst>
      <p:ext uri="{BB962C8B-B14F-4D97-AF65-F5344CB8AC3E}">
        <p14:creationId xmlns:p14="http://schemas.microsoft.com/office/powerpoint/2010/main" val="193606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8538-A5B1-AAE8-5215-2BDD567C5E02}"/>
              </a:ext>
            </a:extLst>
          </p:cNvPr>
          <p:cNvSpPr>
            <a:spLocks noGrp="1"/>
          </p:cNvSpPr>
          <p:nvPr>
            <p:ph type="title"/>
          </p:nvPr>
        </p:nvSpPr>
        <p:spPr/>
        <p:txBody>
          <a:bodyPr/>
          <a:lstStyle/>
          <a:p>
            <a:r>
              <a:rPr lang="en-US" dirty="0"/>
              <a:t>Domain Adversarial Training</a:t>
            </a:r>
          </a:p>
        </p:txBody>
      </p:sp>
      <p:sp>
        <p:nvSpPr>
          <p:cNvPr id="3" name="Content Placeholder 2">
            <a:extLst>
              <a:ext uri="{FF2B5EF4-FFF2-40B4-BE49-F238E27FC236}">
                <a16:creationId xmlns:a16="http://schemas.microsoft.com/office/drawing/2014/main" id="{3E77C3E2-8455-020F-51D4-2F37F3655AC0}"/>
              </a:ext>
            </a:extLst>
          </p:cNvPr>
          <p:cNvSpPr>
            <a:spLocks noGrp="1"/>
          </p:cNvSpPr>
          <p:nvPr>
            <p:ph idx="1"/>
          </p:nvPr>
        </p:nvSpPr>
        <p:spPr/>
        <p:txBody>
          <a:bodyPr/>
          <a:lstStyle/>
          <a:p>
            <a:r>
              <a:rPr lang="en-US" dirty="0"/>
              <a:t>Aim of main network: 1) Correctly predict label of source-domain data; 2) Using features that cannot distinguish between source and target domains</a:t>
            </a:r>
          </a:p>
        </p:txBody>
      </p:sp>
      <p:sp>
        <p:nvSpPr>
          <p:cNvPr id="4" name="Slide Number Placeholder 3">
            <a:extLst>
              <a:ext uri="{FF2B5EF4-FFF2-40B4-BE49-F238E27FC236}">
                <a16:creationId xmlns:a16="http://schemas.microsoft.com/office/drawing/2014/main" id="{5FBA6CF8-2E97-33AE-6BE2-2D58A957AA96}"/>
              </a:ext>
            </a:extLst>
          </p:cNvPr>
          <p:cNvSpPr>
            <a:spLocks noGrp="1"/>
          </p:cNvSpPr>
          <p:nvPr>
            <p:ph type="sldNum" sz="quarter" idx="12"/>
          </p:nvPr>
        </p:nvSpPr>
        <p:spPr/>
        <p:txBody>
          <a:bodyPr/>
          <a:lstStyle/>
          <a:p>
            <a:fld id="{16C8504D-E4B9-BC4C-91F1-C11D1D4D9095}" type="slidenum">
              <a:rPr lang="en-US" smtClean="0"/>
              <a:t>60</a:t>
            </a:fld>
            <a:endParaRPr lang="en-US"/>
          </a:p>
        </p:txBody>
      </p:sp>
      <p:pic>
        <p:nvPicPr>
          <p:cNvPr id="5" name="Picture 4">
            <a:extLst>
              <a:ext uri="{FF2B5EF4-FFF2-40B4-BE49-F238E27FC236}">
                <a16:creationId xmlns:a16="http://schemas.microsoft.com/office/drawing/2014/main" id="{B5B5CF8F-5D97-05F9-0C23-3EB3DB39D232}"/>
              </a:ext>
            </a:extLst>
          </p:cNvPr>
          <p:cNvPicPr>
            <a:picLocks noChangeAspect="1"/>
          </p:cNvPicPr>
          <p:nvPr/>
        </p:nvPicPr>
        <p:blipFill>
          <a:blip r:embed="rId2"/>
          <a:stretch>
            <a:fillRect/>
          </a:stretch>
        </p:blipFill>
        <p:spPr>
          <a:xfrm>
            <a:off x="1524000" y="2743200"/>
            <a:ext cx="9144000" cy="3878035"/>
          </a:xfrm>
          <a:prstGeom prst="rect">
            <a:avLst/>
          </a:prstGeom>
        </p:spPr>
      </p:pic>
      <p:sp>
        <p:nvSpPr>
          <p:cNvPr id="6" name="Alternate Process 5">
            <a:extLst>
              <a:ext uri="{FF2B5EF4-FFF2-40B4-BE49-F238E27FC236}">
                <a16:creationId xmlns:a16="http://schemas.microsoft.com/office/drawing/2014/main" id="{FC01D512-5813-588D-6BEE-1B9D610B00F7}"/>
              </a:ext>
            </a:extLst>
          </p:cNvPr>
          <p:cNvSpPr/>
          <p:nvPr/>
        </p:nvSpPr>
        <p:spPr>
          <a:xfrm rot="600000">
            <a:off x="1837434" y="3376036"/>
            <a:ext cx="8595360" cy="2834640"/>
          </a:xfrm>
          <a:custGeom>
            <a:avLst/>
            <a:gdLst>
              <a:gd name="connsiteX0" fmla="*/ 0 w 8595360"/>
              <a:gd name="connsiteY0" fmla="*/ 472440 h 2834640"/>
              <a:gd name="connsiteX1" fmla="*/ 472440 w 8595360"/>
              <a:gd name="connsiteY1" fmla="*/ 0 h 2834640"/>
              <a:gd name="connsiteX2" fmla="*/ 1213948 w 8595360"/>
              <a:gd name="connsiteY2" fmla="*/ 0 h 2834640"/>
              <a:gd name="connsiteX3" fmla="*/ 1725942 w 8595360"/>
              <a:gd name="connsiteY3" fmla="*/ 0 h 2834640"/>
              <a:gd name="connsiteX4" fmla="*/ 2161431 w 8595360"/>
              <a:gd name="connsiteY4" fmla="*/ 0 h 2834640"/>
              <a:gd name="connsiteX5" fmla="*/ 2826434 w 8595360"/>
              <a:gd name="connsiteY5" fmla="*/ 0 h 2834640"/>
              <a:gd name="connsiteX6" fmla="*/ 3338428 w 8595360"/>
              <a:gd name="connsiteY6" fmla="*/ 0 h 2834640"/>
              <a:gd name="connsiteX7" fmla="*/ 4079936 w 8595360"/>
              <a:gd name="connsiteY7" fmla="*/ 0 h 2834640"/>
              <a:gd name="connsiteX8" fmla="*/ 4515424 w 8595360"/>
              <a:gd name="connsiteY8" fmla="*/ 0 h 2834640"/>
              <a:gd name="connsiteX9" fmla="*/ 5256932 w 8595360"/>
              <a:gd name="connsiteY9" fmla="*/ 0 h 2834640"/>
              <a:gd name="connsiteX10" fmla="*/ 5615917 w 8595360"/>
              <a:gd name="connsiteY10" fmla="*/ 0 h 2834640"/>
              <a:gd name="connsiteX11" fmla="*/ 6204415 w 8595360"/>
              <a:gd name="connsiteY11" fmla="*/ 0 h 2834640"/>
              <a:gd name="connsiteX12" fmla="*/ 6792913 w 8595360"/>
              <a:gd name="connsiteY12" fmla="*/ 0 h 2834640"/>
              <a:gd name="connsiteX13" fmla="*/ 7304907 w 8595360"/>
              <a:gd name="connsiteY13" fmla="*/ 0 h 2834640"/>
              <a:gd name="connsiteX14" fmla="*/ 8122920 w 8595360"/>
              <a:gd name="connsiteY14" fmla="*/ 0 h 2834640"/>
              <a:gd name="connsiteX15" fmla="*/ 8595360 w 8595360"/>
              <a:gd name="connsiteY15" fmla="*/ 472440 h 2834640"/>
              <a:gd name="connsiteX16" fmla="*/ 8595360 w 8595360"/>
              <a:gd name="connsiteY16" fmla="*/ 944880 h 2834640"/>
              <a:gd name="connsiteX17" fmla="*/ 8595360 w 8595360"/>
              <a:gd name="connsiteY17" fmla="*/ 1455115 h 2834640"/>
              <a:gd name="connsiteX18" fmla="*/ 8595360 w 8595360"/>
              <a:gd name="connsiteY18" fmla="*/ 1927555 h 2834640"/>
              <a:gd name="connsiteX19" fmla="*/ 8595360 w 8595360"/>
              <a:gd name="connsiteY19" fmla="*/ 2362200 h 2834640"/>
              <a:gd name="connsiteX20" fmla="*/ 8122920 w 8595360"/>
              <a:gd name="connsiteY20" fmla="*/ 2834640 h 2834640"/>
              <a:gd name="connsiteX21" fmla="*/ 7457917 w 8595360"/>
              <a:gd name="connsiteY21" fmla="*/ 2834640 h 2834640"/>
              <a:gd name="connsiteX22" fmla="*/ 7022428 w 8595360"/>
              <a:gd name="connsiteY22" fmla="*/ 2834640 h 2834640"/>
              <a:gd name="connsiteX23" fmla="*/ 6433929 w 8595360"/>
              <a:gd name="connsiteY23" fmla="*/ 2834640 h 2834640"/>
              <a:gd name="connsiteX24" fmla="*/ 6074945 w 8595360"/>
              <a:gd name="connsiteY24" fmla="*/ 2834640 h 2834640"/>
              <a:gd name="connsiteX25" fmla="*/ 5715961 w 8595360"/>
              <a:gd name="connsiteY25" fmla="*/ 2834640 h 2834640"/>
              <a:gd name="connsiteX26" fmla="*/ 5127463 w 8595360"/>
              <a:gd name="connsiteY26" fmla="*/ 2834640 h 2834640"/>
              <a:gd name="connsiteX27" fmla="*/ 4691974 w 8595360"/>
              <a:gd name="connsiteY27" fmla="*/ 2834640 h 2834640"/>
              <a:gd name="connsiteX28" fmla="*/ 4026971 w 8595360"/>
              <a:gd name="connsiteY28" fmla="*/ 2834640 h 2834640"/>
              <a:gd name="connsiteX29" fmla="*/ 3591482 w 8595360"/>
              <a:gd name="connsiteY29" fmla="*/ 2834640 h 2834640"/>
              <a:gd name="connsiteX30" fmla="*/ 2926479 w 8595360"/>
              <a:gd name="connsiteY30" fmla="*/ 2834640 h 2834640"/>
              <a:gd name="connsiteX31" fmla="*/ 2567495 w 8595360"/>
              <a:gd name="connsiteY31" fmla="*/ 2834640 h 2834640"/>
              <a:gd name="connsiteX32" fmla="*/ 1902491 w 8595360"/>
              <a:gd name="connsiteY32" fmla="*/ 2834640 h 2834640"/>
              <a:gd name="connsiteX33" fmla="*/ 1467002 w 8595360"/>
              <a:gd name="connsiteY33" fmla="*/ 2834640 h 2834640"/>
              <a:gd name="connsiteX34" fmla="*/ 1108018 w 8595360"/>
              <a:gd name="connsiteY34" fmla="*/ 2834640 h 2834640"/>
              <a:gd name="connsiteX35" fmla="*/ 472440 w 8595360"/>
              <a:gd name="connsiteY35" fmla="*/ 2834640 h 2834640"/>
              <a:gd name="connsiteX36" fmla="*/ 0 w 8595360"/>
              <a:gd name="connsiteY36" fmla="*/ 2362200 h 2834640"/>
              <a:gd name="connsiteX37" fmla="*/ 0 w 8595360"/>
              <a:gd name="connsiteY37" fmla="*/ 1870862 h 2834640"/>
              <a:gd name="connsiteX38" fmla="*/ 0 w 8595360"/>
              <a:gd name="connsiteY38" fmla="*/ 1436218 h 2834640"/>
              <a:gd name="connsiteX39" fmla="*/ 0 w 8595360"/>
              <a:gd name="connsiteY39" fmla="*/ 982675 h 2834640"/>
              <a:gd name="connsiteX40" fmla="*/ 0 w 8595360"/>
              <a:gd name="connsiteY40" fmla="*/ 4724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95360" h="2834640" extrusionOk="0">
                <a:moveTo>
                  <a:pt x="0" y="472440"/>
                </a:moveTo>
                <a:cubicBezTo>
                  <a:pt x="-17372" y="200804"/>
                  <a:pt x="156891" y="20503"/>
                  <a:pt x="472440" y="0"/>
                </a:cubicBezTo>
                <a:cubicBezTo>
                  <a:pt x="644556" y="-48531"/>
                  <a:pt x="999479" y="42653"/>
                  <a:pt x="1213948" y="0"/>
                </a:cubicBezTo>
                <a:cubicBezTo>
                  <a:pt x="1428417" y="-42653"/>
                  <a:pt x="1580848" y="10170"/>
                  <a:pt x="1725942" y="0"/>
                </a:cubicBezTo>
                <a:cubicBezTo>
                  <a:pt x="1871036" y="-10170"/>
                  <a:pt x="2051036" y="6629"/>
                  <a:pt x="2161431" y="0"/>
                </a:cubicBezTo>
                <a:cubicBezTo>
                  <a:pt x="2271826" y="-6629"/>
                  <a:pt x="2527686" y="3920"/>
                  <a:pt x="2826434" y="0"/>
                </a:cubicBezTo>
                <a:cubicBezTo>
                  <a:pt x="3125182" y="-3920"/>
                  <a:pt x="3190469" y="6984"/>
                  <a:pt x="3338428" y="0"/>
                </a:cubicBezTo>
                <a:cubicBezTo>
                  <a:pt x="3486387" y="-6984"/>
                  <a:pt x="3773679" y="10731"/>
                  <a:pt x="4079936" y="0"/>
                </a:cubicBezTo>
                <a:cubicBezTo>
                  <a:pt x="4386193" y="-10731"/>
                  <a:pt x="4341402" y="19325"/>
                  <a:pt x="4515424" y="0"/>
                </a:cubicBezTo>
                <a:cubicBezTo>
                  <a:pt x="4689446" y="-19325"/>
                  <a:pt x="4904358" y="3731"/>
                  <a:pt x="5256932" y="0"/>
                </a:cubicBezTo>
                <a:cubicBezTo>
                  <a:pt x="5609506" y="-3731"/>
                  <a:pt x="5471424" y="13529"/>
                  <a:pt x="5615917" y="0"/>
                </a:cubicBezTo>
                <a:cubicBezTo>
                  <a:pt x="5760410" y="-13529"/>
                  <a:pt x="5924478" y="8654"/>
                  <a:pt x="6204415" y="0"/>
                </a:cubicBezTo>
                <a:cubicBezTo>
                  <a:pt x="6484352" y="-8654"/>
                  <a:pt x="6630741" y="24651"/>
                  <a:pt x="6792913" y="0"/>
                </a:cubicBezTo>
                <a:cubicBezTo>
                  <a:pt x="6955085" y="-24651"/>
                  <a:pt x="7060148" y="818"/>
                  <a:pt x="7304907" y="0"/>
                </a:cubicBezTo>
                <a:cubicBezTo>
                  <a:pt x="7549666" y="-818"/>
                  <a:pt x="7854366" y="66481"/>
                  <a:pt x="8122920" y="0"/>
                </a:cubicBezTo>
                <a:cubicBezTo>
                  <a:pt x="8408626" y="-30769"/>
                  <a:pt x="8569978" y="201707"/>
                  <a:pt x="8595360" y="472440"/>
                </a:cubicBezTo>
                <a:cubicBezTo>
                  <a:pt x="8634604" y="703439"/>
                  <a:pt x="8562688" y="808200"/>
                  <a:pt x="8595360" y="944880"/>
                </a:cubicBezTo>
                <a:cubicBezTo>
                  <a:pt x="8628032" y="1081560"/>
                  <a:pt x="8565595" y="1234857"/>
                  <a:pt x="8595360" y="1455115"/>
                </a:cubicBezTo>
                <a:cubicBezTo>
                  <a:pt x="8625125" y="1675374"/>
                  <a:pt x="8556347" y="1720825"/>
                  <a:pt x="8595360" y="1927555"/>
                </a:cubicBezTo>
                <a:cubicBezTo>
                  <a:pt x="8634373" y="2134285"/>
                  <a:pt x="8592432" y="2211741"/>
                  <a:pt x="8595360" y="2362200"/>
                </a:cubicBezTo>
                <a:cubicBezTo>
                  <a:pt x="8552153" y="2624900"/>
                  <a:pt x="8392483" y="2819062"/>
                  <a:pt x="8122920" y="2834640"/>
                </a:cubicBezTo>
                <a:cubicBezTo>
                  <a:pt x="7790859" y="2838747"/>
                  <a:pt x="7623788" y="2819243"/>
                  <a:pt x="7457917" y="2834640"/>
                </a:cubicBezTo>
                <a:cubicBezTo>
                  <a:pt x="7292046" y="2850037"/>
                  <a:pt x="7231231" y="2806038"/>
                  <a:pt x="7022428" y="2834640"/>
                </a:cubicBezTo>
                <a:cubicBezTo>
                  <a:pt x="6813625" y="2863242"/>
                  <a:pt x="6552896" y="2823454"/>
                  <a:pt x="6433929" y="2834640"/>
                </a:cubicBezTo>
                <a:cubicBezTo>
                  <a:pt x="6314962" y="2845826"/>
                  <a:pt x="6158061" y="2806583"/>
                  <a:pt x="6074945" y="2834640"/>
                </a:cubicBezTo>
                <a:cubicBezTo>
                  <a:pt x="5991829" y="2862697"/>
                  <a:pt x="5788350" y="2815901"/>
                  <a:pt x="5715961" y="2834640"/>
                </a:cubicBezTo>
                <a:cubicBezTo>
                  <a:pt x="5643572" y="2853379"/>
                  <a:pt x="5298550" y="2810490"/>
                  <a:pt x="5127463" y="2834640"/>
                </a:cubicBezTo>
                <a:cubicBezTo>
                  <a:pt x="4956376" y="2858790"/>
                  <a:pt x="4807944" y="2800349"/>
                  <a:pt x="4691974" y="2834640"/>
                </a:cubicBezTo>
                <a:cubicBezTo>
                  <a:pt x="4576004" y="2868931"/>
                  <a:pt x="4292678" y="2810944"/>
                  <a:pt x="4026971" y="2834640"/>
                </a:cubicBezTo>
                <a:cubicBezTo>
                  <a:pt x="3761264" y="2858336"/>
                  <a:pt x="3779471" y="2820498"/>
                  <a:pt x="3591482" y="2834640"/>
                </a:cubicBezTo>
                <a:cubicBezTo>
                  <a:pt x="3403493" y="2848782"/>
                  <a:pt x="3154676" y="2833901"/>
                  <a:pt x="2926479" y="2834640"/>
                </a:cubicBezTo>
                <a:cubicBezTo>
                  <a:pt x="2698282" y="2835379"/>
                  <a:pt x="2677480" y="2807917"/>
                  <a:pt x="2567495" y="2834640"/>
                </a:cubicBezTo>
                <a:cubicBezTo>
                  <a:pt x="2457510" y="2861363"/>
                  <a:pt x="2116065" y="2818972"/>
                  <a:pt x="1902491" y="2834640"/>
                </a:cubicBezTo>
                <a:cubicBezTo>
                  <a:pt x="1688917" y="2850308"/>
                  <a:pt x="1626478" y="2793111"/>
                  <a:pt x="1467002" y="2834640"/>
                </a:cubicBezTo>
                <a:cubicBezTo>
                  <a:pt x="1307526" y="2876169"/>
                  <a:pt x="1180209" y="2801244"/>
                  <a:pt x="1108018" y="2834640"/>
                </a:cubicBezTo>
                <a:cubicBezTo>
                  <a:pt x="1035827" y="2868036"/>
                  <a:pt x="695771" y="2787237"/>
                  <a:pt x="472440" y="2834640"/>
                </a:cubicBezTo>
                <a:cubicBezTo>
                  <a:pt x="209587" y="2841869"/>
                  <a:pt x="71305" y="2643573"/>
                  <a:pt x="0" y="2362200"/>
                </a:cubicBezTo>
                <a:cubicBezTo>
                  <a:pt x="-11447" y="2133247"/>
                  <a:pt x="24694" y="2098839"/>
                  <a:pt x="0" y="1870862"/>
                </a:cubicBezTo>
                <a:cubicBezTo>
                  <a:pt x="-24694" y="1642885"/>
                  <a:pt x="41280" y="1623159"/>
                  <a:pt x="0" y="1436218"/>
                </a:cubicBezTo>
                <a:cubicBezTo>
                  <a:pt x="-41280" y="1249277"/>
                  <a:pt x="17262" y="1184824"/>
                  <a:pt x="0" y="982675"/>
                </a:cubicBezTo>
                <a:cubicBezTo>
                  <a:pt x="-17262" y="780526"/>
                  <a:pt x="13808" y="681171"/>
                  <a:pt x="0" y="472440"/>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D597E5-C0C4-C46A-E7B5-7E32AB35539C}"/>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453596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8538-A5B1-AAE8-5215-2BDD567C5E02}"/>
              </a:ext>
            </a:extLst>
          </p:cNvPr>
          <p:cNvSpPr>
            <a:spLocks noGrp="1"/>
          </p:cNvSpPr>
          <p:nvPr>
            <p:ph type="title"/>
          </p:nvPr>
        </p:nvSpPr>
        <p:spPr/>
        <p:txBody>
          <a:bodyPr/>
          <a:lstStyle/>
          <a:p>
            <a:r>
              <a:rPr lang="en-US" dirty="0"/>
              <a:t>Domain Adversarial Training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77C3E2-8455-020F-51D4-2F37F3655AC0}"/>
                  </a:ext>
                </a:extLst>
              </p:cNvPr>
              <p:cNvSpPr>
                <a:spLocks noGrp="1"/>
              </p:cNvSpPr>
              <p:nvPr>
                <p:ph idx="1"/>
              </p:nvPr>
            </p:nvSpPr>
            <p:spPr/>
            <p:txBody>
              <a:bodyPr/>
              <a:lstStyle/>
              <a:p>
                <a:r>
                  <a:rPr lang="en-US" dirty="0"/>
                  <a:t>Adversarial training: Domain classifier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𝑑</m:t>
                        </m:r>
                      </m:sub>
                    </m:sSub>
                  </m:oMath>
                </a14:m>
                <a:r>
                  <a:rPr lang="en-US" dirty="0"/>
                  <a:t> </a:t>
                </a:r>
                <a:r>
                  <a:rPr lang="en-US" b="1" dirty="0"/>
                  <a:t>minimizes</a:t>
                </a:r>
                <a:r>
                  <a:rPr lang="en-US" dirty="0"/>
                  <a:t> discrimination loss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𝑑</m:t>
                        </m:r>
                      </m:sub>
                    </m:sSub>
                  </m:oMath>
                </a14:m>
                <a:r>
                  <a:rPr lang="en-US" dirty="0"/>
                  <a:t>, while main network's feature extractor</a:t>
                </a:r>
                <a:r>
                  <a:rPr lang="en-US" b="0" dirty="0">
                    <a:ea typeface="Cambria Math" panose="02040503050406030204" pitchFamily="18" charset="0"/>
                  </a:rPr>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𝑓</m:t>
                        </m:r>
                      </m:sub>
                    </m:sSub>
                  </m:oMath>
                </a14:m>
                <a:r>
                  <a:rPr lang="en-US" dirty="0"/>
                  <a:t> </a:t>
                </a:r>
                <a:r>
                  <a:rPr lang="en-US" b="1" dirty="0"/>
                  <a:t>maximizes</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𝑑</m:t>
                        </m:r>
                      </m:sub>
                    </m:sSub>
                  </m:oMath>
                </a14:m>
                <a:endParaRPr lang="en-US" dirty="0"/>
              </a:p>
            </p:txBody>
          </p:sp>
        </mc:Choice>
        <mc:Fallback xmlns="">
          <p:sp>
            <p:nvSpPr>
              <p:cNvPr id="3" name="Content Placeholder 2">
                <a:extLst>
                  <a:ext uri="{FF2B5EF4-FFF2-40B4-BE49-F238E27FC236}">
                    <a16:creationId xmlns:a16="http://schemas.microsoft.com/office/drawing/2014/main" id="{3E77C3E2-8455-020F-51D4-2F37F3655AC0}"/>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FBA6CF8-2E97-33AE-6BE2-2D58A957AA96}"/>
              </a:ext>
            </a:extLst>
          </p:cNvPr>
          <p:cNvSpPr>
            <a:spLocks noGrp="1"/>
          </p:cNvSpPr>
          <p:nvPr>
            <p:ph type="sldNum" sz="quarter" idx="12"/>
          </p:nvPr>
        </p:nvSpPr>
        <p:spPr/>
        <p:txBody>
          <a:bodyPr/>
          <a:lstStyle/>
          <a:p>
            <a:fld id="{16C8504D-E4B9-BC4C-91F1-C11D1D4D9095}" type="slidenum">
              <a:rPr lang="en-US" smtClean="0"/>
              <a:t>61</a:t>
            </a:fld>
            <a:endParaRPr lang="en-US"/>
          </a:p>
        </p:txBody>
      </p:sp>
      <p:pic>
        <p:nvPicPr>
          <p:cNvPr id="5" name="Picture 4">
            <a:extLst>
              <a:ext uri="{FF2B5EF4-FFF2-40B4-BE49-F238E27FC236}">
                <a16:creationId xmlns:a16="http://schemas.microsoft.com/office/drawing/2014/main" id="{B5B5CF8F-5D97-05F9-0C23-3EB3DB39D232}"/>
              </a:ext>
            </a:extLst>
          </p:cNvPr>
          <p:cNvPicPr>
            <a:picLocks noChangeAspect="1"/>
          </p:cNvPicPr>
          <p:nvPr/>
        </p:nvPicPr>
        <p:blipFill>
          <a:blip r:embed="rId3"/>
          <a:stretch>
            <a:fillRect/>
          </a:stretch>
        </p:blipFill>
        <p:spPr>
          <a:xfrm>
            <a:off x="1524000" y="2743200"/>
            <a:ext cx="9144000" cy="3878035"/>
          </a:xfrm>
          <a:prstGeom prst="rect">
            <a:avLst/>
          </a:prstGeom>
        </p:spPr>
      </p:pic>
      <p:sp>
        <p:nvSpPr>
          <p:cNvPr id="6" name="Alternate Process 5">
            <a:extLst>
              <a:ext uri="{FF2B5EF4-FFF2-40B4-BE49-F238E27FC236}">
                <a16:creationId xmlns:a16="http://schemas.microsoft.com/office/drawing/2014/main" id="{FC01D512-5813-588D-6BEE-1B9D610B00F7}"/>
              </a:ext>
            </a:extLst>
          </p:cNvPr>
          <p:cNvSpPr/>
          <p:nvPr/>
        </p:nvSpPr>
        <p:spPr>
          <a:xfrm rot="600000">
            <a:off x="1837434" y="3376036"/>
            <a:ext cx="8595360" cy="2834640"/>
          </a:xfrm>
          <a:custGeom>
            <a:avLst/>
            <a:gdLst>
              <a:gd name="connsiteX0" fmla="*/ 0 w 8595360"/>
              <a:gd name="connsiteY0" fmla="*/ 472440 h 2834640"/>
              <a:gd name="connsiteX1" fmla="*/ 472440 w 8595360"/>
              <a:gd name="connsiteY1" fmla="*/ 0 h 2834640"/>
              <a:gd name="connsiteX2" fmla="*/ 1213948 w 8595360"/>
              <a:gd name="connsiteY2" fmla="*/ 0 h 2834640"/>
              <a:gd name="connsiteX3" fmla="*/ 1725942 w 8595360"/>
              <a:gd name="connsiteY3" fmla="*/ 0 h 2834640"/>
              <a:gd name="connsiteX4" fmla="*/ 2161431 w 8595360"/>
              <a:gd name="connsiteY4" fmla="*/ 0 h 2834640"/>
              <a:gd name="connsiteX5" fmla="*/ 2826434 w 8595360"/>
              <a:gd name="connsiteY5" fmla="*/ 0 h 2834640"/>
              <a:gd name="connsiteX6" fmla="*/ 3338428 w 8595360"/>
              <a:gd name="connsiteY6" fmla="*/ 0 h 2834640"/>
              <a:gd name="connsiteX7" fmla="*/ 4079936 w 8595360"/>
              <a:gd name="connsiteY7" fmla="*/ 0 h 2834640"/>
              <a:gd name="connsiteX8" fmla="*/ 4515424 w 8595360"/>
              <a:gd name="connsiteY8" fmla="*/ 0 h 2834640"/>
              <a:gd name="connsiteX9" fmla="*/ 5256932 w 8595360"/>
              <a:gd name="connsiteY9" fmla="*/ 0 h 2834640"/>
              <a:gd name="connsiteX10" fmla="*/ 5615917 w 8595360"/>
              <a:gd name="connsiteY10" fmla="*/ 0 h 2834640"/>
              <a:gd name="connsiteX11" fmla="*/ 6204415 w 8595360"/>
              <a:gd name="connsiteY11" fmla="*/ 0 h 2834640"/>
              <a:gd name="connsiteX12" fmla="*/ 6792913 w 8595360"/>
              <a:gd name="connsiteY12" fmla="*/ 0 h 2834640"/>
              <a:gd name="connsiteX13" fmla="*/ 7304907 w 8595360"/>
              <a:gd name="connsiteY13" fmla="*/ 0 h 2834640"/>
              <a:gd name="connsiteX14" fmla="*/ 8122920 w 8595360"/>
              <a:gd name="connsiteY14" fmla="*/ 0 h 2834640"/>
              <a:gd name="connsiteX15" fmla="*/ 8595360 w 8595360"/>
              <a:gd name="connsiteY15" fmla="*/ 472440 h 2834640"/>
              <a:gd name="connsiteX16" fmla="*/ 8595360 w 8595360"/>
              <a:gd name="connsiteY16" fmla="*/ 944880 h 2834640"/>
              <a:gd name="connsiteX17" fmla="*/ 8595360 w 8595360"/>
              <a:gd name="connsiteY17" fmla="*/ 1455115 h 2834640"/>
              <a:gd name="connsiteX18" fmla="*/ 8595360 w 8595360"/>
              <a:gd name="connsiteY18" fmla="*/ 1927555 h 2834640"/>
              <a:gd name="connsiteX19" fmla="*/ 8595360 w 8595360"/>
              <a:gd name="connsiteY19" fmla="*/ 2362200 h 2834640"/>
              <a:gd name="connsiteX20" fmla="*/ 8122920 w 8595360"/>
              <a:gd name="connsiteY20" fmla="*/ 2834640 h 2834640"/>
              <a:gd name="connsiteX21" fmla="*/ 7457917 w 8595360"/>
              <a:gd name="connsiteY21" fmla="*/ 2834640 h 2834640"/>
              <a:gd name="connsiteX22" fmla="*/ 7022428 w 8595360"/>
              <a:gd name="connsiteY22" fmla="*/ 2834640 h 2834640"/>
              <a:gd name="connsiteX23" fmla="*/ 6433929 w 8595360"/>
              <a:gd name="connsiteY23" fmla="*/ 2834640 h 2834640"/>
              <a:gd name="connsiteX24" fmla="*/ 6074945 w 8595360"/>
              <a:gd name="connsiteY24" fmla="*/ 2834640 h 2834640"/>
              <a:gd name="connsiteX25" fmla="*/ 5715961 w 8595360"/>
              <a:gd name="connsiteY25" fmla="*/ 2834640 h 2834640"/>
              <a:gd name="connsiteX26" fmla="*/ 5127463 w 8595360"/>
              <a:gd name="connsiteY26" fmla="*/ 2834640 h 2834640"/>
              <a:gd name="connsiteX27" fmla="*/ 4691974 w 8595360"/>
              <a:gd name="connsiteY27" fmla="*/ 2834640 h 2834640"/>
              <a:gd name="connsiteX28" fmla="*/ 4026971 w 8595360"/>
              <a:gd name="connsiteY28" fmla="*/ 2834640 h 2834640"/>
              <a:gd name="connsiteX29" fmla="*/ 3591482 w 8595360"/>
              <a:gd name="connsiteY29" fmla="*/ 2834640 h 2834640"/>
              <a:gd name="connsiteX30" fmla="*/ 2926479 w 8595360"/>
              <a:gd name="connsiteY30" fmla="*/ 2834640 h 2834640"/>
              <a:gd name="connsiteX31" fmla="*/ 2567495 w 8595360"/>
              <a:gd name="connsiteY31" fmla="*/ 2834640 h 2834640"/>
              <a:gd name="connsiteX32" fmla="*/ 1902491 w 8595360"/>
              <a:gd name="connsiteY32" fmla="*/ 2834640 h 2834640"/>
              <a:gd name="connsiteX33" fmla="*/ 1467002 w 8595360"/>
              <a:gd name="connsiteY33" fmla="*/ 2834640 h 2834640"/>
              <a:gd name="connsiteX34" fmla="*/ 1108018 w 8595360"/>
              <a:gd name="connsiteY34" fmla="*/ 2834640 h 2834640"/>
              <a:gd name="connsiteX35" fmla="*/ 472440 w 8595360"/>
              <a:gd name="connsiteY35" fmla="*/ 2834640 h 2834640"/>
              <a:gd name="connsiteX36" fmla="*/ 0 w 8595360"/>
              <a:gd name="connsiteY36" fmla="*/ 2362200 h 2834640"/>
              <a:gd name="connsiteX37" fmla="*/ 0 w 8595360"/>
              <a:gd name="connsiteY37" fmla="*/ 1870862 h 2834640"/>
              <a:gd name="connsiteX38" fmla="*/ 0 w 8595360"/>
              <a:gd name="connsiteY38" fmla="*/ 1436218 h 2834640"/>
              <a:gd name="connsiteX39" fmla="*/ 0 w 8595360"/>
              <a:gd name="connsiteY39" fmla="*/ 982675 h 2834640"/>
              <a:gd name="connsiteX40" fmla="*/ 0 w 8595360"/>
              <a:gd name="connsiteY40" fmla="*/ 4724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95360" h="2834640" extrusionOk="0">
                <a:moveTo>
                  <a:pt x="0" y="472440"/>
                </a:moveTo>
                <a:cubicBezTo>
                  <a:pt x="-17372" y="200804"/>
                  <a:pt x="156891" y="20503"/>
                  <a:pt x="472440" y="0"/>
                </a:cubicBezTo>
                <a:cubicBezTo>
                  <a:pt x="644556" y="-48531"/>
                  <a:pt x="999479" y="42653"/>
                  <a:pt x="1213948" y="0"/>
                </a:cubicBezTo>
                <a:cubicBezTo>
                  <a:pt x="1428417" y="-42653"/>
                  <a:pt x="1580848" y="10170"/>
                  <a:pt x="1725942" y="0"/>
                </a:cubicBezTo>
                <a:cubicBezTo>
                  <a:pt x="1871036" y="-10170"/>
                  <a:pt x="2051036" y="6629"/>
                  <a:pt x="2161431" y="0"/>
                </a:cubicBezTo>
                <a:cubicBezTo>
                  <a:pt x="2271826" y="-6629"/>
                  <a:pt x="2527686" y="3920"/>
                  <a:pt x="2826434" y="0"/>
                </a:cubicBezTo>
                <a:cubicBezTo>
                  <a:pt x="3125182" y="-3920"/>
                  <a:pt x="3190469" y="6984"/>
                  <a:pt x="3338428" y="0"/>
                </a:cubicBezTo>
                <a:cubicBezTo>
                  <a:pt x="3486387" y="-6984"/>
                  <a:pt x="3773679" y="10731"/>
                  <a:pt x="4079936" y="0"/>
                </a:cubicBezTo>
                <a:cubicBezTo>
                  <a:pt x="4386193" y="-10731"/>
                  <a:pt x="4341402" y="19325"/>
                  <a:pt x="4515424" y="0"/>
                </a:cubicBezTo>
                <a:cubicBezTo>
                  <a:pt x="4689446" y="-19325"/>
                  <a:pt x="4904358" y="3731"/>
                  <a:pt x="5256932" y="0"/>
                </a:cubicBezTo>
                <a:cubicBezTo>
                  <a:pt x="5609506" y="-3731"/>
                  <a:pt x="5471424" y="13529"/>
                  <a:pt x="5615917" y="0"/>
                </a:cubicBezTo>
                <a:cubicBezTo>
                  <a:pt x="5760410" y="-13529"/>
                  <a:pt x="5924478" y="8654"/>
                  <a:pt x="6204415" y="0"/>
                </a:cubicBezTo>
                <a:cubicBezTo>
                  <a:pt x="6484352" y="-8654"/>
                  <a:pt x="6630741" y="24651"/>
                  <a:pt x="6792913" y="0"/>
                </a:cubicBezTo>
                <a:cubicBezTo>
                  <a:pt x="6955085" y="-24651"/>
                  <a:pt x="7060148" y="818"/>
                  <a:pt x="7304907" y="0"/>
                </a:cubicBezTo>
                <a:cubicBezTo>
                  <a:pt x="7549666" y="-818"/>
                  <a:pt x="7854366" y="66481"/>
                  <a:pt x="8122920" y="0"/>
                </a:cubicBezTo>
                <a:cubicBezTo>
                  <a:pt x="8408626" y="-30769"/>
                  <a:pt x="8569978" y="201707"/>
                  <a:pt x="8595360" y="472440"/>
                </a:cubicBezTo>
                <a:cubicBezTo>
                  <a:pt x="8634604" y="703439"/>
                  <a:pt x="8562688" y="808200"/>
                  <a:pt x="8595360" y="944880"/>
                </a:cubicBezTo>
                <a:cubicBezTo>
                  <a:pt x="8628032" y="1081560"/>
                  <a:pt x="8565595" y="1234857"/>
                  <a:pt x="8595360" y="1455115"/>
                </a:cubicBezTo>
                <a:cubicBezTo>
                  <a:pt x="8625125" y="1675374"/>
                  <a:pt x="8556347" y="1720825"/>
                  <a:pt x="8595360" y="1927555"/>
                </a:cubicBezTo>
                <a:cubicBezTo>
                  <a:pt x="8634373" y="2134285"/>
                  <a:pt x="8592432" y="2211741"/>
                  <a:pt x="8595360" y="2362200"/>
                </a:cubicBezTo>
                <a:cubicBezTo>
                  <a:pt x="8552153" y="2624900"/>
                  <a:pt x="8392483" y="2819062"/>
                  <a:pt x="8122920" y="2834640"/>
                </a:cubicBezTo>
                <a:cubicBezTo>
                  <a:pt x="7790859" y="2838747"/>
                  <a:pt x="7623788" y="2819243"/>
                  <a:pt x="7457917" y="2834640"/>
                </a:cubicBezTo>
                <a:cubicBezTo>
                  <a:pt x="7292046" y="2850037"/>
                  <a:pt x="7231231" y="2806038"/>
                  <a:pt x="7022428" y="2834640"/>
                </a:cubicBezTo>
                <a:cubicBezTo>
                  <a:pt x="6813625" y="2863242"/>
                  <a:pt x="6552896" y="2823454"/>
                  <a:pt x="6433929" y="2834640"/>
                </a:cubicBezTo>
                <a:cubicBezTo>
                  <a:pt x="6314962" y="2845826"/>
                  <a:pt x="6158061" y="2806583"/>
                  <a:pt x="6074945" y="2834640"/>
                </a:cubicBezTo>
                <a:cubicBezTo>
                  <a:pt x="5991829" y="2862697"/>
                  <a:pt x="5788350" y="2815901"/>
                  <a:pt x="5715961" y="2834640"/>
                </a:cubicBezTo>
                <a:cubicBezTo>
                  <a:pt x="5643572" y="2853379"/>
                  <a:pt x="5298550" y="2810490"/>
                  <a:pt x="5127463" y="2834640"/>
                </a:cubicBezTo>
                <a:cubicBezTo>
                  <a:pt x="4956376" y="2858790"/>
                  <a:pt x="4807944" y="2800349"/>
                  <a:pt x="4691974" y="2834640"/>
                </a:cubicBezTo>
                <a:cubicBezTo>
                  <a:pt x="4576004" y="2868931"/>
                  <a:pt x="4292678" y="2810944"/>
                  <a:pt x="4026971" y="2834640"/>
                </a:cubicBezTo>
                <a:cubicBezTo>
                  <a:pt x="3761264" y="2858336"/>
                  <a:pt x="3779471" y="2820498"/>
                  <a:pt x="3591482" y="2834640"/>
                </a:cubicBezTo>
                <a:cubicBezTo>
                  <a:pt x="3403493" y="2848782"/>
                  <a:pt x="3154676" y="2833901"/>
                  <a:pt x="2926479" y="2834640"/>
                </a:cubicBezTo>
                <a:cubicBezTo>
                  <a:pt x="2698282" y="2835379"/>
                  <a:pt x="2677480" y="2807917"/>
                  <a:pt x="2567495" y="2834640"/>
                </a:cubicBezTo>
                <a:cubicBezTo>
                  <a:pt x="2457510" y="2861363"/>
                  <a:pt x="2116065" y="2818972"/>
                  <a:pt x="1902491" y="2834640"/>
                </a:cubicBezTo>
                <a:cubicBezTo>
                  <a:pt x="1688917" y="2850308"/>
                  <a:pt x="1626478" y="2793111"/>
                  <a:pt x="1467002" y="2834640"/>
                </a:cubicBezTo>
                <a:cubicBezTo>
                  <a:pt x="1307526" y="2876169"/>
                  <a:pt x="1180209" y="2801244"/>
                  <a:pt x="1108018" y="2834640"/>
                </a:cubicBezTo>
                <a:cubicBezTo>
                  <a:pt x="1035827" y="2868036"/>
                  <a:pt x="695771" y="2787237"/>
                  <a:pt x="472440" y="2834640"/>
                </a:cubicBezTo>
                <a:cubicBezTo>
                  <a:pt x="209587" y="2841869"/>
                  <a:pt x="71305" y="2643573"/>
                  <a:pt x="0" y="2362200"/>
                </a:cubicBezTo>
                <a:cubicBezTo>
                  <a:pt x="-11447" y="2133247"/>
                  <a:pt x="24694" y="2098839"/>
                  <a:pt x="0" y="1870862"/>
                </a:cubicBezTo>
                <a:cubicBezTo>
                  <a:pt x="-24694" y="1642885"/>
                  <a:pt x="41280" y="1623159"/>
                  <a:pt x="0" y="1436218"/>
                </a:cubicBezTo>
                <a:cubicBezTo>
                  <a:pt x="-41280" y="1249277"/>
                  <a:pt x="17262" y="1184824"/>
                  <a:pt x="0" y="982675"/>
                </a:cubicBezTo>
                <a:cubicBezTo>
                  <a:pt x="-17262" y="780526"/>
                  <a:pt x="13808" y="681171"/>
                  <a:pt x="0" y="472440"/>
                </a:cubicBezTo>
                <a:close/>
              </a:path>
            </a:pathLst>
          </a:custGeom>
          <a:noFill/>
          <a:ln w="38100">
            <a:solidFill>
              <a:srgbClr val="C00000"/>
            </a:solidFill>
            <a:prstDash val="lgDash"/>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6DD848-8AB4-E8CC-C7E9-00302FDDED7B}"/>
              </a:ext>
            </a:extLst>
          </p:cNvPr>
          <p:cNvSpPr txBox="1"/>
          <p:nvPr/>
        </p:nvSpPr>
        <p:spPr>
          <a:xfrm>
            <a:off x="6492240" y="3566160"/>
            <a:ext cx="2560320" cy="1021556"/>
          </a:xfrm>
          <a:custGeom>
            <a:avLst/>
            <a:gdLst>
              <a:gd name="connsiteX0" fmla="*/ 0 w 2560320"/>
              <a:gd name="connsiteY0" fmla="*/ 170263 h 1021556"/>
              <a:gd name="connsiteX1" fmla="*/ 170263 w 2560320"/>
              <a:gd name="connsiteY1" fmla="*/ 0 h 1021556"/>
              <a:gd name="connsiteX2" fmla="*/ 426720 w 2560320"/>
              <a:gd name="connsiteY2" fmla="*/ 0 h 1021556"/>
              <a:gd name="connsiteX3" fmla="*/ 426720 w 2560320"/>
              <a:gd name="connsiteY3" fmla="*/ 0 h 1021556"/>
              <a:gd name="connsiteX4" fmla="*/ 727558 w 2560320"/>
              <a:gd name="connsiteY4" fmla="*/ 0 h 1021556"/>
              <a:gd name="connsiteX5" fmla="*/ 1066800 w 2560320"/>
              <a:gd name="connsiteY5" fmla="*/ 0 h 1021556"/>
              <a:gd name="connsiteX6" fmla="*/ 1494653 w 2560320"/>
              <a:gd name="connsiteY6" fmla="*/ 0 h 1021556"/>
              <a:gd name="connsiteX7" fmla="*/ 1909274 w 2560320"/>
              <a:gd name="connsiteY7" fmla="*/ 0 h 1021556"/>
              <a:gd name="connsiteX8" fmla="*/ 2390057 w 2560320"/>
              <a:gd name="connsiteY8" fmla="*/ 0 h 1021556"/>
              <a:gd name="connsiteX9" fmla="*/ 2560320 w 2560320"/>
              <a:gd name="connsiteY9" fmla="*/ 170263 h 1021556"/>
              <a:gd name="connsiteX10" fmla="*/ 2560320 w 2560320"/>
              <a:gd name="connsiteY10" fmla="*/ 595908 h 1021556"/>
              <a:gd name="connsiteX11" fmla="*/ 2560320 w 2560320"/>
              <a:gd name="connsiteY11" fmla="*/ 595908 h 1021556"/>
              <a:gd name="connsiteX12" fmla="*/ 2560320 w 2560320"/>
              <a:gd name="connsiteY12" fmla="*/ 851297 h 1021556"/>
              <a:gd name="connsiteX13" fmla="*/ 2560320 w 2560320"/>
              <a:gd name="connsiteY13" fmla="*/ 851293 h 1021556"/>
              <a:gd name="connsiteX14" fmla="*/ 2390057 w 2560320"/>
              <a:gd name="connsiteY14" fmla="*/ 1021556 h 1021556"/>
              <a:gd name="connsiteX15" fmla="*/ 1922506 w 2560320"/>
              <a:gd name="connsiteY15" fmla="*/ 1021556 h 1021556"/>
              <a:gd name="connsiteX16" fmla="*/ 1481421 w 2560320"/>
              <a:gd name="connsiteY16" fmla="*/ 1021556 h 1021556"/>
              <a:gd name="connsiteX17" fmla="*/ 1066800 w 2560320"/>
              <a:gd name="connsiteY17" fmla="*/ 1021556 h 1021556"/>
              <a:gd name="connsiteX18" fmla="*/ 675370 w 2560320"/>
              <a:gd name="connsiteY18" fmla="*/ 1091053 h 1021556"/>
              <a:gd name="connsiteX19" fmla="*/ 283939 w 2560320"/>
              <a:gd name="connsiteY19" fmla="*/ 1160549 h 1021556"/>
              <a:gd name="connsiteX20" fmla="*/ 426720 w 2560320"/>
              <a:gd name="connsiteY20" fmla="*/ 1021556 h 1021556"/>
              <a:gd name="connsiteX21" fmla="*/ 170263 w 2560320"/>
              <a:gd name="connsiteY21" fmla="*/ 1021556 h 1021556"/>
              <a:gd name="connsiteX22" fmla="*/ 0 w 2560320"/>
              <a:gd name="connsiteY22" fmla="*/ 851293 h 1021556"/>
              <a:gd name="connsiteX23" fmla="*/ 0 w 2560320"/>
              <a:gd name="connsiteY23" fmla="*/ 851297 h 1021556"/>
              <a:gd name="connsiteX24" fmla="*/ 0 w 2560320"/>
              <a:gd name="connsiteY24" fmla="*/ 595908 h 1021556"/>
              <a:gd name="connsiteX25" fmla="*/ 0 w 2560320"/>
              <a:gd name="connsiteY25" fmla="*/ 595908 h 1021556"/>
              <a:gd name="connsiteX26" fmla="*/ 0 w 2560320"/>
              <a:gd name="connsiteY26"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60320" h="1021556" fill="none" extrusionOk="0">
                <a:moveTo>
                  <a:pt x="0" y="170263"/>
                </a:moveTo>
                <a:cubicBezTo>
                  <a:pt x="1690" y="81920"/>
                  <a:pt x="84064" y="-2304"/>
                  <a:pt x="170263" y="0"/>
                </a:cubicBezTo>
                <a:cubicBezTo>
                  <a:pt x="267554" y="-5886"/>
                  <a:pt x="306803" y="25519"/>
                  <a:pt x="426720" y="0"/>
                </a:cubicBezTo>
                <a:lnTo>
                  <a:pt x="426720" y="0"/>
                </a:lnTo>
                <a:cubicBezTo>
                  <a:pt x="490911" y="-13492"/>
                  <a:pt x="582668" y="11253"/>
                  <a:pt x="727558" y="0"/>
                </a:cubicBezTo>
                <a:cubicBezTo>
                  <a:pt x="872448" y="-11253"/>
                  <a:pt x="980797" y="22497"/>
                  <a:pt x="1066800" y="0"/>
                </a:cubicBezTo>
                <a:cubicBezTo>
                  <a:pt x="1196071" y="-5250"/>
                  <a:pt x="1355733" y="43334"/>
                  <a:pt x="1494653" y="0"/>
                </a:cubicBezTo>
                <a:cubicBezTo>
                  <a:pt x="1633573" y="-43334"/>
                  <a:pt x="1803020" y="8389"/>
                  <a:pt x="1909274" y="0"/>
                </a:cubicBezTo>
                <a:cubicBezTo>
                  <a:pt x="2015528" y="-8389"/>
                  <a:pt x="2153458" y="13130"/>
                  <a:pt x="2390057" y="0"/>
                </a:cubicBezTo>
                <a:cubicBezTo>
                  <a:pt x="2495345" y="-2979"/>
                  <a:pt x="2557782" y="93809"/>
                  <a:pt x="2560320" y="170263"/>
                </a:cubicBezTo>
                <a:cubicBezTo>
                  <a:pt x="2602529" y="271585"/>
                  <a:pt x="2522702" y="452348"/>
                  <a:pt x="2560320" y="595908"/>
                </a:cubicBezTo>
                <a:lnTo>
                  <a:pt x="2560320" y="595908"/>
                </a:lnTo>
                <a:cubicBezTo>
                  <a:pt x="2586379" y="683934"/>
                  <a:pt x="2556808" y="739898"/>
                  <a:pt x="2560320" y="851297"/>
                </a:cubicBezTo>
                <a:lnTo>
                  <a:pt x="2560320" y="851293"/>
                </a:lnTo>
                <a:cubicBezTo>
                  <a:pt x="2575654" y="961433"/>
                  <a:pt x="2482991" y="1027501"/>
                  <a:pt x="2390057" y="1021556"/>
                </a:cubicBezTo>
                <a:cubicBezTo>
                  <a:pt x="2279563" y="1066861"/>
                  <a:pt x="2077234" y="1006257"/>
                  <a:pt x="1922506" y="1021556"/>
                </a:cubicBezTo>
                <a:cubicBezTo>
                  <a:pt x="1767778" y="1036855"/>
                  <a:pt x="1602166" y="974588"/>
                  <a:pt x="1481421" y="1021556"/>
                </a:cubicBezTo>
                <a:cubicBezTo>
                  <a:pt x="1360677" y="1068524"/>
                  <a:pt x="1154120" y="1018912"/>
                  <a:pt x="1066800" y="1021556"/>
                </a:cubicBezTo>
                <a:cubicBezTo>
                  <a:pt x="941805" y="1072287"/>
                  <a:pt x="850572" y="1043029"/>
                  <a:pt x="675370" y="1091053"/>
                </a:cubicBezTo>
                <a:cubicBezTo>
                  <a:pt x="500168" y="1139077"/>
                  <a:pt x="365108" y="1126443"/>
                  <a:pt x="283939" y="1160549"/>
                </a:cubicBezTo>
                <a:cubicBezTo>
                  <a:pt x="314928" y="1103392"/>
                  <a:pt x="394846" y="1084408"/>
                  <a:pt x="426720" y="1021556"/>
                </a:cubicBezTo>
                <a:cubicBezTo>
                  <a:pt x="323015" y="1050151"/>
                  <a:pt x="280914" y="1006871"/>
                  <a:pt x="170263" y="1021556"/>
                </a:cubicBezTo>
                <a:cubicBezTo>
                  <a:pt x="81217" y="1017631"/>
                  <a:pt x="3800" y="945032"/>
                  <a:pt x="0" y="851293"/>
                </a:cubicBezTo>
                <a:lnTo>
                  <a:pt x="0" y="851297"/>
                </a:lnTo>
                <a:cubicBezTo>
                  <a:pt x="-9683" y="728455"/>
                  <a:pt x="27435" y="656628"/>
                  <a:pt x="0" y="595908"/>
                </a:cubicBezTo>
                <a:lnTo>
                  <a:pt x="0" y="595908"/>
                </a:lnTo>
                <a:cubicBezTo>
                  <a:pt x="-47064" y="453919"/>
                  <a:pt x="12712" y="344567"/>
                  <a:pt x="0" y="170263"/>
                </a:cubicBezTo>
                <a:close/>
              </a:path>
              <a:path w="2560320" h="1021556" stroke="0" extrusionOk="0">
                <a:moveTo>
                  <a:pt x="0" y="170263"/>
                </a:moveTo>
                <a:cubicBezTo>
                  <a:pt x="-10355" y="69842"/>
                  <a:pt x="73326" y="1090"/>
                  <a:pt x="170263" y="0"/>
                </a:cubicBezTo>
                <a:cubicBezTo>
                  <a:pt x="287924" y="-27565"/>
                  <a:pt x="334565" y="803"/>
                  <a:pt x="426720" y="0"/>
                </a:cubicBezTo>
                <a:lnTo>
                  <a:pt x="426720" y="0"/>
                </a:lnTo>
                <a:cubicBezTo>
                  <a:pt x="491160" y="-37135"/>
                  <a:pt x="600124" y="996"/>
                  <a:pt x="740359" y="0"/>
                </a:cubicBezTo>
                <a:cubicBezTo>
                  <a:pt x="880594" y="-996"/>
                  <a:pt x="934714" y="12263"/>
                  <a:pt x="1066800" y="0"/>
                </a:cubicBezTo>
                <a:cubicBezTo>
                  <a:pt x="1294919" y="-6044"/>
                  <a:pt x="1373326" y="36512"/>
                  <a:pt x="1534351" y="0"/>
                </a:cubicBezTo>
                <a:cubicBezTo>
                  <a:pt x="1695376" y="-36512"/>
                  <a:pt x="1785440" y="16289"/>
                  <a:pt x="1975436" y="0"/>
                </a:cubicBezTo>
                <a:cubicBezTo>
                  <a:pt x="2165433" y="-16289"/>
                  <a:pt x="2221105" y="36036"/>
                  <a:pt x="2390057" y="0"/>
                </a:cubicBezTo>
                <a:cubicBezTo>
                  <a:pt x="2502811" y="10480"/>
                  <a:pt x="2576707" y="80169"/>
                  <a:pt x="2560320" y="170263"/>
                </a:cubicBezTo>
                <a:cubicBezTo>
                  <a:pt x="2568052" y="303717"/>
                  <a:pt x="2531096" y="436275"/>
                  <a:pt x="2560320" y="595908"/>
                </a:cubicBezTo>
                <a:lnTo>
                  <a:pt x="2560320" y="595908"/>
                </a:lnTo>
                <a:cubicBezTo>
                  <a:pt x="2578305" y="670355"/>
                  <a:pt x="2548709" y="783663"/>
                  <a:pt x="2560320" y="851297"/>
                </a:cubicBezTo>
                <a:lnTo>
                  <a:pt x="2560320" y="851293"/>
                </a:lnTo>
                <a:cubicBezTo>
                  <a:pt x="2563042" y="948661"/>
                  <a:pt x="2487359" y="1018695"/>
                  <a:pt x="2390057" y="1021556"/>
                </a:cubicBezTo>
                <a:cubicBezTo>
                  <a:pt x="2241430" y="1067046"/>
                  <a:pt x="2039679" y="980692"/>
                  <a:pt x="1948971" y="1021556"/>
                </a:cubicBezTo>
                <a:cubicBezTo>
                  <a:pt x="1858263" y="1062420"/>
                  <a:pt x="1605616" y="994311"/>
                  <a:pt x="1507886" y="1021556"/>
                </a:cubicBezTo>
                <a:cubicBezTo>
                  <a:pt x="1410157" y="1048801"/>
                  <a:pt x="1228883" y="989191"/>
                  <a:pt x="1066800" y="1021556"/>
                </a:cubicBezTo>
                <a:cubicBezTo>
                  <a:pt x="986569" y="1077082"/>
                  <a:pt x="856332" y="1028763"/>
                  <a:pt x="675370" y="1091053"/>
                </a:cubicBezTo>
                <a:cubicBezTo>
                  <a:pt x="494408" y="1153342"/>
                  <a:pt x="387167" y="1132727"/>
                  <a:pt x="283939" y="1160549"/>
                </a:cubicBezTo>
                <a:cubicBezTo>
                  <a:pt x="312732" y="1109696"/>
                  <a:pt x="397025" y="1072322"/>
                  <a:pt x="426720" y="1021556"/>
                </a:cubicBezTo>
                <a:cubicBezTo>
                  <a:pt x="339644" y="1021570"/>
                  <a:pt x="222649" y="1005955"/>
                  <a:pt x="170263" y="1021556"/>
                </a:cubicBezTo>
                <a:cubicBezTo>
                  <a:pt x="75547" y="1003169"/>
                  <a:pt x="18099" y="949101"/>
                  <a:pt x="0" y="851293"/>
                </a:cubicBezTo>
                <a:lnTo>
                  <a:pt x="0" y="851297"/>
                </a:lnTo>
                <a:cubicBezTo>
                  <a:pt x="-7233" y="755035"/>
                  <a:pt x="778" y="690626"/>
                  <a:pt x="0" y="595908"/>
                </a:cubicBezTo>
                <a:lnTo>
                  <a:pt x="0" y="595908"/>
                </a:lnTo>
                <a:cubicBezTo>
                  <a:pt x="-34807" y="452043"/>
                  <a:pt x="45068" y="335375"/>
                  <a:pt x="0" y="170263"/>
                </a:cubicBezTo>
                <a:close/>
              </a:path>
            </a:pathLst>
          </a:custGeom>
          <a:ln w="19050">
            <a:extLst>
              <a:ext uri="{C807C97D-BFC1-408E-A445-0C87EB9F89A2}">
                <ask:lineSketchStyleProps xmlns:ask="http://schemas.microsoft.com/office/drawing/2018/sketchyshapes" sd="1219033472">
                  <a:prstGeom prst="wedgeRoundRectCallout">
                    <a:avLst>
                      <a:gd name="adj1" fmla="val -38910"/>
                      <a:gd name="adj2" fmla="val 63606"/>
                      <a:gd name="adj3" fmla="val 16667"/>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Adversarial training is implemented by reversing gradients here</a:t>
            </a:r>
          </a:p>
        </p:txBody>
      </p:sp>
      <p:sp>
        <p:nvSpPr>
          <p:cNvPr id="8" name="TextBox 7">
            <a:extLst>
              <a:ext uri="{FF2B5EF4-FFF2-40B4-BE49-F238E27FC236}">
                <a16:creationId xmlns:a16="http://schemas.microsoft.com/office/drawing/2014/main" id="{A98DC011-B6FC-EEC6-DCC7-BB340EF57114}"/>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776244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7EE0-D737-5770-174D-0A8A30997C85}"/>
              </a:ext>
            </a:extLst>
          </p:cNvPr>
          <p:cNvSpPr>
            <a:spLocks noGrp="1"/>
          </p:cNvSpPr>
          <p:nvPr>
            <p:ph type="title"/>
          </p:nvPr>
        </p:nvSpPr>
        <p:spPr/>
        <p:txBody>
          <a:bodyPr/>
          <a:lstStyle/>
          <a:p>
            <a:r>
              <a:rPr lang="en-US" dirty="0"/>
              <a:t>Domain Adversarial Training</a:t>
            </a:r>
          </a:p>
        </p:txBody>
      </p:sp>
      <p:sp>
        <p:nvSpPr>
          <p:cNvPr id="3" name="Content Placeholder 2">
            <a:extLst>
              <a:ext uri="{FF2B5EF4-FFF2-40B4-BE49-F238E27FC236}">
                <a16:creationId xmlns:a16="http://schemas.microsoft.com/office/drawing/2014/main" id="{B65CE049-3999-D92A-FAD2-ADA6640DA020}"/>
              </a:ext>
            </a:extLst>
          </p:cNvPr>
          <p:cNvSpPr>
            <a:spLocks noGrp="1"/>
          </p:cNvSpPr>
          <p:nvPr>
            <p:ph idx="1"/>
          </p:nvPr>
        </p:nvSpPr>
        <p:spPr/>
        <p:txBody>
          <a:bodyPr/>
          <a:lstStyle/>
          <a:p>
            <a:r>
              <a:rPr lang="en-US" dirty="0"/>
              <a:t>One mainstream of domain adaptation</a:t>
            </a:r>
          </a:p>
          <a:p>
            <a:pPr lvl="1"/>
            <a:r>
              <a:rPr lang="en-US" dirty="0"/>
              <a:t>Various follow-up methods study how to better learn </a:t>
            </a:r>
            <a:r>
              <a:rPr lang="en-US" b="1" dirty="0"/>
              <a:t>domain-invariant</a:t>
            </a:r>
            <a:r>
              <a:rPr lang="en-US" dirty="0"/>
              <a:t> models or feature representations</a:t>
            </a:r>
          </a:p>
          <a:p>
            <a:endParaRPr lang="en-US" dirty="0"/>
          </a:p>
          <a:p>
            <a:r>
              <a:rPr lang="en-US" dirty="0"/>
              <a:t>Other ideas (may be combined with domain adversarial training)</a:t>
            </a:r>
          </a:p>
          <a:p>
            <a:pPr lvl="1"/>
            <a:r>
              <a:rPr lang="en-US" dirty="0"/>
              <a:t>Instance translation</a:t>
            </a:r>
          </a:p>
          <a:p>
            <a:pPr lvl="1"/>
            <a:r>
              <a:rPr lang="en-US" dirty="0"/>
              <a:t>Pseudo-labeling and self-training</a:t>
            </a:r>
          </a:p>
          <a:p>
            <a:pPr lvl="1"/>
            <a:r>
              <a:rPr lang="en-US" dirty="0"/>
              <a:t>Domain randomization</a:t>
            </a:r>
          </a:p>
        </p:txBody>
      </p:sp>
      <p:sp>
        <p:nvSpPr>
          <p:cNvPr id="4" name="Slide Number Placeholder 3">
            <a:extLst>
              <a:ext uri="{FF2B5EF4-FFF2-40B4-BE49-F238E27FC236}">
                <a16:creationId xmlns:a16="http://schemas.microsoft.com/office/drawing/2014/main" id="{13417CD2-181B-C543-0DE9-CA3608CF2663}"/>
              </a:ext>
            </a:extLst>
          </p:cNvPr>
          <p:cNvSpPr>
            <a:spLocks noGrp="1"/>
          </p:cNvSpPr>
          <p:nvPr>
            <p:ph type="sldNum" sz="quarter" idx="12"/>
          </p:nvPr>
        </p:nvSpPr>
        <p:spPr/>
        <p:txBody>
          <a:bodyPr/>
          <a:lstStyle/>
          <a:p>
            <a:fld id="{16C8504D-E4B9-BC4C-91F1-C11D1D4D9095}" type="slidenum">
              <a:rPr lang="en-US" smtClean="0"/>
              <a:t>62</a:t>
            </a:fld>
            <a:endParaRPr lang="en-US"/>
          </a:p>
        </p:txBody>
      </p:sp>
      <p:sp>
        <p:nvSpPr>
          <p:cNvPr id="5" name="TextBox 4">
            <a:extLst>
              <a:ext uri="{FF2B5EF4-FFF2-40B4-BE49-F238E27FC236}">
                <a16:creationId xmlns:a16="http://schemas.microsoft.com/office/drawing/2014/main" id="{29B4E917-97FD-7D4A-19AD-AD29282B6599}"/>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402670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1C09-A95E-D9C6-2350-C8356F227DF1}"/>
              </a:ext>
            </a:extLst>
          </p:cNvPr>
          <p:cNvSpPr>
            <a:spLocks noGrp="1"/>
          </p:cNvSpPr>
          <p:nvPr>
            <p:ph type="title"/>
          </p:nvPr>
        </p:nvSpPr>
        <p:spPr/>
        <p:txBody>
          <a:bodyPr>
            <a:normAutofit fontScale="90000"/>
          </a:bodyPr>
          <a:lstStyle/>
          <a:p>
            <a:r>
              <a:rPr lang="fr-FR" dirty="0" err="1"/>
              <a:t>CyCADA</a:t>
            </a:r>
            <a:r>
              <a:rPr lang="fr-FR" dirty="0"/>
              <a:t>: Cycle-Consistent </a:t>
            </a:r>
            <a:r>
              <a:rPr lang="fr-FR" dirty="0" err="1"/>
              <a:t>Adversarial</a:t>
            </a:r>
            <a:r>
              <a:rPr lang="fr-FR" dirty="0"/>
              <a:t> Domain Adaptation</a:t>
            </a:r>
            <a:endParaRPr lang="en-US" dirty="0"/>
          </a:p>
        </p:txBody>
      </p:sp>
      <p:sp>
        <p:nvSpPr>
          <p:cNvPr id="3" name="Content Placeholder 2">
            <a:extLst>
              <a:ext uri="{FF2B5EF4-FFF2-40B4-BE49-F238E27FC236}">
                <a16:creationId xmlns:a16="http://schemas.microsoft.com/office/drawing/2014/main" id="{3F4A7D5F-1DDE-C1AF-6A39-76135734DF26}"/>
              </a:ext>
            </a:extLst>
          </p:cNvPr>
          <p:cNvSpPr>
            <a:spLocks noGrp="1"/>
          </p:cNvSpPr>
          <p:nvPr>
            <p:ph idx="1"/>
          </p:nvPr>
        </p:nvSpPr>
        <p:spPr/>
        <p:txBody>
          <a:bodyPr/>
          <a:lstStyle/>
          <a:p>
            <a:r>
              <a:rPr lang="en-US" dirty="0"/>
              <a:t>Given data and labels in the source domain (e.g. synthetic images), you want to be able to predict labels in the target domain (e.g. real images) for which you have data but no labels </a:t>
            </a:r>
          </a:p>
          <a:p>
            <a:r>
              <a:rPr lang="en-US" dirty="0"/>
              <a:t>Given pools of source domain (e.g. synthetic</a:t>
            </a:r>
          </a:p>
        </p:txBody>
      </p:sp>
      <p:sp>
        <p:nvSpPr>
          <p:cNvPr id="4" name="TextBox 3">
            <a:extLst>
              <a:ext uri="{FF2B5EF4-FFF2-40B4-BE49-F238E27FC236}">
                <a16:creationId xmlns:a16="http://schemas.microsoft.com/office/drawing/2014/main" id="{42CECDDB-36E4-D146-4C2B-A86C9E29C37E}"/>
              </a:ext>
            </a:extLst>
          </p:cNvPr>
          <p:cNvSpPr txBox="1"/>
          <p:nvPr/>
        </p:nvSpPr>
        <p:spPr>
          <a:xfrm>
            <a:off x="3958" y="6324600"/>
            <a:ext cx="2322111" cy="369332"/>
          </a:xfrm>
          <a:prstGeom prst="rect">
            <a:avLst/>
          </a:prstGeom>
          <a:noFill/>
        </p:spPr>
        <p:txBody>
          <a:bodyPr wrap="none" rtlCol="0">
            <a:spAutoFit/>
          </a:bodyPr>
          <a:lstStyle/>
          <a:p>
            <a:r>
              <a:rPr lang="en-US" dirty="0"/>
              <a:t>[Hoffman et al. 2018]</a:t>
            </a:r>
          </a:p>
        </p:txBody>
      </p:sp>
      <p:pic>
        <p:nvPicPr>
          <p:cNvPr id="6" name="Picture 5">
            <a:extLst>
              <a:ext uri="{FF2B5EF4-FFF2-40B4-BE49-F238E27FC236}">
                <a16:creationId xmlns:a16="http://schemas.microsoft.com/office/drawing/2014/main" id="{B8B1FAB1-5E3E-E7D5-46CA-9041E56EDC47}"/>
              </a:ext>
            </a:extLst>
          </p:cNvPr>
          <p:cNvPicPr>
            <a:picLocks noChangeAspect="1"/>
          </p:cNvPicPr>
          <p:nvPr/>
        </p:nvPicPr>
        <p:blipFill rotWithShape="1">
          <a:blip r:embed="rId2"/>
          <a:srcRect b="40694"/>
          <a:stretch/>
        </p:blipFill>
        <p:spPr>
          <a:xfrm>
            <a:off x="157488" y="4126254"/>
            <a:ext cx="11877024" cy="1999909"/>
          </a:xfrm>
          <a:prstGeom prst="rect">
            <a:avLst/>
          </a:prstGeom>
        </p:spPr>
      </p:pic>
    </p:spTree>
    <p:extLst>
      <p:ext uri="{BB962C8B-B14F-4D97-AF65-F5344CB8AC3E}">
        <p14:creationId xmlns:p14="http://schemas.microsoft.com/office/powerpoint/2010/main" val="4290930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7E80-7C7F-ECFF-63A5-2C1D1BBDC7FB}"/>
              </a:ext>
            </a:extLst>
          </p:cNvPr>
          <p:cNvSpPr>
            <a:spLocks noGrp="1"/>
          </p:cNvSpPr>
          <p:nvPr>
            <p:ph type="title"/>
          </p:nvPr>
        </p:nvSpPr>
        <p:spPr/>
        <p:txBody>
          <a:bodyPr/>
          <a:lstStyle/>
          <a:p>
            <a:r>
              <a:rPr lang="en-US" dirty="0"/>
              <a:t>Recent Trend in NLP</a:t>
            </a:r>
          </a:p>
        </p:txBody>
      </p:sp>
      <p:sp>
        <p:nvSpPr>
          <p:cNvPr id="3" name="Content Placeholder 2">
            <a:extLst>
              <a:ext uri="{FF2B5EF4-FFF2-40B4-BE49-F238E27FC236}">
                <a16:creationId xmlns:a16="http://schemas.microsoft.com/office/drawing/2014/main" id="{F7AA0E47-FD53-FF75-869D-313E0D08930B}"/>
              </a:ext>
            </a:extLst>
          </p:cNvPr>
          <p:cNvSpPr>
            <a:spLocks noGrp="1"/>
          </p:cNvSpPr>
          <p:nvPr>
            <p:ph idx="1"/>
          </p:nvPr>
        </p:nvSpPr>
        <p:spPr/>
        <p:txBody>
          <a:bodyPr>
            <a:normAutofit/>
          </a:bodyPr>
          <a:lstStyle/>
          <a:p>
            <a:r>
              <a:rPr lang="en-US" dirty="0"/>
              <a:t>Large language models (LLM)</a:t>
            </a:r>
          </a:p>
          <a:p>
            <a:pPr lvl="1"/>
            <a:r>
              <a:rPr lang="en-US" dirty="0"/>
              <a:t>Are trained on massive amounts of text data in an unsupervised </a:t>
            </a:r>
          </a:p>
          <a:p>
            <a:pPr lvl="1"/>
            <a:r>
              <a:rPr lang="en-US" dirty="0"/>
              <a:t>Can generate high-quality representations of natural language</a:t>
            </a:r>
          </a:p>
          <a:p>
            <a:pPr lvl="1"/>
            <a:r>
              <a:rPr lang="en-US" dirty="0"/>
              <a:t>Examples: </a:t>
            </a:r>
            <a:r>
              <a:rPr lang="en-US" dirty="0" err="1"/>
              <a:t>OpenAI's</a:t>
            </a:r>
            <a:r>
              <a:rPr lang="en-US" dirty="0"/>
              <a:t> GPT (Generative Pre-trained Transformer), Google's BERT and Facebook's </a:t>
            </a:r>
            <a:r>
              <a:rPr lang="en-US" dirty="0" err="1"/>
              <a:t>RoBERTa</a:t>
            </a:r>
            <a:endParaRPr lang="en-US" dirty="0"/>
          </a:p>
        </p:txBody>
      </p:sp>
      <p:sp>
        <p:nvSpPr>
          <p:cNvPr id="4" name="Slide Number Placeholder 3">
            <a:extLst>
              <a:ext uri="{FF2B5EF4-FFF2-40B4-BE49-F238E27FC236}">
                <a16:creationId xmlns:a16="http://schemas.microsoft.com/office/drawing/2014/main" id="{AFC460C3-BD7A-ED93-FCC9-7124D39FA54B}"/>
              </a:ext>
            </a:extLst>
          </p:cNvPr>
          <p:cNvSpPr>
            <a:spLocks noGrp="1"/>
          </p:cNvSpPr>
          <p:nvPr>
            <p:ph type="sldNum" sz="quarter" idx="12"/>
          </p:nvPr>
        </p:nvSpPr>
        <p:spPr/>
        <p:txBody>
          <a:bodyPr/>
          <a:lstStyle/>
          <a:p>
            <a:fld id="{16C8504D-E4B9-BC4C-91F1-C11D1D4D9095}" type="slidenum">
              <a:rPr lang="en-US" smtClean="0"/>
              <a:t>64</a:t>
            </a:fld>
            <a:endParaRPr lang="en-US"/>
          </a:p>
        </p:txBody>
      </p:sp>
      <p:sp>
        <p:nvSpPr>
          <p:cNvPr id="5" name="TextBox 4">
            <a:extLst>
              <a:ext uri="{FF2B5EF4-FFF2-40B4-BE49-F238E27FC236}">
                <a16:creationId xmlns:a16="http://schemas.microsoft.com/office/drawing/2014/main" id="{73C1C712-0C22-C765-36BA-223C05D5DAE3}"/>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1478039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7E80-7C7F-ECFF-63A5-2C1D1BBDC7FB}"/>
              </a:ext>
            </a:extLst>
          </p:cNvPr>
          <p:cNvSpPr>
            <a:spLocks noGrp="1"/>
          </p:cNvSpPr>
          <p:nvPr>
            <p:ph type="title"/>
          </p:nvPr>
        </p:nvSpPr>
        <p:spPr/>
        <p:txBody>
          <a:bodyPr>
            <a:normAutofit/>
          </a:bodyPr>
          <a:lstStyle/>
          <a:p>
            <a:r>
              <a:rPr lang="en-US" sz="4000" dirty="0"/>
              <a:t>How are LLMs applied in various tasks/domains?</a:t>
            </a:r>
          </a:p>
        </p:txBody>
      </p:sp>
      <p:sp>
        <p:nvSpPr>
          <p:cNvPr id="3" name="Content Placeholder 2">
            <a:extLst>
              <a:ext uri="{FF2B5EF4-FFF2-40B4-BE49-F238E27FC236}">
                <a16:creationId xmlns:a16="http://schemas.microsoft.com/office/drawing/2014/main" id="{F7AA0E47-FD53-FF75-869D-313E0D08930B}"/>
              </a:ext>
            </a:extLst>
          </p:cNvPr>
          <p:cNvSpPr>
            <a:spLocks noGrp="1"/>
          </p:cNvSpPr>
          <p:nvPr>
            <p:ph idx="1"/>
          </p:nvPr>
        </p:nvSpPr>
        <p:spPr/>
        <p:txBody>
          <a:bodyPr>
            <a:normAutofit/>
          </a:bodyPr>
          <a:lstStyle/>
          <a:p>
            <a:r>
              <a:rPr lang="en-US" dirty="0"/>
              <a:t>Previously</a:t>
            </a:r>
          </a:p>
          <a:p>
            <a:pPr lvl="1"/>
            <a:r>
              <a:rPr lang="en-US" dirty="0"/>
              <a:t>By adding task-specific layers on top of LLMs and fine-tuning them on labeled data of such tasks</a:t>
            </a:r>
          </a:p>
          <a:p>
            <a:pPr lvl="1"/>
            <a:r>
              <a:rPr lang="en-US" dirty="0"/>
              <a:t>Examples: Text classification, language translation, question-answering</a:t>
            </a:r>
          </a:p>
        </p:txBody>
      </p:sp>
      <p:sp>
        <p:nvSpPr>
          <p:cNvPr id="4" name="Slide Number Placeholder 3">
            <a:extLst>
              <a:ext uri="{FF2B5EF4-FFF2-40B4-BE49-F238E27FC236}">
                <a16:creationId xmlns:a16="http://schemas.microsoft.com/office/drawing/2014/main" id="{AFC460C3-BD7A-ED93-FCC9-7124D39FA54B}"/>
              </a:ext>
            </a:extLst>
          </p:cNvPr>
          <p:cNvSpPr>
            <a:spLocks noGrp="1"/>
          </p:cNvSpPr>
          <p:nvPr>
            <p:ph type="sldNum" sz="quarter" idx="12"/>
          </p:nvPr>
        </p:nvSpPr>
        <p:spPr/>
        <p:txBody>
          <a:bodyPr/>
          <a:lstStyle/>
          <a:p>
            <a:fld id="{16C8504D-E4B9-BC4C-91F1-C11D1D4D9095}" type="slidenum">
              <a:rPr lang="en-US" smtClean="0"/>
              <a:t>65</a:t>
            </a:fld>
            <a:endParaRPr lang="en-US"/>
          </a:p>
        </p:txBody>
      </p:sp>
      <p:sp>
        <p:nvSpPr>
          <p:cNvPr id="5" name="TextBox 4">
            <a:extLst>
              <a:ext uri="{FF2B5EF4-FFF2-40B4-BE49-F238E27FC236}">
                <a16:creationId xmlns:a16="http://schemas.microsoft.com/office/drawing/2014/main" id="{DC7AD7F7-CD4E-05C2-D46F-7D00054A02EE}"/>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997013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7E80-7C7F-ECFF-63A5-2C1D1BBDC7FB}"/>
              </a:ext>
            </a:extLst>
          </p:cNvPr>
          <p:cNvSpPr>
            <a:spLocks noGrp="1"/>
          </p:cNvSpPr>
          <p:nvPr>
            <p:ph type="title"/>
          </p:nvPr>
        </p:nvSpPr>
        <p:spPr/>
        <p:txBody>
          <a:bodyPr/>
          <a:lstStyle/>
          <a:p>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How are LLMs applied in various tasks/domains?</a:t>
            </a:r>
            <a:endParaRPr lang="en-US" dirty="0"/>
          </a:p>
        </p:txBody>
      </p:sp>
      <p:sp>
        <p:nvSpPr>
          <p:cNvPr id="3" name="Content Placeholder 2">
            <a:extLst>
              <a:ext uri="{FF2B5EF4-FFF2-40B4-BE49-F238E27FC236}">
                <a16:creationId xmlns:a16="http://schemas.microsoft.com/office/drawing/2014/main" id="{F7AA0E47-FD53-FF75-869D-313E0D08930B}"/>
              </a:ext>
            </a:extLst>
          </p:cNvPr>
          <p:cNvSpPr>
            <a:spLocks noGrp="1"/>
          </p:cNvSpPr>
          <p:nvPr>
            <p:ph idx="1"/>
          </p:nvPr>
        </p:nvSpPr>
        <p:spPr/>
        <p:txBody>
          <a:bodyPr>
            <a:normAutofit lnSpcReduction="10000"/>
          </a:bodyPr>
          <a:lstStyle/>
          <a:p>
            <a:r>
              <a:rPr lang="en-US" dirty="0"/>
              <a:t>Previously</a:t>
            </a:r>
          </a:p>
          <a:p>
            <a:pPr lvl="1"/>
            <a:r>
              <a:rPr lang="en-US" dirty="0"/>
              <a:t>By adding task-specific layers on top of LLMs and fine-tuning them on labeled data of such tasks</a:t>
            </a:r>
          </a:p>
          <a:p>
            <a:pPr lvl="1"/>
            <a:r>
              <a:rPr lang="en-US" dirty="0"/>
              <a:t>Examples: Text classification, language translation, question-answering</a:t>
            </a:r>
          </a:p>
          <a:p>
            <a:endParaRPr lang="en-US" dirty="0"/>
          </a:p>
          <a:p>
            <a:r>
              <a:rPr lang="en-US" dirty="0"/>
              <a:t>More recently</a:t>
            </a:r>
          </a:p>
          <a:p>
            <a:pPr lvl="1"/>
            <a:r>
              <a:rPr lang="en-US" dirty="0"/>
              <a:t>By prompt engineering/tuning, </a:t>
            </a:r>
            <a:r>
              <a:rPr lang="en-US" b="1" dirty="0"/>
              <a:t>without</a:t>
            </a:r>
            <a:r>
              <a:rPr lang="en-US" dirty="0"/>
              <a:t> changing LLM params</a:t>
            </a:r>
          </a:p>
          <a:p>
            <a:pPr lvl="1"/>
            <a:r>
              <a:rPr lang="en-US" dirty="0"/>
              <a:t>Design a prompt that elicits the desired output from the LLM</a:t>
            </a:r>
          </a:p>
          <a:p>
            <a:pPr lvl="1"/>
            <a:r>
              <a:rPr lang="en-US" dirty="0"/>
              <a:t>Example (English-&gt;French translation):</a:t>
            </a:r>
          </a:p>
          <a:p>
            <a:pPr marL="0" indent="0" algn="ctr">
              <a:buNone/>
            </a:pPr>
            <a:r>
              <a:rPr lang="en-US" sz="2400" i="1" dirty="0"/>
              <a:t>Translate the following English sentence </a:t>
            </a:r>
            <a:r>
              <a:rPr lang="en-US" sz="2400" dirty="0"/>
              <a:t>[sentence input]</a:t>
            </a:r>
            <a:r>
              <a:rPr lang="en-US" sz="2400" i="1" dirty="0"/>
              <a:t> to French: </a:t>
            </a:r>
            <a:r>
              <a:rPr lang="en-US" sz="2400" dirty="0"/>
              <a:t>[model output]</a:t>
            </a:r>
          </a:p>
        </p:txBody>
      </p:sp>
      <p:sp>
        <p:nvSpPr>
          <p:cNvPr id="4" name="Slide Number Placeholder 3">
            <a:extLst>
              <a:ext uri="{FF2B5EF4-FFF2-40B4-BE49-F238E27FC236}">
                <a16:creationId xmlns:a16="http://schemas.microsoft.com/office/drawing/2014/main" id="{AFC460C3-BD7A-ED93-FCC9-7124D39FA54B}"/>
              </a:ext>
            </a:extLst>
          </p:cNvPr>
          <p:cNvSpPr>
            <a:spLocks noGrp="1"/>
          </p:cNvSpPr>
          <p:nvPr>
            <p:ph type="sldNum" sz="quarter" idx="12"/>
          </p:nvPr>
        </p:nvSpPr>
        <p:spPr/>
        <p:txBody>
          <a:bodyPr/>
          <a:lstStyle/>
          <a:p>
            <a:fld id="{16C8504D-E4B9-BC4C-91F1-C11D1D4D9095}" type="slidenum">
              <a:rPr lang="en-US" smtClean="0"/>
              <a:t>66</a:t>
            </a:fld>
            <a:endParaRPr lang="en-US"/>
          </a:p>
        </p:txBody>
      </p:sp>
      <p:sp>
        <p:nvSpPr>
          <p:cNvPr id="5" name="TextBox 4">
            <a:extLst>
              <a:ext uri="{FF2B5EF4-FFF2-40B4-BE49-F238E27FC236}">
                <a16:creationId xmlns:a16="http://schemas.microsoft.com/office/drawing/2014/main" id="{6530D9F5-715D-F3D2-5D1C-809231D0B4C6}"/>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2864029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DBB3-8F66-E8DF-8B96-97DF4A5E39B9}"/>
              </a:ext>
            </a:extLst>
          </p:cNvPr>
          <p:cNvSpPr>
            <a:spLocks noGrp="1"/>
          </p:cNvSpPr>
          <p:nvPr>
            <p:ph type="title"/>
          </p:nvPr>
        </p:nvSpPr>
        <p:spPr/>
        <p:txBody>
          <a:bodyPr/>
          <a:lstStyle/>
          <a:p>
            <a:r>
              <a:rPr lang="en-US" dirty="0"/>
              <a:t>Overcoming Task/Domain Shift</a:t>
            </a:r>
          </a:p>
        </p:txBody>
      </p:sp>
      <p:sp>
        <p:nvSpPr>
          <p:cNvPr id="3" name="Content Placeholder 2">
            <a:extLst>
              <a:ext uri="{FF2B5EF4-FFF2-40B4-BE49-F238E27FC236}">
                <a16:creationId xmlns:a16="http://schemas.microsoft.com/office/drawing/2014/main" id="{9E07F7A2-E339-EA65-C0C1-81DF65ACBE2A}"/>
              </a:ext>
            </a:extLst>
          </p:cNvPr>
          <p:cNvSpPr>
            <a:spLocks noGrp="1"/>
          </p:cNvSpPr>
          <p:nvPr>
            <p:ph sz="half" idx="1"/>
          </p:nvPr>
        </p:nvSpPr>
        <p:spPr>
          <a:xfrm>
            <a:off x="838199" y="1825625"/>
            <a:ext cx="10515599" cy="4351338"/>
          </a:xfrm>
        </p:spPr>
        <p:txBody>
          <a:bodyPr>
            <a:normAutofit/>
          </a:bodyPr>
          <a:lstStyle/>
          <a:p>
            <a:r>
              <a:rPr lang="en-US" dirty="0"/>
              <a:t>Task shift</a:t>
            </a:r>
          </a:p>
          <a:p>
            <a:pPr lvl="1"/>
            <a:r>
              <a:rPr lang="en-US" dirty="0"/>
              <a:t>Changed task objective</a:t>
            </a:r>
          </a:p>
          <a:p>
            <a:pPr lvl="1"/>
            <a:endParaRPr lang="en-US" dirty="0"/>
          </a:p>
          <a:p>
            <a:r>
              <a:rPr lang="en-US" dirty="0"/>
              <a:t>Domain shift</a:t>
            </a:r>
          </a:p>
          <a:p>
            <a:pPr lvl="1"/>
            <a:r>
              <a:rPr lang="en-US" dirty="0"/>
              <a:t>Changed data distribution</a:t>
            </a:r>
          </a:p>
          <a:p>
            <a:pPr lvl="1"/>
            <a:endParaRPr lang="en-US" dirty="0"/>
          </a:p>
          <a:p>
            <a:pPr marL="0" indent="0">
              <a:buNone/>
            </a:pPr>
            <a:endParaRPr lang="en-US" dirty="0"/>
          </a:p>
        </p:txBody>
      </p:sp>
      <p:sp>
        <p:nvSpPr>
          <p:cNvPr id="5" name="Content Placeholder 4">
            <a:extLst>
              <a:ext uri="{FF2B5EF4-FFF2-40B4-BE49-F238E27FC236}">
                <a16:creationId xmlns:a16="http://schemas.microsoft.com/office/drawing/2014/main" id="{371224AC-7998-089C-0522-42FF809CDF45}"/>
              </a:ext>
            </a:extLst>
          </p:cNvPr>
          <p:cNvSpPr>
            <a:spLocks noGrp="1"/>
          </p:cNvSpPr>
          <p:nvPr>
            <p:ph sz="half" idx="2"/>
          </p:nvPr>
        </p:nvSpPr>
        <p:spPr/>
        <p:txBody>
          <a:bodyPr>
            <a:normAutofit/>
          </a:bodyPr>
          <a:lstStyle/>
          <a:p>
            <a:r>
              <a:rPr lang="en-US" dirty="0"/>
              <a:t>Task adaptation</a:t>
            </a:r>
          </a:p>
          <a:p>
            <a:pPr lvl="1"/>
            <a:r>
              <a:rPr lang="en-US" dirty="0"/>
              <a:t>Transfer learning</a:t>
            </a:r>
          </a:p>
          <a:p>
            <a:pPr lvl="1"/>
            <a:r>
              <a:rPr lang="en-US" dirty="0"/>
              <a:t>Meta-learning</a:t>
            </a:r>
          </a:p>
          <a:p>
            <a:r>
              <a:rPr lang="en-US" dirty="0"/>
              <a:t>Domain adaptation</a:t>
            </a:r>
          </a:p>
          <a:p>
            <a:pPr lvl="1"/>
            <a:r>
              <a:rPr lang="en-US" dirty="0"/>
              <a:t>Instance translation</a:t>
            </a:r>
          </a:p>
          <a:p>
            <a:pPr lvl="1"/>
            <a:r>
              <a:rPr lang="en-US" dirty="0"/>
              <a:t>Domain adversarial training</a:t>
            </a:r>
          </a:p>
        </p:txBody>
      </p:sp>
      <p:sp>
        <p:nvSpPr>
          <p:cNvPr id="4" name="Slide Number Placeholder 3">
            <a:extLst>
              <a:ext uri="{FF2B5EF4-FFF2-40B4-BE49-F238E27FC236}">
                <a16:creationId xmlns:a16="http://schemas.microsoft.com/office/drawing/2014/main" id="{4063F361-D7BF-E020-993F-B58EB6DB8EE5}"/>
              </a:ext>
            </a:extLst>
          </p:cNvPr>
          <p:cNvSpPr>
            <a:spLocks noGrp="1"/>
          </p:cNvSpPr>
          <p:nvPr>
            <p:ph type="sldNum" sz="quarter" idx="12"/>
          </p:nvPr>
        </p:nvSpPr>
        <p:spPr/>
        <p:txBody>
          <a:bodyPr/>
          <a:lstStyle/>
          <a:p>
            <a:fld id="{16C8504D-E4B9-BC4C-91F1-C11D1D4D9095}" type="slidenum">
              <a:rPr lang="en-US" smtClean="0"/>
              <a:t>67</a:t>
            </a:fld>
            <a:endParaRPr lang="en-US" dirty="0"/>
          </a:p>
        </p:txBody>
      </p:sp>
      <p:sp>
        <p:nvSpPr>
          <p:cNvPr id="6" name="Right Arrow 5">
            <a:extLst>
              <a:ext uri="{FF2B5EF4-FFF2-40B4-BE49-F238E27FC236}">
                <a16:creationId xmlns:a16="http://schemas.microsoft.com/office/drawing/2014/main" id="{64987E96-42CF-D1D4-92A0-C65BE5DD9324}"/>
              </a:ext>
            </a:extLst>
          </p:cNvPr>
          <p:cNvSpPr/>
          <p:nvPr/>
        </p:nvSpPr>
        <p:spPr>
          <a:xfrm>
            <a:off x="5029200" y="1737360"/>
            <a:ext cx="1097280"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ight Arrow 6">
            <a:extLst>
              <a:ext uri="{FF2B5EF4-FFF2-40B4-BE49-F238E27FC236}">
                <a16:creationId xmlns:a16="http://schemas.microsoft.com/office/drawing/2014/main" id="{B143E491-CAF5-14EE-32ED-78EC8BC8572D}"/>
              </a:ext>
            </a:extLst>
          </p:cNvPr>
          <p:cNvSpPr/>
          <p:nvPr/>
        </p:nvSpPr>
        <p:spPr>
          <a:xfrm>
            <a:off x="5029200" y="3017520"/>
            <a:ext cx="1097280" cy="731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84BD4BBC-5905-2019-260A-FA889024E777}"/>
              </a:ext>
            </a:extLst>
          </p:cNvPr>
          <p:cNvSpPr txBox="1"/>
          <p:nvPr/>
        </p:nvSpPr>
        <p:spPr>
          <a:xfrm>
            <a:off x="6400800" y="4754880"/>
            <a:ext cx="2560320" cy="715089"/>
          </a:xfrm>
          <a:custGeom>
            <a:avLst/>
            <a:gdLst>
              <a:gd name="connsiteX0" fmla="*/ 0 w 2560320"/>
              <a:gd name="connsiteY0" fmla="*/ 119182 h 715089"/>
              <a:gd name="connsiteX1" fmla="*/ 119182 w 2560320"/>
              <a:gd name="connsiteY1" fmla="*/ 0 h 715089"/>
              <a:gd name="connsiteX2" fmla="*/ 699671 w 2560320"/>
              <a:gd name="connsiteY2" fmla="*/ 0 h 715089"/>
              <a:gd name="connsiteX3" fmla="*/ 1233721 w 2560320"/>
              <a:gd name="connsiteY3" fmla="*/ 0 h 715089"/>
              <a:gd name="connsiteX4" fmla="*/ 1767771 w 2560320"/>
              <a:gd name="connsiteY4" fmla="*/ 0 h 715089"/>
              <a:gd name="connsiteX5" fmla="*/ 2441139 w 2560320"/>
              <a:gd name="connsiteY5" fmla="*/ 0 h 715089"/>
              <a:gd name="connsiteX6" fmla="*/ 2560321 w 2560320"/>
              <a:gd name="connsiteY6" fmla="*/ 119182 h 715089"/>
              <a:gd name="connsiteX7" fmla="*/ 2560320 w 2560320"/>
              <a:gd name="connsiteY7" fmla="*/ 595908 h 715089"/>
              <a:gd name="connsiteX8" fmla="*/ 2441138 w 2560320"/>
              <a:gd name="connsiteY8" fmla="*/ 715090 h 715089"/>
              <a:gd name="connsiteX9" fmla="*/ 1930308 w 2560320"/>
              <a:gd name="connsiteY9" fmla="*/ 715090 h 715089"/>
              <a:gd name="connsiteX10" fmla="*/ 1326599 w 2560320"/>
              <a:gd name="connsiteY10" fmla="*/ 715090 h 715089"/>
              <a:gd name="connsiteX11" fmla="*/ 815769 w 2560320"/>
              <a:gd name="connsiteY11" fmla="*/ 715089 h 715089"/>
              <a:gd name="connsiteX12" fmla="*/ 119182 w 2560320"/>
              <a:gd name="connsiteY12" fmla="*/ 715089 h 715089"/>
              <a:gd name="connsiteX13" fmla="*/ 0 w 2560320"/>
              <a:gd name="connsiteY13" fmla="*/ 595907 h 715089"/>
              <a:gd name="connsiteX14" fmla="*/ 0 w 2560320"/>
              <a:gd name="connsiteY14" fmla="*/ 119182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0320" h="715089" fill="none" extrusionOk="0">
                <a:moveTo>
                  <a:pt x="0" y="119182"/>
                </a:moveTo>
                <a:cubicBezTo>
                  <a:pt x="-1794" y="50679"/>
                  <a:pt x="52404" y="3601"/>
                  <a:pt x="119182" y="0"/>
                </a:cubicBezTo>
                <a:cubicBezTo>
                  <a:pt x="396879" y="-44922"/>
                  <a:pt x="419198" y="15035"/>
                  <a:pt x="699671" y="0"/>
                </a:cubicBezTo>
                <a:cubicBezTo>
                  <a:pt x="980144" y="-15035"/>
                  <a:pt x="1085601" y="62287"/>
                  <a:pt x="1233721" y="0"/>
                </a:cubicBezTo>
                <a:cubicBezTo>
                  <a:pt x="1381841" y="-62287"/>
                  <a:pt x="1515079" y="29218"/>
                  <a:pt x="1767771" y="0"/>
                </a:cubicBezTo>
                <a:cubicBezTo>
                  <a:pt x="2020463" y="-29218"/>
                  <a:pt x="2242568" y="34746"/>
                  <a:pt x="2441139" y="0"/>
                </a:cubicBezTo>
                <a:cubicBezTo>
                  <a:pt x="2507180" y="2078"/>
                  <a:pt x="2578367" y="47290"/>
                  <a:pt x="2560321" y="119182"/>
                </a:cubicBezTo>
                <a:cubicBezTo>
                  <a:pt x="2559682" y="260863"/>
                  <a:pt x="2568894" y="438787"/>
                  <a:pt x="2560320" y="595908"/>
                </a:cubicBezTo>
                <a:cubicBezTo>
                  <a:pt x="2558046" y="664564"/>
                  <a:pt x="2511197" y="702057"/>
                  <a:pt x="2441138" y="715090"/>
                </a:cubicBezTo>
                <a:cubicBezTo>
                  <a:pt x="2244983" y="757962"/>
                  <a:pt x="2106875" y="667474"/>
                  <a:pt x="1930308" y="715090"/>
                </a:cubicBezTo>
                <a:cubicBezTo>
                  <a:pt x="1753741" y="762706"/>
                  <a:pt x="1537088" y="678261"/>
                  <a:pt x="1326599" y="715090"/>
                </a:cubicBezTo>
                <a:cubicBezTo>
                  <a:pt x="1116110" y="751918"/>
                  <a:pt x="1053761" y="685944"/>
                  <a:pt x="815769" y="715089"/>
                </a:cubicBezTo>
                <a:cubicBezTo>
                  <a:pt x="577777" y="744234"/>
                  <a:pt x="325734" y="688184"/>
                  <a:pt x="119182" y="715089"/>
                </a:cubicBezTo>
                <a:cubicBezTo>
                  <a:pt x="43750" y="711797"/>
                  <a:pt x="-10033" y="671885"/>
                  <a:pt x="0" y="595907"/>
                </a:cubicBezTo>
                <a:cubicBezTo>
                  <a:pt x="-6137" y="487818"/>
                  <a:pt x="53626" y="327724"/>
                  <a:pt x="0" y="119182"/>
                </a:cubicBezTo>
                <a:close/>
              </a:path>
              <a:path w="2560320" h="715089" stroke="0" extrusionOk="0">
                <a:moveTo>
                  <a:pt x="0" y="119182"/>
                </a:moveTo>
                <a:cubicBezTo>
                  <a:pt x="-5893" y="49725"/>
                  <a:pt x="46466" y="2587"/>
                  <a:pt x="119182" y="0"/>
                </a:cubicBezTo>
                <a:cubicBezTo>
                  <a:pt x="365367" y="-5131"/>
                  <a:pt x="482886" y="73667"/>
                  <a:pt x="746110" y="0"/>
                </a:cubicBezTo>
                <a:cubicBezTo>
                  <a:pt x="1009334" y="-73667"/>
                  <a:pt x="1187474" y="38228"/>
                  <a:pt x="1303380" y="0"/>
                </a:cubicBezTo>
                <a:cubicBezTo>
                  <a:pt x="1419286" y="-38228"/>
                  <a:pt x="1685962" y="11138"/>
                  <a:pt x="1837430" y="0"/>
                </a:cubicBezTo>
                <a:cubicBezTo>
                  <a:pt x="1988898" y="-11138"/>
                  <a:pt x="2300619" y="19291"/>
                  <a:pt x="2441139" y="0"/>
                </a:cubicBezTo>
                <a:cubicBezTo>
                  <a:pt x="2509606" y="-5443"/>
                  <a:pt x="2550550" y="51864"/>
                  <a:pt x="2560321" y="119182"/>
                </a:cubicBezTo>
                <a:cubicBezTo>
                  <a:pt x="2539504" y="297690"/>
                  <a:pt x="2559693" y="431019"/>
                  <a:pt x="2560320" y="595908"/>
                </a:cubicBezTo>
                <a:cubicBezTo>
                  <a:pt x="2558876" y="663737"/>
                  <a:pt x="2511001" y="717352"/>
                  <a:pt x="2441138" y="715090"/>
                </a:cubicBezTo>
                <a:cubicBezTo>
                  <a:pt x="2239131" y="723777"/>
                  <a:pt x="2134670" y="665719"/>
                  <a:pt x="1930308" y="715090"/>
                </a:cubicBezTo>
                <a:cubicBezTo>
                  <a:pt x="1725946" y="764461"/>
                  <a:pt x="1580012" y="701596"/>
                  <a:pt x="1373038" y="715090"/>
                </a:cubicBezTo>
                <a:cubicBezTo>
                  <a:pt x="1166064" y="728584"/>
                  <a:pt x="1090557" y="648361"/>
                  <a:pt x="815769" y="715089"/>
                </a:cubicBezTo>
                <a:cubicBezTo>
                  <a:pt x="540981" y="781817"/>
                  <a:pt x="358661" y="708947"/>
                  <a:pt x="119182" y="715089"/>
                </a:cubicBezTo>
                <a:cubicBezTo>
                  <a:pt x="57454" y="711505"/>
                  <a:pt x="3099" y="647151"/>
                  <a:pt x="0" y="595907"/>
                </a:cubicBezTo>
                <a:cubicBezTo>
                  <a:pt x="-53359" y="443845"/>
                  <a:pt x="46012" y="261979"/>
                  <a:pt x="0" y="119182"/>
                </a:cubicBezTo>
                <a:close/>
              </a:path>
            </a:pathLst>
          </a:custGeom>
          <a:ln w="19050">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More recently for LLMs: Prompt Engineering</a:t>
            </a:r>
          </a:p>
        </p:txBody>
      </p:sp>
      <p:sp>
        <p:nvSpPr>
          <p:cNvPr id="9" name="TextBox 8">
            <a:extLst>
              <a:ext uri="{FF2B5EF4-FFF2-40B4-BE49-F238E27FC236}">
                <a16:creationId xmlns:a16="http://schemas.microsoft.com/office/drawing/2014/main" id="{F6B0998D-89E7-ED0F-18FC-BBB76F2ACDE3}"/>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33243400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63DB-0ED9-DBF3-C915-617D6E7B5ACC}"/>
              </a:ext>
            </a:extLst>
          </p:cNvPr>
          <p:cNvSpPr>
            <a:spLocks noGrp="1"/>
          </p:cNvSpPr>
          <p:nvPr>
            <p:ph type="title"/>
          </p:nvPr>
        </p:nvSpPr>
        <p:spPr/>
        <p:txBody>
          <a:bodyPr/>
          <a:lstStyle/>
          <a:p>
            <a:r>
              <a:rPr lang="en-US" dirty="0"/>
              <a:t>Challenges in Adaptation</a:t>
            </a:r>
          </a:p>
        </p:txBody>
      </p:sp>
      <p:sp>
        <p:nvSpPr>
          <p:cNvPr id="3" name="Content Placeholder 2">
            <a:extLst>
              <a:ext uri="{FF2B5EF4-FFF2-40B4-BE49-F238E27FC236}">
                <a16:creationId xmlns:a16="http://schemas.microsoft.com/office/drawing/2014/main" id="{A17D95E2-9D8D-6B8D-9B1D-465FF6CACD99}"/>
              </a:ext>
            </a:extLst>
          </p:cNvPr>
          <p:cNvSpPr>
            <a:spLocks noGrp="1"/>
          </p:cNvSpPr>
          <p:nvPr>
            <p:ph idx="1"/>
          </p:nvPr>
        </p:nvSpPr>
        <p:spPr/>
        <p:txBody>
          <a:bodyPr/>
          <a:lstStyle/>
          <a:p>
            <a:r>
              <a:rPr lang="en-US" dirty="0"/>
              <a:t>Data availability</a:t>
            </a:r>
          </a:p>
          <a:p>
            <a:pPr lvl="1"/>
            <a:r>
              <a:rPr lang="en-US" dirty="0"/>
              <a:t>Task and domain adaptation often require a large amount of labeled data, which may be costly or even unavailable</a:t>
            </a:r>
          </a:p>
          <a:p>
            <a:endParaRPr lang="en-US" dirty="0"/>
          </a:p>
          <a:p>
            <a:r>
              <a:rPr lang="en-US" dirty="0"/>
              <a:t>Overfitting</a:t>
            </a:r>
          </a:p>
          <a:p>
            <a:pPr lvl="1"/>
            <a:r>
              <a:rPr lang="en-US" dirty="0"/>
              <a:t>When target task/domain is significantly different from source, or training data are limited, model may overfit to source and cannot generalize well</a:t>
            </a:r>
          </a:p>
        </p:txBody>
      </p:sp>
      <p:sp>
        <p:nvSpPr>
          <p:cNvPr id="4" name="Slide Number Placeholder 3">
            <a:extLst>
              <a:ext uri="{FF2B5EF4-FFF2-40B4-BE49-F238E27FC236}">
                <a16:creationId xmlns:a16="http://schemas.microsoft.com/office/drawing/2014/main" id="{DF4A828F-388D-90AE-8F16-5CAC43143474}"/>
              </a:ext>
            </a:extLst>
          </p:cNvPr>
          <p:cNvSpPr>
            <a:spLocks noGrp="1"/>
          </p:cNvSpPr>
          <p:nvPr>
            <p:ph type="sldNum" sz="quarter" idx="12"/>
          </p:nvPr>
        </p:nvSpPr>
        <p:spPr/>
        <p:txBody>
          <a:bodyPr/>
          <a:lstStyle/>
          <a:p>
            <a:fld id="{16C8504D-E4B9-BC4C-91F1-C11D1D4D9095}" type="slidenum">
              <a:rPr lang="en-US" smtClean="0"/>
              <a:t>68</a:t>
            </a:fld>
            <a:endParaRPr lang="en-US"/>
          </a:p>
        </p:txBody>
      </p:sp>
    </p:spTree>
    <p:extLst>
      <p:ext uri="{BB962C8B-B14F-4D97-AF65-F5344CB8AC3E}">
        <p14:creationId xmlns:p14="http://schemas.microsoft.com/office/powerpoint/2010/main" val="3089456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63DB-0ED9-DBF3-C915-617D6E7B5ACC}"/>
              </a:ext>
            </a:extLst>
          </p:cNvPr>
          <p:cNvSpPr>
            <a:spLocks noGrp="1"/>
          </p:cNvSpPr>
          <p:nvPr>
            <p:ph type="title"/>
          </p:nvPr>
        </p:nvSpPr>
        <p:spPr/>
        <p:txBody>
          <a:bodyPr/>
          <a:lstStyle/>
          <a:p>
            <a:r>
              <a:rPr lang="en-US" dirty="0"/>
              <a:t>Challenges in Adaptation</a:t>
            </a:r>
          </a:p>
        </p:txBody>
      </p:sp>
      <p:sp>
        <p:nvSpPr>
          <p:cNvPr id="3" name="Content Placeholder 2">
            <a:extLst>
              <a:ext uri="{FF2B5EF4-FFF2-40B4-BE49-F238E27FC236}">
                <a16:creationId xmlns:a16="http://schemas.microsoft.com/office/drawing/2014/main" id="{A17D95E2-9D8D-6B8D-9B1D-465FF6CACD99}"/>
              </a:ext>
            </a:extLst>
          </p:cNvPr>
          <p:cNvSpPr>
            <a:spLocks noGrp="1"/>
          </p:cNvSpPr>
          <p:nvPr>
            <p:ph idx="1"/>
          </p:nvPr>
        </p:nvSpPr>
        <p:spPr/>
        <p:txBody>
          <a:bodyPr/>
          <a:lstStyle/>
          <a:p>
            <a:r>
              <a:rPr lang="en-US" dirty="0"/>
              <a:t>Model complexity</a:t>
            </a:r>
          </a:p>
          <a:p>
            <a:pPr lvl="1"/>
            <a:r>
              <a:rPr lang="en-US" dirty="0"/>
              <a:t>Recent deep networks have too many parameters and complex architecture, making it difficult to adapt them effectively for a new task or domain</a:t>
            </a:r>
          </a:p>
          <a:p>
            <a:endParaRPr lang="en-US" dirty="0"/>
          </a:p>
          <a:p>
            <a:r>
              <a:rPr lang="en-US" dirty="0"/>
              <a:t>Task complexity</a:t>
            </a:r>
          </a:p>
          <a:p>
            <a:pPr lvl="1"/>
            <a:r>
              <a:rPr lang="en-US" dirty="0"/>
              <a:t>Many tasks have much more complex objectives than classification, making adaptation techniques not directly applicable</a:t>
            </a:r>
          </a:p>
        </p:txBody>
      </p:sp>
      <p:sp>
        <p:nvSpPr>
          <p:cNvPr id="4" name="Slide Number Placeholder 3">
            <a:extLst>
              <a:ext uri="{FF2B5EF4-FFF2-40B4-BE49-F238E27FC236}">
                <a16:creationId xmlns:a16="http://schemas.microsoft.com/office/drawing/2014/main" id="{DF4A828F-388D-90AE-8F16-5CAC43143474}"/>
              </a:ext>
            </a:extLst>
          </p:cNvPr>
          <p:cNvSpPr>
            <a:spLocks noGrp="1"/>
          </p:cNvSpPr>
          <p:nvPr>
            <p:ph type="sldNum" sz="quarter" idx="12"/>
          </p:nvPr>
        </p:nvSpPr>
        <p:spPr/>
        <p:txBody>
          <a:bodyPr/>
          <a:lstStyle/>
          <a:p>
            <a:fld id="{16C8504D-E4B9-BC4C-91F1-C11D1D4D9095}" type="slidenum">
              <a:rPr lang="en-US" smtClean="0"/>
              <a:t>69</a:t>
            </a:fld>
            <a:endParaRPr lang="en-US"/>
          </a:p>
        </p:txBody>
      </p:sp>
    </p:spTree>
    <p:extLst>
      <p:ext uri="{BB962C8B-B14F-4D97-AF65-F5344CB8AC3E}">
        <p14:creationId xmlns:p14="http://schemas.microsoft.com/office/powerpoint/2010/main" val="39334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7BDB38-8E0D-F55B-BEB6-C9B18BA4EE48}"/>
              </a:ext>
            </a:extLst>
          </p:cNvPr>
          <p:cNvPicPr>
            <a:picLocks noChangeAspect="1"/>
          </p:cNvPicPr>
          <p:nvPr/>
        </p:nvPicPr>
        <p:blipFill>
          <a:blip r:embed="rId2"/>
          <a:stretch>
            <a:fillRect/>
          </a:stretch>
        </p:blipFill>
        <p:spPr>
          <a:xfrm>
            <a:off x="46892" y="0"/>
            <a:ext cx="5896207" cy="6858000"/>
          </a:xfrm>
          <a:prstGeom prst="rect">
            <a:avLst/>
          </a:prstGeom>
        </p:spPr>
      </p:pic>
      <p:sp>
        <p:nvSpPr>
          <p:cNvPr id="6" name="TextBox 5">
            <a:extLst>
              <a:ext uri="{FF2B5EF4-FFF2-40B4-BE49-F238E27FC236}">
                <a16:creationId xmlns:a16="http://schemas.microsoft.com/office/drawing/2014/main" id="{4B750F0F-BA8D-4A6B-EDC5-6933AACDB702}"/>
              </a:ext>
            </a:extLst>
          </p:cNvPr>
          <p:cNvSpPr txBox="1"/>
          <p:nvPr/>
        </p:nvSpPr>
        <p:spPr>
          <a:xfrm>
            <a:off x="6858000" y="3105834"/>
            <a:ext cx="4191000" cy="646331"/>
          </a:xfrm>
          <a:prstGeom prst="rect">
            <a:avLst/>
          </a:prstGeom>
          <a:noFill/>
        </p:spPr>
        <p:txBody>
          <a:bodyPr wrap="square" rtlCol="0">
            <a:spAutoFit/>
          </a:bodyPr>
          <a:lstStyle/>
          <a:p>
            <a:r>
              <a:rPr lang="en-US" b="1" dirty="0"/>
              <a:t>(b)</a:t>
            </a:r>
            <a:r>
              <a:rPr lang="en-US" dirty="0"/>
              <a:t> x=3</a:t>
            </a:r>
            <a:r>
              <a:rPr lang="en-US" dirty="0">
                <a:sym typeface="Wingdings" panose="05000000000000000000" pitchFamily="2" charset="2"/>
              </a:rPr>
              <a:t></a:t>
            </a:r>
            <a:r>
              <a:rPr lang="en-US" dirty="0"/>
              <a:t>y~=3 for regression and nearest neighbor</a:t>
            </a:r>
          </a:p>
        </p:txBody>
      </p:sp>
    </p:spTree>
    <p:extLst>
      <p:ext uri="{BB962C8B-B14F-4D97-AF65-F5344CB8AC3E}">
        <p14:creationId xmlns:p14="http://schemas.microsoft.com/office/powerpoint/2010/main" val="321165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A266-DFFF-67B6-6248-060F83A4DD05}"/>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7463B93C-DD91-4932-D347-9FE09A016F72}"/>
              </a:ext>
            </a:extLst>
          </p:cNvPr>
          <p:cNvSpPr>
            <a:spLocks noGrp="1"/>
          </p:cNvSpPr>
          <p:nvPr>
            <p:ph idx="1"/>
          </p:nvPr>
        </p:nvSpPr>
        <p:spPr/>
        <p:txBody>
          <a:bodyPr/>
          <a:lstStyle/>
          <a:p>
            <a:r>
              <a:rPr lang="en-US" dirty="0"/>
              <a:t>Unsupervised adaptation</a:t>
            </a:r>
          </a:p>
          <a:p>
            <a:pPr lvl="1"/>
            <a:r>
              <a:rPr lang="en-US" dirty="0"/>
              <a:t>No longer require labels for target task/domain</a:t>
            </a:r>
          </a:p>
          <a:p>
            <a:pPr lvl="1"/>
            <a:r>
              <a:rPr lang="en-US" dirty="0"/>
              <a:t>Use self-supervision to learn from target data</a:t>
            </a:r>
          </a:p>
          <a:p>
            <a:endParaRPr lang="en-US" dirty="0"/>
          </a:p>
          <a:p>
            <a:r>
              <a:rPr lang="en-US" dirty="0"/>
              <a:t>Source-free adaptation</a:t>
            </a:r>
          </a:p>
          <a:p>
            <a:pPr lvl="1"/>
            <a:r>
              <a:rPr lang="en-US" dirty="0"/>
              <a:t>No longer require source task/domain data when adapting model</a:t>
            </a:r>
          </a:p>
          <a:p>
            <a:pPr lvl="1"/>
            <a:r>
              <a:rPr lang="en-US" dirty="0"/>
              <a:t>Generate source-like data or features</a:t>
            </a:r>
          </a:p>
        </p:txBody>
      </p:sp>
      <p:sp>
        <p:nvSpPr>
          <p:cNvPr id="4" name="Slide Number Placeholder 3">
            <a:extLst>
              <a:ext uri="{FF2B5EF4-FFF2-40B4-BE49-F238E27FC236}">
                <a16:creationId xmlns:a16="http://schemas.microsoft.com/office/drawing/2014/main" id="{59B07831-EF77-CB47-184F-78E6DD47432D}"/>
              </a:ext>
            </a:extLst>
          </p:cNvPr>
          <p:cNvSpPr>
            <a:spLocks noGrp="1"/>
          </p:cNvSpPr>
          <p:nvPr>
            <p:ph type="sldNum" sz="quarter" idx="12"/>
          </p:nvPr>
        </p:nvSpPr>
        <p:spPr/>
        <p:txBody>
          <a:bodyPr/>
          <a:lstStyle/>
          <a:p>
            <a:fld id="{16C8504D-E4B9-BC4C-91F1-C11D1D4D9095}" type="slidenum">
              <a:rPr lang="en-US" smtClean="0"/>
              <a:t>70</a:t>
            </a:fld>
            <a:endParaRPr lang="en-US"/>
          </a:p>
        </p:txBody>
      </p:sp>
    </p:spTree>
    <p:extLst>
      <p:ext uri="{BB962C8B-B14F-4D97-AF65-F5344CB8AC3E}">
        <p14:creationId xmlns:p14="http://schemas.microsoft.com/office/powerpoint/2010/main" val="2902337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0E77-0164-C689-4DE8-5ADEB0CED5FF}"/>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26C43EC3-B6B6-ABC7-5B74-512E812FCBE4}"/>
              </a:ext>
            </a:extLst>
          </p:cNvPr>
          <p:cNvSpPr>
            <a:spLocks noGrp="1"/>
          </p:cNvSpPr>
          <p:nvPr>
            <p:ph idx="1"/>
          </p:nvPr>
        </p:nvSpPr>
        <p:spPr/>
        <p:txBody>
          <a:bodyPr>
            <a:normAutofit/>
          </a:bodyPr>
          <a:lstStyle/>
          <a:p>
            <a:r>
              <a:rPr lang="en-US" dirty="0"/>
              <a:t>Adaptation for dense prediction tasks</a:t>
            </a:r>
          </a:p>
          <a:p>
            <a:pPr lvl="1"/>
            <a:r>
              <a:rPr lang="en-US" dirty="0"/>
              <a:t>In computer vision: object detection, instance segmentation, etc.</a:t>
            </a:r>
          </a:p>
          <a:p>
            <a:pPr lvl="1"/>
            <a:r>
              <a:rPr lang="en-US" dirty="0"/>
              <a:t>Involve more prediction modules (e.g., object classification, bounding box regression) into adaptation</a:t>
            </a:r>
          </a:p>
          <a:p>
            <a:endParaRPr lang="en-US" dirty="0"/>
          </a:p>
          <a:p>
            <a:r>
              <a:rPr lang="en-US" dirty="0"/>
              <a:t>Continual adaptation</a:t>
            </a:r>
          </a:p>
          <a:p>
            <a:pPr lvl="1"/>
            <a:r>
              <a:rPr lang="en-US" dirty="0"/>
              <a:t>Adapt model over time as new data or tasks become available</a:t>
            </a:r>
          </a:p>
          <a:p>
            <a:pPr lvl="1"/>
            <a:r>
              <a:rPr lang="en-US" dirty="0"/>
              <a:t>Data distribution changes over time in online learning, and model needs to be continuously updated to account for new knowledge</a:t>
            </a:r>
          </a:p>
        </p:txBody>
      </p:sp>
      <p:sp>
        <p:nvSpPr>
          <p:cNvPr id="4" name="Slide Number Placeholder 3">
            <a:extLst>
              <a:ext uri="{FF2B5EF4-FFF2-40B4-BE49-F238E27FC236}">
                <a16:creationId xmlns:a16="http://schemas.microsoft.com/office/drawing/2014/main" id="{FF75CB78-8CB0-FBA4-4C67-758B37FF53C8}"/>
              </a:ext>
            </a:extLst>
          </p:cNvPr>
          <p:cNvSpPr>
            <a:spLocks noGrp="1"/>
          </p:cNvSpPr>
          <p:nvPr>
            <p:ph type="sldNum" sz="quarter" idx="12"/>
          </p:nvPr>
        </p:nvSpPr>
        <p:spPr/>
        <p:txBody>
          <a:bodyPr/>
          <a:lstStyle/>
          <a:p>
            <a:fld id="{16C8504D-E4B9-BC4C-91F1-C11D1D4D9095}" type="slidenum">
              <a:rPr lang="en-US" smtClean="0"/>
              <a:t>71</a:t>
            </a:fld>
            <a:endParaRPr lang="en-US"/>
          </a:p>
        </p:txBody>
      </p:sp>
    </p:spTree>
    <p:extLst>
      <p:ext uri="{BB962C8B-B14F-4D97-AF65-F5344CB8AC3E}">
        <p14:creationId xmlns:p14="http://schemas.microsoft.com/office/powerpoint/2010/main" val="3755265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CA8A-4E9B-CAB1-4FE2-B01B540B890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7E8E806-E384-84AF-E4B4-5D229D0EF60C}"/>
              </a:ext>
            </a:extLst>
          </p:cNvPr>
          <p:cNvSpPr>
            <a:spLocks noGrp="1"/>
          </p:cNvSpPr>
          <p:nvPr>
            <p:ph idx="1"/>
          </p:nvPr>
        </p:nvSpPr>
        <p:spPr/>
        <p:txBody>
          <a:bodyPr>
            <a:normAutofit/>
          </a:bodyPr>
          <a:lstStyle/>
          <a:p>
            <a:r>
              <a:rPr lang="en-US" dirty="0"/>
              <a:t>Task adaptation for changed task objective</a:t>
            </a:r>
          </a:p>
          <a:p>
            <a:pPr lvl="1"/>
            <a:r>
              <a:rPr lang="en-US" dirty="0"/>
              <a:t>Transfer learning</a:t>
            </a:r>
          </a:p>
          <a:p>
            <a:pPr lvl="1"/>
            <a:r>
              <a:rPr lang="en-US" dirty="0"/>
              <a:t>Meta-learning</a:t>
            </a:r>
          </a:p>
          <a:p>
            <a:r>
              <a:rPr lang="en-US" dirty="0"/>
              <a:t>Domain adaptation for changed data distribution</a:t>
            </a:r>
          </a:p>
          <a:p>
            <a:pPr lvl="1"/>
            <a:r>
              <a:rPr lang="en-US" dirty="0"/>
              <a:t>Instance translation</a:t>
            </a:r>
          </a:p>
          <a:p>
            <a:pPr lvl="1"/>
            <a:r>
              <a:rPr lang="en-US" dirty="0"/>
              <a:t>Domain adversarial training</a:t>
            </a:r>
          </a:p>
        </p:txBody>
      </p:sp>
      <p:sp>
        <p:nvSpPr>
          <p:cNvPr id="4" name="Slide Number Placeholder 3">
            <a:extLst>
              <a:ext uri="{FF2B5EF4-FFF2-40B4-BE49-F238E27FC236}">
                <a16:creationId xmlns:a16="http://schemas.microsoft.com/office/drawing/2014/main" id="{2D323149-4754-282E-A023-8C0F3AD42ADF}"/>
              </a:ext>
            </a:extLst>
          </p:cNvPr>
          <p:cNvSpPr>
            <a:spLocks noGrp="1"/>
          </p:cNvSpPr>
          <p:nvPr>
            <p:ph type="sldNum" sz="quarter" idx="12"/>
          </p:nvPr>
        </p:nvSpPr>
        <p:spPr/>
        <p:txBody>
          <a:bodyPr/>
          <a:lstStyle/>
          <a:p>
            <a:fld id="{16C8504D-E4B9-BC4C-91F1-C11D1D4D9095}" type="slidenum">
              <a:rPr lang="en-US" smtClean="0"/>
              <a:t>72</a:t>
            </a:fld>
            <a:endParaRPr lang="en-US"/>
          </a:p>
        </p:txBody>
      </p:sp>
      <p:sp>
        <p:nvSpPr>
          <p:cNvPr id="5" name="TextBox 4">
            <a:extLst>
              <a:ext uri="{FF2B5EF4-FFF2-40B4-BE49-F238E27FC236}">
                <a16:creationId xmlns:a16="http://schemas.microsoft.com/office/drawing/2014/main" id="{82813993-FCA8-3B49-FEDA-525F5CA8B2EB}"/>
              </a:ext>
            </a:extLst>
          </p:cNvPr>
          <p:cNvSpPr txBox="1"/>
          <p:nvPr/>
        </p:nvSpPr>
        <p:spPr>
          <a:xfrm>
            <a:off x="0" y="6582976"/>
            <a:ext cx="2009589" cy="276999"/>
          </a:xfrm>
          <a:prstGeom prst="rect">
            <a:avLst/>
          </a:prstGeom>
          <a:noFill/>
        </p:spPr>
        <p:txBody>
          <a:bodyPr wrap="none" rtlCol="0">
            <a:spAutoFit/>
          </a:bodyPr>
          <a:lstStyle/>
          <a:p>
            <a:r>
              <a:rPr lang="en-US" sz="1200" dirty="0">
                <a:solidFill>
                  <a:schemeClr val="bg1">
                    <a:lumMod val="50000"/>
                  </a:schemeClr>
                </a:solidFill>
              </a:rPr>
              <a:t>Slide credit: Yuxiong Wang</a:t>
            </a:r>
          </a:p>
        </p:txBody>
      </p:sp>
    </p:spTree>
    <p:extLst>
      <p:ext uri="{BB962C8B-B14F-4D97-AF65-F5344CB8AC3E}">
        <p14:creationId xmlns:p14="http://schemas.microsoft.com/office/powerpoint/2010/main" val="633784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BCD5-8F95-43D3-A805-77AC12BCAAF2}"/>
              </a:ext>
            </a:extLst>
          </p:cNvPr>
          <p:cNvSpPr>
            <a:spLocks noGrp="1"/>
          </p:cNvSpPr>
          <p:nvPr>
            <p:ph type="title"/>
          </p:nvPr>
        </p:nvSpPr>
        <p:spPr/>
        <p:txBody>
          <a:bodyPr/>
          <a:lstStyle/>
          <a:p>
            <a:r>
              <a:rPr lang="en-US" dirty="0"/>
              <a:t>Coming up</a:t>
            </a:r>
          </a:p>
        </p:txBody>
      </p:sp>
      <p:sp>
        <p:nvSpPr>
          <p:cNvPr id="3" name="Content Placeholder 2">
            <a:extLst>
              <a:ext uri="{FF2B5EF4-FFF2-40B4-BE49-F238E27FC236}">
                <a16:creationId xmlns:a16="http://schemas.microsoft.com/office/drawing/2014/main" id="{D3BE0B30-F7BB-B4BC-AE03-471A08331BEA}"/>
              </a:ext>
            </a:extLst>
          </p:cNvPr>
          <p:cNvSpPr>
            <a:spLocks noGrp="1"/>
          </p:cNvSpPr>
          <p:nvPr>
            <p:ph idx="1"/>
          </p:nvPr>
        </p:nvSpPr>
        <p:spPr/>
        <p:txBody>
          <a:bodyPr/>
          <a:lstStyle/>
          <a:p>
            <a:r>
              <a:rPr lang="en-US" dirty="0"/>
              <a:t>Thursday: Ethics and Impact of AI</a:t>
            </a:r>
          </a:p>
        </p:txBody>
      </p:sp>
    </p:spTree>
    <p:extLst>
      <p:ext uri="{BB962C8B-B14F-4D97-AF65-F5344CB8AC3E}">
        <p14:creationId xmlns:p14="http://schemas.microsoft.com/office/powerpoint/2010/main" val="150432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7A7F-A19A-D68E-406B-0FA628ABDC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631A75-E19D-8F1E-29B8-42C2C8FB5F8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C8537A-E703-9583-E5AD-34732123E0CA}"/>
              </a:ext>
            </a:extLst>
          </p:cNvPr>
          <p:cNvPicPr>
            <a:picLocks noChangeAspect="1"/>
          </p:cNvPicPr>
          <p:nvPr/>
        </p:nvPicPr>
        <p:blipFill>
          <a:blip r:embed="rId2"/>
          <a:stretch>
            <a:fillRect/>
          </a:stretch>
        </p:blipFill>
        <p:spPr>
          <a:xfrm>
            <a:off x="2103946" y="2209800"/>
            <a:ext cx="6649378" cy="2162477"/>
          </a:xfrm>
          <a:prstGeom prst="rect">
            <a:avLst/>
          </a:prstGeom>
        </p:spPr>
      </p:pic>
      <p:sp>
        <p:nvSpPr>
          <p:cNvPr id="6" name="TextBox 5">
            <a:extLst>
              <a:ext uri="{FF2B5EF4-FFF2-40B4-BE49-F238E27FC236}">
                <a16:creationId xmlns:a16="http://schemas.microsoft.com/office/drawing/2014/main" id="{CA1889AB-7591-154D-C599-2948FE05F438}"/>
              </a:ext>
            </a:extLst>
          </p:cNvPr>
          <p:cNvSpPr txBox="1"/>
          <p:nvPr/>
        </p:nvSpPr>
        <p:spPr>
          <a:xfrm>
            <a:off x="609600" y="5268311"/>
            <a:ext cx="9638071" cy="923330"/>
          </a:xfrm>
          <a:prstGeom prst="rect">
            <a:avLst/>
          </a:prstGeom>
          <a:noFill/>
        </p:spPr>
        <p:txBody>
          <a:bodyPr wrap="square" rtlCol="0">
            <a:spAutoFit/>
          </a:bodyPr>
          <a:lstStyle/>
          <a:p>
            <a:r>
              <a:rPr lang="en-US" b="1" dirty="0"/>
              <a:t>False</a:t>
            </a:r>
            <a:r>
              <a:rPr lang="en-US" dirty="0"/>
              <a:t>: The weight update is not sampled randomly from a uniform distribution, but computed from a random sample of data.  Also, SGD does not proceed by checking whether an update decreases the loss --  it just takes a step according to the loss gradient for that mini-batch. </a:t>
            </a:r>
          </a:p>
        </p:txBody>
      </p:sp>
    </p:spTree>
    <p:extLst>
      <p:ext uri="{BB962C8B-B14F-4D97-AF65-F5344CB8AC3E}">
        <p14:creationId xmlns:p14="http://schemas.microsoft.com/office/powerpoint/2010/main" val="2971756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3A93-012E-9F91-E659-6F053548CE3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5DE2B65-76AB-D29E-89B0-71C475118DC5}"/>
              </a:ext>
            </a:extLst>
          </p:cNvPr>
          <p:cNvPicPr>
            <a:picLocks noChangeAspect="1"/>
          </p:cNvPicPr>
          <p:nvPr/>
        </p:nvPicPr>
        <p:blipFill>
          <a:blip r:embed="rId2"/>
          <a:stretch>
            <a:fillRect/>
          </a:stretch>
        </p:blipFill>
        <p:spPr>
          <a:xfrm>
            <a:off x="2747495" y="1376852"/>
            <a:ext cx="6697010" cy="2181529"/>
          </a:xfrm>
          <a:prstGeom prst="rect">
            <a:avLst/>
          </a:prstGeom>
        </p:spPr>
      </p:pic>
      <p:sp>
        <p:nvSpPr>
          <p:cNvPr id="6" name="TextBox 5">
            <a:extLst>
              <a:ext uri="{FF2B5EF4-FFF2-40B4-BE49-F238E27FC236}">
                <a16:creationId xmlns:a16="http://schemas.microsoft.com/office/drawing/2014/main" id="{353E48F5-1222-8E94-A6CA-E29FA2B7412B}"/>
              </a:ext>
            </a:extLst>
          </p:cNvPr>
          <p:cNvSpPr txBox="1"/>
          <p:nvPr/>
        </p:nvSpPr>
        <p:spPr>
          <a:xfrm>
            <a:off x="1943100" y="4724400"/>
            <a:ext cx="8305800" cy="923330"/>
          </a:xfrm>
          <a:prstGeom prst="rect">
            <a:avLst/>
          </a:prstGeom>
          <a:noFill/>
        </p:spPr>
        <p:txBody>
          <a:bodyPr wrap="square" rtlCol="0">
            <a:spAutoFit/>
          </a:bodyPr>
          <a:lstStyle/>
          <a:p>
            <a:r>
              <a:rPr lang="en-US" b="1" dirty="0"/>
              <a:t>False</a:t>
            </a:r>
            <a:r>
              <a:rPr lang="en-US" dirty="0"/>
              <a:t>: Sigmoid activations are very non-linear.  The problem is that the gradient is always less than 1 and often very small, so with many layers, the gradient becomes negligible.</a:t>
            </a:r>
          </a:p>
        </p:txBody>
      </p:sp>
    </p:spTree>
    <p:extLst>
      <p:ext uri="{BB962C8B-B14F-4D97-AF65-F5344CB8AC3E}">
        <p14:creationId xmlns:p14="http://schemas.microsoft.com/office/powerpoint/2010/main" val="2966114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114777</TotalTime>
  <Words>3524</Words>
  <Application>Microsoft Office PowerPoint</Application>
  <PresentationFormat>Widescreen</PresentationFormat>
  <Paragraphs>564</Paragraphs>
  <Slides>73</Slides>
  <Notes>3</Notes>
  <HiddenSlides>13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Cambria Math</vt:lpstr>
      <vt:lpstr>Office Theme</vt:lpstr>
      <vt:lpstr>Building an ML Application and Transfer Learning</vt:lpstr>
      <vt:lpstr>Today’s lecture</vt:lpstr>
      <vt:lpstr>Exam</vt:lpstr>
      <vt:lpstr>PowerPoint Presentation</vt:lpstr>
      <vt:lpstr>PowerPoint Presentation</vt:lpstr>
      <vt:lpstr>PowerPoint Presentation</vt:lpstr>
      <vt:lpstr>PowerPoint Presentation</vt:lpstr>
      <vt:lpstr>PowerPoint Presentation</vt:lpstr>
      <vt:lpstr>PowerPoint Presentation</vt:lpstr>
      <vt:lpstr>We’ve covered a lot of ground in deep networks</vt:lpstr>
      <vt:lpstr>How do you make your own ML application?</vt:lpstr>
      <vt:lpstr>Step 1: Propose a solution in more technical terms</vt:lpstr>
      <vt:lpstr>Step 1: Propose a solution in more technical terms</vt:lpstr>
      <vt:lpstr>Step 2: Decide how to measure success</vt:lpstr>
      <vt:lpstr>Step 2: Decide how to measure success</vt:lpstr>
      <vt:lpstr>Step 2: Decide how to measure success</vt:lpstr>
      <vt:lpstr>Step 2: Decide how to measure success</vt:lpstr>
      <vt:lpstr>Step 3: collect and annotate validation/test images</vt:lpstr>
      <vt:lpstr>Step 4: Determine technical details of approach</vt:lpstr>
      <vt:lpstr>Step 5: Collect training data</vt:lpstr>
      <vt:lpstr>Step 6: Develop model</vt:lpstr>
      <vt:lpstr>Step 6a: Develop model: establish baselines</vt:lpstr>
      <vt:lpstr>Step 6b: Develop model: refine model</vt:lpstr>
      <vt:lpstr>Step 7: Evaluate on test set</vt:lpstr>
      <vt:lpstr>Step 8: Integrate into application</vt:lpstr>
      <vt:lpstr>Summary of how to build a new ML application</vt:lpstr>
      <vt:lpstr>2 minute break</vt:lpstr>
      <vt:lpstr>Thank you to Yuxiong Wang for following slides on domain adaptation and transfer learning!</vt:lpstr>
      <vt:lpstr>Challenge for Machine Learning Models</vt:lpstr>
      <vt:lpstr>Types of Shifts</vt:lpstr>
      <vt:lpstr>Task Shift: Changed Model Objectives</vt:lpstr>
      <vt:lpstr>Domain Shift: Changed Input Data Distributions</vt:lpstr>
      <vt:lpstr>Types of Shifts: Task or Domain?</vt:lpstr>
      <vt:lpstr>Overcoming Task/Domain Shift</vt:lpstr>
      <vt:lpstr>Overcoming Task/Domain Shift</vt:lpstr>
      <vt:lpstr>Application: Autonomous Driving</vt:lpstr>
      <vt:lpstr>Application: Robotics</vt:lpstr>
      <vt:lpstr>Application: Speech recognition</vt:lpstr>
      <vt:lpstr>Methods for Task Adaptation</vt:lpstr>
      <vt:lpstr>Transfer Learning</vt:lpstr>
      <vt:lpstr>Transfer Learning</vt:lpstr>
      <vt:lpstr>Transfer Learning</vt:lpstr>
      <vt:lpstr>Transfer Learning</vt:lpstr>
      <vt:lpstr>Transfer Learning</vt:lpstr>
      <vt:lpstr>Model-Agnostic Meta-Learning (MAML)</vt:lpstr>
      <vt:lpstr>Model-Agnostic Meta-Learning (MAML)</vt:lpstr>
      <vt:lpstr>Model-Agnostic Meta-Learning (MAML)</vt:lpstr>
      <vt:lpstr>Adaptation Phase</vt:lpstr>
      <vt:lpstr>Meta-learning Phase</vt:lpstr>
      <vt:lpstr>PowerPoint Presentation</vt:lpstr>
      <vt:lpstr>PowerPoint Presentation</vt:lpstr>
      <vt:lpstr>Transfer learning vs. Meta-learning</vt:lpstr>
      <vt:lpstr>Overcoming Task/Domain Shift</vt:lpstr>
      <vt:lpstr>Methods for Domain Adaptation</vt:lpstr>
      <vt:lpstr>Instance Translation</vt:lpstr>
      <vt:lpstr>Instance Translation</vt:lpstr>
      <vt:lpstr>Domain Adversarial Training</vt:lpstr>
      <vt:lpstr>Domain Adversarial Training</vt:lpstr>
      <vt:lpstr>Domain Adversarial Training</vt:lpstr>
      <vt:lpstr>Domain Adversarial Training</vt:lpstr>
      <vt:lpstr>Domain Adversarial Training</vt:lpstr>
      <vt:lpstr>Domain Adversarial Training</vt:lpstr>
      <vt:lpstr>CyCADA: Cycle-Consistent Adversarial Domain Adaptation</vt:lpstr>
      <vt:lpstr>Recent Trend in NLP</vt:lpstr>
      <vt:lpstr>How are LLMs applied in various tasks/domains?</vt:lpstr>
      <vt:lpstr>How are LLMs applied in various tasks/domains?</vt:lpstr>
      <vt:lpstr>Overcoming Task/Domain Shift</vt:lpstr>
      <vt:lpstr>Challenges in Adaptation</vt:lpstr>
      <vt:lpstr>Challenges in Adaptation</vt:lpstr>
      <vt:lpstr>Future Directions</vt:lpstr>
      <vt:lpstr>Future Directions</vt:lpstr>
      <vt:lpstr>Summary</vt:lpstr>
      <vt:lpstr>Coming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282</cp:revision>
  <cp:lastPrinted>2023-01-18T22:14:20Z</cp:lastPrinted>
  <dcterms:created xsi:type="dcterms:W3CDTF">2009-12-16T02:55:56Z</dcterms:created>
  <dcterms:modified xsi:type="dcterms:W3CDTF">2023-03-21T03:56:47Z</dcterms:modified>
</cp:coreProperties>
</file>