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859" r:id="rId3"/>
    <p:sldId id="858" r:id="rId4"/>
    <p:sldId id="816" r:id="rId5"/>
    <p:sldId id="815" r:id="rId6"/>
    <p:sldId id="817" r:id="rId7"/>
    <p:sldId id="818" r:id="rId8"/>
    <p:sldId id="819" r:id="rId9"/>
    <p:sldId id="821" r:id="rId10"/>
    <p:sldId id="822" r:id="rId11"/>
    <p:sldId id="823" r:id="rId12"/>
    <p:sldId id="825" r:id="rId13"/>
    <p:sldId id="824" r:id="rId14"/>
    <p:sldId id="844" r:id="rId15"/>
    <p:sldId id="845" r:id="rId16"/>
    <p:sldId id="826" r:id="rId17"/>
    <p:sldId id="830" r:id="rId18"/>
    <p:sldId id="831" r:id="rId19"/>
    <p:sldId id="832" r:id="rId20"/>
    <p:sldId id="829" r:id="rId21"/>
    <p:sldId id="827" r:id="rId22"/>
    <p:sldId id="828" r:id="rId23"/>
    <p:sldId id="833" r:id="rId24"/>
    <p:sldId id="834" r:id="rId25"/>
    <p:sldId id="835" r:id="rId26"/>
    <p:sldId id="836" r:id="rId27"/>
    <p:sldId id="837" r:id="rId28"/>
    <p:sldId id="840" r:id="rId29"/>
    <p:sldId id="841" r:id="rId30"/>
    <p:sldId id="843" r:id="rId31"/>
    <p:sldId id="842" r:id="rId32"/>
    <p:sldId id="856" r:id="rId33"/>
    <p:sldId id="838" r:id="rId34"/>
    <p:sldId id="846" r:id="rId35"/>
    <p:sldId id="847" r:id="rId36"/>
    <p:sldId id="849" r:id="rId37"/>
    <p:sldId id="848" r:id="rId38"/>
    <p:sldId id="850" r:id="rId39"/>
    <p:sldId id="851" r:id="rId40"/>
    <p:sldId id="855" r:id="rId41"/>
    <p:sldId id="852" r:id="rId42"/>
    <p:sldId id="853" r:id="rId43"/>
    <p:sldId id="854" r:id="rId44"/>
    <p:sldId id="810" r:id="rId45"/>
    <p:sldId id="860" r:id="rId46"/>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88601" autoAdjust="0"/>
  </p:normalViewPr>
  <p:slideViewPr>
    <p:cSldViewPr>
      <p:cViewPr varScale="1">
        <p:scale>
          <a:sx n="111" d="100"/>
          <a:sy n="111" d="100"/>
        </p:scale>
        <p:origin x="594" y="102"/>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3/6/2023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3/6/2023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3/6/2023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3/6/2023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3/6/2023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3/6/2023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3/6/2023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3/6/2023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3/6/2023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3/6/2023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3/6/2023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3/6/2023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3/6/2023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https://arxiv.org/pdf/2103.00020.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emanticscholar.org/paper/Language-Models-are-Unsupervised-Multitask-Learners-Radford-Wu/9405cc0d6169988371b2755e573cc28650d14df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6745735" y="640081"/>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Foundation Models</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6745735" y="4415883"/>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6069449" y="6550213"/>
            <a:ext cx="673582" cy="307777"/>
          </a:xfrm>
          <a:prstGeom prst="rect">
            <a:avLst/>
          </a:prstGeom>
          <a:noFill/>
        </p:spPr>
        <p:txBody>
          <a:bodyPr wrap="none" rtlCol="0">
            <a:spAutoFit/>
          </a:bodyPr>
          <a:lstStyle/>
          <a:p>
            <a:pPr>
              <a:spcAft>
                <a:spcPts val="600"/>
              </a:spcAft>
            </a:pPr>
            <a:r>
              <a:rPr lang="en-US" sz="1400" dirty="0">
                <a:solidFill>
                  <a:schemeClr val="tx1">
                    <a:lumMod val="85000"/>
                  </a:schemeClr>
                </a:solidFill>
              </a:rPr>
              <a:t>Dall-E</a:t>
            </a:r>
          </a:p>
        </p:txBody>
      </p:sp>
      <p:pic>
        <p:nvPicPr>
          <p:cNvPr id="3" name="Picture 2">
            <a:extLst>
              <a:ext uri="{FF2B5EF4-FFF2-40B4-BE49-F238E27FC236}">
                <a16:creationId xmlns:a16="http://schemas.microsoft.com/office/drawing/2014/main" id="{16C8AB34-6393-4208-BF2A-52732A81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10" y="-10"/>
            <a:ext cx="6629400" cy="685800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876A-C610-6282-4BF7-3104FDEC75FF}"/>
              </a:ext>
            </a:extLst>
          </p:cNvPr>
          <p:cNvSpPr>
            <a:spLocks noGrp="1"/>
          </p:cNvSpPr>
          <p:nvPr>
            <p:ph type="title"/>
          </p:nvPr>
        </p:nvSpPr>
        <p:spPr/>
        <p:txBody>
          <a:bodyPr/>
          <a:lstStyle/>
          <a:p>
            <a:r>
              <a:rPr lang="en-US" dirty="0"/>
              <a:t>GPT-2: Zero shot results</a:t>
            </a:r>
          </a:p>
        </p:txBody>
      </p:sp>
      <p:sp>
        <p:nvSpPr>
          <p:cNvPr id="3" name="Content Placeholder 2">
            <a:extLst>
              <a:ext uri="{FF2B5EF4-FFF2-40B4-BE49-F238E27FC236}">
                <a16:creationId xmlns:a16="http://schemas.microsoft.com/office/drawing/2014/main" id="{F2BCE4EF-248D-9E3D-10B5-FD49348F5AE6}"/>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r>
              <a:rPr lang="en-US" dirty="0"/>
              <a:t>Achieves state-of-art in many tasks without tuning for them</a:t>
            </a:r>
          </a:p>
          <a:p>
            <a:endParaRPr lang="en-US" dirty="0"/>
          </a:p>
          <a:p>
            <a:r>
              <a:rPr lang="en-US" dirty="0"/>
              <a:t>Performs much worse than state-of-art in summarization and translation (though can effectively translate word for word)</a:t>
            </a:r>
          </a:p>
        </p:txBody>
      </p:sp>
      <p:pic>
        <p:nvPicPr>
          <p:cNvPr id="5" name="Picture 4">
            <a:extLst>
              <a:ext uri="{FF2B5EF4-FFF2-40B4-BE49-F238E27FC236}">
                <a16:creationId xmlns:a16="http://schemas.microsoft.com/office/drawing/2014/main" id="{F4A948BF-644F-3D7E-C218-811C4D88D8BF}"/>
              </a:ext>
            </a:extLst>
          </p:cNvPr>
          <p:cNvPicPr>
            <a:picLocks noChangeAspect="1"/>
          </p:cNvPicPr>
          <p:nvPr/>
        </p:nvPicPr>
        <p:blipFill>
          <a:blip r:embed="rId2"/>
          <a:stretch>
            <a:fillRect/>
          </a:stretch>
        </p:blipFill>
        <p:spPr>
          <a:xfrm>
            <a:off x="1347831" y="990600"/>
            <a:ext cx="9496338" cy="2642532"/>
          </a:xfrm>
          <a:prstGeom prst="rect">
            <a:avLst/>
          </a:prstGeom>
        </p:spPr>
      </p:pic>
      <p:sp>
        <p:nvSpPr>
          <p:cNvPr id="6" name="TextBox 5">
            <a:extLst>
              <a:ext uri="{FF2B5EF4-FFF2-40B4-BE49-F238E27FC236}">
                <a16:creationId xmlns:a16="http://schemas.microsoft.com/office/drawing/2014/main" id="{EA556732-A653-EA2E-1E47-D95F3EAB9B41}"/>
              </a:ext>
            </a:extLst>
          </p:cNvPr>
          <p:cNvSpPr txBox="1"/>
          <p:nvPr/>
        </p:nvSpPr>
        <p:spPr>
          <a:xfrm>
            <a:off x="1219200" y="3633132"/>
            <a:ext cx="4717958" cy="369332"/>
          </a:xfrm>
          <a:prstGeom prst="rect">
            <a:avLst/>
          </a:prstGeom>
          <a:noFill/>
        </p:spPr>
        <p:txBody>
          <a:bodyPr wrap="none" rtlCol="0">
            <a:spAutoFit/>
          </a:bodyPr>
          <a:lstStyle/>
          <a:p>
            <a:r>
              <a:rPr lang="en-US" dirty="0"/>
              <a:t>Perplexity (PPL) is 2^entropy; lower is better</a:t>
            </a:r>
          </a:p>
        </p:txBody>
      </p:sp>
    </p:spTree>
    <p:extLst>
      <p:ext uri="{BB962C8B-B14F-4D97-AF65-F5344CB8AC3E}">
        <p14:creationId xmlns:p14="http://schemas.microsoft.com/office/powerpoint/2010/main" val="363131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93F0-87A4-93A5-6943-D332B9048B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BF9AB4-4415-968F-7A58-3DEF69D2E61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2645AE4-D8E4-A322-9463-A60AF0FFB927}"/>
              </a:ext>
            </a:extLst>
          </p:cNvPr>
          <p:cNvPicPr>
            <a:picLocks noChangeAspect="1"/>
          </p:cNvPicPr>
          <p:nvPr/>
        </p:nvPicPr>
        <p:blipFill>
          <a:blip r:embed="rId2"/>
          <a:stretch>
            <a:fillRect/>
          </a:stretch>
        </p:blipFill>
        <p:spPr>
          <a:xfrm>
            <a:off x="408264" y="15240"/>
            <a:ext cx="11375472" cy="6828639"/>
          </a:xfrm>
          <a:prstGeom prst="rect">
            <a:avLst/>
          </a:prstGeom>
        </p:spPr>
      </p:pic>
    </p:spTree>
    <p:extLst>
      <p:ext uri="{BB962C8B-B14F-4D97-AF65-F5344CB8AC3E}">
        <p14:creationId xmlns:p14="http://schemas.microsoft.com/office/powerpoint/2010/main" val="173721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679B-BC98-B06D-72BD-B3D0018A8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9FDEE3-A048-474B-98CB-4B45FEBBE9A2}"/>
              </a:ext>
            </a:extLst>
          </p:cNvPr>
          <p:cNvSpPr>
            <a:spLocks noGrp="1"/>
          </p:cNvSpPr>
          <p:nvPr>
            <p:ph idx="1"/>
          </p:nvPr>
        </p:nvSpPr>
        <p:spPr>
          <a:xfrm>
            <a:off x="609600" y="990600"/>
            <a:ext cx="4191000" cy="5135563"/>
          </a:xfrm>
        </p:spPr>
        <p:txBody>
          <a:bodyPr/>
          <a:lstStyle/>
          <a:p>
            <a:pPr marL="0" indent="0">
              <a:buNone/>
            </a:pPr>
            <a:r>
              <a:rPr lang="en-US" dirty="0"/>
              <a:t>See many more examples in the paper</a:t>
            </a:r>
          </a:p>
        </p:txBody>
      </p:sp>
      <p:pic>
        <p:nvPicPr>
          <p:cNvPr id="5" name="Picture 4">
            <a:extLst>
              <a:ext uri="{FF2B5EF4-FFF2-40B4-BE49-F238E27FC236}">
                <a16:creationId xmlns:a16="http://schemas.microsoft.com/office/drawing/2014/main" id="{E146BC55-5CC0-4E58-D1C6-8C5DFB3AE65C}"/>
              </a:ext>
            </a:extLst>
          </p:cNvPr>
          <p:cNvPicPr>
            <a:picLocks noChangeAspect="1"/>
          </p:cNvPicPr>
          <p:nvPr/>
        </p:nvPicPr>
        <p:blipFill>
          <a:blip r:embed="rId2"/>
          <a:stretch>
            <a:fillRect/>
          </a:stretch>
        </p:blipFill>
        <p:spPr>
          <a:xfrm>
            <a:off x="5638800" y="129381"/>
            <a:ext cx="6069293" cy="6858000"/>
          </a:xfrm>
          <a:prstGeom prst="rect">
            <a:avLst/>
          </a:prstGeom>
        </p:spPr>
      </p:pic>
    </p:spTree>
    <p:extLst>
      <p:ext uri="{BB962C8B-B14F-4D97-AF65-F5344CB8AC3E}">
        <p14:creationId xmlns:p14="http://schemas.microsoft.com/office/powerpoint/2010/main" val="350406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7BCD-9CCD-E573-3691-A8FF4D2FE534}"/>
              </a:ext>
            </a:extLst>
          </p:cNvPr>
          <p:cNvSpPr>
            <a:spLocks noGrp="1"/>
          </p:cNvSpPr>
          <p:nvPr>
            <p:ph type="title"/>
          </p:nvPr>
        </p:nvSpPr>
        <p:spPr/>
        <p:txBody>
          <a:bodyPr/>
          <a:lstStyle/>
          <a:p>
            <a:r>
              <a:rPr lang="en-US" dirty="0"/>
              <a:t>Continued log-linear improvement with model size</a:t>
            </a:r>
          </a:p>
        </p:txBody>
      </p:sp>
      <p:sp>
        <p:nvSpPr>
          <p:cNvPr id="3" name="Content Placeholder 2">
            <a:extLst>
              <a:ext uri="{FF2B5EF4-FFF2-40B4-BE49-F238E27FC236}">
                <a16:creationId xmlns:a16="http://schemas.microsoft.com/office/drawing/2014/main" id="{03CF482D-0D63-37F9-397F-029FA9C4C60F}"/>
              </a:ext>
            </a:extLst>
          </p:cNvPr>
          <p:cNvSpPr>
            <a:spLocks noGrp="1"/>
          </p:cNvSpPr>
          <p:nvPr>
            <p:ph idx="1"/>
          </p:nvPr>
        </p:nvSpPr>
        <p:spPr>
          <a:xfrm>
            <a:off x="609600" y="990600"/>
            <a:ext cx="5943600" cy="5135563"/>
          </a:xfrm>
        </p:spPr>
        <p:txBody>
          <a:bodyPr>
            <a:normAutofit/>
          </a:bodyPr>
          <a:lstStyle/>
          <a:p>
            <a:pPr marL="0" indent="0">
              <a:buNone/>
            </a:pPr>
            <a:r>
              <a:rPr lang="en-US" dirty="0"/>
              <a:t>Conclusion: “The diversity of tasks the model is able to perform in a zero-shot setting suggests that </a:t>
            </a:r>
            <a:r>
              <a:rPr lang="en-US" b="1" dirty="0"/>
              <a:t>high-capacity models trained to maximize the likelihood of a sufficiently varied text corpus begin to learn how to perform a surprising amount of tasks without the need for explicit supervision</a:t>
            </a:r>
            <a:r>
              <a:rPr lang="en-US" dirty="0"/>
              <a:t>.”</a:t>
            </a:r>
          </a:p>
        </p:txBody>
      </p:sp>
      <p:pic>
        <p:nvPicPr>
          <p:cNvPr id="5" name="Picture 4">
            <a:extLst>
              <a:ext uri="{FF2B5EF4-FFF2-40B4-BE49-F238E27FC236}">
                <a16:creationId xmlns:a16="http://schemas.microsoft.com/office/drawing/2014/main" id="{12CBFED2-DD5C-500F-056C-46BE27979473}"/>
              </a:ext>
            </a:extLst>
          </p:cNvPr>
          <p:cNvPicPr>
            <a:picLocks noChangeAspect="1"/>
          </p:cNvPicPr>
          <p:nvPr/>
        </p:nvPicPr>
        <p:blipFill>
          <a:blip r:embed="rId2"/>
          <a:stretch>
            <a:fillRect/>
          </a:stretch>
        </p:blipFill>
        <p:spPr>
          <a:xfrm>
            <a:off x="6781800" y="1444355"/>
            <a:ext cx="3993160" cy="4228051"/>
          </a:xfrm>
          <a:prstGeom prst="rect">
            <a:avLst/>
          </a:prstGeom>
        </p:spPr>
      </p:pic>
    </p:spTree>
    <p:extLst>
      <p:ext uri="{BB962C8B-B14F-4D97-AF65-F5344CB8AC3E}">
        <p14:creationId xmlns:p14="http://schemas.microsoft.com/office/powerpoint/2010/main" val="419595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F0DA-080A-2582-69C1-F31341CFD772}"/>
              </a:ext>
            </a:extLst>
          </p:cNvPr>
          <p:cNvSpPr>
            <a:spLocks noGrp="1"/>
          </p:cNvSpPr>
          <p:nvPr>
            <p:ph type="title"/>
          </p:nvPr>
        </p:nvSpPr>
        <p:spPr/>
        <p:txBody>
          <a:bodyPr/>
          <a:lstStyle/>
          <a:p>
            <a:r>
              <a:rPr lang="en-US" dirty="0"/>
              <a:t>In the </a:t>
            </a:r>
            <a:r>
              <a:rPr lang="en-US" dirty="0" err="1"/>
              <a:t>OpenAI</a:t>
            </a:r>
            <a:r>
              <a:rPr lang="en-US" dirty="0"/>
              <a:t> board room…</a:t>
            </a:r>
          </a:p>
        </p:txBody>
      </p:sp>
      <p:pic>
        <p:nvPicPr>
          <p:cNvPr id="4" name="Recording">
            <a:hlinkClick r:id="" action="ppaction://media"/>
            <a:extLst>
              <a:ext uri="{FF2B5EF4-FFF2-40B4-BE49-F238E27FC236}">
                <a16:creationId xmlns:a16="http://schemas.microsoft.com/office/drawing/2014/main" id="{18D77402-3B58-5956-2D83-5AEC1F234C30}"/>
              </a:ext>
            </a:extLst>
          </p:cNvPr>
          <p:cNvPicPr>
            <a:picLocks noGrp="1" noChangeAspect="1"/>
          </p:cNvPicPr>
          <p:nvPr>
            <p:ph idx="1"/>
            <a:audioFile r:link="rId1"/>
            <p:extLst>
              <p:ext uri="{DAA4B4D4-6D71-4841-9C94-3DE7FCFB9230}">
                <p14:media xmlns:p14="http://schemas.microsoft.com/office/powerpoint/2010/main" r:embed="rId2">
                  <p14:trim st="2412" end="639.6458"/>
                </p14:media>
              </p:ext>
            </p:extLst>
          </p:nvPr>
        </p:nvPicPr>
        <p:blipFill>
          <a:blip r:embed="rId4"/>
          <a:stretch>
            <a:fillRect/>
          </a:stretch>
        </p:blipFill>
        <p:spPr>
          <a:xfrm>
            <a:off x="7696200" y="3186374"/>
            <a:ext cx="609600" cy="609600"/>
          </a:xfrm>
        </p:spPr>
      </p:pic>
      <p:pic>
        <p:nvPicPr>
          <p:cNvPr id="1026" name="Picture 2" descr="ONE MILLION DOLLARS |  WE WILL TRAIN A NETWORK WITH; ONE MILLION PARAMETERS | image tagged in one million dollars | made w/ Imgflip meme maker">
            <a:extLst>
              <a:ext uri="{FF2B5EF4-FFF2-40B4-BE49-F238E27FC236}">
                <a16:creationId xmlns:a16="http://schemas.microsoft.com/office/drawing/2014/main" id="{99C1714E-DEE3-DC90-BBAF-7C98D165F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49" y="942451"/>
            <a:ext cx="5891981" cy="591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C54-B97F-31B4-5F9A-4F5D228B6E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209D7F-ED5C-69E6-D5B0-645BF45F57A8}"/>
              </a:ext>
            </a:extLst>
          </p:cNvPr>
          <p:cNvSpPr>
            <a:spLocks noGrp="1"/>
          </p:cNvSpPr>
          <p:nvPr>
            <p:ph idx="1"/>
          </p:nvPr>
        </p:nvSpPr>
        <p:spPr/>
        <p:txBody>
          <a:bodyPr/>
          <a:lstStyle/>
          <a:p>
            <a:endParaRPr lang="en-US" dirty="0"/>
          </a:p>
        </p:txBody>
      </p:sp>
      <p:pic>
        <p:nvPicPr>
          <p:cNvPr id="2050" name="Picture 2" descr=" OK, WE WILL TRAIN A MODEL WITH; 100 BILLION PARAMETERS | image tagged in 1 million dollars | made w/ Imgflip meme maker">
            <a:extLst>
              <a:ext uri="{FF2B5EF4-FFF2-40B4-BE49-F238E27FC236}">
                <a16:creationId xmlns:a16="http://schemas.microsoft.com/office/drawing/2014/main" id="{9172693B-7F13-B34C-D163-458F47FC8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99" y="1295400"/>
            <a:ext cx="11501201" cy="5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21F0-C939-F42C-C447-7DCC9BCEC3C2}"/>
              </a:ext>
            </a:extLst>
          </p:cNvPr>
          <p:cNvSpPr>
            <a:spLocks noGrp="1"/>
          </p:cNvSpPr>
          <p:nvPr>
            <p:ph type="title"/>
          </p:nvPr>
        </p:nvSpPr>
        <p:spPr/>
        <p:txBody>
          <a:bodyPr/>
          <a:lstStyle/>
          <a:p>
            <a:r>
              <a:rPr lang="en-US" dirty="0"/>
              <a:t>GPT-3 (Brown et al. 2020)</a:t>
            </a:r>
          </a:p>
        </p:txBody>
      </p:sp>
      <p:sp>
        <p:nvSpPr>
          <p:cNvPr id="3" name="Content Placeholder 2">
            <a:extLst>
              <a:ext uri="{FF2B5EF4-FFF2-40B4-BE49-F238E27FC236}">
                <a16:creationId xmlns:a16="http://schemas.microsoft.com/office/drawing/2014/main" id="{A18770E9-3FEA-69E5-AC62-8F3CB21AF01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442A2EF-E823-1F5A-2769-2B3257B316BC}"/>
              </a:ext>
            </a:extLst>
          </p:cNvPr>
          <p:cNvPicPr>
            <a:picLocks noChangeAspect="1"/>
          </p:cNvPicPr>
          <p:nvPr/>
        </p:nvPicPr>
        <p:blipFill>
          <a:blip r:embed="rId2"/>
          <a:stretch>
            <a:fillRect/>
          </a:stretch>
        </p:blipFill>
        <p:spPr>
          <a:xfrm>
            <a:off x="1752600" y="960120"/>
            <a:ext cx="8288323" cy="5352176"/>
          </a:xfrm>
          <a:prstGeom prst="rect">
            <a:avLst/>
          </a:prstGeom>
        </p:spPr>
      </p:pic>
    </p:spTree>
    <p:extLst>
      <p:ext uri="{BB962C8B-B14F-4D97-AF65-F5344CB8AC3E}">
        <p14:creationId xmlns:p14="http://schemas.microsoft.com/office/powerpoint/2010/main" val="109114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6D8D-CAB1-4FB2-F489-C36DB227CCD5}"/>
              </a:ext>
            </a:extLst>
          </p:cNvPr>
          <p:cNvSpPr>
            <a:spLocks noGrp="1"/>
          </p:cNvSpPr>
          <p:nvPr>
            <p:ph type="title"/>
          </p:nvPr>
        </p:nvSpPr>
        <p:spPr/>
        <p:txBody>
          <a:bodyPr/>
          <a:lstStyle/>
          <a:p>
            <a:r>
              <a:rPr lang="en-US" dirty="0"/>
              <a:t>Models and Architectures</a:t>
            </a:r>
          </a:p>
        </p:txBody>
      </p:sp>
      <p:sp>
        <p:nvSpPr>
          <p:cNvPr id="3" name="Content Placeholder 2">
            <a:extLst>
              <a:ext uri="{FF2B5EF4-FFF2-40B4-BE49-F238E27FC236}">
                <a16:creationId xmlns:a16="http://schemas.microsoft.com/office/drawing/2014/main" id="{5C2CB7D5-BFDA-5D8B-DCFA-3FFA23E4C23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B8B6F67-857E-26F6-AA34-3C7EB69CDB59}"/>
              </a:ext>
            </a:extLst>
          </p:cNvPr>
          <p:cNvPicPr>
            <a:picLocks noChangeAspect="1"/>
          </p:cNvPicPr>
          <p:nvPr/>
        </p:nvPicPr>
        <p:blipFill>
          <a:blip r:embed="rId2"/>
          <a:stretch>
            <a:fillRect/>
          </a:stretch>
        </p:blipFill>
        <p:spPr>
          <a:xfrm>
            <a:off x="533400" y="1447800"/>
            <a:ext cx="11419617" cy="3810000"/>
          </a:xfrm>
          <a:prstGeom prst="rect">
            <a:avLst/>
          </a:prstGeom>
        </p:spPr>
      </p:pic>
    </p:spTree>
    <p:extLst>
      <p:ext uri="{BB962C8B-B14F-4D97-AF65-F5344CB8AC3E}">
        <p14:creationId xmlns:p14="http://schemas.microsoft.com/office/powerpoint/2010/main" val="37678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F398-6C74-8186-8622-C6AAC737D7D1}"/>
              </a:ext>
            </a:extLst>
          </p:cNvPr>
          <p:cNvSpPr>
            <a:spLocks noGrp="1"/>
          </p:cNvSpPr>
          <p:nvPr>
            <p:ph type="title"/>
          </p:nvPr>
        </p:nvSpPr>
        <p:spPr/>
        <p:txBody>
          <a:bodyPr/>
          <a:lstStyle/>
          <a:p>
            <a:r>
              <a:rPr lang="en-US" dirty="0"/>
              <a:t>Training data</a:t>
            </a:r>
          </a:p>
        </p:txBody>
      </p:sp>
      <p:sp>
        <p:nvSpPr>
          <p:cNvPr id="3" name="Content Placeholder 2">
            <a:extLst>
              <a:ext uri="{FF2B5EF4-FFF2-40B4-BE49-F238E27FC236}">
                <a16:creationId xmlns:a16="http://schemas.microsoft.com/office/drawing/2014/main" id="{57031C50-CC27-007D-AF8A-E0D8450A9D3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1B635B-1962-1407-8FB9-F0A765A2E9ED}"/>
              </a:ext>
            </a:extLst>
          </p:cNvPr>
          <p:cNvPicPr>
            <a:picLocks noChangeAspect="1"/>
          </p:cNvPicPr>
          <p:nvPr/>
        </p:nvPicPr>
        <p:blipFill>
          <a:blip r:embed="rId2"/>
          <a:stretch>
            <a:fillRect/>
          </a:stretch>
        </p:blipFill>
        <p:spPr>
          <a:xfrm>
            <a:off x="609600" y="1866900"/>
            <a:ext cx="11277602" cy="2819400"/>
          </a:xfrm>
          <a:prstGeom prst="rect">
            <a:avLst/>
          </a:prstGeom>
        </p:spPr>
      </p:pic>
    </p:spTree>
    <p:extLst>
      <p:ext uri="{BB962C8B-B14F-4D97-AF65-F5344CB8AC3E}">
        <p14:creationId xmlns:p14="http://schemas.microsoft.com/office/powerpoint/2010/main" val="397012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09D2-3A8E-DD53-CF3F-2EEE8D583D4C}"/>
              </a:ext>
            </a:extLst>
          </p:cNvPr>
          <p:cNvSpPr>
            <a:spLocks noGrp="1"/>
          </p:cNvSpPr>
          <p:nvPr>
            <p:ph type="title"/>
          </p:nvPr>
        </p:nvSpPr>
        <p:spPr/>
        <p:txBody>
          <a:bodyPr/>
          <a:lstStyle/>
          <a:p>
            <a:r>
              <a:rPr lang="en-US" dirty="0"/>
              <a:t>Training compute</a:t>
            </a:r>
          </a:p>
        </p:txBody>
      </p:sp>
      <p:sp>
        <p:nvSpPr>
          <p:cNvPr id="3" name="Content Placeholder 2">
            <a:extLst>
              <a:ext uri="{FF2B5EF4-FFF2-40B4-BE49-F238E27FC236}">
                <a16:creationId xmlns:a16="http://schemas.microsoft.com/office/drawing/2014/main" id="{DE50E4C7-4583-0F61-75A1-277B9CB4D7A0}"/>
              </a:ext>
            </a:extLst>
          </p:cNvPr>
          <p:cNvSpPr>
            <a:spLocks noGrp="1"/>
          </p:cNvSpPr>
          <p:nvPr>
            <p:ph idx="1"/>
          </p:nvPr>
        </p:nvSpPr>
        <p:spPr>
          <a:xfrm>
            <a:off x="304800" y="1334959"/>
            <a:ext cx="3048000" cy="5135563"/>
          </a:xfrm>
        </p:spPr>
        <p:txBody>
          <a:bodyPr/>
          <a:lstStyle/>
          <a:p>
            <a:pPr marL="0" indent="0">
              <a:buNone/>
            </a:pPr>
            <a:r>
              <a:rPr lang="en-US" dirty="0"/>
              <a:t>List price of compute to train GPT-3 175B: ~$4.5M</a:t>
            </a:r>
          </a:p>
        </p:txBody>
      </p:sp>
      <p:pic>
        <p:nvPicPr>
          <p:cNvPr id="5" name="Picture 4">
            <a:extLst>
              <a:ext uri="{FF2B5EF4-FFF2-40B4-BE49-F238E27FC236}">
                <a16:creationId xmlns:a16="http://schemas.microsoft.com/office/drawing/2014/main" id="{BA1F7B4E-47BE-FB6E-BEA6-4C2A5B0F269F}"/>
              </a:ext>
            </a:extLst>
          </p:cNvPr>
          <p:cNvPicPr>
            <a:picLocks noChangeAspect="1"/>
          </p:cNvPicPr>
          <p:nvPr/>
        </p:nvPicPr>
        <p:blipFill>
          <a:blip r:embed="rId2"/>
          <a:stretch>
            <a:fillRect/>
          </a:stretch>
        </p:blipFill>
        <p:spPr>
          <a:xfrm>
            <a:off x="3505200" y="1371600"/>
            <a:ext cx="8564445" cy="5135564"/>
          </a:xfrm>
          <a:prstGeom prst="rect">
            <a:avLst/>
          </a:prstGeom>
        </p:spPr>
      </p:pic>
    </p:spTree>
    <p:extLst>
      <p:ext uri="{BB962C8B-B14F-4D97-AF65-F5344CB8AC3E}">
        <p14:creationId xmlns:p14="http://schemas.microsoft.com/office/powerpoint/2010/main" val="416995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Last class: Transformer Models</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990599"/>
            <a:ext cx="6324600" cy="580603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Transformers are efficient, multi-modal data processors</a:t>
            </a:r>
          </a:p>
        </p:txBody>
      </p:sp>
      <p:pic>
        <p:nvPicPr>
          <p:cNvPr id="9" name="Picture 8">
            <a:extLst>
              <a:ext uri="{FF2B5EF4-FFF2-40B4-BE49-F238E27FC236}">
                <a16:creationId xmlns:a16="http://schemas.microsoft.com/office/drawing/2014/main" id="{1976D705-1960-1D81-06A0-4409DE01D47C}"/>
              </a:ext>
            </a:extLst>
          </p:cNvPr>
          <p:cNvPicPr>
            <a:picLocks noChangeAspect="1"/>
          </p:cNvPicPr>
          <p:nvPr/>
        </p:nvPicPr>
        <p:blipFill rotWithShape="1">
          <a:blip r:embed="rId2"/>
          <a:srcRect l="74084"/>
          <a:stretch/>
        </p:blipFill>
        <p:spPr>
          <a:xfrm>
            <a:off x="10388440" y="621254"/>
            <a:ext cx="1461453" cy="2953167"/>
          </a:xfrm>
          <a:prstGeom prst="rect">
            <a:avLst/>
          </a:prstGeom>
        </p:spPr>
      </p:pic>
      <p:pic>
        <p:nvPicPr>
          <p:cNvPr id="10" name="Picture 9">
            <a:extLst>
              <a:ext uri="{FF2B5EF4-FFF2-40B4-BE49-F238E27FC236}">
                <a16:creationId xmlns:a16="http://schemas.microsoft.com/office/drawing/2014/main" id="{B82B052B-2D6E-BAB0-B167-C3CEA890BCC7}"/>
              </a:ext>
            </a:extLst>
          </p:cNvPr>
          <p:cNvPicPr>
            <a:picLocks noChangeAspect="1"/>
          </p:cNvPicPr>
          <p:nvPr/>
        </p:nvPicPr>
        <p:blipFill rotWithShape="1">
          <a:blip r:embed="rId3"/>
          <a:srcRect t="33919"/>
          <a:stretch/>
        </p:blipFill>
        <p:spPr>
          <a:xfrm>
            <a:off x="1019141" y="4876398"/>
            <a:ext cx="4562075" cy="1905000"/>
          </a:xfrm>
          <a:prstGeom prst="rect">
            <a:avLst/>
          </a:prstGeom>
        </p:spPr>
      </p:pic>
      <p:pic>
        <p:nvPicPr>
          <p:cNvPr id="11" name="Picture 10">
            <a:extLst>
              <a:ext uri="{FF2B5EF4-FFF2-40B4-BE49-F238E27FC236}">
                <a16:creationId xmlns:a16="http://schemas.microsoft.com/office/drawing/2014/main" id="{2E2B83CE-BD89-8E6E-423A-C2A146B0C2A9}"/>
              </a:ext>
            </a:extLst>
          </p:cNvPr>
          <p:cNvPicPr>
            <a:picLocks noChangeAspect="1"/>
          </p:cNvPicPr>
          <p:nvPr/>
        </p:nvPicPr>
        <p:blipFill>
          <a:blip r:embed="rId4"/>
          <a:stretch>
            <a:fillRect/>
          </a:stretch>
        </p:blipFill>
        <p:spPr>
          <a:xfrm>
            <a:off x="7656939" y="1353552"/>
            <a:ext cx="2008762" cy="1923356"/>
          </a:xfrm>
          <a:prstGeom prst="rect">
            <a:avLst/>
          </a:prstGeom>
        </p:spPr>
      </p:pic>
      <p:pic>
        <p:nvPicPr>
          <p:cNvPr id="4" name="Picture 3">
            <a:extLst>
              <a:ext uri="{FF2B5EF4-FFF2-40B4-BE49-F238E27FC236}">
                <a16:creationId xmlns:a16="http://schemas.microsoft.com/office/drawing/2014/main" id="{20C2ED25-8FE1-6EC9-8986-46CE310DD901}"/>
              </a:ext>
            </a:extLst>
          </p:cNvPr>
          <p:cNvPicPr>
            <a:picLocks noChangeAspect="1"/>
          </p:cNvPicPr>
          <p:nvPr/>
        </p:nvPicPr>
        <p:blipFill rotWithShape="1">
          <a:blip r:embed="rId2"/>
          <a:srcRect r="31187"/>
          <a:stretch/>
        </p:blipFill>
        <p:spPr>
          <a:xfrm>
            <a:off x="7343741" y="4028813"/>
            <a:ext cx="3657600" cy="2783467"/>
          </a:xfrm>
          <a:prstGeom prst="rect">
            <a:avLst/>
          </a:prstGeom>
        </p:spPr>
      </p:pic>
    </p:spTree>
    <p:extLst>
      <p:ext uri="{BB962C8B-B14F-4D97-AF65-F5344CB8AC3E}">
        <p14:creationId xmlns:p14="http://schemas.microsoft.com/office/powerpoint/2010/main" val="45665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B170-3954-9688-5BB1-3E02EA6EB225}"/>
              </a:ext>
            </a:extLst>
          </p:cNvPr>
          <p:cNvSpPr>
            <a:spLocks noGrp="1"/>
          </p:cNvSpPr>
          <p:nvPr>
            <p:ph type="title"/>
          </p:nvPr>
        </p:nvSpPr>
        <p:spPr>
          <a:xfrm>
            <a:off x="579120" y="1600200"/>
            <a:ext cx="3886200" cy="914400"/>
          </a:xfrm>
        </p:spPr>
        <p:txBody>
          <a:bodyPr>
            <a:normAutofit fontScale="90000"/>
          </a:bodyPr>
          <a:lstStyle/>
          <a:p>
            <a:r>
              <a:rPr lang="en-US" dirty="0"/>
              <a:t>Few-shot “In Context Learning”</a:t>
            </a:r>
          </a:p>
        </p:txBody>
      </p:sp>
      <p:pic>
        <p:nvPicPr>
          <p:cNvPr id="7" name="Picture 6">
            <a:extLst>
              <a:ext uri="{FF2B5EF4-FFF2-40B4-BE49-F238E27FC236}">
                <a16:creationId xmlns:a16="http://schemas.microsoft.com/office/drawing/2014/main" id="{966FAB15-7F2C-7F63-3E4E-4DCF044846C0}"/>
              </a:ext>
            </a:extLst>
          </p:cNvPr>
          <p:cNvPicPr>
            <a:picLocks noChangeAspect="1"/>
          </p:cNvPicPr>
          <p:nvPr/>
        </p:nvPicPr>
        <p:blipFill>
          <a:blip r:embed="rId2"/>
          <a:stretch>
            <a:fillRect/>
          </a:stretch>
        </p:blipFill>
        <p:spPr>
          <a:xfrm>
            <a:off x="4572000" y="274091"/>
            <a:ext cx="7348756" cy="6568580"/>
          </a:xfrm>
          <a:prstGeom prst="rect">
            <a:avLst/>
          </a:prstGeom>
        </p:spPr>
      </p:pic>
    </p:spTree>
    <p:extLst>
      <p:ext uri="{BB962C8B-B14F-4D97-AF65-F5344CB8AC3E}">
        <p14:creationId xmlns:p14="http://schemas.microsoft.com/office/powerpoint/2010/main" val="133635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6992-7BFD-8AFE-A3F9-D3575861C443}"/>
              </a:ext>
            </a:extLst>
          </p:cNvPr>
          <p:cNvSpPr>
            <a:spLocks noGrp="1"/>
          </p:cNvSpPr>
          <p:nvPr>
            <p:ph type="title"/>
          </p:nvPr>
        </p:nvSpPr>
        <p:spPr/>
        <p:txBody>
          <a:bodyPr/>
          <a:lstStyle/>
          <a:p>
            <a:r>
              <a:rPr lang="en-US" dirty="0"/>
              <a:t>GPT-3 </a:t>
            </a:r>
          </a:p>
        </p:txBody>
      </p:sp>
      <p:sp>
        <p:nvSpPr>
          <p:cNvPr id="3" name="Content Placeholder 2">
            <a:extLst>
              <a:ext uri="{FF2B5EF4-FFF2-40B4-BE49-F238E27FC236}">
                <a16:creationId xmlns:a16="http://schemas.microsoft.com/office/drawing/2014/main" id="{702BDA5F-59D4-63AB-62BE-7EA591A3DF5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97735E1-8269-F5EE-2753-0B8E567850B9}"/>
              </a:ext>
            </a:extLst>
          </p:cNvPr>
          <p:cNvPicPr>
            <a:picLocks noChangeAspect="1"/>
          </p:cNvPicPr>
          <p:nvPr/>
        </p:nvPicPr>
        <p:blipFill>
          <a:blip r:embed="rId2"/>
          <a:stretch>
            <a:fillRect/>
          </a:stretch>
        </p:blipFill>
        <p:spPr>
          <a:xfrm>
            <a:off x="899160" y="840765"/>
            <a:ext cx="9932565" cy="5637402"/>
          </a:xfrm>
          <a:prstGeom prst="rect">
            <a:avLst/>
          </a:prstGeom>
        </p:spPr>
      </p:pic>
      <p:sp>
        <p:nvSpPr>
          <p:cNvPr id="6" name="TextBox 5">
            <a:extLst>
              <a:ext uri="{FF2B5EF4-FFF2-40B4-BE49-F238E27FC236}">
                <a16:creationId xmlns:a16="http://schemas.microsoft.com/office/drawing/2014/main" id="{1E1D06B2-4236-ED6E-1392-0D0B5D7037BA}"/>
              </a:ext>
            </a:extLst>
          </p:cNvPr>
          <p:cNvSpPr txBox="1"/>
          <p:nvPr/>
        </p:nvSpPr>
        <p:spPr>
          <a:xfrm>
            <a:off x="9838531" y="6110923"/>
            <a:ext cx="1454309" cy="369332"/>
          </a:xfrm>
          <a:prstGeom prst="rect">
            <a:avLst/>
          </a:prstGeom>
          <a:noFill/>
        </p:spPr>
        <p:txBody>
          <a:bodyPr wrap="none" rtlCol="0">
            <a:spAutoFit/>
          </a:bodyPr>
          <a:lstStyle/>
          <a:p>
            <a:r>
              <a:rPr lang="en-US" dirty="0"/>
              <a:t>GPT-2 scale</a:t>
            </a:r>
          </a:p>
        </p:txBody>
      </p:sp>
      <p:cxnSp>
        <p:nvCxnSpPr>
          <p:cNvPr id="8" name="Straight Arrow Connector 7">
            <a:extLst>
              <a:ext uri="{FF2B5EF4-FFF2-40B4-BE49-F238E27FC236}">
                <a16:creationId xmlns:a16="http://schemas.microsoft.com/office/drawing/2014/main" id="{AAE7D30A-9DA3-F64E-891F-06BA5F208707}"/>
              </a:ext>
            </a:extLst>
          </p:cNvPr>
          <p:cNvCxnSpPr/>
          <p:nvPr/>
        </p:nvCxnSpPr>
        <p:spPr>
          <a:xfrm flipH="1" flipV="1">
            <a:off x="9525000" y="5845479"/>
            <a:ext cx="381000" cy="280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5A85F9-FD1E-D539-E1E0-09DC02B46A79}"/>
              </a:ext>
            </a:extLst>
          </p:cNvPr>
          <p:cNvSpPr txBox="1"/>
          <p:nvPr/>
        </p:nvSpPr>
        <p:spPr>
          <a:xfrm>
            <a:off x="2286000" y="6490879"/>
            <a:ext cx="6994222" cy="369332"/>
          </a:xfrm>
          <a:prstGeom prst="rect">
            <a:avLst/>
          </a:prstGeom>
          <a:noFill/>
        </p:spPr>
        <p:txBody>
          <a:bodyPr wrap="none" rtlCol="0">
            <a:spAutoFit/>
          </a:bodyPr>
          <a:lstStyle/>
          <a:p>
            <a:r>
              <a:rPr lang="en-US" dirty="0"/>
              <a:t>Accuracy on a simple task to remove random symbols from a word</a:t>
            </a:r>
          </a:p>
        </p:txBody>
      </p:sp>
    </p:spTree>
    <p:extLst>
      <p:ext uri="{BB962C8B-B14F-4D97-AF65-F5344CB8AC3E}">
        <p14:creationId xmlns:p14="http://schemas.microsoft.com/office/powerpoint/2010/main" val="256361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3AED-531F-6429-DB02-EF2B56DC024A}"/>
              </a:ext>
            </a:extLst>
          </p:cNvPr>
          <p:cNvSpPr>
            <a:spLocks noGrp="1"/>
          </p:cNvSpPr>
          <p:nvPr>
            <p:ph type="title"/>
          </p:nvPr>
        </p:nvSpPr>
        <p:spPr/>
        <p:txBody>
          <a:bodyPr/>
          <a:lstStyle/>
          <a:p>
            <a:r>
              <a:rPr lang="en-US" dirty="0"/>
              <a:t>GPT-3</a:t>
            </a:r>
          </a:p>
        </p:txBody>
      </p:sp>
      <p:sp>
        <p:nvSpPr>
          <p:cNvPr id="3" name="Content Placeholder 2">
            <a:extLst>
              <a:ext uri="{FF2B5EF4-FFF2-40B4-BE49-F238E27FC236}">
                <a16:creationId xmlns:a16="http://schemas.microsoft.com/office/drawing/2014/main" id="{BA9139D7-A942-CA17-A8E4-99BE75AAE82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E4D1600-86C5-14DB-CE94-EC6F5983EA83}"/>
              </a:ext>
            </a:extLst>
          </p:cNvPr>
          <p:cNvPicPr>
            <a:picLocks noChangeAspect="1"/>
          </p:cNvPicPr>
          <p:nvPr/>
        </p:nvPicPr>
        <p:blipFill>
          <a:blip r:embed="rId2"/>
          <a:stretch>
            <a:fillRect/>
          </a:stretch>
        </p:blipFill>
        <p:spPr>
          <a:xfrm>
            <a:off x="1381387" y="1129456"/>
            <a:ext cx="9429226" cy="4999839"/>
          </a:xfrm>
          <a:prstGeom prst="rect">
            <a:avLst/>
          </a:prstGeom>
        </p:spPr>
      </p:pic>
    </p:spTree>
    <p:extLst>
      <p:ext uri="{BB962C8B-B14F-4D97-AF65-F5344CB8AC3E}">
        <p14:creationId xmlns:p14="http://schemas.microsoft.com/office/powerpoint/2010/main" val="94285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E171-106A-BFF7-F8A1-34A61D91B8FA}"/>
              </a:ext>
            </a:extLst>
          </p:cNvPr>
          <p:cNvSpPr>
            <a:spLocks noGrp="1"/>
          </p:cNvSpPr>
          <p:nvPr>
            <p:ph type="title"/>
          </p:nvPr>
        </p:nvSpPr>
        <p:spPr/>
        <p:txBody>
          <a:bodyPr/>
          <a:lstStyle/>
          <a:p>
            <a:r>
              <a:rPr lang="en-US" dirty="0"/>
              <a:t>Performance of GPT-3</a:t>
            </a:r>
          </a:p>
        </p:txBody>
      </p:sp>
      <p:sp>
        <p:nvSpPr>
          <p:cNvPr id="3" name="Content Placeholder 2">
            <a:extLst>
              <a:ext uri="{FF2B5EF4-FFF2-40B4-BE49-F238E27FC236}">
                <a16:creationId xmlns:a16="http://schemas.microsoft.com/office/drawing/2014/main" id="{1F064550-6467-DF07-9E75-B785B7E25347}"/>
              </a:ext>
            </a:extLst>
          </p:cNvPr>
          <p:cNvSpPr>
            <a:spLocks noGrp="1"/>
          </p:cNvSpPr>
          <p:nvPr>
            <p:ph idx="1"/>
          </p:nvPr>
        </p:nvSpPr>
        <p:spPr>
          <a:xfrm>
            <a:off x="609600" y="4191000"/>
            <a:ext cx="9220200" cy="1935163"/>
          </a:xfrm>
        </p:spPr>
        <p:txBody>
          <a:bodyPr>
            <a:normAutofit/>
          </a:bodyPr>
          <a:lstStyle/>
          <a:p>
            <a:r>
              <a:rPr lang="en-US" dirty="0"/>
              <a:t>Average performance of few-shot is about the same as fine-tuned BERT-Large, but varies by task</a:t>
            </a:r>
          </a:p>
          <a:p>
            <a:r>
              <a:rPr lang="en-US" dirty="0"/>
              <a:t>Per-task specialized SOTA models are still best</a:t>
            </a:r>
          </a:p>
        </p:txBody>
      </p:sp>
      <p:pic>
        <p:nvPicPr>
          <p:cNvPr id="5" name="Picture 4">
            <a:extLst>
              <a:ext uri="{FF2B5EF4-FFF2-40B4-BE49-F238E27FC236}">
                <a16:creationId xmlns:a16="http://schemas.microsoft.com/office/drawing/2014/main" id="{146948AB-838A-1018-296E-917C0D03EC37}"/>
              </a:ext>
            </a:extLst>
          </p:cNvPr>
          <p:cNvPicPr>
            <a:picLocks noChangeAspect="1"/>
          </p:cNvPicPr>
          <p:nvPr/>
        </p:nvPicPr>
        <p:blipFill>
          <a:blip r:embed="rId2"/>
          <a:stretch>
            <a:fillRect/>
          </a:stretch>
        </p:blipFill>
        <p:spPr>
          <a:xfrm>
            <a:off x="1985394" y="1090985"/>
            <a:ext cx="8221211" cy="2894202"/>
          </a:xfrm>
          <a:prstGeom prst="rect">
            <a:avLst/>
          </a:prstGeom>
        </p:spPr>
      </p:pic>
    </p:spTree>
    <p:extLst>
      <p:ext uri="{BB962C8B-B14F-4D97-AF65-F5344CB8AC3E}">
        <p14:creationId xmlns:p14="http://schemas.microsoft.com/office/powerpoint/2010/main" val="126298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8F3B-675C-D281-8C9A-92E32A6C7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28B305-C7E6-A236-00FE-BBCA07D12A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AFEDC1-1CC9-D1DF-47DD-CE951FE7779E}"/>
              </a:ext>
            </a:extLst>
          </p:cNvPr>
          <p:cNvPicPr>
            <a:picLocks noChangeAspect="1"/>
          </p:cNvPicPr>
          <p:nvPr/>
        </p:nvPicPr>
        <p:blipFill>
          <a:blip r:embed="rId2"/>
          <a:stretch>
            <a:fillRect/>
          </a:stretch>
        </p:blipFill>
        <p:spPr>
          <a:xfrm>
            <a:off x="1565945" y="480269"/>
            <a:ext cx="9060110" cy="5897461"/>
          </a:xfrm>
          <a:prstGeom prst="rect">
            <a:avLst/>
          </a:prstGeom>
        </p:spPr>
      </p:pic>
    </p:spTree>
    <p:extLst>
      <p:ext uri="{BB962C8B-B14F-4D97-AF65-F5344CB8AC3E}">
        <p14:creationId xmlns:p14="http://schemas.microsoft.com/office/powerpoint/2010/main" val="43862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96F1-472E-B265-91A6-B376CB25EC9B}"/>
              </a:ext>
            </a:extLst>
          </p:cNvPr>
          <p:cNvSpPr>
            <a:spLocks noGrp="1"/>
          </p:cNvSpPr>
          <p:nvPr>
            <p:ph type="title"/>
          </p:nvPr>
        </p:nvSpPr>
        <p:spPr/>
        <p:txBody>
          <a:bodyPr/>
          <a:lstStyle/>
          <a:p>
            <a:r>
              <a:rPr lang="en-US" dirty="0"/>
              <a:t>GPT-3 Arithmetic</a:t>
            </a:r>
          </a:p>
        </p:txBody>
      </p:sp>
      <p:sp>
        <p:nvSpPr>
          <p:cNvPr id="3" name="Content Placeholder 2">
            <a:extLst>
              <a:ext uri="{FF2B5EF4-FFF2-40B4-BE49-F238E27FC236}">
                <a16:creationId xmlns:a16="http://schemas.microsoft.com/office/drawing/2014/main" id="{A84766D9-4981-1D81-0B27-FC62C733A1A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422AA50-CDB5-DF71-0F2A-0B1D999F9103}"/>
              </a:ext>
            </a:extLst>
          </p:cNvPr>
          <p:cNvPicPr>
            <a:picLocks noChangeAspect="1"/>
          </p:cNvPicPr>
          <p:nvPr/>
        </p:nvPicPr>
        <p:blipFill>
          <a:blip r:embed="rId2"/>
          <a:stretch>
            <a:fillRect/>
          </a:stretch>
        </p:blipFill>
        <p:spPr>
          <a:xfrm>
            <a:off x="1905000" y="1025047"/>
            <a:ext cx="8623883" cy="1367406"/>
          </a:xfrm>
          <a:prstGeom prst="rect">
            <a:avLst/>
          </a:prstGeom>
        </p:spPr>
      </p:pic>
      <p:pic>
        <p:nvPicPr>
          <p:cNvPr id="7" name="Picture 6">
            <a:extLst>
              <a:ext uri="{FF2B5EF4-FFF2-40B4-BE49-F238E27FC236}">
                <a16:creationId xmlns:a16="http://schemas.microsoft.com/office/drawing/2014/main" id="{73AEE1F7-3A1E-3741-643B-D978450F8382}"/>
              </a:ext>
            </a:extLst>
          </p:cNvPr>
          <p:cNvPicPr>
            <a:picLocks noChangeAspect="1"/>
          </p:cNvPicPr>
          <p:nvPr/>
        </p:nvPicPr>
        <p:blipFill>
          <a:blip r:embed="rId3"/>
          <a:stretch>
            <a:fillRect/>
          </a:stretch>
        </p:blipFill>
        <p:spPr>
          <a:xfrm>
            <a:off x="2667000" y="2590800"/>
            <a:ext cx="6576969" cy="4127383"/>
          </a:xfrm>
          <a:prstGeom prst="rect">
            <a:avLst/>
          </a:prstGeom>
        </p:spPr>
      </p:pic>
    </p:spTree>
    <p:extLst>
      <p:ext uri="{BB962C8B-B14F-4D97-AF65-F5344CB8AC3E}">
        <p14:creationId xmlns:p14="http://schemas.microsoft.com/office/powerpoint/2010/main" val="401628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1B26-5110-3697-4A54-02374BB288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24C912-A1EE-4B9B-7109-ED9C662A185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0920F7-D7A3-6838-138E-EC46979CB032}"/>
              </a:ext>
            </a:extLst>
          </p:cNvPr>
          <p:cNvPicPr>
            <a:picLocks noChangeAspect="1"/>
          </p:cNvPicPr>
          <p:nvPr/>
        </p:nvPicPr>
        <p:blipFill>
          <a:blip r:embed="rId2"/>
          <a:stretch>
            <a:fillRect/>
          </a:stretch>
        </p:blipFill>
        <p:spPr>
          <a:xfrm>
            <a:off x="1731818" y="0"/>
            <a:ext cx="8728364" cy="6858000"/>
          </a:xfrm>
          <a:prstGeom prst="rect">
            <a:avLst/>
          </a:prstGeom>
        </p:spPr>
      </p:pic>
    </p:spTree>
    <p:extLst>
      <p:ext uri="{BB962C8B-B14F-4D97-AF65-F5344CB8AC3E}">
        <p14:creationId xmlns:p14="http://schemas.microsoft.com/office/powerpoint/2010/main" val="120136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EEB6-F444-AE3A-658B-6A0FBF184A90}"/>
              </a:ext>
            </a:extLst>
          </p:cNvPr>
          <p:cNvSpPr>
            <a:spLocks noGrp="1"/>
          </p:cNvSpPr>
          <p:nvPr>
            <p:ph type="title"/>
          </p:nvPr>
        </p:nvSpPr>
        <p:spPr/>
        <p:txBody>
          <a:bodyPr/>
          <a:lstStyle/>
          <a:p>
            <a:r>
              <a:rPr lang="en-US" dirty="0"/>
              <a:t>What to learn from the GPT Series</a:t>
            </a:r>
          </a:p>
        </p:txBody>
      </p:sp>
      <p:sp>
        <p:nvSpPr>
          <p:cNvPr id="3" name="Content Placeholder 2">
            <a:extLst>
              <a:ext uri="{FF2B5EF4-FFF2-40B4-BE49-F238E27FC236}">
                <a16:creationId xmlns:a16="http://schemas.microsoft.com/office/drawing/2014/main" id="{2DE20ECE-852B-ACBE-CBE9-0470672AEA42}"/>
              </a:ext>
            </a:extLst>
          </p:cNvPr>
          <p:cNvSpPr>
            <a:spLocks noGrp="1"/>
          </p:cNvSpPr>
          <p:nvPr>
            <p:ph idx="1"/>
          </p:nvPr>
        </p:nvSpPr>
        <p:spPr>
          <a:xfrm>
            <a:off x="533400" y="1143000"/>
            <a:ext cx="10210800" cy="5135563"/>
          </a:xfrm>
        </p:spPr>
        <p:txBody>
          <a:bodyPr>
            <a:normAutofit lnSpcReduction="10000"/>
          </a:bodyPr>
          <a:lstStyle/>
          <a:p>
            <a:r>
              <a:rPr lang="en-US" dirty="0"/>
              <a:t>GPT: generative-pretraining (GPT) is effective for large language models</a:t>
            </a:r>
          </a:p>
          <a:p>
            <a:endParaRPr lang="en-US" dirty="0"/>
          </a:p>
          <a:p>
            <a:r>
              <a:rPr lang="en-US" dirty="0"/>
              <a:t>GPT-2: GPT models can perform reasonable zero-shot task performance with larger models trained on more data</a:t>
            </a:r>
          </a:p>
          <a:p>
            <a:endParaRPr lang="en-US" dirty="0"/>
          </a:p>
          <a:p>
            <a:r>
              <a:rPr lang="en-US" dirty="0"/>
              <a:t>GPT-3: Even larger GPT models trained on even more data are good at many tasks, especially text generation, and can be “trained” at inference time with in-context examples</a:t>
            </a:r>
          </a:p>
        </p:txBody>
      </p:sp>
    </p:spTree>
    <p:extLst>
      <p:ext uri="{BB962C8B-B14F-4D97-AF65-F5344CB8AC3E}">
        <p14:creationId xmlns:p14="http://schemas.microsoft.com/office/powerpoint/2010/main" val="52432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DC01-A4BC-0E4E-6C38-43521FC5AF42}"/>
              </a:ext>
            </a:extLst>
          </p:cNvPr>
          <p:cNvSpPr>
            <a:spLocks noGrp="1"/>
          </p:cNvSpPr>
          <p:nvPr>
            <p:ph type="title"/>
          </p:nvPr>
        </p:nvSpPr>
        <p:spPr/>
        <p:txBody>
          <a:bodyPr>
            <a:normAutofit fontScale="90000"/>
          </a:bodyPr>
          <a:lstStyle/>
          <a:p>
            <a:r>
              <a:rPr lang="en-US" dirty="0"/>
              <a:t>What should my students learn from the GPT papers?</a:t>
            </a:r>
          </a:p>
        </p:txBody>
      </p:sp>
      <p:sp>
        <p:nvSpPr>
          <p:cNvPr id="3" name="Content Placeholder 2">
            <a:extLst>
              <a:ext uri="{FF2B5EF4-FFF2-40B4-BE49-F238E27FC236}">
                <a16:creationId xmlns:a16="http://schemas.microsoft.com/office/drawing/2014/main" id="{B9017ADF-6745-3849-1CAF-CB0AB47B840F}"/>
              </a:ext>
            </a:extLst>
          </p:cNvPr>
          <p:cNvSpPr>
            <a:spLocks noGrp="1"/>
          </p:cNvSpPr>
          <p:nvPr>
            <p:ph idx="1"/>
          </p:nvPr>
        </p:nvSpPr>
        <p:spPr>
          <a:xfrm>
            <a:off x="609600" y="990600"/>
            <a:ext cx="9753600" cy="5135563"/>
          </a:xfrm>
        </p:spPr>
        <p:txBody>
          <a:bodyPr>
            <a:normAutofit fontScale="40000" lnSpcReduction="20000"/>
          </a:bodyPr>
          <a:lstStyle/>
          <a:p>
            <a:pPr marL="0" indent="0">
              <a:buNone/>
            </a:pPr>
            <a:r>
              <a:rPr lang="en-US" dirty="0" err="1"/>
              <a:t>ChatGPT</a:t>
            </a:r>
            <a:r>
              <a:rPr lang="en-US" dirty="0"/>
              <a:t> says:</a:t>
            </a:r>
          </a:p>
          <a:p>
            <a:endParaRPr lang="en-US" dirty="0"/>
          </a:p>
          <a:p>
            <a:pPr marL="0" indent="0">
              <a:buNone/>
            </a:pPr>
            <a:r>
              <a:rPr lang="en-US" dirty="0"/>
              <a:t>The GPT (Generative Pre-trained Transformer) papers are a </a:t>
            </a:r>
            <a:r>
              <a:rPr lang="en-US" dirty="0">
                <a:solidFill>
                  <a:srgbClr val="00B050"/>
                </a:solidFill>
              </a:rPr>
              <a:t>series of influential papers </a:t>
            </a:r>
            <a:r>
              <a:rPr lang="en-US" dirty="0"/>
              <a:t>that introduced and improved upon the architecture of the transformer model for natural language processing tasks. Here are some of the key concepts and takeaways that your students can learn from these papers:</a:t>
            </a:r>
          </a:p>
          <a:p>
            <a:pPr marL="0" indent="0">
              <a:buNone/>
            </a:pPr>
            <a:endParaRPr lang="en-US" dirty="0"/>
          </a:p>
          <a:p>
            <a:pPr marL="0" indent="0">
              <a:buNone/>
            </a:pPr>
            <a:r>
              <a:rPr lang="en-US" dirty="0"/>
              <a:t>1. Transformers: The </a:t>
            </a:r>
            <a:r>
              <a:rPr lang="en-US" dirty="0">
                <a:solidFill>
                  <a:srgbClr val="FF0000"/>
                </a:solidFill>
              </a:rPr>
              <a:t>GPT papers introduce the transformer model</a:t>
            </a:r>
            <a:r>
              <a:rPr lang="en-US" dirty="0"/>
              <a:t>, which is a type of neural network architecture that uses self-attention mechanisms to process sequences of data. Transformers have become a fundamental building block for many state-of-the-art natural language processing models.</a:t>
            </a:r>
          </a:p>
          <a:p>
            <a:pPr marL="0" indent="0">
              <a:buNone/>
            </a:pPr>
            <a:endParaRPr lang="en-US" dirty="0"/>
          </a:p>
          <a:p>
            <a:pPr marL="0" indent="0">
              <a:buNone/>
            </a:pPr>
            <a:r>
              <a:rPr lang="en-US" dirty="0"/>
              <a:t>2. Pre-training: The GPT papers </a:t>
            </a:r>
            <a:r>
              <a:rPr lang="en-US" dirty="0">
                <a:solidFill>
                  <a:srgbClr val="00B050"/>
                </a:solidFill>
              </a:rPr>
              <a:t>demonstrate the effectiveness of pre-training transformer models on large amounts of text data </a:t>
            </a:r>
            <a:r>
              <a:rPr lang="en-US" dirty="0"/>
              <a:t>before fine-tuning them on specific downstream tasks. Pre-training allows the model to learn general language features that can be transferred to multiple tasks.</a:t>
            </a:r>
          </a:p>
          <a:p>
            <a:pPr marL="0" indent="0">
              <a:buNone/>
            </a:pPr>
            <a:endParaRPr lang="en-US" dirty="0"/>
          </a:p>
          <a:p>
            <a:pPr marL="0" indent="0">
              <a:buNone/>
            </a:pPr>
            <a:r>
              <a:rPr lang="en-US" dirty="0"/>
              <a:t>3. Language modeling: </a:t>
            </a:r>
            <a:r>
              <a:rPr lang="en-US" dirty="0">
                <a:solidFill>
                  <a:srgbClr val="00B050"/>
                </a:solidFill>
              </a:rPr>
              <a:t>The GPT papers use language modeling as the pre-training task, where the model learns to predict the next word in a sequence given the previous words</a:t>
            </a:r>
            <a:r>
              <a:rPr lang="en-US" dirty="0"/>
              <a:t>. Language modeling is a fundamental task in natural language processing and is used in many downstream applications.</a:t>
            </a:r>
          </a:p>
          <a:p>
            <a:pPr marL="0" indent="0">
              <a:buNone/>
            </a:pPr>
            <a:endParaRPr lang="en-US" dirty="0"/>
          </a:p>
          <a:p>
            <a:pPr marL="0" indent="0">
              <a:buNone/>
            </a:pPr>
            <a:r>
              <a:rPr lang="en-US" dirty="0"/>
              <a:t>4. Transfer learning: The GPT papers demonstrate the power of transfer learning, where a pre-trained model can be fine-tuned on a specific downstream task with relatively little data. This allows the model to quickly adapt to new tasks and achieve state-of-the-art performance.</a:t>
            </a:r>
          </a:p>
          <a:p>
            <a:pPr marL="0" indent="0">
              <a:buNone/>
            </a:pPr>
            <a:endParaRPr lang="en-US" dirty="0"/>
          </a:p>
          <a:p>
            <a:pPr marL="0" indent="0">
              <a:buNone/>
            </a:pPr>
            <a:r>
              <a:rPr lang="en-US" dirty="0"/>
              <a:t>5. Hyperparameter tuning: </a:t>
            </a:r>
            <a:r>
              <a:rPr lang="en-US" dirty="0">
                <a:solidFill>
                  <a:srgbClr val="FF0000"/>
                </a:solidFill>
              </a:rPr>
              <a:t>The GPT papers provide insights into the importance of hyperparameter tuning</a:t>
            </a:r>
            <a:r>
              <a:rPr lang="en-US" dirty="0"/>
              <a:t>, such as the learning rate, batch size, and model size, for achieving the best performance on specific tasks.</a:t>
            </a:r>
          </a:p>
          <a:p>
            <a:pPr marL="0" indent="0">
              <a:buNone/>
            </a:pPr>
            <a:endParaRPr lang="en-US" dirty="0"/>
          </a:p>
          <a:p>
            <a:pPr marL="0" indent="0">
              <a:buNone/>
            </a:pPr>
            <a:r>
              <a:rPr lang="en-US" dirty="0"/>
              <a:t>6. Overall, the GPT papers are a valuable resource for understanding the transformer model and its applications in natural language processing. Your students can learn about the importance of pre-training, transfer learning, and hyperparameter tuning, as well as gain insights into the latest state-of-the-art techniques for language modeling and other natural language processing tasks.</a:t>
            </a:r>
          </a:p>
        </p:txBody>
      </p:sp>
      <p:sp>
        <p:nvSpPr>
          <p:cNvPr id="4" name="TextBox 3">
            <a:extLst>
              <a:ext uri="{FF2B5EF4-FFF2-40B4-BE49-F238E27FC236}">
                <a16:creationId xmlns:a16="http://schemas.microsoft.com/office/drawing/2014/main" id="{CF2E6070-3481-9372-13C8-21F4471BF5D7}"/>
              </a:ext>
            </a:extLst>
          </p:cNvPr>
          <p:cNvSpPr txBox="1"/>
          <p:nvPr/>
        </p:nvSpPr>
        <p:spPr>
          <a:xfrm>
            <a:off x="457200" y="6400800"/>
            <a:ext cx="4912563" cy="369332"/>
          </a:xfrm>
          <a:prstGeom prst="rect">
            <a:avLst/>
          </a:prstGeom>
          <a:noFill/>
        </p:spPr>
        <p:txBody>
          <a:bodyPr wrap="none" rtlCol="0">
            <a:spAutoFit/>
          </a:bodyPr>
          <a:lstStyle/>
          <a:p>
            <a:r>
              <a:rPr lang="en-US" dirty="0"/>
              <a:t>Wrong statements in red, good points in green</a:t>
            </a:r>
          </a:p>
        </p:txBody>
      </p:sp>
    </p:spTree>
    <p:extLst>
      <p:ext uri="{BB962C8B-B14F-4D97-AF65-F5344CB8AC3E}">
        <p14:creationId xmlns:p14="http://schemas.microsoft.com/office/powerpoint/2010/main" val="293797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F3E9-D2EA-671F-8EDD-45B74DD1B19D}"/>
              </a:ext>
            </a:extLst>
          </p:cNvPr>
          <p:cNvSpPr>
            <a:spLocks noGrp="1"/>
          </p:cNvSpPr>
          <p:nvPr>
            <p:ph type="title"/>
          </p:nvPr>
        </p:nvSpPr>
        <p:spPr/>
        <p:txBody>
          <a:bodyPr/>
          <a:lstStyle/>
          <a:p>
            <a:r>
              <a:rPr lang="en-US" dirty="0"/>
              <a:t>On the other hand, </a:t>
            </a:r>
          </a:p>
        </p:txBody>
      </p:sp>
      <p:sp>
        <p:nvSpPr>
          <p:cNvPr id="3" name="Content Placeholder 2">
            <a:extLst>
              <a:ext uri="{FF2B5EF4-FFF2-40B4-BE49-F238E27FC236}">
                <a16:creationId xmlns:a16="http://schemas.microsoft.com/office/drawing/2014/main" id="{035D88B6-E4F7-5D47-E3D2-79D1ADA9ACA5}"/>
              </a:ext>
            </a:extLst>
          </p:cNvPr>
          <p:cNvSpPr>
            <a:spLocks noGrp="1"/>
          </p:cNvSpPr>
          <p:nvPr>
            <p:ph idx="1"/>
          </p:nvPr>
        </p:nvSpPr>
        <p:spPr/>
        <p:txBody>
          <a:bodyPr/>
          <a:lstStyle/>
          <a:p>
            <a:pPr marL="0" indent="0">
              <a:buNone/>
            </a:pPr>
            <a:r>
              <a:rPr lang="en-US" b="0" i="0" dirty="0">
                <a:solidFill>
                  <a:srgbClr val="374151"/>
                </a:solidFill>
                <a:effectLst/>
                <a:latin typeface="Söhne"/>
              </a:rPr>
              <a:t>There once was a class so great </a:t>
            </a:r>
          </a:p>
          <a:p>
            <a:pPr marL="0" indent="0">
              <a:buNone/>
            </a:pPr>
            <a:r>
              <a:rPr lang="en-US" b="0" i="0" dirty="0">
                <a:solidFill>
                  <a:srgbClr val="374151"/>
                </a:solidFill>
                <a:effectLst/>
                <a:latin typeface="Söhne"/>
              </a:rPr>
              <a:t>Applied Machine Learning, first-rate </a:t>
            </a:r>
          </a:p>
          <a:p>
            <a:pPr marL="0" indent="0">
              <a:buNone/>
            </a:pPr>
            <a:r>
              <a:rPr lang="en-US" b="0" i="0" dirty="0">
                <a:solidFill>
                  <a:srgbClr val="374151"/>
                </a:solidFill>
                <a:effectLst/>
                <a:latin typeface="Söhne"/>
              </a:rPr>
              <a:t>The students all learned </a:t>
            </a:r>
          </a:p>
          <a:p>
            <a:pPr marL="0" indent="0">
              <a:buNone/>
            </a:pPr>
            <a:r>
              <a:rPr lang="en-US" b="0" i="0" dirty="0">
                <a:solidFill>
                  <a:srgbClr val="374151"/>
                </a:solidFill>
                <a:effectLst/>
                <a:latin typeface="Söhne"/>
              </a:rPr>
              <a:t>And their skills were discerned </a:t>
            </a:r>
          </a:p>
          <a:p>
            <a:pPr marL="0" indent="0">
              <a:buNone/>
            </a:pPr>
            <a:r>
              <a:rPr lang="en-US" b="0" i="0" dirty="0">
                <a:solidFill>
                  <a:srgbClr val="374151"/>
                </a:solidFill>
                <a:effectLst/>
                <a:latin typeface="Söhne"/>
              </a:rPr>
              <a:t>Now their models can predict with high rate! </a:t>
            </a:r>
          </a:p>
          <a:p>
            <a:pPr marL="0" indent="0">
              <a:buNone/>
            </a:pPr>
            <a:r>
              <a:rPr lang="en-US" b="0" i="0" dirty="0">
                <a:solidFill>
                  <a:srgbClr val="374151"/>
                </a:solidFill>
                <a:effectLst/>
                <a:latin typeface="Söhne"/>
              </a:rPr>
              <a:t>– Chat GPT</a:t>
            </a:r>
            <a:endParaRPr lang="en-US" dirty="0"/>
          </a:p>
        </p:txBody>
      </p:sp>
    </p:spTree>
    <p:extLst>
      <p:ext uri="{BB962C8B-B14F-4D97-AF65-F5344CB8AC3E}">
        <p14:creationId xmlns:p14="http://schemas.microsoft.com/office/powerpoint/2010/main" val="274544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97FC-4F19-A950-0CE6-0AE40C833A36}"/>
              </a:ext>
            </a:extLst>
          </p:cNvPr>
          <p:cNvSpPr>
            <a:spLocks noGrp="1"/>
          </p:cNvSpPr>
          <p:nvPr>
            <p:ph type="title"/>
          </p:nvPr>
        </p:nvSpPr>
        <p:spPr/>
        <p:txBody>
          <a:bodyPr/>
          <a:lstStyle/>
          <a:p>
            <a:r>
              <a:rPr lang="en-US" dirty="0"/>
              <a:t>This lecture</a:t>
            </a:r>
          </a:p>
        </p:txBody>
      </p:sp>
      <p:sp>
        <p:nvSpPr>
          <p:cNvPr id="3" name="Content Placeholder 2">
            <a:extLst>
              <a:ext uri="{FF2B5EF4-FFF2-40B4-BE49-F238E27FC236}">
                <a16:creationId xmlns:a16="http://schemas.microsoft.com/office/drawing/2014/main" id="{3C938575-5DFA-8BE8-0D64-C2C3D555B56C}"/>
              </a:ext>
            </a:extLst>
          </p:cNvPr>
          <p:cNvSpPr>
            <a:spLocks noGrp="1"/>
          </p:cNvSpPr>
          <p:nvPr>
            <p:ph idx="1"/>
          </p:nvPr>
        </p:nvSpPr>
        <p:spPr>
          <a:xfrm>
            <a:off x="533400" y="1295400"/>
            <a:ext cx="10972800" cy="5486400"/>
          </a:xfrm>
        </p:spPr>
        <p:txBody>
          <a:bodyPr>
            <a:normAutofit fontScale="70000" lnSpcReduction="20000"/>
          </a:bodyPr>
          <a:lstStyle/>
          <a:p>
            <a:r>
              <a:rPr lang="en-US" b="1" dirty="0"/>
              <a:t>Foundation models</a:t>
            </a:r>
            <a:r>
              <a:rPr lang="en-US" dirty="0"/>
              <a:t>: Models that are trained on exorbitant data and compute on a broad task, often intended as a starting point for specialized models</a:t>
            </a:r>
          </a:p>
          <a:p>
            <a:endParaRPr lang="en-US" dirty="0"/>
          </a:p>
          <a:p>
            <a:r>
              <a:rPr lang="en-US" dirty="0"/>
              <a:t>Key questions for foundation models are </a:t>
            </a:r>
          </a:p>
          <a:p>
            <a:pPr lvl="1"/>
            <a:r>
              <a:rPr lang="en-US" dirty="0"/>
              <a:t>How to train them (what architecture, what data, what objective)</a:t>
            </a:r>
          </a:p>
          <a:p>
            <a:pPr lvl="1"/>
            <a:r>
              <a:rPr lang="en-US" dirty="0"/>
              <a:t>How to apply them, e.g. </a:t>
            </a:r>
          </a:p>
          <a:p>
            <a:pPr lvl="2"/>
            <a:r>
              <a:rPr lang="en-US" dirty="0"/>
              <a:t>Zero-shot: apply to new tasks without any training examples for those specific tasks</a:t>
            </a:r>
          </a:p>
          <a:p>
            <a:pPr lvl="2"/>
            <a:r>
              <a:rPr lang="en-US" dirty="0"/>
              <a:t>Linear probe: train a linear model on the features</a:t>
            </a:r>
          </a:p>
          <a:p>
            <a:pPr lvl="2"/>
            <a:r>
              <a:rPr lang="en-US" dirty="0"/>
              <a:t>Fine-tune: adjust the entire network to perform better in the target task</a:t>
            </a:r>
          </a:p>
          <a:p>
            <a:endParaRPr lang="en-US" dirty="0"/>
          </a:p>
          <a:p>
            <a:r>
              <a:rPr lang="en-US" dirty="0"/>
              <a:t>We previously saw two examples of foundation models suitable for fine-tuning</a:t>
            </a:r>
          </a:p>
          <a:p>
            <a:pPr lvl="1"/>
            <a:r>
              <a:rPr lang="en-US" dirty="0"/>
              <a:t>ImageNet pretrained models for vision</a:t>
            </a:r>
          </a:p>
          <a:p>
            <a:pPr lvl="1"/>
            <a:r>
              <a:rPr lang="en-US" dirty="0"/>
              <a:t>BERT for language</a:t>
            </a:r>
          </a:p>
          <a:p>
            <a:endParaRPr lang="en-US" dirty="0"/>
          </a:p>
          <a:p>
            <a:r>
              <a:rPr lang="en-US" dirty="0"/>
              <a:t>We will now learn about two more famous models</a:t>
            </a:r>
          </a:p>
          <a:p>
            <a:pPr lvl="1"/>
            <a:r>
              <a:rPr lang="en-US" dirty="0"/>
              <a:t>GPT: </a:t>
            </a:r>
            <a:r>
              <a:rPr lang="en-US" b="1" dirty="0"/>
              <a:t>G</a:t>
            </a:r>
            <a:r>
              <a:rPr lang="en-US" dirty="0"/>
              <a:t>enerative </a:t>
            </a:r>
            <a:r>
              <a:rPr lang="en-US" b="1" dirty="0"/>
              <a:t>P</a:t>
            </a:r>
            <a:r>
              <a:rPr lang="en-US" dirty="0"/>
              <a:t>retraining </a:t>
            </a:r>
            <a:r>
              <a:rPr lang="en-US" b="1" dirty="0"/>
              <a:t>M</a:t>
            </a:r>
            <a:r>
              <a:rPr lang="en-US" dirty="0"/>
              <a:t>odels for Language</a:t>
            </a:r>
          </a:p>
          <a:p>
            <a:pPr lvl="1"/>
            <a:r>
              <a:rPr lang="en-US" dirty="0"/>
              <a:t>CLIP: </a:t>
            </a:r>
            <a:r>
              <a:rPr lang="en-US" b="1" dirty="0"/>
              <a:t>C</a:t>
            </a:r>
            <a:r>
              <a:rPr lang="en-US" dirty="0"/>
              <a:t>ontrastive </a:t>
            </a:r>
            <a:r>
              <a:rPr lang="en-US" b="1" dirty="0"/>
              <a:t>L</a:t>
            </a:r>
            <a:r>
              <a:rPr lang="en-US" dirty="0"/>
              <a:t>anguage-</a:t>
            </a:r>
            <a:r>
              <a:rPr lang="en-US" b="1" dirty="0"/>
              <a:t>I</a:t>
            </a:r>
            <a:r>
              <a:rPr lang="en-US" dirty="0"/>
              <a:t>mage </a:t>
            </a:r>
            <a:r>
              <a:rPr lang="en-US" b="1" dirty="0"/>
              <a:t>P</a:t>
            </a:r>
            <a:r>
              <a:rPr lang="en-US" dirty="0"/>
              <a:t>retraining for Vision</a:t>
            </a:r>
          </a:p>
          <a:p>
            <a:endParaRPr lang="en-US" dirty="0"/>
          </a:p>
          <a:p>
            <a:endParaRPr lang="en-US" dirty="0"/>
          </a:p>
          <a:p>
            <a:endParaRPr lang="en-US" dirty="0"/>
          </a:p>
        </p:txBody>
      </p:sp>
    </p:spTree>
    <p:extLst>
      <p:ext uri="{BB962C8B-B14F-4D97-AF65-F5344CB8AC3E}">
        <p14:creationId xmlns:p14="http://schemas.microsoft.com/office/powerpoint/2010/main" val="40458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278-A6EB-CEE6-134E-D072A81E06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1A7522-18B2-EC69-75D7-90BB982DE8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B1830D1-8B71-5291-7511-FB46E25E8EEA}"/>
              </a:ext>
            </a:extLst>
          </p:cNvPr>
          <p:cNvPicPr>
            <a:picLocks noChangeAspect="1"/>
          </p:cNvPicPr>
          <p:nvPr/>
        </p:nvPicPr>
        <p:blipFill>
          <a:blip r:embed="rId2"/>
          <a:stretch>
            <a:fillRect/>
          </a:stretch>
        </p:blipFill>
        <p:spPr>
          <a:xfrm>
            <a:off x="133725" y="877866"/>
            <a:ext cx="11924550" cy="4936299"/>
          </a:xfrm>
          <a:prstGeom prst="rect">
            <a:avLst/>
          </a:prstGeom>
        </p:spPr>
      </p:pic>
    </p:spTree>
    <p:extLst>
      <p:ext uri="{BB962C8B-B14F-4D97-AF65-F5344CB8AC3E}">
        <p14:creationId xmlns:p14="http://schemas.microsoft.com/office/powerpoint/2010/main" val="113777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E9FC-3648-B065-8A88-AF44D250234C}"/>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1FE133A5-31F1-0655-CFDC-34E15577E127}"/>
              </a:ext>
            </a:extLst>
          </p:cNvPr>
          <p:cNvPicPr>
            <a:picLocks noChangeAspect="1"/>
          </p:cNvPicPr>
          <p:nvPr/>
        </p:nvPicPr>
        <p:blipFill>
          <a:blip r:embed="rId2"/>
          <a:stretch>
            <a:fillRect/>
          </a:stretch>
        </p:blipFill>
        <p:spPr>
          <a:xfrm>
            <a:off x="1058800" y="0"/>
            <a:ext cx="5439104" cy="6858000"/>
          </a:xfrm>
          <a:prstGeom prst="rect">
            <a:avLst/>
          </a:prstGeom>
        </p:spPr>
      </p:pic>
      <p:pic>
        <p:nvPicPr>
          <p:cNvPr id="11" name="Picture 10">
            <a:extLst>
              <a:ext uri="{FF2B5EF4-FFF2-40B4-BE49-F238E27FC236}">
                <a16:creationId xmlns:a16="http://schemas.microsoft.com/office/drawing/2014/main" id="{4A232F25-D1EA-F10C-60A1-6B45570F9B6A}"/>
              </a:ext>
            </a:extLst>
          </p:cNvPr>
          <p:cNvPicPr>
            <a:picLocks noChangeAspect="1"/>
          </p:cNvPicPr>
          <p:nvPr/>
        </p:nvPicPr>
        <p:blipFill>
          <a:blip r:embed="rId3"/>
          <a:stretch>
            <a:fillRect/>
          </a:stretch>
        </p:blipFill>
        <p:spPr>
          <a:xfrm>
            <a:off x="7239000" y="15240"/>
            <a:ext cx="3878960" cy="6858000"/>
          </a:xfrm>
          <a:prstGeom prst="rect">
            <a:avLst/>
          </a:prstGeom>
        </p:spPr>
      </p:pic>
      <p:sp>
        <p:nvSpPr>
          <p:cNvPr id="3" name="TextBox 2">
            <a:extLst>
              <a:ext uri="{FF2B5EF4-FFF2-40B4-BE49-F238E27FC236}">
                <a16:creationId xmlns:a16="http://schemas.microsoft.com/office/drawing/2014/main" id="{83251AE0-43E4-D386-6BC9-4FD9E8E7FB9B}"/>
              </a:ext>
            </a:extLst>
          </p:cNvPr>
          <p:cNvSpPr txBox="1"/>
          <p:nvPr/>
        </p:nvSpPr>
        <p:spPr>
          <a:xfrm>
            <a:off x="4949426" y="6488668"/>
            <a:ext cx="2069797" cy="369332"/>
          </a:xfrm>
          <a:prstGeom prst="rect">
            <a:avLst/>
          </a:prstGeom>
          <a:noFill/>
        </p:spPr>
        <p:txBody>
          <a:bodyPr wrap="none" rtlCol="0">
            <a:spAutoFit/>
          </a:bodyPr>
          <a:lstStyle/>
          <a:p>
            <a:r>
              <a:rPr lang="en-US" dirty="0"/>
              <a:t>[two minute break]</a:t>
            </a:r>
          </a:p>
        </p:txBody>
      </p:sp>
    </p:spTree>
    <p:extLst>
      <p:ext uri="{BB962C8B-B14F-4D97-AF65-F5344CB8AC3E}">
        <p14:creationId xmlns:p14="http://schemas.microsoft.com/office/powerpoint/2010/main" val="4288205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C996-612A-9A0D-826D-9A3BF27E5D82}"/>
              </a:ext>
            </a:extLst>
          </p:cNvPr>
          <p:cNvSpPr>
            <a:spLocks noGrp="1"/>
          </p:cNvSpPr>
          <p:nvPr>
            <p:ph type="title"/>
          </p:nvPr>
        </p:nvSpPr>
        <p:spPr>
          <a:xfrm>
            <a:off x="609600" y="2971800"/>
            <a:ext cx="10972800" cy="914400"/>
          </a:xfrm>
        </p:spPr>
        <p:txBody>
          <a:bodyPr>
            <a:normAutofit fontScale="90000"/>
          </a:bodyPr>
          <a:lstStyle/>
          <a:p>
            <a:r>
              <a:rPr lang="en-US" dirty="0"/>
              <a:t>How much of our thoughts and conversation are just next word prediction?</a:t>
            </a:r>
          </a:p>
        </p:txBody>
      </p:sp>
    </p:spTree>
    <p:extLst>
      <p:ext uri="{BB962C8B-B14F-4D97-AF65-F5344CB8AC3E}">
        <p14:creationId xmlns:p14="http://schemas.microsoft.com/office/powerpoint/2010/main" val="43073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C271-D297-91E4-2409-BDB68ED7EAF2}"/>
              </a:ext>
            </a:extLst>
          </p:cNvPr>
          <p:cNvSpPr>
            <a:spLocks noGrp="1"/>
          </p:cNvSpPr>
          <p:nvPr>
            <p:ph type="title"/>
          </p:nvPr>
        </p:nvSpPr>
        <p:spPr>
          <a:xfrm>
            <a:off x="609600" y="274637"/>
            <a:ext cx="10972800" cy="914400"/>
          </a:xfrm>
        </p:spPr>
        <p:txBody>
          <a:bodyPr>
            <a:normAutofit fontScale="90000"/>
          </a:bodyPr>
          <a:lstStyle/>
          <a:p>
            <a:r>
              <a:rPr lang="en-US" dirty="0"/>
              <a:t>CLIP: Learning Transferrable Models from Natural Language Supervision (Radford et al. 2021)</a:t>
            </a:r>
          </a:p>
        </p:txBody>
      </p:sp>
      <p:sp>
        <p:nvSpPr>
          <p:cNvPr id="4" name="TextBox 3">
            <a:extLst>
              <a:ext uri="{FF2B5EF4-FFF2-40B4-BE49-F238E27FC236}">
                <a16:creationId xmlns:a16="http://schemas.microsoft.com/office/drawing/2014/main" id="{92B450C1-431B-CFD2-DF01-32289CFFFAE8}"/>
              </a:ext>
            </a:extLst>
          </p:cNvPr>
          <p:cNvSpPr txBox="1"/>
          <p:nvPr/>
        </p:nvSpPr>
        <p:spPr>
          <a:xfrm>
            <a:off x="104333" y="6462910"/>
            <a:ext cx="505267" cy="369332"/>
          </a:xfrm>
          <a:prstGeom prst="rect">
            <a:avLst/>
          </a:prstGeom>
          <a:noFill/>
        </p:spPr>
        <p:txBody>
          <a:bodyPr wrap="none" rtlCol="0">
            <a:spAutoFit/>
          </a:bodyPr>
          <a:lstStyle/>
          <a:p>
            <a:r>
              <a:rPr lang="en-US" dirty="0">
                <a:hlinkClick r:id="rId2"/>
              </a:rPr>
              <a:t>pdf</a:t>
            </a:r>
            <a:endParaRPr lang="en-US" dirty="0"/>
          </a:p>
        </p:txBody>
      </p:sp>
      <p:pic>
        <p:nvPicPr>
          <p:cNvPr id="8" name="Picture 7">
            <a:extLst>
              <a:ext uri="{FF2B5EF4-FFF2-40B4-BE49-F238E27FC236}">
                <a16:creationId xmlns:a16="http://schemas.microsoft.com/office/drawing/2014/main" id="{44177812-2248-AFBF-8BFC-5D48CDA1BB8D}"/>
              </a:ext>
            </a:extLst>
          </p:cNvPr>
          <p:cNvPicPr>
            <a:picLocks noChangeAspect="1"/>
          </p:cNvPicPr>
          <p:nvPr/>
        </p:nvPicPr>
        <p:blipFill>
          <a:blip r:embed="rId3"/>
          <a:stretch>
            <a:fillRect/>
          </a:stretch>
        </p:blipFill>
        <p:spPr>
          <a:xfrm>
            <a:off x="575441" y="1676400"/>
            <a:ext cx="11125200" cy="4038600"/>
          </a:xfrm>
          <a:prstGeom prst="rect">
            <a:avLst/>
          </a:prstGeom>
        </p:spPr>
      </p:pic>
      <p:sp>
        <p:nvSpPr>
          <p:cNvPr id="9" name="TextBox 8">
            <a:extLst>
              <a:ext uri="{FF2B5EF4-FFF2-40B4-BE49-F238E27FC236}">
                <a16:creationId xmlns:a16="http://schemas.microsoft.com/office/drawing/2014/main" id="{911803E7-00EB-A8E1-7A97-76B7E79D1501}"/>
              </a:ext>
            </a:extLst>
          </p:cNvPr>
          <p:cNvSpPr txBox="1"/>
          <p:nvPr/>
        </p:nvSpPr>
        <p:spPr>
          <a:xfrm>
            <a:off x="2743200" y="5833860"/>
            <a:ext cx="8178842" cy="523220"/>
          </a:xfrm>
          <a:prstGeom prst="rect">
            <a:avLst/>
          </a:prstGeom>
          <a:noFill/>
        </p:spPr>
        <p:txBody>
          <a:bodyPr wrap="none" rtlCol="0">
            <a:spAutoFit/>
          </a:bodyPr>
          <a:lstStyle/>
          <a:p>
            <a:r>
              <a:rPr lang="en-US" sz="2800" b="1" dirty="0"/>
              <a:t>First key idea</a:t>
            </a:r>
            <a:r>
              <a:rPr lang="en-US" sz="2800" dirty="0"/>
              <a:t>: use a text encoder as a classifier</a:t>
            </a:r>
          </a:p>
        </p:txBody>
      </p:sp>
    </p:spTree>
    <p:extLst>
      <p:ext uri="{BB962C8B-B14F-4D97-AF65-F5344CB8AC3E}">
        <p14:creationId xmlns:p14="http://schemas.microsoft.com/office/powerpoint/2010/main" val="1321382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5705-B22C-AF12-DAD1-512105E3543B}"/>
              </a:ext>
            </a:extLst>
          </p:cNvPr>
          <p:cNvSpPr>
            <a:spLocks noGrp="1"/>
          </p:cNvSpPr>
          <p:nvPr>
            <p:ph type="title"/>
          </p:nvPr>
        </p:nvSpPr>
        <p:spPr/>
        <p:txBody>
          <a:bodyPr/>
          <a:lstStyle/>
          <a:p>
            <a:r>
              <a:rPr lang="en-US" sz="4000" dirty="0"/>
              <a:t>First key idea: </a:t>
            </a:r>
            <a:r>
              <a:rPr lang="en-US" sz="4000" b="1" dirty="0"/>
              <a:t>use a text encoder as a classifier</a:t>
            </a:r>
          </a:p>
        </p:txBody>
      </p:sp>
      <p:sp>
        <p:nvSpPr>
          <p:cNvPr id="3" name="Content Placeholder 2">
            <a:extLst>
              <a:ext uri="{FF2B5EF4-FFF2-40B4-BE49-F238E27FC236}">
                <a16:creationId xmlns:a16="http://schemas.microsoft.com/office/drawing/2014/main" id="{513ABD41-FEB1-CBCF-C3D7-6A14779480D9}"/>
              </a:ext>
            </a:extLst>
          </p:cNvPr>
          <p:cNvSpPr>
            <a:spLocks noGrp="1"/>
          </p:cNvSpPr>
          <p:nvPr>
            <p:ph idx="1"/>
          </p:nvPr>
        </p:nvSpPr>
        <p:spPr/>
        <p:txBody>
          <a:bodyPr/>
          <a:lstStyle/>
          <a:p>
            <a:r>
              <a:rPr lang="en-US" dirty="0"/>
              <a:t>This is an old idea – words and pictures work goes back to ~2000, but at a smaller scale</a:t>
            </a:r>
          </a:p>
          <a:p>
            <a:endParaRPr lang="en-US" dirty="0"/>
          </a:p>
          <a:p>
            <a:r>
              <a:rPr lang="en-US" dirty="0"/>
              <a:t>How to scale?</a:t>
            </a:r>
          </a:p>
          <a:p>
            <a:pPr lvl="1"/>
            <a:r>
              <a:rPr lang="en-US" dirty="0"/>
              <a:t>Learn from natural language supervision (not tags or class labels)</a:t>
            </a:r>
          </a:p>
          <a:p>
            <a:pPr lvl="1"/>
            <a:r>
              <a:rPr lang="en-US" dirty="0"/>
              <a:t>Scrape 400 million image/text pairs</a:t>
            </a:r>
          </a:p>
          <a:p>
            <a:pPr lvl="1"/>
            <a:r>
              <a:rPr lang="en-US" dirty="0"/>
              <a:t>“Bag of words” language representation</a:t>
            </a:r>
          </a:p>
          <a:p>
            <a:pPr lvl="1"/>
            <a:r>
              <a:rPr lang="en-US" dirty="0"/>
              <a:t>Contrastive objective, instead of predicting exact language</a:t>
            </a:r>
          </a:p>
          <a:p>
            <a:pPr lvl="1"/>
            <a:r>
              <a:rPr lang="en-US" dirty="0"/>
              <a:t>Use transformer architecture</a:t>
            </a:r>
          </a:p>
          <a:p>
            <a:pPr lvl="1"/>
            <a:endParaRPr lang="en-US" dirty="0"/>
          </a:p>
          <a:p>
            <a:endParaRPr lang="en-US" dirty="0"/>
          </a:p>
        </p:txBody>
      </p:sp>
      <p:sp>
        <p:nvSpPr>
          <p:cNvPr id="4" name="TextBox 3">
            <a:extLst>
              <a:ext uri="{FF2B5EF4-FFF2-40B4-BE49-F238E27FC236}">
                <a16:creationId xmlns:a16="http://schemas.microsoft.com/office/drawing/2014/main" id="{40FE79EC-F775-841C-6227-1136734E2644}"/>
              </a:ext>
            </a:extLst>
          </p:cNvPr>
          <p:cNvSpPr txBox="1"/>
          <p:nvPr/>
        </p:nvSpPr>
        <p:spPr>
          <a:xfrm>
            <a:off x="2743200" y="5833860"/>
            <a:ext cx="184731"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02811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D462-DF98-5F6D-1409-3D3F9E3359C4}"/>
              </a:ext>
            </a:extLst>
          </p:cNvPr>
          <p:cNvSpPr>
            <a:spLocks noGrp="1"/>
          </p:cNvSpPr>
          <p:nvPr>
            <p:ph type="title"/>
          </p:nvPr>
        </p:nvSpPr>
        <p:spPr/>
        <p:txBody>
          <a:bodyPr>
            <a:noAutofit/>
          </a:bodyPr>
          <a:lstStyle/>
          <a:p>
            <a:r>
              <a:rPr lang="en-US" sz="3200" dirty="0"/>
              <a:t>Second key idea(s): </a:t>
            </a:r>
            <a:r>
              <a:rPr lang="en-US" sz="3200" b="1" dirty="0"/>
              <a:t>contrastively match gestalt text to image</a:t>
            </a:r>
          </a:p>
        </p:txBody>
      </p:sp>
      <p:sp>
        <p:nvSpPr>
          <p:cNvPr id="3" name="Content Placeholder 2">
            <a:extLst>
              <a:ext uri="{FF2B5EF4-FFF2-40B4-BE49-F238E27FC236}">
                <a16:creationId xmlns:a16="http://schemas.microsoft.com/office/drawing/2014/main" id="{C3A8A46B-6415-F465-2235-1B9081CFFDBF}"/>
              </a:ext>
            </a:extLst>
          </p:cNvPr>
          <p:cNvSpPr>
            <a:spLocks noGrp="1"/>
          </p:cNvSpPr>
          <p:nvPr>
            <p:ph idx="1"/>
          </p:nvPr>
        </p:nvSpPr>
        <p:spPr>
          <a:xfrm>
            <a:off x="457200" y="1371600"/>
            <a:ext cx="4648200" cy="5135563"/>
          </a:xfrm>
        </p:spPr>
        <p:txBody>
          <a:bodyPr>
            <a:normAutofit fontScale="92500" lnSpcReduction="20000"/>
          </a:bodyPr>
          <a:lstStyle/>
          <a:p>
            <a:r>
              <a:rPr lang="en-US" dirty="0"/>
              <a:t>Use small transformer language model (76M parameters for base)</a:t>
            </a:r>
          </a:p>
          <a:p>
            <a:r>
              <a:rPr lang="en-US" dirty="0"/>
              <a:t>Matching task with large batch (size = 32,768)</a:t>
            </a:r>
          </a:p>
          <a:p>
            <a:pPr lvl="1"/>
            <a:r>
              <a:rPr lang="en-US" dirty="0"/>
              <a:t>Each image and text from batch is encoded</a:t>
            </a:r>
          </a:p>
          <a:p>
            <a:pPr lvl="1"/>
            <a:r>
              <a:rPr lang="en-US" dirty="0"/>
              <a:t>Similarity score obtained for 32K x 32K image-text pairings</a:t>
            </a:r>
          </a:p>
          <a:p>
            <a:pPr lvl="1"/>
            <a:r>
              <a:rPr lang="en-US" dirty="0"/>
              <a:t>Loss is cross-entropy on matching each image to its text, and each text to its image</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EC821D5B-2954-C9A9-4A14-03237D9054E8}"/>
              </a:ext>
            </a:extLst>
          </p:cNvPr>
          <p:cNvPicPr>
            <a:picLocks noChangeAspect="1"/>
          </p:cNvPicPr>
          <p:nvPr/>
        </p:nvPicPr>
        <p:blipFill rotWithShape="1">
          <a:blip r:embed="rId2"/>
          <a:srcRect r="50378"/>
          <a:stretch/>
        </p:blipFill>
        <p:spPr>
          <a:xfrm>
            <a:off x="5867400" y="1371600"/>
            <a:ext cx="5520559" cy="4038600"/>
          </a:xfrm>
          <a:prstGeom prst="rect">
            <a:avLst/>
          </a:prstGeom>
        </p:spPr>
      </p:pic>
      <p:sp>
        <p:nvSpPr>
          <p:cNvPr id="5" name="TextBox 4">
            <a:extLst>
              <a:ext uri="{FF2B5EF4-FFF2-40B4-BE49-F238E27FC236}">
                <a16:creationId xmlns:a16="http://schemas.microsoft.com/office/drawing/2014/main" id="{4A97486B-ABCB-129D-0317-6E7C8FED987A}"/>
              </a:ext>
            </a:extLst>
          </p:cNvPr>
          <p:cNvSpPr txBox="1"/>
          <p:nvPr/>
        </p:nvSpPr>
        <p:spPr>
          <a:xfrm>
            <a:off x="6206359" y="5715000"/>
            <a:ext cx="5181600" cy="923330"/>
          </a:xfrm>
          <a:prstGeom prst="rect">
            <a:avLst/>
          </a:prstGeom>
          <a:noFill/>
        </p:spPr>
        <p:txBody>
          <a:bodyPr wrap="square" rtlCol="0">
            <a:spAutoFit/>
          </a:bodyPr>
          <a:lstStyle/>
          <a:p>
            <a:r>
              <a:rPr lang="en-US" b="1" dirty="0"/>
              <a:t>Contrastive task formulations is a good general way to learn when exact target is unpredictable</a:t>
            </a:r>
          </a:p>
        </p:txBody>
      </p:sp>
    </p:spTree>
    <p:extLst>
      <p:ext uri="{BB962C8B-B14F-4D97-AF65-F5344CB8AC3E}">
        <p14:creationId xmlns:p14="http://schemas.microsoft.com/office/powerpoint/2010/main" val="16399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9924-9B97-7F06-9BB3-71FEB726CB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1DFB25-6C55-ECBD-3F09-EAB4CA3CF14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7FBE51F-1882-5D84-41FC-027076F864FF}"/>
              </a:ext>
            </a:extLst>
          </p:cNvPr>
          <p:cNvPicPr>
            <a:picLocks noChangeAspect="1"/>
          </p:cNvPicPr>
          <p:nvPr/>
        </p:nvPicPr>
        <p:blipFill>
          <a:blip r:embed="rId2"/>
          <a:stretch>
            <a:fillRect/>
          </a:stretch>
        </p:blipFill>
        <p:spPr>
          <a:xfrm>
            <a:off x="228600" y="576095"/>
            <a:ext cx="5570290" cy="5964572"/>
          </a:xfrm>
          <a:prstGeom prst="rect">
            <a:avLst/>
          </a:prstGeom>
        </p:spPr>
      </p:pic>
      <p:pic>
        <p:nvPicPr>
          <p:cNvPr id="8" name="Picture 7">
            <a:extLst>
              <a:ext uri="{FF2B5EF4-FFF2-40B4-BE49-F238E27FC236}">
                <a16:creationId xmlns:a16="http://schemas.microsoft.com/office/drawing/2014/main" id="{7126F0A3-D489-4DEC-0DEB-78A22EAF2457}"/>
              </a:ext>
            </a:extLst>
          </p:cNvPr>
          <p:cNvPicPr>
            <a:picLocks noChangeAspect="1"/>
          </p:cNvPicPr>
          <p:nvPr/>
        </p:nvPicPr>
        <p:blipFill rotWithShape="1">
          <a:blip r:embed="rId3"/>
          <a:srcRect r="50378"/>
          <a:stretch/>
        </p:blipFill>
        <p:spPr>
          <a:xfrm>
            <a:off x="5867400" y="1676400"/>
            <a:ext cx="5520559" cy="4038600"/>
          </a:xfrm>
          <a:prstGeom prst="rect">
            <a:avLst/>
          </a:prstGeom>
        </p:spPr>
      </p:pic>
    </p:spTree>
    <p:extLst>
      <p:ext uri="{BB962C8B-B14F-4D97-AF65-F5344CB8AC3E}">
        <p14:creationId xmlns:p14="http://schemas.microsoft.com/office/powerpoint/2010/main" val="68012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567C-938E-6A87-4143-4B9A0C5735D4}"/>
              </a:ext>
            </a:extLst>
          </p:cNvPr>
          <p:cNvSpPr>
            <a:spLocks noGrp="1"/>
          </p:cNvSpPr>
          <p:nvPr>
            <p:ph type="title"/>
          </p:nvPr>
        </p:nvSpPr>
        <p:spPr/>
        <p:txBody>
          <a:bodyPr/>
          <a:lstStyle/>
          <a:p>
            <a:r>
              <a:rPr lang="en-US" dirty="0"/>
              <a:t>Training cost</a:t>
            </a:r>
          </a:p>
        </p:txBody>
      </p:sp>
      <p:sp>
        <p:nvSpPr>
          <p:cNvPr id="3" name="Content Placeholder 2">
            <a:extLst>
              <a:ext uri="{FF2B5EF4-FFF2-40B4-BE49-F238E27FC236}">
                <a16:creationId xmlns:a16="http://schemas.microsoft.com/office/drawing/2014/main" id="{3E402D5D-18FC-899A-74ED-5E4A7971389F}"/>
              </a:ext>
            </a:extLst>
          </p:cNvPr>
          <p:cNvSpPr>
            <a:spLocks noGrp="1"/>
          </p:cNvSpPr>
          <p:nvPr>
            <p:ph idx="1"/>
          </p:nvPr>
        </p:nvSpPr>
        <p:spPr/>
        <p:txBody>
          <a:bodyPr/>
          <a:lstStyle/>
          <a:p>
            <a:r>
              <a:rPr lang="en-US" dirty="0"/>
              <a:t>“The largest </a:t>
            </a:r>
            <a:r>
              <a:rPr lang="en-US" dirty="0" err="1"/>
              <a:t>ResNet</a:t>
            </a:r>
            <a:r>
              <a:rPr lang="en-US" dirty="0"/>
              <a:t> model RN50x64, took 18 days to train on 592 V100 GPUs, while the largest Vision Transformer took 12 days on 256 V100 GPUs”</a:t>
            </a:r>
          </a:p>
          <a:p>
            <a:pPr lvl="1"/>
            <a:r>
              <a:rPr lang="en-US" dirty="0"/>
              <a:t>~$91K for Transformer model; $300K for </a:t>
            </a:r>
            <a:r>
              <a:rPr lang="en-US" dirty="0" err="1"/>
              <a:t>ResNet</a:t>
            </a:r>
            <a:r>
              <a:rPr lang="en-US" dirty="0"/>
              <a:t> model</a:t>
            </a:r>
          </a:p>
        </p:txBody>
      </p:sp>
    </p:spTree>
    <p:extLst>
      <p:ext uri="{BB962C8B-B14F-4D97-AF65-F5344CB8AC3E}">
        <p14:creationId xmlns:p14="http://schemas.microsoft.com/office/powerpoint/2010/main" val="217832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CACF-B14A-E10E-4F37-E6BCCF1150D1}"/>
              </a:ext>
            </a:extLst>
          </p:cNvPr>
          <p:cNvSpPr>
            <a:spLocks noGrp="1"/>
          </p:cNvSpPr>
          <p:nvPr>
            <p:ph type="title"/>
          </p:nvPr>
        </p:nvSpPr>
        <p:spPr/>
        <p:txBody>
          <a:bodyPr/>
          <a:lstStyle/>
          <a:p>
            <a:r>
              <a:rPr lang="en-US" dirty="0"/>
              <a:t>Key idea 3: </a:t>
            </a:r>
            <a:r>
              <a:rPr lang="en-US" b="1" dirty="0"/>
              <a:t>zero-shot classification</a:t>
            </a:r>
          </a:p>
        </p:txBody>
      </p:sp>
      <p:sp>
        <p:nvSpPr>
          <p:cNvPr id="3" name="Content Placeholder 2">
            <a:extLst>
              <a:ext uri="{FF2B5EF4-FFF2-40B4-BE49-F238E27FC236}">
                <a16:creationId xmlns:a16="http://schemas.microsoft.com/office/drawing/2014/main" id="{CB7AD8D4-0754-84CF-FCC2-683B4B2088A5}"/>
              </a:ext>
            </a:extLst>
          </p:cNvPr>
          <p:cNvSpPr>
            <a:spLocks noGrp="1"/>
          </p:cNvSpPr>
          <p:nvPr>
            <p:ph idx="1"/>
          </p:nvPr>
        </p:nvSpPr>
        <p:spPr>
          <a:xfrm>
            <a:off x="609600" y="1310957"/>
            <a:ext cx="4191000" cy="5135563"/>
          </a:xfrm>
        </p:spPr>
        <p:txBody>
          <a:bodyPr>
            <a:normAutofit fontScale="85000" lnSpcReduction="20000"/>
          </a:bodyPr>
          <a:lstStyle/>
          <a:p>
            <a:pPr marL="0" indent="0">
              <a:buNone/>
            </a:pPr>
            <a:r>
              <a:rPr lang="en-US" dirty="0"/>
              <a:t>Every batch of training is like a novel classification task, matching 32K classes to 32K images</a:t>
            </a:r>
          </a:p>
          <a:p>
            <a:pPr marL="514350" indent="-514350">
              <a:buFont typeface="+mj-lt"/>
              <a:buAutoNum type="arabicPeriod"/>
            </a:pPr>
            <a:endParaRPr lang="en-US" dirty="0"/>
          </a:p>
          <a:p>
            <a:pPr marL="0" indent="0">
              <a:buNone/>
            </a:pPr>
            <a:r>
              <a:rPr lang="en-US" dirty="0"/>
              <a:t>To create a new classification task:</a:t>
            </a:r>
          </a:p>
          <a:p>
            <a:pPr marL="514350" indent="-514350">
              <a:buFont typeface="+mj-lt"/>
              <a:buAutoNum type="arabicPeriod"/>
            </a:pPr>
            <a:r>
              <a:rPr lang="en-US" dirty="0"/>
              <a:t>Convert class labels into captions and encode the text</a:t>
            </a:r>
          </a:p>
          <a:p>
            <a:pPr marL="514350" indent="-514350">
              <a:buFont typeface="+mj-lt"/>
              <a:buAutoNum type="arabicPeriod"/>
            </a:pPr>
            <a:r>
              <a:rPr lang="en-US" dirty="0"/>
              <a:t>Encode the image</a:t>
            </a:r>
          </a:p>
          <a:p>
            <a:pPr marL="514350" indent="-514350">
              <a:buFont typeface="+mj-lt"/>
              <a:buAutoNum type="arabicPeriod"/>
            </a:pPr>
            <a:r>
              <a:rPr lang="en-US" dirty="0"/>
              <a:t>Assign the image to the label whose caption matches best</a:t>
            </a:r>
          </a:p>
        </p:txBody>
      </p:sp>
      <p:pic>
        <p:nvPicPr>
          <p:cNvPr id="4" name="Picture 3">
            <a:extLst>
              <a:ext uri="{FF2B5EF4-FFF2-40B4-BE49-F238E27FC236}">
                <a16:creationId xmlns:a16="http://schemas.microsoft.com/office/drawing/2014/main" id="{FCA4EFDD-BA95-A297-F1C2-8D3F81495BA1}"/>
              </a:ext>
            </a:extLst>
          </p:cNvPr>
          <p:cNvPicPr>
            <a:picLocks noChangeAspect="1"/>
          </p:cNvPicPr>
          <p:nvPr/>
        </p:nvPicPr>
        <p:blipFill rotWithShape="1">
          <a:blip r:embed="rId2"/>
          <a:srcRect l="49622"/>
          <a:stretch/>
        </p:blipFill>
        <p:spPr>
          <a:xfrm>
            <a:off x="5257800" y="1600200"/>
            <a:ext cx="6725569" cy="4846320"/>
          </a:xfrm>
          <a:prstGeom prst="rect">
            <a:avLst/>
          </a:prstGeom>
        </p:spPr>
      </p:pic>
    </p:spTree>
    <p:extLst>
      <p:ext uri="{BB962C8B-B14F-4D97-AF65-F5344CB8AC3E}">
        <p14:creationId xmlns:p14="http://schemas.microsoft.com/office/powerpoint/2010/main" val="202662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D067-4CC3-30C9-BD82-08F8B59AECD7}"/>
              </a:ext>
            </a:extLst>
          </p:cNvPr>
          <p:cNvSpPr>
            <a:spLocks noGrp="1"/>
          </p:cNvSpPr>
          <p:nvPr>
            <p:ph type="title"/>
          </p:nvPr>
        </p:nvSpPr>
        <p:spPr/>
        <p:txBody>
          <a:bodyPr/>
          <a:lstStyle/>
          <a:p>
            <a:r>
              <a:rPr lang="en-US" dirty="0"/>
              <a:t>Four ways to adapt CLIP to a new task</a:t>
            </a:r>
          </a:p>
        </p:txBody>
      </p:sp>
      <p:sp>
        <p:nvSpPr>
          <p:cNvPr id="3" name="Content Placeholder 2">
            <a:extLst>
              <a:ext uri="{FF2B5EF4-FFF2-40B4-BE49-F238E27FC236}">
                <a16:creationId xmlns:a16="http://schemas.microsoft.com/office/drawing/2014/main" id="{53389984-CF43-B4E1-2264-2A6FC210DE6B}"/>
              </a:ext>
            </a:extLst>
          </p:cNvPr>
          <p:cNvSpPr>
            <a:spLocks noGrp="1"/>
          </p:cNvSpPr>
          <p:nvPr>
            <p:ph idx="1"/>
          </p:nvPr>
        </p:nvSpPr>
        <p:spPr/>
        <p:txBody>
          <a:bodyPr>
            <a:normAutofit lnSpcReduction="10000"/>
          </a:bodyPr>
          <a:lstStyle/>
          <a:p>
            <a:pPr marL="514350" indent="-514350">
              <a:buFont typeface="+mj-lt"/>
              <a:buAutoNum type="arabicPeriod"/>
            </a:pPr>
            <a:r>
              <a:rPr lang="en-US" dirty="0"/>
              <a:t>Zero-shot: convert labels to text and use text-image similarity</a:t>
            </a:r>
          </a:p>
          <a:p>
            <a:pPr marL="514350" indent="-514350">
              <a:buFont typeface="+mj-lt"/>
              <a:buAutoNum type="arabicPeriod"/>
            </a:pPr>
            <a:endParaRPr lang="en-US" dirty="0"/>
          </a:p>
          <a:p>
            <a:pPr marL="514350" indent="-514350">
              <a:buFont typeface="+mj-lt"/>
              <a:buAutoNum type="arabicPeriod"/>
            </a:pPr>
            <a:r>
              <a:rPr lang="en-US" dirty="0"/>
              <a:t>Linear probe: freeze the image encoder and train a linear layer on its features</a:t>
            </a:r>
          </a:p>
          <a:p>
            <a:pPr marL="514350" indent="-514350">
              <a:buFont typeface="+mj-lt"/>
              <a:buAutoNum type="arabicPeriod"/>
            </a:pPr>
            <a:endParaRPr lang="en-US" dirty="0"/>
          </a:p>
          <a:p>
            <a:pPr marL="514350" indent="-514350">
              <a:buFont typeface="+mj-lt"/>
              <a:buAutoNum type="arabicPeriod"/>
            </a:pPr>
            <a:r>
              <a:rPr lang="en-US" dirty="0"/>
              <a:t>Nearest neighbor (not in paper): record features of training examples and use K-NN classifier</a:t>
            </a:r>
          </a:p>
          <a:p>
            <a:pPr marL="514350" indent="-514350">
              <a:buFont typeface="+mj-lt"/>
              <a:buAutoNum type="arabicPeriod"/>
            </a:pPr>
            <a:endParaRPr lang="en-US" dirty="0"/>
          </a:p>
          <a:p>
            <a:pPr marL="514350" indent="-514350">
              <a:buFont typeface="+mj-lt"/>
              <a:buAutoNum type="arabicPeriod"/>
            </a:pPr>
            <a:r>
              <a:rPr lang="en-US" dirty="0"/>
              <a:t>Fine-tune CLIP encoder for the new task (but then it completely loses its generality)</a:t>
            </a:r>
          </a:p>
          <a:p>
            <a:pPr marL="514350" indent="-514350">
              <a:buFont typeface="+mj-lt"/>
              <a:buAutoNum type="arabicPeriod"/>
            </a:pPr>
            <a:endParaRPr lang="en-US" dirty="0"/>
          </a:p>
        </p:txBody>
      </p:sp>
    </p:spTree>
    <p:extLst>
      <p:ext uri="{BB962C8B-B14F-4D97-AF65-F5344CB8AC3E}">
        <p14:creationId xmlns:p14="http://schemas.microsoft.com/office/powerpoint/2010/main" val="156223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8501-8052-BBD9-2EEF-AAA60830DBD6}"/>
              </a:ext>
            </a:extLst>
          </p:cNvPr>
          <p:cNvSpPr>
            <a:spLocks noGrp="1"/>
          </p:cNvSpPr>
          <p:nvPr>
            <p:ph type="title"/>
          </p:nvPr>
        </p:nvSpPr>
        <p:spPr>
          <a:xfrm>
            <a:off x="609599" y="348246"/>
            <a:ext cx="10972800" cy="914400"/>
          </a:xfrm>
        </p:spPr>
        <p:txBody>
          <a:bodyPr>
            <a:normAutofit fontScale="90000"/>
          </a:bodyPr>
          <a:lstStyle/>
          <a:p>
            <a:r>
              <a:rPr lang="en-US" dirty="0"/>
              <a:t>GPT1 - Improving Language Understanding by Generative Pre-Training (Radford et al. 2018)</a:t>
            </a:r>
          </a:p>
        </p:txBody>
      </p:sp>
      <p:pic>
        <p:nvPicPr>
          <p:cNvPr id="7" name="Picture 6">
            <a:extLst>
              <a:ext uri="{FF2B5EF4-FFF2-40B4-BE49-F238E27FC236}">
                <a16:creationId xmlns:a16="http://schemas.microsoft.com/office/drawing/2014/main" id="{4B9C9042-3507-4F57-CCD3-F88CFF873D17}"/>
              </a:ext>
            </a:extLst>
          </p:cNvPr>
          <p:cNvPicPr>
            <a:picLocks noChangeAspect="1"/>
          </p:cNvPicPr>
          <p:nvPr/>
        </p:nvPicPr>
        <p:blipFill>
          <a:blip r:embed="rId2"/>
          <a:stretch>
            <a:fillRect/>
          </a:stretch>
        </p:blipFill>
        <p:spPr>
          <a:xfrm>
            <a:off x="1079383" y="2133600"/>
            <a:ext cx="10033233" cy="4177717"/>
          </a:xfrm>
          <a:prstGeom prst="rect">
            <a:avLst/>
          </a:prstGeom>
        </p:spPr>
      </p:pic>
    </p:spTree>
    <p:extLst>
      <p:ext uri="{BB962C8B-B14F-4D97-AF65-F5344CB8AC3E}">
        <p14:creationId xmlns:p14="http://schemas.microsoft.com/office/powerpoint/2010/main" val="1693095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AE0-2E8E-649B-33CF-16607F5E054A}"/>
              </a:ext>
            </a:extLst>
          </p:cNvPr>
          <p:cNvSpPr>
            <a:spLocks noGrp="1"/>
          </p:cNvSpPr>
          <p:nvPr>
            <p:ph type="title"/>
          </p:nvPr>
        </p:nvSpPr>
        <p:spPr/>
        <p:txBody>
          <a:bodyPr/>
          <a:lstStyle/>
          <a:p>
            <a:r>
              <a:rPr lang="en-US" dirty="0"/>
              <a:t>Zero shot prediction examples (randomly selected)</a:t>
            </a:r>
          </a:p>
        </p:txBody>
      </p:sp>
      <p:sp>
        <p:nvSpPr>
          <p:cNvPr id="3" name="Content Placeholder 2">
            <a:extLst>
              <a:ext uri="{FF2B5EF4-FFF2-40B4-BE49-F238E27FC236}">
                <a16:creationId xmlns:a16="http://schemas.microsoft.com/office/drawing/2014/main" id="{9732F981-E976-1A42-C056-2D4804C0551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C6CD298-B32E-4014-BAEA-F46CA734CD88}"/>
              </a:ext>
            </a:extLst>
          </p:cNvPr>
          <p:cNvPicPr>
            <a:picLocks noChangeAspect="1"/>
          </p:cNvPicPr>
          <p:nvPr/>
        </p:nvPicPr>
        <p:blipFill>
          <a:blip r:embed="rId2"/>
          <a:stretch>
            <a:fillRect/>
          </a:stretch>
        </p:blipFill>
        <p:spPr>
          <a:xfrm>
            <a:off x="2088" y="1447800"/>
            <a:ext cx="12046591" cy="5192785"/>
          </a:xfrm>
          <a:prstGeom prst="rect">
            <a:avLst/>
          </a:prstGeom>
        </p:spPr>
      </p:pic>
    </p:spTree>
    <p:extLst>
      <p:ext uri="{BB962C8B-B14F-4D97-AF65-F5344CB8AC3E}">
        <p14:creationId xmlns:p14="http://schemas.microsoft.com/office/powerpoint/2010/main" val="2637681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E2FD-15BD-B0F2-E3F1-70C41DC3BC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79F6B8-85FD-AE88-8936-F13CA3E06867}"/>
              </a:ext>
            </a:extLst>
          </p:cNvPr>
          <p:cNvSpPr>
            <a:spLocks noGrp="1"/>
          </p:cNvSpPr>
          <p:nvPr>
            <p:ph idx="1"/>
          </p:nvPr>
        </p:nvSpPr>
        <p:spPr>
          <a:xfrm>
            <a:off x="609600" y="990600"/>
            <a:ext cx="5029200" cy="5135563"/>
          </a:xfrm>
        </p:spPr>
        <p:txBody>
          <a:bodyPr/>
          <a:lstStyle/>
          <a:p>
            <a:r>
              <a:rPr lang="en-US" dirty="0"/>
              <a:t>Zero-shot clip performs as well as a strong baseline trained on 16 examples per class</a:t>
            </a:r>
          </a:p>
          <a:p>
            <a:r>
              <a:rPr lang="en-US" dirty="0"/>
              <a:t>Linear probe needs 4 examples to reach zero-shot performance (on average)</a:t>
            </a:r>
          </a:p>
        </p:txBody>
      </p:sp>
      <p:pic>
        <p:nvPicPr>
          <p:cNvPr id="5" name="Picture 4">
            <a:extLst>
              <a:ext uri="{FF2B5EF4-FFF2-40B4-BE49-F238E27FC236}">
                <a16:creationId xmlns:a16="http://schemas.microsoft.com/office/drawing/2014/main" id="{879862DB-8B3F-B75C-09AD-285A7C90ADB2}"/>
              </a:ext>
            </a:extLst>
          </p:cNvPr>
          <p:cNvPicPr>
            <a:picLocks noChangeAspect="1"/>
          </p:cNvPicPr>
          <p:nvPr/>
        </p:nvPicPr>
        <p:blipFill>
          <a:blip r:embed="rId2"/>
          <a:stretch>
            <a:fillRect/>
          </a:stretch>
        </p:blipFill>
        <p:spPr>
          <a:xfrm>
            <a:off x="5638800" y="1028178"/>
            <a:ext cx="5805182" cy="5377343"/>
          </a:xfrm>
          <a:prstGeom prst="rect">
            <a:avLst/>
          </a:prstGeom>
        </p:spPr>
      </p:pic>
    </p:spTree>
    <p:extLst>
      <p:ext uri="{BB962C8B-B14F-4D97-AF65-F5344CB8AC3E}">
        <p14:creationId xmlns:p14="http://schemas.microsoft.com/office/powerpoint/2010/main" val="4095896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0BE6-8C84-C111-3218-D0C99E6A3B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246791-FFF1-73D8-4189-DD2E45876D8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C233B9A-1933-29B0-282F-6C816FD2527D}"/>
              </a:ext>
            </a:extLst>
          </p:cNvPr>
          <p:cNvPicPr>
            <a:picLocks noChangeAspect="1"/>
          </p:cNvPicPr>
          <p:nvPr/>
        </p:nvPicPr>
        <p:blipFill>
          <a:blip r:embed="rId2"/>
          <a:stretch>
            <a:fillRect/>
          </a:stretch>
        </p:blipFill>
        <p:spPr>
          <a:xfrm>
            <a:off x="3352800" y="0"/>
            <a:ext cx="5670958" cy="4874004"/>
          </a:xfrm>
          <a:prstGeom prst="rect">
            <a:avLst/>
          </a:prstGeom>
        </p:spPr>
      </p:pic>
      <p:pic>
        <p:nvPicPr>
          <p:cNvPr id="7" name="Picture 6">
            <a:extLst>
              <a:ext uri="{FF2B5EF4-FFF2-40B4-BE49-F238E27FC236}">
                <a16:creationId xmlns:a16="http://schemas.microsoft.com/office/drawing/2014/main" id="{D127414B-612F-2825-6C14-38EC971E093D}"/>
              </a:ext>
            </a:extLst>
          </p:cNvPr>
          <p:cNvPicPr>
            <a:picLocks noChangeAspect="1"/>
          </p:cNvPicPr>
          <p:nvPr/>
        </p:nvPicPr>
        <p:blipFill>
          <a:blip r:embed="rId3"/>
          <a:stretch>
            <a:fillRect/>
          </a:stretch>
        </p:blipFill>
        <p:spPr>
          <a:xfrm>
            <a:off x="3352800" y="5036890"/>
            <a:ext cx="5536734" cy="1661020"/>
          </a:xfrm>
          <a:prstGeom prst="rect">
            <a:avLst/>
          </a:prstGeom>
        </p:spPr>
      </p:pic>
    </p:spTree>
    <p:extLst>
      <p:ext uri="{BB962C8B-B14F-4D97-AF65-F5344CB8AC3E}">
        <p14:creationId xmlns:p14="http://schemas.microsoft.com/office/powerpoint/2010/main" val="359602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A683-79C1-C55A-678D-4E1692D421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D16674-CBE3-2090-03AD-3ECF9ED689D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F833B20-B479-32F0-053D-A5B6EDAF5D34}"/>
              </a:ext>
            </a:extLst>
          </p:cNvPr>
          <p:cNvPicPr>
            <a:picLocks noChangeAspect="1"/>
          </p:cNvPicPr>
          <p:nvPr/>
        </p:nvPicPr>
        <p:blipFill>
          <a:blip r:embed="rId2"/>
          <a:stretch>
            <a:fillRect/>
          </a:stretch>
        </p:blipFill>
        <p:spPr>
          <a:xfrm>
            <a:off x="2958517" y="971025"/>
            <a:ext cx="6274965" cy="4915949"/>
          </a:xfrm>
          <a:prstGeom prst="rect">
            <a:avLst/>
          </a:prstGeom>
        </p:spPr>
      </p:pic>
    </p:spTree>
    <p:extLst>
      <p:ext uri="{BB962C8B-B14F-4D97-AF65-F5344CB8AC3E}">
        <p14:creationId xmlns:p14="http://schemas.microsoft.com/office/powerpoint/2010/main" val="1742802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What to remember</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1295400"/>
            <a:ext cx="6324600" cy="5029200"/>
          </a:xfrm>
        </p:spPr>
        <p:txBody>
          <a:bodyPr>
            <a:normAutofit fontScale="85000" lnSpcReduction="10000"/>
          </a:bodyPr>
          <a:lstStyle/>
          <a:p>
            <a:r>
              <a:rPr lang="en-US" dirty="0"/>
              <a:t>Deep learning application often involves starting with a pre-trained “foundation” model and fine-tuning it</a:t>
            </a:r>
          </a:p>
          <a:p>
            <a:endParaRPr lang="en-US" dirty="0"/>
          </a:p>
          <a:p>
            <a:r>
              <a:rPr lang="en-US" dirty="0"/>
              <a:t>GPT demonstrates that learning to predict the next word produces a flexible zero-shot and few-shot general language task performer</a:t>
            </a:r>
          </a:p>
          <a:p>
            <a:endParaRPr lang="en-US" dirty="0"/>
          </a:p>
          <a:p>
            <a:r>
              <a:rPr lang="en-US" dirty="0"/>
              <a:t>CLIP shows that learning to match images to text produces a good zero-shot classifier and an excellent image encoder</a:t>
            </a:r>
          </a:p>
        </p:txBody>
      </p:sp>
    </p:spTree>
    <p:extLst>
      <p:ext uri="{BB962C8B-B14F-4D97-AF65-F5344CB8AC3E}">
        <p14:creationId xmlns:p14="http://schemas.microsoft.com/office/powerpoint/2010/main" val="3271293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BCD5-8F95-43D3-A805-77AC12BCAAF2}"/>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D3BE0B30-F7BB-B4BC-AE03-471A08331BEA}"/>
              </a:ext>
            </a:extLst>
          </p:cNvPr>
          <p:cNvSpPr>
            <a:spLocks noGrp="1"/>
          </p:cNvSpPr>
          <p:nvPr>
            <p:ph idx="1"/>
          </p:nvPr>
        </p:nvSpPr>
        <p:spPr/>
        <p:txBody>
          <a:bodyPr/>
          <a:lstStyle/>
          <a:p>
            <a:r>
              <a:rPr lang="en-US" dirty="0"/>
              <a:t>Thursday: exam</a:t>
            </a:r>
          </a:p>
          <a:p>
            <a:pPr lvl="1"/>
            <a:r>
              <a:rPr lang="en-US" dirty="0"/>
              <a:t>Can come to lecture at 9:30 to ask me questions (other than “what is on the exam”)</a:t>
            </a:r>
          </a:p>
          <a:p>
            <a:r>
              <a:rPr lang="en-US" dirty="0"/>
              <a:t>Next week: spring break!</a:t>
            </a:r>
          </a:p>
          <a:p>
            <a:r>
              <a:rPr lang="en-US" dirty="0"/>
              <a:t>After that: Creating ML applications, and impact of AI/ML</a:t>
            </a:r>
          </a:p>
        </p:txBody>
      </p:sp>
    </p:spTree>
    <p:extLst>
      <p:ext uri="{BB962C8B-B14F-4D97-AF65-F5344CB8AC3E}">
        <p14:creationId xmlns:p14="http://schemas.microsoft.com/office/powerpoint/2010/main" val="150432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DB35-3F8A-0547-4D8F-5AAA4DC7D383}"/>
              </a:ext>
            </a:extLst>
          </p:cNvPr>
          <p:cNvSpPr>
            <a:spLocks noGrp="1"/>
          </p:cNvSpPr>
          <p:nvPr>
            <p:ph type="title"/>
          </p:nvPr>
        </p:nvSpPr>
        <p:spPr/>
        <p:txBody>
          <a:bodyPr>
            <a:normAutofit/>
          </a:bodyPr>
          <a:lstStyle/>
          <a:p>
            <a:r>
              <a:rPr lang="en-US" dirty="0"/>
              <a:t>GPT1 (2018)</a:t>
            </a:r>
          </a:p>
        </p:txBody>
      </p:sp>
      <p:sp>
        <p:nvSpPr>
          <p:cNvPr id="3" name="Content Placeholder 2">
            <a:extLst>
              <a:ext uri="{FF2B5EF4-FFF2-40B4-BE49-F238E27FC236}">
                <a16:creationId xmlns:a16="http://schemas.microsoft.com/office/drawing/2014/main" id="{A5C0F209-E6E0-73C3-1460-D333A0E4A857}"/>
              </a:ext>
            </a:extLst>
          </p:cNvPr>
          <p:cNvSpPr>
            <a:spLocks noGrp="1"/>
          </p:cNvSpPr>
          <p:nvPr>
            <p:ph idx="1"/>
          </p:nvPr>
        </p:nvSpPr>
        <p:spPr>
          <a:xfrm>
            <a:off x="609600" y="914401"/>
            <a:ext cx="10972800" cy="5913120"/>
          </a:xfrm>
        </p:spPr>
        <p:txBody>
          <a:bodyPr>
            <a:normAutofit fontScale="92500" lnSpcReduction="20000"/>
          </a:bodyPr>
          <a:lstStyle/>
          <a:p>
            <a:r>
              <a:rPr lang="en-US" dirty="0"/>
              <a:t>Pre-cursor to BERT (2019) that we discussed last class</a:t>
            </a:r>
          </a:p>
          <a:p>
            <a:endParaRPr lang="en-US" dirty="0"/>
          </a:p>
          <a:p>
            <a:r>
              <a:rPr lang="en-US" dirty="0"/>
              <a:t>Similar architecture and training procedures </a:t>
            </a:r>
          </a:p>
          <a:p>
            <a:pPr lvl="1"/>
            <a:r>
              <a:rPr lang="en-US" dirty="0"/>
              <a:t>117M parameters in GPT1 vs. 340M for BERT Large</a:t>
            </a:r>
          </a:p>
          <a:p>
            <a:endParaRPr lang="en-US" dirty="0"/>
          </a:p>
          <a:p>
            <a:r>
              <a:rPr lang="en-US" dirty="0"/>
              <a:t>Pre-training: Maximize data likelihood as a product of conditional probabilities, trained on Books Corpus</a:t>
            </a:r>
          </a:p>
          <a:p>
            <a:pPr lvl="1"/>
            <a:r>
              <a:rPr lang="en-US" dirty="0"/>
              <a:t>Predict each token based on the k tokens (the “context”) that came before</a:t>
            </a:r>
          </a:p>
          <a:p>
            <a:endParaRPr lang="en-US" dirty="0"/>
          </a:p>
          <a:p>
            <a:r>
              <a:rPr lang="en-US" dirty="0"/>
              <a:t>Fine-tuned for each task while also retaining the generative objective. Some tasks need to be processed in a special way</a:t>
            </a:r>
          </a:p>
          <a:p>
            <a:endParaRPr lang="en-US" dirty="0"/>
          </a:p>
          <a:p>
            <a:r>
              <a:rPr lang="en-US" dirty="0"/>
              <a:t>Achieved state-of-art in 9 out of 12 tasks</a:t>
            </a:r>
          </a:p>
        </p:txBody>
      </p:sp>
      <p:pic>
        <p:nvPicPr>
          <p:cNvPr id="5" name="Picture 4">
            <a:extLst>
              <a:ext uri="{FF2B5EF4-FFF2-40B4-BE49-F238E27FC236}">
                <a16:creationId xmlns:a16="http://schemas.microsoft.com/office/drawing/2014/main" id="{F6991853-B40F-8746-EA2A-61C7466B1565}"/>
              </a:ext>
            </a:extLst>
          </p:cNvPr>
          <p:cNvPicPr>
            <a:picLocks noChangeAspect="1"/>
          </p:cNvPicPr>
          <p:nvPr/>
        </p:nvPicPr>
        <p:blipFill>
          <a:blip r:embed="rId2"/>
          <a:stretch>
            <a:fillRect/>
          </a:stretch>
        </p:blipFill>
        <p:spPr>
          <a:xfrm>
            <a:off x="2590800" y="4267200"/>
            <a:ext cx="3691156" cy="536895"/>
          </a:xfrm>
          <a:prstGeom prst="rect">
            <a:avLst/>
          </a:prstGeom>
        </p:spPr>
      </p:pic>
    </p:spTree>
    <p:extLst>
      <p:ext uri="{BB962C8B-B14F-4D97-AF65-F5344CB8AC3E}">
        <p14:creationId xmlns:p14="http://schemas.microsoft.com/office/powerpoint/2010/main" val="33583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383-2EB3-4483-191E-2E76F0E8F956}"/>
              </a:ext>
            </a:extLst>
          </p:cNvPr>
          <p:cNvSpPr>
            <a:spLocks noGrp="1"/>
          </p:cNvSpPr>
          <p:nvPr>
            <p:ph type="title"/>
          </p:nvPr>
        </p:nvSpPr>
        <p:spPr>
          <a:xfrm>
            <a:off x="602292" y="304800"/>
            <a:ext cx="10972800" cy="914400"/>
          </a:xfrm>
        </p:spPr>
        <p:txBody>
          <a:bodyPr>
            <a:normAutofit fontScale="90000"/>
          </a:bodyPr>
          <a:lstStyle/>
          <a:p>
            <a:r>
              <a:rPr lang="en-US" dirty="0"/>
              <a:t>GPT-2 (Radford et al. 2019) - Language Models are Unsupervised Multitask Learners</a:t>
            </a:r>
          </a:p>
        </p:txBody>
      </p:sp>
      <p:sp>
        <p:nvSpPr>
          <p:cNvPr id="3" name="Content Placeholder 2">
            <a:extLst>
              <a:ext uri="{FF2B5EF4-FFF2-40B4-BE49-F238E27FC236}">
                <a16:creationId xmlns:a16="http://schemas.microsoft.com/office/drawing/2014/main" id="{0002D800-E4DA-227D-CD58-3A923B7EF4E4}"/>
              </a:ext>
            </a:extLst>
          </p:cNvPr>
          <p:cNvSpPr>
            <a:spLocks noGrp="1"/>
          </p:cNvSpPr>
          <p:nvPr>
            <p:ph idx="1"/>
          </p:nvPr>
        </p:nvSpPr>
        <p:spPr>
          <a:xfrm>
            <a:off x="577240" y="1508265"/>
            <a:ext cx="10972800" cy="5135563"/>
          </a:xfrm>
        </p:spPr>
        <p:txBody>
          <a:bodyPr>
            <a:normAutofit fontScale="85000" lnSpcReduction="10000"/>
          </a:bodyPr>
          <a:lstStyle/>
          <a:p>
            <a:pPr marL="0" indent="0">
              <a:buNone/>
            </a:pPr>
            <a:r>
              <a:rPr lang="en-US" sz="3800" b="1" dirty="0"/>
              <a:t>Aims to create a general purpose language learner</a:t>
            </a:r>
          </a:p>
          <a:p>
            <a:pPr marL="0" indent="0">
              <a:buNone/>
            </a:pPr>
            <a:r>
              <a:rPr lang="en-US" sz="2000" dirty="0"/>
              <a:t>“Current systems are better characterized as narrow experts rather than competent generalists. We would like to move towards more general systems which can perform many tasks – eventually without the need to manually create and label a training dataset for each one.</a:t>
            </a:r>
          </a:p>
          <a:p>
            <a:pPr marL="0" indent="0">
              <a:buNone/>
            </a:pPr>
            <a:endParaRPr lang="en-US" sz="2000" dirty="0"/>
          </a:p>
          <a:p>
            <a:pPr marL="0" indent="0">
              <a:buNone/>
            </a:pPr>
            <a:r>
              <a:rPr lang="en-US" sz="2000" dirty="0"/>
              <a:t>The dominant approach to creating ML systems is to collect a dataset of training examples demonstrating correct</a:t>
            </a:r>
          </a:p>
          <a:p>
            <a:pPr marL="0" indent="0">
              <a:buNone/>
            </a:pPr>
            <a:r>
              <a:rPr lang="en-US" sz="2000" dirty="0"/>
              <a:t>behavior for a desired task, train a system to imitate these behaviors, and then test its performance on independent</a:t>
            </a:r>
          </a:p>
          <a:p>
            <a:pPr marL="0" indent="0">
              <a:buNone/>
            </a:pPr>
            <a:r>
              <a:rPr lang="en-US" sz="2000" dirty="0"/>
              <a:t>and identically distributed (IID) held-out examples. This has served well to make progress on narrow experts. But</a:t>
            </a:r>
          </a:p>
          <a:p>
            <a:pPr marL="0" indent="0">
              <a:buNone/>
            </a:pPr>
            <a:r>
              <a:rPr lang="en-US" sz="2000" dirty="0"/>
              <a:t>the often erratic behavior of captioning models (Lake et al., 2017), reading comprehension systems (Jia &amp; Liang, 2017),</a:t>
            </a:r>
          </a:p>
          <a:p>
            <a:pPr marL="0" indent="0">
              <a:buNone/>
            </a:pPr>
            <a:r>
              <a:rPr lang="en-US" sz="2000" dirty="0"/>
              <a:t>and image classifiers (Alcorn et al., 2018) on the diversity and variety of possible inputs highlights some of the shortcomings of this approach.</a:t>
            </a:r>
          </a:p>
          <a:p>
            <a:pPr marL="0" indent="0">
              <a:buNone/>
            </a:pPr>
            <a:endParaRPr lang="en-US" sz="2000" dirty="0"/>
          </a:p>
          <a:p>
            <a:pPr marL="0" indent="0">
              <a:buNone/>
            </a:pPr>
            <a:r>
              <a:rPr lang="en-US" sz="2000" dirty="0"/>
              <a:t>Our suspicion is that the prevalence of single task training on single domain datasets is a major contributor to the lack</a:t>
            </a:r>
          </a:p>
          <a:p>
            <a:pPr marL="0" indent="0">
              <a:buNone/>
            </a:pPr>
            <a:r>
              <a:rPr lang="en-US" sz="2000" dirty="0"/>
              <a:t>of generalization observed in current systems. Progress towards robust systems with current architectures is likely</a:t>
            </a:r>
          </a:p>
          <a:p>
            <a:pPr marL="0" indent="0">
              <a:buNone/>
            </a:pPr>
            <a:r>
              <a:rPr lang="en-US" sz="2000" dirty="0"/>
              <a:t>to require training and measuring performance on a wide range of domains and tasks.”</a:t>
            </a:r>
          </a:p>
        </p:txBody>
      </p:sp>
      <p:sp>
        <p:nvSpPr>
          <p:cNvPr id="5" name="TextBox 4">
            <a:extLst>
              <a:ext uri="{FF2B5EF4-FFF2-40B4-BE49-F238E27FC236}">
                <a16:creationId xmlns:a16="http://schemas.microsoft.com/office/drawing/2014/main" id="{E3683DE8-3756-8A67-8487-EA117DFFD671}"/>
              </a:ext>
            </a:extLst>
          </p:cNvPr>
          <p:cNvSpPr txBox="1"/>
          <p:nvPr/>
        </p:nvSpPr>
        <p:spPr>
          <a:xfrm>
            <a:off x="286434" y="6324600"/>
            <a:ext cx="646331" cy="369332"/>
          </a:xfrm>
          <a:prstGeom prst="rect">
            <a:avLst/>
          </a:prstGeom>
          <a:noFill/>
        </p:spPr>
        <p:txBody>
          <a:bodyPr wrap="none" rtlCol="0">
            <a:spAutoFit/>
          </a:bodyPr>
          <a:lstStyle/>
          <a:p>
            <a:r>
              <a:rPr lang="en-US" dirty="0">
                <a:hlinkClick r:id="rId2"/>
              </a:rPr>
              <a:t>PDF</a:t>
            </a:r>
            <a:endParaRPr lang="en-US" dirty="0"/>
          </a:p>
        </p:txBody>
      </p:sp>
    </p:spTree>
    <p:extLst>
      <p:ext uri="{BB962C8B-B14F-4D97-AF65-F5344CB8AC3E}">
        <p14:creationId xmlns:p14="http://schemas.microsoft.com/office/powerpoint/2010/main" val="246425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7A6A-4D32-95A7-6686-B7CCA4C4B400}"/>
              </a:ext>
            </a:extLst>
          </p:cNvPr>
          <p:cNvSpPr>
            <a:spLocks noGrp="1"/>
          </p:cNvSpPr>
          <p:nvPr>
            <p:ph type="title"/>
          </p:nvPr>
        </p:nvSpPr>
        <p:spPr/>
        <p:txBody>
          <a:bodyPr/>
          <a:lstStyle/>
          <a:p>
            <a:r>
              <a:rPr lang="en-US" dirty="0"/>
              <a:t>GPT-2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89D5BA-1C9D-66D9-5F07-0FA51AC54120}"/>
                  </a:ext>
                </a:extLst>
              </p:cNvPr>
              <p:cNvSpPr>
                <a:spLocks noGrp="1"/>
              </p:cNvSpPr>
              <p:nvPr>
                <p:ph idx="1"/>
              </p:nvPr>
            </p:nvSpPr>
            <p:spPr/>
            <p:txBody>
              <a:bodyPr>
                <a:normAutofit lnSpcReduction="10000"/>
              </a:bodyPr>
              <a:lstStyle/>
              <a:p>
                <a:r>
                  <a:rPr lang="en-US" dirty="0"/>
                  <a:t>A general systems should learn to model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𝑜𝑢𝑡𝑝𝑢𝑡</m:t>
                    </m:r>
                    <m:r>
                      <a:rPr lang="en-US" b="0" i="1" smtClean="0">
                        <a:latin typeface="Cambria Math" panose="02040503050406030204" pitchFamily="18" charset="0"/>
                      </a:rPr>
                      <m:t>|</m:t>
                    </m:r>
                    <m:r>
                      <a:rPr lang="en-US" b="0" i="1" smtClean="0">
                        <a:latin typeface="Cambria Math" panose="02040503050406030204" pitchFamily="18" charset="0"/>
                      </a:rPr>
                      <m:t>𝑖𝑛𝑝𝑢𝑡</m:t>
                    </m:r>
                    <m:r>
                      <a:rPr lang="en-US" b="0" i="1" smtClean="0">
                        <a:latin typeface="Cambria Math" panose="02040503050406030204" pitchFamily="18" charset="0"/>
                      </a:rPr>
                      <m:t>, </m:t>
                    </m:r>
                    <m:r>
                      <a:rPr lang="en-US" b="0" i="1" smtClean="0">
                        <a:latin typeface="Cambria Math" panose="02040503050406030204" pitchFamily="18" charset="0"/>
                      </a:rPr>
                      <m:t>𝑡𝑎𝑠𝑘</m:t>
                    </m:r>
                    <m:r>
                      <a:rPr lang="en-US" b="0" i="1" smtClean="0">
                        <a:latin typeface="Cambria Math" panose="02040503050406030204" pitchFamily="18" charset="0"/>
                      </a:rPr>
                      <m:t>)</m:t>
                    </m:r>
                  </m:oMath>
                </a14:m>
                <a:endParaRPr lang="en-US" dirty="0"/>
              </a:p>
              <a:p>
                <a:endParaRPr lang="en-US" dirty="0"/>
              </a:p>
              <a:p>
                <a:r>
                  <a:rPr lang="en-US" dirty="0"/>
                  <a:t>The task can be specified in natural language, so language tasks can be framed as sequence-to-sequence text processing</a:t>
                </a:r>
              </a:p>
              <a:p>
                <a:endParaRPr lang="en-US" dirty="0"/>
              </a:p>
              <a:p>
                <a:r>
                  <a:rPr lang="en-US" dirty="0"/>
                  <a:t>Sequence-to-sequence: A problem formulated as receiving input in some modality and producing output some modality (instead of e.g. predicting probability for labels in a specific task)</a:t>
                </a:r>
              </a:p>
            </p:txBody>
          </p:sp>
        </mc:Choice>
        <mc:Fallback>
          <p:sp>
            <p:nvSpPr>
              <p:cNvPr id="3" name="Content Placeholder 2">
                <a:extLst>
                  <a:ext uri="{FF2B5EF4-FFF2-40B4-BE49-F238E27FC236}">
                    <a16:creationId xmlns:a16="http://schemas.microsoft.com/office/drawing/2014/main" id="{6289D5BA-1C9D-66D9-5F07-0FA51AC54120}"/>
                  </a:ext>
                </a:extLst>
              </p:cNvPr>
              <p:cNvSpPr>
                <a:spLocks noGrp="1" noRot="1" noChangeAspect="1" noMove="1" noResize="1" noEditPoints="1" noAdjustHandles="1" noChangeArrowheads="1" noChangeShapeType="1" noTextEdit="1"/>
              </p:cNvSpPr>
              <p:nvPr>
                <p:ph idx="1"/>
              </p:nvPr>
            </p:nvSpPr>
            <p:spPr>
              <a:blipFill>
                <a:blip r:embed="rId2"/>
                <a:stretch>
                  <a:fillRect l="-1278" t="-2494"/>
                </a:stretch>
              </a:blipFill>
            </p:spPr>
            <p:txBody>
              <a:bodyPr/>
              <a:lstStyle/>
              <a:p>
                <a:r>
                  <a:rPr lang="en-US">
                    <a:noFill/>
                  </a:rPr>
                  <a:t> </a:t>
                </a:r>
              </a:p>
            </p:txBody>
          </p:sp>
        </mc:Fallback>
      </mc:AlternateContent>
    </p:spTree>
    <p:extLst>
      <p:ext uri="{BB962C8B-B14F-4D97-AF65-F5344CB8AC3E}">
        <p14:creationId xmlns:p14="http://schemas.microsoft.com/office/powerpoint/2010/main" val="415852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053D-1FC8-DDA4-8F40-8E84B6E1BDFC}"/>
              </a:ext>
            </a:extLst>
          </p:cNvPr>
          <p:cNvSpPr>
            <a:spLocks noGrp="1"/>
          </p:cNvSpPr>
          <p:nvPr>
            <p:ph type="title"/>
          </p:nvPr>
        </p:nvSpPr>
        <p:spPr/>
        <p:txBody>
          <a:bodyPr/>
          <a:lstStyle/>
          <a:p>
            <a:r>
              <a:rPr lang="en-US" dirty="0"/>
              <a:t>GPT-2: Data and Training</a:t>
            </a:r>
          </a:p>
        </p:txBody>
      </p:sp>
      <p:sp>
        <p:nvSpPr>
          <p:cNvPr id="3" name="Content Placeholder 2">
            <a:extLst>
              <a:ext uri="{FF2B5EF4-FFF2-40B4-BE49-F238E27FC236}">
                <a16:creationId xmlns:a16="http://schemas.microsoft.com/office/drawing/2014/main" id="{01B8A097-5EF8-0D0E-4937-BB5A09DD4B63}"/>
              </a:ext>
            </a:extLst>
          </p:cNvPr>
          <p:cNvSpPr>
            <a:spLocks noGrp="1"/>
          </p:cNvSpPr>
          <p:nvPr>
            <p:ph idx="1"/>
          </p:nvPr>
        </p:nvSpPr>
        <p:spPr/>
        <p:txBody>
          <a:bodyPr>
            <a:normAutofit lnSpcReduction="10000"/>
          </a:bodyPr>
          <a:lstStyle/>
          <a:p>
            <a:r>
              <a:rPr lang="en-US" dirty="0" err="1"/>
              <a:t>WebText</a:t>
            </a:r>
            <a:r>
              <a:rPr lang="en-US" dirty="0"/>
              <a:t> Dataset: Created a new web scrape of pages linked from Reddit with at least 3 karma, as these should be of reasonable quality</a:t>
            </a:r>
          </a:p>
          <a:p>
            <a:pPr lvl="1"/>
            <a:r>
              <a:rPr lang="en-US" dirty="0"/>
              <a:t>Does not require additional manual annotation</a:t>
            </a:r>
          </a:p>
          <a:p>
            <a:pPr lvl="1"/>
            <a:r>
              <a:rPr lang="en-US" dirty="0"/>
              <a:t>Yields 8 million documents (40GB text) from before 2018 after de-duplication and cleaning</a:t>
            </a:r>
          </a:p>
          <a:p>
            <a:pPr lvl="1"/>
            <a:r>
              <a:rPr lang="en-US" dirty="0"/>
              <a:t>Removed Wikipedia, since it is commonly used in test sets</a:t>
            </a:r>
          </a:p>
          <a:p>
            <a:endParaRPr lang="en-US" dirty="0"/>
          </a:p>
          <a:p>
            <a:r>
              <a:rPr lang="en-US" dirty="0"/>
              <a:t>GPT-2 is generatively trained on </a:t>
            </a:r>
            <a:r>
              <a:rPr lang="en-US" dirty="0" err="1"/>
              <a:t>WebText</a:t>
            </a:r>
            <a:r>
              <a:rPr lang="en-US" dirty="0"/>
              <a:t> data and not fine-tuned on anything else </a:t>
            </a:r>
          </a:p>
          <a:p>
            <a:endParaRPr lang="en-US" dirty="0"/>
          </a:p>
          <a:p>
            <a:endParaRPr lang="en-US" dirty="0"/>
          </a:p>
        </p:txBody>
      </p:sp>
    </p:spTree>
    <p:extLst>
      <p:ext uri="{BB962C8B-B14F-4D97-AF65-F5344CB8AC3E}">
        <p14:creationId xmlns:p14="http://schemas.microsoft.com/office/powerpoint/2010/main" val="296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C974-B9D2-4DA9-2997-2AFD96E2934B}"/>
              </a:ext>
            </a:extLst>
          </p:cNvPr>
          <p:cNvSpPr>
            <a:spLocks noGrp="1"/>
          </p:cNvSpPr>
          <p:nvPr>
            <p:ph type="title"/>
          </p:nvPr>
        </p:nvSpPr>
        <p:spPr/>
        <p:txBody>
          <a:bodyPr/>
          <a:lstStyle/>
          <a:p>
            <a:r>
              <a:rPr lang="en-US" dirty="0"/>
              <a:t>GPT-2 Architecture and Model Sizes</a:t>
            </a:r>
          </a:p>
        </p:txBody>
      </p:sp>
      <p:sp>
        <p:nvSpPr>
          <p:cNvPr id="8" name="Content Placeholder 7">
            <a:extLst>
              <a:ext uri="{FF2B5EF4-FFF2-40B4-BE49-F238E27FC236}">
                <a16:creationId xmlns:a16="http://schemas.microsoft.com/office/drawing/2014/main" id="{BAEA26DD-3806-35FA-251C-5E9CFDC80CFE}"/>
              </a:ext>
            </a:extLst>
          </p:cNvPr>
          <p:cNvSpPr>
            <a:spLocks noGrp="1"/>
          </p:cNvSpPr>
          <p:nvPr>
            <p:ph idx="1"/>
          </p:nvPr>
        </p:nvSpPr>
        <p:spPr/>
        <p:txBody>
          <a:bodyPr/>
          <a:lstStyle/>
          <a:p>
            <a:r>
              <a:rPr lang="en-US" dirty="0"/>
              <a:t>Architecture is basically the same as GPT-1 and BERT</a:t>
            </a:r>
          </a:p>
        </p:txBody>
      </p:sp>
      <p:pic>
        <p:nvPicPr>
          <p:cNvPr id="5" name="Picture 4">
            <a:extLst>
              <a:ext uri="{FF2B5EF4-FFF2-40B4-BE49-F238E27FC236}">
                <a16:creationId xmlns:a16="http://schemas.microsoft.com/office/drawing/2014/main" id="{A3AD81B5-D6B9-9FEC-2A9E-BB91A81C6601}"/>
              </a:ext>
            </a:extLst>
          </p:cNvPr>
          <p:cNvPicPr>
            <a:picLocks noChangeAspect="1"/>
          </p:cNvPicPr>
          <p:nvPr/>
        </p:nvPicPr>
        <p:blipFill>
          <a:blip r:embed="rId2"/>
          <a:stretch>
            <a:fillRect/>
          </a:stretch>
        </p:blipFill>
        <p:spPr>
          <a:xfrm>
            <a:off x="614819" y="1905000"/>
            <a:ext cx="5738070" cy="2818701"/>
          </a:xfrm>
          <a:prstGeom prst="rect">
            <a:avLst/>
          </a:prstGeom>
        </p:spPr>
      </p:pic>
      <p:sp>
        <p:nvSpPr>
          <p:cNvPr id="6" name="TextBox 5">
            <a:extLst>
              <a:ext uri="{FF2B5EF4-FFF2-40B4-BE49-F238E27FC236}">
                <a16:creationId xmlns:a16="http://schemas.microsoft.com/office/drawing/2014/main" id="{4FF0F98C-4D2A-0A8C-1465-E093C0E90AE2}"/>
              </a:ext>
            </a:extLst>
          </p:cNvPr>
          <p:cNvSpPr txBox="1"/>
          <p:nvPr/>
        </p:nvSpPr>
        <p:spPr>
          <a:xfrm flipH="1">
            <a:off x="6017609" y="2667000"/>
            <a:ext cx="2743200" cy="461665"/>
          </a:xfrm>
          <a:prstGeom prst="rect">
            <a:avLst/>
          </a:prstGeom>
          <a:noFill/>
        </p:spPr>
        <p:txBody>
          <a:bodyPr wrap="square" rtlCol="0">
            <a:spAutoFit/>
          </a:bodyPr>
          <a:lstStyle/>
          <a:p>
            <a:r>
              <a:rPr lang="en-US" sz="2400" dirty="0"/>
              <a:t>GPT-1 Size</a:t>
            </a:r>
          </a:p>
        </p:txBody>
      </p:sp>
      <p:sp>
        <p:nvSpPr>
          <p:cNvPr id="7" name="TextBox 6">
            <a:extLst>
              <a:ext uri="{FF2B5EF4-FFF2-40B4-BE49-F238E27FC236}">
                <a16:creationId xmlns:a16="http://schemas.microsoft.com/office/drawing/2014/main" id="{1272D3D2-106A-16D6-20CD-797705F67C34}"/>
              </a:ext>
            </a:extLst>
          </p:cNvPr>
          <p:cNvSpPr txBox="1"/>
          <p:nvPr/>
        </p:nvSpPr>
        <p:spPr>
          <a:xfrm flipH="1">
            <a:off x="6017609" y="3083517"/>
            <a:ext cx="2743200" cy="461665"/>
          </a:xfrm>
          <a:prstGeom prst="rect">
            <a:avLst/>
          </a:prstGeom>
          <a:noFill/>
        </p:spPr>
        <p:txBody>
          <a:bodyPr wrap="square" rtlCol="0">
            <a:spAutoFit/>
          </a:bodyPr>
          <a:lstStyle/>
          <a:p>
            <a:r>
              <a:rPr lang="en-US" sz="2400" dirty="0"/>
              <a:t>BERT Size</a:t>
            </a:r>
          </a:p>
        </p:txBody>
      </p:sp>
    </p:spTree>
    <p:extLst>
      <p:ext uri="{BB962C8B-B14F-4D97-AF65-F5344CB8AC3E}">
        <p14:creationId xmlns:p14="http://schemas.microsoft.com/office/powerpoint/2010/main" val="1372055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112038</TotalTime>
  <Words>1810</Words>
  <Application>Microsoft Office PowerPoint</Application>
  <PresentationFormat>Widescreen</PresentationFormat>
  <Paragraphs>188</Paragraphs>
  <Slides>45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Cambria Math</vt:lpstr>
      <vt:lpstr>Söhne</vt:lpstr>
      <vt:lpstr>Office Theme</vt:lpstr>
      <vt:lpstr>Foundation Models</vt:lpstr>
      <vt:lpstr>Last class: Transformer Models</vt:lpstr>
      <vt:lpstr>This lecture</vt:lpstr>
      <vt:lpstr>GPT1 - Improving Language Understanding by Generative Pre-Training (Radford et al. 2018)</vt:lpstr>
      <vt:lpstr>GPT1 (2018)</vt:lpstr>
      <vt:lpstr>GPT-2 (Radford et al. 2019) - Language Models are Unsupervised Multitask Learners</vt:lpstr>
      <vt:lpstr>GPT-2</vt:lpstr>
      <vt:lpstr>GPT-2: Data and Training</vt:lpstr>
      <vt:lpstr>GPT-2 Architecture and Model Sizes</vt:lpstr>
      <vt:lpstr>GPT-2: Zero shot results</vt:lpstr>
      <vt:lpstr>PowerPoint Presentation</vt:lpstr>
      <vt:lpstr>PowerPoint Presentation</vt:lpstr>
      <vt:lpstr>Continued log-linear improvement with model size</vt:lpstr>
      <vt:lpstr>In the OpenAI board room…</vt:lpstr>
      <vt:lpstr>PowerPoint Presentation</vt:lpstr>
      <vt:lpstr>GPT-3 (Brown et al. 2020)</vt:lpstr>
      <vt:lpstr>Models and Architectures</vt:lpstr>
      <vt:lpstr>Training data</vt:lpstr>
      <vt:lpstr>Training compute</vt:lpstr>
      <vt:lpstr>Few-shot “In Context Learning”</vt:lpstr>
      <vt:lpstr>GPT-3 </vt:lpstr>
      <vt:lpstr>GPT-3</vt:lpstr>
      <vt:lpstr>Performance of GPT-3</vt:lpstr>
      <vt:lpstr>PowerPoint Presentation</vt:lpstr>
      <vt:lpstr>GPT-3 Arithmetic</vt:lpstr>
      <vt:lpstr>PowerPoint Presentation</vt:lpstr>
      <vt:lpstr>What to learn from the GPT Series</vt:lpstr>
      <vt:lpstr>What should my students learn from the GPT papers?</vt:lpstr>
      <vt:lpstr>On the other hand, </vt:lpstr>
      <vt:lpstr>PowerPoint Presentation</vt:lpstr>
      <vt:lpstr>PowerPoint Presentation</vt:lpstr>
      <vt:lpstr>How much of our thoughts and conversation are just next word prediction?</vt:lpstr>
      <vt:lpstr>CLIP: Learning Transferrable Models from Natural Language Supervision (Radford et al. 2021)</vt:lpstr>
      <vt:lpstr>First key idea: use a text encoder as a classifier</vt:lpstr>
      <vt:lpstr>Second key idea(s): contrastively match gestalt text to image</vt:lpstr>
      <vt:lpstr>PowerPoint Presentation</vt:lpstr>
      <vt:lpstr>Training cost</vt:lpstr>
      <vt:lpstr>Key idea 3: zero-shot classification</vt:lpstr>
      <vt:lpstr>Four ways to adapt CLIP to a new task</vt:lpstr>
      <vt:lpstr>Zero shot prediction examples (randomly selected)</vt:lpstr>
      <vt:lpstr>PowerPoint Presentation</vt:lpstr>
      <vt:lpstr>PowerPoint Presentation</vt:lpstr>
      <vt:lpstr>PowerPoint Presentation</vt:lpstr>
      <vt:lpstr>What to remember</vt:lpstr>
      <vt:lpstr>Coming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269</cp:revision>
  <cp:lastPrinted>2023-01-18T22:14:20Z</cp:lastPrinted>
  <dcterms:created xsi:type="dcterms:W3CDTF">2009-12-16T02:55:56Z</dcterms:created>
  <dcterms:modified xsi:type="dcterms:W3CDTF">2023-03-07T01:54:19Z</dcterms:modified>
</cp:coreProperties>
</file>