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7" r:id="rId2"/>
    <p:sldId id="751" r:id="rId3"/>
    <p:sldId id="421" r:id="rId4"/>
    <p:sldId id="422" r:id="rId5"/>
    <p:sldId id="423" r:id="rId6"/>
    <p:sldId id="424" r:id="rId7"/>
    <p:sldId id="425" r:id="rId8"/>
    <p:sldId id="426" r:id="rId9"/>
    <p:sldId id="427" r:id="rId10"/>
    <p:sldId id="558" r:id="rId11"/>
    <p:sldId id="579" r:id="rId12"/>
    <p:sldId id="588" r:id="rId13"/>
    <p:sldId id="589" r:id="rId14"/>
    <p:sldId id="590" r:id="rId15"/>
    <p:sldId id="739" r:id="rId16"/>
    <p:sldId id="614" r:id="rId17"/>
    <p:sldId id="737" r:id="rId18"/>
    <p:sldId id="738" r:id="rId19"/>
    <p:sldId id="736" r:id="rId20"/>
    <p:sldId id="745" r:id="rId21"/>
    <p:sldId id="613" r:id="rId22"/>
    <p:sldId id="748" r:id="rId23"/>
    <p:sldId id="742" r:id="rId24"/>
    <p:sldId id="743" r:id="rId25"/>
    <p:sldId id="747" r:id="rId26"/>
    <p:sldId id="744" r:id="rId27"/>
    <p:sldId id="749" r:id="rId28"/>
    <p:sldId id="746" r:id="rId29"/>
    <p:sldId id="750" r:id="rId30"/>
    <p:sldId id="262" r:id="rId31"/>
    <p:sldId id="753" r:id="rId32"/>
    <p:sldId id="269" r:id="rId33"/>
    <p:sldId id="754" r:id="rId34"/>
    <p:sldId id="259" r:id="rId35"/>
    <p:sldId id="260" r:id="rId36"/>
    <p:sldId id="261" r:id="rId37"/>
    <p:sldId id="264" r:id="rId38"/>
    <p:sldId id="265" r:id="rId39"/>
    <p:sldId id="266" r:id="rId40"/>
    <p:sldId id="267" r:id="rId41"/>
    <p:sldId id="268" r:id="rId42"/>
    <p:sldId id="612" r:id="rId43"/>
    <p:sldId id="605" r:id="rId44"/>
    <p:sldId id="606" r:id="rId45"/>
    <p:sldId id="607" r:id="rId46"/>
    <p:sldId id="608" r:id="rId47"/>
    <p:sldId id="609" r:id="rId48"/>
    <p:sldId id="691" r:id="rId49"/>
    <p:sldId id="752" r:id="rId50"/>
  </p:sldIdLst>
  <p:sldSz cx="12192000" cy="6858000"/>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84"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8" autoAdjust="0"/>
    <p:restoredTop sz="88601" autoAdjust="0"/>
  </p:normalViewPr>
  <p:slideViewPr>
    <p:cSldViewPr>
      <p:cViewPr varScale="1">
        <p:scale>
          <a:sx n="104" d="100"/>
          <a:sy n="104" d="100"/>
        </p:scale>
        <p:origin x="120" y="180"/>
      </p:cViewPr>
      <p:guideLst>
        <p:guide pos="5760"/>
        <p:guide pos="384"/>
        <p:guide orient="horz"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spPr>
            <a:solidFill>
              <a:schemeClr val="accent1"/>
            </a:solidFill>
            <a:ln>
              <a:noFill/>
            </a:ln>
            <a:effectLst/>
          </c:spPr>
          <c:invertIfNegative val="0"/>
          <c:dPt>
            <c:idx val="5"/>
            <c:invertIfNegative val="0"/>
            <c:bubble3D val="0"/>
            <c:spPr>
              <a:solidFill>
                <a:schemeClr val="accent2">
                  <a:lumMod val="75000"/>
                </a:schemeClr>
              </a:solidFill>
              <a:ln>
                <a:noFill/>
              </a:ln>
              <a:effectLst/>
            </c:spPr>
            <c:extLst>
              <c:ext xmlns:c16="http://schemas.microsoft.com/office/drawing/2014/chart" uri="{C3380CC4-5D6E-409C-BE32-E72D297353CC}">
                <c16:uniqueId val="{00000001-FA4E-462B-8D92-D34A4A370209}"/>
              </c:ext>
            </c:extLst>
          </c:dPt>
          <c:cat>
            <c:strRef>
              <c:f>Sheet1!$B$4:$B$9</c:f>
              <c:strCache>
                <c:ptCount val="6"/>
                <c:pt idx="0">
                  <c:v>LEAR-XRCE</c:v>
                </c:pt>
                <c:pt idx="1">
                  <c:v>U. of Amsterdam</c:v>
                </c:pt>
                <c:pt idx="2">
                  <c:v>XRCE/INRIA</c:v>
                </c:pt>
                <c:pt idx="3">
                  <c:v>Oxford</c:v>
                </c:pt>
                <c:pt idx="4">
                  <c:v>ISI</c:v>
                </c:pt>
                <c:pt idx="5">
                  <c:v>SuperVision</c:v>
                </c:pt>
              </c:strCache>
            </c:strRef>
          </c:cat>
          <c:val>
            <c:numRef>
              <c:f>Sheet1!$C$4:$C$9</c:f>
              <c:numCache>
                <c:formatCode>General</c:formatCode>
                <c:ptCount val="6"/>
                <c:pt idx="0">
                  <c:v>36.200000000000003</c:v>
                </c:pt>
                <c:pt idx="1">
                  <c:v>29.5</c:v>
                </c:pt>
                <c:pt idx="2">
                  <c:v>27.1</c:v>
                </c:pt>
                <c:pt idx="3">
                  <c:v>26.9</c:v>
                </c:pt>
                <c:pt idx="4">
                  <c:v>26.2</c:v>
                </c:pt>
                <c:pt idx="5">
                  <c:v>15.3</c:v>
                </c:pt>
              </c:numCache>
            </c:numRef>
          </c:val>
          <c:extLst>
            <c:ext xmlns:c16="http://schemas.microsoft.com/office/drawing/2014/chart" uri="{C3380CC4-5D6E-409C-BE32-E72D297353CC}">
              <c16:uniqueId val="{00000002-FA4E-462B-8D92-D34A4A370209}"/>
            </c:ext>
          </c:extLst>
        </c:ser>
        <c:dLbls>
          <c:showLegendKey val="0"/>
          <c:showVal val="0"/>
          <c:showCatName val="0"/>
          <c:showSerName val="0"/>
          <c:showPercent val="0"/>
          <c:showBubbleSize val="0"/>
        </c:dLbls>
        <c:gapWidth val="150"/>
        <c:overlap val="100"/>
        <c:axId val="776651352"/>
        <c:axId val="776651744"/>
      </c:barChart>
      <c:catAx>
        <c:axId val="776651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1560000" spcFirstLastPara="1" vertOverflow="ellipsis" wrap="square" anchor="ctr" anchorCtr="1"/>
          <a:lstStyle/>
          <a:p>
            <a:pPr>
              <a:defRPr sz="1200" b="0" i="0" u="none" strike="noStrike" kern="1200" baseline="0">
                <a:solidFill>
                  <a:schemeClr val="tx1">
                    <a:lumMod val="65000"/>
                    <a:lumOff val="35000"/>
                  </a:schemeClr>
                </a:solidFill>
                <a:latin typeface="Segoe UI Semibold" panose="020B0702040204020203" pitchFamily="34" charset="0"/>
                <a:ea typeface="+mn-ea"/>
                <a:cs typeface="Segoe UI Semibold" panose="020B0702040204020203" pitchFamily="34" charset="0"/>
              </a:defRPr>
            </a:pPr>
            <a:endParaRPr lang="en-US"/>
          </a:p>
        </c:txPr>
        <c:crossAx val="776651744"/>
        <c:crosses val="autoZero"/>
        <c:auto val="0"/>
        <c:lblAlgn val="ctr"/>
        <c:lblOffset val="100"/>
        <c:noMultiLvlLbl val="0"/>
      </c:catAx>
      <c:valAx>
        <c:axId val="776651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Error</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76651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fontAlgn="auto">
              <a:spcBef>
                <a:spcPts val="0"/>
              </a:spcBef>
              <a:spcAft>
                <a:spcPts val="0"/>
              </a:spcAft>
              <a:defRPr sz="1200">
                <a:latin typeface="+mn-lt"/>
              </a:defRPr>
            </a:lvl1pPr>
          </a:lstStyle>
          <a:p>
            <a:pPr>
              <a:defRPr/>
            </a:pPr>
            <a:fld id="{F26379A4-E3D8-4BFF-B335-84A42BDB90BB}" type="datetimeFigureOut">
              <a:rPr lang="en-US"/>
              <a:pPr>
                <a:defRPr/>
              </a:pPr>
              <a:t>2/17/2023</a:t>
            </a:fld>
            <a:endParaRPr lang="en-US"/>
          </a:p>
        </p:txBody>
      </p:sp>
      <p:sp>
        <p:nvSpPr>
          <p:cNvPr id="4" name="Slide Image Placeholder 3"/>
          <p:cNvSpPr>
            <a:spLocks noGrp="1" noRot="1" noChangeAspect="1"/>
          </p:cNvSpPr>
          <p:nvPr>
            <p:ph type="sldImg" idx="2"/>
          </p:nvPr>
        </p:nvSpPr>
        <p:spPr>
          <a:xfrm>
            <a:off x="425450" y="692150"/>
            <a:ext cx="6159500" cy="3463925"/>
          </a:xfrm>
          <a:prstGeom prst="rect">
            <a:avLst/>
          </a:prstGeom>
          <a:noFill/>
          <a:ln w="12700">
            <a:solidFill>
              <a:prstClr val="black"/>
            </a:solidFill>
          </a:ln>
        </p:spPr>
        <p:txBody>
          <a:bodyPr vert="horz" lIns="92830" tIns="46415" rIns="92830" bIns="46415" rtlCol="0" anchor="ctr"/>
          <a:lstStyle/>
          <a:p>
            <a:pPr lvl="0"/>
            <a:endParaRPr lang="en-US" noProof="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fontAlgn="auto">
              <a:spcBef>
                <a:spcPts val="0"/>
              </a:spcBef>
              <a:spcAft>
                <a:spcPts val="0"/>
              </a:spcAft>
              <a:defRPr sz="1200">
                <a:latin typeface="+mn-lt"/>
              </a:defRPr>
            </a:lvl1pPr>
          </a:lstStyle>
          <a:p>
            <a:pPr>
              <a:defRPr/>
            </a:pPr>
            <a:fld id="{D2B94B3A-2FE2-4C1A-8A43-CDED18E15F68}" type="slidenum">
              <a:rPr lang="en-US"/>
              <a:pPr>
                <a:defRPr/>
              </a:pPr>
              <a:t>‹#›</a:t>
            </a:fld>
            <a:endParaRPr lang="en-US"/>
          </a:p>
        </p:txBody>
      </p:sp>
    </p:spTree>
    <p:extLst>
      <p:ext uri="{BB962C8B-B14F-4D97-AF65-F5344CB8AC3E}">
        <p14:creationId xmlns:p14="http://schemas.microsoft.com/office/powerpoint/2010/main" val="3762738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1</a:t>
            </a:fld>
            <a:endParaRPr lang="en-US"/>
          </a:p>
        </p:txBody>
      </p:sp>
    </p:spTree>
    <p:extLst>
      <p:ext uri="{BB962C8B-B14F-4D97-AF65-F5344CB8AC3E}">
        <p14:creationId xmlns:p14="http://schemas.microsoft.com/office/powerpoint/2010/main" val="21280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Two-GPU architecture</a:t>
            </a:r>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11</a:t>
            </a:fld>
            <a:endParaRPr lang="en-US"/>
          </a:p>
        </p:txBody>
      </p:sp>
    </p:spTree>
    <p:extLst>
      <p:ext uri="{BB962C8B-B14F-4D97-AF65-F5344CB8AC3E}">
        <p14:creationId xmlns:p14="http://schemas.microsoft.com/office/powerpoint/2010/main" val="3772116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a:t>
            </a:r>
            <a:r>
              <a:rPr lang="en-US" baseline="0" dirty="0"/>
              <a:t> this slowly.  Make sure to emphasize that convolutional layers operate on high dimensional feature maps, and that the feature maps eventually get very low res, so they are kind of like a spatial pyramids model</a:t>
            </a:r>
            <a:endParaRPr lang="en-US" dirty="0"/>
          </a:p>
        </p:txBody>
      </p:sp>
      <p:sp>
        <p:nvSpPr>
          <p:cNvPr id="4" name="Slide Number Placeholder 3"/>
          <p:cNvSpPr>
            <a:spLocks noGrp="1"/>
          </p:cNvSpPr>
          <p:nvPr>
            <p:ph type="sldNum" sz="quarter" idx="10"/>
          </p:nvPr>
        </p:nvSpPr>
        <p:spPr/>
        <p:txBody>
          <a:bodyPr/>
          <a:lstStyle/>
          <a:p>
            <a:pPr>
              <a:defRPr/>
            </a:pPr>
            <a:fld id="{6C2468B8-2F45-4DC7-93AA-AB8371927731}" type="slidenum">
              <a:rPr lang="en-US" smtClean="0"/>
              <a:pPr>
                <a:defRPr/>
              </a:pPr>
              <a:t>32</a:t>
            </a:fld>
            <a:endParaRPr lang="en-US"/>
          </a:p>
        </p:txBody>
      </p:sp>
    </p:spTree>
    <p:extLst>
      <p:ext uri="{BB962C8B-B14F-4D97-AF65-F5344CB8AC3E}">
        <p14:creationId xmlns:p14="http://schemas.microsoft.com/office/powerpoint/2010/main" val="1139165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91CDB59-9847-4CB0-83F0-A7D794EE9A4F}" type="datetimeFigureOut">
              <a:rPr lang="en-US"/>
              <a:pPr>
                <a:defRPr/>
              </a:pPr>
              <a:t>2/17/2023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CF8B48-BF4E-49AE-9E1F-7170C40F465C}" type="slidenum">
              <a:rPr lang="en-US"/>
              <a:pPr>
                <a:defRPr/>
              </a:pPr>
              <a:t>‹#›</a:t>
            </a:fld>
            <a:endParaRPr lang="en-US"/>
          </a:p>
        </p:txBody>
      </p:sp>
    </p:spTree>
    <p:extLst>
      <p:ext uri="{BB962C8B-B14F-4D97-AF65-F5344CB8AC3E}">
        <p14:creationId xmlns:p14="http://schemas.microsoft.com/office/powerpoint/2010/main" val="143746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93B33F-6BFD-4001-B747-0DC3428FE28C}" type="datetimeFigureOut">
              <a:rPr lang="en-US"/>
              <a:pPr>
                <a:defRPr/>
              </a:pPr>
              <a:t>2/17/2023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CB2E6C-4FFF-4E1B-AD2B-11442CEE8D7A}" type="slidenum">
              <a:rPr lang="en-US"/>
              <a:pPr>
                <a:defRPr/>
              </a:pPr>
              <a:t>‹#›</a:t>
            </a:fld>
            <a:endParaRPr lang="en-US"/>
          </a:p>
        </p:txBody>
      </p:sp>
    </p:spTree>
    <p:extLst>
      <p:ext uri="{BB962C8B-B14F-4D97-AF65-F5344CB8AC3E}">
        <p14:creationId xmlns:p14="http://schemas.microsoft.com/office/powerpoint/2010/main" val="232802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B6FFEC-4831-46C6-A327-7BAF7D94ADE6}" type="datetimeFigureOut">
              <a:rPr lang="en-US"/>
              <a:pPr>
                <a:defRPr/>
              </a:pPr>
              <a:t>2/17/2023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A9E7E0-0D14-44D8-9313-41CECFC160D2}" type="slidenum">
              <a:rPr lang="en-US"/>
              <a:pPr>
                <a:defRPr/>
              </a:pPr>
              <a:t>‹#›</a:t>
            </a:fld>
            <a:endParaRPr lang="en-US"/>
          </a:p>
        </p:txBody>
      </p:sp>
    </p:spTree>
    <p:extLst>
      <p:ext uri="{BB962C8B-B14F-4D97-AF65-F5344CB8AC3E}">
        <p14:creationId xmlns:p14="http://schemas.microsoft.com/office/powerpoint/2010/main" val="227685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89F516E0-6A50-4836-B4F5-3524719C157E}" type="datetimeFigureOut">
              <a:rPr lang="en-US"/>
              <a:pPr>
                <a:defRPr/>
              </a:pPr>
              <a:t>2/17/2023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86343F-BABC-41F6-9B0C-D812C1D8CDD5}" type="slidenum">
              <a:rPr lang="en-US"/>
              <a:pPr>
                <a:defRPr/>
              </a:pPr>
              <a:t>‹#›</a:t>
            </a:fld>
            <a:endParaRPr lang="en-US"/>
          </a:p>
        </p:txBody>
      </p:sp>
    </p:spTree>
    <p:extLst>
      <p:ext uri="{BB962C8B-B14F-4D97-AF65-F5344CB8AC3E}">
        <p14:creationId xmlns:p14="http://schemas.microsoft.com/office/powerpoint/2010/main" val="484011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BE29210-9692-4612-B68C-365DB2DCEB60}" type="datetimeFigureOut">
              <a:rPr lang="en-US"/>
              <a:pPr>
                <a:defRPr/>
              </a:pPr>
              <a:t>2/17/2023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894632-D59F-418A-A674-10C96B10F321}" type="slidenum">
              <a:rPr lang="en-US"/>
              <a:pPr>
                <a:defRPr/>
              </a:pPr>
              <a:t>‹#›</a:t>
            </a:fld>
            <a:endParaRPr lang="en-US"/>
          </a:p>
        </p:txBody>
      </p:sp>
    </p:spTree>
    <p:extLst>
      <p:ext uri="{BB962C8B-B14F-4D97-AF65-F5344CB8AC3E}">
        <p14:creationId xmlns:p14="http://schemas.microsoft.com/office/powerpoint/2010/main" val="225334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4F28997-0822-40EB-BD32-4D63A7ECDE75}" type="datetimeFigureOut">
              <a:rPr lang="en-US"/>
              <a:pPr>
                <a:defRPr/>
              </a:pPr>
              <a:t>2/17/2023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766A0E-5411-46C2-B90D-692530250472}" type="slidenum">
              <a:rPr lang="en-US"/>
              <a:pPr>
                <a:defRPr/>
              </a:pPr>
              <a:t>‹#›</a:t>
            </a:fld>
            <a:endParaRPr lang="en-US"/>
          </a:p>
        </p:txBody>
      </p:sp>
    </p:spTree>
    <p:extLst>
      <p:ext uri="{BB962C8B-B14F-4D97-AF65-F5344CB8AC3E}">
        <p14:creationId xmlns:p14="http://schemas.microsoft.com/office/powerpoint/2010/main" val="320872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D355DC6-C35C-4D7B-945F-1FFE93FDF03C}" type="datetimeFigureOut">
              <a:rPr lang="en-US"/>
              <a:pPr>
                <a:defRPr/>
              </a:pPr>
              <a:t>2/17/2023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3D92B30-C64E-44CD-9B62-28AA39DB002A}" type="slidenum">
              <a:rPr lang="en-US"/>
              <a:pPr>
                <a:defRPr/>
              </a:pPr>
              <a:t>‹#›</a:t>
            </a:fld>
            <a:endParaRPr lang="en-US"/>
          </a:p>
        </p:txBody>
      </p:sp>
    </p:spTree>
    <p:extLst>
      <p:ext uri="{BB962C8B-B14F-4D97-AF65-F5344CB8AC3E}">
        <p14:creationId xmlns:p14="http://schemas.microsoft.com/office/powerpoint/2010/main" val="19914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8005BE7-A753-49C8-8F67-2864F2426999}" type="datetimeFigureOut">
              <a:rPr lang="en-US"/>
              <a:pPr>
                <a:defRPr/>
              </a:pPr>
              <a:t>2/17/2023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C6BE5C1-B568-4119-8891-941DF9CD864D}" type="slidenum">
              <a:rPr lang="en-US"/>
              <a:pPr>
                <a:defRPr/>
              </a:pPr>
              <a:t>‹#›</a:t>
            </a:fld>
            <a:endParaRPr lang="en-US"/>
          </a:p>
        </p:txBody>
      </p:sp>
    </p:spTree>
    <p:extLst>
      <p:ext uri="{BB962C8B-B14F-4D97-AF65-F5344CB8AC3E}">
        <p14:creationId xmlns:p14="http://schemas.microsoft.com/office/powerpoint/2010/main" val="104325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8B695D-2A2C-4639-A181-438653FF3B45}" type="datetimeFigureOut">
              <a:rPr lang="en-US"/>
              <a:pPr>
                <a:defRPr/>
              </a:pPr>
              <a:t>2/17/2023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32D524-F789-4380-A657-4CB0BC42EB4D}" type="slidenum">
              <a:rPr lang="en-US"/>
              <a:pPr>
                <a:defRPr/>
              </a:pPr>
              <a:t>‹#›</a:t>
            </a:fld>
            <a:endParaRPr lang="en-US"/>
          </a:p>
        </p:txBody>
      </p:sp>
    </p:spTree>
    <p:extLst>
      <p:ext uri="{BB962C8B-B14F-4D97-AF65-F5344CB8AC3E}">
        <p14:creationId xmlns:p14="http://schemas.microsoft.com/office/powerpoint/2010/main" val="203319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CA1EB5-3BBD-4BFE-B3FA-132A5A21529B}" type="datetimeFigureOut">
              <a:rPr lang="en-US"/>
              <a:pPr>
                <a:defRPr/>
              </a:pPr>
              <a:t>2/17/2023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BF5C7D-ADCC-4C79-98CF-A8133849A689}" type="slidenum">
              <a:rPr lang="en-US"/>
              <a:pPr>
                <a:defRPr/>
              </a:pPr>
              <a:t>‹#›</a:t>
            </a:fld>
            <a:endParaRPr lang="en-US"/>
          </a:p>
        </p:txBody>
      </p:sp>
    </p:spTree>
    <p:extLst>
      <p:ext uri="{BB962C8B-B14F-4D97-AF65-F5344CB8AC3E}">
        <p14:creationId xmlns:p14="http://schemas.microsoft.com/office/powerpoint/2010/main" val="964113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4CB394C-40CA-49C5-92BA-47991F4D25CF}" type="datetimeFigureOut">
              <a:rPr lang="en-US"/>
              <a:pPr>
                <a:defRPr/>
              </a:pPr>
              <a:t>2/17/2023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21A59F-F3EF-4649-A68C-8619606AB4AB}" type="slidenum">
              <a:rPr lang="en-US"/>
              <a:pPr>
                <a:defRPr/>
              </a:pPr>
              <a:t>‹#›</a:t>
            </a:fld>
            <a:endParaRPr lang="en-US"/>
          </a:p>
        </p:txBody>
      </p:sp>
    </p:spTree>
    <p:extLst>
      <p:ext uri="{BB962C8B-B14F-4D97-AF65-F5344CB8AC3E}">
        <p14:creationId xmlns:p14="http://schemas.microsoft.com/office/powerpoint/2010/main" val="2085697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BC265AF-F096-4C65-BDFD-F4EDA2A4BE8F}" type="datetimeFigureOut">
              <a:rPr lang="en-US"/>
              <a:pPr>
                <a:defRPr/>
              </a:pPr>
              <a:t>2/17/2023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1120C53-826E-4EE9-BE67-E92EA16E1D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cs.toronto.edu/~fritz/absps/imagenet.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arxiv.org/abs/1512.03385"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arxiv.org/abs/1512.03385"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arxiv.org/abs/1512.03385"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arxiv.org/pdf/1502.03167v3.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github.com/facebookarchive/fb.resnet.torch/blob/master/pretrained/README.md"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arxiv.org/pdf/1501.02876v2.pdf"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medium.com/dejunhuang/learning-day-23-data-augmentation-in-pytorch-e375e19100c3"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s://pytorch.org/vision/main/transforms.htm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pytorch.org/vision/stable/models.html" TargetMode="External"/><Relationship Id="rId1" Type="http://schemas.openxmlformats.org/officeDocument/2006/relationships/slideLayout" Target="../slideLayouts/slideLayout2.xml"/><Relationship Id="rId5" Type="http://schemas.openxmlformats.org/officeDocument/2006/relationships/hyperlink" Target="https://jimmy-shen.medium.com/pytorch-freeze-part-of-the-layers-4554105e03a6" TargetMode="Externa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colab.research.google.com/drive/1x47sniwTl18bZeQEjY9JjHzPnnk7Bo72?usp=sharin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hyperlink" Target="https://arxiv.org/abs/2010.11029"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hyperlink" Target="http://arxiv.org/pdf/1311.2524.pdf" TargetMode="External"/><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hyperlink" Target="https://arxiv.org/abs/1504.08083"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hyperlink" Target="https://arxiv.org/pdf/1506.01497.pdf" TargetMode="Externa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3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hyperlink" Target="https://arxiv.org/pdf/1703.06870.pdf" TargetMode="External"/><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3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3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image" Target="../media/image45.emf"/></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arxiv.org/abs/1311.2901"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arxiv.org/abs/1311.2901" TargetMode="External"/><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arxiv.org/abs/1311.2901" TargetMode="External"/><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arxiv.org/abs/1311.2901" TargetMode="External"/><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arxiv.org/abs/1311.2901" TargetMode="External"/><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2.xml"/><Relationship Id="rId4" Type="http://schemas.openxmlformats.org/officeDocument/2006/relationships/hyperlink" Target="https://nchlis.github.io/2019_10_30/page.html"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cs.princeton.edu/courses/archive/spr18/cos598B/slides/cos598b_7feb18_imagenet.pdf" TargetMode="External"/><Relationship Id="rId2" Type="http://schemas.openxmlformats.org/officeDocument/2006/relationships/image" Target="../media/image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345DDD-8324-900B-8799-D5C4C562106E}"/>
              </a:ext>
            </a:extLst>
          </p:cNvPr>
          <p:cNvSpPr>
            <a:spLocks noGrp="1"/>
          </p:cNvSpPr>
          <p:nvPr>
            <p:ph type="ctrTitle"/>
          </p:nvPr>
        </p:nvSpPr>
        <p:spPr>
          <a:xfrm>
            <a:off x="7464614" y="1783959"/>
            <a:ext cx="4087306" cy="2889114"/>
          </a:xfrm>
        </p:spPr>
        <p:txBody>
          <a:bodyPr anchor="b">
            <a:normAutofit/>
          </a:bodyPr>
          <a:lstStyle/>
          <a:p>
            <a:pPr algn="l"/>
            <a:r>
              <a:rPr lang="en-US" sz="5400"/>
              <a:t>CNNs and Computer Vision</a:t>
            </a:r>
          </a:p>
        </p:txBody>
      </p:sp>
      <p:sp>
        <p:nvSpPr>
          <p:cNvPr id="7" name="Subtitle 6">
            <a:extLst>
              <a:ext uri="{FF2B5EF4-FFF2-40B4-BE49-F238E27FC236}">
                <a16:creationId xmlns:a16="http://schemas.microsoft.com/office/drawing/2014/main" id="{AA543550-73A7-C84B-01CD-F58047D20465}"/>
              </a:ext>
            </a:extLst>
          </p:cNvPr>
          <p:cNvSpPr>
            <a:spLocks noGrp="1"/>
          </p:cNvSpPr>
          <p:nvPr>
            <p:ph type="subTitle" idx="1"/>
          </p:nvPr>
        </p:nvSpPr>
        <p:spPr>
          <a:xfrm>
            <a:off x="7464612" y="4750893"/>
            <a:ext cx="4087305" cy="1147863"/>
          </a:xfrm>
        </p:spPr>
        <p:txBody>
          <a:bodyPr anchor="t">
            <a:normAutofit/>
          </a:bodyPr>
          <a:lstStyle/>
          <a:p>
            <a:pPr algn="l"/>
            <a:r>
              <a:rPr lang="en-US" sz="2000"/>
              <a:t>Applied Machine Learning</a:t>
            </a:r>
            <a:br>
              <a:rPr lang="en-US" sz="2000"/>
            </a:br>
            <a:r>
              <a:rPr lang="en-US" sz="2000"/>
              <a:t>Derek Hoiem</a:t>
            </a:r>
          </a:p>
        </p:txBody>
      </p:sp>
      <p:sp>
        <p:nvSpPr>
          <p:cNvPr id="23" name="Freeform: Shape 22">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plastic&#10;&#10;Description automatically generated">
            <a:extLst>
              <a:ext uri="{FF2B5EF4-FFF2-40B4-BE49-F238E27FC236}">
                <a16:creationId xmlns:a16="http://schemas.microsoft.com/office/drawing/2014/main" id="{DA7FE0BE-98B9-A98A-1B8A-B52DBDD985A4}"/>
              </a:ext>
            </a:extLst>
          </p:cNvPr>
          <p:cNvPicPr>
            <a:picLocks noChangeAspect="1"/>
          </p:cNvPicPr>
          <p:nvPr/>
        </p:nvPicPr>
        <p:blipFill rotWithShape="1">
          <a:blip r:embed="rId3">
            <a:extLst>
              <a:ext uri="{28A0092B-C50C-407E-A947-70E740481C1C}">
                <a14:useLocalDpi xmlns:a14="http://schemas.microsoft.com/office/drawing/2010/main" val="0"/>
              </a:ext>
            </a:extLst>
          </a:blip>
          <a:srcRect r="-1" b="242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10" name="TextBox 9">
            <a:extLst>
              <a:ext uri="{FF2B5EF4-FFF2-40B4-BE49-F238E27FC236}">
                <a16:creationId xmlns:a16="http://schemas.microsoft.com/office/drawing/2014/main" id="{7505388E-9844-B90B-A930-CB2EA1FE2DD7}"/>
              </a:ext>
            </a:extLst>
          </p:cNvPr>
          <p:cNvSpPr txBox="1"/>
          <p:nvPr/>
        </p:nvSpPr>
        <p:spPr>
          <a:xfrm>
            <a:off x="5422418" y="6550213"/>
            <a:ext cx="673582" cy="307777"/>
          </a:xfrm>
          <a:prstGeom prst="rect">
            <a:avLst/>
          </a:prstGeom>
          <a:noFill/>
        </p:spPr>
        <p:txBody>
          <a:bodyPr wrap="none" rtlCol="0">
            <a:spAutoFit/>
          </a:bodyPr>
          <a:lstStyle/>
          <a:p>
            <a:pPr>
              <a:spcAft>
                <a:spcPts val="600"/>
              </a:spcAft>
            </a:pPr>
            <a:r>
              <a:rPr lang="en-US" sz="1400" dirty="0">
                <a:solidFill>
                  <a:schemeClr val="tx1">
                    <a:lumMod val="85000"/>
                  </a:schemeClr>
                </a:solidFill>
              </a:rPr>
              <a:t>Dall-E</a:t>
            </a:r>
          </a:p>
        </p:txBody>
      </p:sp>
    </p:spTree>
    <p:extLst>
      <p:ext uri="{BB962C8B-B14F-4D97-AF65-F5344CB8AC3E}">
        <p14:creationId xmlns:p14="http://schemas.microsoft.com/office/powerpoint/2010/main" val="237029942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2553862" y="1385879"/>
          <a:ext cx="6898655" cy="4979203"/>
        </p:xfrm>
        <a:graphic>
          <a:graphicData uri="http://schemas.openxmlformats.org/drawingml/2006/chart">
            <c:chart xmlns:c="http://schemas.openxmlformats.org/drawingml/2006/chart" xmlns:r="http://schemas.openxmlformats.org/officeDocument/2006/relationships" r:id="rId2"/>
          </a:graphicData>
        </a:graphic>
      </p:graphicFrame>
      <p:sp>
        <p:nvSpPr>
          <p:cNvPr id="86019" name="TextBox 6"/>
          <p:cNvSpPr txBox="1">
            <a:spLocks noChangeArrowheads="1"/>
          </p:cNvSpPr>
          <p:nvPr/>
        </p:nvSpPr>
        <p:spPr bwMode="auto">
          <a:xfrm>
            <a:off x="2074863" y="293689"/>
            <a:ext cx="4318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000">
                <a:latin typeface="Segoe UI Semilight" panose="020B0402040204020203" pitchFamily="34" charset="0"/>
                <a:cs typeface="Segoe UI Semilight" panose="020B0402040204020203" pitchFamily="34" charset="0"/>
              </a:rPr>
              <a:t>2012 ImageNet 1K </a:t>
            </a:r>
            <a:r>
              <a:rPr lang="en-US" altLang="en-US" sz="1600">
                <a:latin typeface="Segoe UI Semilight" panose="020B0402040204020203" pitchFamily="34" charset="0"/>
                <a:cs typeface="Segoe UI Semilight" panose="020B0402040204020203" pitchFamily="34" charset="0"/>
              </a:rPr>
              <a:t>(Fall 2012)</a:t>
            </a:r>
          </a:p>
        </p:txBody>
      </p:sp>
      <p:sp>
        <p:nvSpPr>
          <p:cNvPr id="2" name="TextBox 1"/>
          <p:cNvSpPr txBox="1"/>
          <p:nvPr/>
        </p:nvSpPr>
        <p:spPr>
          <a:xfrm>
            <a:off x="9096527" y="6540660"/>
            <a:ext cx="1555234" cy="276999"/>
          </a:xfrm>
          <a:prstGeom prst="rect">
            <a:avLst/>
          </a:prstGeom>
          <a:noFill/>
        </p:spPr>
        <p:txBody>
          <a:bodyPr wrap="none" rtlCol="0">
            <a:spAutoFit/>
          </a:bodyPr>
          <a:lstStyle/>
          <a:p>
            <a:r>
              <a:rPr lang="en-US" sz="1200" dirty="0">
                <a:solidFill>
                  <a:schemeClr val="bg1">
                    <a:lumMod val="50000"/>
                  </a:schemeClr>
                </a:solidFill>
              </a:rPr>
              <a:t>Slide: </a:t>
            </a:r>
            <a:r>
              <a:rPr lang="en-US" sz="1200" dirty="0" err="1">
                <a:solidFill>
                  <a:schemeClr val="bg1">
                    <a:lumMod val="50000"/>
                  </a:schemeClr>
                </a:solidFill>
              </a:rPr>
              <a:t>Jia-bin</a:t>
            </a:r>
            <a:r>
              <a:rPr lang="en-US" sz="1200" dirty="0">
                <a:solidFill>
                  <a:schemeClr val="bg1">
                    <a:lumMod val="50000"/>
                  </a:schemeClr>
                </a:solidFill>
              </a:rPr>
              <a:t> Huang</a:t>
            </a:r>
          </a:p>
        </p:txBody>
      </p:sp>
      <p:sp>
        <p:nvSpPr>
          <p:cNvPr id="3" name="TextBox 2">
            <a:extLst>
              <a:ext uri="{FF2B5EF4-FFF2-40B4-BE49-F238E27FC236}">
                <a16:creationId xmlns:a16="http://schemas.microsoft.com/office/drawing/2014/main" id="{5E21AA63-977B-0D2F-91FA-971B6590D7BF}"/>
              </a:ext>
            </a:extLst>
          </p:cNvPr>
          <p:cNvSpPr txBox="1"/>
          <p:nvPr/>
        </p:nvSpPr>
        <p:spPr>
          <a:xfrm>
            <a:off x="9982200" y="3810000"/>
            <a:ext cx="992579" cy="369332"/>
          </a:xfrm>
          <a:prstGeom prst="rect">
            <a:avLst/>
          </a:prstGeom>
          <a:noFill/>
        </p:spPr>
        <p:txBody>
          <a:bodyPr wrap="none" rtlCol="0">
            <a:spAutoFit/>
          </a:bodyPr>
          <a:lstStyle/>
          <a:p>
            <a:r>
              <a:rPr lang="en-US" dirty="0" err="1"/>
              <a:t>AlexNet</a:t>
            </a:r>
            <a:endParaRPr lang="en-US" dirty="0"/>
          </a:p>
        </p:txBody>
      </p:sp>
      <p:sp>
        <p:nvSpPr>
          <p:cNvPr id="6" name="Arrow: Left 5">
            <a:extLst>
              <a:ext uri="{FF2B5EF4-FFF2-40B4-BE49-F238E27FC236}">
                <a16:creationId xmlns:a16="http://schemas.microsoft.com/office/drawing/2014/main" id="{CE697FAE-E6B9-3D6C-7F4E-AE9B569DF133}"/>
              </a:ext>
            </a:extLst>
          </p:cNvPr>
          <p:cNvSpPr/>
          <p:nvPr/>
        </p:nvSpPr>
        <p:spPr>
          <a:xfrm>
            <a:off x="9372600" y="3856166"/>
            <a:ext cx="457200" cy="2769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2240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tx1"/>
                </a:solidFill>
              </a:rPr>
              <a:t>AlexNet</a:t>
            </a:r>
            <a:r>
              <a:rPr lang="en-US" dirty="0">
                <a:solidFill>
                  <a:schemeClr val="tx1"/>
                </a:solidFill>
              </a:rPr>
              <a:t>: ILSVRC 2012 winner</a:t>
            </a:r>
            <a:endParaRPr lang="en-US" dirty="0">
              <a:latin typeface="+mn-lt"/>
            </a:endParaRPr>
          </a:p>
        </p:txBody>
      </p:sp>
      <p:pic>
        <p:nvPicPr>
          <p:cNvPr id="4" name="Picture 3"/>
          <p:cNvPicPr>
            <a:picLocks noChangeAspect="1"/>
          </p:cNvPicPr>
          <p:nvPr/>
        </p:nvPicPr>
        <p:blipFill rotWithShape="1">
          <a:blip r:embed="rId3"/>
          <a:srcRect t="7061" b="34445"/>
          <a:stretch/>
        </p:blipFill>
        <p:spPr>
          <a:xfrm>
            <a:off x="1536700" y="1066800"/>
            <a:ext cx="9144000" cy="2671486"/>
          </a:xfrm>
          <a:prstGeom prst="rect">
            <a:avLst/>
          </a:prstGeom>
        </p:spPr>
      </p:pic>
      <p:sp>
        <p:nvSpPr>
          <p:cNvPr id="3" name="Rectangle 2"/>
          <p:cNvSpPr/>
          <p:nvPr/>
        </p:nvSpPr>
        <p:spPr>
          <a:xfrm>
            <a:off x="1524000" y="3943062"/>
            <a:ext cx="9144000" cy="2000538"/>
          </a:xfrm>
          <a:prstGeom prst="rect">
            <a:avLst/>
          </a:prstGeom>
        </p:spPr>
        <p:txBody>
          <a:bodyPr wrap="square" lIns="91430" tIns="45715" rIns="91430" bIns="45715">
            <a:spAutoFit/>
          </a:bodyPr>
          <a:lstStyle/>
          <a:p>
            <a:pPr marL="342865" indent="-342865">
              <a:buFont typeface="Arial"/>
              <a:buChar char="•"/>
            </a:pPr>
            <a:r>
              <a:rPr lang="fr-FR" sz="2400" dirty="0" err="1">
                <a:latin typeface="+mn-lt"/>
                <a:cs typeface="Adobe Caslon Pro"/>
              </a:rPr>
              <a:t>Similar</a:t>
            </a:r>
            <a:r>
              <a:rPr lang="fr-FR" sz="2400" dirty="0">
                <a:latin typeface="+mn-lt"/>
                <a:cs typeface="Adobe Caslon Pro"/>
              </a:rPr>
              <a:t> </a:t>
            </a:r>
            <a:r>
              <a:rPr lang="fr-FR" sz="2400" dirty="0" err="1">
                <a:latin typeface="+mn-lt"/>
                <a:cs typeface="Adobe Caslon Pro"/>
              </a:rPr>
              <a:t>framework</a:t>
            </a:r>
            <a:r>
              <a:rPr lang="fr-FR" sz="2400" dirty="0">
                <a:latin typeface="+mn-lt"/>
                <a:cs typeface="Adobe Caslon Pro"/>
              </a:rPr>
              <a:t> to </a:t>
            </a:r>
            <a:r>
              <a:rPr lang="fr-FR" sz="2400" dirty="0" err="1">
                <a:latin typeface="+mn-lt"/>
                <a:cs typeface="Adobe Caslon Pro"/>
              </a:rPr>
              <a:t>LeNet</a:t>
            </a:r>
            <a:r>
              <a:rPr lang="fr-FR" sz="2400" dirty="0">
                <a:latin typeface="+mn-lt"/>
                <a:cs typeface="Adobe Caslon Pro"/>
              </a:rPr>
              <a:t> but:</a:t>
            </a:r>
          </a:p>
          <a:p>
            <a:pPr marL="800065" lvl="1" indent="-342865">
              <a:buFont typeface="Arial"/>
              <a:buChar char="•"/>
            </a:pPr>
            <a:r>
              <a:rPr lang="fr-FR" sz="2000" dirty="0">
                <a:latin typeface="+mn-lt"/>
                <a:cs typeface="Adobe Caslon Pro"/>
              </a:rPr>
              <a:t>Max </a:t>
            </a:r>
            <a:r>
              <a:rPr lang="fr-FR" sz="2000" dirty="0" err="1">
                <a:latin typeface="+mn-lt"/>
                <a:cs typeface="Adobe Caslon Pro"/>
              </a:rPr>
              <a:t>pooling</a:t>
            </a:r>
            <a:r>
              <a:rPr lang="fr-FR" sz="2000" dirty="0">
                <a:latin typeface="+mn-lt"/>
                <a:cs typeface="Adobe Caslon Pro"/>
              </a:rPr>
              <a:t>, </a:t>
            </a:r>
            <a:r>
              <a:rPr lang="fr-FR" sz="2000" b="1" dirty="0" err="1">
                <a:latin typeface="+mn-lt"/>
                <a:cs typeface="Adobe Caslon Pro"/>
              </a:rPr>
              <a:t>ReLU</a:t>
            </a:r>
            <a:r>
              <a:rPr lang="fr-FR" sz="2000" b="1" dirty="0">
                <a:latin typeface="+mn-lt"/>
                <a:cs typeface="Adobe Caslon Pro"/>
              </a:rPr>
              <a:t> </a:t>
            </a:r>
            <a:r>
              <a:rPr lang="fr-FR" sz="2000" b="1" dirty="0" err="1">
                <a:latin typeface="+mn-lt"/>
                <a:cs typeface="Adobe Caslon Pro"/>
              </a:rPr>
              <a:t>nonlinearity</a:t>
            </a:r>
            <a:endParaRPr lang="fr-FR" sz="2000" b="1" dirty="0">
              <a:latin typeface="+mn-lt"/>
              <a:cs typeface="Adobe Caslon Pro"/>
            </a:endParaRPr>
          </a:p>
          <a:p>
            <a:pPr marL="800065" lvl="1" indent="-342865">
              <a:buFont typeface="Arial"/>
              <a:buChar char="•"/>
            </a:pPr>
            <a:r>
              <a:rPr lang="fr-FR" sz="2000" b="1" dirty="0">
                <a:latin typeface="+mn-lt"/>
                <a:cs typeface="Adobe Caslon Pro"/>
              </a:rPr>
              <a:t>More data </a:t>
            </a:r>
            <a:r>
              <a:rPr lang="fr-FR" sz="2000" dirty="0">
                <a:latin typeface="+mn-lt"/>
                <a:cs typeface="Adobe Caslon Pro"/>
              </a:rPr>
              <a:t>and </a:t>
            </a:r>
            <a:r>
              <a:rPr lang="fr-FR" sz="2000" b="1" dirty="0" err="1">
                <a:latin typeface="+mn-lt"/>
                <a:cs typeface="Adobe Caslon Pro"/>
              </a:rPr>
              <a:t>bigger</a:t>
            </a:r>
            <a:r>
              <a:rPr lang="fr-FR" sz="2000" b="1" dirty="0">
                <a:latin typeface="+mn-lt"/>
                <a:cs typeface="Adobe Caslon Pro"/>
              </a:rPr>
              <a:t> model </a:t>
            </a:r>
            <a:r>
              <a:rPr lang="fr-FR" sz="2000" dirty="0">
                <a:latin typeface="+mn-lt"/>
                <a:cs typeface="Adobe Caslon Pro"/>
              </a:rPr>
              <a:t>(7 </a:t>
            </a:r>
            <a:r>
              <a:rPr lang="fr-FR" sz="2000" dirty="0" err="1">
                <a:latin typeface="+mn-lt"/>
                <a:cs typeface="Adobe Caslon Pro"/>
              </a:rPr>
              <a:t>hidden</a:t>
            </a:r>
            <a:r>
              <a:rPr lang="fr-FR" sz="2000" dirty="0">
                <a:latin typeface="+mn-lt"/>
                <a:cs typeface="Adobe Caslon Pro"/>
              </a:rPr>
              <a:t> </a:t>
            </a:r>
            <a:r>
              <a:rPr lang="fr-FR" sz="2000" dirty="0" err="1">
                <a:latin typeface="+mn-lt"/>
                <a:cs typeface="Adobe Caslon Pro"/>
              </a:rPr>
              <a:t>layers</a:t>
            </a:r>
            <a:r>
              <a:rPr lang="fr-FR" sz="2000" dirty="0">
                <a:latin typeface="+mn-lt"/>
                <a:cs typeface="Adobe Caslon Pro"/>
              </a:rPr>
              <a:t>, </a:t>
            </a:r>
            <a:r>
              <a:rPr lang="fr-FR" sz="2000" dirty="0">
                <a:cs typeface="Adobe Caslon Pro"/>
              </a:rPr>
              <a:t>650K </a:t>
            </a:r>
            <a:r>
              <a:rPr lang="fr-FR" sz="2000" dirty="0" err="1">
                <a:cs typeface="Adobe Caslon Pro"/>
              </a:rPr>
              <a:t>units</a:t>
            </a:r>
            <a:r>
              <a:rPr lang="fr-FR" sz="2000" dirty="0">
                <a:cs typeface="Adobe Caslon Pro"/>
              </a:rPr>
              <a:t>, </a:t>
            </a:r>
            <a:r>
              <a:rPr lang="pt-BR" sz="2000" dirty="0">
                <a:cs typeface="Adobe Caslon Pro"/>
              </a:rPr>
              <a:t>60M params</a:t>
            </a:r>
            <a:r>
              <a:rPr lang="fr-FR" sz="2000" dirty="0">
                <a:latin typeface="+mn-lt"/>
                <a:cs typeface="Adobe Caslon Pro"/>
              </a:rPr>
              <a:t>)</a:t>
            </a:r>
          </a:p>
          <a:p>
            <a:pPr marL="800065" lvl="1" indent="-342865">
              <a:buFont typeface="Arial"/>
              <a:buChar char="•"/>
            </a:pPr>
            <a:r>
              <a:rPr lang="fr-FR" sz="2000" dirty="0">
                <a:latin typeface="+mn-lt"/>
                <a:cs typeface="Adobe Caslon Pro"/>
              </a:rPr>
              <a:t>GPU </a:t>
            </a:r>
            <a:r>
              <a:rPr lang="fr-FR" sz="2000" dirty="0" err="1">
                <a:latin typeface="+mn-lt"/>
                <a:cs typeface="Adobe Caslon Pro"/>
              </a:rPr>
              <a:t>implementation</a:t>
            </a:r>
            <a:r>
              <a:rPr lang="fr-FR" sz="2000" dirty="0">
                <a:latin typeface="+mn-lt"/>
                <a:cs typeface="Adobe Caslon Pro"/>
              </a:rPr>
              <a:t> (</a:t>
            </a:r>
            <a:r>
              <a:rPr lang="fr-FR" sz="2000" b="1" dirty="0">
                <a:latin typeface="+mn-lt"/>
                <a:cs typeface="Adobe Caslon Pro"/>
              </a:rPr>
              <a:t>50x </a:t>
            </a:r>
            <a:r>
              <a:rPr lang="fr-FR" sz="2000" b="1" dirty="0" err="1">
                <a:latin typeface="+mn-lt"/>
                <a:cs typeface="Adobe Caslon Pro"/>
              </a:rPr>
              <a:t>speedup</a:t>
            </a:r>
            <a:r>
              <a:rPr lang="fr-FR" sz="2000" b="1" dirty="0">
                <a:latin typeface="+mn-lt"/>
                <a:cs typeface="Adobe Caslon Pro"/>
              </a:rPr>
              <a:t> </a:t>
            </a:r>
            <a:r>
              <a:rPr lang="fr-FR" sz="2000" dirty="0">
                <a:latin typeface="+mn-lt"/>
                <a:cs typeface="Adobe Caslon Pro"/>
              </a:rPr>
              <a:t>over CPU)</a:t>
            </a:r>
          </a:p>
          <a:p>
            <a:pPr marL="1257265" lvl="2" indent="-342865">
              <a:buFont typeface="Arial"/>
              <a:buChar char="•"/>
            </a:pPr>
            <a:r>
              <a:rPr lang="fr-FR" sz="2000" dirty="0" err="1">
                <a:latin typeface="+mn-lt"/>
                <a:cs typeface="Adobe Caslon Pro"/>
              </a:rPr>
              <a:t>Trained</a:t>
            </a:r>
            <a:r>
              <a:rPr lang="fr-FR" sz="2000" dirty="0">
                <a:latin typeface="+mn-lt"/>
                <a:cs typeface="Adobe Caslon Pro"/>
              </a:rPr>
              <a:t> on </a:t>
            </a:r>
            <a:r>
              <a:rPr lang="fr-FR" sz="2000" dirty="0" err="1">
                <a:latin typeface="+mn-lt"/>
                <a:cs typeface="Adobe Caslon Pro"/>
              </a:rPr>
              <a:t>two</a:t>
            </a:r>
            <a:r>
              <a:rPr lang="fr-FR" sz="2000" dirty="0">
                <a:latin typeface="+mn-lt"/>
                <a:cs typeface="Adobe Caslon Pro"/>
              </a:rPr>
              <a:t> </a:t>
            </a:r>
            <a:r>
              <a:rPr lang="fr-FR" sz="2000" dirty="0" err="1">
                <a:latin typeface="+mn-lt"/>
                <a:cs typeface="Adobe Caslon Pro"/>
              </a:rPr>
              <a:t>GPUs</a:t>
            </a:r>
            <a:r>
              <a:rPr lang="fr-FR" sz="2000" dirty="0">
                <a:latin typeface="+mn-lt"/>
                <a:cs typeface="Adobe Caslon Pro"/>
              </a:rPr>
              <a:t> for a </a:t>
            </a:r>
            <a:r>
              <a:rPr lang="fr-FR" sz="2000" dirty="0" err="1">
                <a:latin typeface="+mn-lt"/>
                <a:cs typeface="Adobe Caslon Pro"/>
              </a:rPr>
              <a:t>week</a:t>
            </a:r>
            <a:endParaRPr lang="fr-FR" sz="2000" dirty="0">
              <a:latin typeface="+mn-lt"/>
              <a:cs typeface="Adobe Caslon Pro"/>
            </a:endParaRPr>
          </a:p>
          <a:p>
            <a:pPr marL="800065" lvl="1" indent="-342865">
              <a:buFont typeface="Arial"/>
              <a:buChar char="•"/>
            </a:pPr>
            <a:r>
              <a:rPr lang="fr-FR" sz="2000" dirty="0">
                <a:latin typeface="+mn-lt"/>
                <a:cs typeface="Adobe Caslon Pro"/>
              </a:rPr>
              <a:t>Dropout </a:t>
            </a:r>
            <a:r>
              <a:rPr lang="fr-FR" sz="2000" dirty="0" err="1">
                <a:latin typeface="+mn-lt"/>
                <a:cs typeface="Adobe Caslon Pro"/>
              </a:rPr>
              <a:t>regularization</a:t>
            </a:r>
            <a:endParaRPr lang="fr-FR" sz="2000" dirty="0">
              <a:latin typeface="+mn-lt"/>
              <a:cs typeface="Adobe Caslon Pro"/>
            </a:endParaRPr>
          </a:p>
        </p:txBody>
      </p:sp>
      <p:sp>
        <p:nvSpPr>
          <p:cNvPr id="8" name="TextBox 7"/>
          <p:cNvSpPr txBox="1"/>
          <p:nvPr/>
        </p:nvSpPr>
        <p:spPr>
          <a:xfrm>
            <a:off x="1371601" y="6059270"/>
            <a:ext cx="9220200" cy="646331"/>
          </a:xfrm>
          <a:prstGeom prst="rect">
            <a:avLst/>
          </a:prstGeom>
          <a:noFill/>
        </p:spPr>
        <p:txBody>
          <a:bodyPr wrap="square" rtlCol="0">
            <a:spAutoFit/>
          </a:bodyPr>
          <a:lstStyle/>
          <a:p>
            <a:pPr algn="ctr"/>
            <a:r>
              <a:rPr lang="en-US" dirty="0"/>
              <a:t>A. </a:t>
            </a:r>
            <a:r>
              <a:rPr lang="en-US" dirty="0" err="1"/>
              <a:t>Krizhevsky</a:t>
            </a:r>
            <a:r>
              <a:rPr lang="en-US" dirty="0"/>
              <a:t>, I. </a:t>
            </a:r>
            <a:r>
              <a:rPr lang="en-US" dirty="0" err="1"/>
              <a:t>Sutskever</a:t>
            </a:r>
            <a:r>
              <a:rPr lang="en-US" dirty="0"/>
              <a:t>, and G. Hinton, </a:t>
            </a:r>
            <a:r>
              <a:rPr lang="en-US" dirty="0">
                <a:hlinkClick r:id="rId4"/>
              </a:rPr>
              <a:t>ImageNet Classification with Deep Convolutional Neural Networks</a:t>
            </a:r>
            <a:r>
              <a:rPr lang="en-US" dirty="0"/>
              <a:t>, NIPS 2012</a:t>
            </a:r>
          </a:p>
        </p:txBody>
      </p:sp>
    </p:spTree>
    <p:extLst>
      <p:ext uri="{BB962C8B-B14F-4D97-AF65-F5344CB8AC3E}">
        <p14:creationId xmlns:p14="http://schemas.microsoft.com/office/powerpoint/2010/main" val="4035214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ResNet</a:t>
            </a:r>
            <a:r>
              <a:rPr lang="en-US" dirty="0"/>
              <a:t>: the residual module</a:t>
            </a:r>
          </a:p>
        </p:txBody>
      </p:sp>
      <p:sp>
        <p:nvSpPr>
          <p:cNvPr id="5" name="Content Placeholder 4"/>
          <p:cNvSpPr>
            <a:spLocks noGrp="1"/>
          </p:cNvSpPr>
          <p:nvPr>
            <p:ph idx="1"/>
          </p:nvPr>
        </p:nvSpPr>
        <p:spPr>
          <a:xfrm>
            <a:off x="457200" y="1027176"/>
            <a:ext cx="3810000" cy="5257800"/>
          </a:xfrm>
        </p:spPr>
        <p:txBody>
          <a:bodyPr>
            <a:normAutofit/>
          </a:bodyPr>
          <a:lstStyle/>
          <a:p>
            <a:pPr marL="457200" indent="-457200">
              <a:buFont typeface="Arial"/>
              <a:buChar char="•"/>
            </a:pPr>
            <a:endParaRPr lang="en-US" sz="2400" dirty="0"/>
          </a:p>
          <a:p>
            <a:pPr marL="457200" indent="-457200">
              <a:buFont typeface="Arial"/>
              <a:buChar char="•"/>
            </a:pPr>
            <a:r>
              <a:rPr lang="en-US" sz="2400" dirty="0"/>
              <a:t>Use </a:t>
            </a:r>
            <a:r>
              <a:rPr lang="en-US" sz="2400" i="1" dirty="0"/>
              <a:t>skip</a:t>
            </a:r>
            <a:r>
              <a:rPr lang="en-US" sz="2400" dirty="0"/>
              <a:t> or </a:t>
            </a:r>
            <a:r>
              <a:rPr lang="en-US" sz="2400" i="1" dirty="0"/>
              <a:t>shortcut</a:t>
            </a:r>
            <a:r>
              <a:rPr lang="en-US" sz="2400" dirty="0"/>
              <a:t> connections around 2-3 layer MLPs</a:t>
            </a:r>
          </a:p>
          <a:p>
            <a:pPr marL="457200" indent="-457200">
              <a:buFont typeface="Arial"/>
              <a:buChar char="•"/>
            </a:pPr>
            <a:r>
              <a:rPr lang="en-US" sz="2400" dirty="0"/>
              <a:t>Gradients can flow quickly back through skip connections</a:t>
            </a:r>
          </a:p>
          <a:p>
            <a:pPr marL="457200" indent="-457200">
              <a:buFont typeface="Arial"/>
              <a:buChar char="•"/>
            </a:pPr>
            <a:r>
              <a:rPr lang="en-US" sz="2400" dirty="0"/>
              <a:t>Each module needs only add information to the previous layers</a:t>
            </a:r>
          </a:p>
        </p:txBody>
      </p:sp>
      <p:sp>
        <p:nvSpPr>
          <p:cNvPr id="6" name="Rectangle 5"/>
          <p:cNvSpPr/>
          <p:nvPr/>
        </p:nvSpPr>
        <p:spPr bwMode="auto">
          <a:xfrm>
            <a:off x="1905000" y="5943600"/>
            <a:ext cx="9906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4" name="Rectangle 3"/>
          <p:cNvSpPr/>
          <p:nvPr/>
        </p:nvSpPr>
        <p:spPr>
          <a:xfrm>
            <a:off x="228600" y="6074586"/>
            <a:ext cx="7848600" cy="646331"/>
          </a:xfrm>
          <a:prstGeom prst="rect">
            <a:avLst/>
          </a:prstGeom>
        </p:spPr>
        <p:txBody>
          <a:bodyPr wrap="square">
            <a:spAutoFit/>
          </a:bodyPr>
          <a:lstStyle/>
          <a:p>
            <a:r>
              <a:rPr lang="en-US" dirty="0">
                <a:solidFill>
                  <a:srgbClr val="000000"/>
                </a:solidFill>
              </a:rPr>
              <a:t>Kaiming He, </a:t>
            </a:r>
            <a:r>
              <a:rPr lang="en-US" dirty="0" err="1">
                <a:solidFill>
                  <a:srgbClr val="000000"/>
                </a:solidFill>
              </a:rPr>
              <a:t>Xiangyu</a:t>
            </a:r>
            <a:r>
              <a:rPr lang="en-US" dirty="0">
                <a:solidFill>
                  <a:srgbClr val="000000"/>
                </a:solidFill>
              </a:rPr>
              <a:t> Zhang, </a:t>
            </a:r>
            <a:r>
              <a:rPr lang="en-US" dirty="0" err="1">
                <a:solidFill>
                  <a:srgbClr val="000000"/>
                </a:solidFill>
              </a:rPr>
              <a:t>Shaoqing</a:t>
            </a:r>
            <a:r>
              <a:rPr lang="en-US" dirty="0">
                <a:solidFill>
                  <a:srgbClr val="000000"/>
                </a:solidFill>
              </a:rPr>
              <a:t> Ren, and Jian Sun, </a:t>
            </a:r>
            <a:r>
              <a:rPr lang="en-US" dirty="0">
                <a:solidFill>
                  <a:srgbClr val="000000"/>
                </a:solidFill>
                <a:hlinkClick r:id="rId2"/>
              </a:rPr>
              <a:t>Deep Residual Learning for Image Recognition</a:t>
            </a:r>
            <a:r>
              <a:rPr lang="en-US" dirty="0">
                <a:solidFill>
                  <a:srgbClr val="000000"/>
                </a:solidFill>
              </a:rPr>
              <a:t>, CVPR 2016 (Best Paper), 150K+ citations</a:t>
            </a:r>
          </a:p>
        </p:txBody>
      </p:sp>
      <p:pic>
        <p:nvPicPr>
          <p:cNvPr id="3" name="Picture 2"/>
          <p:cNvPicPr>
            <a:picLocks noChangeAspect="1"/>
          </p:cNvPicPr>
          <p:nvPr/>
        </p:nvPicPr>
        <p:blipFill>
          <a:blip r:embed="rId3"/>
          <a:stretch>
            <a:fillRect/>
          </a:stretch>
        </p:blipFill>
        <p:spPr>
          <a:xfrm>
            <a:off x="5105400" y="1725984"/>
            <a:ext cx="5029200" cy="2855406"/>
          </a:xfrm>
          <a:prstGeom prst="rect">
            <a:avLst/>
          </a:prstGeom>
        </p:spPr>
      </p:pic>
    </p:spTree>
    <p:extLst>
      <p:ext uri="{BB962C8B-B14F-4D97-AF65-F5344CB8AC3E}">
        <p14:creationId xmlns:p14="http://schemas.microsoft.com/office/powerpoint/2010/main" val="2927214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929848" y="2090058"/>
            <a:ext cx="3861352" cy="3624943"/>
          </a:xfrm>
          <a:prstGeom prst="rect">
            <a:avLst/>
          </a:prstGeom>
        </p:spPr>
      </p:pic>
      <p:sp>
        <p:nvSpPr>
          <p:cNvPr id="2" name="Title 1"/>
          <p:cNvSpPr>
            <a:spLocks noGrp="1"/>
          </p:cNvSpPr>
          <p:nvPr>
            <p:ph type="title"/>
          </p:nvPr>
        </p:nvSpPr>
        <p:spPr/>
        <p:txBody>
          <a:bodyPr/>
          <a:lstStyle/>
          <a:p>
            <a:r>
              <a:rPr lang="en-US" dirty="0" err="1"/>
              <a:t>ResNet</a:t>
            </a:r>
            <a:r>
              <a:rPr lang="en-US" dirty="0"/>
              <a:t>: Residual Bottleneck Module</a:t>
            </a:r>
          </a:p>
        </p:txBody>
      </p:sp>
      <p:sp>
        <p:nvSpPr>
          <p:cNvPr id="5" name="Content Placeholder 4"/>
          <p:cNvSpPr>
            <a:spLocks noGrp="1"/>
          </p:cNvSpPr>
          <p:nvPr>
            <p:ph idx="1"/>
          </p:nvPr>
        </p:nvSpPr>
        <p:spPr>
          <a:xfrm>
            <a:off x="5562600" y="1447800"/>
            <a:ext cx="4953000" cy="4572000"/>
          </a:xfrm>
        </p:spPr>
        <p:txBody>
          <a:bodyPr>
            <a:normAutofit fontScale="85000" lnSpcReduction="20000"/>
          </a:bodyPr>
          <a:lstStyle/>
          <a:p>
            <a:pPr marL="857250" lvl="1" indent="-457200">
              <a:buFont typeface="Arial"/>
              <a:buChar char="•"/>
            </a:pPr>
            <a:r>
              <a:rPr lang="en-US" dirty="0"/>
              <a:t>Directly performing 3x3 convolutions with 256 feature maps at input and output: </a:t>
            </a:r>
            <a:br>
              <a:rPr lang="en-US" dirty="0"/>
            </a:br>
            <a:r>
              <a:rPr lang="en-US" dirty="0">
                <a:solidFill>
                  <a:srgbClr val="9900CC"/>
                </a:solidFill>
              </a:rPr>
              <a:t>256 x 256 x 3 x 3 ~ 600K </a:t>
            </a:r>
            <a:r>
              <a:rPr lang="en-US" dirty="0"/>
              <a:t>operations</a:t>
            </a:r>
          </a:p>
          <a:p>
            <a:pPr marL="857250" lvl="1" indent="-457200">
              <a:buFont typeface="Arial"/>
              <a:buChar char="•"/>
            </a:pPr>
            <a:r>
              <a:rPr lang="en-US" dirty="0"/>
              <a:t>Using 1x1 convolutions to reduce 256 to 64 feature maps, followed by 3x3 convolutions, followed by 1x1 convolutions to expand back to 256 maps:</a:t>
            </a:r>
            <a:br>
              <a:rPr lang="en-US" dirty="0"/>
            </a:br>
            <a:r>
              <a:rPr lang="en-US" dirty="0">
                <a:solidFill>
                  <a:srgbClr val="9900CC"/>
                </a:solidFill>
              </a:rPr>
              <a:t>256 x 64 x 1 x 1 ~ 16K</a:t>
            </a:r>
            <a:br>
              <a:rPr lang="en-US" dirty="0">
                <a:solidFill>
                  <a:srgbClr val="9900CC"/>
                </a:solidFill>
              </a:rPr>
            </a:br>
            <a:r>
              <a:rPr lang="en-US" dirty="0">
                <a:solidFill>
                  <a:srgbClr val="9900CC"/>
                </a:solidFill>
              </a:rPr>
              <a:t>64 x 64 x 3 x 3 ~ 36K</a:t>
            </a:r>
            <a:br>
              <a:rPr lang="en-US" dirty="0">
                <a:solidFill>
                  <a:srgbClr val="9900CC"/>
                </a:solidFill>
              </a:rPr>
            </a:br>
            <a:r>
              <a:rPr lang="en-US" dirty="0">
                <a:solidFill>
                  <a:srgbClr val="9900CC"/>
                </a:solidFill>
              </a:rPr>
              <a:t>64 x 256 x 1 x 1 ~ 16K</a:t>
            </a:r>
            <a:br>
              <a:rPr lang="en-US" dirty="0">
                <a:solidFill>
                  <a:srgbClr val="9900CC"/>
                </a:solidFill>
              </a:rPr>
            </a:br>
            <a:r>
              <a:rPr lang="en-US" dirty="0">
                <a:solidFill>
                  <a:srgbClr val="9900CC"/>
                </a:solidFill>
              </a:rPr>
              <a:t>Total: ~70K</a:t>
            </a:r>
            <a:endParaRPr lang="en-US" dirty="0"/>
          </a:p>
        </p:txBody>
      </p:sp>
      <p:sp>
        <p:nvSpPr>
          <p:cNvPr id="6" name="Rectangle 5"/>
          <p:cNvSpPr/>
          <p:nvPr/>
        </p:nvSpPr>
        <p:spPr bwMode="auto">
          <a:xfrm>
            <a:off x="1905000" y="5943600"/>
            <a:ext cx="9906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4" name="Rectangle 3"/>
          <p:cNvSpPr/>
          <p:nvPr/>
        </p:nvSpPr>
        <p:spPr>
          <a:xfrm>
            <a:off x="2133600" y="6211669"/>
            <a:ext cx="7848600" cy="923330"/>
          </a:xfrm>
          <a:prstGeom prst="rect">
            <a:avLst/>
          </a:prstGeom>
        </p:spPr>
        <p:txBody>
          <a:bodyPr wrap="square">
            <a:spAutoFit/>
          </a:bodyPr>
          <a:lstStyle/>
          <a:p>
            <a:pPr algn="ctr"/>
            <a:r>
              <a:rPr lang="en-US" dirty="0">
                <a:solidFill>
                  <a:srgbClr val="000000"/>
                </a:solidFill>
              </a:rPr>
              <a:t>Kaiming He, </a:t>
            </a:r>
            <a:r>
              <a:rPr lang="en-US" dirty="0" err="1">
                <a:solidFill>
                  <a:srgbClr val="000000"/>
                </a:solidFill>
              </a:rPr>
              <a:t>Xiangyu</a:t>
            </a:r>
            <a:r>
              <a:rPr lang="en-US" dirty="0">
                <a:solidFill>
                  <a:srgbClr val="000000"/>
                </a:solidFill>
              </a:rPr>
              <a:t> Zhang, </a:t>
            </a:r>
            <a:r>
              <a:rPr lang="en-US" dirty="0" err="1">
                <a:solidFill>
                  <a:srgbClr val="000000"/>
                </a:solidFill>
              </a:rPr>
              <a:t>Shaoqing</a:t>
            </a:r>
            <a:r>
              <a:rPr lang="en-US" dirty="0">
                <a:solidFill>
                  <a:srgbClr val="000000"/>
                </a:solidFill>
              </a:rPr>
              <a:t> </a:t>
            </a:r>
            <a:r>
              <a:rPr lang="en-US" dirty="0" err="1">
                <a:solidFill>
                  <a:srgbClr val="000000"/>
                </a:solidFill>
              </a:rPr>
              <a:t>Ren</a:t>
            </a:r>
            <a:r>
              <a:rPr lang="en-US" dirty="0">
                <a:solidFill>
                  <a:srgbClr val="000000"/>
                </a:solidFill>
              </a:rPr>
              <a:t>, and </a:t>
            </a:r>
            <a:r>
              <a:rPr lang="en-US" dirty="0" err="1">
                <a:solidFill>
                  <a:srgbClr val="000000"/>
                </a:solidFill>
              </a:rPr>
              <a:t>Jian</a:t>
            </a:r>
            <a:r>
              <a:rPr lang="en-US" dirty="0">
                <a:solidFill>
                  <a:srgbClr val="000000"/>
                </a:solidFill>
              </a:rPr>
              <a:t> Sun, </a:t>
            </a:r>
            <a:r>
              <a:rPr lang="en-US" dirty="0">
                <a:solidFill>
                  <a:srgbClr val="000000"/>
                </a:solidFill>
                <a:hlinkClick r:id="rId3"/>
              </a:rPr>
              <a:t>Deep Residual Learning for Image Recognition</a:t>
            </a:r>
            <a:r>
              <a:rPr lang="en-US" dirty="0">
                <a:solidFill>
                  <a:srgbClr val="000000"/>
                </a:solidFill>
              </a:rPr>
              <a:t>, CVPR 2016 (Best Paper)</a:t>
            </a:r>
          </a:p>
          <a:p>
            <a:pPr algn="ctr"/>
            <a:endParaRPr lang="en-US" dirty="0">
              <a:solidFill>
                <a:srgbClr val="000000"/>
              </a:solidFill>
            </a:endParaRPr>
          </a:p>
        </p:txBody>
      </p:sp>
      <p:sp>
        <p:nvSpPr>
          <p:cNvPr id="8" name="Rectangle 7"/>
          <p:cNvSpPr/>
          <p:nvPr/>
        </p:nvSpPr>
        <p:spPr>
          <a:xfrm>
            <a:off x="1676400" y="1570505"/>
            <a:ext cx="3276600" cy="369332"/>
          </a:xfrm>
          <a:prstGeom prst="rect">
            <a:avLst/>
          </a:prstGeom>
        </p:spPr>
        <p:txBody>
          <a:bodyPr wrap="square">
            <a:spAutoFit/>
          </a:bodyPr>
          <a:lstStyle/>
          <a:p>
            <a:r>
              <a:rPr lang="en-US" b="0" dirty="0"/>
              <a:t>Used in 50+ layer networks</a:t>
            </a:r>
          </a:p>
        </p:txBody>
      </p:sp>
      <p:sp>
        <p:nvSpPr>
          <p:cNvPr id="9" name="TextBox 8"/>
          <p:cNvSpPr txBox="1"/>
          <p:nvPr/>
        </p:nvSpPr>
        <p:spPr>
          <a:xfrm>
            <a:off x="10744200" y="656591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186061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ResNet</a:t>
            </a:r>
            <a:r>
              <a:rPr lang="en-US" dirty="0"/>
              <a:t>: going real deep</a:t>
            </a:r>
          </a:p>
        </p:txBody>
      </p:sp>
      <p:pic>
        <p:nvPicPr>
          <p:cNvPr id="5" name="Picture 4" descr="Screen Shot 2016-03-06 at 2.38.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902650"/>
            <a:ext cx="8305800" cy="5421951"/>
          </a:xfrm>
          <a:prstGeom prst="rect">
            <a:avLst/>
          </a:prstGeom>
        </p:spPr>
      </p:pic>
      <p:sp>
        <p:nvSpPr>
          <p:cNvPr id="6" name="Rectangle 5"/>
          <p:cNvSpPr/>
          <p:nvPr/>
        </p:nvSpPr>
        <p:spPr bwMode="auto">
          <a:xfrm>
            <a:off x="1905000" y="5943600"/>
            <a:ext cx="9906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4" name="Rectangle 3"/>
          <p:cNvSpPr/>
          <p:nvPr/>
        </p:nvSpPr>
        <p:spPr>
          <a:xfrm>
            <a:off x="381000" y="5961437"/>
            <a:ext cx="7848600" cy="646331"/>
          </a:xfrm>
          <a:prstGeom prst="rect">
            <a:avLst/>
          </a:prstGeom>
        </p:spPr>
        <p:txBody>
          <a:bodyPr wrap="square">
            <a:spAutoFit/>
          </a:bodyPr>
          <a:lstStyle/>
          <a:p>
            <a:r>
              <a:rPr lang="en-US" dirty="0">
                <a:solidFill>
                  <a:srgbClr val="000000"/>
                </a:solidFill>
              </a:rPr>
              <a:t>Kaiming He, </a:t>
            </a:r>
            <a:r>
              <a:rPr lang="en-US" dirty="0" err="1">
                <a:solidFill>
                  <a:srgbClr val="000000"/>
                </a:solidFill>
              </a:rPr>
              <a:t>Xiangyu</a:t>
            </a:r>
            <a:r>
              <a:rPr lang="en-US" dirty="0">
                <a:solidFill>
                  <a:srgbClr val="000000"/>
                </a:solidFill>
              </a:rPr>
              <a:t> Zhang, </a:t>
            </a:r>
            <a:r>
              <a:rPr lang="en-US" dirty="0" err="1">
                <a:solidFill>
                  <a:srgbClr val="000000"/>
                </a:solidFill>
              </a:rPr>
              <a:t>Shaoqing</a:t>
            </a:r>
            <a:r>
              <a:rPr lang="en-US" dirty="0">
                <a:solidFill>
                  <a:srgbClr val="000000"/>
                </a:solidFill>
              </a:rPr>
              <a:t> </a:t>
            </a:r>
            <a:r>
              <a:rPr lang="en-US" dirty="0" err="1">
                <a:solidFill>
                  <a:srgbClr val="000000"/>
                </a:solidFill>
              </a:rPr>
              <a:t>Ren</a:t>
            </a:r>
            <a:r>
              <a:rPr lang="en-US" dirty="0">
                <a:solidFill>
                  <a:srgbClr val="000000"/>
                </a:solidFill>
              </a:rPr>
              <a:t>, and </a:t>
            </a:r>
            <a:r>
              <a:rPr lang="en-US" dirty="0" err="1">
                <a:solidFill>
                  <a:srgbClr val="000000"/>
                </a:solidFill>
              </a:rPr>
              <a:t>Jian</a:t>
            </a:r>
            <a:r>
              <a:rPr lang="en-US" dirty="0">
                <a:solidFill>
                  <a:srgbClr val="000000"/>
                </a:solidFill>
              </a:rPr>
              <a:t> Sun, </a:t>
            </a:r>
            <a:r>
              <a:rPr lang="en-US" dirty="0">
                <a:solidFill>
                  <a:srgbClr val="000000"/>
                </a:solidFill>
                <a:hlinkClick r:id="rId3"/>
              </a:rPr>
              <a:t>Deep Residual Learning for Image Recognition</a:t>
            </a:r>
            <a:r>
              <a:rPr lang="en-US" dirty="0">
                <a:solidFill>
                  <a:srgbClr val="000000"/>
                </a:solidFill>
              </a:rPr>
              <a:t>, CVPR 2016</a:t>
            </a:r>
          </a:p>
        </p:txBody>
      </p:sp>
      <p:sp>
        <p:nvSpPr>
          <p:cNvPr id="3" name="TextBox 2">
            <a:extLst>
              <a:ext uri="{FF2B5EF4-FFF2-40B4-BE49-F238E27FC236}">
                <a16:creationId xmlns:a16="http://schemas.microsoft.com/office/drawing/2014/main" id="{86163478-6B6A-DA7F-51A5-40ED4ECB1B8F}"/>
              </a:ext>
            </a:extLst>
          </p:cNvPr>
          <p:cNvSpPr txBox="1"/>
          <p:nvPr/>
        </p:nvSpPr>
        <p:spPr>
          <a:xfrm>
            <a:off x="597408" y="4669379"/>
            <a:ext cx="7086600" cy="707886"/>
          </a:xfrm>
          <a:prstGeom prst="rect">
            <a:avLst/>
          </a:prstGeom>
          <a:noFill/>
        </p:spPr>
        <p:txBody>
          <a:bodyPr wrap="square" rtlCol="0">
            <a:spAutoFit/>
          </a:bodyPr>
          <a:lstStyle/>
          <a:p>
            <a:r>
              <a:rPr lang="en-US" sz="2000" dirty="0"/>
              <a:t>Despite depth, the residual connections enable error gradients to “skip” all the way back to the beginning</a:t>
            </a:r>
          </a:p>
        </p:txBody>
      </p:sp>
    </p:spTree>
    <p:extLst>
      <p:ext uri="{BB962C8B-B14F-4D97-AF65-F5344CB8AC3E}">
        <p14:creationId xmlns:p14="http://schemas.microsoft.com/office/powerpoint/2010/main" val="3192043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8BD8-A9B4-2FC0-C0C3-CEDC81135896}"/>
              </a:ext>
            </a:extLst>
          </p:cNvPr>
          <p:cNvSpPr>
            <a:spLocks noGrp="1"/>
          </p:cNvSpPr>
          <p:nvPr>
            <p:ph type="title"/>
          </p:nvPr>
        </p:nvSpPr>
        <p:spPr/>
        <p:txBody>
          <a:bodyPr/>
          <a:lstStyle/>
          <a:p>
            <a:r>
              <a:rPr lang="en-US" dirty="0" err="1"/>
              <a:t>ResNet</a:t>
            </a:r>
            <a:r>
              <a:rPr lang="en-US" dirty="0"/>
              <a:t> CNN Components</a:t>
            </a:r>
          </a:p>
        </p:txBody>
      </p:sp>
      <p:sp>
        <p:nvSpPr>
          <p:cNvPr id="3" name="Content Placeholder 2">
            <a:extLst>
              <a:ext uri="{FF2B5EF4-FFF2-40B4-BE49-F238E27FC236}">
                <a16:creationId xmlns:a16="http://schemas.microsoft.com/office/drawing/2014/main" id="{DE4BFC25-6956-B956-AF4C-A05BF9520659}"/>
              </a:ext>
            </a:extLst>
          </p:cNvPr>
          <p:cNvSpPr>
            <a:spLocks noGrp="1"/>
          </p:cNvSpPr>
          <p:nvPr>
            <p:ph idx="1"/>
          </p:nvPr>
        </p:nvSpPr>
        <p:spPr/>
        <p:txBody>
          <a:bodyPr/>
          <a:lstStyle/>
          <a:p>
            <a:r>
              <a:rPr lang="en-US" dirty="0"/>
              <a:t>Conv2d: learned 2D convolutional filters (same linear weights applied to a patch surrounding each pixel)</a:t>
            </a:r>
          </a:p>
          <a:p>
            <a:r>
              <a:rPr lang="en-US" dirty="0"/>
              <a:t>BatchNorm2D: Convolutional batch normalization (see next slide)</a:t>
            </a:r>
          </a:p>
          <a:p>
            <a:r>
              <a:rPr lang="en-US" dirty="0" err="1"/>
              <a:t>ReLU</a:t>
            </a:r>
            <a:r>
              <a:rPr lang="en-US" dirty="0"/>
              <a:t>: non-linearity with gradient={0,1}</a:t>
            </a:r>
          </a:p>
          <a:p>
            <a:r>
              <a:rPr lang="en-US" dirty="0"/>
              <a:t>Linear layer: feature projection / final linear classifier</a:t>
            </a:r>
          </a:p>
          <a:p>
            <a:endParaRPr lang="en-US" dirty="0"/>
          </a:p>
          <a:p>
            <a:endParaRPr lang="en-US" dirty="0"/>
          </a:p>
        </p:txBody>
      </p:sp>
    </p:spTree>
    <p:extLst>
      <p:ext uri="{BB962C8B-B14F-4D97-AF65-F5344CB8AC3E}">
        <p14:creationId xmlns:p14="http://schemas.microsoft.com/office/powerpoint/2010/main" val="3294601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dirty="0"/>
              <a:t>Batch Normalization</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48400" y="4495800"/>
            <a:ext cx="5784850" cy="1663700"/>
          </a:xfrm>
        </p:spPr>
      </p:pic>
      <p:pic>
        <p:nvPicPr>
          <p:cNvPr id="6451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8914" y="817605"/>
            <a:ext cx="52038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629849" y="6237985"/>
            <a:ext cx="5021952" cy="523220"/>
          </a:xfrm>
          <a:prstGeom prst="rect">
            <a:avLst/>
          </a:prstGeom>
        </p:spPr>
        <p:txBody>
          <a:bodyPr wrap="none">
            <a:spAutoFit/>
          </a:bodyPr>
          <a:lstStyle/>
          <a:p>
            <a:r>
              <a:rPr lang="en-US" sz="1400" dirty="0"/>
              <a:t>Batch Normalization: Accelerating Deep Network Training by </a:t>
            </a:r>
          </a:p>
          <a:p>
            <a:r>
              <a:rPr lang="en-US" sz="1400" dirty="0"/>
              <a:t>Reducing Internal Covariate Shift [</a:t>
            </a:r>
            <a:r>
              <a:rPr lang="en-US" sz="1400" dirty="0" err="1">
                <a:hlinkClick r:id="rId4"/>
              </a:rPr>
              <a:t>Ioffe</a:t>
            </a:r>
            <a:r>
              <a:rPr lang="en-US" sz="1400" dirty="0">
                <a:hlinkClick r:id="rId4"/>
              </a:rPr>
              <a:t> and Szegedy 2015</a:t>
            </a:r>
            <a:r>
              <a:rPr lang="en-US" sz="1400" dirty="0"/>
              <a: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C017A69-BC48-F872-4A63-734AFC6E7B6D}"/>
                  </a:ext>
                </a:extLst>
              </p:cNvPr>
              <p:cNvSpPr txBox="1">
                <a:spLocks/>
              </p:cNvSpPr>
              <p:nvPr/>
            </p:nvSpPr>
            <p:spPr bwMode="auto">
              <a:xfrm>
                <a:off x="449261" y="1295400"/>
                <a:ext cx="5486400" cy="51355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During training, the feature distribution at intermediate layers keep changing as the network learns</a:t>
                </a:r>
              </a:p>
              <a:p>
                <a:r>
                  <a:rPr lang="en-US" dirty="0"/>
                  <a:t>This destabilizes training</a:t>
                </a:r>
              </a:p>
              <a:p>
                <a:r>
                  <a:rPr lang="en-US" dirty="0" err="1"/>
                  <a:t>BatchNorm</a:t>
                </a:r>
                <a:r>
                  <a:rPr lang="en-US" dirty="0"/>
                  <a:t> normalizes features of each mini-batch according to its mean and variance and learned parameters </a:t>
                </a:r>
                <a14:m>
                  <m:oMath xmlns:m="http://schemas.openxmlformats.org/officeDocument/2006/math">
                    <m:r>
                      <a:rPr lang="en-US" i="1" smtClean="0">
                        <a:latin typeface="Cambria Math" panose="02040503050406030204" pitchFamily="18" charset="0"/>
                      </a:rPr>
                      <m:t>𝛾</m:t>
                    </m:r>
                  </m:oMath>
                </a14:m>
                <a:r>
                  <a:rPr lang="en-US" dirty="0"/>
                  <a:t>, </a:t>
                </a:r>
                <a14:m>
                  <m:oMath xmlns:m="http://schemas.openxmlformats.org/officeDocument/2006/math">
                    <m:r>
                      <a:rPr lang="en-US" i="1" smtClean="0">
                        <a:latin typeface="Cambria Math" panose="02040503050406030204" pitchFamily="18" charset="0"/>
                      </a:rPr>
                      <m:t>𝛽</m:t>
                    </m:r>
                  </m:oMath>
                </a14:m>
                <a:r>
                  <a:rPr lang="en-US" dirty="0"/>
                  <a:t> </a:t>
                </a:r>
              </a:p>
              <a:p>
                <a:r>
                  <a:rPr lang="en-US" dirty="0"/>
                  <a:t>Using </a:t>
                </a:r>
                <a:r>
                  <a:rPr lang="en-US" dirty="0" err="1"/>
                  <a:t>BatchNorm</a:t>
                </a:r>
                <a:r>
                  <a:rPr lang="en-US" dirty="0"/>
                  <a:t> often improves speed and effectiveness of training</a:t>
                </a:r>
              </a:p>
              <a:p>
                <a:endParaRPr lang="en-US" dirty="0"/>
              </a:p>
            </p:txBody>
          </p:sp>
        </mc:Choice>
        <mc:Fallback>
          <p:sp>
            <p:nvSpPr>
              <p:cNvPr id="3" name="Content Placeholder 2">
                <a:extLst>
                  <a:ext uri="{FF2B5EF4-FFF2-40B4-BE49-F238E27FC236}">
                    <a16:creationId xmlns:a16="http://schemas.microsoft.com/office/drawing/2014/main" id="{8C017A69-BC48-F872-4A63-734AFC6E7B6D}"/>
                  </a:ext>
                </a:extLst>
              </p:cNvPr>
              <p:cNvSpPr txBox="1">
                <a:spLocks noRot="1" noChangeAspect="1" noMove="1" noResize="1" noEditPoints="1" noAdjustHandles="1" noChangeArrowheads="1" noChangeShapeType="1" noTextEdit="1"/>
              </p:cNvSpPr>
              <p:nvPr/>
            </p:nvSpPr>
            <p:spPr bwMode="auto">
              <a:xfrm>
                <a:off x="449261" y="1295400"/>
                <a:ext cx="5486400" cy="5135563"/>
              </a:xfrm>
              <a:prstGeom prst="rect">
                <a:avLst/>
              </a:prstGeom>
              <a:blipFill>
                <a:blip r:embed="rId5"/>
                <a:stretch>
                  <a:fillRect l="-2333" t="-3088" r="-244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346704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D4000-4B5A-5737-C36D-B5C1DF8C46AC}"/>
              </a:ext>
            </a:extLst>
          </p:cNvPr>
          <p:cNvSpPr>
            <a:spLocks noGrp="1"/>
          </p:cNvSpPr>
          <p:nvPr>
            <p:ph type="title"/>
          </p:nvPr>
        </p:nvSpPr>
        <p:spPr/>
        <p:txBody>
          <a:bodyPr/>
          <a:lstStyle/>
          <a:p>
            <a:r>
              <a:rPr lang="en-US" dirty="0"/>
              <a:t>Example code: </a:t>
            </a:r>
            <a:r>
              <a:rPr lang="en-US" dirty="0" err="1"/>
              <a:t>ResBlock</a:t>
            </a:r>
            <a:endParaRPr lang="en-US" dirty="0"/>
          </a:p>
        </p:txBody>
      </p:sp>
      <p:sp>
        <p:nvSpPr>
          <p:cNvPr id="3" name="Content Placeholder 2">
            <a:extLst>
              <a:ext uri="{FF2B5EF4-FFF2-40B4-BE49-F238E27FC236}">
                <a16:creationId xmlns:a16="http://schemas.microsoft.com/office/drawing/2014/main" id="{E70A4AD0-29AC-55A1-AE9D-117781154FFB}"/>
              </a:ext>
            </a:extLst>
          </p:cNvPr>
          <p:cNvSpPr>
            <a:spLocks noGrp="1"/>
          </p:cNvSpPr>
          <p:nvPr>
            <p:ph idx="1"/>
          </p:nvPr>
        </p:nvSpPr>
        <p:spPr>
          <a:xfrm>
            <a:off x="381000" y="1066800"/>
            <a:ext cx="10972800" cy="5135563"/>
          </a:xfrm>
        </p:spPr>
        <p:txBody>
          <a:bodyPr>
            <a:normAutofit fontScale="40000" lnSpcReduction="20000"/>
          </a:bodyPr>
          <a:lstStyle/>
          <a:p>
            <a:pPr marL="0" indent="0">
              <a:buNone/>
            </a:pPr>
            <a:r>
              <a:rPr lang="en-US" dirty="0"/>
              <a:t> </a:t>
            </a:r>
          </a:p>
          <a:p>
            <a:pPr marL="0" indent="0">
              <a:buNone/>
            </a:pPr>
            <a:r>
              <a:rPr lang="en-US" b="0" dirty="0">
                <a:solidFill>
                  <a:srgbClr val="0000FF"/>
                </a:solidFill>
                <a:effectLst/>
                <a:latin typeface="Courier New" panose="02070309020205020404" pitchFamily="49" charset="0"/>
              </a:rPr>
              <a:t>class</a:t>
            </a:r>
            <a:r>
              <a:rPr lang="en-US" b="0" dirty="0">
                <a:solidFill>
                  <a:srgbClr val="000000"/>
                </a:solidFill>
                <a:effectLst/>
                <a:latin typeface="Courier New" panose="02070309020205020404" pitchFamily="49" charset="0"/>
              </a:rPr>
              <a:t> </a:t>
            </a:r>
            <a:r>
              <a:rPr lang="en-US" b="0" dirty="0" err="1">
                <a:solidFill>
                  <a:srgbClr val="257693"/>
                </a:solidFill>
                <a:effectLst/>
                <a:latin typeface="Courier New" panose="02070309020205020404" pitchFamily="49" charset="0"/>
              </a:rPr>
              <a:t>ResBlock</a:t>
            </a:r>
            <a:r>
              <a:rPr lang="en-US" b="0" dirty="0">
                <a:solidFill>
                  <a:srgbClr val="000000"/>
                </a:solidFill>
                <a:effectLst/>
                <a:latin typeface="Courier New" panose="02070309020205020404" pitchFamily="49" charset="0"/>
              </a:rPr>
              <a:t>(</a:t>
            </a:r>
            <a:r>
              <a:rPr lang="en-US" b="0" dirty="0" err="1">
                <a:solidFill>
                  <a:srgbClr val="257693"/>
                </a:solidFill>
                <a:effectLst/>
                <a:latin typeface="Courier New" panose="02070309020205020404" pitchFamily="49" charset="0"/>
              </a:rPr>
              <a:t>nn</a:t>
            </a:r>
            <a:r>
              <a:rPr lang="en-US" b="0" dirty="0" err="1">
                <a:solidFill>
                  <a:srgbClr val="000000"/>
                </a:solidFill>
                <a:effectLst/>
                <a:latin typeface="Courier New" panose="02070309020205020404" pitchFamily="49" charset="0"/>
              </a:rPr>
              <a:t>.</a:t>
            </a:r>
            <a:r>
              <a:rPr lang="en-US" b="0" dirty="0" err="1">
                <a:solidFill>
                  <a:srgbClr val="257693"/>
                </a:solidFill>
                <a:effectLst/>
                <a:latin typeface="Courier New" panose="02070309020205020404" pitchFamily="49" charset="0"/>
              </a:rPr>
              <a:t>Module</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a:t>
            </a:r>
            <a:r>
              <a:rPr lang="en-US" b="0" dirty="0">
                <a:solidFill>
                  <a:srgbClr val="0000FF"/>
                </a:solidFill>
                <a:effectLst/>
                <a:latin typeface="Courier New" panose="02070309020205020404" pitchFamily="49" charset="0"/>
              </a:rPr>
              <a:t>def</a:t>
            </a:r>
            <a:r>
              <a:rPr lang="en-US" b="0" dirty="0">
                <a:solidFill>
                  <a:srgbClr val="000000"/>
                </a:solidFill>
                <a:effectLst/>
                <a:latin typeface="Courier New" panose="02070309020205020404" pitchFamily="49" charset="0"/>
              </a:rPr>
              <a:t> </a:t>
            </a:r>
            <a:r>
              <a:rPr lang="en-US" b="0" dirty="0">
                <a:solidFill>
                  <a:srgbClr val="795E26"/>
                </a:solidFill>
                <a:effectLst/>
                <a:latin typeface="Courier New" panose="02070309020205020404" pitchFamily="49" charset="0"/>
              </a:rPr>
              <a:t>__</a:t>
            </a:r>
            <a:r>
              <a:rPr lang="en-US" b="0" dirty="0" err="1">
                <a:solidFill>
                  <a:srgbClr val="795E26"/>
                </a:solidFill>
                <a:effectLst/>
                <a:latin typeface="Courier New" panose="02070309020205020404" pitchFamily="49" charset="0"/>
              </a:rPr>
              <a:t>init</a:t>
            </a:r>
            <a:r>
              <a:rPr lang="en-US" b="0" dirty="0">
                <a:solidFill>
                  <a:srgbClr val="795E26"/>
                </a:solidFill>
                <a:effectLst/>
                <a:latin typeface="Courier New" panose="02070309020205020404" pitchFamily="49" charset="0"/>
              </a:rPr>
              <a:t>__</a:t>
            </a:r>
            <a:r>
              <a:rPr lang="en-US" b="0" dirty="0">
                <a:solidFill>
                  <a:srgbClr val="000000"/>
                </a:solidFill>
                <a:effectLst/>
                <a:latin typeface="Courier New" panose="02070309020205020404" pitchFamily="49" charset="0"/>
              </a:rPr>
              <a:t>(</a:t>
            </a:r>
            <a:r>
              <a:rPr lang="en-US" b="0" dirty="0">
                <a:solidFill>
                  <a:srgbClr val="001080"/>
                </a:solidFill>
                <a:effectLst/>
                <a:latin typeface="Courier New" panose="02070309020205020404" pitchFamily="49" charset="0"/>
              </a:rPr>
              <a:t>self</a:t>
            </a:r>
            <a:r>
              <a:rPr lang="en-US" b="0" dirty="0">
                <a:solidFill>
                  <a:srgbClr val="000000"/>
                </a:solidFill>
                <a:effectLst/>
                <a:latin typeface="Courier New" panose="02070309020205020404" pitchFamily="49" charset="0"/>
              </a:rPr>
              <a:t>, </a:t>
            </a:r>
            <a:r>
              <a:rPr lang="en-US" b="0" dirty="0" err="1">
                <a:solidFill>
                  <a:srgbClr val="001080"/>
                </a:solidFill>
                <a:effectLst/>
                <a:latin typeface="Courier New" panose="02070309020205020404" pitchFamily="49" charset="0"/>
              </a:rPr>
              <a:t>in_channels</a:t>
            </a:r>
            <a:r>
              <a:rPr lang="en-US" b="0" dirty="0">
                <a:solidFill>
                  <a:srgbClr val="000000"/>
                </a:solidFill>
                <a:effectLst/>
                <a:latin typeface="Courier New" panose="02070309020205020404" pitchFamily="49" charset="0"/>
              </a:rPr>
              <a:t>, </a:t>
            </a:r>
            <a:r>
              <a:rPr lang="en-US" b="0" dirty="0" err="1">
                <a:solidFill>
                  <a:srgbClr val="001080"/>
                </a:solidFill>
                <a:effectLst/>
                <a:latin typeface="Courier New" panose="02070309020205020404" pitchFamily="49" charset="0"/>
              </a:rPr>
              <a:t>out_channels</a:t>
            </a:r>
            <a:r>
              <a:rPr lang="en-US" b="0" dirty="0">
                <a:solidFill>
                  <a:srgbClr val="000000"/>
                </a:solidFill>
                <a:effectLst/>
                <a:latin typeface="Courier New" panose="02070309020205020404" pitchFamily="49" charset="0"/>
              </a:rPr>
              <a:t>, </a:t>
            </a:r>
            <a:r>
              <a:rPr lang="en-US" b="0" dirty="0" err="1">
                <a:solidFill>
                  <a:srgbClr val="001080"/>
                </a:solidFill>
                <a:effectLst/>
                <a:latin typeface="Courier New" panose="02070309020205020404" pitchFamily="49" charset="0"/>
              </a:rPr>
              <a:t>downsample</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super().</a:t>
            </a:r>
            <a:r>
              <a:rPr lang="en-US" b="0" dirty="0">
                <a:solidFill>
                  <a:srgbClr val="795E26"/>
                </a:solidFill>
                <a:effectLst/>
                <a:latin typeface="Courier New" panose="02070309020205020404" pitchFamily="49" charset="0"/>
              </a:rPr>
              <a:t>__</a:t>
            </a:r>
            <a:r>
              <a:rPr lang="en-US" b="0" dirty="0" err="1">
                <a:solidFill>
                  <a:srgbClr val="795E26"/>
                </a:solidFill>
                <a:effectLst/>
                <a:latin typeface="Courier New" panose="02070309020205020404" pitchFamily="49" charset="0"/>
              </a:rPr>
              <a:t>init</a:t>
            </a:r>
            <a:r>
              <a:rPr lang="en-US" b="0" dirty="0">
                <a:solidFill>
                  <a:srgbClr val="795E26"/>
                </a:solidFill>
                <a:effectLst/>
                <a:latin typeface="Courier New" panose="02070309020205020404" pitchFamily="49" charset="0"/>
              </a:rPr>
              <a:t>__</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a:t>
            </a:r>
            <a:r>
              <a:rPr lang="en-US" b="0" dirty="0">
                <a:solidFill>
                  <a:srgbClr val="AF00DB"/>
                </a:solidFill>
                <a:effectLst/>
                <a:latin typeface="Courier New" panose="02070309020205020404" pitchFamily="49" charset="0"/>
              </a:rPr>
              <a:t>if</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downsample</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a:t>
            </a:r>
            <a:r>
              <a:rPr lang="en-US" b="0" dirty="0">
                <a:solidFill>
                  <a:srgbClr val="001080"/>
                </a:solidFill>
                <a:effectLst/>
                <a:latin typeface="Courier New" panose="02070309020205020404" pitchFamily="49" charset="0"/>
              </a:rPr>
              <a:t>self</a:t>
            </a:r>
            <a:r>
              <a:rPr lang="en-US" b="0" dirty="0">
                <a:solidFill>
                  <a:srgbClr val="000000"/>
                </a:solidFill>
                <a:effectLst/>
                <a:latin typeface="Courier New" panose="02070309020205020404" pitchFamily="49" charset="0"/>
              </a:rPr>
              <a:t>.conv1 = nn.Conv2d(</a:t>
            </a:r>
            <a:r>
              <a:rPr lang="en-US" b="0" dirty="0" err="1">
                <a:solidFill>
                  <a:srgbClr val="000000"/>
                </a:solidFill>
                <a:effectLst/>
                <a:latin typeface="Courier New" panose="02070309020205020404" pitchFamily="49" charset="0"/>
              </a:rPr>
              <a:t>in_channels</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out_channels</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kernel_size</a:t>
            </a:r>
            <a:r>
              <a:rPr lang="en-US" b="0" dirty="0">
                <a:solidFill>
                  <a:srgbClr val="000000"/>
                </a:solidFill>
                <a:effectLst/>
                <a:latin typeface="Courier New" panose="02070309020205020404" pitchFamily="49" charset="0"/>
              </a:rPr>
              <a:t>=</a:t>
            </a:r>
            <a:r>
              <a:rPr lang="en-US" b="0" dirty="0">
                <a:solidFill>
                  <a:srgbClr val="098156"/>
                </a:solidFill>
                <a:effectLst/>
                <a:latin typeface="Courier New" panose="02070309020205020404" pitchFamily="49" charset="0"/>
              </a:rPr>
              <a:t>3</a:t>
            </a:r>
            <a:r>
              <a:rPr lang="en-US" b="0" dirty="0">
                <a:solidFill>
                  <a:srgbClr val="000000"/>
                </a:solidFill>
                <a:effectLst/>
                <a:latin typeface="Courier New" panose="02070309020205020404" pitchFamily="49" charset="0"/>
              </a:rPr>
              <a:t>, stride=</a:t>
            </a:r>
            <a:r>
              <a:rPr lang="en-US" b="0" dirty="0">
                <a:solidFill>
                  <a:srgbClr val="098156"/>
                </a:solidFill>
                <a:effectLst/>
                <a:latin typeface="Courier New" panose="02070309020205020404" pitchFamily="49" charset="0"/>
              </a:rPr>
              <a:t>2</a:t>
            </a:r>
            <a:r>
              <a:rPr lang="en-US" b="0" dirty="0">
                <a:solidFill>
                  <a:srgbClr val="000000"/>
                </a:solidFill>
                <a:effectLst/>
                <a:latin typeface="Courier New" panose="02070309020205020404" pitchFamily="49" charset="0"/>
              </a:rPr>
              <a:t>, padding=</a:t>
            </a:r>
            <a:r>
              <a:rPr lang="en-US" b="0" dirty="0">
                <a:solidFill>
                  <a:srgbClr val="098156"/>
                </a:solidFill>
                <a:effectLst/>
                <a:latin typeface="Courier New" panose="02070309020205020404" pitchFamily="49" charset="0"/>
              </a:rPr>
              <a:t>1</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a:t>
            </a:r>
            <a:r>
              <a:rPr lang="en-US" b="0" dirty="0" err="1">
                <a:solidFill>
                  <a:srgbClr val="001080"/>
                </a:solidFill>
                <a:effectLst/>
                <a:latin typeface="Courier New" panose="02070309020205020404" pitchFamily="49" charset="0"/>
              </a:rPr>
              <a:t>self</a:t>
            </a:r>
            <a:r>
              <a:rPr lang="en-US" b="0" dirty="0" err="1">
                <a:solidFill>
                  <a:srgbClr val="000000"/>
                </a:solidFill>
                <a:effectLst/>
                <a:latin typeface="Courier New" panose="02070309020205020404" pitchFamily="49" charset="0"/>
              </a:rPr>
              <a:t>.shortcut</a:t>
            </a:r>
            <a:r>
              <a:rPr lang="en-US" b="0" dirty="0">
                <a:solidFill>
                  <a:srgbClr val="000000"/>
                </a:solidFill>
                <a:effectLst/>
                <a:latin typeface="Courier New" panose="02070309020205020404" pitchFamily="49" charset="0"/>
              </a:rPr>
              <a:t> = </a:t>
            </a:r>
            <a:r>
              <a:rPr lang="en-US" b="0" dirty="0" err="1">
                <a:solidFill>
                  <a:srgbClr val="000000"/>
                </a:solidFill>
                <a:effectLst/>
                <a:latin typeface="Courier New" panose="02070309020205020404" pitchFamily="49" charset="0"/>
              </a:rPr>
              <a:t>nn.Sequential</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nn.Conv2d(</a:t>
            </a:r>
            <a:r>
              <a:rPr lang="en-US" b="0" dirty="0" err="1">
                <a:solidFill>
                  <a:srgbClr val="000000"/>
                </a:solidFill>
                <a:effectLst/>
                <a:latin typeface="Courier New" panose="02070309020205020404" pitchFamily="49" charset="0"/>
              </a:rPr>
              <a:t>in_channels</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out_channels</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kernel_size</a:t>
            </a:r>
            <a:r>
              <a:rPr lang="en-US" b="0" dirty="0">
                <a:solidFill>
                  <a:srgbClr val="000000"/>
                </a:solidFill>
                <a:effectLst/>
                <a:latin typeface="Courier New" panose="02070309020205020404" pitchFamily="49" charset="0"/>
              </a:rPr>
              <a:t>=</a:t>
            </a:r>
            <a:r>
              <a:rPr lang="en-US" b="0" dirty="0">
                <a:solidFill>
                  <a:srgbClr val="098156"/>
                </a:solidFill>
                <a:effectLst/>
                <a:latin typeface="Courier New" panose="02070309020205020404" pitchFamily="49" charset="0"/>
              </a:rPr>
              <a:t>1</a:t>
            </a:r>
            <a:r>
              <a:rPr lang="en-US" b="0" dirty="0">
                <a:solidFill>
                  <a:srgbClr val="000000"/>
                </a:solidFill>
                <a:effectLst/>
                <a:latin typeface="Courier New" panose="02070309020205020404" pitchFamily="49" charset="0"/>
              </a:rPr>
              <a:t>, stride=</a:t>
            </a:r>
            <a:r>
              <a:rPr lang="en-US" b="0" dirty="0">
                <a:solidFill>
                  <a:srgbClr val="098156"/>
                </a:solidFill>
                <a:effectLst/>
                <a:latin typeface="Courier New" panose="02070309020205020404" pitchFamily="49" charset="0"/>
              </a:rPr>
              <a:t>2</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nn.BatchNorm2d(</a:t>
            </a:r>
            <a:r>
              <a:rPr lang="en-US" b="0" dirty="0" err="1">
                <a:solidFill>
                  <a:srgbClr val="000000"/>
                </a:solidFill>
                <a:effectLst/>
                <a:latin typeface="Courier New" panose="02070309020205020404" pitchFamily="49" charset="0"/>
              </a:rPr>
              <a:t>out_channels</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a:t>
            </a:r>
          </a:p>
          <a:p>
            <a:pPr marL="0" indent="0">
              <a:buNone/>
            </a:pPr>
            <a:r>
              <a:rPr lang="en-US" b="0" dirty="0">
                <a:solidFill>
                  <a:srgbClr val="000000"/>
                </a:solidFill>
                <a:effectLst/>
                <a:latin typeface="Courier New" panose="02070309020205020404" pitchFamily="49" charset="0"/>
              </a:rPr>
              <a:t>        </a:t>
            </a:r>
            <a:r>
              <a:rPr lang="en-US" b="0" dirty="0">
                <a:solidFill>
                  <a:srgbClr val="AF00DB"/>
                </a:solidFill>
                <a:effectLst/>
                <a:latin typeface="Courier New" panose="02070309020205020404" pitchFamily="49" charset="0"/>
              </a:rPr>
              <a:t>else</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a:t>
            </a:r>
            <a:r>
              <a:rPr lang="en-US" b="0" dirty="0">
                <a:solidFill>
                  <a:srgbClr val="001080"/>
                </a:solidFill>
                <a:effectLst/>
                <a:latin typeface="Courier New" panose="02070309020205020404" pitchFamily="49" charset="0"/>
              </a:rPr>
              <a:t>self</a:t>
            </a:r>
            <a:r>
              <a:rPr lang="en-US" b="0" dirty="0">
                <a:solidFill>
                  <a:srgbClr val="000000"/>
                </a:solidFill>
                <a:effectLst/>
                <a:latin typeface="Courier New" panose="02070309020205020404" pitchFamily="49" charset="0"/>
              </a:rPr>
              <a:t>.conv1 = nn.Conv2d(</a:t>
            </a:r>
            <a:r>
              <a:rPr lang="en-US" b="0" dirty="0" err="1">
                <a:solidFill>
                  <a:srgbClr val="000000"/>
                </a:solidFill>
                <a:effectLst/>
                <a:latin typeface="Courier New" panose="02070309020205020404" pitchFamily="49" charset="0"/>
              </a:rPr>
              <a:t>in_channels</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out_channels</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kernel_size</a:t>
            </a:r>
            <a:r>
              <a:rPr lang="en-US" b="0" dirty="0">
                <a:solidFill>
                  <a:srgbClr val="000000"/>
                </a:solidFill>
                <a:effectLst/>
                <a:latin typeface="Courier New" panose="02070309020205020404" pitchFamily="49" charset="0"/>
              </a:rPr>
              <a:t>=</a:t>
            </a:r>
            <a:r>
              <a:rPr lang="en-US" b="0" dirty="0">
                <a:solidFill>
                  <a:srgbClr val="098156"/>
                </a:solidFill>
                <a:effectLst/>
                <a:latin typeface="Courier New" panose="02070309020205020404" pitchFamily="49" charset="0"/>
              </a:rPr>
              <a:t>3</a:t>
            </a:r>
            <a:r>
              <a:rPr lang="en-US" b="0" dirty="0">
                <a:solidFill>
                  <a:srgbClr val="000000"/>
                </a:solidFill>
                <a:effectLst/>
                <a:latin typeface="Courier New" panose="02070309020205020404" pitchFamily="49" charset="0"/>
              </a:rPr>
              <a:t>, stride=</a:t>
            </a:r>
            <a:r>
              <a:rPr lang="en-US" b="0" dirty="0">
                <a:solidFill>
                  <a:srgbClr val="098156"/>
                </a:solidFill>
                <a:effectLst/>
                <a:latin typeface="Courier New" panose="02070309020205020404" pitchFamily="49" charset="0"/>
              </a:rPr>
              <a:t>1</a:t>
            </a:r>
            <a:r>
              <a:rPr lang="en-US" b="0" dirty="0">
                <a:solidFill>
                  <a:srgbClr val="000000"/>
                </a:solidFill>
                <a:effectLst/>
                <a:latin typeface="Courier New" panose="02070309020205020404" pitchFamily="49" charset="0"/>
              </a:rPr>
              <a:t>, padding=</a:t>
            </a:r>
            <a:r>
              <a:rPr lang="en-US" b="0" dirty="0">
                <a:solidFill>
                  <a:srgbClr val="098156"/>
                </a:solidFill>
                <a:effectLst/>
                <a:latin typeface="Courier New" panose="02070309020205020404" pitchFamily="49" charset="0"/>
              </a:rPr>
              <a:t>1</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a:t>
            </a:r>
            <a:r>
              <a:rPr lang="en-US" b="0" dirty="0" err="1">
                <a:solidFill>
                  <a:srgbClr val="001080"/>
                </a:solidFill>
                <a:effectLst/>
                <a:latin typeface="Courier New" panose="02070309020205020404" pitchFamily="49" charset="0"/>
              </a:rPr>
              <a:t>self</a:t>
            </a:r>
            <a:r>
              <a:rPr lang="en-US" b="0" dirty="0" err="1">
                <a:solidFill>
                  <a:srgbClr val="000000"/>
                </a:solidFill>
                <a:effectLst/>
                <a:latin typeface="Courier New" panose="02070309020205020404" pitchFamily="49" charset="0"/>
              </a:rPr>
              <a:t>.shortcut</a:t>
            </a:r>
            <a:r>
              <a:rPr lang="en-US" b="0" dirty="0">
                <a:solidFill>
                  <a:srgbClr val="000000"/>
                </a:solidFill>
                <a:effectLst/>
                <a:latin typeface="Courier New" panose="02070309020205020404" pitchFamily="49" charset="0"/>
              </a:rPr>
              <a:t> = </a:t>
            </a:r>
            <a:r>
              <a:rPr lang="en-US" b="0" dirty="0" err="1">
                <a:solidFill>
                  <a:srgbClr val="000000"/>
                </a:solidFill>
                <a:effectLst/>
                <a:latin typeface="Courier New" panose="02070309020205020404" pitchFamily="49" charset="0"/>
              </a:rPr>
              <a:t>nn.Sequential</a:t>
            </a:r>
            <a:r>
              <a:rPr lang="en-US" b="0" dirty="0">
                <a:solidFill>
                  <a:srgbClr val="000000"/>
                </a:solidFill>
                <a:effectLst/>
                <a:latin typeface="Courier New" panose="02070309020205020404" pitchFamily="49" charset="0"/>
              </a:rPr>
              <a:t>()</a:t>
            </a:r>
          </a:p>
          <a:p>
            <a:pPr marL="0" indent="0">
              <a:buNone/>
            </a:pPr>
            <a:br>
              <a:rPr lang="en-US" b="0" dirty="0">
                <a:solidFill>
                  <a:srgbClr val="000000"/>
                </a:solidFill>
                <a:effectLst/>
                <a:latin typeface="Courier New" panose="02070309020205020404" pitchFamily="49" charset="0"/>
              </a:rPr>
            </a:br>
            <a:r>
              <a:rPr lang="en-US" b="0" dirty="0">
                <a:solidFill>
                  <a:srgbClr val="000000"/>
                </a:solidFill>
                <a:effectLst/>
                <a:latin typeface="Courier New" panose="02070309020205020404" pitchFamily="49" charset="0"/>
              </a:rPr>
              <a:t>        </a:t>
            </a:r>
            <a:r>
              <a:rPr lang="en-US" b="0" dirty="0">
                <a:solidFill>
                  <a:srgbClr val="001080"/>
                </a:solidFill>
                <a:effectLst/>
                <a:latin typeface="Courier New" panose="02070309020205020404" pitchFamily="49" charset="0"/>
              </a:rPr>
              <a:t>self</a:t>
            </a:r>
            <a:r>
              <a:rPr lang="en-US" b="0" dirty="0">
                <a:solidFill>
                  <a:srgbClr val="000000"/>
                </a:solidFill>
                <a:effectLst/>
                <a:latin typeface="Courier New" panose="02070309020205020404" pitchFamily="49" charset="0"/>
              </a:rPr>
              <a:t>.conv2 = nn.Conv2d(</a:t>
            </a:r>
            <a:r>
              <a:rPr lang="en-US" b="0" dirty="0" err="1">
                <a:solidFill>
                  <a:srgbClr val="000000"/>
                </a:solidFill>
                <a:effectLst/>
                <a:latin typeface="Courier New" panose="02070309020205020404" pitchFamily="49" charset="0"/>
              </a:rPr>
              <a:t>out_channels</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out_channels</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kernel_size</a:t>
            </a:r>
            <a:r>
              <a:rPr lang="en-US" b="0" dirty="0">
                <a:solidFill>
                  <a:srgbClr val="000000"/>
                </a:solidFill>
                <a:effectLst/>
                <a:latin typeface="Courier New" panose="02070309020205020404" pitchFamily="49" charset="0"/>
              </a:rPr>
              <a:t>=</a:t>
            </a:r>
            <a:r>
              <a:rPr lang="en-US" b="0" dirty="0">
                <a:solidFill>
                  <a:srgbClr val="098156"/>
                </a:solidFill>
                <a:effectLst/>
                <a:latin typeface="Courier New" panose="02070309020205020404" pitchFamily="49" charset="0"/>
              </a:rPr>
              <a:t>3</a:t>
            </a:r>
            <a:r>
              <a:rPr lang="en-US" b="0" dirty="0">
                <a:solidFill>
                  <a:srgbClr val="000000"/>
                </a:solidFill>
                <a:effectLst/>
                <a:latin typeface="Courier New" panose="02070309020205020404" pitchFamily="49" charset="0"/>
              </a:rPr>
              <a:t>, stride=</a:t>
            </a:r>
            <a:r>
              <a:rPr lang="en-US" b="0" dirty="0">
                <a:solidFill>
                  <a:srgbClr val="098156"/>
                </a:solidFill>
                <a:effectLst/>
                <a:latin typeface="Courier New" panose="02070309020205020404" pitchFamily="49" charset="0"/>
              </a:rPr>
              <a:t>1</a:t>
            </a:r>
            <a:r>
              <a:rPr lang="en-US" b="0" dirty="0">
                <a:solidFill>
                  <a:srgbClr val="000000"/>
                </a:solidFill>
                <a:effectLst/>
                <a:latin typeface="Courier New" panose="02070309020205020404" pitchFamily="49" charset="0"/>
              </a:rPr>
              <a:t>, padding=</a:t>
            </a:r>
            <a:r>
              <a:rPr lang="en-US" b="0" dirty="0">
                <a:solidFill>
                  <a:srgbClr val="098156"/>
                </a:solidFill>
                <a:effectLst/>
                <a:latin typeface="Courier New" panose="02070309020205020404" pitchFamily="49" charset="0"/>
              </a:rPr>
              <a:t>1</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a:t>
            </a:r>
            <a:r>
              <a:rPr lang="en-US" b="0" dirty="0">
                <a:solidFill>
                  <a:srgbClr val="001080"/>
                </a:solidFill>
                <a:effectLst/>
                <a:latin typeface="Courier New" panose="02070309020205020404" pitchFamily="49" charset="0"/>
              </a:rPr>
              <a:t>self</a:t>
            </a:r>
            <a:r>
              <a:rPr lang="en-US" b="0" dirty="0">
                <a:solidFill>
                  <a:srgbClr val="000000"/>
                </a:solidFill>
                <a:effectLst/>
                <a:latin typeface="Courier New" panose="02070309020205020404" pitchFamily="49" charset="0"/>
              </a:rPr>
              <a:t>.bn1 = nn.BatchNorm2d(</a:t>
            </a:r>
            <a:r>
              <a:rPr lang="en-US" b="0" dirty="0" err="1">
                <a:solidFill>
                  <a:srgbClr val="000000"/>
                </a:solidFill>
                <a:effectLst/>
                <a:latin typeface="Courier New" panose="02070309020205020404" pitchFamily="49" charset="0"/>
              </a:rPr>
              <a:t>out_channels</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a:t>
            </a:r>
            <a:r>
              <a:rPr lang="en-US" b="0" dirty="0">
                <a:solidFill>
                  <a:srgbClr val="001080"/>
                </a:solidFill>
                <a:effectLst/>
                <a:latin typeface="Courier New" panose="02070309020205020404" pitchFamily="49" charset="0"/>
              </a:rPr>
              <a:t>self</a:t>
            </a:r>
            <a:r>
              <a:rPr lang="en-US" b="0" dirty="0">
                <a:solidFill>
                  <a:srgbClr val="000000"/>
                </a:solidFill>
                <a:effectLst/>
                <a:latin typeface="Courier New" panose="02070309020205020404" pitchFamily="49" charset="0"/>
              </a:rPr>
              <a:t>.bn2 = nn.BatchNorm2d(</a:t>
            </a:r>
            <a:r>
              <a:rPr lang="en-US" b="0" dirty="0" err="1">
                <a:solidFill>
                  <a:srgbClr val="000000"/>
                </a:solidFill>
                <a:effectLst/>
                <a:latin typeface="Courier New" panose="02070309020205020404" pitchFamily="49" charset="0"/>
              </a:rPr>
              <a:t>out_channels</a:t>
            </a:r>
            <a:r>
              <a:rPr lang="en-US" b="0" dirty="0">
                <a:solidFill>
                  <a:srgbClr val="000000"/>
                </a:solidFill>
                <a:effectLst/>
                <a:latin typeface="Courier New" panose="02070309020205020404" pitchFamily="49" charset="0"/>
              </a:rPr>
              <a:t>)</a:t>
            </a:r>
          </a:p>
          <a:p>
            <a:pPr marL="0" indent="0">
              <a:buNone/>
            </a:pPr>
            <a:br>
              <a:rPr lang="en-US" b="0" dirty="0">
                <a:solidFill>
                  <a:srgbClr val="000000"/>
                </a:solidFill>
                <a:effectLst/>
                <a:latin typeface="Courier New" panose="02070309020205020404" pitchFamily="49" charset="0"/>
              </a:rPr>
            </a:br>
            <a:r>
              <a:rPr lang="en-US" b="0" dirty="0">
                <a:solidFill>
                  <a:srgbClr val="000000"/>
                </a:solidFill>
                <a:effectLst/>
                <a:latin typeface="Courier New" panose="02070309020205020404" pitchFamily="49" charset="0"/>
              </a:rPr>
              <a:t>    </a:t>
            </a:r>
            <a:r>
              <a:rPr lang="en-US" b="0" dirty="0">
                <a:solidFill>
                  <a:srgbClr val="0000FF"/>
                </a:solidFill>
                <a:effectLst/>
                <a:latin typeface="Courier New" panose="02070309020205020404" pitchFamily="49" charset="0"/>
              </a:rPr>
              <a:t>def</a:t>
            </a:r>
            <a:r>
              <a:rPr lang="en-US" b="0" dirty="0">
                <a:solidFill>
                  <a:srgbClr val="000000"/>
                </a:solidFill>
                <a:effectLst/>
                <a:latin typeface="Courier New" panose="02070309020205020404" pitchFamily="49" charset="0"/>
              </a:rPr>
              <a:t> </a:t>
            </a:r>
            <a:r>
              <a:rPr lang="en-US" b="0" dirty="0">
                <a:solidFill>
                  <a:srgbClr val="795E26"/>
                </a:solidFill>
                <a:effectLst/>
                <a:latin typeface="Courier New" panose="02070309020205020404" pitchFamily="49" charset="0"/>
              </a:rPr>
              <a:t>forward</a:t>
            </a:r>
            <a:r>
              <a:rPr lang="en-US" b="0" dirty="0">
                <a:solidFill>
                  <a:srgbClr val="000000"/>
                </a:solidFill>
                <a:effectLst/>
                <a:latin typeface="Courier New" panose="02070309020205020404" pitchFamily="49" charset="0"/>
              </a:rPr>
              <a:t>(</a:t>
            </a:r>
            <a:r>
              <a:rPr lang="en-US" b="0" dirty="0">
                <a:solidFill>
                  <a:srgbClr val="001080"/>
                </a:solidFill>
                <a:effectLst/>
                <a:latin typeface="Courier New" panose="02070309020205020404" pitchFamily="49" charset="0"/>
              </a:rPr>
              <a:t>self</a:t>
            </a:r>
            <a:r>
              <a:rPr lang="en-US" b="0" dirty="0">
                <a:solidFill>
                  <a:srgbClr val="000000"/>
                </a:solidFill>
                <a:effectLst/>
                <a:latin typeface="Courier New" panose="02070309020205020404" pitchFamily="49" charset="0"/>
              </a:rPr>
              <a:t>, </a:t>
            </a:r>
            <a:r>
              <a:rPr lang="en-US" b="0" dirty="0">
                <a:solidFill>
                  <a:srgbClr val="001080"/>
                </a:solidFill>
                <a:effectLst/>
                <a:latin typeface="Courier New" panose="02070309020205020404" pitchFamily="49" charset="0"/>
              </a:rPr>
              <a:t>input</a:t>
            </a:r>
            <a:r>
              <a:rPr lang="en-US" b="0" dirty="0">
                <a:solidFill>
                  <a:srgbClr val="000000"/>
                </a:solidFill>
                <a:effectLst/>
                <a:latin typeface="Courier New" panose="02070309020205020404" pitchFamily="49" charset="0"/>
              </a:rPr>
              <a:t>):</a:t>
            </a:r>
          </a:p>
          <a:p>
            <a:pPr marL="0" indent="0">
              <a:buNone/>
            </a:pPr>
            <a:r>
              <a:rPr lang="en-US" b="0" dirty="0">
                <a:solidFill>
                  <a:srgbClr val="000000"/>
                </a:solidFill>
                <a:effectLst/>
                <a:latin typeface="Courier New" panose="02070309020205020404" pitchFamily="49" charset="0"/>
              </a:rPr>
              <a:t>        shortcut = </a:t>
            </a:r>
            <a:r>
              <a:rPr lang="en-US" b="0" dirty="0" err="1">
                <a:solidFill>
                  <a:srgbClr val="001080"/>
                </a:solidFill>
                <a:effectLst/>
                <a:latin typeface="Courier New" panose="02070309020205020404" pitchFamily="49" charset="0"/>
              </a:rPr>
              <a:t>self</a:t>
            </a:r>
            <a:r>
              <a:rPr lang="en-US" b="0" dirty="0" err="1">
                <a:solidFill>
                  <a:srgbClr val="000000"/>
                </a:solidFill>
                <a:effectLst/>
                <a:latin typeface="Courier New" panose="02070309020205020404" pitchFamily="49" charset="0"/>
              </a:rPr>
              <a:t>.shortcut</a:t>
            </a:r>
            <a:r>
              <a:rPr lang="en-US" b="0" dirty="0">
                <a:solidFill>
                  <a:srgbClr val="000000"/>
                </a:solidFill>
                <a:effectLst/>
                <a:latin typeface="Courier New" panose="02070309020205020404" pitchFamily="49" charset="0"/>
              </a:rPr>
              <a:t>(input)</a:t>
            </a:r>
          </a:p>
          <a:p>
            <a:pPr marL="0" indent="0">
              <a:buNone/>
            </a:pPr>
            <a:r>
              <a:rPr lang="en-US" b="0" dirty="0">
                <a:solidFill>
                  <a:srgbClr val="000000"/>
                </a:solidFill>
                <a:effectLst/>
                <a:latin typeface="Courier New" panose="02070309020205020404" pitchFamily="49" charset="0"/>
              </a:rPr>
              <a:t>        input = </a:t>
            </a:r>
            <a:r>
              <a:rPr lang="en-US" b="0" dirty="0" err="1">
                <a:solidFill>
                  <a:srgbClr val="000000"/>
                </a:solidFill>
                <a:effectLst/>
                <a:latin typeface="Courier New" panose="02070309020205020404" pitchFamily="49" charset="0"/>
              </a:rPr>
              <a:t>nn.ReLU</a:t>
            </a:r>
            <a:r>
              <a:rPr lang="en-US" b="0" dirty="0">
                <a:solidFill>
                  <a:srgbClr val="000000"/>
                </a:solidFill>
                <a:effectLst/>
                <a:latin typeface="Courier New" panose="02070309020205020404" pitchFamily="49" charset="0"/>
              </a:rPr>
              <a:t>()(</a:t>
            </a:r>
            <a:r>
              <a:rPr lang="en-US" b="0" dirty="0">
                <a:solidFill>
                  <a:srgbClr val="001080"/>
                </a:solidFill>
                <a:effectLst/>
                <a:latin typeface="Courier New" panose="02070309020205020404" pitchFamily="49" charset="0"/>
              </a:rPr>
              <a:t>self</a:t>
            </a:r>
            <a:r>
              <a:rPr lang="en-US" b="0" dirty="0">
                <a:solidFill>
                  <a:srgbClr val="000000"/>
                </a:solidFill>
                <a:effectLst/>
                <a:latin typeface="Courier New" panose="02070309020205020404" pitchFamily="49" charset="0"/>
              </a:rPr>
              <a:t>.bn1(</a:t>
            </a:r>
            <a:r>
              <a:rPr lang="en-US" b="0" dirty="0">
                <a:solidFill>
                  <a:srgbClr val="001080"/>
                </a:solidFill>
                <a:effectLst/>
                <a:latin typeface="Courier New" panose="02070309020205020404" pitchFamily="49" charset="0"/>
              </a:rPr>
              <a:t>self</a:t>
            </a:r>
            <a:r>
              <a:rPr lang="en-US" b="0" dirty="0">
                <a:solidFill>
                  <a:srgbClr val="000000"/>
                </a:solidFill>
                <a:effectLst/>
                <a:latin typeface="Courier New" panose="02070309020205020404" pitchFamily="49" charset="0"/>
              </a:rPr>
              <a:t>.conv1(input)))</a:t>
            </a:r>
          </a:p>
          <a:p>
            <a:pPr marL="0" indent="0">
              <a:buNone/>
            </a:pPr>
            <a:r>
              <a:rPr lang="en-US" b="0" dirty="0">
                <a:solidFill>
                  <a:srgbClr val="000000"/>
                </a:solidFill>
                <a:effectLst/>
                <a:latin typeface="Courier New" panose="02070309020205020404" pitchFamily="49" charset="0"/>
              </a:rPr>
              <a:t>        input = </a:t>
            </a:r>
            <a:r>
              <a:rPr lang="en-US" b="0" dirty="0" err="1">
                <a:solidFill>
                  <a:srgbClr val="000000"/>
                </a:solidFill>
                <a:effectLst/>
                <a:latin typeface="Courier New" panose="02070309020205020404" pitchFamily="49" charset="0"/>
              </a:rPr>
              <a:t>nn.ReLU</a:t>
            </a:r>
            <a:r>
              <a:rPr lang="en-US" b="0" dirty="0">
                <a:solidFill>
                  <a:srgbClr val="000000"/>
                </a:solidFill>
                <a:effectLst/>
                <a:latin typeface="Courier New" panose="02070309020205020404" pitchFamily="49" charset="0"/>
              </a:rPr>
              <a:t>()(</a:t>
            </a:r>
            <a:r>
              <a:rPr lang="en-US" b="0" dirty="0">
                <a:solidFill>
                  <a:srgbClr val="001080"/>
                </a:solidFill>
                <a:effectLst/>
                <a:latin typeface="Courier New" panose="02070309020205020404" pitchFamily="49" charset="0"/>
              </a:rPr>
              <a:t>self</a:t>
            </a:r>
            <a:r>
              <a:rPr lang="en-US" b="0" dirty="0">
                <a:solidFill>
                  <a:srgbClr val="000000"/>
                </a:solidFill>
                <a:effectLst/>
                <a:latin typeface="Courier New" panose="02070309020205020404" pitchFamily="49" charset="0"/>
              </a:rPr>
              <a:t>.bn2(</a:t>
            </a:r>
            <a:r>
              <a:rPr lang="en-US" b="0" dirty="0">
                <a:solidFill>
                  <a:srgbClr val="001080"/>
                </a:solidFill>
                <a:effectLst/>
                <a:latin typeface="Courier New" panose="02070309020205020404" pitchFamily="49" charset="0"/>
              </a:rPr>
              <a:t>self</a:t>
            </a:r>
            <a:r>
              <a:rPr lang="en-US" b="0" dirty="0">
                <a:solidFill>
                  <a:srgbClr val="000000"/>
                </a:solidFill>
                <a:effectLst/>
                <a:latin typeface="Courier New" panose="02070309020205020404" pitchFamily="49" charset="0"/>
              </a:rPr>
              <a:t>.conv2(input)))</a:t>
            </a:r>
          </a:p>
          <a:p>
            <a:pPr marL="0" indent="0">
              <a:buNone/>
            </a:pPr>
            <a:r>
              <a:rPr lang="en-US" b="0" dirty="0">
                <a:solidFill>
                  <a:srgbClr val="000000"/>
                </a:solidFill>
                <a:effectLst/>
                <a:latin typeface="Courier New" panose="02070309020205020404" pitchFamily="49" charset="0"/>
              </a:rPr>
              <a:t>        input = input + shortcut</a:t>
            </a:r>
          </a:p>
          <a:p>
            <a:pPr marL="0" indent="0">
              <a:buNone/>
            </a:pPr>
            <a:r>
              <a:rPr lang="en-US" b="0" dirty="0">
                <a:solidFill>
                  <a:srgbClr val="000000"/>
                </a:solidFill>
                <a:effectLst/>
                <a:latin typeface="Courier New" panose="02070309020205020404" pitchFamily="49" charset="0"/>
              </a:rPr>
              <a:t>        </a:t>
            </a:r>
            <a:r>
              <a:rPr lang="en-US" b="0" dirty="0">
                <a:solidFill>
                  <a:srgbClr val="AF00DB"/>
                </a:solidFill>
                <a:effectLst/>
                <a:latin typeface="Courier New" panose="02070309020205020404" pitchFamily="49" charset="0"/>
              </a:rPr>
              <a:t>return</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nn.ReLU</a:t>
            </a:r>
            <a:r>
              <a:rPr lang="en-US" b="0" dirty="0">
                <a:solidFill>
                  <a:srgbClr val="000000"/>
                </a:solidFill>
                <a:effectLst/>
                <a:latin typeface="Courier New" panose="02070309020205020404" pitchFamily="49" charset="0"/>
              </a:rPr>
              <a:t>()(input)</a:t>
            </a:r>
          </a:p>
          <a:p>
            <a:pPr marL="0" indent="0">
              <a:buNone/>
            </a:pPr>
            <a:endParaRPr lang="en-US" dirty="0"/>
          </a:p>
        </p:txBody>
      </p:sp>
      <p:sp>
        <p:nvSpPr>
          <p:cNvPr id="4" name="TextBox 3">
            <a:extLst>
              <a:ext uri="{FF2B5EF4-FFF2-40B4-BE49-F238E27FC236}">
                <a16:creationId xmlns:a16="http://schemas.microsoft.com/office/drawing/2014/main" id="{478CEF3C-E664-BFC1-4A65-90B85C7B3FCD}"/>
              </a:ext>
            </a:extLst>
          </p:cNvPr>
          <p:cNvSpPr txBox="1"/>
          <p:nvPr/>
        </p:nvSpPr>
        <p:spPr>
          <a:xfrm>
            <a:off x="6508594" y="5538050"/>
            <a:ext cx="3247427" cy="369332"/>
          </a:xfrm>
          <a:prstGeom prst="rect">
            <a:avLst/>
          </a:prstGeom>
          <a:noFill/>
        </p:spPr>
        <p:txBody>
          <a:bodyPr wrap="none" rtlCol="0">
            <a:spAutoFit/>
          </a:bodyPr>
          <a:lstStyle/>
          <a:p>
            <a:r>
              <a:rPr lang="en-US" dirty="0"/>
              <a:t>This ‘+’ is the skip connection!</a:t>
            </a:r>
          </a:p>
        </p:txBody>
      </p:sp>
      <p:cxnSp>
        <p:nvCxnSpPr>
          <p:cNvPr id="6" name="Straight Arrow Connector 5">
            <a:extLst>
              <a:ext uri="{FF2B5EF4-FFF2-40B4-BE49-F238E27FC236}">
                <a16:creationId xmlns:a16="http://schemas.microsoft.com/office/drawing/2014/main" id="{6273D59E-B13D-1E23-DCF0-B4F996308880}"/>
              </a:ext>
            </a:extLst>
          </p:cNvPr>
          <p:cNvCxnSpPr/>
          <p:nvPr/>
        </p:nvCxnSpPr>
        <p:spPr>
          <a:xfrm flipH="1" flipV="1">
            <a:off x="3780827" y="5487893"/>
            <a:ext cx="27432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3B5C86A-4F89-4B10-14F8-795BA10041D8}"/>
              </a:ext>
            </a:extLst>
          </p:cNvPr>
          <p:cNvCxnSpPr/>
          <p:nvPr/>
        </p:nvCxnSpPr>
        <p:spPr>
          <a:xfrm flipH="1" flipV="1">
            <a:off x="6435288" y="2743200"/>
            <a:ext cx="27432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D6C770E-DAE8-09FE-E74D-E7D46BF8AD7A}"/>
              </a:ext>
            </a:extLst>
          </p:cNvPr>
          <p:cNvSpPr txBox="1"/>
          <p:nvPr/>
        </p:nvSpPr>
        <p:spPr>
          <a:xfrm>
            <a:off x="6399522" y="2882936"/>
            <a:ext cx="5557932" cy="369332"/>
          </a:xfrm>
          <a:prstGeom prst="rect">
            <a:avLst/>
          </a:prstGeom>
          <a:noFill/>
        </p:spPr>
        <p:txBody>
          <a:bodyPr wrap="none" rtlCol="0">
            <a:spAutoFit/>
          </a:bodyPr>
          <a:lstStyle/>
          <a:p>
            <a:r>
              <a:rPr lang="en-US" dirty="0"/>
              <a:t>If </a:t>
            </a:r>
            <a:r>
              <a:rPr lang="en-US" dirty="0" err="1"/>
              <a:t>downsampling</a:t>
            </a:r>
            <a:r>
              <a:rPr lang="en-US" dirty="0"/>
              <a:t>, do it here too so dimensions match</a:t>
            </a:r>
          </a:p>
        </p:txBody>
      </p:sp>
      <p:sp>
        <p:nvSpPr>
          <p:cNvPr id="9" name="TextBox 8">
            <a:extLst>
              <a:ext uri="{FF2B5EF4-FFF2-40B4-BE49-F238E27FC236}">
                <a16:creationId xmlns:a16="http://schemas.microsoft.com/office/drawing/2014/main" id="{CC0F5768-193C-EA75-D805-1A6D574CD57C}"/>
              </a:ext>
            </a:extLst>
          </p:cNvPr>
          <p:cNvSpPr txBox="1"/>
          <p:nvPr/>
        </p:nvSpPr>
        <p:spPr>
          <a:xfrm>
            <a:off x="7206654" y="308885"/>
            <a:ext cx="4769254" cy="954107"/>
          </a:xfrm>
          <a:prstGeom prst="rect">
            <a:avLst/>
          </a:prstGeom>
          <a:noFill/>
        </p:spPr>
        <p:txBody>
          <a:bodyPr wrap="none" rtlCol="0">
            <a:spAutoFit/>
          </a:bodyPr>
          <a:lstStyle/>
          <a:p>
            <a:r>
              <a:rPr lang="en-US" sz="1400" dirty="0"/>
              <a:t>“channels” = # feature maps</a:t>
            </a:r>
          </a:p>
          <a:p>
            <a:r>
              <a:rPr lang="en-US" sz="1400" dirty="0" err="1"/>
              <a:t>kernel_size</a:t>
            </a:r>
            <a:r>
              <a:rPr lang="en-US" sz="1400" dirty="0"/>
              <a:t> = filter size, e.g. 3x3</a:t>
            </a:r>
          </a:p>
          <a:p>
            <a:r>
              <a:rPr lang="en-US" sz="1400" dirty="0"/>
              <a:t>stride = # pixels to skip when evaluating convolution</a:t>
            </a:r>
          </a:p>
          <a:p>
            <a:r>
              <a:rPr lang="en-US" sz="1400" dirty="0"/>
              <a:t>padding: to calculate filter values near edge of image/map</a:t>
            </a:r>
          </a:p>
        </p:txBody>
      </p:sp>
    </p:spTree>
    <p:extLst>
      <p:ext uri="{BB962C8B-B14F-4D97-AF65-F5344CB8AC3E}">
        <p14:creationId xmlns:p14="http://schemas.microsoft.com/office/powerpoint/2010/main" val="611049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D4000-4B5A-5737-C36D-B5C1DF8C46AC}"/>
              </a:ext>
            </a:extLst>
          </p:cNvPr>
          <p:cNvSpPr>
            <a:spLocks noGrp="1"/>
          </p:cNvSpPr>
          <p:nvPr>
            <p:ph type="title"/>
          </p:nvPr>
        </p:nvSpPr>
        <p:spPr/>
        <p:txBody>
          <a:bodyPr/>
          <a:lstStyle/>
          <a:p>
            <a:r>
              <a:rPr lang="en-US" dirty="0"/>
              <a:t>Example code: ResNet-18 architecture for ImageNet</a:t>
            </a:r>
          </a:p>
        </p:txBody>
      </p:sp>
      <p:sp>
        <p:nvSpPr>
          <p:cNvPr id="3" name="Content Placeholder 2">
            <a:extLst>
              <a:ext uri="{FF2B5EF4-FFF2-40B4-BE49-F238E27FC236}">
                <a16:creationId xmlns:a16="http://schemas.microsoft.com/office/drawing/2014/main" id="{E70A4AD0-29AC-55A1-AE9D-117781154FFB}"/>
              </a:ext>
            </a:extLst>
          </p:cNvPr>
          <p:cNvSpPr>
            <a:spLocks noGrp="1"/>
          </p:cNvSpPr>
          <p:nvPr>
            <p:ph idx="1"/>
          </p:nvPr>
        </p:nvSpPr>
        <p:spPr>
          <a:xfrm>
            <a:off x="286513" y="914400"/>
            <a:ext cx="5791200" cy="5791200"/>
          </a:xfrm>
        </p:spPr>
        <p:txBody>
          <a:bodyPr>
            <a:noAutofit/>
          </a:bodyPr>
          <a:lstStyle/>
          <a:p>
            <a:pPr marL="0" indent="0">
              <a:buNone/>
            </a:pPr>
            <a:r>
              <a:rPr lang="en-US" sz="1100" dirty="0"/>
              <a:t> </a:t>
            </a:r>
            <a:r>
              <a:rPr lang="en-US" sz="1100" b="0" dirty="0">
                <a:solidFill>
                  <a:srgbClr val="0000FF"/>
                </a:solidFill>
                <a:effectLst/>
                <a:latin typeface="Courier New" panose="02070309020205020404" pitchFamily="49" charset="0"/>
              </a:rPr>
              <a:t>class</a:t>
            </a:r>
            <a:r>
              <a:rPr lang="en-US" sz="1100" b="0" dirty="0">
                <a:solidFill>
                  <a:srgbClr val="000000"/>
                </a:solidFill>
                <a:effectLst/>
                <a:latin typeface="Courier New" panose="02070309020205020404" pitchFamily="49" charset="0"/>
              </a:rPr>
              <a:t> </a:t>
            </a:r>
            <a:r>
              <a:rPr lang="en-US" sz="1100" b="0" dirty="0">
                <a:solidFill>
                  <a:srgbClr val="257693"/>
                </a:solidFill>
                <a:effectLst/>
                <a:latin typeface="Courier New" panose="02070309020205020404" pitchFamily="49" charset="0"/>
              </a:rPr>
              <a:t>Network</a:t>
            </a:r>
            <a:r>
              <a:rPr lang="en-US" sz="1100" b="0" dirty="0">
                <a:solidFill>
                  <a:srgbClr val="000000"/>
                </a:solidFill>
                <a:effectLst/>
                <a:latin typeface="Courier New" panose="02070309020205020404" pitchFamily="49" charset="0"/>
              </a:rPr>
              <a:t>(</a:t>
            </a:r>
            <a:r>
              <a:rPr lang="en-US" sz="1100" b="0" dirty="0" err="1">
                <a:solidFill>
                  <a:srgbClr val="257693"/>
                </a:solidFill>
                <a:effectLst/>
                <a:latin typeface="Courier New" panose="02070309020205020404" pitchFamily="49" charset="0"/>
              </a:rPr>
              <a:t>nn</a:t>
            </a:r>
            <a:r>
              <a:rPr lang="en-US" sz="1100" b="0" dirty="0" err="1">
                <a:solidFill>
                  <a:srgbClr val="000000"/>
                </a:solidFill>
                <a:effectLst/>
                <a:latin typeface="Courier New" panose="02070309020205020404" pitchFamily="49" charset="0"/>
              </a:rPr>
              <a:t>.</a:t>
            </a:r>
            <a:r>
              <a:rPr lang="en-US" sz="1100" b="0" dirty="0" err="1">
                <a:solidFill>
                  <a:srgbClr val="257693"/>
                </a:solidFill>
                <a:effectLst/>
                <a:latin typeface="Courier New" panose="02070309020205020404" pitchFamily="49" charset="0"/>
              </a:rPr>
              <a:t>Module</a:t>
            </a:r>
            <a:r>
              <a:rPr lang="en-US" sz="1100" b="0" dirty="0">
                <a:solidFill>
                  <a:srgbClr val="000000"/>
                </a:solidFill>
                <a:effectLst/>
                <a:latin typeface="Courier New" panose="02070309020205020404" pitchFamily="49" charset="0"/>
              </a:rPr>
              <a:t>): </a:t>
            </a:r>
          </a:p>
          <a:p>
            <a:pPr marL="0" indent="0">
              <a:buNone/>
            </a:pPr>
            <a:r>
              <a:rPr lang="en-US" sz="1100" b="0" dirty="0">
                <a:solidFill>
                  <a:srgbClr val="000000"/>
                </a:solidFill>
                <a:effectLst/>
                <a:latin typeface="Courier New" panose="02070309020205020404" pitchFamily="49" charset="0"/>
              </a:rPr>
              <a:t>    </a:t>
            </a:r>
            <a:r>
              <a:rPr lang="en-US" sz="1100" b="0" dirty="0">
                <a:solidFill>
                  <a:srgbClr val="0000FF"/>
                </a:solidFill>
                <a:effectLst/>
                <a:latin typeface="Courier New" panose="02070309020205020404" pitchFamily="49" charset="0"/>
              </a:rPr>
              <a:t>def</a:t>
            </a:r>
            <a:r>
              <a:rPr lang="en-US" sz="1100" b="0" dirty="0">
                <a:solidFill>
                  <a:srgbClr val="000000"/>
                </a:solidFill>
                <a:effectLst/>
                <a:latin typeface="Courier New" panose="02070309020205020404" pitchFamily="49" charset="0"/>
              </a:rPr>
              <a:t> </a:t>
            </a:r>
            <a:r>
              <a:rPr lang="en-US" sz="1100" b="0" dirty="0">
                <a:solidFill>
                  <a:srgbClr val="795E26"/>
                </a:solidFill>
                <a:effectLst/>
                <a:latin typeface="Courier New" panose="02070309020205020404" pitchFamily="49" charset="0"/>
              </a:rPr>
              <a:t>__</a:t>
            </a:r>
            <a:r>
              <a:rPr lang="en-US" sz="1100" b="0" dirty="0" err="1">
                <a:solidFill>
                  <a:srgbClr val="795E26"/>
                </a:solidFill>
                <a:effectLst/>
                <a:latin typeface="Courier New" panose="02070309020205020404" pitchFamily="49" charset="0"/>
              </a:rPr>
              <a:t>init</a:t>
            </a:r>
            <a:r>
              <a:rPr lang="en-US" sz="1100" b="0" dirty="0">
                <a:solidFill>
                  <a:srgbClr val="795E26"/>
                </a:solidFill>
                <a:effectLst/>
                <a:latin typeface="Courier New" panose="02070309020205020404" pitchFamily="49" charset="0"/>
              </a:rPr>
              <a:t>__</a:t>
            </a:r>
            <a:r>
              <a:rPr lang="en-US" sz="1100" b="0" dirty="0">
                <a:solidFill>
                  <a:srgbClr val="000000"/>
                </a:solidFill>
                <a:effectLst/>
                <a:latin typeface="Courier New" panose="02070309020205020404" pitchFamily="49" charset="0"/>
              </a:rPr>
              <a:t>(</a:t>
            </a:r>
            <a:r>
              <a:rPr lang="en-US" sz="1100" b="0" dirty="0">
                <a:solidFill>
                  <a:srgbClr val="001080"/>
                </a:solidFill>
                <a:effectLst/>
                <a:latin typeface="Courier New" panose="02070309020205020404" pitchFamily="49" charset="0"/>
              </a:rPr>
              <a:t>self</a:t>
            </a:r>
            <a:r>
              <a:rPr lang="en-US" sz="1100" b="0" dirty="0">
                <a:solidFill>
                  <a:srgbClr val="000000"/>
                </a:solidFill>
                <a:effectLst/>
                <a:latin typeface="Courier New" panose="02070309020205020404" pitchFamily="49" charset="0"/>
              </a:rPr>
              <a:t>, </a:t>
            </a:r>
            <a:r>
              <a:rPr lang="en-US" sz="1100" b="0" dirty="0" err="1">
                <a:solidFill>
                  <a:srgbClr val="001080"/>
                </a:solidFill>
                <a:effectLst/>
                <a:latin typeface="Courier New" panose="02070309020205020404" pitchFamily="49" charset="0"/>
              </a:rPr>
              <a:t>num_classes</a:t>
            </a:r>
            <a:r>
              <a:rPr lang="en-US" sz="1100" b="0" dirty="0">
                <a:solidFill>
                  <a:srgbClr val="000000"/>
                </a:solidFill>
                <a:effectLst/>
                <a:latin typeface="Courier New" panose="02070309020205020404" pitchFamily="49" charset="0"/>
              </a:rPr>
              <a:t>=</a:t>
            </a:r>
            <a:r>
              <a:rPr lang="en-US" sz="1100" b="0" dirty="0">
                <a:solidFill>
                  <a:srgbClr val="098156"/>
                </a:solidFill>
                <a:effectLst/>
                <a:latin typeface="Courier New" panose="02070309020205020404" pitchFamily="49" charset="0"/>
              </a:rPr>
              <a:t>1000</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super().</a:t>
            </a:r>
            <a:r>
              <a:rPr lang="en-US" sz="1100" b="0" dirty="0">
                <a:solidFill>
                  <a:srgbClr val="795E26"/>
                </a:solidFill>
                <a:effectLst/>
                <a:latin typeface="Courier New" panose="02070309020205020404" pitchFamily="49" charset="0"/>
              </a:rPr>
              <a:t>__</a:t>
            </a:r>
            <a:r>
              <a:rPr lang="en-US" sz="1100" b="0" dirty="0" err="1">
                <a:solidFill>
                  <a:srgbClr val="795E26"/>
                </a:solidFill>
                <a:effectLst/>
                <a:latin typeface="Courier New" panose="02070309020205020404" pitchFamily="49" charset="0"/>
              </a:rPr>
              <a:t>init</a:t>
            </a:r>
            <a:r>
              <a:rPr lang="en-US" sz="1100" b="0" dirty="0">
                <a:solidFill>
                  <a:srgbClr val="795E26"/>
                </a:solidFill>
                <a:effectLst/>
                <a:latin typeface="Courier New" panose="02070309020205020404" pitchFamily="49" charset="0"/>
              </a:rPr>
              <a:t>__</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resblock</a:t>
            </a:r>
            <a:r>
              <a:rPr lang="en-US" sz="1100" b="0" dirty="0">
                <a:solidFill>
                  <a:srgbClr val="000000"/>
                </a:solidFill>
                <a:effectLst/>
                <a:latin typeface="Courier New" panose="02070309020205020404" pitchFamily="49" charset="0"/>
              </a:rPr>
              <a:t> = </a:t>
            </a:r>
            <a:r>
              <a:rPr lang="en-US" sz="1100" b="0" dirty="0" err="1">
                <a:solidFill>
                  <a:srgbClr val="000000"/>
                </a:solidFill>
                <a:effectLst/>
                <a:latin typeface="Courier New" panose="02070309020205020404" pitchFamily="49" charset="0"/>
              </a:rPr>
              <a:t>ResBlock</a:t>
            </a:r>
            <a:endParaRPr lang="en-US" sz="1100" b="0" dirty="0">
              <a:solidFill>
                <a:srgbClr val="000000"/>
              </a:solidFill>
              <a:effectLst/>
              <a:latin typeface="Courier New" panose="02070309020205020404" pitchFamily="49" charset="0"/>
            </a:endParaRPr>
          </a:p>
          <a:p>
            <a:pPr marL="0" indent="0">
              <a:buNone/>
            </a:pPr>
            <a:r>
              <a:rPr lang="en-US" sz="1100" b="0" dirty="0">
                <a:solidFill>
                  <a:srgbClr val="000000"/>
                </a:solidFill>
                <a:effectLst/>
                <a:latin typeface="Courier New" panose="02070309020205020404" pitchFamily="49" charset="0"/>
              </a:rPr>
              <a:t>        </a:t>
            </a:r>
            <a:r>
              <a:rPr lang="en-US" sz="1100" b="0" dirty="0">
                <a:solidFill>
                  <a:srgbClr val="001080"/>
                </a:solidFill>
                <a:effectLst/>
                <a:latin typeface="Courier New" panose="02070309020205020404" pitchFamily="49" charset="0"/>
              </a:rPr>
              <a:t>self</a:t>
            </a:r>
            <a:r>
              <a:rPr lang="en-US" sz="1100" b="0" dirty="0">
                <a:solidFill>
                  <a:srgbClr val="000000"/>
                </a:solidFill>
                <a:effectLst/>
                <a:latin typeface="Courier New" panose="02070309020205020404" pitchFamily="49" charset="0"/>
              </a:rPr>
              <a:t>.layer0 = </a:t>
            </a:r>
            <a:r>
              <a:rPr lang="en-US" sz="1100" b="0" dirty="0" err="1">
                <a:solidFill>
                  <a:srgbClr val="000000"/>
                </a:solidFill>
                <a:effectLst/>
                <a:latin typeface="Courier New" panose="02070309020205020404" pitchFamily="49" charset="0"/>
              </a:rPr>
              <a:t>nn.Sequential</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nn.Conv2d(</a:t>
            </a:r>
            <a:r>
              <a:rPr lang="en-US" sz="1100" b="0" dirty="0">
                <a:solidFill>
                  <a:srgbClr val="098156"/>
                </a:solidFill>
                <a:effectLst/>
                <a:latin typeface="Courier New" panose="02070309020205020404" pitchFamily="49" charset="0"/>
              </a:rPr>
              <a:t>3</a:t>
            </a:r>
            <a:r>
              <a:rPr lang="en-US" sz="1100" b="0" dirty="0">
                <a:solidFill>
                  <a:srgbClr val="000000"/>
                </a:solidFill>
                <a:effectLst/>
                <a:latin typeface="Courier New" panose="02070309020205020404" pitchFamily="49" charset="0"/>
              </a:rPr>
              <a:t>, </a:t>
            </a:r>
            <a:r>
              <a:rPr lang="en-US" sz="1100" b="0" dirty="0">
                <a:solidFill>
                  <a:srgbClr val="098156"/>
                </a:solidFill>
                <a:effectLst/>
                <a:latin typeface="Courier New" panose="02070309020205020404" pitchFamily="49" charset="0"/>
              </a:rPr>
              <a:t>64</a:t>
            </a: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kernel_size</a:t>
            </a:r>
            <a:r>
              <a:rPr lang="en-US" sz="1100" b="0" dirty="0">
                <a:solidFill>
                  <a:srgbClr val="000000"/>
                </a:solidFill>
                <a:effectLst/>
                <a:latin typeface="Courier New" panose="02070309020205020404" pitchFamily="49" charset="0"/>
              </a:rPr>
              <a:t>=</a:t>
            </a:r>
            <a:r>
              <a:rPr lang="en-US" sz="1100" b="0" dirty="0">
                <a:solidFill>
                  <a:srgbClr val="098156"/>
                </a:solidFill>
                <a:effectLst/>
                <a:latin typeface="Courier New" panose="02070309020205020404" pitchFamily="49" charset="0"/>
              </a:rPr>
              <a:t>7</a:t>
            </a:r>
            <a:r>
              <a:rPr lang="en-US" sz="1100" b="0" dirty="0">
                <a:solidFill>
                  <a:srgbClr val="000000"/>
                </a:solidFill>
                <a:effectLst/>
                <a:latin typeface="Courier New" panose="02070309020205020404" pitchFamily="49" charset="0"/>
              </a:rPr>
              <a:t>, stride=</a:t>
            </a:r>
            <a:r>
              <a:rPr lang="en-US" sz="1100" b="0" dirty="0">
                <a:solidFill>
                  <a:srgbClr val="098156"/>
                </a:solidFill>
                <a:effectLst/>
                <a:latin typeface="Courier New" panose="02070309020205020404" pitchFamily="49" charset="0"/>
              </a:rPr>
              <a:t>2</a:t>
            </a:r>
            <a:r>
              <a:rPr lang="en-US" sz="1100" b="0" dirty="0">
                <a:solidFill>
                  <a:srgbClr val="000000"/>
                </a:solidFill>
                <a:effectLst/>
                <a:latin typeface="Courier New" panose="02070309020205020404" pitchFamily="49" charset="0"/>
              </a:rPr>
              <a:t>, padding=</a:t>
            </a:r>
            <a:r>
              <a:rPr lang="en-US" sz="1100" b="0" dirty="0">
                <a:solidFill>
                  <a:srgbClr val="098156"/>
                </a:solidFill>
                <a:effectLst/>
                <a:latin typeface="Courier New" panose="02070309020205020404" pitchFamily="49" charset="0"/>
              </a:rPr>
              <a:t>3</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nn.MaxPool2d(</a:t>
            </a:r>
            <a:r>
              <a:rPr lang="en-US" sz="1100" b="0" dirty="0" err="1">
                <a:solidFill>
                  <a:srgbClr val="000000"/>
                </a:solidFill>
                <a:effectLst/>
                <a:latin typeface="Courier New" panose="02070309020205020404" pitchFamily="49" charset="0"/>
              </a:rPr>
              <a:t>kernel_size</a:t>
            </a:r>
            <a:r>
              <a:rPr lang="en-US" sz="1100" b="0" dirty="0">
                <a:solidFill>
                  <a:srgbClr val="000000"/>
                </a:solidFill>
                <a:effectLst/>
                <a:latin typeface="Courier New" panose="02070309020205020404" pitchFamily="49" charset="0"/>
              </a:rPr>
              <a:t>=</a:t>
            </a:r>
            <a:r>
              <a:rPr lang="en-US" sz="1100" b="0" dirty="0">
                <a:solidFill>
                  <a:srgbClr val="098156"/>
                </a:solidFill>
                <a:effectLst/>
                <a:latin typeface="Courier New" panose="02070309020205020404" pitchFamily="49" charset="0"/>
              </a:rPr>
              <a:t>3</a:t>
            </a:r>
            <a:r>
              <a:rPr lang="en-US" sz="1100" b="0" dirty="0">
                <a:solidFill>
                  <a:srgbClr val="000000"/>
                </a:solidFill>
                <a:effectLst/>
                <a:latin typeface="Courier New" panose="02070309020205020404" pitchFamily="49" charset="0"/>
              </a:rPr>
              <a:t>, stride=</a:t>
            </a:r>
            <a:r>
              <a:rPr lang="en-US" sz="1100" b="0" dirty="0">
                <a:solidFill>
                  <a:srgbClr val="098156"/>
                </a:solidFill>
                <a:effectLst/>
                <a:latin typeface="Courier New" panose="02070309020205020404" pitchFamily="49" charset="0"/>
              </a:rPr>
              <a:t>2</a:t>
            </a:r>
            <a:r>
              <a:rPr lang="en-US" sz="1100" b="0" dirty="0">
                <a:solidFill>
                  <a:srgbClr val="000000"/>
                </a:solidFill>
                <a:effectLst/>
                <a:latin typeface="Courier New" panose="02070309020205020404" pitchFamily="49" charset="0"/>
              </a:rPr>
              <a:t>, padding=</a:t>
            </a:r>
            <a:r>
              <a:rPr lang="en-US" sz="1100" b="0" dirty="0">
                <a:solidFill>
                  <a:srgbClr val="098156"/>
                </a:solidFill>
                <a:effectLst/>
                <a:latin typeface="Courier New" panose="02070309020205020404" pitchFamily="49" charset="0"/>
              </a:rPr>
              <a:t>1</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nn.BatchNorm2d(</a:t>
            </a:r>
            <a:r>
              <a:rPr lang="en-US" sz="1100" b="0" dirty="0">
                <a:solidFill>
                  <a:srgbClr val="098156"/>
                </a:solidFill>
                <a:effectLst/>
                <a:latin typeface="Courier New" panose="02070309020205020404" pitchFamily="49" charset="0"/>
              </a:rPr>
              <a:t>64</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nn.ReLU</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br>
              <a:rPr lang="en-US" sz="1100" b="0" dirty="0">
                <a:solidFill>
                  <a:srgbClr val="000000"/>
                </a:solidFill>
                <a:effectLst/>
                <a:latin typeface="Courier New" panose="02070309020205020404" pitchFamily="49" charset="0"/>
              </a:rPr>
            </a:br>
            <a:r>
              <a:rPr lang="en-US" sz="1100" b="0" dirty="0">
                <a:solidFill>
                  <a:srgbClr val="000000"/>
                </a:solidFill>
                <a:effectLst/>
                <a:latin typeface="Courier New" panose="02070309020205020404" pitchFamily="49" charset="0"/>
              </a:rPr>
              <a:t>        </a:t>
            </a:r>
            <a:r>
              <a:rPr lang="en-US" sz="1100" b="0" dirty="0">
                <a:solidFill>
                  <a:srgbClr val="001080"/>
                </a:solidFill>
                <a:effectLst/>
                <a:latin typeface="Courier New" panose="02070309020205020404" pitchFamily="49" charset="0"/>
              </a:rPr>
              <a:t>self</a:t>
            </a:r>
            <a:r>
              <a:rPr lang="en-US" sz="1100" b="0" dirty="0">
                <a:solidFill>
                  <a:srgbClr val="000000"/>
                </a:solidFill>
                <a:effectLst/>
                <a:latin typeface="Courier New" panose="02070309020205020404" pitchFamily="49" charset="0"/>
              </a:rPr>
              <a:t>.layer1 = </a:t>
            </a:r>
            <a:r>
              <a:rPr lang="en-US" sz="1100" b="0" dirty="0" err="1">
                <a:solidFill>
                  <a:srgbClr val="000000"/>
                </a:solidFill>
                <a:effectLst/>
                <a:latin typeface="Courier New" panose="02070309020205020404" pitchFamily="49" charset="0"/>
              </a:rPr>
              <a:t>nn.Sequential</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resblock</a:t>
            </a:r>
            <a:r>
              <a:rPr lang="en-US" sz="1100" b="0" dirty="0">
                <a:solidFill>
                  <a:srgbClr val="000000"/>
                </a:solidFill>
                <a:effectLst/>
                <a:latin typeface="Courier New" panose="02070309020205020404" pitchFamily="49" charset="0"/>
              </a:rPr>
              <a:t>(</a:t>
            </a:r>
            <a:r>
              <a:rPr lang="en-US" sz="1100" b="0" dirty="0">
                <a:solidFill>
                  <a:srgbClr val="098156"/>
                </a:solidFill>
                <a:effectLst/>
                <a:latin typeface="Courier New" panose="02070309020205020404" pitchFamily="49" charset="0"/>
              </a:rPr>
              <a:t>64</a:t>
            </a:r>
            <a:r>
              <a:rPr lang="en-US" sz="1100" b="0" dirty="0">
                <a:solidFill>
                  <a:srgbClr val="000000"/>
                </a:solidFill>
                <a:effectLst/>
                <a:latin typeface="Courier New" panose="02070309020205020404" pitchFamily="49" charset="0"/>
              </a:rPr>
              <a:t>, </a:t>
            </a:r>
            <a:r>
              <a:rPr lang="en-US" sz="1100" b="0" dirty="0">
                <a:solidFill>
                  <a:srgbClr val="098156"/>
                </a:solidFill>
                <a:effectLst/>
                <a:latin typeface="Courier New" panose="02070309020205020404" pitchFamily="49" charset="0"/>
              </a:rPr>
              <a:t>64</a:t>
            </a: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downsample</a:t>
            </a:r>
            <a:r>
              <a:rPr lang="en-US" sz="1100" b="0" dirty="0">
                <a:solidFill>
                  <a:srgbClr val="000000"/>
                </a:solidFill>
                <a:effectLst/>
                <a:latin typeface="Courier New" panose="02070309020205020404" pitchFamily="49" charset="0"/>
              </a:rPr>
              <a:t>=</a:t>
            </a:r>
            <a:r>
              <a:rPr lang="en-US" sz="1100" b="0" dirty="0">
                <a:solidFill>
                  <a:srgbClr val="0000FF"/>
                </a:solidFill>
                <a:effectLst/>
                <a:latin typeface="Courier New" panose="02070309020205020404" pitchFamily="49" charset="0"/>
              </a:rPr>
              <a:t>False</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resblock</a:t>
            </a:r>
            <a:r>
              <a:rPr lang="en-US" sz="1100" b="0" dirty="0">
                <a:solidFill>
                  <a:srgbClr val="000000"/>
                </a:solidFill>
                <a:effectLst/>
                <a:latin typeface="Courier New" panose="02070309020205020404" pitchFamily="49" charset="0"/>
              </a:rPr>
              <a:t>(</a:t>
            </a:r>
            <a:r>
              <a:rPr lang="en-US" sz="1100" b="0" dirty="0">
                <a:solidFill>
                  <a:srgbClr val="098156"/>
                </a:solidFill>
                <a:effectLst/>
                <a:latin typeface="Courier New" panose="02070309020205020404" pitchFamily="49" charset="0"/>
              </a:rPr>
              <a:t>64</a:t>
            </a:r>
            <a:r>
              <a:rPr lang="en-US" sz="1100" b="0" dirty="0">
                <a:solidFill>
                  <a:srgbClr val="000000"/>
                </a:solidFill>
                <a:effectLst/>
                <a:latin typeface="Courier New" panose="02070309020205020404" pitchFamily="49" charset="0"/>
              </a:rPr>
              <a:t>, </a:t>
            </a:r>
            <a:r>
              <a:rPr lang="en-US" sz="1100" b="0" dirty="0">
                <a:solidFill>
                  <a:srgbClr val="098156"/>
                </a:solidFill>
                <a:effectLst/>
                <a:latin typeface="Courier New" panose="02070309020205020404" pitchFamily="49" charset="0"/>
              </a:rPr>
              <a:t>64</a:t>
            </a: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downsample</a:t>
            </a:r>
            <a:r>
              <a:rPr lang="en-US" sz="1100" b="0" dirty="0">
                <a:solidFill>
                  <a:srgbClr val="000000"/>
                </a:solidFill>
                <a:effectLst/>
                <a:latin typeface="Courier New" panose="02070309020205020404" pitchFamily="49" charset="0"/>
              </a:rPr>
              <a:t>=</a:t>
            </a:r>
            <a:r>
              <a:rPr lang="en-US" sz="1100" b="0" dirty="0">
                <a:solidFill>
                  <a:srgbClr val="0000FF"/>
                </a:solidFill>
                <a:effectLst/>
                <a:latin typeface="Courier New" panose="02070309020205020404" pitchFamily="49" charset="0"/>
              </a:rPr>
              <a:t>False</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br>
              <a:rPr lang="en-US" sz="1100" b="0" dirty="0">
                <a:solidFill>
                  <a:srgbClr val="000000"/>
                </a:solidFill>
                <a:effectLst/>
                <a:latin typeface="Courier New" panose="02070309020205020404" pitchFamily="49" charset="0"/>
              </a:rPr>
            </a:br>
            <a:r>
              <a:rPr lang="en-US" sz="1100" b="0" dirty="0">
                <a:solidFill>
                  <a:srgbClr val="000000"/>
                </a:solidFill>
                <a:effectLst/>
                <a:latin typeface="Courier New" panose="02070309020205020404" pitchFamily="49" charset="0"/>
              </a:rPr>
              <a:t>        </a:t>
            </a:r>
            <a:r>
              <a:rPr lang="en-US" sz="1100" b="0" dirty="0">
                <a:solidFill>
                  <a:srgbClr val="001080"/>
                </a:solidFill>
                <a:effectLst/>
                <a:latin typeface="Courier New" panose="02070309020205020404" pitchFamily="49" charset="0"/>
              </a:rPr>
              <a:t>self</a:t>
            </a:r>
            <a:r>
              <a:rPr lang="en-US" sz="1100" b="0" dirty="0">
                <a:solidFill>
                  <a:srgbClr val="000000"/>
                </a:solidFill>
                <a:effectLst/>
                <a:latin typeface="Courier New" panose="02070309020205020404" pitchFamily="49" charset="0"/>
              </a:rPr>
              <a:t>.layer2 = </a:t>
            </a:r>
            <a:r>
              <a:rPr lang="en-US" sz="1100" b="0" dirty="0" err="1">
                <a:solidFill>
                  <a:srgbClr val="000000"/>
                </a:solidFill>
                <a:effectLst/>
                <a:latin typeface="Courier New" panose="02070309020205020404" pitchFamily="49" charset="0"/>
              </a:rPr>
              <a:t>nn.Sequential</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resblock</a:t>
            </a:r>
            <a:r>
              <a:rPr lang="en-US" sz="1100" b="0" dirty="0">
                <a:solidFill>
                  <a:srgbClr val="000000"/>
                </a:solidFill>
                <a:effectLst/>
                <a:latin typeface="Courier New" panose="02070309020205020404" pitchFamily="49" charset="0"/>
              </a:rPr>
              <a:t>(</a:t>
            </a:r>
            <a:r>
              <a:rPr lang="en-US" sz="1100" b="0" dirty="0">
                <a:solidFill>
                  <a:srgbClr val="098156"/>
                </a:solidFill>
                <a:effectLst/>
                <a:latin typeface="Courier New" panose="02070309020205020404" pitchFamily="49" charset="0"/>
              </a:rPr>
              <a:t>64</a:t>
            </a:r>
            <a:r>
              <a:rPr lang="en-US" sz="1100" b="0" dirty="0">
                <a:solidFill>
                  <a:srgbClr val="000000"/>
                </a:solidFill>
                <a:effectLst/>
                <a:latin typeface="Courier New" panose="02070309020205020404" pitchFamily="49" charset="0"/>
              </a:rPr>
              <a:t>, </a:t>
            </a:r>
            <a:r>
              <a:rPr lang="en-US" sz="1100" b="0" dirty="0">
                <a:solidFill>
                  <a:srgbClr val="098156"/>
                </a:solidFill>
                <a:effectLst/>
                <a:latin typeface="Courier New" panose="02070309020205020404" pitchFamily="49" charset="0"/>
              </a:rPr>
              <a:t>128</a:t>
            </a: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downsample</a:t>
            </a:r>
            <a:r>
              <a:rPr lang="en-US" sz="1100" b="0" dirty="0">
                <a:solidFill>
                  <a:srgbClr val="000000"/>
                </a:solidFill>
                <a:effectLst/>
                <a:latin typeface="Courier New" panose="02070309020205020404" pitchFamily="49" charset="0"/>
              </a:rPr>
              <a:t>=</a:t>
            </a:r>
            <a:r>
              <a:rPr lang="en-US" sz="1100" b="0" dirty="0">
                <a:solidFill>
                  <a:srgbClr val="0000FF"/>
                </a:solidFill>
                <a:effectLst/>
                <a:latin typeface="Courier New" panose="02070309020205020404" pitchFamily="49" charset="0"/>
              </a:rPr>
              <a:t>True</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resblock</a:t>
            </a:r>
            <a:r>
              <a:rPr lang="en-US" sz="1100" b="0" dirty="0">
                <a:solidFill>
                  <a:srgbClr val="000000"/>
                </a:solidFill>
                <a:effectLst/>
                <a:latin typeface="Courier New" panose="02070309020205020404" pitchFamily="49" charset="0"/>
              </a:rPr>
              <a:t>(</a:t>
            </a:r>
            <a:r>
              <a:rPr lang="en-US" sz="1100" b="0" dirty="0">
                <a:solidFill>
                  <a:srgbClr val="098156"/>
                </a:solidFill>
                <a:effectLst/>
                <a:latin typeface="Courier New" panose="02070309020205020404" pitchFamily="49" charset="0"/>
              </a:rPr>
              <a:t>128</a:t>
            </a:r>
            <a:r>
              <a:rPr lang="en-US" sz="1100" b="0" dirty="0">
                <a:solidFill>
                  <a:srgbClr val="000000"/>
                </a:solidFill>
                <a:effectLst/>
                <a:latin typeface="Courier New" panose="02070309020205020404" pitchFamily="49" charset="0"/>
              </a:rPr>
              <a:t>, </a:t>
            </a:r>
            <a:r>
              <a:rPr lang="en-US" sz="1100" b="0" dirty="0">
                <a:solidFill>
                  <a:srgbClr val="098156"/>
                </a:solidFill>
                <a:effectLst/>
                <a:latin typeface="Courier New" panose="02070309020205020404" pitchFamily="49" charset="0"/>
              </a:rPr>
              <a:t>128</a:t>
            </a: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downsample</a:t>
            </a:r>
            <a:r>
              <a:rPr lang="en-US" sz="1100" b="0" dirty="0">
                <a:solidFill>
                  <a:srgbClr val="000000"/>
                </a:solidFill>
                <a:effectLst/>
                <a:latin typeface="Courier New" panose="02070309020205020404" pitchFamily="49" charset="0"/>
              </a:rPr>
              <a:t>=</a:t>
            </a:r>
            <a:r>
              <a:rPr lang="en-US" sz="1100" b="0" dirty="0">
                <a:solidFill>
                  <a:srgbClr val="0000FF"/>
                </a:solidFill>
                <a:effectLst/>
                <a:latin typeface="Courier New" panose="02070309020205020404" pitchFamily="49" charset="0"/>
              </a:rPr>
              <a:t>False</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br>
              <a:rPr lang="en-US" sz="1100" b="0" dirty="0">
                <a:solidFill>
                  <a:srgbClr val="000000"/>
                </a:solidFill>
                <a:effectLst/>
                <a:latin typeface="Courier New" panose="02070309020205020404" pitchFamily="49" charset="0"/>
              </a:rPr>
            </a:br>
            <a:r>
              <a:rPr lang="en-US" sz="1100" b="0" dirty="0">
                <a:solidFill>
                  <a:srgbClr val="000000"/>
                </a:solidFill>
                <a:effectLst/>
                <a:latin typeface="Courier New" panose="02070309020205020404" pitchFamily="49" charset="0"/>
              </a:rPr>
              <a:t>        </a:t>
            </a:r>
            <a:r>
              <a:rPr lang="en-US" sz="1100" b="0" dirty="0">
                <a:solidFill>
                  <a:srgbClr val="001080"/>
                </a:solidFill>
                <a:effectLst/>
                <a:latin typeface="Courier New" panose="02070309020205020404" pitchFamily="49" charset="0"/>
              </a:rPr>
              <a:t>self</a:t>
            </a:r>
            <a:r>
              <a:rPr lang="en-US" sz="1100" b="0" dirty="0">
                <a:solidFill>
                  <a:srgbClr val="000000"/>
                </a:solidFill>
                <a:effectLst/>
                <a:latin typeface="Courier New" panose="02070309020205020404" pitchFamily="49" charset="0"/>
              </a:rPr>
              <a:t>.layer3 = </a:t>
            </a:r>
            <a:r>
              <a:rPr lang="en-US" sz="1100" b="0" dirty="0" err="1">
                <a:solidFill>
                  <a:srgbClr val="000000"/>
                </a:solidFill>
                <a:effectLst/>
                <a:latin typeface="Courier New" panose="02070309020205020404" pitchFamily="49" charset="0"/>
              </a:rPr>
              <a:t>nn.Sequential</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resblock</a:t>
            </a:r>
            <a:r>
              <a:rPr lang="en-US" sz="1100" b="0" dirty="0">
                <a:solidFill>
                  <a:srgbClr val="000000"/>
                </a:solidFill>
                <a:effectLst/>
                <a:latin typeface="Courier New" panose="02070309020205020404" pitchFamily="49" charset="0"/>
              </a:rPr>
              <a:t>(</a:t>
            </a:r>
            <a:r>
              <a:rPr lang="en-US" sz="1100" b="0" dirty="0">
                <a:solidFill>
                  <a:srgbClr val="098156"/>
                </a:solidFill>
                <a:effectLst/>
                <a:latin typeface="Courier New" panose="02070309020205020404" pitchFamily="49" charset="0"/>
              </a:rPr>
              <a:t>128</a:t>
            </a:r>
            <a:r>
              <a:rPr lang="en-US" sz="1100" b="0" dirty="0">
                <a:solidFill>
                  <a:srgbClr val="000000"/>
                </a:solidFill>
                <a:effectLst/>
                <a:latin typeface="Courier New" panose="02070309020205020404" pitchFamily="49" charset="0"/>
              </a:rPr>
              <a:t>, </a:t>
            </a:r>
            <a:r>
              <a:rPr lang="en-US" sz="1100" b="0" dirty="0">
                <a:solidFill>
                  <a:srgbClr val="098156"/>
                </a:solidFill>
                <a:effectLst/>
                <a:latin typeface="Courier New" panose="02070309020205020404" pitchFamily="49" charset="0"/>
              </a:rPr>
              <a:t>256</a:t>
            </a: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downsample</a:t>
            </a:r>
            <a:r>
              <a:rPr lang="en-US" sz="1100" b="0" dirty="0">
                <a:solidFill>
                  <a:srgbClr val="000000"/>
                </a:solidFill>
                <a:effectLst/>
                <a:latin typeface="Courier New" panose="02070309020205020404" pitchFamily="49" charset="0"/>
              </a:rPr>
              <a:t>=</a:t>
            </a:r>
            <a:r>
              <a:rPr lang="en-US" sz="1100" b="0" dirty="0">
                <a:solidFill>
                  <a:srgbClr val="0000FF"/>
                </a:solidFill>
                <a:effectLst/>
                <a:latin typeface="Courier New" panose="02070309020205020404" pitchFamily="49" charset="0"/>
              </a:rPr>
              <a:t>True</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resblock</a:t>
            </a:r>
            <a:r>
              <a:rPr lang="en-US" sz="1100" b="0" dirty="0">
                <a:solidFill>
                  <a:srgbClr val="000000"/>
                </a:solidFill>
                <a:effectLst/>
                <a:latin typeface="Courier New" panose="02070309020205020404" pitchFamily="49" charset="0"/>
              </a:rPr>
              <a:t>(</a:t>
            </a:r>
            <a:r>
              <a:rPr lang="en-US" sz="1100" b="0" dirty="0">
                <a:solidFill>
                  <a:srgbClr val="098156"/>
                </a:solidFill>
                <a:effectLst/>
                <a:latin typeface="Courier New" panose="02070309020205020404" pitchFamily="49" charset="0"/>
              </a:rPr>
              <a:t>256</a:t>
            </a:r>
            <a:r>
              <a:rPr lang="en-US" sz="1100" b="0" dirty="0">
                <a:solidFill>
                  <a:srgbClr val="000000"/>
                </a:solidFill>
                <a:effectLst/>
                <a:latin typeface="Courier New" panose="02070309020205020404" pitchFamily="49" charset="0"/>
              </a:rPr>
              <a:t>, </a:t>
            </a:r>
            <a:r>
              <a:rPr lang="en-US" sz="1100" b="0" dirty="0">
                <a:solidFill>
                  <a:srgbClr val="098156"/>
                </a:solidFill>
                <a:effectLst/>
                <a:latin typeface="Courier New" panose="02070309020205020404" pitchFamily="49" charset="0"/>
              </a:rPr>
              <a:t>256</a:t>
            </a: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downsample</a:t>
            </a:r>
            <a:r>
              <a:rPr lang="en-US" sz="1100" b="0" dirty="0">
                <a:solidFill>
                  <a:srgbClr val="000000"/>
                </a:solidFill>
                <a:effectLst/>
                <a:latin typeface="Courier New" panose="02070309020205020404" pitchFamily="49" charset="0"/>
              </a:rPr>
              <a:t>=</a:t>
            </a:r>
            <a:r>
              <a:rPr lang="en-US" sz="1100" b="0" dirty="0">
                <a:solidFill>
                  <a:srgbClr val="0000FF"/>
                </a:solidFill>
                <a:effectLst/>
                <a:latin typeface="Courier New" panose="02070309020205020404" pitchFamily="49" charset="0"/>
              </a:rPr>
              <a:t>False</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br>
              <a:rPr lang="en-US" sz="1100" b="0" dirty="0">
                <a:solidFill>
                  <a:srgbClr val="000000"/>
                </a:solidFill>
                <a:effectLst/>
                <a:latin typeface="Courier New" panose="02070309020205020404" pitchFamily="49" charset="0"/>
              </a:rPr>
            </a:br>
            <a:r>
              <a:rPr lang="en-US" sz="1100" b="0" dirty="0">
                <a:solidFill>
                  <a:srgbClr val="000000"/>
                </a:solidFill>
                <a:effectLst/>
                <a:latin typeface="Courier New" panose="02070309020205020404" pitchFamily="49" charset="0"/>
              </a:rPr>
              <a:t>        </a:t>
            </a:r>
            <a:r>
              <a:rPr lang="en-US" sz="1100" b="0" dirty="0">
                <a:solidFill>
                  <a:srgbClr val="001080"/>
                </a:solidFill>
                <a:effectLst/>
                <a:latin typeface="Courier New" panose="02070309020205020404" pitchFamily="49" charset="0"/>
              </a:rPr>
              <a:t>self</a:t>
            </a:r>
            <a:r>
              <a:rPr lang="en-US" sz="1100" b="0" dirty="0">
                <a:solidFill>
                  <a:srgbClr val="000000"/>
                </a:solidFill>
                <a:effectLst/>
                <a:latin typeface="Courier New" panose="02070309020205020404" pitchFamily="49" charset="0"/>
              </a:rPr>
              <a:t>.layer4 = </a:t>
            </a:r>
            <a:r>
              <a:rPr lang="en-US" sz="1100" b="0" dirty="0" err="1">
                <a:solidFill>
                  <a:srgbClr val="000000"/>
                </a:solidFill>
                <a:effectLst/>
                <a:latin typeface="Courier New" panose="02070309020205020404" pitchFamily="49" charset="0"/>
              </a:rPr>
              <a:t>nn.Sequential</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resblock</a:t>
            </a:r>
            <a:r>
              <a:rPr lang="en-US" sz="1100" b="0" dirty="0">
                <a:solidFill>
                  <a:srgbClr val="000000"/>
                </a:solidFill>
                <a:effectLst/>
                <a:latin typeface="Courier New" panose="02070309020205020404" pitchFamily="49" charset="0"/>
              </a:rPr>
              <a:t>(</a:t>
            </a:r>
            <a:r>
              <a:rPr lang="en-US" sz="1100" b="0" dirty="0">
                <a:solidFill>
                  <a:srgbClr val="098156"/>
                </a:solidFill>
                <a:effectLst/>
                <a:latin typeface="Courier New" panose="02070309020205020404" pitchFamily="49" charset="0"/>
              </a:rPr>
              <a:t>256</a:t>
            </a:r>
            <a:r>
              <a:rPr lang="en-US" sz="1100" b="0" dirty="0">
                <a:solidFill>
                  <a:srgbClr val="000000"/>
                </a:solidFill>
                <a:effectLst/>
                <a:latin typeface="Courier New" panose="02070309020205020404" pitchFamily="49" charset="0"/>
              </a:rPr>
              <a:t>, </a:t>
            </a:r>
            <a:r>
              <a:rPr lang="en-US" sz="1100" b="0" dirty="0">
                <a:solidFill>
                  <a:srgbClr val="098156"/>
                </a:solidFill>
                <a:effectLst/>
                <a:latin typeface="Courier New" panose="02070309020205020404" pitchFamily="49" charset="0"/>
              </a:rPr>
              <a:t>512</a:t>
            </a: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downsample</a:t>
            </a:r>
            <a:r>
              <a:rPr lang="en-US" sz="1100" b="0" dirty="0">
                <a:solidFill>
                  <a:srgbClr val="000000"/>
                </a:solidFill>
                <a:effectLst/>
                <a:latin typeface="Courier New" panose="02070309020205020404" pitchFamily="49" charset="0"/>
              </a:rPr>
              <a:t>=</a:t>
            </a:r>
            <a:r>
              <a:rPr lang="en-US" sz="1100" b="0" dirty="0">
                <a:solidFill>
                  <a:srgbClr val="0000FF"/>
                </a:solidFill>
                <a:effectLst/>
                <a:latin typeface="Courier New" panose="02070309020205020404" pitchFamily="49" charset="0"/>
              </a:rPr>
              <a:t>True</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resblock</a:t>
            </a:r>
            <a:r>
              <a:rPr lang="en-US" sz="1100" b="0" dirty="0">
                <a:solidFill>
                  <a:srgbClr val="000000"/>
                </a:solidFill>
                <a:effectLst/>
                <a:latin typeface="Courier New" panose="02070309020205020404" pitchFamily="49" charset="0"/>
              </a:rPr>
              <a:t>(</a:t>
            </a:r>
            <a:r>
              <a:rPr lang="en-US" sz="1100" b="0" dirty="0">
                <a:solidFill>
                  <a:srgbClr val="098156"/>
                </a:solidFill>
                <a:effectLst/>
                <a:latin typeface="Courier New" panose="02070309020205020404" pitchFamily="49" charset="0"/>
              </a:rPr>
              <a:t>512</a:t>
            </a:r>
            <a:r>
              <a:rPr lang="en-US" sz="1100" b="0" dirty="0">
                <a:solidFill>
                  <a:srgbClr val="000000"/>
                </a:solidFill>
                <a:effectLst/>
                <a:latin typeface="Courier New" panose="02070309020205020404" pitchFamily="49" charset="0"/>
              </a:rPr>
              <a:t>, </a:t>
            </a:r>
            <a:r>
              <a:rPr lang="en-US" sz="1100" b="0" dirty="0">
                <a:solidFill>
                  <a:srgbClr val="098156"/>
                </a:solidFill>
                <a:effectLst/>
                <a:latin typeface="Courier New" panose="02070309020205020404" pitchFamily="49" charset="0"/>
              </a:rPr>
              <a:t>512</a:t>
            </a: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downsample</a:t>
            </a:r>
            <a:r>
              <a:rPr lang="en-US" sz="1100" b="0" dirty="0">
                <a:solidFill>
                  <a:srgbClr val="000000"/>
                </a:solidFill>
                <a:effectLst/>
                <a:latin typeface="Courier New" panose="02070309020205020404" pitchFamily="49" charset="0"/>
              </a:rPr>
              <a:t>=</a:t>
            </a:r>
            <a:r>
              <a:rPr lang="en-US" sz="1100" b="0" dirty="0">
                <a:solidFill>
                  <a:srgbClr val="0000FF"/>
                </a:solidFill>
                <a:effectLst/>
                <a:latin typeface="Courier New" panose="02070309020205020404" pitchFamily="49" charset="0"/>
              </a:rPr>
              <a:t>False</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br>
              <a:rPr lang="en-US" sz="1100" b="0" dirty="0">
                <a:solidFill>
                  <a:srgbClr val="000000"/>
                </a:solidFill>
                <a:effectLst/>
                <a:latin typeface="Courier New" panose="02070309020205020404" pitchFamily="49" charset="0"/>
              </a:rPr>
            </a:br>
            <a:r>
              <a:rPr lang="en-US" sz="1100" b="0" dirty="0">
                <a:solidFill>
                  <a:srgbClr val="000000"/>
                </a:solidFill>
                <a:effectLst/>
                <a:latin typeface="Courier New" panose="02070309020205020404" pitchFamily="49" charset="0"/>
              </a:rPr>
              <a:t>        </a:t>
            </a:r>
            <a:r>
              <a:rPr lang="en-US" sz="1100" b="0" dirty="0" err="1">
                <a:solidFill>
                  <a:srgbClr val="001080"/>
                </a:solidFill>
                <a:effectLst/>
                <a:latin typeface="Courier New" panose="02070309020205020404" pitchFamily="49" charset="0"/>
              </a:rPr>
              <a:t>self</a:t>
            </a:r>
            <a:r>
              <a:rPr lang="en-US" sz="1100" b="0" dirty="0" err="1">
                <a:solidFill>
                  <a:srgbClr val="000000"/>
                </a:solidFill>
                <a:effectLst/>
                <a:latin typeface="Courier New" panose="02070309020205020404" pitchFamily="49" charset="0"/>
              </a:rPr>
              <a:t>.gap</a:t>
            </a:r>
            <a:r>
              <a:rPr lang="en-US" sz="1100" b="0" dirty="0">
                <a:solidFill>
                  <a:srgbClr val="000000"/>
                </a:solidFill>
                <a:effectLst/>
                <a:latin typeface="Courier New" panose="02070309020205020404" pitchFamily="49" charset="0"/>
              </a:rPr>
              <a:t> = torch.nn.AdaptiveAvgPool2d(</a:t>
            </a:r>
            <a:r>
              <a:rPr lang="en-US" sz="1100" b="0" dirty="0">
                <a:solidFill>
                  <a:srgbClr val="098156"/>
                </a:solidFill>
                <a:effectLst/>
                <a:latin typeface="Courier New" panose="02070309020205020404" pitchFamily="49" charset="0"/>
              </a:rPr>
              <a:t>1</a:t>
            </a:r>
            <a:r>
              <a:rPr lang="en-US" sz="1100" b="0" dirty="0">
                <a:solidFill>
                  <a:srgbClr val="000000"/>
                </a:solidFill>
                <a:effectLst/>
                <a:latin typeface="Courier New" panose="02070309020205020404" pitchFamily="49" charset="0"/>
              </a:rPr>
              <a:t>)</a:t>
            </a:r>
          </a:p>
          <a:p>
            <a:pPr marL="0" indent="0">
              <a:buNone/>
            </a:pPr>
            <a:r>
              <a:rPr lang="en-US" sz="1100" b="0" dirty="0">
                <a:solidFill>
                  <a:srgbClr val="000000"/>
                </a:solidFill>
                <a:effectLst/>
                <a:latin typeface="Courier New" panose="02070309020205020404" pitchFamily="49" charset="0"/>
              </a:rPr>
              <a:t>        </a:t>
            </a:r>
            <a:r>
              <a:rPr lang="en-US" sz="1100" b="0" dirty="0" err="1">
                <a:solidFill>
                  <a:srgbClr val="001080"/>
                </a:solidFill>
                <a:effectLst/>
                <a:latin typeface="Courier New" panose="02070309020205020404" pitchFamily="49" charset="0"/>
              </a:rPr>
              <a:t>self</a:t>
            </a:r>
            <a:r>
              <a:rPr lang="en-US" sz="1100" b="0" dirty="0" err="1">
                <a:solidFill>
                  <a:srgbClr val="000000"/>
                </a:solidFill>
                <a:effectLst/>
                <a:latin typeface="Courier New" panose="02070309020205020404" pitchFamily="49" charset="0"/>
              </a:rPr>
              <a:t>.fc</a:t>
            </a:r>
            <a:r>
              <a:rPr lang="en-US" sz="1100" b="0" dirty="0">
                <a:solidFill>
                  <a:srgbClr val="000000"/>
                </a:solidFill>
                <a:effectLst/>
                <a:latin typeface="Courier New" panose="02070309020205020404" pitchFamily="49" charset="0"/>
              </a:rPr>
              <a:t> = </a:t>
            </a:r>
            <a:r>
              <a:rPr lang="en-US" sz="1100" b="0" dirty="0" err="1">
                <a:solidFill>
                  <a:srgbClr val="000000"/>
                </a:solidFill>
                <a:effectLst/>
                <a:latin typeface="Courier New" panose="02070309020205020404" pitchFamily="49" charset="0"/>
              </a:rPr>
              <a:t>torch.nn.Linear</a:t>
            </a:r>
            <a:r>
              <a:rPr lang="en-US" sz="1100" b="0" dirty="0">
                <a:solidFill>
                  <a:srgbClr val="000000"/>
                </a:solidFill>
                <a:effectLst/>
                <a:latin typeface="Courier New" panose="02070309020205020404" pitchFamily="49" charset="0"/>
              </a:rPr>
              <a:t>(</a:t>
            </a:r>
            <a:r>
              <a:rPr lang="en-US" sz="1100" b="0" dirty="0">
                <a:solidFill>
                  <a:srgbClr val="098156"/>
                </a:solidFill>
                <a:effectLst/>
                <a:latin typeface="Courier New" panose="02070309020205020404" pitchFamily="49" charset="0"/>
              </a:rPr>
              <a:t>512</a:t>
            </a:r>
            <a:r>
              <a:rPr lang="en-US" sz="1100" b="0" dirty="0">
                <a:solidFill>
                  <a:srgbClr val="000000"/>
                </a:solidFill>
                <a:effectLst/>
                <a:latin typeface="Courier New" panose="02070309020205020404" pitchFamily="49" charset="0"/>
              </a:rPr>
              <a:t>, </a:t>
            </a:r>
            <a:r>
              <a:rPr lang="en-US" sz="1100" b="0" dirty="0" err="1">
                <a:solidFill>
                  <a:srgbClr val="000000"/>
                </a:solidFill>
                <a:effectLst/>
                <a:latin typeface="Courier New" panose="02070309020205020404" pitchFamily="49" charset="0"/>
              </a:rPr>
              <a:t>num_classes</a:t>
            </a:r>
            <a:r>
              <a:rPr lang="en-US" sz="1100" b="0" dirty="0">
                <a:solidFill>
                  <a:srgbClr val="000000"/>
                </a:solidFill>
                <a:effectLst/>
                <a:latin typeface="Courier New" panose="02070309020205020404" pitchFamily="49" charset="0"/>
              </a:rPr>
              <a:t>)</a:t>
            </a:r>
          </a:p>
          <a:p>
            <a:pPr marL="0" indent="0">
              <a:buNone/>
            </a:pPr>
            <a:br>
              <a:rPr lang="en-US" sz="1100" b="0" dirty="0">
                <a:solidFill>
                  <a:srgbClr val="000000"/>
                </a:solidFill>
                <a:effectLst/>
                <a:latin typeface="Courier New" panose="02070309020205020404" pitchFamily="49" charset="0"/>
              </a:rPr>
            </a:br>
            <a:endParaRPr lang="en-US" sz="1100" dirty="0"/>
          </a:p>
        </p:txBody>
      </p:sp>
      <p:sp>
        <p:nvSpPr>
          <p:cNvPr id="4" name="TextBox 3">
            <a:extLst>
              <a:ext uri="{FF2B5EF4-FFF2-40B4-BE49-F238E27FC236}">
                <a16:creationId xmlns:a16="http://schemas.microsoft.com/office/drawing/2014/main" id="{76B4D3B7-8959-A2BD-0278-61F711CD8CB1}"/>
              </a:ext>
            </a:extLst>
          </p:cNvPr>
          <p:cNvSpPr txBox="1"/>
          <p:nvPr/>
        </p:nvSpPr>
        <p:spPr>
          <a:xfrm>
            <a:off x="6114288" y="1066800"/>
            <a:ext cx="4998484" cy="3077766"/>
          </a:xfrm>
          <a:prstGeom prst="rect">
            <a:avLst/>
          </a:prstGeom>
          <a:noFill/>
        </p:spPr>
        <p:txBody>
          <a:bodyPr wrap="none" rtlCol="0">
            <a:spAutoFit/>
          </a:bodyPr>
          <a:lstStyle/>
          <a:p>
            <a:pPr marL="0" indent="0">
              <a:buNone/>
            </a:pPr>
            <a:r>
              <a:rPr lang="en-US" sz="1600" b="0" dirty="0">
                <a:solidFill>
                  <a:srgbClr val="000000"/>
                </a:solidFill>
                <a:effectLst/>
                <a:latin typeface="Courier New" panose="02070309020205020404" pitchFamily="49" charset="0"/>
              </a:rPr>
              <a:t>    </a:t>
            </a:r>
            <a:r>
              <a:rPr lang="en-US" sz="1600" b="0" dirty="0">
                <a:solidFill>
                  <a:srgbClr val="0000FF"/>
                </a:solidFill>
                <a:effectLst/>
                <a:latin typeface="Courier New" panose="02070309020205020404" pitchFamily="49" charset="0"/>
              </a:rPr>
              <a:t>def</a:t>
            </a:r>
            <a:r>
              <a:rPr lang="en-US" sz="1600" b="0" dirty="0">
                <a:solidFill>
                  <a:srgbClr val="000000"/>
                </a:solidFill>
                <a:effectLst/>
                <a:latin typeface="Courier New" panose="02070309020205020404" pitchFamily="49" charset="0"/>
              </a:rPr>
              <a:t> </a:t>
            </a:r>
            <a:r>
              <a:rPr lang="en-US" sz="1600" b="0" dirty="0">
                <a:solidFill>
                  <a:srgbClr val="795E26"/>
                </a:solidFill>
                <a:effectLst/>
                <a:latin typeface="Courier New" panose="02070309020205020404" pitchFamily="49" charset="0"/>
              </a:rPr>
              <a:t>forward</a:t>
            </a:r>
            <a:r>
              <a:rPr lang="en-US" sz="1600" b="0" dirty="0">
                <a:solidFill>
                  <a:srgbClr val="000000"/>
                </a:solidFill>
                <a:effectLst/>
                <a:latin typeface="Courier New" panose="02070309020205020404" pitchFamily="49" charset="0"/>
              </a:rPr>
              <a:t>(</a:t>
            </a:r>
            <a:r>
              <a:rPr lang="en-US" sz="1600" b="0" dirty="0">
                <a:solidFill>
                  <a:srgbClr val="001080"/>
                </a:solidFill>
                <a:effectLst/>
                <a:latin typeface="Courier New" panose="02070309020205020404" pitchFamily="49" charset="0"/>
              </a:rPr>
              <a:t>self</a:t>
            </a:r>
            <a:r>
              <a:rPr lang="en-US" sz="1600" b="0" dirty="0">
                <a:solidFill>
                  <a:srgbClr val="000000"/>
                </a:solidFill>
                <a:effectLst/>
                <a:latin typeface="Courier New" panose="02070309020205020404" pitchFamily="49" charset="0"/>
              </a:rPr>
              <a:t>, </a:t>
            </a:r>
            <a:r>
              <a:rPr lang="en-US" sz="1600" b="0" dirty="0">
                <a:solidFill>
                  <a:srgbClr val="001080"/>
                </a:solidFill>
                <a:effectLst/>
                <a:latin typeface="Courier New" panose="02070309020205020404" pitchFamily="49" charset="0"/>
              </a:rPr>
              <a:t>input</a:t>
            </a:r>
            <a:r>
              <a:rPr lang="en-US" sz="1600" b="0" dirty="0">
                <a:solidFill>
                  <a:srgbClr val="000000"/>
                </a:solidFill>
                <a:effectLst/>
                <a:latin typeface="Courier New" panose="02070309020205020404" pitchFamily="49" charset="0"/>
              </a:rPr>
              <a:t>):</a:t>
            </a:r>
          </a:p>
          <a:p>
            <a:pPr marL="0" indent="0">
              <a:buNone/>
            </a:pPr>
            <a:r>
              <a:rPr lang="en-US" sz="1600" b="0" dirty="0">
                <a:solidFill>
                  <a:srgbClr val="000000"/>
                </a:solidFill>
                <a:effectLst/>
                <a:latin typeface="Courier New" panose="02070309020205020404" pitchFamily="49" charset="0"/>
              </a:rPr>
              <a:t>        input = </a:t>
            </a:r>
            <a:r>
              <a:rPr lang="en-US" sz="1600" b="0" dirty="0">
                <a:solidFill>
                  <a:srgbClr val="001080"/>
                </a:solidFill>
                <a:effectLst/>
                <a:latin typeface="Courier New" panose="02070309020205020404" pitchFamily="49" charset="0"/>
              </a:rPr>
              <a:t>self</a:t>
            </a:r>
            <a:r>
              <a:rPr lang="en-US" sz="1600" b="0" dirty="0">
                <a:solidFill>
                  <a:srgbClr val="000000"/>
                </a:solidFill>
                <a:effectLst/>
                <a:latin typeface="Courier New" panose="02070309020205020404" pitchFamily="49" charset="0"/>
              </a:rPr>
              <a:t>.layer0(input)</a:t>
            </a:r>
          </a:p>
          <a:p>
            <a:pPr marL="0" indent="0">
              <a:buNone/>
            </a:pPr>
            <a:r>
              <a:rPr lang="en-US" sz="1600" b="0" dirty="0">
                <a:solidFill>
                  <a:srgbClr val="000000"/>
                </a:solidFill>
                <a:effectLst/>
                <a:latin typeface="Courier New" panose="02070309020205020404" pitchFamily="49" charset="0"/>
              </a:rPr>
              <a:t>        input = </a:t>
            </a:r>
            <a:r>
              <a:rPr lang="en-US" sz="1600" b="0" dirty="0">
                <a:solidFill>
                  <a:srgbClr val="001080"/>
                </a:solidFill>
                <a:effectLst/>
                <a:latin typeface="Courier New" panose="02070309020205020404" pitchFamily="49" charset="0"/>
              </a:rPr>
              <a:t>self</a:t>
            </a:r>
            <a:r>
              <a:rPr lang="en-US" sz="1600" b="0" dirty="0">
                <a:solidFill>
                  <a:srgbClr val="000000"/>
                </a:solidFill>
                <a:effectLst/>
                <a:latin typeface="Courier New" panose="02070309020205020404" pitchFamily="49" charset="0"/>
              </a:rPr>
              <a:t>.layer1(input)</a:t>
            </a:r>
          </a:p>
          <a:p>
            <a:pPr marL="0" indent="0">
              <a:buNone/>
            </a:pPr>
            <a:r>
              <a:rPr lang="en-US" sz="1600" b="0" dirty="0">
                <a:solidFill>
                  <a:srgbClr val="000000"/>
                </a:solidFill>
                <a:effectLst/>
                <a:latin typeface="Courier New" panose="02070309020205020404" pitchFamily="49" charset="0"/>
              </a:rPr>
              <a:t>        input = </a:t>
            </a:r>
            <a:r>
              <a:rPr lang="en-US" sz="1600" b="0" dirty="0">
                <a:solidFill>
                  <a:srgbClr val="001080"/>
                </a:solidFill>
                <a:effectLst/>
                <a:latin typeface="Courier New" panose="02070309020205020404" pitchFamily="49" charset="0"/>
              </a:rPr>
              <a:t>self</a:t>
            </a:r>
            <a:r>
              <a:rPr lang="en-US" sz="1600" b="0" dirty="0">
                <a:solidFill>
                  <a:srgbClr val="000000"/>
                </a:solidFill>
                <a:effectLst/>
                <a:latin typeface="Courier New" panose="02070309020205020404" pitchFamily="49" charset="0"/>
              </a:rPr>
              <a:t>.layer2(input)</a:t>
            </a:r>
          </a:p>
          <a:p>
            <a:pPr marL="0" indent="0">
              <a:buNone/>
            </a:pPr>
            <a:r>
              <a:rPr lang="en-US" sz="1600" b="0" dirty="0">
                <a:solidFill>
                  <a:srgbClr val="000000"/>
                </a:solidFill>
                <a:effectLst/>
                <a:latin typeface="Courier New" panose="02070309020205020404" pitchFamily="49" charset="0"/>
              </a:rPr>
              <a:t>        input = </a:t>
            </a:r>
            <a:r>
              <a:rPr lang="en-US" sz="1600" b="0" dirty="0">
                <a:solidFill>
                  <a:srgbClr val="001080"/>
                </a:solidFill>
                <a:effectLst/>
                <a:latin typeface="Courier New" panose="02070309020205020404" pitchFamily="49" charset="0"/>
              </a:rPr>
              <a:t>self</a:t>
            </a:r>
            <a:r>
              <a:rPr lang="en-US" sz="1600" b="0" dirty="0">
                <a:solidFill>
                  <a:srgbClr val="000000"/>
                </a:solidFill>
                <a:effectLst/>
                <a:latin typeface="Courier New" panose="02070309020205020404" pitchFamily="49" charset="0"/>
              </a:rPr>
              <a:t>.layer3(input)</a:t>
            </a:r>
          </a:p>
          <a:p>
            <a:pPr marL="0" indent="0">
              <a:buNone/>
            </a:pPr>
            <a:r>
              <a:rPr lang="en-US" sz="1600" b="0" dirty="0">
                <a:solidFill>
                  <a:srgbClr val="000000"/>
                </a:solidFill>
                <a:effectLst/>
                <a:latin typeface="Courier New" panose="02070309020205020404" pitchFamily="49" charset="0"/>
              </a:rPr>
              <a:t>        input = </a:t>
            </a:r>
            <a:r>
              <a:rPr lang="en-US" sz="1600" b="0" dirty="0">
                <a:solidFill>
                  <a:srgbClr val="001080"/>
                </a:solidFill>
                <a:effectLst/>
                <a:latin typeface="Courier New" panose="02070309020205020404" pitchFamily="49" charset="0"/>
              </a:rPr>
              <a:t>self</a:t>
            </a:r>
            <a:r>
              <a:rPr lang="en-US" sz="1600" b="0" dirty="0">
                <a:solidFill>
                  <a:srgbClr val="000000"/>
                </a:solidFill>
                <a:effectLst/>
                <a:latin typeface="Courier New" panose="02070309020205020404" pitchFamily="49" charset="0"/>
              </a:rPr>
              <a:t>.layer4(input)</a:t>
            </a:r>
          </a:p>
          <a:p>
            <a:pPr marL="0" indent="0">
              <a:buNone/>
            </a:pPr>
            <a:r>
              <a:rPr lang="en-US" sz="1600" b="0" dirty="0">
                <a:solidFill>
                  <a:srgbClr val="000000"/>
                </a:solidFill>
                <a:effectLst/>
                <a:latin typeface="Courier New" panose="02070309020205020404" pitchFamily="49" charset="0"/>
              </a:rPr>
              <a:t>        input = </a:t>
            </a:r>
            <a:r>
              <a:rPr lang="en-US" sz="1600" b="0" dirty="0" err="1">
                <a:solidFill>
                  <a:srgbClr val="001080"/>
                </a:solidFill>
                <a:effectLst/>
                <a:latin typeface="Courier New" panose="02070309020205020404" pitchFamily="49" charset="0"/>
              </a:rPr>
              <a:t>self</a:t>
            </a:r>
            <a:r>
              <a:rPr lang="en-US" sz="1600" b="0" dirty="0" err="1">
                <a:solidFill>
                  <a:srgbClr val="000000"/>
                </a:solidFill>
                <a:effectLst/>
                <a:latin typeface="Courier New" panose="02070309020205020404" pitchFamily="49" charset="0"/>
              </a:rPr>
              <a:t>.gap</a:t>
            </a:r>
            <a:r>
              <a:rPr lang="en-US" sz="1600" b="0" dirty="0">
                <a:solidFill>
                  <a:srgbClr val="000000"/>
                </a:solidFill>
                <a:effectLst/>
                <a:latin typeface="Courier New" panose="02070309020205020404" pitchFamily="49" charset="0"/>
              </a:rPr>
              <a:t>(input)</a:t>
            </a:r>
          </a:p>
          <a:p>
            <a:pPr marL="0" indent="0">
              <a:buNone/>
            </a:pPr>
            <a:r>
              <a:rPr lang="en-US" sz="1600" b="0" dirty="0">
                <a:solidFill>
                  <a:srgbClr val="000000"/>
                </a:solidFill>
                <a:effectLst/>
                <a:latin typeface="Courier New" panose="02070309020205020404" pitchFamily="49" charset="0"/>
              </a:rPr>
              <a:t>        input = </a:t>
            </a:r>
            <a:r>
              <a:rPr lang="en-US" sz="1600" b="0" dirty="0" err="1">
                <a:solidFill>
                  <a:srgbClr val="000000"/>
                </a:solidFill>
                <a:effectLst/>
                <a:latin typeface="Courier New" panose="02070309020205020404" pitchFamily="49" charset="0"/>
              </a:rPr>
              <a:t>torch.flatten</a:t>
            </a:r>
            <a:r>
              <a:rPr lang="en-US" sz="1600" b="0" dirty="0">
                <a:solidFill>
                  <a:srgbClr val="000000"/>
                </a:solidFill>
                <a:effectLst/>
                <a:latin typeface="Courier New" panose="02070309020205020404" pitchFamily="49" charset="0"/>
              </a:rPr>
              <a:t>(input, </a:t>
            </a:r>
            <a:r>
              <a:rPr lang="en-US" sz="1600" b="0" dirty="0">
                <a:solidFill>
                  <a:srgbClr val="098156"/>
                </a:solidFill>
                <a:effectLst/>
                <a:latin typeface="Courier New" panose="02070309020205020404" pitchFamily="49" charset="0"/>
              </a:rPr>
              <a:t>1</a:t>
            </a:r>
            <a:r>
              <a:rPr lang="en-US" sz="1600" b="0" dirty="0">
                <a:solidFill>
                  <a:srgbClr val="000000"/>
                </a:solidFill>
                <a:effectLst/>
                <a:latin typeface="Courier New" panose="02070309020205020404" pitchFamily="49" charset="0"/>
              </a:rPr>
              <a:t>)</a:t>
            </a:r>
          </a:p>
          <a:p>
            <a:pPr marL="0" indent="0">
              <a:buNone/>
            </a:pPr>
            <a:r>
              <a:rPr lang="en-US" sz="1600" b="0" dirty="0">
                <a:solidFill>
                  <a:srgbClr val="000000"/>
                </a:solidFill>
                <a:effectLst/>
                <a:latin typeface="Courier New" panose="02070309020205020404" pitchFamily="49" charset="0"/>
              </a:rPr>
              <a:t>        input = </a:t>
            </a:r>
            <a:r>
              <a:rPr lang="en-US" sz="1600" b="0" dirty="0" err="1">
                <a:solidFill>
                  <a:srgbClr val="001080"/>
                </a:solidFill>
                <a:effectLst/>
                <a:latin typeface="Courier New" panose="02070309020205020404" pitchFamily="49" charset="0"/>
              </a:rPr>
              <a:t>self</a:t>
            </a:r>
            <a:r>
              <a:rPr lang="en-US" sz="1600" b="0" dirty="0" err="1">
                <a:solidFill>
                  <a:srgbClr val="000000"/>
                </a:solidFill>
                <a:effectLst/>
                <a:latin typeface="Courier New" panose="02070309020205020404" pitchFamily="49" charset="0"/>
              </a:rPr>
              <a:t>.fc</a:t>
            </a:r>
            <a:r>
              <a:rPr lang="en-US" sz="1600" b="0" dirty="0">
                <a:solidFill>
                  <a:srgbClr val="000000"/>
                </a:solidFill>
                <a:effectLst/>
                <a:latin typeface="Courier New" panose="02070309020205020404" pitchFamily="49" charset="0"/>
              </a:rPr>
              <a:t>(input)</a:t>
            </a:r>
          </a:p>
          <a:p>
            <a:pPr marL="0" indent="0">
              <a:buNone/>
            </a:pPr>
            <a:br>
              <a:rPr lang="en-US" sz="1600" b="0" dirty="0">
                <a:solidFill>
                  <a:srgbClr val="000000"/>
                </a:solidFill>
                <a:effectLst/>
                <a:latin typeface="Courier New" panose="02070309020205020404" pitchFamily="49" charset="0"/>
              </a:rPr>
            </a:br>
            <a:r>
              <a:rPr lang="en-US" sz="1600" b="0" dirty="0">
                <a:solidFill>
                  <a:srgbClr val="000000"/>
                </a:solidFill>
                <a:effectLst/>
                <a:latin typeface="Courier New" panose="02070309020205020404" pitchFamily="49" charset="0"/>
              </a:rPr>
              <a:t>        </a:t>
            </a:r>
            <a:r>
              <a:rPr lang="en-US" sz="1600" b="0" dirty="0">
                <a:solidFill>
                  <a:srgbClr val="AF00DB"/>
                </a:solidFill>
                <a:effectLst/>
                <a:latin typeface="Courier New" panose="02070309020205020404" pitchFamily="49" charset="0"/>
              </a:rPr>
              <a:t>return</a:t>
            </a:r>
            <a:r>
              <a:rPr lang="en-US" sz="1600" b="0" dirty="0">
                <a:solidFill>
                  <a:srgbClr val="000000"/>
                </a:solidFill>
                <a:effectLst/>
                <a:latin typeface="Courier New" panose="02070309020205020404" pitchFamily="49" charset="0"/>
              </a:rPr>
              <a:t> input</a:t>
            </a:r>
          </a:p>
          <a:p>
            <a:endParaRPr lang="en-US" sz="1600" dirty="0"/>
          </a:p>
        </p:txBody>
      </p:sp>
      <p:sp>
        <p:nvSpPr>
          <p:cNvPr id="5" name="TextBox 4">
            <a:extLst>
              <a:ext uri="{FF2B5EF4-FFF2-40B4-BE49-F238E27FC236}">
                <a16:creationId xmlns:a16="http://schemas.microsoft.com/office/drawing/2014/main" id="{339A8CD6-DCF1-15F5-55C1-182F2215C145}"/>
              </a:ext>
            </a:extLst>
          </p:cNvPr>
          <p:cNvSpPr txBox="1"/>
          <p:nvPr/>
        </p:nvSpPr>
        <p:spPr>
          <a:xfrm>
            <a:off x="8991600" y="6172200"/>
            <a:ext cx="2681247" cy="369332"/>
          </a:xfrm>
          <a:prstGeom prst="rect">
            <a:avLst/>
          </a:prstGeom>
          <a:noFill/>
        </p:spPr>
        <p:txBody>
          <a:bodyPr wrap="none" rtlCol="0">
            <a:spAutoFit/>
          </a:bodyPr>
          <a:lstStyle/>
          <a:p>
            <a:r>
              <a:rPr lang="en-US" dirty="0">
                <a:hlinkClick r:id="rId2"/>
              </a:rPr>
              <a:t>Pretrained Torch models</a:t>
            </a:r>
            <a:endParaRPr lang="en-US" dirty="0"/>
          </a:p>
        </p:txBody>
      </p:sp>
    </p:spTree>
    <p:extLst>
      <p:ext uri="{BB962C8B-B14F-4D97-AF65-F5344CB8AC3E}">
        <p14:creationId xmlns:p14="http://schemas.microsoft.com/office/powerpoint/2010/main" val="2060162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53F27-89D7-82A4-35DB-75DE559FE652}"/>
              </a:ext>
            </a:extLst>
          </p:cNvPr>
          <p:cNvSpPr>
            <a:spLocks noGrp="1"/>
          </p:cNvSpPr>
          <p:nvPr>
            <p:ph type="title"/>
          </p:nvPr>
        </p:nvSpPr>
        <p:spPr/>
        <p:txBody>
          <a:bodyPr/>
          <a:lstStyle/>
          <a:p>
            <a:r>
              <a:rPr lang="en-US" dirty="0" err="1"/>
              <a:t>ResNet</a:t>
            </a:r>
            <a:r>
              <a:rPr lang="en-US" dirty="0"/>
              <a:t> Architectures and Results</a:t>
            </a:r>
          </a:p>
        </p:txBody>
      </p:sp>
      <p:sp>
        <p:nvSpPr>
          <p:cNvPr id="3" name="Content Placeholder 2">
            <a:extLst>
              <a:ext uri="{FF2B5EF4-FFF2-40B4-BE49-F238E27FC236}">
                <a16:creationId xmlns:a16="http://schemas.microsoft.com/office/drawing/2014/main" id="{974ED51D-BFBE-F1BB-DC4B-96D3198506D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4E05754-8632-F586-2B46-541ED0A1D6C2}"/>
              </a:ext>
            </a:extLst>
          </p:cNvPr>
          <p:cNvPicPr>
            <a:picLocks noChangeAspect="1"/>
          </p:cNvPicPr>
          <p:nvPr/>
        </p:nvPicPr>
        <p:blipFill>
          <a:blip r:embed="rId2"/>
          <a:stretch>
            <a:fillRect/>
          </a:stretch>
        </p:blipFill>
        <p:spPr>
          <a:xfrm>
            <a:off x="7405717" y="1943500"/>
            <a:ext cx="4764947" cy="3229761"/>
          </a:xfrm>
          <a:prstGeom prst="rect">
            <a:avLst/>
          </a:prstGeom>
        </p:spPr>
      </p:pic>
      <p:pic>
        <p:nvPicPr>
          <p:cNvPr id="7" name="Picture 6">
            <a:extLst>
              <a:ext uri="{FF2B5EF4-FFF2-40B4-BE49-F238E27FC236}">
                <a16:creationId xmlns:a16="http://schemas.microsoft.com/office/drawing/2014/main" id="{D5504CEE-A784-7499-436C-23D37E6899B4}"/>
              </a:ext>
            </a:extLst>
          </p:cNvPr>
          <p:cNvPicPr>
            <a:picLocks noChangeAspect="1"/>
          </p:cNvPicPr>
          <p:nvPr/>
        </p:nvPicPr>
        <p:blipFill>
          <a:blip r:embed="rId3"/>
          <a:stretch>
            <a:fillRect/>
          </a:stretch>
        </p:blipFill>
        <p:spPr>
          <a:xfrm>
            <a:off x="35543" y="1943500"/>
            <a:ext cx="6979640" cy="3003259"/>
          </a:xfrm>
          <a:prstGeom prst="rect">
            <a:avLst/>
          </a:prstGeom>
        </p:spPr>
      </p:pic>
      <p:sp>
        <p:nvSpPr>
          <p:cNvPr id="4" name="TextBox 3">
            <a:extLst>
              <a:ext uri="{FF2B5EF4-FFF2-40B4-BE49-F238E27FC236}">
                <a16:creationId xmlns:a16="http://schemas.microsoft.com/office/drawing/2014/main" id="{D36E5605-0C17-881F-2265-FD31655358EA}"/>
              </a:ext>
            </a:extLst>
          </p:cNvPr>
          <p:cNvSpPr txBox="1"/>
          <p:nvPr/>
        </p:nvSpPr>
        <p:spPr>
          <a:xfrm>
            <a:off x="8763000" y="5498068"/>
            <a:ext cx="3288144" cy="369332"/>
          </a:xfrm>
          <a:prstGeom prst="rect">
            <a:avLst/>
          </a:prstGeom>
          <a:noFill/>
        </p:spPr>
        <p:txBody>
          <a:bodyPr wrap="none" rtlCol="0">
            <a:spAutoFit/>
          </a:bodyPr>
          <a:lstStyle/>
          <a:p>
            <a:r>
              <a:rPr lang="en-US" dirty="0"/>
              <a:t>(vs. 15% top-5 err for </a:t>
            </a:r>
            <a:r>
              <a:rPr lang="en-US" dirty="0" err="1"/>
              <a:t>AlexNet</a:t>
            </a:r>
            <a:r>
              <a:rPr lang="en-US" dirty="0"/>
              <a:t>)</a:t>
            </a:r>
          </a:p>
        </p:txBody>
      </p:sp>
    </p:spTree>
    <p:extLst>
      <p:ext uri="{BB962C8B-B14F-4D97-AF65-F5344CB8AC3E}">
        <p14:creationId xmlns:p14="http://schemas.microsoft.com/office/powerpoint/2010/main" val="94377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696B-CECF-FB90-DBD1-35385E12F5D3}"/>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2808A78-5F51-258D-92A2-74AE0A5EC38B}"/>
              </a:ext>
            </a:extLst>
          </p:cNvPr>
          <p:cNvPicPr>
            <a:picLocks noChangeAspect="1"/>
          </p:cNvPicPr>
          <p:nvPr/>
        </p:nvPicPr>
        <p:blipFill>
          <a:blip r:embed="rId2"/>
          <a:stretch>
            <a:fillRect/>
          </a:stretch>
        </p:blipFill>
        <p:spPr>
          <a:xfrm>
            <a:off x="-14748" y="0"/>
            <a:ext cx="7185351" cy="6858000"/>
          </a:xfrm>
          <a:prstGeom prst="rect">
            <a:avLst/>
          </a:prstGeom>
        </p:spPr>
      </p:pic>
      <p:sp>
        <p:nvSpPr>
          <p:cNvPr id="6" name="TextBox 5">
            <a:extLst>
              <a:ext uri="{FF2B5EF4-FFF2-40B4-BE49-F238E27FC236}">
                <a16:creationId xmlns:a16="http://schemas.microsoft.com/office/drawing/2014/main" id="{060DF072-75CF-2C2E-96CF-434FB25275AB}"/>
              </a:ext>
            </a:extLst>
          </p:cNvPr>
          <p:cNvSpPr txBox="1"/>
          <p:nvPr/>
        </p:nvSpPr>
        <p:spPr>
          <a:xfrm>
            <a:off x="7620000" y="2743200"/>
            <a:ext cx="1561325" cy="369332"/>
          </a:xfrm>
          <a:prstGeom prst="rect">
            <a:avLst/>
          </a:prstGeom>
          <a:noFill/>
        </p:spPr>
        <p:txBody>
          <a:bodyPr wrap="none" rtlCol="0">
            <a:spAutoFit/>
          </a:bodyPr>
          <a:lstStyle/>
          <a:p>
            <a:r>
              <a:rPr lang="en-US" dirty="0"/>
              <a:t>You are here!</a:t>
            </a:r>
          </a:p>
        </p:txBody>
      </p:sp>
      <p:cxnSp>
        <p:nvCxnSpPr>
          <p:cNvPr id="8" name="Straight Arrow Connector 7">
            <a:extLst>
              <a:ext uri="{FF2B5EF4-FFF2-40B4-BE49-F238E27FC236}">
                <a16:creationId xmlns:a16="http://schemas.microsoft.com/office/drawing/2014/main" id="{3D4C8985-0903-43D3-ECC2-4C956C419DFA}"/>
              </a:ext>
            </a:extLst>
          </p:cNvPr>
          <p:cNvCxnSpPr>
            <a:cxnSpLocks/>
            <a:stCxn id="6" idx="1"/>
          </p:cNvCxnSpPr>
          <p:nvPr/>
        </p:nvCxnSpPr>
        <p:spPr>
          <a:xfrm flipH="1">
            <a:off x="7204414" y="2927866"/>
            <a:ext cx="4155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92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96DE6-5CCE-90ED-FC8C-D32D751B9D41}"/>
              </a:ext>
            </a:extLst>
          </p:cNvPr>
          <p:cNvSpPr>
            <a:spLocks noGrp="1"/>
          </p:cNvSpPr>
          <p:nvPr>
            <p:ph type="title"/>
          </p:nvPr>
        </p:nvSpPr>
        <p:spPr/>
        <p:txBody>
          <a:bodyPr/>
          <a:lstStyle/>
          <a:p>
            <a:r>
              <a:rPr lang="en-US" dirty="0"/>
              <a:t>Another common trick: “data augmentation”</a:t>
            </a:r>
          </a:p>
        </p:txBody>
      </p:sp>
      <p:sp>
        <p:nvSpPr>
          <p:cNvPr id="3" name="Content Placeholder 2">
            <a:extLst>
              <a:ext uri="{FF2B5EF4-FFF2-40B4-BE49-F238E27FC236}">
                <a16:creationId xmlns:a16="http://schemas.microsoft.com/office/drawing/2014/main" id="{8A83F575-1057-0562-9848-9E4070376DCF}"/>
              </a:ext>
            </a:extLst>
          </p:cNvPr>
          <p:cNvSpPr>
            <a:spLocks noGrp="1"/>
          </p:cNvSpPr>
          <p:nvPr>
            <p:ph idx="1"/>
          </p:nvPr>
        </p:nvSpPr>
        <p:spPr>
          <a:xfrm>
            <a:off x="609600" y="1295400"/>
            <a:ext cx="10972800" cy="5135563"/>
          </a:xfrm>
        </p:spPr>
        <p:txBody>
          <a:bodyPr/>
          <a:lstStyle/>
          <a:p>
            <a:r>
              <a:rPr lang="en-US" dirty="0"/>
              <a:t>Randomly translate, crop, rotate, mirror, shift colors, or overlay images to create more variations</a:t>
            </a:r>
          </a:p>
          <a:p>
            <a:pPr lvl="1"/>
            <a:r>
              <a:rPr lang="en-US" dirty="0"/>
              <a:t>Apply random transformation to each sample in each batch as it is processed in training</a:t>
            </a:r>
          </a:p>
          <a:p>
            <a:pPr lvl="1"/>
            <a:r>
              <a:rPr lang="en-US" dirty="0"/>
              <a:t>Simulates a larger training set, and makes it so that the network will learn from variations of the original example in each epoch</a:t>
            </a:r>
          </a:p>
          <a:p>
            <a:endParaRPr lang="en-US" dirty="0"/>
          </a:p>
          <a:p>
            <a:r>
              <a:rPr lang="en-US" dirty="0"/>
              <a:t>Can improve performance, even with fairly large datasets</a:t>
            </a:r>
          </a:p>
        </p:txBody>
      </p:sp>
    </p:spTree>
    <p:extLst>
      <p:ext uri="{BB962C8B-B14F-4D97-AF65-F5344CB8AC3E}">
        <p14:creationId xmlns:p14="http://schemas.microsoft.com/office/powerpoint/2010/main" val="784329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Data Augmentation (Jittering)</a:t>
            </a:r>
            <a:endParaRPr lang="en-US" dirty="0"/>
          </a:p>
        </p:txBody>
      </p:sp>
      <p:sp>
        <p:nvSpPr>
          <p:cNvPr id="3" name="Content Placeholder 2"/>
          <p:cNvSpPr>
            <a:spLocks noGrp="1"/>
          </p:cNvSpPr>
          <p:nvPr>
            <p:ph idx="1"/>
          </p:nvPr>
        </p:nvSpPr>
        <p:spPr>
          <a:xfrm>
            <a:off x="304800" y="1086081"/>
            <a:ext cx="4038600" cy="5135563"/>
          </a:xfrm>
        </p:spPr>
        <p:txBody>
          <a:bodyPr>
            <a:normAutofit fontScale="92500" lnSpcReduction="10000"/>
          </a:bodyPr>
          <a:lstStyle/>
          <a:p>
            <a:r>
              <a:rPr lang="en-US" dirty="0"/>
              <a:t>Create </a:t>
            </a:r>
            <a:r>
              <a:rPr lang="en-US" i="1" dirty="0"/>
              <a:t>virtual</a:t>
            </a:r>
            <a:r>
              <a:rPr lang="en-US" dirty="0"/>
              <a:t> training samples</a:t>
            </a:r>
          </a:p>
          <a:p>
            <a:pPr lvl="1"/>
            <a:r>
              <a:rPr lang="en-US" dirty="0"/>
              <a:t>Horizontal flip</a:t>
            </a:r>
          </a:p>
          <a:p>
            <a:pPr lvl="1"/>
            <a:r>
              <a:rPr lang="en-US" dirty="0"/>
              <a:t>Random crop</a:t>
            </a:r>
          </a:p>
          <a:p>
            <a:pPr lvl="1"/>
            <a:r>
              <a:rPr lang="en-US" dirty="0"/>
              <a:t>Color casting</a:t>
            </a:r>
          </a:p>
          <a:p>
            <a:pPr lvl="1"/>
            <a:r>
              <a:rPr lang="en-US" dirty="0"/>
              <a:t>Geometric distortion</a:t>
            </a:r>
          </a:p>
          <a:p>
            <a:endParaRPr lang="en-US" dirty="0"/>
          </a:p>
          <a:p>
            <a:r>
              <a:rPr lang="en-US" dirty="0"/>
              <a:t>Idea goes back to </a:t>
            </a:r>
            <a:r>
              <a:rPr lang="en-US" dirty="0" err="1"/>
              <a:t>Pomerleau</a:t>
            </a:r>
            <a:r>
              <a:rPr lang="en-US" dirty="0"/>
              <a:t> 1995 at least (neural net for car driving)</a:t>
            </a:r>
          </a:p>
          <a:p>
            <a:endParaRPr lang="en-US" dirty="0"/>
          </a:p>
        </p:txBody>
      </p:sp>
      <p:pic>
        <p:nvPicPr>
          <p:cNvPr id="4" name="Content Placeholder 1"/>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867400" y="1635664"/>
            <a:ext cx="4800600" cy="519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750200" y="6393325"/>
            <a:ext cx="3117200" cy="369332"/>
          </a:xfrm>
          <a:prstGeom prst="rect">
            <a:avLst/>
          </a:prstGeom>
        </p:spPr>
        <p:txBody>
          <a:bodyPr wrap="none">
            <a:spAutoFit/>
          </a:bodyPr>
          <a:lstStyle/>
          <a:p>
            <a:r>
              <a:rPr lang="en-US" dirty="0"/>
              <a:t>Deep Image [</a:t>
            </a:r>
            <a:r>
              <a:rPr lang="en-US" dirty="0">
                <a:hlinkClick r:id="rId3"/>
              </a:rPr>
              <a:t>Wu et al. 2015</a:t>
            </a:r>
            <a:r>
              <a:rPr lang="en-US" dirty="0"/>
              <a:t>]</a:t>
            </a:r>
          </a:p>
        </p:txBody>
      </p:sp>
      <p:sp>
        <p:nvSpPr>
          <p:cNvPr id="7" name="TextBox 6"/>
          <p:cNvSpPr txBox="1"/>
          <p:nvPr/>
        </p:nvSpPr>
        <p:spPr>
          <a:xfrm>
            <a:off x="9296400" y="7495"/>
            <a:ext cx="1402948" cy="261610"/>
          </a:xfrm>
          <a:prstGeom prst="rect">
            <a:avLst/>
          </a:prstGeom>
          <a:noFill/>
        </p:spPr>
        <p:txBody>
          <a:bodyPr wrap="none" rtlCol="0">
            <a:spAutoFit/>
          </a:bodyPr>
          <a:lstStyle/>
          <a:p>
            <a:r>
              <a:rPr lang="en-US" sz="1100" dirty="0">
                <a:solidFill>
                  <a:schemeClr val="bg1">
                    <a:lumMod val="50000"/>
                  </a:schemeClr>
                </a:solidFill>
              </a:rPr>
              <a:t>Slide: </a:t>
            </a:r>
            <a:r>
              <a:rPr lang="en-US" sz="1100" dirty="0" err="1">
                <a:solidFill>
                  <a:schemeClr val="bg1">
                    <a:lumMod val="50000"/>
                  </a:schemeClr>
                </a:solidFill>
              </a:rPr>
              <a:t>Jiabin</a:t>
            </a:r>
            <a:r>
              <a:rPr lang="en-US" sz="1100" dirty="0">
                <a:solidFill>
                  <a:schemeClr val="bg1">
                    <a:lumMod val="50000"/>
                  </a:schemeClr>
                </a:solidFill>
              </a:rPr>
              <a:t> Huang</a:t>
            </a:r>
          </a:p>
        </p:txBody>
      </p:sp>
    </p:spTree>
    <p:extLst>
      <p:ext uri="{BB962C8B-B14F-4D97-AF65-F5344CB8AC3E}">
        <p14:creationId xmlns:p14="http://schemas.microsoft.com/office/powerpoint/2010/main" val="3554391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1EF65-77D9-07AA-F4E1-F45B9618D37A}"/>
              </a:ext>
            </a:extLst>
          </p:cNvPr>
          <p:cNvSpPr>
            <a:spLocks noGrp="1"/>
          </p:cNvSpPr>
          <p:nvPr>
            <p:ph type="title"/>
          </p:nvPr>
        </p:nvSpPr>
        <p:spPr/>
        <p:txBody>
          <a:bodyPr/>
          <a:lstStyle/>
          <a:p>
            <a:r>
              <a:rPr lang="en-US" dirty="0"/>
              <a:t>Applying Data Augmentation</a:t>
            </a:r>
          </a:p>
        </p:txBody>
      </p:sp>
      <p:sp>
        <p:nvSpPr>
          <p:cNvPr id="3" name="Content Placeholder 2">
            <a:extLst>
              <a:ext uri="{FF2B5EF4-FFF2-40B4-BE49-F238E27FC236}">
                <a16:creationId xmlns:a16="http://schemas.microsoft.com/office/drawing/2014/main" id="{E2F64383-E6FA-59FE-DB34-138888FC0578}"/>
              </a:ext>
            </a:extLst>
          </p:cNvPr>
          <p:cNvSpPr>
            <a:spLocks noGrp="1"/>
          </p:cNvSpPr>
          <p:nvPr>
            <p:ph idx="1"/>
          </p:nvPr>
        </p:nvSpPr>
        <p:spPr/>
        <p:txBody>
          <a:bodyPr>
            <a:normAutofit/>
          </a:bodyPr>
          <a:lstStyle/>
          <a:p>
            <a:endParaRPr lang="en-US" dirty="0"/>
          </a:p>
          <a:p>
            <a:endParaRPr lang="en-US" dirty="0"/>
          </a:p>
        </p:txBody>
      </p:sp>
      <p:pic>
        <p:nvPicPr>
          <p:cNvPr id="5" name="Picture 4">
            <a:extLst>
              <a:ext uri="{FF2B5EF4-FFF2-40B4-BE49-F238E27FC236}">
                <a16:creationId xmlns:a16="http://schemas.microsoft.com/office/drawing/2014/main" id="{DE41EA45-2932-2557-8B34-82666C0515A1}"/>
              </a:ext>
            </a:extLst>
          </p:cNvPr>
          <p:cNvPicPr>
            <a:picLocks noChangeAspect="1"/>
          </p:cNvPicPr>
          <p:nvPr/>
        </p:nvPicPr>
        <p:blipFill>
          <a:blip r:embed="rId2"/>
          <a:stretch>
            <a:fillRect/>
          </a:stretch>
        </p:blipFill>
        <p:spPr>
          <a:xfrm>
            <a:off x="2895600" y="2764305"/>
            <a:ext cx="5334000" cy="2825704"/>
          </a:xfrm>
          <a:prstGeom prst="rect">
            <a:avLst/>
          </a:prstGeom>
        </p:spPr>
      </p:pic>
      <p:sp>
        <p:nvSpPr>
          <p:cNvPr id="6" name="TextBox 5">
            <a:extLst>
              <a:ext uri="{FF2B5EF4-FFF2-40B4-BE49-F238E27FC236}">
                <a16:creationId xmlns:a16="http://schemas.microsoft.com/office/drawing/2014/main" id="{1AF8CF95-A5FD-7518-B5CA-F7FF318CD123}"/>
              </a:ext>
            </a:extLst>
          </p:cNvPr>
          <p:cNvSpPr txBox="1"/>
          <p:nvPr/>
        </p:nvSpPr>
        <p:spPr>
          <a:xfrm>
            <a:off x="152400" y="5867400"/>
            <a:ext cx="9828332" cy="923330"/>
          </a:xfrm>
          <a:prstGeom prst="rect">
            <a:avLst/>
          </a:prstGeom>
          <a:noFill/>
        </p:spPr>
        <p:txBody>
          <a:bodyPr wrap="none" rtlCol="0">
            <a:spAutoFit/>
          </a:bodyPr>
          <a:lstStyle/>
          <a:p>
            <a:r>
              <a:rPr lang="en-US" dirty="0"/>
              <a:t>References:</a:t>
            </a:r>
          </a:p>
          <a:p>
            <a:r>
              <a:rPr lang="en-US" dirty="0">
                <a:hlinkClick r:id="rId3"/>
              </a:rPr>
              <a:t>https://medium.com/dejunhuang/learning-day-23-data-augmentation-in-pytorch-e375e19100c3</a:t>
            </a:r>
            <a:endParaRPr lang="en-US" dirty="0"/>
          </a:p>
          <a:p>
            <a:r>
              <a:rPr lang="en-US" dirty="0">
                <a:hlinkClick r:id="rId4"/>
              </a:rPr>
              <a:t>https://pytorch.org/vision/main/transforms.html</a:t>
            </a:r>
            <a:r>
              <a:rPr lang="en-US" dirty="0"/>
              <a:t>  </a:t>
            </a:r>
          </a:p>
        </p:txBody>
      </p:sp>
      <p:sp>
        <p:nvSpPr>
          <p:cNvPr id="7" name="Content Placeholder 2">
            <a:extLst>
              <a:ext uri="{FF2B5EF4-FFF2-40B4-BE49-F238E27FC236}">
                <a16:creationId xmlns:a16="http://schemas.microsoft.com/office/drawing/2014/main" id="{51C7A297-6E18-7BED-C42C-8AF3887FEE98}"/>
              </a:ext>
            </a:extLst>
          </p:cNvPr>
          <p:cNvSpPr txBox="1">
            <a:spLocks/>
          </p:cNvSpPr>
          <p:nvPr/>
        </p:nvSpPr>
        <p:spPr bwMode="auto">
          <a:xfrm>
            <a:off x="609600" y="1295400"/>
            <a:ext cx="10972800" cy="130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AutoNum type="arabicPeriod"/>
            </a:pPr>
            <a:r>
              <a:rPr lang="en-US" dirty="0"/>
              <a:t>Define transformation sequence</a:t>
            </a:r>
          </a:p>
          <a:p>
            <a:pPr marL="514350" indent="-514350">
              <a:buAutoNum type="arabicPeriod"/>
            </a:pPr>
            <a:r>
              <a:rPr lang="en-US" dirty="0"/>
              <a:t>Input transform specification to data loader</a:t>
            </a:r>
          </a:p>
        </p:txBody>
      </p:sp>
    </p:spTree>
    <p:extLst>
      <p:ext uri="{BB962C8B-B14F-4D97-AF65-F5344CB8AC3E}">
        <p14:creationId xmlns:p14="http://schemas.microsoft.com/office/powerpoint/2010/main" val="492562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23AA-12F9-FB47-0FC3-B2358973DF2D}"/>
              </a:ext>
            </a:extLst>
          </p:cNvPr>
          <p:cNvSpPr>
            <a:spLocks noGrp="1"/>
          </p:cNvSpPr>
          <p:nvPr>
            <p:ph type="title"/>
          </p:nvPr>
        </p:nvSpPr>
        <p:spPr/>
        <p:txBody>
          <a:bodyPr/>
          <a:lstStyle/>
          <a:p>
            <a:r>
              <a:rPr lang="en-US" dirty="0"/>
              <a:t>What if we want to do some new task?</a:t>
            </a:r>
          </a:p>
        </p:txBody>
      </p:sp>
      <p:sp>
        <p:nvSpPr>
          <p:cNvPr id="3" name="Content Placeholder 2">
            <a:extLst>
              <a:ext uri="{FF2B5EF4-FFF2-40B4-BE49-F238E27FC236}">
                <a16:creationId xmlns:a16="http://schemas.microsoft.com/office/drawing/2014/main" id="{FD15247A-C8F3-295B-47D0-09A7316C28EF}"/>
              </a:ext>
            </a:extLst>
          </p:cNvPr>
          <p:cNvSpPr>
            <a:spLocks noGrp="1"/>
          </p:cNvSpPr>
          <p:nvPr>
            <p:ph idx="1"/>
          </p:nvPr>
        </p:nvSpPr>
        <p:spPr>
          <a:xfrm>
            <a:off x="609600" y="990600"/>
            <a:ext cx="10972800" cy="1856913"/>
          </a:xfrm>
        </p:spPr>
        <p:txBody>
          <a:bodyPr>
            <a:normAutofit fontScale="92500" lnSpcReduction="20000"/>
          </a:bodyPr>
          <a:lstStyle/>
          <a:p>
            <a:r>
              <a:rPr lang="en-US" dirty="0"/>
              <a:t>Suppose we’ve trained ImageNet model</a:t>
            </a:r>
          </a:p>
          <a:p>
            <a:r>
              <a:rPr lang="en-US" dirty="0"/>
              <a:t>But we want to do something else, e.g. classify flowers or dog breeds</a:t>
            </a:r>
          </a:p>
          <a:p>
            <a:r>
              <a:rPr lang="en-US" dirty="0"/>
              <a:t>We don’t have a huge dataset for that task</a:t>
            </a:r>
          </a:p>
        </p:txBody>
      </p:sp>
      <p:sp>
        <p:nvSpPr>
          <p:cNvPr id="13" name="Rectangle 12">
            <a:extLst>
              <a:ext uri="{FF2B5EF4-FFF2-40B4-BE49-F238E27FC236}">
                <a16:creationId xmlns:a16="http://schemas.microsoft.com/office/drawing/2014/main" id="{7B0377B5-5222-6A5E-3727-02ABE671DFDC}"/>
              </a:ext>
            </a:extLst>
          </p:cNvPr>
          <p:cNvSpPr/>
          <p:nvPr/>
        </p:nvSpPr>
        <p:spPr>
          <a:xfrm>
            <a:off x="4004219" y="3859550"/>
            <a:ext cx="2496207" cy="143459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Encoder</a:t>
            </a:r>
          </a:p>
        </p:txBody>
      </p:sp>
      <p:sp>
        <p:nvSpPr>
          <p:cNvPr id="14" name="Rectangle 13">
            <a:extLst>
              <a:ext uri="{FF2B5EF4-FFF2-40B4-BE49-F238E27FC236}">
                <a16:creationId xmlns:a16="http://schemas.microsoft.com/office/drawing/2014/main" id="{2C22F1DA-24D7-BB20-2A99-19F308B202CA}"/>
              </a:ext>
            </a:extLst>
          </p:cNvPr>
          <p:cNvSpPr/>
          <p:nvPr/>
        </p:nvSpPr>
        <p:spPr>
          <a:xfrm>
            <a:off x="7015288" y="3877646"/>
            <a:ext cx="1143000" cy="143459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Decoder</a:t>
            </a:r>
          </a:p>
        </p:txBody>
      </p:sp>
      <p:sp>
        <p:nvSpPr>
          <p:cNvPr id="15" name="TextBox 14">
            <a:extLst>
              <a:ext uri="{FF2B5EF4-FFF2-40B4-BE49-F238E27FC236}">
                <a16:creationId xmlns:a16="http://schemas.microsoft.com/office/drawing/2014/main" id="{3941C7B9-9089-EE21-71FD-8045E7BA9756}"/>
              </a:ext>
            </a:extLst>
          </p:cNvPr>
          <p:cNvSpPr txBox="1"/>
          <p:nvPr/>
        </p:nvSpPr>
        <p:spPr>
          <a:xfrm>
            <a:off x="2714201" y="4299451"/>
            <a:ext cx="825867" cy="646331"/>
          </a:xfrm>
          <a:prstGeom prst="rect">
            <a:avLst/>
          </a:prstGeom>
          <a:noFill/>
        </p:spPr>
        <p:txBody>
          <a:bodyPr wrap="none" rtlCol="0">
            <a:spAutoFit/>
          </a:bodyPr>
          <a:lstStyle/>
          <a:p>
            <a:r>
              <a:rPr lang="en-US" dirty="0"/>
              <a:t>Input </a:t>
            </a:r>
          </a:p>
          <a:p>
            <a:r>
              <a:rPr lang="en-US" dirty="0"/>
              <a:t>Image</a:t>
            </a:r>
          </a:p>
        </p:txBody>
      </p:sp>
      <p:sp>
        <p:nvSpPr>
          <p:cNvPr id="16" name="Arrow: Right 15">
            <a:extLst>
              <a:ext uri="{FF2B5EF4-FFF2-40B4-BE49-F238E27FC236}">
                <a16:creationId xmlns:a16="http://schemas.microsoft.com/office/drawing/2014/main" id="{1382D123-2A19-568F-1218-69A0643BD88E}"/>
              </a:ext>
            </a:extLst>
          </p:cNvPr>
          <p:cNvSpPr/>
          <p:nvPr/>
        </p:nvSpPr>
        <p:spPr>
          <a:xfrm>
            <a:off x="3576854" y="4526363"/>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976596CF-ACF6-4901-4121-57B785CC2BEB}"/>
              </a:ext>
            </a:extLst>
          </p:cNvPr>
          <p:cNvSpPr/>
          <p:nvPr/>
        </p:nvSpPr>
        <p:spPr>
          <a:xfrm>
            <a:off x="6573998" y="4526363"/>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A171A62-5949-3176-7E37-1D9F3C0A7471}"/>
              </a:ext>
            </a:extLst>
          </p:cNvPr>
          <p:cNvSpPr txBox="1"/>
          <p:nvPr/>
        </p:nvSpPr>
        <p:spPr>
          <a:xfrm>
            <a:off x="3411186" y="5400365"/>
            <a:ext cx="2393731" cy="923330"/>
          </a:xfrm>
          <a:prstGeom prst="rect">
            <a:avLst/>
          </a:prstGeom>
          <a:noFill/>
        </p:spPr>
        <p:txBody>
          <a:bodyPr wrap="square" rtlCol="0">
            <a:spAutoFit/>
          </a:bodyPr>
          <a:lstStyle/>
          <a:p>
            <a:r>
              <a:rPr lang="en-US" dirty="0"/>
              <a:t>E.g. weights of convolutional layers, trained on ImageNet</a:t>
            </a:r>
          </a:p>
        </p:txBody>
      </p:sp>
      <p:sp>
        <p:nvSpPr>
          <p:cNvPr id="19" name="TextBox 18">
            <a:extLst>
              <a:ext uri="{FF2B5EF4-FFF2-40B4-BE49-F238E27FC236}">
                <a16:creationId xmlns:a16="http://schemas.microsoft.com/office/drawing/2014/main" id="{084E2555-FC1C-7599-A988-F275A1402561}"/>
              </a:ext>
            </a:extLst>
          </p:cNvPr>
          <p:cNvSpPr txBox="1"/>
          <p:nvPr/>
        </p:nvSpPr>
        <p:spPr>
          <a:xfrm>
            <a:off x="5943600" y="5556032"/>
            <a:ext cx="2393731" cy="646331"/>
          </a:xfrm>
          <a:prstGeom prst="rect">
            <a:avLst/>
          </a:prstGeom>
          <a:noFill/>
        </p:spPr>
        <p:txBody>
          <a:bodyPr wrap="square" rtlCol="0">
            <a:spAutoFit/>
          </a:bodyPr>
          <a:lstStyle/>
          <a:p>
            <a:r>
              <a:rPr lang="en-US" dirty="0"/>
              <a:t>E.g. final 1000 class linear layer weights</a:t>
            </a:r>
          </a:p>
        </p:txBody>
      </p:sp>
      <p:sp>
        <p:nvSpPr>
          <p:cNvPr id="20" name="TextBox 19">
            <a:extLst>
              <a:ext uri="{FF2B5EF4-FFF2-40B4-BE49-F238E27FC236}">
                <a16:creationId xmlns:a16="http://schemas.microsoft.com/office/drawing/2014/main" id="{5C5C0885-09CF-5825-5BA3-412AE1603E6A}"/>
              </a:ext>
            </a:extLst>
          </p:cNvPr>
          <p:cNvSpPr txBox="1"/>
          <p:nvPr/>
        </p:nvSpPr>
        <p:spPr>
          <a:xfrm>
            <a:off x="8601194" y="4321575"/>
            <a:ext cx="2095445" cy="646331"/>
          </a:xfrm>
          <a:prstGeom prst="rect">
            <a:avLst/>
          </a:prstGeom>
          <a:noFill/>
        </p:spPr>
        <p:txBody>
          <a:bodyPr wrap="none" rtlCol="0">
            <a:spAutoFit/>
          </a:bodyPr>
          <a:lstStyle/>
          <a:p>
            <a:r>
              <a:rPr lang="en-US" dirty="0"/>
              <a:t>Output 1000 Class</a:t>
            </a:r>
          </a:p>
          <a:p>
            <a:r>
              <a:rPr lang="en-US" dirty="0"/>
              <a:t>Logits</a:t>
            </a:r>
          </a:p>
        </p:txBody>
      </p:sp>
      <p:sp>
        <p:nvSpPr>
          <p:cNvPr id="21" name="Arrow: Right 20">
            <a:extLst>
              <a:ext uri="{FF2B5EF4-FFF2-40B4-BE49-F238E27FC236}">
                <a16:creationId xmlns:a16="http://schemas.microsoft.com/office/drawing/2014/main" id="{4E6939D4-8997-A31A-19A4-D3CA660BF767}"/>
              </a:ext>
            </a:extLst>
          </p:cNvPr>
          <p:cNvSpPr/>
          <p:nvPr/>
        </p:nvSpPr>
        <p:spPr>
          <a:xfrm>
            <a:off x="8220194" y="4572386"/>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B01FE7C-8545-BD1F-0EA8-169A1F85082E}"/>
              </a:ext>
            </a:extLst>
          </p:cNvPr>
          <p:cNvSpPr txBox="1"/>
          <p:nvPr/>
        </p:nvSpPr>
        <p:spPr>
          <a:xfrm>
            <a:off x="4875725" y="3228630"/>
            <a:ext cx="2711063" cy="369332"/>
          </a:xfrm>
          <a:prstGeom prst="rect">
            <a:avLst/>
          </a:prstGeom>
          <a:noFill/>
        </p:spPr>
        <p:txBody>
          <a:bodyPr wrap="none" rtlCol="0">
            <a:spAutoFit/>
          </a:bodyPr>
          <a:lstStyle/>
          <a:p>
            <a:r>
              <a:rPr lang="en-US" dirty="0"/>
              <a:t>ImageNet Trained Model</a:t>
            </a:r>
          </a:p>
        </p:txBody>
      </p:sp>
      <p:sp>
        <p:nvSpPr>
          <p:cNvPr id="5" name="Left Brace 4">
            <a:extLst>
              <a:ext uri="{FF2B5EF4-FFF2-40B4-BE49-F238E27FC236}">
                <a16:creationId xmlns:a16="http://schemas.microsoft.com/office/drawing/2014/main" id="{D564A209-CBF7-1302-B6F2-B21B6651D18D}"/>
              </a:ext>
            </a:extLst>
          </p:cNvPr>
          <p:cNvSpPr/>
          <p:nvPr/>
        </p:nvSpPr>
        <p:spPr>
          <a:xfrm rot="5400000">
            <a:off x="5971861" y="1906724"/>
            <a:ext cx="248277" cy="3560428"/>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39139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23AA-12F9-FB47-0FC3-B2358973DF2D}"/>
              </a:ext>
            </a:extLst>
          </p:cNvPr>
          <p:cNvSpPr>
            <a:spLocks noGrp="1"/>
          </p:cNvSpPr>
          <p:nvPr>
            <p:ph type="title"/>
          </p:nvPr>
        </p:nvSpPr>
        <p:spPr>
          <a:xfrm>
            <a:off x="609600" y="0"/>
            <a:ext cx="11201400" cy="914400"/>
          </a:xfrm>
        </p:spPr>
        <p:txBody>
          <a:bodyPr>
            <a:normAutofit fontScale="90000"/>
          </a:bodyPr>
          <a:lstStyle/>
          <a:p>
            <a:r>
              <a:rPr lang="en-US" dirty="0"/>
              <a:t>New Task Solution 1: “Linear probe” / “Feature extraction”</a:t>
            </a:r>
          </a:p>
        </p:txBody>
      </p:sp>
      <p:sp>
        <p:nvSpPr>
          <p:cNvPr id="6" name="Arrow: Down 5">
            <a:extLst>
              <a:ext uri="{FF2B5EF4-FFF2-40B4-BE49-F238E27FC236}">
                <a16:creationId xmlns:a16="http://schemas.microsoft.com/office/drawing/2014/main" id="{AD06D630-FF3B-A7C0-B0FE-18F60D86C211}"/>
              </a:ext>
            </a:extLst>
          </p:cNvPr>
          <p:cNvSpPr/>
          <p:nvPr/>
        </p:nvSpPr>
        <p:spPr>
          <a:xfrm>
            <a:off x="5115164" y="2930681"/>
            <a:ext cx="536029" cy="1399599"/>
          </a:xfrm>
          <a:prstGeom prst="downArrow">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EA14292-B30F-8D26-CD53-92AB7D1C8F0A}"/>
              </a:ext>
            </a:extLst>
          </p:cNvPr>
          <p:cNvSpPr/>
          <p:nvPr/>
        </p:nvSpPr>
        <p:spPr>
          <a:xfrm>
            <a:off x="2932531" y="5150103"/>
            <a:ext cx="2496207" cy="143459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Encoder</a:t>
            </a:r>
          </a:p>
          <a:p>
            <a:pPr algn="ctr"/>
            <a:r>
              <a:rPr lang="en-US" dirty="0">
                <a:solidFill>
                  <a:sysClr val="windowText" lastClr="000000"/>
                </a:solidFill>
              </a:rPr>
              <a:t>(Frozen)</a:t>
            </a:r>
          </a:p>
        </p:txBody>
      </p:sp>
      <p:sp>
        <p:nvSpPr>
          <p:cNvPr id="8" name="Rectangle 7">
            <a:extLst>
              <a:ext uri="{FF2B5EF4-FFF2-40B4-BE49-F238E27FC236}">
                <a16:creationId xmlns:a16="http://schemas.microsoft.com/office/drawing/2014/main" id="{A5AFFFEF-51D7-C351-38DE-3D5FA202570F}"/>
              </a:ext>
            </a:extLst>
          </p:cNvPr>
          <p:cNvSpPr/>
          <p:nvPr/>
        </p:nvSpPr>
        <p:spPr>
          <a:xfrm>
            <a:off x="5943600" y="5168199"/>
            <a:ext cx="1143000" cy="1434594"/>
          </a:xfrm>
          <a:prstGeom prst="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Decoder</a:t>
            </a:r>
          </a:p>
          <a:p>
            <a:pPr algn="ctr"/>
            <a:r>
              <a:rPr lang="en-US" dirty="0">
                <a:solidFill>
                  <a:sysClr val="windowText" lastClr="000000"/>
                </a:solidFill>
              </a:rPr>
              <a:t>(Tuned)</a:t>
            </a:r>
          </a:p>
        </p:txBody>
      </p:sp>
      <p:sp>
        <p:nvSpPr>
          <p:cNvPr id="9" name="TextBox 8">
            <a:extLst>
              <a:ext uri="{FF2B5EF4-FFF2-40B4-BE49-F238E27FC236}">
                <a16:creationId xmlns:a16="http://schemas.microsoft.com/office/drawing/2014/main" id="{832EE657-2CFA-7FEB-5B25-A971A16AD642}"/>
              </a:ext>
            </a:extLst>
          </p:cNvPr>
          <p:cNvSpPr txBox="1"/>
          <p:nvPr/>
        </p:nvSpPr>
        <p:spPr>
          <a:xfrm>
            <a:off x="1642513" y="5590004"/>
            <a:ext cx="825867" cy="646331"/>
          </a:xfrm>
          <a:prstGeom prst="rect">
            <a:avLst/>
          </a:prstGeom>
          <a:noFill/>
        </p:spPr>
        <p:txBody>
          <a:bodyPr wrap="none" rtlCol="0">
            <a:spAutoFit/>
          </a:bodyPr>
          <a:lstStyle/>
          <a:p>
            <a:r>
              <a:rPr lang="en-US" dirty="0"/>
              <a:t>Input </a:t>
            </a:r>
          </a:p>
          <a:p>
            <a:r>
              <a:rPr lang="en-US" dirty="0"/>
              <a:t>Image</a:t>
            </a:r>
          </a:p>
        </p:txBody>
      </p:sp>
      <p:sp>
        <p:nvSpPr>
          <p:cNvPr id="10" name="Arrow: Right 9">
            <a:extLst>
              <a:ext uri="{FF2B5EF4-FFF2-40B4-BE49-F238E27FC236}">
                <a16:creationId xmlns:a16="http://schemas.microsoft.com/office/drawing/2014/main" id="{65DDEA30-5116-638A-71E1-79358A980445}"/>
              </a:ext>
            </a:extLst>
          </p:cNvPr>
          <p:cNvSpPr/>
          <p:nvPr/>
        </p:nvSpPr>
        <p:spPr>
          <a:xfrm>
            <a:off x="2505166" y="5816916"/>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0EC4E342-7773-B01A-D456-DC24D737EE0E}"/>
              </a:ext>
            </a:extLst>
          </p:cNvPr>
          <p:cNvSpPr/>
          <p:nvPr/>
        </p:nvSpPr>
        <p:spPr>
          <a:xfrm>
            <a:off x="5502310" y="5816916"/>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ED73D58-9533-C572-D08F-291234FDEEAB}"/>
              </a:ext>
            </a:extLst>
          </p:cNvPr>
          <p:cNvSpPr txBox="1"/>
          <p:nvPr/>
        </p:nvSpPr>
        <p:spPr>
          <a:xfrm>
            <a:off x="7529506" y="5612128"/>
            <a:ext cx="2095445" cy="646331"/>
          </a:xfrm>
          <a:prstGeom prst="rect">
            <a:avLst/>
          </a:prstGeom>
          <a:noFill/>
        </p:spPr>
        <p:txBody>
          <a:bodyPr wrap="square" rtlCol="0">
            <a:spAutoFit/>
          </a:bodyPr>
          <a:lstStyle/>
          <a:p>
            <a:r>
              <a:rPr lang="en-US" dirty="0"/>
              <a:t>Output N</a:t>
            </a:r>
            <a:r>
              <a:rPr lang="en-US" baseline="-25000" dirty="0"/>
              <a:t>c</a:t>
            </a:r>
            <a:r>
              <a:rPr lang="en-US" dirty="0"/>
              <a:t> Class</a:t>
            </a:r>
          </a:p>
          <a:p>
            <a:r>
              <a:rPr lang="en-US" dirty="0"/>
              <a:t>Logits</a:t>
            </a:r>
          </a:p>
        </p:txBody>
      </p:sp>
      <p:sp>
        <p:nvSpPr>
          <p:cNvPr id="22" name="Arrow: Right 21">
            <a:extLst>
              <a:ext uri="{FF2B5EF4-FFF2-40B4-BE49-F238E27FC236}">
                <a16:creationId xmlns:a16="http://schemas.microsoft.com/office/drawing/2014/main" id="{637DADC5-1683-8C2D-8AE0-8EAB1DA8070C}"/>
              </a:ext>
            </a:extLst>
          </p:cNvPr>
          <p:cNvSpPr/>
          <p:nvPr/>
        </p:nvSpPr>
        <p:spPr>
          <a:xfrm>
            <a:off x="7148506" y="5862939"/>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7F56C72-8D2E-FDF0-2715-8F0377A2A330}"/>
              </a:ext>
            </a:extLst>
          </p:cNvPr>
          <p:cNvSpPr txBox="1"/>
          <p:nvPr/>
        </p:nvSpPr>
        <p:spPr>
          <a:xfrm>
            <a:off x="2689154" y="4451180"/>
            <a:ext cx="2941896" cy="369332"/>
          </a:xfrm>
          <a:prstGeom prst="rect">
            <a:avLst/>
          </a:prstGeom>
          <a:noFill/>
        </p:spPr>
        <p:txBody>
          <a:bodyPr wrap="none" rtlCol="0">
            <a:spAutoFit/>
          </a:bodyPr>
          <a:lstStyle/>
          <a:p>
            <a:r>
              <a:rPr lang="en-US" dirty="0"/>
              <a:t>ImageNet Trained Encoder</a:t>
            </a:r>
          </a:p>
        </p:txBody>
      </p:sp>
      <p:sp>
        <p:nvSpPr>
          <p:cNvPr id="24" name="Left Brace 23">
            <a:extLst>
              <a:ext uri="{FF2B5EF4-FFF2-40B4-BE49-F238E27FC236}">
                <a16:creationId xmlns:a16="http://schemas.microsoft.com/office/drawing/2014/main" id="{3843BFDD-660B-8505-457E-244F0ACC43C6}"/>
              </a:ext>
            </a:extLst>
          </p:cNvPr>
          <p:cNvSpPr/>
          <p:nvPr/>
        </p:nvSpPr>
        <p:spPr>
          <a:xfrm rot="5400000">
            <a:off x="4067413" y="3762615"/>
            <a:ext cx="185378" cy="2347797"/>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2E236987-550A-DE43-547A-8C3E4CEA2435}"/>
              </a:ext>
            </a:extLst>
          </p:cNvPr>
          <p:cNvSpPr txBox="1"/>
          <p:nvPr/>
        </p:nvSpPr>
        <p:spPr>
          <a:xfrm>
            <a:off x="5799506" y="4744594"/>
            <a:ext cx="2116990" cy="369332"/>
          </a:xfrm>
          <a:prstGeom prst="rect">
            <a:avLst/>
          </a:prstGeom>
          <a:noFill/>
        </p:spPr>
        <p:txBody>
          <a:bodyPr wrap="none" rtlCol="0">
            <a:spAutoFit/>
          </a:bodyPr>
          <a:lstStyle/>
          <a:p>
            <a:r>
              <a:rPr lang="en-US" dirty="0"/>
              <a:t>New Task Decoder</a:t>
            </a:r>
          </a:p>
        </p:txBody>
      </p:sp>
      <p:sp>
        <p:nvSpPr>
          <p:cNvPr id="26" name="TextBox 25">
            <a:extLst>
              <a:ext uri="{FF2B5EF4-FFF2-40B4-BE49-F238E27FC236}">
                <a16:creationId xmlns:a16="http://schemas.microsoft.com/office/drawing/2014/main" id="{A253E4FB-C7DB-C32E-62CE-377CA97FD7BE}"/>
              </a:ext>
            </a:extLst>
          </p:cNvPr>
          <p:cNvSpPr txBox="1"/>
          <p:nvPr/>
        </p:nvSpPr>
        <p:spPr>
          <a:xfrm>
            <a:off x="5799328" y="3033955"/>
            <a:ext cx="5783072" cy="1231106"/>
          </a:xfrm>
          <a:prstGeom prst="rect">
            <a:avLst/>
          </a:prstGeom>
          <a:noFill/>
        </p:spPr>
        <p:txBody>
          <a:bodyPr wrap="square" rtlCol="0">
            <a:spAutoFit/>
          </a:bodyPr>
          <a:lstStyle/>
          <a:p>
            <a:r>
              <a:rPr lang="en-US" sz="1600" dirty="0"/>
              <a:t>Keep original encoder weights. Replace decoder linear layer and train its weights on new task without changing encoder.</a:t>
            </a:r>
          </a:p>
          <a:p>
            <a:endParaRPr lang="en-US" sz="1000" dirty="0"/>
          </a:p>
          <a:p>
            <a:r>
              <a:rPr lang="en-US" sz="1600" dirty="0"/>
              <a:t>Equivalently, extract features from encoder and train linear model on those features</a:t>
            </a:r>
          </a:p>
        </p:txBody>
      </p:sp>
      <p:sp>
        <p:nvSpPr>
          <p:cNvPr id="39" name="TextBox 38">
            <a:extLst>
              <a:ext uri="{FF2B5EF4-FFF2-40B4-BE49-F238E27FC236}">
                <a16:creationId xmlns:a16="http://schemas.microsoft.com/office/drawing/2014/main" id="{672974CB-CB78-FAC6-03F5-26433DAFC852}"/>
              </a:ext>
            </a:extLst>
          </p:cNvPr>
          <p:cNvSpPr txBox="1"/>
          <p:nvPr/>
        </p:nvSpPr>
        <p:spPr>
          <a:xfrm>
            <a:off x="569829" y="1962145"/>
            <a:ext cx="1523999" cy="646331"/>
          </a:xfrm>
          <a:prstGeom prst="rect">
            <a:avLst/>
          </a:prstGeom>
          <a:noFill/>
        </p:spPr>
        <p:txBody>
          <a:bodyPr wrap="square" rtlCol="0">
            <a:spAutoFit/>
          </a:bodyPr>
          <a:lstStyle/>
          <a:p>
            <a:r>
              <a:rPr lang="en-US" b="1" dirty="0"/>
              <a:t>Pre-trained Model</a:t>
            </a:r>
          </a:p>
        </p:txBody>
      </p:sp>
      <p:sp>
        <p:nvSpPr>
          <p:cNvPr id="40" name="TextBox 39">
            <a:extLst>
              <a:ext uri="{FF2B5EF4-FFF2-40B4-BE49-F238E27FC236}">
                <a16:creationId xmlns:a16="http://schemas.microsoft.com/office/drawing/2014/main" id="{2482BEF7-3471-470E-3B54-C0D06EE29F93}"/>
              </a:ext>
            </a:extLst>
          </p:cNvPr>
          <p:cNvSpPr txBox="1"/>
          <p:nvPr/>
        </p:nvSpPr>
        <p:spPr>
          <a:xfrm>
            <a:off x="420245" y="5493750"/>
            <a:ext cx="1418210" cy="646331"/>
          </a:xfrm>
          <a:prstGeom prst="rect">
            <a:avLst/>
          </a:prstGeom>
          <a:noFill/>
        </p:spPr>
        <p:txBody>
          <a:bodyPr wrap="square" rtlCol="0">
            <a:spAutoFit/>
          </a:bodyPr>
          <a:lstStyle/>
          <a:p>
            <a:r>
              <a:rPr lang="en-US" b="1" dirty="0"/>
              <a:t>Target Model</a:t>
            </a:r>
          </a:p>
        </p:txBody>
      </p:sp>
      <p:pic>
        <p:nvPicPr>
          <p:cNvPr id="42" name="Picture 41">
            <a:extLst>
              <a:ext uri="{FF2B5EF4-FFF2-40B4-BE49-F238E27FC236}">
                <a16:creationId xmlns:a16="http://schemas.microsoft.com/office/drawing/2014/main" id="{2C1A5719-6935-9FB6-8845-AA0905804B15}"/>
              </a:ext>
            </a:extLst>
          </p:cNvPr>
          <p:cNvPicPr>
            <a:picLocks noChangeAspect="1"/>
          </p:cNvPicPr>
          <p:nvPr/>
        </p:nvPicPr>
        <p:blipFill>
          <a:blip r:embed="rId2"/>
          <a:stretch>
            <a:fillRect/>
          </a:stretch>
        </p:blipFill>
        <p:spPr>
          <a:xfrm>
            <a:off x="3070941" y="892491"/>
            <a:ext cx="4862737" cy="1939218"/>
          </a:xfrm>
          <a:prstGeom prst="rect">
            <a:avLst/>
          </a:prstGeom>
        </p:spPr>
      </p:pic>
    </p:spTree>
    <p:extLst>
      <p:ext uri="{BB962C8B-B14F-4D97-AF65-F5344CB8AC3E}">
        <p14:creationId xmlns:p14="http://schemas.microsoft.com/office/powerpoint/2010/main" val="3399931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DA784-FC5B-167F-9F5D-8308AC648DE9}"/>
              </a:ext>
            </a:extLst>
          </p:cNvPr>
          <p:cNvSpPr>
            <a:spLocks noGrp="1"/>
          </p:cNvSpPr>
          <p:nvPr>
            <p:ph type="title"/>
          </p:nvPr>
        </p:nvSpPr>
        <p:spPr/>
        <p:txBody>
          <a:bodyPr/>
          <a:lstStyle/>
          <a:p>
            <a:r>
              <a:rPr lang="en-US" dirty="0"/>
              <a:t>How to apply linear probe</a:t>
            </a:r>
          </a:p>
        </p:txBody>
      </p:sp>
      <p:sp>
        <p:nvSpPr>
          <p:cNvPr id="3" name="Content Placeholder 2">
            <a:extLst>
              <a:ext uri="{FF2B5EF4-FFF2-40B4-BE49-F238E27FC236}">
                <a16:creationId xmlns:a16="http://schemas.microsoft.com/office/drawing/2014/main" id="{63747C22-6102-D148-AEC5-1A4739AE5358}"/>
              </a:ext>
            </a:extLst>
          </p:cNvPr>
          <p:cNvSpPr>
            <a:spLocks noGrp="1"/>
          </p:cNvSpPr>
          <p:nvPr>
            <p:ph idx="1"/>
          </p:nvPr>
        </p:nvSpPr>
        <p:spPr>
          <a:xfrm>
            <a:off x="609600" y="990601"/>
            <a:ext cx="4419600" cy="3837362"/>
          </a:xfrm>
        </p:spPr>
        <p:txBody>
          <a:bodyPr>
            <a:normAutofit fontScale="70000" lnSpcReduction="20000"/>
          </a:bodyPr>
          <a:lstStyle/>
          <a:p>
            <a:pPr marL="0" indent="0">
              <a:buNone/>
            </a:pPr>
            <a:r>
              <a:rPr lang="en-US" b="1" dirty="0"/>
              <a:t>Pre-compute features method</a:t>
            </a:r>
          </a:p>
          <a:p>
            <a:pPr marL="514350" indent="-514350">
              <a:buFont typeface="+mj-lt"/>
              <a:buAutoNum type="arabicPeriod"/>
            </a:pPr>
            <a:r>
              <a:rPr lang="en-US" dirty="0"/>
              <a:t>Load pretrained model (many available)</a:t>
            </a:r>
          </a:p>
          <a:p>
            <a:pPr marL="400050" lvl="1" indent="0">
              <a:buNone/>
            </a:pPr>
            <a:r>
              <a:rPr lang="en-US" dirty="0">
                <a:hlinkClick r:id="rId2"/>
              </a:rPr>
              <a:t>https://pytorch.org/vision/stable/models.html</a:t>
            </a:r>
            <a:r>
              <a:rPr lang="en-US" dirty="0"/>
              <a:t> </a:t>
            </a:r>
          </a:p>
          <a:p>
            <a:pPr marL="514350" indent="-514350">
              <a:buFont typeface="+mj-lt"/>
              <a:buAutoNum type="arabicPeriod"/>
            </a:pPr>
            <a:r>
              <a:rPr lang="en-US" dirty="0"/>
              <a:t>Remove prediction final layer</a:t>
            </a:r>
          </a:p>
          <a:p>
            <a:pPr marL="514350" indent="-514350">
              <a:buFont typeface="+mj-lt"/>
              <a:buAutoNum type="arabicPeriod"/>
            </a:pPr>
            <a:r>
              <a:rPr lang="en-US" dirty="0"/>
              <a:t>Apply model to each image to get features; save them</a:t>
            </a:r>
          </a:p>
          <a:p>
            <a:pPr marL="514350" indent="-514350">
              <a:buFont typeface="+mj-lt"/>
              <a:buAutoNum type="arabicPeriod"/>
            </a:pPr>
            <a:r>
              <a:rPr lang="en-US" dirty="0"/>
              <a:t>Train new linear model (e.g. logistic regression or SVM) on the features</a:t>
            </a:r>
          </a:p>
        </p:txBody>
      </p:sp>
      <p:pic>
        <p:nvPicPr>
          <p:cNvPr id="5" name="Picture 4">
            <a:extLst>
              <a:ext uri="{FF2B5EF4-FFF2-40B4-BE49-F238E27FC236}">
                <a16:creationId xmlns:a16="http://schemas.microsoft.com/office/drawing/2014/main" id="{19BC4E2B-CB69-735D-B87A-370489157773}"/>
              </a:ext>
            </a:extLst>
          </p:cNvPr>
          <p:cNvPicPr>
            <a:picLocks noChangeAspect="1"/>
          </p:cNvPicPr>
          <p:nvPr/>
        </p:nvPicPr>
        <p:blipFill rotWithShape="1">
          <a:blip r:embed="rId3"/>
          <a:srcRect r="12404"/>
          <a:stretch/>
        </p:blipFill>
        <p:spPr>
          <a:xfrm>
            <a:off x="304800" y="4648200"/>
            <a:ext cx="5791200" cy="1991003"/>
          </a:xfrm>
          <a:prstGeom prst="rect">
            <a:avLst/>
          </a:prstGeom>
        </p:spPr>
      </p:pic>
      <p:sp>
        <p:nvSpPr>
          <p:cNvPr id="7" name="Content Placeholder 2">
            <a:extLst>
              <a:ext uri="{FF2B5EF4-FFF2-40B4-BE49-F238E27FC236}">
                <a16:creationId xmlns:a16="http://schemas.microsoft.com/office/drawing/2014/main" id="{8BBFEDD0-2B39-6116-32B7-07D86CDFA6AD}"/>
              </a:ext>
            </a:extLst>
          </p:cNvPr>
          <p:cNvSpPr txBox="1">
            <a:spLocks/>
          </p:cNvSpPr>
          <p:nvPr/>
        </p:nvSpPr>
        <p:spPr bwMode="auto">
          <a:xfrm>
            <a:off x="6705600" y="990600"/>
            <a:ext cx="4419600" cy="403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Freeze encoder method</a:t>
            </a:r>
          </a:p>
          <a:p>
            <a:pPr marL="514350" indent="-514350">
              <a:buFont typeface="+mj-lt"/>
              <a:buAutoNum type="arabicPeriod"/>
            </a:pPr>
            <a:r>
              <a:rPr lang="en-US" dirty="0"/>
              <a:t>Load pretrained model (many available)</a:t>
            </a:r>
          </a:p>
          <a:p>
            <a:pPr marL="400050" lvl="1" indent="0">
              <a:buFont typeface="Arial" charset="0"/>
              <a:buNone/>
            </a:pPr>
            <a:r>
              <a:rPr lang="en-US" dirty="0">
                <a:hlinkClick r:id="rId2"/>
              </a:rPr>
              <a:t>https://pytorch.org/vision/stable/models.html</a:t>
            </a:r>
            <a:r>
              <a:rPr lang="en-US" dirty="0"/>
              <a:t> </a:t>
            </a:r>
          </a:p>
          <a:p>
            <a:pPr marL="514350" indent="-514350">
              <a:buFont typeface="+mj-lt"/>
              <a:buAutoNum type="arabicPeriod"/>
            </a:pPr>
            <a:r>
              <a:rPr lang="en-US" dirty="0"/>
              <a:t>Set network to not update weights</a:t>
            </a:r>
          </a:p>
          <a:p>
            <a:pPr marL="514350" indent="-514350">
              <a:buFont typeface="+mj-lt"/>
              <a:buAutoNum type="arabicPeriod"/>
            </a:pPr>
            <a:r>
              <a:rPr lang="en-US" dirty="0"/>
              <a:t>Replace last layer</a:t>
            </a:r>
          </a:p>
          <a:p>
            <a:pPr marL="514350" indent="-514350">
              <a:buFont typeface="+mj-lt"/>
              <a:buAutoNum type="arabicPeriod"/>
            </a:pPr>
            <a:r>
              <a:rPr lang="en-US" dirty="0"/>
              <a:t>Retrain network with new dataset</a:t>
            </a:r>
          </a:p>
          <a:p>
            <a:pPr marL="0" indent="0">
              <a:buNone/>
            </a:pPr>
            <a:r>
              <a:rPr lang="en-US" dirty="0"/>
              <a:t>- Slower than method on left but does not require storing features, and can apply data augmentation</a:t>
            </a:r>
          </a:p>
        </p:txBody>
      </p:sp>
      <p:pic>
        <p:nvPicPr>
          <p:cNvPr id="11" name="Picture 10">
            <a:extLst>
              <a:ext uri="{FF2B5EF4-FFF2-40B4-BE49-F238E27FC236}">
                <a16:creationId xmlns:a16="http://schemas.microsoft.com/office/drawing/2014/main" id="{95DB4376-2BAB-9196-12D4-CF505B112873}"/>
              </a:ext>
            </a:extLst>
          </p:cNvPr>
          <p:cNvPicPr>
            <a:picLocks noChangeAspect="1"/>
          </p:cNvPicPr>
          <p:nvPr/>
        </p:nvPicPr>
        <p:blipFill>
          <a:blip r:embed="rId4"/>
          <a:stretch>
            <a:fillRect/>
          </a:stretch>
        </p:blipFill>
        <p:spPr>
          <a:xfrm>
            <a:off x="6444641" y="5134938"/>
            <a:ext cx="5562600" cy="1353730"/>
          </a:xfrm>
          <a:prstGeom prst="rect">
            <a:avLst/>
          </a:prstGeom>
        </p:spPr>
      </p:pic>
      <p:sp>
        <p:nvSpPr>
          <p:cNvPr id="12" name="TextBox 11">
            <a:extLst>
              <a:ext uri="{FF2B5EF4-FFF2-40B4-BE49-F238E27FC236}">
                <a16:creationId xmlns:a16="http://schemas.microsoft.com/office/drawing/2014/main" id="{CD4E790B-F221-C865-BD38-4F9C49A90351}"/>
              </a:ext>
            </a:extLst>
          </p:cNvPr>
          <p:cNvSpPr txBox="1"/>
          <p:nvPr/>
        </p:nvSpPr>
        <p:spPr>
          <a:xfrm>
            <a:off x="6477000" y="6488668"/>
            <a:ext cx="915635" cy="369332"/>
          </a:xfrm>
          <a:prstGeom prst="rect">
            <a:avLst/>
          </a:prstGeom>
          <a:noFill/>
        </p:spPr>
        <p:txBody>
          <a:bodyPr wrap="none" rtlCol="0">
            <a:spAutoFit/>
          </a:bodyPr>
          <a:lstStyle/>
          <a:p>
            <a:r>
              <a:rPr lang="en-US" dirty="0">
                <a:solidFill>
                  <a:schemeClr val="tx1">
                    <a:lumMod val="50000"/>
                    <a:lumOff val="50000"/>
                  </a:schemeClr>
                </a:solidFill>
                <a:hlinkClick r:id="rId5">
                  <a:extLst>
                    <a:ext uri="{A12FA001-AC4F-418D-AE19-62706E023703}">
                      <ahyp:hlinkClr xmlns:ahyp="http://schemas.microsoft.com/office/drawing/2018/hyperlinkcolor" val="tx"/>
                    </a:ext>
                  </a:extLst>
                </a:hlinkClick>
              </a:rPr>
              <a:t>Source</a:t>
            </a:r>
            <a:endParaRPr lang="en-US" dirty="0">
              <a:solidFill>
                <a:schemeClr val="tx1">
                  <a:lumMod val="50000"/>
                  <a:lumOff val="50000"/>
                </a:schemeClr>
              </a:solidFill>
            </a:endParaRPr>
          </a:p>
        </p:txBody>
      </p:sp>
    </p:spTree>
    <p:extLst>
      <p:ext uri="{BB962C8B-B14F-4D97-AF65-F5344CB8AC3E}">
        <p14:creationId xmlns:p14="http://schemas.microsoft.com/office/powerpoint/2010/main" val="3951114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23AA-12F9-FB47-0FC3-B2358973DF2D}"/>
              </a:ext>
            </a:extLst>
          </p:cNvPr>
          <p:cNvSpPr>
            <a:spLocks noGrp="1"/>
          </p:cNvSpPr>
          <p:nvPr>
            <p:ph type="title"/>
          </p:nvPr>
        </p:nvSpPr>
        <p:spPr/>
        <p:txBody>
          <a:bodyPr>
            <a:normAutofit/>
          </a:bodyPr>
          <a:lstStyle/>
          <a:p>
            <a:r>
              <a:rPr lang="en-US" dirty="0"/>
              <a:t>New Task Solution 2: “Fine-tuning”</a:t>
            </a:r>
          </a:p>
        </p:txBody>
      </p:sp>
      <p:sp>
        <p:nvSpPr>
          <p:cNvPr id="6" name="Arrow: Down 5">
            <a:extLst>
              <a:ext uri="{FF2B5EF4-FFF2-40B4-BE49-F238E27FC236}">
                <a16:creationId xmlns:a16="http://schemas.microsoft.com/office/drawing/2014/main" id="{AD06D630-FF3B-A7C0-B0FE-18F60D86C211}"/>
              </a:ext>
            </a:extLst>
          </p:cNvPr>
          <p:cNvSpPr/>
          <p:nvPr/>
        </p:nvSpPr>
        <p:spPr>
          <a:xfrm>
            <a:off x="4986457" y="2891300"/>
            <a:ext cx="536029" cy="1442120"/>
          </a:xfrm>
          <a:prstGeom prst="downArrow">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EA14292-B30F-8D26-CD53-92AB7D1C8F0A}"/>
              </a:ext>
            </a:extLst>
          </p:cNvPr>
          <p:cNvSpPr/>
          <p:nvPr/>
        </p:nvSpPr>
        <p:spPr>
          <a:xfrm>
            <a:off x="2932531" y="5150103"/>
            <a:ext cx="2496207" cy="1434594"/>
          </a:xfrm>
          <a:prstGeom prst="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Encoder</a:t>
            </a:r>
          </a:p>
          <a:p>
            <a:pPr algn="ctr"/>
            <a:r>
              <a:rPr lang="en-US" dirty="0">
                <a:solidFill>
                  <a:sysClr val="windowText" lastClr="000000"/>
                </a:solidFill>
              </a:rPr>
              <a:t>(Fine-tuned)</a:t>
            </a:r>
          </a:p>
        </p:txBody>
      </p:sp>
      <p:sp>
        <p:nvSpPr>
          <p:cNvPr id="8" name="Rectangle 7">
            <a:extLst>
              <a:ext uri="{FF2B5EF4-FFF2-40B4-BE49-F238E27FC236}">
                <a16:creationId xmlns:a16="http://schemas.microsoft.com/office/drawing/2014/main" id="{A5AFFFEF-51D7-C351-38DE-3D5FA202570F}"/>
              </a:ext>
            </a:extLst>
          </p:cNvPr>
          <p:cNvSpPr/>
          <p:nvPr/>
        </p:nvSpPr>
        <p:spPr>
          <a:xfrm>
            <a:off x="5943600" y="5168199"/>
            <a:ext cx="1143000" cy="1434594"/>
          </a:xfrm>
          <a:prstGeom prst="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Decoder</a:t>
            </a:r>
          </a:p>
          <a:p>
            <a:pPr algn="ctr"/>
            <a:r>
              <a:rPr lang="en-US" dirty="0">
                <a:solidFill>
                  <a:sysClr val="windowText" lastClr="000000"/>
                </a:solidFill>
              </a:rPr>
              <a:t>(Tuned)</a:t>
            </a:r>
          </a:p>
        </p:txBody>
      </p:sp>
      <p:sp>
        <p:nvSpPr>
          <p:cNvPr id="9" name="TextBox 8">
            <a:extLst>
              <a:ext uri="{FF2B5EF4-FFF2-40B4-BE49-F238E27FC236}">
                <a16:creationId xmlns:a16="http://schemas.microsoft.com/office/drawing/2014/main" id="{832EE657-2CFA-7FEB-5B25-A971A16AD642}"/>
              </a:ext>
            </a:extLst>
          </p:cNvPr>
          <p:cNvSpPr txBox="1"/>
          <p:nvPr/>
        </p:nvSpPr>
        <p:spPr>
          <a:xfrm>
            <a:off x="1642513" y="5590004"/>
            <a:ext cx="825867" cy="646331"/>
          </a:xfrm>
          <a:prstGeom prst="rect">
            <a:avLst/>
          </a:prstGeom>
          <a:noFill/>
        </p:spPr>
        <p:txBody>
          <a:bodyPr wrap="none" rtlCol="0">
            <a:spAutoFit/>
          </a:bodyPr>
          <a:lstStyle/>
          <a:p>
            <a:r>
              <a:rPr lang="en-US" dirty="0"/>
              <a:t>Input </a:t>
            </a:r>
          </a:p>
          <a:p>
            <a:r>
              <a:rPr lang="en-US" dirty="0"/>
              <a:t>Image</a:t>
            </a:r>
          </a:p>
        </p:txBody>
      </p:sp>
      <p:sp>
        <p:nvSpPr>
          <p:cNvPr id="10" name="Arrow: Right 9">
            <a:extLst>
              <a:ext uri="{FF2B5EF4-FFF2-40B4-BE49-F238E27FC236}">
                <a16:creationId xmlns:a16="http://schemas.microsoft.com/office/drawing/2014/main" id="{65DDEA30-5116-638A-71E1-79358A980445}"/>
              </a:ext>
            </a:extLst>
          </p:cNvPr>
          <p:cNvSpPr/>
          <p:nvPr/>
        </p:nvSpPr>
        <p:spPr>
          <a:xfrm>
            <a:off x="2505166" y="5816916"/>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0EC4E342-7773-B01A-D456-DC24D737EE0E}"/>
              </a:ext>
            </a:extLst>
          </p:cNvPr>
          <p:cNvSpPr/>
          <p:nvPr/>
        </p:nvSpPr>
        <p:spPr>
          <a:xfrm>
            <a:off x="5502310" y="5816916"/>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ED73D58-9533-C572-D08F-291234FDEEAB}"/>
              </a:ext>
            </a:extLst>
          </p:cNvPr>
          <p:cNvSpPr txBox="1"/>
          <p:nvPr/>
        </p:nvSpPr>
        <p:spPr>
          <a:xfrm>
            <a:off x="7529506" y="5612128"/>
            <a:ext cx="2095445" cy="646331"/>
          </a:xfrm>
          <a:prstGeom prst="rect">
            <a:avLst/>
          </a:prstGeom>
          <a:noFill/>
        </p:spPr>
        <p:txBody>
          <a:bodyPr wrap="square" rtlCol="0">
            <a:spAutoFit/>
          </a:bodyPr>
          <a:lstStyle/>
          <a:p>
            <a:r>
              <a:rPr lang="en-US" dirty="0"/>
              <a:t>Output N</a:t>
            </a:r>
            <a:r>
              <a:rPr lang="en-US" baseline="-25000" dirty="0"/>
              <a:t>c</a:t>
            </a:r>
            <a:r>
              <a:rPr lang="en-US" dirty="0"/>
              <a:t> Class</a:t>
            </a:r>
          </a:p>
          <a:p>
            <a:r>
              <a:rPr lang="en-US" dirty="0"/>
              <a:t>Logits</a:t>
            </a:r>
          </a:p>
        </p:txBody>
      </p:sp>
      <p:sp>
        <p:nvSpPr>
          <p:cNvPr id="22" name="Arrow: Right 21">
            <a:extLst>
              <a:ext uri="{FF2B5EF4-FFF2-40B4-BE49-F238E27FC236}">
                <a16:creationId xmlns:a16="http://schemas.microsoft.com/office/drawing/2014/main" id="{637DADC5-1683-8C2D-8AE0-8EAB1DA8070C}"/>
              </a:ext>
            </a:extLst>
          </p:cNvPr>
          <p:cNvSpPr/>
          <p:nvPr/>
        </p:nvSpPr>
        <p:spPr>
          <a:xfrm>
            <a:off x="7148506" y="5862939"/>
            <a:ext cx="294486" cy="1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7F56C72-8D2E-FDF0-2715-8F0377A2A330}"/>
              </a:ext>
            </a:extLst>
          </p:cNvPr>
          <p:cNvSpPr txBox="1"/>
          <p:nvPr/>
        </p:nvSpPr>
        <p:spPr>
          <a:xfrm>
            <a:off x="3108019" y="4454320"/>
            <a:ext cx="2104166" cy="369332"/>
          </a:xfrm>
          <a:prstGeom prst="rect">
            <a:avLst/>
          </a:prstGeom>
          <a:noFill/>
        </p:spPr>
        <p:txBody>
          <a:bodyPr wrap="none" rtlCol="0">
            <a:spAutoFit/>
          </a:bodyPr>
          <a:lstStyle/>
          <a:p>
            <a:r>
              <a:rPr lang="en-US" dirty="0"/>
              <a:t>New Task Encoder</a:t>
            </a:r>
          </a:p>
        </p:txBody>
      </p:sp>
      <p:sp>
        <p:nvSpPr>
          <p:cNvPr id="24" name="Left Brace 23">
            <a:extLst>
              <a:ext uri="{FF2B5EF4-FFF2-40B4-BE49-F238E27FC236}">
                <a16:creationId xmlns:a16="http://schemas.microsoft.com/office/drawing/2014/main" id="{3843BFDD-660B-8505-457E-244F0ACC43C6}"/>
              </a:ext>
            </a:extLst>
          </p:cNvPr>
          <p:cNvSpPr/>
          <p:nvPr/>
        </p:nvSpPr>
        <p:spPr>
          <a:xfrm rot="5400000">
            <a:off x="4067413" y="3762615"/>
            <a:ext cx="185378" cy="2347797"/>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2E236987-550A-DE43-547A-8C3E4CEA2435}"/>
              </a:ext>
            </a:extLst>
          </p:cNvPr>
          <p:cNvSpPr txBox="1"/>
          <p:nvPr/>
        </p:nvSpPr>
        <p:spPr>
          <a:xfrm>
            <a:off x="5799506" y="4744594"/>
            <a:ext cx="2116990" cy="369332"/>
          </a:xfrm>
          <a:prstGeom prst="rect">
            <a:avLst/>
          </a:prstGeom>
          <a:noFill/>
        </p:spPr>
        <p:txBody>
          <a:bodyPr wrap="none" rtlCol="0">
            <a:spAutoFit/>
          </a:bodyPr>
          <a:lstStyle/>
          <a:p>
            <a:r>
              <a:rPr lang="en-US" dirty="0"/>
              <a:t>New Task Decoder</a:t>
            </a:r>
          </a:p>
        </p:txBody>
      </p:sp>
      <p:sp>
        <p:nvSpPr>
          <p:cNvPr id="26" name="TextBox 25">
            <a:extLst>
              <a:ext uri="{FF2B5EF4-FFF2-40B4-BE49-F238E27FC236}">
                <a16:creationId xmlns:a16="http://schemas.microsoft.com/office/drawing/2014/main" id="{A253E4FB-C7DB-C32E-62CE-377CA97FD7BE}"/>
              </a:ext>
            </a:extLst>
          </p:cNvPr>
          <p:cNvSpPr txBox="1"/>
          <p:nvPr/>
        </p:nvSpPr>
        <p:spPr>
          <a:xfrm>
            <a:off x="5640156" y="3194009"/>
            <a:ext cx="6070930" cy="923330"/>
          </a:xfrm>
          <a:prstGeom prst="rect">
            <a:avLst/>
          </a:prstGeom>
          <a:noFill/>
        </p:spPr>
        <p:txBody>
          <a:bodyPr wrap="square" rtlCol="0">
            <a:spAutoFit/>
          </a:bodyPr>
          <a:lstStyle/>
          <a:p>
            <a:pPr marL="342900" indent="-342900">
              <a:buAutoNum type="arabicPeriod"/>
            </a:pPr>
            <a:r>
              <a:rPr lang="en-US" dirty="0"/>
              <a:t>Initialize with original encoder weights. </a:t>
            </a:r>
          </a:p>
          <a:p>
            <a:pPr marL="342900" indent="-342900">
              <a:buAutoNum type="arabicPeriod"/>
            </a:pPr>
            <a:r>
              <a:rPr lang="en-US" dirty="0"/>
              <a:t>Replace decoder linear layer.</a:t>
            </a:r>
          </a:p>
          <a:p>
            <a:pPr marL="342900" indent="-342900">
              <a:buAutoNum type="arabicPeriod"/>
            </a:pPr>
            <a:r>
              <a:rPr lang="en-US" dirty="0"/>
              <a:t>Use 10x smaller learning rate than normal and train </a:t>
            </a:r>
          </a:p>
        </p:txBody>
      </p:sp>
      <p:sp>
        <p:nvSpPr>
          <p:cNvPr id="39" name="TextBox 38">
            <a:extLst>
              <a:ext uri="{FF2B5EF4-FFF2-40B4-BE49-F238E27FC236}">
                <a16:creationId xmlns:a16="http://schemas.microsoft.com/office/drawing/2014/main" id="{672974CB-CB78-FAC6-03F5-26433DAFC852}"/>
              </a:ext>
            </a:extLst>
          </p:cNvPr>
          <p:cNvSpPr txBox="1"/>
          <p:nvPr/>
        </p:nvSpPr>
        <p:spPr>
          <a:xfrm>
            <a:off x="441122" y="1922764"/>
            <a:ext cx="1523999" cy="646331"/>
          </a:xfrm>
          <a:prstGeom prst="rect">
            <a:avLst/>
          </a:prstGeom>
          <a:noFill/>
        </p:spPr>
        <p:txBody>
          <a:bodyPr wrap="square" rtlCol="0">
            <a:spAutoFit/>
          </a:bodyPr>
          <a:lstStyle/>
          <a:p>
            <a:r>
              <a:rPr lang="en-US" b="1" dirty="0"/>
              <a:t>Pre-trained Model</a:t>
            </a:r>
          </a:p>
        </p:txBody>
      </p:sp>
      <p:sp>
        <p:nvSpPr>
          <p:cNvPr id="40" name="TextBox 39">
            <a:extLst>
              <a:ext uri="{FF2B5EF4-FFF2-40B4-BE49-F238E27FC236}">
                <a16:creationId xmlns:a16="http://schemas.microsoft.com/office/drawing/2014/main" id="{2482BEF7-3471-470E-3B54-C0D06EE29F93}"/>
              </a:ext>
            </a:extLst>
          </p:cNvPr>
          <p:cNvSpPr txBox="1"/>
          <p:nvPr/>
        </p:nvSpPr>
        <p:spPr>
          <a:xfrm>
            <a:off x="420245" y="5493750"/>
            <a:ext cx="1418210" cy="646331"/>
          </a:xfrm>
          <a:prstGeom prst="rect">
            <a:avLst/>
          </a:prstGeom>
          <a:noFill/>
        </p:spPr>
        <p:txBody>
          <a:bodyPr wrap="square" rtlCol="0">
            <a:spAutoFit/>
          </a:bodyPr>
          <a:lstStyle/>
          <a:p>
            <a:r>
              <a:rPr lang="en-US" b="1" dirty="0"/>
              <a:t>Target Model</a:t>
            </a:r>
          </a:p>
        </p:txBody>
      </p:sp>
      <p:pic>
        <p:nvPicPr>
          <p:cNvPr id="28" name="Picture 27">
            <a:extLst>
              <a:ext uri="{FF2B5EF4-FFF2-40B4-BE49-F238E27FC236}">
                <a16:creationId xmlns:a16="http://schemas.microsoft.com/office/drawing/2014/main" id="{1DCF6881-5DAA-2047-9721-1644BBA2D3C6}"/>
              </a:ext>
            </a:extLst>
          </p:cNvPr>
          <p:cNvPicPr>
            <a:picLocks noChangeAspect="1"/>
          </p:cNvPicPr>
          <p:nvPr/>
        </p:nvPicPr>
        <p:blipFill>
          <a:blip r:embed="rId2"/>
          <a:stretch>
            <a:fillRect/>
          </a:stretch>
        </p:blipFill>
        <p:spPr>
          <a:xfrm>
            <a:off x="3070941" y="892491"/>
            <a:ext cx="4862737" cy="1939218"/>
          </a:xfrm>
          <a:prstGeom prst="rect">
            <a:avLst/>
          </a:prstGeom>
        </p:spPr>
      </p:pic>
    </p:spTree>
    <p:extLst>
      <p:ext uri="{BB962C8B-B14F-4D97-AF65-F5344CB8AC3E}">
        <p14:creationId xmlns:p14="http://schemas.microsoft.com/office/powerpoint/2010/main" val="620345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314B-9D27-2D40-6F7E-7A8BC1F89E72}"/>
              </a:ext>
            </a:extLst>
          </p:cNvPr>
          <p:cNvSpPr>
            <a:spLocks noGrp="1"/>
          </p:cNvSpPr>
          <p:nvPr>
            <p:ph type="title"/>
          </p:nvPr>
        </p:nvSpPr>
        <p:spPr/>
        <p:txBody>
          <a:bodyPr/>
          <a:lstStyle/>
          <a:p>
            <a:r>
              <a:rPr lang="en-US" dirty="0"/>
              <a:t>How to apply fine-tuning</a:t>
            </a:r>
          </a:p>
        </p:txBody>
      </p:sp>
      <p:sp>
        <p:nvSpPr>
          <p:cNvPr id="3" name="Content Placeholder 2">
            <a:extLst>
              <a:ext uri="{FF2B5EF4-FFF2-40B4-BE49-F238E27FC236}">
                <a16:creationId xmlns:a16="http://schemas.microsoft.com/office/drawing/2014/main" id="{497EF295-F8B3-AE1E-4678-EC343E0497DC}"/>
              </a:ext>
            </a:extLst>
          </p:cNvPr>
          <p:cNvSpPr>
            <a:spLocks noGrp="1"/>
          </p:cNvSpPr>
          <p:nvPr>
            <p:ph idx="1"/>
          </p:nvPr>
        </p:nvSpPr>
        <p:spPr>
          <a:xfrm>
            <a:off x="609600" y="990601"/>
            <a:ext cx="10972800" cy="3657600"/>
          </a:xfrm>
        </p:spPr>
        <p:txBody>
          <a:bodyPr>
            <a:normAutofit fontScale="92500" lnSpcReduction="10000"/>
          </a:bodyPr>
          <a:lstStyle/>
          <a:p>
            <a:pPr marL="514350" indent="-514350">
              <a:buFont typeface="+mj-lt"/>
              <a:buAutoNum type="arabicPeriod"/>
            </a:pPr>
            <a:r>
              <a:rPr lang="en-US" dirty="0"/>
              <a:t>Load pre-trained model</a:t>
            </a:r>
          </a:p>
          <a:p>
            <a:pPr marL="514350" indent="-514350">
              <a:buFont typeface="+mj-lt"/>
              <a:buAutoNum type="arabicPeriod"/>
            </a:pPr>
            <a:r>
              <a:rPr lang="en-US" dirty="0"/>
              <a:t>Replace last layer</a:t>
            </a:r>
          </a:p>
          <a:p>
            <a:pPr marL="514350" indent="-514350">
              <a:buFont typeface="+mj-lt"/>
              <a:buAutoNum type="arabicPeriod"/>
            </a:pPr>
            <a:r>
              <a:rPr lang="en-US" dirty="0"/>
              <a:t>Set a low learning rate (e.g. </a:t>
            </a:r>
            <a:r>
              <a:rPr lang="en-US" dirty="0" err="1"/>
              <a:t>lr</a:t>
            </a:r>
            <a:r>
              <a:rPr lang="en-US" dirty="0"/>
              <a:t>=e-4) </a:t>
            </a:r>
          </a:p>
          <a:p>
            <a:pPr marL="914400" lvl="1" indent="-514350"/>
            <a:r>
              <a:rPr lang="en-US" dirty="0"/>
              <a:t>Learning rate is often at least 10x lower than for “scratch” training</a:t>
            </a:r>
          </a:p>
          <a:p>
            <a:pPr marL="914400" lvl="1" indent="-514350"/>
            <a:r>
              <a:rPr lang="en-US" dirty="0"/>
              <a:t>Can “warm start” by freezing earlier layers initially and then unfreezing after a few epochs when the linear layer is mostly trained (avoids messing up encoder while classifier is adjusting)</a:t>
            </a:r>
          </a:p>
          <a:p>
            <a:pPr marL="914400" lvl="1" indent="-514350"/>
            <a:r>
              <a:rPr lang="en-US" dirty="0"/>
              <a:t>Can set lower learning rate for earlier layers</a:t>
            </a:r>
          </a:p>
          <a:p>
            <a:pPr marL="914400" lvl="1" indent="-514350"/>
            <a:endParaRPr lang="en-US" dirty="0"/>
          </a:p>
          <a:p>
            <a:pPr marL="514350" indent="-514350">
              <a:buFont typeface="+mj-lt"/>
              <a:buAutoNum type="arabicPeriod"/>
            </a:pPr>
            <a:endParaRPr lang="en-US" dirty="0"/>
          </a:p>
        </p:txBody>
      </p:sp>
      <p:sp>
        <p:nvSpPr>
          <p:cNvPr id="4" name="TextBox 3">
            <a:extLst>
              <a:ext uri="{FF2B5EF4-FFF2-40B4-BE49-F238E27FC236}">
                <a16:creationId xmlns:a16="http://schemas.microsoft.com/office/drawing/2014/main" id="{9044BEC2-85E9-B6E2-1589-554112D44D72}"/>
              </a:ext>
            </a:extLst>
          </p:cNvPr>
          <p:cNvSpPr txBox="1"/>
          <p:nvPr/>
        </p:nvSpPr>
        <p:spPr>
          <a:xfrm>
            <a:off x="18789" y="6478230"/>
            <a:ext cx="5476820" cy="369332"/>
          </a:xfrm>
          <a:prstGeom prst="rect">
            <a:avLst/>
          </a:prstGeom>
          <a:noFill/>
        </p:spPr>
        <p:txBody>
          <a:bodyPr wrap="none" rtlCol="0">
            <a:spAutoFit/>
          </a:bodyPr>
          <a:lstStyle/>
          <a:p>
            <a:r>
              <a:rPr lang="en-US" dirty="0">
                <a:hlinkClick r:id="rId2"/>
              </a:rPr>
              <a:t>Other examples of layer customization </a:t>
            </a:r>
            <a:r>
              <a:rPr lang="en-US" dirty="0"/>
              <a:t>(from Weijie)</a:t>
            </a:r>
          </a:p>
        </p:txBody>
      </p:sp>
      <p:pic>
        <p:nvPicPr>
          <p:cNvPr id="7" name="Picture 6">
            <a:extLst>
              <a:ext uri="{FF2B5EF4-FFF2-40B4-BE49-F238E27FC236}">
                <a16:creationId xmlns:a16="http://schemas.microsoft.com/office/drawing/2014/main" id="{CA208414-737D-D866-A37F-44F11D3F408E}"/>
              </a:ext>
            </a:extLst>
          </p:cNvPr>
          <p:cNvPicPr>
            <a:picLocks noChangeAspect="1"/>
          </p:cNvPicPr>
          <p:nvPr/>
        </p:nvPicPr>
        <p:blipFill>
          <a:blip r:embed="rId3"/>
          <a:stretch>
            <a:fillRect/>
          </a:stretch>
        </p:blipFill>
        <p:spPr>
          <a:xfrm>
            <a:off x="609600" y="4904705"/>
            <a:ext cx="10125635" cy="1143000"/>
          </a:xfrm>
          <a:prstGeom prst="rect">
            <a:avLst/>
          </a:prstGeom>
        </p:spPr>
      </p:pic>
      <p:sp>
        <p:nvSpPr>
          <p:cNvPr id="8" name="TextBox 7">
            <a:extLst>
              <a:ext uri="{FF2B5EF4-FFF2-40B4-BE49-F238E27FC236}">
                <a16:creationId xmlns:a16="http://schemas.microsoft.com/office/drawing/2014/main" id="{7E514C86-4E1D-2E9C-7783-3FF94092E0F4}"/>
              </a:ext>
            </a:extLst>
          </p:cNvPr>
          <p:cNvSpPr txBox="1"/>
          <p:nvPr/>
        </p:nvSpPr>
        <p:spPr>
          <a:xfrm>
            <a:off x="463369" y="6008985"/>
            <a:ext cx="5652509" cy="369332"/>
          </a:xfrm>
          <a:prstGeom prst="rect">
            <a:avLst/>
          </a:prstGeom>
          <a:noFill/>
        </p:spPr>
        <p:txBody>
          <a:bodyPr wrap="none" rtlCol="0">
            <a:spAutoFit/>
          </a:bodyPr>
          <a:lstStyle/>
          <a:p>
            <a:r>
              <a:rPr lang="en-US" dirty="0"/>
              <a:t>Assumes last layer has 512 features and is called “fc”</a:t>
            </a:r>
          </a:p>
        </p:txBody>
      </p:sp>
    </p:spTree>
    <p:extLst>
      <p:ext uri="{BB962C8B-B14F-4D97-AF65-F5344CB8AC3E}">
        <p14:creationId xmlns:p14="http://schemas.microsoft.com/office/powerpoint/2010/main" val="1915549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6FB25-836F-3D89-61AF-2B9F0BAD6443}"/>
              </a:ext>
            </a:extLst>
          </p:cNvPr>
          <p:cNvSpPr>
            <a:spLocks noGrp="1"/>
          </p:cNvSpPr>
          <p:nvPr>
            <p:ph type="title"/>
          </p:nvPr>
        </p:nvSpPr>
        <p:spPr/>
        <p:txBody>
          <a:bodyPr/>
          <a:lstStyle/>
          <a:p>
            <a:r>
              <a:rPr lang="en-US" dirty="0"/>
              <a:t>Task transfer vs. # target task examples</a:t>
            </a:r>
          </a:p>
        </p:txBody>
      </p:sp>
      <p:pic>
        <p:nvPicPr>
          <p:cNvPr id="7" name="Picture 6">
            <a:extLst>
              <a:ext uri="{FF2B5EF4-FFF2-40B4-BE49-F238E27FC236}">
                <a16:creationId xmlns:a16="http://schemas.microsoft.com/office/drawing/2014/main" id="{784752EA-B118-293D-1E49-D71DADBC2044}"/>
              </a:ext>
            </a:extLst>
          </p:cNvPr>
          <p:cNvPicPr>
            <a:picLocks noChangeAspect="1"/>
          </p:cNvPicPr>
          <p:nvPr/>
        </p:nvPicPr>
        <p:blipFill>
          <a:blip r:embed="rId2"/>
          <a:stretch>
            <a:fillRect/>
          </a:stretch>
        </p:blipFill>
        <p:spPr>
          <a:xfrm>
            <a:off x="5029200" y="979970"/>
            <a:ext cx="5088138" cy="4658830"/>
          </a:xfrm>
          <a:prstGeom prst="rect">
            <a:avLst/>
          </a:prstGeom>
        </p:spPr>
      </p:pic>
      <p:pic>
        <p:nvPicPr>
          <p:cNvPr id="9" name="Picture 8">
            <a:extLst>
              <a:ext uri="{FF2B5EF4-FFF2-40B4-BE49-F238E27FC236}">
                <a16:creationId xmlns:a16="http://schemas.microsoft.com/office/drawing/2014/main" id="{C448A307-E15B-7ACB-EED3-2B75F27B72FD}"/>
              </a:ext>
            </a:extLst>
          </p:cNvPr>
          <p:cNvPicPr>
            <a:picLocks noChangeAspect="1"/>
          </p:cNvPicPr>
          <p:nvPr/>
        </p:nvPicPr>
        <p:blipFill>
          <a:blip r:embed="rId3"/>
          <a:stretch>
            <a:fillRect/>
          </a:stretch>
        </p:blipFill>
        <p:spPr>
          <a:xfrm>
            <a:off x="191002" y="766390"/>
            <a:ext cx="5125251" cy="4872410"/>
          </a:xfrm>
          <a:prstGeom prst="rect">
            <a:avLst/>
          </a:prstGeom>
        </p:spPr>
      </p:pic>
      <p:sp>
        <p:nvSpPr>
          <p:cNvPr id="10" name="TextBox 9">
            <a:extLst>
              <a:ext uri="{FF2B5EF4-FFF2-40B4-BE49-F238E27FC236}">
                <a16:creationId xmlns:a16="http://schemas.microsoft.com/office/drawing/2014/main" id="{20D0E0D5-2D8F-CB6C-C943-F0205C9EDB32}"/>
              </a:ext>
            </a:extLst>
          </p:cNvPr>
          <p:cNvSpPr txBox="1"/>
          <p:nvPr/>
        </p:nvSpPr>
        <p:spPr>
          <a:xfrm>
            <a:off x="109240" y="6519446"/>
            <a:ext cx="2820003" cy="338554"/>
          </a:xfrm>
          <a:prstGeom prst="rect">
            <a:avLst/>
          </a:prstGeom>
          <a:noFill/>
        </p:spPr>
        <p:txBody>
          <a:bodyPr wrap="none" rtlCol="0">
            <a:spAutoFit/>
          </a:bodyPr>
          <a:lstStyle/>
          <a:p>
            <a:r>
              <a:rPr lang="en-US" sz="1600" dirty="0"/>
              <a:t>“Learning Curves” (2021) </a:t>
            </a:r>
            <a:r>
              <a:rPr lang="en-US" sz="1600" dirty="0">
                <a:hlinkClick r:id="rId4"/>
              </a:rPr>
              <a:t>pdf</a:t>
            </a:r>
            <a:endParaRPr lang="en-US" sz="1600" dirty="0"/>
          </a:p>
        </p:txBody>
      </p:sp>
      <p:sp>
        <p:nvSpPr>
          <p:cNvPr id="11" name="TextBox 10">
            <a:extLst>
              <a:ext uri="{FF2B5EF4-FFF2-40B4-BE49-F238E27FC236}">
                <a16:creationId xmlns:a16="http://schemas.microsoft.com/office/drawing/2014/main" id="{D5D7673B-F47F-273D-B56E-38A1AF6957D6}"/>
              </a:ext>
            </a:extLst>
          </p:cNvPr>
          <p:cNvSpPr txBox="1"/>
          <p:nvPr/>
        </p:nvSpPr>
        <p:spPr>
          <a:xfrm>
            <a:off x="5410200" y="5638800"/>
            <a:ext cx="4429418" cy="1354217"/>
          </a:xfrm>
          <a:prstGeom prst="rect">
            <a:avLst/>
          </a:prstGeom>
          <a:noFill/>
        </p:spPr>
        <p:txBody>
          <a:bodyPr wrap="none" rtlCol="0">
            <a:spAutoFit/>
          </a:bodyPr>
          <a:lstStyle/>
          <a:p>
            <a:r>
              <a:rPr lang="en-US" sz="1600" dirty="0"/>
              <a:t>Green: Train from scratch</a:t>
            </a:r>
          </a:p>
          <a:p>
            <a:r>
              <a:rPr lang="en-US" sz="1600" dirty="0"/>
              <a:t>Blue: Linear Probe from ImageNet</a:t>
            </a:r>
          </a:p>
          <a:p>
            <a:r>
              <a:rPr lang="en-US" sz="1600" dirty="0"/>
              <a:t>Purple: Fine-tune from ImageNet</a:t>
            </a:r>
          </a:p>
          <a:p>
            <a:r>
              <a:rPr lang="en-US" sz="1600" dirty="0"/>
              <a:t>ResNet18, Err vs # examples / class (in </a:t>
            </a:r>
            <a:r>
              <a:rPr lang="en-US" sz="1600" dirty="0" err="1"/>
              <a:t>paren</a:t>
            </a:r>
            <a:r>
              <a:rPr lang="en-US" sz="1600" dirty="0"/>
              <a:t>)</a:t>
            </a:r>
          </a:p>
          <a:p>
            <a:endParaRPr lang="en-US" sz="1600" dirty="0"/>
          </a:p>
        </p:txBody>
      </p:sp>
    </p:spTree>
    <p:extLst>
      <p:ext uri="{BB962C8B-B14F-4D97-AF65-F5344CB8AC3E}">
        <p14:creationId xmlns:p14="http://schemas.microsoft.com/office/powerpoint/2010/main" val="811506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C5A4E-0AD2-627A-0BE6-0C5B78201ABC}"/>
              </a:ext>
            </a:extLst>
          </p:cNvPr>
          <p:cNvSpPr>
            <a:spLocks noGrp="1"/>
          </p:cNvSpPr>
          <p:nvPr>
            <p:ph type="title"/>
          </p:nvPr>
        </p:nvSpPr>
        <p:spPr/>
        <p:txBody>
          <a:bodyPr/>
          <a:lstStyle/>
          <a:p>
            <a:r>
              <a:rPr lang="en-US" dirty="0"/>
              <a:t>2 Minute Break</a:t>
            </a:r>
          </a:p>
        </p:txBody>
      </p:sp>
      <p:sp>
        <p:nvSpPr>
          <p:cNvPr id="3" name="Content Placeholder 2">
            <a:extLst>
              <a:ext uri="{FF2B5EF4-FFF2-40B4-BE49-F238E27FC236}">
                <a16:creationId xmlns:a16="http://schemas.microsoft.com/office/drawing/2014/main" id="{C3CACFC5-C4D3-0C78-A548-B6DBC018F584}"/>
              </a:ext>
            </a:extLst>
          </p:cNvPr>
          <p:cNvSpPr>
            <a:spLocks noGrp="1"/>
          </p:cNvSpPr>
          <p:nvPr>
            <p:ph idx="1"/>
          </p:nvPr>
        </p:nvSpPr>
        <p:spPr/>
        <p:txBody>
          <a:bodyPr/>
          <a:lstStyle/>
          <a:p>
            <a:r>
              <a:rPr lang="en-US" dirty="0"/>
              <a:t>Comparing linear probe, fine-tuning, and training from scratch, when does each have an advantage and why?</a:t>
            </a:r>
          </a:p>
        </p:txBody>
      </p:sp>
      <p:pic>
        <p:nvPicPr>
          <p:cNvPr id="4" name="Picture 3">
            <a:extLst>
              <a:ext uri="{FF2B5EF4-FFF2-40B4-BE49-F238E27FC236}">
                <a16:creationId xmlns:a16="http://schemas.microsoft.com/office/drawing/2014/main" id="{A37965D8-8D62-B89D-6356-3D4CEB7E250B}"/>
              </a:ext>
            </a:extLst>
          </p:cNvPr>
          <p:cNvPicPr>
            <a:picLocks noChangeAspect="1"/>
          </p:cNvPicPr>
          <p:nvPr/>
        </p:nvPicPr>
        <p:blipFill>
          <a:blip r:embed="rId2"/>
          <a:stretch>
            <a:fillRect/>
          </a:stretch>
        </p:blipFill>
        <p:spPr>
          <a:xfrm>
            <a:off x="6429442" y="2590800"/>
            <a:ext cx="4077867" cy="3733800"/>
          </a:xfrm>
          <a:prstGeom prst="rect">
            <a:avLst/>
          </a:prstGeom>
        </p:spPr>
      </p:pic>
      <p:pic>
        <p:nvPicPr>
          <p:cNvPr id="5" name="Picture 4">
            <a:extLst>
              <a:ext uri="{FF2B5EF4-FFF2-40B4-BE49-F238E27FC236}">
                <a16:creationId xmlns:a16="http://schemas.microsoft.com/office/drawing/2014/main" id="{B68A4722-1C62-30BE-4537-4AF216E7A037}"/>
              </a:ext>
            </a:extLst>
          </p:cNvPr>
          <p:cNvPicPr>
            <a:picLocks noChangeAspect="1"/>
          </p:cNvPicPr>
          <p:nvPr/>
        </p:nvPicPr>
        <p:blipFill>
          <a:blip r:embed="rId3"/>
          <a:stretch>
            <a:fillRect/>
          </a:stretch>
        </p:blipFill>
        <p:spPr>
          <a:xfrm>
            <a:off x="1171687" y="2471185"/>
            <a:ext cx="4179200" cy="3973030"/>
          </a:xfrm>
          <a:prstGeom prst="rect">
            <a:avLst/>
          </a:prstGeom>
        </p:spPr>
      </p:pic>
    </p:spTree>
    <p:extLst>
      <p:ext uri="{BB962C8B-B14F-4D97-AF65-F5344CB8AC3E}">
        <p14:creationId xmlns:p14="http://schemas.microsoft.com/office/powerpoint/2010/main" val="2698292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416DB-41A1-9B24-CED1-D470BBD10471}"/>
              </a:ext>
            </a:extLst>
          </p:cNvPr>
          <p:cNvSpPr>
            <a:spLocks noGrp="1"/>
          </p:cNvSpPr>
          <p:nvPr>
            <p:ph type="title"/>
          </p:nvPr>
        </p:nvSpPr>
        <p:spPr/>
        <p:txBody>
          <a:bodyPr/>
          <a:lstStyle/>
          <a:p>
            <a:r>
              <a:rPr lang="en-US" dirty="0"/>
              <a:t>Today’s Lecture</a:t>
            </a:r>
          </a:p>
        </p:txBody>
      </p:sp>
      <p:sp>
        <p:nvSpPr>
          <p:cNvPr id="3" name="Content Placeholder 2">
            <a:extLst>
              <a:ext uri="{FF2B5EF4-FFF2-40B4-BE49-F238E27FC236}">
                <a16:creationId xmlns:a16="http://schemas.microsoft.com/office/drawing/2014/main" id="{AB41FD0A-0464-7976-8445-4435FB7B5B60}"/>
              </a:ext>
            </a:extLst>
          </p:cNvPr>
          <p:cNvSpPr>
            <a:spLocks noGrp="1"/>
          </p:cNvSpPr>
          <p:nvPr>
            <p:ph idx="1"/>
          </p:nvPr>
        </p:nvSpPr>
        <p:spPr/>
        <p:txBody>
          <a:bodyPr/>
          <a:lstStyle/>
          <a:p>
            <a:r>
              <a:rPr lang="en-US" dirty="0"/>
              <a:t>ImageNet Challenge Overview</a:t>
            </a:r>
          </a:p>
          <a:p>
            <a:r>
              <a:rPr lang="en-US" dirty="0" err="1"/>
              <a:t>ResNet</a:t>
            </a:r>
            <a:r>
              <a:rPr lang="en-US" dirty="0"/>
              <a:t> model in more detail</a:t>
            </a:r>
          </a:p>
          <a:p>
            <a:r>
              <a:rPr lang="en-US" dirty="0"/>
              <a:t>Adapting a pre-trained network to new tasks</a:t>
            </a:r>
          </a:p>
          <a:p>
            <a:r>
              <a:rPr lang="en-US" dirty="0"/>
              <a:t>Mask-RCNN line of detection/segmentation</a:t>
            </a:r>
          </a:p>
          <a:p>
            <a:r>
              <a:rPr lang="en-US" dirty="0"/>
              <a:t>U-Net Architecture</a:t>
            </a:r>
          </a:p>
        </p:txBody>
      </p:sp>
    </p:spTree>
    <p:extLst>
      <p:ext uri="{BB962C8B-B14F-4D97-AF65-F5344CB8AC3E}">
        <p14:creationId xmlns:p14="http://schemas.microsoft.com/office/powerpoint/2010/main" val="2520453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59" y="-159873"/>
            <a:ext cx="10515600" cy="1325563"/>
          </a:xfrm>
        </p:spPr>
        <p:txBody>
          <a:bodyPr/>
          <a:lstStyle/>
          <a:p>
            <a:r>
              <a:rPr lang="en-US" dirty="0"/>
              <a:t>Statistical template approach to object detection</a:t>
            </a:r>
          </a:p>
        </p:txBody>
      </p:sp>
      <p:grpSp>
        <p:nvGrpSpPr>
          <p:cNvPr id="4" name="Group 14"/>
          <p:cNvGrpSpPr>
            <a:grpSpLocks/>
          </p:cNvGrpSpPr>
          <p:nvPr/>
        </p:nvGrpSpPr>
        <p:grpSpPr bwMode="auto">
          <a:xfrm>
            <a:off x="1844943" y="2209800"/>
            <a:ext cx="1981200" cy="1524000"/>
            <a:chOff x="533400" y="1676400"/>
            <a:chExt cx="2286000" cy="1714500"/>
          </a:xfrm>
        </p:grpSpPr>
        <p:pic>
          <p:nvPicPr>
            <p:cNvPr id="5" name="Picture 13" descr="p1010172"/>
            <p:cNvPicPr>
              <a:picLocks noChangeAspect="1" noChangeArrowheads="1"/>
            </p:cNvPicPr>
            <p:nvPr/>
          </p:nvPicPr>
          <p:blipFill>
            <a:blip r:embed="rId2" cstate="print"/>
            <a:srcRect/>
            <a:stretch>
              <a:fillRect/>
            </a:stretch>
          </p:blipFill>
          <p:spPr bwMode="auto">
            <a:xfrm>
              <a:off x="533400" y="1676400"/>
              <a:ext cx="2286000" cy="1714500"/>
            </a:xfrm>
            <a:prstGeom prst="rect">
              <a:avLst/>
            </a:prstGeom>
            <a:noFill/>
            <a:ln w="9525">
              <a:noFill/>
              <a:miter lim="800000"/>
              <a:headEnd/>
              <a:tailEnd/>
            </a:ln>
          </p:spPr>
        </p:pic>
        <p:sp>
          <p:nvSpPr>
            <p:cNvPr id="6" name="Rectangle 5"/>
            <p:cNvSpPr>
              <a:spLocks noChangeArrowheads="1"/>
            </p:cNvSpPr>
            <p:nvPr/>
          </p:nvSpPr>
          <p:spPr bwMode="auto">
            <a:xfrm>
              <a:off x="533400" y="1676400"/>
              <a:ext cx="251114" cy="6604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633845" y="1676400"/>
              <a:ext cx="251114" cy="6604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2514600" y="2667000"/>
              <a:ext cx="301336" cy="7112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035627" y="2032000"/>
              <a:ext cx="301336" cy="0"/>
            </a:xfrm>
            <a:prstGeom prst="line">
              <a:avLst/>
            </a:prstGeom>
            <a:noFill/>
            <a:ln w="76200" cap="rnd">
              <a:solidFill>
                <a:srgbClr val="FF0000"/>
              </a:solidFill>
              <a:prstDash val="sysDot"/>
              <a:round/>
              <a:headEnd/>
              <a:tailEnd/>
            </a:ln>
          </p:spPr>
          <p:txBody>
            <a:bodyPr/>
            <a:lstStyle/>
            <a:p>
              <a:endParaRPr lang="en-US"/>
            </a:p>
          </p:txBody>
        </p:sp>
      </p:grpSp>
      <p:sp>
        <p:nvSpPr>
          <p:cNvPr id="10" name="Rounded Rectangle 9"/>
          <p:cNvSpPr/>
          <p:nvPr/>
        </p:nvSpPr>
        <p:spPr>
          <a:xfrm>
            <a:off x="1880503" y="1146037"/>
            <a:ext cx="1897380" cy="7752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Propose Window</a:t>
            </a:r>
          </a:p>
        </p:txBody>
      </p:sp>
      <p:sp>
        <p:nvSpPr>
          <p:cNvPr id="11" name="TextBox 10"/>
          <p:cNvSpPr txBox="1"/>
          <p:nvPr/>
        </p:nvSpPr>
        <p:spPr>
          <a:xfrm>
            <a:off x="1691641" y="3717534"/>
            <a:ext cx="2322463" cy="646331"/>
          </a:xfrm>
          <a:prstGeom prst="rect">
            <a:avLst/>
          </a:prstGeom>
          <a:noFill/>
        </p:spPr>
        <p:txBody>
          <a:bodyPr wrap="square" rtlCol="0">
            <a:spAutoFit/>
          </a:bodyPr>
          <a:lstStyle/>
          <a:p>
            <a:r>
              <a:rPr lang="en-US" dirty="0"/>
              <a:t>Sliding window: scan image pyramid</a:t>
            </a:r>
          </a:p>
        </p:txBody>
      </p:sp>
      <p:pic>
        <p:nvPicPr>
          <p:cNvPr id="12" name="Picture 11"/>
          <p:cNvPicPr>
            <a:picLocks noChangeAspect="1"/>
          </p:cNvPicPr>
          <p:nvPr/>
        </p:nvPicPr>
        <p:blipFill>
          <a:blip r:embed="rId3"/>
          <a:stretch>
            <a:fillRect/>
          </a:stretch>
        </p:blipFill>
        <p:spPr>
          <a:xfrm>
            <a:off x="1801063" y="4555734"/>
            <a:ext cx="2197800" cy="1438667"/>
          </a:xfrm>
          <a:prstGeom prst="rect">
            <a:avLst/>
          </a:prstGeom>
        </p:spPr>
      </p:pic>
      <p:sp>
        <p:nvSpPr>
          <p:cNvPr id="13" name="TextBox 12"/>
          <p:cNvSpPr txBox="1"/>
          <p:nvPr/>
        </p:nvSpPr>
        <p:spPr>
          <a:xfrm>
            <a:off x="1676401" y="5919514"/>
            <a:ext cx="2727243" cy="923330"/>
          </a:xfrm>
          <a:prstGeom prst="rect">
            <a:avLst/>
          </a:prstGeom>
          <a:noFill/>
        </p:spPr>
        <p:txBody>
          <a:bodyPr wrap="square" rtlCol="0">
            <a:spAutoFit/>
          </a:bodyPr>
          <a:lstStyle/>
          <a:p>
            <a:r>
              <a:rPr lang="en-US" dirty="0"/>
              <a:t>Region proposals: edge/region-based, resize to fixed window</a:t>
            </a:r>
          </a:p>
        </p:txBody>
      </p:sp>
      <p:sp>
        <p:nvSpPr>
          <p:cNvPr id="14" name="Right Arrow 13"/>
          <p:cNvSpPr/>
          <p:nvPr/>
        </p:nvSpPr>
        <p:spPr>
          <a:xfrm>
            <a:off x="3857543" y="1381252"/>
            <a:ext cx="48098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4437687" y="1156377"/>
            <a:ext cx="1945640" cy="7752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Extract Features</a:t>
            </a:r>
          </a:p>
        </p:txBody>
      </p:sp>
      <p:pic>
        <p:nvPicPr>
          <p:cNvPr id="16" name="Picture 3"/>
          <p:cNvPicPr>
            <a:picLocks noChangeAspect="1" noChangeArrowheads="1"/>
          </p:cNvPicPr>
          <p:nvPr/>
        </p:nvPicPr>
        <p:blipFill rotWithShape="1">
          <a:blip r:embed="rId4" cstate="print"/>
          <a:srcRect t="7163" b="12903"/>
          <a:stretch/>
        </p:blipFill>
        <p:spPr bwMode="auto">
          <a:xfrm>
            <a:off x="4379267" y="2172508"/>
            <a:ext cx="2146820" cy="1287033"/>
          </a:xfrm>
          <a:prstGeom prst="rect">
            <a:avLst/>
          </a:prstGeom>
          <a:noFill/>
          <a:ln w="9525">
            <a:noFill/>
            <a:miter lim="800000"/>
            <a:headEnd/>
            <a:tailEnd/>
          </a:ln>
        </p:spPr>
      </p:pic>
      <p:sp>
        <p:nvSpPr>
          <p:cNvPr id="17" name="TextBox 16"/>
          <p:cNvSpPr txBox="1"/>
          <p:nvPr/>
        </p:nvSpPr>
        <p:spPr>
          <a:xfrm>
            <a:off x="5066705" y="3383572"/>
            <a:ext cx="2322463" cy="369332"/>
          </a:xfrm>
          <a:prstGeom prst="rect">
            <a:avLst/>
          </a:prstGeom>
          <a:noFill/>
        </p:spPr>
        <p:txBody>
          <a:bodyPr wrap="square" rtlCol="0">
            <a:spAutoFit/>
          </a:bodyPr>
          <a:lstStyle/>
          <a:p>
            <a:r>
              <a:rPr lang="en-US" dirty="0"/>
              <a:t>HOG</a:t>
            </a:r>
          </a:p>
        </p:txBody>
      </p:sp>
      <p:pic>
        <p:nvPicPr>
          <p:cNvPr id="5122" name="Picture 2" descr="http://torch.cogbits.com/doc/tutorials_supervised/convnet.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5829"/>
          <a:stretch/>
        </p:blipFill>
        <p:spPr bwMode="auto">
          <a:xfrm>
            <a:off x="4263637" y="5379854"/>
            <a:ext cx="2645060" cy="109319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586235" y="6412468"/>
            <a:ext cx="2322463" cy="369332"/>
          </a:xfrm>
          <a:prstGeom prst="rect">
            <a:avLst/>
          </a:prstGeom>
          <a:noFill/>
        </p:spPr>
        <p:txBody>
          <a:bodyPr wrap="square" rtlCol="0">
            <a:spAutoFit/>
          </a:bodyPr>
          <a:lstStyle/>
          <a:p>
            <a:r>
              <a:rPr lang="en-US" dirty="0"/>
              <a:t>CNN features</a:t>
            </a:r>
          </a:p>
        </p:txBody>
      </p:sp>
      <p:pic>
        <p:nvPicPr>
          <p:cNvPr id="20" name="Picture 2" descr="http://learning.cis.upenn.edu/cis520_fall2009/uploads/Lectures/viola_jones_first2.png"/>
          <p:cNvPicPr>
            <a:picLocks noChangeAspect="1" noChangeArrowheads="1"/>
          </p:cNvPicPr>
          <p:nvPr/>
        </p:nvPicPr>
        <p:blipFill>
          <a:blip r:embed="rId6" cstate="print"/>
          <a:srcRect/>
          <a:stretch>
            <a:fillRect/>
          </a:stretch>
        </p:blipFill>
        <p:spPr bwMode="auto">
          <a:xfrm>
            <a:off x="4467683" y="3840772"/>
            <a:ext cx="1798352" cy="1013466"/>
          </a:xfrm>
          <a:prstGeom prst="rect">
            <a:avLst/>
          </a:prstGeom>
          <a:noFill/>
        </p:spPr>
      </p:pic>
      <p:sp>
        <p:nvSpPr>
          <p:cNvPr id="21" name="TextBox 20"/>
          <p:cNvSpPr txBox="1"/>
          <p:nvPr/>
        </p:nvSpPr>
        <p:spPr>
          <a:xfrm>
            <a:off x="4187744" y="4861006"/>
            <a:ext cx="2914237" cy="369332"/>
          </a:xfrm>
          <a:prstGeom prst="rect">
            <a:avLst/>
          </a:prstGeom>
          <a:noFill/>
        </p:spPr>
        <p:txBody>
          <a:bodyPr wrap="square" rtlCol="0">
            <a:spAutoFit/>
          </a:bodyPr>
          <a:lstStyle/>
          <a:p>
            <a:r>
              <a:rPr lang="en-US" dirty="0"/>
              <a:t>Fast randomized features</a:t>
            </a:r>
          </a:p>
        </p:txBody>
      </p:sp>
      <p:sp>
        <p:nvSpPr>
          <p:cNvPr id="22" name="Right Arrow 21"/>
          <p:cNvSpPr/>
          <p:nvPr/>
        </p:nvSpPr>
        <p:spPr>
          <a:xfrm>
            <a:off x="6517947" y="1391592"/>
            <a:ext cx="48098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105607" y="1143988"/>
            <a:ext cx="1350360" cy="7752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Classify</a:t>
            </a:r>
          </a:p>
        </p:txBody>
      </p:sp>
      <p:sp>
        <p:nvSpPr>
          <p:cNvPr id="18" name="TextBox 17"/>
          <p:cNvSpPr txBox="1"/>
          <p:nvPr/>
        </p:nvSpPr>
        <p:spPr>
          <a:xfrm>
            <a:off x="7086601" y="2097314"/>
            <a:ext cx="1644937" cy="1477328"/>
          </a:xfrm>
          <a:prstGeom prst="rect">
            <a:avLst/>
          </a:prstGeom>
          <a:noFill/>
        </p:spPr>
        <p:txBody>
          <a:bodyPr wrap="none" rtlCol="0">
            <a:spAutoFit/>
          </a:bodyPr>
          <a:lstStyle/>
          <a:p>
            <a:r>
              <a:rPr lang="en-US" dirty="0"/>
              <a:t>SVM</a:t>
            </a:r>
          </a:p>
          <a:p>
            <a:endParaRPr lang="en-US" dirty="0"/>
          </a:p>
          <a:p>
            <a:r>
              <a:rPr lang="en-US" dirty="0"/>
              <a:t>Boosted stubs</a:t>
            </a:r>
          </a:p>
          <a:p>
            <a:endParaRPr lang="en-US" dirty="0"/>
          </a:p>
          <a:p>
            <a:r>
              <a:rPr lang="en-US" dirty="0"/>
              <a:t>Neural network</a:t>
            </a:r>
          </a:p>
        </p:txBody>
      </p:sp>
      <p:sp>
        <p:nvSpPr>
          <p:cNvPr id="25" name="Rounded Rectangle 24"/>
          <p:cNvSpPr/>
          <p:nvPr/>
        </p:nvSpPr>
        <p:spPr>
          <a:xfrm>
            <a:off x="9137607" y="1139231"/>
            <a:ext cx="1375760" cy="7752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Post-process</a:t>
            </a:r>
          </a:p>
        </p:txBody>
      </p:sp>
      <p:sp>
        <p:nvSpPr>
          <p:cNvPr id="26" name="Right Arrow 25"/>
          <p:cNvSpPr/>
          <p:nvPr/>
        </p:nvSpPr>
        <p:spPr>
          <a:xfrm>
            <a:off x="8562647" y="1374446"/>
            <a:ext cx="48098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9141256" y="2172507"/>
            <a:ext cx="1755344" cy="1754326"/>
          </a:xfrm>
          <a:prstGeom prst="rect">
            <a:avLst/>
          </a:prstGeom>
          <a:noFill/>
        </p:spPr>
        <p:txBody>
          <a:bodyPr wrap="square" rtlCol="0">
            <a:spAutoFit/>
          </a:bodyPr>
          <a:lstStyle/>
          <a:p>
            <a:r>
              <a:rPr lang="en-US" dirty="0"/>
              <a:t>Non-max suppression</a:t>
            </a:r>
          </a:p>
          <a:p>
            <a:endParaRPr lang="en-US" dirty="0"/>
          </a:p>
          <a:p>
            <a:r>
              <a:rPr lang="en-US" dirty="0"/>
              <a:t>Segment or refine localization</a:t>
            </a:r>
          </a:p>
        </p:txBody>
      </p:sp>
    </p:spTree>
    <p:extLst>
      <p:ext uri="{BB962C8B-B14F-4D97-AF65-F5344CB8AC3E}">
        <p14:creationId xmlns:p14="http://schemas.microsoft.com/office/powerpoint/2010/main" val="2303659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5988" y="979442"/>
            <a:ext cx="9615571" cy="2773963"/>
          </a:xfrm>
          <a:prstGeom prst="rect">
            <a:avLst/>
          </a:prstGeom>
        </p:spPr>
      </p:pic>
      <p:sp>
        <p:nvSpPr>
          <p:cNvPr id="5" name="Title 1"/>
          <p:cNvSpPr txBox="1">
            <a:spLocks/>
          </p:cNvSpPr>
          <p:nvPr/>
        </p:nvSpPr>
        <p:spPr>
          <a:xfrm>
            <a:off x="457200" y="0"/>
            <a:ext cx="82296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R-CNN (</a:t>
            </a:r>
            <a:r>
              <a:rPr lang="en-US" dirty="0" err="1"/>
              <a:t>Girshick</a:t>
            </a:r>
            <a:r>
              <a:rPr lang="en-US" dirty="0"/>
              <a:t> et al. CVPR 2014)</a:t>
            </a:r>
          </a:p>
        </p:txBody>
      </p:sp>
      <p:sp>
        <p:nvSpPr>
          <p:cNvPr id="6" name="Content Placeholder 2"/>
          <p:cNvSpPr txBox="1">
            <a:spLocks/>
          </p:cNvSpPr>
          <p:nvPr/>
        </p:nvSpPr>
        <p:spPr>
          <a:xfrm>
            <a:off x="457200" y="4038600"/>
            <a:ext cx="8229600" cy="239236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Extract regions using Selective Search method (</a:t>
            </a:r>
            <a:r>
              <a:rPr lang="en-US" dirty="0" err="1"/>
              <a:t>Uijilings</a:t>
            </a:r>
            <a:r>
              <a:rPr lang="en-US" dirty="0"/>
              <a:t> et al. IJCV 2013)</a:t>
            </a:r>
          </a:p>
          <a:p>
            <a:r>
              <a:rPr lang="en-US" dirty="0"/>
              <a:t>Extract rectangles around regions and resize to 227x227</a:t>
            </a:r>
          </a:p>
          <a:p>
            <a:r>
              <a:rPr lang="en-US" dirty="0"/>
              <a:t>Extract features with fine-tuned  CNN (that was initialized with network trained on ImageNet before training)</a:t>
            </a:r>
          </a:p>
          <a:p>
            <a:r>
              <a:rPr lang="en-US" dirty="0"/>
              <a:t>Classify last layer of network features with SVM</a:t>
            </a:r>
          </a:p>
        </p:txBody>
      </p:sp>
      <p:sp>
        <p:nvSpPr>
          <p:cNvPr id="7" name="TextBox 6"/>
          <p:cNvSpPr txBox="1"/>
          <p:nvPr/>
        </p:nvSpPr>
        <p:spPr>
          <a:xfrm>
            <a:off x="215900" y="6346826"/>
            <a:ext cx="3535968" cy="369332"/>
          </a:xfrm>
          <a:prstGeom prst="rect">
            <a:avLst/>
          </a:prstGeom>
          <a:noFill/>
        </p:spPr>
        <p:txBody>
          <a:bodyPr wrap="none" rtlCol="0">
            <a:spAutoFit/>
          </a:bodyPr>
          <a:lstStyle/>
          <a:p>
            <a:r>
              <a:rPr lang="en-US" dirty="0">
                <a:hlinkClick r:id="rId3"/>
              </a:rPr>
              <a:t>http://arxiv.org/pdf/1311.2524.pdf</a:t>
            </a:r>
            <a:endParaRPr lang="en-US" dirty="0"/>
          </a:p>
        </p:txBody>
      </p:sp>
    </p:spTree>
    <p:extLst>
      <p:ext uri="{BB962C8B-B14F-4D97-AF65-F5344CB8AC3E}">
        <p14:creationId xmlns:p14="http://schemas.microsoft.com/office/powerpoint/2010/main" val="2388517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152400"/>
            <a:ext cx="6783977" cy="914400"/>
          </a:xfrm>
        </p:spPr>
        <p:txBody>
          <a:bodyPr>
            <a:normAutofit fontScale="90000"/>
          </a:bodyPr>
          <a:lstStyle/>
          <a:p>
            <a:r>
              <a:rPr lang="en-US" dirty="0"/>
              <a:t>CNN (Deep Learning) for Classification</a:t>
            </a:r>
          </a:p>
        </p:txBody>
      </p:sp>
      <p:sp>
        <p:nvSpPr>
          <p:cNvPr id="3" name="Content Placeholder 2"/>
          <p:cNvSpPr>
            <a:spLocks noGrp="1"/>
          </p:cNvSpPr>
          <p:nvPr>
            <p:ph idx="1"/>
          </p:nvPr>
        </p:nvSpPr>
        <p:spPr>
          <a:xfrm>
            <a:off x="846336" y="1345530"/>
            <a:ext cx="4743387" cy="5177135"/>
          </a:xfrm>
        </p:spPr>
        <p:txBody>
          <a:bodyPr>
            <a:normAutofit fontScale="70000" lnSpcReduction="20000"/>
          </a:bodyPr>
          <a:lstStyle/>
          <a:p>
            <a:r>
              <a:rPr lang="en-US" dirty="0"/>
              <a:t>Operations</a:t>
            </a:r>
          </a:p>
          <a:p>
            <a:pPr lvl="1"/>
            <a:r>
              <a:rPr lang="en-US" sz="2600" dirty="0"/>
              <a:t>Convolution with learned filters, </a:t>
            </a:r>
            <a:r>
              <a:rPr lang="en-US" sz="2600" dirty="0" err="1"/>
              <a:t>ReLU</a:t>
            </a:r>
            <a:endParaRPr lang="en-US" sz="2600" dirty="0"/>
          </a:p>
          <a:p>
            <a:pPr lvl="2"/>
            <a:r>
              <a:rPr lang="en-US" sz="2200" dirty="0"/>
              <a:t>Note: after first layer, filters operate on high dimensional feature maps, not intensities</a:t>
            </a:r>
            <a:endParaRPr lang="en-US" sz="2600" dirty="0"/>
          </a:p>
          <a:p>
            <a:pPr lvl="1"/>
            <a:r>
              <a:rPr lang="en-US" sz="2600" dirty="0"/>
              <a:t>Spatial pooling and </a:t>
            </a:r>
            <a:r>
              <a:rPr lang="en-US" sz="2600" dirty="0" err="1"/>
              <a:t>downsample</a:t>
            </a:r>
            <a:r>
              <a:rPr lang="en-US" sz="2600" dirty="0"/>
              <a:t> 2x</a:t>
            </a:r>
          </a:p>
          <a:p>
            <a:pPr lvl="1"/>
            <a:r>
              <a:rPr lang="en-US" sz="2600" dirty="0"/>
              <a:t>“Bottlenecks” to limit parameters</a:t>
            </a:r>
          </a:p>
          <a:p>
            <a:pPr lvl="1"/>
            <a:r>
              <a:rPr lang="en-US" sz="2600" dirty="0"/>
              <a:t>“Skip connections” to simplify optimization, enable ensemble behavior</a:t>
            </a:r>
          </a:p>
          <a:p>
            <a:pPr lvl="1"/>
            <a:r>
              <a:rPr lang="en-US" sz="2600" dirty="0"/>
              <a:t>Classification (with </a:t>
            </a:r>
            <a:r>
              <a:rPr lang="en-US" sz="2600" dirty="0" err="1"/>
              <a:t>multilabel</a:t>
            </a:r>
            <a:r>
              <a:rPr lang="en-US" sz="2600" dirty="0"/>
              <a:t> or </a:t>
            </a:r>
            <a:r>
              <a:rPr lang="en-US" sz="2600" dirty="0" err="1"/>
              <a:t>softmax</a:t>
            </a:r>
            <a:r>
              <a:rPr lang="en-US" sz="2600" dirty="0"/>
              <a:t> loss)</a:t>
            </a:r>
          </a:p>
          <a:p>
            <a:endParaRPr lang="en-US" dirty="0"/>
          </a:p>
          <a:p>
            <a:r>
              <a:rPr lang="en-US" dirty="0"/>
              <a:t>Tricks to train</a:t>
            </a:r>
          </a:p>
          <a:p>
            <a:pPr lvl="1"/>
            <a:r>
              <a:rPr lang="en-US" sz="2600" dirty="0" err="1"/>
              <a:t>Pretrain</a:t>
            </a:r>
            <a:r>
              <a:rPr lang="en-US" sz="2600" dirty="0"/>
              <a:t> </a:t>
            </a:r>
          </a:p>
          <a:p>
            <a:pPr lvl="1"/>
            <a:r>
              <a:rPr lang="en-US" sz="2600" dirty="0" err="1"/>
              <a:t>Batchnorm</a:t>
            </a:r>
            <a:endParaRPr lang="en-US" sz="2600" dirty="0"/>
          </a:p>
          <a:p>
            <a:pPr lvl="1"/>
            <a:r>
              <a:rPr lang="en-US" sz="2600" dirty="0"/>
              <a:t>ADAM / momentum / Ranger</a:t>
            </a:r>
          </a:p>
          <a:p>
            <a:pPr lvl="1"/>
            <a:r>
              <a:rPr lang="en-US" sz="2600" dirty="0"/>
              <a:t>Data augmentation</a:t>
            </a:r>
          </a:p>
          <a:p>
            <a:pPr lvl="1"/>
            <a:r>
              <a:rPr lang="en-US" sz="2600" dirty="0"/>
              <a:t>Set  parameters appropriately (weight initialization, </a:t>
            </a:r>
            <a:r>
              <a:rPr lang="en-US" sz="2600" b="1" dirty="0"/>
              <a:t>learning rate schedule</a:t>
            </a:r>
            <a:r>
              <a:rPr lang="en-US" sz="2600" dirty="0"/>
              <a:t>, momentum, weight decay)</a:t>
            </a:r>
          </a:p>
        </p:txBody>
      </p:sp>
      <p:pic>
        <p:nvPicPr>
          <p:cNvPr id="4" name="Picture 3"/>
          <p:cNvPicPr>
            <a:picLocks noChangeAspect="1"/>
          </p:cNvPicPr>
          <p:nvPr/>
        </p:nvPicPr>
        <p:blipFill>
          <a:blip r:embed="rId3"/>
          <a:stretch>
            <a:fillRect/>
          </a:stretch>
        </p:blipFill>
        <p:spPr>
          <a:xfrm>
            <a:off x="7355963" y="-40306"/>
            <a:ext cx="3147391" cy="6881826"/>
          </a:xfrm>
          <a:prstGeom prst="rect">
            <a:avLst/>
          </a:prstGeom>
        </p:spPr>
      </p:pic>
      <p:sp>
        <p:nvSpPr>
          <p:cNvPr id="5" name="TextBox 4"/>
          <p:cNvSpPr txBox="1"/>
          <p:nvPr/>
        </p:nvSpPr>
        <p:spPr>
          <a:xfrm>
            <a:off x="1524000" y="6396336"/>
            <a:ext cx="3304174" cy="461665"/>
          </a:xfrm>
          <a:prstGeom prst="rect">
            <a:avLst/>
          </a:prstGeom>
          <a:noFill/>
        </p:spPr>
        <p:txBody>
          <a:bodyPr wrap="none" rtlCol="0">
            <a:spAutoFit/>
          </a:bodyPr>
          <a:lstStyle/>
          <a:p>
            <a:r>
              <a:rPr lang="en-US" sz="1200" dirty="0">
                <a:latin typeface="+mj-lt"/>
              </a:rPr>
              <a:t>Fig: Deep Residual Learning for Image Recognition</a:t>
            </a:r>
          </a:p>
          <a:p>
            <a:r>
              <a:rPr lang="en-US" sz="1200" dirty="0">
                <a:latin typeface="+mj-lt"/>
              </a:rPr>
              <a:t>He et al.  CVPR 2006</a:t>
            </a:r>
          </a:p>
        </p:txBody>
      </p:sp>
      <p:sp>
        <p:nvSpPr>
          <p:cNvPr id="6" name="TextBox 5"/>
          <p:cNvSpPr txBox="1"/>
          <p:nvPr/>
        </p:nvSpPr>
        <p:spPr>
          <a:xfrm>
            <a:off x="5765850" y="4191000"/>
            <a:ext cx="2021772" cy="369332"/>
          </a:xfrm>
          <a:prstGeom prst="rect">
            <a:avLst/>
          </a:prstGeom>
          <a:noFill/>
        </p:spPr>
        <p:txBody>
          <a:bodyPr wrap="none" rtlCol="0">
            <a:spAutoFit/>
          </a:bodyPr>
          <a:lstStyle/>
          <a:p>
            <a:r>
              <a:rPr lang="en-US" dirty="0">
                <a:latin typeface="+mj-lt"/>
              </a:rPr>
              <a:t>Each filter: 3x3x512</a:t>
            </a:r>
          </a:p>
        </p:txBody>
      </p:sp>
      <p:cxnSp>
        <p:nvCxnSpPr>
          <p:cNvPr id="8" name="Straight Arrow Connector 7"/>
          <p:cNvCxnSpPr/>
          <p:nvPr/>
        </p:nvCxnSpPr>
        <p:spPr>
          <a:xfrm flipV="1">
            <a:off x="7101006" y="4038600"/>
            <a:ext cx="569844"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503313" y="5587387"/>
            <a:ext cx="1974838" cy="646331"/>
          </a:xfrm>
          <a:prstGeom prst="rect">
            <a:avLst/>
          </a:prstGeom>
          <a:noFill/>
        </p:spPr>
        <p:txBody>
          <a:bodyPr wrap="square" rtlCol="0">
            <a:spAutoFit/>
          </a:bodyPr>
          <a:lstStyle/>
          <a:p>
            <a:r>
              <a:rPr lang="en-US" dirty="0">
                <a:latin typeface="+mj-lt"/>
              </a:rPr>
              <a:t>Final feature map: 7x7x512</a:t>
            </a:r>
          </a:p>
        </p:txBody>
      </p:sp>
      <p:cxnSp>
        <p:nvCxnSpPr>
          <p:cNvPr id="10" name="Straight Arrow Connector 9"/>
          <p:cNvCxnSpPr/>
          <p:nvPr/>
        </p:nvCxnSpPr>
        <p:spPr>
          <a:xfrm flipV="1">
            <a:off x="7355962" y="5603150"/>
            <a:ext cx="444366" cy="111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561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Fine-tuning: ImageNet-&gt;VOC</a:t>
            </a:r>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a:t>Train full network on ImageNet 1000-class classification</a:t>
            </a:r>
          </a:p>
          <a:p>
            <a:pPr marL="514350" indent="-514350">
              <a:buFont typeface="+mj-lt"/>
              <a:buAutoNum type="arabicPeriod"/>
            </a:pPr>
            <a:r>
              <a:rPr lang="en-US" dirty="0"/>
              <a:t>Replace classification layer with output layer for VOC (e.g. confidences for 20 classes)</a:t>
            </a:r>
          </a:p>
          <a:p>
            <a:pPr marL="514350" indent="-514350">
              <a:buFont typeface="+mj-lt"/>
              <a:buAutoNum type="arabicPeriod"/>
            </a:pPr>
            <a:r>
              <a:rPr lang="en-US" dirty="0"/>
              <a:t>Train on VOC </a:t>
            </a:r>
            <a:r>
              <a:rPr lang="en-US" dirty="0" err="1"/>
              <a:t>pos</a:t>
            </a:r>
            <a:r>
              <a:rPr lang="en-US" dirty="0"/>
              <a:t>/</a:t>
            </a:r>
            <a:r>
              <a:rPr lang="en-US" dirty="0" err="1"/>
              <a:t>neg</a:t>
            </a:r>
            <a:r>
              <a:rPr lang="en-US" dirty="0"/>
              <a:t> examples with low initial learning rate (1/10</a:t>
            </a:r>
            <a:r>
              <a:rPr lang="en-US" baseline="30000" dirty="0"/>
              <a:t>th</a:t>
            </a:r>
            <a:r>
              <a:rPr lang="en-US" dirty="0"/>
              <a:t> what is used for new network)</a:t>
            </a:r>
          </a:p>
          <a:p>
            <a:pPr marL="514350" indent="-514350">
              <a:buFont typeface="+mj-lt"/>
              <a:buAutoNum type="arabicPeriod"/>
            </a:pPr>
            <a:endParaRPr lang="en-US" dirty="0"/>
          </a:p>
          <a:p>
            <a:pPr marL="0" indent="0">
              <a:buNone/>
            </a:pPr>
            <a:r>
              <a:rPr lang="en-US" dirty="0"/>
              <a:t>Notes</a:t>
            </a:r>
          </a:p>
          <a:p>
            <a:r>
              <a:rPr lang="en-US" dirty="0"/>
              <a:t>This usually works well if the “big data” task and target task are similar (object classification vs detection)</a:t>
            </a:r>
          </a:p>
          <a:p>
            <a:pPr lvl="1"/>
            <a:r>
              <a:rPr lang="en-US" dirty="0"/>
              <a:t>0.45 AP without fine-tuning </a:t>
            </a:r>
            <a:r>
              <a:rPr lang="en-US" dirty="0">
                <a:sym typeface="Wingdings" panose="05000000000000000000" pitchFamily="2" charset="2"/>
              </a:rPr>
              <a:t> 0.54 AP with fine tuning; training only on VOC does much worse</a:t>
            </a:r>
          </a:p>
          <a:p>
            <a:r>
              <a:rPr lang="en-US" dirty="0"/>
              <a:t>May not be necessary if target task is also very big</a:t>
            </a:r>
          </a:p>
          <a:p>
            <a:endParaRPr lang="en-US" dirty="0"/>
          </a:p>
        </p:txBody>
      </p:sp>
    </p:spTree>
    <p:extLst>
      <p:ext uri="{BB962C8B-B14F-4D97-AF65-F5344CB8AC3E}">
        <p14:creationId xmlns:p14="http://schemas.microsoft.com/office/powerpoint/2010/main" val="1681307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Fast R-CNN</a:t>
            </a:r>
            <a:r>
              <a:rPr lang="en-US" dirty="0"/>
              <a:t> – Girshick 2015</a:t>
            </a:r>
          </a:p>
        </p:txBody>
      </p:sp>
      <p:sp>
        <p:nvSpPr>
          <p:cNvPr id="3" name="Content Placeholder 2"/>
          <p:cNvSpPr>
            <a:spLocks noGrp="1"/>
          </p:cNvSpPr>
          <p:nvPr>
            <p:ph idx="1"/>
          </p:nvPr>
        </p:nvSpPr>
        <p:spPr>
          <a:xfrm>
            <a:off x="1580606" y="2220686"/>
            <a:ext cx="8229600" cy="4637314"/>
          </a:xfrm>
        </p:spPr>
        <p:txBody>
          <a:bodyPr>
            <a:normAutofit fontScale="77500" lnSpcReduction="20000"/>
          </a:bodyPr>
          <a:lstStyle/>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r>
              <a:rPr lang="en-US" sz="2800" dirty="0"/>
              <a:t>Compute CNN features for image once</a:t>
            </a:r>
          </a:p>
          <a:p>
            <a:r>
              <a:rPr lang="en-US" sz="2800" dirty="0"/>
              <a:t>ROI Pooling: Pool into 7x7 spatial bins for each region proposal, output class scores and regressed </a:t>
            </a:r>
            <a:r>
              <a:rPr lang="en-US" sz="2800" dirty="0" err="1"/>
              <a:t>bboxes</a:t>
            </a:r>
            <a:endParaRPr lang="en-US" sz="2800" dirty="0"/>
          </a:p>
          <a:p>
            <a:r>
              <a:rPr lang="en-US" sz="2800" dirty="0"/>
              <a:t>Other refinements: compress classification layer, use network for final classification, end-to-end training</a:t>
            </a:r>
          </a:p>
          <a:p>
            <a:r>
              <a:rPr lang="en-US" sz="2800" dirty="0"/>
              <a:t>100x speed up of R-CNN (0.02 – 0.1 FPS </a:t>
            </a:r>
            <a:r>
              <a:rPr lang="en-US" sz="2800" dirty="0">
                <a:sym typeface="Wingdings" panose="05000000000000000000" pitchFamily="2" charset="2"/>
              </a:rPr>
              <a:t> 0.5-20 FPS) with similar accuracy</a:t>
            </a:r>
            <a:endParaRPr lang="en-US" sz="2800" dirty="0"/>
          </a:p>
        </p:txBody>
      </p:sp>
      <p:pic>
        <p:nvPicPr>
          <p:cNvPr id="4" name="Picture 3"/>
          <p:cNvPicPr>
            <a:picLocks noChangeAspect="1"/>
          </p:cNvPicPr>
          <p:nvPr/>
        </p:nvPicPr>
        <p:blipFill>
          <a:blip r:embed="rId3"/>
          <a:stretch>
            <a:fillRect/>
          </a:stretch>
        </p:blipFill>
        <p:spPr>
          <a:xfrm>
            <a:off x="1430383" y="936367"/>
            <a:ext cx="7467000" cy="3026033"/>
          </a:xfrm>
          <a:prstGeom prst="rect">
            <a:avLst/>
          </a:prstGeom>
        </p:spPr>
      </p:pic>
    </p:spTree>
    <p:extLst>
      <p:ext uri="{BB962C8B-B14F-4D97-AF65-F5344CB8AC3E}">
        <p14:creationId xmlns:p14="http://schemas.microsoft.com/office/powerpoint/2010/main" val="3027971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Faster R-CNN</a:t>
            </a:r>
            <a:r>
              <a:rPr lang="en-US" dirty="0"/>
              <a:t> – Ren et al. 2016</a:t>
            </a:r>
          </a:p>
        </p:txBody>
      </p:sp>
      <p:sp>
        <p:nvSpPr>
          <p:cNvPr id="3" name="Content Placeholder 2"/>
          <p:cNvSpPr>
            <a:spLocks noGrp="1"/>
          </p:cNvSpPr>
          <p:nvPr>
            <p:ph idx="1"/>
          </p:nvPr>
        </p:nvSpPr>
        <p:spPr>
          <a:xfrm>
            <a:off x="1981200" y="4800601"/>
            <a:ext cx="8229600" cy="1752599"/>
          </a:xfrm>
        </p:spPr>
        <p:txBody>
          <a:bodyPr>
            <a:normAutofit fontScale="70000" lnSpcReduction="20000"/>
          </a:bodyPr>
          <a:lstStyle/>
          <a:p>
            <a:r>
              <a:rPr lang="en-US" dirty="0"/>
              <a:t>Convolutional features used for generating proposals and scoring</a:t>
            </a:r>
          </a:p>
          <a:p>
            <a:pPr lvl="1"/>
            <a:r>
              <a:rPr lang="en-US" dirty="0"/>
              <a:t>Generate proposals with “</a:t>
            </a:r>
            <a:r>
              <a:rPr lang="en-US" dirty="0" err="1"/>
              <a:t>objectness</a:t>
            </a:r>
            <a:r>
              <a:rPr lang="en-US" dirty="0"/>
              <a:t>” scores and refined </a:t>
            </a:r>
            <a:r>
              <a:rPr lang="en-US" dirty="0" err="1"/>
              <a:t>bboxes</a:t>
            </a:r>
            <a:r>
              <a:rPr lang="en-US" dirty="0"/>
              <a:t> for each of k “anchors”</a:t>
            </a:r>
          </a:p>
          <a:p>
            <a:pPr lvl="1"/>
            <a:r>
              <a:rPr lang="en-US" dirty="0"/>
              <a:t>Score proposals in same way as  Fast R-CNN</a:t>
            </a:r>
          </a:p>
          <a:p>
            <a:r>
              <a:rPr lang="en-US" dirty="0"/>
              <a:t>Similar accuracy to Fast R-CNN with 10x speedup</a:t>
            </a:r>
          </a:p>
          <a:p>
            <a:endParaRPr lang="en-US" dirty="0"/>
          </a:p>
        </p:txBody>
      </p:sp>
      <p:pic>
        <p:nvPicPr>
          <p:cNvPr id="4" name="Picture 3"/>
          <p:cNvPicPr>
            <a:picLocks noChangeAspect="1"/>
          </p:cNvPicPr>
          <p:nvPr/>
        </p:nvPicPr>
        <p:blipFill>
          <a:blip r:embed="rId3"/>
          <a:stretch>
            <a:fillRect/>
          </a:stretch>
        </p:blipFill>
        <p:spPr>
          <a:xfrm>
            <a:off x="1752600" y="938409"/>
            <a:ext cx="3751800" cy="3580067"/>
          </a:xfrm>
          <a:prstGeom prst="rect">
            <a:avLst/>
          </a:prstGeom>
        </p:spPr>
      </p:pic>
      <p:pic>
        <p:nvPicPr>
          <p:cNvPr id="6" name="Picture 5"/>
          <p:cNvPicPr>
            <a:picLocks noChangeAspect="1"/>
          </p:cNvPicPr>
          <p:nvPr/>
        </p:nvPicPr>
        <p:blipFill>
          <a:blip r:embed="rId4"/>
          <a:stretch>
            <a:fillRect/>
          </a:stretch>
        </p:blipFill>
        <p:spPr>
          <a:xfrm>
            <a:off x="5746570" y="1600200"/>
            <a:ext cx="4240200" cy="2423600"/>
          </a:xfrm>
          <a:prstGeom prst="rect">
            <a:avLst/>
          </a:prstGeom>
        </p:spPr>
      </p:pic>
    </p:spTree>
    <p:extLst>
      <p:ext uri="{BB962C8B-B14F-4D97-AF65-F5344CB8AC3E}">
        <p14:creationId xmlns:p14="http://schemas.microsoft.com/office/powerpoint/2010/main" val="58546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Faster R-CNN slightly better accuracy than Fast R-CNN</a:t>
            </a:r>
          </a:p>
          <a:p>
            <a:r>
              <a:rPr lang="en-US" dirty="0"/>
              <a:t>More data improves results considerably</a:t>
            </a:r>
          </a:p>
        </p:txBody>
      </p:sp>
      <p:pic>
        <p:nvPicPr>
          <p:cNvPr id="4" name="Picture 3"/>
          <p:cNvPicPr>
            <a:picLocks noChangeAspect="1"/>
          </p:cNvPicPr>
          <p:nvPr/>
        </p:nvPicPr>
        <p:blipFill>
          <a:blip r:embed="rId2"/>
          <a:stretch>
            <a:fillRect/>
          </a:stretch>
        </p:blipFill>
        <p:spPr>
          <a:xfrm>
            <a:off x="1901748" y="3276600"/>
            <a:ext cx="8309052" cy="1828800"/>
          </a:xfrm>
          <a:prstGeom prst="rect">
            <a:avLst/>
          </a:prstGeom>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4229195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5314"/>
            <a:ext cx="9296400" cy="914400"/>
          </a:xfrm>
        </p:spPr>
        <p:txBody>
          <a:bodyPr>
            <a:normAutofit fontScale="90000"/>
          </a:bodyPr>
          <a:lstStyle/>
          <a:p>
            <a:r>
              <a:rPr lang="en-US" dirty="0">
                <a:hlinkClick r:id="rId2"/>
              </a:rPr>
              <a:t>Mask R-CNN</a:t>
            </a:r>
            <a:r>
              <a:rPr lang="en-US" dirty="0"/>
              <a:t> – He </a:t>
            </a:r>
            <a:r>
              <a:rPr lang="en-US" dirty="0" err="1"/>
              <a:t>Gxioxari</a:t>
            </a:r>
            <a:r>
              <a:rPr lang="en-US" dirty="0"/>
              <a:t> Dollar Girshick (2017)</a:t>
            </a:r>
          </a:p>
        </p:txBody>
      </p:sp>
      <p:sp>
        <p:nvSpPr>
          <p:cNvPr id="3" name="Content Placeholder 2"/>
          <p:cNvSpPr>
            <a:spLocks noGrp="1"/>
          </p:cNvSpPr>
          <p:nvPr>
            <p:ph idx="1"/>
          </p:nvPr>
        </p:nvSpPr>
        <p:spPr>
          <a:xfrm>
            <a:off x="234179" y="1225732"/>
            <a:ext cx="6379029" cy="5135563"/>
          </a:xfrm>
        </p:spPr>
        <p:txBody>
          <a:bodyPr>
            <a:normAutofit/>
          </a:bodyPr>
          <a:lstStyle/>
          <a:p>
            <a:r>
              <a:rPr lang="en-US" dirty="0"/>
              <a:t>Same network as Faster R-CNN, except</a:t>
            </a:r>
          </a:p>
          <a:p>
            <a:pPr lvl="1"/>
            <a:r>
              <a:rPr lang="en-US" dirty="0" err="1"/>
              <a:t>Bilinearly</a:t>
            </a:r>
            <a:r>
              <a:rPr lang="en-US" dirty="0"/>
              <a:t> interpolate when extracting 7x7 cells of ROI features for better alignment of features to image</a:t>
            </a:r>
          </a:p>
          <a:p>
            <a:pPr lvl="1"/>
            <a:r>
              <a:rPr lang="en-US" dirty="0"/>
              <a:t>Instance segmentation: produce a 28x28 mask for each object category</a:t>
            </a:r>
          </a:p>
          <a:p>
            <a:pPr lvl="1"/>
            <a:r>
              <a:rPr lang="en-US" dirty="0" err="1"/>
              <a:t>Keypoint</a:t>
            </a:r>
            <a:r>
              <a:rPr lang="en-US" dirty="0"/>
              <a:t> prediction: produce a 56x56 mask for each </a:t>
            </a:r>
            <a:r>
              <a:rPr lang="en-US" dirty="0" err="1"/>
              <a:t>keypoint</a:t>
            </a:r>
            <a:r>
              <a:rPr lang="en-US" dirty="0"/>
              <a:t> (aim is to label single pixel as correct </a:t>
            </a:r>
            <a:r>
              <a:rPr lang="en-US" dirty="0" err="1"/>
              <a:t>keypoint</a:t>
            </a:r>
            <a:r>
              <a:rPr lang="en-US" dirty="0"/>
              <a:t>)</a:t>
            </a:r>
          </a:p>
          <a:p>
            <a:pPr lvl="1"/>
            <a:endParaRPr lang="en-US" dirty="0"/>
          </a:p>
          <a:p>
            <a:pPr lvl="1"/>
            <a:endParaRPr lang="en-US" dirty="0"/>
          </a:p>
        </p:txBody>
      </p:sp>
      <p:pic>
        <p:nvPicPr>
          <p:cNvPr id="7" name="Picture 6"/>
          <p:cNvPicPr>
            <a:picLocks noChangeAspect="1"/>
          </p:cNvPicPr>
          <p:nvPr/>
        </p:nvPicPr>
        <p:blipFill>
          <a:blip r:embed="rId3"/>
          <a:stretch>
            <a:fillRect/>
          </a:stretch>
        </p:blipFill>
        <p:spPr>
          <a:xfrm>
            <a:off x="7156926" y="609600"/>
            <a:ext cx="3511074" cy="2362200"/>
          </a:xfrm>
          <a:prstGeom prst="rect">
            <a:avLst/>
          </a:prstGeom>
        </p:spPr>
      </p:pic>
      <p:pic>
        <p:nvPicPr>
          <p:cNvPr id="8" name="Picture 7"/>
          <p:cNvPicPr>
            <a:picLocks noChangeAspect="1"/>
          </p:cNvPicPr>
          <p:nvPr/>
        </p:nvPicPr>
        <p:blipFill>
          <a:blip r:embed="rId4"/>
          <a:stretch>
            <a:fillRect/>
          </a:stretch>
        </p:blipFill>
        <p:spPr>
          <a:xfrm>
            <a:off x="6960600" y="3429001"/>
            <a:ext cx="3707400" cy="1150933"/>
          </a:xfrm>
          <a:prstGeom prst="rect">
            <a:avLst/>
          </a:prstGeom>
        </p:spPr>
      </p:pic>
      <p:sp>
        <p:nvSpPr>
          <p:cNvPr id="9" name="TextBox 8"/>
          <p:cNvSpPr txBox="1"/>
          <p:nvPr/>
        </p:nvSpPr>
        <p:spPr>
          <a:xfrm>
            <a:off x="6823440" y="4579933"/>
            <a:ext cx="3634328" cy="369332"/>
          </a:xfrm>
          <a:prstGeom prst="rect">
            <a:avLst/>
          </a:prstGeom>
          <a:noFill/>
        </p:spPr>
        <p:txBody>
          <a:bodyPr wrap="none" rtlCol="0">
            <a:spAutoFit/>
          </a:bodyPr>
          <a:lstStyle/>
          <a:p>
            <a:pPr fontAlgn="base">
              <a:spcBef>
                <a:spcPct val="0"/>
              </a:spcBef>
              <a:spcAft>
                <a:spcPct val="0"/>
              </a:spcAft>
            </a:pPr>
            <a:r>
              <a:rPr lang="en-US" dirty="0">
                <a:solidFill>
                  <a:prstClr val="black"/>
                </a:solidFill>
                <a:latin typeface="Arial" charset="0"/>
              </a:rPr>
              <a:t>Example ROI and predicted mask</a:t>
            </a:r>
          </a:p>
        </p:txBody>
      </p:sp>
      <p:pic>
        <p:nvPicPr>
          <p:cNvPr id="10" name="Picture 9"/>
          <p:cNvPicPr>
            <a:picLocks noChangeAspect="1"/>
          </p:cNvPicPr>
          <p:nvPr/>
        </p:nvPicPr>
        <p:blipFill>
          <a:blip r:embed="rId5"/>
          <a:stretch>
            <a:fillRect/>
          </a:stretch>
        </p:blipFill>
        <p:spPr>
          <a:xfrm>
            <a:off x="6960600" y="5157479"/>
            <a:ext cx="762000" cy="1479855"/>
          </a:xfrm>
          <a:prstGeom prst="rect">
            <a:avLst/>
          </a:prstGeom>
          <a:ln w="38100">
            <a:solidFill>
              <a:srgbClr val="FFC000"/>
            </a:solidFill>
          </a:ln>
        </p:spPr>
      </p:pic>
      <p:sp>
        <p:nvSpPr>
          <p:cNvPr id="11" name="TextBox 10"/>
          <p:cNvSpPr txBox="1"/>
          <p:nvPr/>
        </p:nvSpPr>
        <p:spPr>
          <a:xfrm>
            <a:off x="7825201" y="5301733"/>
            <a:ext cx="2766600" cy="923330"/>
          </a:xfrm>
          <a:prstGeom prst="rect">
            <a:avLst/>
          </a:prstGeom>
          <a:noFill/>
        </p:spPr>
        <p:txBody>
          <a:bodyPr wrap="square" rtlCol="0">
            <a:spAutoFit/>
          </a:bodyPr>
          <a:lstStyle/>
          <a:p>
            <a:pPr fontAlgn="base">
              <a:spcBef>
                <a:spcPct val="0"/>
              </a:spcBef>
              <a:spcAft>
                <a:spcPct val="0"/>
              </a:spcAft>
            </a:pPr>
            <a:r>
              <a:rPr lang="en-US" dirty="0">
                <a:solidFill>
                  <a:prstClr val="black"/>
                </a:solidFill>
                <a:latin typeface="Arial" charset="0"/>
              </a:rPr>
              <a:t>Example ROI and predicted mask and </a:t>
            </a:r>
            <a:r>
              <a:rPr lang="en-US" dirty="0" err="1">
                <a:solidFill>
                  <a:prstClr val="black"/>
                </a:solidFill>
                <a:latin typeface="Arial" charset="0"/>
              </a:rPr>
              <a:t>keypoints</a:t>
            </a:r>
            <a:endParaRPr lang="en-US" dirty="0">
              <a:solidFill>
                <a:prstClr val="black"/>
              </a:solidFill>
              <a:latin typeface="Arial" charset="0"/>
            </a:endParaRPr>
          </a:p>
        </p:txBody>
      </p:sp>
    </p:spTree>
    <p:extLst>
      <p:ext uri="{BB962C8B-B14F-4D97-AF65-F5344CB8AC3E}">
        <p14:creationId xmlns:p14="http://schemas.microsoft.com/office/powerpoint/2010/main" val="4057333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Top performing object detector, </a:t>
            </a:r>
            <a:r>
              <a:rPr lang="en-US" dirty="0" err="1"/>
              <a:t>keypoint</a:t>
            </a:r>
            <a:r>
              <a:rPr lang="en-US" dirty="0"/>
              <a:t> </a:t>
            </a:r>
            <a:r>
              <a:rPr lang="en-US" dirty="0" err="1"/>
              <a:t>segmenter</a:t>
            </a:r>
            <a:r>
              <a:rPr lang="en-US" dirty="0"/>
              <a:t>, instance </a:t>
            </a:r>
            <a:r>
              <a:rPr lang="en-US" dirty="0" err="1"/>
              <a:t>segmenter</a:t>
            </a:r>
            <a:r>
              <a:rPr lang="en-US" dirty="0"/>
              <a:t> (at time of release and for a bit after)</a:t>
            </a:r>
          </a:p>
        </p:txBody>
      </p:sp>
      <p:pic>
        <p:nvPicPr>
          <p:cNvPr id="5" name="Picture 4"/>
          <p:cNvPicPr>
            <a:picLocks noChangeAspect="1"/>
          </p:cNvPicPr>
          <p:nvPr/>
        </p:nvPicPr>
        <p:blipFill>
          <a:blip r:embed="rId2"/>
          <a:stretch>
            <a:fillRect/>
          </a:stretch>
        </p:blipFill>
        <p:spPr>
          <a:xfrm>
            <a:off x="3254829" y="4739753"/>
            <a:ext cx="5326200" cy="1759122"/>
          </a:xfrm>
          <a:prstGeom prst="rect">
            <a:avLst/>
          </a:prstGeom>
        </p:spPr>
      </p:pic>
      <p:pic>
        <p:nvPicPr>
          <p:cNvPr id="6" name="Picture 5"/>
          <p:cNvPicPr>
            <a:picLocks noChangeAspect="1"/>
          </p:cNvPicPr>
          <p:nvPr/>
        </p:nvPicPr>
        <p:blipFill>
          <a:blip r:embed="rId3"/>
          <a:stretch>
            <a:fillRect/>
          </a:stretch>
        </p:blipFill>
        <p:spPr>
          <a:xfrm>
            <a:off x="1959430" y="1171304"/>
            <a:ext cx="7570201" cy="1754067"/>
          </a:xfrm>
          <a:prstGeom prst="rect">
            <a:avLst/>
          </a:prstGeom>
        </p:spPr>
      </p:pic>
      <p:pic>
        <p:nvPicPr>
          <p:cNvPr id="7" name="Picture 6"/>
          <p:cNvPicPr>
            <a:picLocks noChangeAspect="1"/>
          </p:cNvPicPr>
          <p:nvPr/>
        </p:nvPicPr>
        <p:blipFill>
          <a:blip r:embed="rId4"/>
          <a:stretch>
            <a:fillRect/>
          </a:stretch>
        </p:blipFill>
        <p:spPr>
          <a:xfrm>
            <a:off x="1502230" y="3152504"/>
            <a:ext cx="8524801" cy="1604667"/>
          </a:xfrm>
          <a:prstGeom prst="rect">
            <a:avLst/>
          </a:prstGeom>
        </p:spPr>
      </p:pic>
    </p:spTree>
    <p:extLst>
      <p:ext uri="{BB962C8B-B14F-4D97-AF65-F5344CB8AC3E}">
        <p14:creationId xmlns:p14="http://schemas.microsoft.com/office/powerpoint/2010/main" val="1311336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detections and instance segmentations</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133600" y="1122635"/>
            <a:ext cx="3219000" cy="2180134"/>
          </a:xfrm>
          <a:prstGeom prst="rect">
            <a:avLst/>
          </a:prstGeom>
        </p:spPr>
      </p:pic>
      <p:pic>
        <p:nvPicPr>
          <p:cNvPr id="6" name="Picture 5"/>
          <p:cNvPicPr>
            <a:picLocks noChangeAspect="1"/>
          </p:cNvPicPr>
          <p:nvPr/>
        </p:nvPicPr>
        <p:blipFill>
          <a:blip r:embed="rId3"/>
          <a:stretch>
            <a:fillRect/>
          </a:stretch>
        </p:blipFill>
        <p:spPr>
          <a:xfrm>
            <a:off x="2133600" y="3888333"/>
            <a:ext cx="3241200" cy="2163534"/>
          </a:xfrm>
          <a:prstGeom prst="rect">
            <a:avLst/>
          </a:prstGeom>
        </p:spPr>
      </p:pic>
      <p:pic>
        <p:nvPicPr>
          <p:cNvPr id="7" name="Picture 6"/>
          <p:cNvPicPr>
            <a:picLocks noChangeAspect="1"/>
          </p:cNvPicPr>
          <p:nvPr/>
        </p:nvPicPr>
        <p:blipFill>
          <a:blip r:embed="rId4"/>
          <a:stretch>
            <a:fillRect/>
          </a:stretch>
        </p:blipFill>
        <p:spPr>
          <a:xfrm>
            <a:off x="5983663" y="4191001"/>
            <a:ext cx="3219000" cy="2135867"/>
          </a:xfrm>
          <a:prstGeom prst="rect">
            <a:avLst/>
          </a:prstGeom>
        </p:spPr>
      </p:pic>
      <p:pic>
        <p:nvPicPr>
          <p:cNvPr id="9" name="Picture 8"/>
          <p:cNvPicPr>
            <a:picLocks noChangeAspect="1"/>
          </p:cNvPicPr>
          <p:nvPr/>
        </p:nvPicPr>
        <p:blipFill>
          <a:blip r:embed="rId5"/>
          <a:stretch>
            <a:fillRect/>
          </a:stretch>
        </p:blipFill>
        <p:spPr>
          <a:xfrm>
            <a:off x="5983663" y="905467"/>
            <a:ext cx="3241200" cy="3209334"/>
          </a:xfrm>
          <a:prstGeom prst="rect">
            <a:avLst/>
          </a:prstGeom>
        </p:spPr>
      </p:pic>
    </p:spTree>
    <p:extLst>
      <p:ext uri="{BB962C8B-B14F-4D97-AF65-F5344CB8AC3E}">
        <p14:creationId xmlns:p14="http://schemas.microsoft.com/office/powerpoint/2010/main" val="3698645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44750-AE6A-1931-2363-A1C5DA124E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4566EC-D486-824B-3532-3A1E82F7E20C}"/>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93AF15D3-E7B1-6C58-CF86-5F31E0680FB1}"/>
              </a:ext>
            </a:extLst>
          </p:cNvPr>
          <p:cNvPicPr>
            <a:picLocks noChangeAspect="1"/>
          </p:cNvPicPr>
          <p:nvPr/>
        </p:nvPicPr>
        <p:blipFill>
          <a:blip r:embed="rId2"/>
          <a:stretch>
            <a:fillRect/>
          </a:stretch>
        </p:blipFill>
        <p:spPr>
          <a:xfrm>
            <a:off x="1594962" y="0"/>
            <a:ext cx="9002075" cy="6858000"/>
          </a:xfrm>
          <a:prstGeom prst="rect">
            <a:avLst/>
          </a:prstGeom>
        </p:spPr>
      </p:pic>
    </p:spTree>
    <p:extLst>
      <p:ext uri="{BB962C8B-B14F-4D97-AF65-F5344CB8AC3E}">
        <p14:creationId xmlns:p14="http://schemas.microsoft.com/office/powerpoint/2010/main" val="1720597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detections and instance segmentations</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600201" y="1676400"/>
            <a:ext cx="5734409" cy="3754934"/>
          </a:xfrm>
          <a:prstGeom prst="rect">
            <a:avLst/>
          </a:prstGeom>
        </p:spPr>
      </p:pic>
      <p:pic>
        <p:nvPicPr>
          <p:cNvPr id="6" name="Picture 5"/>
          <p:cNvPicPr>
            <a:picLocks noChangeAspect="1"/>
          </p:cNvPicPr>
          <p:nvPr/>
        </p:nvPicPr>
        <p:blipFill>
          <a:blip r:embed="rId3"/>
          <a:stretch>
            <a:fillRect/>
          </a:stretch>
        </p:blipFill>
        <p:spPr>
          <a:xfrm>
            <a:off x="7365840" y="817634"/>
            <a:ext cx="3241200" cy="5472467"/>
          </a:xfrm>
          <a:prstGeom prst="rect">
            <a:avLst/>
          </a:prstGeom>
        </p:spPr>
      </p:pic>
    </p:spTree>
    <p:extLst>
      <p:ext uri="{BB962C8B-B14F-4D97-AF65-F5344CB8AC3E}">
        <p14:creationId xmlns:p14="http://schemas.microsoft.com/office/powerpoint/2010/main" val="2824135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t>keypoint</a:t>
            </a:r>
            <a:r>
              <a:rPr lang="en-US" dirty="0"/>
              <a:t> detections</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4001" y="1600200"/>
            <a:ext cx="9263691" cy="4212768"/>
          </a:xfrm>
          <a:prstGeom prst="rect">
            <a:avLst/>
          </a:prstGeom>
        </p:spPr>
      </p:pic>
    </p:spTree>
    <p:extLst>
      <p:ext uri="{BB962C8B-B14F-4D97-AF65-F5344CB8AC3E}">
        <p14:creationId xmlns:p14="http://schemas.microsoft.com/office/powerpoint/2010/main" val="2344467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the CNN learn?</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176202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458200" cy="914400"/>
          </a:xfrm>
        </p:spPr>
        <p:txBody>
          <a:bodyPr>
            <a:normAutofit fontScale="90000"/>
          </a:bodyPr>
          <a:lstStyle/>
          <a:p>
            <a:r>
              <a:rPr lang="en-US" dirty="0"/>
              <a:t>Map activation back to the input pixel space</a:t>
            </a:r>
          </a:p>
        </p:txBody>
      </p:sp>
      <p:sp>
        <p:nvSpPr>
          <p:cNvPr id="3" name="Content Placeholder 2"/>
          <p:cNvSpPr>
            <a:spLocks noGrp="1"/>
          </p:cNvSpPr>
          <p:nvPr>
            <p:ph idx="1"/>
          </p:nvPr>
        </p:nvSpPr>
        <p:spPr/>
        <p:txBody>
          <a:bodyPr/>
          <a:lstStyle/>
          <a:p>
            <a:r>
              <a:rPr lang="en-US" dirty="0"/>
              <a:t>What input pattern originally caused a given activation in the feature maps?</a:t>
            </a:r>
          </a:p>
        </p:txBody>
      </p:sp>
      <p:sp>
        <p:nvSpPr>
          <p:cNvPr id="4" name="TextBox 3"/>
          <p:cNvSpPr txBox="1">
            <a:spLocks noChangeArrowheads="1"/>
          </p:cNvSpPr>
          <p:nvPr/>
        </p:nvSpPr>
        <p:spPr bwMode="auto">
          <a:xfrm>
            <a:off x="1600200" y="6400800"/>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dirty="0">
                <a:latin typeface="Arial" panose="020B0604020202020204" pitchFamily="34" charset="0"/>
              </a:rPr>
              <a:t>Visualizing and Understanding Convolutional Networks [</a:t>
            </a:r>
            <a:r>
              <a:rPr lang="en-US" altLang="en-US" sz="1800" dirty="0">
                <a:latin typeface="Arial" panose="020B0604020202020204" pitchFamily="34" charset="0"/>
                <a:hlinkClick r:id="rId2"/>
              </a:rPr>
              <a:t>Zeiler and Fergus, ECCV 2014</a:t>
            </a:r>
            <a:r>
              <a:rPr lang="en-US" altLang="en-US" sz="1800" dirty="0">
                <a:latin typeface="Arial" panose="020B0604020202020204" pitchFamily="34" charset="0"/>
              </a:rPr>
              <a:t>]</a:t>
            </a:r>
          </a:p>
        </p:txBody>
      </p:sp>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31767" y="2063578"/>
            <a:ext cx="4204667" cy="4337222"/>
          </a:xfrm>
          <a:prstGeom prst="rect">
            <a:avLst/>
          </a:prstGeom>
        </p:spPr>
      </p:pic>
    </p:spTree>
    <p:extLst>
      <p:ext uri="{BB962C8B-B14F-4D97-AF65-F5344CB8AC3E}">
        <p14:creationId xmlns:p14="http://schemas.microsoft.com/office/powerpoint/2010/main" val="39267535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 1 (visualization of randomly sampled features)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5300" y="1447801"/>
            <a:ext cx="3581400" cy="4897883"/>
          </a:xfrm>
        </p:spPr>
      </p:pic>
      <p:sp>
        <p:nvSpPr>
          <p:cNvPr id="3" name="TextBox 2">
            <a:extLst>
              <a:ext uri="{FF2B5EF4-FFF2-40B4-BE49-F238E27FC236}">
                <a16:creationId xmlns:a16="http://schemas.microsoft.com/office/drawing/2014/main" id="{5D1AC85F-D11F-6CD1-AF50-30CE6E2685C9}"/>
              </a:ext>
            </a:extLst>
          </p:cNvPr>
          <p:cNvSpPr txBox="1">
            <a:spLocks noChangeArrowheads="1"/>
          </p:cNvSpPr>
          <p:nvPr/>
        </p:nvSpPr>
        <p:spPr bwMode="auto">
          <a:xfrm>
            <a:off x="1600200" y="6400800"/>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dirty="0">
                <a:latin typeface="Arial" panose="020B0604020202020204" pitchFamily="34" charset="0"/>
              </a:rPr>
              <a:t>Visualizing and Understanding Convolutional Networks [</a:t>
            </a:r>
            <a:r>
              <a:rPr lang="en-US" altLang="en-US" sz="1800" dirty="0">
                <a:latin typeface="Arial" panose="020B0604020202020204" pitchFamily="34" charset="0"/>
                <a:hlinkClick r:id="rId3"/>
              </a:rPr>
              <a:t>Zeiler and Fergus, ECCV 2014</a:t>
            </a:r>
            <a:r>
              <a:rPr lang="en-US" altLang="en-US" sz="1800" dirty="0">
                <a:latin typeface="Arial" panose="020B0604020202020204" pitchFamily="34" charset="0"/>
              </a:rPr>
              <a:t>]</a:t>
            </a:r>
          </a:p>
        </p:txBody>
      </p:sp>
      <p:sp>
        <p:nvSpPr>
          <p:cNvPr id="6" name="TextBox 5">
            <a:extLst>
              <a:ext uri="{FF2B5EF4-FFF2-40B4-BE49-F238E27FC236}">
                <a16:creationId xmlns:a16="http://schemas.microsoft.com/office/drawing/2014/main" id="{F7A481D8-1FE0-9EEB-79D7-A040861B090E}"/>
              </a:ext>
            </a:extLst>
          </p:cNvPr>
          <p:cNvSpPr txBox="1"/>
          <p:nvPr/>
        </p:nvSpPr>
        <p:spPr>
          <a:xfrm>
            <a:off x="609600" y="1676400"/>
            <a:ext cx="3733800" cy="923330"/>
          </a:xfrm>
          <a:prstGeom prst="rect">
            <a:avLst/>
          </a:prstGeom>
          <a:noFill/>
        </p:spPr>
        <p:txBody>
          <a:bodyPr wrap="square" rtlCol="0">
            <a:spAutoFit/>
          </a:bodyPr>
          <a:lstStyle/>
          <a:p>
            <a:r>
              <a:rPr lang="en-US" dirty="0"/>
              <a:t>Activations (which pixels caused the feature to have a high magnitude)</a:t>
            </a:r>
          </a:p>
        </p:txBody>
      </p:sp>
      <p:sp>
        <p:nvSpPr>
          <p:cNvPr id="7" name="TextBox 6">
            <a:extLst>
              <a:ext uri="{FF2B5EF4-FFF2-40B4-BE49-F238E27FC236}">
                <a16:creationId xmlns:a16="http://schemas.microsoft.com/office/drawing/2014/main" id="{BA3ECD9E-4BA1-8746-0CBB-07DEABF4FA81}"/>
              </a:ext>
            </a:extLst>
          </p:cNvPr>
          <p:cNvSpPr txBox="1"/>
          <p:nvPr/>
        </p:nvSpPr>
        <p:spPr>
          <a:xfrm>
            <a:off x="615950" y="2876515"/>
            <a:ext cx="3733800" cy="646331"/>
          </a:xfrm>
          <a:prstGeom prst="rect">
            <a:avLst/>
          </a:prstGeom>
          <a:noFill/>
        </p:spPr>
        <p:txBody>
          <a:bodyPr wrap="square" rtlCol="0">
            <a:spAutoFit/>
          </a:bodyPr>
          <a:lstStyle/>
          <a:p>
            <a:r>
              <a:rPr lang="en-US" dirty="0"/>
              <a:t>Image patches that had high activations </a:t>
            </a:r>
          </a:p>
        </p:txBody>
      </p:sp>
    </p:spTree>
    <p:extLst>
      <p:ext uri="{BB962C8B-B14F-4D97-AF65-F5344CB8AC3E}">
        <p14:creationId xmlns:p14="http://schemas.microsoft.com/office/powerpoint/2010/main" val="42154441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 2</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5356" y="941173"/>
            <a:ext cx="8901289" cy="4343400"/>
          </a:xfrm>
        </p:spPr>
      </p:pic>
      <p:sp>
        <p:nvSpPr>
          <p:cNvPr id="3" name="TextBox 2">
            <a:extLst>
              <a:ext uri="{FF2B5EF4-FFF2-40B4-BE49-F238E27FC236}">
                <a16:creationId xmlns:a16="http://schemas.microsoft.com/office/drawing/2014/main" id="{DF300B93-05D9-8B6E-6DCC-A2D4695732D0}"/>
              </a:ext>
            </a:extLst>
          </p:cNvPr>
          <p:cNvSpPr txBox="1">
            <a:spLocks noChangeArrowheads="1"/>
          </p:cNvSpPr>
          <p:nvPr/>
        </p:nvSpPr>
        <p:spPr bwMode="auto">
          <a:xfrm>
            <a:off x="1600200" y="6400800"/>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dirty="0">
                <a:latin typeface="Arial" panose="020B0604020202020204" pitchFamily="34" charset="0"/>
              </a:rPr>
              <a:t>Visualizing and Understanding Convolutional Networks [</a:t>
            </a:r>
            <a:r>
              <a:rPr lang="en-US" altLang="en-US" sz="1800" dirty="0">
                <a:latin typeface="Arial" panose="020B0604020202020204" pitchFamily="34" charset="0"/>
                <a:hlinkClick r:id="rId3"/>
              </a:rPr>
              <a:t>Zeiler and Fergus, ECCV 2014</a:t>
            </a:r>
            <a:r>
              <a:rPr lang="en-US" altLang="en-US" sz="1800" dirty="0">
                <a:latin typeface="Arial" panose="020B0604020202020204" pitchFamily="34" charset="0"/>
              </a:rPr>
              <a:t>]</a:t>
            </a:r>
          </a:p>
        </p:txBody>
      </p:sp>
    </p:spTree>
    <p:extLst>
      <p:ext uri="{BB962C8B-B14F-4D97-AF65-F5344CB8AC3E}">
        <p14:creationId xmlns:p14="http://schemas.microsoft.com/office/powerpoint/2010/main" val="27841206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 3</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043" y="990601"/>
            <a:ext cx="8863914" cy="3314393"/>
          </a:xfrm>
          <a:prstGeom prst="rect">
            <a:avLst/>
          </a:prstGeom>
        </p:spPr>
      </p:pic>
      <p:sp>
        <p:nvSpPr>
          <p:cNvPr id="4" name="TextBox 3">
            <a:extLst>
              <a:ext uri="{FF2B5EF4-FFF2-40B4-BE49-F238E27FC236}">
                <a16:creationId xmlns:a16="http://schemas.microsoft.com/office/drawing/2014/main" id="{D805DBC8-CE5F-5C99-7F75-738BB8680B55}"/>
              </a:ext>
            </a:extLst>
          </p:cNvPr>
          <p:cNvSpPr txBox="1">
            <a:spLocks noChangeArrowheads="1"/>
          </p:cNvSpPr>
          <p:nvPr/>
        </p:nvSpPr>
        <p:spPr bwMode="auto">
          <a:xfrm>
            <a:off x="1600200" y="6400800"/>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dirty="0">
                <a:latin typeface="Arial" panose="020B0604020202020204" pitchFamily="34" charset="0"/>
              </a:rPr>
              <a:t>Visualizing and Understanding Convolutional Networks [</a:t>
            </a:r>
            <a:r>
              <a:rPr lang="en-US" altLang="en-US" sz="1800" dirty="0">
                <a:latin typeface="Arial" panose="020B0604020202020204" pitchFamily="34" charset="0"/>
                <a:hlinkClick r:id="rId3"/>
              </a:rPr>
              <a:t>Zeiler and Fergus, ECCV 2014</a:t>
            </a:r>
            <a:r>
              <a:rPr lang="en-US" altLang="en-US" sz="1800" dirty="0">
                <a:latin typeface="Arial" panose="020B0604020202020204" pitchFamily="34" charset="0"/>
              </a:rPr>
              <a:t>]</a:t>
            </a:r>
          </a:p>
        </p:txBody>
      </p:sp>
    </p:spTree>
    <p:extLst>
      <p:ext uri="{BB962C8B-B14F-4D97-AF65-F5344CB8AC3E}">
        <p14:creationId xmlns:p14="http://schemas.microsoft.com/office/powerpoint/2010/main" val="1919177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 4 and 5</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914400"/>
            <a:ext cx="9015249" cy="5562600"/>
          </a:xfrm>
        </p:spPr>
      </p:pic>
      <p:sp>
        <p:nvSpPr>
          <p:cNvPr id="3" name="TextBox 2">
            <a:extLst>
              <a:ext uri="{FF2B5EF4-FFF2-40B4-BE49-F238E27FC236}">
                <a16:creationId xmlns:a16="http://schemas.microsoft.com/office/drawing/2014/main" id="{3AA14EE8-1CE7-73AC-6901-662736D92D72}"/>
              </a:ext>
            </a:extLst>
          </p:cNvPr>
          <p:cNvSpPr txBox="1">
            <a:spLocks noChangeArrowheads="1"/>
          </p:cNvSpPr>
          <p:nvPr/>
        </p:nvSpPr>
        <p:spPr bwMode="auto">
          <a:xfrm>
            <a:off x="1600200" y="6519446"/>
            <a:ext cx="9067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dirty="0">
                <a:latin typeface="Arial" panose="020B0604020202020204" pitchFamily="34" charset="0"/>
              </a:rPr>
              <a:t>Visualizing and Understanding Convolutional Networks [</a:t>
            </a:r>
            <a:r>
              <a:rPr lang="en-US" altLang="en-US" sz="1600" dirty="0">
                <a:latin typeface="Arial" panose="020B0604020202020204" pitchFamily="34" charset="0"/>
                <a:hlinkClick r:id="rId3"/>
              </a:rPr>
              <a:t>Zeiler and Fergus, ECCV 2014</a:t>
            </a:r>
            <a:r>
              <a:rPr lang="en-US" altLang="en-US" sz="1600" dirty="0">
                <a:latin typeface="Arial" panose="020B0604020202020204" pitchFamily="34" charset="0"/>
              </a:rPr>
              <a:t>]</a:t>
            </a:r>
          </a:p>
        </p:txBody>
      </p:sp>
    </p:spTree>
    <p:extLst>
      <p:ext uri="{BB962C8B-B14F-4D97-AF65-F5344CB8AC3E}">
        <p14:creationId xmlns:p14="http://schemas.microsoft.com/office/powerpoint/2010/main" val="40377600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67B33-31AB-5896-2491-1C050326C054}"/>
              </a:ext>
            </a:extLst>
          </p:cNvPr>
          <p:cNvSpPr>
            <a:spLocks noGrp="1"/>
          </p:cNvSpPr>
          <p:nvPr>
            <p:ph type="title"/>
          </p:nvPr>
        </p:nvSpPr>
        <p:spPr/>
        <p:txBody>
          <a:bodyPr/>
          <a:lstStyle/>
          <a:p>
            <a:r>
              <a:rPr lang="en-US" dirty="0"/>
              <a:t>U-Net Architecture</a:t>
            </a:r>
          </a:p>
        </p:txBody>
      </p:sp>
      <p:pic>
        <p:nvPicPr>
          <p:cNvPr id="5" name="Picture 4">
            <a:extLst>
              <a:ext uri="{FF2B5EF4-FFF2-40B4-BE49-F238E27FC236}">
                <a16:creationId xmlns:a16="http://schemas.microsoft.com/office/drawing/2014/main" id="{8AA35888-3209-8AB6-5DEE-E552E8F523C2}"/>
              </a:ext>
            </a:extLst>
          </p:cNvPr>
          <p:cNvPicPr>
            <a:picLocks noChangeAspect="1"/>
          </p:cNvPicPr>
          <p:nvPr/>
        </p:nvPicPr>
        <p:blipFill rotWithShape="1">
          <a:blip r:embed="rId2"/>
          <a:srcRect l="52147" b="28963"/>
          <a:stretch/>
        </p:blipFill>
        <p:spPr>
          <a:xfrm>
            <a:off x="1066800" y="1097931"/>
            <a:ext cx="3883632" cy="3025411"/>
          </a:xfrm>
          <a:prstGeom prst="rect">
            <a:avLst/>
          </a:prstGeom>
        </p:spPr>
      </p:pic>
      <p:sp>
        <p:nvSpPr>
          <p:cNvPr id="6" name="TextBox 5">
            <a:extLst>
              <a:ext uri="{FF2B5EF4-FFF2-40B4-BE49-F238E27FC236}">
                <a16:creationId xmlns:a16="http://schemas.microsoft.com/office/drawing/2014/main" id="{59E78D2B-30AF-500F-AE24-5FB265B8AEB2}"/>
              </a:ext>
            </a:extLst>
          </p:cNvPr>
          <p:cNvSpPr txBox="1"/>
          <p:nvPr/>
        </p:nvSpPr>
        <p:spPr>
          <a:xfrm>
            <a:off x="5257800" y="134034"/>
            <a:ext cx="7620000" cy="646331"/>
          </a:xfrm>
          <a:prstGeom prst="rect">
            <a:avLst/>
          </a:prstGeom>
          <a:noFill/>
        </p:spPr>
        <p:txBody>
          <a:bodyPr wrap="square" rtlCol="0">
            <a:spAutoFit/>
          </a:bodyPr>
          <a:lstStyle/>
          <a:p>
            <a:pPr algn="l"/>
            <a:r>
              <a:rPr lang="en-US" sz="1800" b="0" i="0" u="none" strike="noStrike" baseline="0" dirty="0">
                <a:latin typeface="NimbusRomNo9L-Regu"/>
              </a:rPr>
              <a:t>O. </a:t>
            </a:r>
            <a:r>
              <a:rPr lang="en-US" sz="1800" b="0" i="0" u="none" strike="noStrike" baseline="0" dirty="0" err="1">
                <a:latin typeface="NimbusRomNo9L-Regu"/>
              </a:rPr>
              <a:t>Ronneberger</a:t>
            </a:r>
            <a:r>
              <a:rPr lang="en-US" sz="1800" b="0" i="0" u="none" strike="noStrike" baseline="0" dirty="0">
                <a:latin typeface="NimbusRomNo9L-Regu"/>
              </a:rPr>
              <a:t>, P. Fischer, and T. </a:t>
            </a:r>
            <a:r>
              <a:rPr lang="en-US" sz="1800" b="0" i="0" u="none" strike="noStrike" baseline="0" dirty="0" err="1">
                <a:latin typeface="NimbusRomNo9L-Regu"/>
              </a:rPr>
              <a:t>Brox</a:t>
            </a:r>
            <a:r>
              <a:rPr lang="en-US" sz="1800" b="0" i="0" u="none" strike="noStrike" baseline="0" dirty="0">
                <a:latin typeface="NimbusRomNo9L-Regu"/>
              </a:rPr>
              <a:t>. U-net: Convolutional</a:t>
            </a:r>
          </a:p>
          <a:p>
            <a:pPr algn="l"/>
            <a:r>
              <a:rPr lang="en-US" sz="1800" b="0" i="0" u="none" strike="noStrike" baseline="0" dirty="0">
                <a:latin typeface="NimbusRomNo9L-Regu"/>
              </a:rPr>
              <a:t>networks for biomedical image segmentation. In </a:t>
            </a:r>
            <a:r>
              <a:rPr lang="en-US" sz="1800" b="0" i="0" u="none" strike="noStrike" baseline="0" dirty="0">
                <a:latin typeface="NimbusRomNo9L-ReguItal"/>
              </a:rPr>
              <a:t>MICCAI</a:t>
            </a:r>
            <a:r>
              <a:rPr lang="en-US" sz="1800" b="0" i="0" u="none" strike="noStrike" baseline="0" dirty="0">
                <a:latin typeface="NimbusRomNo9L-Regu"/>
              </a:rPr>
              <a:t>, 2015.</a:t>
            </a:r>
            <a:endParaRPr lang="en-US" dirty="0"/>
          </a:p>
        </p:txBody>
      </p:sp>
      <p:sp>
        <p:nvSpPr>
          <p:cNvPr id="8" name="TextBox 7">
            <a:extLst>
              <a:ext uri="{FF2B5EF4-FFF2-40B4-BE49-F238E27FC236}">
                <a16:creationId xmlns:a16="http://schemas.microsoft.com/office/drawing/2014/main" id="{2BC07DE1-9A75-87F2-2139-8F106AB83A26}"/>
              </a:ext>
            </a:extLst>
          </p:cNvPr>
          <p:cNvSpPr txBox="1"/>
          <p:nvPr/>
        </p:nvSpPr>
        <p:spPr>
          <a:xfrm>
            <a:off x="762000" y="4306873"/>
            <a:ext cx="4024313" cy="1323439"/>
          </a:xfrm>
          <a:prstGeom prst="rect">
            <a:avLst/>
          </a:prstGeom>
          <a:noFill/>
        </p:spPr>
        <p:txBody>
          <a:bodyPr wrap="square">
            <a:spAutoFit/>
          </a:bodyPr>
          <a:lstStyle/>
          <a:p>
            <a:pPr algn="l"/>
            <a:r>
              <a:rPr lang="en-US" sz="2000" b="0" i="0" u="none" strike="noStrike" baseline="0" dirty="0">
                <a:solidFill>
                  <a:srgbClr val="000000"/>
                </a:solidFill>
                <a:latin typeface="+mj-lt"/>
              </a:rPr>
              <a:t>The “U-Net”  is an encoder-decoder with skip connections between mirrored layers in the encoder and decoder stacks.</a:t>
            </a:r>
            <a:endParaRPr lang="en-US" sz="2000" dirty="0">
              <a:latin typeface="+mj-lt"/>
            </a:endParaRPr>
          </a:p>
        </p:txBody>
      </p:sp>
      <p:sp>
        <p:nvSpPr>
          <p:cNvPr id="9" name="TextBox 8">
            <a:extLst>
              <a:ext uri="{FF2B5EF4-FFF2-40B4-BE49-F238E27FC236}">
                <a16:creationId xmlns:a16="http://schemas.microsoft.com/office/drawing/2014/main" id="{DD86F792-5F01-6F6A-3D50-8A682E6D3E6C}"/>
              </a:ext>
            </a:extLst>
          </p:cNvPr>
          <p:cNvSpPr txBox="1"/>
          <p:nvPr/>
        </p:nvSpPr>
        <p:spPr>
          <a:xfrm>
            <a:off x="58542" y="6480409"/>
            <a:ext cx="1875835" cy="276999"/>
          </a:xfrm>
          <a:prstGeom prst="rect">
            <a:avLst/>
          </a:prstGeom>
          <a:noFill/>
        </p:spPr>
        <p:txBody>
          <a:bodyPr wrap="none" rtlCol="0">
            <a:spAutoFit/>
          </a:bodyPr>
          <a:lstStyle/>
          <a:p>
            <a:r>
              <a:rPr lang="en-US" sz="1200" dirty="0"/>
              <a:t>Fig from Isola et al. 2017</a:t>
            </a:r>
          </a:p>
        </p:txBody>
      </p:sp>
      <p:pic>
        <p:nvPicPr>
          <p:cNvPr id="1026" name="Picture 2" descr="42: A blog on A.I.">
            <a:extLst>
              <a:ext uri="{FF2B5EF4-FFF2-40B4-BE49-F238E27FC236}">
                <a16:creationId xmlns:a16="http://schemas.microsoft.com/office/drawing/2014/main" id="{770B86F2-7CBC-396E-9777-677C82F51C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4122" y="1739166"/>
            <a:ext cx="6293256" cy="23296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FB0ECD6-C779-2A37-8219-6A74051AF563}"/>
              </a:ext>
            </a:extLst>
          </p:cNvPr>
          <p:cNvSpPr txBox="1"/>
          <p:nvPr/>
        </p:nvSpPr>
        <p:spPr>
          <a:xfrm>
            <a:off x="10228458" y="6480409"/>
            <a:ext cx="1524000" cy="307777"/>
          </a:xfrm>
          <a:prstGeom prst="rect">
            <a:avLst/>
          </a:prstGeom>
          <a:noFill/>
        </p:spPr>
        <p:txBody>
          <a:bodyPr wrap="square">
            <a:spAutoFit/>
          </a:bodyPr>
          <a:lstStyle/>
          <a:p>
            <a:r>
              <a:rPr lang="en-US" sz="1400" dirty="0">
                <a:solidFill>
                  <a:schemeClr val="tx1">
                    <a:lumMod val="50000"/>
                    <a:lumOff val="50000"/>
                  </a:schemeClr>
                </a:solidFill>
              </a:rPr>
              <a:t>Fig </a:t>
            </a:r>
            <a:r>
              <a:rPr lang="en-US" sz="1400" dirty="0" err="1">
                <a:solidFill>
                  <a:schemeClr val="tx1">
                    <a:lumMod val="50000"/>
                    <a:lumOff val="50000"/>
                  </a:schemeClr>
                </a:solidFill>
                <a:hlinkClick r:id="rId4">
                  <a:extLst>
                    <a:ext uri="{A12FA001-AC4F-418D-AE19-62706E023703}">
                      <ahyp:hlinkClr xmlns:ahyp="http://schemas.microsoft.com/office/drawing/2018/hyperlinkcolor" val="tx"/>
                    </a:ext>
                  </a:extLst>
                </a:hlinkClick>
              </a:rPr>
              <a:t>src</a:t>
            </a:r>
            <a:endParaRPr lang="en-US" sz="1400" dirty="0">
              <a:solidFill>
                <a:schemeClr val="tx1">
                  <a:lumMod val="50000"/>
                  <a:lumOff val="50000"/>
                </a:schemeClr>
              </a:solidFill>
            </a:endParaRPr>
          </a:p>
        </p:txBody>
      </p:sp>
      <p:sp>
        <p:nvSpPr>
          <p:cNvPr id="10" name="TextBox 9">
            <a:extLst>
              <a:ext uri="{FF2B5EF4-FFF2-40B4-BE49-F238E27FC236}">
                <a16:creationId xmlns:a16="http://schemas.microsoft.com/office/drawing/2014/main" id="{4AD255ED-047A-9EDB-5E24-E246070D8A8C}"/>
              </a:ext>
            </a:extLst>
          </p:cNvPr>
          <p:cNvSpPr txBox="1"/>
          <p:nvPr/>
        </p:nvSpPr>
        <p:spPr>
          <a:xfrm>
            <a:off x="7385367" y="4619729"/>
            <a:ext cx="4024313" cy="1015663"/>
          </a:xfrm>
          <a:prstGeom prst="rect">
            <a:avLst/>
          </a:prstGeom>
          <a:noFill/>
        </p:spPr>
        <p:txBody>
          <a:bodyPr wrap="square">
            <a:spAutoFit/>
          </a:bodyPr>
          <a:lstStyle/>
          <a:p>
            <a:pPr algn="l"/>
            <a:r>
              <a:rPr lang="en-US" sz="2000" b="0" i="0" u="none" strike="noStrike" baseline="0" dirty="0">
                <a:solidFill>
                  <a:srgbClr val="000000"/>
                </a:solidFill>
                <a:latin typeface="+mj-lt"/>
              </a:rPr>
              <a:t>U-Net style architectures are used to generate pixel maps (e.g., RGB images or per-pixel labels)</a:t>
            </a:r>
            <a:endParaRPr lang="en-US" sz="2000" dirty="0">
              <a:latin typeface="+mj-lt"/>
            </a:endParaRPr>
          </a:p>
        </p:txBody>
      </p:sp>
    </p:spTree>
    <p:extLst>
      <p:ext uri="{BB962C8B-B14F-4D97-AF65-F5344CB8AC3E}">
        <p14:creationId xmlns:p14="http://schemas.microsoft.com/office/powerpoint/2010/main" val="3340496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21DA-E623-FD4C-F49C-11620FD7396D}"/>
              </a:ext>
            </a:extLst>
          </p:cNvPr>
          <p:cNvSpPr>
            <a:spLocks noGrp="1"/>
          </p:cNvSpPr>
          <p:nvPr>
            <p:ph type="title"/>
          </p:nvPr>
        </p:nvSpPr>
        <p:spPr/>
        <p:txBody>
          <a:bodyPr/>
          <a:lstStyle/>
          <a:p>
            <a:r>
              <a:rPr lang="en-US" dirty="0"/>
              <a:t>Things to remember</a:t>
            </a:r>
          </a:p>
        </p:txBody>
      </p:sp>
      <p:sp>
        <p:nvSpPr>
          <p:cNvPr id="3" name="Content Placeholder 2">
            <a:extLst>
              <a:ext uri="{FF2B5EF4-FFF2-40B4-BE49-F238E27FC236}">
                <a16:creationId xmlns:a16="http://schemas.microsoft.com/office/drawing/2014/main" id="{7766304C-B204-76FA-4923-A50C94A14D0C}"/>
              </a:ext>
            </a:extLst>
          </p:cNvPr>
          <p:cNvSpPr>
            <a:spLocks noGrp="1"/>
          </p:cNvSpPr>
          <p:nvPr>
            <p:ph idx="1"/>
          </p:nvPr>
        </p:nvSpPr>
        <p:spPr>
          <a:xfrm>
            <a:off x="609600" y="990600"/>
            <a:ext cx="6248400" cy="5867400"/>
          </a:xfrm>
        </p:spPr>
        <p:txBody>
          <a:bodyPr>
            <a:normAutofit fontScale="70000" lnSpcReduction="20000"/>
          </a:bodyPr>
          <a:lstStyle/>
          <a:p>
            <a:endParaRPr lang="en-US" dirty="0"/>
          </a:p>
          <a:p>
            <a:r>
              <a:rPr lang="en-US" dirty="0"/>
              <a:t>Massive ImageNet dataset was an ingredient to deep learning breakthrough</a:t>
            </a:r>
          </a:p>
          <a:p>
            <a:endParaRPr lang="en-US" dirty="0"/>
          </a:p>
          <a:p>
            <a:r>
              <a:rPr lang="en-US" dirty="0"/>
              <a:t>Skip connections, data augmentation, and batch normalization are commonly used techniques</a:t>
            </a:r>
          </a:p>
          <a:p>
            <a:endParaRPr lang="en-US" dirty="0"/>
          </a:p>
          <a:p>
            <a:r>
              <a:rPr lang="en-US" dirty="0"/>
              <a:t>Models trained on ImageNet are used as pretrained “backbones” for other vision tasks</a:t>
            </a:r>
          </a:p>
          <a:p>
            <a:endParaRPr lang="en-US" dirty="0"/>
          </a:p>
          <a:p>
            <a:r>
              <a:rPr lang="en-US" dirty="0"/>
              <a:t>Mask-RCNN samples patches in feature maps and predicts boxes, object region, and </a:t>
            </a:r>
            <a:r>
              <a:rPr lang="en-US" dirty="0" err="1"/>
              <a:t>keypoints</a:t>
            </a:r>
            <a:endParaRPr lang="en-US" dirty="0"/>
          </a:p>
          <a:p>
            <a:endParaRPr lang="en-US" dirty="0"/>
          </a:p>
          <a:p>
            <a:r>
              <a:rPr lang="en-US" dirty="0"/>
              <a:t>Many image generation and segmentation methods are based on U-Net </a:t>
            </a:r>
            <a:r>
              <a:rPr lang="en-US" dirty="0" err="1"/>
              <a:t>downsamples</a:t>
            </a:r>
            <a:r>
              <a:rPr lang="en-US" dirty="0"/>
              <a:t> while deepening features, then </a:t>
            </a:r>
            <a:r>
              <a:rPr lang="en-US" dirty="0" err="1"/>
              <a:t>upsamples</a:t>
            </a:r>
            <a:r>
              <a:rPr lang="en-US" dirty="0"/>
              <a:t> with skip connections</a:t>
            </a:r>
          </a:p>
          <a:p>
            <a:endParaRPr lang="en-US" dirty="0"/>
          </a:p>
        </p:txBody>
      </p:sp>
      <p:pic>
        <p:nvPicPr>
          <p:cNvPr id="4" name="Picture 2" descr="42: A blog on A.I.">
            <a:extLst>
              <a:ext uri="{FF2B5EF4-FFF2-40B4-BE49-F238E27FC236}">
                <a16:creationId xmlns:a16="http://schemas.microsoft.com/office/drawing/2014/main" id="{63B6567C-6CBC-5F87-4657-3526D37EE9D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795"/>
          <a:stretch/>
        </p:blipFill>
        <p:spPr bwMode="auto">
          <a:xfrm>
            <a:off x="8529833" y="5455268"/>
            <a:ext cx="2209800" cy="10460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2021DD4-DB90-B83B-2BC5-94B12AC8FC81}"/>
              </a:ext>
            </a:extLst>
          </p:cNvPr>
          <p:cNvPicPr>
            <a:picLocks noChangeAspect="1"/>
          </p:cNvPicPr>
          <p:nvPr/>
        </p:nvPicPr>
        <p:blipFill>
          <a:blip r:embed="rId3"/>
          <a:stretch>
            <a:fillRect/>
          </a:stretch>
        </p:blipFill>
        <p:spPr>
          <a:xfrm>
            <a:off x="8763000" y="4125699"/>
            <a:ext cx="1676400" cy="1112323"/>
          </a:xfrm>
          <a:prstGeom prst="rect">
            <a:avLst/>
          </a:prstGeom>
        </p:spPr>
      </p:pic>
      <p:pic>
        <p:nvPicPr>
          <p:cNvPr id="6" name="Picture 5">
            <a:extLst>
              <a:ext uri="{FF2B5EF4-FFF2-40B4-BE49-F238E27FC236}">
                <a16:creationId xmlns:a16="http://schemas.microsoft.com/office/drawing/2014/main" id="{CB7B4AD0-7895-40E2-186B-DA53F22AE086}"/>
              </a:ext>
            </a:extLst>
          </p:cNvPr>
          <p:cNvPicPr>
            <a:picLocks noChangeAspect="1"/>
          </p:cNvPicPr>
          <p:nvPr/>
        </p:nvPicPr>
        <p:blipFill>
          <a:blip r:embed="rId4"/>
          <a:stretch>
            <a:fillRect/>
          </a:stretch>
        </p:blipFill>
        <p:spPr>
          <a:xfrm>
            <a:off x="8229600" y="3130867"/>
            <a:ext cx="3037042" cy="829541"/>
          </a:xfrm>
          <a:prstGeom prst="rect">
            <a:avLst/>
          </a:prstGeom>
        </p:spPr>
      </p:pic>
      <p:pic>
        <p:nvPicPr>
          <p:cNvPr id="7" name="Picture 6">
            <a:extLst>
              <a:ext uri="{FF2B5EF4-FFF2-40B4-BE49-F238E27FC236}">
                <a16:creationId xmlns:a16="http://schemas.microsoft.com/office/drawing/2014/main" id="{7E89956B-5E24-4FA7-FDD1-C8C15C6245C5}"/>
              </a:ext>
            </a:extLst>
          </p:cNvPr>
          <p:cNvPicPr>
            <a:picLocks noChangeAspect="1"/>
          </p:cNvPicPr>
          <p:nvPr/>
        </p:nvPicPr>
        <p:blipFill rotWithShape="1">
          <a:blip r:embed="rId5"/>
          <a:srcRect t="21111" b="51111"/>
          <a:stretch/>
        </p:blipFill>
        <p:spPr>
          <a:xfrm>
            <a:off x="7662405" y="1050371"/>
            <a:ext cx="3919995" cy="829541"/>
          </a:xfrm>
          <a:prstGeom prst="rect">
            <a:avLst/>
          </a:prstGeom>
        </p:spPr>
      </p:pic>
    </p:spTree>
    <p:extLst>
      <p:ext uri="{BB962C8B-B14F-4D97-AF65-F5344CB8AC3E}">
        <p14:creationId xmlns:p14="http://schemas.microsoft.com/office/powerpoint/2010/main" val="1193266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44750-AE6A-1931-2363-A1C5DA124E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4566EC-D486-824B-3532-3A1E82F7E20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4871AC7-0834-D5A5-14D9-CCCDA0158B5F}"/>
              </a:ext>
            </a:extLst>
          </p:cNvPr>
          <p:cNvPicPr>
            <a:picLocks noChangeAspect="1"/>
          </p:cNvPicPr>
          <p:nvPr/>
        </p:nvPicPr>
        <p:blipFill>
          <a:blip r:embed="rId2"/>
          <a:stretch>
            <a:fillRect/>
          </a:stretch>
        </p:blipFill>
        <p:spPr>
          <a:xfrm>
            <a:off x="1554684" y="0"/>
            <a:ext cx="9082631" cy="6858000"/>
          </a:xfrm>
          <a:prstGeom prst="rect">
            <a:avLst/>
          </a:prstGeom>
        </p:spPr>
      </p:pic>
    </p:spTree>
    <p:extLst>
      <p:ext uri="{BB962C8B-B14F-4D97-AF65-F5344CB8AC3E}">
        <p14:creationId xmlns:p14="http://schemas.microsoft.com/office/powerpoint/2010/main" val="3819165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44750-AE6A-1931-2363-A1C5DA124E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4566EC-D486-824B-3532-3A1E82F7E20C}"/>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9999B908-B030-7352-3A3E-DFF8CA5C8949}"/>
              </a:ext>
            </a:extLst>
          </p:cNvPr>
          <p:cNvPicPr>
            <a:picLocks noChangeAspect="1"/>
          </p:cNvPicPr>
          <p:nvPr/>
        </p:nvPicPr>
        <p:blipFill>
          <a:blip r:embed="rId2"/>
          <a:stretch>
            <a:fillRect/>
          </a:stretch>
        </p:blipFill>
        <p:spPr>
          <a:xfrm>
            <a:off x="1513679" y="0"/>
            <a:ext cx="9164642" cy="6858000"/>
          </a:xfrm>
          <a:prstGeom prst="rect">
            <a:avLst/>
          </a:prstGeom>
        </p:spPr>
      </p:pic>
    </p:spTree>
    <p:extLst>
      <p:ext uri="{BB962C8B-B14F-4D97-AF65-F5344CB8AC3E}">
        <p14:creationId xmlns:p14="http://schemas.microsoft.com/office/powerpoint/2010/main" val="2461420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44750-AE6A-1931-2363-A1C5DA124E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4566EC-D486-824B-3532-3A1E82F7E20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31DA7F0-1345-1AFF-F741-9A9289941251}"/>
              </a:ext>
            </a:extLst>
          </p:cNvPr>
          <p:cNvPicPr>
            <a:picLocks noChangeAspect="1"/>
          </p:cNvPicPr>
          <p:nvPr/>
        </p:nvPicPr>
        <p:blipFill>
          <a:blip r:embed="rId2"/>
          <a:stretch>
            <a:fillRect/>
          </a:stretch>
        </p:blipFill>
        <p:spPr>
          <a:xfrm>
            <a:off x="1487796" y="0"/>
            <a:ext cx="9216407" cy="6858000"/>
          </a:xfrm>
          <a:prstGeom prst="rect">
            <a:avLst/>
          </a:prstGeom>
        </p:spPr>
      </p:pic>
    </p:spTree>
    <p:extLst>
      <p:ext uri="{BB962C8B-B14F-4D97-AF65-F5344CB8AC3E}">
        <p14:creationId xmlns:p14="http://schemas.microsoft.com/office/powerpoint/2010/main" val="4068082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44750-AE6A-1931-2363-A1C5DA124E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4566EC-D486-824B-3532-3A1E82F7E20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A4D5CBE-C94F-69A4-0958-DE1082CEEEE6}"/>
              </a:ext>
            </a:extLst>
          </p:cNvPr>
          <p:cNvPicPr>
            <a:picLocks noChangeAspect="1"/>
          </p:cNvPicPr>
          <p:nvPr/>
        </p:nvPicPr>
        <p:blipFill>
          <a:blip r:embed="rId2"/>
          <a:stretch>
            <a:fillRect/>
          </a:stretch>
        </p:blipFill>
        <p:spPr>
          <a:xfrm>
            <a:off x="491817" y="0"/>
            <a:ext cx="11208366" cy="6858000"/>
          </a:xfrm>
          <a:prstGeom prst="rect">
            <a:avLst/>
          </a:prstGeom>
        </p:spPr>
      </p:pic>
    </p:spTree>
    <p:extLst>
      <p:ext uri="{BB962C8B-B14F-4D97-AF65-F5344CB8AC3E}">
        <p14:creationId xmlns:p14="http://schemas.microsoft.com/office/powerpoint/2010/main" val="1257893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B57434-FD0D-2713-4773-DA890A405E8E}"/>
              </a:ext>
            </a:extLst>
          </p:cNvPr>
          <p:cNvPicPr>
            <a:picLocks noChangeAspect="1"/>
          </p:cNvPicPr>
          <p:nvPr/>
        </p:nvPicPr>
        <p:blipFill>
          <a:blip r:embed="rId2"/>
          <a:stretch>
            <a:fillRect/>
          </a:stretch>
        </p:blipFill>
        <p:spPr>
          <a:xfrm>
            <a:off x="476250" y="0"/>
            <a:ext cx="11239500" cy="6858000"/>
          </a:xfrm>
          <a:prstGeom prst="rect">
            <a:avLst/>
          </a:prstGeom>
        </p:spPr>
      </p:pic>
      <p:sp>
        <p:nvSpPr>
          <p:cNvPr id="6" name="TextBox 5">
            <a:extLst>
              <a:ext uri="{FF2B5EF4-FFF2-40B4-BE49-F238E27FC236}">
                <a16:creationId xmlns:a16="http://schemas.microsoft.com/office/drawing/2014/main" id="{8845F4FC-0DB3-255C-572B-CA6363017AD7}"/>
              </a:ext>
            </a:extLst>
          </p:cNvPr>
          <p:cNvSpPr txBox="1"/>
          <p:nvPr/>
        </p:nvSpPr>
        <p:spPr>
          <a:xfrm>
            <a:off x="0" y="6488668"/>
            <a:ext cx="1454244" cy="369332"/>
          </a:xfrm>
          <a:prstGeom prst="rect">
            <a:avLst/>
          </a:prstGeom>
          <a:noFill/>
        </p:spPr>
        <p:txBody>
          <a:bodyPr wrap="none" rtlCol="0">
            <a:spAutoFit/>
          </a:bodyPr>
          <a:lstStyle/>
          <a:p>
            <a:r>
              <a:rPr lang="en-US" dirty="0">
                <a:solidFill>
                  <a:schemeClr val="bg1">
                    <a:lumMod val="50000"/>
                  </a:schemeClr>
                </a:solidFill>
              </a:rPr>
              <a:t>Slide </a:t>
            </a:r>
            <a:r>
              <a:rPr lang="en-US" dirty="0">
                <a:solidFill>
                  <a:schemeClr val="bg1">
                    <a:lumMod val="50000"/>
                  </a:schemeClr>
                </a:solidFill>
                <a:hlinkClick r:id="rId3">
                  <a:extLst>
                    <a:ext uri="{A12FA001-AC4F-418D-AE19-62706E023703}">
                      <ahyp:hlinkClr xmlns:ahyp="http://schemas.microsoft.com/office/drawing/2018/hyperlinkcolor" val="tx"/>
                    </a:ext>
                  </a:extLst>
                </a:hlinkClick>
              </a:rPr>
              <a:t>source</a:t>
            </a:r>
            <a:endParaRPr lang="en-US" dirty="0">
              <a:solidFill>
                <a:schemeClr val="bg1">
                  <a:lumMod val="50000"/>
                </a:schemeClr>
              </a:solidFill>
            </a:endParaRPr>
          </a:p>
        </p:txBody>
      </p:sp>
    </p:spTree>
    <p:extLst>
      <p:ext uri="{BB962C8B-B14F-4D97-AF65-F5344CB8AC3E}">
        <p14:creationId xmlns:p14="http://schemas.microsoft.com/office/powerpoint/2010/main" val="15423454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7365D"/>
    </a:hlink>
    <a:folHlink>
      <a:srgbClr val="17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97379</TotalTime>
  <Words>2709</Words>
  <Application>Microsoft Office PowerPoint</Application>
  <PresentationFormat>Widescreen</PresentationFormat>
  <Paragraphs>335</Paragraphs>
  <Slides>49</Slides>
  <Notes>3</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Calibri</vt:lpstr>
      <vt:lpstr>Cambria Math</vt:lpstr>
      <vt:lpstr>Courier New</vt:lpstr>
      <vt:lpstr>NimbusRomNo9L-Regu</vt:lpstr>
      <vt:lpstr>NimbusRomNo9L-ReguItal</vt:lpstr>
      <vt:lpstr>Segoe UI Semilight</vt:lpstr>
      <vt:lpstr>Office Theme</vt:lpstr>
      <vt:lpstr>CNNs and Computer Vision</vt:lpstr>
      <vt:lpstr>PowerPoint Presentation</vt:lpstr>
      <vt:lpstr>Today’s Lecture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AlexNet: ILSVRC 2012 winner</vt:lpstr>
      <vt:lpstr>ResNet: the residual module</vt:lpstr>
      <vt:lpstr>ResNet: Residual Bottleneck Module</vt:lpstr>
      <vt:lpstr>ResNet: going real deep</vt:lpstr>
      <vt:lpstr>ResNet CNN Components</vt:lpstr>
      <vt:lpstr>Batch Normalization</vt:lpstr>
      <vt:lpstr>Example code: ResBlock</vt:lpstr>
      <vt:lpstr>Example code: ResNet-18 architecture for ImageNet</vt:lpstr>
      <vt:lpstr>ResNet Architectures and Results</vt:lpstr>
      <vt:lpstr>Another common trick: “data augmentation”</vt:lpstr>
      <vt:lpstr>Data Augmentation (Jittering)</vt:lpstr>
      <vt:lpstr>Applying Data Augmentation</vt:lpstr>
      <vt:lpstr>What if we want to do some new task?</vt:lpstr>
      <vt:lpstr>New Task Solution 1: “Linear probe” / “Feature extraction”</vt:lpstr>
      <vt:lpstr>How to apply linear probe</vt:lpstr>
      <vt:lpstr>New Task Solution 2: “Fine-tuning”</vt:lpstr>
      <vt:lpstr>How to apply fine-tuning</vt:lpstr>
      <vt:lpstr>Task transfer vs. # target task examples</vt:lpstr>
      <vt:lpstr>2 Minute Break</vt:lpstr>
      <vt:lpstr>Statistical template approach to object detection</vt:lpstr>
      <vt:lpstr>PowerPoint Presentation</vt:lpstr>
      <vt:lpstr>CNN (Deep Learning) for Classification</vt:lpstr>
      <vt:lpstr>Fine-tuning: ImageNet-&gt;VOC</vt:lpstr>
      <vt:lpstr>Fast R-CNN – Girshick 2015</vt:lpstr>
      <vt:lpstr>Faster R-CNN – Ren et al. 2016</vt:lpstr>
      <vt:lpstr>PowerPoint Presentation</vt:lpstr>
      <vt:lpstr>Mask R-CNN – He Gxioxari Dollar Girshick (2017)</vt:lpstr>
      <vt:lpstr>Top performing object detector, keypoint segmenter, instance segmenter (at time of release and for a bit after)</vt:lpstr>
      <vt:lpstr>Example detections and instance segmentations</vt:lpstr>
      <vt:lpstr>Example detections and instance segmentations</vt:lpstr>
      <vt:lpstr>Example keypoint detections</vt:lpstr>
      <vt:lpstr>What does the CNN learn?</vt:lpstr>
      <vt:lpstr>Map activation back to the input pixel space</vt:lpstr>
      <vt:lpstr>Layer 1 (visualization of randomly sampled features)</vt:lpstr>
      <vt:lpstr>Layer 2</vt:lpstr>
      <vt:lpstr>Layer 3</vt:lpstr>
      <vt:lpstr>Layer 4 and 5</vt:lpstr>
      <vt:lpstr>U-Net Architecture</vt:lpstr>
      <vt:lpstr>Things to 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Hoiem, Derek W</cp:lastModifiedBy>
  <cp:revision>228</cp:revision>
  <cp:lastPrinted>2023-01-18T22:14:20Z</cp:lastPrinted>
  <dcterms:created xsi:type="dcterms:W3CDTF">2009-12-16T02:55:56Z</dcterms:created>
  <dcterms:modified xsi:type="dcterms:W3CDTF">2023-02-23T15:07:58Z</dcterms:modified>
</cp:coreProperties>
</file>