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447" r:id="rId3"/>
    <p:sldId id="451" r:id="rId4"/>
    <p:sldId id="452" r:id="rId5"/>
    <p:sldId id="453" r:id="rId6"/>
    <p:sldId id="458" r:id="rId7"/>
    <p:sldId id="454" r:id="rId8"/>
    <p:sldId id="334" r:id="rId9"/>
    <p:sldId id="456" r:id="rId10"/>
    <p:sldId id="457" r:id="rId11"/>
    <p:sldId id="448" r:id="rId12"/>
    <p:sldId id="450" r:id="rId13"/>
    <p:sldId id="449" r:id="rId14"/>
    <p:sldId id="386" r:id="rId15"/>
  </p:sldIdLst>
  <p:sldSz cx="12192000" cy="6858000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760" userDrawn="1">
          <p15:clr>
            <a:srgbClr val="A4A3A4"/>
          </p15:clr>
        </p15:guide>
        <p15:guide id="3" pos="384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8" autoAdjust="0"/>
    <p:restoredTop sz="88601" autoAdjust="0"/>
  </p:normalViewPr>
  <p:slideViewPr>
    <p:cSldViewPr>
      <p:cViewPr varScale="1">
        <p:scale>
          <a:sx n="69" d="100"/>
          <a:sy n="69" d="100"/>
        </p:scale>
        <p:origin x="414" y="48"/>
      </p:cViewPr>
      <p:guideLst>
        <p:guide pos="5760"/>
        <p:guide pos="384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6379A4-E3D8-4BFF-B335-84A42BDB90BB}" type="datetimeFigureOut">
              <a:rPr lang="en-US"/>
              <a:pPr>
                <a:defRPr/>
              </a:pPr>
              <a:t>2/1/2023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B94B3A-2FE2-4C1A-8A43-CDED18E15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38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7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CDB59-9847-4CB0-83F0-A7D794EE9A4F}" type="datetimeFigureOut">
              <a:rPr lang="en-US"/>
              <a:pPr>
                <a:defRPr/>
              </a:pPr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F8B48-BF4E-49AE-9E1F-7170C40F4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6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3B33F-6BFD-4001-B747-0DC3428FE28C}" type="datetimeFigureOut">
              <a:rPr lang="en-US"/>
              <a:pPr>
                <a:defRPr/>
              </a:pPr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B2E6C-4FFF-4E1B-AD2B-11442CEE8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2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6FFEC-4831-46C6-A327-7BAF7D94ADE6}" type="datetimeFigureOut">
              <a:rPr lang="en-US"/>
              <a:pPr>
                <a:defRPr/>
              </a:pPr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9E7E0-0D14-44D8-9313-41CECFC16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5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516E0-6A50-4836-B4F5-3524719C157E}" type="datetimeFigureOut">
              <a:rPr lang="en-US"/>
              <a:pPr>
                <a:defRPr/>
              </a:pPr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6343F-BABC-41F6-9B0C-D812C1D8C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1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29210-9692-4612-B68C-365DB2DCEB60}" type="datetimeFigureOut">
              <a:rPr lang="en-US"/>
              <a:pPr>
                <a:defRPr/>
              </a:pPr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94632-D59F-418A-A674-10C96B10F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4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28997-0822-40EB-BD32-4D63A7ECDE75}" type="datetimeFigureOut">
              <a:rPr lang="en-US"/>
              <a:pPr>
                <a:defRPr/>
              </a:pPr>
              <a:t>2/1/2023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66A0E-5411-46C2-B90D-692530250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2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55DC6-C35C-4D7B-945F-1FFE93FDF03C}" type="datetimeFigureOut">
              <a:rPr lang="en-US"/>
              <a:pPr>
                <a:defRPr/>
              </a:pPr>
              <a:t>2/1/2023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92B30-C64E-44CD-9B62-28AA39DB0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05BE7-A753-49C8-8F67-2864F2426999}" type="datetimeFigureOut">
              <a:rPr lang="en-US"/>
              <a:pPr>
                <a:defRPr/>
              </a:pPr>
              <a:t>2/1/2023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BE5C1-B568-4119-8891-941DF9CD8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5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B695D-2A2C-4639-A181-438653FF3B45}" type="datetimeFigureOut">
              <a:rPr lang="en-US"/>
              <a:pPr>
                <a:defRPr/>
              </a:pPr>
              <a:t>2/1/2023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D524-F789-4380-A657-4CB0BC42E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9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A1EB5-3BBD-4BFE-B3FA-132A5A21529B}" type="datetimeFigureOut">
              <a:rPr lang="en-US"/>
              <a:pPr>
                <a:defRPr/>
              </a:pPr>
              <a:t>2/1/2023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F5C7D-ADCC-4C79-98CF-A8133849A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1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B394C-40CA-49C5-92BA-47991F4D25CF}" type="datetimeFigureOut">
              <a:rPr lang="en-US"/>
              <a:pPr>
                <a:defRPr/>
              </a:pPr>
              <a:t>2/1/2023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1A59F-F3EF-4649-A68C-8619606AB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9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C265AF-F096-4C65-BDFD-F4EDA2A4BE8F}" type="datetimeFigureOut">
              <a:rPr lang="en-US"/>
              <a:pPr>
                <a:defRPr/>
              </a:pPr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120C53-826E-4EE9-BE67-E92EA16E1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citeseerx.ist.psu.edu/document?repid=rep1&amp;type=pdf&amp;doi=567a9649aaa7ac5308b9467e3c0e38c5516082ab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colab.research.google.com/drive/1viVU62gk77THZBFuztWjxgL93xMMpiU0?usp=sharin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2.wmf"/><Relationship Id="rId3" Type="http://schemas.openxmlformats.org/officeDocument/2006/relationships/image" Target="../media/image4.wmf"/><Relationship Id="rId7" Type="http://schemas.openxmlformats.org/officeDocument/2006/relationships/image" Target="../media/image6.wmf"/><Relationship Id="rId12" Type="http://schemas.openxmlformats.org/officeDocument/2006/relationships/image" Target="../media/image9.wmf"/><Relationship Id="rId17" Type="http://schemas.openxmlformats.org/officeDocument/2006/relationships/oleObject" Target="../embeddings/oleObject8.bin"/><Relationship Id="rId2" Type="http://schemas.openxmlformats.org/officeDocument/2006/relationships/oleObject" Target="../embeddings/oleObject1.bin"/><Relationship Id="rId16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5.wmf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8.wmf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E614F1C-2D93-42D0-B229-768199449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403089" y="0"/>
            <a:ext cx="478891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2345DDD-8324-900B-8799-D5C4C5621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4735" y="640081"/>
            <a:ext cx="3377183" cy="3708895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</a:rPr>
              <a:t>Consolidation and Review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A543550-73A7-C84B-01CD-F58047D20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4735" y="4571999"/>
            <a:ext cx="3377184" cy="1645921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</a:rPr>
              <a:t>Applied Machine Learning</a:t>
            </a:r>
            <a:br>
              <a:rPr lang="en-US" sz="2000">
                <a:solidFill>
                  <a:schemeClr val="bg1"/>
                </a:solidFill>
              </a:rPr>
            </a:br>
            <a:r>
              <a:rPr lang="en-US" sz="2000">
                <a:solidFill>
                  <a:schemeClr val="bg1"/>
                </a:solidFill>
              </a:rPr>
              <a:t>Derek Hoiem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05388E-9844-B90B-A930-CB2EA1FE2DD7}"/>
              </a:ext>
            </a:extLst>
          </p:cNvPr>
          <p:cNvSpPr txBox="1"/>
          <p:nvPr/>
        </p:nvSpPr>
        <p:spPr>
          <a:xfrm>
            <a:off x="7501153" y="6330876"/>
            <a:ext cx="4050765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Dall-E:  A cauldron full of books and math equations and plots in a fire, cartoon style</a:t>
            </a:r>
          </a:p>
          <a:p>
            <a:pPr>
              <a:spcAft>
                <a:spcPts val="600"/>
              </a:spcAft>
            </a:pP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8B3490B-B704-45A0-3D1F-F4AD333070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4030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9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3DF9A-04A9-B893-9785-9671C5E34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vs training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5F3F3-E2DC-7CB2-897D-E89839841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9202" y="1138237"/>
            <a:ext cx="5410592" cy="2228770"/>
          </a:xfrm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As we get more training data:</a:t>
            </a:r>
          </a:p>
          <a:p>
            <a:pPr marL="971550" lvl="1" indent="-514350">
              <a:buAutoNum type="arabicPeriod"/>
            </a:pPr>
            <a:r>
              <a:rPr lang="en-US" dirty="0"/>
              <a:t>The same model has more difficulty fitting the data</a:t>
            </a:r>
          </a:p>
          <a:p>
            <a:pPr marL="971550" lvl="1" indent="-514350">
              <a:buAutoNum type="arabicPeriod"/>
            </a:pPr>
            <a:r>
              <a:rPr lang="en-US" dirty="0"/>
              <a:t>But the test error becomes closer to training error (reduced generalization error)</a:t>
            </a:r>
          </a:p>
          <a:p>
            <a:pPr marL="971550" lvl="1" indent="-514350">
              <a:buAutoNum type="arabicPeriod"/>
            </a:pPr>
            <a:r>
              <a:rPr lang="en-US" dirty="0"/>
              <a:t>Overall test performance improves</a:t>
            </a:r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CF340C16-455B-514F-D006-E8C4A828AB89}"/>
              </a:ext>
            </a:extLst>
          </p:cNvPr>
          <p:cNvSpPr/>
          <p:nvPr/>
        </p:nvSpPr>
        <p:spPr>
          <a:xfrm>
            <a:off x="1003300" y="3033713"/>
            <a:ext cx="4384675" cy="1349375"/>
          </a:xfrm>
          <a:custGeom>
            <a:avLst/>
            <a:gdLst>
              <a:gd name="connsiteX0" fmla="*/ 0 w 4384110"/>
              <a:gd name="connsiteY0" fmla="*/ 0 h 1349049"/>
              <a:gd name="connsiteX1" fmla="*/ 25052 w 4384110"/>
              <a:gd name="connsiteY1" fmla="*/ 112734 h 1349049"/>
              <a:gd name="connsiteX2" fmla="*/ 75156 w 4384110"/>
              <a:gd name="connsiteY2" fmla="*/ 187890 h 1349049"/>
              <a:gd name="connsiteX3" fmla="*/ 112734 w 4384110"/>
              <a:gd name="connsiteY3" fmla="*/ 212942 h 1349049"/>
              <a:gd name="connsiteX4" fmla="*/ 137787 w 4384110"/>
              <a:gd name="connsiteY4" fmla="*/ 237994 h 1349049"/>
              <a:gd name="connsiteX5" fmla="*/ 212943 w 4384110"/>
              <a:gd name="connsiteY5" fmla="*/ 263047 h 1349049"/>
              <a:gd name="connsiteX6" fmla="*/ 250521 w 4384110"/>
              <a:gd name="connsiteY6" fmla="*/ 275573 h 1349049"/>
              <a:gd name="connsiteX7" fmla="*/ 275573 w 4384110"/>
              <a:gd name="connsiteY7" fmla="*/ 313151 h 1349049"/>
              <a:gd name="connsiteX8" fmla="*/ 313151 w 4384110"/>
              <a:gd name="connsiteY8" fmla="*/ 325677 h 1349049"/>
              <a:gd name="connsiteX9" fmla="*/ 350729 w 4384110"/>
              <a:gd name="connsiteY9" fmla="*/ 350729 h 1349049"/>
              <a:gd name="connsiteX10" fmla="*/ 425885 w 4384110"/>
              <a:gd name="connsiteY10" fmla="*/ 375781 h 1349049"/>
              <a:gd name="connsiteX11" fmla="*/ 463463 w 4384110"/>
              <a:gd name="connsiteY11" fmla="*/ 388307 h 1349049"/>
              <a:gd name="connsiteX12" fmla="*/ 513567 w 4384110"/>
              <a:gd name="connsiteY12" fmla="*/ 400833 h 1349049"/>
              <a:gd name="connsiteX13" fmla="*/ 563671 w 4384110"/>
              <a:gd name="connsiteY13" fmla="*/ 425885 h 1349049"/>
              <a:gd name="connsiteX14" fmla="*/ 651354 w 4384110"/>
              <a:gd name="connsiteY14" fmla="*/ 450937 h 1349049"/>
              <a:gd name="connsiteX15" fmla="*/ 688932 w 4384110"/>
              <a:gd name="connsiteY15" fmla="*/ 475989 h 1349049"/>
              <a:gd name="connsiteX16" fmla="*/ 776614 w 4384110"/>
              <a:gd name="connsiteY16" fmla="*/ 501041 h 1349049"/>
              <a:gd name="connsiteX17" fmla="*/ 814192 w 4384110"/>
              <a:gd name="connsiteY17" fmla="*/ 526093 h 1349049"/>
              <a:gd name="connsiteX18" fmla="*/ 939452 w 4384110"/>
              <a:gd name="connsiteY18" fmla="*/ 563671 h 1349049"/>
              <a:gd name="connsiteX19" fmla="*/ 977030 w 4384110"/>
              <a:gd name="connsiteY19" fmla="*/ 588723 h 1349049"/>
              <a:gd name="connsiteX20" fmla="*/ 1064713 w 4384110"/>
              <a:gd name="connsiteY20" fmla="*/ 613775 h 1349049"/>
              <a:gd name="connsiteX21" fmla="*/ 1139869 w 4384110"/>
              <a:gd name="connsiteY21" fmla="*/ 638827 h 1349049"/>
              <a:gd name="connsiteX22" fmla="*/ 1177447 w 4384110"/>
              <a:gd name="connsiteY22" fmla="*/ 651353 h 1349049"/>
              <a:gd name="connsiteX23" fmla="*/ 1215025 w 4384110"/>
              <a:gd name="connsiteY23" fmla="*/ 676405 h 1349049"/>
              <a:gd name="connsiteX24" fmla="*/ 1277655 w 4384110"/>
              <a:gd name="connsiteY24" fmla="*/ 688931 h 1349049"/>
              <a:gd name="connsiteX25" fmla="*/ 1315233 w 4384110"/>
              <a:gd name="connsiteY25" fmla="*/ 713984 h 1349049"/>
              <a:gd name="connsiteX26" fmla="*/ 1402915 w 4384110"/>
              <a:gd name="connsiteY26" fmla="*/ 739036 h 1349049"/>
              <a:gd name="connsiteX27" fmla="*/ 1478071 w 4384110"/>
              <a:gd name="connsiteY27" fmla="*/ 789140 h 1349049"/>
              <a:gd name="connsiteX28" fmla="*/ 1515650 w 4384110"/>
              <a:gd name="connsiteY28" fmla="*/ 814192 h 1349049"/>
              <a:gd name="connsiteX29" fmla="*/ 1665962 w 4384110"/>
              <a:gd name="connsiteY29" fmla="*/ 864296 h 1349049"/>
              <a:gd name="connsiteX30" fmla="*/ 1703540 w 4384110"/>
              <a:gd name="connsiteY30" fmla="*/ 876822 h 1349049"/>
              <a:gd name="connsiteX31" fmla="*/ 1741118 w 4384110"/>
              <a:gd name="connsiteY31" fmla="*/ 889348 h 1349049"/>
              <a:gd name="connsiteX32" fmla="*/ 1853852 w 4384110"/>
              <a:gd name="connsiteY32" fmla="*/ 951978 h 1349049"/>
              <a:gd name="connsiteX33" fmla="*/ 1891430 w 4384110"/>
              <a:gd name="connsiteY33" fmla="*/ 977030 h 1349049"/>
              <a:gd name="connsiteX34" fmla="*/ 1929008 w 4384110"/>
              <a:gd name="connsiteY34" fmla="*/ 1014608 h 1349049"/>
              <a:gd name="connsiteX35" fmla="*/ 2004165 w 4384110"/>
              <a:gd name="connsiteY35" fmla="*/ 1039660 h 1349049"/>
              <a:gd name="connsiteX36" fmla="*/ 2041743 w 4384110"/>
              <a:gd name="connsiteY36" fmla="*/ 1052186 h 1349049"/>
              <a:gd name="connsiteX37" fmla="*/ 2718148 w 4384110"/>
              <a:gd name="connsiteY37" fmla="*/ 1077238 h 1349049"/>
              <a:gd name="connsiteX38" fmla="*/ 2956143 w 4384110"/>
              <a:gd name="connsiteY38" fmla="*/ 1102290 h 1349049"/>
              <a:gd name="connsiteX39" fmla="*/ 3018773 w 4384110"/>
              <a:gd name="connsiteY39" fmla="*/ 1114816 h 1349049"/>
              <a:gd name="connsiteX40" fmla="*/ 3081403 w 4384110"/>
              <a:gd name="connsiteY40" fmla="*/ 1152394 h 1349049"/>
              <a:gd name="connsiteX41" fmla="*/ 3331924 w 4384110"/>
              <a:gd name="connsiteY41" fmla="*/ 1189973 h 1349049"/>
              <a:gd name="connsiteX42" fmla="*/ 3457184 w 4384110"/>
              <a:gd name="connsiteY42" fmla="*/ 1215025 h 1349049"/>
              <a:gd name="connsiteX43" fmla="*/ 3507288 w 4384110"/>
              <a:gd name="connsiteY43" fmla="*/ 1227551 h 1349049"/>
              <a:gd name="connsiteX44" fmla="*/ 3620022 w 4384110"/>
              <a:gd name="connsiteY44" fmla="*/ 1240077 h 1349049"/>
              <a:gd name="connsiteX45" fmla="*/ 3657600 w 4384110"/>
              <a:gd name="connsiteY45" fmla="*/ 1252603 h 1349049"/>
              <a:gd name="connsiteX46" fmla="*/ 4296428 w 4384110"/>
              <a:gd name="connsiteY46" fmla="*/ 1277655 h 1349049"/>
              <a:gd name="connsiteX47" fmla="*/ 4384110 w 4384110"/>
              <a:gd name="connsiteY47" fmla="*/ 1315233 h 1349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384110" h="1349049">
                <a:moveTo>
                  <a:pt x="0" y="0"/>
                </a:moveTo>
                <a:cubicBezTo>
                  <a:pt x="3399" y="20392"/>
                  <a:pt x="10368" y="86303"/>
                  <a:pt x="25052" y="112734"/>
                </a:cubicBezTo>
                <a:cubicBezTo>
                  <a:pt x="39674" y="139054"/>
                  <a:pt x="50104" y="171189"/>
                  <a:pt x="75156" y="187890"/>
                </a:cubicBezTo>
                <a:cubicBezTo>
                  <a:pt x="87682" y="196241"/>
                  <a:pt x="100978" y="203538"/>
                  <a:pt x="112734" y="212942"/>
                </a:cubicBezTo>
                <a:cubicBezTo>
                  <a:pt x="121956" y="220319"/>
                  <a:pt x="127224" y="232712"/>
                  <a:pt x="137787" y="237994"/>
                </a:cubicBezTo>
                <a:cubicBezTo>
                  <a:pt x="161406" y="249804"/>
                  <a:pt x="187891" y="254696"/>
                  <a:pt x="212943" y="263047"/>
                </a:cubicBezTo>
                <a:lnTo>
                  <a:pt x="250521" y="275573"/>
                </a:lnTo>
                <a:cubicBezTo>
                  <a:pt x="258872" y="288099"/>
                  <a:pt x="263818" y="303747"/>
                  <a:pt x="275573" y="313151"/>
                </a:cubicBezTo>
                <a:cubicBezTo>
                  <a:pt x="285883" y="321399"/>
                  <a:pt x="301341" y="319772"/>
                  <a:pt x="313151" y="325677"/>
                </a:cubicBezTo>
                <a:cubicBezTo>
                  <a:pt x="326616" y="332410"/>
                  <a:pt x="336972" y="344615"/>
                  <a:pt x="350729" y="350729"/>
                </a:cubicBezTo>
                <a:cubicBezTo>
                  <a:pt x="374860" y="361454"/>
                  <a:pt x="400833" y="367430"/>
                  <a:pt x="425885" y="375781"/>
                </a:cubicBezTo>
                <a:cubicBezTo>
                  <a:pt x="438411" y="379956"/>
                  <a:pt x="450654" y="385105"/>
                  <a:pt x="463463" y="388307"/>
                </a:cubicBezTo>
                <a:cubicBezTo>
                  <a:pt x="480164" y="392482"/>
                  <a:pt x="497448" y="394788"/>
                  <a:pt x="513567" y="400833"/>
                </a:cubicBezTo>
                <a:cubicBezTo>
                  <a:pt x="531051" y="407389"/>
                  <a:pt x="546508" y="418530"/>
                  <a:pt x="563671" y="425885"/>
                </a:cubicBezTo>
                <a:cubicBezTo>
                  <a:pt x="588827" y="436666"/>
                  <a:pt x="625931" y="444581"/>
                  <a:pt x="651354" y="450937"/>
                </a:cubicBezTo>
                <a:cubicBezTo>
                  <a:pt x="663880" y="459288"/>
                  <a:pt x="675467" y="469256"/>
                  <a:pt x="688932" y="475989"/>
                </a:cubicBezTo>
                <a:cubicBezTo>
                  <a:pt x="706902" y="484974"/>
                  <a:pt x="760561" y="497028"/>
                  <a:pt x="776614" y="501041"/>
                </a:cubicBezTo>
                <a:cubicBezTo>
                  <a:pt x="789140" y="509392"/>
                  <a:pt x="800355" y="520163"/>
                  <a:pt x="814192" y="526093"/>
                </a:cubicBezTo>
                <a:cubicBezTo>
                  <a:pt x="863207" y="547099"/>
                  <a:pt x="888932" y="529991"/>
                  <a:pt x="939452" y="563671"/>
                </a:cubicBezTo>
                <a:cubicBezTo>
                  <a:pt x="951978" y="572022"/>
                  <a:pt x="963565" y="581990"/>
                  <a:pt x="977030" y="588723"/>
                </a:cubicBezTo>
                <a:cubicBezTo>
                  <a:pt x="998079" y="599248"/>
                  <a:pt x="1044645" y="607755"/>
                  <a:pt x="1064713" y="613775"/>
                </a:cubicBezTo>
                <a:cubicBezTo>
                  <a:pt x="1090006" y="621363"/>
                  <a:pt x="1114817" y="630476"/>
                  <a:pt x="1139869" y="638827"/>
                </a:cubicBezTo>
                <a:cubicBezTo>
                  <a:pt x="1152395" y="643002"/>
                  <a:pt x="1166461" y="644029"/>
                  <a:pt x="1177447" y="651353"/>
                </a:cubicBezTo>
                <a:cubicBezTo>
                  <a:pt x="1189973" y="659704"/>
                  <a:pt x="1200929" y="671119"/>
                  <a:pt x="1215025" y="676405"/>
                </a:cubicBezTo>
                <a:cubicBezTo>
                  <a:pt x="1234960" y="683880"/>
                  <a:pt x="1256778" y="684756"/>
                  <a:pt x="1277655" y="688931"/>
                </a:cubicBezTo>
                <a:cubicBezTo>
                  <a:pt x="1290181" y="697282"/>
                  <a:pt x="1301396" y="708054"/>
                  <a:pt x="1315233" y="713984"/>
                </a:cubicBezTo>
                <a:cubicBezTo>
                  <a:pt x="1343613" y="726147"/>
                  <a:pt x="1375491" y="723800"/>
                  <a:pt x="1402915" y="739036"/>
                </a:cubicBezTo>
                <a:cubicBezTo>
                  <a:pt x="1429235" y="753658"/>
                  <a:pt x="1453019" y="772439"/>
                  <a:pt x="1478071" y="789140"/>
                </a:cubicBezTo>
                <a:cubicBezTo>
                  <a:pt x="1490597" y="797491"/>
                  <a:pt x="1501368" y="809431"/>
                  <a:pt x="1515650" y="814192"/>
                </a:cubicBezTo>
                <a:lnTo>
                  <a:pt x="1665962" y="864296"/>
                </a:lnTo>
                <a:lnTo>
                  <a:pt x="1703540" y="876822"/>
                </a:lnTo>
                <a:cubicBezTo>
                  <a:pt x="1716066" y="880997"/>
                  <a:pt x="1730132" y="882024"/>
                  <a:pt x="1741118" y="889348"/>
                </a:cubicBezTo>
                <a:cubicBezTo>
                  <a:pt x="1825817" y="945814"/>
                  <a:pt x="1720920" y="878127"/>
                  <a:pt x="1853852" y="951978"/>
                </a:cubicBezTo>
                <a:cubicBezTo>
                  <a:pt x="1867012" y="959289"/>
                  <a:pt x="1879865" y="967392"/>
                  <a:pt x="1891430" y="977030"/>
                </a:cubicBezTo>
                <a:cubicBezTo>
                  <a:pt x="1905039" y="988371"/>
                  <a:pt x="1913523" y="1006005"/>
                  <a:pt x="1929008" y="1014608"/>
                </a:cubicBezTo>
                <a:cubicBezTo>
                  <a:pt x="1952092" y="1027433"/>
                  <a:pt x="1979113" y="1031309"/>
                  <a:pt x="2004165" y="1039660"/>
                </a:cubicBezTo>
                <a:cubicBezTo>
                  <a:pt x="2016691" y="1043835"/>
                  <a:pt x="2028545" y="1051809"/>
                  <a:pt x="2041743" y="1052186"/>
                </a:cubicBezTo>
                <a:cubicBezTo>
                  <a:pt x="2559563" y="1066981"/>
                  <a:pt x="2334159" y="1057028"/>
                  <a:pt x="2718148" y="1077238"/>
                </a:cubicBezTo>
                <a:cubicBezTo>
                  <a:pt x="2825020" y="1112862"/>
                  <a:pt x="2713179" y="1079151"/>
                  <a:pt x="2956143" y="1102290"/>
                </a:cubicBezTo>
                <a:cubicBezTo>
                  <a:pt x="2977337" y="1104308"/>
                  <a:pt x="2997896" y="1110641"/>
                  <a:pt x="3018773" y="1114816"/>
                </a:cubicBezTo>
                <a:cubicBezTo>
                  <a:pt x="3039650" y="1127342"/>
                  <a:pt x="3059239" y="1142319"/>
                  <a:pt x="3081403" y="1152394"/>
                </a:cubicBezTo>
                <a:cubicBezTo>
                  <a:pt x="3170790" y="1193025"/>
                  <a:pt x="3222018" y="1182123"/>
                  <a:pt x="3331924" y="1189973"/>
                </a:cubicBezTo>
                <a:cubicBezTo>
                  <a:pt x="3373677" y="1198324"/>
                  <a:pt x="3415875" y="1204698"/>
                  <a:pt x="3457184" y="1215025"/>
                </a:cubicBezTo>
                <a:cubicBezTo>
                  <a:pt x="3473885" y="1219200"/>
                  <a:pt x="3490273" y="1224933"/>
                  <a:pt x="3507288" y="1227551"/>
                </a:cubicBezTo>
                <a:cubicBezTo>
                  <a:pt x="3544658" y="1233300"/>
                  <a:pt x="3582444" y="1235902"/>
                  <a:pt x="3620022" y="1240077"/>
                </a:cubicBezTo>
                <a:cubicBezTo>
                  <a:pt x="3632548" y="1244252"/>
                  <a:pt x="3644417" y="1251871"/>
                  <a:pt x="3657600" y="1252603"/>
                </a:cubicBezTo>
                <a:cubicBezTo>
                  <a:pt x="3870378" y="1264424"/>
                  <a:pt x="4296428" y="1277655"/>
                  <a:pt x="4296428" y="1277655"/>
                </a:cubicBezTo>
                <a:cubicBezTo>
                  <a:pt x="4376497" y="1331034"/>
                  <a:pt x="4350294" y="1349049"/>
                  <a:pt x="4384110" y="1315233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CAC9B60F-4B70-4FEA-661F-49C23F29C69A}"/>
              </a:ext>
            </a:extLst>
          </p:cNvPr>
          <p:cNvSpPr/>
          <p:nvPr/>
        </p:nvSpPr>
        <p:spPr>
          <a:xfrm>
            <a:off x="990600" y="4697412"/>
            <a:ext cx="4371975" cy="541338"/>
          </a:xfrm>
          <a:custGeom>
            <a:avLst/>
            <a:gdLst>
              <a:gd name="connsiteX0" fmla="*/ 0 w 4371584"/>
              <a:gd name="connsiteY0" fmla="*/ 541208 h 541208"/>
              <a:gd name="connsiteX1" fmla="*/ 450937 w 4371584"/>
              <a:gd name="connsiteY1" fmla="*/ 528682 h 541208"/>
              <a:gd name="connsiteX2" fmla="*/ 563671 w 4371584"/>
              <a:gd name="connsiteY2" fmla="*/ 491104 h 541208"/>
              <a:gd name="connsiteX3" fmla="*/ 626302 w 4371584"/>
              <a:gd name="connsiteY3" fmla="*/ 478578 h 541208"/>
              <a:gd name="connsiteX4" fmla="*/ 776614 w 4371584"/>
              <a:gd name="connsiteY4" fmla="*/ 453526 h 541208"/>
              <a:gd name="connsiteX5" fmla="*/ 851770 w 4371584"/>
              <a:gd name="connsiteY5" fmla="*/ 415948 h 541208"/>
              <a:gd name="connsiteX6" fmla="*/ 889348 w 4371584"/>
              <a:gd name="connsiteY6" fmla="*/ 403421 h 541208"/>
              <a:gd name="connsiteX7" fmla="*/ 914400 w 4371584"/>
              <a:gd name="connsiteY7" fmla="*/ 365843 h 541208"/>
              <a:gd name="connsiteX8" fmla="*/ 951978 w 4371584"/>
              <a:gd name="connsiteY8" fmla="*/ 353317 h 541208"/>
              <a:gd name="connsiteX9" fmla="*/ 1052186 w 4371584"/>
              <a:gd name="connsiteY9" fmla="*/ 328265 h 541208"/>
              <a:gd name="connsiteX10" fmla="*/ 1177447 w 4371584"/>
              <a:gd name="connsiteY10" fmla="*/ 303213 h 541208"/>
              <a:gd name="connsiteX11" fmla="*/ 1778696 w 4371584"/>
              <a:gd name="connsiteY11" fmla="*/ 278161 h 541208"/>
              <a:gd name="connsiteX12" fmla="*/ 2167003 w 4371584"/>
              <a:gd name="connsiteY12" fmla="*/ 253109 h 541208"/>
              <a:gd name="connsiteX13" fmla="*/ 2217107 w 4371584"/>
              <a:gd name="connsiteY13" fmla="*/ 240583 h 541208"/>
              <a:gd name="connsiteX14" fmla="*/ 2342367 w 4371584"/>
              <a:gd name="connsiteY14" fmla="*/ 215531 h 541208"/>
              <a:gd name="connsiteX15" fmla="*/ 2392471 w 4371584"/>
              <a:gd name="connsiteY15" fmla="*/ 203005 h 541208"/>
              <a:gd name="connsiteX16" fmla="*/ 2592888 w 4371584"/>
              <a:gd name="connsiteY16" fmla="*/ 190479 h 541208"/>
              <a:gd name="connsiteX17" fmla="*/ 2680570 w 4371584"/>
              <a:gd name="connsiteY17" fmla="*/ 165427 h 541208"/>
              <a:gd name="connsiteX18" fmla="*/ 2743200 w 4371584"/>
              <a:gd name="connsiteY18" fmla="*/ 152901 h 541208"/>
              <a:gd name="connsiteX19" fmla="*/ 2793304 w 4371584"/>
              <a:gd name="connsiteY19" fmla="*/ 140375 h 541208"/>
              <a:gd name="connsiteX20" fmla="*/ 3068877 w 4371584"/>
              <a:gd name="connsiteY20" fmla="*/ 127849 h 541208"/>
              <a:gd name="connsiteX21" fmla="*/ 3519814 w 4371584"/>
              <a:gd name="connsiteY21" fmla="*/ 102797 h 541208"/>
              <a:gd name="connsiteX22" fmla="*/ 3807913 w 4371584"/>
              <a:gd name="connsiteY22" fmla="*/ 90271 h 541208"/>
              <a:gd name="connsiteX23" fmla="*/ 3945699 w 4371584"/>
              <a:gd name="connsiteY23" fmla="*/ 52693 h 541208"/>
              <a:gd name="connsiteX24" fmla="*/ 3983277 w 4371584"/>
              <a:gd name="connsiteY24" fmla="*/ 40167 h 541208"/>
              <a:gd name="connsiteX25" fmla="*/ 4221271 w 4371584"/>
              <a:gd name="connsiteY25" fmla="*/ 27641 h 541208"/>
              <a:gd name="connsiteX26" fmla="*/ 4271376 w 4371584"/>
              <a:gd name="connsiteY26" fmla="*/ 15115 h 541208"/>
              <a:gd name="connsiteX27" fmla="*/ 4308954 w 4371584"/>
              <a:gd name="connsiteY27" fmla="*/ 2589 h 541208"/>
              <a:gd name="connsiteX28" fmla="*/ 4371584 w 4371584"/>
              <a:gd name="connsiteY28" fmla="*/ 2589 h 541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371584" h="541208">
                <a:moveTo>
                  <a:pt x="0" y="541208"/>
                </a:moveTo>
                <a:cubicBezTo>
                  <a:pt x="150312" y="537033"/>
                  <a:pt x="300949" y="539395"/>
                  <a:pt x="450937" y="528682"/>
                </a:cubicBezTo>
                <a:cubicBezTo>
                  <a:pt x="489909" y="525898"/>
                  <a:pt x="525396" y="498759"/>
                  <a:pt x="563671" y="491104"/>
                </a:cubicBezTo>
                <a:cubicBezTo>
                  <a:pt x="584548" y="486929"/>
                  <a:pt x="605301" y="482078"/>
                  <a:pt x="626302" y="478578"/>
                </a:cubicBezTo>
                <a:cubicBezTo>
                  <a:pt x="689933" y="467973"/>
                  <a:pt x="717575" y="468286"/>
                  <a:pt x="776614" y="453526"/>
                </a:cubicBezTo>
                <a:cubicBezTo>
                  <a:pt x="839580" y="437784"/>
                  <a:pt x="790543" y="446562"/>
                  <a:pt x="851770" y="415948"/>
                </a:cubicBezTo>
                <a:cubicBezTo>
                  <a:pt x="863580" y="410043"/>
                  <a:pt x="876822" y="407597"/>
                  <a:pt x="889348" y="403421"/>
                </a:cubicBezTo>
                <a:cubicBezTo>
                  <a:pt x="897699" y="390895"/>
                  <a:pt x="902645" y="375247"/>
                  <a:pt x="914400" y="365843"/>
                </a:cubicBezTo>
                <a:cubicBezTo>
                  <a:pt x="924710" y="357595"/>
                  <a:pt x="939240" y="356791"/>
                  <a:pt x="951978" y="353317"/>
                </a:cubicBezTo>
                <a:cubicBezTo>
                  <a:pt x="985195" y="344258"/>
                  <a:pt x="1018424" y="335017"/>
                  <a:pt x="1052186" y="328265"/>
                </a:cubicBezTo>
                <a:lnTo>
                  <a:pt x="1177447" y="303213"/>
                </a:lnTo>
                <a:cubicBezTo>
                  <a:pt x="1416179" y="255467"/>
                  <a:pt x="1218781" y="291182"/>
                  <a:pt x="1778696" y="278161"/>
                </a:cubicBezTo>
                <a:cubicBezTo>
                  <a:pt x="1931317" y="227287"/>
                  <a:pt x="1767086" y="278104"/>
                  <a:pt x="2167003" y="253109"/>
                </a:cubicBezTo>
                <a:cubicBezTo>
                  <a:pt x="2184185" y="252035"/>
                  <a:pt x="2200274" y="244190"/>
                  <a:pt x="2217107" y="240583"/>
                </a:cubicBezTo>
                <a:cubicBezTo>
                  <a:pt x="2258742" y="231661"/>
                  <a:pt x="2301058" y="225858"/>
                  <a:pt x="2342367" y="215531"/>
                </a:cubicBezTo>
                <a:cubicBezTo>
                  <a:pt x="2359068" y="211356"/>
                  <a:pt x="2375341" y="204718"/>
                  <a:pt x="2392471" y="203005"/>
                </a:cubicBezTo>
                <a:cubicBezTo>
                  <a:pt x="2459075" y="196345"/>
                  <a:pt x="2526082" y="194654"/>
                  <a:pt x="2592888" y="190479"/>
                </a:cubicBezTo>
                <a:cubicBezTo>
                  <a:pt x="2634735" y="176530"/>
                  <a:pt x="2633385" y="175913"/>
                  <a:pt x="2680570" y="165427"/>
                </a:cubicBezTo>
                <a:cubicBezTo>
                  <a:pt x="2701353" y="160809"/>
                  <a:pt x="2722417" y="157519"/>
                  <a:pt x="2743200" y="152901"/>
                </a:cubicBezTo>
                <a:cubicBezTo>
                  <a:pt x="2760005" y="149166"/>
                  <a:pt x="2776139" y="141695"/>
                  <a:pt x="2793304" y="140375"/>
                </a:cubicBezTo>
                <a:cubicBezTo>
                  <a:pt x="2884986" y="133323"/>
                  <a:pt x="2977019" y="132024"/>
                  <a:pt x="3068877" y="127849"/>
                </a:cubicBezTo>
                <a:cubicBezTo>
                  <a:pt x="3237973" y="71484"/>
                  <a:pt x="3085502" y="118308"/>
                  <a:pt x="3519814" y="102797"/>
                </a:cubicBezTo>
                <a:lnTo>
                  <a:pt x="3807913" y="90271"/>
                </a:lnTo>
                <a:cubicBezTo>
                  <a:pt x="3896437" y="72566"/>
                  <a:pt x="3850345" y="84478"/>
                  <a:pt x="3945699" y="52693"/>
                </a:cubicBezTo>
                <a:cubicBezTo>
                  <a:pt x="3958225" y="48518"/>
                  <a:pt x="3970092" y="40861"/>
                  <a:pt x="3983277" y="40167"/>
                </a:cubicBezTo>
                <a:lnTo>
                  <a:pt x="4221271" y="27641"/>
                </a:lnTo>
                <a:cubicBezTo>
                  <a:pt x="4237973" y="23466"/>
                  <a:pt x="4254823" y="19844"/>
                  <a:pt x="4271376" y="15115"/>
                </a:cubicBezTo>
                <a:cubicBezTo>
                  <a:pt x="4284072" y="11488"/>
                  <a:pt x="4295852" y="4227"/>
                  <a:pt x="4308954" y="2589"/>
                </a:cubicBezTo>
                <a:cubicBezTo>
                  <a:pt x="4329669" y="0"/>
                  <a:pt x="4350707" y="2589"/>
                  <a:pt x="4371584" y="2589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E1798B-92F4-384D-90C2-90E9861D0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068852"/>
            <a:ext cx="915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Testing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592D02-5F64-BBE8-1354-24617996A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4525" y="4886326"/>
            <a:ext cx="1082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chemeClr val="accent1"/>
                </a:solidFill>
              </a:rPr>
              <a:t>Training</a:t>
            </a:r>
          </a:p>
        </p:txBody>
      </p:sp>
      <p:grpSp>
        <p:nvGrpSpPr>
          <p:cNvPr id="8" name="Group 3">
            <a:extLst>
              <a:ext uri="{FF2B5EF4-FFF2-40B4-BE49-F238E27FC236}">
                <a16:creationId xmlns:a16="http://schemas.microsoft.com/office/drawing/2014/main" id="{D6F32954-1DF5-3167-F3E6-809D4FF22F3B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057400"/>
            <a:ext cx="4789487" cy="3568700"/>
            <a:chOff x="1535668" y="2667794"/>
            <a:chExt cx="4788932" cy="3568938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76DD4AE-B732-9101-64D2-3E6AD6546773}"/>
                </a:ext>
              </a:extLst>
            </p:cNvPr>
            <p:cNvCxnSpPr/>
            <p:nvPr/>
          </p:nvCxnSpPr>
          <p:spPr>
            <a:xfrm flipV="1">
              <a:off x="1905512" y="5866819"/>
              <a:ext cx="441908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6">
              <a:extLst>
                <a:ext uri="{FF2B5EF4-FFF2-40B4-BE49-F238E27FC236}">
                  <a16:creationId xmlns:a16="http://schemas.microsoft.com/office/drawing/2014/main" id="{2C2ED2EB-3761-57E6-03B2-C3D42705FF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3200" y="5867400"/>
              <a:ext cx="32240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Number of Training Examples</a:t>
              </a:r>
            </a:p>
          </p:txBody>
        </p:sp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99FA866A-30A9-E219-B068-D22CE35F59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1371520" y="4141636"/>
              <a:ext cx="6976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Error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FF7BF31-E685-A68D-6467-000FCE569EB9}"/>
                </a:ext>
              </a:extLst>
            </p:cNvPr>
            <p:cNvCxnSpPr/>
            <p:nvPr/>
          </p:nvCxnSpPr>
          <p:spPr>
            <a:xfrm rot="5400000" flipH="1" flipV="1">
              <a:off x="304413" y="4267307"/>
              <a:ext cx="3200613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5">
            <a:extLst>
              <a:ext uri="{FF2B5EF4-FFF2-40B4-BE49-F238E27FC236}">
                <a16:creationId xmlns:a16="http://schemas.microsoft.com/office/drawing/2014/main" id="{4090921A-4594-3881-B932-001ED76EF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1720" y="1653479"/>
            <a:ext cx="14414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/>
              <a:t>Fixed model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9B1AE2-4AE3-7FE7-AE5C-1313B90A8F20}"/>
              </a:ext>
            </a:extLst>
          </p:cNvPr>
          <p:cNvCxnSpPr/>
          <p:nvPr/>
        </p:nvCxnSpPr>
        <p:spPr>
          <a:xfrm>
            <a:off x="1003300" y="4389544"/>
            <a:ext cx="7545386" cy="1412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7DFFD52-9740-E9A4-E2D6-9DB72A9897D9}"/>
              </a:ext>
            </a:extLst>
          </p:cNvPr>
          <p:cNvCxnSpPr/>
          <p:nvPr/>
        </p:nvCxnSpPr>
        <p:spPr>
          <a:xfrm>
            <a:off x="1055686" y="4548189"/>
            <a:ext cx="7545386" cy="1412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DA1E7AE-EF5C-634F-68CB-9AED1A7EDC75}"/>
              </a:ext>
            </a:extLst>
          </p:cNvPr>
          <p:cNvSpPr txBox="1"/>
          <p:nvPr/>
        </p:nvSpPr>
        <p:spPr>
          <a:xfrm>
            <a:off x="5859043" y="4247538"/>
            <a:ext cx="26757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Test error with infinite training examples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818A51-62CB-6F73-92C1-C1F5DCDB346E}"/>
              </a:ext>
            </a:extLst>
          </p:cNvPr>
          <p:cNvSpPr txBox="1"/>
          <p:nvPr/>
        </p:nvSpPr>
        <p:spPr>
          <a:xfrm>
            <a:off x="5834459" y="4626218"/>
            <a:ext cx="27558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Train error with infinite training examples</a:t>
            </a: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E488A63B-2D1A-3B9F-C968-DC06ACBEF198}"/>
              </a:ext>
            </a:extLst>
          </p:cNvPr>
          <p:cNvSpPr/>
          <p:nvPr/>
        </p:nvSpPr>
        <p:spPr>
          <a:xfrm>
            <a:off x="8686800" y="4509148"/>
            <a:ext cx="76200" cy="180329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9DE222-2694-1F88-E943-F90D6B5BCD6D}"/>
              </a:ext>
            </a:extLst>
          </p:cNvPr>
          <p:cNvSpPr txBox="1"/>
          <p:nvPr/>
        </p:nvSpPr>
        <p:spPr>
          <a:xfrm>
            <a:off x="8747771" y="4343157"/>
            <a:ext cx="3119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Due to difference in P(</a:t>
            </a:r>
            <a:r>
              <a:rPr lang="en-US" sz="1600" dirty="0" err="1"/>
              <a:t>y|x</a:t>
            </a:r>
            <a:r>
              <a:rPr lang="en-US" sz="1600" dirty="0"/>
              <a:t>) in training and test (function shift)</a:t>
            </a:r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15DF78DC-840A-9451-E975-A79C0443551C}"/>
              </a:ext>
            </a:extLst>
          </p:cNvPr>
          <p:cNvSpPr/>
          <p:nvPr/>
        </p:nvSpPr>
        <p:spPr>
          <a:xfrm>
            <a:off x="2709929" y="3933783"/>
            <a:ext cx="123805" cy="46666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BFAD4D-54D0-8B6D-3AF1-F13E88403C64}"/>
              </a:ext>
            </a:extLst>
          </p:cNvPr>
          <p:cNvSpPr txBox="1"/>
          <p:nvPr/>
        </p:nvSpPr>
        <p:spPr>
          <a:xfrm>
            <a:off x="2846565" y="2868611"/>
            <a:ext cx="3119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Due to limited training data (model variance) and distribution shift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A21A108-BA42-22F2-4A1F-329367243B90}"/>
              </a:ext>
            </a:extLst>
          </p:cNvPr>
          <p:cNvCxnSpPr>
            <a:cxnSpLocks/>
          </p:cNvCxnSpPr>
          <p:nvPr/>
        </p:nvCxnSpPr>
        <p:spPr>
          <a:xfrm flipH="1" flipV="1">
            <a:off x="5744024" y="4968081"/>
            <a:ext cx="393876" cy="5818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ight Brace 22">
            <a:extLst>
              <a:ext uri="{FF2B5EF4-FFF2-40B4-BE49-F238E27FC236}">
                <a16:creationId xmlns:a16="http://schemas.microsoft.com/office/drawing/2014/main" id="{B1F2F109-F6D8-BA72-17B7-AC2C1ED19242}"/>
              </a:ext>
            </a:extLst>
          </p:cNvPr>
          <p:cNvSpPr/>
          <p:nvPr/>
        </p:nvSpPr>
        <p:spPr>
          <a:xfrm>
            <a:off x="5513554" y="4639163"/>
            <a:ext cx="152462" cy="613873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B1CBEC9-AA91-A642-00FD-A12B763029F3}"/>
              </a:ext>
            </a:extLst>
          </p:cNvPr>
          <p:cNvCxnSpPr>
            <a:cxnSpLocks/>
          </p:cNvCxnSpPr>
          <p:nvPr/>
        </p:nvCxnSpPr>
        <p:spPr>
          <a:xfrm flipV="1">
            <a:off x="2873390" y="3691176"/>
            <a:ext cx="86306" cy="434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62E07C9-D145-6F44-EC0A-7A9857C7E74D}"/>
              </a:ext>
            </a:extLst>
          </p:cNvPr>
          <p:cNvSpPr txBox="1"/>
          <p:nvPr/>
        </p:nvSpPr>
        <p:spPr>
          <a:xfrm>
            <a:off x="6172200" y="5473512"/>
            <a:ext cx="31198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Due to limited power of model (model bias) and unavoidable intrinsic error (Bayes optimal error)</a:t>
            </a:r>
          </a:p>
        </p:txBody>
      </p:sp>
    </p:spTree>
    <p:extLst>
      <p:ext uri="{BB962C8B-B14F-4D97-AF65-F5344CB8AC3E}">
        <p14:creationId xmlns:p14="http://schemas.microsoft.com/office/powerpoint/2010/main" val="502761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97175-C207-50D2-D5BB-D85890DA4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Breast Cancer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45057-E1DB-8347-E2C5-BD9015208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Breast cancer diagnosis from fine needle aspirates (FNA) is reported to be 94%, but results are suspected to be biased</a:t>
            </a:r>
          </a:p>
          <a:p>
            <a:pPr lvl="1"/>
            <a:r>
              <a:rPr lang="en-US" dirty="0"/>
              <a:t>Need computer-based tests that are less subjective so that FNA is a more effective diagnostic tool for breast cancer</a:t>
            </a:r>
          </a:p>
          <a:p>
            <a:r>
              <a:rPr lang="en-US" dirty="0"/>
              <a:t>Collected data from 569 patients, plus 54 for held-out testing</a:t>
            </a:r>
          </a:p>
          <a:p>
            <a:r>
              <a:rPr lang="en-US" dirty="0"/>
              <a:t>A user interface was created to outline borders of suspect cells, and automated measurement of ten characteristics (e.g. radius, area, compactness, …) was performed and mean of all cells, mean of 3 largest, and std were recorded for each patient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1A71EF-79EC-9FAD-6662-3C1E185AD297}"/>
              </a:ext>
            </a:extLst>
          </p:cNvPr>
          <p:cNvSpPr txBox="1"/>
          <p:nvPr/>
        </p:nvSpPr>
        <p:spPr>
          <a:xfrm>
            <a:off x="152400" y="6400800"/>
            <a:ext cx="311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>
                <a:hlinkClick r:id="rId2"/>
              </a:rPr>
              <a:t>paper</a:t>
            </a:r>
            <a:r>
              <a:rPr lang="en-US" dirty="0"/>
              <a:t> (</a:t>
            </a:r>
            <a:r>
              <a:rPr lang="en-US" dirty="0" err="1"/>
              <a:t>Wolberg</a:t>
            </a:r>
            <a:r>
              <a:rPr lang="en-US" dirty="0"/>
              <a:t> et al. 1995)]</a:t>
            </a:r>
          </a:p>
        </p:txBody>
      </p:sp>
    </p:spTree>
    <p:extLst>
      <p:ext uri="{BB962C8B-B14F-4D97-AF65-F5344CB8AC3E}">
        <p14:creationId xmlns:p14="http://schemas.microsoft.com/office/powerpoint/2010/main" val="1641970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9CA65-73F5-7BC0-3A16-D1F9389AC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explore in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CFBF1-07B0-EF79-6111-66255669A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https://colab.research.google.com/drive/1viVU62gk77THZBFuztWjxgL93xMMpiU0?usp=sharing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9689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7D829-8B33-9D27-31E5-3570CD96B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Method/Results from Breast Cancer Analysis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F8476-53A5-3161-4213-53E510868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MSM-Tree was used for classification</a:t>
            </a:r>
          </a:p>
          <a:p>
            <a:pPr lvl="1"/>
            <a:r>
              <a:rPr lang="en-US" dirty="0"/>
              <a:t>Fits a linear classifier based on a few features for each split</a:t>
            </a:r>
          </a:p>
          <a:p>
            <a:pPr lvl="1"/>
            <a:r>
              <a:rPr lang="en-US" dirty="0"/>
              <a:t>Aimed to minimize the number of splitting planes and number of features used (for simplicity and to improve generalization)</a:t>
            </a:r>
          </a:p>
          <a:p>
            <a:pPr lvl="1"/>
            <a:r>
              <a:rPr lang="en-US" dirty="0"/>
              <a:t>Final approach was splitting plane based on mean texture, worst area, and worst smoothness</a:t>
            </a:r>
          </a:p>
          <a:p>
            <a:endParaRPr lang="en-US" dirty="0"/>
          </a:p>
          <a:p>
            <a:r>
              <a:rPr lang="en-US" dirty="0"/>
              <a:t>10-fold cross </a:t>
            </a:r>
            <a:r>
              <a:rPr lang="en-US" dirty="0" err="1"/>
              <a:t>validatdion</a:t>
            </a:r>
            <a:endParaRPr lang="en-US" dirty="0"/>
          </a:p>
          <a:p>
            <a:pPr lvl="1"/>
            <a:r>
              <a:rPr lang="en-US" dirty="0"/>
              <a:t>Achieved 3% error (+- 1.5% for 95% confidence interval)</a:t>
            </a:r>
          </a:p>
          <a:p>
            <a:r>
              <a:rPr lang="en-US" dirty="0"/>
              <a:t>Perfect accuracy in held out test set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98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00CBF-F490-1F1F-C831-A2AFCA110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91260-2043-00D3-4CE2-6E24405E4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Ensembles: model averaging and forests</a:t>
            </a:r>
          </a:p>
          <a:p>
            <a:r>
              <a:rPr lang="en-US" dirty="0"/>
              <a:t>SVM and stochastic gradient descent</a:t>
            </a:r>
          </a:p>
        </p:txBody>
      </p:sp>
    </p:spTree>
    <p:extLst>
      <p:ext uri="{BB962C8B-B14F-4D97-AF65-F5344CB8AC3E}">
        <p14:creationId xmlns:p14="http://schemas.microsoft.com/office/powerpoint/2010/main" val="1092307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5180C-65AD-4EC4-5EFD-9D0632330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62BBC-8B23-F6E7-5B9A-1BC610542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E655D35-0862-3DE6-1DEF-1AB386AA2FC8}"/>
              </a:ext>
            </a:extLst>
          </p:cNvPr>
          <p:cNvSpPr/>
          <p:nvPr/>
        </p:nvSpPr>
        <p:spPr>
          <a:xfrm>
            <a:off x="838198" y="3048002"/>
            <a:ext cx="1905000" cy="91439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</a:rPr>
              <a:t>Raw Features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24AB6AD-1E05-9428-7236-F193956D456C}"/>
              </a:ext>
            </a:extLst>
          </p:cNvPr>
          <p:cNvSpPr/>
          <p:nvPr/>
        </p:nvSpPr>
        <p:spPr>
          <a:xfrm>
            <a:off x="3200398" y="3048001"/>
            <a:ext cx="1905000" cy="91439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</a:rPr>
              <a:t>Encoder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FECECB0-4938-9022-7968-689FBA94CFFD}"/>
              </a:ext>
            </a:extLst>
          </p:cNvPr>
          <p:cNvSpPr/>
          <p:nvPr/>
        </p:nvSpPr>
        <p:spPr>
          <a:xfrm>
            <a:off x="5638800" y="3048000"/>
            <a:ext cx="1905000" cy="91439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</a:rPr>
              <a:t>Decoder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24C0903-FD2A-6826-D5D7-03DCD560183B}"/>
              </a:ext>
            </a:extLst>
          </p:cNvPr>
          <p:cNvSpPr/>
          <p:nvPr/>
        </p:nvSpPr>
        <p:spPr>
          <a:xfrm>
            <a:off x="8000998" y="3048001"/>
            <a:ext cx="2133600" cy="91439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</a:rPr>
              <a:t>Prediction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CB9A2E-2C71-F8AD-FB7B-6503E234E9F5}"/>
              </a:ext>
            </a:extLst>
          </p:cNvPr>
          <p:cNvSpPr txBox="1"/>
          <p:nvPr/>
        </p:nvSpPr>
        <p:spPr>
          <a:xfrm>
            <a:off x="838198" y="4114801"/>
            <a:ext cx="220714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+mn-lt"/>
              </a:rPr>
              <a:t>Discrete/continuous values</a:t>
            </a:r>
          </a:p>
          <a:p>
            <a:r>
              <a:rPr lang="en-US" sz="1400" b="1" dirty="0">
                <a:latin typeface="+mn-lt"/>
              </a:rPr>
              <a:t>Images</a:t>
            </a:r>
          </a:p>
          <a:p>
            <a:endParaRPr lang="en-US" sz="1400" dirty="0">
              <a:latin typeface="+mn-lt"/>
            </a:endParaRP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Text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Images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Audio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Structured/unstructured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Few/many features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Clean/noisy labels</a:t>
            </a:r>
          </a:p>
          <a:p>
            <a:endParaRPr lang="en-US" sz="1400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7BBF93-3E79-0F9C-07EE-D7945390EA0F}"/>
              </a:ext>
            </a:extLst>
          </p:cNvPr>
          <p:cNvSpPr txBox="1"/>
          <p:nvPr/>
        </p:nvSpPr>
        <p:spPr>
          <a:xfrm>
            <a:off x="3206929" y="4114801"/>
            <a:ext cx="182883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+mn-lt"/>
              </a:rPr>
              <a:t>Trees</a:t>
            </a:r>
          </a:p>
          <a:p>
            <a:r>
              <a:rPr lang="en-US" sz="1400" b="1" dirty="0">
                <a:latin typeface="+mn-lt"/>
              </a:rPr>
              <a:t>Feature selection</a:t>
            </a:r>
          </a:p>
          <a:p>
            <a:endParaRPr lang="en-US" sz="1400" dirty="0">
              <a:latin typeface="+mn-lt"/>
            </a:endParaRP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Manual feature design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Deep networks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Clustering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Kernels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Density estimation</a:t>
            </a:r>
          </a:p>
          <a:p>
            <a:endParaRPr lang="en-US" sz="1400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5A1C90-87CC-B3C0-E17A-A74A6594B3E1}"/>
              </a:ext>
            </a:extLst>
          </p:cNvPr>
          <p:cNvSpPr txBox="1"/>
          <p:nvPr/>
        </p:nvSpPr>
        <p:spPr>
          <a:xfrm>
            <a:off x="5638800" y="4114801"/>
            <a:ext cx="161999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+mn-lt"/>
              </a:rPr>
              <a:t>Linear regressor</a:t>
            </a:r>
          </a:p>
          <a:p>
            <a:r>
              <a:rPr lang="en-US" sz="1400" b="1" dirty="0">
                <a:latin typeface="+mn-lt"/>
              </a:rPr>
              <a:t>Logistic regressor</a:t>
            </a:r>
          </a:p>
          <a:p>
            <a:r>
              <a:rPr lang="en-US" sz="1400" b="1" dirty="0">
                <a:latin typeface="+mn-lt"/>
              </a:rPr>
              <a:t>Nearest Neighbor</a:t>
            </a:r>
          </a:p>
          <a:p>
            <a:r>
              <a:rPr lang="en-US" sz="1400" b="1" dirty="0">
                <a:latin typeface="+mn-lt"/>
              </a:rPr>
              <a:t>Probabilistic model</a:t>
            </a:r>
          </a:p>
          <a:p>
            <a:endParaRPr lang="en-US" sz="1400" dirty="0">
              <a:latin typeface="+mn-lt"/>
            </a:endParaRP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SVM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B8E33C-AD2D-EDF5-4B7D-2620F5724AEC}"/>
              </a:ext>
            </a:extLst>
          </p:cNvPr>
          <p:cNvSpPr txBox="1"/>
          <p:nvPr/>
        </p:nvSpPr>
        <p:spPr>
          <a:xfrm>
            <a:off x="8000998" y="4112170"/>
            <a:ext cx="231185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+mn-lt"/>
              </a:rPr>
              <a:t>Category</a:t>
            </a:r>
          </a:p>
          <a:p>
            <a:r>
              <a:rPr lang="en-US" sz="1400" b="1" dirty="0">
                <a:latin typeface="+mn-lt"/>
              </a:rPr>
              <a:t>Continuous value</a:t>
            </a:r>
          </a:p>
          <a:p>
            <a:endParaRPr lang="en-US" sz="1400" dirty="0">
              <a:latin typeface="+mn-lt"/>
            </a:endParaRP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Clusters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Low dimensional embedding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Pixel labels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Generated text, image, audio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Positions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1458CCAE-A50A-7A7B-E1DB-7BDC1CA220FB}"/>
              </a:ext>
            </a:extLst>
          </p:cNvPr>
          <p:cNvSpPr/>
          <p:nvPr/>
        </p:nvSpPr>
        <p:spPr>
          <a:xfrm>
            <a:off x="2781297" y="3431179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BD97B485-1EDB-1646-2EEF-C71E7211E1E7}"/>
              </a:ext>
            </a:extLst>
          </p:cNvPr>
          <p:cNvSpPr/>
          <p:nvPr/>
        </p:nvSpPr>
        <p:spPr>
          <a:xfrm>
            <a:off x="5181596" y="3431179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04BBF56E-E3C0-78BB-35F7-DB6743ABC4BE}"/>
              </a:ext>
            </a:extLst>
          </p:cNvPr>
          <p:cNvSpPr/>
          <p:nvPr/>
        </p:nvSpPr>
        <p:spPr>
          <a:xfrm>
            <a:off x="7581899" y="3431179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5ED1F6B-223D-69D8-738F-87FB554A2F68}"/>
              </a:ext>
            </a:extLst>
          </p:cNvPr>
          <p:cNvSpPr/>
          <p:nvPr/>
        </p:nvSpPr>
        <p:spPr>
          <a:xfrm>
            <a:off x="8042659" y="1525318"/>
            <a:ext cx="2133600" cy="91439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</a:rPr>
              <a:t>Target Labels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7A9FC2A5-4978-3480-6413-0EF02A6A1A6A}"/>
              </a:ext>
            </a:extLst>
          </p:cNvPr>
          <p:cNvSpPr/>
          <p:nvPr/>
        </p:nvSpPr>
        <p:spPr>
          <a:xfrm rot="16200000">
            <a:off x="8953498" y="2669632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Bent-Up 16">
            <a:extLst>
              <a:ext uri="{FF2B5EF4-FFF2-40B4-BE49-F238E27FC236}">
                <a16:creationId xmlns:a16="http://schemas.microsoft.com/office/drawing/2014/main" id="{DCB1F1F5-9877-0D2C-E4FC-D19421951EFA}"/>
              </a:ext>
            </a:extLst>
          </p:cNvPr>
          <p:cNvSpPr/>
          <p:nvPr/>
        </p:nvSpPr>
        <p:spPr>
          <a:xfrm rot="10800000">
            <a:off x="6400798" y="1920237"/>
            <a:ext cx="1545476" cy="1016094"/>
          </a:xfrm>
          <a:prstGeom prst="bentUpArrow">
            <a:avLst>
              <a:gd name="adj1" fmla="val 7859"/>
              <a:gd name="adj2" fmla="val 12640"/>
              <a:gd name="adj3" fmla="val 14715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Bent-Up 17">
            <a:extLst>
              <a:ext uri="{FF2B5EF4-FFF2-40B4-BE49-F238E27FC236}">
                <a16:creationId xmlns:a16="http://schemas.microsoft.com/office/drawing/2014/main" id="{ED070304-FC83-25C1-819A-9CA3B944EF2D}"/>
              </a:ext>
            </a:extLst>
          </p:cNvPr>
          <p:cNvSpPr/>
          <p:nvPr/>
        </p:nvSpPr>
        <p:spPr>
          <a:xfrm rot="10800000">
            <a:off x="3886200" y="1930352"/>
            <a:ext cx="2609848" cy="965245"/>
          </a:xfrm>
          <a:prstGeom prst="bentUpArrow">
            <a:avLst>
              <a:gd name="adj1" fmla="val 9391"/>
              <a:gd name="adj2" fmla="val 13406"/>
              <a:gd name="adj3" fmla="val 15433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D415BB-CC13-78AF-8716-977B3C6A9F14}"/>
              </a:ext>
            </a:extLst>
          </p:cNvPr>
          <p:cNvSpPr txBox="1"/>
          <p:nvPr/>
        </p:nvSpPr>
        <p:spPr>
          <a:xfrm>
            <a:off x="4267200" y="1445280"/>
            <a:ext cx="3134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Training (Parameter Learning)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75E6C4-D164-90C1-1F0D-9929F6B4E0E1}"/>
              </a:ext>
            </a:extLst>
          </p:cNvPr>
          <p:cNvSpPr txBox="1"/>
          <p:nvPr/>
        </p:nvSpPr>
        <p:spPr>
          <a:xfrm>
            <a:off x="4698876" y="2439717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2254020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B9CA3-CF50-C055-E597-72A4ED55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F02714-2A62-CA35-FC84-0B5ABCC5C3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990600"/>
                <a:ext cx="10972800" cy="5638800"/>
              </a:xfrm>
            </p:spPr>
            <p:txBody>
              <a:bodyPr>
                <a:normAutofit fontScale="92500" lnSpcReduction="10000"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/>
                  <a:t>: the model, 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: parameters of the model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pairs of training samples</a:t>
                </a:r>
              </a:p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𝑜𝑠𝑠</m:t>
                    </m:r>
                  </m:oMath>
                </a14:m>
                <a:r>
                  <a:rPr lang="en-US" dirty="0"/>
                  <a:t>(): defines what makes a good model</a:t>
                </a:r>
              </a:p>
              <a:p>
                <a:pPr lvl="1"/>
                <a:r>
                  <a:rPr lang="en-US" dirty="0"/>
                  <a:t>Good predictions, e.g. minimize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Likely parameters, e.g. minimize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US" b="1" dirty="0"/>
              </a:p>
              <a:p>
                <a:pPr lvl="2"/>
                <a:r>
                  <a:rPr lang="en-US" dirty="0"/>
                  <a:t>Regularization and priors indicate preference for particular solutions, which tends to improve generalization (for well chosen parameters) and can be necessary to obtain a unique solution</a:t>
                </a:r>
              </a:p>
              <a:p>
                <a:pPr lvl="1"/>
                <a:endParaRPr lang="en-US" b="1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F02714-2A62-CA35-FC84-0B5ABCC5C3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90600"/>
                <a:ext cx="10972800" cy="56388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321B613-F11E-273E-C081-37F6CA5213F4}"/>
                  </a:ext>
                </a:extLst>
              </p:cNvPr>
              <p:cNvSpPr txBox="1"/>
              <p:nvPr/>
            </p:nvSpPr>
            <p:spPr>
              <a:xfrm>
                <a:off x="2209800" y="1371600"/>
                <a:ext cx="7239000" cy="10969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𝑜𝑠𝑠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321B613-F11E-273E-C081-37F6CA5213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1371600"/>
                <a:ext cx="7239000" cy="10969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3845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28DFF-2BFF-B249-FFC4-C0C5A3BFA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 using a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91104-7BF6-F023-42DB-04B572AF0D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5745" y="935182"/>
                <a:ext cx="10972800" cy="5135563"/>
              </a:xfrm>
            </p:spPr>
            <p:txBody>
              <a:bodyPr/>
              <a:lstStyle/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Given some new set of input features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, model predicts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Regression: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directly, possibly with some variance</a:t>
                </a:r>
              </a:p>
              <a:p>
                <a:pPr lvl="1"/>
                <a:r>
                  <a:rPr lang="en-US" dirty="0"/>
                  <a:t>Classification</a:t>
                </a:r>
              </a:p>
              <a:p>
                <a:pPr lvl="2"/>
                <a:r>
                  <a:rPr lang="en-US" dirty="0"/>
                  <a:t>Output most likely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directly, as in nearest neighbor or Naïve Bayes</a:t>
                </a:r>
              </a:p>
              <a:p>
                <a:pPr lvl="2"/>
                <a:r>
                  <a:rPr lang="en-US" dirty="0"/>
                  <a:t>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as in logistic regression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091104-7BF6-F023-42DB-04B572AF0D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5745" y="935182"/>
                <a:ext cx="10972800" cy="5135563"/>
              </a:xfrm>
              <a:blipFill>
                <a:blip r:embed="rId2"/>
                <a:stretch>
                  <a:fillRect l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4984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12A7F-78D4-E962-79F3-F5B504B6B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evaluation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BB428-39E6-0A37-32E1-CC7A4D74D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51355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Collect/define training, validation, and test sets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Decide on some candidate models and parameters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For each candidate: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Learn parameters with training set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Evaluate trained model on the validation set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Select best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Evaluate best model’s performance on the test set</a:t>
            </a:r>
          </a:p>
          <a:p>
            <a:pPr marL="914400" lvl="1" indent="-514350"/>
            <a:r>
              <a:rPr lang="en-US" dirty="0"/>
              <a:t>Cross-validation can be used as an alternative</a:t>
            </a:r>
          </a:p>
          <a:p>
            <a:pPr marL="914400" lvl="1" indent="-514350"/>
            <a:r>
              <a:rPr lang="en-US" dirty="0"/>
              <a:t>Common measures include error or accuracy, root mean squared error, precision-recall</a:t>
            </a:r>
          </a:p>
        </p:txBody>
      </p:sp>
    </p:spTree>
    <p:extLst>
      <p:ext uri="{BB962C8B-B14F-4D97-AF65-F5344CB8AC3E}">
        <p14:creationId xmlns:p14="http://schemas.microsoft.com/office/powerpoint/2010/main" val="2824084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016F1-5C00-4F54-0CAF-921BF2CC2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think about ML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1EEEE-F9E3-6765-6A41-196BB9FD7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867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What is the model?</a:t>
            </a:r>
          </a:p>
          <a:p>
            <a:pPr lvl="1"/>
            <a:r>
              <a:rPr lang="en-US" dirty="0"/>
              <a:t>What kinds of functions can it represent?</a:t>
            </a:r>
          </a:p>
          <a:p>
            <a:pPr lvl="1"/>
            <a:r>
              <a:rPr lang="en-US" dirty="0"/>
              <a:t>What functions does it prefer? (regularization/prior)</a:t>
            </a:r>
          </a:p>
          <a:p>
            <a:r>
              <a:rPr lang="en-US" dirty="0"/>
              <a:t>What is the objective function?</a:t>
            </a:r>
          </a:p>
          <a:p>
            <a:pPr lvl="1"/>
            <a:r>
              <a:rPr lang="en-US" dirty="0"/>
              <a:t>What “values” are implied?</a:t>
            </a:r>
          </a:p>
          <a:p>
            <a:pPr lvl="1"/>
            <a:r>
              <a:rPr lang="en-US" dirty="0"/>
              <a:t>Note that the objective function often does not match the final evaluation metric</a:t>
            </a:r>
          </a:p>
          <a:p>
            <a:pPr lvl="1"/>
            <a:r>
              <a:rPr lang="en-US" dirty="0"/>
              <a:t>Objectives are designed to be optimizable and improve generalization</a:t>
            </a:r>
          </a:p>
          <a:p>
            <a:r>
              <a:rPr lang="en-US" dirty="0"/>
              <a:t>How do I optimize the model?</a:t>
            </a:r>
          </a:p>
          <a:p>
            <a:pPr lvl="1"/>
            <a:r>
              <a:rPr lang="en-US" dirty="0"/>
              <a:t>How long does it take to train, and how does it depend on the amount of training data or number of features?</a:t>
            </a:r>
          </a:p>
          <a:p>
            <a:pPr lvl="1"/>
            <a:r>
              <a:rPr lang="en-US" dirty="0"/>
              <a:t>Can I reach a global optimum?</a:t>
            </a:r>
          </a:p>
          <a:p>
            <a:r>
              <a:rPr lang="en-US" dirty="0"/>
              <a:t>How does the prediction work?</a:t>
            </a:r>
          </a:p>
          <a:p>
            <a:pPr lvl="1"/>
            <a:r>
              <a:rPr lang="en-US" dirty="0"/>
              <a:t>How fast can I make a prediction for a new sample?</a:t>
            </a:r>
          </a:p>
          <a:p>
            <a:pPr lvl="1"/>
            <a:r>
              <a:rPr lang="en-US" dirty="0"/>
              <a:t>Can I find the most likely prediction according to my model?</a:t>
            </a:r>
          </a:p>
          <a:p>
            <a:pPr lvl="1"/>
            <a:r>
              <a:rPr lang="en-US" dirty="0"/>
              <a:t>Does my algorithm provide a confidence on its prediction?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003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18966-DBAD-4A93-CADF-1085EF97E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3BA08260-C7B3-E1FD-D150-629BB5F4D0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2785201"/>
                  </p:ext>
                </p:extLst>
              </p:nvPr>
            </p:nvGraphicFramePr>
            <p:xfrm>
              <a:off x="381000" y="1143000"/>
              <a:ext cx="11430000" cy="5098225"/>
            </p:xfrm>
            <a:graphic>
              <a:graphicData uri="http://schemas.openxmlformats.org/drawingml/2006/table">
                <a:tbl>
                  <a:tblPr firstRow="1" bandRow="1">
                    <a:tableStyleId>{74C1A8A3-306A-4EB7-A6B1-4F7E0EB9C5D6}</a:tableStyleId>
                  </a:tblPr>
                  <a:tblGrid>
                    <a:gridCol w="1447800">
                      <a:extLst>
                        <a:ext uri="{9D8B030D-6E8A-4147-A177-3AD203B41FA5}">
                          <a16:colId xmlns:a16="http://schemas.microsoft.com/office/drawing/2014/main" val="187806707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2748674675"/>
                        </a:ext>
                      </a:extLst>
                    </a:gridCol>
                    <a:gridCol w="2819400">
                      <a:extLst>
                        <a:ext uri="{9D8B030D-6E8A-4147-A177-3AD203B41FA5}">
                          <a16:colId xmlns:a16="http://schemas.microsoft.com/office/drawing/2014/main" val="2326245811"/>
                        </a:ext>
                      </a:extLst>
                    </a:gridCol>
                    <a:gridCol w="1981200">
                      <a:extLst>
                        <a:ext uri="{9D8B030D-6E8A-4147-A177-3AD203B41FA5}">
                          <a16:colId xmlns:a16="http://schemas.microsoft.com/office/drawing/2014/main" val="2492252709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10227449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Nearest Neighbor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Naïve Bayes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Logistic Regression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Decision Tree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644474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Type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Instance-Based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Probabilistic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Probabilistic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Probabilistic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831062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Decision Boundary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Partition by example distance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Usually linear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Usually linear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Partition by selected boundaries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29636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Model / Prediction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arg</m:t>
                                    </m:r>
                                    <m:limLow>
                                      <m:limLow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 b="0" i="0" smtClean="0">
                                            <a:latin typeface="Cambria Math" panose="02040503050406030204" pitchFamily="18" charset="0"/>
                                          </a:rPr>
                                          <m:t>min</m:t>
                                        </m:r>
                                      </m:e>
                                      <m:lim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lim>
                                    </m:limLow>
                                  </m:fName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𝑑𝑖𝑠𝑡</m:t>
                                    </m:r>
                                    <m:d>
                                      <m:d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𝑡𝑟𝑛</m:t>
                                            </m:r>
                                          </m:sub>
                                        </m:s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[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],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US" sz="160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𝑡𝑟𝑛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 b="0" i="0" smtClean="0">
                                            <a:latin typeface="Cambria Math" panose="02040503050406030204" pitchFamily="18" charset="0"/>
                                          </a:rPr>
                                          <m:t>argmax</m:t>
                                        </m:r>
                                      </m:e>
                                      <m:lim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lim>
                                    </m:limLow>
                                  </m:fName>
                                  <m:e>
                                    <m:nary>
                                      <m:naryPr>
                                        <m:chr m:val="∏"/>
                                        <m:supHide m:val="on"/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/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  <m:d>
                                          <m:d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  <m:e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</m:d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nary>
                                  </m:e>
                                </m:func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endParaRPr lang="en-US" sz="16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 b="0" i="0" smtClean="0">
                                            <a:latin typeface="Cambria Math" panose="02040503050406030204" pitchFamily="18" charset="0"/>
                                          </a:rPr>
                                          <m:t>argmax</m:t>
                                        </m:r>
                                      </m:e>
                                      <m:lim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lim>
                                    </m:limLow>
                                  </m:fName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d>
                                      <m:d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 dirty="0">
                              <a:latin typeface="Cambria Math" panose="02040503050406030204" pitchFamily="18" charset="0"/>
                            </a:rPr>
                            <a:t>Conjunctive rules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𝑙𝑒𝑎𝑓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63000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Strengths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* Low bias</a:t>
                          </a:r>
                        </a:p>
                        <a:p>
                          <a:r>
                            <a:rPr lang="en-US" sz="1600" dirty="0"/>
                            <a:t>* No training time</a:t>
                          </a:r>
                        </a:p>
                        <a:p>
                          <a:r>
                            <a:rPr lang="en-US" sz="1600" dirty="0"/>
                            <a:t>* Widely applicable</a:t>
                          </a:r>
                        </a:p>
                        <a:p>
                          <a:r>
                            <a:rPr lang="en-US" sz="1600" dirty="0"/>
                            <a:t>* Simple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* Estimate from limited data</a:t>
                          </a:r>
                        </a:p>
                        <a:p>
                          <a:r>
                            <a:rPr lang="en-US" sz="1600" dirty="0"/>
                            <a:t>* Simple</a:t>
                          </a:r>
                        </a:p>
                        <a:p>
                          <a:r>
                            <a:rPr lang="en-US" sz="1600" dirty="0"/>
                            <a:t>* Fast training/prediction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* Powerful in high dimensions</a:t>
                          </a:r>
                        </a:p>
                        <a:p>
                          <a:r>
                            <a:rPr lang="en-US" sz="1600" dirty="0"/>
                            <a:t>* Widely applicable</a:t>
                          </a:r>
                        </a:p>
                        <a:p>
                          <a:r>
                            <a:rPr lang="en-US" sz="1600" dirty="0"/>
                            <a:t>* Good confidence estimates</a:t>
                          </a:r>
                        </a:p>
                        <a:p>
                          <a:r>
                            <a:rPr lang="en-US" sz="1600" dirty="0"/>
                            <a:t>* Fast prediction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* Explainable decision function</a:t>
                          </a:r>
                        </a:p>
                        <a:p>
                          <a:r>
                            <a:rPr lang="en-US" sz="1600" dirty="0"/>
                            <a:t>* Widely applicable</a:t>
                          </a:r>
                        </a:p>
                        <a:p>
                          <a:r>
                            <a:rPr lang="en-US" sz="1600" dirty="0"/>
                            <a:t>* Does not require feature scaling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89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Limitations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* Relies on good input features</a:t>
                          </a:r>
                        </a:p>
                        <a:p>
                          <a:r>
                            <a:rPr lang="en-US" sz="1600" dirty="0"/>
                            <a:t>* Slow prediction (in basic implementation)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* Limited modeling power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* Relies on good input features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* One tree tends to either generalize poorly or underfit the data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73344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270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3BA08260-C7B3-E1FD-D150-629BB5F4D0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2785201"/>
                  </p:ext>
                </p:extLst>
              </p:nvPr>
            </p:nvGraphicFramePr>
            <p:xfrm>
              <a:off x="381000" y="1143000"/>
              <a:ext cx="11430000" cy="5098225"/>
            </p:xfrm>
            <a:graphic>
              <a:graphicData uri="http://schemas.openxmlformats.org/drawingml/2006/table">
                <a:tbl>
                  <a:tblPr firstRow="1" bandRow="1">
                    <a:tableStyleId>{74C1A8A3-306A-4EB7-A6B1-4F7E0EB9C5D6}</a:tableStyleId>
                  </a:tblPr>
                  <a:tblGrid>
                    <a:gridCol w="1447800">
                      <a:extLst>
                        <a:ext uri="{9D8B030D-6E8A-4147-A177-3AD203B41FA5}">
                          <a16:colId xmlns:a16="http://schemas.microsoft.com/office/drawing/2014/main" val="187806707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2748674675"/>
                        </a:ext>
                      </a:extLst>
                    </a:gridCol>
                    <a:gridCol w="2819400">
                      <a:extLst>
                        <a:ext uri="{9D8B030D-6E8A-4147-A177-3AD203B41FA5}">
                          <a16:colId xmlns:a16="http://schemas.microsoft.com/office/drawing/2014/main" val="2326245811"/>
                        </a:ext>
                      </a:extLst>
                    </a:gridCol>
                    <a:gridCol w="1981200">
                      <a:extLst>
                        <a:ext uri="{9D8B030D-6E8A-4147-A177-3AD203B41FA5}">
                          <a16:colId xmlns:a16="http://schemas.microsoft.com/office/drawing/2014/main" val="2492252709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10227449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Nearest Neighbor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Naïve Bayes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Logistic Regression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Decision Tree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644474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Type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Instance-Based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Probabilistic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Probabilistic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Probabilistic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8310628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Decision Boundary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Partition by example distance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Usually linear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Usually linear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Partition by selected boundaries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2963656"/>
                      </a:ext>
                    </a:extLst>
                  </a:tr>
                  <a:tr h="96818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Model / Prediction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105" t="-145912" r="-245263" b="-2849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3996" t="-145912" r="-151620" b="-2849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61846" t="-145912" r="-116000" b="-2849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267" t="-145912" r="-533" b="-2849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6300043"/>
                      </a:ext>
                    </a:extLst>
                  </a:tr>
                  <a:tr h="15544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Strengths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* Low bias</a:t>
                          </a:r>
                        </a:p>
                        <a:p>
                          <a:r>
                            <a:rPr lang="en-US" sz="1600" dirty="0"/>
                            <a:t>* No training time</a:t>
                          </a:r>
                        </a:p>
                        <a:p>
                          <a:r>
                            <a:rPr lang="en-US" sz="1600" dirty="0"/>
                            <a:t>* Widely applicable</a:t>
                          </a:r>
                        </a:p>
                        <a:p>
                          <a:r>
                            <a:rPr lang="en-US" sz="1600" dirty="0"/>
                            <a:t>* Simple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* Estimate from limited data</a:t>
                          </a:r>
                        </a:p>
                        <a:p>
                          <a:r>
                            <a:rPr lang="en-US" sz="1600" dirty="0"/>
                            <a:t>* Simple</a:t>
                          </a:r>
                        </a:p>
                        <a:p>
                          <a:r>
                            <a:rPr lang="en-US" sz="1600" dirty="0"/>
                            <a:t>* Fast training/prediction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* Powerful in high dimensions</a:t>
                          </a:r>
                        </a:p>
                        <a:p>
                          <a:r>
                            <a:rPr lang="en-US" sz="1600" dirty="0"/>
                            <a:t>* Widely applicable</a:t>
                          </a:r>
                        </a:p>
                        <a:p>
                          <a:r>
                            <a:rPr lang="en-US" sz="1600" dirty="0"/>
                            <a:t>* Good confidence estimates</a:t>
                          </a:r>
                        </a:p>
                        <a:p>
                          <a:r>
                            <a:rPr lang="en-US" sz="1600" dirty="0"/>
                            <a:t>* Fast prediction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* Explainable decision function</a:t>
                          </a:r>
                        </a:p>
                        <a:p>
                          <a:r>
                            <a:rPr lang="en-US" sz="1600" dirty="0"/>
                            <a:t>* Widely applicable</a:t>
                          </a:r>
                        </a:p>
                        <a:p>
                          <a:r>
                            <a:rPr lang="en-US" sz="1600" dirty="0"/>
                            <a:t>* Does not require feature scaling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8993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Limitations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* Relies on good input features</a:t>
                          </a:r>
                        </a:p>
                        <a:p>
                          <a:r>
                            <a:rPr lang="en-US" sz="1600" dirty="0"/>
                            <a:t>* Slow prediction (in basic implementation)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* Limited modeling power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* Relies on good input features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* One tree tends to either generalize poorly or underfit the data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73344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27038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914BDB5-FD0C-E5B6-AABA-6E9B9938E05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43800" y="2514600"/>
            <a:ext cx="1978772" cy="49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01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methods (extended)</a:t>
            </a:r>
          </a:p>
        </p:txBody>
      </p:sp>
      <p:sp>
        <p:nvSpPr>
          <p:cNvPr id="2060" name="TextBox 3"/>
          <p:cNvSpPr txBox="1">
            <a:spLocks noChangeArrowheads="1"/>
          </p:cNvSpPr>
          <p:nvPr/>
        </p:nvSpPr>
        <p:spPr bwMode="auto">
          <a:xfrm>
            <a:off x="1524000" y="1603376"/>
            <a:ext cx="1371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Naïve Bayes</a:t>
            </a:r>
          </a:p>
        </p:txBody>
      </p:sp>
      <p:sp>
        <p:nvSpPr>
          <p:cNvPr id="2061" name="TextBox 4"/>
          <p:cNvSpPr txBox="1">
            <a:spLocks noChangeArrowheads="1"/>
          </p:cNvSpPr>
          <p:nvPr/>
        </p:nvSpPr>
        <p:spPr bwMode="auto">
          <a:xfrm>
            <a:off x="1492250" y="2613026"/>
            <a:ext cx="1784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Logistic Regression</a:t>
            </a:r>
          </a:p>
        </p:txBody>
      </p:sp>
      <p:sp>
        <p:nvSpPr>
          <p:cNvPr id="2062" name="TextBox 5"/>
          <p:cNvSpPr txBox="1">
            <a:spLocks noChangeArrowheads="1"/>
          </p:cNvSpPr>
          <p:nvPr/>
        </p:nvSpPr>
        <p:spPr bwMode="auto">
          <a:xfrm>
            <a:off x="1524000" y="3581401"/>
            <a:ext cx="121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/>
              <a:t>Linear SVM</a:t>
            </a:r>
          </a:p>
        </p:txBody>
      </p:sp>
      <p:sp>
        <p:nvSpPr>
          <p:cNvPr id="2063" name="TextBox 7"/>
          <p:cNvSpPr txBox="1">
            <a:spLocks noChangeArrowheads="1"/>
          </p:cNvSpPr>
          <p:nvPr/>
        </p:nvSpPr>
        <p:spPr bwMode="auto">
          <a:xfrm>
            <a:off x="1524000" y="5449888"/>
            <a:ext cx="1447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Nearest Neighbor</a:t>
            </a:r>
          </a:p>
        </p:txBody>
      </p:sp>
      <p:sp>
        <p:nvSpPr>
          <p:cNvPr id="2064" name="TextBox 11"/>
          <p:cNvSpPr txBox="1">
            <a:spLocks noChangeArrowheads="1"/>
          </p:cNvSpPr>
          <p:nvPr/>
        </p:nvSpPr>
        <p:spPr bwMode="auto">
          <a:xfrm>
            <a:off x="1524000" y="4535488"/>
            <a:ext cx="152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Kernelized SVM</a:t>
            </a:r>
          </a:p>
        </p:txBody>
      </p:sp>
      <p:sp>
        <p:nvSpPr>
          <p:cNvPr id="2065" name="TextBox 13"/>
          <p:cNvSpPr txBox="1">
            <a:spLocks noChangeArrowheads="1"/>
          </p:cNvSpPr>
          <p:nvPr/>
        </p:nvSpPr>
        <p:spPr bwMode="auto">
          <a:xfrm>
            <a:off x="3352800" y="954089"/>
            <a:ext cx="2438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b="1"/>
              <a:t>Learning Objective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203576" y="1563689"/>
          <a:ext cx="233997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08160" imgH="609480" progId="Equation.3">
                  <p:embed/>
                </p:oleObj>
              </mc:Choice>
              <mc:Fallback>
                <p:oleObj name="Equation" r:id="rId2" imgW="2108160" imgH="609480" progId="Equation.3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6" y="1563689"/>
                        <a:ext cx="2339975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6" name="TextBox 15"/>
          <p:cNvSpPr txBox="1">
            <a:spLocks noChangeArrowheads="1"/>
          </p:cNvSpPr>
          <p:nvPr/>
        </p:nvSpPr>
        <p:spPr bwMode="auto">
          <a:xfrm>
            <a:off x="6248400" y="1030289"/>
            <a:ext cx="1828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b="1"/>
              <a:t>Training</a:t>
            </a: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5867400" y="1563688"/>
          <a:ext cx="202565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15840" imgH="660240" progId="Equation.3">
                  <p:embed/>
                </p:oleObj>
              </mc:Choice>
              <mc:Fallback>
                <p:oleObj name="Equation" r:id="rId4" imgW="1815840" imgH="660240" progId="Equation.3">
                  <p:embed/>
                  <p:pic>
                    <p:nvPicPr>
                      <p:cNvPr id="20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563688"/>
                        <a:ext cx="202565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7" name="TextBox 17"/>
          <p:cNvSpPr txBox="1">
            <a:spLocks noChangeArrowheads="1"/>
          </p:cNvSpPr>
          <p:nvPr/>
        </p:nvSpPr>
        <p:spPr bwMode="auto">
          <a:xfrm>
            <a:off x="8458200" y="10414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b="1"/>
              <a:t>Inference</a:t>
            </a: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8707438" y="1454150"/>
          <a:ext cx="1503362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19240" imgH="1206360" progId="Equation.3">
                  <p:embed/>
                </p:oleObj>
              </mc:Choice>
              <mc:Fallback>
                <p:oleObj name="Equation" r:id="rId6" imgW="2019240" imgH="1206360" progId="Equation.3">
                  <p:embed/>
                  <p:pic>
                    <p:nvPicPr>
                      <p:cNvPr id="20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7438" y="1454150"/>
                        <a:ext cx="1503362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053" name="Object 5"/>
              <p:cNvSpPr txBox="1"/>
              <p:nvPr/>
            </p:nvSpPr>
            <p:spPr bwMode="auto">
              <a:xfrm>
                <a:off x="3206750" y="2582863"/>
                <a:ext cx="2693988" cy="6619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5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𝑖𝑛𝑖𝑚𝑖𝑧𝑒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𝐱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𝛉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func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𝛉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where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𝛉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=1/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𝛉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53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6750" y="2582863"/>
                <a:ext cx="2693988" cy="661987"/>
              </a:xfrm>
              <a:prstGeom prst="rect">
                <a:avLst/>
              </a:prstGeom>
              <a:blipFill>
                <a:blip r:embed="rId8"/>
                <a:stretch>
                  <a:fillRect t="-78704" b="-8148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68" name="TextBox 21"/>
          <p:cNvSpPr txBox="1">
            <a:spLocks noChangeArrowheads="1"/>
          </p:cNvSpPr>
          <p:nvPr/>
        </p:nvSpPr>
        <p:spPr bwMode="auto">
          <a:xfrm>
            <a:off x="6400800" y="2765425"/>
            <a:ext cx="15472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dirty="0"/>
              <a:t>Gradient descent</a:t>
            </a:r>
          </a:p>
        </p:txBody>
      </p: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8780463" y="2765426"/>
          <a:ext cx="77946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58720" imgH="203040" progId="Equation.3">
                  <p:embed/>
                </p:oleObj>
              </mc:Choice>
              <mc:Fallback>
                <p:oleObj name="Equation" r:id="rId9" imgW="558720" imgH="203040" progId="Equation.3">
                  <p:embed/>
                  <p:pic>
                    <p:nvPicPr>
                      <p:cNvPr id="20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80463" y="2765426"/>
                        <a:ext cx="779462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8742364" y="3733800"/>
          <a:ext cx="8397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58720" imgH="203040" progId="Equation.3">
                  <p:embed/>
                </p:oleObj>
              </mc:Choice>
              <mc:Fallback>
                <p:oleObj name="Equation" r:id="rId11" imgW="558720" imgH="203040" progId="Equation.3">
                  <p:embed/>
                  <p:pic>
                    <p:nvPicPr>
                      <p:cNvPr id="205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2364" y="3733800"/>
                        <a:ext cx="83978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9" name="TextBox 24"/>
          <p:cNvSpPr txBox="1">
            <a:spLocks noChangeArrowheads="1"/>
          </p:cNvSpPr>
          <p:nvPr/>
        </p:nvSpPr>
        <p:spPr bwMode="auto">
          <a:xfrm>
            <a:off x="6238335" y="3571335"/>
            <a:ext cx="213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dirty="0"/>
              <a:t>Quadratic programming or </a:t>
            </a:r>
            <a:r>
              <a:rPr lang="en-US" sz="1400" dirty="0" err="1"/>
              <a:t>subgradient</a:t>
            </a:r>
            <a:r>
              <a:rPr lang="en-US" sz="1400" dirty="0"/>
              <a:t> opt.</a:t>
            </a:r>
          </a:p>
        </p:txBody>
      </p:sp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3195639" y="3429001"/>
          <a:ext cx="244157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197080" imgH="672840" progId="Equation.3">
                  <p:embed/>
                </p:oleObj>
              </mc:Choice>
              <mc:Fallback>
                <p:oleObj name="Equation" r:id="rId13" imgW="2197080" imgH="672840" progId="Equation.3">
                  <p:embed/>
                  <p:pic>
                    <p:nvPicPr>
                      <p:cNvPr id="20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5639" y="3429001"/>
                        <a:ext cx="244157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7"/>
          <p:cNvCxnSpPr/>
          <p:nvPr/>
        </p:nvCxnSpPr>
        <p:spPr>
          <a:xfrm>
            <a:off x="1524000" y="2362200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524000" y="3316288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524000" y="4303713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524000" y="1371600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524000" y="5334000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524000" y="6324600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6" name="TextBox 34"/>
          <p:cNvSpPr txBox="1">
            <a:spLocks noChangeArrowheads="1"/>
          </p:cNvSpPr>
          <p:nvPr/>
        </p:nvSpPr>
        <p:spPr bwMode="auto">
          <a:xfrm>
            <a:off x="6400800" y="4572001"/>
            <a:ext cx="167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/>
              <a:t>Quadratic programming</a:t>
            </a:r>
          </a:p>
        </p:txBody>
      </p:sp>
      <p:sp>
        <p:nvSpPr>
          <p:cNvPr id="2077" name="TextBox 35"/>
          <p:cNvSpPr txBox="1">
            <a:spLocks noChangeArrowheads="1"/>
          </p:cNvSpPr>
          <p:nvPr/>
        </p:nvSpPr>
        <p:spPr bwMode="auto">
          <a:xfrm>
            <a:off x="3527426" y="4648201"/>
            <a:ext cx="1806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/>
              <a:t>complicated to write</a:t>
            </a:r>
          </a:p>
        </p:txBody>
      </p:sp>
      <p:sp>
        <p:nvSpPr>
          <p:cNvPr id="2078" name="TextBox 36"/>
          <p:cNvSpPr txBox="1">
            <a:spLocks noChangeArrowheads="1"/>
          </p:cNvSpPr>
          <p:nvPr/>
        </p:nvSpPr>
        <p:spPr bwMode="auto">
          <a:xfrm>
            <a:off x="3048001" y="5711826"/>
            <a:ext cx="2976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/>
              <a:t>most similar features </a:t>
            </a:r>
            <a:r>
              <a:rPr lang="en-US" sz="1400">
                <a:sym typeface="Wingdings" pitchFamily="2" charset="2"/>
              </a:rPr>
              <a:t> same label</a:t>
            </a:r>
            <a:endParaRPr lang="en-US" sz="1400"/>
          </a:p>
        </p:txBody>
      </p:sp>
      <p:sp>
        <p:nvSpPr>
          <p:cNvPr id="2079" name="TextBox 37"/>
          <p:cNvSpPr txBox="1">
            <a:spLocks noChangeArrowheads="1"/>
          </p:cNvSpPr>
          <p:nvPr/>
        </p:nvSpPr>
        <p:spPr bwMode="auto">
          <a:xfrm>
            <a:off x="6384926" y="5711826"/>
            <a:ext cx="1158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/>
              <a:t>Record data</a:t>
            </a:r>
          </a:p>
        </p:txBody>
      </p:sp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8458200" y="4648200"/>
          <a:ext cx="18557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193760" imgH="342720" progId="Equation.3">
                  <p:embed/>
                </p:oleObj>
              </mc:Choice>
              <mc:Fallback>
                <p:oleObj name="Equation" r:id="rId15" imgW="1193760" imgH="342720" progId="Equation.3">
                  <p:embed/>
                  <p:pic>
                    <p:nvPicPr>
                      <p:cNvPr id="205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200" y="4648200"/>
                        <a:ext cx="185578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8064500" y="5461001"/>
          <a:ext cx="252730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625400" imgH="533160" progId="Equation.3">
                  <p:embed/>
                </p:oleObj>
              </mc:Choice>
              <mc:Fallback>
                <p:oleObj name="Equation" r:id="rId17" imgW="1625400" imgH="533160" progId="Equation.3">
                  <p:embed/>
                  <p:pic>
                    <p:nvPicPr>
                      <p:cNvPr id="205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0" y="5461001"/>
                        <a:ext cx="2527300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0" name="TextBox 33"/>
          <p:cNvSpPr txBox="1">
            <a:spLocks noChangeArrowheads="1"/>
          </p:cNvSpPr>
          <p:nvPr/>
        </p:nvSpPr>
        <p:spPr bwMode="auto">
          <a:xfrm>
            <a:off x="8839200" y="533401"/>
            <a:ext cx="1481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/>
              <a:t>assuming x in {0 1}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rot="5400000">
            <a:off x="9982200" y="1219200"/>
            <a:ext cx="685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13F1536-1756-9CC0-12AE-C82F72636907}"/>
              </a:ext>
            </a:extLst>
          </p:cNvPr>
          <p:cNvSpPr txBox="1"/>
          <p:nvPr/>
        </p:nvSpPr>
        <p:spPr>
          <a:xfrm>
            <a:off x="13855" y="6556953"/>
            <a:ext cx="335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 Notation may differ from previous slide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18966-DBAD-4A93-CADF-1085EF97E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3BA08260-C7B3-E1FD-D150-629BB5F4D0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2904383"/>
                  </p:ext>
                </p:extLst>
              </p:nvPr>
            </p:nvGraphicFramePr>
            <p:xfrm>
              <a:off x="381000" y="1143000"/>
              <a:ext cx="11430000" cy="4813173"/>
            </p:xfrm>
            <a:graphic>
              <a:graphicData uri="http://schemas.openxmlformats.org/drawingml/2006/table">
                <a:tbl>
                  <a:tblPr firstRow="1" bandRow="1">
                    <a:tableStyleId>{74C1A8A3-306A-4EB7-A6B1-4F7E0EB9C5D6}</a:tableStyleId>
                  </a:tblPr>
                  <a:tblGrid>
                    <a:gridCol w="1447800">
                      <a:extLst>
                        <a:ext uri="{9D8B030D-6E8A-4147-A177-3AD203B41FA5}">
                          <a16:colId xmlns:a16="http://schemas.microsoft.com/office/drawing/2014/main" val="187806707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2748674675"/>
                        </a:ext>
                      </a:extLst>
                    </a:gridCol>
                    <a:gridCol w="2819400">
                      <a:extLst>
                        <a:ext uri="{9D8B030D-6E8A-4147-A177-3AD203B41FA5}">
                          <a16:colId xmlns:a16="http://schemas.microsoft.com/office/drawing/2014/main" val="2326245811"/>
                        </a:ext>
                      </a:extLst>
                    </a:gridCol>
                    <a:gridCol w="1981200">
                      <a:extLst>
                        <a:ext uri="{9D8B030D-6E8A-4147-A177-3AD203B41FA5}">
                          <a16:colId xmlns:a16="http://schemas.microsoft.com/office/drawing/2014/main" val="2492252709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10227449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Nearest Neighbor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Naïve Bayes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Linear Regression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Decision Tree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644474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Type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Instance-Based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Probabilistic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Data fit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Probabilistic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831062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Decision Boundary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Partition by example distance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Usually linear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Linear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Partition by selected boundaries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29636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Model / Prediction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arg</m:t>
                                    </m:r>
                                    <m:limLow>
                                      <m:limLow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 b="0" i="0" smtClean="0">
                                            <a:latin typeface="Cambria Math" panose="02040503050406030204" pitchFamily="18" charset="0"/>
                                          </a:rPr>
                                          <m:t>min</m:t>
                                        </m:r>
                                      </m:e>
                                      <m:lim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lim>
                                    </m:limLow>
                                  </m:fName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𝑑𝑖𝑠𝑡</m:t>
                                    </m:r>
                                    <m:d>
                                      <m:d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𝑡𝑟𝑛</m:t>
                                            </m:r>
                                          </m:sub>
                                        </m:s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[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],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US" sz="160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𝑡𝑟𝑛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 b="0" i="0" smtClean="0">
                                            <a:latin typeface="Cambria Math" panose="02040503050406030204" pitchFamily="18" charset="0"/>
                                          </a:rPr>
                                          <m:t>argmax</m:t>
                                        </m:r>
                                      </m:e>
                                      <m:lim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lim>
                                    </m:limLow>
                                  </m:fName>
                                  <m:e>
                                    <m:nary>
                                      <m:naryPr>
                                        <m:chr m:val="∏"/>
                                        <m:supHide m:val="on"/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/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  <m:d>
                                          <m:d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  <m:e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</m:d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nary>
                                  </m:e>
                                </m:func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 dirty="0">
                              <a:latin typeface="Cambria Math" panose="02040503050406030204" pitchFamily="18" charset="0"/>
                            </a:rPr>
                            <a:t>Conjunctive rules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𝑙𝑒𝑎𝑓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63000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Strengths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* Low bias</a:t>
                          </a:r>
                        </a:p>
                        <a:p>
                          <a:r>
                            <a:rPr lang="en-US" sz="1600" dirty="0"/>
                            <a:t>* No training time</a:t>
                          </a:r>
                        </a:p>
                        <a:p>
                          <a:r>
                            <a:rPr lang="en-US" sz="1600" dirty="0"/>
                            <a:t>* Widely applicable</a:t>
                          </a:r>
                        </a:p>
                        <a:p>
                          <a:r>
                            <a:rPr lang="en-US" sz="1600" dirty="0"/>
                            <a:t>* Simple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* Estimate from limited data</a:t>
                          </a:r>
                        </a:p>
                        <a:p>
                          <a:r>
                            <a:rPr lang="en-US" sz="1600" dirty="0"/>
                            <a:t>* Simple</a:t>
                          </a:r>
                        </a:p>
                        <a:p>
                          <a:r>
                            <a:rPr lang="en-US" sz="1600" dirty="0"/>
                            <a:t>* Fast training/prediction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* Powerful in high dimensions</a:t>
                          </a:r>
                        </a:p>
                        <a:p>
                          <a:r>
                            <a:rPr lang="en-US" sz="1600" dirty="0"/>
                            <a:t>* Widely applicable</a:t>
                          </a:r>
                        </a:p>
                        <a:p>
                          <a:r>
                            <a:rPr lang="en-US" sz="1600" dirty="0"/>
                            <a:t>* Fast prediction</a:t>
                          </a:r>
                        </a:p>
                        <a:p>
                          <a:r>
                            <a:rPr lang="en-US" sz="1600" dirty="0"/>
                            <a:t>* Coefficients may be interpretable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* Explainable decision function</a:t>
                          </a:r>
                        </a:p>
                        <a:p>
                          <a:r>
                            <a:rPr lang="en-US" sz="1600" dirty="0"/>
                            <a:t>* Widely applicable</a:t>
                          </a:r>
                        </a:p>
                        <a:p>
                          <a:r>
                            <a:rPr lang="en-US" sz="1600" dirty="0"/>
                            <a:t>* Does not require feature scaling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89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Limitations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* Relies on good input features</a:t>
                          </a:r>
                        </a:p>
                        <a:p>
                          <a:r>
                            <a:rPr lang="en-US" sz="1600" dirty="0"/>
                            <a:t>* Slow prediction (in basic implementation)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* Limited modeling power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* Relies on good input features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* One tree tends to either generalize poorly or underfit the data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73344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270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3BA08260-C7B3-E1FD-D150-629BB5F4D0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2904383"/>
                  </p:ext>
                </p:extLst>
              </p:nvPr>
            </p:nvGraphicFramePr>
            <p:xfrm>
              <a:off x="381000" y="1143000"/>
              <a:ext cx="11430000" cy="4813173"/>
            </p:xfrm>
            <a:graphic>
              <a:graphicData uri="http://schemas.openxmlformats.org/drawingml/2006/table">
                <a:tbl>
                  <a:tblPr firstRow="1" bandRow="1">
                    <a:tableStyleId>{74C1A8A3-306A-4EB7-A6B1-4F7E0EB9C5D6}</a:tableStyleId>
                  </a:tblPr>
                  <a:tblGrid>
                    <a:gridCol w="1447800">
                      <a:extLst>
                        <a:ext uri="{9D8B030D-6E8A-4147-A177-3AD203B41FA5}">
                          <a16:colId xmlns:a16="http://schemas.microsoft.com/office/drawing/2014/main" val="187806707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2748674675"/>
                        </a:ext>
                      </a:extLst>
                    </a:gridCol>
                    <a:gridCol w="2819400">
                      <a:extLst>
                        <a:ext uri="{9D8B030D-6E8A-4147-A177-3AD203B41FA5}">
                          <a16:colId xmlns:a16="http://schemas.microsoft.com/office/drawing/2014/main" val="2326245811"/>
                        </a:ext>
                      </a:extLst>
                    </a:gridCol>
                    <a:gridCol w="1981200">
                      <a:extLst>
                        <a:ext uri="{9D8B030D-6E8A-4147-A177-3AD203B41FA5}">
                          <a16:colId xmlns:a16="http://schemas.microsoft.com/office/drawing/2014/main" val="2492252709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10227449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Nearest Neighbor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Naïve Bayes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Linear Regression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Decision Tree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644474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Type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Instance-Based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Probabilistic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Data fit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Probabilistic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8310628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Decision Boundary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Partition by example distance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Usually linear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Linear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Partition by selected boundaries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2963656"/>
                      </a:ext>
                    </a:extLst>
                  </a:tr>
                  <a:tr h="683133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Model / Prediction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105" t="-207143" r="-245263" b="-4053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3996" t="-207143" r="-151620" b="-4053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61846" t="-207143" r="-116000" b="-4053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267" t="-207143" r="-533" b="-4053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6300043"/>
                      </a:ext>
                    </a:extLst>
                  </a:tr>
                  <a:tr h="15544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Strengths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* Low bias</a:t>
                          </a:r>
                        </a:p>
                        <a:p>
                          <a:r>
                            <a:rPr lang="en-US" sz="1600" dirty="0"/>
                            <a:t>* No training time</a:t>
                          </a:r>
                        </a:p>
                        <a:p>
                          <a:r>
                            <a:rPr lang="en-US" sz="1600" dirty="0"/>
                            <a:t>* Widely applicable</a:t>
                          </a:r>
                        </a:p>
                        <a:p>
                          <a:r>
                            <a:rPr lang="en-US" sz="1600" dirty="0"/>
                            <a:t>* Simple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* Estimate from limited data</a:t>
                          </a:r>
                        </a:p>
                        <a:p>
                          <a:r>
                            <a:rPr lang="en-US" sz="1600" dirty="0"/>
                            <a:t>* Simple</a:t>
                          </a:r>
                        </a:p>
                        <a:p>
                          <a:r>
                            <a:rPr lang="en-US" sz="1600" dirty="0"/>
                            <a:t>* Fast training/prediction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* Powerful in high dimensions</a:t>
                          </a:r>
                        </a:p>
                        <a:p>
                          <a:r>
                            <a:rPr lang="en-US" sz="1600" dirty="0"/>
                            <a:t>* Widely applicable</a:t>
                          </a:r>
                        </a:p>
                        <a:p>
                          <a:r>
                            <a:rPr lang="en-US" sz="1600" dirty="0"/>
                            <a:t>* Fast prediction</a:t>
                          </a:r>
                        </a:p>
                        <a:p>
                          <a:r>
                            <a:rPr lang="en-US" sz="1600" dirty="0"/>
                            <a:t>* Coefficients may be interpretable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* Explainable decision function</a:t>
                          </a:r>
                        </a:p>
                        <a:p>
                          <a:r>
                            <a:rPr lang="en-US" sz="1600" dirty="0"/>
                            <a:t>* Widely applicable</a:t>
                          </a:r>
                        </a:p>
                        <a:p>
                          <a:r>
                            <a:rPr lang="en-US" sz="1600" dirty="0"/>
                            <a:t>* Does not require feature scaling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8993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Limitations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* Relies on good input features</a:t>
                          </a:r>
                        </a:p>
                        <a:p>
                          <a:r>
                            <a:rPr lang="en-US" sz="1600" dirty="0"/>
                            <a:t>* Slow prediction (in basic implementation)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* Limited modeling power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* Relies on good input features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* One tree tends to either generalize poorly or underfit the data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73344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2703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26A11F13-AA70-B271-8899-08FD809155D7}"/>
              </a:ext>
            </a:extLst>
          </p:cNvPr>
          <p:cNvSpPr/>
          <p:nvPr/>
        </p:nvSpPr>
        <p:spPr>
          <a:xfrm>
            <a:off x="7543800" y="914400"/>
            <a:ext cx="1981200" cy="52578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54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94188</TotalTime>
  <Words>1153</Words>
  <Application>Microsoft Office PowerPoint</Application>
  <PresentationFormat>Widescreen</PresentationFormat>
  <Paragraphs>230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 Math</vt:lpstr>
      <vt:lpstr>Office Theme</vt:lpstr>
      <vt:lpstr>Equation</vt:lpstr>
      <vt:lpstr>Consolidation and Review</vt:lpstr>
      <vt:lpstr>PowerPoint Presentation</vt:lpstr>
      <vt:lpstr>Learning a model</vt:lpstr>
      <vt:lpstr>Prediction using a model</vt:lpstr>
      <vt:lpstr>Model evaluation process</vt:lpstr>
      <vt:lpstr>How to think about ML algorithms</vt:lpstr>
      <vt:lpstr>Classification methods</vt:lpstr>
      <vt:lpstr>Classification methods (extended)</vt:lpstr>
      <vt:lpstr>Regression methods</vt:lpstr>
      <vt:lpstr>Performance vs training size</vt:lpstr>
      <vt:lpstr>Example: Breast Cancer Classification</vt:lpstr>
      <vt:lpstr>Let’s explore in Python</vt:lpstr>
      <vt:lpstr>Method/Results from Breast Cancer Analysis Paper</vt:lpstr>
      <vt:lpstr>Next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Hoiem, Derek W</cp:lastModifiedBy>
  <cp:revision>231</cp:revision>
  <cp:lastPrinted>2023-01-18T22:14:20Z</cp:lastPrinted>
  <dcterms:created xsi:type="dcterms:W3CDTF">2009-12-16T02:55:56Z</dcterms:created>
  <dcterms:modified xsi:type="dcterms:W3CDTF">2023-02-02T14:41:28Z</dcterms:modified>
</cp:coreProperties>
</file>