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443" r:id="rId3"/>
    <p:sldId id="440" r:id="rId4"/>
    <p:sldId id="441" r:id="rId5"/>
    <p:sldId id="405" r:id="rId6"/>
    <p:sldId id="407" r:id="rId7"/>
    <p:sldId id="408" r:id="rId8"/>
    <p:sldId id="444" r:id="rId9"/>
    <p:sldId id="412" r:id="rId10"/>
    <p:sldId id="413" r:id="rId11"/>
    <p:sldId id="414" r:id="rId12"/>
    <p:sldId id="416" r:id="rId13"/>
    <p:sldId id="417" r:id="rId14"/>
    <p:sldId id="415" r:id="rId15"/>
    <p:sldId id="419" r:id="rId16"/>
    <p:sldId id="420" r:id="rId17"/>
    <p:sldId id="421" r:id="rId18"/>
    <p:sldId id="422" r:id="rId19"/>
    <p:sldId id="418" r:id="rId20"/>
    <p:sldId id="423" r:id="rId21"/>
    <p:sldId id="427" r:id="rId22"/>
    <p:sldId id="428" r:id="rId23"/>
    <p:sldId id="429" r:id="rId24"/>
    <p:sldId id="430" r:id="rId25"/>
    <p:sldId id="431" r:id="rId26"/>
    <p:sldId id="432" r:id="rId27"/>
    <p:sldId id="434" r:id="rId28"/>
    <p:sldId id="433" r:id="rId29"/>
    <p:sldId id="435" r:id="rId30"/>
    <p:sldId id="445" r:id="rId31"/>
    <p:sldId id="436" r:id="rId32"/>
    <p:sldId id="437" r:id="rId33"/>
    <p:sldId id="438" r:id="rId34"/>
    <p:sldId id="446" r:id="rId35"/>
    <p:sldId id="426" r:id="rId36"/>
    <p:sldId id="424" r:id="rId37"/>
    <p:sldId id="425" r:id="rId38"/>
    <p:sldId id="439" r:id="rId39"/>
    <p:sldId id="403" r:id="rId40"/>
    <p:sldId id="377" r:id="rId41"/>
    <p:sldId id="386" r:id="rId42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8" autoAdjust="0"/>
    <p:restoredTop sz="88601" autoAdjust="0"/>
  </p:normalViewPr>
  <p:slideViewPr>
    <p:cSldViewPr>
      <p:cViewPr varScale="1">
        <p:scale>
          <a:sx n="70" d="100"/>
          <a:sy n="70" d="100"/>
        </p:scale>
        <p:origin x="60" y="216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engr.illinois.edu/cs441/sp2023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toronto.edu/~urtasun/courses/CSC411_Fall16/06_trees_handout.pdf" TargetMode="Externa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s://www.cs.toronto.edu/~urtasun/courses/CSC411_Fall16/06_trees_handout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Decision and Regression Trees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Applied Machine Learning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501153" y="6330876"/>
            <a:ext cx="405076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Dall-E: A dirt road splits around a large gnarly tree, fractal art</a:t>
            </a:r>
          </a:p>
          <a:p>
            <a:pPr>
              <a:spcAft>
                <a:spcPts val="600"/>
              </a:spcAft>
            </a:pP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6" name="Picture 45" descr="A picture containing blur&#10;&#10;Description automatically generated">
            <a:extLst>
              <a:ext uri="{FF2B5EF4-FFF2-40B4-BE49-F238E27FC236}">
                <a16:creationId xmlns:a16="http://schemas.microsoft.com/office/drawing/2014/main" id="{D1189D28-AE03-5414-6E35-968E0BD84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3" y="-1"/>
            <a:ext cx="7424402" cy="739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58AF-9605-1FF3-CD50-CA008280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0A1B9-8578-0D6C-481D-E7EB49368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85C6B-273E-9979-E265-07119C3E6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8716556" cy="58741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2B82B2-9DF7-9043-79A4-3521102FC2C3}"/>
              </a:ext>
            </a:extLst>
          </p:cNvPr>
          <p:cNvSpPr txBox="1"/>
          <p:nvPr/>
        </p:nvSpPr>
        <p:spPr>
          <a:xfrm>
            <a:off x="0" y="6550223"/>
            <a:ext cx="2980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89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2762F-73D3-65D3-C77B-B8467BCF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discrete inputs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8484B-34C5-F6F9-0B1F-EE744DBDA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1"/>
          <a:stretch/>
        </p:blipFill>
        <p:spPr>
          <a:xfrm>
            <a:off x="1752600" y="914400"/>
            <a:ext cx="7582417" cy="53967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0F438B-CCB1-0C51-69C4-172CB433643B}"/>
              </a:ext>
            </a:extLst>
          </p:cNvPr>
          <p:cNvSpPr txBox="1"/>
          <p:nvPr/>
        </p:nvSpPr>
        <p:spPr>
          <a:xfrm>
            <a:off x="0" y="6550223"/>
            <a:ext cx="2980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01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2762F-73D3-65D3-C77B-B8467BCF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discrete inputs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F438B-CCB1-0C51-69C4-172CB433643B}"/>
              </a:ext>
            </a:extLst>
          </p:cNvPr>
          <p:cNvSpPr txBox="1"/>
          <p:nvPr/>
        </p:nvSpPr>
        <p:spPr>
          <a:xfrm>
            <a:off x="0" y="6550223"/>
            <a:ext cx="3267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4D354-8DDA-CACA-75E9-8BC579C44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01677"/>
            <a:ext cx="7727991" cy="5483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64BBE4-E1E3-CB6C-7CAB-66711ECFC8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11"/>
          <a:stretch/>
        </p:blipFill>
        <p:spPr>
          <a:xfrm>
            <a:off x="0" y="2476451"/>
            <a:ext cx="3961383" cy="281949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D288B1D-7138-9FC4-29EF-3A423F070C2E}"/>
              </a:ext>
            </a:extLst>
          </p:cNvPr>
          <p:cNvSpPr/>
          <p:nvPr/>
        </p:nvSpPr>
        <p:spPr>
          <a:xfrm>
            <a:off x="4191000" y="3743517"/>
            <a:ext cx="533400" cy="295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68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F9A8-AAB1-1141-9F8E-CD1DEEBA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747D2-085B-750A-8FFE-7C02EA0A6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661AB-EE7A-5962-24B7-FDB79199B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066800"/>
            <a:ext cx="7100031" cy="525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1B9306-F5A2-A44D-C950-6C002DCDC17C}"/>
              </a:ext>
            </a:extLst>
          </p:cNvPr>
          <p:cNvSpPr txBox="1"/>
          <p:nvPr/>
        </p:nvSpPr>
        <p:spPr>
          <a:xfrm>
            <a:off x="0" y="6550223"/>
            <a:ext cx="3267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5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2BAB-3AFC-F809-D7B7-413BA215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Training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Return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72A64-028A-7D1A-448C-71D2C8F3F14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54312"/>
            <a:ext cx="4038600" cy="3417888"/>
            <a:chOff x="4267200" y="2667000"/>
            <a:chExt cx="4038600" cy="3417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E65FF7-2BFA-D67A-2942-FF470D7F6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02775F-FF76-2162-BC41-D8A89DEC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ECCD0BA7-5A60-DCC2-EDE8-417FB7F60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43966B5-A22A-D80E-A98C-40AB68052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4E27F0A-A177-A7A4-71AA-A1ED1328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705910C-1F87-8DF6-0C33-720C7D55F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67EB4A33-3375-9241-6F3A-4E26E42C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131E4B28-0551-BB7E-5A37-2103D25CE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C54C3B36-6130-FD9A-BA2C-B7935203F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95ECC2DB-0774-B565-BABD-518CF3531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615320BE-39B2-4BE4-9F77-B5570822C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DDBBDA0E-B52C-7933-8F6D-607388D5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5FD5FC01-B4DE-FB13-F377-91DFF535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D1D0DAF-2C7D-94DD-BD2D-E2D4E2F6F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E8CAE8A2-727F-2DFB-5D46-60DF2E1B3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2AC9F05-EB05-21D1-CB29-DE659E7ABD0D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F947A2-E74A-73AB-9CDE-327AFD864050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1D8DB70F-A7B2-590B-FFE8-A7203A6EA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x2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E9138003-58A7-E12C-285D-CEFCE083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526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2BAB-3AFC-F809-D7B7-413BA215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Training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Return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72A64-028A-7D1A-448C-71D2C8F3F14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54312"/>
            <a:ext cx="4038600" cy="3417888"/>
            <a:chOff x="4267200" y="2667000"/>
            <a:chExt cx="4038600" cy="3417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E65FF7-2BFA-D67A-2942-FF470D7F6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02775F-FF76-2162-BC41-D8A89DEC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ECCD0BA7-5A60-DCC2-EDE8-417FB7F60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43966B5-A22A-D80E-A98C-40AB68052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4E27F0A-A177-A7A4-71AA-A1ED1328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705910C-1F87-8DF6-0C33-720C7D55F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67EB4A33-3375-9241-6F3A-4E26E42C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131E4B28-0551-BB7E-5A37-2103D25CE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C54C3B36-6130-FD9A-BA2C-B7935203F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95ECC2DB-0774-B565-BABD-518CF3531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615320BE-39B2-4BE4-9F77-B5570822C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DDBBDA0E-B52C-7933-8F6D-607388D5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5FD5FC01-B4DE-FB13-F377-91DFF535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D1D0DAF-2C7D-94DD-BD2D-E2D4E2F6F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E8CAE8A2-727F-2DFB-5D46-60DF2E1B3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2AC9F05-EB05-21D1-CB29-DE659E7ABD0D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F947A2-E74A-73AB-9CDE-327AFD864050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1D8DB70F-A7B2-590B-FFE8-A7203A6EA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x2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E9138003-58A7-E12C-285D-CEFCE083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14990C-37B1-3FED-C40B-D08CC1413991}"/>
              </a:ext>
            </a:extLst>
          </p:cNvPr>
          <p:cNvCxnSpPr/>
          <p:nvPr/>
        </p:nvCxnSpPr>
        <p:spPr>
          <a:xfrm>
            <a:off x="7478065" y="4114465"/>
            <a:ext cx="36576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4452B5-CEBF-98A5-3417-B1B67F01F84C}"/>
              </a:ext>
            </a:extLst>
          </p:cNvPr>
          <p:cNvSpPr txBox="1"/>
          <p:nvPr/>
        </p:nvSpPr>
        <p:spPr>
          <a:xfrm>
            <a:off x="8458200" y="381000"/>
            <a:ext cx="1075936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 &lt; 0.6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C1B8A-6B1E-E012-4A24-E7F9725CA97F}"/>
              </a:ext>
            </a:extLst>
          </p:cNvPr>
          <p:cNvSpPr txBox="1"/>
          <p:nvPr/>
        </p:nvSpPr>
        <p:spPr>
          <a:xfrm>
            <a:off x="6862482" y="578285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35A2D-D7D9-C45E-84C1-602670701012}"/>
              </a:ext>
            </a:extLst>
          </p:cNvPr>
          <p:cNvSpPr txBox="1"/>
          <p:nvPr/>
        </p:nvSpPr>
        <p:spPr>
          <a:xfrm>
            <a:off x="10806087" y="57793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14492-1295-494A-73E4-FCC7175EEE3C}"/>
              </a:ext>
            </a:extLst>
          </p:cNvPr>
          <p:cNvSpPr txBox="1"/>
          <p:nvPr/>
        </p:nvSpPr>
        <p:spPr>
          <a:xfrm>
            <a:off x="7146160" y="25697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66404C0-17C4-41D0-A6BA-AABA6170ED2A}"/>
              </a:ext>
            </a:extLst>
          </p:cNvPr>
          <p:cNvCxnSpPr>
            <a:stCxn id="4" idx="2"/>
          </p:cNvCxnSpPr>
          <p:nvPr/>
        </p:nvCxnSpPr>
        <p:spPr>
          <a:xfrm flipH="1">
            <a:off x="8305800" y="750332"/>
            <a:ext cx="690368" cy="3926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D31DD8-8DC9-8A10-A2EB-11FA007BE631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996168" y="750332"/>
            <a:ext cx="537968" cy="4038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1E5898E-A264-FF10-E6AD-74257CE3D98F}"/>
              </a:ext>
            </a:extLst>
          </p:cNvPr>
          <p:cNvSpPr txBox="1"/>
          <p:nvPr/>
        </p:nvSpPr>
        <p:spPr>
          <a:xfrm>
            <a:off x="9347982" y="75275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3758CD-551C-360C-79CF-D22E85CD116B}"/>
              </a:ext>
            </a:extLst>
          </p:cNvPr>
          <p:cNvSpPr txBox="1"/>
          <p:nvPr/>
        </p:nvSpPr>
        <p:spPr>
          <a:xfrm>
            <a:off x="8305800" y="7642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075435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2BAB-3AFC-F809-D7B7-413BA215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Training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Return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72A64-028A-7D1A-448C-71D2C8F3F14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54312"/>
            <a:ext cx="4038600" cy="3417888"/>
            <a:chOff x="4267200" y="2667000"/>
            <a:chExt cx="4038600" cy="3417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E65FF7-2BFA-D67A-2942-FF470D7F6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02775F-FF76-2162-BC41-D8A89DEC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ECCD0BA7-5A60-DCC2-EDE8-417FB7F60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43966B5-A22A-D80E-A98C-40AB68052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4E27F0A-A177-A7A4-71AA-A1ED1328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705910C-1F87-8DF6-0C33-720C7D55F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67EB4A33-3375-9241-6F3A-4E26E42C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131E4B28-0551-BB7E-5A37-2103D25CE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C54C3B36-6130-FD9A-BA2C-B7935203F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95ECC2DB-0774-B565-BABD-518CF3531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615320BE-39B2-4BE4-9F77-B5570822C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DDBBDA0E-B52C-7933-8F6D-607388D5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5FD5FC01-B4DE-FB13-F377-91DFF535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D1D0DAF-2C7D-94DD-BD2D-E2D4E2F6F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E8CAE8A2-727F-2DFB-5D46-60DF2E1B3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2AC9F05-EB05-21D1-CB29-DE659E7ABD0D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F947A2-E74A-73AB-9CDE-327AFD864050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1D8DB70F-A7B2-590B-FFE8-A7203A6EA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x2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E9138003-58A7-E12C-285D-CEFCE083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14990C-37B1-3FED-C40B-D08CC1413991}"/>
              </a:ext>
            </a:extLst>
          </p:cNvPr>
          <p:cNvCxnSpPr/>
          <p:nvPr/>
        </p:nvCxnSpPr>
        <p:spPr>
          <a:xfrm>
            <a:off x="7478065" y="4114465"/>
            <a:ext cx="36576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4452B5-CEBF-98A5-3417-B1B67F01F84C}"/>
              </a:ext>
            </a:extLst>
          </p:cNvPr>
          <p:cNvSpPr txBox="1"/>
          <p:nvPr/>
        </p:nvSpPr>
        <p:spPr>
          <a:xfrm>
            <a:off x="8458200" y="381000"/>
            <a:ext cx="1075936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 &lt; 0.6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C1B8A-6B1E-E012-4A24-E7F9725CA97F}"/>
              </a:ext>
            </a:extLst>
          </p:cNvPr>
          <p:cNvSpPr txBox="1"/>
          <p:nvPr/>
        </p:nvSpPr>
        <p:spPr>
          <a:xfrm>
            <a:off x="6862482" y="578285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35A2D-D7D9-C45E-84C1-602670701012}"/>
              </a:ext>
            </a:extLst>
          </p:cNvPr>
          <p:cNvSpPr txBox="1"/>
          <p:nvPr/>
        </p:nvSpPr>
        <p:spPr>
          <a:xfrm>
            <a:off x="10806087" y="57793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14492-1295-494A-73E4-FCC7175EEE3C}"/>
              </a:ext>
            </a:extLst>
          </p:cNvPr>
          <p:cNvSpPr txBox="1"/>
          <p:nvPr/>
        </p:nvSpPr>
        <p:spPr>
          <a:xfrm>
            <a:off x="7146160" y="25697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66404C0-17C4-41D0-A6BA-AABA6170ED2A}"/>
              </a:ext>
            </a:extLst>
          </p:cNvPr>
          <p:cNvCxnSpPr>
            <a:stCxn id="4" idx="2"/>
          </p:cNvCxnSpPr>
          <p:nvPr/>
        </p:nvCxnSpPr>
        <p:spPr>
          <a:xfrm flipH="1">
            <a:off x="8305800" y="750332"/>
            <a:ext cx="690368" cy="3926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D31DD8-8DC9-8A10-A2EB-11FA007BE631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996168" y="750332"/>
            <a:ext cx="537968" cy="4038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C58326-A4F0-D689-68E2-84A5DD409217}"/>
              </a:ext>
            </a:extLst>
          </p:cNvPr>
          <p:cNvCxnSpPr>
            <a:cxnSpLocks/>
          </p:cNvCxnSpPr>
          <p:nvPr/>
        </p:nvCxnSpPr>
        <p:spPr>
          <a:xfrm>
            <a:off x="9601200" y="4126135"/>
            <a:ext cx="0" cy="159997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F3DCC2E-790C-A9AB-DED8-479528EBC9A3}"/>
              </a:ext>
            </a:extLst>
          </p:cNvPr>
          <p:cNvSpPr txBox="1"/>
          <p:nvPr/>
        </p:nvSpPr>
        <p:spPr>
          <a:xfrm>
            <a:off x="7623538" y="1257047"/>
            <a:ext cx="1075936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 &lt; 0.7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CE9B1E-C55A-C2A4-17BF-03624D112D9E}"/>
              </a:ext>
            </a:extLst>
          </p:cNvPr>
          <p:cNvCxnSpPr>
            <a:cxnSpLocks/>
          </p:cNvCxnSpPr>
          <p:nvPr/>
        </p:nvCxnSpPr>
        <p:spPr>
          <a:xfrm flipH="1">
            <a:off x="7618277" y="1689853"/>
            <a:ext cx="218251" cy="17153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5">
            <a:extLst>
              <a:ext uri="{FF2B5EF4-FFF2-40B4-BE49-F238E27FC236}">
                <a16:creationId xmlns:a16="http://schemas.microsoft.com/office/drawing/2014/main" id="{0418A75F-2AA9-AC34-BEF1-110A46E4A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470" y="1764208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1C318F2-AA30-67A8-365A-C96D5826E47F}"/>
              </a:ext>
            </a:extLst>
          </p:cNvPr>
          <p:cNvCxnSpPr>
            <a:cxnSpLocks/>
          </p:cNvCxnSpPr>
          <p:nvPr/>
        </p:nvCxnSpPr>
        <p:spPr>
          <a:xfrm>
            <a:off x="8382000" y="1730005"/>
            <a:ext cx="162749" cy="1545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8">
            <a:extLst>
              <a:ext uri="{FF2B5EF4-FFF2-40B4-BE49-F238E27FC236}">
                <a16:creationId xmlns:a16="http://schemas.microsoft.com/office/drawing/2014/main" id="{275959B1-11FC-39CE-ABD4-0D2A774D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094" y="176388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DC3301-FBC2-54D0-E9E0-67B52BF8E8BF}"/>
              </a:ext>
            </a:extLst>
          </p:cNvPr>
          <p:cNvSpPr txBox="1"/>
          <p:nvPr/>
        </p:nvSpPr>
        <p:spPr>
          <a:xfrm>
            <a:off x="9347982" y="75275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44ED227-20BE-4F9B-AE1C-035DE40E6A83}"/>
              </a:ext>
            </a:extLst>
          </p:cNvPr>
          <p:cNvSpPr txBox="1"/>
          <p:nvPr/>
        </p:nvSpPr>
        <p:spPr>
          <a:xfrm>
            <a:off x="8305800" y="7642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450038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2BAB-3AFC-F809-D7B7-413BA215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Training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Return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72A64-028A-7D1A-448C-71D2C8F3F14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54312"/>
            <a:ext cx="4038600" cy="3417888"/>
            <a:chOff x="4267200" y="2667000"/>
            <a:chExt cx="4038600" cy="3417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E65FF7-2BFA-D67A-2942-FF470D7F6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02775F-FF76-2162-BC41-D8A89DEC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ECCD0BA7-5A60-DCC2-EDE8-417FB7F60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43966B5-A22A-D80E-A98C-40AB68052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4E27F0A-A177-A7A4-71AA-A1ED1328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705910C-1F87-8DF6-0C33-720C7D55F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67EB4A33-3375-9241-6F3A-4E26E42C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131E4B28-0551-BB7E-5A37-2103D25CE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C54C3B36-6130-FD9A-BA2C-B7935203F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95ECC2DB-0774-B565-BABD-518CF3531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615320BE-39B2-4BE4-9F77-B5570822C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DDBBDA0E-B52C-7933-8F6D-607388D5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5FD5FC01-B4DE-FB13-F377-91DFF535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D1D0DAF-2C7D-94DD-BD2D-E2D4E2F6F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E8CAE8A2-727F-2DFB-5D46-60DF2E1B3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2AC9F05-EB05-21D1-CB29-DE659E7ABD0D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F947A2-E74A-73AB-9CDE-327AFD864050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1D8DB70F-A7B2-590B-FFE8-A7203A6EA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x2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E9138003-58A7-E12C-285D-CEFCE083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14990C-37B1-3FED-C40B-D08CC1413991}"/>
              </a:ext>
            </a:extLst>
          </p:cNvPr>
          <p:cNvCxnSpPr/>
          <p:nvPr/>
        </p:nvCxnSpPr>
        <p:spPr>
          <a:xfrm>
            <a:off x="7478065" y="4114465"/>
            <a:ext cx="36576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4452B5-CEBF-98A5-3417-B1B67F01F84C}"/>
              </a:ext>
            </a:extLst>
          </p:cNvPr>
          <p:cNvSpPr txBox="1"/>
          <p:nvPr/>
        </p:nvSpPr>
        <p:spPr>
          <a:xfrm>
            <a:off x="8458200" y="381000"/>
            <a:ext cx="1075936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 &lt; 0.6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C1B8A-6B1E-E012-4A24-E7F9725CA97F}"/>
              </a:ext>
            </a:extLst>
          </p:cNvPr>
          <p:cNvSpPr txBox="1"/>
          <p:nvPr/>
        </p:nvSpPr>
        <p:spPr>
          <a:xfrm>
            <a:off x="6862482" y="578285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35A2D-D7D9-C45E-84C1-602670701012}"/>
              </a:ext>
            </a:extLst>
          </p:cNvPr>
          <p:cNvSpPr txBox="1"/>
          <p:nvPr/>
        </p:nvSpPr>
        <p:spPr>
          <a:xfrm>
            <a:off x="10806087" y="57793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14492-1295-494A-73E4-FCC7175EEE3C}"/>
              </a:ext>
            </a:extLst>
          </p:cNvPr>
          <p:cNvSpPr txBox="1"/>
          <p:nvPr/>
        </p:nvSpPr>
        <p:spPr>
          <a:xfrm>
            <a:off x="7146160" y="25697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66404C0-17C4-41D0-A6BA-AABA6170ED2A}"/>
              </a:ext>
            </a:extLst>
          </p:cNvPr>
          <p:cNvCxnSpPr>
            <a:stCxn id="4" idx="2"/>
          </p:cNvCxnSpPr>
          <p:nvPr/>
        </p:nvCxnSpPr>
        <p:spPr>
          <a:xfrm flipH="1">
            <a:off x="8305800" y="750332"/>
            <a:ext cx="690368" cy="3926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D31DD8-8DC9-8A10-A2EB-11FA007BE631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996168" y="750332"/>
            <a:ext cx="537968" cy="4038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C58326-A4F0-D689-68E2-84A5DD409217}"/>
              </a:ext>
            </a:extLst>
          </p:cNvPr>
          <p:cNvCxnSpPr>
            <a:cxnSpLocks/>
          </p:cNvCxnSpPr>
          <p:nvPr/>
        </p:nvCxnSpPr>
        <p:spPr>
          <a:xfrm>
            <a:off x="7459066" y="3516436"/>
            <a:ext cx="358993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F3DCC2E-790C-A9AB-DED8-479528EBC9A3}"/>
              </a:ext>
            </a:extLst>
          </p:cNvPr>
          <p:cNvSpPr txBox="1"/>
          <p:nvPr/>
        </p:nvSpPr>
        <p:spPr>
          <a:xfrm>
            <a:off x="7623538" y="1257047"/>
            <a:ext cx="1075936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 &lt; 0.7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CE9B1E-C55A-C2A4-17BF-03624D112D9E}"/>
              </a:ext>
            </a:extLst>
          </p:cNvPr>
          <p:cNvCxnSpPr>
            <a:cxnSpLocks/>
          </p:cNvCxnSpPr>
          <p:nvPr/>
        </p:nvCxnSpPr>
        <p:spPr>
          <a:xfrm flipH="1">
            <a:off x="7618277" y="1689853"/>
            <a:ext cx="218251" cy="17153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5">
            <a:extLst>
              <a:ext uri="{FF2B5EF4-FFF2-40B4-BE49-F238E27FC236}">
                <a16:creationId xmlns:a16="http://schemas.microsoft.com/office/drawing/2014/main" id="{0418A75F-2AA9-AC34-BEF1-110A46E4A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470" y="1764208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1C318F2-AA30-67A8-365A-C96D5826E47F}"/>
              </a:ext>
            </a:extLst>
          </p:cNvPr>
          <p:cNvCxnSpPr>
            <a:cxnSpLocks/>
          </p:cNvCxnSpPr>
          <p:nvPr/>
        </p:nvCxnSpPr>
        <p:spPr>
          <a:xfrm>
            <a:off x="8382000" y="1730005"/>
            <a:ext cx="162749" cy="1545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8">
            <a:extLst>
              <a:ext uri="{FF2B5EF4-FFF2-40B4-BE49-F238E27FC236}">
                <a16:creationId xmlns:a16="http://schemas.microsoft.com/office/drawing/2014/main" id="{275959B1-11FC-39CE-ABD4-0D2A774D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094" y="176388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0ABEE7-7A9A-B9D1-AEED-29260E39C26D}"/>
              </a:ext>
            </a:extLst>
          </p:cNvPr>
          <p:cNvSpPr txBox="1"/>
          <p:nvPr/>
        </p:nvSpPr>
        <p:spPr>
          <a:xfrm>
            <a:off x="9152106" y="1287022"/>
            <a:ext cx="1075936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 &lt; 0.8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263A6A2-5572-DAA0-BD63-1CDE54EF97E0}"/>
              </a:ext>
            </a:extLst>
          </p:cNvPr>
          <p:cNvCxnSpPr>
            <a:cxnSpLocks/>
          </p:cNvCxnSpPr>
          <p:nvPr/>
        </p:nvCxnSpPr>
        <p:spPr>
          <a:xfrm flipH="1">
            <a:off x="9146845" y="1719828"/>
            <a:ext cx="218251" cy="17153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75DEC13-80AB-9E72-1B72-6C44F12DB3C7}"/>
              </a:ext>
            </a:extLst>
          </p:cNvPr>
          <p:cNvCxnSpPr>
            <a:cxnSpLocks/>
          </p:cNvCxnSpPr>
          <p:nvPr/>
        </p:nvCxnSpPr>
        <p:spPr>
          <a:xfrm>
            <a:off x="9910568" y="1759980"/>
            <a:ext cx="162749" cy="1545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8">
            <a:extLst>
              <a:ext uri="{FF2B5EF4-FFF2-40B4-BE49-F238E27FC236}">
                <a16:creationId xmlns:a16="http://schemas.microsoft.com/office/drawing/2014/main" id="{DE38F8FA-E56E-4578-6279-2F2688706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4347" y="1841737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39B3974-2FF9-0E11-4AE7-F5D7CCEF2620}"/>
              </a:ext>
            </a:extLst>
          </p:cNvPr>
          <p:cNvCxnSpPr>
            <a:cxnSpLocks/>
          </p:cNvCxnSpPr>
          <p:nvPr/>
        </p:nvCxnSpPr>
        <p:spPr>
          <a:xfrm>
            <a:off x="9601200" y="4126135"/>
            <a:ext cx="0" cy="159997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BD41465-5AD6-0951-2545-BE52D8EAE59D}"/>
              </a:ext>
            </a:extLst>
          </p:cNvPr>
          <p:cNvSpPr txBox="1"/>
          <p:nvPr/>
        </p:nvSpPr>
        <p:spPr>
          <a:xfrm>
            <a:off x="9347982" y="75275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B5144E-6694-4853-0164-56F6FC6BA1A8}"/>
              </a:ext>
            </a:extLst>
          </p:cNvPr>
          <p:cNvSpPr txBox="1"/>
          <p:nvPr/>
        </p:nvSpPr>
        <p:spPr>
          <a:xfrm>
            <a:off x="8305800" y="7642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12810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2BAB-3AFC-F809-D7B7-413BA215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Training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Return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72A64-028A-7D1A-448C-71D2C8F3F14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3287712"/>
            <a:ext cx="4038600" cy="3417888"/>
            <a:chOff x="4267200" y="2667000"/>
            <a:chExt cx="4038600" cy="3417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E65FF7-2BFA-D67A-2942-FF470D7F6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02775F-FF76-2162-BC41-D8A89DEC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ECCD0BA7-5A60-DCC2-EDE8-417FB7F60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43966B5-A22A-D80E-A98C-40AB68052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4E27F0A-A177-A7A4-71AA-A1ED1328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705910C-1F87-8DF6-0C33-720C7D55F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67EB4A33-3375-9241-6F3A-4E26E42C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131E4B28-0551-BB7E-5A37-2103D25CE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C54C3B36-6130-FD9A-BA2C-B7935203F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95ECC2DB-0774-B565-BABD-518CF3531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615320BE-39B2-4BE4-9F77-B5570822C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DDBBDA0E-B52C-7933-8F6D-607388D5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5FD5FC01-B4DE-FB13-F377-91DFF535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D1D0DAF-2C7D-94DD-BD2D-E2D4E2F6F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E8CAE8A2-727F-2DFB-5D46-60DF2E1B3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2AC9F05-EB05-21D1-CB29-DE659E7ABD0D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F947A2-E74A-73AB-9CDE-327AFD864050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1D8DB70F-A7B2-590B-FFE8-A7203A6EA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x2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E9138003-58A7-E12C-285D-CEFCE083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14990C-37B1-3FED-C40B-D08CC1413991}"/>
              </a:ext>
            </a:extLst>
          </p:cNvPr>
          <p:cNvCxnSpPr/>
          <p:nvPr/>
        </p:nvCxnSpPr>
        <p:spPr>
          <a:xfrm>
            <a:off x="7478065" y="4647865"/>
            <a:ext cx="36576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4452B5-CEBF-98A5-3417-B1B67F01F84C}"/>
              </a:ext>
            </a:extLst>
          </p:cNvPr>
          <p:cNvSpPr txBox="1"/>
          <p:nvPr/>
        </p:nvSpPr>
        <p:spPr>
          <a:xfrm>
            <a:off x="8458200" y="381000"/>
            <a:ext cx="1075936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 &lt; 0.6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C1B8A-6B1E-E012-4A24-E7F9725CA97F}"/>
              </a:ext>
            </a:extLst>
          </p:cNvPr>
          <p:cNvSpPr txBox="1"/>
          <p:nvPr/>
        </p:nvSpPr>
        <p:spPr>
          <a:xfrm>
            <a:off x="6862482" y="631625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35A2D-D7D9-C45E-84C1-602670701012}"/>
              </a:ext>
            </a:extLst>
          </p:cNvPr>
          <p:cNvSpPr txBox="1"/>
          <p:nvPr/>
        </p:nvSpPr>
        <p:spPr>
          <a:xfrm>
            <a:off x="10806087" y="6312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14492-1295-494A-73E4-FCC7175EEE3C}"/>
              </a:ext>
            </a:extLst>
          </p:cNvPr>
          <p:cNvSpPr txBox="1"/>
          <p:nvPr/>
        </p:nvSpPr>
        <p:spPr>
          <a:xfrm>
            <a:off x="7146160" y="31031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66404C0-17C4-41D0-A6BA-AABA6170ED2A}"/>
              </a:ext>
            </a:extLst>
          </p:cNvPr>
          <p:cNvCxnSpPr>
            <a:stCxn id="4" idx="2"/>
          </p:cNvCxnSpPr>
          <p:nvPr/>
        </p:nvCxnSpPr>
        <p:spPr>
          <a:xfrm flipH="1">
            <a:off x="8305800" y="750332"/>
            <a:ext cx="690368" cy="3926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D31DD8-8DC9-8A10-A2EB-11FA007BE631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996168" y="750332"/>
            <a:ext cx="537968" cy="4038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C58326-A4F0-D689-68E2-84A5DD409217}"/>
              </a:ext>
            </a:extLst>
          </p:cNvPr>
          <p:cNvCxnSpPr>
            <a:cxnSpLocks/>
          </p:cNvCxnSpPr>
          <p:nvPr/>
        </p:nvCxnSpPr>
        <p:spPr>
          <a:xfrm>
            <a:off x="7459066" y="4049836"/>
            <a:ext cx="358993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F3DCC2E-790C-A9AB-DED8-479528EBC9A3}"/>
              </a:ext>
            </a:extLst>
          </p:cNvPr>
          <p:cNvSpPr txBox="1"/>
          <p:nvPr/>
        </p:nvSpPr>
        <p:spPr>
          <a:xfrm>
            <a:off x="7623538" y="1257047"/>
            <a:ext cx="1075936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 &lt; 0.7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CE9B1E-C55A-C2A4-17BF-03624D112D9E}"/>
              </a:ext>
            </a:extLst>
          </p:cNvPr>
          <p:cNvCxnSpPr>
            <a:cxnSpLocks/>
          </p:cNvCxnSpPr>
          <p:nvPr/>
        </p:nvCxnSpPr>
        <p:spPr>
          <a:xfrm flipH="1">
            <a:off x="7618277" y="1689853"/>
            <a:ext cx="218251" cy="17153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5">
            <a:extLst>
              <a:ext uri="{FF2B5EF4-FFF2-40B4-BE49-F238E27FC236}">
                <a16:creationId xmlns:a16="http://schemas.microsoft.com/office/drawing/2014/main" id="{0418A75F-2AA9-AC34-BEF1-110A46E4A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470" y="1764208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1C318F2-AA30-67A8-365A-C96D5826E47F}"/>
              </a:ext>
            </a:extLst>
          </p:cNvPr>
          <p:cNvCxnSpPr>
            <a:cxnSpLocks/>
          </p:cNvCxnSpPr>
          <p:nvPr/>
        </p:nvCxnSpPr>
        <p:spPr>
          <a:xfrm>
            <a:off x="8382000" y="1730005"/>
            <a:ext cx="162749" cy="1545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8">
            <a:extLst>
              <a:ext uri="{FF2B5EF4-FFF2-40B4-BE49-F238E27FC236}">
                <a16:creationId xmlns:a16="http://schemas.microsoft.com/office/drawing/2014/main" id="{275959B1-11FC-39CE-ABD4-0D2A774D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094" y="176388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0ABEE7-7A9A-B9D1-AEED-29260E39C26D}"/>
              </a:ext>
            </a:extLst>
          </p:cNvPr>
          <p:cNvSpPr txBox="1"/>
          <p:nvPr/>
        </p:nvSpPr>
        <p:spPr>
          <a:xfrm>
            <a:off x="9152106" y="1287022"/>
            <a:ext cx="1075936" cy="3693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 &lt; 0.8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263A6A2-5572-DAA0-BD63-1CDE54EF97E0}"/>
              </a:ext>
            </a:extLst>
          </p:cNvPr>
          <p:cNvCxnSpPr>
            <a:cxnSpLocks/>
          </p:cNvCxnSpPr>
          <p:nvPr/>
        </p:nvCxnSpPr>
        <p:spPr>
          <a:xfrm flipH="1">
            <a:off x="9146845" y="1719828"/>
            <a:ext cx="218251" cy="17153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75DEC13-80AB-9E72-1B72-6C44F12DB3C7}"/>
              </a:ext>
            </a:extLst>
          </p:cNvPr>
          <p:cNvCxnSpPr>
            <a:cxnSpLocks/>
          </p:cNvCxnSpPr>
          <p:nvPr/>
        </p:nvCxnSpPr>
        <p:spPr>
          <a:xfrm>
            <a:off x="9910568" y="1759980"/>
            <a:ext cx="162749" cy="15451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8">
            <a:extLst>
              <a:ext uri="{FF2B5EF4-FFF2-40B4-BE49-F238E27FC236}">
                <a16:creationId xmlns:a16="http://schemas.microsoft.com/office/drawing/2014/main" id="{DE38F8FA-E56E-4578-6279-2F2688706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4347" y="1841737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3A469-55CE-58BF-7513-5D14BE786B6A}"/>
              </a:ext>
            </a:extLst>
          </p:cNvPr>
          <p:cNvSpPr txBox="1"/>
          <p:nvPr/>
        </p:nvSpPr>
        <p:spPr>
          <a:xfrm>
            <a:off x="8906779" y="1986227"/>
            <a:ext cx="726481" cy="26161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x1 &lt; 0.4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318830-AFCF-03DE-12EC-22AE66F389B0}"/>
              </a:ext>
            </a:extLst>
          </p:cNvPr>
          <p:cNvSpPr txBox="1"/>
          <p:nvPr/>
        </p:nvSpPr>
        <p:spPr>
          <a:xfrm>
            <a:off x="9346836" y="2555488"/>
            <a:ext cx="726481" cy="26161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x1 &lt; 0.5 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6D689D9-D005-3872-E7B3-38C746E624F1}"/>
              </a:ext>
            </a:extLst>
          </p:cNvPr>
          <p:cNvCxnSpPr>
            <a:cxnSpLocks/>
          </p:cNvCxnSpPr>
          <p:nvPr/>
        </p:nvCxnSpPr>
        <p:spPr>
          <a:xfrm>
            <a:off x="9601200" y="4659535"/>
            <a:ext cx="0" cy="159997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647497-8FC7-8999-998A-060BEFCC16C5}"/>
              </a:ext>
            </a:extLst>
          </p:cNvPr>
          <p:cNvCxnSpPr>
            <a:cxnSpLocks/>
          </p:cNvCxnSpPr>
          <p:nvPr/>
        </p:nvCxnSpPr>
        <p:spPr>
          <a:xfrm>
            <a:off x="8697233" y="4049836"/>
            <a:ext cx="0" cy="609699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2E413C8-441A-2BDE-07EB-52ECF55DDEE2}"/>
              </a:ext>
            </a:extLst>
          </p:cNvPr>
          <p:cNvCxnSpPr>
            <a:cxnSpLocks/>
          </p:cNvCxnSpPr>
          <p:nvPr/>
        </p:nvCxnSpPr>
        <p:spPr>
          <a:xfrm>
            <a:off x="9144000" y="4038166"/>
            <a:ext cx="0" cy="609699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CA47B50-BA5F-66E4-AE95-A0827588E1F2}"/>
              </a:ext>
            </a:extLst>
          </p:cNvPr>
          <p:cNvCxnSpPr>
            <a:cxnSpLocks/>
          </p:cNvCxnSpPr>
          <p:nvPr/>
        </p:nvCxnSpPr>
        <p:spPr>
          <a:xfrm>
            <a:off x="9428914" y="2315760"/>
            <a:ext cx="162749" cy="15451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E595AA5-E9BB-8753-A521-99443183961E}"/>
              </a:ext>
            </a:extLst>
          </p:cNvPr>
          <p:cNvCxnSpPr>
            <a:cxnSpLocks/>
          </p:cNvCxnSpPr>
          <p:nvPr/>
        </p:nvCxnSpPr>
        <p:spPr>
          <a:xfrm flipH="1">
            <a:off x="8886527" y="2328146"/>
            <a:ext cx="218251" cy="17153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8">
            <a:extLst>
              <a:ext uri="{FF2B5EF4-FFF2-40B4-BE49-F238E27FC236}">
                <a16:creationId xmlns:a16="http://schemas.microsoft.com/office/drawing/2014/main" id="{F0D6581F-B558-611A-73DE-F8797933A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012" y="2467632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872981B-9062-9B8B-5A0A-375D58A6C622}"/>
              </a:ext>
            </a:extLst>
          </p:cNvPr>
          <p:cNvCxnSpPr>
            <a:cxnSpLocks/>
          </p:cNvCxnSpPr>
          <p:nvPr/>
        </p:nvCxnSpPr>
        <p:spPr>
          <a:xfrm>
            <a:off x="9827557" y="2879135"/>
            <a:ext cx="162749" cy="15451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8">
            <a:extLst>
              <a:ext uri="{FF2B5EF4-FFF2-40B4-BE49-F238E27FC236}">
                <a16:creationId xmlns:a16="http://schemas.microsoft.com/office/drawing/2014/main" id="{D1CA2C22-49F8-CE99-D90B-F44175183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595" y="2894183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4" name="TextBox 12">
            <a:extLst>
              <a:ext uri="{FF2B5EF4-FFF2-40B4-BE49-F238E27FC236}">
                <a16:creationId xmlns:a16="http://schemas.microsoft.com/office/drawing/2014/main" id="{F4573FFE-6C24-3218-AC71-A33004CB8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3184" y="2939931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38F67F0-B5F2-C753-482E-BE9634D627AA}"/>
              </a:ext>
            </a:extLst>
          </p:cNvPr>
          <p:cNvCxnSpPr>
            <a:cxnSpLocks/>
          </p:cNvCxnSpPr>
          <p:nvPr/>
        </p:nvCxnSpPr>
        <p:spPr>
          <a:xfrm flipH="1">
            <a:off x="9319788" y="2847917"/>
            <a:ext cx="218251" cy="17153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E0E3447-2841-82E1-7711-5936920393CC}"/>
              </a:ext>
            </a:extLst>
          </p:cNvPr>
          <p:cNvSpPr txBox="1"/>
          <p:nvPr/>
        </p:nvSpPr>
        <p:spPr>
          <a:xfrm>
            <a:off x="9347982" y="75275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BEB6E5E-B8B6-24D9-B0F5-044F3BF497AD}"/>
              </a:ext>
            </a:extLst>
          </p:cNvPr>
          <p:cNvSpPr txBox="1"/>
          <p:nvPr/>
        </p:nvSpPr>
        <p:spPr>
          <a:xfrm>
            <a:off x="8305800" y="7642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430719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762-BB30-6942-3DEF-A6056970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algorithm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08FD1A-90D1-D89A-95D7-610A31042016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3287712"/>
            <a:ext cx="4038600" cy="3417888"/>
            <a:chOff x="4267200" y="2667000"/>
            <a:chExt cx="4038600" cy="34173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BEF231-1B5A-861E-33C0-3649ADE9A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D7B364-AAFC-D54B-19BF-D248A35B3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99720D6-0A21-1A28-172B-0254AFCD7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CDD3F07E-70F9-3109-FFC9-F157081FA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F3BB5587-DFF0-C83F-1C66-F5D635C2FA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2" name="TextBox 9">
              <a:extLst>
                <a:ext uri="{FF2B5EF4-FFF2-40B4-BE49-F238E27FC236}">
                  <a16:creationId xmlns:a16="http://schemas.microsoft.com/office/drawing/2014/main" id="{C81A2228-1E57-1F51-543F-7F074F264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3" name="TextBox 10">
              <a:extLst>
                <a:ext uri="{FF2B5EF4-FFF2-40B4-BE49-F238E27FC236}">
                  <a16:creationId xmlns:a16="http://schemas.microsoft.com/office/drawing/2014/main" id="{954CEF74-2486-0F6D-DE7D-6A214795E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4" name="TextBox 11">
              <a:extLst>
                <a:ext uri="{FF2B5EF4-FFF2-40B4-BE49-F238E27FC236}">
                  <a16:creationId xmlns:a16="http://schemas.microsoft.com/office/drawing/2014/main" id="{E0033404-5454-73E2-C6D7-CBF9B9DF6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5" name="TextBox 12">
              <a:extLst>
                <a:ext uri="{FF2B5EF4-FFF2-40B4-BE49-F238E27FC236}">
                  <a16:creationId xmlns:a16="http://schemas.microsoft.com/office/drawing/2014/main" id="{6F12D23A-C109-10A6-69E9-3EC650966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36" name="TextBox 13">
              <a:extLst>
                <a:ext uri="{FF2B5EF4-FFF2-40B4-BE49-F238E27FC236}">
                  <a16:creationId xmlns:a16="http://schemas.microsoft.com/office/drawing/2014/main" id="{FD1F1D71-EE6E-7D69-32EA-CF79610A5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37" name="TextBox 14">
              <a:extLst>
                <a:ext uri="{FF2B5EF4-FFF2-40B4-BE49-F238E27FC236}">
                  <a16:creationId xmlns:a16="http://schemas.microsoft.com/office/drawing/2014/main" id="{C3F22D90-C157-D807-A4FF-644DE7F6C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38" name="TextBox 15">
              <a:extLst>
                <a:ext uri="{FF2B5EF4-FFF2-40B4-BE49-F238E27FC236}">
                  <a16:creationId xmlns:a16="http://schemas.microsoft.com/office/drawing/2014/main" id="{3C199847-8C02-4AAE-2003-4648A771E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39" name="TextBox 16">
              <a:extLst>
                <a:ext uri="{FF2B5EF4-FFF2-40B4-BE49-F238E27FC236}">
                  <a16:creationId xmlns:a16="http://schemas.microsoft.com/office/drawing/2014/main" id="{BE512E7A-62E1-3CDD-4A87-1B1BE4E8C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0" name="TextBox 17">
              <a:extLst>
                <a:ext uri="{FF2B5EF4-FFF2-40B4-BE49-F238E27FC236}">
                  <a16:creationId xmlns:a16="http://schemas.microsoft.com/office/drawing/2014/main" id="{15476E59-66C0-FEFD-6608-C712BD25E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1" name="TextBox 18">
              <a:extLst>
                <a:ext uri="{FF2B5EF4-FFF2-40B4-BE49-F238E27FC236}">
                  <a16:creationId xmlns:a16="http://schemas.microsoft.com/office/drawing/2014/main" id="{E870551C-2387-BD60-4F59-743E83E34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3A63D11-E11D-4AE3-5380-E08F00ED0265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A8F2821-D235-B941-F9B3-F718D2A818D3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1">
              <a:extLst>
                <a:ext uri="{FF2B5EF4-FFF2-40B4-BE49-F238E27FC236}">
                  <a16:creationId xmlns:a16="http://schemas.microsoft.com/office/drawing/2014/main" id="{91AD9C22-9D34-DC46-8CC2-AF64335DE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x2</a:t>
              </a:r>
            </a:p>
          </p:txBody>
        </p:sp>
        <p:sp>
          <p:nvSpPr>
            <p:cNvPr id="45" name="TextBox 22">
              <a:extLst>
                <a:ext uri="{FF2B5EF4-FFF2-40B4-BE49-F238E27FC236}">
                  <a16:creationId xmlns:a16="http://schemas.microsoft.com/office/drawing/2014/main" id="{BDBE9CB4-1AEB-312B-49A9-8E342601B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CD6E61-20F3-A8E5-8958-023986630AD6}"/>
              </a:ext>
            </a:extLst>
          </p:cNvPr>
          <p:cNvCxnSpPr/>
          <p:nvPr/>
        </p:nvCxnSpPr>
        <p:spPr>
          <a:xfrm>
            <a:off x="7478065" y="4647865"/>
            <a:ext cx="36576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2CD74B1-7C67-F51D-0138-C767250121F9}"/>
              </a:ext>
            </a:extLst>
          </p:cNvPr>
          <p:cNvSpPr txBox="1"/>
          <p:nvPr/>
        </p:nvSpPr>
        <p:spPr>
          <a:xfrm>
            <a:off x="6862482" y="631625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EC2295A-B421-3D3F-9568-1145FDBFB758}"/>
              </a:ext>
            </a:extLst>
          </p:cNvPr>
          <p:cNvSpPr txBox="1"/>
          <p:nvPr/>
        </p:nvSpPr>
        <p:spPr>
          <a:xfrm>
            <a:off x="10806087" y="6312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D857AC7-6B06-4EE9-57B8-8B21763DDC5F}"/>
              </a:ext>
            </a:extLst>
          </p:cNvPr>
          <p:cNvCxnSpPr>
            <a:cxnSpLocks/>
          </p:cNvCxnSpPr>
          <p:nvPr/>
        </p:nvCxnSpPr>
        <p:spPr>
          <a:xfrm>
            <a:off x="7459066" y="4049836"/>
            <a:ext cx="358993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FB9D90F-9F29-B341-8DBD-F010F13DDB14}"/>
              </a:ext>
            </a:extLst>
          </p:cNvPr>
          <p:cNvCxnSpPr>
            <a:cxnSpLocks/>
          </p:cNvCxnSpPr>
          <p:nvPr/>
        </p:nvCxnSpPr>
        <p:spPr>
          <a:xfrm>
            <a:off x="9601200" y="4659535"/>
            <a:ext cx="0" cy="159997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06D0D26-4D01-E056-243B-D52FCF9E5714}"/>
              </a:ext>
            </a:extLst>
          </p:cNvPr>
          <p:cNvCxnSpPr>
            <a:cxnSpLocks/>
          </p:cNvCxnSpPr>
          <p:nvPr/>
        </p:nvCxnSpPr>
        <p:spPr>
          <a:xfrm>
            <a:off x="8697233" y="4049836"/>
            <a:ext cx="0" cy="609699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1556B62-95E7-241E-2821-DAD1F539DC44}"/>
              </a:ext>
            </a:extLst>
          </p:cNvPr>
          <p:cNvCxnSpPr>
            <a:cxnSpLocks/>
          </p:cNvCxnSpPr>
          <p:nvPr/>
        </p:nvCxnSpPr>
        <p:spPr>
          <a:xfrm>
            <a:off x="9144000" y="4038166"/>
            <a:ext cx="0" cy="609699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081215F-E117-2AB5-1049-00F110A14849}"/>
              </a:ext>
            </a:extLst>
          </p:cNvPr>
          <p:cNvSpPr txBox="1"/>
          <p:nvPr/>
        </p:nvSpPr>
        <p:spPr>
          <a:xfrm>
            <a:off x="10858500" y="4223375"/>
            <a:ext cx="19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*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5A338B4-C573-A506-1656-C90790E6AE39}"/>
              </a:ext>
            </a:extLst>
          </p:cNvPr>
          <p:cNvSpPr txBox="1"/>
          <p:nvPr/>
        </p:nvSpPr>
        <p:spPr>
          <a:xfrm>
            <a:off x="8247487" y="4570399"/>
            <a:ext cx="19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*</a:t>
            </a:r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AD162D4C-3A74-8926-FAA2-07FF39A2C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b="1" dirty="0">
              <a:latin typeface="+mn-lt"/>
            </a:endParaRPr>
          </a:p>
          <a:p>
            <a:pPr marL="0" indent="0">
              <a:buNone/>
            </a:pPr>
            <a:r>
              <a:rPr lang="en-US" sz="3600" b="1" dirty="0">
                <a:latin typeface="+mn-lt"/>
              </a:rPr>
              <a:t>Prediction</a:t>
            </a:r>
            <a:endParaRPr lang="en-US" sz="3600" dirty="0">
              <a:latin typeface="+mn-lt"/>
            </a:endParaRPr>
          </a:p>
          <a:p>
            <a:pPr marL="342900" indent="-342900">
              <a:buAutoNum type="arabicPeriod"/>
            </a:pPr>
            <a:r>
              <a:rPr lang="en-US" sz="3200" dirty="0">
                <a:latin typeface="+mn-lt"/>
              </a:rPr>
              <a:t>Check conditions to descend tree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+mn-lt"/>
              </a:rPr>
              <a:t>Return label of leaf node</a:t>
            </a:r>
            <a:endParaRPr lang="en-U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44E8DF7-FDD7-3EF9-A555-87D03F16BFCA}"/>
              </a:ext>
            </a:extLst>
          </p:cNvPr>
          <p:cNvSpPr txBox="1"/>
          <p:nvPr/>
        </p:nvSpPr>
        <p:spPr>
          <a:xfrm>
            <a:off x="8458200" y="381000"/>
            <a:ext cx="1075936" cy="3693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 &lt; 0.6 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F31C5AC-AF2B-41F2-F682-7256CDC15987}"/>
              </a:ext>
            </a:extLst>
          </p:cNvPr>
          <p:cNvCxnSpPr>
            <a:stCxn id="102" idx="2"/>
          </p:cNvCxnSpPr>
          <p:nvPr/>
        </p:nvCxnSpPr>
        <p:spPr>
          <a:xfrm flipH="1">
            <a:off x="8305800" y="750332"/>
            <a:ext cx="690368" cy="3926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C664BC7D-0B03-1B9E-838A-F3899F050157}"/>
              </a:ext>
            </a:extLst>
          </p:cNvPr>
          <p:cNvCxnSpPr>
            <a:cxnSpLocks/>
            <a:stCxn id="102" idx="2"/>
          </p:cNvCxnSpPr>
          <p:nvPr/>
        </p:nvCxnSpPr>
        <p:spPr>
          <a:xfrm>
            <a:off x="8996168" y="750332"/>
            <a:ext cx="537968" cy="4038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E2D6C6A-E860-4A17-F625-D24BDDB11F9A}"/>
              </a:ext>
            </a:extLst>
          </p:cNvPr>
          <p:cNvSpPr txBox="1"/>
          <p:nvPr/>
        </p:nvSpPr>
        <p:spPr>
          <a:xfrm>
            <a:off x="7623538" y="1257047"/>
            <a:ext cx="1075936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 &lt; 0.7 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A4C9FE8-0606-C3C9-1995-6EA4DD2AA3E0}"/>
              </a:ext>
            </a:extLst>
          </p:cNvPr>
          <p:cNvCxnSpPr>
            <a:cxnSpLocks/>
          </p:cNvCxnSpPr>
          <p:nvPr/>
        </p:nvCxnSpPr>
        <p:spPr>
          <a:xfrm flipH="1">
            <a:off x="7618277" y="1689853"/>
            <a:ext cx="218251" cy="17153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5">
            <a:extLst>
              <a:ext uri="{FF2B5EF4-FFF2-40B4-BE49-F238E27FC236}">
                <a16:creationId xmlns:a16="http://schemas.microsoft.com/office/drawing/2014/main" id="{668947EA-E9BC-0B9E-53A1-611EBFB4F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470" y="1764208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27636EB-0B4B-00C9-9582-01096666F35E}"/>
              </a:ext>
            </a:extLst>
          </p:cNvPr>
          <p:cNvCxnSpPr>
            <a:cxnSpLocks/>
          </p:cNvCxnSpPr>
          <p:nvPr/>
        </p:nvCxnSpPr>
        <p:spPr>
          <a:xfrm>
            <a:off x="8382000" y="1730005"/>
            <a:ext cx="162749" cy="1545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8">
            <a:extLst>
              <a:ext uri="{FF2B5EF4-FFF2-40B4-BE49-F238E27FC236}">
                <a16:creationId xmlns:a16="http://schemas.microsoft.com/office/drawing/2014/main" id="{E7C5F4F7-151B-EB38-5849-704F2D963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094" y="176388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312BD25-8D04-D031-0D2F-2719BFBDC0B5}"/>
              </a:ext>
            </a:extLst>
          </p:cNvPr>
          <p:cNvSpPr txBox="1"/>
          <p:nvPr/>
        </p:nvSpPr>
        <p:spPr>
          <a:xfrm>
            <a:off x="9152106" y="1287022"/>
            <a:ext cx="1075936" cy="3693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 &lt; 0.8 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CDF33B0B-6492-5CB2-2FEF-AD96C60D92E6}"/>
              </a:ext>
            </a:extLst>
          </p:cNvPr>
          <p:cNvCxnSpPr>
            <a:cxnSpLocks/>
          </p:cNvCxnSpPr>
          <p:nvPr/>
        </p:nvCxnSpPr>
        <p:spPr>
          <a:xfrm flipH="1">
            <a:off x="9146845" y="1719828"/>
            <a:ext cx="218251" cy="17153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D687BDF-7C16-F2A3-B0F7-3EABF757A574}"/>
              </a:ext>
            </a:extLst>
          </p:cNvPr>
          <p:cNvCxnSpPr>
            <a:cxnSpLocks/>
          </p:cNvCxnSpPr>
          <p:nvPr/>
        </p:nvCxnSpPr>
        <p:spPr>
          <a:xfrm>
            <a:off x="9910568" y="1759980"/>
            <a:ext cx="162749" cy="15451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8">
            <a:extLst>
              <a:ext uri="{FF2B5EF4-FFF2-40B4-BE49-F238E27FC236}">
                <a16:creationId xmlns:a16="http://schemas.microsoft.com/office/drawing/2014/main" id="{2E1B75F8-E675-E2F5-F0CC-2C35C489B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4347" y="1841737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3B0B866-36FE-7E37-0624-65F0B002CD35}"/>
              </a:ext>
            </a:extLst>
          </p:cNvPr>
          <p:cNvSpPr txBox="1"/>
          <p:nvPr/>
        </p:nvSpPr>
        <p:spPr>
          <a:xfrm>
            <a:off x="8906779" y="1986227"/>
            <a:ext cx="726481" cy="26161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x1 &lt; 0.4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46522BC-5FDA-419E-2CC7-07F530636DBC}"/>
              </a:ext>
            </a:extLst>
          </p:cNvPr>
          <p:cNvSpPr txBox="1"/>
          <p:nvPr/>
        </p:nvSpPr>
        <p:spPr>
          <a:xfrm>
            <a:off x="9346836" y="2555488"/>
            <a:ext cx="726481" cy="26161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x1 &lt; 0.5 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1BCE7620-4A09-231C-8485-1FEB87594603}"/>
              </a:ext>
            </a:extLst>
          </p:cNvPr>
          <p:cNvCxnSpPr>
            <a:cxnSpLocks/>
          </p:cNvCxnSpPr>
          <p:nvPr/>
        </p:nvCxnSpPr>
        <p:spPr>
          <a:xfrm>
            <a:off x="9428914" y="2315760"/>
            <a:ext cx="162749" cy="15451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65AD82CE-615C-C8EE-7C47-08931BB4390C}"/>
              </a:ext>
            </a:extLst>
          </p:cNvPr>
          <p:cNvCxnSpPr>
            <a:cxnSpLocks/>
          </p:cNvCxnSpPr>
          <p:nvPr/>
        </p:nvCxnSpPr>
        <p:spPr>
          <a:xfrm flipH="1">
            <a:off x="8886527" y="2328146"/>
            <a:ext cx="218251" cy="17153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8">
            <a:extLst>
              <a:ext uri="{FF2B5EF4-FFF2-40B4-BE49-F238E27FC236}">
                <a16:creationId xmlns:a16="http://schemas.microsoft.com/office/drawing/2014/main" id="{397E3690-5F7A-3B34-DBA7-F322A1E11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012" y="2467632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15711E5-EF00-0F9F-F3A6-A2E6C7060F83}"/>
              </a:ext>
            </a:extLst>
          </p:cNvPr>
          <p:cNvCxnSpPr>
            <a:cxnSpLocks/>
          </p:cNvCxnSpPr>
          <p:nvPr/>
        </p:nvCxnSpPr>
        <p:spPr>
          <a:xfrm>
            <a:off x="9827557" y="2879135"/>
            <a:ext cx="162749" cy="15451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8">
            <a:extLst>
              <a:ext uri="{FF2B5EF4-FFF2-40B4-BE49-F238E27FC236}">
                <a16:creationId xmlns:a16="http://schemas.microsoft.com/office/drawing/2014/main" id="{02CCE27A-BEC6-1591-F91A-B814C2C9F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595" y="2894183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1" name="TextBox 12">
            <a:extLst>
              <a:ext uri="{FF2B5EF4-FFF2-40B4-BE49-F238E27FC236}">
                <a16:creationId xmlns:a16="http://schemas.microsoft.com/office/drawing/2014/main" id="{E5DA3428-2718-4D9E-9302-44F7D0B9D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3184" y="2939931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DEB75DE-A74C-A92C-4003-7925E66DC1E2}"/>
              </a:ext>
            </a:extLst>
          </p:cNvPr>
          <p:cNvCxnSpPr>
            <a:cxnSpLocks/>
          </p:cNvCxnSpPr>
          <p:nvPr/>
        </p:nvCxnSpPr>
        <p:spPr>
          <a:xfrm flipH="1">
            <a:off x="9319788" y="2847917"/>
            <a:ext cx="218251" cy="17153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283203CD-FA08-FB5F-AE52-B80FB63AEA3D}"/>
              </a:ext>
            </a:extLst>
          </p:cNvPr>
          <p:cNvSpPr txBox="1"/>
          <p:nvPr/>
        </p:nvSpPr>
        <p:spPr>
          <a:xfrm>
            <a:off x="9347982" y="75275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AB1238A-DB9F-FC9E-CE2B-76EA3161E25B}"/>
              </a:ext>
            </a:extLst>
          </p:cNvPr>
          <p:cNvSpPr txBox="1"/>
          <p:nvPr/>
        </p:nvSpPr>
        <p:spPr>
          <a:xfrm>
            <a:off x="8305800" y="7642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82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5B20-DD64-E0C8-DD49-593D23D0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03966-4853-A8BF-EC2C-489137045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More course staff introductions</a:t>
            </a:r>
          </a:p>
          <a:p>
            <a:r>
              <a:rPr lang="en-US" sz="2800" dirty="0"/>
              <a:t>Josh Levine (TA)</a:t>
            </a:r>
          </a:p>
          <a:p>
            <a:r>
              <a:rPr lang="en-US" sz="2800" b="0" i="0" dirty="0">
                <a:solidFill>
                  <a:srgbClr val="000000"/>
                </a:solidFill>
                <a:effectLst/>
              </a:rPr>
              <a:t>Kshitij Ph</a:t>
            </a:r>
            <a:r>
              <a:rPr lang="en-US" sz="2800" dirty="0">
                <a:solidFill>
                  <a:srgbClr val="000000"/>
                </a:solidFill>
              </a:rPr>
              <a:t>ulare (TA)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Pedro Cisneros (Post-doc Course Assistant)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All course materials: </a:t>
            </a:r>
            <a:r>
              <a:rPr lang="en-US" sz="2800" dirty="0">
                <a:solidFill>
                  <a:srgbClr val="000000"/>
                </a:solidFill>
                <a:hlinkClick r:id="rId2"/>
              </a:rPr>
              <a:t>https://courses.engr.illinois.edu/cs441/sp2023/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000000"/>
                </a:solidFill>
              </a:rPr>
              <a:t>See </a:t>
            </a:r>
            <a:r>
              <a:rPr lang="en-US" sz="2800" dirty="0" err="1">
                <a:solidFill>
                  <a:srgbClr val="000000"/>
                </a:solidFill>
              </a:rPr>
              <a:t>CampusWire</a:t>
            </a:r>
            <a:r>
              <a:rPr lang="en-US" sz="2800" dirty="0">
                <a:solidFill>
                  <a:srgbClr val="000000"/>
                </a:solidFill>
              </a:rPr>
              <a:t> for Office Hours</a:t>
            </a:r>
          </a:p>
          <a:p>
            <a:pPr>
              <a:buFontTx/>
              <a:buChar char="-"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Survey by email 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000000"/>
                </a:solidFill>
              </a:rPr>
              <a:t>Will spend some time going over key concepts Thursday</a:t>
            </a:r>
          </a:p>
          <a:p>
            <a:pPr>
              <a:buFontTx/>
              <a:buChar char="-"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46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38F6-4F50-F563-0762-BB0D094D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choose what/where to split?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8E47D-77D3-3E08-E145-757CFF824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DD965-305B-867A-35CE-CB0321DF9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838200"/>
            <a:ext cx="8266634" cy="563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F0C355-FF9E-070E-D707-A64E781FA454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78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A4492-56B7-5B6B-016E-EB5907C0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Uncertainty: Coin Flip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1878D-589B-8688-39AC-D067C6DBF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5543B-515F-F779-5954-E5DFCA7E0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8413555" cy="586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22C695-49A7-AC2B-8849-24A2A861AD86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01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A4492-56B7-5B6B-016E-EB5907C0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Uncertainty: Coin Flip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2C695-49A7-AC2B-8849-24A2A861AD86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D0789F-CDF4-9AD2-69F9-1A8BA88FE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143000"/>
            <a:ext cx="6977554" cy="527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28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A4492-56B7-5B6B-016E-EB5907C0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Uncertainty: Coin Flip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2C695-49A7-AC2B-8849-24A2A861AD86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5EAF7-C94D-39F8-AB40-A3C93FF89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218" y="844954"/>
            <a:ext cx="7647849" cy="56850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669D0B-15B8-A50C-4C98-367A54FAF153}"/>
              </a:ext>
            </a:extLst>
          </p:cNvPr>
          <p:cNvSpPr txBox="1"/>
          <p:nvPr/>
        </p:nvSpPr>
        <p:spPr>
          <a:xfrm>
            <a:off x="2438400" y="1066800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Entropy: </a:t>
            </a:r>
          </a:p>
        </p:txBody>
      </p:sp>
    </p:spTree>
    <p:extLst>
      <p:ext uri="{BB962C8B-B14F-4D97-AF65-F5344CB8AC3E}">
        <p14:creationId xmlns:p14="http://schemas.microsoft.com/office/powerpoint/2010/main" val="42634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BC72-ACAC-634A-0F85-EA4CA4F8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of a 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3D08C-86E9-EC3E-ECBE-73FC88C50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7FD5A-3216-4A96-E3BC-31CEBE214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59" y="1040435"/>
            <a:ext cx="8346141" cy="5687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131B3A-318E-5131-D9AE-0C03E9C45643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13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5D40-6B99-22F1-3B92-B5594A1F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Conditional Entropy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0E4BA-91DE-13A0-02C0-5ED2D2475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90600"/>
            <a:ext cx="7620000" cy="5622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84B53F-9C90-876C-67C7-ADF517847B09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34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5D40-6B99-22F1-3B92-B5594A1F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Entropy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4B53F-9C90-876C-67C7-ADF517847B09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534A7-B2B1-E04E-EDCF-1D2E36350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934387"/>
            <a:ext cx="7239000" cy="56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39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5D40-6B99-22F1-3B92-B5594A1F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Entropy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4B53F-9C90-876C-67C7-ADF517847B09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14EAE-D3A4-21C9-457B-0F0C2FEA4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912912"/>
            <a:ext cx="795755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24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4113-8817-0459-6AFD-7193C4A8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Entropy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D9562-A643-FE16-8E8B-50A6A543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E7E86A-5781-6C82-EEC9-1301C50A4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44914"/>
            <a:ext cx="9423699" cy="4977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64671A-FC99-264F-A0E1-24A1DF0AE332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53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4113-8817-0459-6AFD-7193C4A8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4671A-FC99-264F-A0E1-24A1DF0AE332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46330-6188-C710-6178-54E95D45F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38981"/>
            <a:ext cx="7620000" cy="52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2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Things to remember (from Thurs)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05BB-A31D-25A3-D581-BE9A33B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4876800" cy="5943600"/>
          </a:xfrm>
        </p:spPr>
        <p:txBody>
          <a:bodyPr>
            <a:noAutofit/>
          </a:bodyPr>
          <a:lstStyle/>
          <a:p>
            <a:r>
              <a:rPr lang="en-US" sz="2000" dirty="0"/>
              <a:t>Linear logistic regression fits a linear model to predict a logit value indicating likelihood of each class</a:t>
            </a:r>
          </a:p>
          <a:p>
            <a:r>
              <a:rPr lang="en-US" sz="2000" dirty="0"/>
              <a:t>Linear regression fits a linear model to a set of feature points to predict a continuous value</a:t>
            </a:r>
          </a:p>
          <a:p>
            <a:pPr lvl="1"/>
            <a:r>
              <a:rPr lang="en-US" sz="1800" dirty="0"/>
              <a:t>Explain relationships</a:t>
            </a:r>
          </a:p>
          <a:p>
            <a:pPr lvl="1"/>
            <a:r>
              <a:rPr lang="en-US" sz="1800" dirty="0"/>
              <a:t>Predict values</a:t>
            </a:r>
          </a:p>
          <a:p>
            <a:pPr lvl="1"/>
            <a:r>
              <a:rPr lang="en-US" sz="1800" dirty="0"/>
              <a:t>Extrapolate observations</a:t>
            </a:r>
          </a:p>
          <a:p>
            <a:endParaRPr lang="en-US" sz="2000" dirty="0"/>
          </a:p>
          <a:p>
            <a:r>
              <a:rPr lang="en-US" sz="2000" dirty="0"/>
              <a:t>Nearest neighbor and linear models are the final predictors of most ML algorithms – the complexity lies in finding features that work well with NN or linear models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10E1E6-ABCF-A0C9-69EE-E9D421E45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65"/>
          <a:stretch/>
        </p:blipFill>
        <p:spPr>
          <a:xfrm>
            <a:off x="8001000" y="3733800"/>
            <a:ext cx="2895096" cy="2892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71989-1087-044A-DEB8-105CC6BDF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83442"/>
            <a:ext cx="366610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14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CF008-0861-D6C2-223C-958D3A4C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decision tree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51A97B-5516-CD1B-94AF-D24D9F2EE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47800"/>
            <a:ext cx="6019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Training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Recursively, for each node in tree: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If labels in the node are mixed: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Choose attribute and split values based on data that reaches each node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/>
              <a:t>Branch and create 2 (or more) nodes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Return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558887A-C66B-6D5B-15BC-D9D6292158BC}"/>
              </a:ext>
            </a:extLst>
          </p:cNvPr>
          <p:cNvSpPr/>
          <p:nvPr/>
        </p:nvSpPr>
        <p:spPr>
          <a:xfrm>
            <a:off x="5991498" y="31623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565B3-9AAC-7501-9C03-A806FC5E8AED}"/>
              </a:ext>
            </a:extLst>
          </p:cNvPr>
          <p:cNvSpPr txBox="1"/>
          <p:nvPr/>
        </p:nvSpPr>
        <p:spPr>
          <a:xfrm>
            <a:off x="7010401" y="1981200"/>
            <a:ext cx="4267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Measure information gain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For each discrete attribute: compute information gain of split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For each continuous attribute: select most informative threshold and compute its information gain. Can be done efficiently based on sorted values.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attribute / threshold with highest information gain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84A23-FE9D-4ABE-B57A-4CDB6AB02EC4}"/>
              </a:ext>
            </a:extLst>
          </p:cNvPr>
          <p:cNvSpPr/>
          <p:nvPr/>
        </p:nvSpPr>
        <p:spPr>
          <a:xfrm>
            <a:off x="1524000" y="2971800"/>
            <a:ext cx="43434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10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4113-8817-0459-6AFD-7193C4A8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Decision Trees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4671A-FC99-264F-A0E1-24A1DF0AE332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2015F-C6D6-C8DC-EA25-5701B46B7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894735"/>
            <a:ext cx="7522683" cy="548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33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4113-8817-0459-6AFD-7193C4A8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Decision Trees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4671A-FC99-264F-A0E1-24A1DF0AE332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53502-1779-63EB-3B2A-770E5EF59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972" y="1631350"/>
            <a:ext cx="8520056" cy="423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51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FA15-3C0E-EB2B-FAD4-14687D99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B2329-DB77-203F-5F5F-640C999F4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1BE277-B93B-DCF8-602C-57C5E2395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827"/>
          <a:stretch/>
        </p:blipFill>
        <p:spPr>
          <a:xfrm>
            <a:off x="1219200" y="-41819"/>
            <a:ext cx="9034550" cy="30467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8E17DB-2D70-BCD4-65AE-31C290B0C203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9A48EC-FA7E-6F4B-883C-43F544EAA0EA}"/>
              </a:ext>
            </a:extLst>
          </p:cNvPr>
          <p:cNvSpPr/>
          <p:nvPr/>
        </p:nvSpPr>
        <p:spPr>
          <a:xfrm>
            <a:off x="7924800" y="2514600"/>
            <a:ext cx="27432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20A19-62C5-393A-6101-10C4A26065C5}"/>
              </a:ext>
            </a:extLst>
          </p:cNvPr>
          <p:cNvSpPr txBox="1"/>
          <p:nvPr/>
        </p:nvSpPr>
        <p:spPr>
          <a:xfrm>
            <a:off x="967358" y="5105400"/>
            <a:ext cx="9728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Pause, stretch, and think: Is it better to split based on type or patrons?</a:t>
            </a:r>
          </a:p>
        </p:txBody>
      </p:sp>
    </p:spTree>
    <p:extLst>
      <p:ext uri="{BB962C8B-B14F-4D97-AF65-F5344CB8AC3E}">
        <p14:creationId xmlns:p14="http://schemas.microsoft.com/office/powerpoint/2010/main" val="974550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FA15-3C0E-EB2B-FAD4-14687D99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B2329-DB77-203F-5F5F-640C999F4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1BE277-B93B-DCF8-602C-57C5E2395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41819"/>
            <a:ext cx="9034550" cy="6324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8E17DB-2D70-BCD4-65AE-31C290B0C203}"/>
              </a:ext>
            </a:extLst>
          </p:cNvPr>
          <p:cNvSpPr txBox="1"/>
          <p:nvPr/>
        </p:nvSpPr>
        <p:spPr>
          <a:xfrm>
            <a:off x="0" y="6550223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9A48EC-FA7E-6F4B-883C-43F544EAA0EA}"/>
              </a:ext>
            </a:extLst>
          </p:cNvPr>
          <p:cNvSpPr/>
          <p:nvPr/>
        </p:nvSpPr>
        <p:spPr>
          <a:xfrm>
            <a:off x="7924800" y="2514600"/>
            <a:ext cx="27432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90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21B6E-0084-8A8A-230B-4D5B8365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you need to predict a continuous value?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E33998-0250-4510-52BE-B772E4C44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Regression Tree</a:t>
                </a:r>
              </a:p>
              <a:p>
                <a:pPr lvl="1"/>
                <a:r>
                  <a:rPr lang="en-US" dirty="0"/>
                  <a:t>Same idea, but choose splits to minimize sum squared error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𝑛𝑜𝑑𝑒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𝑛𝑜𝑑𝑒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𝑛𝑜𝑑𝑒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returns the average prediction value of data points in the leaf node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E33998-0250-4510-52BE-B772E4C44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968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E996-E73F-F25B-4B03-25DF01BD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7F4CB-5826-D0CD-AA43-5358BF2E2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Different splitting criteria, e.g. Gini index: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(very similar result, a little faster to compute)</a:t>
                </a:r>
              </a:p>
              <a:p>
                <a:r>
                  <a:rPr lang="en-US" dirty="0"/>
                  <a:t>Most commonly, split on one attribute at a time </a:t>
                </a:r>
              </a:p>
              <a:p>
                <a:pPr lvl="1"/>
                <a:r>
                  <a:rPr lang="en-US" dirty="0"/>
                  <a:t>In case of continuous vector data, can also split on linear projections of features</a:t>
                </a:r>
              </a:p>
              <a:p>
                <a:r>
                  <a:rPr lang="en-US" dirty="0"/>
                  <a:t>Can stop early</a:t>
                </a:r>
              </a:p>
              <a:p>
                <a:pPr lvl="1"/>
                <a:r>
                  <a:rPr lang="en-US" dirty="0"/>
                  <a:t>when leaf node contains fewer than </a:t>
                </a:r>
                <a:r>
                  <a:rPr lang="en-US" dirty="0" err="1"/>
                  <a:t>N</a:t>
                </a:r>
                <a:r>
                  <a:rPr lang="en-US" baseline="-25000" dirty="0" err="1"/>
                  <a:t>min</a:t>
                </a:r>
                <a:r>
                  <a:rPr lang="en-US" dirty="0"/>
                  <a:t> points</a:t>
                </a:r>
              </a:p>
              <a:p>
                <a:pPr lvl="1"/>
                <a:r>
                  <a:rPr lang="en-US" dirty="0"/>
                  <a:t>when max tree depth is reached</a:t>
                </a:r>
              </a:p>
              <a:p>
                <a:r>
                  <a:rPr lang="en-US" dirty="0"/>
                  <a:t>Can also predict multiple continuous values or multiple classes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7F4CB-5826-D0CD-AA43-5358BF2E2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950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797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03740-5D36-336B-4EDE-9C76FE56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vs. 1-NN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BE666-06E2-9E59-8A35-8A97F52CE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471730" cy="5135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Both have piecewise-linear decisions</a:t>
            </a:r>
          </a:p>
          <a:p>
            <a:r>
              <a:rPr lang="en-US" dirty="0"/>
              <a:t>Decision tree is typically  “axis-aligned”</a:t>
            </a:r>
          </a:p>
          <a:p>
            <a:r>
              <a:rPr lang="en-US" dirty="0"/>
              <a:t>Decision tree has ability for early stopping to improve generalization</a:t>
            </a:r>
          </a:p>
          <a:p>
            <a:endParaRPr lang="en-US" dirty="0"/>
          </a:p>
          <a:p>
            <a:r>
              <a:rPr lang="en-US" dirty="0"/>
              <a:t>True power of decision trees arrives with ensembles (lots of small or randomized trees)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A93E1B64-7707-9651-EB47-2F8BD4787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300" y="-58099"/>
            <a:ext cx="3983100" cy="3276600"/>
          </a:xfrm>
          <a:prstGeom prst="rect">
            <a:avLst/>
          </a:prstGeom>
        </p:spPr>
      </p:pic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D54192D-8687-5EBA-6FDD-24596120CC74}"/>
              </a:ext>
            </a:extLst>
          </p:cNvPr>
          <p:cNvGrpSpPr/>
          <p:nvPr/>
        </p:nvGrpSpPr>
        <p:grpSpPr>
          <a:xfrm>
            <a:off x="7411341" y="3126925"/>
            <a:ext cx="4359018" cy="3731075"/>
            <a:chOff x="2133600" y="3048000"/>
            <a:chExt cx="4359018" cy="3731075"/>
          </a:xfrm>
        </p:grpSpPr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0CD18765-78A8-FF65-9A19-97C475E36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3048000"/>
              <a:ext cx="4359018" cy="3731075"/>
            </a:xfrm>
            <a:prstGeom prst="rect">
              <a:avLst/>
            </a:prstGeom>
          </p:spPr>
        </p:pic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8FC2993-C999-9BCC-8495-0A65E6D105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9768" y="4396581"/>
              <a:ext cx="381000" cy="457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5314C69-7096-26A1-D30A-2934686C635E}"/>
                </a:ext>
              </a:extLst>
            </p:cNvPr>
            <p:cNvCxnSpPr>
              <a:cxnSpLocks/>
            </p:cNvCxnSpPr>
            <p:nvPr/>
          </p:nvCxnSpPr>
          <p:spPr>
            <a:xfrm>
              <a:off x="3708779" y="3962400"/>
              <a:ext cx="431989" cy="43418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81B161-1E02-A970-9B2B-8C1D9E9D5B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52800" y="4555556"/>
              <a:ext cx="406968" cy="2982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ADF47A3-BFAF-7A57-A255-5DA53576FF4A}"/>
                </a:ext>
              </a:extLst>
            </p:cNvPr>
            <p:cNvCxnSpPr>
              <a:cxnSpLocks/>
            </p:cNvCxnSpPr>
            <p:nvPr/>
          </p:nvCxnSpPr>
          <p:spPr>
            <a:xfrm>
              <a:off x="3708779" y="3974755"/>
              <a:ext cx="787021" cy="6384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9604E26-5F00-108D-8929-5FC7CF6E8F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7141" y="4038600"/>
              <a:ext cx="208659" cy="457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9B90A59-A5D6-FBAC-BBB8-382B4A9E93A6}"/>
                </a:ext>
              </a:extLst>
            </p:cNvPr>
            <p:cNvCxnSpPr>
              <a:cxnSpLocks/>
            </p:cNvCxnSpPr>
            <p:nvPr/>
          </p:nvCxnSpPr>
          <p:spPr>
            <a:xfrm>
              <a:off x="4281279" y="4473600"/>
              <a:ext cx="504419" cy="43993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7CFF42F-C396-5514-8741-BDFBED540D0F}"/>
                </a:ext>
              </a:extLst>
            </p:cNvPr>
            <p:cNvCxnSpPr>
              <a:cxnSpLocks/>
            </p:cNvCxnSpPr>
            <p:nvPr/>
          </p:nvCxnSpPr>
          <p:spPr>
            <a:xfrm>
              <a:off x="4774500" y="4900139"/>
              <a:ext cx="740927" cy="134742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0B89F515-05F5-A0D6-0521-852112639CF4}"/>
              </a:ext>
            </a:extLst>
          </p:cNvPr>
          <p:cNvSpPr txBox="1"/>
          <p:nvPr/>
        </p:nvSpPr>
        <p:spPr>
          <a:xfrm>
            <a:off x="10063439" y="87868"/>
            <a:ext cx="171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DT Boundaries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B529CE0-9CE8-044B-5C93-8BD40A470BEB}"/>
              </a:ext>
            </a:extLst>
          </p:cNvPr>
          <p:cNvSpPr txBox="1"/>
          <p:nvPr/>
        </p:nvSpPr>
        <p:spPr>
          <a:xfrm>
            <a:off x="9815978" y="348334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1-NN Boundaries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75304E-25A7-12ED-A300-71E454E4889C}"/>
              </a:ext>
            </a:extLst>
          </p:cNvPr>
          <p:cNvCxnSpPr>
            <a:cxnSpLocks/>
          </p:cNvCxnSpPr>
          <p:nvPr/>
        </p:nvCxnSpPr>
        <p:spPr>
          <a:xfrm flipH="1">
            <a:off x="8053771" y="4644350"/>
            <a:ext cx="595623" cy="597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801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56ED-4DEB-A458-BC71-B916794C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Tree for Temperature Prediction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8B8F8-EA88-4905-7990-C644FD94E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 leaf size: 200</a:t>
            </a:r>
          </a:p>
          <a:p>
            <a:r>
              <a:rPr lang="en-US" dirty="0"/>
              <a:t>RMSE= 3.42</a:t>
            </a:r>
          </a:p>
          <a:p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=0.88</a:t>
            </a:r>
            <a:endParaRPr lang="en-US" baseline="300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3224162-8942-E9F5-8E15-FD7A05B65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173" y="533400"/>
            <a:ext cx="7038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B96E72-F1B4-5CDD-D548-F4D1AD5A5479}"/>
              </a:ext>
            </a:extLst>
          </p:cNvPr>
          <p:cNvSpPr txBox="1"/>
          <p:nvPr/>
        </p:nvSpPr>
        <p:spPr>
          <a:xfrm>
            <a:off x="7690660" y="1200705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Chicago, yesterday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A3E92-4D87-8142-9835-682B766D65B0}"/>
              </a:ext>
            </a:extLst>
          </p:cNvPr>
          <p:cNvSpPr txBox="1"/>
          <p:nvPr/>
        </p:nvSpPr>
        <p:spPr>
          <a:xfrm>
            <a:off x="5938060" y="42672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Chicago, yesterday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4E2E71-6419-6654-45FA-032255FA08AD}"/>
              </a:ext>
            </a:extLst>
          </p:cNvPr>
          <p:cNvSpPr txBox="1"/>
          <p:nvPr/>
        </p:nvSpPr>
        <p:spPr>
          <a:xfrm>
            <a:off x="10034038" y="4221041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Chicago, yesterday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88216C-4DD6-3566-76A4-A4ABF1C4F3E5}"/>
              </a:ext>
            </a:extLst>
          </p:cNvPr>
          <p:cNvSpPr txBox="1"/>
          <p:nvPr/>
        </p:nvSpPr>
        <p:spPr>
          <a:xfrm>
            <a:off x="2966260" y="251460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Milwaukee, yesterday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D060F-29B4-0209-F7A1-059818051A57}"/>
              </a:ext>
            </a:extLst>
          </p:cNvPr>
          <p:cNvSpPr txBox="1"/>
          <p:nvPr/>
        </p:nvSpPr>
        <p:spPr>
          <a:xfrm>
            <a:off x="8806925" y="251460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Grand Rapids, yesterday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AC479D-9044-666C-7DCB-7C58D565E722}"/>
              </a:ext>
            </a:extLst>
          </p:cNvPr>
          <p:cNvSpPr txBox="1"/>
          <p:nvPr/>
        </p:nvSpPr>
        <p:spPr>
          <a:xfrm>
            <a:off x="0" y="5023455"/>
            <a:ext cx="61120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tree</a:t>
            </a:r>
          </a:p>
          <a:p>
            <a:r>
              <a:rPr lang="en-US" sz="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sklearn.tree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DecisionTreeRegressor</a:t>
            </a:r>
            <a:endParaRPr lang="en-US" sz="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 =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DecisionTreeRegressor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min_samples_leaf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200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x_train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y_train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x_val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tree_rmse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np.sqrt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np.mean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y_pred-y_val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)**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tree_mae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np.sqrt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np.median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</a:t>
            </a:r>
            <a:r>
              <a:rPr lang="en-US" sz="8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abs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y_pred-y_val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  <a:p>
            <a:r>
              <a:rPr lang="en-US" sz="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'LR: RMSE={}, MAE={}'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tree_rmse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tree_mae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'R^2: {}'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-tree_rmse**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np.mean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y_pred-y_pred.mean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())**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  <a:p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plt.figure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tree.plot_tree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(model)</a:t>
            </a:r>
          </a:p>
          <a:p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plt.show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f </a:t>
            </a:r>
            <a:r>
              <a:rPr lang="en-US" sz="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[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334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372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405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]: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sz="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'{}: {}, {}'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(f,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feature_to_city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[f],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feature_to_day</a:t>
            </a:r>
            <a:r>
              <a:rPr lang="en-US" sz="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[f]))</a:t>
            </a:r>
          </a:p>
        </p:txBody>
      </p:sp>
    </p:spTree>
    <p:extLst>
      <p:ext uri="{BB962C8B-B14F-4D97-AF65-F5344CB8AC3E}">
        <p14:creationId xmlns:p14="http://schemas.microsoft.com/office/powerpoint/2010/main" val="289763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AFBB-74C4-FC0B-FAAF-2FA934F0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Classification/Regression Trees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95E1A-02A1-BEFF-9734-1DC162D0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Key Assumptions</a:t>
            </a:r>
          </a:p>
          <a:p>
            <a:pPr lvl="1"/>
            <a:r>
              <a:rPr lang="en-US" dirty="0"/>
              <a:t>Samples with similar features have similar predictions</a:t>
            </a:r>
          </a:p>
          <a:p>
            <a:r>
              <a:rPr lang="en-US" dirty="0"/>
              <a:t>Model Parameters</a:t>
            </a:r>
          </a:p>
          <a:p>
            <a:pPr lvl="1"/>
            <a:r>
              <a:rPr lang="en-US" dirty="0"/>
              <a:t>Tree structure with split criteria at each internal node and prediction at each leaf node</a:t>
            </a:r>
          </a:p>
          <a:p>
            <a:r>
              <a:rPr lang="en-US" dirty="0"/>
              <a:t>Designs</a:t>
            </a:r>
          </a:p>
          <a:p>
            <a:pPr lvl="1"/>
            <a:r>
              <a:rPr lang="en-US" dirty="0"/>
              <a:t>Limits on tree growth</a:t>
            </a:r>
          </a:p>
          <a:p>
            <a:pPr lvl="1"/>
            <a:r>
              <a:rPr lang="en-US" dirty="0"/>
              <a:t>What kinds of splits are considered</a:t>
            </a:r>
          </a:p>
          <a:p>
            <a:pPr lvl="1"/>
            <a:r>
              <a:rPr lang="en-US" dirty="0"/>
              <a:t>Criterion for choosing attribute/split (e.g. </a:t>
            </a:r>
            <a:r>
              <a:rPr lang="en-US" dirty="0" err="1"/>
              <a:t>gini</a:t>
            </a:r>
            <a:r>
              <a:rPr lang="en-US" dirty="0"/>
              <a:t> impurity score is another common choice)</a:t>
            </a:r>
          </a:p>
          <a:p>
            <a:r>
              <a:rPr lang="en-US" dirty="0"/>
              <a:t>When to Use</a:t>
            </a:r>
          </a:p>
          <a:p>
            <a:pPr lvl="1"/>
            <a:r>
              <a:rPr lang="en-US" dirty="0"/>
              <a:t>Want an explainable decision function (e.g. for medical diagnosis)</a:t>
            </a:r>
          </a:p>
          <a:p>
            <a:pPr lvl="1"/>
            <a:r>
              <a:rPr lang="en-US" dirty="0"/>
              <a:t>As part of an ensemble (as we’ll see Thursday)</a:t>
            </a:r>
          </a:p>
          <a:p>
            <a:r>
              <a:rPr lang="en-US" dirty="0"/>
              <a:t>When Not to Use</a:t>
            </a:r>
          </a:p>
          <a:p>
            <a:pPr lvl="1"/>
            <a:r>
              <a:rPr lang="en-US" dirty="0"/>
              <a:t>One tree is not a great performer, but a forest 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43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B6C50-AD84-AE06-408E-0E94CA191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review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D3F17-96FB-5430-398A-7FE3ECE34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have two features, x1 and x2, that are each predictive of y.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where epsilon is a small amount of Gaussian noise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Suppose we train a logistic regressor, giving weights for each feature. </a:t>
                </a:r>
              </a:p>
              <a:p>
                <a:pPr marL="457200" lvl="1" indent="0">
                  <a:buNone/>
                </a:pPr>
                <a:r>
                  <a:rPr lang="en-US" dirty="0"/>
                  <a:t>Q: Will the weights of x1 and x2 be similar:</a:t>
                </a:r>
              </a:p>
              <a:p>
                <a:pPr marL="1371600" lvl="2" indent="-514350">
                  <a:buFont typeface="+mj-lt"/>
                  <a:buAutoNum type="alphaLcPeriod"/>
                </a:pPr>
                <a:r>
                  <a:rPr lang="en-US" dirty="0"/>
                  <a:t>under L2-regularized logistic regression?</a:t>
                </a:r>
              </a:p>
              <a:p>
                <a:pPr marL="1371600" lvl="2" indent="-514350">
                  <a:buFont typeface="+mj-lt"/>
                  <a:buAutoNum type="alphaLcPeriod"/>
                </a:pPr>
                <a:r>
                  <a:rPr lang="en-US" dirty="0"/>
                  <a:t>under L1-regularized logistic regression?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D3F17-96FB-5430-398A-7FE3ECE34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A34818-8A72-49F3-F9AA-0E9D49E80F03}"/>
                  </a:ext>
                </a:extLst>
              </p:cNvPr>
              <p:cNvSpPr txBox="1"/>
              <p:nvPr/>
            </p:nvSpPr>
            <p:spPr>
              <a:xfrm>
                <a:off x="3049089" y="5688889"/>
                <a:ext cx="6093822" cy="1026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16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d>
                              <m:dPr>
                                <m:endChr m:val="|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sz="1600" dirty="0"/>
                  <a:t> </a:t>
                </a:r>
              </a:p>
              <a:p>
                <a:r>
                  <a:rPr lang="en-US" dirty="0"/>
                  <a:t>L2 regularization: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L1 regularization: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A34818-8A72-49F3-F9AA-0E9D49E80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089" y="5688889"/>
                <a:ext cx="6093822" cy="1026948"/>
              </a:xfrm>
              <a:prstGeom prst="rect">
                <a:avLst/>
              </a:prstGeom>
              <a:blipFill>
                <a:blip r:embed="rId3"/>
                <a:stretch>
                  <a:fillRect l="-800" t="-35503" b="-66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508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05BB-A31D-25A3-D581-BE9A33B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4876800" cy="5943600"/>
          </a:xfrm>
        </p:spPr>
        <p:txBody>
          <a:bodyPr>
            <a:normAutofit/>
          </a:bodyPr>
          <a:lstStyle/>
          <a:p>
            <a:r>
              <a:rPr lang="en-US" sz="2800" dirty="0"/>
              <a:t>Decision/regression trees learn to split up the feature space into partitions with similar values</a:t>
            </a:r>
          </a:p>
          <a:p>
            <a:endParaRPr lang="en-US" sz="2800" dirty="0"/>
          </a:p>
          <a:p>
            <a:r>
              <a:rPr lang="en-US" sz="2800" dirty="0"/>
              <a:t>Entropy is a measure of uncertainty</a:t>
            </a:r>
          </a:p>
          <a:p>
            <a:endParaRPr lang="en-US" sz="2800" dirty="0"/>
          </a:p>
          <a:p>
            <a:r>
              <a:rPr lang="en-US" sz="2800" dirty="0"/>
              <a:t>Information gain measures how much particular knowledge reduces prediction uncertainty 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AF1D92-0EFF-41A1-F908-BE024B0F7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039" y="133350"/>
            <a:ext cx="3404161" cy="2800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2E75D1-B27A-9427-0254-4F86D51F56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54" t="8674" r="23555" b="78315"/>
          <a:stretch/>
        </p:blipFill>
        <p:spPr>
          <a:xfrm>
            <a:off x="6959039" y="3429000"/>
            <a:ext cx="3962406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37C408-1DA7-34CE-E748-4AFAA84736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00" t="54911" r="24326" b="35740"/>
          <a:stretch/>
        </p:blipFill>
        <p:spPr>
          <a:xfrm>
            <a:off x="6427954" y="5448300"/>
            <a:ext cx="471345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07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Ensembles: model averaging and forests</a:t>
            </a:r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CF94B-F205-FA2A-3AA0-7A7EF876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previous 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F36D5-C957-18F9-66B1-411F0583E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Nearest neighbor is widely used</a:t>
            </a:r>
          </a:p>
          <a:p>
            <a:pPr lvl="1"/>
            <a:r>
              <a:rPr lang="en-US" dirty="0"/>
              <a:t>Super-powers: can instantly learn new classes and predict from one or many examples</a:t>
            </a:r>
          </a:p>
          <a:p>
            <a:endParaRPr lang="en-US" dirty="0"/>
          </a:p>
          <a:p>
            <a:r>
              <a:rPr lang="en-US" dirty="0"/>
              <a:t>Naïve Bayes represents a common assumption as part of density estimation, more typical as part of an approach rather than the final predictor</a:t>
            </a:r>
          </a:p>
          <a:p>
            <a:pPr lvl="1"/>
            <a:r>
              <a:rPr lang="en-US" dirty="0"/>
              <a:t>Super-powers: Fast estimation from lots of data; not terrible estimation from limited data</a:t>
            </a:r>
          </a:p>
          <a:p>
            <a:endParaRPr lang="en-US" dirty="0"/>
          </a:p>
          <a:p>
            <a:r>
              <a:rPr lang="en-US" dirty="0"/>
              <a:t>Logistic Regression is widely used</a:t>
            </a:r>
          </a:p>
          <a:p>
            <a:pPr lvl="1"/>
            <a:r>
              <a:rPr lang="en-US" dirty="0"/>
              <a:t>Super-powers: Effective prediction from high-dimensional features; good confidence estimates</a:t>
            </a:r>
          </a:p>
          <a:p>
            <a:endParaRPr lang="en-US" dirty="0"/>
          </a:p>
          <a:p>
            <a:r>
              <a:rPr lang="en-US" dirty="0"/>
              <a:t>Linear Regression is widely used</a:t>
            </a:r>
          </a:p>
          <a:p>
            <a:pPr lvl="1"/>
            <a:r>
              <a:rPr lang="en-US" dirty="0"/>
              <a:t>Super-powers: Can extrapolate, explain relationships, and predict continuous values from many variables</a:t>
            </a:r>
          </a:p>
          <a:p>
            <a:endParaRPr lang="en-US" dirty="0"/>
          </a:p>
          <a:p>
            <a:r>
              <a:rPr lang="en-US" dirty="0"/>
              <a:t>Almost all algorithms involve nearest neighbor, logistic regression, or linear regression</a:t>
            </a:r>
          </a:p>
          <a:p>
            <a:pPr lvl="1"/>
            <a:r>
              <a:rPr lang="en-US" dirty="0"/>
              <a:t>The main learning challenge is typically </a:t>
            </a:r>
            <a:r>
              <a:rPr lang="en-US" b="1" dirty="0"/>
              <a:t>feature learning</a:t>
            </a:r>
          </a:p>
        </p:txBody>
      </p:sp>
    </p:spTree>
    <p:extLst>
      <p:ext uri="{BB962C8B-B14F-4D97-AF65-F5344CB8AC3E}">
        <p14:creationId xmlns:p14="http://schemas.microsoft.com/office/powerpoint/2010/main" val="299709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BB7D7-4CBD-A7EB-B786-CB83F722A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1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32C8E-F26C-BA59-3975-2690FC33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800600" cy="579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 MNIST Digit Classification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Predict label (0-9) from pixel intensities (784x1 vector)</a:t>
            </a:r>
            <a:endParaRPr lang="en-US" sz="180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Implement and test KNN, Naïve Bayes, Linear Logistic Regression</a:t>
            </a:r>
          </a:p>
          <a:p>
            <a:pPr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Plot Error vs Training Size</a:t>
            </a:r>
          </a:p>
          <a:p>
            <a:pPr>
              <a:buAutoNum type="arabicPeriod"/>
            </a:pP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+mj-lt"/>
              </a:rPr>
              <a:t>Select 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best parameter using validation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Temperature Regression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Predict Cleveland’s next day temperature from recent temperatures of US cities</a:t>
            </a:r>
          </a:p>
          <a:p>
            <a:pPr>
              <a:buAutoNum type="arabicPeriod"/>
            </a:pP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+mj-lt"/>
              </a:rPr>
              <a:t>Implement and test KNN, Naive Bayes (NB), and Linear Regression (LR)</a:t>
            </a:r>
          </a:p>
          <a:p>
            <a:pPr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Identify most important features with L1 linear regression, and re-train/evaluate with most important features</a:t>
            </a:r>
          </a:p>
          <a:p>
            <a:pPr>
              <a:buAutoNum type="arabicPeriod"/>
            </a:pPr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+mj-lt"/>
              </a:rPr>
              <a:t>Stretch Goals</a:t>
            </a:r>
          </a:p>
          <a:p>
            <a:pPr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Improve MNIST Classification</a:t>
            </a:r>
          </a:p>
          <a:p>
            <a:pPr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Improve Temperature Regression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+mj-lt"/>
              </a:rPr>
              <a:t>Generate a train/test classification dataset in which Naive Bayes outperforms 1-NN and Logistic Regression</a:t>
            </a:r>
          </a:p>
          <a:p>
            <a:pPr>
              <a:buAutoNum type="arabicPeriod"/>
            </a:pPr>
            <a:endParaRPr lang="en-US" sz="1800" dirty="0">
              <a:latin typeface="+mj-lt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F0FA32C-3695-79DF-57BC-EEE9729F0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162" y="990600"/>
            <a:ext cx="5943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AEA7436-8753-418F-4DB5-850BF5251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62225"/>
            <a:ext cx="36385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0CA7-1B8B-47E4-1073-6026359C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HWs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DEB02-BFA3-B7C9-5620-3948C57AB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assignment and tips</a:t>
            </a:r>
          </a:p>
          <a:p>
            <a:r>
              <a:rPr lang="en-US" dirty="0"/>
              <a:t>Code by adding to starter code notebook (which mainly has data loading and visualization functions)</a:t>
            </a:r>
          </a:p>
          <a:p>
            <a:r>
              <a:rPr lang="en-US" dirty="0"/>
              <a:t>Complete report, including expected points</a:t>
            </a:r>
          </a:p>
          <a:p>
            <a:r>
              <a:rPr lang="en-US" dirty="0"/>
              <a:t>Submit the report, notebook pdf/html, and zip/</a:t>
            </a:r>
            <a:r>
              <a:rPr lang="en-US" dirty="0" err="1"/>
              <a:t>ipynb</a:t>
            </a:r>
            <a:r>
              <a:rPr lang="en-US" dirty="0"/>
              <a:t> code</a:t>
            </a:r>
          </a:p>
          <a:p>
            <a:pPr lvl="1"/>
            <a:r>
              <a:rPr lang="en-US" dirty="0"/>
              <a:t>Mainly grader will look at report first, notebook pdf for clarification, and run code rarely</a:t>
            </a:r>
          </a:p>
          <a:p>
            <a:pPr lvl="1"/>
            <a:r>
              <a:rPr lang="en-US" dirty="0"/>
              <a:t>Notebook does not need to include all outputs</a:t>
            </a:r>
          </a:p>
        </p:txBody>
      </p:sp>
    </p:spTree>
    <p:extLst>
      <p:ext uri="{BB962C8B-B14F-4D97-AF65-F5344CB8AC3E}">
        <p14:creationId xmlns:p14="http://schemas.microsoft.com/office/powerpoint/2010/main" val="21412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D41FC-BAD3-5181-C4F0-F35D99CC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103245" cy="5135563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So far, we’ve seen two main choices for how to use features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Nearest neighbor uses all the features jointly to find similar examples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Linear models make predictions out of weighted sums of the features</a:t>
            </a:r>
          </a:p>
          <a:p>
            <a:r>
              <a:rPr lang="en-US" dirty="0"/>
              <a:t>If you wanted to give someone a rule to split the ‘o’ from the ‘x’, what other idea might you try?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CEB40E-B8E1-98A5-44A3-6E933C4E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C27E3F-01A9-D90C-BB1D-81E239CD0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2355" y="3396224"/>
            <a:ext cx="212540" cy="26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3F644D-52D8-C1E4-6656-7A8D4ACCF781}"/>
              </a:ext>
            </a:extLst>
          </p:cNvPr>
          <p:cNvSpPr/>
          <p:nvPr/>
        </p:nvSpPr>
        <p:spPr>
          <a:xfrm>
            <a:off x="8642590" y="2596506"/>
            <a:ext cx="1566054" cy="8103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C2BFA2-3DDD-6A01-2DE7-34BF66B39B79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1676400"/>
            <a:ext cx="2743200" cy="2427288"/>
            <a:chOff x="4267200" y="2667000"/>
            <a:chExt cx="4038600" cy="3417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B23288-EDFF-FED2-39A8-12B954F89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0F8DED-69D3-2519-68CF-05D93F8D7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3889" y="4806193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10819C59-C10D-E792-02B5-8D029054C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1419" y="5029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BB693ECB-19CE-27BD-98A1-9C18B3892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C6B6F58C-F4B6-A888-DBA5-0448F4630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14DAA8DD-B863-8108-681C-F722ACE72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73A5548D-E5AF-0F3E-2780-061E5403F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1346" y="503805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5CAF737A-93EC-5DEB-3634-1A1C70C38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1854" y="347317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ADA93372-4C96-8180-9A72-189D09E88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3035" y="3759094"/>
              <a:ext cx="325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827A307D-A3D5-2C9B-97BB-6D0607DB0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D534645E-1376-5EA0-D39F-11BA00074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5008" y="4290684"/>
              <a:ext cx="325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8488A08B-2073-2F65-D145-237ABA93F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3D7930B9-950B-2F49-EE5E-3537DCD89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4326" y="4697519"/>
              <a:ext cx="325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id="{4E05264C-2ED4-B257-DB0D-2CCC19E6F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2893BD53-2E3C-32B1-4854-A93BA9FEDD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E15016F-CDC9-5B31-A99D-D8265E717A71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D2ADCD64-8263-3AFA-0C4C-26F95E02B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x2</a:t>
              </a:r>
            </a:p>
          </p:txBody>
        </p: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A84687FD-3F7A-3EB7-F14A-074861C7F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x1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662E1C0-3115-DE10-634D-A1AF48B07E15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1FF52EB-45EB-1705-AC9E-8E78B6FACC2D}"/>
              </a:ext>
            </a:extLst>
          </p:cNvPr>
          <p:cNvSpPr txBox="1"/>
          <p:nvPr/>
        </p:nvSpPr>
        <p:spPr>
          <a:xfrm>
            <a:off x="6277284" y="4521532"/>
            <a:ext cx="4695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If x2 &lt; 0.6 and x2 &gt; 0.2 and x2 &lt; 0.7, ‘o’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Else ‘x’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E9616F-2A2B-3FE8-9AA9-8F11E4D53290}"/>
              </a:ext>
            </a:extLst>
          </p:cNvPr>
          <p:cNvSpPr txBox="1"/>
          <p:nvPr/>
        </p:nvSpPr>
        <p:spPr>
          <a:xfrm>
            <a:off x="6417414" y="5631817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we learn how to make these kinds of rules automatically?</a:t>
            </a:r>
          </a:p>
        </p:txBody>
      </p:sp>
    </p:spTree>
    <p:extLst>
      <p:ext uri="{BB962C8B-B14F-4D97-AF65-F5344CB8AC3E}">
        <p14:creationId xmlns:p14="http://schemas.microsoft.com/office/powerpoint/2010/main" val="27810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EBC45-9CFC-F80B-FE27-2230A165C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0A9A0-34FF-55BF-F2D5-68082E441521}"/>
              </a:ext>
            </a:extLst>
          </p:cNvPr>
          <p:cNvSpPr txBox="1"/>
          <p:nvPr/>
        </p:nvSpPr>
        <p:spPr>
          <a:xfrm>
            <a:off x="0" y="6550223"/>
            <a:ext cx="2829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 Credit: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Zemel, Urtasun, Fidler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E35BA-D7DE-FBF6-9893-E6902E9AF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68" b="11846"/>
          <a:stretch/>
        </p:blipFill>
        <p:spPr>
          <a:xfrm>
            <a:off x="609600" y="2564808"/>
            <a:ext cx="7772400" cy="36835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2B725-1E52-829A-DE81-7F1A1E3F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12208"/>
            <a:ext cx="10972800" cy="1752600"/>
          </a:xfrm>
        </p:spPr>
        <p:txBody>
          <a:bodyPr>
            <a:normAutofit/>
          </a:bodyPr>
          <a:lstStyle/>
          <a:p>
            <a:r>
              <a:rPr lang="en-US" dirty="0"/>
              <a:t>Training: Iteratively choose the attribute and split value that best separates the classes for the data in the current node</a:t>
            </a:r>
          </a:p>
          <a:p>
            <a:r>
              <a:rPr lang="en-US" dirty="0"/>
              <a:t>Combines feature selection/modeling with prediction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98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91383</TotalTime>
  <Words>1978</Words>
  <Application>Microsoft Office PowerPoint</Application>
  <PresentationFormat>Widescreen</PresentationFormat>
  <Paragraphs>415</Paragraphs>
  <Slides>41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Cambria Math</vt:lpstr>
      <vt:lpstr>Courier New</vt:lpstr>
      <vt:lpstr>Office Theme</vt:lpstr>
      <vt:lpstr>Decision and Regression Trees</vt:lpstr>
      <vt:lpstr>Logistics</vt:lpstr>
      <vt:lpstr>Things to remember (from Thurs)</vt:lpstr>
      <vt:lpstr>Logistic regression review question</vt:lpstr>
      <vt:lpstr>Recap of previous lectures</vt:lpstr>
      <vt:lpstr>HW 1 summary</vt:lpstr>
      <vt:lpstr>Completing HWs</vt:lpstr>
      <vt:lpstr>PowerPoint Presentation</vt:lpstr>
      <vt:lpstr>Decision trees</vt:lpstr>
      <vt:lpstr>Decision Tree Classification</vt:lpstr>
      <vt:lpstr>Example with discrete inputs</vt:lpstr>
      <vt:lpstr>Example with discrete inputs</vt:lpstr>
      <vt:lpstr>Decision Trees</vt:lpstr>
      <vt:lpstr>Decision tree algorithm</vt:lpstr>
      <vt:lpstr>Decision tree algorithm</vt:lpstr>
      <vt:lpstr>Decision tree algorithm</vt:lpstr>
      <vt:lpstr>Decision tree algorithm</vt:lpstr>
      <vt:lpstr>Decision tree algorithm</vt:lpstr>
      <vt:lpstr>Decision tree algorithm</vt:lpstr>
      <vt:lpstr>How do you choose what/where to split?</vt:lpstr>
      <vt:lpstr>Quantifying Uncertainty: Coin Flip Example</vt:lpstr>
      <vt:lpstr>Quantifying Uncertainty: Coin Flip Example</vt:lpstr>
      <vt:lpstr>Quantifying Uncertainty: Coin Flip Example</vt:lpstr>
      <vt:lpstr>Entropy of a Joint Distribution</vt:lpstr>
      <vt:lpstr>Specific Conditional Entropy</vt:lpstr>
      <vt:lpstr>Conditional Entropy</vt:lpstr>
      <vt:lpstr>Conditional Entropy</vt:lpstr>
      <vt:lpstr>Conditional Entropy</vt:lpstr>
      <vt:lpstr>Information Gain</vt:lpstr>
      <vt:lpstr>Constructing decision tree</vt:lpstr>
      <vt:lpstr>Constructing Decision Trees</vt:lpstr>
      <vt:lpstr>Constructing Decision Trees</vt:lpstr>
      <vt:lpstr>PowerPoint Presentation</vt:lpstr>
      <vt:lpstr>PowerPoint Presentation</vt:lpstr>
      <vt:lpstr>What if you need to predict a continuous value?</vt:lpstr>
      <vt:lpstr>Variants</vt:lpstr>
      <vt:lpstr>Decision Tree vs. 1-NN</vt:lpstr>
      <vt:lpstr>Regression Tree for Temperature Prediction </vt:lpstr>
      <vt:lpstr>Classification/Regression Trees Summary</vt:lpstr>
      <vt:lpstr>Things to remember</vt:lpstr>
      <vt:lpstr>Thursday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227</cp:revision>
  <cp:lastPrinted>2023-01-18T22:14:20Z</cp:lastPrinted>
  <dcterms:created xsi:type="dcterms:W3CDTF">2009-12-16T02:55:56Z</dcterms:created>
  <dcterms:modified xsi:type="dcterms:W3CDTF">2023-01-31T14:54:14Z</dcterms:modified>
</cp:coreProperties>
</file>