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365" r:id="rId4"/>
    <p:sldId id="379" r:id="rId5"/>
    <p:sldId id="366" r:id="rId6"/>
    <p:sldId id="368" r:id="rId7"/>
    <p:sldId id="367" r:id="rId8"/>
    <p:sldId id="378" r:id="rId9"/>
    <p:sldId id="387" r:id="rId10"/>
    <p:sldId id="369" r:id="rId11"/>
    <p:sldId id="373" r:id="rId12"/>
    <p:sldId id="338" r:id="rId13"/>
    <p:sldId id="339" r:id="rId14"/>
    <p:sldId id="340" r:id="rId15"/>
    <p:sldId id="341" r:id="rId16"/>
    <p:sldId id="382" r:id="rId17"/>
    <p:sldId id="374" r:id="rId18"/>
    <p:sldId id="388" r:id="rId19"/>
    <p:sldId id="389" r:id="rId20"/>
    <p:sldId id="385" r:id="rId21"/>
    <p:sldId id="343" r:id="rId22"/>
    <p:sldId id="364" r:id="rId23"/>
    <p:sldId id="371" r:id="rId24"/>
    <p:sldId id="381" r:id="rId25"/>
    <p:sldId id="370" r:id="rId26"/>
    <p:sldId id="283" r:id="rId27"/>
    <p:sldId id="372" r:id="rId28"/>
    <p:sldId id="380" r:id="rId29"/>
    <p:sldId id="375" r:id="rId30"/>
    <p:sldId id="376" r:id="rId31"/>
    <p:sldId id="383" r:id="rId32"/>
    <p:sldId id="377" r:id="rId33"/>
    <p:sldId id="386" r:id="rId34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8" autoAdjust="0"/>
    <p:restoredTop sz="88601" autoAdjust="0"/>
  </p:normalViewPr>
  <p:slideViewPr>
    <p:cSldViewPr>
      <p:cViewPr varScale="1">
        <p:scale>
          <a:sx n="102" d="100"/>
          <a:sy n="102" d="100"/>
        </p:scale>
        <p:origin x="570" y="96"/>
      </p:cViewPr>
      <p:guideLst>
        <p:guide pos="5760"/>
        <p:guide pos="384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6379A4-E3D8-4BFF-B335-84A42BDB90BB}" type="datetimeFigureOut">
              <a:rPr lang="en-US"/>
              <a:pPr>
                <a:defRPr/>
              </a:pPr>
              <a:t>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B94B3A-2FE2-4C1A-8A43-CDED18E15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3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09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1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DB59-9847-4CB0-83F0-A7D794EE9A4F}" type="datetimeFigureOut">
              <a:rPr lang="en-US"/>
              <a:pPr>
                <a:defRPr/>
              </a:pPr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8B48-BF4E-49AE-9E1F-7170C40F4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B33F-6BFD-4001-B747-0DC3428FE28C}" type="datetimeFigureOut">
              <a:rPr lang="en-US"/>
              <a:pPr>
                <a:defRPr/>
              </a:pPr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2E6C-4FFF-4E1B-AD2B-11442CEE8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FFEC-4831-46C6-A327-7BAF7D94ADE6}" type="datetimeFigureOut">
              <a:rPr lang="en-US"/>
              <a:pPr>
                <a:defRPr/>
              </a:pPr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E7E0-0D14-44D8-9313-41CECFC16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5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16E0-6A50-4836-B4F5-3524719C157E}" type="datetimeFigureOut">
              <a:rPr lang="en-US"/>
              <a:pPr>
                <a:defRPr/>
              </a:pPr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343F-BABC-41F6-9B0C-D812C1D8C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9210-9692-4612-B68C-365DB2DCEB60}" type="datetimeFigureOut">
              <a:rPr lang="en-US"/>
              <a:pPr>
                <a:defRPr/>
              </a:pPr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4632-D59F-418A-A674-10C96B10F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4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8997-0822-40EB-BD32-4D63A7ECDE75}" type="datetimeFigureOut">
              <a:rPr lang="en-US"/>
              <a:pPr>
                <a:defRPr/>
              </a:pPr>
              <a:t>1/15/2023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6A0E-5411-46C2-B90D-692530250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5DC6-C35C-4D7B-945F-1FFE93FDF03C}" type="datetimeFigureOut">
              <a:rPr lang="en-US"/>
              <a:pPr>
                <a:defRPr/>
              </a:pPr>
              <a:t>1/15/2023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2B30-C64E-44CD-9B62-28AA39DB0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5BE7-A753-49C8-8F67-2864F2426999}" type="datetimeFigureOut">
              <a:rPr lang="en-US"/>
              <a:pPr>
                <a:defRPr/>
              </a:pPr>
              <a:t>1/15/2023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E5C1-B568-4119-8891-941DF9CD8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5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695D-2A2C-4639-A181-438653FF3B45}" type="datetimeFigureOut">
              <a:rPr lang="en-US"/>
              <a:pPr>
                <a:defRPr/>
              </a:pPr>
              <a:t>1/15/2023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D524-F789-4380-A657-4CB0BC42E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1EB5-3BBD-4BFE-B3FA-132A5A21529B}" type="datetimeFigureOut">
              <a:rPr lang="en-US"/>
              <a:pPr>
                <a:defRPr/>
              </a:pPr>
              <a:t>1/15/2023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5C7D-ADCC-4C79-98CF-A8133849A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1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394C-40CA-49C5-92BA-47991F4D25CF}" type="datetimeFigureOut">
              <a:rPr lang="en-US"/>
              <a:pPr>
                <a:defRPr/>
              </a:pPr>
              <a:t>1/15/2023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A59F-F3EF-4649-A68C-8619606AB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9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C265AF-F096-4C65-BDFD-F4EDA2A4BE8F}" type="datetimeFigureOut">
              <a:rPr lang="en-US"/>
              <a:pPr>
                <a:defRPr/>
              </a:pPr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120C53-826E-4EE9-BE67-E92EA16E1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Scatter-plot-of-Sitting-Height-over-Height-for-males-and-females_fig3_301724988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Scatter-plot-of-Sitting-Height-over-Height-for-males-and-females_fig3_301724988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vision.stanford.edu/teaching/cs231n-demos/knn/" TargetMode="External"/><Relationship Id="rId2" Type="http://schemas.openxmlformats.org/officeDocument/2006/relationships/hyperlink" Target="https://lecture-demo.ira.uka.de/knn-demo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cikit-learn.org/stable/auto_examples/model_selection/plot_confusion_matrix.htm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analytics-vidhya/mae-mse-rmse-coefficient-of-determination-adjusted-r-squared-which-metric-is-better-cd0326a5697e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iCkyKFjhE7c15emWNhgnxN9lu7Tr5MFK0vBAaBq2aIU/edi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E614F1C-2D93-42D0-B229-768199449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403089" y="0"/>
            <a:ext cx="47889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345DDD-8324-900B-8799-D5C4C5621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4735" y="640081"/>
            <a:ext cx="3377183" cy="3708895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K-Nearest Neighbor and ML Basics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A543550-73A7-C84B-01CD-F58047D20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4735" y="4571999"/>
            <a:ext cx="3377184" cy="164592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Applied Machine Learning</a:t>
            </a:r>
            <a:br>
              <a:rPr lang="en-US" sz="20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Derek Hoiem</a:t>
            </a:r>
          </a:p>
        </p:txBody>
      </p:sp>
      <p:pic>
        <p:nvPicPr>
          <p:cNvPr id="8" name="Picture 7" descr="A picture containing indoor, group, lined, line&#10;&#10;Description automatically generated">
            <a:extLst>
              <a:ext uri="{FF2B5EF4-FFF2-40B4-BE49-F238E27FC236}">
                <a16:creationId xmlns:a16="http://schemas.microsoft.com/office/drawing/2014/main" id="{0DAD3A67-17B7-4DB2-62A7-3FC5EB72C8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0" r="2" b="2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05388E-9844-B90B-A930-CB2EA1FE2DD7}"/>
              </a:ext>
            </a:extLst>
          </p:cNvPr>
          <p:cNvSpPr txBox="1"/>
          <p:nvPr/>
        </p:nvSpPr>
        <p:spPr>
          <a:xfrm>
            <a:off x="7501153" y="6579531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Dall-E</a:t>
            </a:r>
          </a:p>
        </p:txBody>
      </p:sp>
    </p:spTree>
    <p:extLst>
      <p:ext uri="{BB962C8B-B14F-4D97-AF65-F5344CB8AC3E}">
        <p14:creationId xmlns:p14="http://schemas.microsoft.com/office/powerpoint/2010/main" val="237029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120C0-6F0E-3D19-2F33-3813D39A8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principle of machine learning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28A762-97EB-F006-ABBD-D9706078BC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Given feature/target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	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similar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probably similar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With variations on how you define similarity and make predictions based on multiple similar examples, this principle underlies virtually all ML algorithms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28A762-97EB-F006-ABBD-D9706078BC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380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9BFBD-4BA5-0376-B667-1B6449D75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neighbor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1FD59C-0F81-890A-8ADD-3ABE544EC2B0}"/>
                  </a:ext>
                </a:extLst>
              </p:cNvPr>
              <p:cNvSpPr txBox="1"/>
              <p:nvPr/>
            </p:nvSpPr>
            <p:spPr>
              <a:xfrm>
                <a:off x="533400" y="2590800"/>
                <a:ext cx="7227627" cy="10841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0" dirty="0"/>
                  <a:t>1.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arg</m:t>
                        </m:r>
                        <m:limLow>
                          <m:limLow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𝑑𝑖𝑠𝑡𝑎𝑛𝑐𝑒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𝑡𝑟𝑎𝑖𝑛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],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𝑡𝑒𝑠𝑡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sz="2800" b="0" dirty="0"/>
              </a:p>
              <a:p>
                <a:r>
                  <a:rPr lang="en-US" sz="2800" b="0" dirty="0"/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𝑡𝑟𝑎𝑖𝑛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1FD59C-0F81-890A-8ADD-3ABE544EC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590800"/>
                <a:ext cx="7227627" cy="1084143"/>
              </a:xfrm>
              <a:prstGeom prst="rect">
                <a:avLst/>
              </a:prstGeom>
              <a:blipFill>
                <a:blip r:embed="rId3"/>
                <a:stretch>
                  <a:fillRect l="-1772" t="-6180" b="-14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9A4D57E-3C08-54CB-752D-D7881E80F3FC}"/>
              </a:ext>
            </a:extLst>
          </p:cNvPr>
          <p:cNvSpPr txBox="1"/>
          <p:nvPr/>
        </p:nvSpPr>
        <p:spPr>
          <a:xfrm>
            <a:off x="533400" y="12192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given test features, assign the label / target value of the most similar training features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CAFC77-2EA9-D468-BEE7-0A40EEF8F699}"/>
              </a:ext>
            </a:extLst>
          </p:cNvPr>
          <p:cNvSpPr txBox="1"/>
          <p:nvPr/>
        </p:nvSpPr>
        <p:spPr>
          <a:xfrm>
            <a:off x="550460" y="4280595"/>
            <a:ext cx="1049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Distance function is up to designer. Simplest is L2 distance.</a:t>
            </a:r>
          </a:p>
        </p:txBody>
      </p:sp>
    </p:spTree>
    <p:extLst>
      <p:ext uri="{BB962C8B-B14F-4D97-AF65-F5344CB8AC3E}">
        <p14:creationId xmlns:p14="http://schemas.microsoft.com/office/powerpoint/2010/main" val="2702926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09600" y="177553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K-nearest neighbor: predict based on K closest training samples</a:t>
            </a:r>
          </a:p>
        </p:txBody>
      </p:sp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4118853" y="2045829"/>
            <a:ext cx="4038600" cy="3417888"/>
            <a:chOff x="4267200" y="2667000"/>
            <a:chExt cx="4038600" cy="3417332"/>
          </a:xfrm>
        </p:grpSpPr>
        <p:sp>
          <p:nvSpPr>
            <p:cNvPr id="40967" name="TextBox 4"/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0968" name="TextBox 5"/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0969" name="TextBox 6"/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0970" name="TextBox 7"/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0971" name="TextBox 8"/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0972" name="TextBox 9"/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0973" name="TextBox 10"/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0974" name="TextBox 11"/>
            <p:cNvSpPr txBox="1">
              <a:spLocks noChangeArrowheads="1"/>
            </p:cNvSpPr>
            <p:nvPr/>
          </p:nvSpPr>
          <p:spPr bwMode="auto">
            <a:xfrm>
              <a:off x="5715000" y="3657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0975" name="TextBox 12"/>
            <p:cNvSpPr txBox="1">
              <a:spLocks noChangeArrowheads="1"/>
            </p:cNvSpPr>
            <p:nvPr/>
          </p:nvSpPr>
          <p:spPr bwMode="auto">
            <a:xfrm>
              <a:off x="6172200" y="3352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0976" name="TextBox 13"/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0977" name="TextBox 14"/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0978" name="TextBox 15"/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0979" name="TextBox 16"/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0980" name="TextBox 17"/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0981" name="TextBox 18"/>
            <p:cNvSpPr txBox="1">
              <a:spLocks noChangeArrowheads="1"/>
            </p:cNvSpPr>
            <p:nvPr/>
          </p:nvSpPr>
          <p:spPr bwMode="auto">
            <a:xfrm>
              <a:off x="6019800" y="3962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84" name="TextBox 21"/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x2</a:t>
              </a:r>
            </a:p>
          </p:txBody>
        </p:sp>
        <p:sp>
          <p:nvSpPr>
            <p:cNvPr id="40985" name="TextBox 22"/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x1</a:t>
              </a:r>
            </a:p>
          </p:txBody>
        </p: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490453" y="3265029"/>
            <a:ext cx="31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+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619167" y="3722229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35456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1-nearest neighbor</a:t>
            </a:r>
          </a:p>
        </p:txBody>
      </p:sp>
      <p:grpSp>
        <p:nvGrpSpPr>
          <p:cNvPr id="41987" name="Group 3"/>
          <p:cNvGrpSpPr>
            <a:grpSpLocks/>
          </p:cNvGrpSpPr>
          <p:nvPr/>
        </p:nvGrpSpPr>
        <p:grpSpPr bwMode="auto">
          <a:xfrm>
            <a:off x="4118853" y="2057400"/>
            <a:ext cx="4038600" cy="3417888"/>
            <a:chOff x="4267200" y="2667000"/>
            <a:chExt cx="4038600" cy="3417332"/>
          </a:xfrm>
        </p:grpSpPr>
        <p:sp>
          <p:nvSpPr>
            <p:cNvPr id="41993" name="TextBox 4"/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1994" name="TextBox 5"/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1995" name="TextBox 6"/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1996" name="TextBox 7"/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1997" name="TextBox 8"/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1998" name="TextBox 9"/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1999" name="TextBox 10"/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2000" name="TextBox 11"/>
            <p:cNvSpPr txBox="1">
              <a:spLocks noChangeArrowheads="1"/>
            </p:cNvSpPr>
            <p:nvPr/>
          </p:nvSpPr>
          <p:spPr bwMode="auto">
            <a:xfrm>
              <a:off x="5715000" y="3657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2001" name="TextBox 12"/>
            <p:cNvSpPr txBox="1">
              <a:spLocks noChangeArrowheads="1"/>
            </p:cNvSpPr>
            <p:nvPr/>
          </p:nvSpPr>
          <p:spPr bwMode="auto">
            <a:xfrm>
              <a:off x="6172200" y="3352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2002" name="TextBox 13"/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2003" name="TextBox 14"/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2004" name="TextBox 15"/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2005" name="TextBox 16"/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2006" name="TextBox 17"/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2007" name="TextBox 18"/>
            <p:cNvSpPr txBox="1">
              <a:spLocks noChangeArrowheads="1"/>
            </p:cNvSpPr>
            <p:nvPr/>
          </p:nvSpPr>
          <p:spPr bwMode="auto">
            <a:xfrm>
              <a:off x="6019800" y="3962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10" name="TextBox 21"/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x2</a:t>
              </a:r>
            </a:p>
          </p:txBody>
        </p:sp>
        <p:sp>
          <p:nvSpPr>
            <p:cNvPr id="42011" name="TextBox 22"/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x1</a:t>
              </a:r>
            </a:p>
          </p:txBody>
        </p:sp>
      </p:grpSp>
      <p:sp>
        <p:nvSpPr>
          <p:cNvPr id="41988" name="TextBox 23"/>
          <p:cNvSpPr txBox="1">
            <a:spLocks noChangeArrowheads="1"/>
          </p:cNvSpPr>
          <p:nvPr/>
        </p:nvSpPr>
        <p:spPr bwMode="auto">
          <a:xfrm>
            <a:off x="5490453" y="3276600"/>
            <a:ext cx="31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+</a:t>
            </a:r>
          </a:p>
        </p:txBody>
      </p:sp>
      <p:sp>
        <p:nvSpPr>
          <p:cNvPr id="41989" name="TextBox 28"/>
          <p:cNvSpPr txBox="1">
            <a:spLocks noChangeArrowheads="1"/>
          </p:cNvSpPr>
          <p:nvPr/>
        </p:nvSpPr>
        <p:spPr bwMode="auto">
          <a:xfrm>
            <a:off x="6619167" y="3733800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+</a:t>
            </a:r>
          </a:p>
        </p:txBody>
      </p:sp>
      <p:sp>
        <p:nvSpPr>
          <p:cNvPr id="30" name="Oval 29"/>
          <p:cNvSpPr/>
          <p:nvPr/>
        </p:nvSpPr>
        <p:spPr>
          <a:xfrm>
            <a:off x="5490453" y="3048000"/>
            <a:ext cx="381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404853" y="3657600"/>
            <a:ext cx="533400" cy="609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02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3-nearest neighbor</a:t>
            </a:r>
          </a:p>
        </p:txBody>
      </p:sp>
      <p:grpSp>
        <p:nvGrpSpPr>
          <p:cNvPr id="43011" name="Group 3"/>
          <p:cNvGrpSpPr>
            <a:grpSpLocks/>
          </p:cNvGrpSpPr>
          <p:nvPr/>
        </p:nvGrpSpPr>
        <p:grpSpPr bwMode="auto">
          <a:xfrm>
            <a:off x="4132729" y="2057400"/>
            <a:ext cx="4038600" cy="3417888"/>
            <a:chOff x="4267200" y="2667000"/>
            <a:chExt cx="4038600" cy="3417332"/>
          </a:xfrm>
        </p:grpSpPr>
        <p:sp>
          <p:nvSpPr>
            <p:cNvPr id="43017" name="TextBox 4"/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3018" name="TextBox 5"/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3019" name="TextBox 6"/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3020" name="TextBox 7"/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3021" name="TextBox 8"/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3022" name="TextBox 9"/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3023" name="TextBox 10"/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3024" name="TextBox 11"/>
            <p:cNvSpPr txBox="1">
              <a:spLocks noChangeArrowheads="1"/>
            </p:cNvSpPr>
            <p:nvPr/>
          </p:nvSpPr>
          <p:spPr bwMode="auto">
            <a:xfrm>
              <a:off x="5715000" y="3657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3025" name="TextBox 12"/>
            <p:cNvSpPr txBox="1">
              <a:spLocks noChangeArrowheads="1"/>
            </p:cNvSpPr>
            <p:nvPr/>
          </p:nvSpPr>
          <p:spPr bwMode="auto">
            <a:xfrm>
              <a:off x="6172200" y="3352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3026" name="TextBox 13"/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3027" name="TextBox 14"/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3028" name="TextBox 15"/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3029" name="TextBox 16"/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3030" name="TextBox 17"/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3031" name="TextBox 18"/>
            <p:cNvSpPr txBox="1">
              <a:spLocks noChangeArrowheads="1"/>
            </p:cNvSpPr>
            <p:nvPr/>
          </p:nvSpPr>
          <p:spPr bwMode="auto">
            <a:xfrm>
              <a:off x="6019800" y="3962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034" name="TextBox 21"/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x2</a:t>
              </a:r>
            </a:p>
          </p:txBody>
        </p:sp>
        <p:sp>
          <p:nvSpPr>
            <p:cNvPr id="43035" name="TextBox 22"/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x1</a:t>
              </a:r>
            </a:p>
          </p:txBody>
        </p:sp>
      </p:grpSp>
      <p:sp>
        <p:nvSpPr>
          <p:cNvPr id="43012" name="TextBox 23"/>
          <p:cNvSpPr txBox="1">
            <a:spLocks noChangeArrowheads="1"/>
          </p:cNvSpPr>
          <p:nvPr/>
        </p:nvSpPr>
        <p:spPr bwMode="auto">
          <a:xfrm>
            <a:off x="5504329" y="3276600"/>
            <a:ext cx="31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+</a:t>
            </a:r>
          </a:p>
        </p:txBody>
      </p:sp>
      <p:sp>
        <p:nvSpPr>
          <p:cNvPr id="43013" name="TextBox 28"/>
          <p:cNvSpPr txBox="1">
            <a:spLocks noChangeArrowheads="1"/>
          </p:cNvSpPr>
          <p:nvPr/>
        </p:nvSpPr>
        <p:spPr bwMode="auto">
          <a:xfrm>
            <a:off x="6633043" y="3733800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+</a:t>
            </a:r>
          </a:p>
        </p:txBody>
      </p:sp>
      <p:sp>
        <p:nvSpPr>
          <p:cNvPr id="30" name="Oval 29"/>
          <p:cNvSpPr/>
          <p:nvPr/>
        </p:nvSpPr>
        <p:spPr>
          <a:xfrm>
            <a:off x="5123329" y="3048000"/>
            <a:ext cx="1066800" cy="914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885329" y="3581400"/>
            <a:ext cx="1447800" cy="685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41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5-nearest neighbor</a:t>
            </a:r>
          </a:p>
        </p:txBody>
      </p:sp>
      <p:grpSp>
        <p:nvGrpSpPr>
          <p:cNvPr id="44035" name="Group 3"/>
          <p:cNvGrpSpPr>
            <a:grpSpLocks/>
          </p:cNvGrpSpPr>
          <p:nvPr/>
        </p:nvGrpSpPr>
        <p:grpSpPr bwMode="auto">
          <a:xfrm>
            <a:off x="4114800" y="2068512"/>
            <a:ext cx="4038600" cy="3417888"/>
            <a:chOff x="4267200" y="2667000"/>
            <a:chExt cx="4038600" cy="3417332"/>
          </a:xfrm>
        </p:grpSpPr>
        <p:sp>
          <p:nvSpPr>
            <p:cNvPr id="44042" name="TextBox 4"/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4043" name="TextBox 5"/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4044" name="TextBox 6"/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4045" name="TextBox 7"/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4046" name="TextBox 8"/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4047" name="TextBox 9"/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4048" name="TextBox 10"/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4049" name="TextBox 11"/>
            <p:cNvSpPr txBox="1">
              <a:spLocks noChangeArrowheads="1"/>
            </p:cNvSpPr>
            <p:nvPr/>
          </p:nvSpPr>
          <p:spPr bwMode="auto">
            <a:xfrm>
              <a:off x="5715000" y="3657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4050" name="TextBox 12"/>
            <p:cNvSpPr txBox="1">
              <a:spLocks noChangeArrowheads="1"/>
            </p:cNvSpPr>
            <p:nvPr/>
          </p:nvSpPr>
          <p:spPr bwMode="auto">
            <a:xfrm>
              <a:off x="6172200" y="3352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4051" name="TextBox 13"/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4052" name="TextBox 14"/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4053" name="TextBox 15"/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4054" name="TextBox 16"/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4055" name="TextBox 17"/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4056" name="TextBox 18"/>
            <p:cNvSpPr txBox="1">
              <a:spLocks noChangeArrowheads="1"/>
            </p:cNvSpPr>
            <p:nvPr/>
          </p:nvSpPr>
          <p:spPr bwMode="auto">
            <a:xfrm>
              <a:off x="6019800" y="3962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059" name="TextBox 21"/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x2</a:t>
              </a:r>
            </a:p>
          </p:txBody>
        </p:sp>
        <p:sp>
          <p:nvSpPr>
            <p:cNvPr id="44060" name="TextBox 22"/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x1</a:t>
              </a:r>
            </a:p>
          </p:txBody>
        </p:sp>
      </p:grpSp>
      <p:sp>
        <p:nvSpPr>
          <p:cNvPr id="44036" name="TextBox 23"/>
          <p:cNvSpPr txBox="1">
            <a:spLocks noChangeArrowheads="1"/>
          </p:cNvSpPr>
          <p:nvPr/>
        </p:nvSpPr>
        <p:spPr bwMode="auto">
          <a:xfrm>
            <a:off x="5486400" y="3287712"/>
            <a:ext cx="31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+</a:t>
            </a:r>
          </a:p>
        </p:txBody>
      </p:sp>
      <p:sp>
        <p:nvSpPr>
          <p:cNvPr id="44037" name="TextBox 28"/>
          <p:cNvSpPr txBox="1">
            <a:spLocks noChangeArrowheads="1"/>
          </p:cNvSpPr>
          <p:nvPr/>
        </p:nvSpPr>
        <p:spPr bwMode="auto">
          <a:xfrm>
            <a:off x="6615114" y="3744912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+</a:t>
            </a:r>
          </a:p>
        </p:txBody>
      </p:sp>
      <p:sp>
        <p:nvSpPr>
          <p:cNvPr id="30" name="Oval 29"/>
          <p:cNvSpPr/>
          <p:nvPr/>
        </p:nvSpPr>
        <p:spPr>
          <a:xfrm rot="2565105">
            <a:off x="4953000" y="2906712"/>
            <a:ext cx="1447800" cy="1143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715000" y="3363912"/>
            <a:ext cx="2209800" cy="914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56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B5AC1-C241-D324-510B-069C52659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KNN Distance Function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CAA951-B234-10D6-8517-DC359025FC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Euclidean or L2 norm: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endParaRPr lang="en-US" dirty="0"/>
              </a:p>
              <a:p>
                <a:pPr marL="857250" lvl="1" indent="-457200"/>
                <a:r>
                  <a:rPr lang="en-US" dirty="0"/>
                  <a:t>Assumes all dimensions are equally scaled</a:t>
                </a:r>
              </a:p>
              <a:p>
                <a:pPr marL="857250" lvl="1" indent="-457200"/>
                <a:r>
                  <a:rPr lang="en-US" dirty="0"/>
                  <a:t>Dominated by biggest differences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Citi Block or L1 norm: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</m:oMath>
                </a14:m>
                <a:endParaRPr lang="en-US" sz="3200" dirty="0"/>
              </a:p>
              <a:p>
                <a:pPr lvl="1"/>
                <a:r>
                  <a:rPr lang="en-US" dirty="0"/>
                  <a:t>Assumes all dimensions are equally scaled</a:t>
                </a:r>
              </a:p>
              <a:p>
                <a:pPr lvl="1"/>
                <a:r>
                  <a:rPr lang="en-US" dirty="0"/>
                  <a:t>Less sensitive to very large differences along one dimension</a:t>
                </a:r>
              </a:p>
              <a:p>
                <a:r>
                  <a:rPr lang="en-US" dirty="0" err="1"/>
                  <a:t>Mahalanobis</a:t>
                </a:r>
                <a:r>
                  <a:rPr lang="en-US" dirty="0"/>
                  <a:t> distance: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nary>
                          <m:naryPr>
                            <m:chr m:val="∑"/>
                            <m:sub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ra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Normalized by inverse feature covariance matrix: “whitening”</a:t>
                </a:r>
              </a:p>
              <a:p>
                <a:pPr lvl="1"/>
                <a:r>
                  <a:rPr lang="en-US" dirty="0"/>
                  <a:t>When diagonal covariance is assumed, this is equivalent to scaling each dimension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1/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CAA951-B234-10D6-8517-DC359025FC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069" b="-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2116A3-3454-CD04-DCFE-9BB9AAB0EA3A}"/>
                  </a:ext>
                </a:extLst>
              </p:cNvPr>
              <p:cNvSpPr txBox="1"/>
              <p:nvPr/>
            </p:nvSpPr>
            <p:spPr>
              <a:xfrm>
                <a:off x="6705600" y="6465716"/>
                <a:ext cx="60978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dirty="0"/>
                  <a:t> are training and test sample feature vectors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2116A3-3454-CD04-DCFE-9BB9AAB0E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6465716"/>
                <a:ext cx="6097836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4124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0B07E-DF6C-2658-32EE-98178DD54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KNN Classification vs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378D8-88BA-100E-943D-A735578FA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For classification, prediction is usually the mode or most common class of the returned labels</a:t>
            </a:r>
          </a:p>
          <a:p>
            <a:endParaRPr lang="en-US" dirty="0"/>
          </a:p>
          <a:p>
            <a:r>
              <a:rPr lang="en-US" dirty="0"/>
              <a:t>For regression, prediction is usually the arithmetic mean (average, informally) of the returned values</a:t>
            </a:r>
          </a:p>
        </p:txBody>
      </p:sp>
    </p:spTree>
    <p:extLst>
      <p:ext uri="{BB962C8B-B14F-4D97-AF65-F5344CB8AC3E}">
        <p14:creationId xmlns:p14="http://schemas.microsoft.com/office/powerpoint/2010/main" val="996412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7F447-A506-8B97-69DF-C410AEE80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5F3BD-1BB1-2CB6-1ADB-B4F40EAB8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catter plot of Sitting Height over Height for males and females.">
            <a:extLst>
              <a:ext uri="{FF2B5EF4-FFF2-40B4-BE49-F238E27FC236}">
                <a16:creationId xmlns:a16="http://schemas.microsoft.com/office/drawing/2014/main" id="{13D51F41-959E-B1E6-1EA0-5131AE2BA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76200"/>
            <a:ext cx="10515600" cy="684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560F65-38D8-4DE9-3D77-932A3CED792C}"/>
              </a:ext>
            </a:extLst>
          </p:cNvPr>
          <p:cNvSpPr txBox="1"/>
          <p:nvPr/>
        </p:nvSpPr>
        <p:spPr>
          <a:xfrm>
            <a:off x="5029200" y="3810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47607-F147-B4B3-59CC-F5ACCCFB3F5C}"/>
              </a:ext>
            </a:extLst>
          </p:cNvPr>
          <p:cNvSpPr txBox="1"/>
          <p:nvPr/>
        </p:nvSpPr>
        <p:spPr>
          <a:xfrm>
            <a:off x="7467600" y="6410439"/>
            <a:ext cx="4724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https://www.researchgate.net/figure/Scatter-plot-of-Sitting-Height-over-Height-for-males-and-females_fig3_301724988</a:t>
            </a:r>
            <a:r>
              <a:rPr lang="en-US" sz="11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F92C99-AC1E-C12B-BE6F-8C1CA1C1C8C9}"/>
              </a:ext>
            </a:extLst>
          </p:cNvPr>
          <p:cNvSpPr txBox="1"/>
          <p:nvPr/>
        </p:nvSpPr>
        <p:spPr>
          <a:xfrm>
            <a:off x="6120581" y="3128256"/>
            <a:ext cx="453970" cy="432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781A9B-6B41-C532-252C-A17D0FB19C00}"/>
              </a:ext>
            </a:extLst>
          </p:cNvPr>
          <p:cNvSpPr txBox="1"/>
          <p:nvPr/>
        </p:nvSpPr>
        <p:spPr>
          <a:xfrm>
            <a:off x="7013630" y="2057400"/>
            <a:ext cx="453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E0046C-43A0-F018-70B2-3A7D342D3C5B}"/>
              </a:ext>
            </a:extLst>
          </p:cNvPr>
          <p:cNvSpPr txBox="1"/>
          <p:nvPr/>
        </p:nvSpPr>
        <p:spPr>
          <a:xfrm>
            <a:off x="76200" y="6441216"/>
            <a:ext cx="426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 sex from standing/sitting heights</a:t>
            </a:r>
          </a:p>
        </p:txBody>
      </p:sp>
    </p:spTree>
    <p:extLst>
      <p:ext uri="{BB962C8B-B14F-4D97-AF65-F5344CB8AC3E}">
        <p14:creationId xmlns:p14="http://schemas.microsoft.com/office/powerpoint/2010/main" val="702309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7F447-A506-8B97-69DF-C410AEE80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5F3BD-1BB1-2CB6-1ADB-B4F40EAB8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catter plot of Sitting Height over Height for males and females.">
            <a:extLst>
              <a:ext uri="{FF2B5EF4-FFF2-40B4-BE49-F238E27FC236}">
                <a16:creationId xmlns:a16="http://schemas.microsoft.com/office/drawing/2014/main" id="{13D51F41-959E-B1E6-1EA0-5131AE2BA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76200"/>
            <a:ext cx="10515600" cy="684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560F65-38D8-4DE9-3D77-932A3CED792C}"/>
              </a:ext>
            </a:extLst>
          </p:cNvPr>
          <p:cNvSpPr txBox="1"/>
          <p:nvPr/>
        </p:nvSpPr>
        <p:spPr>
          <a:xfrm>
            <a:off x="5029200" y="5958285"/>
            <a:ext cx="300082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47607-F147-B4B3-59CC-F5ACCCFB3F5C}"/>
              </a:ext>
            </a:extLst>
          </p:cNvPr>
          <p:cNvSpPr txBox="1"/>
          <p:nvPr/>
        </p:nvSpPr>
        <p:spPr>
          <a:xfrm>
            <a:off x="7467600" y="6410439"/>
            <a:ext cx="4724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https://www.researchgate.net/figure/Scatter-plot-of-Sitting-Height-over-Height-for-males-and-females_fig3_301724988</a:t>
            </a:r>
            <a:r>
              <a:rPr lang="en-US" sz="11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F92C99-AC1E-C12B-BE6F-8C1CA1C1C8C9}"/>
              </a:ext>
            </a:extLst>
          </p:cNvPr>
          <p:cNvSpPr txBox="1"/>
          <p:nvPr/>
        </p:nvSpPr>
        <p:spPr>
          <a:xfrm>
            <a:off x="6559660" y="5888336"/>
            <a:ext cx="453970" cy="475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D9DD74-E39D-DD68-E015-BE33379E1A18}"/>
              </a:ext>
            </a:extLst>
          </p:cNvPr>
          <p:cNvCxnSpPr>
            <a:cxnSpLocks/>
          </p:cNvCxnSpPr>
          <p:nvPr/>
        </p:nvCxnSpPr>
        <p:spPr>
          <a:xfrm flipV="1">
            <a:off x="5179241" y="92874"/>
            <a:ext cx="0" cy="6033289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6C3904-D353-485E-FD5D-550F4A0B428F}"/>
              </a:ext>
            </a:extLst>
          </p:cNvPr>
          <p:cNvCxnSpPr>
            <a:cxnSpLocks/>
          </p:cNvCxnSpPr>
          <p:nvPr/>
        </p:nvCxnSpPr>
        <p:spPr>
          <a:xfrm flipV="1">
            <a:off x="6752735" y="92874"/>
            <a:ext cx="0" cy="6033289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172732A-0283-A612-9843-6ED1E9F4E891}"/>
              </a:ext>
            </a:extLst>
          </p:cNvPr>
          <p:cNvSpPr txBox="1"/>
          <p:nvPr/>
        </p:nvSpPr>
        <p:spPr>
          <a:xfrm>
            <a:off x="76200" y="6441216"/>
            <a:ext cx="445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 sitting height from standing height</a:t>
            </a:r>
          </a:p>
        </p:txBody>
      </p:sp>
    </p:spTree>
    <p:extLst>
      <p:ext uri="{BB962C8B-B14F-4D97-AF65-F5344CB8AC3E}">
        <p14:creationId xmlns:p14="http://schemas.microsoft.com/office/powerpoint/2010/main" val="2180910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7A51C-5B5E-7651-B435-E4F6BF6FE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39B80-38AD-51DD-44C0-8DFA11D13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 of machine learning process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K-Nearest Neighbor Algorithm</a:t>
            </a:r>
          </a:p>
          <a:p>
            <a:endParaRPr lang="en-US" dirty="0"/>
          </a:p>
          <a:p>
            <a:r>
              <a:rPr lang="en-US" dirty="0"/>
              <a:t>Measuring and understanding error</a:t>
            </a:r>
          </a:p>
          <a:p>
            <a:endParaRPr lang="en-US" dirty="0"/>
          </a:p>
          <a:p>
            <a:r>
              <a:rPr lang="en-US" dirty="0"/>
              <a:t>Example applications</a:t>
            </a:r>
          </a:p>
          <a:p>
            <a:pPr lvl="1"/>
            <a:r>
              <a:rPr lang="en-US" dirty="0"/>
              <a:t>HW 1 overview</a:t>
            </a:r>
          </a:p>
          <a:p>
            <a:pPr lvl="1"/>
            <a:r>
              <a:rPr lang="en-US" dirty="0"/>
              <a:t>Deep Face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302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66D49-8C3F-8248-AB85-BDA0737D9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KNN Classification Demos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84804-CB93-6EC1-2F20-CB5E7CB1B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https://lecture-demo.ira.uka.de/knn-demo/#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http://vision.stanford.edu/teaching/cs231n-demos/knn/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932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 on K-NN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endParaRPr lang="en-US" dirty="0"/>
              </a:p>
              <a:p>
                <a:r>
                  <a:rPr lang="en-US" dirty="0"/>
                  <a:t>Simple: an excellent baseline and sometimes hard to beat</a:t>
                </a:r>
              </a:p>
              <a:p>
                <a:pPr lvl="1"/>
                <a:r>
                  <a:rPr lang="en-US" dirty="0"/>
                  <a:t>Naturally scales with data: it may be the only choice when you have one example per class, and is still often achieves good performance when you have many</a:t>
                </a:r>
              </a:p>
              <a:p>
                <a:pPr lvl="1"/>
                <a:r>
                  <a:rPr lang="en-US" dirty="0"/>
                  <a:t>Higher K gives smoother functions</a:t>
                </a:r>
              </a:p>
              <a:p>
                <a:endParaRPr lang="en-US" dirty="0"/>
              </a:p>
              <a:p>
                <a:r>
                  <a:rPr lang="en-US" dirty="0" err="1"/>
                  <a:t>Sloww</a:t>
                </a:r>
                <a:r>
                  <a:rPr lang="en-US" dirty="0"/>
                  <a:t>… but there are tricks to speed it up, e.g.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argmin</m:t>
                                </m:r>
                              </m:e>
                              <m:li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en-US" dirty="0"/>
                  <a:t>   </a:t>
                </a:r>
              </a:p>
              <a:p>
                <a:pPr lvl="1"/>
                <a:r>
                  <a:rPr lang="en-US" dirty="0"/>
                  <a:t>Can use approximate nearest neighbor methods like FLANN (will come to those later)</a:t>
                </a:r>
                <a:endParaRPr lang="en-US" b="0" dirty="0"/>
              </a:p>
              <a:p>
                <a:pPr marL="914400" lvl="2" indent="0">
                  <a:buNone/>
                </a:pPr>
                <a:r>
                  <a:rPr lang="en-US" dirty="0"/>
                  <a:t> </a:t>
                </a:r>
              </a:p>
              <a:p>
                <a:r>
                  <a:rPr lang="en-US" dirty="0"/>
                  <a:t>No training time (unless you learn a distance function)</a:t>
                </a:r>
              </a:p>
              <a:p>
                <a:endParaRPr lang="en-US" dirty="0"/>
              </a:p>
              <a:p>
                <a:r>
                  <a:rPr lang="en-US" dirty="0"/>
                  <a:t>With infinite examples, 1-NN provably has error that is at most twice Bayes optimal error (but we never have infinite examples)</a:t>
                </a:r>
              </a:p>
            </p:txBody>
          </p:sp>
        </mc:Choice>
        <mc:Fallback>
          <p:sp>
            <p:nvSpPr>
              <p:cNvPr id="4505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8" b="-1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DE85F35-4269-C441-70CD-58DC4DBC3049}"/>
              </a:ext>
            </a:extLst>
          </p:cNvPr>
          <p:cNvSpPr txBox="1"/>
          <p:nvPr/>
        </p:nvSpPr>
        <p:spPr>
          <a:xfrm>
            <a:off x="8915400" y="2971800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be precomputed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F3557BA-EF5F-BE58-C310-6AC29013E4B6}"/>
              </a:ext>
            </a:extLst>
          </p:cNvPr>
          <p:cNvCxnSpPr/>
          <p:nvPr/>
        </p:nvCxnSpPr>
        <p:spPr>
          <a:xfrm flipH="1">
            <a:off x="9144000" y="3276600"/>
            <a:ext cx="7620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34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D1E44-C0EF-C5EC-EAA5-F5AE562ABB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5791200" cy="5135563"/>
              </a:xfrm>
            </p:spPr>
            <p:txBody>
              <a:bodyPr>
                <a:normAutofit fontScale="85000" lnSpcReduction="10000"/>
              </a:bodyPr>
              <a:lstStyle/>
              <a:p>
                <a:endParaRPr lang="en-US" dirty="0"/>
              </a:p>
              <a:p>
                <a:r>
                  <a:rPr lang="en-US" dirty="0"/>
                  <a:t>Classification error: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Percent of examples that are wrongly predicted</a:t>
                </a:r>
              </a:p>
              <a:p>
                <a:endParaRPr lang="en-US" dirty="0"/>
              </a:p>
              <a:p>
                <a:r>
                  <a:rPr lang="en-US" dirty="0"/>
                  <a:t>Confusion matrix: joint/conditional distribution of predicted and true labels</a:t>
                </a:r>
              </a:p>
              <a:p>
                <a:pPr lvl="1"/>
                <a:r>
                  <a:rPr lang="en-US" dirty="0"/>
                  <a:t>Can be a count or probability</a:t>
                </a:r>
              </a:p>
              <a:p>
                <a:pPr lvl="1"/>
                <a:r>
                  <a:rPr lang="en-US" dirty="0"/>
                  <a:t>Practice varies whether “Predict” or “True” is the y-axis. Need to label.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D1E44-C0EF-C5EC-EAA5-F5AE562ABB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5791200" cy="5135563"/>
              </a:xfrm>
              <a:blipFill>
                <a:blip r:embed="rId2"/>
                <a:stretch>
                  <a:fillRect l="-1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A9779587-0866-F0F1-3585-246E7FE1D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we measure and analyze classification error?</a:t>
            </a:r>
          </a:p>
        </p:txBody>
      </p:sp>
      <p:pic>
        <p:nvPicPr>
          <p:cNvPr id="5122" name="Picture 2" descr="Confusion matrix — scikit-learn 1.2.0 documentation">
            <a:extLst>
              <a:ext uri="{FF2B5EF4-FFF2-40B4-BE49-F238E27FC236}">
                <a16:creationId xmlns:a16="http://schemas.microsoft.com/office/drawing/2014/main" id="{0AF9C940-E2DA-F5DB-6FC0-3EC73EB94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352799"/>
            <a:ext cx="3454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E0902A-2A28-14EB-C219-E20ECB8EAFBE}"/>
              </a:ext>
            </a:extLst>
          </p:cNvPr>
          <p:cNvSpPr txBox="1"/>
          <p:nvPr/>
        </p:nvSpPr>
        <p:spPr>
          <a:xfrm>
            <a:off x="9829800" y="4178840"/>
            <a:ext cx="144780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4"/>
              </a:rPr>
              <a:t>https://scikit-learn.org/stable/auto_examples/model_selection/plot_confusion_matrix.html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2387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2587E-97D1-690E-F80B-9DC79E820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error example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6FDBF334-E058-A8B8-502C-F603E55A07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499828"/>
              </p:ext>
            </p:extLst>
          </p:nvPr>
        </p:nvGraphicFramePr>
        <p:xfrm>
          <a:off x="457200" y="1828800"/>
          <a:ext cx="237066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5333">
                  <a:extLst>
                    <a:ext uri="{9D8B030D-6E8A-4147-A177-3AD203B41FA5}">
                      <a16:colId xmlns:a16="http://schemas.microsoft.com/office/drawing/2014/main" val="2306430166"/>
                    </a:ext>
                  </a:extLst>
                </a:gridCol>
                <a:gridCol w="1185333">
                  <a:extLst>
                    <a:ext uri="{9D8B030D-6E8A-4147-A177-3AD203B41FA5}">
                      <a16:colId xmlns:a16="http://schemas.microsoft.com/office/drawing/2014/main" val="30700329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Predicted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900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726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427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413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561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612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486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22221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19663AE-397B-594B-1F3D-0364C82965E1}"/>
              </a:ext>
            </a:extLst>
          </p:cNvPr>
          <p:cNvSpPr txBox="1"/>
          <p:nvPr/>
        </p:nvSpPr>
        <p:spPr>
          <a:xfrm>
            <a:off x="3276600" y="3189049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Classification Error: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BCB6D5-CE95-32D4-71CB-28C061ED3B1B}"/>
              </a:ext>
            </a:extLst>
          </p:cNvPr>
          <p:cNvSpPr txBox="1"/>
          <p:nvPr/>
        </p:nvSpPr>
        <p:spPr>
          <a:xfrm>
            <a:off x="7176210" y="977464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Confusion Matrix: 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8EF57E9-5E4F-454D-2F80-3B417AB85A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793055"/>
              </p:ext>
            </p:extLst>
          </p:nvPr>
        </p:nvGraphicFramePr>
        <p:xfrm>
          <a:off x="7239000" y="1828800"/>
          <a:ext cx="237066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2667">
                  <a:extLst>
                    <a:ext uri="{9D8B030D-6E8A-4147-A177-3AD203B41FA5}">
                      <a16:colId xmlns:a16="http://schemas.microsoft.com/office/drawing/2014/main" val="3679813690"/>
                    </a:ext>
                  </a:extLst>
                </a:gridCol>
                <a:gridCol w="592667">
                  <a:extLst>
                    <a:ext uri="{9D8B030D-6E8A-4147-A177-3AD203B41FA5}">
                      <a16:colId xmlns:a16="http://schemas.microsoft.com/office/drawing/2014/main" val="1480963005"/>
                    </a:ext>
                  </a:extLst>
                </a:gridCol>
                <a:gridCol w="592667">
                  <a:extLst>
                    <a:ext uri="{9D8B030D-6E8A-4147-A177-3AD203B41FA5}">
                      <a16:colId xmlns:a16="http://schemas.microsoft.com/office/drawing/2014/main" val="2306430166"/>
                    </a:ext>
                  </a:extLst>
                </a:gridCol>
                <a:gridCol w="592667">
                  <a:extLst>
                    <a:ext uri="{9D8B030D-6E8A-4147-A177-3AD203B41FA5}">
                      <a16:colId xmlns:a16="http://schemas.microsoft.com/office/drawing/2014/main" val="30700329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Predicted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561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61263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</a:p>
                  </a:txBody>
                  <a:tcPr vert="vert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4862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22221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94CBDC6-4B69-6943-0CC1-89B8781CF1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134601"/>
              </p:ext>
            </p:extLst>
          </p:nvPr>
        </p:nvGraphicFramePr>
        <p:xfrm>
          <a:off x="7303562" y="4234610"/>
          <a:ext cx="237066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2667">
                  <a:extLst>
                    <a:ext uri="{9D8B030D-6E8A-4147-A177-3AD203B41FA5}">
                      <a16:colId xmlns:a16="http://schemas.microsoft.com/office/drawing/2014/main" val="3679813690"/>
                    </a:ext>
                  </a:extLst>
                </a:gridCol>
                <a:gridCol w="592667">
                  <a:extLst>
                    <a:ext uri="{9D8B030D-6E8A-4147-A177-3AD203B41FA5}">
                      <a16:colId xmlns:a16="http://schemas.microsoft.com/office/drawing/2014/main" val="1480963005"/>
                    </a:ext>
                  </a:extLst>
                </a:gridCol>
                <a:gridCol w="592667">
                  <a:extLst>
                    <a:ext uri="{9D8B030D-6E8A-4147-A177-3AD203B41FA5}">
                      <a16:colId xmlns:a16="http://schemas.microsoft.com/office/drawing/2014/main" val="2306430166"/>
                    </a:ext>
                  </a:extLst>
                </a:gridCol>
                <a:gridCol w="592667">
                  <a:extLst>
                    <a:ext uri="{9D8B030D-6E8A-4147-A177-3AD203B41FA5}">
                      <a16:colId xmlns:a16="http://schemas.microsoft.com/office/drawing/2014/main" val="30700329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Predicted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561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61263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</a:p>
                  </a:txBody>
                  <a:tcPr vert="vert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4862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22221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2D65F13-83DA-182E-7261-7094135A0F25}"/>
              </a:ext>
            </a:extLst>
          </p:cNvPr>
          <p:cNvSpPr txBox="1"/>
          <p:nvPr/>
        </p:nvSpPr>
        <p:spPr>
          <a:xfrm>
            <a:off x="7165193" y="1498464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85E476-2A10-3956-F3C2-829D5E1A3170}"/>
              </a:ext>
            </a:extLst>
          </p:cNvPr>
          <p:cNvSpPr txBox="1"/>
          <p:nvPr/>
        </p:nvSpPr>
        <p:spPr>
          <a:xfrm>
            <a:off x="7239000" y="3865278"/>
            <a:ext cx="202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P(predicted | true)</a:t>
            </a:r>
          </a:p>
        </p:txBody>
      </p:sp>
    </p:spTree>
    <p:extLst>
      <p:ext uri="{BB962C8B-B14F-4D97-AF65-F5344CB8AC3E}">
        <p14:creationId xmlns:p14="http://schemas.microsoft.com/office/powerpoint/2010/main" val="1742490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D1E44-C0EF-C5EC-EAA5-F5AE562ABB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5791200" cy="6019800"/>
              </a:xfrm>
            </p:spPr>
            <p:txBody>
              <a:bodyPr>
                <a:normAutofit fontScale="85000" lnSpcReduction="20000"/>
              </a:bodyPr>
              <a:lstStyle/>
              <a:p>
                <a:endParaRPr lang="en-US" dirty="0"/>
              </a:p>
              <a:p>
                <a:r>
                  <a:rPr lang="en-US" dirty="0"/>
                  <a:t>Root mean squared error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Mean absolute error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</a:t>
                </a:r>
                <a:r>
                  <a:rPr lang="en-US" baseline="30000" dirty="0"/>
                  <a:t>2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RMSE/MAE are unit-dependent measures of accuracy, while R</a:t>
                </a:r>
                <a:r>
                  <a:rPr lang="en-US" baseline="30000" dirty="0"/>
                  <a:t>2</a:t>
                </a:r>
                <a:r>
                  <a:rPr lang="en-US" dirty="0"/>
                  <a:t> is a unitless measure of the fraction of explained variance</a:t>
                </a:r>
                <a:endParaRPr lang="en-US" baseline="30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D1E44-C0EF-C5EC-EAA5-F5AE562ABB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5791200" cy="6019800"/>
              </a:xfrm>
              <a:blipFill>
                <a:blip r:embed="rId2"/>
                <a:stretch>
                  <a:fillRect l="-1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A9779587-0866-F0F1-3585-246E7FE1D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we measure and analyze regression error?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F38343-2905-0603-73BE-4430E35D1F9C}"/>
              </a:ext>
            </a:extLst>
          </p:cNvPr>
          <p:cNvSpPr txBox="1"/>
          <p:nvPr/>
        </p:nvSpPr>
        <p:spPr>
          <a:xfrm>
            <a:off x="3886200" y="3896693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(unexplained variance)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2B8E0D-2EBE-B91C-A6C1-1E079A7582F9}"/>
              </a:ext>
            </a:extLst>
          </p:cNvPr>
          <p:cNvSpPr txBox="1"/>
          <p:nvPr/>
        </p:nvSpPr>
        <p:spPr>
          <a:xfrm>
            <a:off x="3877849" y="4244571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(total variance)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C78B4A-A2F6-880A-BFAC-415F2BF21D36}"/>
              </a:ext>
            </a:extLst>
          </p:cNvPr>
          <p:cNvSpPr txBox="1"/>
          <p:nvPr/>
        </p:nvSpPr>
        <p:spPr>
          <a:xfrm>
            <a:off x="5943600" y="6236660"/>
            <a:ext cx="6093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Fig: </a:t>
            </a:r>
            <a:r>
              <a:rPr lang="en-US" sz="1200" dirty="0">
                <a:hlinkClick r:id="rId3"/>
              </a:rPr>
              <a:t>https://medium.com/analytics-vidhya/mae-mse-rmse-coefficient-of-determination-adjusted-r-squared-which-metric-is-better-cd0326a5697e</a:t>
            </a:r>
            <a:r>
              <a:rPr lang="en-US" sz="1200" dirty="0"/>
              <a:t> 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F370294-EF10-C66C-8409-A0FF3DFE6E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98"/>
          <a:stretch/>
        </p:blipFill>
        <p:spPr bwMode="auto">
          <a:xfrm>
            <a:off x="7268227" y="1429382"/>
            <a:ext cx="4304778" cy="310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DED036-C33A-CC0C-55F5-76B8880C4B63}"/>
                  </a:ext>
                </a:extLst>
              </p:cNvPr>
              <p:cNvSpPr txBox="1"/>
              <p:nvPr/>
            </p:nvSpPr>
            <p:spPr>
              <a:xfrm>
                <a:off x="7543800" y="2013070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DED036-C33A-CC0C-55F5-76B8880C4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2013070"/>
                <a:ext cx="6096000" cy="369332"/>
              </a:xfrm>
              <a:prstGeom prst="rect">
                <a:avLst/>
              </a:prstGeom>
              <a:blipFill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4241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C0F6E-F8D1-A00C-2D1B-599351F2A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test error for a trained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314C7-AEE1-BEAA-AE70-119512CA8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Intrinsic</a:t>
            </a:r>
            <a:r>
              <a:rPr lang="en-US" dirty="0"/>
              <a:t>: sometimes it is not possible to achieve zero error given available features (e.g. handwriting, weather prediction)</a:t>
            </a:r>
          </a:p>
          <a:p>
            <a:pPr lvl="1"/>
            <a:r>
              <a:rPr lang="en-US" dirty="0"/>
              <a:t>Bayes optimal error: The error if the true function P(</a:t>
            </a:r>
            <a:r>
              <a:rPr lang="en-US" dirty="0" err="1"/>
              <a:t>y|x</a:t>
            </a:r>
            <a:r>
              <a:rPr lang="en-US" dirty="0"/>
              <a:t>) is known</a:t>
            </a:r>
          </a:p>
          <a:p>
            <a:endParaRPr lang="en-US" b="1" dirty="0"/>
          </a:p>
          <a:p>
            <a:r>
              <a:rPr lang="en-US" b="1" dirty="0"/>
              <a:t>Model Bias</a:t>
            </a:r>
            <a:r>
              <a:rPr lang="en-US" dirty="0"/>
              <a:t>: the model is limited so that Bayes optimal error cannot be achieved for an infinite training set</a:t>
            </a:r>
          </a:p>
          <a:p>
            <a:endParaRPr lang="en-US" b="1" dirty="0"/>
          </a:p>
          <a:p>
            <a:r>
              <a:rPr lang="en-US" b="1" dirty="0"/>
              <a:t>Model Variance</a:t>
            </a:r>
            <a:r>
              <a:rPr lang="en-US" dirty="0"/>
              <a:t>: given finite training data, different parameters and predictions would result from different samplings of data</a:t>
            </a:r>
          </a:p>
          <a:p>
            <a:endParaRPr lang="en-US" b="1" dirty="0"/>
          </a:p>
          <a:p>
            <a:r>
              <a:rPr lang="en-US" b="1" dirty="0"/>
              <a:t>Distribution Shift</a:t>
            </a:r>
            <a:r>
              <a:rPr lang="en-US" dirty="0"/>
              <a:t>: some examples are more likely in test than training, i.e. true P(x) is different for train and test</a:t>
            </a:r>
          </a:p>
          <a:p>
            <a:pPr lvl="1"/>
            <a:r>
              <a:rPr lang="en-US" dirty="0"/>
              <a:t>E.g., datasets are collected at different times and frequency of content has changed</a:t>
            </a:r>
          </a:p>
          <a:p>
            <a:endParaRPr lang="en-US" b="1" dirty="0"/>
          </a:p>
          <a:p>
            <a:r>
              <a:rPr lang="en-US" b="1" dirty="0"/>
              <a:t>Function Shift</a:t>
            </a:r>
            <a:r>
              <a:rPr lang="en-US" dirty="0"/>
              <a:t>: P(</a:t>
            </a:r>
            <a:r>
              <a:rPr lang="en-US" dirty="0" err="1"/>
              <a:t>y|x</a:t>
            </a:r>
            <a:r>
              <a:rPr lang="en-US" dirty="0"/>
              <a:t>) is changed between train and test</a:t>
            </a:r>
          </a:p>
          <a:p>
            <a:pPr lvl="1"/>
            <a:r>
              <a:rPr lang="en-US" dirty="0"/>
              <a:t>E.g., the predicted answer to “What is your favorite TV show?” changes over 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572E9F-45B3-85F2-6F32-3930F19B7C6C}"/>
              </a:ext>
            </a:extLst>
          </p:cNvPr>
          <p:cNvSpPr txBox="1"/>
          <p:nvPr/>
        </p:nvSpPr>
        <p:spPr>
          <a:xfrm>
            <a:off x="609600" y="6400800"/>
            <a:ext cx="905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Others: imperfect optimization, final performance measure is different than training loss</a:t>
            </a:r>
          </a:p>
        </p:txBody>
      </p:sp>
    </p:spTree>
    <p:extLst>
      <p:ext uri="{BB962C8B-B14F-4D97-AF65-F5344CB8AC3E}">
        <p14:creationId xmlns:p14="http://schemas.microsoft.com/office/powerpoint/2010/main" val="278677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 of Training Size</a:t>
            </a:r>
          </a:p>
        </p:txBody>
      </p:sp>
      <p:sp>
        <p:nvSpPr>
          <p:cNvPr id="10" name="Freeform 9"/>
          <p:cNvSpPr/>
          <p:nvPr/>
        </p:nvSpPr>
        <p:spPr>
          <a:xfrm>
            <a:off x="3452814" y="3644901"/>
            <a:ext cx="4384675" cy="1349375"/>
          </a:xfrm>
          <a:custGeom>
            <a:avLst/>
            <a:gdLst>
              <a:gd name="connsiteX0" fmla="*/ 0 w 4384110"/>
              <a:gd name="connsiteY0" fmla="*/ 0 h 1349049"/>
              <a:gd name="connsiteX1" fmla="*/ 25052 w 4384110"/>
              <a:gd name="connsiteY1" fmla="*/ 112734 h 1349049"/>
              <a:gd name="connsiteX2" fmla="*/ 75156 w 4384110"/>
              <a:gd name="connsiteY2" fmla="*/ 187890 h 1349049"/>
              <a:gd name="connsiteX3" fmla="*/ 112734 w 4384110"/>
              <a:gd name="connsiteY3" fmla="*/ 212942 h 1349049"/>
              <a:gd name="connsiteX4" fmla="*/ 137787 w 4384110"/>
              <a:gd name="connsiteY4" fmla="*/ 237994 h 1349049"/>
              <a:gd name="connsiteX5" fmla="*/ 212943 w 4384110"/>
              <a:gd name="connsiteY5" fmla="*/ 263047 h 1349049"/>
              <a:gd name="connsiteX6" fmla="*/ 250521 w 4384110"/>
              <a:gd name="connsiteY6" fmla="*/ 275573 h 1349049"/>
              <a:gd name="connsiteX7" fmla="*/ 275573 w 4384110"/>
              <a:gd name="connsiteY7" fmla="*/ 313151 h 1349049"/>
              <a:gd name="connsiteX8" fmla="*/ 313151 w 4384110"/>
              <a:gd name="connsiteY8" fmla="*/ 325677 h 1349049"/>
              <a:gd name="connsiteX9" fmla="*/ 350729 w 4384110"/>
              <a:gd name="connsiteY9" fmla="*/ 350729 h 1349049"/>
              <a:gd name="connsiteX10" fmla="*/ 425885 w 4384110"/>
              <a:gd name="connsiteY10" fmla="*/ 375781 h 1349049"/>
              <a:gd name="connsiteX11" fmla="*/ 463463 w 4384110"/>
              <a:gd name="connsiteY11" fmla="*/ 388307 h 1349049"/>
              <a:gd name="connsiteX12" fmla="*/ 513567 w 4384110"/>
              <a:gd name="connsiteY12" fmla="*/ 400833 h 1349049"/>
              <a:gd name="connsiteX13" fmla="*/ 563671 w 4384110"/>
              <a:gd name="connsiteY13" fmla="*/ 425885 h 1349049"/>
              <a:gd name="connsiteX14" fmla="*/ 651354 w 4384110"/>
              <a:gd name="connsiteY14" fmla="*/ 450937 h 1349049"/>
              <a:gd name="connsiteX15" fmla="*/ 688932 w 4384110"/>
              <a:gd name="connsiteY15" fmla="*/ 475989 h 1349049"/>
              <a:gd name="connsiteX16" fmla="*/ 776614 w 4384110"/>
              <a:gd name="connsiteY16" fmla="*/ 501041 h 1349049"/>
              <a:gd name="connsiteX17" fmla="*/ 814192 w 4384110"/>
              <a:gd name="connsiteY17" fmla="*/ 526093 h 1349049"/>
              <a:gd name="connsiteX18" fmla="*/ 939452 w 4384110"/>
              <a:gd name="connsiteY18" fmla="*/ 563671 h 1349049"/>
              <a:gd name="connsiteX19" fmla="*/ 977030 w 4384110"/>
              <a:gd name="connsiteY19" fmla="*/ 588723 h 1349049"/>
              <a:gd name="connsiteX20" fmla="*/ 1064713 w 4384110"/>
              <a:gd name="connsiteY20" fmla="*/ 613775 h 1349049"/>
              <a:gd name="connsiteX21" fmla="*/ 1139869 w 4384110"/>
              <a:gd name="connsiteY21" fmla="*/ 638827 h 1349049"/>
              <a:gd name="connsiteX22" fmla="*/ 1177447 w 4384110"/>
              <a:gd name="connsiteY22" fmla="*/ 651353 h 1349049"/>
              <a:gd name="connsiteX23" fmla="*/ 1215025 w 4384110"/>
              <a:gd name="connsiteY23" fmla="*/ 676405 h 1349049"/>
              <a:gd name="connsiteX24" fmla="*/ 1277655 w 4384110"/>
              <a:gd name="connsiteY24" fmla="*/ 688931 h 1349049"/>
              <a:gd name="connsiteX25" fmla="*/ 1315233 w 4384110"/>
              <a:gd name="connsiteY25" fmla="*/ 713984 h 1349049"/>
              <a:gd name="connsiteX26" fmla="*/ 1402915 w 4384110"/>
              <a:gd name="connsiteY26" fmla="*/ 739036 h 1349049"/>
              <a:gd name="connsiteX27" fmla="*/ 1478071 w 4384110"/>
              <a:gd name="connsiteY27" fmla="*/ 789140 h 1349049"/>
              <a:gd name="connsiteX28" fmla="*/ 1515650 w 4384110"/>
              <a:gd name="connsiteY28" fmla="*/ 814192 h 1349049"/>
              <a:gd name="connsiteX29" fmla="*/ 1665962 w 4384110"/>
              <a:gd name="connsiteY29" fmla="*/ 864296 h 1349049"/>
              <a:gd name="connsiteX30" fmla="*/ 1703540 w 4384110"/>
              <a:gd name="connsiteY30" fmla="*/ 876822 h 1349049"/>
              <a:gd name="connsiteX31" fmla="*/ 1741118 w 4384110"/>
              <a:gd name="connsiteY31" fmla="*/ 889348 h 1349049"/>
              <a:gd name="connsiteX32" fmla="*/ 1853852 w 4384110"/>
              <a:gd name="connsiteY32" fmla="*/ 951978 h 1349049"/>
              <a:gd name="connsiteX33" fmla="*/ 1891430 w 4384110"/>
              <a:gd name="connsiteY33" fmla="*/ 977030 h 1349049"/>
              <a:gd name="connsiteX34" fmla="*/ 1929008 w 4384110"/>
              <a:gd name="connsiteY34" fmla="*/ 1014608 h 1349049"/>
              <a:gd name="connsiteX35" fmla="*/ 2004165 w 4384110"/>
              <a:gd name="connsiteY35" fmla="*/ 1039660 h 1349049"/>
              <a:gd name="connsiteX36" fmla="*/ 2041743 w 4384110"/>
              <a:gd name="connsiteY36" fmla="*/ 1052186 h 1349049"/>
              <a:gd name="connsiteX37" fmla="*/ 2718148 w 4384110"/>
              <a:gd name="connsiteY37" fmla="*/ 1077238 h 1349049"/>
              <a:gd name="connsiteX38" fmla="*/ 2956143 w 4384110"/>
              <a:gd name="connsiteY38" fmla="*/ 1102290 h 1349049"/>
              <a:gd name="connsiteX39" fmla="*/ 3018773 w 4384110"/>
              <a:gd name="connsiteY39" fmla="*/ 1114816 h 1349049"/>
              <a:gd name="connsiteX40" fmla="*/ 3081403 w 4384110"/>
              <a:gd name="connsiteY40" fmla="*/ 1152394 h 1349049"/>
              <a:gd name="connsiteX41" fmla="*/ 3331924 w 4384110"/>
              <a:gd name="connsiteY41" fmla="*/ 1189973 h 1349049"/>
              <a:gd name="connsiteX42" fmla="*/ 3457184 w 4384110"/>
              <a:gd name="connsiteY42" fmla="*/ 1215025 h 1349049"/>
              <a:gd name="connsiteX43" fmla="*/ 3507288 w 4384110"/>
              <a:gd name="connsiteY43" fmla="*/ 1227551 h 1349049"/>
              <a:gd name="connsiteX44" fmla="*/ 3620022 w 4384110"/>
              <a:gd name="connsiteY44" fmla="*/ 1240077 h 1349049"/>
              <a:gd name="connsiteX45" fmla="*/ 3657600 w 4384110"/>
              <a:gd name="connsiteY45" fmla="*/ 1252603 h 1349049"/>
              <a:gd name="connsiteX46" fmla="*/ 4296428 w 4384110"/>
              <a:gd name="connsiteY46" fmla="*/ 1277655 h 1349049"/>
              <a:gd name="connsiteX47" fmla="*/ 4384110 w 4384110"/>
              <a:gd name="connsiteY47" fmla="*/ 1315233 h 134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384110" h="1349049">
                <a:moveTo>
                  <a:pt x="0" y="0"/>
                </a:moveTo>
                <a:cubicBezTo>
                  <a:pt x="3399" y="20392"/>
                  <a:pt x="10368" y="86303"/>
                  <a:pt x="25052" y="112734"/>
                </a:cubicBezTo>
                <a:cubicBezTo>
                  <a:pt x="39674" y="139054"/>
                  <a:pt x="50104" y="171189"/>
                  <a:pt x="75156" y="187890"/>
                </a:cubicBezTo>
                <a:cubicBezTo>
                  <a:pt x="87682" y="196241"/>
                  <a:pt x="100978" y="203538"/>
                  <a:pt x="112734" y="212942"/>
                </a:cubicBezTo>
                <a:cubicBezTo>
                  <a:pt x="121956" y="220319"/>
                  <a:pt x="127224" y="232712"/>
                  <a:pt x="137787" y="237994"/>
                </a:cubicBezTo>
                <a:cubicBezTo>
                  <a:pt x="161406" y="249804"/>
                  <a:pt x="187891" y="254696"/>
                  <a:pt x="212943" y="263047"/>
                </a:cubicBezTo>
                <a:lnTo>
                  <a:pt x="250521" y="275573"/>
                </a:lnTo>
                <a:cubicBezTo>
                  <a:pt x="258872" y="288099"/>
                  <a:pt x="263818" y="303747"/>
                  <a:pt x="275573" y="313151"/>
                </a:cubicBezTo>
                <a:cubicBezTo>
                  <a:pt x="285883" y="321399"/>
                  <a:pt x="301341" y="319772"/>
                  <a:pt x="313151" y="325677"/>
                </a:cubicBezTo>
                <a:cubicBezTo>
                  <a:pt x="326616" y="332410"/>
                  <a:pt x="336972" y="344615"/>
                  <a:pt x="350729" y="350729"/>
                </a:cubicBezTo>
                <a:cubicBezTo>
                  <a:pt x="374860" y="361454"/>
                  <a:pt x="400833" y="367430"/>
                  <a:pt x="425885" y="375781"/>
                </a:cubicBezTo>
                <a:cubicBezTo>
                  <a:pt x="438411" y="379956"/>
                  <a:pt x="450654" y="385105"/>
                  <a:pt x="463463" y="388307"/>
                </a:cubicBezTo>
                <a:cubicBezTo>
                  <a:pt x="480164" y="392482"/>
                  <a:pt x="497448" y="394788"/>
                  <a:pt x="513567" y="400833"/>
                </a:cubicBezTo>
                <a:cubicBezTo>
                  <a:pt x="531051" y="407389"/>
                  <a:pt x="546508" y="418530"/>
                  <a:pt x="563671" y="425885"/>
                </a:cubicBezTo>
                <a:cubicBezTo>
                  <a:pt x="588827" y="436666"/>
                  <a:pt x="625931" y="444581"/>
                  <a:pt x="651354" y="450937"/>
                </a:cubicBezTo>
                <a:cubicBezTo>
                  <a:pt x="663880" y="459288"/>
                  <a:pt x="675467" y="469256"/>
                  <a:pt x="688932" y="475989"/>
                </a:cubicBezTo>
                <a:cubicBezTo>
                  <a:pt x="706902" y="484974"/>
                  <a:pt x="760561" y="497028"/>
                  <a:pt x="776614" y="501041"/>
                </a:cubicBezTo>
                <a:cubicBezTo>
                  <a:pt x="789140" y="509392"/>
                  <a:pt x="800355" y="520163"/>
                  <a:pt x="814192" y="526093"/>
                </a:cubicBezTo>
                <a:cubicBezTo>
                  <a:pt x="863207" y="547099"/>
                  <a:pt x="888932" y="529991"/>
                  <a:pt x="939452" y="563671"/>
                </a:cubicBezTo>
                <a:cubicBezTo>
                  <a:pt x="951978" y="572022"/>
                  <a:pt x="963565" y="581990"/>
                  <a:pt x="977030" y="588723"/>
                </a:cubicBezTo>
                <a:cubicBezTo>
                  <a:pt x="998079" y="599248"/>
                  <a:pt x="1044645" y="607755"/>
                  <a:pt x="1064713" y="613775"/>
                </a:cubicBezTo>
                <a:cubicBezTo>
                  <a:pt x="1090006" y="621363"/>
                  <a:pt x="1114817" y="630476"/>
                  <a:pt x="1139869" y="638827"/>
                </a:cubicBezTo>
                <a:cubicBezTo>
                  <a:pt x="1152395" y="643002"/>
                  <a:pt x="1166461" y="644029"/>
                  <a:pt x="1177447" y="651353"/>
                </a:cubicBezTo>
                <a:cubicBezTo>
                  <a:pt x="1189973" y="659704"/>
                  <a:pt x="1200929" y="671119"/>
                  <a:pt x="1215025" y="676405"/>
                </a:cubicBezTo>
                <a:cubicBezTo>
                  <a:pt x="1234960" y="683880"/>
                  <a:pt x="1256778" y="684756"/>
                  <a:pt x="1277655" y="688931"/>
                </a:cubicBezTo>
                <a:cubicBezTo>
                  <a:pt x="1290181" y="697282"/>
                  <a:pt x="1301396" y="708054"/>
                  <a:pt x="1315233" y="713984"/>
                </a:cubicBezTo>
                <a:cubicBezTo>
                  <a:pt x="1343613" y="726147"/>
                  <a:pt x="1375491" y="723800"/>
                  <a:pt x="1402915" y="739036"/>
                </a:cubicBezTo>
                <a:cubicBezTo>
                  <a:pt x="1429235" y="753658"/>
                  <a:pt x="1453019" y="772439"/>
                  <a:pt x="1478071" y="789140"/>
                </a:cubicBezTo>
                <a:cubicBezTo>
                  <a:pt x="1490597" y="797491"/>
                  <a:pt x="1501368" y="809431"/>
                  <a:pt x="1515650" y="814192"/>
                </a:cubicBezTo>
                <a:lnTo>
                  <a:pt x="1665962" y="864296"/>
                </a:lnTo>
                <a:lnTo>
                  <a:pt x="1703540" y="876822"/>
                </a:lnTo>
                <a:cubicBezTo>
                  <a:pt x="1716066" y="880997"/>
                  <a:pt x="1730132" y="882024"/>
                  <a:pt x="1741118" y="889348"/>
                </a:cubicBezTo>
                <a:cubicBezTo>
                  <a:pt x="1825817" y="945814"/>
                  <a:pt x="1720920" y="878127"/>
                  <a:pt x="1853852" y="951978"/>
                </a:cubicBezTo>
                <a:cubicBezTo>
                  <a:pt x="1867012" y="959289"/>
                  <a:pt x="1879865" y="967392"/>
                  <a:pt x="1891430" y="977030"/>
                </a:cubicBezTo>
                <a:cubicBezTo>
                  <a:pt x="1905039" y="988371"/>
                  <a:pt x="1913523" y="1006005"/>
                  <a:pt x="1929008" y="1014608"/>
                </a:cubicBezTo>
                <a:cubicBezTo>
                  <a:pt x="1952092" y="1027433"/>
                  <a:pt x="1979113" y="1031309"/>
                  <a:pt x="2004165" y="1039660"/>
                </a:cubicBezTo>
                <a:cubicBezTo>
                  <a:pt x="2016691" y="1043835"/>
                  <a:pt x="2028545" y="1051809"/>
                  <a:pt x="2041743" y="1052186"/>
                </a:cubicBezTo>
                <a:cubicBezTo>
                  <a:pt x="2559563" y="1066981"/>
                  <a:pt x="2334159" y="1057028"/>
                  <a:pt x="2718148" y="1077238"/>
                </a:cubicBezTo>
                <a:cubicBezTo>
                  <a:pt x="2825020" y="1112862"/>
                  <a:pt x="2713179" y="1079151"/>
                  <a:pt x="2956143" y="1102290"/>
                </a:cubicBezTo>
                <a:cubicBezTo>
                  <a:pt x="2977337" y="1104308"/>
                  <a:pt x="2997896" y="1110641"/>
                  <a:pt x="3018773" y="1114816"/>
                </a:cubicBezTo>
                <a:cubicBezTo>
                  <a:pt x="3039650" y="1127342"/>
                  <a:pt x="3059239" y="1142319"/>
                  <a:pt x="3081403" y="1152394"/>
                </a:cubicBezTo>
                <a:cubicBezTo>
                  <a:pt x="3170790" y="1193025"/>
                  <a:pt x="3222018" y="1182123"/>
                  <a:pt x="3331924" y="1189973"/>
                </a:cubicBezTo>
                <a:cubicBezTo>
                  <a:pt x="3373677" y="1198324"/>
                  <a:pt x="3415875" y="1204698"/>
                  <a:pt x="3457184" y="1215025"/>
                </a:cubicBezTo>
                <a:cubicBezTo>
                  <a:pt x="3473885" y="1219200"/>
                  <a:pt x="3490273" y="1224933"/>
                  <a:pt x="3507288" y="1227551"/>
                </a:cubicBezTo>
                <a:cubicBezTo>
                  <a:pt x="3544658" y="1233300"/>
                  <a:pt x="3582444" y="1235902"/>
                  <a:pt x="3620022" y="1240077"/>
                </a:cubicBezTo>
                <a:cubicBezTo>
                  <a:pt x="3632548" y="1244252"/>
                  <a:pt x="3644417" y="1251871"/>
                  <a:pt x="3657600" y="1252603"/>
                </a:cubicBezTo>
                <a:cubicBezTo>
                  <a:pt x="3870378" y="1264424"/>
                  <a:pt x="4296428" y="1277655"/>
                  <a:pt x="4296428" y="1277655"/>
                </a:cubicBezTo>
                <a:cubicBezTo>
                  <a:pt x="4376497" y="1331034"/>
                  <a:pt x="4350294" y="1349049"/>
                  <a:pt x="4384110" y="1315233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440114" y="5308600"/>
            <a:ext cx="4371975" cy="541338"/>
          </a:xfrm>
          <a:custGeom>
            <a:avLst/>
            <a:gdLst>
              <a:gd name="connsiteX0" fmla="*/ 0 w 4371584"/>
              <a:gd name="connsiteY0" fmla="*/ 541208 h 541208"/>
              <a:gd name="connsiteX1" fmla="*/ 450937 w 4371584"/>
              <a:gd name="connsiteY1" fmla="*/ 528682 h 541208"/>
              <a:gd name="connsiteX2" fmla="*/ 563671 w 4371584"/>
              <a:gd name="connsiteY2" fmla="*/ 491104 h 541208"/>
              <a:gd name="connsiteX3" fmla="*/ 626302 w 4371584"/>
              <a:gd name="connsiteY3" fmla="*/ 478578 h 541208"/>
              <a:gd name="connsiteX4" fmla="*/ 776614 w 4371584"/>
              <a:gd name="connsiteY4" fmla="*/ 453526 h 541208"/>
              <a:gd name="connsiteX5" fmla="*/ 851770 w 4371584"/>
              <a:gd name="connsiteY5" fmla="*/ 415948 h 541208"/>
              <a:gd name="connsiteX6" fmla="*/ 889348 w 4371584"/>
              <a:gd name="connsiteY6" fmla="*/ 403421 h 541208"/>
              <a:gd name="connsiteX7" fmla="*/ 914400 w 4371584"/>
              <a:gd name="connsiteY7" fmla="*/ 365843 h 541208"/>
              <a:gd name="connsiteX8" fmla="*/ 951978 w 4371584"/>
              <a:gd name="connsiteY8" fmla="*/ 353317 h 541208"/>
              <a:gd name="connsiteX9" fmla="*/ 1052186 w 4371584"/>
              <a:gd name="connsiteY9" fmla="*/ 328265 h 541208"/>
              <a:gd name="connsiteX10" fmla="*/ 1177447 w 4371584"/>
              <a:gd name="connsiteY10" fmla="*/ 303213 h 541208"/>
              <a:gd name="connsiteX11" fmla="*/ 1778696 w 4371584"/>
              <a:gd name="connsiteY11" fmla="*/ 278161 h 541208"/>
              <a:gd name="connsiteX12" fmla="*/ 2167003 w 4371584"/>
              <a:gd name="connsiteY12" fmla="*/ 253109 h 541208"/>
              <a:gd name="connsiteX13" fmla="*/ 2217107 w 4371584"/>
              <a:gd name="connsiteY13" fmla="*/ 240583 h 541208"/>
              <a:gd name="connsiteX14" fmla="*/ 2342367 w 4371584"/>
              <a:gd name="connsiteY14" fmla="*/ 215531 h 541208"/>
              <a:gd name="connsiteX15" fmla="*/ 2392471 w 4371584"/>
              <a:gd name="connsiteY15" fmla="*/ 203005 h 541208"/>
              <a:gd name="connsiteX16" fmla="*/ 2592888 w 4371584"/>
              <a:gd name="connsiteY16" fmla="*/ 190479 h 541208"/>
              <a:gd name="connsiteX17" fmla="*/ 2680570 w 4371584"/>
              <a:gd name="connsiteY17" fmla="*/ 165427 h 541208"/>
              <a:gd name="connsiteX18" fmla="*/ 2743200 w 4371584"/>
              <a:gd name="connsiteY18" fmla="*/ 152901 h 541208"/>
              <a:gd name="connsiteX19" fmla="*/ 2793304 w 4371584"/>
              <a:gd name="connsiteY19" fmla="*/ 140375 h 541208"/>
              <a:gd name="connsiteX20" fmla="*/ 3068877 w 4371584"/>
              <a:gd name="connsiteY20" fmla="*/ 127849 h 541208"/>
              <a:gd name="connsiteX21" fmla="*/ 3519814 w 4371584"/>
              <a:gd name="connsiteY21" fmla="*/ 102797 h 541208"/>
              <a:gd name="connsiteX22" fmla="*/ 3807913 w 4371584"/>
              <a:gd name="connsiteY22" fmla="*/ 90271 h 541208"/>
              <a:gd name="connsiteX23" fmla="*/ 3945699 w 4371584"/>
              <a:gd name="connsiteY23" fmla="*/ 52693 h 541208"/>
              <a:gd name="connsiteX24" fmla="*/ 3983277 w 4371584"/>
              <a:gd name="connsiteY24" fmla="*/ 40167 h 541208"/>
              <a:gd name="connsiteX25" fmla="*/ 4221271 w 4371584"/>
              <a:gd name="connsiteY25" fmla="*/ 27641 h 541208"/>
              <a:gd name="connsiteX26" fmla="*/ 4271376 w 4371584"/>
              <a:gd name="connsiteY26" fmla="*/ 15115 h 541208"/>
              <a:gd name="connsiteX27" fmla="*/ 4308954 w 4371584"/>
              <a:gd name="connsiteY27" fmla="*/ 2589 h 541208"/>
              <a:gd name="connsiteX28" fmla="*/ 4371584 w 4371584"/>
              <a:gd name="connsiteY28" fmla="*/ 2589 h 54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371584" h="541208">
                <a:moveTo>
                  <a:pt x="0" y="541208"/>
                </a:moveTo>
                <a:cubicBezTo>
                  <a:pt x="150312" y="537033"/>
                  <a:pt x="300949" y="539395"/>
                  <a:pt x="450937" y="528682"/>
                </a:cubicBezTo>
                <a:cubicBezTo>
                  <a:pt x="489909" y="525898"/>
                  <a:pt x="525396" y="498759"/>
                  <a:pt x="563671" y="491104"/>
                </a:cubicBezTo>
                <a:cubicBezTo>
                  <a:pt x="584548" y="486929"/>
                  <a:pt x="605301" y="482078"/>
                  <a:pt x="626302" y="478578"/>
                </a:cubicBezTo>
                <a:cubicBezTo>
                  <a:pt x="689933" y="467973"/>
                  <a:pt x="717575" y="468286"/>
                  <a:pt x="776614" y="453526"/>
                </a:cubicBezTo>
                <a:cubicBezTo>
                  <a:pt x="839580" y="437784"/>
                  <a:pt x="790543" y="446562"/>
                  <a:pt x="851770" y="415948"/>
                </a:cubicBezTo>
                <a:cubicBezTo>
                  <a:pt x="863580" y="410043"/>
                  <a:pt x="876822" y="407597"/>
                  <a:pt x="889348" y="403421"/>
                </a:cubicBezTo>
                <a:cubicBezTo>
                  <a:pt x="897699" y="390895"/>
                  <a:pt x="902645" y="375247"/>
                  <a:pt x="914400" y="365843"/>
                </a:cubicBezTo>
                <a:cubicBezTo>
                  <a:pt x="924710" y="357595"/>
                  <a:pt x="939240" y="356791"/>
                  <a:pt x="951978" y="353317"/>
                </a:cubicBezTo>
                <a:cubicBezTo>
                  <a:pt x="985195" y="344258"/>
                  <a:pt x="1018424" y="335017"/>
                  <a:pt x="1052186" y="328265"/>
                </a:cubicBezTo>
                <a:lnTo>
                  <a:pt x="1177447" y="303213"/>
                </a:lnTo>
                <a:cubicBezTo>
                  <a:pt x="1416179" y="255467"/>
                  <a:pt x="1218781" y="291182"/>
                  <a:pt x="1778696" y="278161"/>
                </a:cubicBezTo>
                <a:cubicBezTo>
                  <a:pt x="1931317" y="227287"/>
                  <a:pt x="1767086" y="278104"/>
                  <a:pt x="2167003" y="253109"/>
                </a:cubicBezTo>
                <a:cubicBezTo>
                  <a:pt x="2184185" y="252035"/>
                  <a:pt x="2200274" y="244190"/>
                  <a:pt x="2217107" y="240583"/>
                </a:cubicBezTo>
                <a:cubicBezTo>
                  <a:pt x="2258742" y="231661"/>
                  <a:pt x="2301058" y="225858"/>
                  <a:pt x="2342367" y="215531"/>
                </a:cubicBezTo>
                <a:cubicBezTo>
                  <a:pt x="2359068" y="211356"/>
                  <a:pt x="2375341" y="204718"/>
                  <a:pt x="2392471" y="203005"/>
                </a:cubicBezTo>
                <a:cubicBezTo>
                  <a:pt x="2459075" y="196345"/>
                  <a:pt x="2526082" y="194654"/>
                  <a:pt x="2592888" y="190479"/>
                </a:cubicBezTo>
                <a:cubicBezTo>
                  <a:pt x="2634735" y="176530"/>
                  <a:pt x="2633385" y="175913"/>
                  <a:pt x="2680570" y="165427"/>
                </a:cubicBezTo>
                <a:cubicBezTo>
                  <a:pt x="2701353" y="160809"/>
                  <a:pt x="2722417" y="157519"/>
                  <a:pt x="2743200" y="152901"/>
                </a:cubicBezTo>
                <a:cubicBezTo>
                  <a:pt x="2760005" y="149166"/>
                  <a:pt x="2776139" y="141695"/>
                  <a:pt x="2793304" y="140375"/>
                </a:cubicBezTo>
                <a:cubicBezTo>
                  <a:pt x="2884986" y="133323"/>
                  <a:pt x="2977019" y="132024"/>
                  <a:pt x="3068877" y="127849"/>
                </a:cubicBezTo>
                <a:cubicBezTo>
                  <a:pt x="3237973" y="71484"/>
                  <a:pt x="3085502" y="118308"/>
                  <a:pt x="3519814" y="102797"/>
                </a:cubicBezTo>
                <a:lnTo>
                  <a:pt x="3807913" y="90271"/>
                </a:lnTo>
                <a:cubicBezTo>
                  <a:pt x="3896437" y="72566"/>
                  <a:pt x="3850345" y="84478"/>
                  <a:pt x="3945699" y="52693"/>
                </a:cubicBezTo>
                <a:cubicBezTo>
                  <a:pt x="3958225" y="48518"/>
                  <a:pt x="3970092" y="40861"/>
                  <a:pt x="3983277" y="40167"/>
                </a:cubicBezTo>
                <a:lnTo>
                  <a:pt x="4221271" y="27641"/>
                </a:lnTo>
                <a:cubicBezTo>
                  <a:pt x="4237973" y="23466"/>
                  <a:pt x="4254823" y="19844"/>
                  <a:pt x="4271376" y="15115"/>
                </a:cubicBezTo>
                <a:cubicBezTo>
                  <a:pt x="4284072" y="11488"/>
                  <a:pt x="4295852" y="4227"/>
                  <a:pt x="4308954" y="2589"/>
                </a:cubicBezTo>
                <a:cubicBezTo>
                  <a:pt x="4329669" y="0"/>
                  <a:pt x="4350707" y="2589"/>
                  <a:pt x="4371584" y="2589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781800" y="4354514"/>
            <a:ext cx="915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Testing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629401" y="5497514"/>
            <a:ext cx="108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accent1"/>
                </a:solidFill>
              </a:rPr>
              <a:t>Training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41700" y="5257800"/>
            <a:ext cx="6235700" cy="63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4824" name="Group 3"/>
          <p:cNvGrpSpPr>
            <a:grpSpLocks/>
          </p:cNvGrpSpPr>
          <p:nvPr/>
        </p:nvGrpSpPr>
        <p:grpSpPr bwMode="auto">
          <a:xfrm>
            <a:off x="3059114" y="2668588"/>
            <a:ext cx="4789487" cy="3568700"/>
            <a:chOff x="1535668" y="2667794"/>
            <a:chExt cx="4788932" cy="3568938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905512" y="5866819"/>
              <a:ext cx="441908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30" name="TextBox 6"/>
            <p:cNvSpPr txBox="1">
              <a:spLocks noChangeArrowheads="1"/>
            </p:cNvSpPr>
            <p:nvPr/>
          </p:nvSpPr>
          <p:spPr bwMode="auto">
            <a:xfrm>
              <a:off x="2743200" y="5867400"/>
              <a:ext cx="32240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Number of Training Examples</a:t>
              </a:r>
            </a:p>
          </p:txBody>
        </p:sp>
        <p:sp>
          <p:nvSpPr>
            <p:cNvPr id="34831" name="TextBox 9"/>
            <p:cNvSpPr txBox="1">
              <a:spLocks noChangeArrowheads="1"/>
            </p:cNvSpPr>
            <p:nvPr/>
          </p:nvSpPr>
          <p:spPr bwMode="auto">
            <a:xfrm rot="-5400000">
              <a:off x="1371520" y="4141636"/>
              <a:ext cx="697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Error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rot="5400000" flipH="1" flipV="1">
              <a:off x="304413" y="4267307"/>
              <a:ext cx="3200613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3443288" y="3009900"/>
            <a:ext cx="62357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3544094" y="4990306"/>
            <a:ext cx="1295400" cy="1588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267200" y="4800600"/>
            <a:ext cx="2249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Generalization Error</a:t>
            </a:r>
          </a:p>
        </p:txBody>
      </p:sp>
      <p:sp>
        <p:nvSpPr>
          <p:cNvPr id="34828" name="TextBox 15"/>
          <p:cNvSpPr txBox="1">
            <a:spLocks noChangeArrowheads="1"/>
          </p:cNvSpPr>
          <p:nvPr/>
        </p:nvSpPr>
        <p:spPr bwMode="auto">
          <a:xfrm>
            <a:off x="4953001" y="1447800"/>
            <a:ext cx="14414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Fixed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 animBg="1"/>
      <p:bldP spid="17" grpId="0" animBg="1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error and training size</a:t>
            </a:r>
          </a:p>
        </p:txBody>
      </p:sp>
      <p:sp>
        <p:nvSpPr>
          <p:cNvPr id="10" name="Freeform 9"/>
          <p:cNvSpPr/>
          <p:nvPr/>
        </p:nvSpPr>
        <p:spPr>
          <a:xfrm>
            <a:off x="774700" y="3122613"/>
            <a:ext cx="4384675" cy="1349375"/>
          </a:xfrm>
          <a:custGeom>
            <a:avLst/>
            <a:gdLst>
              <a:gd name="connsiteX0" fmla="*/ 0 w 4384110"/>
              <a:gd name="connsiteY0" fmla="*/ 0 h 1349049"/>
              <a:gd name="connsiteX1" fmla="*/ 25052 w 4384110"/>
              <a:gd name="connsiteY1" fmla="*/ 112734 h 1349049"/>
              <a:gd name="connsiteX2" fmla="*/ 75156 w 4384110"/>
              <a:gd name="connsiteY2" fmla="*/ 187890 h 1349049"/>
              <a:gd name="connsiteX3" fmla="*/ 112734 w 4384110"/>
              <a:gd name="connsiteY3" fmla="*/ 212942 h 1349049"/>
              <a:gd name="connsiteX4" fmla="*/ 137787 w 4384110"/>
              <a:gd name="connsiteY4" fmla="*/ 237994 h 1349049"/>
              <a:gd name="connsiteX5" fmla="*/ 212943 w 4384110"/>
              <a:gd name="connsiteY5" fmla="*/ 263047 h 1349049"/>
              <a:gd name="connsiteX6" fmla="*/ 250521 w 4384110"/>
              <a:gd name="connsiteY6" fmla="*/ 275573 h 1349049"/>
              <a:gd name="connsiteX7" fmla="*/ 275573 w 4384110"/>
              <a:gd name="connsiteY7" fmla="*/ 313151 h 1349049"/>
              <a:gd name="connsiteX8" fmla="*/ 313151 w 4384110"/>
              <a:gd name="connsiteY8" fmla="*/ 325677 h 1349049"/>
              <a:gd name="connsiteX9" fmla="*/ 350729 w 4384110"/>
              <a:gd name="connsiteY9" fmla="*/ 350729 h 1349049"/>
              <a:gd name="connsiteX10" fmla="*/ 425885 w 4384110"/>
              <a:gd name="connsiteY10" fmla="*/ 375781 h 1349049"/>
              <a:gd name="connsiteX11" fmla="*/ 463463 w 4384110"/>
              <a:gd name="connsiteY11" fmla="*/ 388307 h 1349049"/>
              <a:gd name="connsiteX12" fmla="*/ 513567 w 4384110"/>
              <a:gd name="connsiteY12" fmla="*/ 400833 h 1349049"/>
              <a:gd name="connsiteX13" fmla="*/ 563671 w 4384110"/>
              <a:gd name="connsiteY13" fmla="*/ 425885 h 1349049"/>
              <a:gd name="connsiteX14" fmla="*/ 651354 w 4384110"/>
              <a:gd name="connsiteY14" fmla="*/ 450937 h 1349049"/>
              <a:gd name="connsiteX15" fmla="*/ 688932 w 4384110"/>
              <a:gd name="connsiteY15" fmla="*/ 475989 h 1349049"/>
              <a:gd name="connsiteX16" fmla="*/ 776614 w 4384110"/>
              <a:gd name="connsiteY16" fmla="*/ 501041 h 1349049"/>
              <a:gd name="connsiteX17" fmla="*/ 814192 w 4384110"/>
              <a:gd name="connsiteY17" fmla="*/ 526093 h 1349049"/>
              <a:gd name="connsiteX18" fmla="*/ 939452 w 4384110"/>
              <a:gd name="connsiteY18" fmla="*/ 563671 h 1349049"/>
              <a:gd name="connsiteX19" fmla="*/ 977030 w 4384110"/>
              <a:gd name="connsiteY19" fmla="*/ 588723 h 1349049"/>
              <a:gd name="connsiteX20" fmla="*/ 1064713 w 4384110"/>
              <a:gd name="connsiteY20" fmla="*/ 613775 h 1349049"/>
              <a:gd name="connsiteX21" fmla="*/ 1139869 w 4384110"/>
              <a:gd name="connsiteY21" fmla="*/ 638827 h 1349049"/>
              <a:gd name="connsiteX22" fmla="*/ 1177447 w 4384110"/>
              <a:gd name="connsiteY22" fmla="*/ 651353 h 1349049"/>
              <a:gd name="connsiteX23" fmla="*/ 1215025 w 4384110"/>
              <a:gd name="connsiteY23" fmla="*/ 676405 h 1349049"/>
              <a:gd name="connsiteX24" fmla="*/ 1277655 w 4384110"/>
              <a:gd name="connsiteY24" fmla="*/ 688931 h 1349049"/>
              <a:gd name="connsiteX25" fmla="*/ 1315233 w 4384110"/>
              <a:gd name="connsiteY25" fmla="*/ 713984 h 1349049"/>
              <a:gd name="connsiteX26" fmla="*/ 1402915 w 4384110"/>
              <a:gd name="connsiteY26" fmla="*/ 739036 h 1349049"/>
              <a:gd name="connsiteX27" fmla="*/ 1478071 w 4384110"/>
              <a:gd name="connsiteY27" fmla="*/ 789140 h 1349049"/>
              <a:gd name="connsiteX28" fmla="*/ 1515650 w 4384110"/>
              <a:gd name="connsiteY28" fmla="*/ 814192 h 1349049"/>
              <a:gd name="connsiteX29" fmla="*/ 1665962 w 4384110"/>
              <a:gd name="connsiteY29" fmla="*/ 864296 h 1349049"/>
              <a:gd name="connsiteX30" fmla="*/ 1703540 w 4384110"/>
              <a:gd name="connsiteY30" fmla="*/ 876822 h 1349049"/>
              <a:gd name="connsiteX31" fmla="*/ 1741118 w 4384110"/>
              <a:gd name="connsiteY31" fmla="*/ 889348 h 1349049"/>
              <a:gd name="connsiteX32" fmla="*/ 1853852 w 4384110"/>
              <a:gd name="connsiteY32" fmla="*/ 951978 h 1349049"/>
              <a:gd name="connsiteX33" fmla="*/ 1891430 w 4384110"/>
              <a:gd name="connsiteY33" fmla="*/ 977030 h 1349049"/>
              <a:gd name="connsiteX34" fmla="*/ 1929008 w 4384110"/>
              <a:gd name="connsiteY34" fmla="*/ 1014608 h 1349049"/>
              <a:gd name="connsiteX35" fmla="*/ 2004165 w 4384110"/>
              <a:gd name="connsiteY35" fmla="*/ 1039660 h 1349049"/>
              <a:gd name="connsiteX36" fmla="*/ 2041743 w 4384110"/>
              <a:gd name="connsiteY36" fmla="*/ 1052186 h 1349049"/>
              <a:gd name="connsiteX37" fmla="*/ 2718148 w 4384110"/>
              <a:gd name="connsiteY37" fmla="*/ 1077238 h 1349049"/>
              <a:gd name="connsiteX38" fmla="*/ 2956143 w 4384110"/>
              <a:gd name="connsiteY38" fmla="*/ 1102290 h 1349049"/>
              <a:gd name="connsiteX39" fmla="*/ 3018773 w 4384110"/>
              <a:gd name="connsiteY39" fmla="*/ 1114816 h 1349049"/>
              <a:gd name="connsiteX40" fmla="*/ 3081403 w 4384110"/>
              <a:gd name="connsiteY40" fmla="*/ 1152394 h 1349049"/>
              <a:gd name="connsiteX41" fmla="*/ 3331924 w 4384110"/>
              <a:gd name="connsiteY41" fmla="*/ 1189973 h 1349049"/>
              <a:gd name="connsiteX42" fmla="*/ 3457184 w 4384110"/>
              <a:gd name="connsiteY42" fmla="*/ 1215025 h 1349049"/>
              <a:gd name="connsiteX43" fmla="*/ 3507288 w 4384110"/>
              <a:gd name="connsiteY43" fmla="*/ 1227551 h 1349049"/>
              <a:gd name="connsiteX44" fmla="*/ 3620022 w 4384110"/>
              <a:gd name="connsiteY44" fmla="*/ 1240077 h 1349049"/>
              <a:gd name="connsiteX45" fmla="*/ 3657600 w 4384110"/>
              <a:gd name="connsiteY45" fmla="*/ 1252603 h 1349049"/>
              <a:gd name="connsiteX46" fmla="*/ 4296428 w 4384110"/>
              <a:gd name="connsiteY46" fmla="*/ 1277655 h 1349049"/>
              <a:gd name="connsiteX47" fmla="*/ 4384110 w 4384110"/>
              <a:gd name="connsiteY47" fmla="*/ 1315233 h 134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384110" h="1349049">
                <a:moveTo>
                  <a:pt x="0" y="0"/>
                </a:moveTo>
                <a:cubicBezTo>
                  <a:pt x="3399" y="20392"/>
                  <a:pt x="10368" y="86303"/>
                  <a:pt x="25052" y="112734"/>
                </a:cubicBezTo>
                <a:cubicBezTo>
                  <a:pt x="39674" y="139054"/>
                  <a:pt x="50104" y="171189"/>
                  <a:pt x="75156" y="187890"/>
                </a:cubicBezTo>
                <a:cubicBezTo>
                  <a:pt x="87682" y="196241"/>
                  <a:pt x="100978" y="203538"/>
                  <a:pt x="112734" y="212942"/>
                </a:cubicBezTo>
                <a:cubicBezTo>
                  <a:pt x="121956" y="220319"/>
                  <a:pt x="127224" y="232712"/>
                  <a:pt x="137787" y="237994"/>
                </a:cubicBezTo>
                <a:cubicBezTo>
                  <a:pt x="161406" y="249804"/>
                  <a:pt x="187891" y="254696"/>
                  <a:pt x="212943" y="263047"/>
                </a:cubicBezTo>
                <a:lnTo>
                  <a:pt x="250521" y="275573"/>
                </a:lnTo>
                <a:cubicBezTo>
                  <a:pt x="258872" y="288099"/>
                  <a:pt x="263818" y="303747"/>
                  <a:pt x="275573" y="313151"/>
                </a:cubicBezTo>
                <a:cubicBezTo>
                  <a:pt x="285883" y="321399"/>
                  <a:pt x="301341" y="319772"/>
                  <a:pt x="313151" y="325677"/>
                </a:cubicBezTo>
                <a:cubicBezTo>
                  <a:pt x="326616" y="332410"/>
                  <a:pt x="336972" y="344615"/>
                  <a:pt x="350729" y="350729"/>
                </a:cubicBezTo>
                <a:cubicBezTo>
                  <a:pt x="374860" y="361454"/>
                  <a:pt x="400833" y="367430"/>
                  <a:pt x="425885" y="375781"/>
                </a:cubicBezTo>
                <a:cubicBezTo>
                  <a:pt x="438411" y="379956"/>
                  <a:pt x="450654" y="385105"/>
                  <a:pt x="463463" y="388307"/>
                </a:cubicBezTo>
                <a:cubicBezTo>
                  <a:pt x="480164" y="392482"/>
                  <a:pt x="497448" y="394788"/>
                  <a:pt x="513567" y="400833"/>
                </a:cubicBezTo>
                <a:cubicBezTo>
                  <a:pt x="531051" y="407389"/>
                  <a:pt x="546508" y="418530"/>
                  <a:pt x="563671" y="425885"/>
                </a:cubicBezTo>
                <a:cubicBezTo>
                  <a:pt x="588827" y="436666"/>
                  <a:pt x="625931" y="444581"/>
                  <a:pt x="651354" y="450937"/>
                </a:cubicBezTo>
                <a:cubicBezTo>
                  <a:pt x="663880" y="459288"/>
                  <a:pt x="675467" y="469256"/>
                  <a:pt x="688932" y="475989"/>
                </a:cubicBezTo>
                <a:cubicBezTo>
                  <a:pt x="706902" y="484974"/>
                  <a:pt x="760561" y="497028"/>
                  <a:pt x="776614" y="501041"/>
                </a:cubicBezTo>
                <a:cubicBezTo>
                  <a:pt x="789140" y="509392"/>
                  <a:pt x="800355" y="520163"/>
                  <a:pt x="814192" y="526093"/>
                </a:cubicBezTo>
                <a:cubicBezTo>
                  <a:pt x="863207" y="547099"/>
                  <a:pt x="888932" y="529991"/>
                  <a:pt x="939452" y="563671"/>
                </a:cubicBezTo>
                <a:cubicBezTo>
                  <a:pt x="951978" y="572022"/>
                  <a:pt x="963565" y="581990"/>
                  <a:pt x="977030" y="588723"/>
                </a:cubicBezTo>
                <a:cubicBezTo>
                  <a:pt x="998079" y="599248"/>
                  <a:pt x="1044645" y="607755"/>
                  <a:pt x="1064713" y="613775"/>
                </a:cubicBezTo>
                <a:cubicBezTo>
                  <a:pt x="1090006" y="621363"/>
                  <a:pt x="1114817" y="630476"/>
                  <a:pt x="1139869" y="638827"/>
                </a:cubicBezTo>
                <a:cubicBezTo>
                  <a:pt x="1152395" y="643002"/>
                  <a:pt x="1166461" y="644029"/>
                  <a:pt x="1177447" y="651353"/>
                </a:cubicBezTo>
                <a:cubicBezTo>
                  <a:pt x="1189973" y="659704"/>
                  <a:pt x="1200929" y="671119"/>
                  <a:pt x="1215025" y="676405"/>
                </a:cubicBezTo>
                <a:cubicBezTo>
                  <a:pt x="1234960" y="683880"/>
                  <a:pt x="1256778" y="684756"/>
                  <a:pt x="1277655" y="688931"/>
                </a:cubicBezTo>
                <a:cubicBezTo>
                  <a:pt x="1290181" y="697282"/>
                  <a:pt x="1301396" y="708054"/>
                  <a:pt x="1315233" y="713984"/>
                </a:cubicBezTo>
                <a:cubicBezTo>
                  <a:pt x="1343613" y="726147"/>
                  <a:pt x="1375491" y="723800"/>
                  <a:pt x="1402915" y="739036"/>
                </a:cubicBezTo>
                <a:cubicBezTo>
                  <a:pt x="1429235" y="753658"/>
                  <a:pt x="1453019" y="772439"/>
                  <a:pt x="1478071" y="789140"/>
                </a:cubicBezTo>
                <a:cubicBezTo>
                  <a:pt x="1490597" y="797491"/>
                  <a:pt x="1501368" y="809431"/>
                  <a:pt x="1515650" y="814192"/>
                </a:cubicBezTo>
                <a:lnTo>
                  <a:pt x="1665962" y="864296"/>
                </a:lnTo>
                <a:lnTo>
                  <a:pt x="1703540" y="876822"/>
                </a:lnTo>
                <a:cubicBezTo>
                  <a:pt x="1716066" y="880997"/>
                  <a:pt x="1730132" y="882024"/>
                  <a:pt x="1741118" y="889348"/>
                </a:cubicBezTo>
                <a:cubicBezTo>
                  <a:pt x="1825817" y="945814"/>
                  <a:pt x="1720920" y="878127"/>
                  <a:pt x="1853852" y="951978"/>
                </a:cubicBezTo>
                <a:cubicBezTo>
                  <a:pt x="1867012" y="959289"/>
                  <a:pt x="1879865" y="967392"/>
                  <a:pt x="1891430" y="977030"/>
                </a:cubicBezTo>
                <a:cubicBezTo>
                  <a:pt x="1905039" y="988371"/>
                  <a:pt x="1913523" y="1006005"/>
                  <a:pt x="1929008" y="1014608"/>
                </a:cubicBezTo>
                <a:cubicBezTo>
                  <a:pt x="1952092" y="1027433"/>
                  <a:pt x="1979113" y="1031309"/>
                  <a:pt x="2004165" y="1039660"/>
                </a:cubicBezTo>
                <a:cubicBezTo>
                  <a:pt x="2016691" y="1043835"/>
                  <a:pt x="2028545" y="1051809"/>
                  <a:pt x="2041743" y="1052186"/>
                </a:cubicBezTo>
                <a:cubicBezTo>
                  <a:pt x="2559563" y="1066981"/>
                  <a:pt x="2334159" y="1057028"/>
                  <a:pt x="2718148" y="1077238"/>
                </a:cubicBezTo>
                <a:cubicBezTo>
                  <a:pt x="2825020" y="1112862"/>
                  <a:pt x="2713179" y="1079151"/>
                  <a:pt x="2956143" y="1102290"/>
                </a:cubicBezTo>
                <a:cubicBezTo>
                  <a:pt x="2977337" y="1104308"/>
                  <a:pt x="2997896" y="1110641"/>
                  <a:pt x="3018773" y="1114816"/>
                </a:cubicBezTo>
                <a:cubicBezTo>
                  <a:pt x="3039650" y="1127342"/>
                  <a:pt x="3059239" y="1142319"/>
                  <a:pt x="3081403" y="1152394"/>
                </a:cubicBezTo>
                <a:cubicBezTo>
                  <a:pt x="3170790" y="1193025"/>
                  <a:pt x="3222018" y="1182123"/>
                  <a:pt x="3331924" y="1189973"/>
                </a:cubicBezTo>
                <a:cubicBezTo>
                  <a:pt x="3373677" y="1198324"/>
                  <a:pt x="3415875" y="1204698"/>
                  <a:pt x="3457184" y="1215025"/>
                </a:cubicBezTo>
                <a:cubicBezTo>
                  <a:pt x="3473885" y="1219200"/>
                  <a:pt x="3490273" y="1224933"/>
                  <a:pt x="3507288" y="1227551"/>
                </a:cubicBezTo>
                <a:cubicBezTo>
                  <a:pt x="3544658" y="1233300"/>
                  <a:pt x="3582444" y="1235902"/>
                  <a:pt x="3620022" y="1240077"/>
                </a:cubicBezTo>
                <a:cubicBezTo>
                  <a:pt x="3632548" y="1244252"/>
                  <a:pt x="3644417" y="1251871"/>
                  <a:pt x="3657600" y="1252603"/>
                </a:cubicBezTo>
                <a:cubicBezTo>
                  <a:pt x="3870378" y="1264424"/>
                  <a:pt x="4296428" y="1277655"/>
                  <a:pt x="4296428" y="1277655"/>
                </a:cubicBezTo>
                <a:cubicBezTo>
                  <a:pt x="4376497" y="1331034"/>
                  <a:pt x="4350294" y="1349049"/>
                  <a:pt x="4384110" y="1315233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62000" y="4786312"/>
            <a:ext cx="4371975" cy="541338"/>
          </a:xfrm>
          <a:custGeom>
            <a:avLst/>
            <a:gdLst>
              <a:gd name="connsiteX0" fmla="*/ 0 w 4371584"/>
              <a:gd name="connsiteY0" fmla="*/ 541208 h 541208"/>
              <a:gd name="connsiteX1" fmla="*/ 450937 w 4371584"/>
              <a:gd name="connsiteY1" fmla="*/ 528682 h 541208"/>
              <a:gd name="connsiteX2" fmla="*/ 563671 w 4371584"/>
              <a:gd name="connsiteY2" fmla="*/ 491104 h 541208"/>
              <a:gd name="connsiteX3" fmla="*/ 626302 w 4371584"/>
              <a:gd name="connsiteY3" fmla="*/ 478578 h 541208"/>
              <a:gd name="connsiteX4" fmla="*/ 776614 w 4371584"/>
              <a:gd name="connsiteY4" fmla="*/ 453526 h 541208"/>
              <a:gd name="connsiteX5" fmla="*/ 851770 w 4371584"/>
              <a:gd name="connsiteY5" fmla="*/ 415948 h 541208"/>
              <a:gd name="connsiteX6" fmla="*/ 889348 w 4371584"/>
              <a:gd name="connsiteY6" fmla="*/ 403421 h 541208"/>
              <a:gd name="connsiteX7" fmla="*/ 914400 w 4371584"/>
              <a:gd name="connsiteY7" fmla="*/ 365843 h 541208"/>
              <a:gd name="connsiteX8" fmla="*/ 951978 w 4371584"/>
              <a:gd name="connsiteY8" fmla="*/ 353317 h 541208"/>
              <a:gd name="connsiteX9" fmla="*/ 1052186 w 4371584"/>
              <a:gd name="connsiteY9" fmla="*/ 328265 h 541208"/>
              <a:gd name="connsiteX10" fmla="*/ 1177447 w 4371584"/>
              <a:gd name="connsiteY10" fmla="*/ 303213 h 541208"/>
              <a:gd name="connsiteX11" fmla="*/ 1778696 w 4371584"/>
              <a:gd name="connsiteY11" fmla="*/ 278161 h 541208"/>
              <a:gd name="connsiteX12" fmla="*/ 2167003 w 4371584"/>
              <a:gd name="connsiteY12" fmla="*/ 253109 h 541208"/>
              <a:gd name="connsiteX13" fmla="*/ 2217107 w 4371584"/>
              <a:gd name="connsiteY13" fmla="*/ 240583 h 541208"/>
              <a:gd name="connsiteX14" fmla="*/ 2342367 w 4371584"/>
              <a:gd name="connsiteY14" fmla="*/ 215531 h 541208"/>
              <a:gd name="connsiteX15" fmla="*/ 2392471 w 4371584"/>
              <a:gd name="connsiteY15" fmla="*/ 203005 h 541208"/>
              <a:gd name="connsiteX16" fmla="*/ 2592888 w 4371584"/>
              <a:gd name="connsiteY16" fmla="*/ 190479 h 541208"/>
              <a:gd name="connsiteX17" fmla="*/ 2680570 w 4371584"/>
              <a:gd name="connsiteY17" fmla="*/ 165427 h 541208"/>
              <a:gd name="connsiteX18" fmla="*/ 2743200 w 4371584"/>
              <a:gd name="connsiteY18" fmla="*/ 152901 h 541208"/>
              <a:gd name="connsiteX19" fmla="*/ 2793304 w 4371584"/>
              <a:gd name="connsiteY19" fmla="*/ 140375 h 541208"/>
              <a:gd name="connsiteX20" fmla="*/ 3068877 w 4371584"/>
              <a:gd name="connsiteY20" fmla="*/ 127849 h 541208"/>
              <a:gd name="connsiteX21" fmla="*/ 3519814 w 4371584"/>
              <a:gd name="connsiteY21" fmla="*/ 102797 h 541208"/>
              <a:gd name="connsiteX22" fmla="*/ 3807913 w 4371584"/>
              <a:gd name="connsiteY22" fmla="*/ 90271 h 541208"/>
              <a:gd name="connsiteX23" fmla="*/ 3945699 w 4371584"/>
              <a:gd name="connsiteY23" fmla="*/ 52693 h 541208"/>
              <a:gd name="connsiteX24" fmla="*/ 3983277 w 4371584"/>
              <a:gd name="connsiteY24" fmla="*/ 40167 h 541208"/>
              <a:gd name="connsiteX25" fmla="*/ 4221271 w 4371584"/>
              <a:gd name="connsiteY25" fmla="*/ 27641 h 541208"/>
              <a:gd name="connsiteX26" fmla="*/ 4271376 w 4371584"/>
              <a:gd name="connsiteY26" fmla="*/ 15115 h 541208"/>
              <a:gd name="connsiteX27" fmla="*/ 4308954 w 4371584"/>
              <a:gd name="connsiteY27" fmla="*/ 2589 h 541208"/>
              <a:gd name="connsiteX28" fmla="*/ 4371584 w 4371584"/>
              <a:gd name="connsiteY28" fmla="*/ 2589 h 54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371584" h="541208">
                <a:moveTo>
                  <a:pt x="0" y="541208"/>
                </a:moveTo>
                <a:cubicBezTo>
                  <a:pt x="150312" y="537033"/>
                  <a:pt x="300949" y="539395"/>
                  <a:pt x="450937" y="528682"/>
                </a:cubicBezTo>
                <a:cubicBezTo>
                  <a:pt x="489909" y="525898"/>
                  <a:pt x="525396" y="498759"/>
                  <a:pt x="563671" y="491104"/>
                </a:cubicBezTo>
                <a:cubicBezTo>
                  <a:pt x="584548" y="486929"/>
                  <a:pt x="605301" y="482078"/>
                  <a:pt x="626302" y="478578"/>
                </a:cubicBezTo>
                <a:cubicBezTo>
                  <a:pt x="689933" y="467973"/>
                  <a:pt x="717575" y="468286"/>
                  <a:pt x="776614" y="453526"/>
                </a:cubicBezTo>
                <a:cubicBezTo>
                  <a:pt x="839580" y="437784"/>
                  <a:pt x="790543" y="446562"/>
                  <a:pt x="851770" y="415948"/>
                </a:cubicBezTo>
                <a:cubicBezTo>
                  <a:pt x="863580" y="410043"/>
                  <a:pt x="876822" y="407597"/>
                  <a:pt x="889348" y="403421"/>
                </a:cubicBezTo>
                <a:cubicBezTo>
                  <a:pt x="897699" y="390895"/>
                  <a:pt x="902645" y="375247"/>
                  <a:pt x="914400" y="365843"/>
                </a:cubicBezTo>
                <a:cubicBezTo>
                  <a:pt x="924710" y="357595"/>
                  <a:pt x="939240" y="356791"/>
                  <a:pt x="951978" y="353317"/>
                </a:cubicBezTo>
                <a:cubicBezTo>
                  <a:pt x="985195" y="344258"/>
                  <a:pt x="1018424" y="335017"/>
                  <a:pt x="1052186" y="328265"/>
                </a:cubicBezTo>
                <a:lnTo>
                  <a:pt x="1177447" y="303213"/>
                </a:lnTo>
                <a:cubicBezTo>
                  <a:pt x="1416179" y="255467"/>
                  <a:pt x="1218781" y="291182"/>
                  <a:pt x="1778696" y="278161"/>
                </a:cubicBezTo>
                <a:cubicBezTo>
                  <a:pt x="1931317" y="227287"/>
                  <a:pt x="1767086" y="278104"/>
                  <a:pt x="2167003" y="253109"/>
                </a:cubicBezTo>
                <a:cubicBezTo>
                  <a:pt x="2184185" y="252035"/>
                  <a:pt x="2200274" y="244190"/>
                  <a:pt x="2217107" y="240583"/>
                </a:cubicBezTo>
                <a:cubicBezTo>
                  <a:pt x="2258742" y="231661"/>
                  <a:pt x="2301058" y="225858"/>
                  <a:pt x="2342367" y="215531"/>
                </a:cubicBezTo>
                <a:cubicBezTo>
                  <a:pt x="2359068" y="211356"/>
                  <a:pt x="2375341" y="204718"/>
                  <a:pt x="2392471" y="203005"/>
                </a:cubicBezTo>
                <a:cubicBezTo>
                  <a:pt x="2459075" y="196345"/>
                  <a:pt x="2526082" y="194654"/>
                  <a:pt x="2592888" y="190479"/>
                </a:cubicBezTo>
                <a:cubicBezTo>
                  <a:pt x="2634735" y="176530"/>
                  <a:pt x="2633385" y="175913"/>
                  <a:pt x="2680570" y="165427"/>
                </a:cubicBezTo>
                <a:cubicBezTo>
                  <a:pt x="2701353" y="160809"/>
                  <a:pt x="2722417" y="157519"/>
                  <a:pt x="2743200" y="152901"/>
                </a:cubicBezTo>
                <a:cubicBezTo>
                  <a:pt x="2760005" y="149166"/>
                  <a:pt x="2776139" y="141695"/>
                  <a:pt x="2793304" y="140375"/>
                </a:cubicBezTo>
                <a:cubicBezTo>
                  <a:pt x="2884986" y="133323"/>
                  <a:pt x="2977019" y="132024"/>
                  <a:pt x="3068877" y="127849"/>
                </a:cubicBezTo>
                <a:cubicBezTo>
                  <a:pt x="3237973" y="71484"/>
                  <a:pt x="3085502" y="118308"/>
                  <a:pt x="3519814" y="102797"/>
                </a:cubicBezTo>
                <a:lnTo>
                  <a:pt x="3807913" y="90271"/>
                </a:lnTo>
                <a:cubicBezTo>
                  <a:pt x="3896437" y="72566"/>
                  <a:pt x="3850345" y="84478"/>
                  <a:pt x="3945699" y="52693"/>
                </a:cubicBezTo>
                <a:cubicBezTo>
                  <a:pt x="3958225" y="48518"/>
                  <a:pt x="3970092" y="40861"/>
                  <a:pt x="3983277" y="40167"/>
                </a:cubicBezTo>
                <a:lnTo>
                  <a:pt x="4221271" y="27641"/>
                </a:lnTo>
                <a:cubicBezTo>
                  <a:pt x="4237973" y="23466"/>
                  <a:pt x="4254823" y="19844"/>
                  <a:pt x="4271376" y="15115"/>
                </a:cubicBezTo>
                <a:cubicBezTo>
                  <a:pt x="4284072" y="11488"/>
                  <a:pt x="4295852" y="4227"/>
                  <a:pt x="4308954" y="2589"/>
                </a:cubicBezTo>
                <a:cubicBezTo>
                  <a:pt x="4329669" y="0"/>
                  <a:pt x="4350707" y="2589"/>
                  <a:pt x="4371584" y="2589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19200" y="3157752"/>
            <a:ext cx="915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Testing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955925" y="4975226"/>
            <a:ext cx="108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accent1"/>
                </a:solidFill>
              </a:rPr>
              <a:t>Training</a:t>
            </a:r>
          </a:p>
        </p:txBody>
      </p:sp>
      <p:grpSp>
        <p:nvGrpSpPr>
          <p:cNvPr id="34824" name="Group 3"/>
          <p:cNvGrpSpPr>
            <a:grpSpLocks/>
          </p:cNvGrpSpPr>
          <p:nvPr/>
        </p:nvGrpSpPr>
        <p:grpSpPr bwMode="auto">
          <a:xfrm>
            <a:off x="381000" y="2146300"/>
            <a:ext cx="4789487" cy="3568700"/>
            <a:chOff x="1535668" y="2667794"/>
            <a:chExt cx="4788932" cy="3568938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905512" y="5866819"/>
              <a:ext cx="441908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30" name="TextBox 6"/>
            <p:cNvSpPr txBox="1">
              <a:spLocks noChangeArrowheads="1"/>
            </p:cNvSpPr>
            <p:nvPr/>
          </p:nvSpPr>
          <p:spPr bwMode="auto">
            <a:xfrm>
              <a:off x="2743200" y="5867400"/>
              <a:ext cx="32240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Number of Training Examples</a:t>
              </a:r>
            </a:p>
          </p:txBody>
        </p:sp>
        <p:sp>
          <p:nvSpPr>
            <p:cNvPr id="34831" name="TextBox 9"/>
            <p:cNvSpPr txBox="1">
              <a:spLocks noChangeArrowheads="1"/>
            </p:cNvSpPr>
            <p:nvPr/>
          </p:nvSpPr>
          <p:spPr bwMode="auto">
            <a:xfrm rot="-5400000">
              <a:off x="1371520" y="4141636"/>
              <a:ext cx="697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Error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rot="5400000" flipH="1" flipV="1">
              <a:off x="304413" y="4267307"/>
              <a:ext cx="3200613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828" name="TextBox 15"/>
          <p:cNvSpPr txBox="1">
            <a:spLocks noChangeArrowheads="1"/>
          </p:cNvSpPr>
          <p:nvPr/>
        </p:nvSpPr>
        <p:spPr bwMode="auto">
          <a:xfrm>
            <a:off x="1993120" y="1742379"/>
            <a:ext cx="14414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Fixed model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90BD5FF-5AF4-EFB3-A306-DFD21F153AE1}"/>
              </a:ext>
            </a:extLst>
          </p:cNvPr>
          <p:cNvCxnSpPr/>
          <p:nvPr/>
        </p:nvCxnSpPr>
        <p:spPr>
          <a:xfrm>
            <a:off x="774700" y="4478444"/>
            <a:ext cx="7545386" cy="1412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32B64D5-9F32-E265-8FA5-168E356ABF3A}"/>
              </a:ext>
            </a:extLst>
          </p:cNvPr>
          <p:cNvCxnSpPr/>
          <p:nvPr/>
        </p:nvCxnSpPr>
        <p:spPr>
          <a:xfrm>
            <a:off x="827086" y="4637089"/>
            <a:ext cx="7545386" cy="1412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537A527-D664-DBFE-1050-50AC86BAA908}"/>
              </a:ext>
            </a:extLst>
          </p:cNvPr>
          <p:cNvSpPr txBox="1"/>
          <p:nvPr/>
        </p:nvSpPr>
        <p:spPr>
          <a:xfrm>
            <a:off x="5630443" y="4336438"/>
            <a:ext cx="26757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Test error with infinite training examples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66FCE8-CBD7-BA5C-159C-845903590B4E}"/>
              </a:ext>
            </a:extLst>
          </p:cNvPr>
          <p:cNvSpPr txBox="1"/>
          <p:nvPr/>
        </p:nvSpPr>
        <p:spPr>
          <a:xfrm>
            <a:off x="5605859" y="4715118"/>
            <a:ext cx="27558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Train error with infinite training examples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4D8AAC3B-260A-837F-2997-9CA5D88DE369}"/>
              </a:ext>
            </a:extLst>
          </p:cNvPr>
          <p:cNvSpPr/>
          <p:nvPr/>
        </p:nvSpPr>
        <p:spPr>
          <a:xfrm>
            <a:off x="8458200" y="4598048"/>
            <a:ext cx="76200" cy="180329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77D556-763F-EEC0-CE26-755B284666AB}"/>
              </a:ext>
            </a:extLst>
          </p:cNvPr>
          <p:cNvSpPr txBox="1"/>
          <p:nvPr/>
        </p:nvSpPr>
        <p:spPr>
          <a:xfrm>
            <a:off x="8610600" y="4389833"/>
            <a:ext cx="3119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Due to difference in P(</a:t>
            </a:r>
            <a:r>
              <a:rPr lang="en-US" sz="1600" dirty="0" err="1"/>
              <a:t>y|x</a:t>
            </a:r>
            <a:r>
              <a:rPr lang="en-US" sz="1600" dirty="0"/>
              <a:t>) in training and test (function shift)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1EE3D024-801C-2716-5162-7F696871091A}"/>
              </a:ext>
            </a:extLst>
          </p:cNvPr>
          <p:cNvSpPr/>
          <p:nvPr/>
        </p:nvSpPr>
        <p:spPr>
          <a:xfrm>
            <a:off x="2481329" y="4022683"/>
            <a:ext cx="123805" cy="46666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64AD27-3190-7F67-C965-6F967345025D}"/>
              </a:ext>
            </a:extLst>
          </p:cNvPr>
          <p:cNvSpPr txBox="1"/>
          <p:nvPr/>
        </p:nvSpPr>
        <p:spPr>
          <a:xfrm>
            <a:off x="2617965" y="2957511"/>
            <a:ext cx="311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Due to limited training data (model variance) and distribution shift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E58F84C-67E9-E928-5056-B3C0814B8D22}"/>
              </a:ext>
            </a:extLst>
          </p:cNvPr>
          <p:cNvCxnSpPr>
            <a:cxnSpLocks/>
          </p:cNvCxnSpPr>
          <p:nvPr/>
        </p:nvCxnSpPr>
        <p:spPr>
          <a:xfrm flipH="1" flipV="1">
            <a:off x="5515424" y="5056981"/>
            <a:ext cx="393876" cy="5818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ight Brace 23">
            <a:extLst>
              <a:ext uri="{FF2B5EF4-FFF2-40B4-BE49-F238E27FC236}">
                <a16:creationId xmlns:a16="http://schemas.microsoft.com/office/drawing/2014/main" id="{7EA2425A-A94C-0D97-2EED-4FC84B273AFB}"/>
              </a:ext>
            </a:extLst>
          </p:cNvPr>
          <p:cNvSpPr/>
          <p:nvPr/>
        </p:nvSpPr>
        <p:spPr>
          <a:xfrm>
            <a:off x="5284954" y="4728063"/>
            <a:ext cx="152462" cy="61387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8A155C8-6223-FA29-10DF-775B5C924418}"/>
              </a:ext>
            </a:extLst>
          </p:cNvPr>
          <p:cNvCxnSpPr>
            <a:cxnSpLocks/>
          </p:cNvCxnSpPr>
          <p:nvPr/>
        </p:nvCxnSpPr>
        <p:spPr>
          <a:xfrm flipV="1">
            <a:off x="2644790" y="3780076"/>
            <a:ext cx="86306" cy="434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9EBDD8E-62DC-1476-9BF2-9BECD3169F50}"/>
              </a:ext>
            </a:extLst>
          </p:cNvPr>
          <p:cNvSpPr txBox="1"/>
          <p:nvPr/>
        </p:nvSpPr>
        <p:spPr>
          <a:xfrm>
            <a:off x="5943600" y="5562412"/>
            <a:ext cx="31198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Due to limited power of model (model bias) and unavoidable intrinsic error (Bayes optimal error)</a:t>
            </a:r>
          </a:p>
        </p:txBody>
      </p:sp>
    </p:spTree>
    <p:extLst>
      <p:ext uri="{BB962C8B-B14F-4D97-AF65-F5344CB8AC3E}">
        <p14:creationId xmlns:p14="http://schemas.microsoft.com/office/powerpoint/2010/main" val="4260169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831E1-4208-81F6-BFBA-37856E913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Something to think about…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9B54C-8159-65E4-F1B3-10C77D1B7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Why is it important to have a validation set?  Why not simply evaluate all your trained models on the test set and then choose the best?</a:t>
            </a:r>
          </a:p>
        </p:txBody>
      </p:sp>
    </p:spTree>
    <p:extLst>
      <p:ext uri="{BB962C8B-B14F-4D97-AF65-F5344CB8AC3E}">
        <p14:creationId xmlns:p14="http://schemas.microsoft.com/office/powerpoint/2010/main" val="2271202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1B998-5CE1-37F5-C6B6-BE09214FC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HW 1</a:t>
            </a:r>
            <a:r>
              <a:rPr lang="en-US" dirty="0"/>
              <a:t> Preview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72566-1D7B-87E8-F490-65438EAEF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23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AF61A-7053-9F3E-BA77-B3ABE0218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Machine learning model maps from features to 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1BAF8-E84A-B380-FA9D-2B7EBB38F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048000"/>
            <a:ext cx="10972800" cy="3810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b="1" dirty="0"/>
              <a:t>Examples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Classification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Is this a dog or a cat?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Is this email spam or not?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Regression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What will the stock price be tomorrow?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What will be the high temperature tomorrow?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Structured prediction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What is the pose of this person?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011AC2-A6AB-5768-1371-29C49EA373B9}"/>
                  </a:ext>
                </a:extLst>
              </p:cNvPr>
              <p:cNvSpPr txBox="1"/>
              <p:nvPr/>
            </p:nvSpPr>
            <p:spPr>
              <a:xfrm>
                <a:off x="4343400" y="1143000"/>
                <a:ext cx="25908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011AC2-A6AB-5768-1371-29C49EA37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1143000"/>
                <a:ext cx="2590800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980E325-5FAA-82AF-B4E6-BC5DB535E6BF}"/>
              </a:ext>
            </a:extLst>
          </p:cNvPr>
          <p:cNvSpPr txBox="1"/>
          <p:nvPr/>
        </p:nvSpPr>
        <p:spPr>
          <a:xfrm>
            <a:off x="4810747" y="211088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Features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7DDB72-5A0A-B7D7-D872-7E847559176F}"/>
              </a:ext>
            </a:extLst>
          </p:cNvPr>
          <p:cNvSpPr txBox="1"/>
          <p:nvPr/>
        </p:nvSpPr>
        <p:spPr>
          <a:xfrm>
            <a:off x="6328906" y="217434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F35C4D1-7849-30DB-F2AD-C0483AA7BF20}"/>
              </a:ext>
            </a:extLst>
          </p:cNvPr>
          <p:cNvCxnSpPr/>
          <p:nvPr/>
        </p:nvCxnSpPr>
        <p:spPr>
          <a:xfrm flipV="1">
            <a:off x="5334000" y="1857429"/>
            <a:ext cx="0" cy="3143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71D4C43-D93B-D8EE-BA33-A0D831C24DB1}"/>
              </a:ext>
            </a:extLst>
          </p:cNvPr>
          <p:cNvCxnSpPr/>
          <p:nvPr/>
        </p:nvCxnSpPr>
        <p:spPr>
          <a:xfrm flipV="1">
            <a:off x="6477000" y="1857429"/>
            <a:ext cx="0" cy="3143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>
            <a:extLst>
              <a:ext uri="{FF2B5EF4-FFF2-40B4-BE49-F238E27FC236}">
                <a16:creationId xmlns:a16="http://schemas.microsoft.com/office/drawing/2014/main" id="{387D89AB-4135-4769-2874-19EE57211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917" y="3467194"/>
            <a:ext cx="1381499" cy="101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AC1640-7057-E0A4-84B1-439DE6CCC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1416" y="4575880"/>
            <a:ext cx="2417928" cy="944896"/>
          </a:xfrm>
          <a:prstGeom prst="rect">
            <a:avLst/>
          </a:prstGeom>
        </p:spPr>
      </p:pic>
      <p:pic>
        <p:nvPicPr>
          <p:cNvPr id="4104" name="Picture 8" descr="A Comprehensive Guide on Human Pose Estimation - Analytics Vidhya">
            <a:extLst>
              <a:ext uri="{FF2B5EF4-FFF2-40B4-BE49-F238E27FC236}">
                <a16:creationId xmlns:a16="http://schemas.microsoft.com/office/drawing/2014/main" id="{40312189-0997-E7FE-3F85-620E9AEDEE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2"/>
          <a:stretch/>
        </p:blipFill>
        <p:spPr bwMode="auto">
          <a:xfrm>
            <a:off x="6441234" y="5174392"/>
            <a:ext cx="1183394" cy="172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9302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3E180-1B9B-14DD-F5E5-506217AB0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KNN Usage Example: Deep 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223BC-29CF-0213-B296-34122E7BE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075712"/>
            <a:ext cx="10972800" cy="2706088"/>
          </a:xfrm>
        </p:spPr>
        <p:txBody>
          <a:bodyPr>
            <a:normAutofit/>
          </a:bodyPr>
          <a:lstStyle/>
          <a:p>
            <a:pPr marL="341313" indent="-341313">
              <a:buFont typeface="+mj-lt"/>
              <a:buAutoNum type="arabicPeriod"/>
            </a:pPr>
            <a:r>
              <a:rPr lang="en-US" sz="1600" dirty="0"/>
              <a:t>Detect facial features</a:t>
            </a:r>
          </a:p>
          <a:p>
            <a:pPr marL="341313" indent="-341313">
              <a:buFont typeface="+mj-lt"/>
              <a:buAutoNum type="arabicPeriod"/>
            </a:pPr>
            <a:r>
              <a:rPr lang="en-US" sz="1600" dirty="0"/>
              <a:t>Align faces to be frontal</a:t>
            </a:r>
          </a:p>
          <a:p>
            <a:pPr marL="341313" indent="-341313">
              <a:buFont typeface="+mj-lt"/>
              <a:buAutoNum type="arabicPeriod"/>
            </a:pPr>
            <a:r>
              <a:rPr lang="en-US" sz="1600" dirty="0"/>
              <a:t>Extract features using deep network while training classifier to label image into person (dataset based on employee faces)</a:t>
            </a:r>
          </a:p>
          <a:p>
            <a:pPr marL="341313" indent="-341313">
              <a:buFont typeface="+mj-lt"/>
              <a:buAutoNum type="arabicPeriod"/>
            </a:pPr>
            <a:r>
              <a:rPr lang="en-US" sz="1600" dirty="0"/>
              <a:t>In testing, extract features from deep network and use nearest neighbor classifier to assign identity</a:t>
            </a:r>
          </a:p>
          <a:p>
            <a:endParaRPr lang="en-US" sz="1600" dirty="0"/>
          </a:p>
          <a:p>
            <a:r>
              <a:rPr lang="en-US" sz="1600" dirty="0"/>
              <a:t>Performs similarly to humans in the LFW dataset (labeled faces in the wild)</a:t>
            </a:r>
          </a:p>
          <a:p>
            <a:r>
              <a:rPr lang="en-US" sz="1600" dirty="0"/>
              <a:t>Can be used to organize photo albums, identifying celebrities, or alert user when someone posts an image of them</a:t>
            </a:r>
          </a:p>
          <a:p>
            <a:r>
              <a:rPr lang="en-US" sz="1600" dirty="0"/>
              <a:t>If this is used in a commercial deployment, what might be some unintended consequences?</a:t>
            </a:r>
          </a:p>
          <a:p>
            <a:r>
              <a:rPr lang="en-US" sz="1600" dirty="0"/>
              <a:t>This algorithm is used by Facebook (though with expanded training data)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59C79E-6CCF-0334-C100-8EA518AC7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79009"/>
            <a:ext cx="8715375" cy="219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B1954D-2204-70D5-D7B1-121BBC1179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268"/>
          <a:stretch/>
        </p:blipFill>
        <p:spPr>
          <a:xfrm>
            <a:off x="606983" y="730700"/>
            <a:ext cx="5489017" cy="13320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A6F4DE-543C-851A-26C6-42958AB9B9A3}"/>
              </a:ext>
            </a:extLst>
          </p:cNvPr>
          <p:cNvSpPr txBox="1"/>
          <p:nvPr/>
        </p:nvSpPr>
        <p:spPr>
          <a:xfrm>
            <a:off x="5699328" y="1501206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CVPR 2014</a:t>
            </a:r>
          </a:p>
        </p:txBody>
      </p:sp>
    </p:spTree>
    <p:extLst>
      <p:ext uri="{BB962C8B-B14F-4D97-AF65-F5344CB8AC3E}">
        <p14:creationId xmlns:p14="http://schemas.microsoft.com/office/powerpoint/2010/main" val="70244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9AFBB-74C4-FC0B-FAAF-2FA934F05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95E1A-02A1-BEFF-9734-1DC162D02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7150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Key Assumptions</a:t>
            </a:r>
          </a:p>
          <a:p>
            <a:pPr lvl="1"/>
            <a:r>
              <a:rPr lang="en-US" dirty="0"/>
              <a:t>Samples with similar input features will have similar output predictions</a:t>
            </a:r>
          </a:p>
          <a:p>
            <a:pPr lvl="1"/>
            <a:r>
              <a:rPr lang="en-US" dirty="0"/>
              <a:t>Depending on distance measure, may assume all dimensions are equally important</a:t>
            </a:r>
          </a:p>
          <a:p>
            <a:r>
              <a:rPr lang="en-US" dirty="0"/>
              <a:t>Model Parameters</a:t>
            </a:r>
          </a:p>
          <a:p>
            <a:pPr lvl="1"/>
            <a:r>
              <a:rPr lang="en-US" dirty="0"/>
              <a:t>Features and predictions of the training set</a:t>
            </a:r>
          </a:p>
          <a:p>
            <a:r>
              <a:rPr lang="en-US" dirty="0"/>
              <a:t>Designs</a:t>
            </a:r>
          </a:p>
          <a:p>
            <a:pPr lvl="1"/>
            <a:r>
              <a:rPr lang="en-US" dirty="0"/>
              <a:t>K (number of nearest neighbors to use for prediction)</a:t>
            </a:r>
          </a:p>
          <a:p>
            <a:pPr lvl="1"/>
            <a:r>
              <a:rPr lang="en-US" dirty="0"/>
              <a:t>How to combine multiple predictions if K &gt; 1</a:t>
            </a:r>
          </a:p>
          <a:p>
            <a:pPr lvl="1"/>
            <a:r>
              <a:rPr lang="en-US" dirty="0"/>
              <a:t>Feature design (selection, transformations)</a:t>
            </a:r>
          </a:p>
          <a:p>
            <a:pPr lvl="1"/>
            <a:r>
              <a:rPr lang="en-US" dirty="0"/>
              <a:t>Distance function (e.g. L2, L1, </a:t>
            </a:r>
            <a:r>
              <a:rPr lang="en-US" dirty="0" err="1"/>
              <a:t>Mahalanobis</a:t>
            </a:r>
            <a:r>
              <a:rPr lang="en-US" dirty="0"/>
              <a:t>)</a:t>
            </a:r>
          </a:p>
          <a:p>
            <a:r>
              <a:rPr lang="en-US" dirty="0"/>
              <a:t>When to Use</a:t>
            </a:r>
          </a:p>
          <a:p>
            <a:pPr lvl="1"/>
            <a:r>
              <a:rPr lang="en-US" dirty="0"/>
              <a:t>Few examples per class, many classes</a:t>
            </a:r>
          </a:p>
          <a:p>
            <a:pPr lvl="1"/>
            <a:r>
              <a:rPr lang="en-US" dirty="0"/>
              <a:t>Features are all roughly equally important</a:t>
            </a:r>
          </a:p>
          <a:p>
            <a:pPr lvl="1"/>
            <a:r>
              <a:rPr lang="en-US" dirty="0"/>
              <a:t>Training data available for prediction changes frequently</a:t>
            </a:r>
          </a:p>
          <a:p>
            <a:pPr lvl="1"/>
            <a:r>
              <a:rPr lang="en-US" dirty="0"/>
              <a:t>Can be applied to classification or regression, with discrete or continuous features</a:t>
            </a:r>
          </a:p>
          <a:p>
            <a:pPr lvl="1"/>
            <a:r>
              <a:rPr lang="en-US" dirty="0"/>
              <a:t>Most powerful when combined with feature learning</a:t>
            </a:r>
          </a:p>
          <a:p>
            <a:r>
              <a:rPr lang="en-US" dirty="0"/>
              <a:t>When Not to Use</a:t>
            </a:r>
          </a:p>
          <a:p>
            <a:pPr lvl="1"/>
            <a:r>
              <a:rPr lang="en-US" dirty="0"/>
              <a:t>Many examples are available per class (feature learning with linear classifier may be better)</a:t>
            </a:r>
          </a:p>
          <a:p>
            <a:pPr lvl="1"/>
            <a:r>
              <a:rPr lang="en-US" dirty="0"/>
              <a:t>Limited storage (cannot store many training examples)</a:t>
            </a:r>
          </a:p>
          <a:p>
            <a:pPr lvl="1"/>
            <a:r>
              <a:rPr lang="en-US" dirty="0"/>
              <a:t>Limited computation (linear model may be faster to evaluate)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40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0BAB-9923-F259-ECE2-85003EE67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105BB-A31D-25A3-D581-BE9A33B9F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14400"/>
            <a:ext cx="4876800" cy="59436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Supervised machine learning involves: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Fitting parameters to a model using training data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Refining the model based on validation performance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Evaluating the final model on a held out test set</a:t>
            </a:r>
          </a:p>
          <a:p>
            <a:endParaRPr lang="en-US" dirty="0"/>
          </a:p>
          <a:p>
            <a:r>
              <a:rPr lang="en-US" dirty="0"/>
              <a:t>KNN is a simple but effective classifier/regressor that predicts the label of the most similar training example(s)</a:t>
            </a:r>
          </a:p>
          <a:p>
            <a:endParaRPr lang="en-US" dirty="0"/>
          </a:p>
          <a:p>
            <a:r>
              <a:rPr lang="en-US" dirty="0"/>
              <a:t>With more samples, fitting the training data becomes harder, but test error is expected to decrease</a:t>
            </a:r>
          </a:p>
          <a:p>
            <a:endParaRPr lang="en-US" dirty="0"/>
          </a:p>
          <a:p>
            <a:r>
              <a:rPr lang="en-US" dirty="0"/>
              <a:t>Test errors have many sources</a:t>
            </a:r>
          </a:p>
          <a:p>
            <a:pPr lvl="1"/>
            <a:r>
              <a:rPr lang="en-US" dirty="0"/>
              <a:t>intrinsic to problem</a:t>
            </a:r>
          </a:p>
          <a:p>
            <a:pPr lvl="1"/>
            <a:r>
              <a:rPr lang="en-US" dirty="0"/>
              <a:t>model bias / limited power</a:t>
            </a:r>
          </a:p>
          <a:p>
            <a:pPr lvl="1"/>
            <a:r>
              <a:rPr lang="en-US" dirty="0"/>
              <a:t>model variance / limited training data</a:t>
            </a:r>
          </a:p>
          <a:p>
            <a:pPr lvl="1"/>
            <a:r>
              <a:rPr lang="en-US" dirty="0"/>
              <a:t>differences in training and test distributions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Model design and fitting is just one part of a larger process in collecting data, developing, and deploying models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4199CA-7044-46F0-B92B-9B7CBE5BC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705" y="875277"/>
            <a:ext cx="5755070" cy="14592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369ACE-348D-512D-F474-F680C268E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056" y="4419600"/>
            <a:ext cx="5960053" cy="24293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6792F1-BEE1-34ED-71C4-9D855D57A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5705" y="2590800"/>
            <a:ext cx="1828800" cy="157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072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00CBF-F490-1F1F-C831-A2AFCA11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91260-2043-00D3-4CE2-6E24405E4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Probabilistic models and Naïve Bayes</a:t>
            </a:r>
          </a:p>
          <a:p>
            <a:r>
              <a:rPr lang="en-US" dirty="0"/>
              <a:t>Linear and 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1092307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64F0E-3F6B-A733-6557-51113870C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has three stages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FBB50-1030-6A70-2E1F-241FE9371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Training: optimize model parameters</a:t>
            </a:r>
          </a:p>
          <a:p>
            <a:endParaRPr lang="en-US" dirty="0"/>
          </a:p>
          <a:p>
            <a:r>
              <a:rPr lang="en-US" dirty="0"/>
              <a:t>Validation: intermediate evaluations to design/select model</a:t>
            </a:r>
          </a:p>
          <a:p>
            <a:endParaRPr lang="en-US" dirty="0"/>
          </a:p>
          <a:p>
            <a:r>
              <a:rPr lang="en-US" dirty="0"/>
              <a:t>Test: final performance evaluation</a:t>
            </a:r>
          </a:p>
        </p:txBody>
      </p:sp>
    </p:spTree>
    <p:extLst>
      <p:ext uri="{BB962C8B-B14F-4D97-AF65-F5344CB8AC3E}">
        <p14:creationId xmlns:p14="http://schemas.microsoft.com/office/powerpoint/2010/main" val="659728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A6001-6B1B-3A96-307B-53D7EEB3F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0196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Training: the model is fit to data to minimize a loss or maximize an objective function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161795-BFD1-A611-473E-95AF424AAD2D}"/>
                  </a:ext>
                </a:extLst>
              </p:cNvPr>
              <p:cNvSpPr txBox="1"/>
              <p:nvPr/>
            </p:nvSpPr>
            <p:spPr>
              <a:xfrm>
                <a:off x="2362200" y="1527363"/>
                <a:ext cx="7239000" cy="10969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𝑜𝑠𝑠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161795-BFD1-A611-473E-95AF424AA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527363"/>
                <a:ext cx="7239000" cy="10969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102A40D-A5C4-0CBB-4539-78F1C06A8D3E}"/>
              </a:ext>
            </a:extLst>
          </p:cNvPr>
          <p:cNvSpPr txBox="1"/>
          <p:nvPr/>
        </p:nvSpPr>
        <p:spPr>
          <a:xfrm>
            <a:off x="1295400" y="2624266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Model parameters that minimize loss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AD7038D-5BC8-E50C-9926-12D005C8E5A0}"/>
              </a:ext>
            </a:extLst>
          </p:cNvPr>
          <p:cNvCxnSpPr>
            <a:cxnSpLocks/>
          </p:cNvCxnSpPr>
          <p:nvPr/>
        </p:nvCxnSpPr>
        <p:spPr>
          <a:xfrm>
            <a:off x="4696726" y="4354759"/>
            <a:ext cx="0" cy="13846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57E413A-55B4-1A35-C94E-BE6D4338C2B4}"/>
              </a:ext>
            </a:extLst>
          </p:cNvPr>
          <p:cNvCxnSpPr/>
          <p:nvPr/>
        </p:nvCxnSpPr>
        <p:spPr>
          <a:xfrm flipV="1">
            <a:off x="7239000" y="2213739"/>
            <a:ext cx="0" cy="3143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DCEFB11-B2C9-DA9A-63AB-9F84ADE5DF70}"/>
              </a:ext>
            </a:extLst>
          </p:cNvPr>
          <p:cNvSpPr txBox="1"/>
          <p:nvPr/>
        </p:nvSpPr>
        <p:spPr>
          <a:xfrm>
            <a:off x="5453703" y="2555731"/>
            <a:ext cx="2476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Features of all training examples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44F540-F5D7-EBDE-4F08-B937D0C78072}"/>
              </a:ext>
            </a:extLst>
          </p:cNvPr>
          <p:cNvSpPr txBox="1"/>
          <p:nvPr/>
        </p:nvSpPr>
        <p:spPr>
          <a:xfrm>
            <a:off x="8270543" y="2555731"/>
            <a:ext cx="3159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“Ground Truth” predictions of all training examples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D33ABC2-25E5-C516-87EE-6E9CC1B09B4D}"/>
              </a:ext>
            </a:extLst>
          </p:cNvPr>
          <p:cNvCxnSpPr/>
          <p:nvPr/>
        </p:nvCxnSpPr>
        <p:spPr>
          <a:xfrm flipV="1">
            <a:off x="8610600" y="2213739"/>
            <a:ext cx="0" cy="3143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74C78971-4D47-FFCE-B7D9-3A3B31C853B1}"/>
              </a:ext>
            </a:extLst>
          </p:cNvPr>
          <p:cNvGraphicFramePr>
            <a:graphicFrameLocks noGrp="1"/>
          </p:cNvGraphicFramePr>
          <p:nvPr/>
        </p:nvGraphicFramePr>
        <p:xfrm>
          <a:off x="4876800" y="4256014"/>
          <a:ext cx="1953528" cy="1483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88382">
                  <a:extLst>
                    <a:ext uri="{9D8B030D-6E8A-4147-A177-3AD203B41FA5}">
                      <a16:colId xmlns:a16="http://schemas.microsoft.com/office/drawing/2014/main" val="4189045739"/>
                    </a:ext>
                  </a:extLst>
                </a:gridCol>
                <a:gridCol w="488382">
                  <a:extLst>
                    <a:ext uri="{9D8B030D-6E8A-4147-A177-3AD203B41FA5}">
                      <a16:colId xmlns:a16="http://schemas.microsoft.com/office/drawing/2014/main" val="2342468161"/>
                    </a:ext>
                  </a:extLst>
                </a:gridCol>
                <a:gridCol w="488382">
                  <a:extLst>
                    <a:ext uri="{9D8B030D-6E8A-4147-A177-3AD203B41FA5}">
                      <a16:colId xmlns:a16="http://schemas.microsoft.com/office/drawing/2014/main" val="898321921"/>
                    </a:ext>
                  </a:extLst>
                </a:gridCol>
                <a:gridCol w="488382">
                  <a:extLst>
                    <a:ext uri="{9D8B030D-6E8A-4147-A177-3AD203B41FA5}">
                      <a16:colId xmlns:a16="http://schemas.microsoft.com/office/drawing/2014/main" val="30564809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0" dirty="0"/>
                        <a:t>37.5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41.2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51.0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48.3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8233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47.0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46.5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48.9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6676989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…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545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67.0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64.7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63.0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61.4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0959518"/>
                  </a:ext>
                </a:extLst>
              </a:tr>
            </a:tbl>
          </a:graphicData>
        </a:graphic>
      </p:graphicFrame>
      <p:graphicFrame>
        <p:nvGraphicFramePr>
          <p:cNvPr id="13" name="Table 11">
            <a:extLst>
              <a:ext uri="{FF2B5EF4-FFF2-40B4-BE49-F238E27FC236}">
                <a16:creationId xmlns:a16="http://schemas.microsoft.com/office/drawing/2014/main" id="{32712CFE-5F71-A73B-C867-027FE577A071}"/>
              </a:ext>
            </a:extLst>
          </p:cNvPr>
          <p:cNvGraphicFramePr>
            <a:graphicFrameLocks noGrp="1"/>
          </p:cNvGraphicFramePr>
          <p:nvPr/>
        </p:nvGraphicFramePr>
        <p:xfrm>
          <a:off x="7165729" y="4256014"/>
          <a:ext cx="488382" cy="1483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88382">
                  <a:extLst>
                    <a:ext uri="{9D8B030D-6E8A-4147-A177-3AD203B41FA5}">
                      <a16:colId xmlns:a16="http://schemas.microsoft.com/office/drawing/2014/main" val="41890457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0" dirty="0"/>
                        <a:t>50.5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8233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47.6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6676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2545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60.2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095951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0E091C-CD4A-39A4-D3E4-819BA5BE0EFF}"/>
                  </a:ext>
                </a:extLst>
              </p:cNvPr>
              <p:cNvSpPr txBox="1"/>
              <p:nvPr/>
            </p:nvSpPr>
            <p:spPr>
              <a:xfrm>
                <a:off x="4468126" y="3748053"/>
                <a:ext cx="62401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0E091C-CD4A-39A4-D3E4-819BA5BE0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126" y="3748053"/>
                <a:ext cx="624015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8D835D0-96BD-76EB-A0A5-31A2800B11B6}"/>
                  </a:ext>
                </a:extLst>
              </p:cNvPr>
              <p:cNvSpPr txBox="1"/>
              <p:nvPr/>
            </p:nvSpPr>
            <p:spPr>
              <a:xfrm>
                <a:off x="6787250" y="3748053"/>
                <a:ext cx="62401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8D835D0-96BD-76EB-A0A5-31A2800B1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250" y="3748053"/>
                <a:ext cx="62401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ACB36831-F0F9-B760-2AD2-1F109742F95E}"/>
              </a:ext>
            </a:extLst>
          </p:cNvPr>
          <p:cNvSpPr txBox="1"/>
          <p:nvPr/>
        </p:nvSpPr>
        <p:spPr>
          <a:xfrm>
            <a:off x="3453266" y="4628125"/>
            <a:ext cx="1219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 row per example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E7B5311-E5C4-0B20-23CE-6002E6FB9546}"/>
              </a:ext>
            </a:extLst>
          </p:cNvPr>
          <p:cNvCxnSpPr>
            <a:cxnSpLocks/>
          </p:cNvCxnSpPr>
          <p:nvPr/>
        </p:nvCxnSpPr>
        <p:spPr>
          <a:xfrm>
            <a:off x="4876800" y="5897159"/>
            <a:ext cx="19535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83472CE-E366-3AF0-2DD4-1D2884796F20}"/>
              </a:ext>
            </a:extLst>
          </p:cNvPr>
          <p:cNvSpPr txBox="1"/>
          <p:nvPr/>
        </p:nvSpPr>
        <p:spPr>
          <a:xfrm>
            <a:off x="5092141" y="5924169"/>
            <a:ext cx="1689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 column per feature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DAC982-2E05-34FA-A7C7-063D7260AC06}"/>
              </a:ext>
            </a:extLst>
          </p:cNvPr>
          <p:cNvSpPr txBox="1"/>
          <p:nvPr/>
        </p:nvSpPr>
        <p:spPr>
          <a:xfrm>
            <a:off x="248525" y="4094502"/>
            <a:ext cx="28693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Example</a:t>
            </a:r>
          </a:p>
          <a:p>
            <a:endParaRPr lang="en-US" dirty="0"/>
          </a:p>
          <a:p>
            <a:r>
              <a:rPr lang="en-US" dirty="0"/>
              <a:t>Learn to predict next day’s temperature given preceding days’ temperatures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B875693-0CE8-833C-93BF-F4D9549A793B}"/>
                  </a:ext>
                </a:extLst>
              </p:cNvPr>
              <p:cNvSpPr txBox="1"/>
              <p:nvPr/>
            </p:nvSpPr>
            <p:spPr>
              <a:xfrm>
                <a:off x="8077200" y="4222486"/>
                <a:ext cx="4114800" cy="764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𝑜𝑠𝑠</m:t>
                      </m:r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B875693-0CE8-833C-93BF-F4D9549A7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4222486"/>
                <a:ext cx="4114800" cy="7645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2FE4D11-0EB5-A783-CEBB-DCC123CF2F3E}"/>
                  </a:ext>
                </a:extLst>
              </p:cNvPr>
              <p:cNvSpPr txBox="1"/>
              <p:nvPr/>
            </p:nvSpPr>
            <p:spPr>
              <a:xfrm>
                <a:off x="8007097" y="5212900"/>
                <a:ext cx="373924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2FE4D11-0EB5-A783-CEBB-DCC123CF2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097" y="5212900"/>
                <a:ext cx="3739249" cy="369332"/>
              </a:xfrm>
              <a:prstGeom prst="rect">
                <a:avLst/>
              </a:prstGeom>
              <a:blipFill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9680AF58-4A4F-CC26-0DEA-286B6E6A380F}"/>
              </a:ext>
            </a:extLst>
          </p:cNvPr>
          <p:cNvSpPr txBox="1"/>
          <p:nvPr/>
        </p:nvSpPr>
        <p:spPr>
          <a:xfrm>
            <a:off x="8007096" y="6007478"/>
            <a:ext cx="37392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Optimization</a:t>
            </a:r>
            <a:r>
              <a:rPr lang="en-US" dirty="0"/>
              <a:t> via ordinary least squares regression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F5390E-DD2E-6A0E-5DE4-3E4652A1601E}"/>
              </a:ext>
            </a:extLst>
          </p:cNvPr>
          <p:cNvSpPr txBox="1"/>
          <p:nvPr/>
        </p:nvSpPr>
        <p:spPr>
          <a:xfrm>
            <a:off x="8083062" y="3872576"/>
            <a:ext cx="3739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Loss</a:t>
            </a:r>
            <a:r>
              <a:rPr lang="en-US" dirty="0"/>
              <a:t>: sum squared error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1D4896-1FF0-EB37-FE43-34EA8E64A37F}"/>
              </a:ext>
            </a:extLst>
          </p:cNvPr>
          <p:cNvSpPr txBox="1"/>
          <p:nvPr/>
        </p:nvSpPr>
        <p:spPr>
          <a:xfrm>
            <a:off x="8083062" y="4934382"/>
            <a:ext cx="3739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Model</a:t>
            </a:r>
            <a:r>
              <a:rPr lang="en-US" dirty="0"/>
              <a:t>: linear</a:t>
            </a:r>
          </a:p>
        </p:txBody>
      </p:sp>
    </p:spTree>
    <p:extLst>
      <p:ext uri="{BB962C8B-B14F-4D97-AF65-F5344CB8AC3E}">
        <p14:creationId xmlns:p14="http://schemas.microsoft.com/office/powerpoint/2010/main" val="56082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22" grpId="0"/>
      <p:bldP spid="23" grpId="0"/>
      <p:bldP spid="26" grpId="0"/>
      <p:bldP spid="27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46EEC-8B46-1343-3C91-CCD3B99B1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Model design and “hyper parameter” tuning is performed using a validation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FDEA3-0BA1-AEBC-9704-4C78F0058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849" y="1604237"/>
            <a:ext cx="10972800" cy="289113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Select model</a:t>
            </a:r>
          </a:p>
          <a:p>
            <a:r>
              <a:rPr lang="en-US" dirty="0"/>
              <a:t>Set training parameters</a:t>
            </a:r>
          </a:p>
          <a:p>
            <a:pPr lvl="1"/>
            <a:r>
              <a:rPr lang="en-US" dirty="0"/>
              <a:t>Feature selection</a:t>
            </a:r>
          </a:p>
          <a:p>
            <a:pPr lvl="1"/>
            <a:r>
              <a:rPr lang="en-US" dirty="0"/>
              <a:t>Learning rate, regularization parameters, …</a:t>
            </a:r>
          </a:p>
          <a:p>
            <a:endParaRPr lang="en-US" dirty="0"/>
          </a:p>
          <a:p>
            <a:r>
              <a:rPr lang="en-US" dirty="0"/>
              <a:t>Sometimes, there are clear “train”, “</a:t>
            </a:r>
            <a:r>
              <a:rPr lang="en-US" dirty="0" err="1"/>
              <a:t>val</a:t>
            </a:r>
            <a:r>
              <a:rPr lang="en-US" dirty="0"/>
              <a:t>”, and “test” sets. Other times, you need to split “train” into a train set for learning parameters and a </a:t>
            </a:r>
            <a:r>
              <a:rPr lang="en-US" dirty="0" err="1"/>
              <a:t>val</a:t>
            </a:r>
            <a:r>
              <a:rPr lang="en-US" dirty="0"/>
              <a:t> set for checking model performance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AD61D3-2354-0954-15AC-C5ACB2989A25}"/>
              </a:ext>
            </a:extLst>
          </p:cNvPr>
          <p:cNvSpPr txBox="1"/>
          <p:nvPr/>
        </p:nvSpPr>
        <p:spPr>
          <a:xfrm>
            <a:off x="2533765" y="1564028"/>
            <a:ext cx="4724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strike="sngStrike" dirty="0">
                <a:solidFill>
                  <a:schemeClr val="tx2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linear regression</a:t>
            </a:r>
            <a:r>
              <a:rPr lang="en-US" sz="2400" dirty="0">
                <a:solidFill>
                  <a:schemeClr val="tx2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neural network</a:t>
            </a:r>
          </a:p>
        </p:txBody>
      </p:sp>
    </p:spTree>
    <p:extLst>
      <p:ext uri="{BB962C8B-B14F-4D97-AF65-F5344CB8AC3E}">
        <p14:creationId xmlns:p14="http://schemas.microsoft.com/office/powerpoint/2010/main" val="1614660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684CC-59EC-F840-3833-3F9C857BF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431" y="274637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Testing: The effectiveness of the model is evaluated on a held out test set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DB1F0E-D31F-EF8E-67B4-84ADBA320F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4431" y="1412631"/>
                <a:ext cx="10972800" cy="5135563"/>
              </a:xfrm>
            </p:spPr>
            <p:txBody>
              <a:bodyPr>
                <a:normAutofit fontScale="62500" lnSpcReduction="20000"/>
              </a:bodyPr>
              <a:lstStyle/>
              <a:p>
                <a:endParaRPr lang="en-US" dirty="0"/>
              </a:p>
              <a:p>
                <a:r>
                  <a:rPr lang="en-US" dirty="0"/>
                  <a:t>“Held out”: not used in training; ideally not viewed by developers, e.g. in a private test server</a:t>
                </a:r>
              </a:p>
              <a:p>
                <a:endParaRPr lang="en-US" dirty="0"/>
              </a:p>
              <a:p>
                <a:r>
                  <a:rPr lang="en-US" dirty="0"/>
                  <a:t>Common performance measures</a:t>
                </a:r>
              </a:p>
              <a:p>
                <a:pPr marL="457200" lvl="1" indent="0">
                  <a:buNone/>
                </a:pPr>
                <a:r>
                  <a:rPr lang="en-US" dirty="0"/>
                  <a:t>Classification error: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	(for classification model,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target/true label)</a:t>
                </a:r>
              </a:p>
              <a:p>
                <a:pPr marL="457200" lvl="1" indent="0">
                  <a:buNone/>
                </a:pPr>
                <a:r>
                  <a:rPr lang="en-US" dirty="0"/>
                  <a:t>Cross-entropy: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dirty="0"/>
                  <a:t>	(for probabilistic model)</a:t>
                </a:r>
              </a:p>
              <a:p>
                <a:pPr marL="457200" lvl="1" indent="0">
                  <a:buNone/>
                </a:pPr>
                <a:r>
                  <a:rPr lang="en-US" dirty="0"/>
                  <a:t>RMSE: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r>
                  <a:rPr lang="en-US" dirty="0"/>
                  <a:t>	           	(regression measure)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1−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  	(unitless regression measure;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</m:oMath>
                </a14:m>
                <a:r>
                  <a:rPr lang="en-US" dirty="0"/>
                  <a:t> is expectation/mean/avg)</a:t>
                </a:r>
              </a:p>
              <a:p>
                <a:endParaRPr lang="en-US" dirty="0"/>
              </a:p>
              <a:p>
                <a:r>
                  <a:rPr lang="en-US" dirty="0"/>
                  <a:t>In machine learning research, usually data is collected once and then randomly sampled into train and test partitions</a:t>
                </a:r>
              </a:p>
              <a:p>
                <a:pPr lvl="1"/>
                <a:r>
                  <a:rPr lang="en-US" dirty="0"/>
                  <a:t>Train and test samples are “</a:t>
                </a:r>
                <a:r>
                  <a:rPr lang="en-US" dirty="0" err="1"/>
                  <a:t>i.i.d.</a:t>
                </a:r>
                <a:r>
                  <a:rPr lang="en-US" dirty="0"/>
                  <a:t>”, independent and identically distributed</a:t>
                </a:r>
              </a:p>
              <a:p>
                <a:pPr lvl="1"/>
                <a:r>
                  <a:rPr lang="en-US" dirty="0"/>
                  <a:t>In many real-world applications, the input to the model in deployment comes from a different distribution than training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DB1F0E-D31F-EF8E-67B4-84ADBA320F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4431" y="1412631"/>
                <a:ext cx="10972800" cy="5135563"/>
              </a:xfrm>
              <a:blipFill>
                <a:blip r:embed="rId2"/>
                <a:stretch>
                  <a:fillRect l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5151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45FD7-E3DC-1DF4-2959-D3DFFF103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training and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2509A-B20E-8274-A267-392D68981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86A1A12-2C92-90B3-F607-A2179CD7EF73}"/>
              </a:ext>
            </a:extLst>
          </p:cNvPr>
          <p:cNvSpPr/>
          <p:nvPr/>
        </p:nvSpPr>
        <p:spPr>
          <a:xfrm>
            <a:off x="738554" y="3992563"/>
            <a:ext cx="1981200" cy="68983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Training Data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F981AE2-E81A-0AC6-6EDD-3EED5604CA56}"/>
              </a:ext>
            </a:extLst>
          </p:cNvPr>
          <p:cNvSpPr/>
          <p:nvPr/>
        </p:nvSpPr>
        <p:spPr>
          <a:xfrm>
            <a:off x="738554" y="2975836"/>
            <a:ext cx="1981200" cy="76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Model/Training Design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DD88545-C255-4A09-0627-6F6844AA1177}"/>
              </a:ext>
            </a:extLst>
          </p:cNvPr>
          <p:cNvSpPr/>
          <p:nvPr/>
        </p:nvSpPr>
        <p:spPr>
          <a:xfrm>
            <a:off x="3733800" y="3429000"/>
            <a:ext cx="1981200" cy="1066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Model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7621D3E-E549-A2BB-334D-4848D8ADF29B}"/>
              </a:ext>
            </a:extLst>
          </p:cNvPr>
          <p:cNvSpPr/>
          <p:nvPr/>
        </p:nvSpPr>
        <p:spPr>
          <a:xfrm>
            <a:off x="6410141" y="2843873"/>
            <a:ext cx="1981200" cy="6437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Validate Model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D1EAEDB-A7F2-18BB-186B-CF8284EBBD1A}"/>
              </a:ext>
            </a:extLst>
          </p:cNvPr>
          <p:cNvSpPr/>
          <p:nvPr/>
        </p:nvSpPr>
        <p:spPr>
          <a:xfrm>
            <a:off x="6381933" y="4039017"/>
            <a:ext cx="2044577" cy="6898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Test Model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390F802-40D4-869D-3A59-CFE4C3CA215B}"/>
              </a:ext>
            </a:extLst>
          </p:cNvPr>
          <p:cNvSpPr/>
          <p:nvPr/>
        </p:nvSpPr>
        <p:spPr>
          <a:xfrm>
            <a:off x="8944403" y="2843062"/>
            <a:ext cx="1981200" cy="64379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Validation Data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42483DE-1B8A-0892-187A-0AB82F7A54BC}"/>
              </a:ext>
            </a:extLst>
          </p:cNvPr>
          <p:cNvSpPr/>
          <p:nvPr/>
        </p:nvSpPr>
        <p:spPr>
          <a:xfrm>
            <a:off x="9023288" y="4039018"/>
            <a:ext cx="1981200" cy="6902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Test Data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25D60E84-C52D-7101-DB62-551F5A2912CC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2719754" y="3356836"/>
            <a:ext cx="1014046" cy="605564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B36C871D-52DE-EAB8-56D7-5580A64ED7CC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 flipV="1">
            <a:off x="2719754" y="3962400"/>
            <a:ext cx="1014046" cy="375081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0629CD26-554C-A802-F530-CDFA493E152F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5715000" y="3165773"/>
            <a:ext cx="695141" cy="796627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7975C755-E81A-FA12-CC03-DE8F4AC9CE98}"/>
              </a:ext>
            </a:extLst>
          </p:cNvPr>
          <p:cNvCxnSpPr>
            <a:cxnSpLocks/>
            <a:stCxn id="7" idx="1"/>
            <a:endCxn id="5" idx="0"/>
          </p:cNvCxnSpPr>
          <p:nvPr/>
        </p:nvCxnSpPr>
        <p:spPr>
          <a:xfrm rot="10800000">
            <a:off x="1729155" y="2975837"/>
            <a:ext cx="4680987" cy="189937"/>
          </a:xfrm>
          <a:prstGeom prst="bentConnector4">
            <a:avLst>
              <a:gd name="adj1" fmla="val 39419"/>
              <a:gd name="adj2" fmla="val 220356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511C6DE-F4AD-ABC4-4808-61A150C5D887}"/>
              </a:ext>
            </a:extLst>
          </p:cNvPr>
          <p:cNvSpPr txBox="1"/>
          <p:nvPr/>
        </p:nvSpPr>
        <p:spPr>
          <a:xfrm>
            <a:off x="2861521" y="2473091"/>
            <a:ext cx="3206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Modify design </a:t>
            </a:r>
            <a:r>
              <a:rPr lang="en-US" sz="1400" dirty="0"/>
              <a:t>based on initial results</a:t>
            </a: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2BA9CEF9-00FC-9304-D09D-30BC97B1202B}"/>
              </a:ext>
            </a:extLst>
          </p:cNvPr>
          <p:cNvCxnSpPr>
            <a:cxnSpLocks/>
            <a:stCxn id="9" idx="1"/>
            <a:endCxn id="7" idx="3"/>
          </p:cNvCxnSpPr>
          <p:nvPr/>
        </p:nvCxnSpPr>
        <p:spPr>
          <a:xfrm rot="10800000" flipV="1">
            <a:off x="8391341" y="3164961"/>
            <a:ext cx="553062" cy="811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851A774-EAF1-4D29-EBE6-12C9BC953C0E}"/>
              </a:ext>
            </a:extLst>
          </p:cNvPr>
          <p:cNvSpPr txBox="1"/>
          <p:nvPr/>
        </p:nvSpPr>
        <p:spPr>
          <a:xfrm>
            <a:off x="3193225" y="3188173"/>
            <a:ext cx="612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Train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18788C6D-3688-44BD-6F50-25F48889B678}"/>
              </a:ext>
            </a:extLst>
          </p:cNvPr>
          <p:cNvCxnSpPr>
            <a:cxnSpLocks/>
            <a:stCxn id="10" idx="1"/>
            <a:endCxn id="8" idx="3"/>
          </p:cNvCxnSpPr>
          <p:nvPr/>
        </p:nvCxnSpPr>
        <p:spPr>
          <a:xfrm rot="10800000">
            <a:off x="8426510" y="4383935"/>
            <a:ext cx="596778" cy="190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034F06B9-BDC4-6DF1-37FB-041EB59A25F8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>
            <a:off x="5715000" y="3962400"/>
            <a:ext cx="666933" cy="421535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E21D9E9-40D6-063D-AFE3-EF0831E77DD1}"/>
              </a:ext>
            </a:extLst>
          </p:cNvPr>
          <p:cNvSpPr txBox="1"/>
          <p:nvPr/>
        </p:nvSpPr>
        <p:spPr>
          <a:xfrm>
            <a:off x="6077272" y="3550054"/>
            <a:ext cx="21226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Evaluate model design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93704A-38C9-661B-F024-F1F3B72448D6}"/>
              </a:ext>
            </a:extLst>
          </p:cNvPr>
          <p:cNvSpPr txBox="1"/>
          <p:nvPr/>
        </p:nvSpPr>
        <p:spPr>
          <a:xfrm>
            <a:off x="5715000" y="4699513"/>
            <a:ext cx="1534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Final evaluation</a:t>
            </a:r>
          </a:p>
        </p:txBody>
      </p:sp>
    </p:spTree>
    <p:extLst>
      <p:ext uri="{BB962C8B-B14F-4D97-AF65-F5344CB8AC3E}">
        <p14:creationId xmlns:p14="http://schemas.microsoft.com/office/powerpoint/2010/main" val="655438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09600" y="177553"/>
            <a:ext cx="10972800" cy="914400"/>
          </a:xfrm>
        </p:spPr>
        <p:txBody>
          <a:bodyPr>
            <a:normAutofit/>
          </a:bodyPr>
          <a:lstStyle/>
          <a:p>
            <a:r>
              <a:rPr lang="en-US" dirty="0"/>
              <a:t>What class do you think the ‘+’ belongs to?</a:t>
            </a:r>
          </a:p>
        </p:txBody>
      </p:sp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4118853" y="2045829"/>
            <a:ext cx="4038600" cy="3417888"/>
            <a:chOff x="4267200" y="2667000"/>
            <a:chExt cx="4038600" cy="3417332"/>
          </a:xfrm>
        </p:grpSpPr>
        <p:sp>
          <p:nvSpPr>
            <p:cNvPr id="40967" name="TextBox 4"/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0968" name="TextBox 5"/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0969" name="TextBox 6"/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0970" name="TextBox 7"/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0971" name="TextBox 8"/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0972" name="TextBox 9"/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0973" name="TextBox 10"/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0974" name="TextBox 11"/>
            <p:cNvSpPr txBox="1">
              <a:spLocks noChangeArrowheads="1"/>
            </p:cNvSpPr>
            <p:nvPr/>
          </p:nvSpPr>
          <p:spPr bwMode="auto">
            <a:xfrm>
              <a:off x="5715000" y="3657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0975" name="TextBox 12"/>
            <p:cNvSpPr txBox="1">
              <a:spLocks noChangeArrowheads="1"/>
            </p:cNvSpPr>
            <p:nvPr/>
          </p:nvSpPr>
          <p:spPr bwMode="auto">
            <a:xfrm>
              <a:off x="6172200" y="3352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0976" name="TextBox 13"/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0977" name="TextBox 14"/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0978" name="TextBox 15"/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0979" name="TextBox 16"/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0980" name="TextBox 17"/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0981" name="TextBox 18"/>
            <p:cNvSpPr txBox="1">
              <a:spLocks noChangeArrowheads="1"/>
            </p:cNvSpPr>
            <p:nvPr/>
          </p:nvSpPr>
          <p:spPr bwMode="auto">
            <a:xfrm>
              <a:off x="6019800" y="3962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84" name="TextBox 21"/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dirty="0"/>
                <a:t>x2</a:t>
              </a:r>
            </a:p>
          </p:txBody>
        </p:sp>
        <p:sp>
          <p:nvSpPr>
            <p:cNvPr id="40985" name="TextBox 22"/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x1</a:t>
              </a:r>
            </a:p>
          </p:txBody>
        </p: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397347" y="3156247"/>
            <a:ext cx="31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679114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76901</TotalTime>
  <Words>1924</Words>
  <Application>Microsoft Office PowerPoint</Application>
  <PresentationFormat>Widescreen</PresentationFormat>
  <Paragraphs>403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Cambria Math</vt:lpstr>
      <vt:lpstr>Dreaming Outloud Pro</vt:lpstr>
      <vt:lpstr>Office Theme</vt:lpstr>
      <vt:lpstr>K-Nearest Neighbor and ML Basics</vt:lpstr>
      <vt:lpstr>Today’s Lecture</vt:lpstr>
      <vt:lpstr>Machine learning model maps from features to prediction</vt:lpstr>
      <vt:lpstr>Learning has three stages</vt:lpstr>
      <vt:lpstr>Training: the model is fit to data to minimize a loss or maximize an objective function </vt:lpstr>
      <vt:lpstr>Model design and “hyper parameter” tuning is performed using a validation set</vt:lpstr>
      <vt:lpstr>Testing: The effectiveness of the model is evaluated on a held out test set </vt:lpstr>
      <vt:lpstr>Recap of training and evaluation</vt:lpstr>
      <vt:lpstr>What class do you think the ‘+’ belongs to?</vt:lpstr>
      <vt:lpstr>Key principle of machine learning</vt:lpstr>
      <vt:lpstr>Nearest neighbor algorithm</vt:lpstr>
      <vt:lpstr>K-nearest neighbor: predict based on K closest training samples</vt:lpstr>
      <vt:lpstr>1-nearest neighbor</vt:lpstr>
      <vt:lpstr>3-nearest neighbor</vt:lpstr>
      <vt:lpstr>5-nearest neighbor</vt:lpstr>
      <vt:lpstr>KNN Distance Function </vt:lpstr>
      <vt:lpstr>KNN Classification vs Regression</vt:lpstr>
      <vt:lpstr>PowerPoint Presentation</vt:lpstr>
      <vt:lpstr>PowerPoint Presentation</vt:lpstr>
      <vt:lpstr>KNN Classification Demos</vt:lpstr>
      <vt:lpstr>Comments on K-NN</vt:lpstr>
      <vt:lpstr>How do we measure and analyze classification error?</vt:lpstr>
      <vt:lpstr>Measuring error example</vt:lpstr>
      <vt:lpstr>How do we measure and analyze regression error?</vt:lpstr>
      <vt:lpstr>Sources of test error for a trained model</vt:lpstr>
      <vt:lpstr>Effect of Training Size</vt:lpstr>
      <vt:lpstr>Sources of error and training size</vt:lpstr>
      <vt:lpstr>Something to think about…</vt:lpstr>
      <vt:lpstr>HW 1 Preview</vt:lpstr>
      <vt:lpstr>KNN Usage Example: Deep Face</vt:lpstr>
      <vt:lpstr>KNN Summary</vt:lpstr>
      <vt:lpstr>Things to remember</vt:lpstr>
      <vt:lpstr>Next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Hoiem, Derek W</cp:lastModifiedBy>
  <cp:revision>197</cp:revision>
  <cp:lastPrinted>2023-01-18T22:14:20Z</cp:lastPrinted>
  <dcterms:created xsi:type="dcterms:W3CDTF">2009-12-16T02:55:56Z</dcterms:created>
  <dcterms:modified xsi:type="dcterms:W3CDTF">2023-01-18T22:36:51Z</dcterms:modified>
</cp:coreProperties>
</file>