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23" r:id="rId3"/>
    <p:sldId id="408" r:id="rId4"/>
    <p:sldId id="409" r:id="rId5"/>
    <p:sldId id="410" r:id="rId6"/>
    <p:sldId id="446" r:id="rId7"/>
    <p:sldId id="444" r:id="rId8"/>
    <p:sldId id="448" r:id="rId9"/>
    <p:sldId id="428" r:id="rId10"/>
    <p:sldId id="447" r:id="rId11"/>
    <p:sldId id="455" r:id="rId12"/>
    <p:sldId id="456" r:id="rId13"/>
    <p:sldId id="449" r:id="rId14"/>
    <p:sldId id="450" r:id="rId15"/>
    <p:sldId id="451" r:id="rId16"/>
    <p:sldId id="440" r:id="rId17"/>
    <p:sldId id="452" r:id="rId18"/>
    <p:sldId id="441" r:id="rId19"/>
    <p:sldId id="445" r:id="rId20"/>
    <p:sldId id="442" r:id="rId21"/>
    <p:sldId id="443" r:id="rId22"/>
    <p:sldId id="398" r:id="rId23"/>
    <p:sldId id="371" r:id="rId24"/>
    <p:sldId id="453" r:id="rId25"/>
    <p:sldId id="454" r:id="rId26"/>
    <p:sldId id="394" r:id="rId27"/>
    <p:sldId id="457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88601" autoAdjust="0"/>
  </p:normalViewPr>
  <p:slideViewPr>
    <p:cSldViewPr>
      <p:cViewPr varScale="1">
        <p:scale>
          <a:sx n="81" d="100"/>
          <a:sy n="81" d="100"/>
        </p:scale>
        <p:origin x="90" y="228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onemilliontweetmap.com/?center=25.505,-0.09&amp;zoom=2&amp;search=&amp;timeStep=0&amp;timeSelector=0&amp;hashtag1=&amp;hashtag2=sad&amp;sidebar=yes&amp;hashtagBattle=0&amp;timeRange=0&amp;timeRange=25&amp;heatmap=0&amp;sun=0&amp;cluster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meritus.org/blog/machine-learning-engineer-salary-global/#:~:text=The%20global%20machine%20learning%20market,trending%20career%20paths%20of%20today.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illinois.edu/class/fa11/cs498dh/" TargetMode="External"/><Relationship Id="rId2" Type="http://schemas.openxmlformats.org/officeDocument/2006/relationships/hyperlink" Target="mailto:dhoiem@uiuc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441/sp2023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441/sp2023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vimeo.com/242479887" TargetMode="External"/><Relationship Id="rId5" Type="http://schemas.openxmlformats.org/officeDocument/2006/relationships/hyperlink" Target="https://www.reconstructinc.com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498786" cy="2889114"/>
          </a:xfrm>
        </p:spPr>
        <p:txBody>
          <a:bodyPr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br>
              <a:rPr lang="en-US" sz="5000" dirty="0"/>
            </a:br>
            <a:r>
              <a:rPr lang="en-US" sz="5000" dirty="0"/>
              <a:t>CS441</a:t>
            </a:r>
            <a:br>
              <a:rPr lang="en-US" sz="5000" dirty="0"/>
            </a:br>
            <a:r>
              <a:rPr lang="en-US" sz="5000" dirty="0"/>
              <a:t>Applied Machine Learning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7481547" y="4038600"/>
            <a:ext cx="4087305" cy="1147863"/>
          </a:xfrm>
        </p:spPr>
        <p:txBody>
          <a:bodyPr anchor="t">
            <a:noAutofit/>
          </a:bodyPr>
          <a:lstStyle/>
          <a:p>
            <a:pPr algn="l" eaLnBrk="1" hangingPunct="1"/>
            <a:endParaRPr lang="en-US" sz="2400" dirty="0"/>
          </a:p>
          <a:p>
            <a:pPr algn="l" eaLnBrk="1" hangingPunct="1"/>
            <a:endParaRPr lang="en-US" sz="2400" dirty="0"/>
          </a:p>
          <a:p>
            <a:pPr algn="l" eaLnBrk="1" hangingPunct="1"/>
            <a:r>
              <a:rPr lang="en-US" sz="2400" dirty="0"/>
              <a:t>Instructor: Derek Hoiem </a:t>
            </a:r>
          </a:p>
          <a:p>
            <a:pPr algn="l" eaLnBrk="1" hangingPunct="1"/>
            <a:endParaRPr lang="en-US" sz="2400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some paint&#10;&#10;Description automatically generated with medium confidence">
            <a:extLst>
              <a:ext uri="{FF2B5EF4-FFF2-40B4-BE49-F238E27FC236}">
                <a16:creationId xmlns:a16="http://schemas.microsoft.com/office/drawing/2014/main" id="{1912D7FD-4FD8-00FB-A251-450BE5E5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4045D-00B4-AF00-09F5-68A47E691BBD}"/>
              </a:ext>
            </a:extLst>
          </p:cNvPr>
          <p:cNvSpPr txBox="1"/>
          <p:nvPr/>
        </p:nvSpPr>
        <p:spPr>
          <a:xfrm>
            <a:off x="5410200" y="6400800"/>
            <a:ext cx="6261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Art by Dall-E: “Computer brain gathering knowledge, impressionist”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0488-4484-3F19-A008-3CEAF750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398E3-2E7D-158E-BCB3-AD37C87E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953000" cy="5135563"/>
          </a:xfrm>
        </p:spPr>
        <p:txBody>
          <a:bodyPr/>
          <a:lstStyle/>
          <a:p>
            <a:r>
              <a:rPr lang="en-US" dirty="0"/>
              <a:t>Create predictive models or useful insights from raw data</a:t>
            </a:r>
          </a:p>
          <a:p>
            <a:pPr lvl="1"/>
            <a:r>
              <a:rPr lang="en-US" dirty="0"/>
              <a:t>Alexa speech recognition</a:t>
            </a:r>
          </a:p>
          <a:p>
            <a:pPr lvl="1"/>
            <a:r>
              <a:rPr lang="en-US" dirty="0"/>
              <a:t>Amazon product recommendations</a:t>
            </a:r>
          </a:p>
          <a:p>
            <a:pPr lvl="1"/>
            <a:r>
              <a:rPr lang="en-US" dirty="0"/>
              <a:t>Tesla autopilot</a:t>
            </a:r>
          </a:p>
          <a:p>
            <a:pPr lvl="1"/>
            <a:r>
              <a:rPr lang="en-US" dirty="0"/>
              <a:t>GPT-3 text generation</a:t>
            </a:r>
          </a:p>
          <a:p>
            <a:pPr lvl="1"/>
            <a:r>
              <a:rPr lang="en-US" dirty="0"/>
              <a:t>Image generation</a:t>
            </a:r>
          </a:p>
          <a:p>
            <a:pPr lvl="1"/>
            <a:r>
              <a:rPr lang="en-US" dirty="0">
                <a:hlinkClick r:id="rId2"/>
              </a:rPr>
              <a:t>Data visualization</a:t>
            </a:r>
            <a:endParaRPr lang="en-US" dirty="0"/>
          </a:p>
        </p:txBody>
      </p:sp>
      <p:pic>
        <p:nvPicPr>
          <p:cNvPr id="4" name="Picture 2" descr="Rumplestiltzkin's Restaurant – Lenox, MA |">
            <a:extLst>
              <a:ext uri="{FF2B5EF4-FFF2-40B4-BE49-F238E27FC236}">
                <a16:creationId xmlns:a16="http://schemas.microsoft.com/office/drawing/2014/main" id="{106A87D9-E73D-ADD3-DDA0-E8830317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982133"/>
            <a:ext cx="5019091" cy="40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A2BF81-C9E5-C47F-9347-0A72A8A73951}"/>
              </a:ext>
            </a:extLst>
          </p:cNvPr>
          <p:cNvSpPr txBox="1"/>
          <p:nvPr/>
        </p:nvSpPr>
        <p:spPr>
          <a:xfrm>
            <a:off x="6812802" y="1264470"/>
            <a:ext cx="620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9A980-80C6-900F-5815-D0DC0823A220}"/>
              </a:ext>
            </a:extLst>
          </p:cNvPr>
          <p:cNvSpPr txBox="1"/>
          <p:nvPr/>
        </p:nvSpPr>
        <p:spPr>
          <a:xfrm>
            <a:off x="10174105" y="3843608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BCD52-EE22-2A0E-2A72-894A70228E84}"/>
              </a:ext>
            </a:extLst>
          </p:cNvPr>
          <p:cNvSpPr txBox="1"/>
          <p:nvPr/>
        </p:nvSpPr>
        <p:spPr>
          <a:xfrm>
            <a:off x="8077200" y="5037187"/>
            <a:ext cx="304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 spins raw data into gold!</a:t>
            </a:r>
          </a:p>
        </p:txBody>
      </p:sp>
    </p:spTree>
    <p:extLst>
      <p:ext uri="{BB962C8B-B14F-4D97-AF65-F5344CB8AC3E}">
        <p14:creationId xmlns:p14="http://schemas.microsoft.com/office/powerpoint/2010/main" val="100348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379F-3ED2-F358-3701-D2FB29A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whole machine learning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3922F-2BA0-1A54-B9D8-630F94CBB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4450838" cy="5181600"/>
          </a:xfrm>
        </p:spPr>
        <p:txBody>
          <a:bodyPr>
            <a:normAutofit fontScale="62500" lnSpcReduction="20000"/>
          </a:bodyPr>
          <a:lstStyle/>
          <a:p>
            <a:pPr marL="227013" indent="-227013">
              <a:buFont typeface="+mj-lt"/>
              <a:buAutoNum type="arabicPeriod"/>
            </a:pPr>
            <a:r>
              <a:rPr lang="en-US" dirty="0"/>
              <a:t> Data preparation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Collect and curate data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Annotate the data (for supervised problems)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Split your data into train, validation, and test sets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Algorithm and model development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Design methods to extract features from the data 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Design a machine learning model and identify key parameters and loss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Train, select parameters, and evaluate your designs using the validation set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Final evaluation using the test set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Integrate into your application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065F7EA-2996-A5A7-66CD-BD0419F88B04}"/>
              </a:ext>
            </a:extLst>
          </p:cNvPr>
          <p:cNvSpPr/>
          <p:nvPr/>
        </p:nvSpPr>
        <p:spPr>
          <a:xfrm>
            <a:off x="5060438" y="3228945"/>
            <a:ext cx="202475" cy="1800255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0B55DA-68D3-F7CF-C259-E11ECA80B253}"/>
              </a:ext>
            </a:extLst>
          </p:cNvPr>
          <p:cNvSpPr txBox="1"/>
          <p:nvPr/>
        </p:nvSpPr>
        <p:spPr>
          <a:xfrm>
            <a:off x="5262913" y="3888313"/>
            <a:ext cx="5756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Our focus, but it’s important to understand all of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142972-C051-52CC-7A85-047C77AAA8A9}"/>
              </a:ext>
            </a:extLst>
          </p:cNvPr>
          <p:cNvSpPr txBox="1"/>
          <p:nvPr/>
        </p:nvSpPr>
        <p:spPr>
          <a:xfrm>
            <a:off x="5638800" y="1283677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voice recognition in Alexa</a:t>
            </a:r>
          </a:p>
        </p:txBody>
      </p:sp>
    </p:spTree>
    <p:extLst>
      <p:ext uri="{BB962C8B-B14F-4D97-AF65-F5344CB8AC3E}">
        <p14:creationId xmlns:p14="http://schemas.microsoft.com/office/powerpoint/2010/main" val="19323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379F-3ED2-F358-3701-D2FB29A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and model development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E5ECF2-112F-5A3B-2B78-99224D89CF08}"/>
              </a:ext>
            </a:extLst>
          </p:cNvPr>
          <p:cNvSpPr/>
          <p:nvPr/>
        </p:nvSpPr>
        <p:spPr>
          <a:xfrm>
            <a:off x="838198" y="3048002"/>
            <a:ext cx="19050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Raw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2D9AE1-D449-F5D2-D38E-290AF72AEC93}"/>
              </a:ext>
            </a:extLst>
          </p:cNvPr>
          <p:cNvSpPr/>
          <p:nvPr/>
        </p:nvSpPr>
        <p:spPr>
          <a:xfrm>
            <a:off x="3200398" y="3048001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Encoder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112C10-C274-184C-A976-4C4FB39747C9}"/>
              </a:ext>
            </a:extLst>
          </p:cNvPr>
          <p:cNvSpPr/>
          <p:nvPr/>
        </p:nvSpPr>
        <p:spPr>
          <a:xfrm>
            <a:off x="5638800" y="3048000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Decoder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275B69-9873-9FCB-3A4D-5EEE0E5B7E02}"/>
              </a:ext>
            </a:extLst>
          </p:cNvPr>
          <p:cNvSpPr/>
          <p:nvPr/>
        </p:nvSpPr>
        <p:spPr>
          <a:xfrm>
            <a:off x="8000998" y="3048001"/>
            <a:ext cx="2133600" cy="9143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Prediction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5824-2411-FC5F-60C9-AB8968EEC1BC}"/>
              </a:ext>
            </a:extLst>
          </p:cNvPr>
          <p:cNvSpPr txBox="1"/>
          <p:nvPr/>
        </p:nvSpPr>
        <p:spPr>
          <a:xfrm>
            <a:off x="838198" y="4114801"/>
            <a:ext cx="20168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Text</a:t>
            </a:r>
          </a:p>
          <a:p>
            <a:r>
              <a:rPr lang="en-US" sz="1200" dirty="0"/>
              <a:t>Images</a:t>
            </a:r>
          </a:p>
          <a:p>
            <a:r>
              <a:rPr lang="en-US" sz="1200" dirty="0"/>
              <a:t>Audio</a:t>
            </a:r>
          </a:p>
          <a:p>
            <a:r>
              <a:rPr lang="en-US" sz="1200" dirty="0"/>
              <a:t>Discrete/continuous values</a:t>
            </a:r>
          </a:p>
          <a:p>
            <a:r>
              <a:rPr lang="en-US" sz="1200" dirty="0"/>
              <a:t>Structured/unstructured</a:t>
            </a:r>
          </a:p>
          <a:p>
            <a:r>
              <a:rPr lang="en-US" sz="1200" dirty="0"/>
              <a:t>Few/many examples</a:t>
            </a:r>
          </a:p>
          <a:p>
            <a:r>
              <a:rPr lang="en-US" sz="1200" dirty="0"/>
              <a:t>Few/many features</a:t>
            </a:r>
          </a:p>
          <a:p>
            <a:r>
              <a:rPr lang="en-US" sz="1200" dirty="0"/>
              <a:t>Clean/noisy labels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20A8D-2CA9-955F-DE18-55C83B257DA6}"/>
              </a:ext>
            </a:extLst>
          </p:cNvPr>
          <p:cNvSpPr txBox="1"/>
          <p:nvPr/>
        </p:nvSpPr>
        <p:spPr>
          <a:xfrm>
            <a:off x="3206929" y="4114801"/>
            <a:ext cx="1701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Manual feature design</a:t>
            </a:r>
          </a:p>
          <a:p>
            <a:r>
              <a:rPr lang="en-US" sz="1200" dirty="0"/>
              <a:t>Deep networks</a:t>
            </a:r>
          </a:p>
          <a:p>
            <a:r>
              <a:rPr lang="en-US" sz="1200" dirty="0"/>
              <a:t>Trees</a:t>
            </a:r>
          </a:p>
          <a:p>
            <a:r>
              <a:rPr lang="en-US" sz="1200" dirty="0"/>
              <a:t>Clustering</a:t>
            </a:r>
          </a:p>
          <a:p>
            <a:r>
              <a:rPr lang="en-US" sz="1200" dirty="0"/>
              <a:t>Feature selection</a:t>
            </a:r>
          </a:p>
          <a:p>
            <a:r>
              <a:rPr lang="en-US" sz="1200" dirty="0"/>
              <a:t>Kernels</a:t>
            </a:r>
          </a:p>
          <a:p>
            <a:r>
              <a:rPr lang="en-US" sz="1200" dirty="0"/>
              <a:t>Density estimation</a:t>
            </a:r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B490D-BA57-BAD1-8775-B4EAEAF67488}"/>
              </a:ext>
            </a:extLst>
          </p:cNvPr>
          <p:cNvSpPr txBox="1"/>
          <p:nvPr/>
        </p:nvSpPr>
        <p:spPr>
          <a:xfrm>
            <a:off x="5638800" y="4114801"/>
            <a:ext cx="14702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regressor</a:t>
            </a:r>
          </a:p>
          <a:p>
            <a:r>
              <a:rPr lang="en-US" sz="1200" dirty="0"/>
              <a:t>SVN</a:t>
            </a:r>
          </a:p>
          <a:p>
            <a:r>
              <a:rPr lang="en-US" sz="1200" dirty="0"/>
              <a:t>Logistic regressor</a:t>
            </a:r>
          </a:p>
          <a:p>
            <a:r>
              <a:rPr lang="en-US" sz="1200" dirty="0"/>
              <a:t>Nearest Neighbor</a:t>
            </a:r>
          </a:p>
          <a:p>
            <a:r>
              <a:rPr lang="en-US" sz="1200" dirty="0"/>
              <a:t>Probabilistic model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FD6A7-CA59-FE9C-2B32-D2B2178AB060}"/>
              </a:ext>
            </a:extLst>
          </p:cNvPr>
          <p:cNvSpPr txBox="1"/>
          <p:nvPr/>
        </p:nvSpPr>
        <p:spPr>
          <a:xfrm>
            <a:off x="8000998" y="4112170"/>
            <a:ext cx="21643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Clusters</a:t>
            </a:r>
          </a:p>
          <a:p>
            <a:r>
              <a:rPr lang="en-US" sz="1200" dirty="0"/>
              <a:t>Low dimensional embedding</a:t>
            </a:r>
          </a:p>
          <a:p>
            <a:r>
              <a:rPr lang="en-US" sz="1200" dirty="0"/>
              <a:t>Category</a:t>
            </a:r>
          </a:p>
          <a:p>
            <a:r>
              <a:rPr lang="en-US" sz="1200" dirty="0"/>
              <a:t>Pixel labels</a:t>
            </a:r>
          </a:p>
          <a:p>
            <a:r>
              <a:rPr lang="en-US" sz="1200" dirty="0"/>
              <a:t>Generated text, image, audio</a:t>
            </a:r>
          </a:p>
          <a:p>
            <a:r>
              <a:rPr lang="en-US" sz="1200" dirty="0"/>
              <a:t>Positions</a:t>
            </a:r>
          </a:p>
          <a:p>
            <a:r>
              <a:rPr lang="en-US" sz="1200" dirty="0"/>
              <a:t>Yes/No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8C1D64-A48C-9963-FC41-DF097964EB66}"/>
              </a:ext>
            </a:extLst>
          </p:cNvPr>
          <p:cNvSpPr/>
          <p:nvPr/>
        </p:nvSpPr>
        <p:spPr>
          <a:xfrm>
            <a:off x="2781297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F8862E-FD85-4D86-BED2-C1950DBB2394}"/>
              </a:ext>
            </a:extLst>
          </p:cNvPr>
          <p:cNvSpPr/>
          <p:nvPr/>
        </p:nvSpPr>
        <p:spPr>
          <a:xfrm>
            <a:off x="5181596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4462900-6B7B-C8EB-B10F-20BAC124C285}"/>
              </a:ext>
            </a:extLst>
          </p:cNvPr>
          <p:cNvSpPr/>
          <p:nvPr/>
        </p:nvSpPr>
        <p:spPr>
          <a:xfrm>
            <a:off x="7581899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107226-A322-4DAC-FEEB-18DB5EB421E5}"/>
              </a:ext>
            </a:extLst>
          </p:cNvPr>
          <p:cNvSpPr/>
          <p:nvPr/>
        </p:nvSpPr>
        <p:spPr>
          <a:xfrm>
            <a:off x="8042659" y="1525318"/>
            <a:ext cx="21336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Target Labels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86EB43B-1976-F64C-1730-3BDC74F1D618}"/>
              </a:ext>
            </a:extLst>
          </p:cNvPr>
          <p:cNvSpPr/>
          <p:nvPr/>
        </p:nvSpPr>
        <p:spPr>
          <a:xfrm rot="16200000">
            <a:off x="8953498" y="2669632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AAEE83B-5B17-70BD-A385-EE63A54522BE}"/>
              </a:ext>
            </a:extLst>
          </p:cNvPr>
          <p:cNvSpPr/>
          <p:nvPr/>
        </p:nvSpPr>
        <p:spPr>
          <a:xfrm rot="10800000">
            <a:off x="6400798" y="1920237"/>
            <a:ext cx="1545476" cy="1016094"/>
          </a:xfrm>
          <a:prstGeom prst="bentUpArrow">
            <a:avLst>
              <a:gd name="adj1" fmla="val 7859"/>
              <a:gd name="adj2" fmla="val 12640"/>
              <a:gd name="adj3" fmla="val 1471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C8531018-0F71-6E67-7767-F9690AAEB019}"/>
              </a:ext>
            </a:extLst>
          </p:cNvPr>
          <p:cNvSpPr/>
          <p:nvPr/>
        </p:nvSpPr>
        <p:spPr>
          <a:xfrm rot="10800000">
            <a:off x="3962395" y="2438401"/>
            <a:ext cx="1981201" cy="497930"/>
          </a:xfrm>
          <a:prstGeom prst="bentUpArrow">
            <a:avLst>
              <a:gd name="adj1" fmla="val 18353"/>
              <a:gd name="adj2" fmla="val 17887"/>
              <a:gd name="adj3" fmla="val 1996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12BBB8-BD15-BF29-7B6E-C42887D6C527}"/>
              </a:ext>
            </a:extLst>
          </p:cNvPr>
          <p:cNvSpPr/>
          <p:nvPr/>
        </p:nvSpPr>
        <p:spPr>
          <a:xfrm>
            <a:off x="5882887" y="2438401"/>
            <a:ext cx="96385" cy="6095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80666-F6AF-00BD-0705-88FAE511F457}"/>
              </a:ext>
            </a:extLst>
          </p:cNvPr>
          <p:cNvSpPr txBox="1"/>
          <p:nvPr/>
        </p:nvSpPr>
        <p:spPr>
          <a:xfrm>
            <a:off x="6591300" y="2020391"/>
            <a:ext cx="124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92F94-9CD6-BD91-A363-11900BE57D42}"/>
              </a:ext>
            </a:extLst>
          </p:cNvPr>
          <p:cNvSpPr txBox="1"/>
          <p:nvPr/>
        </p:nvSpPr>
        <p:spPr>
          <a:xfrm>
            <a:off x="4485060" y="2545161"/>
            <a:ext cx="1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</p:spTree>
    <p:extLst>
      <p:ext uri="{BB962C8B-B14F-4D97-AF65-F5344CB8AC3E}">
        <p14:creationId xmlns:p14="http://schemas.microsoft.com/office/powerpoint/2010/main" val="413102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B6CD-9329-8219-F129-54E327CC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11E0-7523-1AB1-A7A4-CEAA2512C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how to solve problems with ML</a:t>
            </a:r>
          </a:p>
          <a:p>
            <a:pPr marL="914400" lvl="1" indent="-514350"/>
            <a:r>
              <a:rPr lang="en-US" dirty="0"/>
              <a:t>Key concepts and methodologies for learning from data</a:t>
            </a:r>
          </a:p>
          <a:p>
            <a:pPr marL="914400" lvl="1" indent="-514350"/>
            <a:r>
              <a:rPr lang="en-US" dirty="0"/>
              <a:t>Algorithms and their strengths and limitations</a:t>
            </a:r>
          </a:p>
          <a:p>
            <a:pPr marL="914400" lvl="1" indent="-514350"/>
            <a:r>
              <a:rPr lang="en-US" dirty="0"/>
              <a:t>Domain-specific representations</a:t>
            </a:r>
          </a:p>
          <a:p>
            <a:pPr marL="914400" lvl="1" indent="-514350"/>
            <a:r>
              <a:rPr lang="en-US" dirty="0"/>
              <a:t>Ability to select the right tools for the job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DF89B-7673-1E91-CFC1-6B5F835F25BB}"/>
              </a:ext>
            </a:extLst>
          </p:cNvPr>
          <p:cNvSpPr txBox="1"/>
          <p:nvPr/>
        </p:nvSpPr>
        <p:spPr>
          <a:xfrm>
            <a:off x="2362200" y="4572000"/>
            <a:ext cx="609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global machine learning market is expected to grow from $21.17 billion in 2022 to $209.91 billion by 2029, at a CAGR of 38.8%. With the field growing at such an exponential rate the number of jobs is growing too and machine learning is one of the most trending career paths of today. -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2"/>
              </a:rPr>
              <a:t>Emeritus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449B-43B0-B41E-C169-0CB87B7D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1637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2. Better understanding of real-life application and social implications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6704-1798-A20B-787A-00F10E09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Recommending systems</a:t>
            </a:r>
          </a:p>
          <a:p>
            <a:r>
              <a:rPr lang="en-US" dirty="0"/>
              <a:t>Surveillance</a:t>
            </a:r>
          </a:p>
          <a:p>
            <a:r>
              <a:rPr lang="en-US" dirty="0"/>
              <a:t>Robots</a:t>
            </a:r>
          </a:p>
          <a:p>
            <a:r>
              <a:rPr lang="en-US" dirty="0"/>
              <a:t>Smart assistants</a:t>
            </a:r>
          </a:p>
          <a:p>
            <a:r>
              <a:rPr lang="en-US" dirty="0"/>
              <a:t>Text generation</a:t>
            </a:r>
          </a:p>
          <a:p>
            <a:r>
              <a:rPr lang="en-US" dirty="0"/>
              <a:t>Autonomous cars</a:t>
            </a:r>
          </a:p>
          <a:p>
            <a:r>
              <a:rPr lang="en-US" dirty="0"/>
              <a:t>Social media bots</a:t>
            </a:r>
          </a:p>
          <a:p>
            <a:endParaRPr lang="en-US" dirty="0"/>
          </a:p>
        </p:txBody>
      </p:sp>
      <p:pic>
        <p:nvPicPr>
          <p:cNvPr id="1026" name="Picture 2" descr="An eight-car pile-up on November 24, 2022 on San Francisco’s Bay Bridge.">
            <a:extLst>
              <a:ext uri="{FF2B5EF4-FFF2-40B4-BE49-F238E27FC236}">
                <a16:creationId xmlns:a16="http://schemas.microsoft.com/office/drawing/2014/main" id="{8C760D3E-A847-D733-DAFD-4293BC59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02" y="1981200"/>
            <a:ext cx="6381298" cy="31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425F8-47B6-9E8D-E955-B6C56722B463}"/>
              </a:ext>
            </a:extLst>
          </p:cNvPr>
          <p:cNvSpPr txBox="1"/>
          <p:nvPr/>
        </p:nvSpPr>
        <p:spPr>
          <a:xfrm>
            <a:off x="7536356" y="5247408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Tesla accident</a:t>
            </a:r>
          </a:p>
        </p:txBody>
      </p:sp>
    </p:spTree>
    <p:extLst>
      <p:ext uri="{BB962C8B-B14F-4D97-AF65-F5344CB8AC3E}">
        <p14:creationId xmlns:p14="http://schemas.microsoft.com/office/powerpoint/2010/main" val="194260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C18-8F5F-7FD0-1C64-B61AA96F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Appreciation for your own constantly learning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34DD-9083-2481-FCF8-1C4D3D86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1,000+ Brain Neurons Pictures">
            <a:extLst>
              <a:ext uri="{FF2B5EF4-FFF2-40B4-BE49-F238E27FC236}">
                <a16:creationId xmlns:a16="http://schemas.microsoft.com/office/drawing/2014/main" id="{20CD5B02-4BBA-DC47-6463-26A5DDDD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22437"/>
            <a:ext cx="68601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50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endParaRPr lang="en-US" sz="2800" b="1" dirty="0"/>
          </a:p>
          <a:p>
            <a:pPr>
              <a:buFont typeface="Arial" charset="0"/>
              <a:buNone/>
            </a:pPr>
            <a:r>
              <a:rPr lang="en-US" sz="2800" b="1" dirty="0"/>
              <a:t>Prof</a:t>
            </a:r>
            <a:r>
              <a:rPr lang="en-US" sz="2800" dirty="0"/>
              <a:t>: 	Derek Hoiem </a:t>
            </a:r>
            <a:r>
              <a:rPr lang="en-US" sz="2800" dirty="0">
                <a:hlinkClick r:id="rId2"/>
              </a:rPr>
              <a:t>dhoiem@illinois.edu</a:t>
            </a:r>
            <a:endParaRPr lang="en-US" sz="2800" dirty="0"/>
          </a:p>
          <a:p>
            <a:pPr marL="0" lvl="0" indent="0">
              <a:spcBef>
                <a:spcPct val="0"/>
              </a:spcBef>
              <a:buNone/>
            </a:pPr>
            <a:endParaRPr lang="en-US" sz="28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dirty="0"/>
              <a:t>TAs</a:t>
            </a:r>
            <a:r>
              <a:rPr lang="en-US" sz="2800" dirty="0"/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Vatsal Chheda (vchheda2)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Joshua Levine (joshua45)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Weijie Lyu (wlyu3)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Kshitij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Phulare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(phulare2)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Yuqun Wu (yuqunwu2)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Mington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Zhang (mz62)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Wentao Zhang (wentao4)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>
              <a:hlinkClick r:id="rId3"/>
            </a:endParaRP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5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9"/>
    </mc:Choice>
    <mc:Fallback xmlns="">
      <p:transition spd="slow" advTm="2568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CA17-9967-8890-0B0E-BBA21BD5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AD25-149A-01E6-76D7-1DA1F3975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Supervised learning fundamentals</a:t>
            </a:r>
          </a:p>
          <a:p>
            <a:pPr lvl="1"/>
            <a:r>
              <a:rPr lang="en-US" dirty="0"/>
              <a:t>KNN, Naïve Bayes, Linear regression, logistic regression, trees, random forests, SVMs, neural networks, deep networks</a:t>
            </a:r>
          </a:p>
          <a:p>
            <a:endParaRPr lang="en-US" dirty="0"/>
          </a:p>
          <a:p>
            <a:r>
              <a:rPr lang="en-US" dirty="0"/>
              <a:t>Application domains</a:t>
            </a:r>
          </a:p>
          <a:p>
            <a:pPr lvl="1"/>
            <a:r>
              <a:rPr lang="en-US" dirty="0"/>
              <a:t>Vision and CNNs, language models, transformers for vision and language, foundation models, task and domain adaptation, audio, ethics and impact, data issues</a:t>
            </a:r>
          </a:p>
          <a:p>
            <a:endParaRPr lang="en-US" dirty="0"/>
          </a:p>
          <a:p>
            <a:r>
              <a:rPr lang="en-US" dirty="0"/>
              <a:t>Pattern discovery</a:t>
            </a:r>
          </a:p>
          <a:p>
            <a:pPr lvl="1"/>
            <a:r>
              <a:rPr lang="en-US" dirty="0"/>
              <a:t>Clustering and retrieval, missing data and EM, density estimation, topic models, outliers, data visualization, CCA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880946" y="914400"/>
            <a:ext cx="9787054" cy="55626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 err="1"/>
              <a:t>Homeworks</a:t>
            </a:r>
            <a:r>
              <a:rPr lang="en-US" sz="2800" dirty="0"/>
              <a:t> and final project (80%)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4 </a:t>
            </a:r>
            <a:r>
              <a:rPr lang="en-US" sz="2400" dirty="0" err="1"/>
              <a:t>homeworks</a:t>
            </a:r>
            <a:r>
              <a:rPr lang="en-US" sz="2400" dirty="0"/>
              <a:t>: 100+ points each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1 final project: 100 points (details TBD)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3 credit: graded out of 450 points 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4 credit: graded out of 550 points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Up to 15 points extra credit</a:t>
            </a:r>
          </a:p>
          <a:p>
            <a:pPr marL="457200" lvl="1" indent="0">
              <a:buNone/>
              <a:defRPr/>
            </a:pP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Exams (20%)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Midterm 10%: covers first half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Final 10%: covers entire semester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r>
              <a:rPr lang="en-US" dirty="0"/>
              <a:t>Late policy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Up to ten free days total – use them wisely!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5 point penalty per day after that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Project must be submitted within two weeks of due date to receive any points</a:t>
            </a:r>
          </a:p>
          <a:p>
            <a:pPr>
              <a:buFont typeface="Arial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54"/>
    </mc:Choice>
    <mc:Fallback xmlns="">
      <p:transition spd="slow" advTm="27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80ED-CDB7-3884-31FE-236DF883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Covid, masks, sickness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19A5-DB14-8D03-5054-DB1FBADE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you’re well, please come to lectures and office hours. Masks are optional, per university policy. You’re encouraged to follow CDC guidelines for masking.</a:t>
            </a:r>
          </a:p>
          <a:p>
            <a:endParaRPr lang="en-US" dirty="0"/>
          </a:p>
          <a:p>
            <a:r>
              <a:rPr lang="en-US" dirty="0"/>
              <a:t>If you’re sick, please stay home. No need to show proof of illness or get permission to miss.</a:t>
            </a:r>
          </a:p>
          <a:p>
            <a:endParaRPr lang="en-US" dirty="0"/>
          </a:p>
          <a:p>
            <a:r>
              <a:rPr lang="en-US" dirty="0"/>
              <a:t>Lectures will be recorded, and exams can be taken from home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600307" y="1219200"/>
            <a:ext cx="109728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 little about me</a:t>
            </a:r>
          </a:p>
          <a:p>
            <a:endParaRPr lang="en-US" dirty="0"/>
          </a:p>
          <a:p>
            <a:r>
              <a:rPr lang="en-US" dirty="0"/>
              <a:t>Intro to Applied Machine Learning</a:t>
            </a:r>
          </a:p>
          <a:p>
            <a:endParaRPr lang="en-US" dirty="0"/>
          </a:p>
          <a:p>
            <a:r>
              <a:rPr lang="en-US" dirty="0"/>
              <a:t>Course outline and logistics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Implement and apply machine learning methods in Python notebooks</a:t>
            </a:r>
          </a:p>
          <a:p>
            <a:pPr marL="0" indent="0">
              <a:buNone/>
              <a:defRPr/>
            </a:pPr>
            <a:endParaRPr lang="en-US" sz="2600" dirty="0"/>
          </a:p>
          <a:p>
            <a:pPr>
              <a:defRPr/>
            </a:pPr>
            <a:r>
              <a:rPr lang="en-US" sz="2600" dirty="0"/>
              <a:t>Submit Report PDF and </a:t>
            </a:r>
            <a:r>
              <a:rPr lang="en-US" sz="2600" dirty="0" err="1"/>
              <a:t>Jupyter</a:t>
            </a:r>
            <a:r>
              <a:rPr lang="en-US" sz="2600" dirty="0"/>
              <a:t> notebook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2"/>
    </mc:Choice>
    <mc:Fallback xmlns="">
      <p:transition spd="slow" advTm="4381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Website: </a:t>
            </a:r>
            <a:r>
              <a:rPr lang="en-US" sz="2800" b="1" dirty="0">
                <a:hlinkClick r:id="rId2"/>
              </a:rPr>
              <a:t>https://courses.engr.illinois.edu/cs441/sp2023/</a:t>
            </a:r>
            <a:r>
              <a:rPr lang="en-US" sz="2800" b="1" dirty="0"/>
              <a:t> </a:t>
            </a:r>
          </a:p>
          <a:p>
            <a:pPr lvl="1">
              <a:defRPr/>
            </a:pPr>
            <a:r>
              <a:rPr lang="en-US" sz="2400" dirty="0"/>
              <a:t>Syllabus</a:t>
            </a:r>
          </a:p>
          <a:p>
            <a:pPr lvl="1">
              <a:defRPr/>
            </a:pPr>
            <a:r>
              <a:rPr lang="en-US" sz="2400" dirty="0"/>
              <a:t>Recordings</a:t>
            </a:r>
          </a:p>
          <a:p>
            <a:pPr lvl="1">
              <a:defRPr/>
            </a:pPr>
            <a:r>
              <a:rPr lang="en-US" sz="2400" dirty="0" err="1"/>
              <a:t>CampusWire</a:t>
            </a:r>
            <a:r>
              <a:rPr lang="en-US" sz="2400" dirty="0"/>
              <a:t> Discussion</a:t>
            </a:r>
          </a:p>
          <a:p>
            <a:pPr lvl="1">
              <a:defRPr/>
            </a:pPr>
            <a:r>
              <a:rPr lang="en-US" sz="2400" dirty="0"/>
              <a:t>Canvas Submission</a:t>
            </a:r>
          </a:p>
          <a:p>
            <a:pPr lvl="1">
              <a:defRPr/>
            </a:pPr>
            <a:r>
              <a:rPr lang="en-US" sz="2400" dirty="0"/>
              <a:t>Assignments</a:t>
            </a:r>
          </a:p>
          <a:p>
            <a:pPr lvl="1">
              <a:defRPr/>
            </a:pPr>
            <a:r>
              <a:rPr lang="en-US" sz="2400" dirty="0"/>
              <a:t>Schedule</a:t>
            </a:r>
          </a:p>
          <a:p>
            <a:pPr lvl="1">
              <a:defRPr/>
            </a:pPr>
            <a:r>
              <a:rPr lang="en-US" sz="2400" dirty="0"/>
              <a:t>Lecture slides and readings</a:t>
            </a:r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Lectures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In-person, recorded</a:t>
            </a:r>
          </a:p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Office hours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900" dirty="0"/>
              <a:t>Will be updated on pinned </a:t>
            </a:r>
            <a:r>
              <a:rPr lang="en-US" sz="2900" dirty="0" err="1"/>
              <a:t>CampusWire</a:t>
            </a:r>
            <a:r>
              <a:rPr lang="en-US" sz="2900" dirty="0"/>
              <a:t> post</a:t>
            </a:r>
          </a:p>
          <a:p>
            <a:pPr marL="0" indent="0">
              <a:buNone/>
              <a:defRPr/>
            </a:pPr>
            <a:endParaRPr lang="en-US" sz="2800" b="1" dirty="0"/>
          </a:p>
          <a:p>
            <a:pPr marL="0">
              <a:buNone/>
              <a:defRPr/>
            </a:pPr>
            <a:r>
              <a:rPr lang="en-US" sz="2800" b="1" dirty="0"/>
              <a:t>Readings/textbook: </a:t>
            </a:r>
            <a:r>
              <a:rPr lang="en-US" sz="2800" dirty="0"/>
              <a:t>Forsyth </a:t>
            </a:r>
            <a:r>
              <a:rPr lang="en-US" sz="2800" i="1" dirty="0"/>
              <a:t>Applied Machine Learning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916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4"/>
    </mc:Choice>
    <mc:Fallback xmlns="">
      <p:transition spd="slow" advTm="708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These are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Discuss </a:t>
            </a:r>
            <a:r>
              <a:rPr lang="en-US" dirty="0" err="1"/>
              <a:t>homeworks</a:t>
            </a:r>
            <a:r>
              <a:rPr lang="en-US" dirty="0"/>
              <a:t> with classmates (don’t show each other code)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Stack Overflow to learn how to use a Python module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Get ideas from online (make sure to attribute the source)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Not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Copying or looking at homework-specific code (i.e. so that you claim credit for part of an assignment based on code that you didn’t write)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external resources (code, ideas, data) without acknowledging them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Ask if you’re not sure if it’s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are safe as long as you acknowledge all of your sources of inspiration, code, etc. in your write-up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8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comments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641195" y="1107688"/>
            <a:ext cx="8229600" cy="56388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/>
              <a:t>Prerequisites</a:t>
            </a:r>
          </a:p>
          <a:p>
            <a:r>
              <a:rPr lang="en-US" sz="2800" dirty="0"/>
              <a:t>Probability/stages, linear algebra, calculus</a:t>
            </a:r>
          </a:p>
          <a:p>
            <a:r>
              <a:rPr lang="en-US" sz="2800" dirty="0"/>
              <a:t>Experience with Python will help but is not necessary, understanding that it may take more time to complete assignments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Watch tutorials (see schedule</a:t>
            </a:r>
            <a:r>
              <a:rPr lang="en-US" sz="2800" dirty="0">
                <a:sym typeface="Wingdings" panose="05000000000000000000" pitchFamily="2" charset="2"/>
              </a:rPr>
              <a:t>: intro reading) </a:t>
            </a:r>
            <a:r>
              <a:rPr lang="en-US" sz="2800" dirty="0"/>
              <a:t>for linear algebra, python/</a:t>
            </a:r>
            <a:r>
              <a:rPr lang="en-US" sz="2800" dirty="0" err="1"/>
              <a:t>numpy</a:t>
            </a:r>
            <a:r>
              <a:rPr lang="en-US" sz="2800" dirty="0"/>
              <a:t>, and </a:t>
            </a:r>
            <a:r>
              <a:rPr lang="en-US" sz="2800" dirty="0" err="1"/>
              <a:t>jupyter</a:t>
            </a:r>
            <a:r>
              <a:rPr lang="en-US" sz="2800" dirty="0"/>
              <a:t> notebooks.</a:t>
            </a:r>
            <a:endParaRPr lang="en-US" sz="2400" dirty="0"/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50C6-52A6-F200-7B74-6FC00E82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this course different from…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76B9-BF5D-C3E4-1123-24D8606D9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CS 446 ML</a:t>
            </a:r>
          </a:p>
          <a:p>
            <a:pPr lvl="1"/>
            <a:r>
              <a:rPr lang="en-US" dirty="0"/>
              <a:t>This course provides a foundation for ML practice, while 446 provides a foundation for ML research</a:t>
            </a:r>
          </a:p>
          <a:p>
            <a:pPr lvl="1"/>
            <a:r>
              <a:rPr lang="en-US" dirty="0"/>
              <a:t>This course has less theory, derivations, and optimization, and more on application representations and examples</a:t>
            </a:r>
          </a:p>
          <a:p>
            <a:r>
              <a:rPr lang="en-US" dirty="0"/>
              <a:t>Online version of CS 441 AML</a:t>
            </a:r>
          </a:p>
          <a:p>
            <a:pPr lvl="1"/>
            <a:r>
              <a:rPr lang="en-US" dirty="0"/>
              <a:t>This course has fewer, larger </a:t>
            </a:r>
            <a:r>
              <a:rPr lang="en-US" dirty="0" err="1"/>
              <a:t>homeworks</a:t>
            </a:r>
            <a:r>
              <a:rPr lang="en-US" dirty="0"/>
              <a:t>, a final project, and exams (vs. many small </a:t>
            </a:r>
            <a:r>
              <a:rPr lang="en-US" dirty="0" err="1"/>
              <a:t>homeworks</a:t>
            </a:r>
            <a:r>
              <a:rPr lang="en-US" dirty="0"/>
              <a:t> and quizzes)</a:t>
            </a:r>
          </a:p>
          <a:p>
            <a:pPr lvl="1"/>
            <a:r>
              <a:rPr lang="en-US" dirty="0"/>
              <a:t>This course focuses more on concepts and modern usage of ML</a:t>
            </a:r>
          </a:p>
          <a:p>
            <a:r>
              <a:rPr lang="en-US" dirty="0"/>
              <a:t>CS 444 Deep Learning for CV</a:t>
            </a:r>
          </a:p>
          <a:p>
            <a:pPr lvl="1"/>
            <a:r>
              <a:rPr lang="en-US" dirty="0"/>
              <a:t>This course is much broader</a:t>
            </a:r>
          </a:p>
        </p:txBody>
      </p:sp>
    </p:spTree>
    <p:extLst>
      <p:ext uri="{BB962C8B-B14F-4D97-AF65-F5344CB8AC3E}">
        <p14:creationId xmlns:p14="http://schemas.microsoft.com/office/powerpoint/2010/main" val="117652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003F-75BF-3BE2-5373-EAB9588D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you take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732D-16A2-F2E8-04DD-F151A7D46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5626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Take this course if …</a:t>
            </a:r>
          </a:p>
          <a:p>
            <a:r>
              <a:rPr lang="en-US" dirty="0"/>
              <a:t>You want to learn how to apply machine learning</a:t>
            </a:r>
          </a:p>
          <a:p>
            <a:r>
              <a:rPr lang="en-US" dirty="0"/>
              <a:t>You like coding-based </a:t>
            </a:r>
            <a:r>
              <a:rPr lang="en-US" dirty="0" err="1"/>
              <a:t>homeworks</a:t>
            </a:r>
            <a:r>
              <a:rPr lang="en-US" dirty="0"/>
              <a:t> and are OK with math too</a:t>
            </a:r>
          </a:p>
          <a:p>
            <a:r>
              <a:rPr lang="en-US" dirty="0"/>
              <a:t>You are willing to spend 10-12 hours per week (maybe even more) on lectures, reading, review, and assignments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 not take this course if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more of a theoretical background (take 446 instead)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to focus on one application domain (take vision, NLP, or a special topics course instead)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an “easy A” (it’s not going to be easy)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7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is welcome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 will occasionally solicit feedback through surveys – please respond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can always talk to me after class or send me a message on </a:t>
            </a:r>
            <a:r>
              <a:rPr lang="en-US" dirty="0" err="1"/>
              <a:t>CampusWire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My goal is to be a force multiplier on how much you can learn with a given amount of effort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A5AB-D419-B442-C5C1-477633C5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FDBF-9828-9131-B2F7-B7487568C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Bookmark the </a:t>
            </a:r>
            <a:r>
              <a:rPr lang="en-US" dirty="0">
                <a:hlinkClick r:id="rId2"/>
              </a:rPr>
              <a:t>website</a:t>
            </a:r>
            <a:endParaRPr lang="en-US" dirty="0"/>
          </a:p>
          <a:p>
            <a:r>
              <a:rPr lang="en-US" dirty="0"/>
              <a:t>Sign up for </a:t>
            </a:r>
            <a:r>
              <a:rPr lang="en-US" dirty="0" err="1"/>
              <a:t>campuswire</a:t>
            </a:r>
            <a:endParaRPr lang="en-US" dirty="0"/>
          </a:p>
          <a:p>
            <a:r>
              <a:rPr lang="en-US" dirty="0"/>
              <a:t>Read the syllabus and schedule</a:t>
            </a:r>
          </a:p>
          <a:p>
            <a:r>
              <a:rPr lang="en-US" dirty="0"/>
              <a:t>Unless you consider yourself highly proficient in Python/</a:t>
            </a:r>
            <a:r>
              <a:rPr lang="en-US" dirty="0" err="1"/>
              <a:t>numpy</a:t>
            </a:r>
            <a:r>
              <a:rPr lang="en-US" dirty="0"/>
              <a:t> and linear algebra, watch/do the </a:t>
            </a:r>
            <a:r>
              <a:rPr lang="en-US" b="1" dirty="0"/>
              <a:t>tutorials </a:t>
            </a:r>
            <a:r>
              <a:rPr lang="en-US" dirty="0"/>
              <a:t>linked in the web page</a:t>
            </a:r>
          </a:p>
        </p:txBody>
      </p:sp>
    </p:spTree>
    <p:extLst>
      <p:ext uri="{BB962C8B-B14F-4D97-AF65-F5344CB8AC3E}">
        <p14:creationId xmlns:p14="http://schemas.microsoft.com/office/powerpoint/2010/main" val="409456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0972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/>
              <a:t>	Raised in “upstate” NY</a:t>
            </a:r>
          </a:p>
        </p:txBody>
      </p:sp>
      <p:pic>
        <p:nvPicPr>
          <p:cNvPr id="4100" name="Picture 2" descr="http://www.new-york-map.org/new-york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8617"/>
            <a:ext cx="668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602288" y="5196005"/>
            <a:ext cx="152400" cy="152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6" name="Picture 2" descr="Upton Lak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37520"/>
            <a:ext cx="1651000" cy="12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2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1295400"/>
            <a:ext cx="1828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2628672" y="1295400"/>
            <a:ext cx="41798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1998-2002</a:t>
            </a:r>
          </a:p>
          <a:p>
            <a:pPr eaLnBrk="1" hangingPunct="1"/>
            <a:r>
              <a:rPr lang="en-US" sz="2400" b="1"/>
              <a:t>Undergrad at SUNY Buffalo</a:t>
            </a:r>
          </a:p>
          <a:p>
            <a:pPr eaLnBrk="1" hangingPunct="1"/>
            <a:r>
              <a:rPr lang="en-US" sz="2000"/>
              <a:t>B.S., EE and CSE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2590799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2628672" y="2676525"/>
            <a:ext cx="37226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2002-2007</a:t>
            </a:r>
          </a:p>
          <a:p>
            <a:pPr eaLnBrk="1" hangingPunct="1"/>
            <a:r>
              <a:rPr lang="en-US" sz="2400" b="1"/>
              <a:t>Grad at Carnegie Mellon</a:t>
            </a:r>
          </a:p>
          <a:p>
            <a:pPr eaLnBrk="1" hangingPunct="1"/>
            <a:r>
              <a:rPr lang="en-US" sz="2000"/>
              <a:t>Ph.D. in Robotics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4114800"/>
            <a:ext cx="18288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2628673" y="4114800"/>
            <a:ext cx="44942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2007-2008</a:t>
            </a:r>
          </a:p>
          <a:p>
            <a:pPr eaLnBrk="1" hangingPunct="1"/>
            <a:r>
              <a:rPr lang="en-US" sz="2400" b="1"/>
              <a:t>Postdoc at Beckman Institute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5486400"/>
            <a:ext cx="1828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2630260" y="5418138"/>
            <a:ext cx="464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/>
              <a:t>2009-</a:t>
            </a:r>
          </a:p>
          <a:p>
            <a:pPr eaLnBrk="1" hangingPunct="1"/>
            <a:r>
              <a:rPr lang="en-US" sz="2400" b="1" dirty="0"/>
              <a:t>Prof in CS at UIUC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810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</a:t>
            </a:r>
          </a:p>
        </p:txBody>
      </p:sp>
      <p:pic>
        <p:nvPicPr>
          <p:cNvPr id="2" name="popupFastTrai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310DE-C52C-8DAE-A8CF-6742C338D9CD}"/>
              </a:ext>
            </a:extLst>
          </p:cNvPr>
          <p:cNvSpPr txBox="1"/>
          <p:nvPr/>
        </p:nvSpPr>
        <p:spPr>
          <a:xfrm>
            <a:off x="10058400" y="646438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Hoiem et al. 2005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2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C0EA-841E-1CB6-7730-77E845CA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Radiance Fields: use deep networks to model 3D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3B43-CDB6-AC94-1D57-E58DABDE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79FEA-C792-E008-A26D-AB4783B9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295400"/>
            <a:ext cx="3714732" cy="54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265E5-767A-3B3A-DD48-9F7E6CE6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08"/>
          <a:stretch/>
        </p:blipFill>
        <p:spPr>
          <a:xfrm>
            <a:off x="4271467" y="2971800"/>
            <a:ext cx="6982799" cy="2029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A0DF4-B269-A4AD-74BF-A6F5F3C65056}"/>
              </a:ext>
            </a:extLst>
          </p:cNvPr>
          <p:cNvSpPr txBox="1"/>
          <p:nvPr/>
        </p:nvSpPr>
        <p:spPr>
          <a:xfrm>
            <a:off x="9871675" y="63989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 2022</a:t>
            </a:r>
          </a:p>
        </p:txBody>
      </p:sp>
    </p:spTree>
    <p:extLst>
      <p:ext uri="{BB962C8B-B14F-4D97-AF65-F5344CB8AC3E}">
        <p14:creationId xmlns:p14="http://schemas.microsoft.com/office/powerpoint/2010/main" val="198802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E75F-D8FD-7437-18EC-10A50590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Purpose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F5A1D-AD87-8ED9-0CC2-6DC18693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7BB50-23E5-030F-D362-470FEC06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10058400" cy="228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7C6A6-13D6-4816-53F6-DCB244065C1A}"/>
              </a:ext>
            </a:extLst>
          </p:cNvPr>
          <p:cNvSpPr txBox="1"/>
          <p:nvPr/>
        </p:nvSpPr>
        <p:spPr>
          <a:xfrm>
            <a:off x="9829800" y="64008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Kamath et al.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0DFC6-4E94-474D-F926-9B1230B6D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49" y="1099544"/>
            <a:ext cx="6629400" cy="29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322C-0F46-B5B3-39BA-C8D2251F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examples of my research that use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6DEB-3328-7DF3-B62B-1509C3197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Object detection</a:t>
            </a:r>
          </a:p>
          <a:p>
            <a:pPr lvl="1"/>
            <a:r>
              <a:rPr lang="en-US" dirty="0"/>
              <a:t>Image classification</a:t>
            </a:r>
          </a:p>
          <a:p>
            <a:pPr lvl="1"/>
            <a:r>
              <a:rPr lang="en-US" dirty="0"/>
              <a:t>Photo album organization</a:t>
            </a:r>
          </a:p>
          <a:p>
            <a:pPr lvl="1"/>
            <a:r>
              <a:rPr lang="en-US" dirty="0"/>
              <a:t>Image retrieval</a:t>
            </a:r>
          </a:p>
          <a:p>
            <a:pPr lvl="1"/>
            <a:r>
              <a:rPr lang="en-US" dirty="0"/>
              <a:t>Describing objects</a:t>
            </a:r>
          </a:p>
          <a:p>
            <a:pPr lvl="1"/>
            <a:r>
              <a:rPr lang="en-US" dirty="0"/>
              <a:t>3D scene modeling</a:t>
            </a:r>
          </a:p>
          <a:p>
            <a:pPr lvl="1"/>
            <a:r>
              <a:rPr lang="en-US" dirty="0"/>
              <a:t>3D object modeling</a:t>
            </a:r>
          </a:p>
          <a:p>
            <a:pPr lvl="1"/>
            <a:r>
              <a:rPr lang="en-US" dirty="0"/>
              <a:t>Robot navigation</a:t>
            </a:r>
          </a:p>
          <a:p>
            <a:pPr lvl="1"/>
            <a:r>
              <a:rPr lang="en-US" dirty="0"/>
              <a:t>Shadow detection and removal</a:t>
            </a:r>
          </a:p>
          <a:p>
            <a:pPr lvl="1"/>
            <a:r>
              <a:rPr lang="en-US" dirty="0"/>
              <a:t>Generating animations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Vision and Language</a:t>
            </a:r>
          </a:p>
          <a:p>
            <a:pPr lvl="1"/>
            <a:r>
              <a:rPr lang="en-US" dirty="0"/>
              <a:t>Visual question answering</a:t>
            </a:r>
          </a:p>
          <a:p>
            <a:pPr lvl="1"/>
            <a:r>
              <a:rPr lang="en-US" dirty="0"/>
              <a:t>Phrase grounding</a:t>
            </a:r>
          </a:p>
          <a:p>
            <a:pPr lvl="1"/>
            <a:r>
              <a:rPr lang="en-US" dirty="0"/>
              <a:t>Video analysis</a:t>
            </a:r>
          </a:p>
          <a:p>
            <a:pPr lvl="1"/>
            <a:r>
              <a:rPr lang="en-US" dirty="0"/>
              <a:t>General purpose vision-language</a:t>
            </a:r>
          </a:p>
          <a:p>
            <a:endParaRPr lang="en-US" dirty="0"/>
          </a:p>
          <a:p>
            <a:r>
              <a:rPr lang="en-US" dirty="0"/>
              <a:t>Audio</a:t>
            </a:r>
          </a:p>
          <a:p>
            <a:pPr lvl="1"/>
            <a:r>
              <a:rPr lang="en-US" dirty="0"/>
              <a:t>Sound detection	</a:t>
            </a:r>
          </a:p>
          <a:p>
            <a:pPr lvl="1"/>
            <a:r>
              <a:rPr lang="en-US" dirty="0"/>
              <a:t>Music identification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3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932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Reconstruct: vision for construction</a:t>
            </a:r>
          </a:p>
        </p:txBody>
      </p:sp>
      <p:pic>
        <p:nvPicPr>
          <p:cNvPr id="4" name="Reconstruct Web Platform- Visual Asset Management-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091" y="1143000"/>
            <a:ext cx="8737527" cy="4724400"/>
          </a:xfrm>
        </p:spPr>
      </p:pic>
      <p:sp>
        <p:nvSpPr>
          <p:cNvPr id="5" name="TextBox 4"/>
          <p:cNvSpPr txBox="1"/>
          <p:nvPr/>
        </p:nvSpPr>
        <p:spPr>
          <a:xfrm>
            <a:off x="5468214" y="6336268"/>
            <a:ext cx="349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https://www.reconstructinc.com/</a:t>
            </a:r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https://vimeo.com/242479887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227" y="5973863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Crunchbase</a:t>
            </a:r>
            <a:r>
              <a:rPr lang="en-US" dirty="0"/>
              <a:t> top 50 global startups</a:t>
            </a:r>
          </a:p>
        </p:txBody>
      </p:sp>
    </p:spTree>
    <p:extLst>
      <p:ext uri="{BB962C8B-B14F-4D97-AF65-F5344CB8AC3E}">
        <p14:creationId xmlns:p14="http://schemas.microsoft.com/office/powerpoint/2010/main" val="2209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76526</TotalTime>
  <Words>1356</Words>
  <Application>Microsoft Office PowerPoint</Application>
  <PresentationFormat>Widescreen</PresentationFormat>
  <Paragraphs>272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Roboto</vt:lpstr>
      <vt:lpstr>Symbol</vt:lpstr>
      <vt:lpstr>Office Theme</vt:lpstr>
      <vt:lpstr> CS441 Applied Machine Learning </vt:lpstr>
      <vt:lpstr>Today’s Class</vt:lpstr>
      <vt:lpstr>About me</vt:lpstr>
      <vt:lpstr>About me</vt:lpstr>
      <vt:lpstr>My research</vt:lpstr>
      <vt:lpstr>Neural Radiance Fields: use deep networks to model 3D scenes</vt:lpstr>
      <vt:lpstr>General Purpose Learners</vt:lpstr>
      <vt:lpstr>Other examples of my research that use machine learning</vt:lpstr>
      <vt:lpstr>Reconstruct: vision for construction</vt:lpstr>
      <vt:lpstr>What is machine learning?</vt:lpstr>
      <vt:lpstr>The whole machine learning problem</vt:lpstr>
      <vt:lpstr>Algorithm and model development</vt:lpstr>
      <vt:lpstr>Course objectives</vt:lpstr>
      <vt:lpstr>2. Better understanding of real-life application and social implications of machine learning</vt:lpstr>
      <vt:lpstr>3. Appreciation for your own constantly learning mind</vt:lpstr>
      <vt:lpstr>Course outline</vt:lpstr>
      <vt:lpstr>Topics</vt:lpstr>
      <vt:lpstr>Grades</vt:lpstr>
      <vt:lpstr>Covid, masks, sickness</vt:lpstr>
      <vt:lpstr>Homework details</vt:lpstr>
      <vt:lpstr>Learning resources</vt:lpstr>
      <vt:lpstr>Academic Integrity</vt:lpstr>
      <vt:lpstr>Other comments</vt:lpstr>
      <vt:lpstr>How is this course different from…</vt:lpstr>
      <vt:lpstr>Should you take this course?</vt:lpstr>
      <vt:lpstr>Feedback is welcome</vt:lpstr>
      <vt:lpstr>What to do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180</cp:revision>
  <dcterms:created xsi:type="dcterms:W3CDTF">2009-12-16T02:55:56Z</dcterms:created>
  <dcterms:modified xsi:type="dcterms:W3CDTF">2023-01-16T19:53:36Z</dcterms:modified>
</cp:coreProperties>
</file>