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257" r:id="rId2"/>
    <p:sldId id="859" r:id="rId3"/>
    <p:sldId id="858" r:id="rId4"/>
    <p:sldId id="838" r:id="rId5"/>
    <p:sldId id="846" r:id="rId6"/>
    <p:sldId id="847" r:id="rId7"/>
    <p:sldId id="849" r:id="rId8"/>
    <p:sldId id="848" r:id="rId9"/>
    <p:sldId id="850" r:id="rId10"/>
    <p:sldId id="851" r:id="rId11"/>
    <p:sldId id="855" r:id="rId12"/>
    <p:sldId id="852" r:id="rId13"/>
    <p:sldId id="853" r:id="rId14"/>
    <p:sldId id="854" r:id="rId15"/>
    <p:sldId id="865" r:id="rId16"/>
    <p:sldId id="867" r:id="rId17"/>
    <p:sldId id="816" r:id="rId18"/>
    <p:sldId id="815" r:id="rId19"/>
    <p:sldId id="817" r:id="rId20"/>
    <p:sldId id="818" r:id="rId21"/>
    <p:sldId id="819" r:id="rId22"/>
    <p:sldId id="821" r:id="rId23"/>
    <p:sldId id="822" r:id="rId24"/>
    <p:sldId id="823" r:id="rId25"/>
    <p:sldId id="825" r:id="rId26"/>
    <p:sldId id="824" r:id="rId27"/>
    <p:sldId id="845" r:id="rId28"/>
    <p:sldId id="826" r:id="rId29"/>
    <p:sldId id="830" r:id="rId30"/>
    <p:sldId id="831" r:id="rId31"/>
    <p:sldId id="832" r:id="rId32"/>
    <p:sldId id="829" r:id="rId33"/>
    <p:sldId id="827" r:id="rId34"/>
    <p:sldId id="828" r:id="rId35"/>
    <p:sldId id="833" r:id="rId36"/>
    <p:sldId id="834" r:id="rId37"/>
    <p:sldId id="835" r:id="rId38"/>
    <p:sldId id="836" r:id="rId39"/>
    <p:sldId id="837" r:id="rId40"/>
    <p:sldId id="1179" r:id="rId41"/>
    <p:sldId id="856" r:id="rId42"/>
    <p:sldId id="864" r:id="rId43"/>
    <p:sldId id="888" r:id="rId44"/>
    <p:sldId id="869" r:id="rId45"/>
    <p:sldId id="885" r:id="rId46"/>
    <p:sldId id="886" r:id="rId47"/>
    <p:sldId id="871" r:id="rId48"/>
    <p:sldId id="881" r:id="rId49"/>
    <p:sldId id="877" r:id="rId50"/>
    <p:sldId id="882" r:id="rId51"/>
    <p:sldId id="883" r:id="rId52"/>
    <p:sldId id="1180" r:id="rId53"/>
    <p:sldId id="875" r:id="rId54"/>
    <p:sldId id="1183" r:id="rId55"/>
    <p:sldId id="876" r:id="rId56"/>
    <p:sldId id="1184" r:id="rId57"/>
    <p:sldId id="1185" r:id="rId58"/>
    <p:sldId id="884" r:id="rId59"/>
    <p:sldId id="887" r:id="rId60"/>
    <p:sldId id="810" r:id="rId61"/>
    <p:sldId id="862" r:id="rId62"/>
  </p:sldIdLst>
  <p:sldSz cx="12192000" cy="6858000"/>
  <p:notesSz cx="7010400" cy="9236075"/>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2" pos="5760" userDrawn="1">
          <p15:clr>
            <a:srgbClr val="A4A3A4"/>
          </p15:clr>
        </p15:guide>
        <p15:guide id="3" pos="384" userDrawn="1">
          <p15:clr>
            <a:srgbClr val="A4A3A4"/>
          </p15:clr>
        </p15:guide>
        <p15:guide id="4" orient="horz"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0EF92D4-B4F5-D2E2-4906-DAA4927A7F8C}" name="Zhu, Zhen" initials="ZZ" userId="S::zhenzhu4@illinois.edu::9d220a5f-fe02-49ca-b373-7fdade8c73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EF41185-FCB5-4E50-84F0-A0F52CF82336}" v="30" dt="2026-11-03T05:10:49.0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8" autoAdjust="0"/>
    <p:restoredTop sz="88601" autoAdjust="0"/>
  </p:normalViewPr>
  <p:slideViewPr>
    <p:cSldViewPr>
      <p:cViewPr varScale="1">
        <p:scale>
          <a:sx n="82" d="100"/>
          <a:sy n="82" d="100"/>
        </p:scale>
        <p:origin x="402" y="132"/>
      </p:cViewPr>
      <p:guideLst>
        <p:guide pos="5760"/>
        <p:guide pos="384"/>
        <p:guide orient="horz" pos="216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69"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iem, Derek W" userId="08a2a5d7-ecbe-4300-b3e9-ea7b21108f06" providerId="ADAL" clId="{56B97E5F-FBF2-4CA1-AC83-62102CBE087E}"/>
    <pc:docChg chg="undo custSel addSld delSld modSld sldOrd">
      <pc:chgData name="Hoiem, Derek W" userId="08a2a5d7-ecbe-4300-b3e9-ea7b21108f06" providerId="ADAL" clId="{56B97E5F-FBF2-4CA1-AC83-62102CBE087E}" dt="2026-11-03T17:55:38.140" v="1009" actId="113"/>
      <pc:docMkLst>
        <pc:docMk/>
      </pc:docMkLst>
      <pc:sldChg chg="del">
        <pc:chgData name="Hoiem, Derek W" userId="08a2a5d7-ecbe-4300-b3e9-ea7b21108f06" providerId="ADAL" clId="{56B97E5F-FBF2-4CA1-AC83-62102CBE087E}" dt="2026-11-03T02:29:26.470" v="699" actId="47"/>
        <pc:sldMkLst>
          <pc:docMk/>
          <pc:sldMk cId="4229705608" sldId="844"/>
        </pc:sldMkLst>
      </pc:sldChg>
      <pc:sldChg chg="modSp mod">
        <pc:chgData name="Hoiem, Derek W" userId="08a2a5d7-ecbe-4300-b3e9-ea7b21108f06" providerId="ADAL" clId="{56B97E5F-FBF2-4CA1-AC83-62102CBE087E}" dt="2026-11-03T02:23:50.405" v="619" actId="6549"/>
        <pc:sldMkLst>
          <pc:docMk/>
          <pc:sldMk cId="3271112817" sldId="846"/>
        </pc:sldMkLst>
        <pc:spChg chg="mod">
          <ac:chgData name="Hoiem, Derek W" userId="08a2a5d7-ecbe-4300-b3e9-ea7b21108f06" providerId="ADAL" clId="{56B97E5F-FBF2-4CA1-AC83-62102CBE087E}" dt="2026-11-03T02:23:50.405" v="619" actId="6549"/>
          <ac:spMkLst>
            <pc:docMk/>
            <pc:sldMk cId="3271112817" sldId="846"/>
            <ac:spMk id="3" creationId="{513ABD41-FEB1-CBCF-C3D7-6A14779480D9}"/>
          </ac:spMkLst>
        </pc:spChg>
      </pc:sldChg>
      <pc:sldChg chg="modSp add mod">
        <pc:chgData name="Hoiem, Derek W" userId="08a2a5d7-ecbe-4300-b3e9-ea7b21108f06" providerId="ADAL" clId="{56B97E5F-FBF2-4CA1-AC83-62102CBE087E}" dt="2026-11-03T17:55:38.140" v="1009" actId="113"/>
        <pc:sldMkLst>
          <pc:docMk/>
          <pc:sldMk cId="1340916204" sldId="847"/>
        </pc:sldMkLst>
        <pc:spChg chg="mod">
          <ac:chgData name="Hoiem, Derek W" userId="08a2a5d7-ecbe-4300-b3e9-ea7b21108f06" providerId="ADAL" clId="{56B97E5F-FBF2-4CA1-AC83-62102CBE087E}" dt="2026-11-03T17:55:38.140" v="1009" actId="113"/>
          <ac:spMkLst>
            <pc:docMk/>
            <pc:sldMk cId="1340916204" sldId="847"/>
            <ac:spMk id="2" creationId="{B62ED462-DF98-5F6D-1409-3D3F9E3359C4}"/>
          </ac:spMkLst>
        </pc:spChg>
        <pc:spChg chg="mod">
          <ac:chgData name="Hoiem, Derek W" userId="08a2a5d7-ecbe-4300-b3e9-ea7b21108f06" providerId="ADAL" clId="{56B97E5F-FBF2-4CA1-AC83-62102CBE087E}" dt="2026-11-03T02:22:11.549" v="599" actId="20577"/>
          <ac:spMkLst>
            <pc:docMk/>
            <pc:sldMk cId="1340916204" sldId="847"/>
            <ac:spMk id="3" creationId="{C3A8A46B-6415-F465-2235-1B9081CFFDBF}"/>
          </ac:spMkLst>
        </pc:spChg>
      </pc:sldChg>
      <pc:sldChg chg="modSp mod">
        <pc:chgData name="Hoiem, Derek W" userId="08a2a5d7-ecbe-4300-b3e9-ea7b21108f06" providerId="ADAL" clId="{56B97E5F-FBF2-4CA1-AC83-62102CBE087E}" dt="2026-11-03T02:26:12.381" v="651" actId="20577"/>
        <pc:sldMkLst>
          <pc:docMk/>
          <pc:sldMk cId="367814724" sldId="851"/>
        </pc:sldMkLst>
        <pc:spChg chg="mod">
          <ac:chgData name="Hoiem, Derek W" userId="08a2a5d7-ecbe-4300-b3e9-ea7b21108f06" providerId="ADAL" clId="{56B97E5F-FBF2-4CA1-AC83-62102CBE087E}" dt="2026-11-03T02:26:12.381" v="651" actId="20577"/>
          <ac:spMkLst>
            <pc:docMk/>
            <pc:sldMk cId="367814724" sldId="851"/>
            <ac:spMk id="3" creationId="{53389984-CF43-B4E1-2264-2A6FC210DE6B}"/>
          </ac:spMkLst>
        </pc:spChg>
      </pc:sldChg>
      <pc:sldChg chg="del">
        <pc:chgData name="Hoiem, Derek W" userId="08a2a5d7-ecbe-4300-b3e9-ea7b21108f06" providerId="ADAL" clId="{56B97E5F-FBF2-4CA1-AC83-62102CBE087E}" dt="2026-11-03T02:29:04.865" v="698" actId="47"/>
        <pc:sldMkLst>
          <pc:docMk/>
          <pc:sldMk cId="560173899" sldId="863"/>
        </pc:sldMkLst>
      </pc:sldChg>
      <pc:sldChg chg="modSp mod">
        <pc:chgData name="Hoiem, Derek W" userId="08a2a5d7-ecbe-4300-b3e9-ea7b21108f06" providerId="ADAL" clId="{56B97E5F-FBF2-4CA1-AC83-62102CBE087E}" dt="2026-11-03T02:25:08.984" v="649" actId="20577"/>
        <pc:sldMkLst>
          <pc:docMk/>
          <pc:sldMk cId="3109468036" sldId="865"/>
        </pc:sldMkLst>
        <pc:spChg chg="mod">
          <ac:chgData name="Hoiem, Derek W" userId="08a2a5d7-ecbe-4300-b3e9-ea7b21108f06" providerId="ADAL" clId="{56B97E5F-FBF2-4CA1-AC83-62102CBE087E}" dt="2026-11-03T02:25:08.984" v="649" actId="20577"/>
          <ac:spMkLst>
            <pc:docMk/>
            <pc:sldMk cId="3109468036" sldId="865"/>
            <ac:spMk id="4" creationId="{B9E433F9-4D74-AB81-BEE5-4C7FE5163217}"/>
          </ac:spMkLst>
        </pc:spChg>
      </pc:sldChg>
      <pc:sldChg chg="del">
        <pc:chgData name="Hoiem, Derek W" userId="08a2a5d7-ecbe-4300-b3e9-ea7b21108f06" providerId="ADAL" clId="{56B97E5F-FBF2-4CA1-AC83-62102CBE087E}" dt="2026-11-03T02:25:39.439" v="650" actId="47"/>
        <pc:sldMkLst>
          <pc:docMk/>
          <pc:sldMk cId="2104622883" sldId="873"/>
        </pc:sldMkLst>
      </pc:sldChg>
      <pc:sldChg chg="modSp mod">
        <pc:chgData name="Hoiem, Derek W" userId="08a2a5d7-ecbe-4300-b3e9-ea7b21108f06" providerId="ADAL" clId="{56B97E5F-FBF2-4CA1-AC83-62102CBE087E}" dt="2026-11-03T04:27:53.769" v="772" actId="1076"/>
        <pc:sldMkLst>
          <pc:docMk/>
          <pc:sldMk cId="1161670534" sldId="876"/>
        </pc:sldMkLst>
        <pc:spChg chg="mod">
          <ac:chgData name="Hoiem, Derek W" userId="08a2a5d7-ecbe-4300-b3e9-ea7b21108f06" providerId="ADAL" clId="{56B97E5F-FBF2-4CA1-AC83-62102CBE087E}" dt="2026-11-03T04:27:53.769" v="772" actId="1076"/>
          <ac:spMkLst>
            <pc:docMk/>
            <pc:sldMk cId="1161670534" sldId="876"/>
            <ac:spMk id="2" creationId="{7E0EBD20-6F27-A599-D0F7-951238AA61E9}"/>
          </ac:spMkLst>
        </pc:spChg>
        <pc:spChg chg="mod">
          <ac:chgData name="Hoiem, Derek W" userId="08a2a5d7-ecbe-4300-b3e9-ea7b21108f06" providerId="ADAL" clId="{56B97E5F-FBF2-4CA1-AC83-62102CBE087E}" dt="2026-11-03T04:27:48.944" v="771" actId="14100"/>
          <ac:spMkLst>
            <pc:docMk/>
            <pc:sldMk cId="1161670534" sldId="876"/>
            <ac:spMk id="3" creationId="{6A402C7A-506F-5C31-8995-D3D7CCF5B4F2}"/>
          </ac:spMkLst>
        </pc:spChg>
      </pc:sldChg>
      <pc:sldChg chg="mod modShow">
        <pc:chgData name="Hoiem, Derek W" userId="08a2a5d7-ecbe-4300-b3e9-ea7b21108f06" providerId="ADAL" clId="{56B97E5F-FBF2-4CA1-AC83-62102CBE087E}" dt="2026-11-03T05:12:53.525" v="986" actId="729"/>
        <pc:sldMkLst>
          <pc:docMk/>
          <pc:sldMk cId="1609252428" sldId="884"/>
        </pc:sldMkLst>
      </pc:sldChg>
      <pc:sldChg chg="modSp mod modShow">
        <pc:chgData name="Hoiem, Derek W" userId="08a2a5d7-ecbe-4300-b3e9-ea7b21108f06" providerId="ADAL" clId="{56B97E5F-FBF2-4CA1-AC83-62102CBE087E}" dt="2026-11-03T05:12:55.628" v="987" actId="729"/>
        <pc:sldMkLst>
          <pc:docMk/>
          <pc:sldMk cId="2722757635" sldId="887"/>
        </pc:sldMkLst>
        <pc:spChg chg="mod">
          <ac:chgData name="Hoiem, Derek W" userId="08a2a5d7-ecbe-4300-b3e9-ea7b21108f06" providerId="ADAL" clId="{56B97E5F-FBF2-4CA1-AC83-62102CBE087E}" dt="2026-11-03T02:27:04.940" v="669" actId="20577"/>
          <ac:spMkLst>
            <pc:docMk/>
            <pc:sldMk cId="2722757635" sldId="887"/>
            <ac:spMk id="19" creationId="{4854BB47-8DD6-8C03-2196-209AF37DFE80}"/>
          </ac:spMkLst>
        </pc:spChg>
      </pc:sldChg>
      <pc:sldChg chg="modSp mod">
        <pc:chgData name="Hoiem, Derek W" userId="08a2a5d7-ecbe-4300-b3e9-ea7b21108f06" providerId="ADAL" clId="{56B97E5F-FBF2-4CA1-AC83-62102CBE087E}" dt="2026-11-03T04:36:42.214" v="968" actId="20577"/>
        <pc:sldMkLst>
          <pc:docMk/>
          <pc:sldMk cId="2262354844" sldId="888"/>
        </pc:sldMkLst>
        <pc:spChg chg="mod">
          <ac:chgData name="Hoiem, Derek W" userId="08a2a5d7-ecbe-4300-b3e9-ea7b21108f06" providerId="ADAL" clId="{56B97E5F-FBF2-4CA1-AC83-62102CBE087E}" dt="2026-11-03T04:36:30.999" v="915" actId="27636"/>
          <ac:spMkLst>
            <pc:docMk/>
            <pc:sldMk cId="2262354844" sldId="888"/>
            <ac:spMk id="2" creationId="{9D359313-6A67-9D13-6A97-5EBE48D529F4}"/>
          </ac:spMkLst>
        </pc:spChg>
        <pc:spChg chg="mod">
          <ac:chgData name="Hoiem, Derek W" userId="08a2a5d7-ecbe-4300-b3e9-ea7b21108f06" providerId="ADAL" clId="{56B97E5F-FBF2-4CA1-AC83-62102CBE087E}" dt="2026-11-03T04:36:42.214" v="968" actId="20577"/>
          <ac:spMkLst>
            <pc:docMk/>
            <pc:sldMk cId="2262354844" sldId="888"/>
            <ac:spMk id="3" creationId="{3E558410-5988-8F53-33DD-179014C494C3}"/>
          </ac:spMkLst>
        </pc:spChg>
      </pc:sldChg>
      <pc:sldChg chg="modSp mod">
        <pc:chgData name="Hoiem, Derek W" userId="08a2a5d7-ecbe-4300-b3e9-ea7b21108f06" providerId="ADAL" clId="{56B97E5F-FBF2-4CA1-AC83-62102CBE087E}" dt="2026-11-03T02:28:27.179" v="697" actId="20577"/>
        <pc:sldMkLst>
          <pc:docMk/>
          <pc:sldMk cId="47993114" sldId="1179"/>
        </pc:sldMkLst>
        <pc:spChg chg="mod">
          <ac:chgData name="Hoiem, Derek W" userId="08a2a5d7-ecbe-4300-b3e9-ea7b21108f06" providerId="ADAL" clId="{56B97E5F-FBF2-4CA1-AC83-62102CBE087E}" dt="2026-11-03T02:28:27.179" v="697" actId="20577"/>
          <ac:spMkLst>
            <pc:docMk/>
            <pc:sldMk cId="47993114" sldId="1179"/>
            <ac:spMk id="2" creationId="{8E79F191-D22D-40A4-F8F7-52F1751E8D35}"/>
          </ac:spMkLst>
        </pc:spChg>
      </pc:sldChg>
      <pc:sldChg chg="modSp add mod">
        <pc:chgData name="Hoiem, Derek W" userId="08a2a5d7-ecbe-4300-b3e9-ea7b21108f06" providerId="ADAL" clId="{56B97E5F-FBF2-4CA1-AC83-62102CBE087E}" dt="2026-11-03T04:34:00.930" v="913" actId="20577"/>
        <pc:sldMkLst>
          <pc:docMk/>
          <pc:sldMk cId="0" sldId="1183"/>
        </pc:sldMkLst>
        <pc:spChg chg="mod">
          <ac:chgData name="Hoiem, Derek W" userId="08a2a5d7-ecbe-4300-b3e9-ea7b21108f06" providerId="ADAL" clId="{56B97E5F-FBF2-4CA1-AC83-62102CBE087E}" dt="2026-11-03T04:34:00.930" v="913" actId="20577"/>
          <ac:spMkLst>
            <pc:docMk/>
            <pc:sldMk cId="0" sldId="1183"/>
            <ac:spMk id="3" creationId="{00000000-0000-0000-0000-000000000000}"/>
          </ac:spMkLst>
        </pc:spChg>
        <pc:graphicFrameChg chg="mod">
          <ac:chgData name="Hoiem, Derek W" userId="08a2a5d7-ecbe-4300-b3e9-ea7b21108f06" providerId="ADAL" clId="{56B97E5F-FBF2-4CA1-AC83-62102CBE087E}" dt="2026-11-03T04:33:00.810" v="819" actId="20577"/>
          <ac:graphicFrameMkLst>
            <pc:docMk/>
            <pc:sldMk cId="0" sldId="1183"/>
            <ac:graphicFrameMk id="4" creationId="{00000000-0000-0000-0000-000000000000}"/>
          </ac:graphicFrameMkLst>
        </pc:graphicFrameChg>
      </pc:sldChg>
      <pc:sldChg chg="addSp delSp modSp new mod modShow">
        <pc:chgData name="Hoiem, Derek W" userId="08a2a5d7-ecbe-4300-b3e9-ea7b21108f06" providerId="ADAL" clId="{56B97E5F-FBF2-4CA1-AC83-62102CBE087E}" dt="2026-11-03T05:12:58.741" v="988" actId="729"/>
        <pc:sldMkLst>
          <pc:docMk/>
          <pc:sldMk cId="264597989" sldId="1184"/>
        </pc:sldMkLst>
        <pc:spChg chg="del">
          <ac:chgData name="Hoiem, Derek W" userId="08a2a5d7-ecbe-4300-b3e9-ea7b21108f06" providerId="ADAL" clId="{56B97E5F-FBF2-4CA1-AC83-62102CBE087E}" dt="2026-11-03T04:58:55.821" v="973"/>
          <ac:spMkLst>
            <pc:docMk/>
            <pc:sldMk cId="264597989" sldId="1184"/>
            <ac:spMk id="3" creationId="{BD6E569F-22DA-2E59-CF24-F4D8B635A835}"/>
          </ac:spMkLst>
        </pc:spChg>
        <pc:spChg chg="add del">
          <ac:chgData name="Hoiem, Derek W" userId="08a2a5d7-ecbe-4300-b3e9-ea7b21108f06" providerId="ADAL" clId="{56B97E5F-FBF2-4CA1-AC83-62102CBE087E}" dt="2026-11-03T04:58:54.800" v="971" actId="478"/>
          <ac:spMkLst>
            <pc:docMk/>
            <pc:sldMk cId="264597989" sldId="1184"/>
            <ac:spMk id="5" creationId="{96A386D1-B7CA-AB0D-88EA-24DD59AC2D07}"/>
          </ac:spMkLst>
        </pc:spChg>
        <pc:picChg chg="add mod ord">
          <ac:chgData name="Hoiem, Derek W" userId="08a2a5d7-ecbe-4300-b3e9-ea7b21108f06" providerId="ADAL" clId="{56B97E5F-FBF2-4CA1-AC83-62102CBE087E}" dt="2026-11-03T04:59:06.049" v="977" actId="1076"/>
          <ac:picMkLst>
            <pc:docMk/>
            <pc:sldMk cId="264597989" sldId="1184"/>
            <ac:picMk id="7" creationId="{7EA6E17C-C9F6-BE4A-7499-C694083DA30D}"/>
          </ac:picMkLst>
        </pc:picChg>
      </pc:sldChg>
      <pc:sldChg chg="delSp add del mod modAnim modNotes">
        <pc:chgData name="Hoiem, Derek W" userId="08a2a5d7-ecbe-4300-b3e9-ea7b21108f06" providerId="ADAL" clId="{56B97E5F-FBF2-4CA1-AC83-62102CBE087E}" dt="2026-11-03T05:10:49.002" v="985"/>
        <pc:sldMkLst>
          <pc:docMk/>
          <pc:sldMk cId="0" sldId="1185"/>
        </pc:sldMkLst>
        <pc:spChg chg="del">
          <ac:chgData name="Hoiem, Derek W" userId="08a2a5d7-ecbe-4300-b3e9-ea7b21108f06" providerId="ADAL" clId="{56B97E5F-FBF2-4CA1-AC83-62102CBE087E}" dt="2026-11-03T05:05:08.053" v="981" actId="478"/>
          <ac:spMkLst>
            <pc:docMk/>
            <pc:sldMk cId="0" sldId="1185"/>
            <ac:spMk id="12"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r>
              <a:rPr lang="en-US" sz="1300" dirty="0">
                <a:solidFill>
                  <a:srgbClr val="262626"/>
                </a:solidFill>
              </a:rPr>
              <a:t>AIME (Math Competition) 2024 accuracy (%)</a:t>
            </a:r>
          </a:p>
        </c:rich>
      </c:tx>
      <c:overlay val="0"/>
    </c:title>
    <c:autoTitleDeleted val="0"/>
    <c:plotArea>
      <c:layout/>
      <c:barChart>
        <c:barDir val="col"/>
        <c:grouping val="clustered"/>
        <c:varyColors val="1"/>
        <c:ser>
          <c:idx val="0"/>
          <c:order val="0"/>
          <c:tx>
            <c:strRef>
              <c:f>Sheet1!$B$1</c:f>
              <c:strCache>
                <c:ptCount val="1"/>
                <c:pt idx="0">
                  <c:v>AIME 2024 pass@1 (%)</c:v>
                </c:pt>
              </c:strCache>
            </c:strRef>
          </c:tx>
          <c:spPr>
            <a:solidFill>
              <a:srgbClr val="2E75B6"/>
            </a:solidFill>
          </c:spPr>
          <c:invertIfNegative val="1"/>
          <c:dPt>
            <c:idx val="0"/>
            <c:invertIfNegative val="1"/>
            <c:bubble3D val="0"/>
            <c:spPr>
              <a:solidFill>
                <a:srgbClr val="8C8C8C"/>
              </a:solidFill>
            </c:spPr>
            <c:extLst>
              <c:ext xmlns:c16="http://schemas.microsoft.com/office/drawing/2014/chart" uri="{C3380CC4-5D6E-409C-BE32-E72D297353CC}">
                <c16:uniqueId val="{00000001-5B24-43AD-A0DA-91C9788B638C}"/>
              </c:ext>
            </c:extLst>
          </c:dPt>
          <c:dLbls>
            <c:numFmt formatCode="0.0" sourceLinked="0"/>
            <c:spPr>
              <a:noFill/>
              <a:ln>
                <a:noFill/>
              </a:ln>
              <a:effectLst/>
            </c:spPr>
            <c:txPr>
              <a:bodyPr/>
              <a:lstStyle/>
              <a:p>
                <a:pPr>
                  <a:defRPr sz="1200">
                    <a:solidFill>
                      <a:srgbClr val="262626"/>
                    </a:solidFill>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Start of RL
(V3-Base)</c:v>
                </c:pt>
                <c:pt idx="1">
                  <c:v>R1-Zero
(pure RL)</c:v>
                </c:pt>
                <c:pt idx="2">
                  <c:v>R1-Zero,
majority vote</c:v>
                </c:pt>
                <c:pt idx="3">
                  <c:v>DeepSeek-R1</c:v>
                </c:pt>
              </c:strCache>
            </c:strRef>
          </c:cat>
          <c:val>
            <c:numRef>
              <c:f>Sheet1!$B$2:$B$5</c:f>
              <c:numCache>
                <c:formatCode>General</c:formatCode>
                <c:ptCount val="4"/>
                <c:pt idx="0">
                  <c:v>15.6</c:v>
                </c:pt>
                <c:pt idx="1">
                  <c:v>77.900000000000006</c:v>
                </c:pt>
                <c:pt idx="2">
                  <c:v>86.7</c:v>
                </c:pt>
                <c:pt idx="3">
                  <c:v>79.8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5B24-43AD-A0DA-91C9788B638C}"/>
            </c:ext>
          </c:extLst>
        </c:ser>
        <c:dLbls>
          <c:dLblPos val="outEnd"/>
          <c:showLegendKey val="0"/>
          <c:showVal val="1"/>
          <c:showCatName val="0"/>
          <c:showSerName val="0"/>
          <c:showPercent val="0"/>
          <c:showBubbleSize val="0"/>
        </c:dLbls>
        <c:gapWidth val="7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D9D9D9"/>
            </a:solidFill>
          </a:ln>
        </c:spPr>
        <c:txPr>
          <a:bodyPr/>
          <a:lstStyle/>
          <a:p>
            <a:pPr>
              <a:defRPr sz="1100">
                <a:solidFill>
                  <a:srgbClr val="595959"/>
                </a:solidFill>
              </a:defRPr>
            </a:pPr>
            <a:endParaRPr lang="en-US"/>
          </a:p>
        </c:txPr>
        <c:crossAx val="-2113994440"/>
        <c:crosses val="autoZero"/>
        <c:auto val="1"/>
        <c:lblAlgn val="ctr"/>
        <c:lblOffset val="100"/>
        <c:noMultiLvlLbl val="0"/>
      </c:catAx>
      <c:valAx>
        <c:axId val="-2113994440"/>
        <c:scaling>
          <c:orientation val="minMax"/>
          <c:max val="100"/>
          <c:min val="0"/>
        </c:scaling>
        <c:delete val="0"/>
        <c:axPos val="l"/>
        <c:majorGridlines>
          <c:spPr>
            <a:ln>
              <a:solidFill>
                <a:srgbClr val="D9D9D9"/>
              </a:solidFill>
            </a:ln>
          </c:spPr>
        </c:majorGridlines>
        <c:numFmt formatCode="General" sourceLinked="1"/>
        <c:majorTickMark val="out"/>
        <c:minorTickMark val="none"/>
        <c:tickLblPos val="nextTo"/>
        <c:spPr>
          <a:ln>
            <a:noFill/>
          </a:ln>
        </c:spPr>
        <c:txPr>
          <a:bodyPr/>
          <a:lstStyle/>
          <a:p>
            <a:pPr>
              <a:defRPr sz="1100">
                <a:solidFill>
                  <a:srgbClr val="595959"/>
                </a:solidFill>
              </a:defRPr>
            </a:pPr>
            <a:endParaRPr lang="en-US"/>
          </a:p>
        </c:txPr>
        <c:crossAx val="-2068027336"/>
        <c:crosses val="autoZero"/>
        <c:crossBetween val="between"/>
        <c:majorUnit val="20"/>
      </c:valAx>
    </c:plotArea>
    <c:plotVisOnly val="1"/>
    <c:dispBlanksAs val="gap"/>
    <c:showDLblsOverMax val="1"/>
  </c:chart>
  <c:txPr>
    <a:bodyPr/>
    <a:lstStyle/>
    <a:p>
      <a:pPr>
        <a:defRPr sz="1200">
          <a:solidFill>
            <a:srgbClr val="595959"/>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500" b="1">
                <a:solidFill>
                  <a:srgbClr val="8C8C8C"/>
                </a:solidFill>
              </a:rPr>
              <a:t>MMLU (knowledge exam): pretraining scale</a:t>
            </a:r>
          </a:p>
        </c:rich>
      </c:tx>
      <c:overlay val="0"/>
    </c:title>
    <c:autoTitleDeleted val="0"/>
    <c:plotArea>
      <c:layout/>
      <c:scatterChart>
        <c:scatterStyle val="lineMarker"/>
        <c:varyColors val="0"/>
        <c:ser>
          <c:idx val="0"/>
          <c:order val="0"/>
          <c:tx>
            <c:strRef>
              <c:f>Sheet1!$B$1</c:f>
              <c:strCache>
                <c:ptCount val="1"/>
                <c:pt idx="0">
                  <c:v>frontier</c:v>
                </c:pt>
              </c:strCache>
            </c:strRef>
          </c:tx>
          <c:spPr>
            <a:ln w="31750">
              <a:solidFill>
                <a:srgbClr val="8C8C8C"/>
              </a:solidFill>
            </a:ln>
          </c:spPr>
          <c:marker>
            <c:symbol val="circle"/>
            <c:size val="8"/>
            <c:spPr>
              <a:solidFill>
                <a:srgbClr val="8C8C8C"/>
              </a:solidFill>
              <a:ln>
                <a:solidFill>
                  <a:srgbClr val="FFFFFF"/>
                </a:solidFill>
              </a:ln>
            </c:spPr>
          </c:marker>
          <c:dLbls>
            <c:dLbl>
              <c:idx val="0"/>
              <c:tx>
                <c:rich>
                  <a:bodyPr/>
                  <a:lstStyle/>
                  <a:p>
                    <a:r>
                      <a:rPr lang="en-US" sz="1200">
                        <a:solidFill>
                          <a:srgbClr val="262626"/>
                        </a:solidFill>
                      </a:rPr>
                      <a:t>GPT-3</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D345-438D-BED8-3D0E60BA21CA}"/>
                </c:ext>
              </c:extLst>
            </c:dLbl>
            <c:dLbl>
              <c:idx val="1"/>
              <c:tx>
                <c:rich>
                  <a:bodyPr/>
                  <a:lstStyle/>
                  <a:p>
                    <a:r>
                      <a:rPr lang="en-US" sz="1200">
                        <a:solidFill>
                          <a:srgbClr val="262626"/>
                        </a:solidFill>
                      </a:rPr>
                      <a:t>Gopher</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D345-438D-BED8-3D0E60BA21CA}"/>
                </c:ext>
              </c:extLst>
            </c:dLbl>
            <c:dLbl>
              <c:idx val="2"/>
              <c:tx>
                <c:rich>
                  <a:bodyPr/>
                  <a:lstStyle/>
                  <a:p>
                    <a:r>
                      <a:rPr lang="en-US" sz="1200">
                        <a:solidFill>
                          <a:srgbClr val="262626"/>
                        </a:solidFill>
                      </a:rPr>
                      <a:t>Chinchilla</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D345-438D-BED8-3D0E60BA21CA}"/>
                </c:ext>
              </c:extLst>
            </c:dLbl>
            <c:dLbl>
              <c:idx val="3"/>
              <c:tx>
                <c:rich>
                  <a:bodyPr/>
                  <a:lstStyle/>
                  <a:p>
                    <a:r>
                      <a:rPr lang="en-US" sz="1200">
                        <a:solidFill>
                          <a:srgbClr val="262626"/>
                        </a:solidFill>
                      </a:rPr>
                      <a:t>GPT-4</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D345-438D-BED8-3D0E60BA21CA}"/>
                </c:ext>
              </c:extLst>
            </c:dLbl>
            <c:dLbl>
              <c:idx val="4"/>
              <c:tx>
                <c:rich>
                  <a:bodyPr/>
                  <a:lstStyle/>
                  <a:p>
                    <a:r>
                      <a:rPr lang="en-US" sz="1200">
                        <a:solidFill>
                          <a:srgbClr val="262626"/>
                        </a:solidFill>
                      </a:rPr>
                      <a:t>GPT-4o</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D345-438D-BED8-3D0E60BA21CA}"/>
                </c:ext>
              </c:extLst>
            </c:dLbl>
            <c:dLbl>
              <c:idx val="5"/>
              <c:tx>
                <c:rich>
                  <a:bodyPr/>
                  <a:lstStyle/>
                  <a:p>
                    <a:r>
                      <a:rPr lang="en-US" sz="1200">
                        <a:solidFill>
                          <a:srgbClr val="262626"/>
                        </a:solidFill>
                      </a:rPr>
                      <a:t>o1</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D345-438D-BED8-3D0E60BA21C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Sheet1!$A$2:$A$7</c:f>
              <c:numCache>
                <c:formatCode>General</c:formatCode>
                <c:ptCount val="6"/>
                <c:pt idx="0">
                  <c:v>2020.4583333333333</c:v>
                </c:pt>
                <c:pt idx="1">
                  <c:v>2021.9583333333333</c:v>
                </c:pt>
                <c:pt idx="2">
                  <c:v>2022.2083333333333</c:v>
                </c:pt>
                <c:pt idx="3">
                  <c:v>2023.2083333333333</c:v>
                </c:pt>
                <c:pt idx="4">
                  <c:v>2024.375</c:v>
                </c:pt>
                <c:pt idx="5">
                  <c:v>2024.9583333333333</c:v>
                </c:pt>
              </c:numCache>
            </c:numRef>
          </c:xVal>
          <c:yVal>
            <c:numRef>
              <c:f>Sheet1!$B$2:$B$7</c:f>
              <c:numCache>
                <c:formatCode>General</c:formatCode>
                <c:ptCount val="6"/>
                <c:pt idx="0">
                  <c:v>43.9</c:v>
                </c:pt>
                <c:pt idx="1">
                  <c:v>60</c:v>
                </c:pt>
                <c:pt idx="2">
                  <c:v>67.5</c:v>
                </c:pt>
                <c:pt idx="3">
                  <c:v>86.4</c:v>
                </c:pt>
                <c:pt idx="4">
                  <c:v>88.7</c:v>
                </c:pt>
                <c:pt idx="5">
                  <c:v>91.8</c:v>
                </c:pt>
              </c:numCache>
            </c:numRef>
          </c:yVal>
          <c:smooth val="0"/>
          <c:extLst>
            <c:ext xmlns:c16="http://schemas.microsoft.com/office/drawing/2014/chart" uri="{C3380CC4-5D6E-409C-BE32-E72D297353CC}">
              <c16:uniqueId val="{00000006-D345-438D-BED8-3D0E60BA21CA}"/>
            </c:ext>
          </c:extLst>
        </c:ser>
        <c:ser>
          <c:idx val="1"/>
          <c:order val="1"/>
          <c:tx>
            <c:strRef>
              <c:f>Sheet1!$B$9</c:f>
              <c:strCache>
                <c:ptCount val="1"/>
                <c:pt idx="0">
                  <c:v>human</c:v>
                </c:pt>
              </c:strCache>
            </c:strRef>
          </c:tx>
          <c:spPr>
            <a:ln w="15875">
              <a:solidFill>
                <a:srgbClr val="595959"/>
              </a:solidFill>
              <a:prstDash val="dash"/>
            </a:ln>
          </c:spPr>
          <c:marker>
            <c:symbol val="none"/>
          </c:marker>
          <c:dLbls>
            <c:dLbl>
              <c:idx val="1"/>
              <c:tx>
                <c:rich>
                  <a:bodyPr/>
                  <a:lstStyle/>
                  <a:p>
                    <a:r>
                      <a:rPr lang="en-US" sz="1100">
                        <a:solidFill>
                          <a:srgbClr val="595959"/>
                        </a:solidFill>
                      </a:rPr>
                      <a:t>humans ~90%</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D345-438D-BED8-3D0E60BA21C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Sheet1!$A$10:$A$12</c:f>
              <c:numCache>
                <c:formatCode>General</c:formatCode>
                <c:ptCount val="3"/>
                <c:pt idx="0">
                  <c:v>2020</c:v>
                </c:pt>
                <c:pt idx="1">
                  <c:v>2021</c:v>
                </c:pt>
                <c:pt idx="2">
                  <c:v>2027</c:v>
                </c:pt>
              </c:numCache>
            </c:numRef>
          </c:xVal>
          <c:yVal>
            <c:numRef>
              <c:f>Sheet1!$B$10:$B$12</c:f>
              <c:numCache>
                <c:formatCode>General</c:formatCode>
                <c:ptCount val="3"/>
                <c:pt idx="0">
                  <c:v>89.8</c:v>
                </c:pt>
                <c:pt idx="1">
                  <c:v>89.8</c:v>
                </c:pt>
                <c:pt idx="2">
                  <c:v>89.8</c:v>
                </c:pt>
              </c:numCache>
            </c:numRef>
          </c:yVal>
          <c:smooth val="0"/>
          <c:extLst>
            <c:ext xmlns:c16="http://schemas.microsoft.com/office/drawing/2014/chart" uri="{C3380CC4-5D6E-409C-BE32-E72D297353CC}">
              <c16:uniqueId val="{00000008-D345-438D-BED8-3D0E60BA21CA}"/>
            </c:ext>
          </c:extLst>
        </c:ser>
        <c:ser>
          <c:idx val="2"/>
          <c:order val="2"/>
          <c:tx>
            <c:strRef>
              <c:f>Sheet1!$B$14</c:f>
              <c:strCache>
                <c:ptCount val="1"/>
                <c:pt idx="0">
                  <c:v>chatgpt</c:v>
                </c:pt>
              </c:strCache>
            </c:strRef>
          </c:tx>
          <c:spPr>
            <a:ln w="15875">
              <a:solidFill>
                <a:srgbClr val="D66B1E"/>
              </a:solidFill>
              <a:prstDash val="dash"/>
            </a:ln>
          </c:spPr>
          <c:marker>
            <c:symbol val="none"/>
          </c:marker>
          <c:xVal>
            <c:numRef>
              <c:f>Sheet1!$A$15:$A$16</c:f>
              <c:numCache>
                <c:formatCode>General</c:formatCode>
                <c:ptCount val="2"/>
                <c:pt idx="0">
                  <c:v>2022.875</c:v>
                </c:pt>
                <c:pt idx="1">
                  <c:v>2022.875</c:v>
                </c:pt>
              </c:numCache>
            </c:numRef>
          </c:xVal>
          <c:yVal>
            <c:numRef>
              <c:f>Sheet1!$B$15:$B$16</c:f>
              <c:numCache>
                <c:formatCode>General</c:formatCode>
                <c:ptCount val="2"/>
                <c:pt idx="0">
                  <c:v>0</c:v>
                </c:pt>
                <c:pt idx="1">
                  <c:v>100</c:v>
                </c:pt>
              </c:numCache>
            </c:numRef>
          </c:yVal>
          <c:smooth val="0"/>
          <c:extLst>
            <c:ext xmlns:c16="http://schemas.microsoft.com/office/drawing/2014/chart" uri="{C3380CC4-5D6E-409C-BE32-E72D297353CC}">
              <c16:uniqueId val="{00000009-D345-438D-BED8-3D0E60BA21CA}"/>
            </c:ext>
          </c:extLst>
        </c:ser>
        <c:dLbls>
          <c:showLegendKey val="0"/>
          <c:showVal val="0"/>
          <c:showCatName val="0"/>
          <c:showSerName val="0"/>
          <c:showPercent val="0"/>
          <c:showBubbleSize val="0"/>
        </c:dLbls>
        <c:axId val="-2128940872"/>
        <c:axId val="-2129643912"/>
      </c:scatterChart>
      <c:valAx>
        <c:axId val="-2128940872"/>
        <c:scaling>
          <c:orientation val="minMax"/>
          <c:max val="2027"/>
          <c:min val="2020"/>
        </c:scaling>
        <c:delete val="0"/>
        <c:axPos val="b"/>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9643912"/>
        <c:crosses val="autoZero"/>
        <c:crossBetween val="midCat"/>
        <c:majorUnit val="1"/>
      </c:valAx>
      <c:valAx>
        <c:axId val="-2129643912"/>
        <c:scaling>
          <c:orientation val="minMax"/>
          <c:max val="100"/>
          <c:min val="0"/>
        </c:scaling>
        <c:delete val="0"/>
        <c:axPos val="l"/>
        <c:majorGridlines>
          <c:spPr>
            <a:ln>
              <a:solidFill>
                <a:srgbClr val="D9D9D9"/>
              </a:solidFill>
            </a:ln>
          </c:spPr>
        </c:majorGridlines>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8940872"/>
        <c:crosses val="autoZero"/>
        <c:crossBetween val="midCat"/>
        <c:majorUnit val="25"/>
      </c:valAx>
    </c:plotArea>
    <c:plotVisOnly val="1"/>
    <c:dispBlanksAs val="gap"/>
    <c:showDLblsOverMax val="0"/>
  </c:chart>
  <c:txPr>
    <a:bodyPr/>
    <a:lstStyle/>
    <a:p>
      <a:pPr>
        <a:defRPr sz="1200">
          <a:solidFill>
            <a:srgbClr val="595959"/>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500" b="1">
                <a:solidFill>
                  <a:srgbClr val="2E75B6"/>
                </a:solidFill>
              </a:rPr>
              <a:t>GPQA Diamond (PhD science): RL-trained reasoning</a:t>
            </a:r>
          </a:p>
        </c:rich>
      </c:tx>
      <c:overlay val="0"/>
    </c:title>
    <c:autoTitleDeleted val="0"/>
    <c:plotArea>
      <c:layout/>
      <c:scatterChart>
        <c:scatterStyle val="lineMarker"/>
        <c:varyColors val="0"/>
        <c:ser>
          <c:idx val="0"/>
          <c:order val="0"/>
          <c:tx>
            <c:strRef>
              <c:f>Sheet1!$B$1</c:f>
              <c:strCache>
                <c:ptCount val="1"/>
                <c:pt idx="0">
                  <c:v>frontier</c:v>
                </c:pt>
              </c:strCache>
            </c:strRef>
          </c:tx>
          <c:spPr>
            <a:ln w="31750">
              <a:solidFill>
                <a:srgbClr val="2E75B6"/>
              </a:solidFill>
            </a:ln>
          </c:spPr>
          <c:marker>
            <c:symbol val="circle"/>
            <c:size val="8"/>
            <c:spPr>
              <a:solidFill>
                <a:srgbClr val="2E75B6"/>
              </a:solidFill>
              <a:ln>
                <a:solidFill>
                  <a:srgbClr val="FFFFFF"/>
                </a:solidFill>
              </a:ln>
            </c:spPr>
          </c:marker>
          <c:dLbls>
            <c:dLbl>
              <c:idx val="0"/>
              <c:tx>
                <c:rich>
                  <a:bodyPr/>
                  <a:lstStyle/>
                  <a:p>
                    <a:r>
                      <a:rPr lang="en-US" sz="1200">
                        <a:solidFill>
                          <a:srgbClr val="262626"/>
                        </a:solidFill>
                      </a:rPr>
                      <a:t>GPT-4</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E9FA-45F0-9AB1-878A883771EA}"/>
                </c:ext>
              </c:extLst>
            </c:dLbl>
            <c:dLbl>
              <c:idx val="1"/>
              <c:tx>
                <c:rich>
                  <a:bodyPr/>
                  <a:lstStyle/>
                  <a:p>
                    <a:r>
                      <a:rPr lang="en-US" sz="1200">
                        <a:solidFill>
                          <a:srgbClr val="262626"/>
                        </a:solidFill>
                      </a:rPr>
                      <a:t>Claude 3.5</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E9FA-45F0-9AB1-878A883771EA}"/>
                </c:ext>
              </c:extLst>
            </c:dLbl>
            <c:dLbl>
              <c:idx val="2"/>
              <c:tx>
                <c:rich>
                  <a:bodyPr/>
                  <a:lstStyle/>
                  <a:p>
                    <a:r>
                      <a:rPr lang="en-US" sz="1200">
                        <a:solidFill>
                          <a:srgbClr val="262626"/>
                        </a:solidFill>
                      </a:rPr>
                      <a:t>o1-preview</a:t>
                    </a:r>
                  </a:p>
                </c:rich>
              </c:tx>
              <c:dLblPos val="l"/>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E9FA-45F0-9AB1-878A883771EA}"/>
                </c:ext>
              </c:extLst>
            </c:dLbl>
            <c:dLbl>
              <c:idx val="3"/>
              <c:tx>
                <c:rich>
                  <a:bodyPr/>
                  <a:lstStyle/>
                  <a:p>
                    <a:r>
                      <a:rPr lang="en-US" sz="1200">
                        <a:solidFill>
                          <a:srgbClr val="262626"/>
                        </a:solidFill>
                      </a:rPr>
                      <a:t>o3</a:t>
                    </a:r>
                  </a:p>
                </c:rich>
              </c:tx>
              <c:dLblPos val="l"/>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E9FA-45F0-9AB1-878A883771EA}"/>
                </c:ext>
              </c:extLst>
            </c:dLbl>
            <c:dLbl>
              <c:idx val="4"/>
              <c:tx>
                <c:rich>
                  <a:bodyPr/>
                  <a:lstStyle/>
                  <a:p>
                    <a:r>
                      <a:rPr lang="en-US" sz="1200">
                        <a:solidFill>
                          <a:srgbClr val="262626"/>
                        </a:solidFill>
                      </a:rPr>
                      <a:t>Gemini 3</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E9FA-45F0-9AB1-878A883771EA}"/>
                </c:ext>
              </c:extLst>
            </c:dLbl>
            <c:dLbl>
              <c:idx val="5"/>
              <c:tx>
                <c:rich>
                  <a:bodyPr/>
                  <a:lstStyle/>
                  <a:p>
                    <a:r>
                      <a:rPr lang="en-US" sz="1200">
                        <a:solidFill>
                          <a:srgbClr val="262626"/>
                        </a:solidFill>
                      </a:rPr>
                      <a:t>Fable 5</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E9FA-45F0-9AB1-878A883771EA}"/>
                </c:ext>
              </c:extLst>
            </c:dLbl>
            <c:dLbl>
              <c:idx val="6"/>
              <c:tx>
                <c:rich>
                  <a:bodyPr/>
                  <a:lstStyle/>
                  <a:p>
                    <a:r>
                      <a:rPr lang="en-US" sz="1200">
                        <a:solidFill>
                          <a:srgbClr val="262626"/>
                        </a:solidFill>
                      </a:rPr>
                      <a:t>Astra</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E9FA-45F0-9AB1-878A883771E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Sheet1!$A$2:$A$8</c:f>
              <c:numCache>
                <c:formatCode>General</c:formatCode>
                <c:ptCount val="7"/>
                <c:pt idx="0">
                  <c:v>2023.875</c:v>
                </c:pt>
                <c:pt idx="1">
                  <c:v>2024.4583333333333</c:v>
                </c:pt>
                <c:pt idx="2">
                  <c:v>2024.7083333333333</c:v>
                </c:pt>
                <c:pt idx="3">
                  <c:v>2024.9583333333333</c:v>
                </c:pt>
                <c:pt idx="4">
                  <c:v>2025.875</c:v>
                </c:pt>
                <c:pt idx="5">
                  <c:v>2026.4583333333333</c:v>
                </c:pt>
                <c:pt idx="6">
                  <c:v>2026.7083333333333</c:v>
                </c:pt>
              </c:numCache>
            </c:numRef>
          </c:xVal>
          <c:yVal>
            <c:numRef>
              <c:f>Sheet1!$B$2:$B$8</c:f>
              <c:numCache>
                <c:formatCode>General</c:formatCode>
                <c:ptCount val="7"/>
                <c:pt idx="0">
                  <c:v>36</c:v>
                </c:pt>
                <c:pt idx="1">
                  <c:v>59.4</c:v>
                </c:pt>
                <c:pt idx="2">
                  <c:v>73.3</c:v>
                </c:pt>
                <c:pt idx="3">
                  <c:v>87.7</c:v>
                </c:pt>
                <c:pt idx="4">
                  <c:v>91.9</c:v>
                </c:pt>
                <c:pt idx="5">
                  <c:v>93</c:v>
                </c:pt>
                <c:pt idx="6">
                  <c:v>96</c:v>
                </c:pt>
              </c:numCache>
            </c:numRef>
          </c:yVal>
          <c:smooth val="0"/>
          <c:extLst>
            <c:ext xmlns:c16="http://schemas.microsoft.com/office/drawing/2014/chart" uri="{C3380CC4-5D6E-409C-BE32-E72D297353CC}">
              <c16:uniqueId val="{00000007-E9FA-45F0-9AB1-878A883771EA}"/>
            </c:ext>
          </c:extLst>
        </c:ser>
        <c:ser>
          <c:idx val="1"/>
          <c:order val="1"/>
          <c:tx>
            <c:strRef>
              <c:f>Sheet1!$B$10</c:f>
              <c:strCache>
                <c:ptCount val="1"/>
                <c:pt idx="0">
                  <c:v>human</c:v>
                </c:pt>
              </c:strCache>
            </c:strRef>
          </c:tx>
          <c:spPr>
            <a:ln w="15875">
              <a:solidFill>
                <a:srgbClr val="595959"/>
              </a:solidFill>
              <a:prstDash val="dash"/>
            </a:ln>
          </c:spPr>
          <c:marker>
            <c:symbol val="none"/>
          </c:marker>
          <c:dLbls>
            <c:dLbl>
              <c:idx val="1"/>
              <c:tx>
                <c:rich>
                  <a:bodyPr/>
                  <a:lstStyle/>
                  <a:p>
                    <a:r>
                      <a:rPr lang="en-US" sz="1100">
                        <a:solidFill>
                          <a:srgbClr val="595959"/>
                        </a:solidFill>
                      </a:rPr>
                      <a:t>PhD experts 70%</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E9FA-45F0-9AB1-878A883771E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Sheet1!$A$11:$A$13</c:f>
              <c:numCache>
                <c:formatCode>General</c:formatCode>
                <c:ptCount val="3"/>
                <c:pt idx="0">
                  <c:v>2020</c:v>
                </c:pt>
                <c:pt idx="1">
                  <c:v>2021</c:v>
                </c:pt>
                <c:pt idx="2">
                  <c:v>2027</c:v>
                </c:pt>
              </c:numCache>
            </c:numRef>
          </c:xVal>
          <c:yVal>
            <c:numRef>
              <c:f>Sheet1!$B$11:$B$13</c:f>
              <c:numCache>
                <c:formatCode>General</c:formatCode>
                <c:ptCount val="3"/>
                <c:pt idx="0">
                  <c:v>69.7</c:v>
                </c:pt>
                <c:pt idx="1">
                  <c:v>69.7</c:v>
                </c:pt>
                <c:pt idx="2">
                  <c:v>69.7</c:v>
                </c:pt>
              </c:numCache>
            </c:numRef>
          </c:yVal>
          <c:smooth val="0"/>
          <c:extLst>
            <c:ext xmlns:c16="http://schemas.microsoft.com/office/drawing/2014/chart" uri="{C3380CC4-5D6E-409C-BE32-E72D297353CC}">
              <c16:uniqueId val="{00000009-E9FA-45F0-9AB1-878A883771EA}"/>
            </c:ext>
          </c:extLst>
        </c:ser>
        <c:dLbls>
          <c:showLegendKey val="0"/>
          <c:showVal val="0"/>
          <c:showCatName val="0"/>
          <c:showSerName val="0"/>
          <c:showPercent val="0"/>
          <c:showBubbleSize val="0"/>
        </c:dLbls>
        <c:axId val="-2128940872"/>
        <c:axId val="-2129643912"/>
      </c:scatterChart>
      <c:valAx>
        <c:axId val="-2128940872"/>
        <c:scaling>
          <c:orientation val="minMax"/>
          <c:max val="2027"/>
          <c:min val="2020"/>
        </c:scaling>
        <c:delete val="0"/>
        <c:axPos val="b"/>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9643912"/>
        <c:crosses val="autoZero"/>
        <c:crossBetween val="midCat"/>
        <c:majorUnit val="1"/>
      </c:valAx>
      <c:valAx>
        <c:axId val="-2129643912"/>
        <c:scaling>
          <c:orientation val="minMax"/>
          <c:max val="100"/>
          <c:min val="0"/>
        </c:scaling>
        <c:delete val="0"/>
        <c:axPos val="l"/>
        <c:majorGridlines>
          <c:spPr>
            <a:ln>
              <a:solidFill>
                <a:srgbClr val="D9D9D9"/>
              </a:solidFill>
            </a:ln>
          </c:spPr>
        </c:majorGridlines>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8940872"/>
        <c:crosses val="autoZero"/>
        <c:crossBetween val="midCat"/>
        <c:majorUnit val="25"/>
      </c:valAx>
    </c:plotArea>
    <c:plotVisOnly val="1"/>
    <c:dispBlanksAs val="gap"/>
    <c:showDLblsOverMax val="0"/>
  </c:chart>
  <c:txPr>
    <a:bodyPr/>
    <a:lstStyle/>
    <a:p>
      <a:pPr>
        <a:defRPr sz="1200">
          <a:solidFill>
            <a:srgbClr val="595959"/>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500" b="1">
                <a:solidFill>
                  <a:srgbClr val="D66B1E"/>
                </a:solidFill>
              </a:rPr>
              <a:t>AIME 2024 (competition math): test-time compute</a:t>
            </a:r>
          </a:p>
        </c:rich>
      </c:tx>
      <c:overlay val="0"/>
    </c:title>
    <c:autoTitleDeleted val="0"/>
    <c:plotArea>
      <c:layout/>
      <c:scatterChart>
        <c:scatterStyle val="lineMarker"/>
        <c:varyColors val="0"/>
        <c:ser>
          <c:idx val="0"/>
          <c:order val="0"/>
          <c:tx>
            <c:strRef>
              <c:f>Sheet1!$B$1</c:f>
              <c:strCache>
                <c:ptCount val="1"/>
                <c:pt idx="0">
                  <c:v>frontier</c:v>
                </c:pt>
              </c:strCache>
            </c:strRef>
          </c:tx>
          <c:spPr>
            <a:ln w="31750">
              <a:solidFill>
                <a:srgbClr val="D66B1E"/>
              </a:solidFill>
            </a:ln>
          </c:spPr>
          <c:marker>
            <c:symbol val="circle"/>
            <c:size val="8"/>
            <c:spPr>
              <a:solidFill>
                <a:srgbClr val="D66B1E"/>
              </a:solidFill>
              <a:ln>
                <a:solidFill>
                  <a:srgbClr val="FFFFFF"/>
                </a:solidFill>
              </a:ln>
            </c:spPr>
          </c:marker>
          <c:dLbls>
            <c:dLbl>
              <c:idx val="0"/>
              <c:tx>
                <c:rich>
                  <a:bodyPr/>
                  <a:lstStyle/>
                  <a:p>
                    <a:r>
                      <a:rPr lang="en-US" sz="1200">
                        <a:solidFill>
                          <a:srgbClr val="262626"/>
                        </a:solidFill>
                      </a:rPr>
                      <a:t>GPT-4o</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9191-46D4-A026-1018A7C0D70B}"/>
                </c:ext>
              </c:extLst>
            </c:dLbl>
            <c:dLbl>
              <c:idx val="1"/>
              <c:tx>
                <c:rich>
                  <a:bodyPr/>
                  <a:lstStyle/>
                  <a:p>
                    <a:r>
                      <a:rPr lang="en-US" sz="1200">
                        <a:solidFill>
                          <a:srgbClr val="262626"/>
                        </a:solidFill>
                      </a:rPr>
                      <a:t>o1-preview</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9191-46D4-A026-1018A7C0D70B}"/>
                </c:ext>
              </c:extLst>
            </c:dLbl>
            <c:dLbl>
              <c:idx val="2"/>
              <c:tx>
                <c:rich>
                  <a:bodyPr/>
                  <a:lstStyle/>
                  <a:p>
                    <a:r>
                      <a:rPr lang="en-US" sz="1200">
                        <a:solidFill>
                          <a:srgbClr val="262626"/>
                        </a:solidFill>
                      </a:rPr>
                      <a:t>o1</a:t>
                    </a:r>
                  </a:p>
                </c:rich>
              </c:tx>
              <c:dLblPos val="l"/>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9191-46D4-A026-1018A7C0D70B}"/>
                </c:ext>
              </c:extLst>
            </c:dLbl>
            <c:dLbl>
              <c:idx val="3"/>
              <c:tx>
                <c:rich>
                  <a:bodyPr/>
                  <a:lstStyle/>
                  <a:p>
                    <a:r>
                      <a:rPr lang="en-US" sz="1200">
                        <a:solidFill>
                          <a:srgbClr val="262626"/>
                        </a:solidFill>
                      </a:rPr>
                      <a:t>DeepSeek-R1</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9191-46D4-A026-1018A7C0D70B}"/>
                </c:ext>
              </c:extLst>
            </c:dLbl>
            <c:dLbl>
              <c:idx val="4"/>
              <c:tx>
                <c:rich>
                  <a:bodyPr/>
                  <a:lstStyle/>
                  <a:p>
                    <a:r>
                      <a:rPr lang="en-US" sz="1200">
                        <a:solidFill>
                          <a:srgbClr val="262626"/>
                        </a:solidFill>
                      </a:rPr>
                      <a:t>GPT-5</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9191-46D4-A026-1018A7C0D70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Sheet1!$A$2:$A$6</c:f>
              <c:numCache>
                <c:formatCode>General</c:formatCode>
                <c:ptCount val="5"/>
                <c:pt idx="0">
                  <c:v>2024.375</c:v>
                </c:pt>
                <c:pt idx="1">
                  <c:v>2024.7083333333333</c:v>
                </c:pt>
                <c:pt idx="2">
                  <c:v>2024.9583333333333</c:v>
                </c:pt>
                <c:pt idx="3">
                  <c:v>2025.0416666666667</c:v>
                </c:pt>
                <c:pt idx="4">
                  <c:v>2025.625</c:v>
                </c:pt>
              </c:numCache>
            </c:numRef>
          </c:xVal>
          <c:yVal>
            <c:numRef>
              <c:f>Sheet1!$B$2:$B$6</c:f>
              <c:numCache>
                <c:formatCode>General</c:formatCode>
                <c:ptCount val="5"/>
                <c:pt idx="0">
                  <c:v>12</c:v>
                </c:pt>
                <c:pt idx="1">
                  <c:v>44.6</c:v>
                </c:pt>
                <c:pt idx="2">
                  <c:v>74.400000000000006</c:v>
                </c:pt>
                <c:pt idx="3">
                  <c:v>79.8</c:v>
                </c:pt>
                <c:pt idx="4">
                  <c:v>94.6</c:v>
                </c:pt>
              </c:numCache>
            </c:numRef>
          </c:yVal>
          <c:smooth val="0"/>
          <c:extLst>
            <c:ext xmlns:c16="http://schemas.microsoft.com/office/drawing/2014/chart" uri="{C3380CC4-5D6E-409C-BE32-E72D297353CC}">
              <c16:uniqueId val="{00000005-9191-46D4-A026-1018A7C0D70B}"/>
            </c:ext>
          </c:extLst>
        </c:ser>
        <c:dLbls>
          <c:showLegendKey val="0"/>
          <c:showVal val="0"/>
          <c:showCatName val="0"/>
          <c:showSerName val="0"/>
          <c:showPercent val="0"/>
          <c:showBubbleSize val="0"/>
        </c:dLbls>
        <c:axId val="-2128940872"/>
        <c:axId val="-2129643912"/>
      </c:scatterChart>
      <c:valAx>
        <c:axId val="-2128940872"/>
        <c:scaling>
          <c:orientation val="minMax"/>
          <c:max val="2027"/>
          <c:min val="2020"/>
        </c:scaling>
        <c:delete val="0"/>
        <c:axPos val="b"/>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9643912"/>
        <c:crosses val="autoZero"/>
        <c:crossBetween val="midCat"/>
        <c:majorUnit val="1"/>
      </c:valAx>
      <c:valAx>
        <c:axId val="-2129643912"/>
        <c:scaling>
          <c:orientation val="minMax"/>
          <c:max val="100"/>
          <c:min val="0"/>
        </c:scaling>
        <c:delete val="0"/>
        <c:axPos val="l"/>
        <c:majorGridlines>
          <c:spPr>
            <a:ln>
              <a:solidFill>
                <a:srgbClr val="D9D9D9"/>
              </a:solidFill>
            </a:ln>
          </c:spPr>
        </c:majorGridlines>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8940872"/>
        <c:crosses val="autoZero"/>
        <c:crossBetween val="midCat"/>
        <c:majorUnit val="25"/>
      </c:valAx>
    </c:plotArea>
    <c:plotVisOnly val="1"/>
    <c:dispBlanksAs val="gap"/>
    <c:showDLblsOverMax val="0"/>
  </c:chart>
  <c:txPr>
    <a:bodyPr/>
    <a:lstStyle/>
    <a:p>
      <a:pPr>
        <a:defRPr sz="1200">
          <a:solidFill>
            <a:srgbClr val="595959"/>
          </a:solidFil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title>
      <c:tx>
        <c:rich>
          <a:bodyPr/>
          <a:lstStyle/>
          <a:p>
            <a:r>
              <a:rPr lang="en-US" sz="1500" b="1">
                <a:solidFill>
                  <a:srgbClr val="3A8F5C"/>
                </a:solidFill>
              </a:rPr>
              <a:t>SWE-bench Verified (GitHub issues): agents + tools</a:t>
            </a:r>
          </a:p>
        </c:rich>
      </c:tx>
      <c:overlay val="0"/>
    </c:title>
    <c:autoTitleDeleted val="0"/>
    <c:plotArea>
      <c:layout/>
      <c:scatterChart>
        <c:scatterStyle val="lineMarker"/>
        <c:varyColors val="0"/>
        <c:ser>
          <c:idx val="0"/>
          <c:order val="0"/>
          <c:tx>
            <c:strRef>
              <c:f>Sheet1!$B$1</c:f>
              <c:strCache>
                <c:ptCount val="1"/>
                <c:pt idx="0">
                  <c:v>frontier</c:v>
                </c:pt>
              </c:strCache>
            </c:strRef>
          </c:tx>
          <c:spPr>
            <a:ln w="31750">
              <a:solidFill>
                <a:srgbClr val="3A8F5C"/>
              </a:solidFill>
            </a:ln>
          </c:spPr>
          <c:marker>
            <c:symbol val="circle"/>
            <c:size val="8"/>
            <c:spPr>
              <a:solidFill>
                <a:srgbClr val="3A8F5C"/>
              </a:solidFill>
              <a:ln>
                <a:solidFill>
                  <a:srgbClr val="FFFFFF"/>
                </a:solidFill>
              </a:ln>
            </c:spPr>
          </c:marker>
          <c:dLbls>
            <c:dLbl>
              <c:idx val="0"/>
              <c:tx>
                <c:rich>
                  <a:bodyPr/>
                  <a:lstStyle/>
                  <a:p>
                    <a:r>
                      <a:rPr lang="en-US" sz="1200">
                        <a:solidFill>
                          <a:srgbClr val="262626"/>
                        </a:solidFill>
                      </a:rPr>
                      <a:t>Claude 3.5</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FE3-49CE-BCE1-C73473D1478D}"/>
                </c:ext>
              </c:extLst>
            </c:dLbl>
            <c:dLbl>
              <c:idx val="1"/>
              <c:tx>
                <c:rich>
                  <a:bodyPr/>
                  <a:lstStyle/>
                  <a:p>
                    <a:r>
                      <a:rPr lang="en-US" sz="1200">
                        <a:solidFill>
                          <a:srgbClr val="262626"/>
                        </a:solidFill>
                      </a:rPr>
                      <a:t>Claude 3.5 (Oct)</a:t>
                    </a:r>
                  </a:p>
                </c:rich>
              </c:tx>
              <c:dLblPos val="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FE3-49CE-BCE1-C73473D1478D}"/>
                </c:ext>
              </c:extLst>
            </c:dLbl>
            <c:dLbl>
              <c:idx val="2"/>
              <c:tx>
                <c:rich>
                  <a:bodyPr/>
                  <a:lstStyle/>
                  <a:p>
                    <a:r>
                      <a:rPr lang="en-US" sz="1200">
                        <a:solidFill>
                          <a:srgbClr val="262626"/>
                        </a:solidFill>
                      </a:rPr>
                      <a:t>o3</a:t>
                    </a:r>
                  </a:p>
                </c:rich>
              </c:tx>
              <c:dLblPos val="l"/>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FE3-49CE-BCE1-C73473D1478D}"/>
                </c:ext>
              </c:extLst>
            </c:dLbl>
            <c:dLbl>
              <c:idx val="3"/>
              <c:tx>
                <c:rich>
                  <a:bodyPr/>
                  <a:lstStyle/>
                  <a:p>
                    <a:r>
                      <a:rPr lang="en-US" sz="1200">
                        <a:solidFill>
                          <a:srgbClr val="262626"/>
                        </a:solidFill>
                      </a:rPr>
                      <a:t>Opus 4.5</a:t>
                    </a:r>
                  </a:p>
                </c:rich>
              </c:tx>
              <c:dLblPos val="b"/>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FE3-49CE-BCE1-C73473D1478D}"/>
                </c:ext>
              </c:extLst>
            </c:dLbl>
            <c:dLbl>
              <c:idx val="4"/>
              <c:tx>
                <c:rich>
                  <a:bodyPr/>
                  <a:lstStyle/>
                  <a:p>
                    <a:r>
                      <a:rPr lang="en-US" sz="1200">
                        <a:solidFill>
                          <a:srgbClr val="262626"/>
                        </a:solidFill>
                      </a:rPr>
                      <a:t>Fable 5</a:t>
                    </a:r>
                  </a:p>
                </c:rich>
              </c:tx>
              <c:dLblPos val="t"/>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FE3-49CE-BCE1-C73473D1478D}"/>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xVal>
            <c:numRef>
              <c:f>Sheet1!$A$2:$A$6</c:f>
              <c:numCache>
                <c:formatCode>General</c:formatCode>
                <c:ptCount val="5"/>
                <c:pt idx="0">
                  <c:v>2024.4583333333333</c:v>
                </c:pt>
                <c:pt idx="1">
                  <c:v>2024.7916666666667</c:v>
                </c:pt>
                <c:pt idx="2">
                  <c:v>2024.9583333333333</c:v>
                </c:pt>
                <c:pt idx="3">
                  <c:v>2025.875</c:v>
                </c:pt>
                <c:pt idx="4">
                  <c:v>2026.4583333333333</c:v>
                </c:pt>
              </c:numCache>
            </c:numRef>
          </c:xVal>
          <c:yVal>
            <c:numRef>
              <c:f>Sheet1!$B$2:$B$6</c:f>
              <c:numCache>
                <c:formatCode>General</c:formatCode>
                <c:ptCount val="5"/>
                <c:pt idx="0">
                  <c:v>33.4</c:v>
                </c:pt>
                <c:pt idx="1">
                  <c:v>49</c:v>
                </c:pt>
                <c:pt idx="2">
                  <c:v>71.7</c:v>
                </c:pt>
                <c:pt idx="3">
                  <c:v>80.900000000000006</c:v>
                </c:pt>
                <c:pt idx="4">
                  <c:v>95</c:v>
                </c:pt>
              </c:numCache>
            </c:numRef>
          </c:yVal>
          <c:smooth val="0"/>
          <c:extLst>
            <c:ext xmlns:c16="http://schemas.microsoft.com/office/drawing/2014/chart" uri="{C3380CC4-5D6E-409C-BE32-E72D297353CC}">
              <c16:uniqueId val="{00000005-6FE3-49CE-BCE1-C73473D1478D}"/>
            </c:ext>
          </c:extLst>
        </c:ser>
        <c:dLbls>
          <c:showLegendKey val="0"/>
          <c:showVal val="0"/>
          <c:showCatName val="0"/>
          <c:showSerName val="0"/>
          <c:showPercent val="0"/>
          <c:showBubbleSize val="0"/>
        </c:dLbls>
        <c:axId val="-2128940872"/>
        <c:axId val="-2129643912"/>
      </c:scatterChart>
      <c:valAx>
        <c:axId val="-2128940872"/>
        <c:scaling>
          <c:orientation val="minMax"/>
          <c:max val="2027"/>
          <c:min val="2020"/>
        </c:scaling>
        <c:delete val="0"/>
        <c:axPos val="b"/>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9643912"/>
        <c:crosses val="autoZero"/>
        <c:crossBetween val="midCat"/>
        <c:majorUnit val="1"/>
      </c:valAx>
      <c:valAx>
        <c:axId val="-2129643912"/>
        <c:scaling>
          <c:orientation val="minMax"/>
          <c:max val="100"/>
          <c:min val="0"/>
        </c:scaling>
        <c:delete val="0"/>
        <c:axPos val="l"/>
        <c:majorGridlines>
          <c:spPr>
            <a:ln>
              <a:solidFill>
                <a:srgbClr val="D9D9D9"/>
              </a:solidFill>
            </a:ln>
          </c:spPr>
        </c:majorGridlines>
        <c:numFmt formatCode="0" sourceLinked="0"/>
        <c:majorTickMark val="out"/>
        <c:minorTickMark val="none"/>
        <c:tickLblPos val="nextTo"/>
        <c:spPr>
          <a:ln>
            <a:solidFill>
              <a:srgbClr val="D9D9D9"/>
            </a:solidFill>
          </a:ln>
        </c:spPr>
        <c:txPr>
          <a:bodyPr/>
          <a:lstStyle/>
          <a:p>
            <a:pPr>
              <a:defRPr sz="1200">
                <a:solidFill>
                  <a:srgbClr val="595959"/>
                </a:solidFill>
              </a:defRPr>
            </a:pPr>
            <a:endParaRPr lang="en-US"/>
          </a:p>
        </c:txPr>
        <c:crossAx val="-2128940872"/>
        <c:crosses val="autoZero"/>
        <c:crossBetween val="midCat"/>
        <c:majorUnit val="25"/>
      </c:valAx>
    </c:plotArea>
    <c:plotVisOnly val="1"/>
    <c:dispBlanksAs val="gap"/>
    <c:showDLblsOverMax val="0"/>
  </c:chart>
  <c:txPr>
    <a:bodyPr/>
    <a:lstStyle/>
    <a:p>
      <a:pPr>
        <a:defRPr sz="1200">
          <a:solidFill>
            <a:srgbClr val="595959"/>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2830" tIns="46415" rIns="92830" bIns="46415" rtlCol="0"/>
          <a:lstStyle>
            <a:lvl1pPr algn="r" fontAlgn="auto">
              <a:spcBef>
                <a:spcPts val="0"/>
              </a:spcBef>
              <a:spcAft>
                <a:spcPts val="0"/>
              </a:spcAft>
              <a:defRPr sz="1200">
                <a:latin typeface="+mn-lt"/>
              </a:defRPr>
            </a:lvl1pPr>
          </a:lstStyle>
          <a:p>
            <a:pPr>
              <a:defRPr/>
            </a:pPr>
            <a:fld id="{F26379A4-E3D8-4BFF-B335-84A42BDB90BB}" type="datetimeFigureOut">
              <a:rPr lang="en-US"/>
              <a:pPr>
                <a:defRPr/>
              </a:pPr>
              <a:t>11/2/2026</a:t>
            </a:fld>
            <a:endParaRPr lang="en-US"/>
          </a:p>
        </p:txBody>
      </p:sp>
      <p:sp>
        <p:nvSpPr>
          <p:cNvPr id="4" name="Slide Image Placeholder 3"/>
          <p:cNvSpPr>
            <a:spLocks noGrp="1" noRot="1" noChangeAspect="1"/>
          </p:cNvSpPr>
          <p:nvPr>
            <p:ph type="sldImg" idx="2"/>
          </p:nvPr>
        </p:nvSpPr>
        <p:spPr>
          <a:xfrm>
            <a:off x="425450" y="692150"/>
            <a:ext cx="6159500" cy="3463925"/>
          </a:xfrm>
          <a:prstGeom prst="rect">
            <a:avLst/>
          </a:prstGeom>
          <a:noFill/>
          <a:ln w="12700">
            <a:solidFill>
              <a:prstClr val="black"/>
            </a:solidFill>
          </a:ln>
        </p:spPr>
        <p:txBody>
          <a:bodyPr vert="horz" lIns="92830" tIns="46415" rIns="92830" bIns="46415" rtlCol="0" anchor="ctr"/>
          <a:lstStyle/>
          <a:p>
            <a:pPr lvl="0"/>
            <a:endParaRPr lang="en-US" noProof="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772668"/>
            <a:ext cx="3037840" cy="461804"/>
          </a:xfrm>
          <a:prstGeom prst="rect">
            <a:avLst/>
          </a:prstGeom>
        </p:spPr>
        <p:txBody>
          <a:bodyPr vert="horz" lIns="92830" tIns="46415" rIns="92830" bIns="46415"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938" y="8772668"/>
            <a:ext cx="3037840" cy="461804"/>
          </a:xfrm>
          <a:prstGeom prst="rect">
            <a:avLst/>
          </a:prstGeom>
        </p:spPr>
        <p:txBody>
          <a:bodyPr vert="horz" lIns="92830" tIns="46415" rIns="92830" bIns="46415" rtlCol="0" anchor="b"/>
          <a:lstStyle>
            <a:lvl1pPr algn="r" fontAlgn="auto">
              <a:spcBef>
                <a:spcPts val="0"/>
              </a:spcBef>
              <a:spcAft>
                <a:spcPts val="0"/>
              </a:spcAft>
              <a:defRPr sz="1200">
                <a:latin typeface="+mn-lt"/>
              </a:defRPr>
            </a:lvl1pPr>
          </a:lstStyle>
          <a:p>
            <a:pPr>
              <a:defRPr/>
            </a:pPr>
            <a:fld id="{D2B94B3A-2FE2-4C1A-8A43-CDED18E15F68}" type="slidenum">
              <a:rPr lang="en-US"/>
              <a:pPr>
                <a:defRPr/>
              </a:pPr>
              <a:t>‹#›</a:t>
            </a:fld>
            <a:endParaRPr lang="en-US"/>
          </a:p>
        </p:txBody>
      </p:sp>
    </p:spTree>
    <p:extLst>
      <p:ext uri="{BB962C8B-B14F-4D97-AF65-F5344CB8AC3E}">
        <p14:creationId xmlns:p14="http://schemas.microsoft.com/office/powerpoint/2010/main" val="376273898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1</a:t>
            </a:fld>
            <a:endParaRPr lang="en-US"/>
          </a:p>
        </p:txBody>
      </p:sp>
    </p:spTree>
    <p:extLst>
      <p:ext uri="{BB962C8B-B14F-4D97-AF65-F5344CB8AC3E}">
        <p14:creationId xmlns:p14="http://schemas.microsoft.com/office/powerpoint/2010/main" val="21280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~30 min up to this point</a:t>
            </a:r>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19</a:t>
            </a:fld>
            <a:endParaRPr lang="en-US"/>
          </a:p>
        </p:txBody>
      </p:sp>
    </p:spTree>
    <p:extLst>
      <p:ext uri="{BB962C8B-B14F-4D97-AF65-F5344CB8AC3E}">
        <p14:creationId xmlns:p14="http://schemas.microsoft.com/office/powerpoint/2010/main" val="1874831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endParaRPr lang="en-US" dirty="0"/>
              </a:p>
            </p:txBody>
          </p:sp>
        </mc:Choice>
        <mc:Fallback xmlns="">
          <p:sp>
            <p:nvSpPr>
              <p:cNvPr id="3" name="Notes Placeholder 2"/>
              <p:cNvSpPr>
                <a:spLocks noGrp="1"/>
              </p:cNvSpPr>
              <p:nvPr>
                <p:ph type="body" idx="1"/>
              </p:nvPr>
            </p:nvSpPr>
            <p:spPr/>
            <p:txBody>
              <a:bodyPr>
                <a:normAutofit/>
              </a:bodyPr>
              <a:lstStyle/>
              <a:p>
                <a:r>
                  <a:rPr lang="en-US" altLang="zh-CN" sz="1200" kern="1200" dirty="0">
                    <a:solidFill>
                      <a:schemeClr val="tx1"/>
                    </a:solidFill>
                    <a:effectLst/>
                    <a:latin typeface="+mn-lt"/>
                    <a:ea typeface="+mn-ea"/>
                    <a:cs typeface="+mn-cs"/>
                  </a:rPr>
                  <a:t>As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getting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increasingly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big,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practical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concern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companies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developing</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large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have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significant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risks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pour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all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of</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their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computation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into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particular</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without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any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guarantee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that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model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will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be</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successful.</a:t>
                </a:r>
                <a:r>
                  <a:rPr lang="zh-CN" altLang="en-US" sz="1200" kern="1200" dirty="0">
                    <a:solidFill>
                      <a:schemeClr val="tx1"/>
                    </a:solidFill>
                    <a:effectLst/>
                    <a:latin typeface="+mn-lt"/>
                    <a:ea typeface="+mn-ea"/>
                    <a:cs typeface="+mn-cs"/>
                  </a:rPr>
                  <a:t> </a:t>
                </a:r>
                <a:endParaRPr lang="en-US" altLang="zh-CN"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altLang="zh-CN" sz="1200" kern="1200" dirty="0">
                    <a:solidFill>
                      <a:schemeClr val="tx1"/>
                    </a:solidFill>
                    <a:effectLst/>
                    <a:latin typeface="+mn-lt"/>
                    <a:ea typeface="+mn-ea"/>
                    <a:cs typeface="+mn-cs"/>
                  </a:rPr>
                  <a:t>So</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early</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researchers</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thought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about</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a</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practical</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question:</a:t>
                </a:r>
                <a:r>
                  <a:rPr lang="zh-CN" altLang="en-US" sz="1200" kern="1200" dirty="0">
                    <a:solidFill>
                      <a:schemeClr val="tx1"/>
                    </a:solidFill>
                    <a:effectLst/>
                    <a:latin typeface="+mn-lt"/>
                    <a:ea typeface="+mn-ea"/>
                    <a:cs typeface="+mn-cs"/>
                  </a:rPr>
                  <a:t> </a:t>
                </a:r>
                <a:r>
                  <a:rPr lang="en-US" altLang="zh-CN" sz="1200" kern="1200" dirty="0">
                    <a:solidFill>
                      <a:schemeClr val="tx1"/>
                    </a:solidFill>
                    <a:effectLst/>
                    <a:latin typeface="+mn-lt"/>
                    <a:ea typeface="+mn-ea"/>
                    <a:cs typeface="+mn-cs"/>
                  </a:rPr>
                  <a:t>how</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can we predict the performance of a large model using only a small</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amount of compute?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Researchers discovered that the test loss of autoregressive language models follows simple</a:t>
                </a:r>
                <a:r>
                  <a:rPr lang="zh-CN" altLang="en-US" sz="120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power laws in the number of parameters N, the number of data tokens </a:t>
                </a:r>
                <a:r>
                  <a:rPr lang="en-US" altLang="zh-CN" sz="1200" kern="1200" dirty="0">
                    <a:solidFill>
                      <a:schemeClr val="tx1"/>
                    </a:solidFill>
                    <a:effectLst/>
                    <a:latin typeface="+mn-lt"/>
                    <a:ea typeface="+mn-ea"/>
                    <a:cs typeface="+mn-cs"/>
                  </a:rPr>
                  <a:t>D</a:t>
                </a:r>
                <a:r>
                  <a:rPr lang="en-US" sz="1200" kern="1200" dirty="0">
                    <a:solidFill>
                      <a:schemeClr val="tx1"/>
                    </a:solidFill>
                    <a:effectLst/>
                    <a:latin typeface="+mn-lt"/>
                    <a:ea typeface="+mn-ea"/>
                    <a:cs typeface="+mn-cs"/>
                  </a:rPr>
                  <a:t>, and the minimum training compute</a:t>
                </a:r>
                <a:r>
                  <a:rPr lang="zh-CN" alt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Cmin</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dirty="0"/>
                  <a:t>On the</a:t>
                </a:r>
                <a:r>
                  <a:rPr lang="zh-CN" altLang="en-US" dirty="0"/>
                  <a:t> </a:t>
                </a:r>
                <a:r>
                  <a:rPr lang="en-US" altLang="zh-CN" dirty="0"/>
                  <a:t>left</a:t>
                </a:r>
                <a:r>
                  <a:rPr lang="en-US" dirty="0"/>
                  <a:t> plot, each </a:t>
                </a:r>
                <a:r>
                  <a:rPr lang="en-US" dirty="0" err="1"/>
                  <a:t>coloured</a:t>
                </a:r>
                <a:r>
                  <a:rPr lang="en-US" dirty="0"/>
                  <a:t> curve fixes the number of parameters </a:t>
                </a:r>
                <a:r>
                  <a:rPr lang="en-US" sz="1200" i="0" kern="1200">
                    <a:solidFill>
                      <a:schemeClr val="tx1"/>
                    </a:solidFill>
                    <a:latin typeface="+mn-lt"/>
                    <a:ea typeface="+mn-ea"/>
                    <a:cs typeface="+mn-cs"/>
                  </a:rPr>
                  <a:t>𝑁</a:t>
                </a:r>
                <a:r>
                  <a:rPr lang="en-US" dirty="0"/>
                  <a:t> and varies the dataset size </a:t>
                </a:r>
                <a:r>
                  <a:rPr lang="en-US" sz="1200" i="0" kern="1200">
                    <a:solidFill>
                      <a:schemeClr val="tx1"/>
                    </a:solidFill>
                    <a:latin typeface="+mn-lt"/>
                    <a:ea typeface="+mn-ea"/>
                    <a:cs typeface="+mn-cs"/>
                  </a:rPr>
                  <a:t>𝐷</a:t>
                </a:r>
                <a:r>
                  <a:rPr lang="en-US" dirty="0"/>
                  <a:t>. The horizontal axis labelled ‘Compute’ actually stands for </a:t>
                </a:r>
                <a:r>
                  <a:rPr lang="ar-AE" sz="1200" i="0" kern="1200">
                    <a:solidFill>
                      <a:schemeClr val="tx1"/>
                    </a:solidFill>
                    <a:latin typeface="+mn-lt"/>
                    <a:ea typeface="+mn-ea"/>
                    <a:cs typeface="+mn-cs"/>
                  </a:rPr>
                  <a:t>𝐶_</a:t>
                </a:r>
                <a:r>
                  <a:rPr lang="en-US" sz="1200" b="0" i="0" kern="1200">
                    <a:solidFill>
                      <a:schemeClr val="tx1"/>
                    </a:solidFill>
                    <a:latin typeface="+mn-lt"/>
                    <a:ea typeface="+mn-ea"/>
                    <a:cs typeface="+mn-cs"/>
                  </a:rPr>
                  <a:t>"min</a:t>
                </a:r>
                <a:r>
                  <a:rPr lang="ar-AE" sz="1200" b="0" i="0" kern="1200">
                    <a:solidFill>
                      <a:schemeClr val="tx1"/>
                    </a:solidFill>
                    <a:latin typeface="+mn-lt"/>
                    <a:ea typeface="+mn-ea"/>
                    <a:cs typeface="+mn-cs"/>
                  </a:rPr>
                  <a:t>" </a:t>
                </a:r>
                <a:r>
                  <a:rPr lang="ar-AE" dirty="0"/>
                  <a:t>, </a:t>
                </a:r>
                <a:r>
                  <a:rPr lang="en-US" dirty="0"/>
                  <a:t>which is roughly proportional to </a:t>
                </a:r>
                <a:r>
                  <a:rPr lang="en-US" sz="1200" i="0" kern="1200">
                    <a:solidFill>
                      <a:schemeClr val="tx1"/>
                    </a:solidFill>
                    <a:latin typeface="+mn-lt"/>
                    <a:ea typeface="+mn-ea"/>
                    <a:cs typeface="+mn-cs"/>
                  </a:rPr>
                  <a:t>𝑁</a:t>
                </a:r>
                <a:r>
                  <a:rPr lang="en-US" sz="1200" b="0" i="0" kern="1200">
                    <a:solidFill>
                      <a:schemeClr val="tx1"/>
                    </a:solidFill>
                    <a:latin typeface="Cambria Math" panose="02040503050406030204" pitchFamily="18" charset="0"/>
                    <a:ea typeface="+mn-ea"/>
                    <a:cs typeface="+mn-cs"/>
                  </a:rPr>
                  <a:t>" </a:t>
                </a:r>
                <a:r>
                  <a:rPr lang="en-US" sz="1200" b="0" i="0" kern="1200">
                    <a:solidFill>
                      <a:schemeClr val="tx1"/>
                    </a:solidFill>
                    <a:latin typeface="+mn-lt"/>
                    <a:ea typeface="+mn-ea"/>
                    <a:cs typeface="+mn-cs"/>
                  </a:rPr>
                  <a:t>"×</a:t>
                </a:r>
                <a:r>
                  <a:rPr lang="en-US" sz="1200" b="0" i="0" kern="1200">
                    <a:solidFill>
                      <a:schemeClr val="tx1"/>
                    </a:solidFill>
                    <a:latin typeface="Cambria Math" panose="02040503050406030204" pitchFamily="18" charset="0"/>
                    <a:ea typeface="+mn-ea"/>
                    <a:cs typeface="+mn-cs"/>
                  </a:rPr>
                  <a:t>" </a:t>
                </a:r>
                <a:r>
                  <a:rPr lang="en-US" sz="1200" b="0" i="0" kern="1200">
                    <a:solidFill>
                      <a:schemeClr val="tx1"/>
                    </a:solidFill>
                    <a:latin typeface="+mn-lt"/>
                    <a:ea typeface="+mn-ea"/>
                    <a:cs typeface="+mn-cs"/>
                  </a:rPr>
                  <a:t>" 𝐷</a:t>
                </a:r>
                <a:r>
                  <a:rPr lang="en-US" altLang="zh-CN" dirty="0"/>
                  <a:t>.</a:t>
                </a:r>
                <a:r>
                  <a:rPr lang="en-US" dirty="0"/>
                  <a:t> As you move along a single curve to the right, you train on more data and spend more compute. The </a:t>
                </a:r>
                <a:r>
                  <a:rPr lang="en-US" altLang="zh-CN" dirty="0"/>
                  <a:t>dashed</a:t>
                </a:r>
                <a:r>
                  <a:rPr lang="en-US" dirty="0"/>
                  <a:t> </a:t>
                </a:r>
                <a:r>
                  <a:rPr lang="en-US" altLang="zh-CN" dirty="0"/>
                  <a:t>line</a:t>
                </a:r>
                <a:r>
                  <a:rPr lang="zh-CN" altLang="en-US" baseline="0" dirty="0"/>
                  <a:t> </a:t>
                </a:r>
                <a:r>
                  <a:rPr lang="en-US" dirty="0"/>
                  <a:t>show</a:t>
                </a:r>
                <a:r>
                  <a:rPr lang="en-US" altLang="zh-CN" dirty="0"/>
                  <a:t>s</a:t>
                </a:r>
                <a:r>
                  <a:rPr lang="en-US" dirty="0"/>
                  <a:t> that loss follows a simple power law in compute</a:t>
                </a:r>
                <a:r>
                  <a:rPr lang="en-US" altLang="zh-CN" dirty="0"/>
                  <a:t>.</a:t>
                </a:r>
                <a:r>
                  <a:rPr lang="zh-CN" altLang="en-US" dirty="0"/>
                  <a:t> </a:t>
                </a:r>
                <a:r>
                  <a:rPr lang="en-US" altLang="zh-CN" dirty="0"/>
                  <a:t>On</a:t>
                </a:r>
                <a:r>
                  <a:rPr lang="zh-CN" altLang="en-US" baseline="0" dirty="0"/>
                  <a:t> </a:t>
                </a:r>
                <a:r>
                  <a:rPr lang="en-US" altLang="zh-CN" baseline="0" dirty="0"/>
                  <a:t>the</a:t>
                </a:r>
                <a:r>
                  <a:rPr lang="zh-CN" altLang="en-US" baseline="0" dirty="0"/>
                  <a:t> </a:t>
                </a:r>
                <a:r>
                  <a:rPr lang="en-US" altLang="zh-CN" baseline="0" dirty="0"/>
                  <a:t>middle</a:t>
                </a:r>
                <a:r>
                  <a:rPr lang="zh-CN" altLang="en-US" baseline="0" dirty="0"/>
                  <a:t> </a:t>
                </a:r>
                <a:r>
                  <a:rPr lang="en-US" altLang="zh-CN" baseline="0" dirty="0"/>
                  <a:t>plot</a:t>
                </a:r>
                <a:r>
                  <a:rPr lang="zh-CN" altLang="en-US" baseline="0" dirty="0"/>
                  <a:t> </a:t>
                </a:r>
                <a:r>
                  <a:rPr lang="en-US" altLang="zh-CN" baseline="0" dirty="0"/>
                  <a:t>and</a:t>
                </a:r>
                <a:r>
                  <a:rPr lang="zh-CN" altLang="en-US" baseline="0" dirty="0"/>
                  <a:t> </a:t>
                </a:r>
                <a:r>
                  <a:rPr lang="en-US" altLang="zh-CN" baseline="0" dirty="0"/>
                  <a:t>the</a:t>
                </a:r>
                <a:r>
                  <a:rPr lang="zh-CN" altLang="en-US" baseline="0" dirty="0"/>
                  <a:t> </a:t>
                </a:r>
                <a:r>
                  <a:rPr lang="en-US" altLang="zh-CN" baseline="0" dirty="0"/>
                  <a:t>right</a:t>
                </a:r>
                <a:r>
                  <a:rPr lang="zh-CN" altLang="en-US" baseline="0" dirty="0"/>
                  <a:t> </a:t>
                </a:r>
                <a:r>
                  <a:rPr lang="en-US" altLang="zh-CN" baseline="0" dirty="0"/>
                  <a:t>plot,</a:t>
                </a:r>
                <a:r>
                  <a:rPr lang="zh-CN" altLang="en-US" baseline="0" dirty="0"/>
                  <a:t> </a:t>
                </a:r>
                <a:r>
                  <a:rPr lang="en-US" altLang="zh-CN" baseline="0" dirty="0"/>
                  <a:t>the</a:t>
                </a:r>
                <a:r>
                  <a:rPr lang="zh-CN" altLang="en-US" baseline="0" dirty="0"/>
                  <a:t> </a:t>
                </a:r>
                <a:r>
                  <a:rPr lang="en-US" altLang="zh-CN" baseline="0" dirty="0"/>
                  <a:t>straight</a:t>
                </a:r>
                <a:r>
                  <a:rPr lang="zh-CN" altLang="en-US" baseline="0" dirty="0"/>
                  <a:t> </a:t>
                </a:r>
                <a:r>
                  <a:rPr lang="en-US" altLang="zh-CN" baseline="0" dirty="0"/>
                  <a:t>lines</a:t>
                </a:r>
                <a:r>
                  <a:rPr lang="zh-CN" altLang="en-US" baseline="0" dirty="0"/>
                  <a:t> </a:t>
                </a:r>
                <a:r>
                  <a:rPr lang="en-US" altLang="zh-CN" baseline="0" dirty="0"/>
                  <a:t>plot</a:t>
                </a:r>
                <a:r>
                  <a:rPr lang="zh-CN" altLang="en-US" baseline="0" dirty="0"/>
                  <a:t> </a:t>
                </a:r>
                <a:r>
                  <a:rPr lang="en-US" altLang="zh-CN" baseline="0" dirty="0"/>
                  <a:t>that</a:t>
                </a:r>
                <a:r>
                  <a:rPr lang="zh-CN" altLang="en-US" baseline="0" dirty="0"/>
                  <a:t> </a:t>
                </a:r>
                <a:r>
                  <a:rPr lang="en-US" altLang="zh-CN" baseline="0" dirty="0"/>
                  <a:t>the</a:t>
                </a:r>
                <a:r>
                  <a:rPr lang="zh-CN" altLang="en-US" baseline="0" dirty="0"/>
                  <a:t> </a:t>
                </a:r>
                <a:r>
                  <a:rPr lang="en-US" altLang="zh-CN" baseline="0" dirty="0"/>
                  <a:t>test</a:t>
                </a:r>
                <a:r>
                  <a:rPr lang="zh-CN" altLang="en-US" baseline="0" dirty="0"/>
                  <a:t> </a:t>
                </a:r>
                <a:r>
                  <a:rPr lang="en-US" altLang="zh-CN" baseline="0" dirty="0"/>
                  <a:t>loss</a:t>
                </a:r>
                <a:r>
                  <a:rPr lang="zh-CN" altLang="en-US" baseline="0" dirty="0"/>
                  <a:t> </a:t>
                </a:r>
                <a:r>
                  <a:rPr lang="en-US" altLang="zh-CN" baseline="0" dirty="0"/>
                  <a:t>follows</a:t>
                </a:r>
                <a:r>
                  <a:rPr lang="zh-CN" altLang="en-US" baseline="0" dirty="0"/>
                  <a:t> </a:t>
                </a:r>
                <a:r>
                  <a:rPr lang="en-US" altLang="zh-CN" baseline="0" dirty="0"/>
                  <a:t>a</a:t>
                </a:r>
                <a:r>
                  <a:rPr lang="zh-CN" altLang="en-US" baseline="0" dirty="0"/>
                  <a:t> </a:t>
                </a:r>
                <a:r>
                  <a:rPr lang="en-US" altLang="zh-CN" baseline="0" dirty="0"/>
                  <a:t>simple</a:t>
                </a:r>
                <a:r>
                  <a:rPr lang="zh-CN" altLang="en-US" baseline="0" dirty="0"/>
                  <a:t> </a:t>
                </a:r>
                <a:r>
                  <a:rPr lang="en-US" altLang="zh-CN" baseline="0" dirty="0"/>
                  <a:t>power</a:t>
                </a:r>
                <a:r>
                  <a:rPr lang="zh-CN" altLang="en-US" baseline="0" dirty="0"/>
                  <a:t> </a:t>
                </a:r>
                <a:r>
                  <a:rPr lang="en-US" altLang="zh-CN" baseline="0" dirty="0"/>
                  <a:t>law</a:t>
                </a:r>
                <a:r>
                  <a:rPr lang="zh-CN" altLang="en-US" baseline="0" dirty="0"/>
                  <a:t> </a:t>
                </a:r>
                <a:r>
                  <a:rPr lang="en-US" altLang="zh-CN" baseline="0" dirty="0"/>
                  <a:t>in</a:t>
                </a:r>
                <a:r>
                  <a:rPr lang="zh-CN" altLang="en-US" baseline="0" dirty="0"/>
                  <a:t> </a:t>
                </a:r>
                <a:r>
                  <a:rPr lang="en-US" altLang="zh-CN" baseline="0" dirty="0"/>
                  <a:t>dataset</a:t>
                </a:r>
                <a:r>
                  <a:rPr lang="zh-CN" altLang="en-US" baseline="0" dirty="0"/>
                  <a:t> </a:t>
                </a:r>
                <a:r>
                  <a:rPr lang="en-US" altLang="zh-CN" baseline="0" dirty="0"/>
                  <a:t>size</a:t>
                </a:r>
                <a:r>
                  <a:rPr lang="zh-CN" altLang="en-US" baseline="0" dirty="0"/>
                  <a:t> </a:t>
                </a:r>
                <a:r>
                  <a:rPr lang="en-US" altLang="zh-CN" baseline="0" dirty="0"/>
                  <a:t>and</a:t>
                </a:r>
                <a:r>
                  <a:rPr lang="zh-CN" altLang="en-US" baseline="0" dirty="0"/>
                  <a:t> </a:t>
                </a:r>
                <a:r>
                  <a:rPr lang="en-US" altLang="zh-CN" baseline="0" dirty="0"/>
                  <a:t>parameter.</a:t>
                </a:r>
                <a:r>
                  <a:rPr lang="zh-CN" altLang="en-US" baseline="0" dirty="0"/>
                  <a:t> </a:t>
                </a:r>
                <a:r>
                  <a:rPr lang="en-US" dirty="0"/>
                  <a:t>Because of this regularity, we can run a small experiment and estimate the compute needed for a much larger model. </a:t>
                </a:r>
              </a:p>
            </p:txBody>
          </p:sp>
        </mc:Fallback>
      </mc:AlternateContent>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44</a:t>
            </a:fld>
            <a:endParaRPr lang="en-US"/>
          </a:p>
        </p:txBody>
      </p:sp>
    </p:spTree>
    <p:extLst>
      <p:ext uri="{BB962C8B-B14F-4D97-AF65-F5344CB8AC3E}">
        <p14:creationId xmlns:p14="http://schemas.microsoft.com/office/powerpoint/2010/main" val="1761106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6E42E-383D-697F-37F0-AE1A36F938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BBB00B-573B-0282-35AE-509C546391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6A81B-057A-8257-34EC-B2EA55FF3B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AFD9EB-F687-2CA7-2DC7-4853B19EE0B6}"/>
              </a:ext>
            </a:extLst>
          </p:cNvPr>
          <p:cNvSpPr>
            <a:spLocks noGrp="1"/>
          </p:cNvSpPr>
          <p:nvPr>
            <p:ph type="sldNum" sz="quarter" idx="5"/>
          </p:nvPr>
        </p:nvSpPr>
        <p:spPr/>
        <p:txBody>
          <a:bodyPr/>
          <a:lstStyle/>
          <a:p>
            <a:pPr>
              <a:defRPr/>
            </a:pPr>
            <a:fld id="{D2B94B3A-2FE2-4C1A-8A43-CDED18E15F68}" type="slidenum">
              <a:rPr lang="en-US" smtClean="0"/>
              <a:pPr>
                <a:defRPr/>
              </a:pPr>
              <a:t>45</a:t>
            </a:fld>
            <a:endParaRPr lang="en-US"/>
          </a:p>
        </p:txBody>
      </p:sp>
    </p:spTree>
    <p:extLst>
      <p:ext uri="{BB962C8B-B14F-4D97-AF65-F5344CB8AC3E}">
        <p14:creationId xmlns:p14="http://schemas.microsoft.com/office/powerpoint/2010/main" val="3103369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4CF470-F9F5-B10A-D568-60B5012F0A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F69387-E0FC-A32E-22FB-1F3605F90C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AE19ECA-0D8F-9A58-9E41-E366DE9FA4D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CE201A-7838-722E-8E2A-21C2E1540D80}"/>
              </a:ext>
            </a:extLst>
          </p:cNvPr>
          <p:cNvSpPr>
            <a:spLocks noGrp="1"/>
          </p:cNvSpPr>
          <p:nvPr>
            <p:ph type="sldNum" sz="quarter" idx="5"/>
          </p:nvPr>
        </p:nvSpPr>
        <p:spPr/>
        <p:txBody>
          <a:bodyPr/>
          <a:lstStyle/>
          <a:p>
            <a:pPr>
              <a:defRPr/>
            </a:pPr>
            <a:fld id="{D2B94B3A-2FE2-4C1A-8A43-CDED18E15F68}" type="slidenum">
              <a:rPr lang="en-US" smtClean="0"/>
              <a:pPr>
                <a:defRPr/>
              </a:pPr>
              <a:t>46</a:t>
            </a:fld>
            <a:endParaRPr lang="en-US"/>
          </a:p>
        </p:txBody>
      </p:sp>
    </p:spTree>
    <p:extLst>
      <p:ext uri="{BB962C8B-B14F-4D97-AF65-F5344CB8AC3E}">
        <p14:creationId xmlns:p14="http://schemas.microsoft.com/office/powerpoint/2010/main" val="16447392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47</a:t>
            </a:fld>
            <a:endParaRPr lang="en-US"/>
          </a:p>
        </p:txBody>
      </p:sp>
    </p:spTree>
    <p:extLst>
      <p:ext uri="{BB962C8B-B14F-4D97-AF65-F5344CB8AC3E}">
        <p14:creationId xmlns:p14="http://schemas.microsoft.com/office/powerpoint/2010/main" val="2491704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48</a:t>
            </a:fld>
            <a:endParaRPr lang="en-US"/>
          </a:p>
        </p:txBody>
      </p:sp>
    </p:spTree>
    <p:extLst>
      <p:ext uri="{BB962C8B-B14F-4D97-AF65-F5344CB8AC3E}">
        <p14:creationId xmlns:p14="http://schemas.microsoft.com/office/powerpoint/2010/main" val="37908806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49</a:t>
            </a:fld>
            <a:endParaRPr lang="en-US"/>
          </a:p>
        </p:txBody>
      </p:sp>
    </p:spTree>
    <p:extLst>
      <p:ext uri="{BB962C8B-B14F-4D97-AF65-F5344CB8AC3E}">
        <p14:creationId xmlns:p14="http://schemas.microsoft.com/office/powerpoint/2010/main" val="9500995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50</a:t>
            </a:fld>
            <a:endParaRPr lang="en-US"/>
          </a:p>
        </p:txBody>
      </p:sp>
    </p:spTree>
    <p:extLst>
      <p:ext uri="{BB962C8B-B14F-4D97-AF65-F5344CB8AC3E}">
        <p14:creationId xmlns:p14="http://schemas.microsoft.com/office/powerpoint/2010/main" val="1762200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51</a:t>
            </a:fld>
            <a:endParaRPr lang="en-US"/>
          </a:p>
        </p:txBody>
      </p:sp>
    </p:spTree>
    <p:extLst>
      <p:ext uri="{BB962C8B-B14F-4D97-AF65-F5344CB8AC3E}">
        <p14:creationId xmlns:p14="http://schemas.microsoft.com/office/powerpoint/2010/main" val="20013621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9AC05-5857-2E7D-D697-0A949723C4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C77968-D4ED-EA2B-EDA1-C78BC72840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352C63-3E8C-6C49-18A8-7B0D3B338A2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56FDB0-34D5-7CB5-0ACE-065EAB29239F}"/>
              </a:ext>
            </a:extLst>
          </p:cNvPr>
          <p:cNvSpPr>
            <a:spLocks noGrp="1"/>
          </p:cNvSpPr>
          <p:nvPr>
            <p:ph type="sldNum" sz="quarter" idx="5"/>
          </p:nvPr>
        </p:nvSpPr>
        <p:spPr/>
        <p:txBody>
          <a:bodyPr/>
          <a:lstStyle/>
          <a:p>
            <a:pPr>
              <a:defRPr/>
            </a:pPr>
            <a:fld id="{D2B94B3A-2FE2-4C1A-8A43-CDED18E15F68}" type="slidenum">
              <a:rPr lang="en-US" smtClean="0"/>
              <a:pPr>
                <a:defRPr/>
              </a:pPr>
              <a:t>52</a:t>
            </a:fld>
            <a:endParaRPr lang="en-US"/>
          </a:p>
        </p:txBody>
      </p:sp>
    </p:spTree>
    <p:extLst>
      <p:ext uri="{BB962C8B-B14F-4D97-AF65-F5344CB8AC3E}">
        <p14:creationId xmlns:p14="http://schemas.microsoft.com/office/powerpoint/2010/main" val="32360939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53</a:t>
            </a:fld>
            <a:endParaRPr lang="en-US"/>
          </a:p>
        </p:txBody>
      </p:sp>
    </p:spTree>
    <p:extLst>
      <p:ext uri="{BB962C8B-B14F-4D97-AF65-F5344CB8AC3E}">
        <p14:creationId xmlns:p14="http://schemas.microsoft.com/office/powerpoint/2010/main" val="30480056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endParaRPr lang="en-US" dirty="0"/>
              </a:p>
            </p:txBody>
          </p:sp>
        </mc:Choice>
        <mc:Fallback xmlns="">
          <p:sp>
            <p:nvSpPr>
              <p:cNvPr id="3" name="Notes Placeholder 2"/>
              <p:cNvSpPr>
                <a:spLocks noGrp="1"/>
              </p:cNvSpPr>
              <p:nvPr>
                <p:ph type="body" idx="1"/>
              </p:nvPr>
            </p:nvSpPr>
            <p:spPr/>
            <p:txBody>
              <a:bodyPr/>
              <a:lstStyle/>
              <a:p>
                <a:r>
                  <a:rPr lang="en-US" dirty="0"/>
                  <a:t>The third technique is the </a:t>
                </a:r>
                <a:r>
                  <a:rPr lang="en-US" b="1" dirty="0"/>
                  <a:t>best‑of‑N</a:t>
                </a:r>
                <a:r>
                  <a:rPr lang="en-US" dirty="0"/>
                  <a:t> strategy. Rather than generating a single answer, we generate </a:t>
                </a:r>
                <a:r>
                  <a:rPr lang="en-US" sz="1200" i="0" kern="1200">
                    <a:solidFill>
                      <a:schemeClr val="tx1"/>
                    </a:solidFill>
                    <a:latin typeface="+mn-lt"/>
                    <a:ea typeface="+mn-ea"/>
                    <a:cs typeface="+mn-cs"/>
                  </a:rPr>
                  <a:t>𝑁</a:t>
                </a:r>
                <a:r>
                  <a:rPr lang="en-US" dirty="0"/>
                  <a:t>different answers in parallel and then </a:t>
                </a:r>
                <a:r>
                  <a:rPr lang="en-US" b="1" dirty="0"/>
                  <a:t>select the best one</a:t>
                </a:r>
                <a:r>
                  <a:rPr lang="en-US" dirty="0"/>
                  <a:t>. When the task has an automatic checker—like running unit tests for code or using a math solver—we can use it as a </a:t>
                </a:r>
                <a:r>
                  <a:rPr lang="en-US" b="1" dirty="0"/>
                  <a:t>verifier</a:t>
                </a:r>
                <a:r>
                  <a:rPr lang="en-US" dirty="0"/>
                  <a:t>. Otherwise we might choose the answer that the model rates highest or use majority voting among models. This approach adds no extra training; it simply spends more compute at inference time. As illustrated by systems like GPT‑5 Pro, Gemini </a:t>
                </a:r>
                <a:r>
                  <a:rPr lang="en-US" dirty="0" err="1"/>
                  <a:t>DeepThink</a:t>
                </a:r>
                <a:r>
                  <a:rPr lang="en-US" dirty="0"/>
                  <a:t> and Grok 4 Heavy, best‑of‑N sampling combined with tools and verifiers yields significant gains in reasoning, coding and mathematics tasks.</a:t>
                </a:r>
              </a:p>
            </p:txBody>
          </p:sp>
        </mc:Fallback>
      </mc:AlternateContent>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55</a:t>
            </a:fld>
            <a:endParaRPr lang="en-US"/>
          </a:p>
        </p:txBody>
      </p:sp>
    </p:spTree>
    <p:extLst>
      <p:ext uri="{BB962C8B-B14F-4D97-AF65-F5344CB8AC3E}">
        <p14:creationId xmlns:p14="http://schemas.microsoft.com/office/powerpoint/2010/main" val="833615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rtl="0"/>
            <a:r>
              <a:rPr lang="en-US" b="1" dirty="0"/>
              <a:t>Panel 1, MMLU: pretraining scale.</a:t>
            </a:r>
            <a:r>
              <a:rPr lang="en-US" dirty="0"/>
              <a:t> From GPT-3 to GPT-4, the gains came mostly from scaling the Kaplan/Chinchilla way: more parameters, more tokens, more compute. GPT-4 used on the order of 100 times GPT-3’s training compute, and MMLU went from 44% to 86%. Notice that ChatGPT, in late 2022, produces no jump on this curve at all. RLHF didn’t make the model know more; it made the same base model usable, which is why it changed the world while the benchmark didn’t move. By 2024 MMLU is at human level and stops being informative.</a:t>
            </a:r>
          </a:p>
          <a:p>
            <a:pPr rtl="0"/>
            <a:r>
              <a:rPr lang="en-US" b="1" dirty="0"/>
              <a:t>Panel 2, GPQA: RL-trained reasoning.</a:t>
            </a:r>
            <a:r>
              <a:rPr lang="en-US" dirty="0"/>
              <a:t> These are PhD-level science questions, and until mid-2024 the best models were well below the 70% expert baseline. The jump comes with o1 in September 2024. The new ingredient was reinforcement learning on chain-of-thought: instead of being prompted to think step by step, the model is trained, with a reward for getting the answer right, to produce long reasoning before answering. The capability now scales with how much the model thinks at inference time, not only with how big it is. That was the first genuinely new axis of scaling since GPT-3.</a:t>
            </a:r>
          </a:p>
          <a:p>
            <a:pPr rtl="0"/>
            <a:r>
              <a:rPr lang="en-US" b="1" dirty="0"/>
              <a:t>Panel 3, AIME: test-time compute and open recipes.</a:t>
            </a:r>
            <a:r>
              <a:rPr lang="en-US" dirty="0"/>
              <a:t> Competition math makes the same point even more sharply, from 12% to 95% in fifteen months. Two things to call out. DeepSeek-R1, in January 2025, showed that this recipe is simple and reproducible: RL with only a rule-based correctness reward, starting from a base model with no human-written reasoning examples, and they published everything. And the “Pro” and “Heavy” modes that appeared in 2025 added parallel test-time compute, sampling many attempts and selecting among them, on top of the sequential thinking.</a:t>
            </a:r>
          </a:p>
          <a:p>
            <a:pPr rtl="0"/>
            <a:r>
              <a:rPr lang="en-US" b="1" dirty="0"/>
              <a:t>Panel 4, SWE-bench Verified: agents and tools.</a:t>
            </a:r>
            <a:r>
              <a:rPr lang="en-US" dirty="0"/>
              <a:t> Resolving real GitHub issues requires more than answering a question. The model has to read a codebase, write code, run the tests, read the errors, and iterate, and it is judged only on whether the tests pass. The gains here came from training models to use tools in long multi-step loops, and from the surrounding scaffolding. Within two years this went from a third of issues to 95%, and the benchmark was retired in favor of harder ones.</a:t>
            </a:r>
          </a:p>
          <a:p>
            <a:pPr rtl="0"/>
            <a:r>
              <a:rPr lang="en-US" b="1" dirty="0"/>
              <a:t>The takeaway.</a:t>
            </a:r>
            <a:r>
              <a:rPr lang="en-US" dirty="0"/>
              <a:t> Scale made models capable, post-training made them usable, RL on reasoning made them good at hard problems, and agents let them act. Each of these was a separate idea, and each was reached when the previous one started to flatten. The last thing to notice is the pattern of the benchmarks themselves: each one saturates within about two years of becoming the target and gets replaced, so a saturated benchmark tells you more about what the field was optimizing than about where the ceiling is.</a:t>
            </a:r>
          </a:p>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57</a:t>
            </a:fld>
            <a:endParaRPr lang="en-US"/>
          </a:p>
        </p:txBody>
      </p:sp>
    </p:spTree>
    <p:extLst>
      <p:ext uri="{BB962C8B-B14F-4D97-AF65-F5344CB8AC3E}">
        <p14:creationId xmlns:p14="http://schemas.microsoft.com/office/powerpoint/2010/main" val="1482624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2B94B3A-2FE2-4C1A-8A43-CDED18E15F68}" type="slidenum">
              <a:rPr lang="en-US" smtClean="0"/>
              <a:pPr>
                <a:defRPr/>
              </a:pPr>
              <a:t>58</a:t>
            </a:fld>
            <a:endParaRPr lang="en-US"/>
          </a:p>
        </p:txBody>
      </p:sp>
    </p:spTree>
    <p:extLst>
      <p:ext uri="{BB962C8B-B14F-4D97-AF65-F5344CB8AC3E}">
        <p14:creationId xmlns:p14="http://schemas.microsoft.com/office/powerpoint/2010/main" val="34202397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952A-9140-168C-3E4F-4252341BC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DAB2F-3227-B4F2-73D9-65B36A35E8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1B62E6-A14C-40A7-99C5-D6C8CE2EE37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4E13FB0-1960-5143-D1CF-981E5B8E31AD}"/>
              </a:ext>
            </a:extLst>
          </p:cNvPr>
          <p:cNvSpPr>
            <a:spLocks noGrp="1"/>
          </p:cNvSpPr>
          <p:nvPr>
            <p:ph type="sldNum" sz="quarter" idx="5"/>
          </p:nvPr>
        </p:nvSpPr>
        <p:spPr/>
        <p:txBody>
          <a:bodyPr/>
          <a:lstStyle/>
          <a:p>
            <a:pPr>
              <a:defRPr/>
            </a:pPr>
            <a:fld id="{D2B94B3A-2FE2-4C1A-8A43-CDED18E15F68}" type="slidenum">
              <a:rPr lang="en-US" smtClean="0"/>
              <a:pPr>
                <a:defRPr/>
              </a:pPr>
              <a:t>59</a:t>
            </a:fld>
            <a:endParaRPr lang="en-US"/>
          </a:p>
        </p:txBody>
      </p:sp>
    </p:spTree>
    <p:extLst>
      <p:ext uri="{BB962C8B-B14F-4D97-AF65-F5344CB8AC3E}">
        <p14:creationId xmlns:p14="http://schemas.microsoft.com/office/powerpoint/2010/main" val="23739444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00201"/>
            <a:ext cx="103632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828800" y="33559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891CDB59-9847-4CB0-83F0-A7D794EE9A4F}" type="datetimeFigureOut">
              <a:rPr lang="en-US"/>
              <a:pPr>
                <a:defRPr/>
              </a:pPr>
              <a:t>11/2/2026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8CF8B48-BF4E-49AE-9E1F-7170C40F465C}" type="slidenum">
              <a:rPr lang="en-US"/>
              <a:pPr>
                <a:defRPr/>
              </a:pPr>
              <a:t>‹#›</a:t>
            </a:fld>
            <a:endParaRPr lang="en-US"/>
          </a:p>
        </p:txBody>
      </p:sp>
    </p:spTree>
    <p:extLst>
      <p:ext uri="{BB962C8B-B14F-4D97-AF65-F5344CB8AC3E}">
        <p14:creationId xmlns:p14="http://schemas.microsoft.com/office/powerpoint/2010/main" val="14374627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914400"/>
          </a:xfrm>
        </p:spPr>
        <p:txBody>
          <a:bodyPr>
            <a:normAutofit/>
          </a:bodyPr>
          <a:lstStyle>
            <a:lvl1pPr algn="l">
              <a:defRPr sz="4000"/>
            </a:lvl1pPr>
          </a:lstStyle>
          <a:p>
            <a:r>
              <a:rPr lang="en-US" dirty="0"/>
              <a:t>Click to edit Master title style</a:t>
            </a:r>
          </a:p>
        </p:txBody>
      </p:sp>
      <p:sp>
        <p:nvSpPr>
          <p:cNvPr id="3" name="Content Placeholder 2"/>
          <p:cNvSpPr>
            <a:spLocks noGrp="1"/>
          </p:cNvSpPr>
          <p:nvPr>
            <p:ph idx="1"/>
          </p:nvPr>
        </p:nvSpPr>
        <p:spPr>
          <a:xfrm>
            <a:off x="609600" y="990600"/>
            <a:ext cx="10972800" cy="5135563"/>
          </a:xfrm>
        </p:spPr>
        <p:txBody>
          <a:bodyPr>
            <a:normAutofit/>
          </a:bodyPr>
          <a:lstStyle>
            <a:lvl1pPr>
              <a:defRPr sz="3200"/>
            </a:lvl1pPr>
            <a:lvl2pPr>
              <a:defRPr sz="2800"/>
            </a:lvl2pPr>
            <a:lvl3pPr>
              <a:defRPr sz="2400"/>
            </a:lvl3pPr>
            <a:lvl4pPr>
              <a:defRPr sz="20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89F516E0-6A50-4836-B4F5-3524719C157E}" type="datetimeFigureOut">
              <a:rPr lang="en-US"/>
              <a:pPr>
                <a:defRPr/>
              </a:pPr>
              <a:t>11/2/2026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86343F-BABC-41F6-9B0C-D812C1D8CDD5}" type="slidenum">
              <a:rPr lang="en-US"/>
              <a:pPr>
                <a:defRPr/>
              </a:pPr>
              <a:t>‹#›</a:t>
            </a:fld>
            <a:endParaRPr lang="en-US"/>
          </a:p>
        </p:txBody>
      </p:sp>
    </p:spTree>
    <p:extLst>
      <p:ext uri="{BB962C8B-B14F-4D97-AF65-F5344CB8AC3E}">
        <p14:creationId xmlns:p14="http://schemas.microsoft.com/office/powerpoint/2010/main" val="484011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FBE29210-9692-4612-B68C-365DB2DCEB60}" type="datetimeFigureOut">
              <a:rPr lang="en-US"/>
              <a:pPr>
                <a:defRPr/>
              </a:pPr>
              <a:t>11/2/2026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E894632-D59F-418A-A674-10C96B10F321}" type="slidenum">
              <a:rPr lang="en-US"/>
              <a:pPr>
                <a:defRPr/>
              </a:pPr>
              <a:t>‹#›</a:t>
            </a:fld>
            <a:endParaRPr lang="en-US"/>
          </a:p>
        </p:txBody>
      </p:sp>
    </p:spTree>
    <p:extLst>
      <p:ext uri="{BB962C8B-B14F-4D97-AF65-F5344CB8AC3E}">
        <p14:creationId xmlns:p14="http://schemas.microsoft.com/office/powerpoint/2010/main" val="2253347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4F28997-0822-40EB-BD32-4D63A7ECDE75}" type="datetimeFigureOut">
              <a:rPr lang="en-US"/>
              <a:pPr>
                <a:defRPr/>
              </a:pPr>
              <a:t>11/2/2026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8766A0E-5411-46C2-B90D-692530250472}" type="slidenum">
              <a:rPr lang="en-US"/>
              <a:pPr>
                <a:defRPr/>
              </a:pPr>
              <a:t>‹#›</a:t>
            </a:fld>
            <a:endParaRPr lang="en-US"/>
          </a:p>
        </p:txBody>
      </p:sp>
    </p:spTree>
    <p:extLst>
      <p:ext uri="{BB962C8B-B14F-4D97-AF65-F5344CB8AC3E}">
        <p14:creationId xmlns:p14="http://schemas.microsoft.com/office/powerpoint/2010/main" val="320872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DD355DC6-C35C-4D7B-945F-1FFE93FDF03C}" type="datetimeFigureOut">
              <a:rPr lang="en-US"/>
              <a:pPr>
                <a:defRPr/>
              </a:pPr>
              <a:t>11/2/2026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3D92B30-C64E-44CD-9B62-28AA39DB002A}" type="slidenum">
              <a:rPr lang="en-US"/>
              <a:pPr>
                <a:defRPr/>
              </a:pPr>
              <a:t>‹#›</a:t>
            </a:fld>
            <a:endParaRPr lang="en-US"/>
          </a:p>
        </p:txBody>
      </p:sp>
    </p:spTree>
    <p:extLst>
      <p:ext uri="{BB962C8B-B14F-4D97-AF65-F5344CB8AC3E}">
        <p14:creationId xmlns:p14="http://schemas.microsoft.com/office/powerpoint/2010/main" val="199146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8005BE7-A753-49C8-8F67-2864F2426999}" type="datetimeFigureOut">
              <a:rPr lang="en-US"/>
              <a:pPr>
                <a:defRPr/>
              </a:pPr>
              <a:t>11/2/2026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9C6BE5C1-B568-4119-8891-941DF9CD864D}" type="slidenum">
              <a:rPr lang="en-US"/>
              <a:pPr>
                <a:defRPr/>
              </a:pPr>
              <a:t>‹#›</a:t>
            </a:fld>
            <a:endParaRPr lang="en-US"/>
          </a:p>
        </p:txBody>
      </p:sp>
    </p:spTree>
    <p:extLst>
      <p:ext uri="{BB962C8B-B14F-4D97-AF65-F5344CB8AC3E}">
        <p14:creationId xmlns:p14="http://schemas.microsoft.com/office/powerpoint/2010/main" val="1043256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78B695D-2A2C-4639-A181-438653FF3B45}" type="datetimeFigureOut">
              <a:rPr lang="en-US"/>
              <a:pPr>
                <a:defRPr/>
              </a:pPr>
              <a:t>11/2/2026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0732D524-F789-4380-A657-4CB0BC42EB4D}" type="slidenum">
              <a:rPr lang="en-US"/>
              <a:pPr>
                <a:defRPr/>
              </a:pPr>
              <a:t>‹#›</a:t>
            </a:fld>
            <a:endParaRPr lang="en-US"/>
          </a:p>
        </p:txBody>
      </p:sp>
    </p:spTree>
    <p:extLst>
      <p:ext uri="{BB962C8B-B14F-4D97-AF65-F5344CB8AC3E}">
        <p14:creationId xmlns:p14="http://schemas.microsoft.com/office/powerpoint/2010/main" val="20331920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4CA1EB5-3BBD-4BFE-B3FA-132A5A21529B}" type="datetimeFigureOut">
              <a:rPr lang="en-US"/>
              <a:pPr>
                <a:defRPr/>
              </a:pPr>
              <a:t>11/2/2026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6BF5C7D-ADCC-4C79-98CF-A8133849A689}" type="slidenum">
              <a:rPr lang="en-US"/>
              <a:pPr>
                <a:defRPr/>
              </a:pPr>
              <a:t>‹#›</a:t>
            </a:fld>
            <a:endParaRPr lang="en-US"/>
          </a:p>
        </p:txBody>
      </p:sp>
    </p:spTree>
    <p:extLst>
      <p:ext uri="{BB962C8B-B14F-4D97-AF65-F5344CB8AC3E}">
        <p14:creationId xmlns:p14="http://schemas.microsoft.com/office/powerpoint/2010/main" val="9641138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74CB394C-40CA-49C5-92BA-47991F4D25CF}" type="datetimeFigureOut">
              <a:rPr lang="en-US"/>
              <a:pPr>
                <a:defRPr/>
              </a:pPr>
              <a:t>11/2/2026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521A59F-F3EF-4649-A68C-8619606AB4AB}" type="slidenum">
              <a:rPr lang="en-US"/>
              <a:pPr>
                <a:defRPr/>
              </a:pPr>
              <a:t>‹#›</a:t>
            </a:fld>
            <a:endParaRPr lang="en-US"/>
          </a:p>
        </p:txBody>
      </p:sp>
    </p:spTree>
    <p:extLst>
      <p:ext uri="{BB962C8B-B14F-4D97-AF65-F5344CB8AC3E}">
        <p14:creationId xmlns:p14="http://schemas.microsoft.com/office/powerpoint/2010/main" val="20856976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093B33F-6BFD-4001-B747-0DC3428FE28C}" type="datetimeFigureOut">
              <a:rPr lang="en-US"/>
              <a:pPr>
                <a:defRPr/>
              </a:pPr>
              <a:t>11/2/2026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FCB2E6C-4FFF-4E1B-AD2B-11442CEE8D7A}" type="slidenum">
              <a:rPr lang="en-US"/>
              <a:pPr>
                <a:defRPr/>
              </a:pPr>
              <a:t>‹#›</a:t>
            </a:fld>
            <a:endParaRPr lang="en-US"/>
          </a:p>
        </p:txBody>
      </p:sp>
    </p:spTree>
    <p:extLst>
      <p:ext uri="{BB962C8B-B14F-4D97-AF65-F5344CB8AC3E}">
        <p14:creationId xmlns:p14="http://schemas.microsoft.com/office/powerpoint/2010/main" val="2328024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EB6FFEC-4831-46C6-A327-7BAF7D94ADE6}" type="datetimeFigureOut">
              <a:rPr lang="en-US"/>
              <a:pPr>
                <a:defRPr/>
              </a:pPr>
              <a:t>11/2/2026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EA9E7E0-0D14-44D8-9313-41CECFC160D2}" type="slidenum">
              <a:rPr lang="en-US"/>
              <a:pPr>
                <a:defRPr/>
              </a:pPr>
              <a:t>‹#›</a:t>
            </a:fld>
            <a:endParaRPr lang="en-US"/>
          </a:p>
        </p:txBody>
      </p:sp>
    </p:spTree>
    <p:extLst>
      <p:ext uri="{BB962C8B-B14F-4D97-AF65-F5344CB8AC3E}">
        <p14:creationId xmlns:p14="http://schemas.microsoft.com/office/powerpoint/2010/main" val="227685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0"/>
            <a:ext cx="10972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1066800"/>
            <a:ext cx="10972800" cy="518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0BC265AF-F096-4C65-BDFD-F4EDA2A4BE8F}" type="datetimeFigureOut">
              <a:rPr lang="en-US"/>
              <a:pPr>
                <a:defRPr/>
              </a:pPr>
              <a:t>11/2/2026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81120C53-826E-4EE9-BE67-E92EA16E1D2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fontAlgn="base">
        <a:spcBef>
          <a:spcPct val="0"/>
        </a:spcBef>
        <a:spcAft>
          <a:spcPct val="0"/>
        </a:spcAft>
        <a:defRPr sz="3600">
          <a:solidFill>
            <a:schemeClr val="tx1"/>
          </a:solidFill>
          <a:latin typeface="Calibri" pitchFamily="34" charset="0"/>
        </a:defRPr>
      </a:lvl6pPr>
      <a:lvl7pPr marL="914400" algn="l" rtl="0" fontAlgn="base">
        <a:spcBef>
          <a:spcPct val="0"/>
        </a:spcBef>
        <a:spcAft>
          <a:spcPct val="0"/>
        </a:spcAft>
        <a:defRPr sz="3600">
          <a:solidFill>
            <a:schemeClr val="tx1"/>
          </a:solidFill>
          <a:latin typeface="Calibri" pitchFamily="34" charset="0"/>
        </a:defRPr>
      </a:lvl7pPr>
      <a:lvl8pPr marL="1371600" algn="l" rtl="0" fontAlgn="base">
        <a:spcBef>
          <a:spcPct val="0"/>
        </a:spcBef>
        <a:spcAft>
          <a:spcPct val="0"/>
        </a:spcAft>
        <a:defRPr sz="3600">
          <a:solidFill>
            <a:schemeClr val="tx1"/>
          </a:solidFill>
          <a:latin typeface="Calibri" pitchFamily="34" charset="0"/>
        </a:defRPr>
      </a:lvl8pPr>
      <a:lvl9pPr marL="1828800" algn="l" rtl="0" fontAlgn="base">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hyperlink" Target="https://arxiv.org/pdf/2103.00020.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tinyurl.com/AML441-L20"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semanticscholar.org/paper/Language-Models-are-Unsupervised-Multitask-Learners-Radford-Wu/9405cc0d6169988371b2755e573cc28650d14df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tinyurl.com/AML441-L20"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5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hyperlink" Target="https://www.theguardian.com/technology/2025/aug/09/open-ai-chat-gpt5-energy-use" TargetMode="External"/><Relationship Id="rId4" Type="http://schemas.openxmlformats.org/officeDocument/2006/relationships/image" Target="../media/image34.png"/></Relationships>
</file>

<file path=ppt/slides/_rels/slide6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968EB073-27D4-42DD-B533-EFFE0B20BB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5803871" y="0"/>
            <a:ext cx="6388129"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2345DDD-8324-900B-8799-D5C4C562106E}"/>
              </a:ext>
            </a:extLst>
          </p:cNvPr>
          <p:cNvSpPr>
            <a:spLocks noGrp="1"/>
          </p:cNvSpPr>
          <p:nvPr>
            <p:ph type="ctrTitle"/>
          </p:nvPr>
        </p:nvSpPr>
        <p:spPr>
          <a:xfrm>
            <a:off x="6745735" y="640081"/>
            <a:ext cx="4806184" cy="3637373"/>
          </a:xfrm>
          <a:noFill/>
        </p:spPr>
        <p:txBody>
          <a:bodyPr vert="horz" lIns="91440" tIns="45720" rIns="91440" bIns="45720" rtlCol="0" anchor="b">
            <a:normAutofit/>
          </a:bodyPr>
          <a:lstStyle/>
          <a:p>
            <a:pPr algn="l" eaLnBrk="1" hangingPunct="1">
              <a:lnSpc>
                <a:spcPct val="90000"/>
              </a:lnSpc>
            </a:pPr>
            <a:r>
              <a:rPr lang="en-US" sz="6000" dirty="0">
                <a:solidFill>
                  <a:schemeClr val="bg1"/>
                </a:solidFill>
              </a:rPr>
              <a:t>Foundation Models: CLIP and GPT</a:t>
            </a:r>
          </a:p>
        </p:txBody>
      </p:sp>
      <p:sp>
        <p:nvSpPr>
          <p:cNvPr id="7" name="Subtitle 6">
            <a:extLst>
              <a:ext uri="{FF2B5EF4-FFF2-40B4-BE49-F238E27FC236}">
                <a16:creationId xmlns:a16="http://schemas.microsoft.com/office/drawing/2014/main" id="{AA543550-73A7-C84B-01CD-F58047D20465}"/>
              </a:ext>
            </a:extLst>
          </p:cNvPr>
          <p:cNvSpPr>
            <a:spLocks noGrp="1"/>
          </p:cNvSpPr>
          <p:nvPr>
            <p:ph type="subTitle" idx="1"/>
          </p:nvPr>
        </p:nvSpPr>
        <p:spPr>
          <a:xfrm>
            <a:off x="6745735" y="4415883"/>
            <a:ext cx="4806184" cy="1802038"/>
          </a:xfrm>
          <a:noFill/>
        </p:spPr>
        <p:txBody>
          <a:bodyPr vert="horz" lIns="91440" tIns="45720" rIns="91440" bIns="45720" rtlCol="0">
            <a:normAutofit/>
          </a:bodyPr>
          <a:lstStyle/>
          <a:p>
            <a:pPr algn="l" eaLnBrk="1" hangingPunct="1">
              <a:lnSpc>
                <a:spcPct val="90000"/>
              </a:lnSpc>
              <a:spcBef>
                <a:spcPts val="1000"/>
              </a:spcBef>
            </a:pPr>
            <a:r>
              <a:rPr lang="en-US" sz="2400">
                <a:solidFill>
                  <a:schemeClr val="bg1"/>
                </a:solidFill>
              </a:rPr>
              <a:t>Applied Machine Learning</a:t>
            </a:r>
            <a:br>
              <a:rPr lang="en-US" sz="2400">
                <a:solidFill>
                  <a:schemeClr val="bg1"/>
                </a:solidFill>
              </a:rPr>
            </a:br>
            <a:r>
              <a:rPr lang="en-US" sz="2400">
                <a:solidFill>
                  <a:schemeClr val="bg1"/>
                </a:solidFill>
              </a:rPr>
              <a:t>Derek Hoiem</a:t>
            </a:r>
          </a:p>
        </p:txBody>
      </p:sp>
      <p:sp>
        <p:nvSpPr>
          <p:cNvPr id="10" name="TextBox 9">
            <a:extLst>
              <a:ext uri="{FF2B5EF4-FFF2-40B4-BE49-F238E27FC236}">
                <a16:creationId xmlns:a16="http://schemas.microsoft.com/office/drawing/2014/main" id="{7505388E-9844-B90B-A930-CB2EA1FE2DD7}"/>
              </a:ext>
            </a:extLst>
          </p:cNvPr>
          <p:cNvSpPr txBox="1"/>
          <p:nvPr/>
        </p:nvSpPr>
        <p:spPr>
          <a:xfrm>
            <a:off x="6069449" y="6550213"/>
            <a:ext cx="673582" cy="307777"/>
          </a:xfrm>
          <a:prstGeom prst="rect">
            <a:avLst/>
          </a:prstGeom>
          <a:noFill/>
        </p:spPr>
        <p:txBody>
          <a:bodyPr wrap="none" rtlCol="0">
            <a:spAutoFit/>
          </a:bodyPr>
          <a:lstStyle/>
          <a:p>
            <a:pPr>
              <a:spcAft>
                <a:spcPts val="600"/>
              </a:spcAft>
            </a:pPr>
            <a:r>
              <a:rPr lang="en-US" sz="1400" dirty="0">
                <a:solidFill>
                  <a:schemeClr val="tx1">
                    <a:lumMod val="85000"/>
                  </a:schemeClr>
                </a:solidFill>
              </a:rPr>
              <a:t>Dall-E</a:t>
            </a:r>
          </a:p>
        </p:txBody>
      </p:sp>
      <p:pic>
        <p:nvPicPr>
          <p:cNvPr id="3" name="Picture 2">
            <a:extLst>
              <a:ext uri="{FF2B5EF4-FFF2-40B4-BE49-F238E27FC236}">
                <a16:creationId xmlns:a16="http://schemas.microsoft.com/office/drawing/2014/main" id="{16C8AB34-6393-4208-BF2A-52732A8142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3610" y="-10"/>
            <a:ext cx="6629400" cy="6858000"/>
          </a:xfrm>
          <a:prstGeom prst="rect">
            <a:avLst/>
          </a:prstGeom>
        </p:spPr>
      </p:pic>
    </p:spTree>
    <p:extLst>
      <p:ext uri="{BB962C8B-B14F-4D97-AF65-F5344CB8AC3E}">
        <p14:creationId xmlns:p14="http://schemas.microsoft.com/office/powerpoint/2010/main" val="2370299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0643-16FD-1D94-3B80-046F1A9D9675}"/>
              </a:ext>
            </a:extLst>
          </p:cNvPr>
          <p:cNvSpPr>
            <a:spLocks noGrp="1"/>
          </p:cNvSpPr>
          <p:nvPr>
            <p:ph type="title"/>
          </p:nvPr>
        </p:nvSpPr>
        <p:spPr/>
        <p:txBody>
          <a:bodyPr/>
          <a:lstStyle/>
          <a:p>
            <a:r>
              <a:rPr lang="en-US" dirty="0"/>
              <a:t>Last class: Transformer Models</a:t>
            </a:r>
          </a:p>
        </p:txBody>
      </p:sp>
      <p:sp>
        <p:nvSpPr>
          <p:cNvPr id="3" name="Content Placeholder 2">
            <a:extLst>
              <a:ext uri="{FF2B5EF4-FFF2-40B4-BE49-F238E27FC236}">
                <a16:creationId xmlns:a16="http://schemas.microsoft.com/office/drawing/2014/main" id="{31E0964D-FF33-059F-7BB0-643D6471D7D8}"/>
              </a:ext>
            </a:extLst>
          </p:cNvPr>
          <p:cNvSpPr>
            <a:spLocks noGrp="1"/>
          </p:cNvSpPr>
          <p:nvPr>
            <p:ph idx="1"/>
          </p:nvPr>
        </p:nvSpPr>
        <p:spPr>
          <a:xfrm>
            <a:off x="609600" y="990599"/>
            <a:ext cx="6324600" cy="5806039"/>
          </a:xfrm>
        </p:spPr>
        <p:txBody>
          <a:bodyPr>
            <a:normAutofit/>
          </a:bodyPr>
          <a:lstStyle/>
          <a:p>
            <a:pPr marL="0" indent="0">
              <a:buNone/>
            </a:pPr>
            <a:endParaRPr lang="en-US" dirty="0"/>
          </a:p>
          <a:p>
            <a:pPr marL="0" indent="0">
              <a:buNone/>
            </a:pPr>
            <a:endParaRPr lang="en-US" dirty="0"/>
          </a:p>
          <a:p>
            <a:pPr marL="0" indent="0">
              <a:buNone/>
            </a:pPr>
            <a:endParaRPr lang="en-US" dirty="0"/>
          </a:p>
          <a:p>
            <a:pPr marL="0" indent="0">
              <a:buNone/>
            </a:pPr>
            <a:r>
              <a:rPr lang="en-US" dirty="0"/>
              <a:t>Transformers are efficient, multi-modal data processors</a:t>
            </a:r>
          </a:p>
        </p:txBody>
      </p:sp>
      <p:pic>
        <p:nvPicPr>
          <p:cNvPr id="9" name="Picture 8">
            <a:extLst>
              <a:ext uri="{FF2B5EF4-FFF2-40B4-BE49-F238E27FC236}">
                <a16:creationId xmlns:a16="http://schemas.microsoft.com/office/drawing/2014/main" id="{1976D705-1960-1D81-06A0-4409DE01D47C}"/>
              </a:ext>
            </a:extLst>
          </p:cNvPr>
          <p:cNvPicPr>
            <a:picLocks noChangeAspect="1"/>
          </p:cNvPicPr>
          <p:nvPr/>
        </p:nvPicPr>
        <p:blipFill rotWithShape="1">
          <a:blip r:embed="rId2"/>
          <a:srcRect l="74084"/>
          <a:stretch/>
        </p:blipFill>
        <p:spPr>
          <a:xfrm>
            <a:off x="10388440" y="621254"/>
            <a:ext cx="1461453" cy="2953167"/>
          </a:xfrm>
          <a:prstGeom prst="rect">
            <a:avLst/>
          </a:prstGeom>
        </p:spPr>
      </p:pic>
      <p:pic>
        <p:nvPicPr>
          <p:cNvPr id="10" name="Picture 9">
            <a:extLst>
              <a:ext uri="{FF2B5EF4-FFF2-40B4-BE49-F238E27FC236}">
                <a16:creationId xmlns:a16="http://schemas.microsoft.com/office/drawing/2014/main" id="{B82B052B-2D6E-BAB0-B167-C3CEA890BCC7}"/>
              </a:ext>
            </a:extLst>
          </p:cNvPr>
          <p:cNvPicPr>
            <a:picLocks noChangeAspect="1"/>
          </p:cNvPicPr>
          <p:nvPr/>
        </p:nvPicPr>
        <p:blipFill rotWithShape="1">
          <a:blip r:embed="rId3"/>
          <a:srcRect t="33919"/>
          <a:stretch/>
        </p:blipFill>
        <p:spPr>
          <a:xfrm>
            <a:off x="1019141" y="4876398"/>
            <a:ext cx="4562075" cy="1905000"/>
          </a:xfrm>
          <a:prstGeom prst="rect">
            <a:avLst/>
          </a:prstGeom>
        </p:spPr>
      </p:pic>
      <p:pic>
        <p:nvPicPr>
          <p:cNvPr id="11" name="Picture 10">
            <a:extLst>
              <a:ext uri="{FF2B5EF4-FFF2-40B4-BE49-F238E27FC236}">
                <a16:creationId xmlns:a16="http://schemas.microsoft.com/office/drawing/2014/main" id="{2E2B83CE-BD89-8E6E-423A-C2A146B0C2A9}"/>
              </a:ext>
            </a:extLst>
          </p:cNvPr>
          <p:cNvPicPr>
            <a:picLocks noChangeAspect="1"/>
          </p:cNvPicPr>
          <p:nvPr/>
        </p:nvPicPr>
        <p:blipFill>
          <a:blip r:embed="rId4"/>
          <a:stretch>
            <a:fillRect/>
          </a:stretch>
        </p:blipFill>
        <p:spPr>
          <a:xfrm>
            <a:off x="7656939" y="1353552"/>
            <a:ext cx="2008762" cy="1923356"/>
          </a:xfrm>
          <a:prstGeom prst="rect">
            <a:avLst/>
          </a:prstGeom>
        </p:spPr>
      </p:pic>
      <p:pic>
        <p:nvPicPr>
          <p:cNvPr id="4" name="Picture 3">
            <a:extLst>
              <a:ext uri="{FF2B5EF4-FFF2-40B4-BE49-F238E27FC236}">
                <a16:creationId xmlns:a16="http://schemas.microsoft.com/office/drawing/2014/main" id="{20C2ED25-8FE1-6EC9-8986-46CE310DD901}"/>
              </a:ext>
            </a:extLst>
          </p:cNvPr>
          <p:cNvPicPr>
            <a:picLocks noChangeAspect="1"/>
          </p:cNvPicPr>
          <p:nvPr/>
        </p:nvPicPr>
        <p:blipFill rotWithShape="1">
          <a:blip r:embed="rId2"/>
          <a:srcRect r="31187"/>
          <a:stretch/>
        </p:blipFill>
        <p:spPr>
          <a:xfrm>
            <a:off x="7343741" y="4028813"/>
            <a:ext cx="3657600" cy="2783467"/>
          </a:xfrm>
          <a:prstGeom prst="rect">
            <a:avLst/>
          </a:prstGeom>
        </p:spPr>
      </p:pic>
    </p:spTree>
    <p:extLst>
      <p:ext uri="{BB962C8B-B14F-4D97-AF65-F5344CB8AC3E}">
        <p14:creationId xmlns:p14="http://schemas.microsoft.com/office/powerpoint/2010/main" val="456653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A97FC-4F19-A950-0CE6-0AE40C833A36}"/>
              </a:ext>
            </a:extLst>
          </p:cNvPr>
          <p:cNvSpPr>
            <a:spLocks noGrp="1"/>
          </p:cNvSpPr>
          <p:nvPr>
            <p:ph type="title"/>
          </p:nvPr>
        </p:nvSpPr>
        <p:spPr/>
        <p:txBody>
          <a:bodyPr/>
          <a:lstStyle/>
          <a:p>
            <a:r>
              <a:rPr lang="en-US" dirty="0"/>
              <a:t>This lecture</a:t>
            </a:r>
          </a:p>
        </p:txBody>
      </p:sp>
      <p:sp>
        <p:nvSpPr>
          <p:cNvPr id="3" name="Content Placeholder 2">
            <a:extLst>
              <a:ext uri="{FF2B5EF4-FFF2-40B4-BE49-F238E27FC236}">
                <a16:creationId xmlns:a16="http://schemas.microsoft.com/office/drawing/2014/main" id="{3C938575-5DFA-8BE8-0D64-C2C3D555B56C}"/>
              </a:ext>
            </a:extLst>
          </p:cNvPr>
          <p:cNvSpPr>
            <a:spLocks noGrp="1"/>
          </p:cNvSpPr>
          <p:nvPr>
            <p:ph idx="1"/>
          </p:nvPr>
        </p:nvSpPr>
        <p:spPr>
          <a:xfrm>
            <a:off x="533400" y="1295400"/>
            <a:ext cx="10972800" cy="5486400"/>
          </a:xfrm>
        </p:spPr>
        <p:txBody>
          <a:bodyPr>
            <a:normAutofit fontScale="70000" lnSpcReduction="20000"/>
          </a:bodyPr>
          <a:lstStyle/>
          <a:p>
            <a:r>
              <a:rPr lang="en-US" b="1" dirty="0"/>
              <a:t>Foundation models</a:t>
            </a:r>
            <a:r>
              <a:rPr lang="en-US" dirty="0"/>
              <a:t>: Models that are trained on exorbitant data and compute on a broad task, either for general purpose use or adaption to other tasks</a:t>
            </a:r>
          </a:p>
          <a:p>
            <a:endParaRPr lang="en-US" dirty="0"/>
          </a:p>
          <a:p>
            <a:r>
              <a:rPr lang="en-US" dirty="0"/>
              <a:t>Key questions for foundation models are </a:t>
            </a:r>
          </a:p>
          <a:p>
            <a:pPr lvl="1"/>
            <a:r>
              <a:rPr lang="en-US" dirty="0"/>
              <a:t>How to train them (what architecture, what data, what objective)</a:t>
            </a:r>
          </a:p>
          <a:p>
            <a:pPr lvl="1"/>
            <a:r>
              <a:rPr lang="en-US" dirty="0"/>
              <a:t>How to apply them, e.g. </a:t>
            </a:r>
          </a:p>
          <a:p>
            <a:pPr lvl="2"/>
            <a:r>
              <a:rPr lang="en-US" dirty="0"/>
              <a:t>Zero-shot: apply to new tasks without any training examples for those specific tasks</a:t>
            </a:r>
          </a:p>
          <a:p>
            <a:pPr lvl="2"/>
            <a:r>
              <a:rPr lang="en-US" dirty="0"/>
              <a:t>Linear probe: train a linear model on the features</a:t>
            </a:r>
          </a:p>
          <a:p>
            <a:pPr lvl="2"/>
            <a:r>
              <a:rPr lang="en-US" dirty="0"/>
              <a:t>Fine-tune: adjust the entire network to perform better in the target task</a:t>
            </a:r>
          </a:p>
          <a:p>
            <a:endParaRPr lang="en-US" dirty="0"/>
          </a:p>
          <a:p>
            <a:r>
              <a:rPr lang="en-US" dirty="0"/>
              <a:t>We previously saw two examples of foundation models suitable for fine-tuning</a:t>
            </a:r>
          </a:p>
          <a:p>
            <a:pPr lvl="1"/>
            <a:r>
              <a:rPr lang="en-US" dirty="0"/>
              <a:t>ImageNet pretrained models for vision</a:t>
            </a:r>
          </a:p>
          <a:p>
            <a:pPr lvl="1"/>
            <a:r>
              <a:rPr lang="en-US" dirty="0"/>
              <a:t>BERT for language</a:t>
            </a:r>
          </a:p>
          <a:p>
            <a:endParaRPr lang="en-US" dirty="0"/>
          </a:p>
          <a:p>
            <a:r>
              <a:rPr lang="en-US" dirty="0"/>
              <a:t>We will now learn about two more famous models that can do zero shot</a:t>
            </a:r>
          </a:p>
          <a:p>
            <a:pPr lvl="1"/>
            <a:r>
              <a:rPr lang="en-US" dirty="0"/>
              <a:t>CLIP: </a:t>
            </a:r>
            <a:r>
              <a:rPr lang="en-US" b="1" dirty="0"/>
              <a:t>C</a:t>
            </a:r>
            <a:r>
              <a:rPr lang="en-US" dirty="0"/>
              <a:t>ontrastive </a:t>
            </a:r>
            <a:r>
              <a:rPr lang="en-US" b="1" dirty="0"/>
              <a:t>L</a:t>
            </a:r>
            <a:r>
              <a:rPr lang="en-US" dirty="0"/>
              <a:t>anguage-</a:t>
            </a:r>
            <a:r>
              <a:rPr lang="en-US" b="1" dirty="0"/>
              <a:t>I</a:t>
            </a:r>
            <a:r>
              <a:rPr lang="en-US" dirty="0"/>
              <a:t>mage </a:t>
            </a:r>
            <a:r>
              <a:rPr lang="en-US" b="1" dirty="0"/>
              <a:t>P</a:t>
            </a:r>
            <a:r>
              <a:rPr lang="en-US" dirty="0"/>
              <a:t>retraining for Vision</a:t>
            </a:r>
          </a:p>
          <a:p>
            <a:pPr lvl="1"/>
            <a:r>
              <a:rPr lang="en-US" dirty="0"/>
              <a:t>GPT: </a:t>
            </a:r>
            <a:r>
              <a:rPr lang="en-US" b="1" dirty="0"/>
              <a:t>G</a:t>
            </a:r>
            <a:r>
              <a:rPr lang="en-US" dirty="0"/>
              <a:t>enerative </a:t>
            </a:r>
            <a:r>
              <a:rPr lang="en-US" b="1" dirty="0"/>
              <a:t>P</a:t>
            </a:r>
            <a:r>
              <a:rPr lang="en-US" dirty="0"/>
              <a:t>retraining </a:t>
            </a:r>
            <a:r>
              <a:rPr lang="en-US" b="1" dirty="0"/>
              <a:t>M</a:t>
            </a:r>
            <a:r>
              <a:rPr lang="en-US" dirty="0"/>
              <a:t>odels for Language</a:t>
            </a:r>
          </a:p>
          <a:p>
            <a:endParaRPr lang="en-US" dirty="0"/>
          </a:p>
          <a:p>
            <a:endParaRPr lang="en-US" dirty="0"/>
          </a:p>
          <a:p>
            <a:endParaRPr lang="en-US" dirty="0"/>
          </a:p>
        </p:txBody>
      </p:sp>
    </p:spTree>
    <p:extLst>
      <p:ext uri="{BB962C8B-B14F-4D97-AF65-F5344CB8AC3E}">
        <p14:creationId xmlns:p14="http://schemas.microsoft.com/office/powerpoint/2010/main" val="404586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2C271-D297-91E4-2409-BDB68ED7EAF2}"/>
              </a:ext>
            </a:extLst>
          </p:cNvPr>
          <p:cNvSpPr>
            <a:spLocks noGrp="1"/>
          </p:cNvSpPr>
          <p:nvPr>
            <p:ph type="title"/>
          </p:nvPr>
        </p:nvSpPr>
        <p:spPr>
          <a:xfrm>
            <a:off x="609600" y="274637"/>
            <a:ext cx="10972800" cy="914400"/>
          </a:xfrm>
        </p:spPr>
        <p:txBody>
          <a:bodyPr>
            <a:normAutofit fontScale="90000"/>
          </a:bodyPr>
          <a:lstStyle/>
          <a:p>
            <a:r>
              <a:rPr lang="en-US" dirty="0"/>
              <a:t>CLIP: Learning Transferrable Models from Natural Language Supervision (Radford et al. 2021)</a:t>
            </a:r>
          </a:p>
        </p:txBody>
      </p:sp>
      <p:sp>
        <p:nvSpPr>
          <p:cNvPr id="4" name="TextBox 3">
            <a:extLst>
              <a:ext uri="{FF2B5EF4-FFF2-40B4-BE49-F238E27FC236}">
                <a16:creationId xmlns:a16="http://schemas.microsoft.com/office/drawing/2014/main" id="{92B450C1-431B-CFD2-DF01-32289CFFFAE8}"/>
              </a:ext>
            </a:extLst>
          </p:cNvPr>
          <p:cNvSpPr txBox="1"/>
          <p:nvPr/>
        </p:nvSpPr>
        <p:spPr>
          <a:xfrm>
            <a:off x="104333" y="6462910"/>
            <a:ext cx="505267" cy="369332"/>
          </a:xfrm>
          <a:prstGeom prst="rect">
            <a:avLst/>
          </a:prstGeom>
          <a:noFill/>
        </p:spPr>
        <p:txBody>
          <a:bodyPr wrap="none" rtlCol="0">
            <a:spAutoFit/>
          </a:bodyPr>
          <a:lstStyle/>
          <a:p>
            <a:r>
              <a:rPr lang="en-US" dirty="0">
                <a:hlinkClick r:id="rId2"/>
              </a:rPr>
              <a:t>pdf</a:t>
            </a:r>
            <a:endParaRPr lang="en-US" dirty="0"/>
          </a:p>
        </p:txBody>
      </p:sp>
      <p:pic>
        <p:nvPicPr>
          <p:cNvPr id="8" name="Picture 7">
            <a:extLst>
              <a:ext uri="{FF2B5EF4-FFF2-40B4-BE49-F238E27FC236}">
                <a16:creationId xmlns:a16="http://schemas.microsoft.com/office/drawing/2014/main" id="{44177812-2248-AFBF-8BFC-5D48CDA1BB8D}"/>
              </a:ext>
            </a:extLst>
          </p:cNvPr>
          <p:cNvPicPr>
            <a:picLocks noChangeAspect="1"/>
          </p:cNvPicPr>
          <p:nvPr/>
        </p:nvPicPr>
        <p:blipFill>
          <a:blip r:embed="rId3"/>
          <a:stretch>
            <a:fillRect/>
          </a:stretch>
        </p:blipFill>
        <p:spPr>
          <a:xfrm>
            <a:off x="575441" y="1676400"/>
            <a:ext cx="11125200" cy="4038600"/>
          </a:xfrm>
          <a:prstGeom prst="rect">
            <a:avLst/>
          </a:prstGeom>
        </p:spPr>
      </p:pic>
      <p:sp>
        <p:nvSpPr>
          <p:cNvPr id="9" name="TextBox 8">
            <a:extLst>
              <a:ext uri="{FF2B5EF4-FFF2-40B4-BE49-F238E27FC236}">
                <a16:creationId xmlns:a16="http://schemas.microsoft.com/office/drawing/2014/main" id="{911803E7-00EB-A8E1-7A97-76B7E79D1501}"/>
              </a:ext>
            </a:extLst>
          </p:cNvPr>
          <p:cNvSpPr txBox="1"/>
          <p:nvPr/>
        </p:nvSpPr>
        <p:spPr>
          <a:xfrm>
            <a:off x="2743200" y="5833860"/>
            <a:ext cx="8178842" cy="523220"/>
          </a:xfrm>
          <a:prstGeom prst="rect">
            <a:avLst/>
          </a:prstGeom>
          <a:noFill/>
        </p:spPr>
        <p:txBody>
          <a:bodyPr wrap="none" rtlCol="0">
            <a:spAutoFit/>
          </a:bodyPr>
          <a:lstStyle/>
          <a:p>
            <a:r>
              <a:rPr lang="en-US" sz="2800" b="1" dirty="0"/>
              <a:t>First key idea</a:t>
            </a:r>
            <a:r>
              <a:rPr lang="en-US" sz="2800" dirty="0"/>
              <a:t>: use a text encoder as a classifier</a:t>
            </a:r>
          </a:p>
        </p:txBody>
      </p:sp>
    </p:spTree>
    <p:extLst>
      <p:ext uri="{BB962C8B-B14F-4D97-AF65-F5344CB8AC3E}">
        <p14:creationId xmlns:p14="http://schemas.microsoft.com/office/powerpoint/2010/main" val="2722556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65705-B22C-AF12-DAD1-512105E3543B}"/>
              </a:ext>
            </a:extLst>
          </p:cNvPr>
          <p:cNvSpPr>
            <a:spLocks noGrp="1"/>
          </p:cNvSpPr>
          <p:nvPr>
            <p:ph type="title"/>
          </p:nvPr>
        </p:nvSpPr>
        <p:spPr/>
        <p:txBody>
          <a:bodyPr/>
          <a:lstStyle/>
          <a:p>
            <a:r>
              <a:rPr lang="en-US" sz="4000" dirty="0"/>
              <a:t>First key idea: </a:t>
            </a:r>
            <a:r>
              <a:rPr lang="en-US" sz="4000" b="1" dirty="0"/>
              <a:t>use a text encoder as a classifier</a:t>
            </a:r>
          </a:p>
        </p:txBody>
      </p:sp>
      <p:sp>
        <p:nvSpPr>
          <p:cNvPr id="3" name="Content Placeholder 2">
            <a:extLst>
              <a:ext uri="{FF2B5EF4-FFF2-40B4-BE49-F238E27FC236}">
                <a16:creationId xmlns:a16="http://schemas.microsoft.com/office/drawing/2014/main" id="{513ABD41-FEB1-CBCF-C3D7-6A14779480D9}"/>
              </a:ext>
            </a:extLst>
          </p:cNvPr>
          <p:cNvSpPr>
            <a:spLocks noGrp="1"/>
          </p:cNvSpPr>
          <p:nvPr>
            <p:ph idx="1"/>
          </p:nvPr>
        </p:nvSpPr>
        <p:spPr/>
        <p:txBody>
          <a:bodyPr/>
          <a:lstStyle/>
          <a:p>
            <a:r>
              <a:rPr lang="en-US" dirty="0"/>
              <a:t>This is an old idea – words and pictures work goes back to ~2000, but at a smaller scale</a:t>
            </a:r>
          </a:p>
          <a:p>
            <a:endParaRPr lang="en-US" dirty="0"/>
          </a:p>
          <a:p>
            <a:r>
              <a:rPr lang="en-US" dirty="0"/>
              <a:t>Main challenge: How to scale?</a:t>
            </a:r>
          </a:p>
          <a:p>
            <a:pPr lvl="1"/>
            <a:r>
              <a:rPr lang="en-US" dirty="0"/>
              <a:t>Learn from natural language supervision (not tags or class labels)</a:t>
            </a:r>
          </a:p>
          <a:p>
            <a:pPr lvl="1"/>
            <a:r>
              <a:rPr lang="en-US" dirty="0"/>
              <a:t>Scrape 400 million image/text pairs</a:t>
            </a:r>
          </a:p>
          <a:p>
            <a:pPr lvl="1"/>
            <a:r>
              <a:rPr lang="en-US" dirty="0"/>
              <a:t>Contrastive objective, instead of predicting exact language</a:t>
            </a:r>
          </a:p>
          <a:p>
            <a:pPr lvl="1"/>
            <a:r>
              <a:rPr lang="en-US" dirty="0"/>
              <a:t>Use transformer architecture</a:t>
            </a:r>
          </a:p>
          <a:p>
            <a:pPr lvl="1"/>
            <a:endParaRPr lang="en-US" dirty="0"/>
          </a:p>
          <a:p>
            <a:endParaRPr lang="en-US" dirty="0"/>
          </a:p>
        </p:txBody>
      </p:sp>
      <p:sp>
        <p:nvSpPr>
          <p:cNvPr id="4" name="TextBox 3">
            <a:extLst>
              <a:ext uri="{FF2B5EF4-FFF2-40B4-BE49-F238E27FC236}">
                <a16:creationId xmlns:a16="http://schemas.microsoft.com/office/drawing/2014/main" id="{40FE79EC-F775-841C-6227-1136734E2644}"/>
              </a:ext>
            </a:extLst>
          </p:cNvPr>
          <p:cNvSpPr txBox="1"/>
          <p:nvPr/>
        </p:nvSpPr>
        <p:spPr>
          <a:xfrm>
            <a:off x="2743200" y="5833860"/>
            <a:ext cx="184731" cy="523220"/>
          </a:xfrm>
          <a:prstGeom prst="rect">
            <a:avLst/>
          </a:prstGeom>
          <a:noFill/>
        </p:spPr>
        <p:txBody>
          <a:bodyPr wrap="none" rtlCol="0">
            <a:spAutoFit/>
          </a:bodyPr>
          <a:lstStyle/>
          <a:p>
            <a:endParaRPr lang="en-US" sz="2800" dirty="0"/>
          </a:p>
        </p:txBody>
      </p:sp>
    </p:spTree>
    <p:extLst>
      <p:ext uri="{BB962C8B-B14F-4D97-AF65-F5344CB8AC3E}">
        <p14:creationId xmlns:p14="http://schemas.microsoft.com/office/powerpoint/2010/main" val="32711128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ED462-DF98-5F6D-1409-3D3F9E3359C4}"/>
              </a:ext>
            </a:extLst>
          </p:cNvPr>
          <p:cNvSpPr>
            <a:spLocks noGrp="1"/>
          </p:cNvSpPr>
          <p:nvPr>
            <p:ph type="title"/>
          </p:nvPr>
        </p:nvSpPr>
        <p:spPr/>
        <p:txBody>
          <a:bodyPr>
            <a:noAutofit/>
          </a:bodyPr>
          <a:lstStyle/>
          <a:p>
            <a:r>
              <a:rPr lang="en-US" sz="3200" dirty="0"/>
              <a:t>Second key idea: </a:t>
            </a:r>
            <a:r>
              <a:rPr lang="en-US" sz="3200" b="1" dirty="0"/>
              <a:t>learn to contrastively match text to image</a:t>
            </a:r>
          </a:p>
        </p:txBody>
      </p:sp>
      <p:sp>
        <p:nvSpPr>
          <p:cNvPr id="3" name="Content Placeholder 2">
            <a:extLst>
              <a:ext uri="{FF2B5EF4-FFF2-40B4-BE49-F238E27FC236}">
                <a16:creationId xmlns:a16="http://schemas.microsoft.com/office/drawing/2014/main" id="{C3A8A46B-6415-F465-2235-1B9081CFFDBF}"/>
              </a:ext>
            </a:extLst>
          </p:cNvPr>
          <p:cNvSpPr>
            <a:spLocks noGrp="1"/>
          </p:cNvSpPr>
          <p:nvPr>
            <p:ph idx="1"/>
          </p:nvPr>
        </p:nvSpPr>
        <p:spPr>
          <a:xfrm>
            <a:off x="457200" y="1371600"/>
            <a:ext cx="4648200" cy="5135563"/>
          </a:xfrm>
        </p:spPr>
        <p:txBody>
          <a:bodyPr>
            <a:normAutofit fontScale="92500" lnSpcReduction="20000"/>
          </a:bodyPr>
          <a:lstStyle/>
          <a:p>
            <a:r>
              <a:rPr lang="en-US" dirty="0"/>
              <a:t>Use small transformer language model (63M parameters for base)</a:t>
            </a:r>
          </a:p>
          <a:p>
            <a:r>
              <a:rPr lang="en-US" dirty="0"/>
              <a:t>Matching task with large batch (size = 32,768)</a:t>
            </a:r>
          </a:p>
          <a:p>
            <a:pPr lvl="1"/>
            <a:r>
              <a:rPr lang="en-US" dirty="0"/>
              <a:t>Each image and text from batch is encoded</a:t>
            </a:r>
          </a:p>
          <a:p>
            <a:pPr lvl="1"/>
            <a:r>
              <a:rPr lang="en-US" dirty="0"/>
              <a:t>Similarity score obtained for 32K x 32K image-text pairings</a:t>
            </a:r>
          </a:p>
          <a:p>
            <a:pPr lvl="1"/>
            <a:r>
              <a:rPr lang="en-US" dirty="0"/>
              <a:t>Loss is cross-entropy on matching each image to its text, and each text to its image</a:t>
            </a:r>
          </a:p>
          <a:p>
            <a:pPr lvl="1"/>
            <a:endParaRPr lang="en-US" dirty="0"/>
          </a:p>
          <a:p>
            <a:pPr lvl="1"/>
            <a:endParaRPr lang="en-US" dirty="0"/>
          </a:p>
          <a:p>
            <a:pPr lvl="1"/>
            <a:endParaRPr lang="en-US" dirty="0"/>
          </a:p>
        </p:txBody>
      </p:sp>
      <p:pic>
        <p:nvPicPr>
          <p:cNvPr id="4" name="Picture 3">
            <a:extLst>
              <a:ext uri="{FF2B5EF4-FFF2-40B4-BE49-F238E27FC236}">
                <a16:creationId xmlns:a16="http://schemas.microsoft.com/office/drawing/2014/main" id="{EC821D5B-2954-C9A9-4A14-03237D9054E8}"/>
              </a:ext>
            </a:extLst>
          </p:cNvPr>
          <p:cNvPicPr>
            <a:picLocks noChangeAspect="1"/>
          </p:cNvPicPr>
          <p:nvPr/>
        </p:nvPicPr>
        <p:blipFill rotWithShape="1">
          <a:blip r:embed="rId2"/>
          <a:srcRect r="50378"/>
          <a:stretch/>
        </p:blipFill>
        <p:spPr>
          <a:xfrm>
            <a:off x="5867400" y="1371600"/>
            <a:ext cx="5520559" cy="4038600"/>
          </a:xfrm>
          <a:prstGeom prst="rect">
            <a:avLst/>
          </a:prstGeom>
        </p:spPr>
      </p:pic>
      <p:sp>
        <p:nvSpPr>
          <p:cNvPr id="5" name="TextBox 4">
            <a:extLst>
              <a:ext uri="{FF2B5EF4-FFF2-40B4-BE49-F238E27FC236}">
                <a16:creationId xmlns:a16="http://schemas.microsoft.com/office/drawing/2014/main" id="{4A97486B-ABCB-129D-0317-6E7C8FED987A}"/>
              </a:ext>
            </a:extLst>
          </p:cNvPr>
          <p:cNvSpPr txBox="1"/>
          <p:nvPr/>
        </p:nvSpPr>
        <p:spPr>
          <a:xfrm>
            <a:off x="6206359" y="5715000"/>
            <a:ext cx="5181600" cy="923330"/>
          </a:xfrm>
          <a:prstGeom prst="rect">
            <a:avLst/>
          </a:prstGeom>
          <a:noFill/>
        </p:spPr>
        <p:txBody>
          <a:bodyPr wrap="square" rtlCol="0">
            <a:spAutoFit/>
          </a:bodyPr>
          <a:lstStyle/>
          <a:p>
            <a:r>
              <a:rPr lang="en-US" b="1" dirty="0"/>
              <a:t>Contrastive task formulations is a good general way to learn when exact target is unpredictable</a:t>
            </a:r>
          </a:p>
        </p:txBody>
      </p:sp>
    </p:spTree>
    <p:extLst>
      <p:ext uri="{BB962C8B-B14F-4D97-AF65-F5344CB8AC3E}">
        <p14:creationId xmlns:p14="http://schemas.microsoft.com/office/powerpoint/2010/main" val="1340916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19924-9B97-7F06-9BB3-71FEB726CBD6}"/>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4E1DFB25-6C55-ECBD-3F09-EAB4CA3CF140}"/>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77FBE51F-1882-5D84-41FC-027076F864FF}"/>
              </a:ext>
            </a:extLst>
          </p:cNvPr>
          <p:cNvPicPr>
            <a:picLocks noChangeAspect="1"/>
          </p:cNvPicPr>
          <p:nvPr/>
        </p:nvPicPr>
        <p:blipFill>
          <a:blip r:embed="rId2"/>
          <a:stretch>
            <a:fillRect/>
          </a:stretch>
        </p:blipFill>
        <p:spPr>
          <a:xfrm>
            <a:off x="228600" y="576095"/>
            <a:ext cx="5570290" cy="5964572"/>
          </a:xfrm>
          <a:prstGeom prst="rect">
            <a:avLst/>
          </a:prstGeom>
        </p:spPr>
      </p:pic>
      <p:pic>
        <p:nvPicPr>
          <p:cNvPr id="8" name="Picture 7">
            <a:extLst>
              <a:ext uri="{FF2B5EF4-FFF2-40B4-BE49-F238E27FC236}">
                <a16:creationId xmlns:a16="http://schemas.microsoft.com/office/drawing/2014/main" id="{7126F0A3-D489-4DEC-0DEB-78A22EAF2457}"/>
              </a:ext>
            </a:extLst>
          </p:cNvPr>
          <p:cNvPicPr>
            <a:picLocks noChangeAspect="1"/>
          </p:cNvPicPr>
          <p:nvPr/>
        </p:nvPicPr>
        <p:blipFill rotWithShape="1">
          <a:blip r:embed="rId3"/>
          <a:srcRect r="50378"/>
          <a:stretch/>
        </p:blipFill>
        <p:spPr>
          <a:xfrm>
            <a:off x="5867400" y="1676400"/>
            <a:ext cx="5520559" cy="4038600"/>
          </a:xfrm>
          <a:prstGeom prst="rect">
            <a:avLst/>
          </a:prstGeom>
        </p:spPr>
      </p:pic>
    </p:spTree>
    <p:extLst>
      <p:ext uri="{BB962C8B-B14F-4D97-AF65-F5344CB8AC3E}">
        <p14:creationId xmlns:p14="http://schemas.microsoft.com/office/powerpoint/2010/main" val="1850884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6567C-938E-6A87-4143-4B9A0C5735D4}"/>
              </a:ext>
            </a:extLst>
          </p:cNvPr>
          <p:cNvSpPr>
            <a:spLocks noGrp="1"/>
          </p:cNvSpPr>
          <p:nvPr>
            <p:ph type="title"/>
          </p:nvPr>
        </p:nvSpPr>
        <p:spPr/>
        <p:txBody>
          <a:bodyPr/>
          <a:lstStyle/>
          <a:p>
            <a:r>
              <a:rPr lang="en-US" dirty="0"/>
              <a:t>Training cost</a:t>
            </a:r>
          </a:p>
        </p:txBody>
      </p:sp>
      <p:sp>
        <p:nvSpPr>
          <p:cNvPr id="3" name="Content Placeholder 2">
            <a:extLst>
              <a:ext uri="{FF2B5EF4-FFF2-40B4-BE49-F238E27FC236}">
                <a16:creationId xmlns:a16="http://schemas.microsoft.com/office/drawing/2014/main" id="{3E402D5D-18FC-899A-74ED-5E4A7971389F}"/>
              </a:ext>
            </a:extLst>
          </p:cNvPr>
          <p:cNvSpPr>
            <a:spLocks noGrp="1"/>
          </p:cNvSpPr>
          <p:nvPr>
            <p:ph idx="1"/>
          </p:nvPr>
        </p:nvSpPr>
        <p:spPr/>
        <p:txBody>
          <a:bodyPr/>
          <a:lstStyle/>
          <a:p>
            <a:r>
              <a:rPr lang="en-US" dirty="0"/>
              <a:t>“The largest </a:t>
            </a:r>
            <a:r>
              <a:rPr lang="en-US" dirty="0" err="1"/>
              <a:t>ResNet</a:t>
            </a:r>
            <a:r>
              <a:rPr lang="en-US" dirty="0"/>
              <a:t> model RN50x64, took 18 days to train on 592 V100 GPUs, while the largest Vision Transformer took 12 days on 256 V100 GPUs”</a:t>
            </a:r>
          </a:p>
          <a:p>
            <a:pPr lvl="1"/>
            <a:r>
              <a:rPr lang="en-US" dirty="0"/>
              <a:t>~$91K for Transformer model; $300K for </a:t>
            </a:r>
            <a:r>
              <a:rPr lang="en-US" dirty="0" err="1"/>
              <a:t>ResNet</a:t>
            </a:r>
            <a:r>
              <a:rPr lang="en-US" dirty="0"/>
              <a:t> model</a:t>
            </a:r>
          </a:p>
        </p:txBody>
      </p:sp>
    </p:spTree>
    <p:extLst>
      <p:ext uri="{BB962C8B-B14F-4D97-AF65-F5344CB8AC3E}">
        <p14:creationId xmlns:p14="http://schemas.microsoft.com/office/powerpoint/2010/main" val="2865342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CACF-B14A-E10E-4F37-E6BCCF1150D1}"/>
              </a:ext>
            </a:extLst>
          </p:cNvPr>
          <p:cNvSpPr>
            <a:spLocks noGrp="1"/>
          </p:cNvSpPr>
          <p:nvPr>
            <p:ph type="title"/>
          </p:nvPr>
        </p:nvSpPr>
        <p:spPr/>
        <p:txBody>
          <a:bodyPr/>
          <a:lstStyle/>
          <a:p>
            <a:r>
              <a:rPr lang="en-US" dirty="0"/>
              <a:t>Key idea 3: </a:t>
            </a:r>
            <a:r>
              <a:rPr lang="en-US" b="1" dirty="0"/>
              <a:t>zero-shot classification</a:t>
            </a:r>
          </a:p>
        </p:txBody>
      </p:sp>
      <p:sp>
        <p:nvSpPr>
          <p:cNvPr id="3" name="Content Placeholder 2">
            <a:extLst>
              <a:ext uri="{FF2B5EF4-FFF2-40B4-BE49-F238E27FC236}">
                <a16:creationId xmlns:a16="http://schemas.microsoft.com/office/drawing/2014/main" id="{CB7AD8D4-0754-84CF-FCC2-683B4B2088A5}"/>
              </a:ext>
            </a:extLst>
          </p:cNvPr>
          <p:cNvSpPr>
            <a:spLocks noGrp="1"/>
          </p:cNvSpPr>
          <p:nvPr>
            <p:ph idx="1"/>
          </p:nvPr>
        </p:nvSpPr>
        <p:spPr>
          <a:xfrm>
            <a:off x="609600" y="1310957"/>
            <a:ext cx="4191000" cy="5135563"/>
          </a:xfrm>
        </p:spPr>
        <p:txBody>
          <a:bodyPr>
            <a:normAutofit fontScale="85000" lnSpcReduction="20000"/>
          </a:bodyPr>
          <a:lstStyle/>
          <a:p>
            <a:pPr marL="0" indent="0">
              <a:buNone/>
            </a:pPr>
            <a:r>
              <a:rPr lang="en-US" dirty="0"/>
              <a:t>Every batch of training is like a novel classification task, matching 32K classes to 32K images</a:t>
            </a:r>
          </a:p>
          <a:p>
            <a:pPr marL="514350" indent="-514350">
              <a:buFont typeface="+mj-lt"/>
              <a:buAutoNum type="arabicPeriod"/>
            </a:pPr>
            <a:endParaRPr lang="en-US" dirty="0"/>
          </a:p>
          <a:p>
            <a:pPr marL="0" indent="0">
              <a:buNone/>
            </a:pPr>
            <a:r>
              <a:rPr lang="en-US" dirty="0"/>
              <a:t>To create a new classification task:</a:t>
            </a:r>
          </a:p>
          <a:p>
            <a:pPr marL="514350" indent="-514350">
              <a:buFont typeface="+mj-lt"/>
              <a:buAutoNum type="arabicPeriod"/>
            </a:pPr>
            <a:r>
              <a:rPr lang="en-US" dirty="0"/>
              <a:t>Convert class labels into captions and encode the text</a:t>
            </a:r>
          </a:p>
          <a:p>
            <a:pPr marL="514350" indent="-514350">
              <a:buFont typeface="+mj-lt"/>
              <a:buAutoNum type="arabicPeriod"/>
            </a:pPr>
            <a:r>
              <a:rPr lang="en-US" dirty="0"/>
              <a:t>Encode the image</a:t>
            </a:r>
          </a:p>
          <a:p>
            <a:pPr marL="514350" indent="-514350">
              <a:buFont typeface="+mj-lt"/>
              <a:buAutoNum type="arabicPeriod"/>
            </a:pPr>
            <a:r>
              <a:rPr lang="en-US" dirty="0"/>
              <a:t>Assign the image to the label whose caption matches best</a:t>
            </a:r>
          </a:p>
        </p:txBody>
      </p:sp>
      <p:pic>
        <p:nvPicPr>
          <p:cNvPr id="4" name="Picture 3">
            <a:extLst>
              <a:ext uri="{FF2B5EF4-FFF2-40B4-BE49-F238E27FC236}">
                <a16:creationId xmlns:a16="http://schemas.microsoft.com/office/drawing/2014/main" id="{FCA4EFDD-BA95-A297-F1C2-8D3F81495BA1}"/>
              </a:ext>
            </a:extLst>
          </p:cNvPr>
          <p:cNvPicPr>
            <a:picLocks noChangeAspect="1"/>
          </p:cNvPicPr>
          <p:nvPr/>
        </p:nvPicPr>
        <p:blipFill rotWithShape="1">
          <a:blip r:embed="rId2"/>
          <a:srcRect l="49622"/>
          <a:stretch/>
        </p:blipFill>
        <p:spPr>
          <a:xfrm>
            <a:off x="5257800" y="1600200"/>
            <a:ext cx="6725569" cy="4846320"/>
          </a:xfrm>
          <a:prstGeom prst="rect">
            <a:avLst/>
          </a:prstGeom>
        </p:spPr>
      </p:pic>
    </p:spTree>
    <p:extLst>
      <p:ext uri="{BB962C8B-B14F-4D97-AF65-F5344CB8AC3E}">
        <p14:creationId xmlns:p14="http://schemas.microsoft.com/office/powerpoint/2010/main" val="146811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BD067-4CC3-30C9-BD82-08F8B59AECD7}"/>
              </a:ext>
            </a:extLst>
          </p:cNvPr>
          <p:cNvSpPr>
            <a:spLocks noGrp="1"/>
          </p:cNvSpPr>
          <p:nvPr>
            <p:ph type="title"/>
          </p:nvPr>
        </p:nvSpPr>
        <p:spPr/>
        <p:txBody>
          <a:bodyPr/>
          <a:lstStyle/>
          <a:p>
            <a:r>
              <a:rPr lang="en-US" dirty="0"/>
              <a:t>Four ways to adapt CLIP to a new task</a:t>
            </a:r>
          </a:p>
        </p:txBody>
      </p:sp>
      <p:sp>
        <p:nvSpPr>
          <p:cNvPr id="3" name="Content Placeholder 2">
            <a:extLst>
              <a:ext uri="{FF2B5EF4-FFF2-40B4-BE49-F238E27FC236}">
                <a16:creationId xmlns:a16="http://schemas.microsoft.com/office/drawing/2014/main" id="{53389984-CF43-B4E1-2264-2A6FC210DE6B}"/>
              </a:ext>
            </a:extLst>
          </p:cNvPr>
          <p:cNvSpPr>
            <a:spLocks noGrp="1"/>
          </p:cNvSpPr>
          <p:nvPr>
            <p:ph idx="1"/>
          </p:nvPr>
        </p:nvSpPr>
        <p:spPr/>
        <p:txBody>
          <a:bodyPr>
            <a:normAutofit lnSpcReduction="10000"/>
          </a:bodyPr>
          <a:lstStyle/>
          <a:p>
            <a:pPr marL="514350" indent="-514350">
              <a:buFont typeface="+mj-lt"/>
              <a:buAutoNum type="arabicPeriod"/>
            </a:pPr>
            <a:r>
              <a:rPr lang="en-US" dirty="0"/>
              <a:t>Zero-shot: convert labels to text and use text-image similarity</a:t>
            </a:r>
          </a:p>
          <a:p>
            <a:pPr marL="514350" indent="-514350">
              <a:buFont typeface="+mj-lt"/>
              <a:buAutoNum type="arabicPeriod"/>
            </a:pPr>
            <a:endParaRPr lang="en-US" dirty="0"/>
          </a:p>
          <a:p>
            <a:pPr marL="514350" indent="-514350">
              <a:buFont typeface="+mj-lt"/>
              <a:buAutoNum type="arabicPeriod"/>
            </a:pPr>
            <a:r>
              <a:rPr lang="en-US" dirty="0"/>
              <a:t>Linear probe: freeze the image encoder and train a linear layer on its features</a:t>
            </a:r>
          </a:p>
          <a:p>
            <a:pPr marL="514350" indent="-514350">
              <a:buFont typeface="+mj-lt"/>
              <a:buAutoNum type="arabicPeriod"/>
            </a:pPr>
            <a:endParaRPr lang="en-US" dirty="0"/>
          </a:p>
          <a:p>
            <a:pPr marL="514350" indent="-514350">
              <a:buFont typeface="+mj-lt"/>
              <a:buAutoNum type="arabicPeriod"/>
            </a:pPr>
            <a:r>
              <a:rPr lang="en-US" dirty="0"/>
              <a:t>Nearest neighbor (not in paper): record features of training examples and use K-NN classifier</a:t>
            </a:r>
          </a:p>
          <a:p>
            <a:pPr marL="514350" indent="-514350">
              <a:buFont typeface="+mj-lt"/>
              <a:buAutoNum type="arabicPeriod"/>
            </a:pPr>
            <a:endParaRPr lang="en-US" dirty="0"/>
          </a:p>
          <a:p>
            <a:pPr marL="514350" indent="-514350">
              <a:buFont typeface="+mj-lt"/>
              <a:buAutoNum type="arabicPeriod"/>
            </a:pPr>
            <a:r>
              <a:rPr lang="en-US" dirty="0"/>
              <a:t>Fine-tune CLIP encoder for the new task (but then it loses its generality)</a:t>
            </a:r>
          </a:p>
          <a:p>
            <a:pPr marL="514350" indent="-514350">
              <a:buFont typeface="+mj-lt"/>
              <a:buAutoNum type="arabicPeriod"/>
            </a:pPr>
            <a:endParaRPr lang="en-US" dirty="0"/>
          </a:p>
        </p:txBody>
      </p:sp>
    </p:spTree>
    <p:extLst>
      <p:ext uri="{BB962C8B-B14F-4D97-AF65-F5344CB8AC3E}">
        <p14:creationId xmlns:p14="http://schemas.microsoft.com/office/powerpoint/2010/main" val="3678147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F1AE0-2E8E-649B-33CF-16607F5E054A}"/>
              </a:ext>
            </a:extLst>
          </p:cNvPr>
          <p:cNvSpPr>
            <a:spLocks noGrp="1"/>
          </p:cNvSpPr>
          <p:nvPr>
            <p:ph type="title"/>
          </p:nvPr>
        </p:nvSpPr>
        <p:spPr/>
        <p:txBody>
          <a:bodyPr/>
          <a:lstStyle/>
          <a:p>
            <a:r>
              <a:rPr lang="en-US" dirty="0"/>
              <a:t>Zero shot prediction examples (randomly selected)</a:t>
            </a:r>
          </a:p>
        </p:txBody>
      </p:sp>
      <p:sp>
        <p:nvSpPr>
          <p:cNvPr id="3" name="Content Placeholder 2">
            <a:extLst>
              <a:ext uri="{FF2B5EF4-FFF2-40B4-BE49-F238E27FC236}">
                <a16:creationId xmlns:a16="http://schemas.microsoft.com/office/drawing/2014/main" id="{9732F981-E976-1A42-C056-2D4804C0551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DC6CD298-B32E-4014-BAEA-F46CA734CD88}"/>
              </a:ext>
            </a:extLst>
          </p:cNvPr>
          <p:cNvPicPr>
            <a:picLocks noChangeAspect="1"/>
          </p:cNvPicPr>
          <p:nvPr/>
        </p:nvPicPr>
        <p:blipFill>
          <a:blip r:embed="rId2"/>
          <a:stretch>
            <a:fillRect/>
          </a:stretch>
        </p:blipFill>
        <p:spPr>
          <a:xfrm>
            <a:off x="2088" y="1447800"/>
            <a:ext cx="12046591" cy="5192785"/>
          </a:xfrm>
          <a:prstGeom prst="rect">
            <a:avLst/>
          </a:prstGeom>
        </p:spPr>
      </p:pic>
    </p:spTree>
    <p:extLst>
      <p:ext uri="{BB962C8B-B14F-4D97-AF65-F5344CB8AC3E}">
        <p14:creationId xmlns:p14="http://schemas.microsoft.com/office/powerpoint/2010/main" val="829398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E2FD-15BD-B0F2-E3F1-70C41DC3BC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879F6B8-85FD-AE88-8936-F13CA3E06867}"/>
              </a:ext>
            </a:extLst>
          </p:cNvPr>
          <p:cNvSpPr>
            <a:spLocks noGrp="1"/>
          </p:cNvSpPr>
          <p:nvPr>
            <p:ph idx="1"/>
          </p:nvPr>
        </p:nvSpPr>
        <p:spPr>
          <a:xfrm>
            <a:off x="609600" y="990600"/>
            <a:ext cx="5029200" cy="5135563"/>
          </a:xfrm>
        </p:spPr>
        <p:txBody>
          <a:bodyPr/>
          <a:lstStyle/>
          <a:p>
            <a:r>
              <a:rPr lang="en-US" dirty="0"/>
              <a:t>Zero-shot clip performs as well as a strong baseline trained on 16 examples per class</a:t>
            </a:r>
          </a:p>
          <a:p>
            <a:r>
              <a:rPr lang="en-US" dirty="0"/>
              <a:t>Linear probe needs 4 examples to reach zero-shot performance (on average)</a:t>
            </a:r>
          </a:p>
        </p:txBody>
      </p:sp>
      <p:pic>
        <p:nvPicPr>
          <p:cNvPr id="5" name="Picture 4">
            <a:extLst>
              <a:ext uri="{FF2B5EF4-FFF2-40B4-BE49-F238E27FC236}">
                <a16:creationId xmlns:a16="http://schemas.microsoft.com/office/drawing/2014/main" id="{879862DB-8B3F-B75C-09AD-285A7C90ADB2}"/>
              </a:ext>
            </a:extLst>
          </p:cNvPr>
          <p:cNvPicPr>
            <a:picLocks noChangeAspect="1"/>
          </p:cNvPicPr>
          <p:nvPr/>
        </p:nvPicPr>
        <p:blipFill>
          <a:blip r:embed="rId2"/>
          <a:stretch>
            <a:fillRect/>
          </a:stretch>
        </p:blipFill>
        <p:spPr>
          <a:xfrm>
            <a:off x="5638800" y="1028178"/>
            <a:ext cx="5805182" cy="5377343"/>
          </a:xfrm>
          <a:prstGeom prst="rect">
            <a:avLst/>
          </a:prstGeom>
        </p:spPr>
      </p:pic>
    </p:spTree>
    <p:extLst>
      <p:ext uri="{BB962C8B-B14F-4D97-AF65-F5344CB8AC3E}">
        <p14:creationId xmlns:p14="http://schemas.microsoft.com/office/powerpoint/2010/main" val="225382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C0BE6-8C84-C111-3218-D0C99E6A3B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9246791-FFF1-73D8-4189-DD2E45876D8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C233B9A-1933-29B0-282F-6C816FD2527D}"/>
              </a:ext>
            </a:extLst>
          </p:cNvPr>
          <p:cNvPicPr>
            <a:picLocks noChangeAspect="1"/>
          </p:cNvPicPr>
          <p:nvPr/>
        </p:nvPicPr>
        <p:blipFill>
          <a:blip r:embed="rId2"/>
          <a:stretch>
            <a:fillRect/>
          </a:stretch>
        </p:blipFill>
        <p:spPr>
          <a:xfrm>
            <a:off x="3352800" y="0"/>
            <a:ext cx="5670958" cy="4874004"/>
          </a:xfrm>
          <a:prstGeom prst="rect">
            <a:avLst/>
          </a:prstGeom>
        </p:spPr>
      </p:pic>
      <p:pic>
        <p:nvPicPr>
          <p:cNvPr id="7" name="Picture 6">
            <a:extLst>
              <a:ext uri="{FF2B5EF4-FFF2-40B4-BE49-F238E27FC236}">
                <a16:creationId xmlns:a16="http://schemas.microsoft.com/office/drawing/2014/main" id="{D127414B-612F-2825-6C14-38EC971E093D}"/>
              </a:ext>
            </a:extLst>
          </p:cNvPr>
          <p:cNvPicPr>
            <a:picLocks noChangeAspect="1"/>
          </p:cNvPicPr>
          <p:nvPr/>
        </p:nvPicPr>
        <p:blipFill>
          <a:blip r:embed="rId3"/>
          <a:stretch>
            <a:fillRect/>
          </a:stretch>
        </p:blipFill>
        <p:spPr>
          <a:xfrm>
            <a:off x="3352800" y="5036890"/>
            <a:ext cx="5536734" cy="1661020"/>
          </a:xfrm>
          <a:prstGeom prst="rect">
            <a:avLst/>
          </a:prstGeom>
        </p:spPr>
      </p:pic>
    </p:spTree>
    <p:extLst>
      <p:ext uri="{BB962C8B-B14F-4D97-AF65-F5344CB8AC3E}">
        <p14:creationId xmlns:p14="http://schemas.microsoft.com/office/powerpoint/2010/main" val="6965035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BA683-79C1-C55A-678D-4E1692D421F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4D16674-CBE3-2090-03AD-3ECF9ED689DC}"/>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4F833B20-B479-32F0-053D-A5B6EDAF5D34}"/>
              </a:ext>
            </a:extLst>
          </p:cNvPr>
          <p:cNvPicPr>
            <a:picLocks noChangeAspect="1"/>
          </p:cNvPicPr>
          <p:nvPr/>
        </p:nvPicPr>
        <p:blipFill>
          <a:blip r:embed="rId2"/>
          <a:stretch>
            <a:fillRect/>
          </a:stretch>
        </p:blipFill>
        <p:spPr>
          <a:xfrm>
            <a:off x="2958517" y="971025"/>
            <a:ext cx="6274965" cy="4915949"/>
          </a:xfrm>
          <a:prstGeom prst="rect">
            <a:avLst/>
          </a:prstGeom>
        </p:spPr>
      </p:pic>
    </p:spTree>
    <p:extLst>
      <p:ext uri="{BB962C8B-B14F-4D97-AF65-F5344CB8AC3E}">
        <p14:creationId xmlns:p14="http://schemas.microsoft.com/office/powerpoint/2010/main" val="42127142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5584C7-57DF-F067-7056-38B0217D3E60}"/>
              </a:ext>
            </a:extLst>
          </p:cNvPr>
          <p:cNvSpPr>
            <a:spLocks noGrp="1"/>
          </p:cNvSpPr>
          <p:nvPr>
            <p:ph type="title"/>
          </p:nvPr>
        </p:nvSpPr>
        <p:spPr/>
        <p:txBody>
          <a:bodyPr/>
          <a:lstStyle/>
          <a:p>
            <a:endParaRPr lang="en-US"/>
          </a:p>
        </p:txBody>
      </p:sp>
      <p:sp>
        <p:nvSpPr>
          <p:cNvPr id="4" name="TextBox 3">
            <a:extLst>
              <a:ext uri="{FF2B5EF4-FFF2-40B4-BE49-F238E27FC236}">
                <a16:creationId xmlns:a16="http://schemas.microsoft.com/office/drawing/2014/main" id="{B9E433F9-4D74-AB81-BEE5-4C7FE5163217}"/>
              </a:ext>
            </a:extLst>
          </p:cNvPr>
          <p:cNvSpPr txBox="1"/>
          <p:nvPr/>
        </p:nvSpPr>
        <p:spPr>
          <a:xfrm>
            <a:off x="2667000" y="2667000"/>
            <a:ext cx="6400800" cy="2554545"/>
          </a:xfrm>
          <a:prstGeom prst="rect">
            <a:avLst/>
          </a:prstGeom>
          <a:noFill/>
        </p:spPr>
        <p:txBody>
          <a:bodyPr wrap="square" rtlCol="0">
            <a:spAutoFit/>
          </a:bodyPr>
          <a:lstStyle/>
          <a:p>
            <a:r>
              <a:rPr lang="en-US" sz="3200" dirty="0"/>
              <a:t>The CLIP model is used as the image or text encoder for many vision-language models and image generators, e.g. DALL-E2, Stable Diffusion, BLIP-2, </a:t>
            </a:r>
            <a:r>
              <a:rPr lang="en-US" sz="3200" dirty="0" err="1"/>
              <a:t>Molmo</a:t>
            </a:r>
            <a:endParaRPr lang="en-US" sz="3200" dirty="0"/>
          </a:p>
        </p:txBody>
      </p:sp>
    </p:spTree>
    <p:extLst>
      <p:ext uri="{BB962C8B-B14F-4D97-AF65-F5344CB8AC3E}">
        <p14:creationId xmlns:p14="http://schemas.microsoft.com/office/powerpoint/2010/main" val="3109468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C40A1-38BA-48B9-874E-ADB42D7A0A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FF9A6C-D71F-FE6E-93E5-B305913B1E41}"/>
              </a:ext>
            </a:extLst>
          </p:cNvPr>
          <p:cNvSpPr>
            <a:spLocks noGrp="1"/>
          </p:cNvSpPr>
          <p:nvPr>
            <p:ph type="title"/>
          </p:nvPr>
        </p:nvSpPr>
        <p:spPr/>
        <p:txBody>
          <a:bodyPr/>
          <a:lstStyle/>
          <a:p>
            <a:r>
              <a:rPr lang="en-US" dirty="0"/>
              <a:t>Q1-2</a:t>
            </a:r>
          </a:p>
        </p:txBody>
      </p:sp>
      <p:sp>
        <p:nvSpPr>
          <p:cNvPr id="6" name="TextBox 5">
            <a:extLst>
              <a:ext uri="{FF2B5EF4-FFF2-40B4-BE49-F238E27FC236}">
                <a16:creationId xmlns:a16="http://schemas.microsoft.com/office/drawing/2014/main" id="{51FB8D1B-D3EE-0FB6-027F-C0A6F0563A26}"/>
              </a:ext>
            </a:extLst>
          </p:cNvPr>
          <p:cNvSpPr txBox="1"/>
          <p:nvPr/>
        </p:nvSpPr>
        <p:spPr>
          <a:xfrm>
            <a:off x="3200400" y="1066800"/>
            <a:ext cx="6858000" cy="646331"/>
          </a:xfrm>
          <a:prstGeom prst="rect">
            <a:avLst/>
          </a:prstGeom>
          <a:noFill/>
        </p:spPr>
        <p:txBody>
          <a:bodyPr wrap="square">
            <a:spAutoFit/>
          </a:bodyPr>
          <a:lstStyle/>
          <a:p>
            <a:r>
              <a:rPr lang="en-US" sz="3600" dirty="0">
                <a:hlinkClick r:id="rId2"/>
              </a:rPr>
              <a:t>https://tinyurl.com/AML441-L20</a:t>
            </a:r>
            <a:r>
              <a:rPr lang="en-US" sz="3600" dirty="0"/>
              <a:t> </a:t>
            </a:r>
          </a:p>
        </p:txBody>
      </p:sp>
      <p:pic>
        <p:nvPicPr>
          <p:cNvPr id="7" name="Picture 6" descr="A qr code with black squares&#10;&#10;AI-generated content may be incorrect.">
            <a:extLst>
              <a:ext uri="{FF2B5EF4-FFF2-40B4-BE49-F238E27FC236}">
                <a16:creationId xmlns:a16="http://schemas.microsoft.com/office/drawing/2014/main" id="{90AC752A-D4DC-D216-792D-E401EAA869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133600"/>
            <a:ext cx="4114800" cy="4114800"/>
          </a:xfrm>
          <a:prstGeom prst="rect">
            <a:avLst/>
          </a:prstGeom>
        </p:spPr>
      </p:pic>
    </p:spTree>
    <p:extLst>
      <p:ext uri="{BB962C8B-B14F-4D97-AF65-F5344CB8AC3E}">
        <p14:creationId xmlns:p14="http://schemas.microsoft.com/office/powerpoint/2010/main" val="4910102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58501-8052-BBD9-2EEF-AAA60830DBD6}"/>
              </a:ext>
            </a:extLst>
          </p:cNvPr>
          <p:cNvSpPr>
            <a:spLocks noGrp="1"/>
          </p:cNvSpPr>
          <p:nvPr>
            <p:ph type="title"/>
          </p:nvPr>
        </p:nvSpPr>
        <p:spPr>
          <a:xfrm>
            <a:off x="609599" y="348246"/>
            <a:ext cx="10972800" cy="914400"/>
          </a:xfrm>
        </p:spPr>
        <p:txBody>
          <a:bodyPr>
            <a:normAutofit fontScale="90000"/>
          </a:bodyPr>
          <a:lstStyle/>
          <a:p>
            <a:r>
              <a:rPr lang="en-US" dirty="0"/>
              <a:t>GPT1 - Improving Language Understanding by Generative Pre-Training (Radford et al. 2018)</a:t>
            </a:r>
          </a:p>
        </p:txBody>
      </p:sp>
      <p:pic>
        <p:nvPicPr>
          <p:cNvPr id="7" name="Picture 6">
            <a:extLst>
              <a:ext uri="{FF2B5EF4-FFF2-40B4-BE49-F238E27FC236}">
                <a16:creationId xmlns:a16="http://schemas.microsoft.com/office/drawing/2014/main" id="{4B9C9042-3507-4F57-CCD3-F88CFF873D17}"/>
              </a:ext>
            </a:extLst>
          </p:cNvPr>
          <p:cNvPicPr>
            <a:picLocks noChangeAspect="1"/>
          </p:cNvPicPr>
          <p:nvPr/>
        </p:nvPicPr>
        <p:blipFill>
          <a:blip r:embed="rId2"/>
          <a:stretch>
            <a:fillRect/>
          </a:stretch>
        </p:blipFill>
        <p:spPr>
          <a:xfrm>
            <a:off x="1079383" y="2133600"/>
            <a:ext cx="10033233" cy="4177717"/>
          </a:xfrm>
          <a:prstGeom prst="rect">
            <a:avLst/>
          </a:prstGeom>
        </p:spPr>
      </p:pic>
    </p:spTree>
    <p:extLst>
      <p:ext uri="{BB962C8B-B14F-4D97-AF65-F5344CB8AC3E}">
        <p14:creationId xmlns:p14="http://schemas.microsoft.com/office/powerpoint/2010/main" val="1693095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5DB35-3F8A-0547-4D8F-5AAA4DC7D383}"/>
              </a:ext>
            </a:extLst>
          </p:cNvPr>
          <p:cNvSpPr>
            <a:spLocks noGrp="1"/>
          </p:cNvSpPr>
          <p:nvPr>
            <p:ph type="title"/>
          </p:nvPr>
        </p:nvSpPr>
        <p:spPr/>
        <p:txBody>
          <a:bodyPr>
            <a:normAutofit/>
          </a:bodyPr>
          <a:lstStyle/>
          <a:p>
            <a:r>
              <a:rPr lang="en-US" dirty="0"/>
              <a:t>GPT1 (2018)</a:t>
            </a:r>
          </a:p>
        </p:txBody>
      </p:sp>
      <p:sp>
        <p:nvSpPr>
          <p:cNvPr id="3" name="Content Placeholder 2">
            <a:extLst>
              <a:ext uri="{FF2B5EF4-FFF2-40B4-BE49-F238E27FC236}">
                <a16:creationId xmlns:a16="http://schemas.microsoft.com/office/drawing/2014/main" id="{A5C0F209-E6E0-73C3-1460-D333A0E4A857}"/>
              </a:ext>
            </a:extLst>
          </p:cNvPr>
          <p:cNvSpPr>
            <a:spLocks noGrp="1"/>
          </p:cNvSpPr>
          <p:nvPr>
            <p:ph idx="1"/>
          </p:nvPr>
        </p:nvSpPr>
        <p:spPr>
          <a:xfrm>
            <a:off x="609600" y="914401"/>
            <a:ext cx="10972800" cy="5913120"/>
          </a:xfrm>
        </p:spPr>
        <p:txBody>
          <a:bodyPr>
            <a:normAutofit fontScale="92500" lnSpcReduction="20000"/>
          </a:bodyPr>
          <a:lstStyle/>
          <a:p>
            <a:r>
              <a:rPr lang="en-US" dirty="0"/>
              <a:t>Pre-cursor to BERT (2019) that we discussed last class</a:t>
            </a:r>
          </a:p>
          <a:p>
            <a:endParaRPr lang="en-US" dirty="0"/>
          </a:p>
          <a:p>
            <a:r>
              <a:rPr lang="en-US" dirty="0"/>
              <a:t>Similar architecture and training procedures </a:t>
            </a:r>
          </a:p>
          <a:p>
            <a:pPr lvl="1"/>
            <a:r>
              <a:rPr lang="en-US" dirty="0"/>
              <a:t>117M parameters in GPT1 vs. 340M for BERT Large</a:t>
            </a:r>
          </a:p>
          <a:p>
            <a:endParaRPr lang="en-US" dirty="0"/>
          </a:p>
          <a:p>
            <a:r>
              <a:rPr lang="en-US" dirty="0"/>
              <a:t>Pre-training: Maximize data likelihood as a product of conditional probabilities, trained on Books Corpus</a:t>
            </a:r>
          </a:p>
          <a:p>
            <a:pPr lvl="1"/>
            <a:r>
              <a:rPr lang="en-US" dirty="0"/>
              <a:t>Predict each token based on the k tokens (the “context”) that came before</a:t>
            </a:r>
          </a:p>
          <a:p>
            <a:endParaRPr lang="en-US" dirty="0"/>
          </a:p>
          <a:p>
            <a:r>
              <a:rPr lang="en-US" dirty="0"/>
              <a:t>Fine-tuned for each task while also retaining the generative objective. Some tasks need to be processed in a special way</a:t>
            </a:r>
          </a:p>
          <a:p>
            <a:endParaRPr lang="en-US" dirty="0"/>
          </a:p>
          <a:p>
            <a:r>
              <a:rPr lang="en-US" dirty="0"/>
              <a:t>Achieved state-of-art in 9 out of 12 tasks</a:t>
            </a:r>
          </a:p>
        </p:txBody>
      </p:sp>
      <p:pic>
        <p:nvPicPr>
          <p:cNvPr id="5" name="Picture 4">
            <a:extLst>
              <a:ext uri="{FF2B5EF4-FFF2-40B4-BE49-F238E27FC236}">
                <a16:creationId xmlns:a16="http://schemas.microsoft.com/office/drawing/2014/main" id="{F6991853-B40F-8746-EA2A-61C7466B1565}"/>
              </a:ext>
            </a:extLst>
          </p:cNvPr>
          <p:cNvPicPr>
            <a:picLocks noChangeAspect="1"/>
          </p:cNvPicPr>
          <p:nvPr/>
        </p:nvPicPr>
        <p:blipFill>
          <a:blip r:embed="rId2"/>
          <a:stretch>
            <a:fillRect/>
          </a:stretch>
        </p:blipFill>
        <p:spPr>
          <a:xfrm>
            <a:off x="2590800" y="4267200"/>
            <a:ext cx="3691156" cy="536895"/>
          </a:xfrm>
          <a:prstGeom prst="rect">
            <a:avLst/>
          </a:prstGeom>
        </p:spPr>
      </p:pic>
    </p:spTree>
    <p:extLst>
      <p:ext uri="{BB962C8B-B14F-4D97-AF65-F5344CB8AC3E}">
        <p14:creationId xmlns:p14="http://schemas.microsoft.com/office/powerpoint/2010/main" val="3358395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91383-2EB3-4483-191E-2E76F0E8F956}"/>
              </a:ext>
            </a:extLst>
          </p:cNvPr>
          <p:cNvSpPr>
            <a:spLocks noGrp="1"/>
          </p:cNvSpPr>
          <p:nvPr>
            <p:ph type="title"/>
          </p:nvPr>
        </p:nvSpPr>
        <p:spPr>
          <a:xfrm>
            <a:off x="602292" y="304800"/>
            <a:ext cx="10972800" cy="914400"/>
          </a:xfrm>
        </p:spPr>
        <p:txBody>
          <a:bodyPr>
            <a:normAutofit fontScale="90000"/>
          </a:bodyPr>
          <a:lstStyle/>
          <a:p>
            <a:r>
              <a:rPr lang="en-US" dirty="0"/>
              <a:t>GPT-2 (Radford et al. 2019) - Language Models are Unsupervised Multitask Learners</a:t>
            </a:r>
          </a:p>
        </p:txBody>
      </p:sp>
      <p:sp>
        <p:nvSpPr>
          <p:cNvPr id="3" name="Content Placeholder 2">
            <a:extLst>
              <a:ext uri="{FF2B5EF4-FFF2-40B4-BE49-F238E27FC236}">
                <a16:creationId xmlns:a16="http://schemas.microsoft.com/office/drawing/2014/main" id="{0002D800-E4DA-227D-CD58-3A923B7EF4E4}"/>
              </a:ext>
            </a:extLst>
          </p:cNvPr>
          <p:cNvSpPr>
            <a:spLocks noGrp="1"/>
          </p:cNvSpPr>
          <p:nvPr>
            <p:ph idx="1"/>
          </p:nvPr>
        </p:nvSpPr>
        <p:spPr>
          <a:xfrm>
            <a:off x="577240" y="1508265"/>
            <a:ext cx="10972800" cy="5135563"/>
          </a:xfrm>
        </p:spPr>
        <p:txBody>
          <a:bodyPr>
            <a:normAutofit fontScale="85000" lnSpcReduction="10000"/>
          </a:bodyPr>
          <a:lstStyle/>
          <a:p>
            <a:pPr marL="0" indent="0">
              <a:buNone/>
            </a:pPr>
            <a:r>
              <a:rPr lang="en-US" sz="3800" b="1" dirty="0"/>
              <a:t>Aims to create a general purpose language learner</a:t>
            </a:r>
          </a:p>
          <a:p>
            <a:pPr marL="0" indent="0">
              <a:buNone/>
            </a:pPr>
            <a:r>
              <a:rPr lang="en-US" sz="2000" dirty="0"/>
              <a:t>“Current systems are better characterized as narrow experts rather than competent generalists. We would like to move towards more general systems which can perform many tasks – eventually without the need to manually create and label a training dataset for each one.</a:t>
            </a:r>
          </a:p>
          <a:p>
            <a:pPr marL="0" indent="0">
              <a:buNone/>
            </a:pPr>
            <a:endParaRPr lang="en-US" sz="2000" dirty="0"/>
          </a:p>
          <a:p>
            <a:pPr marL="0" indent="0">
              <a:buNone/>
            </a:pPr>
            <a:r>
              <a:rPr lang="en-US" sz="2000" dirty="0"/>
              <a:t>The dominant approach to creating ML systems is to collect a dataset of training examples demonstrating correct</a:t>
            </a:r>
          </a:p>
          <a:p>
            <a:pPr marL="0" indent="0">
              <a:buNone/>
            </a:pPr>
            <a:r>
              <a:rPr lang="en-US" sz="2000" dirty="0"/>
              <a:t>behavior for a desired task, train a system to imitate these behaviors, and then test its performance on independent</a:t>
            </a:r>
          </a:p>
          <a:p>
            <a:pPr marL="0" indent="0">
              <a:buNone/>
            </a:pPr>
            <a:r>
              <a:rPr lang="en-US" sz="2000" dirty="0"/>
              <a:t>and identically distributed (IID) held-out examples. This has served well to make progress on narrow experts. But</a:t>
            </a:r>
          </a:p>
          <a:p>
            <a:pPr marL="0" indent="0">
              <a:buNone/>
            </a:pPr>
            <a:r>
              <a:rPr lang="en-US" sz="2000" dirty="0"/>
              <a:t>the often erratic behavior of captioning models (Lake et al., 2017), reading comprehension systems (Jia &amp; Liang, 2017),</a:t>
            </a:r>
          </a:p>
          <a:p>
            <a:pPr marL="0" indent="0">
              <a:buNone/>
            </a:pPr>
            <a:r>
              <a:rPr lang="en-US" sz="2000" dirty="0"/>
              <a:t>and image classifiers (Alcorn et al., 2018) on the diversity and variety of possible inputs highlights some of the shortcomings of this approach.</a:t>
            </a:r>
          </a:p>
          <a:p>
            <a:pPr marL="0" indent="0">
              <a:buNone/>
            </a:pPr>
            <a:endParaRPr lang="en-US" sz="2000" dirty="0"/>
          </a:p>
          <a:p>
            <a:pPr marL="0" indent="0">
              <a:buNone/>
            </a:pPr>
            <a:r>
              <a:rPr lang="en-US" sz="2000" dirty="0"/>
              <a:t>Our suspicion is that the prevalence of single task training on single domain datasets is a major contributor to the lack</a:t>
            </a:r>
          </a:p>
          <a:p>
            <a:pPr marL="0" indent="0">
              <a:buNone/>
            </a:pPr>
            <a:r>
              <a:rPr lang="en-US" sz="2000" dirty="0"/>
              <a:t>of generalization observed in current systems. Progress towards robust systems with current architectures is likely</a:t>
            </a:r>
          </a:p>
          <a:p>
            <a:pPr marL="0" indent="0">
              <a:buNone/>
            </a:pPr>
            <a:r>
              <a:rPr lang="en-US" sz="2000" dirty="0"/>
              <a:t>to require training and measuring performance on a wide range of domains and tasks.”</a:t>
            </a:r>
          </a:p>
        </p:txBody>
      </p:sp>
      <p:sp>
        <p:nvSpPr>
          <p:cNvPr id="5" name="TextBox 4">
            <a:extLst>
              <a:ext uri="{FF2B5EF4-FFF2-40B4-BE49-F238E27FC236}">
                <a16:creationId xmlns:a16="http://schemas.microsoft.com/office/drawing/2014/main" id="{E3683DE8-3756-8A67-8487-EA117DFFD671}"/>
              </a:ext>
            </a:extLst>
          </p:cNvPr>
          <p:cNvSpPr txBox="1"/>
          <p:nvPr/>
        </p:nvSpPr>
        <p:spPr>
          <a:xfrm>
            <a:off x="286434" y="6324600"/>
            <a:ext cx="646331" cy="369332"/>
          </a:xfrm>
          <a:prstGeom prst="rect">
            <a:avLst/>
          </a:prstGeom>
          <a:noFill/>
        </p:spPr>
        <p:txBody>
          <a:bodyPr wrap="none" rtlCol="0">
            <a:spAutoFit/>
          </a:bodyPr>
          <a:lstStyle/>
          <a:p>
            <a:r>
              <a:rPr lang="en-US" dirty="0">
                <a:hlinkClick r:id="rId3"/>
              </a:rPr>
              <a:t>PDF</a:t>
            </a:r>
            <a:endParaRPr lang="en-US" dirty="0"/>
          </a:p>
        </p:txBody>
      </p:sp>
    </p:spTree>
    <p:extLst>
      <p:ext uri="{BB962C8B-B14F-4D97-AF65-F5344CB8AC3E}">
        <p14:creationId xmlns:p14="http://schemas.microsoft.com/office/powerpoint/2010/main" val="2464253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E7A6A-4D32-95A7-6686-B7CCA4C4B400}"/>
              </a:ext>
            </a:extLst>
          </p:cNvPr>
          <p:cNvSpPr>
            <a:spLocks noGrp="1"/>
          </p:cNvSpPr>
          <p:nvPr>
            <p:ph type="title"/>
          </p:nvPr>
        </p:nvSpPr>
        <p:spPr/>
        <p:txBody>
          <a:bodyPr/>
          <a:lstStyle/>
          <a:p>
            <a:r>
              <a:rPr lang="en-US" dirty="0"/>
              <a:t>GPT-2</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289D5BA-1C9D-66D9-5F07-0FA51AC54120}"/>
                  </a:ext>
                </a:extLst>
              </p:cNvPr>
              <p:cNvSpPr>
                <a:spLocks noGrp="1"/>
              </p:cNvSpPr>
              <p:nvPr>
                <p:ph idx="1"/>
              </p:nvPr>
            </p:nvSpPr>
            <p:spPr/>
            <p:txBody>
              <a:bodyPr>
                <a:normAutofit lnSpcReduction="10000"/>
              </a:bodyPr>
              <a:lstStyle/>
              <a:p>
                <a:r>
                  <a:rPr lang="en-US" dirty="0"/>
                  <a:t>A general system should learn to model </a:t>
                </a:r>
                <a14:m>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𝑜𝑢𝑡𝑝𝑢𝑡</m:t>
                    </m:r>
                    <m:r>
                      <a:rPr lang="en-US" b="0" i="1" smtClean="0">
                        <a:latin typeface="Cambria Math" panose="02040503050406030204" pitchFamily="18" charset="0"/>
                      </a:rPr>
                      <m:t>|</m:t>
                    </m:r>
                    <m:r>
                      <a:rPr lang="en-US" b="0" i="1" smtClean="0">
                        <a:latin typeface="Cambria Math" panose="02040503050406030204" pitchFamily="18" charset="0"/>
                      </a:rPr>
                      <m:t>𝑖𝑛𝑝𝑢𝑡</m:t>
                    </m:r>
                    <m:r>
                      <a:rPr lang="en-US" b="0" i="1" smtClean="0">
                        <a:latin typeface="Cambria Math" panose="02040503050406030204" pitchFamily="18" charset="0"/>
                      </a:rPr>
                      <m:t>, </m:t>
                    </m:r>
                    <m:r>
                      <a:rPr lang="en-US" b="0" i="1" smtClean="0">
                        <a:latin typeface="Cambria Math" panose="02040503050406030204" pitchFamily="18" charset="0"/>
                      </a:rPr>
                      <m:t>𝑡𝑎𝑠𝑘</m:t>
                    </m:r>
                    <m:r>
                      <a:rPr lang="en-US" b="0" i="1" smtClean="0">
                        <a:latin typeface="Cambria Math" panose="02040503050406030204" pitchFamily="18" charset="0"/>
                      </a:rPr>
                      <m:t>)</m:t>
                    </m:r>
                  </m:oMath>
                </a14:m>
                <a:endParaRPr lang="en-US" dirty="0"/>
              </a:p>
              <a:p>
                <a:endParaRPr lang="en-US" dirty="0"/>
              </a:p>
              <a:p>
                <a:r>
                  <a:rPr lang="en-US" dirty="0"/>
                  <a:t>The task can be specified in natural language, so language tasks can be framed as sequence-to-sequence text processing</a:t>
                </a:r>
              </a:p>
              <a:p>
                <a:endParaRPr lang="en-US" dirty="0"/>
              </a:p>
              <a:p>
                <a:r>
                  <a:rPr lang="en-US" dirty="0"/>
                  <a:t>Sequence-to-sequence: A problem formulated as receiving input in some modality and producing output some modality (instead of e.g. predicting probability for labels in a specific task)</a:t>
                </a:r>
              </a:p>
            </p:txBody>
          </p:sp>
        </mc:Choice>
        <mc:Fallback xmlns="">
          <p:sp>
            <p:nvSpPr>
              <p:cNvPr id="3" name="Content Placeholder 2">
                <a:extLst>
                  <a:ext uri="{FF2B5EF4-FFF2-40B4-BE49-F238E27FC236}">
                    <a16:creationId xmlns:a16="http://schemas.microsoft.com/office/drawing/2014/main" id="{6289D5BA-1C9D-66D9-5F07-0FA51AC54120}"/>
                  </a:ext>
                </a:extLst>
              </p:cNvPr>
              <p:cNvSpPr>
                <a:spLocks noGrp="1" noRot="1" noChangeAspect="1" noMove="1" noResize="1" noEditPoints="1" noAdjustHandles="1" noChangeArrowheads="1" noChangeShapeType="1" noTextEdit="1"/>
              </p:cNvSpPr>
              <p:nvPr>
                <p:ph idx="1"/>
              </p:nvPr>
            </p:nvSpPr>
            <p:spPr>
              <a:blipFill>
                <a:blip r:embed="rId2"/>
                <a:stretch>
                  <a:fillRect l="-1278" t="-2494"/>
                </a:stretch>
              </a:blipFill>
            </p:spPr>
            <p:txBody>
              <a:bodyPr/>
              <a:lstStyle/>
              <a:p>
                <a:r>
                  <a:rPr lang="en-US">
                    <a:noFill/>
                  </a:rPr>
                  <a:t> </a:t>
                </a:r>
              </a:p>
            </p:txBody>
          </p:sp>
        </mc:Fallback>
      </mc:AlternateContent>
    </p:spTree>
    <p:extLst>
      <p:ext uri="{BB962C8B-B14F-4D97-AF65-F5344CB8AC3E}">
        <p14:creationId xmlns:p14="http://schemas.microsoft.com/office/powerpoint/2010/main" val="41585225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9053D-1FC8-DDA4-8F40-8E84B6E1BDFC}"/>
              </a:ext>
            </a:extLst>
          </p:cNvPr>
          <p:cNvSpPr>
            <a:spLocks noGrp="1"/>
          </p:cNvSpPr>
          <p:nvPr>
            <p:ph type="title"/>
          </p:nvPr>
        </p:nvSpPr>
        <p:spPr/>
        <p:txBody>
          <a:bodyPr/>
          <a:lstStyle/>
          <a:p>
            <a:r>
              <a:rPr lang="en-US" dirty="0"/>
              <a:t>GPT-2: Data and Training</a:t>
            </a:r>
          </a:p>
        </p:txBody>
      </p:sp>
      <p:sp>
        <p:nvSpPr>
          <p:cNvPr id="3" name="Content Placeholder 2">
            <a:extLst>
              <a:ext uri="{FF2B5EF4-FFF2-40B4-BE49-F238E27FC236}">
                <a16:creationId xmlns:a16="http://schemas.microsoft.com/office/drawing/2014/main" id="{01B8A097-5EF8-0D0E-4937-BB5A09DD4B63}"/>
              </a:ext>
            </a:extLst>
          </p:cNvPr>
          <p:cNvSpPr>
            <a:spLocks noGrp="1"/>
          </p:cNvSpPr>
          <p:nvPr>
            <p:ph idx="1"/>
          </p:nvPr>
        </p:nvSpPr>
        <p:spPr/>
        <p:txBody>
          <a:bodyPr>
            <a:normAutofit lnSpcReduction="10000"/>
          </a:bodyPr>
          <a:lstStyle/>
          <a:p>
            <a:r>
              <a:rPr lang="en-US" dirty="0" err="1"/>
              <a:t>WebText</a:t>
            </a:r>
            <a:r>
              <a:rPr lang="en-US" dirty="0"/>
              <a:t> Dataset: Created a new web scrape of pages linked from Reddit with at least 3 karma, as these should be of reasonable quality</a:t>
            </a:r>
          </a:p>
          <a:p>
            <a:pPr lvl="1"/>
            <a:r>
              <a:rPr lang="en-US" dirty="0"/>
              <a:t>Does not require additional manual annotation</a:t>
            </a:r>
          </a:p>
          <a:p>
            <a:pPr lvl="1"/>
            <a:r>
              <a:rPr lang="en-US" dirty="0"/>
              <a:t>Yields 8 million documents (40GB text) from before 2018 after de-duplication and cleaning</a:t>
            </a:r>
          </a:p>
          <a:p>
            <a:pPr lvl="1"/>
            <a:r>
              <a:rPr lang="en-US" dirty="0"/>
              <a:t>Removed Wikipedia, since it is commonly used in test sets</a:t>
            </a:r>
          </a:p>
          <a:p>
            <a:endParaRPr lang="en-US" dirty="0"/>
          </a:p>
          <a:p>
            <a:r>
              <a:rPr lang="en-US" dirty="0"/>
              <a:t>GPT-2 is generatively trained on </a:t>
            </a:r>
            <a:r>
              <a:rPr lang="en-US" dirty="0" err="1"/>
              <a:t>WebText</a:t>
            </a:r>
            <a:r>
              <a:rPr lang="en-US" dirty="0"/>
              <a:t> data and not fine-tuned on anything else </a:t>
            </a:r>
          </a:p>
          <a:p>
            <a:endParaRPr lang="en-US" dirty="0"/>
          </a:p>
          <a:p>
            <a:endParaRPr lang="en-US" dirty="0"/>
          </a:p>
        </p:txBody>
      </p:sp>
    </p:spTree>
    <p:extLst>
      <p:ext uri="{BB962C8B-B14F-4D97-AF65-F5344CB8AC3E}">
        <p14:creationId xmlns:p14="http://schemas.microsoft.com/office/powerpoint/2010/main" val="296886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FC974-B9D2-4DA9-2997-2AFD96E2934B}"/>
              </a:ext>
            </a:extLst>
          </p:cNvPr>
          <p:cNvSpPr>
            <a:spLocks noGrp="1"/>
          </p:cNvSpPr>
          <p:nvPr>
            <p:ph type="title"/>
          </p:nvPr>
        </p:nvSpPr>
        <p:spPr/>
        <p:txBody>
          <a:bodyPr/>
          <a:lstStyle/>
          <a:p>
            <a:r>
              <a:rPr lang="en-US" dirty="0"/>
              <a:t>GPT-2 Architecture and Model Sizes</a:t>
            </a:r>
          </a:p>
        </p:txBody>
      </p:sp>
      <p:sp>
        <p:nvSpPr>
          <p:cNvPr id="8" name="Content Placeholder 7">
            <a:extLst>
              <a:ext uri="{FF2B5EF4-FFF2-40B4-BE49-F238E27FC236}">
                <a16:creationId xmlns:a16="http://schemas.microsoft.com/office/drawing/2014/main" id="{BAEA26DD-3806-35FA-251C-5E9CFDC80CFE}"/>
              </a:ext>
            </a:extLst>
          </p:cNvPr>
          <p:cNvSpPr>
            <a:spLocks noGrp="1"/>
          </p:cNvSpPr>
          <p:nvPr>
            <p:ph idx="1"/>
          </p:nvPr>
        </p:nvSpPr>
        <p:spPr/>
        <p:txBody>
          <a:bodyPr/>
          <a:lstStyle/>
          <a:p>
            <a:r>
              <a:rPr lang="en-US" dirty="0"/>
              <a:t>Architecture is basically the same as GPT-1 and BERT</a:t>
            </a:r>
          </a:p>
        </p:txBody>
      </p:sp>
      <p:pic>
        <p:nvPicPr>
          <p:cNvPr id="5" name="Picture 4">
            <a:extLst>
              <a:ext uri="{FF2B5EF4-FFF2-40B4-BE49-F238E27FC236}">
                <a16:creationId xmlns:a16="http://schemas.microsoft.com/office/drawing/2014/main" id="{A3AD81B5-D6B9-9FEC-2A9E-BB91A81C6601}"/>
              </a:ext>
            </a:extLst>
          </p:cNvPr>
          <p:cNvPicPr>
            <a:picLocks noChangeAspect="1"/>
          </p:cNvPicPr>
          <p:nvPr/>
        </p:nvPicPr>
        <p:blipFill>
          <a:blip r:embed="rId2"/>
          <a:stretch>
            <a:fillRect/>
          </a:stretch>
        </p:blipFill>
        <p:spPr>
          <a:xfrm>
            <a:off x="614819" y="1905000"/>
            <a:ext cx="5738070" cy="2818701"/>
          </a:xfrm>
          <a:prstGeom prst="rect">
            <a:avLst/>
          </a:prstGeom>
        </p:spPr>
      </p:pic>
      <p:sp>
        <p:nvSpPr>
          <p:cNvPr id="6" name="TextBox 5">
            <a:extLst>
              <a:ext uri="{FF2B5EF4-FFF2-40B4-BE49-F238E27FC236}">
                <a16:creationId xmlns:a16="http://schemas.microsoft.com/office/drawing/2014/main" id="{4FF0F98C-4D2A-0A8C-1465-E093C0E90AE2}"/>
              </a:ext>
            </a:extLst>
          </p:cNvPr>
          <p:cNvSpPr txBox="1"/>
          <p:nvPr/>
        </p:nvSpPr>
        <p:spPr>
          <a:xfrm flipH="1">
            <a:off x="6017609" y="2667000"/>
            <a:ext cx="2743200" cy="461665"/>
          </a:xfrm>
          <a:prstGeom prst="rect">
            <a:avLst/>
          </a:prstGeom>
          <a:noFill/>
        </p:spPr>
        <p:txBody>
          <a:bodyPr wrap="square" rtlCol="0">
            <a:spAutoFit/>
          </a:bodyPr>
          <a:lstStyle/>
          <a:p>
            <a:r>
              <a:rPr lang="en-US" sz="2400" dirty="0"/>
              <a:t>GPT-1 Size</a:t>
            </a:r>
          </a:p>
        </p:txBody>
      </p:sp>
      <p:sp>
        <p:nvSpPr>
          <p:cNvPr id="7" name="TextBox 6">
            <a:extLst>
              <a:ext uri="{FF2B5EF4-FFF2-40B4-BE49-F238E27FC236}">
                <a16:creationId xmlns:a16="http://schemas.microsoft.com/office/drawing/2014/main" id="{1272D3D2-106A-16D6-20CD-797705F67C34}"/>
              </a:ext>
            </a:extLst>
          </p:cNvPr>
          <p:cNvSpPr txBox="1"/>
          <p:nvPr/>
        </p:nvSpPr>
        <p:spPr>
          <a:xfrm flipH="1">
            <a:off x="6017609" y="3083517"/>
            <a:ext cx="2743200" cy="461665"/>
          </a:xfrm>
          <a:prstGeom prst="rect">
            <a:avLst/>
          </a:prstGeom>
          <a:noFill/>
        </p:spPr>
        <p:txBody>
          <a:bodyPr wrap="square" rtlCol="0">
            <a:spAutoFit/>
          </a:bodyPr>
          <a:lstStyle/>
          <a:p>
            <a:r>
              <a:rPr lang="en-US" sz="2400" dirty="0"/>
              <a:t>BERT Size</a:t>
            </a:r>
          </a:p>
        </p:txBody>
      </p:sp>
    </p:spTree>
    <p:extLst>
      <p:ext uri="{BB962C8B-B14F-4D97-AF65-F5344CB8AC3E}">
        <p14:creationId xmlns:p14="http://schemas.microsoft.com/office/powerpoint/2010/main" val="13720556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5876A-C610-6282-4BF7-3104FDEC75FF}"/>
              </a:ext>
            </a:extLst>
          </p:cNvPr>
          <p:cNvSpPr>
            <a:spLocks noGrp="1"/>
          </p:cNvSpPr>
          <p:nvPr>
            <p:ph type="title"/>
          </p:nvPr>
        </p:nvSpPr>
        <p:spPr/>
        <p:txBody>
          <a:bodyPr/>
          <a:lstStyle/>
          <a:p>
            <a:r>
              <a:rPr lang="en-US" dirty="0"/>
              <a:t>GPT-2: Zero shot results</a:t>
            </a:r>
          </a:p>
        </p:txBody>
      </p:sp>
      <p:sp>
        <p:nvSpPr>
          <p:cNvPr id="3" name="Content Placeholder 2">
            <a:extLst>
              <a:ext uri="{FF2B5EF4-FFF2-40B4-BE49-F238E27FC236}">
                <a16:creationId xmlns:a16="http://schemas.microsoft.com/office/drawing/2014/main" id="{F2BCE4EF-248D-9E3D-10B5-FD49348F5AE6}"/>
              </a:ext>
            </a:extLst>
          </p:cNvPr>
          <p:cNvSpPr>
            <a:spLocks noGrp="1"/>
          </p:cNvSpPr>
          <p:nvPr>
            <p:ph idx="1"/>
          </p:nvPr>
        </p:nvSpPr>
        <p:spPr/>
        <p:txBody>
          <a:bodyPr>
            <a:normAutofit fontScale="92500" lnSpcReduction="10000"/>
          </a:bodyPr>
          <a:lstStyle/>
          <a:p>
            <a:endParaRPr lang="en-US" dirty="0"/>
          </a:p>
          <a:p>
            <a:endParaRPr lang="en-US" dirty="0"/>
          </a:p>
          <a:p>
            <a:endParaRPr lang="en-US" dirty="0"/>
          </a:p>
          <a:p>
            <a:endParaRPr lang="en-US" dirty="0"/>
          </a:p>
          <a:p>
            <a:endParaRPr lang="en-US" dirty="0"/>
          </a:p>
          <a:p>
            <a:endParaRPr lang="en-US" dirty="0"/>
          </a:p>
          <a:p>
            <a:r>
              <a:rPr lang="en-US" dirty="0"/>
              <a:t>Achieves state-of-art in many tasks without tuning for them</a:t>
            </a:r>
          </a:p>
          <a:p>
            <a:endParaRPr lang="en-US" dirty="0"/>
          </a:p>
          <a:p>
            <a:r>
              <a:rPr lang="en-US" dirty="0"/>
              <a:t>Performs much worse than state-of-art in summarization and translation (though can effectively translate word for word)</a:t>
            </a:r>
          </a:p>
        </p:txBody>
      </p:sp>
      <p:pic>
        <p:nvPicPr>
          <p:cNvPr id="5" name="Picture 4">
            <a:extLst>
              <a:ext uri="{FF2B5EF4-FFF2-40B4-BE49-F238E27FC236}">
                <a16:creationId xmlns:a16="http://schemas.microsoft.com/office/drawing/2014/main" id="{F4A948BF-644F-3D7E-C218-811C4D88D8BF}"/>
              </a:ext>
            </a:extLst>
          </p:cNvPr>
          <p:cNvPicPr>
            <a:picLocks noChangeAspect="1"/>
          </p:cNvPicPr>
          <p:nvPr/>
        </p:nvPicPr>
        <p:blipFill>
          <a:blip r:embed="rId2"/>
          <a:stretch>
            <a:fillRect/>
          </a:stretch>
        </p:blipFill>
        <p:spPr>
          <a:xfrm>
            <a:off x="1347831" y="990600"/>
            <a:ext cx="9496338" cy="2642532"/>
          </a:xfrm>
          <a:prstGeom prst="rect">
            <a:avLst/>
          </a:prstGeom>
        </p:spPr>
      </p:pic>
      <p:sp>
        <p:nvSpPr>
          <p:cNvPr id="6" name="TextBox 5">
            <a:extLst>
              <a:ext uri="{FF2B5EF4-FFF2-40B4-BE49-F238E27FC236}">
                <a16:creationId xmlns:a16="http://schemas.microsoft.com/office/drawing/2014/main" id="{EA556732-A653-EA2E-1E47-D95F3EAB9B41}"/>
              </a:ext>
            </a:extLst>
          </p:cNvPr>
          <p:cNvSpPr txBox="1"/>
          <p:nvPr/>
        </p:nvSpPr>
        <p:spPr>
          <a:xfrm>
            <a:off x="1219200" y="3633132"/>
            <a:ext cx="4717958" cy="369332"/>
          </a:xfrm>
          <a:prstGeom prst="rect">
            <a:avLst/>
          </a:prstGeom>
          <a:noFill/>
        </p:spPr>
        <p:txBody>
          <a:bodyPr wrap="none" rtlCol="0">
            <a:spAutoFit/>
          </a:bodyPr>
          <a:lstStyle/>
          <a:p>
            <a:r>
              <a:rPr lang="en-US" dirty="0"/>
              <a:t>Perplexity (PPL) is 2^entropy; lower is better</a:t>
            </a:r>
          </a:p>
        </p:txBody>
      </p:sp>
    </p:spTree>
    <p:extLst>
      <p:ext uri="{BB962C8B-B14F-4D97-AF65-F5344CB8AC3E}">
        <p14:creationId xmlns:p14="http://schemas.microsoft.com/office/powerpoint/2010/main" val="36313196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E93F0-87A4-93A5-6943-D332B9048BFB}"/>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6BF9AB4-4415-968F-7A58-3DEF69D2E61E}"/>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62645AE4-D8E4-A322-9463-A60AF0FFB927}"/>
              </a:ext>
            </a:extLst>
          </p:cNvPr>
          <p:cNvPicPr>
            <a:picLocks noChangeAspect="1"/>
          </p:cNvPicPr>
          <p:nvPr/>
        </p:nvPicPr>
        <p:blipFill>
          <a:blip r:embed="rId2"/>
          <a:stretch>
            <a:fillRect/>
          </a:stretch>
        </p:blipFill>
        <p:spPr>
          <a:xfrm>
            <a:off x="408264" y="15240"/>
            <a:ext cx="11375472" cy="6828639"/>
          </a:xfrm>
          <a:prstGeom prst="rect">
            <a:avLst/>
          </a:prstGeom>
        </p:spPr>
      </p:pic>
    </p:spTree>
    <p:extLst>
      <p:ext uri="{BB962C8B-B14F-4D97-AF65-F5344CB8AC3E}">
        <p14:creationId xmlns:p14="http://schemas.microsoft.com/office/powerpoint/2010/main" val="17372195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4679B-BC98-B06D-72BD-B3D0018A85B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19FDEE3-A048-474B-98CB-4B45FEBBE9A2}"/>
              </a:ext>
            </a:extLst>
          </p:cNvPr>
          <p:cNvSpPr>
            <a:spLocks noGrp="1"/>
          </p:cNvSpPr>
          <p:nvPr>
            <p:ph idx="1"/>
          </p:nvPr>
        </p:nvSpPr>
        <p:spPr>
          <a:xfrm>
            <a:off x="609600" y="990600"/>
            <a:ext cx="4191000" cy="5135563"/>
          </a:xfrm>
        </p:spPr>
        <p:txBody>
          <a:bodyPr/>
          <a:lstStyle/>
          <a:p>
            <a:pPr marL="0" indent="0">
              <a:buNone/>
            </a:pPr>
            <a:r>
              <a:rPr lang="en-US" dirty="0"/>
              <a:t>See many more examples in the paper</a:t>
            </a:r>
          </a:p>
        </p:txBody>
      </p:sp>
      <p:pic>
        <p:nvPicPr>
          <p:cNvPr id="5" name="Picture 4">
            <a:extLst>
              <a:ext uri="{FF2B5EF4-FFF2-40B4-BE49-F238E27FC236}">
                <a16:creationId xmlns:a16="http://schemas.microsoft.com/office/drawing/2014/main" id="{E146BC55-5CC0-4E58-D1C6-8C5DFB3AE65C}"/>
              </a:ext>
            </a:extLst>
          </p:cNvPr>
          <p:cNvPicPr>
            <a:picLocks noChangeAspect="1"/>
          </p:cNvPicPr>
          <p:nvPr/>
        </p:nvPicPr>
        <p:blipFill>
          <a:blip r:embed="rId2"/>
          <a:stretch>
            <a:fillRect/>
          </a:stretch>
        </p:blipFill>
        <p:spPr>
          <a:xfrm>
            <a:off x="5638800" y="129381"/>
            <a:ext cx="6069293" cy="6858000"/>
          </a:xfrm>
          <a:prstGeom prst="rect">
            <a:avLst/>
          </a:prstGeom>
        </p:spPr>
      </p:pic>
    </p:spTree>
    <p:extLst>
      <p:ext uri="{BB962C8B-B14F-4D97-AF65-F5344CB8AC3E}">
        <p14:creationId xmlns:p14="http://schemas.microsoft.com/office/powerpoint/2010/main" val="3504067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B7BCD-9CCD-E573-3691-A8FF4D2FE534}"/>
              </a:ext>
            </a:extLst>
          </p:cNvPr>
          <p:cNvSpPr>
            <a:spLocks noGrp="1"/>
          </p:cNvSpPr>
          <p:nvPr>
            <p:ph type="title"/>
          </p:nvPr>
        </p:nvSpPr>
        <p:spPr/>
        <p:txBody>
          <a:bodyPr/>
          <a:lstStyle/>
          <a:p>
            <a:r>
              <a:rPr lang="en-US" dirty="0"/>
              <a:t>Continued log-linear improvement with model size</a:t>
            </a:r>
          </a:p>
        </p:txBody>
      </p:sp>
      <p:sp>
        <p:nvSpPr>
          <p:cNvPr id="3" name="Content Placeholder 2">
            <a:extLst>
              <a:ext uri="{FF2B5EF4-FFF2-40B4-BE49-F238E27FC236}">
                <a16:creationId xmlns:a16="http://schemas.microsoft.com/office/drawing/2014/main" id="{03CF482D-0D63-37F9-397F-029FA9C4C60F}"/>
              </a:ext>
            </a:extLst>
          </p:cNvPr>
          <p:cNvSpPr>
            <a:spLocks noGrp="1"/>
          </p:cNvSpPr>
          <p:nvPr>
            <p:ph idx="1"/>
          </p:nvPr>
        </p:nvSpPr>
        <p:spPr>
          <a:xfrm>
            <a:off x="609600" y="990600"/>
            <a:ext cx="5943600" cy="5135563"/>
          </a:xfrm>
        </p:spPr>
        <p:txBody>
          <a:bodyPr>
            <a:normAutofit/>
          </a:bodyPr>
          <a:lstStyle/>
          <a:p>
            <a:pPr marL="0" indent="0">
              <a:buNone/>
            </a:pPr>
            <a:r>
              <a:rPr lang="en-US" dirty="0"/>
              <a:t>Conclusion: “The diversity of tasks the model is able to perform in a zero-shot setting suggests that </a:t>
            </a:r>
            <a:r>
              <a:rPr lang="en-US" b="1" dirty="0"/>
              <a:t>high-capacity models trained to maximize the likelihood of a sufficiently varied text corpus begin to learn how to perform a surprising amount of tasks without the need for explicit supervision</a:t>
            </a:r>
            <a:r>
              <a:rPr lang="en-US" dirty="0"/>
              <a:t>.”</a:t>
            </a:r>
          </a:p>
        </p:txBody>
      </p:sp>
      <p:pic>
        <p:nvPicPr>
          <p:cNvPr id="5" name="Picture 4">
            <a:extLst>
              <a:ext uri="{FF2B5EF4-FFF2-40B4-BE49-F238E27FC236}">
                <a16:creationId xmlns:a16="http://schemas.microsoft.com/office/drawing/2014/main" id="{12CBFED2-DD5C-500F-056C-46BE27979473}"/>
              </a:ext>
            </a:extLst>
          </p:cNvPr>
          <p:cNvPicPr>
            <a:picLocks noChangeAspect="1"/>
          </p:cNvPicPr>
          <p:nvPr/>
        </p:nvPicPr>
        <p:blipFill>
          <a:blip r:embed="rId2"/>
          <a:stretch>
            <a:fillRect/>
          </a:stretch>
        </p:blipFill>
        <p:spPr>
          <a:xfrm>
            <a:off x="6781800" y="1444355"/>
            <a:ext cx="3993160" cy="4228051"/>
          </a:xfrm>
          <a:prstGeom prst="rect">
            <a:avLst/>
          </a:prstGeom>
        </p:spPr>
      </p:pic>
    </p:spTree>
    <p:extLst>
      <p:ext uri="{BB962C8B-B14F-4D97-AF65-F5344CB8AC3E}">
        <p14:creationId xmlns:p14="http://schemas.microsoft.com/office/powerpoint/2010/main" val="41959512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Rectangle 2054">
            <a:extLst>
              <a:ext uri="{FF2B5EF4-FFF2-40B4-BE49-F238E27FC236}">
                <a16:creationId xmlns:a16="http://schemas.microsoft.com/office/drawing/2014/main" id="{A4AC5506-6312-4701-8D3C-40187889A9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697C54-B97F-31B4-5F9A-4F5D228B6E2C}"/>
              </a:ext>
            </a:extLst>
          </p:cNvPr>
          <p:cNvSpPr>
            <a:spLocks noGrp="1"/>
          </p:cNvSpPr>
          <p:nvPr>
            <p:ph type="title"/>
          </p:nvPr>
        </p:nvSpPr>
        <p:spPr>
          <a:xfrm>
            <a:off x="556532" y="643467"/>
            <a:ext cx="11210925" cy="744836"/>
          </a:xfrm>
        </p:spPr>
        <p:txBody>
          <a:bodyPr vert="horz" lIns="91440" tIns="45720" rIns="91440" bIns="45720" rtlCol="0" anchor="ctr">
            <a:normAutofit/>
          </a:bodyPr>
          <a:lstStyle/>
          <a:p>
            <a:pPr algn="ctr" eaLnBrk="1" hangingPunct="1">
              <a:lnSpc>
                <a:spcPct val="90000"/>
              </a:lnSpc>
            </a:pPr>
            <a:r>
              <a:rPr lang="en-US" sz="3200" kern="1200" dirty="0">
                <a:solidFill>
                  <a:schemeClr val="bg1"/>
                </a:solidFill>
                <a:latin typeface="+mj-lt"/>
                <a:ea typeface="+mj-ea"/>
                <a:cs typeface="+mj-cs"/>
              </a:rPr>
              <a:t>In the Open AI board room…</a:t>
            </a:r>
          </a:p>
        </p:txBody>
      </p:sp>
      <p:pic>
        <p:nvPicPr>
          <p:cNvPr id="2050" name="Picture 2" descr=" OK, WE WILL TRAIN A MODEL WITH; 100 BILLION PARAMETERS | image tagged in 1 million dollars | made w/ Imgflip meme maker">
            <a:extLst>
              <a:ext uri="{FF2B5EF4-FFF2-40B4-BE49-F238E27FC236}">
                <a16:creationId xmlns:a16="http://schemas.microsoft.com/office/drawing/2014/main" id="{9172693B-7F13-B34C-D163-458F47FC86C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88463" y="1524000"/>
            <a:ext cx="11578994"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3822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521F0-C939-F42C-C447-7DCC9BCEC3C2}"/>
              </a:ext>
            </a:extLst>
          </p:cNvPr>
          <p:cNvSpPr>
            <a:spLocks noGrp="1"/>
          </p:cNvSpPr>
          <p:nvPr>
            <p:ph type="title"/>
          </p:nvPr>
        </p:nvSpPr>
        <p:spPr/>
        <p:txBody>
          <a:bodyPr/>
          <a:lstStyle/>
          <a:p>
            <a:r>
              <a:rPr lang="en-US" dirty="0"/>
              <a:t>GPT-3 (Brown et al. 2020)</a:t>
            </a:r>
          </a:p>
        </p:txBody>
      </p:sp>
      <p:sp>
        <p:nvSpPr>
          <p:cNvPr id="3" name="Content Placeholder 2">
            <a:extLst>
              <a:ext uri="{FF2B5EF4-FFF2-40B4-BE49-F238E27FC236}">
                <a16:creationId xmlns:a16="http://schemas.microsoft.com/office/drawing/2014/main" id="{A18770E9-3FEA-69E5-AC62-8F3CB21AF012}"/>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E442A2EF-E823-1F5A-2769-2B3257B316BC}"/>
              </a:ext>
            </a:extLst>
          </p:cNvPr>
          <p:cNvPicPr>
            <a:picLocks noChangeAspect="1"/>
          </p:cNvPicPr>
          <p:nvPr/>
        </p:nvPicPr>
        <p:blipFill>
          <a:blip r:embed="rId2"/>
          <a:stretch>
            <a:fillRect/>
          </a:stretch>
        </p:blipFill>
        <p:spPr>
          <a:xfrm>
            <a:off x="1752600" y="960120"/>
            <a:ext cx="8288323" cy="5352176"/>
          </a:xfrm>
          <a:prstGeom prst="rect">
            <a:avLst/>
          </a:prstGeom>
        </p:spPr>
      </p:pic>
    </p:spTree>
    <p:extLst>
      <p:ext uri="{BB962C8B-B14F-4D97-AF65-F5344CB8AC3E}">
        <p14:creationId xmlns:p14="http://schemas.microsoft.com/office/powerpoint/2010/main" val="10911406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56D8D-CAB1-4FB2-F489-C36DB227CCD5}"/>
              </a:ext>
            </a:extLst>
          </p:cNvPr>
          <p:cNvSpPr>
            <a:spLocks noGrp="1"/>
          </p:cNvSpPr>
          <p:nvPr>
            <p:ph type="title"/>
          </p:nvPr>
        </p:nvSpPr>
        <p:spPr/>
        <p:txBody>
          <a:bodyPr/>
          <a:lstStyle/>
          <a:p>
            <a:r>
              <a:rPr lang="en-US" dirty="0"/>
              <a:t>Models and Architectures</a:t>
            </a:r>
          </a:p>
        </p:txBody>
      </p:sp>
      <p:sp>
        <p:nvSpPr>
          <p:cNvPr id="3" name="Content Placeholder 2">
            <a:extLst>
              <a:ext uri="{FF2B5EF4-FFF2-40B4-BE49-F238E27FC236}">
                <a16:creationId xmlns:a16="http://schemas.microsoft.com/office/drawing/2014/main" id="{5C2CB7D5-BFDA-5D8B-DCFA-3FFA23E4C23F}"/>
              </a:ext>
            </a:extLst>
          </p:cNvPr>
          <p:cNvSpPr>
            <a:spLocks noGrp="1"/>
          </p:cNvSpPr>
          <p:nvPr>
            <p:ph idx="1"/>
          </p:nvPr>
        </p:nvSpPr>
        <p:spPr/>
        <p:txBody>
          <a:bodyPr/>
          <a:lstStyle/>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4B8B6F67-857E-26F6-AA34-3C7EB69CDB59}"/>
              </a:ext>
            </a:extLst>
          </p:cNvPr>
          <p:cNvPicPr>
            <a:picLocks noChangeAspect="1"/>
          </p:cNvPicPr>
          <p:nvPr/>
        </p:nvPicPr>
        <p:blipFill>
          <a:blip r:embed="rId2"/>
          <a:stretch>
            <a:fillRect/>
          </a:stretch>
        </p:blipFill>
        <p:spPr>
          <a:xfrm>
            <a:off x="533400" y="1447800"/>
            <a:ext cx="11419617" cy="3810000"/>
          </a:xfrm>
          <a:prstGeom prst="rect">
            <a:avLst/>
          </a:prstGeom>
        </p:spPr>
      </p:pic>
    </p:spTree>
    <p:extLst>
      <p:ext uri="{BB962C8B-B14F-4D97-AF65-F5344CB8AC3E}">
        <p14:creationId xmlns:p14="http://schemas.microsoft.com/office/powerpoint/2010/main" val="3767800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9F398-6C74-8186-8622-C6AAC737D7D1}"/>
              </a:ext>
            </a:extLst>
          </p:cNvPr>
          <p:cNvSpPr>
            <a:spLocks noGrp="1"/>
          </p:cNvSpPr>
          <p:nvPr>
            <p:ph type="title"/>
          </p:nvPr>
        </p:nvSpPr>
        <p:spPr/>
        <p:txBody>
          <a:bodyPr/>
          <a:lstStyle/>
          <a:p>
            <a:r>
              <a:rPr lang="en-US" dirty="0"/>
              <a:t>Training data</a:t>
            </a:r>
          </a:p>
        </p:txBody>
      </p:sp>
      <p:sp>
        <p:nvSpPr>
          <p:cNvPr id="3" name="Content Placeholder 2">
            <a:extLst>
              <a:ext uri="{FF2B5EF4-FFF2-40B4-BE49-F238E27FC236}">
                <a16:creationId xmlns:a16="http://schemas.microsoft.com/office/drawing/2014/main" id="{57031C50-CC27-007D-AF8A-E0D8450A9D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51B635B-1962-1407-8FB9-F0A765A2E9ED}"/>
              </a:ext>
            </a:extLst>
          </p:cNvPr>
          <p:cNvPicPr>
            <a:picLocks noChangeAspect="1"/>
          </p:cNvPicPr>
          <p:nvPr/>
        </p:nvPicPr>
        <p:blipFill>
          <a:blip r:embed="rId2"/>
          <a:stretch>
            <a:fillRect/>
          </a:stretch>
        </p:blipFill>
        <p:spPr>
          <a:xfrm>
            <a:off x="609600" y="1866900"/>
            <a:ext cx="11277602" cy="2819400"/>
          </a:xfrm>
          <a:prstGeom prst="rect">
            <a:avLst/>
          </a:prstGeom>
        </p:spPr>
      </p:pic>
    </p:spTree>
    <p:extLst>
      <p:ext uri="{BB962C8B-B14F-4D97-AF65-F5344CB8AC3E}">
        <p14:creationId xmlns:p14="http://schemas.microsoft.com/office/powerpoint/2010/main" val="39701224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309D2-3A8E-DD53-CF3F-2EEE8D583D4C}"/>
              </a:ext>
            </a:extLst>
          </p:cNvPr>
          <p:cNvSpPr>
            <a:spLocks noGrp="1"/>
          </p:cNvSpPr>
          <p:nvPr>
            <p:ph type="title"/>
          </p:nvPr>
        </p:nvSpPr>
        <p:spPr/>
        <p:txBody>
          <a:bodyPr/>
          <a:lstStyle/>
          <a:p>
            <a:r>
              <a:rPr lang="en-US" dirty="0"/>
              <a:t>Training compute</a:t>
            </a:r>
          </a:p>
        </p:txBody>
      </p:sp>
      <p:sp>
        <p:nvSpPr>
          <p:cNvPr id="3" name="Content Placeholder 2">
            <a:extLst>
              <a:ext uri="{FF2B5EF4-FFF2-40B4-BE49-F238E27FC236}">
                <a16:creationId xmlns:a16="http://schemas.microsoft.com/office/drawing/2014/main" id="{DE50E4C7-4583-0F61-75A1-277B9CB4D7A0}"/>
              </a:ext>
            </a:extLst>
          </p:cNvPr>
          <p:cNvSpPr>
            <a:spLocks noGrp="1"/>
          </p:cNvSpPr>
          <p:nvPr>
            <p:ph idx="1"/>
          </p:nvPr>
        </p:nvSpPr>
        <p:spPr>
          <a:xfrm>
            <a:off x="304800" y="1334959"/>
            <a:ext cx="3048000" cy="5135563"/>
          </a:xfrm>
        </p:spPr>
        <p:txBody>
          <a:bodyPr/>
          <a:lstStyle/>
          <a:p>
            <a:pPr marL="0" indent="0">
              <a:buNone/>
            </a:pPr>
            <a:r>
              <a:rPr lang="en-US" dirty="0"/>
              <a:t>List price of compute to train GPT-3 175B: ~$4.5M</a:t>
            </a:r>
          </a:p>
        </p:txBody>
      </p:sp>
      <p:pic>
        <p:nvPicPr>
          <p:cNvPr id="5" name="Picture 4">
            <a:extLst>
              <a:ext uri="{FF2B5EF4-FFF2-40B4-BE49-F238E27FC236}">
                <a16:creationId xmlns:a16="http://schemas.microsoft.com/office/drawing/2014/main" id="{BA1F7B4E-47BE-FB6E-BEA6-4C2A5B0F269F}"/>
              </a:ext>
            </a:extLst>
          </p:cNvPr>
          <p:cNvPicPr>
            <a:picLocks noChangeAspect="1"/>
          </p:cNvPicPr>
          <p:nvPr/>
        </p:nvPicPr>
        <p:blipFill>
          <a:blip r:embed="rId2"/>
          <a:stretch>
            <a:fillRect/>
          </a:stretch>
        </p:blipFill>
        <p:spPr>
          <a:xfrm>
            <a:off x="3505200" y="1371600"/>
            <a:ext cx="8564445" cy="5135564"/>
          </a:xfrm>
          <a:prstGeom prst="rect">
            <a:avLst/>
          </a:prstGeom>
        </p:spPr>
      </p:pic>
    </p:spTree>
    <p:extLst>
      <p:ext uri="{BB962C8B-B14F-4D97-AF65-F5344CB8AC3E}">
        <p14:creationId xmlns:p14="http://schemas.microsoft.com/office/powerpoint/2010/main" val="4169955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EB170-3954-9688-5BB1-3E02EA6EB225}"/>
              </a:ext>
            </a:extLst>
          </p:cNvPr>
          <p:cNvSpPr>
            <a:spLocks noGrp="1"/>
          </p:cNvSpPr>
          <p:nvPr>
            <p:ph type="title"/>
          </p:nvPr>
        </p:nvSpPr>
        <p:spPr>
          <a:xfrm>
            <a:off x="579120" y="1600200"/>
            <a:ext cx="3886200" cy="914400"/>
          </a:xfrm>
        </p:spPr>
        <p:txBody>
          <a:bodyPr>
            <a:normAutofit fontScale="90000"/>
          </a:bodyPr>
          <a:lstStyle/>
          <a:p>
            <a:r>
              <a:rPr lang="en-US" dirty="0"/>
              <a:t>Few-shot “In Context Learning”</a:t>
            </a:r>
          </a:p>
        </p:txBody>
      </p:sp>
      <p:pic>
        <p:nvPicPr>
          <p:cNvPr id="7" name="Picture 6">
            <a:extLst>
              <a:ext uri="{FF2B5EF4-FFF2-40B4-BE49-F238E27FC236}">
                <a16:creationId xmlns:a16="http://schemas.microsoft.com/office/drawing/2014/main" id="{966FAB15-7F2C-7F63-3E4E-4DCF044846C0}"/>
              </a:ext>
            </a:extLst>
          </p:cNvPr>
          <p:cNvPicPr>
            <a:picLocks noChangeAspect="1"/>
          </p:cNvPicPr>
          <p:nvPr/>
        </p:nvPicPr>
        <p:blipFill>
          <a:blip r:embed="rId2"/>
          <a:stretch>
            <a:fillRect/>
          </a:stretch>
        </p:blipFill>
        <p:spPr>
          <a:xfrm>
            <a:off x="4572000" y="274091"/>
            <a:ext cx="7348756" cy="6568580"/>
          </a:xfrm>
          <a:prstGeom prst="rect">
            <a:avLst/>
          </a:prstGeom>
        </p:spPr>
      </p:pic>
    </p:spTree>
    <p:extLst>
      <p:ext uri="{BB962C8B-B14F-4D97-AF65-F5344CB8AC3E}">
        <p14:creationId xmlns:p14="http://schemas.microsoft.com/office/powerpoint/2010/main" val="13363557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76992-7BFD-8AFE-A3F9-D3575861C443}"/>
              </a:ext>
            </a:extLst>
          </p:cNvPr>
          <p:cNvSpPr>
            <a:spLocks noGrp="1"/>
          </p:cNvSpPr>
          <p:nvPr>
            <p:ph type="title"/>
          </p:nvPr>
        </p:nvSpPr>
        <p:spPr/>
        <p:txBody>
          <a:bodyPr/>
          <a:lstStyle/>
          <a:p>
            <a:r>
              <a:rPr lang="en-US" dirty="0"/>
              <a:t>GPT-3 </a:t>
            </a:r>
          </a:p>
        </p:txBody>
      </p:sp>
      <p:sp>
        <p:nvSpPr>
          <p:cNvPr id="3" name="Content Placeholder 2">
            <a:extLst>
              <a:ext uri="{FF2B5EF4-FFF2-40B4-BE49-F238E27FC236}">
                <a16:creationId xmlns:a16="http://schemas.microsoft.com/office/drawing/2014/main" id="{702BDA5F-59D4-63AB-62BE-7EA591A3DF5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7735E1-8269-F5EE-2753-0B8E567850B9}"/>
              </a:ext>
            </a:extLst>
          </p:cNvPr>
          <p:cNvPicPr>
            <a:picLocks noChangeAspect="1"/>
          </p:cNvPicPr>
          <p:nvPr/>
        </p:nvPicPr>
        <p:blipFill>
          <a:blip r:embed="rId2"/>
          <a:stretch>
            <a:fillRect/>
          </a:stretch>
        </p:blipFill>
        <p:spPr>
          <a:xfrm>
            <a:off x="899160" y="840765"/>
            <a:ext cx="9932565" cy="5637402"/>
          </a:xfrm>
          <a:prstGeom prst="rect">
            <a:avLst/>
          </a:prstGeom>
        </p:spPr>
      </p:pic>
      <p:sp>
        <p:nvSpPr>
          <p:cNvPr id="6" name="TextBox 5">
            <a:extLst>
              <a:ext uri="{FF2B5EF4-FFF2-40B4-BE49-F238E27FC236}">
                <a16:creationId xmlns:a16="http://schemas.microsoft.com/office/drawing/2014/main" id="{1E1D06B2-4236-ED6E-1392-0D0B5D7037BA}"/>
              </a:ext>
            </a:extLst>
          </p:cNvPr>
          <p:cNvSpPr txBox="1"/>
          <p:nvPr/>
        </p:nvSpPr>
        <p:spPr>
          <a:xfrm>
            <a:off x="9838531" y="6110923"/>
            <a:ext cx="1454309" cy="369332"/>
          </a:xfrm>
          <a:prstGeom prst="rect">
            <a:avLst/>
          </a:prstGeom>
          <a:noFill/>
        </p:spPr>
        <p:txBody>
          <a:bodyPr wrap="none" rtlCol="0">
            <a:spAutoFit/>
          </a:bodyPr>
          <a:lstStyle/>
          <a:p>
            <a:r>
              <a:rPr lang="en-US" dirty="0"/>
              <a:t>GPT-2 scale</a:t>
            </a:r>
          </a:p>
        </p:txBody>
      </p:sp>
      <p:cxnSp>
        <p:nvCxnSpPr>
          <p:cNvPr id="8" name="Straight Arrow Connector 7">
            <a:extLst>
              <a:ext uri="{FF2B5EF4-FFF2-40B4-BE49-F238E27FC236}">
                <a16:creationId xmlns:a16="http://schemas.microsoft.com/office/drawing/2014/main" id="{AAE7D30A-9DA3-F64E-891F-06BA5F208707}"/>
              </a:ext>
            </a:extLst>
          </p:cNvPr>
          <p:cNvCxnSpPr/>
          <p:nvPr/>
        </p:nvCxnSpPr>
        <p:spPr>
          <a:xfrm flipH="1" flipV="1">
            <a:off x="9525000" y="5845479"/>
            <a:ext cx="381000" cy="2806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545A85F9-FD1E-D539-E1E0-09DC02B46A79}"/>
              </a:ext>
            </a:extLst>
          </p:cNvPr>
          <p:cNvSpPr txBox="1"/>
          <p:nvPr/>
        </p:nvSpPr>
        <p:spPr>
          <a:xfrm>
            <a:off x="2286000" y="6490879"/>
            <a:ext cx="6994222" cy="369332"/>
          </a:xfrm>
          <a:prstGeom prst="rect">
            <a:avLst/>
          </a:prstGeom>
          <a:noFill/>
        </p:spPr>
        <p:txBody>
          <a:bodyPr wrap="none" rtlCol="0">
            <a:spAutoFit/>
          </a:bodyPr>
          <a:lstStyle/>
          <a:p>
            <a:r>
              <a:rPr lang="en-US" dirty="0"/>
              <a:t>Accuracy on a simple task to remove random symbols from a word</a:t>
            </a:r>
          </a:p>
        </p:txBody>
      </p:sp>
    </p:spTree>
    <p:extLst>
      <p:ext uri="{BB962C8B-B14F-4D97-AF65-F5344CB8AC3E}">
        <p14:creationId xmlns:p14="http://schemas.microsoft.com/office/powerpoint/2010/main" val="2563617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3AED-531F-6429-DB02-EF2B56DC024A}"/>
              </a:ext>
            </a:extLst>
          </p:cNvPr>
          <p:cNvSpPr>
            <a:spLocks noGrp="1"/>
          </p:cNvSpPr>
          <p:nvPr>
            <p:ph type="title"/>
          </p:nvPr>
        </p:nvSpPr>
        <p:spPr/>
        <p:txBody>
          <a:bodyPr>
            <a:normAutofit fontScale="90000"/>
          </a:bodyPr>
          <a:lstStyle/>
          <a:p>
            <a:r>
              <a:rPr lang="en-US" dirty="0"/>
              <a:t>GPT-3: zero-shot performance increases with scale, but few-shot increases even faster</a:t>
            </a:r>
          </a:p>
        </p:txBody>
      </p:sp>
      <p:pic>
        <p:nvPicPr>
          <p:cNvPr id="5" name="Picture 4">
            <a:extLst>
              <a:ext uri="{FF2B5EF4-FFF2-40B4-BE49-F238E27FC236}">
                <a16:creationId xmlns:a16="http://schemas.microsoft.com/office/drawing/2014/main" id="{6E4D1600-86C5-14DB-CE94-EC6F5983EA83}"/>
              </a:ext>
            </a:extLst>
          </p:cNvPr>
          <p:cNvPicPr>
            <a:picLocks noChangeAspect="1"/>
          </p:cNvPicPr>
          <p:nvPr/>
        </p:nvPicPr>
        <p:blipFill>
          <a:blip r:embed="rId2"/>
          <a:stretch>
            <a:fillRect/>
          </a:stretch>
        </p:blipFill>
        <p:spPr>
          <a:xfrm>
            <a:off x="1381387" y="1600200"/>
            <a:ext cx="9429226" cy="4999839"/>
          </a:xfrm>
          <a:prstGeom prst="rect">
            <a:avLst/>
          </a:prstGeom>
        </p:spPr>
      </p:pic>
    </p:spTree>
    <p:extLst>
      <p:ext uri="{BB962C8B-B14F-4D97-AF65-F5344CB8AC3E}">
        <p14:creationId xmlns:p14="http://schemas.microsoft.com/office/powerpoint/2010/main" val="942858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E171-106A-BFF7-F8A1-34A61D91B8FA}"/>
              </a:ext>
            </a:extLst>
          </p:cNvPr>
          <p:cNvSpPr>
            <a:spLocks noGrp="1"/>
          </p:cNvSpPr>
          <p:nvPr>
            <p:ph type="title"/>
          </p:nvPr>
        </p:nvSpPr>
        <p:spPr/>
        <p:txBody>
          <a:bodyPr/>
          <a:lstStyle/>
          <a:p>
            <a:r>
              <a:rPr lang="en-US" dirty="0"/>
              <a:t>Performance of GPT-3</a:t>
            </a:r>
          </a:p>
        </p:txBody>
      </p:sp>
      <p:sp>
        <p:nvSpPr>
          <p:cNvPr id="3" name="Content Placeholder 2">
            <a:extLst>
              <a:ext uri="{FF2B5EF4-FFF2-40B4-BE49-F238E27FC236}">
                <a16:creationId xmlns:a16="http://schemas.microsoft.com/office/drawing/2014/main" id="{1F064550-6467-DF07-9E75-B785B7E25347}"/>
              </a:ext>
            </a:extLst>
          </p:cNvPr>
          <p:cNvSpPr>
            <a:spLocks noGrp="1"/>
          </p:cNvSpPr>
          <p:nvPr>
            <p:ph idx="1"/>
          </p:nvPr>
        </p:nvSpPr>
        <p:spPr>
          <a:xfrm>
            <a:off x="609600" y="4191000"/>
            <a:ext cx="9220200" cy="1935163"/>
          </a:xfrm>
        </p:spPr>
        <p:txBody>
          <a:bodyPr>
            <a:normAutofit fontScale="92500" lnSpcReduction="10000"/>
          </a:bodyPr>
          <a:lstStyle/>
          <a:p>
            <a:r>
              <a:rPr lang="en-US" dirty="0"/>
              <a:t>Average performance of few-shot is about the same as fine-tuned BERT-Large, but varies by task</a:t>
            </a:r>
          </a:p>
          <a:p>
            <a:r>
              <a:rPr lang="en-US" dirty="0"/>
              <a:t>Per-task specialized SOTA models are still best</a:t>
            </a:r>
          </a:p>
          <a:p>
            <a:r>
              <a:rPr lang="en-US" dirty="0"/>
              <a:t>But don’t underestimate the importance of flexibility!</a:t>
            </a:r>
          </a:p>
        </p:txBody>
      </p:sp>
      <p:pic>
        <p:nvPicPr>
          <p:cNvPr id="5" name="Picture 4">
            <a:extLst>
              <a:ext uri="{FF2B5EF4-FFF2-40B4-BE49-F238E27FC236}">
                <a16:creationId xmlns:a16="http://schemas.microsoft.com/office/drawing/2014/main" id="{146948AB-838A-1018-296E-917C0D03EC37}"/>
              </a:ext>
            </a:extLst>
          </p:cNvPr>
          <p:cNvPicPr>
            <a:picLocks noChangeAspect="1"/>
          </p:cNvPicPr>
          <p:nvPr/>
        </p:nvPicPr>
        <p:blipFill>
          <a:blip r:embed="rId2"/>
          <a:stretch>
            <a:fillRect/>
          </a:stretch>
        </p:blipFill>
        <p:spPr>
          <a:xfrm>
            <a:off x="1985394" y="1090985"/>
            <a:ext cx="8221211" cy="2894202"/>
          </a:xfrm>
          <a:prstGeom prst="rect">
            <a:avLst/>
          </a:prstGeom>
        </p:spPr>
      </p:pic>
    </p:spTree>
    <p:extLst>
      <p:ext uri="{BB962C8B-B14F-4D97-AF65-F5344CB8AC3E}">
        <p14:creationId xmlns:p14="http://schemas.microsoft.com/office/powerpoint/2010/main" val="12629804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D8F3B-675C-D281-8C9A-92E32A6C7FF8}"/>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028B305-C7E6-A236-00FE-BBCA07D12A9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1AFEDC1-1CC9-D1DF-47DD-CE951FE7779E}"/>
              </a:ext>
            </a:extLst>
          </p:cNvPr>
          <p:cNvPicPr>
            <a:picLocks noChangeAspect="1"/>
          </p:cNvPicPr>
          <p:nvPr/>
        </p:nvPicPr>
        <p:blipFill>
          <a:blip r:embed="rId2"/>
          <a:stretch>
            <a:fillRect/>
          </a:stretch>
        </p:blipFill>
        <p:spPr>
          <a:xfrm>
            <a:off x="1565945" y="480269"/>
            <a:ext cx="9060110" cy="5897461"/>
          </a:xfrm>
          <a:prstGeom prst="rect">
            <a:avLst/>
          </a:prstGeom>
        </p:spPr>
      </p:pic>
    </p:spTree>
    <p:extLst>
      <p:ext uri="{BB962C8B-B14F-4D97-AF65-F5344CB8AC3E}">
        <p14:creationId xmlns:p14="http://schemas.microsoft.com/office/powerpoint/2010/main" val="4386209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F96F1-472E-B265-91A6-B376CB25EC9B}"/>
              </a:ext>
            </a:extLst>
          </p:cNvPr>
          <p:cNvSpPr>
            <a:spLocks noGrp="1"/>
          </p:cNvSpPr>
          <p:nvPr>
            <p:ph type="title"/>
          </p:nvPr>
        </p:nvSpPr>
        <p:spPr/>
        <p:txBody>
          <a:bodyPr/>
          <a:lstStyle/>
          <a:p>
            <a:r>
              <a:rPr lang="en-US" dirty="0"/>
              <a:t>GPT-3 Arithmetic</a:t>
            </a:r>
          </a:p>
        </p:txBody>
      </p:sp>
      <p:sp>
        <p:nvSpPr>
          <p:cNvPr id="3" name="Content Placeholder 2">
            <a:extLst>
              <a:ext uri="{FF2B5EF4-FFF2-40B4-BE49-F238E27FC236}">
                <a16:creationId xmlns:a16="http://schemas.microsoft.com/office/drawing/2014/main" id="{A84766D9-4981-1D81-0B27-FC62C733A1A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422AA50-CDB5-DF71-0F2A-0B1D999F9103}"/>
              </a:ext>
            </a:extLst>
          </p:cNvPr>
          <p:cNvPicPr>
            <a:picLocks noChangeAspect="1"/>
          </p:cNvPicPr>
          <p:nvPr/>
        </p:nvPicPr>
        <p:blipFill>
          <a:blip r:embed="rId2"/>
          <a:stretch>
            <a:fillRect/>
          </a:stretch>
        </p:blipFill>
        <p:spPr>
          <a:xfrm>
            <a:off x="1905000" y="1025047"/>
            <a:ext cx="8623883" cy="1367406"/>
          </a:xfrm>
          <a:prstGeom prst="rect">
            <a:avLst/>
          </a:prstGeom>
        </p:spPr>
      </p:pic>
      <p:pic>
        <p:nvPicPr>
          <p:cNvPr id="7" name="Picture 6">
            <a:extLst>
              <a:ext uri="{FF2B5EF4-FFF2-40B4-BE49-F238E27FC236}">
                <a16:creationId xmlns:a16="http://schemas.microsoft.com/office/drawing/2014/main" id="{73AEE1F7-3A1E-3741-643B-D978450F8382}"/>
              </a:ext>
            </a:extLst>
          </p:cNvPr>
          <p:cNvPicPr>
            <a:picLocks noChangeAspect="1"/>
          </p:cNvPicPr>
          <p:nvPr/>
        </p:nvPicPr>
        <p:blipFill>
          <a:blip r:embed="rId3"/>
          <a:stretch>
            <a:fillRect/>
          </a:stretch>
        </p:blipFill>
        <p:spPr>
          <a:xfrm>
            <a:off x="2667000" y="2590800"/>
            <a:ext cx="6576969" cy="4127383"/>
          </a:xfrm>
          <a:prstGeom prst="rect">
            <a:avLst/>
          </a:prstGeom>
        </p:spPr>
      </p:pic>
    </p:spTree>
    <p:extLst>
      <p:ext uri="{BB962C8B-B14F-4D97-AF65-F5344CB8AC3E}">
        <p14:creationId xmlns:p14="http://schemas.microsoft.com/office/powerpoint/2010/main" val="40162814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91B26-5110-3697-4A54-02374BB2885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224C912-A1EE-4B9B-7109-ED9C662A1854}"/>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C0920F7-D7A3-6838-138E-EC46979CB032}"/>
              </a:ext>
            </a:extLst>
          </p:cNvPr>
          <p:cNvPicPr>
            <a:picLocks noChangeAspect="1"/>
          </p:cNvPicPr>
          <p:nvPr/>
        </p:nvPicPr>
        <p:blipFill>
          <a:blip r:embed="rId2"/>
          <a:stretch>
            <a:fillRect/>
          </a:stretch>
        </p:blipFill>
        <p:spPr>
          <a:xfrm>
            <a:off x="1731818" y="0"/>
            <a:ext cx="8728364" cy="6858000"/>
          </a:xfrm>
          <a:prstGeom prst="rect">
            <a:avLst/>
          </a:prstGeom>
        </p:spPr>
      </p:pic>
    </p:spTree>
    <p:extLst>
      <p:ext uri="{BB962C8B-B14F-4D97-AF65-F5344CB8AC3E}">
        <p14:creationId xmlns:p14="http://schemas.microsoft.com/office/powerpoint/2010/main" val="1201368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BEEB6-F444-AE3A-658B-6A0FBF184A90}"/>
              </a:ext>
            </a:extLst>
          </p:cNvPr>
          <p:cNvSpPr>
            <a:spLocks noGrp="1"/>
          </p:cNvSpPr>
          <p:nvPr>
            <p:ph type="title"/>
          </p:nvPr>
        </p:nvSpPr>
        <p:spPr/>
        <p:txBody>
          <a:bodyPr/>
          <a:lstStyle/>
          <a:p>
            <a:r>
              <a:rPr lang="en-US" dirty="0"/>
              <a:t>What to learn from the GPT Papers</a:t>
            </a:r>
          </a:p>
        </p:txBody>
      </p:sp>
      <p:sp>
        <p:nvSpPr>
          <p:cNvPr id="3" name="Content Placeholder 2">
            <a:extLst>
              <a:ext uri="{FF2B5EF4-FFF2-40B4-BE49-F238E27FC236}">
                <a16:creationId xmlns:a16="http://schemas.microsoft.com/office/drawing/2014/main" id="{2DE20ECE-852B-ACBE-CBE9-0470672AEA42}"/>
              </a:ext>
            </a:extLst>
          </p:cNvPr>
          <p:cNvSpPr>
            <a:spLocks noGrp="1"/>
          </p:cNvSpPr>
          <p:nvPr>
            <p:ph idx="1"/>
          </p:nvPr>
        </p:nvSpPr>
        <p:spPr>
          <a:xfrm>
            <a:off x="533400" y="1143000"/>
            <a:ext cx="10210800" cy="5135563"/>
          </a:xfrm>
        </p:spPr>
        <p:txBody>
          <a:bodyPr>
            <a:normAutofit fontScale="92500"/>
          </a:bodyPr>
          <a:lstStyle/>
          <a:p>
            <a:r>
              <a:rPr lang="en-US" dirty="0"/>
              <a:t>GPT: generative-pretraining (GPT) is effective for large language models</a:t>
            </a:r>
          </a:p>
          <a:p>
            <a:pPr lvl="1"/>
            <a:r>
              <a:rPr lang="en-US" dirty="0"/>
              <a:t>Learns to predict the next word given preceding words</a:t>
            </a:r>
          </a:p>
          <a:p>
            <a:endParaRPr lang="en-US" dirty="0"/>
          </a:p>
          <a:p>
            <a:r>
              <a:rPr lang="en-US" dirty="0"/>
              <a:t>GPT-2: GPT models can perform reasonable zero-shot task performance with larger models trained on more data</a:t>
            </a:r>
          </a:p>
          <a:p>
            <a:endParaRPr lang="en-US" dirty="0"/>
          </a:p>
          <a:p>
            <a:r>
              <a:rPr lang="en-US" dirty="0"/>
              <a:t>GPT-3: Even larger GPT models trained on even more data are good at many tasks, especially text generation, and can be “trained” at inference time with in-context examples</a:t>
            </a:r>
          </a:p>
        </p:txBody>
      </p:sp>
    </p:spTree>
    <p:extLst>
      <p:ext uri="{BB962C8B-B14F-4D97-AF65-F5344CB8AC3E}">
        <p14:creationId xmlns:p14="http://schemas.microsoft.com/office/powerpoint/2010/main" val="524326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9F191-D22D-40A4-F8F7-52F1751E8D35}"/>
              </a:ext>
            </a:extLst>
          </p:cNvPr>
          <p:cNvSpPr>
            <a:spLocks noGrp="1"/>
          </p:cNvSpPr>
          <p:nvPr>
            <p:ph type="title"/>
          </p:nvPr>
        </p:nvSpPr>
        <p:spPr>
          <a:xfrm>
            <a:off x="609600" y="200025"/>
            <a:ext cx="10972800" cy="914400"/>
          </a:xfrm>
        </p:spPr>
        <p:txBody>
          <a:bodyPr>
            <a:normAutofit fontScale="90000"/>
          </a:bodyPr>
          <a:lstStyle/>
          <a:p>
            <a:r>
              <a:rPr lang="en-US" dirty="0"/>
              <a:t>GPT3 -&gt; ChatGPT: SFT on demonstrations, then Reinforcement Learning from Human Feedback (</a:t>
            </a:r>
            <a:r>
              <a:rPr lang="en-US" b="1" dirty="0"/>
              <a:t>RLHF</a:t>
            </a:r>
            <a:r>
              <a:rPr lang="en-US" dirty="0"/>
              <a:t>)</a:t>
            </a:r>
          </a:p>
        </p:txBody>
      </p:sp>
      <p:sp>
        <p:nvSpPr>
          <p:cNvPr id="3" name="Content Placeholder 2">
            <a:extLst>
              <a:ext uri="{FF2B5EF4-FFF2-40B4-BE49-F238E27FC236}">
                <a16:creationId xmlns:a16="http://schemas.microsoft.com/office/drawing/2014/main" id="{D47BF2DD-EAC4-8854-D949-5158670B1FE3}"/>
              </a:ext>
            </a:extLst>
          </p:cNvPr>
          <p:cNvSpPr>
            <a:spLocks noGrp="1"/>
          </p:cNvSpPr>
          <p:nvPr>
            <p:ph idx="1"/>
          </p:nvPr>
        </p:nvSpPr>
        <p:spPr/>
        <p:txBody>
          <a:bodyPr/>
          <a:lstStyle/>
          <a:p>
            <a:pPr marL="0" indent="0">
              <a:buNone/>
            </a:pPr>
            <a:endParaRPr lang="en-US" dirty="0"/>
          </a:p>
          <a:p>
            <a:pPr marL="0" indent="0">
              <a:buNone/>
            </a:pPr>
            <a:r>
              <a:rPr lang="en-US" dirty="0"/>
              <a:t>Human feedback on multiple outputs used to create a “quality” scorer and tune the model to give higher quality responses</a:t>
            </a:r>
          </a:p>
        </p:txBody>
      </p:sp>
      <p:pic>
        <p:nvPicPr>
          <p:cNvPr id="2050" name="Picture 2" descr="undefined">
            <a:extLst>
              <a:ext uri="{FF2B5EF4-FFF2-40B4-BE49-F238E27FC236}">
                <a16:creationId xmlns:a16="http://schemas.microsoft.com/office/drawing/2014/main" id="{91E79D7C-BDF4-E951-CE33-076564ABE3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25799" y="2770490"/>
            <a:ext cx="5592861" cy="399226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66CD213-0FA9-1529-5206-7C7BCC4C3A38}"/>
              </a:ext>
            </a:extLst>
          </p:cNvPr>
          <p:cNvSpPr txBox="1"/>
          <p:nvPr/>
        </p:nvSpPr>
        <p:spPr>
          <a:xfrm>
            <a:off x="7918515" y="6581001"/>
            <a:ext cx="4144651" cy="276999"/>
          </a:xfrm>
          <a:prstGeom prst="rect">
            <a:avLst/>
          </a:prstGeom>
          <a:noFill/>
        </p:spPr>
        <p:txBody>
          <a:bodyPr wrap="square">
            <a:spAutoFit/>
          </a:bodyPr>
          <a:lstStyle/>
          <a:p>
            <a:r>
              <a:rPr lang="en-US" sz="1200" dirty="0"/>
              <a:t>https://commons.wikimedia.org/wiki/File:RLHF_diagram.svg</a:t>
            </a:r>
          </a:p>
        </p:txBody>
      </p:sp>
    </p:spTree>
    <p:extLst>
      <p:ext uri="{BB962C8B-B14F-4D97-AF65-F5344CB8AC3E}">
        <p14:creationId xmlns:p14="http://schemas.microsoft.com/office/powerpoint/2010/main" val="479931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6C996-612A-9A0D-826D-9A3BF27E5D82}"/>
              </a:ext>
            </a:extLst>
          </p:cNvPr>
          <p:cNvSpPr>
            <a:spLocks noGrp="1"/>
          </p:cNvSpPr>
          <p:nvPr>
            <p:ph type="title"/>
          </p:nvPr>
        </p:nvSpPr>
        <p:spPr>
          <a:xfrm>
            <a:off x="609600" y="2971800"/>
            <a:ext cx="10972800" cy="914400"/>
          </a:xfrm>
        </p:spPr>
        <p:txBody>
          <a:bodyPr>
            <a:normAutofit fontScale="90000"/>
          </a:bodyPr>
          <a:lstStyle/>
          <a:p>
            <a:r>
              <a:rPr lang="en-US" dirty="0"/>
              <a:t>How much of our thoughts and conversation are just next word prediction?</a:t>
            </a:r>
          </a:p>
        </p:txBody>
      </p:sp>
    </p:spTree>
    <p:extLst>
      <p:ext uri="{BB962C8B-B14F-4D97-AF65-F5344CB8AC3E}">
        <p14:creationId xmlns:p14="http://schemas.microsoft.com/office/powerpoint/2010/main" val="4307376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DBA86-3AAC-4D15-BBB0-DE98CFB1C506}"/>
              </a:ext>
            </a:extLst>
          </p:cNvPr>
          <p:cNvSpPr>
            <a:spLocks noGrp="1"/>
          </p:cNvSpPr>
          <p:nvPr>
            <p:ph type="title"/>
          </p:nvPr>
        </p:nvSpPr>
        <p:spPr/>
        <p:txBody>
          <a:bodyPr/>
          <a:lstStyle/>
          <a:p>
            <a:r>
              <a:rPr lang="en-US" dirty="0"/>
              <a:t>Q3-4</a:t>
            </a:r>
          </a:p>
        </p:txBody>
      </p:sp>
      <p:sp>
        <p:nvSpPr>
          <p:cNvPr id="3" name="TextBox 2">
            <a:extLst>
              <a:ext uri="{FF2B5EF4-FFF2-40B4-BE49-F238E27FC236}">
                <a16:creationId xmlns:a16="http://schemas.microsoft.com/office/drawing/2014/main" id="{FBF198F5-8FC0-1C6E-7151-9D1D339B7205}"/>
              </a:ext>
            </a:extLst>
          </p:cNvPr>
          <p:cNvSpPr txBox="1"/>
          <p:nvPr/>
        </p:nvSpPr>
        <p:spPr>
          <a:xfrm>
            <a:off x="3200400" y="1066800"/>
            <a:ext cx="6858000" cy="646331"/>
          </a:xfrm>
          <a:prstGeom prst="rect">
            <a:avLst/>
          </a:prstGeom>
          <a:noFill/>
        </p:spPr>
        <p:txBody>
          <a:bodyPr wrap="square">
            <a:spAutoFit/>
          </a:bodyPr>
          <a:lstStyle/>
          <a:p>
            <a:r>
              <a:rPr lang="en-US" sz="3600" dirty="0">
                <a:hlinkClick r:id="rId2"/>
              </a:rPr>
              <a:t>https://tinyurl.com/AML441-L20</a:t>
            </a:r>
            <a:r>
              <a:rPr lang="en-US" sz="3600" dirty="0"/>
              <a:t> </a:t>
            </a:r>
          </a:p>
        </p:txBody>
      </p:sp>
      <p:pic>
        <p:nvPicPr>
          <p:cNvPr id="4" name="Picture 3" descr="A qr code with black squares&#10;&#10;AI-generated content may be incorrect.">
            <a:extLst>
              <a:ext uri="{FF2B5EF4-FFF2-40B4-BE49-F238E27FC236}">
                <a16:creationId xmlns:a16="http://schemas.microsoft.com/office/drawing/2014/main" id="{06BF1DAC-F3D6-07AF-3716-A9684B29F6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43400" y="2133600"/>
            <a:ext cx="4114800" cy="4114800"/>
          </a:xfrm>
          <a:prstGeom prst="rect">
            <a:avLst/>
          </a:prstGeom>
        </p:spPr>
      </p:pic>
    </p:spTree>
    <p:extLst>
      <p:ext uri="{BB962C8B-B14F-4D97-AF65-F5344CB8AC3E}">
        <p14:creationId xmlns:p14="http://schemas.microsoft.com/office/powerpoint/2010/main" val="33749290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59313-6A67-9D13-6A97-5EBE48D529F4}"/>
              </a:ext>
            </a:extLst>
          </p:cNvPr>
          <p:cNvSpPr>
            <a:spLocks noGrp="1"/>
          </p:cNvSpPr>
          <p:nvPr>
            <p:ph type="title"/>
          </p:nvPr>
        </p:nvSpPr>
        <p:spPr/>
        <p:txBody>
          <a:bodyPr>
            <a:normAutofit/>
          </a:bodyPr>
          <a:lstStyle/>
          <a:p>
            <a:r>
              <a:rPr lang="en-US" dirty="0"/>
              <a:t>Scaling Laws and Limits: GPT 4 and beyond</a:t>
            </a:r>
          </a:p>
        </p:txBody>
      </p:sp>
      <p:sp>
        <p:nvSpPr>
          <p:cNvPr id="3" name="Content Placeholder 2">
            <a:extLst>
              <a:ext uri="{FF2B5EF4-FFF2-40B4-BE49-F238E27FC236}">
                <a16:creationId xmlns:a16="http://schemas.microsoft.com/office/drawing/2014/main" id="{3E558410-5988-8F53-33DD-179014C494C3}"/>
              </a:ext>
            </a:extLst>
          </p:cNvPr>
          <p:cNvSpPr>
            <a:spLocks noGrp="1"/>
          </p:cNvSpPr>
          <p:nvPr>
            <p:ph idx="1"/>
          </p:nvPr>
        </p:nvSpPr>
        <p:spPr/>
        <p:txBody>
          <a:bodyPr>
            <a:normAutofit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marL="0" indent="0">
              <a:buNone/>
            </a:pPr>
            <a:r>
              <a:rPr lang="en-US" dirty="0"/>
              <a:t>Based on slides by Zhen Zhu (2025 TA)</a:t>
            </a:r>
          </a:p>
        </p:txBody>
      </p:sp>
    </p:spTree>
    <p:extLst>
      <p:ext uri="{BB962C8B-B14F-4D97-AF65-F5344CB8AC3E}">
        <p14:creationId xmlns:p14="http://schemas.microsoft.com/office/powerpoint/2010/main" val="22623548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0A360-A2BE-D41D-8139-F952D9CCE0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08D7AA-0013-7525-F40A-8B69C12A4B88}"/>
              </a:ext>
            </a:extLst>
          </p:cNvPr>
          <p:cNvSpPr>
            <a:spLocks noGrp="1"/>
          </p:cNvSpPr>
          <p:nvPr>
            <p:ph type="title"/>
          </p:nvPr>
        </p:nvSpPr>
        <p:spPr/>
        <p:txBody>
          <a:bodyPr>
            <a:normAutofit/>
          </a:bodyPr>
          <a:lstStyle/>
          <a:p>
            <a:r>
              <a:rPr lang="en-US" altLang="zh-CN" dirty="0"/>
              <a:t>How</a:t>
            </a:r>
            <a:r>
              <a:rPr lang="zh-CN" altLang="en-US" dirty="0"/>
              <a:t> </a:t>
            </a:r>
            <a:r>
              <a:rPr lang="en-US" altLang="zh-CN" dirty="0"/>
              <a:t>to</a:t>
            </a:r>
            <a:r>
              <a:rPr lang="zh-CN" altLang="en-US" dirty="0"/>
              <a:t> </a:t>
            </a:r>
            <a:r>
              <a:rPr lang="en-US" altLang="zh-CN" dirty="0"/>
              <a:t>predict</a:t>
            </a:r>
            <a:r>
              <a:rPr lang="zh-CN" altLang="en-US" dirty="0"/>
              <a:t> </a:t>
            </a:r>
            <a:r>
              <a:rPr lang="en-US" altLang="zh-CN" dirty="0"/>
              <a:t>performance</a:t>
            </a:r>
            <a:r>
              <a:rPr lang="zh-CN" altLang="en-US" dirty="0"/>
              <a:t> </a:t>
            </a:r>
            <a:r>
              <a:rPr lang="en-US" altLang="zh-CN" dirty="0"/>
              <a:t>using</a:t>
            </a:r>
            <a:r>
              <a:rPr lang="zh-CN" altLang="en-US" dirty="0"/>
              <a:t> </a:t>
            </a:r>
            <a:r>
              <a:rPr lang="en-US" altLang="zh-CN" dirty="0"/>
              <a:t>small</a:t>
            </a:r>
            <a:r>
              <a:rPr lang="zh-CN" altLang="en-US" dirty="0"/>
              <a:t> </a:t>
            </a:r>
            <a:r>
              <a:rPr lang="en-US" altLang="zh-CN" dirty="0"/>
              <a:t>compute?</a:t>
            </a:r>
            <a:endParaRPr lang="en-US" dirty="0"/>
          </a:p>
        </p:txBody>
      </p:sp>
      <p:sp>
        <p:nvSpPr>
          <p:cNvPr id="3" name="Content Placeholder 2">
            <a:extLst>
              <a:ext uri="{FF2B5EF4-FFF2-40B4-BE49-F238E27FC236}">
                <a16:creationId xmlns:a16="http://schemas.microsoft.com/office/drawing/2014/main" id="{692D6E7F-4694-8D69-A8E3-4C816047848D}"/>
              </a:ext>
            </a:extLst>
          </p:cNvPr>
          <p:cNvSpPr>
            <a:spLocks noGrp="1"/>
          </p:cNvSpPr>
          <p:nvPr>
            <p:ph idx="1"/>
          </p:nvPr>
        </p:nvSpPr>
        <p:spPr>
          <a:xfrm>
            <a:off x="615462" y="4007897"/>
            <a:ext cx="10972800" cy="1747651"/>
          </a:xfrm>
        </p:spPr>
        <p:txBody>
          <a:bodyPr>
            <a:normAutofit/>
          </a:bodyPr>
          <a:lstStyle/>
          <a:p>
            <a:r>
              <a:rPr lang="en-US" altLang="zh-CN" dirty="0"/>
              <a:t>Scaling</a:t>
            </a:r>
            <a:r>
              <a:rPr lang="zh-CN" altLang="en-US" dirty="0"/>
              <a:t> </a:t>
            </a:r>
            <a:r>
              <a:rPr lang="en-US" altLang="zh-CN" dirty="0"/>
              <a:t>law:</a:t>
            </a:r>
          </a:p>
          <a:p>
            <a:pPr lvl="1"/>
            <a:r>
              <a:rPr lang="en-US" altLang="zh-CN" b="1" dirty="0"/>
              <a:t>Test</a:t>
            </a:r>
            <a:r>
              <a:rPr lang="zh-CN" altLang="en-US" b="1" dirty="0"/>
              <a:t> </a:t>
            </a:r>
            <a:r>
              <a:rPr lang="en-US" altLang="zh-CN" b="1" dirty="0"/>
              <a:t>l</a:t>
            </a:r>
            <a:r>
              <a:rPr lang="en-US" b="1" dirty="0"/>
              <a:t>oss follows simple power laws</a:t>
            </a:r>
            <a:r>
              <a:rPr lang="en-US" dirty="0"/>
              <a:t> in parameters</a:t>
            </a:r>
            <a:r>
              <a:rPr lang="zh-CN" altLang="en-US" dirty="0"/>
              <a:t> </a:t>
            </a:r>
            <a:r>
              <a:rPr lang="en-US" altLang="zh-CN" dirty="0"/>
              <a:t>N</a:t>
            </a:r>
            <a:r>
              <a:rPr lang="en-US" dirty="0"/>
              <a:t>, data tokens</a:t>
            </a:r>
            <a:r>
              <a:rPr lang="zh-CN" altLang="en-US" dirty="0"/>
              <a:t> </a:t>
            </a:r>
            <a:r>
              <a:rPr lang="en-US" altLang="zh-CN" dirty="0"/>
              <a:t>D</a:t>
            </a:r>
            <a:r>
              <a:rPr lang="en-US" dirty="0"/>
              <a:t>, and </a:t>
            </a:r>
            <a:r>
              <a:rPr lang="en-US" altLang="zh-CN" dirty="0"/>
              <a:t>minimum</a:t>
            </a:r>
            <a:r>
              <a:rPr lang="zh-CN" altLang="en-US" dirty="0"/>
              <a:t> </a:t>
            </a:r>
            <a:r>
              <a:rPr lang="en-US" dirty="0"/>
              <a:t>training compute</a:t>
            </a:r>
            <a:r>
              <a:rPr lang="zh-CN" altLang="en-US" dirty="0"/>
              <a:t> </a:t>
            </a:r>
            <a:r>
              <a:rPr lang="en-US" altLang="zh-CN" dirty="0" err="1"/>
              <a:t>C_min</a:t>
            </a:r>
            <a:endParaRPr lang="en-US" dirty="0"/>
          </a:p>
        </p:txBody>
      </p:sp>
      <p:sp>
        <p:nvSpPr>
          <p:cNvPr id="5" name="TextBox 4">
            <a:extLst>
              <a:ext uri="{FF2B5EF4-FFF2-40B4-BE49-F238E27FC236}">
                <a16:creationId xmlns:a16="http://schemas.microsoft.com/office/drawing/2014/main" id="{9F0735F0-D678-C176-F3B2-2A76706F83B3}"/>
              </a:ext>
            </a:extLst>
          </p:cNvPr>
          <p:cNvSpPr txBox="1"/>
          <p:nvPr/>
        </p:nvSpPr>
        <p:spPr>
          <a:xfrm>
            <a:off x="838200" y="6107668"/>
            <a:ext cx="6635150" cy="369332"/>
          </a:xfrm>
          <a:prstGeom prst="rect">
            <a:avLst/>
          </a:prstGeom>
          <a:noFill/>
        </p:spPr>
        <p:txBody>
          <a:bodyPr wrap="none" rtlCol="0">
            <a:spAutoFit/>
          </a:bodyPr>
          <a:lstStyle/>
          <a:p>
            <a:r>
              <a:rPr lang="en-US" altLang="zh-CN" dirty="0"/>
              <a:t>[Kaplan</a:t>
            </a:r>
            <a:r>
              <a:rPr lang="zh-CN" altLang="en-US" dirty="0"/>
              <a:t> </a:t>
            </a:r>
            <a:r>
              <a:rPr lang="en-US" altLang="zh-CN" dirty="0"/>
              <a:t>et</a:t>
            </a:r>
            <a:r>
              <a:rPr lang="zh-CN" altLang="en-US" dirty="0"/>
              <a:t> </a:t>
            </a:r>
            <a:r>
              <a:rPr lang="en-US" altLang="zh-CN" dirty="0"/>
              <a:t>al.</a:t>
            </a:r>
            <a:r>
              <a:rPr lang="zh-CN" altLang="en-US" dirty="0"/>
              <a:t> </a:t>
            </a:r>
            <a:r>
              <a:rPr lang="en-US" dirty="0"/>
              <a:t>Scaling Laws for Neural Language Models</a:t>
            </a:r>
            <a:r>
              <a:rPr lang="en-US" altLang="zh-CN" dirty="0"/>
              <a:t>.</a:t>
            </a:r>
            <a:r>
              <a:rPr lang="zh-CN" altLang="en-US" dirty="0"/>
              <a:t> </a:t>
            </a:r>
            <a:r>
              <a:rPr lang="en-US" altLang="zh-CN" dirty="0"/>
              <a:t>2020]</a:t>
            </a:r>
            <a:endParaRPr lang="en-US" dirty="0"/>
          </a:p>
        </p:txBody>
      </p:sp>
      <p:pic>
        <p:nvPicPr>
          <p:cNvPr id="4" name="Picture 3">
            <a:extLst>
              <a:ext uri="{FF2B5EF4-FFF2-40B4-BE49-F238E27FC236}">
                <a16:creationId xmlns:a16="http://schemas.microsoft.com/office/drawing/2014/main" id="{4A4F11BB-1BE4-0468-3458-62342E713265}"/>
              </a:ext>
            </a:extLst>
          </p:cNvPr>
          <p:cNvPicPr>
            <a:picLocks noChangeAspect="1"/>
          </p:cNvPicPr>
          <p:nvPr/>
        </p:nvPicPr>
        <p:blipFill>
          <a:blip r:embed="rId3"/>
          <a:srcRect r="94829" b="27646"/>
          <a:stretch>
            <a:fillRect/>
          </a:stretch>
        </p:blipFill>
        <p:spPr>
          <a:xfrm>
            <a:off x="1124830" y="1157793"/>
            <a:ext cx="411342" cy="2423607"/>
          </a:xfrm>
          <a:prstGeom prst="rect">
            <a:avLst/>
          </a:prstGeom>
        </p:spPr>
      </p:pic>
      <p:pic>
        <p:nvPicPr>
          <p:cNvPr id="6" name="Picture 5">
            <a:extLst>
              <a:ext uri="{FF2B5EF4-FFF2-40B4-BE49-F238E27FC236}">
                <a16:creationId xmlns:a16="http://schemas.microsoft.com/office/drawing/2014/main" id="{D1F49715-61BA-766E-8EB5-B1B345C99239}"/>
              </a:ext>
            </a:extLst>
          </p:cNvPr>
          <p:cNvPicPr>
            <a:picLocks noChangeAspect="1"/>
          </p:cNvPicPr>
          <p:nvPr/>
        </p:nvPicPr>
        <p:blipFill>
          <a:blip r:embed="rId4"/>
          <a:stretch>
            <a:fillRect/>
          </a:stretch>
        </p:blipFill>
        <p:spPr>
          <a:xfrm>
            <a:off x="10366930" y="2757993"/>
            <a:ext cx="1219200" cy="241979"/>
          </a:xfrm>
          <a:prstGeom prst="rect">
            <a:avLst/>
          </a:prstGeom>
        </p:spPr>
      </p:pic>
      <p:pic>
        <p:nvPicPr>
          <p:cNvPr id="7" name="Picture 6">
            <a:extLst>
              <a:ext uri="{FF2B5EF4-FFF2-40B4-BE49-F238E27FC236}">
                <a16:creationId xmlns:a16="http://schemas.microsoft.com/office/drawing/2014/main" id="{E883CA1A-F0FD-A51B-6B17-5E8299EFACAD}"/>
              </a:ext>
            </a:extLst>
          </p:cNvPr>
          <p:cNvPicPr>
            <a:picLocks noChangeAspect="1"/>
          </p:cNvPicPr>
          <p:nvPr/>
        </p:nvPicPr>
        <p:blipFill>
          <a:blip r:embed="rId3"/>
          <a:srcRect l="36380" r="31640" b="27646"/>
          <a:stretch>
            <a:fillRect/>
          </a:stretch>
        </p:blipFill>
        <p:spPr>
          <a:xfrm>
            <a:off x="1539791" y="1175135"/>
            <a:ext cx="2543537" cy="2423607"/>
          </a:xfrm>
          <a:prstGeom prst="rect">
            <a:avLst/>
          </a:prstGeom>
        </p:spPr>
      </p:pic>
      <p:pic>
        <p:nvPicPr>
          <p:cNvPr id="9" name="Picture 8">
            <a:extLst>
              <a:ext uri="{FF2B5EF4-FFF2-40B4-BE49-F238E27FC236}">
                <a16:creationId xmlns:a16="http://schemas.microsoft.com/office/drawing/2014/main" id="{DFEB2838-21C9-CEC0-F78F-2A29CCFDC800}"/>
              </a:ext>
            </a:extLst>
          </p:cNvPr>
          <p:cNvPicPr>
            <a:picLocks noChangeAspect="1"/>
          </p:cNvPicPr>
          <p:nvPr/>
        </p:nvPicPr>
        <p:blipFill>
          <a:blip r:embed="rId3"/>
          <a:srcRect l="68021" b="27646"/>
          <a:stretch>
            <a:fillRect/>
          </a:stretch>
        </p:blipFill>
        <p:spPr>
          <a:xfrm>
            <a:off x="4451404" y="1181440"/>
            <a:ext cx="2543537" cy="2423607"/>
          </a:xfrm>
          <a:prstGeom prst="rect">
            <a:avLst/>
          </a:prstGeom>
        </p:spPr>
      </p:pic>
      <p:pic>
        <p:nvPicPr>
          <p:cNvPr id="10" name="Picture 9">
            <a:extLst>
              <a:ext uri="{FF2B5EF4-FFF2-40B4-BE49-F238E27FC236}">
                <a16:creationId xmlns:a16="http://schemas.microsoft.com/office/drawing/2014/main" id="{21DBEEE3-EACA-0808-67EB-53679E1A46BA}"/>
              </a:ext>
            </a:extLst>
          </p:cNvPr>
          <p:cNvPicPr>
            <a:picLocks noChangeAspect="1"/>
          </p:cNvPicPr>
          <p:nvPr/>
        </p:nvPicPr>
        <p:blipFill>
          <a:blip r:embed="rId3"/>
          <a:srcRect l="4608" r="63413" b="27646"/>
          <a:stretch>
            <a:fillRect/>
          </a:stretch>
        </p:blipFill>
        <p:spPr>
          <a:xfrm>
            <a:off x="7363017" y="1233993"/>
            <a:ext cx="2543537" cy="2423607"/>
          </a:xfrm>
          <a:prstGeom prst="rect">
            <a:avLst/>
          </a:prstGeom>
        </p:spPr>
      </p:pic>
      <p:cxnSp>
        <p:nvCxnSpPr>
          <p:cNvPr id="8" name="Straight Arrow Connector 7">
            <a:extLst>
              <a:ext uri="{FF2B5EF4-FFF2-40B4-BE49-F238E27FC236}">
                <a16:creationId xmlns:a16="http://schemas.microsoft.com/office/drawing/2014/main" id="{78391E76-5731-B502-297B-F00975629444}"/>
              </a:ext>
            </a:extLst>
          </p:cNvPr>
          <p:cNvCxnSpPr>
            <a:cxnSpLocks/>
            <a:stCxn id="6" idx="1"/>
          </p:cNvCxnSpPr>
          <p:nvPr/>
        </p:nvCxnSpPr>
        <p:spPr>
          <a:xfrm flipH="1" flipV="1">
            <a:off x="9434603" y="2834193"/>
            <a:ext cx="932327" cy="4479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56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AE39C-6C45-56AD-B216-A4BE6777AC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228A18-1739-F883-5881-A48FA7C02994}"/>
              </a:ext>
            </a:extLst>
          </p:cNvPr>
          <p:cNvSpPr>
            <a:spLocks noGrp="1"/>
          </p:cNvSpPr>
          <p:nvPr>
            <p:ph type="title"/>
          </p:nvPr>
        </p:nvSpPr>
        <p:spPr/>
        <p:txBody>
          <a:bodyPr>
            <a:normAutofit/>
          </a:bodyPr>
          <a:lstStyle/>
          <a:p>
            <a:r>
              <a:rPr lang="en-US" altLang="zh-CN" dirty="0"/>
              <a:t>Loss has weak dependence on architectures</a:t>
            </a:r>
            <a:endParaRPr lang="en-US" dirty="0"/>
          </a:p>
        </p:txBody>
      </p:sp>
      <p:sp>
        <p:nvSpPr>
          <p:cNvPr id="5" name="TextBox 4">
            <a:extLst>
              <a:ext uri="{FF2B5EF4-FFF2-40B4-BE49-F238E27FC236}">
                <a16:creationId xmlns:a16="http://schemas.microsoft.com/office/drawing/2014/main" id="{44C4D259-2710-D523-17FC-14025DE1BBEC}"/>
              </a:ext>
            </a:extLst>
          </p:cNvPr>
          <p:cNvSpPr txBox="1"/>
          <p:nvPr/>
        </p:nvSpPr>
        <p:spPr>
          <a:xfrm>
            <a:off x="838200" y="6107668"/>
            <a:ext cx="6635150" cy="369332"/>
          </a:xfrm>
          <a:prstGeom prst="rect">
            <a:avLst/>
          </a:prstGeom>
          <a:noFill/>
        </p:spPr>
        <p:txBody>
          <a:bodyPr wrap="none" rtlCol="0">
            <a:spAutoFit/>
          </a:bodyPr>
          <a:lstStyle/>
          <a:p>
            <a:r>
              <a:rPr lang="en-US" altLang="zh-CN" dirty="0"/>
              <a:t>[Kaplan</a:t>
            </a:r>
            <a:r>
              <a:rPr lang="zh-CN" altLang="en-US" dirty="0"/>
              <a:t> </a:t>
            </a:r>
            <a:r>
              <a:rPr lang="en-US" altLang="zh-CN" dirty="0"/>
              <a:t>et</a:t>
            </a:r>
            <a:r>
              <a:rPr lang="zh-CN" altLang="en-US" dirty="0"/>
              <a:t> </a:t>
            </a:r>
            <a:r>
              <a:rPr lang="en-US" altLang="zh-CN" dirty="0"/>
              <a:t>al.</a:t>
            </a:r>
            <a:r>
              <a:rPr lang="zh-CN" altLang="en-US" dirty="0"/>
              <a:t> </a:t>
            </a:r>
            <a:r>
              <a:rPr lang="en-US" dirty="0"/>
              <a:t>Scaling Laws for Neural Language Models</a:t>
            </a:r>
            <a:r>
              <a:rPr lang="en-US" altLang="zh-CN" dirty="0"/>
              <a:t>.</a:t>
            </a:r>
            <a:r>
              <a:rPr lang="zh-CN" altLang="en-US" dirty="0"/>
              <a:t> </a:t>
            </a:r>
            <a:r>
              <a:rPr lang="en-US" altLang="zh-CN" dirty="0"/>
              <a:t>2020]</a:t>
            </a:r>
            <a:endParaRPr lang="en-US" dirty="0"/>
          </a:p>
        </p:txBody>
      </p:sp>
      <p:pic>
        <p:nvPicPr>
          <p:cNvPr id="4" name="Picture 3">
            <a:extLst>
              <a:ext uri="{FF2B5EF4-FFF2-40B4-BE49-F238E27FC236}">
                <a16:creationId xmlns:a16="http://schemas.microsoft.com/office/drawing/2014/main" id="{BBAF8AFF-9117-F96D-5589-D8578C298A68}"/>
              </a:ext>
            </a:extLst>
          </p:cNvPr>
          <p:cNvPicPr>
            <a:picLocks noChangeAspect="1"/>
          </p:cNvPicPr>
          <p:nvPr/>
        </p:nvPicPr>
        <p:blipFill>
          <a:blip r:embed="rId3"/>
          <a:srcRect b="35691"/>
          <a:stretch>
            <a:fillRect/>
          </a:stretch>
        </p:blipFill>
        <p:spPr>
          <a:xfrm>
            <a:off x="76200" y="2384151"/>
            <a:ext cx="11740424" cy="2943048"/>
          </a:xfrm>
          <a:prstGeom prst="rect">
            <a:avLst/>
          </a:prstGeom>
        </p:spPr>
      </p:pic>
      <p:sp>
        <p:nvSpPr>
          <p:cNvPr id="6" name="TextBox 5">
            <a:extLst>
              <a:ext uri="{FF2B5EF4-FFF2-40B4-BE49-F238E27FC236}">
                <a16:creationId xmlns:a16="http://schemas.microsoft.com/office/drawing/2014/main" id="{64AB910C-2C75-E6B6-E972-6B3972043D1A}"/>
              </a:ext>
            </a:extLst>
          </p:cNvPr>
          <p:cNvSpPr txBox="1"/>
          <p:nvPr/>
        </p:nvSpPr>
        <p:spPr>
          <a:xfrm>
            <a:off x="6172200" y="1046746"/>
            <a:ext cx="3282822" cy="1015663"/>
          </a:xfrm>
          <a:prstGeom prst="rect">
            <a:avLst/>
          </a:prstGeom>
          <a:noFill/>
        </p:spPr>
        <p:txBody>
          <a:bodyPr wrap="square" rtlCol="0">
            <a:spAutoFit/>
          </a:bodyPr>
          <a:lstStyle/>
          <a:p>
            <a:r>
              <a:rPr lang="en-US" altLang="zh-CN" sz="1200" dirty="0" err="1">
                <a:solidFill>
                  <a:schemeClr val="accent1"/>
                </a:solidFill>
              </a:rPr>
              <a:t>n_layer</a:t>
            </a:r>
            <a:r>
              <a:rPr lang="en-US" altLang="zh-CN" sz="1200" dirty="0">
                <a:solidFill>
                  <a:schemeClr val="accent1"/>
                </a:solidFill>
              </a:rPr>
              <a:t>:</a:t>
            </a:r>
            <a:r>
              <a:rPr lang="zh-CN" altLang="en-US" sz="1200" dirty="0">
                <a:solidFill>
                  <a:schemeClr val="accent1"/>
                </a:solidFill>
              </a:rPr>
              <a:t> </a:t>
            </a:r>
            <a:r>
              <a:rPr lang="en-US" altLang="zh-CN" sz="1200" dirty="0">
                <a:solidFill>
                  <a:schemeClr val="accent1"/>
                </a:solidFill>
              </a:rPr>
              <a:t>number</a:t>
            </a:r>
            <a:r>
              <a:rPr lang="zh-CN" altLang="en-US" sz="1200" dirty="0">
                <a:solidFill>
                  <a:schemeClr val="accent1"/>
                </a:solidFill>
              </a:rPr>
              <a:t> </a:t>
            </a:r>
            <a:r>
              <a:rPr lang="en-US" altLang="zh-CN" sz="1200" dirty="0">
                <a:solidFill>
                  <a:schemeClr val="accent1"/>
                </a:solidFill>
              </a:rPr>
              <a:t>of</a:t>
            </a:r>
            <a:r>
              <a:rPr lang="zh-CN" altLang="en-US" sz="1200" dirty="0">
                <a:solidFill>
                  <a:schemeClr val="accent1"/>
                </a:solidFill>
              </a:rPr>
              <a:t> </a:t>
            </a:r>
            <a:r>
              <a:rPr lang="en-US" altLang="zh-CN" sz="1200" dirty="0">
                <a:solidFill>
                  <a:schemeClr val="accent1"/>
                </a:solidFill>
              </a:rPr>
              <a:t>total</a:t>
            </a:r>
            <a:r>
              <a:rPr lang="zh-CN" altLang="en-US" sz="1200" dirty="0">
                <a:solidFill>
                  <a:schemeClr val="accent1"/>
                </a:solidFill>
              </a:rPr>
              <a:t> </a:t>
            </a:r>
            <a:r>
              <a:rPr lang="en-US" altLang="zh-CN" sz="1200" dirty="0">
                <a:solidFill>
                  <a:schemeClr val="accent1"/>
                </a:solidFill>
              </a:rPr>
              <a:t>layers</a:t>
            </a:r>
            <a:r>
              <a:rPr lang="zh-CN" altLang="en-US" sz="1200" dirty="0">
                <a:solidFill>
                  <a:schemeClr val="accent1"/>
                </a:solidFill>
              </a:rPr>
              <a:t> </a:t>
            </a:r>
            <a:r>
              <a:rPr lang="en-US" altLang="zh-CN" sz="1200" dirty="0">
                <a:solidFill>
                  <a:schemeClr val="accent1"/>
                </a:solidFill>
              </a:rPr>
              <a:t>in</a:t>
            </a:r>
            <a:r>
              <a:rPr lang="zh-CN" altLang="en-US" sz="1200" dirty="0">
                <a:solidFill>
                  <a:schemeClr val="accent1"/>
                </a:solidFill>
              </a:rPr>
              <a:t> </a:t>
            </a:r>
            <a:r>
              <a:rPr lang="en-US" altLang="zh-CN" sz="1200" dirty="0">
                <a:solidFill>
                  <a:schemeClr val="accent1"/>
                </a:solidFill>
              </a:rPr>
              <a:t>Transformer</a:t>
            </a:r>
          </a:p>
          <a:p>
            <a:r>
              <a:rPr lang="en-US" altLang="zh-CN" sz="1200" dirty="0" err="1">
                <a:solidFill>
                  <a:schemeClr val="accent1"/>
                </a:solidFill>
              </a:rPr>
              <a:t>n_head</a:t>
            </a:r>
            <a:r>
              <a:rPr lang="en-US" altLang="zh-CN" sz="1200" dirty="0">
                <a:solidFill>
                  <a:schemeClr val="accent1"/>
                </a:solidFill>
              </a:rPr>
              <a:t>:</a:t>
            </a:r>
            <a:r>
              <a:rPr lang="zh-CN" altLang="en-US" sz="1200" dirty="0">
                <a:solidFill>
                  <a:schemeClr val="accent1"/>
                </a:solidFill>
              </a:rPr>
              <a:t> </a:t>
            </a:r>
            <a:r>
              <a:rPr lang="en-US" altLang="zh-CN" sz="1200" dirty="0">
                <a:solidFill>
                  <a:schemeClr val="accent1"/>
                </a:solidFill>
              </a:rPr>
              <a:t>number</a:t>
            </a:r>
            <a:r>
              <a:rPr lang="zh-CN" altLang="en-US" sz="1200" dirty="0">
                <a:solidFill>
                  <a:schemeClr val="accent1"/>
                </a:solidFill>
              </a:rPr>
              <a:t> </a:t>
            </a:r>
            <a:r>
              <a:rPr lang="en-US" altLang="zh-CN" sz="1200" dirty="0">
                <a:solidFill>
                  <a:schemeClr val="accent1"/>
                </a:solidFill>
              </a:rPr>
              <a:t>of</a:t>
            </a:r>
            <a:r>
              <a:rPr lang="zh-CN" altLang="en-US" sz="1200" dirty="0">
                <a:solidFill>
                  <a:schemeClr val="accent1"/>
                </a:solidFill>
              </a:rPr>
              <a:t> </a:t>
            </a:r>
            <a:r>
              <a:rPr lang="en-US" altLang="zh-CN" sz="1200" dirty="0">
                <a:solidFill>
                  <a:schemeClr val="accent1"/>
                </a:solidFill>
              </a:rPr>
              <a:t>heads</a:t>
            </a:r>
            <a:r>
              <a:rPr lang="zh-CN" altLang="en-US" sz="1200" dirty="0">
                <a:solidFill>
                  <a:schemeClr val="accent1"/>
                </a:solidFill>
              </a:rPr>
              <a:t> </a:t>
            </a:r>
            <a:r>
              <a:rPr lang="en-US" altLang="zh-CN" sz="1200" dirty="0">
                <a:solidFill>
                  <a:schemeClr val="accent1"/>
                </a:solidFill>
              </a:rPr>
              <a:t>per</a:t>
            </a:r>
            <a:r>
              <a:rPr lang="zh-CN" altLang="en-US" sz="1200" dirty="0">
                <a:solidFill>
                  <a:schemeClr val="accent1"/>
                </a:solidFill>
              </a:rPr>
              <a:t> </a:t>
            </a:r>
            <a:r>
              <a:rPr lang="en-US" altLang="zh-CN" sz="1200" dirty="0">
                <a:solidFill>
                  <a:schemeClr val="accent1"/>
                </a:solidFill>
              </a:rPr>
              <a:t>layer</a:t>
            </a:r>
          </a:p>
          <a:p>
            <a:r>
              <a:rPr lang="en-US" altLang="zh-CN" sz="1200" dirty="0" err="1">
                <a:solidFill>
                  <a:schemeClr val="accent1"/>
                </a:solidFill>
              </a:rPr>
              <a:t>d_ff</a:t>
            </a:r>
            <a:r>
              <a:rPr lang="en-US" altLang="zh-CN" sz="1200" dirty="0">
                <a:solidFill>
                  <a:schemeClr val="accent1"/>
                </a:solidFill>
              </a:rPr>
              <a:t>:</a:t>
            </a:r>
            <a:r>
              <a:rPr lang="zh-CN" altLang="en-US" sz="1200" dirty="0">
                <a:solidFill>
                  <a:schemeClr val="accent1"/>
                </a:solidFill>
              </a:rPr>
              <a:t> </a:t>
            </a:r>
            <a:r>
              <a:rPr lang="en-US" altLang="zh-CN" sz="1200" dirty="0">
                <a:solidFill>
                  <a:schemeClr val="accent1"/>
                </a:solidFill>
              </a:rPr>
              <a:t>feed-forward</a:t>
            </a:r>
            <a:r>
              <a:rPr lang="zh-CN" altLang="en-US" sz="1200" dirty="0">
                <a:solidFill>
                  <a:schemeClr val="accent1"/>
                </a:solidFill>
              </a:rPr>
              <a:t> </a:t>
            </a:r>
            <a:r>
              <a:rPr lang="en-US" altLang="zh-CN" sz="1200" dirty="0">
                <a:solidFill>
                  <a:schemeClr val="accent1"/>
                </a:solidFill>
              </a:rPr>
              <a:t>layer</a:t>
            </a:r>
            <a:r>
              <a:rPr lang="zh-CN" altLang="en-US" sz="1200" dirty="0">
                <a:solidFill>
                  <a:schemeClr val="accent1"/>
                </a:solidFill>
              </a:rPr>
              <a:t> </a:t>
            </a:r>
            <a:r>
              <a:rPr lang="en-US" altLang="zh-CN" sz="1200" dirty="0">
                <a:solidFill>
                  <a:schemeClr val="accent1"/>
                </a:solidFill>
              </a:rPr>
              <a:t>dimension</a:t>
            </a:r>
          </a:p>
          <a:p>
            <a:r>
              <a:rPr lang="en-US" altLang="zh-CN" sz="1200" dirty="0" err="1">
                <a:solidFill>
                  <a:schemeClr val="accent1"/>
                </a:solidFill>
              </a:rPr>
              <a:t>d_attn</a:t>
            </a:r>
            <a:r>
              <a:rPr lang="en-US" altLang="zh-CN" sz="1200" dirty="0">
                <a:solidFill>
                  <a:schemeClr val="accent1"/>
                </a:solidFill>
              </a:rPr>
              <a:t>:</a:t>
            </a:r>
            <a:r>
              <a:rPr lang="zh-CN" altLang="en-US" sz="1200" dirty="0">
                <a:solidFill>
                  <a:schemeClr val="accent1"/>
                </a:solidFill>
              </a:rPr>
              <a:t> </a:t>
            </a:r>
            <a:r>
              <a:rPr lang="en-US" altLang="zh-CN" sz="1200" dirty="0">
                <a:solidFill>
                  <a:schemeClr val="accent1"/>
                </a:solidFill>
              </a:rPr>
              <a:t>attention</a:t>
            </a:r>
            <a:r>
              <a:rPr lang="zh-CN" altLang="en-US" sz="1200" dirty="0">
                <a:solidFill>
                  <a:schemeClr val="accent1"/>
                </a:solidFill>
              </a:rPr>
              <a:t> </a:t>
            </a:r>
            <a:r>
              <a:rPr lang="en-US" altLang="zh-CN" sz="1200" dirty="0">
                <a:solidFill>
                  <a:schemeClr val="accent1"/>
                </a:solidFill>
              </a:rPr>
              <a:t>projection</a:t>
            </a:r>
            <a:r>
              <a:rPr lang="zh-CN" altLang="en-US" sz="1200" dirty="0">
                <a:solidFill>
                  <a:schemeClr val="accent1"/>
                </a:solidFill>
              </a:rPr>
              <a:t> </a:t>
            </a:r>
            <a:r>
              <a:rPr lang="en-US" altLang="zh-CN" sz="1200" dirty="0">
                <a:solidFill>
                  <a:schemeClr val="accent1"/>
                </a:solidFill>
              </a:rPr>
              <a:t>layer</a:t>
            </a:r>
            <a:r>
              <a:rPr lang="zh-CN" altLang="en-US" sz="1200" dirty="0">
                <a:solidFill>
                  <a:schemeClr val="accent1"/>
                </a:solidFill>
              </a:rPr>
              <a:t> </a:t>
            </a:r>
            <a:r>
              <a:rPr lang="en-US" altLang="zh-CN" sz="1200" dirty="0">
                <a:solidFill>
                  <a:schemeClr val="accent1"/>
                </a:solidFill>
              </a:rPr>
              <a:t>dimension</a:t>
            </a:r>
          </a:p>
          <a:p>
            <a:r>
              <a:rPr lang="en-US" altLang="zh-CN" sz="1200" dirty="0" err="1">
                <a:solidFill>
                  <a:schemeClr val="accent1"/>
                </a:solidFill>
              </a:rPr>
              <a:t>d_model</a:t>
            </a:r>
            <a:r>
              <a:rPr lang="en-US" altLang="zh-CN" sz="1200" dirty="0">
                <a:solidFill>
                  <a:schemeClr val="accent1"/>
                </a:solidFill>
              </a:rPr>
              <a:t>:</a:t>
            </a:r>
            <a:r>
              <a:rPr lang="zh-CN" altLang="en-US" sz="1200" dirty="0">
                <a:solidFill>
                  <a:schemeClr val="accent1"/>
                </a:solidFill>
              </a:rPr>
              <a:t> </a:t>
            </a:r>
            <a:r>
              <a:rPr lang="en-US" altLang="zh-CN" sz="1200" dirty="0">
                <a:solidFill>
                  <a:schemeClr val="accent1"/>
                </a:solidFill>
              </a:rPr>
              <a:t>residual</a:t>
            </a:r>
            <a:r>
              <a:rPr lang="zh-CN" altLang="en-US" sz="1200" dirty="0">
                <a:solidFill>
                  <a:schemeClr val="accent1"/>
                </a:solidFill>
              </a:rPr>
              <a:t> </a:t>
            </a:r>
            <a:r>
              <a:rPr lang="en-US" altLang="zh-CN" sz="1200" dirty="0">
                <a:solidFill>
                  <a:schemeClr val="accent1"/>
                </a:solidFill>
              </a:rPr>
              <a:t>stream</a:t>
            </a:r>
            <a:r>
              <a:rPr lang="zh-CN" altLang="en-US" sz="1200" dirty="0">
                <a:solidFill>
                  <a:schemeClr val="accent1"/>
                </a:solidFill>
              </a:rPr>
              <a:t> </a:t>
            </a:r>
            <a:r>
              <a:rPr lang="en-US" altLang="zh-CN" sz="1200" dirty="0">
                <a:solidFill>
                  <a:schemeClr val="accent1"/>
                </a:solidFill>
              </a:rPr>
              <a:t>dimension</a:t>
            </a:r>
          </a:p>
        </p:txBody>
      </p:sp>
      <p:pic>
        <p:nvPicPr>
          <p:cNvPr id="8" name="Picture 7">
            <a:extLst>
              <a:ext uri="{FF2B5EF4-FFF2-40B4-BE49-F238E27FC236}">
                <a16:creationId xmlns:a16="http://schemas.microsoft.com/office/drawing/2014/main" id="{D3327C9D-2657-F77C-6821-AF46044A316C}"/>
              </a:ext>
            </a:extLst>
          </p:cNvPr>
          <p:cNvPicPr>
            <a:picLocks noChangeAspect="1"/>
          </p:cNvPicPr>
          <p:nvPr/>
        </p:nvPicPr>
        <p:blipFill>
          <a:blip r:embed="rId4"/>
          <a:stretch>
            <a:fillRect/>
          </a:stretch>
        </p:blipFill>
        <p:spPr>
          <a:xfrm>
            <a:off x="3124200" y="1414287"/>
            <a:ext cx="2667000" cy="280582"/>
          </a:xfrm>
          <a:prstGeom prst="rect">
            <a:avLst/>
          </a:prstGeom>
        </p:spPr>
      </p:pic>
      <p:sp>
        <p:nvSpPr>
          <p:cNvPr id="9" name="TextBox 8">
            <a:extLst>
              <a:ext uri="{FF2B5EF4-FFF2-40B4-BE49-F238E27FC236}">
                <a16:creationId xmlns:a16="http://schemas.microsoft.com/office/drawing/2014/main" id="{CF3AC3EB-C67E-E631-E216-7FBB3A92D093}"/>
              </a:ext>
            </a:extLst>
          </p:cNvPr>
          <p:cNvSpPr txBox="1"/>
          <p:nvPr/>
        </p:nvSpPr>
        <p:spPr>
          <a:xfrm>
            <a:off x="3961534" y="5345668"/>
            <a:ext cx="4268931" cy="369332"/>
          </a:xfrm>
          <a:prstGeom prst="rect">
            <a:avLst/>
          </a:prstGeom>
          <a:noFill/>
        </p:spPr>
        <p:txBody>
          <a:bodyPr wrap="square">
            <a:spAutoFit/>
          </a:bodyPr>
          <a:lstStyle/>
          <a:p>
            <a:r>
              <a:rPr lang="en-US" altLang="zh-CN" dirty="0"/>
              <a:t>Total</a:t>
            </a:r>
            <a:r>
              <a:rPr lang="zh-CN" altLang="en-US" dirty="0"/>
              <a:t> </a:t>
            </a:r>
            <a:r>
              <a:rPr lang="en-US" altLang="zh-CN" dirty="0"/>
              <a:t>number</a:t>
            </a:r>
            <a:r>
              <a:rPr lang="zh-CN" altLang="en-US" dirty="0"/>
              <a:t> </a:t>
            </a:r>
            <a:r>
              <a:rPr lang="en-US" altLang="zh-CN" dirty="0"/>
              <a:t>of</a:t>
            </a:r>
            <a:r>
              <a:rPr lang="zh-CN" altLang="en-US" dirty="0"/>
              <a:t> </a:t>
            </a:r>
            <a:r>
              <a:rPr lang="en-US" altLang="zh-CN" dirty="0"/>
              <a:t>parameters</a:t>
            </a:r>
            <a:r>
              <a:rPr lang="zh-CN" altLang="en-US" dirty="0"/>
              <a:t> </a:t>
            </a:r>
            <a:r>
              <a:rPr lang="en-US" altLang="zh-CN" dirty="0"/>
              <a:t>N</a:t>
            </a:r>
            <a:r>
              <a:rPr lang="zh-CN" altLang="en-US" dirty="0"/>
              <a:t> </a:t>
            </a:r>
            <a:r>
              <a:rPr lang="en-US" altLang="zh-CN" dirty="0"/>
              <a:t>kept</a:t>
            </a:r>
            <a:r>
              <a:rPr lang="zh-CN" altLang="en-US" dirty="0"/>
              <a:t> </a:t>
            </a:r>
            <a:r>
              <a:rPr lang="en-US" altLang="zh-CN" dirty="0"/>
              <a:t>fixed</a:t>
            </a:r>
            <a:endParaRPr lang="en-US" dirty="0"/>
          </a:p>
        </p:txBody>
      </p:sp>
    </p:spTree>
    <p:extLst>
      <p:ext uri="{BB962C8B-B14F-4D97-AF65-F5344CB8AC3E}">
        <p14:creationId xmlns:p14="http://schemas.microsoft.com/office/powerpoint/2010/main" val="2317051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66973-DCF3-C981-F33B-D78508A240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C04739-1E71-7C3A-E31B-93C915DAA04A}"/>
              </a:ext>
            </a:extLst>
          </p:cNvPr>
          <p:cNvSpPr>
            <a:spLocks noGrp="1"/>
          </p:cNvSpPr>
          <p:nvPr>
            <p:ph type="title"/>
          </p:nvPr>
        </p:nvSpPr>
        <p:spPr/>
        <p:txBody>
          <a:bodyPr>
            <a:normAutofit/>
          </a:bodyPr>
          <a:lstStyle/>
          <a:p>
            <a:r>
              <a:rPr lang="en-US" altLang="zh-CN" dirty="0"/>
              <a:t>Large models are more sample efficient</a:t>
            </a:r>
            <a:endParaRPr lang="en-US" dirty="0"/>
          </a:p>
        </p:txBody>
      </p:sp>
      <p:sp>
        <p:nvSpPr>
          <p:cNvPr id="5" name="TextBox 4">
            <a:extLst>
              <a:ext uri="{FF2B5EF4-FFF2-40B4-BE49-F238E27FC236}">
                <a16:creationId xmlns:a16="http://schemas.microsoft.com/office/drawing/2014/main" id="{2EF3B42C-F871-4775-4BFD-1019A1197053}"/>
              </a:ext>
            </a:extLst>
          </p:cNvPr>
          <p:cNvSpPr txBox="1"/>
          <p:nvPr/>
        </p:nvSpPr>
        <p:spPr>
          <a:xfrm>
            <a:off x="838200" y="6107668"/>
            <a:ext cx="6635150" cy="369332"/>
          </a:xfrm>
          <a:prstGeom prst="rect">
            <a:avLst/>
          </a:prstGeom>
          <a:noFill/>
        </p:spPr>
        <p:txBody>
          <a:bodyPr wrap="none" rtlCol="0">
            <a:spAutoFit/>
          </a:bodyPr>
          <a:lstStyle/>
          <a:p>
            <a:r>
              <a:rPr lang="en-US" altLang="zh-CN" dirty="0"/>
              <a:t>[Kaplan</a:t>
            </a:r>
            <a:r>
              <a:rPr lang="zh-CN" altLang="en-US" dirty="0"/>
              <a:t> </a:t>
            </a:r>
            <a:r>
              <a:rPr lang="en-US" altLang="zh-CN" dirty="0"/>
              <a:t>et</a:t>
            </a:r>
            <a:r>
              <a:rPr lang="zh-CN" altLang="en-US" dirty="0"/>
              <a:t> </a:t>
            </a:r>
            <a:r>
              <a:rPr lang="en-US" altLang="zh-CN" dirty="0"/>
              <a:t>al.</a:t>
            </a:r>
            <a:r>
              <a:rPr lang="zh-CN" altLang="en-US" dirty="0"/>
              <a:t> </a:t>
            </a:r>
            <a:r>
              <a:rPr lang="en-US" dirty="0"/>
              <a:t>Scaling Laws for Neural Language Models</a:t>
            </a:r>
            <a:r>
              <a:rPr lang="en-US" altLang="zh-CN" dirty="0"/>
              <a:t>.</a:t>
            </a:r>
            <a:r>
              <a:rPr lang="zh-CN" altLang="en-US" dirty="0"/>
              <a:t> </a:t>
            </a:r>
            <a:r>
              <a:rPr lang="en-US" altLang="zh-CN" dirty="0"/>
              <a:t>2020]</a:t>
            </a:r>
            <a:endParaRPr lang="en-US" dirty="0"/>
          </a:p>
        </p:txBody>
      </p:sp>
      <p:pic>
        <p:nvPicPr>
          <p:cNvPr id="4" name="Picture 3">
            <a:extLst>
              <a:ext uri="{FF2B5EF4-FFF2-40B4-BE49-F238E27FC236}">
                <a16:creationId xmlns:a16="http://schemas.microsoft.com/office/drawing/2014/main" id="{4337EF9D-9AFD-5546-2F7A-64B83CC8988F}"/>
              </a:ext>
            </a:extLst>
          </p:cNvPr>
          <p:cNvPicPr>
            <a:picLocks noChangeAspect="1"/>
          </p:cNvPicPr>
          <p:nvPr/>
        </p:nvPicPr>
        <p:blipFill>
          <a:blip r:embed="rId3"/>
          <a:srcRect l="2912" r="53399" b="14986"/>
          <a:stretch>
            <a:fillRect/>
          </a:stretch>
        </p:blipFill>
        <p:spPr>
          <a:xfrm>
            <a:off x="2971800" y="1127034"/>
            <a:ext cx="5105400" cy="4603932"/>
          </a:xfrm>
          <a:prstGeom prst="rect">
            <a:avLst/>
          </a:prstGeom>
        </p:spPr>
      </p:pic>
    </p:spTree>
    <p:extLst>
      <p:ext uri="{BB962C8B-B14F-4D97-AF65-F5344CB8AC3E}">
        <p14:creationId xmlns:p14="http://schemas.microsoft.com/office/powerpoint/2010/main" val="33104327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A1A92-CD2E-EA9F-3DC2-CAF4E50BE3B4}"/>
              </a:ext>
            </a:extLst>
          </p:cNvPr>
          <p:cNvSpPr>
            <a:spLocks noGrp="1"/>
          </p:cNvSpPr>
          <p:nvPr>
            <p:ph type="title"/>
          </p:nvPr>
        </p:nvSpPr>
        <p:spPr/>
        <p:txBody>
          <a:bodyPr/>
          <a:lstStyle/>
          <a:p>
            <a:r>
              <a:rPr lang="en-US" altLang="zh-CN" dirty="0"/>
              <a:t>GPT-4</a:t>
            </a:r>
            <a:r>
              <a:rPr lang="zh-CN" altLang="en-US" dirty="0"/>
              <a:t> </a:t>
            </a:r>
            <a:r>
              <a:rPr lang="en-US" altLang="zh-CN" dirty="0"/>
              <a:t>works</a:t>
            </a:r>
            <a:r>
              <a:rPr lang="zh-CN" altLang="en-US" dirty="0"/>
              <a:t> </a:t>
            </a:r>
            <a:r>
              <a:rPr lang="en-US" altLang="zh-CN" dirty="0"/>
              <a:t>as</a:t>
            </a:r>
            <a:r>
              <a:rPr lang="zh-CN" altLang="en-US" dirty="0"/>
              <a:t> </a:t>
            </a:r>
            <a:r>
              <a:rPr lang="en-US" altLang="zh-CN" dirty="0"/>
              <a:t>predicted from scaling law</a:t>
            </a:r>
            <a:endParaRPr lang="en-US" dirty="0"/>
          </a:p>
        </p:txBody>
      </p:sp>
      <p:pic>
        <p:nvPicPr>
          <p:cNvPr id="4" name="Picture 3">
            <a:extLst>
              <a:ext uri="{FF2B5EF4-FFF2-40B4-BE49-F238E27FC236}">
                <a16:creationId xmlns:a16="http://schemas.microsoft.com/office/drawing/2014/main" id="{A312B0F4-38B8-78BA-4877-B7821EE50FDE}"/>
              </a:ext>
            </a:extLst>
          </p:cNvPr>
          <p:cNvPicPr>
            <a:picLocks noChangeAspect="1"/>
          </p:cNvPicPr>
          <p:nvPr/>
        </p:nvPicPr>
        <p:blipFill>
          <a:blip r:embed="rId3"/>
          <a:srcRect b="22762"/>
          <a:stretch>
            <a:fillRect/>
          </a:stretch>
        </p:blipFill>
        <p:spPr>
          <a:xfrm>
            <a:off x="1" y="1600201"/>
            <a:ext cx="6096000" cy="3200400"/>
          </a:xfrm>
          <a:prstGeom prst="rect">
            <a:avLst/>
          </a:prstGeom>
        </p:spPr>
      </p:pic>
      <p:pic>
        <p:nvPicPr>
          <p:cNvPr id="5" name="Picture 4">
            <a:extLst>
              <a:ext uri="{FF2B5EF4-FFF2-40B4-BE49-F238E27FC236}">
                <a16:creationId xmlns:a16="http://schemas.microsoft.com/office/drawing/2014/main" id="{EEB566E3-A075-42B2-5FB1-2B243AC365BD}"/>
              </a:ext>
            </a:extLst>
          </p:cNvPr>
          <p:cNvPicPr>
            <a:picLocks noChangeAspect="1"/>
          </p:cNvPicPr>
          <p:nvPr/>
        </p:nvPicPr>
        <p:blipFill>
          <a:blip r:embed="rId4"/>
          <a:srcRect b="18378"/>
          <a:stretch>
            <a:fillRect/>
          </a:stretch>
        </p:blipFill>
        <p:spPr>
          <a:xfrm>
            <a:off x="5867400" y="1690793"/>
            <a:ext cx="6102914" cy="3109808"/>
          </a:xfrm>
          <a:prstGeom prst="rect">
            <a:avLst/>
          </a:prstGeom>
        </p:spPr>
      </p:pic>
      <p:sp>
        <p:nvSpPr>
          <p:cNvPr id="6" name="TextBox 5">
            <a:extLst>
              <a:ext uri="{FF2B5EF4-FFF2-40B4-BE49-F238E27FC236}">
                <a16:creationId xmlns:a16="http://schemas.microsoft.com/office/drawing/2014/main" id="{FFBB1DD2-E3E1-FFF0-E438-E149BBCB53FB}"/>
              </a:ext>
            </a:extLst>
          </p:cNvPr>
          <p:cNvSpPr txBox="1"/>
          <p:nvPr/>
        </p:nvSpPr>
        <p:spPr>
          <a:xfrm>
            <a:off x="838200" y="6107668"/>
            <a:ext cx="4309962" cy="369332"/>
          </a:xfrm>
          <a:prstGeom prst="rect">
            <a:avLst/>
          </a:prstGeom>
          <a:noFill/>
        </p:spPr>
        <p:txBody>
          <a:bodyPr wrap="none" rtlCol="0">
            <a:spAutoFit/>
          </a:bodyPr>
          <a:lstStyle/>
          <a:p>
            <a:r>
              <a:rPr lang="en-US" altLang="zh-CN" dirty="0"/>
              <a:t>[OpenAI.</a:t>
            </a:r>
            <a:r>
              <a:rPr lang="zh-CN" altLang="en-US" dirty="0"/>
              <a:t> </a:t>
            </a:r>
            <a:r>
              <a:rPr lang="en-US" altLang="zh-CN" dirty="0"/>
              <a:t>GPT-4</a:t>
            </a:r>
            <a:r>
              <a:rPr lang="zh-CN" altLang="en-US" dirty="0"/>
              <a:t> </a:t>
            </a:r>
            <a:r>
              <a:rPr lang="en-US" altLang="zh-CN" dirty="0"/>
              <a:t>Technical</a:t>
            </a:r>
            <a:r>
              <a:rPr lang="zh-CN" altLang="en-US" dirty="0"/>
              <a:t> </a:t>
            </a:r>
            <a:r>
              <a:rPr lang="en-US" altLang="zh-CN" dirty="0"/>
              <a:t>Report.</a:t>
            </a:r>
            <a:r>
              <a:rPr lang="zh-CN" altLang="en-US" dirty="0"/>
              <a:t> </a:t>
            </a:r>
            <a:r>
              <a:rPr lang="en-US" altLang="zh-CN" dirty="0"/>
              <a:t>2023]</a:t>
            </a:r>
            <a:endParaRPr lang="en-US" dirty="0"/>
          </a:p>
        </p:txBody>
      </p:sp>
    </p:spTree>
    <p:extLst>
      <p:ext uri="{BB962C8B-B14F-4D97-AF65-F5344CB8AC3E}">
        <p14:creationId xmlns:p14="http://schemas.microsoft.com/office/powerpoint/2010/main" val="34065259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E952D-3266-5E0C-BDA5-9E51A617A7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22392-AB6A-336D-CFCB-08DED50B879D}"/>
              </a:ext>
            </a:extLst>
          </p:cNvPr>
          <p:cNvSpPr>
            <a:spLocks noGrp="1"/>
          </p:cNvSpPr>
          <p:nvPr>
            <p:ph type="title"/>
          </p:nvPr>
        </p:nvSpPr>
        <p:spPr>
          <a:xfrm>
            <a:off x="609600" y="2971800"/>
            <a:ext cx="10972800" cy="914400"/>
          </a:xfrm>
        </p:spPr>
        <p:txBody>
          <a:bodyPr>
            <a:normAutofit fontScale="90000"/>
          </a:bodyPr>
          <a:lstStyle/>
          <a:p>
            <a:r>
              <a:rPr lang="en-US" altLang="zh-CN" b="1" dirty="0"/>
              <a:t>Question</a:t>
            </a:r>
            <a:r>
              <a:rPr lang="en-US" altLang="zh-CN" dirty="0"/>
              <a:t>:</a:t>
            </a:r>
            <a:r>
              <a:rPr lang="zh-CN" altLang="en-US" dirty="0"/>
              <a:t> </a:t>
            </a:r>
            <a:r>
              <a:rPr lang="en-US" altLang="zh-CN" dirty="0"/>
              <a:t>are</a:t>
            </a:r>
            <a:r>
              <a:rPr lang="zh-CN" altLang="en-US" dirty="0"/>
              <a:t> </a:t>
            </a:r>
            <a:r>
              <a:rPr lang="en-US" altLang="zh-CN" dirty="0"/>
              <a:t>bigger models able to solve all problems?</a:t>
            </a:r>
            <a:endParaRPr lang="en-US" dirty="0"/>
          </a:p>
        </p:txBody>
      </p:sp>
    </p:spTree>
    <p:extLst>
      <p:ext uri="{BB962C8B-B14F-4D97-AF65-F5344CB8AC3E}">
        <p14:creationId xmlns:p14="http://schemas.microsoft.com/office/powerpoint/2010/main" val="17847910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C5EE-5D9C-4285-C9BF-362CB99D10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ECC5D-D5AF-C627-86A3-2B59B4091C71}"/>
              </a:ext>
            </a:extLst>
          </p:cNvPr>
          <p:cNvSpPr>
            <a:spLocks noGrp="1"/>
          </p:cNvSpPr>
          <p:nvPr>
            <p:ph type="title"/>
          </p:nvPr>
        </p:nvSpPr>
        <p:spPr/>
        <p:txBody>
          <a:bodyPr>
            <a:normAutofit/>
          </a:bodyPr>
          <a:lstStyle/>
          <a:p>
            <a:r>
              <a:rPr lang="en-US" altLang="zh-CN" dirty="0"/>
              <a:t>Tasks</a:t>
            </a:r>
            <a:r>
              <a:rPr lang="zh-CN" altLang="en-US" dirty="0"/>
              <a:t> </a:t>
            </a:r>
            <a:r>
              <a:rPr lang="en-US" altLang="zh-CN" dirty="0"/>
              <a:t>requiring</a:t>
            </a:r>
            <a:r>
              <a:rPr lang="zh-CN" altLang="en-US" dirty="0"/>
              <a:t> </a:t>
            </a:r>
            <a:r>
              <a:rPr lang="en-US" altLang="zh-CN" dirty="0"/>
              <a:t>reasoning</a:t>
            </a:r>
            <a:r>
              <a:rPr lang="zh-CN" altLang="en-US" dirty="0"/>
              <a:t> </a:t>
            </a:r>
            <a:r>
              <a:rPr lang="en-US" altLang="zh-CN" dirty="0"/>
              <a:t>are</a:t>
            </a:r>
            <a:r>
              <a:rPr lang="zh-CN" altLang="en-US" dirty="0"/>
              <a:t> </a:t>
            </a:r>
            <a:r>
              <a:rPr lang="en-US" altLang="zh-CN" dirty="0"/>
              <a:t>hard</a:t>
            </a:r>
            <a:r>
              <a:rPr lang="zh-CN" altLang="en-US" dirty="0"/>
              <a:t> </a:t>
            </a:r>
            <a:r>
              <a:rPr lang="en-US" altLang="zh-CN" dirty="0"/>
              <a:t>for</a:t>
            </a:r>
            <a:r>
              <a:rPr lang="zh-CN" altLang="en-US" dirty="0"/>
              <a:t> </a:t>
            </a:r>
            <a:r>
              <a:rPr lang="en-US" altLang="zh-CN" dirty="0"/>
              <a:t>scaling</a:t>
            </a:r>
            <a:r>
              <a:rPr lang="zh-CN" altLang="en-US" dirty="0"/>
              <a:t> </a:t>
            </a:r>
            <a:r>
              <a:rPr lang="en-US" altLang="zh-CN" dirty="0"/>
              <a:t>LLMs</a:t>
            </a:r>
            <a:endParaRPr lang="en-US" dirty="0"/>
          </a:p>
        </p:txBody>
      </p:sp>
      <p:sp>
        <p:nvSpPr>
          <p:cNvPr id="3" name="Content Placeholder 2">
            <a:extLst>
              <a:ext uri="{FF2B5EF4-FFF2-40B4-BE49-F238E27FC236}">
                <a16:creationId xmlns:a16="http://schemas.microsoft.com/office/drawing/2014/main" id="{6D517A3A-B5FD-4D51-DEC9-194DF814C211}"/>
              </a:ext>
            </a:extLst>
          </p:cNvPr>
          <p:cNvSpPr>
            <a:spLocks noGrp="1"/>
          </p:cNvSpPr>
          <p:nvPr>
            <p:ph idx="1"/>
          </p:nvPr>
        </p:nvSpPr>
        <p:spPr/>
        <p:txBody>
          <a:bodyPr/>
          <a:lstStyle/>
          <a:p>
            <a:r>
              <a:rPr lang="en-US" altLang="zh-CN" dirty="0"/>
              <a:t>Scaling up model size alone has not proved sufficient for</a:t>
            </a:r>
            <a:r>
              <a:rPr lang="zh-CN" altLang="en-US" dirty="0"/>
              <a:t> </a:t>
            </a:r>
            <a:r>
              <a:rPr lang="en-US" altLang="zh-CN" dirty="0"/>
              <a:t>tasks containing</a:t>
            </a:r>
            <a:r>
              <a:rPr lang="zh-CN" altLang="en-US" dirty="0"/>
              <a:t> </a:t>
            </a:r>
            <a:r>
              <a:rPr lang="en-US" altLang="zh-CN" dirty="0"/>
              <a:t>flavors</a:t>
            </a:r>
            <a:r>
              <a:rPr lang="zh-CN" altLang="en-US" dirty="0"/>
              <a:t> </a:t>
            </a:r>
            <a:r>
              <a:rPr lang="en-US" altLang="zh-CN" dirty="0"/>
              <a:t>of</a:t>
            </a:r>
            <a:r>
              <a:rPr lang="zh-CN" altLang="en-US" dirty="0"/>
              <a:t> </a:t>
            </a:r>
            <a:r>
              <a:rPr lang="en-US" altLang="zh-CN" b="1" dirty="0"/>
              <a:t>mathematical</a:t>
            </a:r>
            <a:r>
              <a:rPr lang="en-US" altLang="zh-CN" dirty="0"/>
              <a:t> or </a:t>
            </a:r>
            <a:r>
              <a:rPr lang="en-US" altLang="zh-CN" b="1" dirty="0"/>
              <a:t>logical</a:t>
            </a:r>
            <a:r>
              <a:rPr lang="en-US" altLang="zh-CN" dirty="0"/>
              <a:t> </a:t>
            </a:r>
            <a:r>
              <a:rPr lang="en-US" altLang="zh-CN" b="1" dirty="0"/>
              <a:t>reasoning</a:t>
            </a:r>
          </a:p>
        </p:txBody>
      </p:sp>
      <p:sp>
        <p:nvSpPr>
          <p:cNvPr id="4" name="TextBox 3">
            <a:extLst>
              <a:ext uri="{FF2B5EF4-FFF2-40B4-BE49-F238E27FC236}">
                <a16:creationId xmlns:a16="http://schemas.microsoft.com/office/drawing/2014/main" id="{CE15795E-C01B-5656-E143-687B00063380}"/>
              </a:ext>
            </a:extLst>
          </p:cNvPr>
          <p:cNvSpPr txBox="1"/>
          <p:nvPr/>
        </p:nvSpPr>
        <p:spPr>
          <a:xfrm>
            <a:off x="838200" y="6107668"/>
            <a:ext cx="10764982" cy="369332"/>
          </a:xfrm>
          <a:prstGeom prst="rect">
            <a:avLst/>
          </a:prstGeom>
          <a:noFill/>
        </p:spPr>
        <p:txBody>
          <a:bodyPr wrap="square" rtlCol="0">
            <a:spAutoFit/>
          </a:bodyPr>
          <a:lstStyle/>
          <a:p>
            <a:r>
              <a:rPr lang="en-US" altLang="zh-CN" dirty="0"/>
              <a:t>[Rae</a:t>
            </a:r>
            <a:r>
              <a:rPr lang="zh-CN" altLang="en-US" dirty="0"/>
              <a:t> </a:t>
            </a:r>
            <a:r>
              <a:rPr lang="en-US" altLang="zh-CN" dirty="0"/>
              <a:t>et</a:t>
            </a:r>
            <a:r>
              <a:rPr lang="zh-CN" altLang="en-US" dirty="0"/>
              <a:t> </a:t>
            </a:r>
            <a:r>
              <a:rPr lang="en-US" altLang="zh-CN" dirty="0"/>
              <a:t>al.</a:t>
            </a:r>
            <a:r>
              <a:rPr lang="zh-CN" altLang="en-US" dirty="0"/>
              <a:t> </a:t>
            </a:r>
            <a:r>
              <a:rPr lang="en-US" dirty="0"/>
              <a:t>Scaling Language Models: Methods, Analysis</a:t>
            </a:r>
            <a:r>
              <a:rPr lang="zh-CN" altLang="en-US" dirty="0"/>
              <a:t> </a:t>
            </a:r>
            <a:r>
              <a:rPr lang="en-US" dirty="0"/>
              <a:t>&amp; Insights from Training Gopher</a:t>
            </a:r>
            <a:r>
              <a:rPr lang="en-US" altLang="zh-CN" dirty="0"/>
              <a:t>.</a:t>
            </a:r>
            <a:r>
              <a:rPr lang="zh-CN" altLang="en-US" dirty="0"/>
              <a:t> </a:t>
            </a:r>
            <a:r>
              <a:rPr lang="en-US" altLang="zh-CN" dirty="0"/>
              <a:t>2022]</a:t>
            </a:r>
            <a:endParaRPr lang="en-US" dirty="0"/>
          </a:p>
        </p:txBody>
      </p:sp>
      <p:pic>
        <p:nvPicPr>
          <p:cNvPr id="5" name="Picture 4">
            <a:extLst>
              <a:ext uri="{FF2B5EF4-FFF2-40B4-BE49-F238E27FC236}">
                <a16:creationId xmlns:a16="http://schemas.microsoft.com/office/drawing/2014/main" id="{C61D9794-7FC1-C2D3-FF03-B00EEFCDB709}"/>
              </a:ext>
            </a:extLst>
          </p:cNvPr>
          <p:cNvPicPr>
            <a:picLocks noChangeAspect="1"/>
          </p:cNvPicPr>
          <p:nvPr/>
        </p:nvPicPr>
        <p:blipFill>
          <a:blip r:embed="rId3"/>
          <a:srcRect b="35375"/>
          <a:stretch>
            <a:fillRect/>
          </a:stretch>
        </p:blipFill>
        <p:spPr>
          <a:xfrm>
            <a:off x="1049867" y="2168372"/>
            <a:ext cx="10515600" cy="3006269"/>
          </a:xfrm>
          <a:prstGeom prst="rect">
            <a:avLst/>
          </a:prstGeom>
        </p:spPr>
      </p:pic>
      <p:sp>
        <p:nvSpPr>
          <p:cNvPr id="6" name="TextBox 5">
            <a:extLst>
              <a:ext uri="{FF2B5EF4-FFF2-40B4-BE49-F238E27FC236}">
                <a16:creationId xmlns:a16="http://schemas.microsoft.com/office/drawing/2014/main" id="{78FD6B9F-8216-7319-7C6B-89F4DCD30B60}"/>
              </a:ext>
            </a:extLst>
          </p:cNvPr>
          <p:cNvSpPr txBox="1"/>
          <p:nvPr/>
        </p:nvSpPr>
        <p:spPr>
          <a:xfrm>
            <a:off x="2078350" y="5271822"/>
            <a:ext cx="8458633" cy="369332"/>
          </a:xfrm>
          <a:prstGeom prst="rect">
            <a:avLst/>
          </a:prstGeom>
          <a:noFill/>
        </p:spPr>
        <p:txBody>
          <a:bodyPr wrap="square">
            <a:spAutoFit/>
          </a:bodyPr>
          <a:lstStyle/>
          <a:p>
            <a:r>
              <a:rPr lang="en-US" altLang="zh-CN" dirty="0"/>
              <a:t>Relative</a:t>
            </a:r>
            <a:r>
              <a:rPr lang="zh-CN" altLang="en-US" dirty="0"/>
              <a:t> </a:t>
            </a:r>
            <a:r>
              <a:rPr lang="en-US" altLang="zh-CN" dirty="0"/>
              <a:t>performance</a:t>
            </a:r>
            <a:r>
              <a:rPr lang="zh-CN" altLang="en-US" dirty="0"/>
              <a:t> </a:t>
            </a:r>
            <a:r>
              <a:rPr lang="en-US" altLang="zh-CN" dirty="0"/>
              <a:t>improvement</a:t>
            </a:r>
            <a:r>
              <a:rPr lang="zh-CN" altLang="en-US" dirty="0"/>
              <a:t> </a:t>
            </a:r>
            <a:r>
              <a:rPr lang="en-US" altLang="zh-CN" dirty="0"/>
              <a:t>of</a:t>
            </a:r>
            <a:r>
              <a:rPr lang="zh-CN" altLang="en-US" dirty="0"/>
              <a:t> </a:t>
            </a:r>
            <a:r>
              <a:rPr lang="en-US" altLang="zh-CN" dirty="0"/>
              <a:t>Gopher</a:t>
            </a:r>
            <a:r>
              <a:rPr lang="zh-CN" altLang="en-US" dirty="0"/>
              <a:t> </a:t>
            </a:r>
            <a:r>
              <a:rPr lang="en-US" altLang="zh-CN" b="1" dirty="0"/>
              <a:t>280B</a:t>
            </a:r>
            <a:r>
              <a:rPr lang="zh-CN" altLang="en-US" dirty="0"/>
              <a:t> </a:t>
            </a:r>
            <a:r>
              <a:rPr lang="en-US" altLang="zh-CN" dirty="0"/>
              <a:t>vs</a:t>
            </a:r>
            <a:r>
              <a:rPr lang="zh-CN" altLang="en-US" dirty="0"/>
              <a:t> </a:t>
            </a:r>
            <a:r>
              <a:rPr lang="en-US" altLang="zh-CN" b="1" dirty="0"/>
              <a:t>7.1B</a:t>
            </a:r>
            <a:r>
              <a:rPr lang="en-US" altLang="zh-CN" dirty="0"/>
              <a:t> over</a:t>
            </a:r>
            <a:r>
              <a:rPr lang="zh-CN" altLang="en-US" dirty="0"/>
              <a:t> </a:t>
            </a:r>
            <a:r>
              <a:rPr lang="en-US" altLang="zh-CN" dirty="0"/>
              <a:t>152 tasks</a:t>
            </a:r>
            <a:endParaRPr lang="en-US" b="1" dirty="0"/>
          </a:p>
        </p:txBody>
      </p:sp>
      <p:sp>
        <p:nvSpPr>
          <p:cNvPr id="7" name="Oval 6">
            <a:extLst>
              <a:ext uri="{FF2B5EF4-FFF2-40B4-BE49-F238E27FC236}">
                <a16:creationId xmlns:a16="http://schemas.microsoft.com/office/drawing/2014/main" id="{8790FB05-053C-FFC0-873A-7289CB472284}"/>
              </a:ext>
            </a:extLst>
          </p:cNvPr>
          <p:cNvSpPr/>
          <p:nvPr/>
        </p:nvSpPr>
        <p:spPr>
          <a:xfrm>
            <a:off x="2895600" y="4495800"/>
            <a:ext cx="3810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8" name="Oval 7">
            <a:extLst>
              <a:ext uri="{FF2B5EF4-FFF2-40B4-BE49-F238E27FC236}">
                <a16:creationId xmlns:a16="http://schemas.microsoft.com/office/drawing/2014/main" id="{E17B2D45-8A30-9241-CF94-8193561B717B}"/>
              </a:ext>
            </a:extLst>
          </p:cNvPr>
          <p:cNvSpPr/>
          <p:nvPr/>
        </p:nvSpPr>
        <p:spPr>
          <a:xfrm>
            <a:off x="3526367" y="4495800"/>
            <a:ext cx="3810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9" name="Oval 8">
            <a:extLst>
              <a:ext uri="{FF2B5EF4-FFF2-40B4-BE49-F238E27FC236}">
                <a16:creationId xmlns:a16="http://schemas.microsoft.com/office/drawing/2014/main" id="{56BA3F97-C5E2-E674-2D70-4309423E56F4}"/>
              </a:ext>
            </a:extLst>
          </p:cNvPr>
          <p:cNvSpPr/>
          <p:nvPr/>
        </p:nvSpPr>
        <p:spPr>
          <a:xfrm>
            <a:off x="4800600" y="4495800"/>
            <a:ext cx="3810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
        <p:nvSpPr>
          <p:cNvPr id="10" name="Oval 9">
            <a:extLst>
              <a:ext uri="{FF2B5EF4-FFF2-40B4-BE49-F238E27FC236}">
                <a16:creationId xmlns:a16="http://schemas.microsoft.com/office/drawing/2014/main" id="{D26224A9-9BA9-775B-E4B0-0EDAB6056022}"/>
              </a:ext>
            </a:extLst>
          </p:cNvPr>
          <p:cNvSpPr/>
          <p:nvPr/>
        </p:nvSpPr>
        <p:spPr>
          <a:xfrm>
            <a:off x="10363200" y="4495800"/>
            <a:ext cx="3810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endParaRPr>
          </a:p>
        </p:txBody>
      </p:sp>
    </p:spTree>
    <p:extLst>
      <p:ext uri="{BB962C8B-B14F-4D97-AF65-F5344CB8AC3E}">
        <p14:creationId xmlns:p14="http://schemas.microsoft.com/office/powerpoint/2010/main" val="17470612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626C4-14DB-DF4A-6804-5B2224870D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41BE92-5F94-633D-8E63-AD27EEE5D991}"/>
              </a:ext>
            </a:extLst>
          </p:cNvPr>
          <p:cNvSpPr>
            <a:spLocks noGrp="1"/>
          </p:cNvSpPr>
          <p:nvPr>
            <p:ph type="title"/>
          </p:nvPr>
        </p:nvSpPr>
        <p:spPr/>
        <p:txBody>
          <a:bodyPr>
            <a:normAutofit/>
          </a:bodyPr>
          <a:lstStyle/>
          <a:p>
            <a:r>
              <a:rPr lang="en-US" altLang="zh-CN" dirty="0"/>
              <a:t>Chain-of-Thought</a:t>
            </a:r>
            <a:r>
              <a:rPr lang="zh-CN" altLang="en-US" dirty="0"/>
              <a:t> </a:t>
            </a:r>
            <a:r>
              <a:rPr lang="en-US" altLang="zh-CN" dirty="0"/>
              <a:t>to</a:t>
            </a:r>
            <a:r>
              <a:rPr lang="zh-CN" altLang="en-US" dirty="0"/>
              <a:t> </a:t>
            </a:r>
            <a:r>
              <a:rPr lang="en-US" altLang="zh-CN" dirty="0"/>
              <a:t>the</a:t>
            </a:r>
            <a:r>
              <a:rPr lang="zh-CN" altLang="en-US" dirty="0"/>
              <a:t> </a:t>
            </a:r>
            <a:r>
              <a:rPr lang="en-US" altLang="zh-CN" dirty="0"/>
              <a:t>rescue</a:t>
            </a:r>
            <a:endParaRPr lang="en-US" dirty="0"/>
          </a:p>
        </p:txBody>
      </p:sp>
      <p:sp>
        <p:nvSpPr>
          <p:cNvPr id="3" name="Content Placeholder 2">
            <a:extLst>
              <a:ext uri="{FF2B5EF4-FFF2-40B4-BE49-F238E27FC236}">
                <a16:creationId xmlns:a16="http://schemas.microsoft.com/office/drawing/2014/main" id="{1065A568-C81C-BC01-8205-D3765DEEE734}"/>
              </a:ext>
            </a:extLst>
          </p:cNvPr>
          <p:cNvSpPr>
            <a:spLocks noGrp="1"/>
          </p:cNvSpPr>
          <p:nvPr>
            <p:ph idx="1"/>
          </p:nvPr>
        </p:nvSpPr>
        <p:spPr/>
        <p:txBody>
          <a:bodyPr/>
          <a:lstStyle/>
          <a:p>
            <a:r>
              <a:rPr lang="en-US" altLang="zh-CN" dirty="0"/>
              <a:t>Idea:</a:t>
            </a:r>
            <a:r>
              <a:rPr lang="zh-CN" altLang="en-US" dirty="0"/>
              <a:t> </a:t>
            </a:r>
            <a:r>
              <a:rPr lang="en-US" altLang="zh-CN" dirty="0"/>
              <a:t>give</a:t>
            </a:r>
            <a:r>
              <a:rPr lang="zh-CN" altLang="en-US" dirty="0"/>
              <a:t> </a:t>
            </a:r>
            <a:r>
              <a:rPr lang="en-US" altLang="zh-CN" dirty="0"/>
              <a:t>a</a:t>
            </a:r>
            <a:r>
              <a:rPr lang="zh-CN" altLang="en-US" dirty="0"/>
              <a:t> </a:t>
            </a:r>
            <a:r>
              <a:rPr lang="en-US" altLang="zh-CN" dirty="0"/>
              <a:t>reasoning</a:t>
            </a:r>
            <a:r>
              <a:rPr lang="zh-CN" altLang="en-US" dirty="0"/>
              <a:t> </a:t>
            </a:r>
            <a:r>
              <a:rPr lang="en-US" altLang="zh-CN" dirty="0"/>
              <a:t>example</a:t>
            </a:r>
            <a:r>
              <a:rPr lang="zh-CN" altLang="en-US" dirty="0"/>
              <a:t> </a:t>
            </a:r>
            <a:r>
              <a:rPr lang="en-US" altLang="zh-CN" dirty="0"/>
              <a:t>in</a:t>
            </a:r>
            <a:r>
              <a:rPr lang="zh-CN" altLang="en-US" dirty="0"/>
              <a:t> </a:t>
            </a:r>
            <a:r>
              <a:rPr lang="en-US" altLang="zh-CN" dirty="0"/>
              <a:t>the</a:t>
            </a:r>
            <a:r>
              <a:rPr lang="zh-CN" altLang="en-US" dirty="0"/>
              <a:t> </a:t>
            </a:r>
            <a:r>
              <a:rPr lang="en-US" altLang="zh-CN" dirty="0"/>
              <a:t>prompt</a:t>
            </a:r>
          </a:p>
        </p:txBody>
      </p:sp>
      <p:sp>
        <p:nvSpPr>
          <p:cNvPr id="4" name="TextBox 3">
            <a:extLst>
              <a:ext uri="{FF2B5EF4-FFF2-40B4-BE49-F238E27FC236}">
                <a16:creationId xmlns:a16="http://schemas.microsoft.com/office/drawing/2014/main" id="{E67211B7-9C7C-40E9-0943-CDA549C23814}"/>
              </a:ext>
            </a:extLst>
          </p:cNvPr>
          <p:cNvSpPr txBox="1"/>
          <p:nvPr/>
        </p:nvSpPr>
        <p:spPr>
          <a:xfrm>
            <a:off x="838200" y="6107668"/>
            <a:ext cx="10764982" cy="369332"/>
          </a:xfrm>
          <a:prstGeom prst="rect">
            <a:avLst/>
          </a:prstGeom>
          <a:noFill/>
        </p:spPr>
        <p:txBody>
          <a:bodyPr wrap="square" rtlCol="0">
            <a:spAutoFit/>
          </a:bodyPr>
          <a:lstStyle/>
          <a:p>
            <a:r>
              <a:rPr lang="en-US" altLang="zh-CN" dirty="0"/>
              <a:t>[Wei</a:t>
            </a:r>
            <a:r>
              <a:rPr lang="zh-CN" altLang="en-US" dirty="0"/>
              <a:t> </a:t>
            </a:r>
            <a:r>
              <a:rPr lang="en-US" altLang="zh-CN" dirty="0"/>
              <a:t>et</a:t>
            </a:r>
            <a:r>
              <a:rPr lang="zh-CN" altLang="en-US" dirty="0"/>
              <a:t> </a:t>
            </a:r>
            <a:r>
              <a:rPr lang="en-US" altLang="zh-CN" dirty="0"/>
              <a:t>al.</a:t>
            </a:r>
            <a:r>
              <a:rPr lang="zh-CN" altLang="en-US" dirty="0"/>
              <a:t> </a:t>
            </a:r>
            <a:r>
              <a:rPr lang="en-US" dirty="0"/>
              <a:t>Chain-of-Thought Prompting Elicits Reasoning</a:t>
            </a:r>
            <a:r>
              <a:rPr lang="zh-CN" altLang="en-US" dirty="0"/>
              <a:t> </a:t>
            </a:r>
            <a:r>
              <a:rPr lang="en-US" dirty="0"/>
              <a:t>in Large Language Models</a:t>
            </a:r>
            <a:r>
              <a:rPr lang="en-US" altLang="zh-CN" dirty="0"/>
              <a:t>.</a:t>
            </a:r>
            <a:r>
              <a:rPr lang="zh-CN" altLang="en-US" dirty="0"/>
              <a:t> </a:t>
            </a:r>
            <a:r>
              <a:rPr lang="en-US" altLang="zh-CN" dirty="0"/>
              <a:t>2022]</a:t>
            </a:r>
            <a:endParaRPr lang="en-US" dirty="0"/>
          </a:p>
        </p:txBody>
      </p:sp>
      <p:pic>
        <p:nvPicPr>
          <p:cNvPr id="5" name="Picture 4">
            <a:extLst>
              <a:ext uri="{FF2B5EF4-FFF2-40B4-BE49-F238E27FC236}">
                <a16:creationId xmlns:a16="http://schemas.microsoft.com/office/drawing/2014/main" id="{7E2350DC-D535-8FAB-1F74-5BBFC39E3CEE}"/>
              </a:ext>
            </a:extLst>
          </p:cNvPr>
          <p:cNvPicPr>
            <a:picLocks noChangeAspect="1"/>
          </p:cNvPicPr>
          <p:nvPr/>
        </p:nvPicPr>
        <p:blipFill>
          <a:blip r:embed="rId3"/>
          <a:stretch>
            <a:fillRect/>
          </a:stretch>
        </p:blipFill>
        <p:spPr>
          <a:xfrm>
            <a:off x="2209800" y="1816316"/>
            <a:ext cx="7772400" cy="4201297"/>
          </a:xfrm>
          <a:prstGeom prst="rect">
            <a:avLst/>
          </a:prstGeom>
        </p:spPr>
      </p:pic>
    </p:spTree>
    <p:extLst>
      <p:ext uri="{BB962C8B-B14F-4D97-AF65-F5344CB8AC3E}">
        <p14:creationId xmlns:p14="http://schemas.microsoft.com/office/powerpoint/2010/main" val="18968512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6848D-479E-8256-3F15-2431618018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AF1AD3-FE29-3ED3-432F-76942FA6F0ED}"/>
              </a:ext>
            </a:extLst>
          </p:cNvPr>
          <p:cNvSpPr>
            <a:spLocks noGrp="1"/>
          </p:cNvSpPr>
          <p:nvPr>
            <p:ph type="title"/>
          </p:nvPr>
        </p:nvSpPr>
        <p:spPr/>
        <p:txBody>
          <a:bodyPr>
            <a:normAutofit/>
          </a:bodyPr>
          <a:lstStyle/>
          <a:p>
            <a:r>
              <a:rPr lang="en-US" altLang="zh-CN" dirty="0"/>
              <a:t>Chain-of-Thought</a:t>
            </a:r>
            <a:r>
              <a:rPr lang="zh-CN" altLang="en-US" dirty="0"/>
              <a:t> </a:t>
            </a:r>
            <a:r>
              <a:rPr lang="en-US" altLang="zh-CN" dirty="0"/>
              <a:t>to</a:t>
            </a:r>
            <a:r>
              <a:rPr lang="zh-CN" altLang="en-US" dirty="0"/>
              <a:t> </a:t>
            </a:r>
            <a:r>
              <a:rPr lang="en-US" altLang="zh-CN" dirty="0"/>
              <a:t>the</a:t>
            </a:r>
            <a:r>
              <a:rPr lang="zh-CN" altLang="en-US" dirty="0"/>
              <a:t> </a:t>
            </a:r>
            <a:r>
              <a:rPr lang="en-US" altLang="zh-CN" dirty="0"/>
              <a:t>rescue</a:t>
            </a:r>
            <a:endParaRPr lang="en-US" dirty="0"/>
          </a:p>
        </p:txBody>
      </p:sp>
      <p:sp>
        <p:nvSpPr>
          <p:cNvPr id="4" name="TextBox 3">
            <a:extLst>
              <a:ext uri="{FF2B5EF4-FFF2-40B4-BE49-F238E27FC236}">
                <a16:creationId xmlns:a16="http://schemas.microsoft.com/office/drawing/2014/main" id="{47528AA5-9A52-C192-309B-91A4E694DE8C}"/>
              </a:ext>
            </a:extLst>
          </p:cNvPr>
          <p:cNvSpPr txBox="1"/>
          <p:nvPr/>
        </p:nvSpPr>
        <p:spPr>
          <a:xfrm>
            <a:off x="838200" y="6107668"/>
            <a:ext cx="10764982" cy="369332"/>
          </a:xfrm>
          <a:prstGeom prst="rect">
            <a:avLst/>
          </a:prstGeom>
          <a:noFill/>
        </p:spPr>
        <p:txBody>
          <a:bodyPr wrap="square" rtlCol="0">
            <a:spAutoFit/>
          </a:bodyPr>
          <a:lstStyle/>
          <a:p>
            <a:r>
              <a:rPr lang="en-US" altLang="zh-CN" dirty="0"/>
              <a:t>[Wei</a:t>
            </a:r>
            <a:r>
              <a:rPr lang="zh-CN" altLang="en-US" dirty="0"/>
              <a:t> </a:t>
            </a:r>
            <a:r>
              <a:rPr lang="en-US" altLang="zh-CN" dirty="0"/>
              <a:t>et</a:t>
            </a:r>
            <a:r>
              <a:rPr lang="zh-CN" altLang="en-US" dirty="0"/>
              <a:t> </a:t>
            </a:r>
            <a:r>
              <a:rPr lang="en-US" altLang="zh-CN" dirty="0"/>
              <a:t>al.</a:t>
            </a:r>
            <a:r>
              <a:rPr lang="zh-CN" altLang="en-US" dirty="0"/>
              <a:t> </a:t>
            </a:r>
            <a:r>
              <a:rPr lang="en-US" dirty="0"/>
              <a:t>Chain-of-Thought Prompting Elicits Reasoning</a:t>
            </a:r>
            <a:r>
              <a:rPr lang="zh-CN" altLang="en-US" dirty="0"/>
              <a:t> </a:t>
            </a:r>
            <a:r>
              <a:rPr lang="en-US" dirty="0"/>
              <a:t>in Large Language Models</a:t>
            </a:r>
            <a:r>
              <a:rPr lang="en-US" altLang="zh-CN" dirty="0"/>
              <a:t>.</a:t>
            </a:r>
            <a:r>
              <a:rPr lang="zh-CN" altLang="en-US" dirty="0"/>
              <a:t> </a:t>
            </a:r>
            <a:r>
              <a:rPr lang="en-US" altLang="zh-CN" dirty="0"/>
              <a:t>2022]</a:t>
            </a:r>
            <a:endParaRPr lang="en-US" dirty="0"/>
          </a:p>
        </p:txBody>
      </p:sp>
      <p:pic>
        <p:nvPicPr>
          <p:cNvPr id="5" name="Picture 4">
            <a:extLst>
              <a:ext uri="{FF2B5EF4-FFF2-40B4-BE49-F238E27FC236}">
                <a16:creationId xmlns:a16="http://schemas.microsoft.com/office/drawing/2014/main" id="{8CF0C8B6-3A90-48F5-ACB6-23B1B3664AF3}"/>
              </a:ext>
            </a:extLst>
          </p:cNvPr>
          <p:cNvPicPr>
            <a:picLocks noChangeAspect="1"/>
          </p:cNvPicPr>
          <p:nvPr/>
        </p:nvPicPr>
        <p:blipFill>
          <a:blip r:embed="rId3"/>
          <a:stretch>
            <a:fillRect/>
          </a:stretch>
        </p:blipFill>
        <p:spPr>
          <a:xfrm>
            <a:off x="838200" y="1419070"/>
            <a:ext cx="3429000" cy="3247434"/>
          </a:xfrm>
          <a:prstGeom prst="rect">
            <a:avLst/>
          </a:prstGeom>
        </p:spPr>
      </p:pic>
      <p:pic>
        <p:nvPicPr>
          <p:cNvPr id="10" name="Picture 9">
            <a:extLst>
              <a:ext uri="{FF2B5EF4-FFF2-40B4-BE49-F238E27FC236}">
                <a16:creationId xmlns:a16="http://schemas.microsoft.com/office/drawing/2014/main" id="{F7A738DA-BC7A-1147-7CE6-1AA25B729DE3}"/>
              </a:ext>
            </a:extLst>
          </p:cNvPr>
          <p:cNvPicPr>
            <a:picLocks noChangeAspect="1"/>
          </p:cNvPicPr>
          <p:nvPr/>
        </p:nvPicPr>
        <p:blipFill>
          <a:blip r:embed="rId4"/>
          <a:srcRect b="58413"/>
          <a:stretch>
            <a:fillRect/>
          </a:stretch>
        </p:blipFill>
        <p:spPr>
          <a:xfrm>
            <a:off x="5943600" y="914400"/>
            <a:ext cx="4953000" cy="3014869"/>
          </a:xfrm>
          <a:prstGeom prst="rect">
            <a:avLst/>
          </a:prstGeom>
        </p:spPr>
      </p:pic>
      <p:sp>
        <p:nvSpPr>
          <p:cNvPr id="11" name="Content Placeholder 2">
            <a:extLst>
              <a:ext uri="{FF2B5EF4-FFF2-40B4-BE49-F238E27FC236}">
                <a16:creationId xmlns:a16="http://schemas.microsoft.com/office/drawing/2014/main" id="{E891FDAA-A2CC-9610-11D5-9C0EA2DD5A91}"/>
              </a:ext>
            </a:extLst>
          </p:cNvPr>
          <p:cNvSpPr txBox="1">
            <a:spLocks/>
          </p:cNvSpPr>
          <p:nvPr/>
        </p:nvSpPr>
        <p:spPr bwMode="auto">
          <a:xfrm>
            <a:off x="685800" y="4746313"/>
            <a:ext cx="4648200" cy="18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a:t>CoT</a:t>
            </a:r>
            <a:r>
              <a:rPr lang="zh-CN" altLang="en-US" sz="2000"/>
              <a:t> </a:t>
            </a:r>
            <a:r>
              <a:rPr lang="en-US" altLang="zh-CN" sz="2000"/>
              <a:t>prompting</a:t>
            </a:r>
            <a:r>
              <a:rPr lang="zh-CN" altLang="en-US" sz="2000"/>
              <a:t> </a:t>
            </a:r>
            <a:r>
              <a:rPr lang="en-US" altLang="zh-CN" sz="2000"/>
              <a:t>is</a:t>
            </a:r>
            <a:r>
              <a:rPr lang="zh-CN" altLang="en-US" sz="2000"/>
              <a:t> </a:t>
            </a:r>
            <a:r>
              <a:rPr lang="en-US" altLang="zh-CN" sz="2000"/>
              <a:t>helpful</a:t>
            </a:r>
            <a:endParaRPr lang="en-US" sz="2000" dirty="0"/>
          </a:p>
        </p:txBody>
      </p:sp>
      <p:sp>
        <p:nvSpPr>
          <p:cNvPr id="12" name="Content Placeholder 2">
            <a:extLst>
              <a:ext uri="{FF2B5EF4-FFF2-40B4-BE49-F238E27FC236}">
                <a16:creationId xmlns:a16="http://schemas.microsoft.com/office/drawing/2014/main" id="{3972C65A-11EA-DEF9-EBE4-0521BCCD4B8D}"/>
              </a:ext>
            </a:extLst>
          </p:cNvPr>
          <p:cNvSpPr txBox="1">
            <a:spLocks/>
          </p:cNvSpPr>
          <p:nvPr/>
        </p:nvSpPr>
        <p:spPr bwMode="auto">
          <a:xfrm>
            <a:off x="5581652" y="4714884"/>
            <a:ext cx="5314948" cy="18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err="1"/>
              <a:t>CoT</a:t>
            </a:r>
            <a:r>
              <a:rPr lang="zh-CN" altLang="en-US" sz="2000" dirty="0"/>
              <a:t> </a:t>
            </a:r>
            <a:r>
              <a:rPr lang="en-US" altLang="zh-CN" sz="2000" dirty="0"/>
              <a:t>prompting</a:t>
            </a:r>
            <a:r>
              <a:rPr lang="zh-CN" altLang="en-US" sz="2000" dirty="0"/>
              <a:t> </a:t>
            </a:r>
            <a:r>
              <a:rPr lang="en-US" altLang="zh-CN" sz="2000" dirty="0"/>
              <a:t>is</a:t>
            </a:r>
            <a:r>
              <a:rPr lang="zh-CN" altLang="en-US" sz="2000" dirty="0"/>
              <a:t> </a:t>
            </a:r>
            <a:r>
              <a:rPr lang="en-US" altLang="zh-CN" sz="2000" dirty="0"/>
              <a:t>an emergent</a:t>
            </a:r>
            <a:r>
              <a:rPr lang="zh-CN" altLang="en-US" sz="2000" dirty="0"/>
              <a:t> </a:t>
            </a:r>
            <a:r>
              <a:rPr lang="en-US" altLang="zh-CN" sz="2000" dirty="0"/>
              <a:t>ability of model scale</a:t>
            </a:r>
            <a:endParaRPr lang="en-US" sz="2000" dirty="0"/>
          </a:p>
        </p:txBody>
      </p:sp>
      <p:pic>
        <p:nvPicPr>
          <p:cNvPr id="13" name="Picture 12">
            <a:extLst>
              <a:ext uri="{FF2B5EF4-FFF2-40B4-BE49-F238E27FC236}">
                <a16:creationId xmlns:a16="http://schemas.microsoft.com/office/drawing/2014/main" id="{036834A6-92E4-C3B6-4034-47B0D0725490}"/>
              </a:ext>
            </a:extLst>
          </p:cNvPr>
          <p:cNvPicPr>
            <a:picLocks noChangeAspect="1"/>
          </p:cNvPicPr>
          <p:nvPr/>
        </p:nvPicPr>
        <p:blipFill>
          <a:blip r:embed="rId4"/>
          <a:srcRect t="90114" b="64"/>
          <a:stretch>
            <a:fillRect/>
          </a:stretch>
        </p:blipFill>
        <p:spPr>
          <a:xfrm>
            <a:off x="5829300" y="3902553"/>
            <a:ext cx="5181600" cy="744867"/>
          </a:xfrm>
          <a:prstGeom prst="rect">
            <a:avLst/>
          </a:prstGeom>
        </p:spPr>
      </p:pic>
    </p:spTree>
    <p:extLst>
      <p:ext uri="{BB962C8B-B14F-4D97-AF65-F5344CB8AC3E}">
        <p14:creationId xmlns:p14="http://schemas.microsoft.com/office/powerpoint/2010/main" val="14095901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CC268-1ECF-3E3B-628E-BFBB8DA437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AE4ADA-F786-DC29-024B-F167F87AB3E3}"/>
              </a:ext>
            </a:extLst>
          </p:cNvPr>
          <p:cNvSpPr>
            <a:spLocks noGrp="1"/>
          </p:cNvSpPr>
          <p:nvPr>
            <p:ph type="title"/>
          </p:nvPr>
        </p:nvSpPr>
        <p:spPr/>
        <p:txBody>
          <a:bodyPr/>
          <a:lstStyle/>
          <a:p>
            <a:r>
              <a:rPr lang="en-US" altLang="zh-CN" dirty="0"/>
              <a:t>Include</a:t>
            </a:r>
            <a:r>
              <a:rPr lang="zh-CN" altLang="en-US" dirty="0"/>
              <a:t> </a:t>
            </a:r>
            <a:r>
              <a:rPr lang="en-US" altLang="zh-CN" dirty="0"/>
              <a:t>Chain-of-Thoughts</a:t>
            </a:r>
            <a:r>
              <a:rPr lang="zh-CN" altLang="en-US" dirty="0"/>
              <a:t> </a:t>
            </a:r>
            <a:r>
              <a:rPr lang="en-US" altLang="zh-CN" dirty="0"/>
              <a:t>in</a:t>
            </a:r>
            <a:r>
              <a:rPr lang="zh-CN" altLang="en-US" dirty="0"/>
              <a:t> </a:t>
            </a:r>
            <a:r>
              <a:rPr lang="en-US" altLang="zh-CN" dirty="0"/>
              <a:t>training</a:t>
            </a:r>
            <a:endParaRPr lang="en-US" dirty="0"/>
          </a:p>
        </p:txBody>
      </p:sp>
      <p:sp>
        <p:nvSpPr>
          <p:cNvPr id="5" name="TextBox 4">
            <a:extLst>
              <a:ext uri="{FF2B5EF4-FFF2-40B4-BE49-F238E27FC236}">
                <a16:creationId xmlns:a16="http://schemas.microsoft.com/office/drawing/2014/main" id="{A2910993-AD79-C031-A1A7-3F11F806B381}"/>
              </a:ext>
            </a:extLst>
          </p:cNvPr>
          <p:cNvSpPr txBox="1"/>
          <p:nvPr/>
        </p:nvSpPr>
        <p:spPr>
          <a:xfrm>
            <a:off x="848374" y="6377701"/>
            <a:ext cx="10764982" cy="369332"/>
          </a:xfrm>
          <a:prstGeom prst="rect">
            <a:avLst/>
          </a:prstGeom>
          <a:noFill/>
        </p:spPr>
        <p:txBody>
          <a:bodyPr wrap="square" rtlCol="0">
            <a:spAutoFit/>
          </a:bodyPr>
          <a:lstStyle/>
          <a:p>
            <a:r>
              <a:rPr lang="en-US" altLang="zh-CN" dirty="0"/>
              <a:t>Cipher</a:t>
            </a:r>
            <a:r>
              <a:rPr lang="zh-CN" altLang="en-US" dirty="0"/>
              <a:t> </a:t>
            </a:r>
            <a:r>
              <a:rPr lang="en-US" altLang="zh-CN" dirty="0"/>
              <a:t>example</a:t>
            </a:r>
            <a:r>
              <a:rPr lang="zh-CN" altLang="en-US" dirty="0"/>
              <a:t> </a:t>
            </a:r>
            <a:r>
              <a:rPr lang="en-US" altLang="zh-CN" dirty="0"/>
              <a:t>from</a:t>
            </a:r>
            <a:r>
              <a:rPr lang="zh-CN" altLang="en-US" dirty="0"/>
              <a:t> </a:t>
            </a:r>
            <a:r>
              <a:rPr lang="en-US" altLang="zh-CN" dirty="0"/>
              <a:t>[OpenAI.</a:t>
            </a:r>
            <a:r>
              <a:rPr lang="zh-CN" altLang="en-US" dirty="0"/>
              <a:t> </a:t>
            </a:r>
            <a:r>
              <a:rPr lang="en-US" dirty="0"/>
              <a:t>Learning to reason with LLMs</a:t>
            </a:r>
            <a:r>
              <a:rPr lang="en-US" altLang="zh-CN" dirty="0"/>
              <a:t>.</a:t>
            </a:r>
            <a:r>
              <a:rPr lang="zh-CN" altLang="en-US" dirty="0"/>
              <a:t> </a:t>
            </a:r>
            <a:r>
              <a:rPr lang="en-US" altLang="zh-CN" dirty="0"/>
              <a:t>September,</a:t>
            </a:r>
            <a:r>
              <a:rPr lang="zh-CN" altLang="en-US" dirty="0"/>
              <a:t> </a:t>
            </a:r>
            <a:r>
              <a:rPr lang="en-US" altLang="zh-CN" dirty="0"/>
              <a:t>2024]</a:t>
            </a:r>
            <a:endParaRPr lang="en-US" dirty="0"/>
          </a:p>
        </p:txBody>
      </p:sp>
      <p:pic>
        <p:nvPicPr>
          <p:cNvPr id="8" name="Graphic 7" descr="User with solid fill">
            <a:extLst>
              <a:ext uri="{FF2B5EF4-FFF2-40B4-BE49-F238E27FC236}">
                <a16:creationId xmlns:a16="http://schemas.microsoft.com/office/drawing/2014/main" id="{FCC5A76B-7858-94F2-8F1D-7362C9B7E2E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1000" y="1073289"/>
            <a:ext cx="685800" cy="685800"/>
          </a:xfrm>
          <a:prstGeom prst="rect">
            <a:avLst/>
          </a:prstGeom>
        </p:spPr>
      </p:pic>
      <p:sp>
        <p:nvSpPr>
          <p:cNvPr id="10" name="TextBox 9">
            <a:extLst>
              <a:ext uri="{FF2B5EF4-FFF2-40B4-BE49-F238E27FC236}">
                <a16:creationId xmlns:a16="http://schemas.microsoft.com/office/drawing/2014/main" id="{C0DA6E62-7C61-E698-E877-40C7FFEB26FB}"/>
              </a:ext>
            </a:extLst>
          </p:cNvPr>
          <p:cNvSpPr txBox="1"/>
          <p:nvPr/>
        </p:nvSpPr>
        <p:spPr>
          <a:xfrm>
            <a:off x="1295400" y="2692837"/>
            <a:ext cx="4495800" cy="3631763"/>
          </a:xfrm>
          <a:prstGeom prst="rect">
            <a:avLst/>
          </a:prstGeom>
          <a:noFill/>
        </p:spPr>
        <p:txBody>
          <a:bodyPr wrap="square">
            <a:spAutoFit/>
          </a:bodyPr>
          <a:lstStyle/>
          <a:p>
            <a:pPr algn="l">
              <a:buNone/>
            </a:pPr>
            <a:r>
              <a:rPr lang="en-US" sz="1000" b="0" i="0" dirty="0">
                <a:solidFill>
                  <a:srgbClr val="000000"/>
                </a:solidFill>
                <a:effectLst/>
                <a:latin typeface="OpenAI Sans"/>
              </a:rPr>
              <a:t>Let’s break this down step by step based on the example:</a:t>
            </a:r>
          </a:p>
          <a:p>
            <a:pPr algn="l">
              <a:buNone/>
            </a:pPr>
            <a:r>
              <a:rPr lang="en-US" sz="1000" b="1" i="0" dirty="0">
                <a:solidFill>
                  <a:srgbClr val="000000"/>
                </a:solidFill>
                <a:effectLst/>
                <a:latin typeface="OpenAI Sans"/>
              </a:rPr>
              <a:t>1. Example given:</a:t>
            </a:r>
            <a:br>
              <a:rPr lang="en-US" sz="1000" b="1" i="0" dirty="0">
                <a:solidFill>
                  <a:srgbClr val="000000"/>
                </a:solidFill>
                <a:effectLst/>
                <a:latin typeface="OpenAI Sans"/>
              </a:rPr>
            </a:br>
            <a:r>
              <a:rPr lang="en-US" sz="1000" b="0" i="0" dirty="0">
                <a:solidFill>
                  <a:srgbClr val="000000"/>
                </a:solidFill>
                <a:effectLst/>
                <a:latin typeface="OpenAI Sans"/>
              </a:rPr>
              <a:t>• Input: </a:t>
            </a:r>
            <a:r>
              <a:rPr lang="en-US" sz="1000" b="0" i="0" dirty="0" err="1">
                <a:solidFill>
                  <a:srgbClr val="000000"/>
                </a:solidFill>
                <a:effectLst/>
                <a:latin typeface="OpenAI Sans"/>
              </a:rPr>
              <a:t>oyfjdnisdr</a:t>
            </a:r>
            <a:r>
              <a:rPr lang="en-US" sz="1000" b="0" i="0" dirty="0">
                <a:solidFill>
                  <a:srgbClr val="000000"/>
                </a:solidFill>
                <a:effectLst/>
                <a:latin typeface="OpenAI Sans"/>
              </a:rPr>
              <a:t> </a:t>
            </a:r>
            <a:r>
              <a:rPr lang="en-US" sz="1000" b="0" i="0" dirty="0" err="1">
                <a:solidFill>
                  <a:srgbClr val="000000"/>
                </a:solidFill>
                <a:effectLst/>
                <a:latin typeface="OpenAI Sans"/>
              </a:rPr>
              <a:t>rtqwainr</a:t>
            </a:r>
            <a:r>
              <a:rPr lang="en-US" sz="1000" b="0" i="0" dirty="0">
                <a:solidFill>
                  <a:srgbClr val="000000"/>
                </a:solidFill>
                <a:effectLst/>
                <a:latin typeface="OpenAI Sans"/>
              </a:rPr>
              <a:t> </a:t>
            </a:r>
            <a:r>
              <a:rPr lang="en-US" sz="1000" b="0" i="0" dirty="0" err="1">
                <a:solidFill>
                  <a:srgbClr val="000000"/>
                </a:solidFill>
                <a:effectLst/>
                <a:latin typeface="OpenAI Sans"/>
              </a:rPr>
              <a:t>acxz</a:t>
            </a:r>
            <a:r>
              <a:rPr lang="en-US" sz="1000" b="0" i="0" dirty="0">
                <a:solidFill>
                  <a:srgbClr val="000000"/>
                </a:solidFill>
                <a:effectLst/>
                <a:latin typeface="OpenAI Sans"/>
              </a:rPr>
              <a:t> </a:t>
            </a:r>
            <a:r>
              <a:rPr lang="en-US" sz="1000" b="0" i="0" dirty="0" err="1">
                <a:solidFill>
                  <a:srgbClr val="000000"/>
                </a:solidFill>
                <a:effectLst/>
                <a:latin typeface="OpenAI Sans"/>
              </a:rPr>
              <a:t>mynzbhhx</a:t>
            </a:r>
            <a:br>
              <a:rPr lang="en-US" sz="1000" b="0" i="0" dirty="0">
                <a:solidFill>
                  <a:srgbClr val="000000"/>
                </a:solidFill>
                <a:effectLst/>
                <a:latin typeface="OpenAI Sans"/>
              </a:rPr>
            </a:br>
            <a:r>
              <a:rPr lang="en-US" sz="1000" b="0" i="0" dirty="0">
                <a:solidFill>
                  <a:srgbClr val="000000"/>
                </a:solidFill>
                <a:effectLst/>
                <a:latin typeface="OpenAI Sans"/>
              </a:rPr>
              <a:t>• Output: </a:t>
            </a:r>
            <a:r>
              <a:rPr lang="en-US" sz="1000" b="1" i="0" dirty="0">
                <a:solidFill>
                  <a:srgbClr val="000000"/>
                </a:solidFill>
                <a:effectLst/>
                <a:latin typeface="OpenAI Sans"/>
              </a:rPr>
              <a:t>Think step by step</a:t>
            </a:r>
            <a:endParaRPr lang="en-US" sz="1000" b="0" i="0" dirty="0">
              <a:solidFill>
                <a:srgbClr val="000000"/>
              </a:solidFill>
              <a:effectLst/>
              <a:latin typeface="OpenAI Sans"/>
            </a:endParaRPr>
          </a:p>
          <a:p>
            <a:pPr algn="l">
              <a:buNone/>
            </a:pPr>
            <a:r>
              <a:rPr lang="en-US" sz="1000" b="0" i="0" dirty="0">
                <a:solidFill>
                  <a:srgbClr val="000000"/>
                </a:solidFill>
                <a:effectLst/>
                <a:latin typeface="OpenAI Sans"/>
              </a:rPr>
              <a:t>By examining the words:</a:t>
            </a:r>
            <a:br>
              <a:rPr lang="en-US" sz="1000" b="0" i="0" dirty="0">
                <a:solidFill>
                  <a:srgbClr val="000000"/>
                </a:solidFill>
                <a:effectLst/>
                <a:latin typeface="OpenAI Sans"/>
              </a:rPr>
            </a:br>
            <a:r>
              <a:rPr lang="en-US" sz="1000" b="0" i="0" dirty="0">
                <a:solidFill>
                  <a:srgbClr val="000000"/>
                </a:solidFill>
                <a:effectLst/>
                <a:latin typeface="OpenAI Sans"/>
              </a:rPr>
              <a:t>• The pattern involves selecting specific letters or transforming them.</a:t>
            </a:r>
          </a:p>
          <a:p>
            <a:pPr algn="l">
              <a:buNone/>
            </a:pPr>
            <a:r>
              <a:rPr lang="en-US" sz="1000" b="1" i="0" dirty="0">
                <a:solidFill>
                  <a:srgbClr val="000000"/>
                </a:solidFill>
                <a:effectLst/>
                <a:latin typeface="OpenAI Sans"/>
              </a:rPr>
              <a:t>2. Now, let’s decode the new phrase:</a:t>
            </a:r>
            <a:br>
              <a:rPr lang="en-US" sz="1000" b="1" i="0" dirty="0">
                <a:solidFill>
                  <a:srgbClr val="000000"/>
                </a:solidFill>
                <a:effectLst/>
                <a:latin typeface="OpenAI Sans"/>
              </a:rPr>
            </a:br>
            <a:r>
              <a:rPr lang="en-US" sz="1000" b="0" i="0" dirty="0">
                <a:solidFill>
                  <a:srgbClr val="000000"/>
                </a:solidFill>
                <a:effectLst/>
                <a:latin typeface="OpenAI Sans"/>
              </a:rPr>
              <a:t>• Input: </a:t>
            </a:r>
            <a:r>
              <a:rPr lang="en-US" sz="1000" b="0" i="0" dirty="0" err="1">
                <a:solidFill>
                  <a:srgbClr val="000000"/>
                </a:solidFill>
                <a:effectLst/>
                <a:latin typeface="OpenAI Sans"/>
              </a:rPr>
              <a:t>oyekaijzdf</a:t>
            </a:r>
            <a:r>
              <a:rPr lang="en-US" sz="1000" b="0" i="0" dirty="0">
                <a:solidFill>
                  <a:srgbClr val="000000"/>
                </a:solidFill>
                <a:effectLst/>
                <a:latin typeface="OpenAI Sans"/>
              </a:rPr>
              <a:t> </a:t>
            </a:r>
            <a:r>
              <a:rPr lang="en-US" sz="1000" b="0" i="0" dirty="0" err="1">
                <a:solidFill>
                  <a:srgbClr val="000000"/>
                </a:solidFill>
                <a:effectLst/>
                <a:latin typeface="OpenAI Sans"/>
              </a:rPr>
              <a:t>aaptcg</a:t>
            </a:r>
            <a:r>
              <a:rPr lang="en-US" sz="1000" b="0" i="0" dirty="0">
                <a:solidFill>
                  <a:srgbClr val="000000"/>
                </a:solidFill>
                <a:effectLst/>
                <a:latin typeface="OpenAI Sans"/>
              </a:rPr>
              <a:t> </a:t>
            </a:r>
            <a:r>
              <a:rPr lang="en-US" sz="1000" b="0" i="0" dirty="0" err="1">
                <a:solidFill>
                  <a:srgbClr val="000000"/>
                </a:solidFill>
                <a:effectLst/>
                <a:latin typeface="OpenAI Sans"/>
              </a:rPr>
              <a:t>suaokybhai</a:t>
            </a:r>
            <a:r>
              <a:rPr lang="en-US" sz="1000" b="0" i="0" dirty="0">
                <a:solidFill>
                  <a:srgbClr val="000000"/>
                </a:solidFill>
                <a:effectLst/>
                <a:latin typeface="OpenAI Sans"/>
              </a:rPr>
              <a:t> </a:t>
            </a:r>
            <a:r>
              <a:rPr lang="en-US" sz="1000" b="0" i="0" dirty="0" err="1">
                <a:solidFill>
                  <a:srgbClr val="000000"/>
                </a:solidFill>
                <a:effectLst/>
                <a:latin typeface="OpenAI Sans"/>
              </a:rPr>
              <a:t>ouow</a:t>
            </a:r>
            <a:r>
              <a:rPr lang="en-US" sz="1000" b="0" i="0" dirty="0">
                <a:solidFill>
                  <a:srgbClr val="000000"/>
                </a:solidFill>
                <a:effectLst/>
                <a:latin typeface="OpenAI Sans"/>
              </a:rPr>
              <a:t> </a:t>
            </a:r>
            <a:r>
              <a:rPr lang="en-US" sz="1000" b="0" i="0" dirty="0" err="1">
                <a:solidFill>
                  <a:srgbClr val="000000"/>
                </a:solidFill>
                <a:effectLst/>
                <a:latin typeface="OpenAI Sans"/>
              </a:rPr>
              <a:t>aqht</a:t>
            </a:r>
            <a:r>
              <a:rPr lang="en-US" sz="1000" b="0" i="0" dirty="0">
                <a:solidFill>
                  <a:srgbClr val="000000"/>
                </a:solidFill>
                <a:effectLst/>
                <a:latin typeface="OpenAI Sans"/>
              </a:rPr>
              <a:t> </a:t>
            </a:r>
            <a:r>
              <a:rPr lang="en-US" sz="1000" b="0" i="0" dirty="0" err="1">
                <a:solidFill>
                  <a:srgbClr val="000000"/>
                </a:solidFill>
                <a:effectLst/>
                <a:latin typeface="OpenAI Sans"/>
              </a:rPr>
              <a:t>mynznvaatzacdfoulxxz</a:t>
            </a:r>
            <a:endParaRPr lang="en-US" sz="1000" b="0" i="0" dirty="0">
              <a:solidFill>
                <a:srgbClr val="000000"/>
              </a:solidFill>
              <a:effectLst/>
              <a:latin typeface="OpenAI Sans"/>
            </a:endParaRPr>
          </a:p>
          <a:p>
            <a:pPr algn="l">
              <a:buNone/>
            </a:pPr>
            <a:r>
              <a:rPr lang="en-US" sz="1000" b="1" i="0" dirty="0">
                <a:solidFill>
                  <a:srgbClr val="000000"/>
                </a:solidFill>
                <a:effectLst/>
                <a:latin typeface="OpenAI Sans"/>
              </a:rPr>
              <a:t>Step-by-step decoding process:</a:t>
            </a:r>
            <a:endParaRPr lang="en-US" sz="1000" b="0" i="0" dirty="0">
              <a:solidFill>
                <a:srgbClr val="000000"/>
              </a:solidFill>
              <a:effectLst/>
              <a:latin typeface="OpenAI Sans"/>
            </a:endParaRPr>
          </a:p>
          <a:p>
            <a:pPr algn="l">
              <a:buNone/>
            </a:pPr>
            <a:r>
              <a:rPr lang="en-US" sz="1000" b="1" i="0" dirty="0">
                <a:solidFill>
                  <a:srgbClr val="000000"/>
                </a:solidFill>
                <a:effectLst/>
                <a:latin typeface="OpenAI Sans"/>
              </a:rPr>
              <a:t>Identify possible word divisions.</a:t>
            </a:r>
            <a:endParaRPr lang="en-US" sz="1000" b="0" i="0" dirty="0">
              <a:solidFill>
                <a:srgbClr val="000000"/>
              </a:solidFill>
              <a:effectLst/>
              <a:latin typeface="OpenAI Sans"/>
            </a:endParaRPr>
          </a:p>
          <a:p>
            <a:pPr algn="l">
              <a:buNone/>
            </a:pPr>
            <a:r>
              <a:rPr lang="en-US" sz="1000" b="0" i="0" dirty="0">
                <a:solidFill>
                  <a:srgbClr val="000000"/>
                </a:solidFill>
                <a:effectLst/>
                <a:latin typeface="OpenAI Sans"/>
              </a:rPr>
              <a:t>The first phrase might follow the same structure as the example. It seems like the input text could be broken into groups based on natural separations or patterns.</a:t>
            </a:r>
          </a:p>
          <a:p>
            <a:pPr algn="l">
              <a:buNone/>
            </a:pPr>
            <a:r>
              <a:rPr lang="en-US" sz="1000" b="0" i="0" dirty="0">
                <a:solidFill>
                  <a:srgbClr val="000000"/>
                </a:solidFill>
                <a:effectLst/>
                <a:latin typeface="OpenAI Sans"/>
              </a:rPr>
              <a:t>A possible division could be:</a:t>
            </a:r>
          </a:p>
          <a:p>
            <a:pPr algn="l">
              <a:buFont typeface="Arial" panose="020B0604020202020204" pitchFamily="34" charset="0"/>
              <a:buChar char="•"/>
            </a:pPr>
            <a:r>
              <a:rPr lang="en-US" sz="1000" b="0" i="0" dirty="0" err="1">
                <a:solidFill>
                  <a:srgbClr val="000000"/>
                </a:solidFill>
                <a:effectLst/>
                <a:latin typeface="OpenAI Sans"/>
              </a:rPr>
              <a:t>oyekaijzdf</a:t>
            </a:r>
            <a:endParaRPr lang="en-US" sz="1000" b="0" i="0" dirty="0">
              <a:solidFill>
                <a:srgbClr val="000000"/>
              </a:solidFill>
              <a:effectLst/>
              <a:latin typeface="OpenAI Sans"/>
            </a:endParaRPr>
          </a:p>
          <a:p>
            <a:pPr algn="l">
              <a:buFont typeface="Arial" panose="020B0604020202020204" pitchFamily="34" charset="0"/>
              <a:buChar char="•"/>
            </a:pPr>
            <a:r>
              <a:rPr lang="en-US" sz="1000" b="0" i="0" dirty="0" err="1">
                <a:solidFill>
                  <a:srgbClr val="000000"/>
                </a:solidFill>
                <a:effectLst/>
                <a:latin typeface="OpenAI Sans"/>
              </a:rPr>
              <a:t>aaptcg</a:t>
            </a:r>
            <a:endParaRPr lang="en-US" sz="1000" b="0" i="0" dirty="0">
              <a:solidFill>
                <a:srgbClr val="000000"/>
              </a:solidFill>
              <a:effectLst/>
              <a:latin typeface="OpenAI Sans"/>
            </a:endParaRPr>
          </a:p>
          <a:p>
            <a:pPr algn="l">
              <a:buFont typeface="Arial" panose="020B0604020202020204" pitchFamily="34" charset="0"/>
              <a:buChar char="•"/>
            </a:pPr>
            <a:r>
              <a:rPr lang="en-US" sz="1000" b="0" i="0" dirty="0" err="1">
                <a:solidFill>
                  <a:srgbClr val="000000"/>
                </a:solidFill>
                <a:effectLst/>
                <a:latin typeface="OpenAI Sans"/>
              </a:rPr>
              <a:t>suaokybhai</a:t>
            </a:r>
            <a:endParaRPr lang="en-US" sz="1000" b="0" i="0" dirty="0">
              <a:solidFill>
                <a:srgbClr val="000000"/>
              </a:solidFill>
              <a:effectLst/>
              <a:latin typeface="OpenAI Sans"/>
            </a:endParaRPr>
          </a:p>
          <a:p>
            <a:pPr algn="l">
              <a:buFont typeface="Arial" panose="020B0604020202020204" pitchFamily="34" charset="0"/>
              <a:buChar char="•"/>
            </a:pPr>
            <a:r>
              <a:rPr lang="en-US" sz="1000" b="0" i="0" dirty="0" err="1">
                <a:solidFill>
                  <a:srgbClr val="000000"/>
                </a:solidFill>
                <a:effectLst/>
                <a:latin typeface="OpenAI Sans"/>
              </a:rPr>
              <a:t>ouow</a:t>
            </a:r>
            <a:endParaRPr lang="en-US" sz="1000" b="0" i="0" dirty="0">
              <a:solidFill>
                <a:srgbClr val="000000"/>
              </a:solidFill>
              <a:effectLst/>
              <a:latin typeface="OpenAI Sans"/>
            </a:endParaRPr>
          </a:p>
          <a:p>
            <a:pPr algn="l">
              <a:buFont typeface="Arial" panose="020B0604020202020204" pitchFamily="34" charset="0"/>
              <a:buChar char="•"/>
            </a:pPr>
            <a:r>
              <a:rPr lang="en-US" sz="1000" b="0" i="0" dirty="0" err="1">
                <a:solidFill>
                  <a:srgbClr val="000000"/>
                </a:solidFill>
                <a:effectLst/>
                <a:latin typeface="OpenAI Sans"/>
              </a:rPr>
              <a:t>aqht</a:t>
            </a:r>
            <a:endParaRPr lang="en-US" sz="1000" b="0" i="0" dirty="0">
              <a:solidFill>
                <a:srgbClr val="000000"/>
              </a:solidFill>
              <a:effectLst/>
              <a:latin typeface="OpenAI Sans"/>
            </a:endParaRPr>
          </a:p>
          <a:p>
            <a:pPr algn="l">
              <a:buFont typeface="Arial" panose="020B0604020202020204" pitchFamily="34" charset="0"/>
              <a:buChar char="•"/>
            </a:pPr>
            <a:r>
              <a:rPr lang="en-US" sz="1000" b="0" i="0" dirty="0" err="1">
                <a:solidFill>
                  <a:srgbClr val="000000"/>
                </a:solidFill>
                <a:effectLst/>
                <a:latin typeface="OpenAI Sans"/>
              </a:rPr>
              <a:t>mynznvaatzacdfoulxxz</a:t>
            </a:r>
            <a:endParaRPr lang="en-US" sz="1000" b="0" i="0" dirty="0">
              <a:solidFill>
                <a:srgbClr val="000000"/>
              </a:solidFill>
              <a:effectLst/>
              <a:latin typeface="OpenAI Sans"/>
            </a:endParaRPr>
          </a:p>
          <a:p>
            <a:pPr algn="l">
              <a:buNone/>
            </a:pPr>
            <a:r>
              <a:rPr lang="en-US" sz="1000" b="0" i="0" dirty="0">
                <a:solidFill>
                  <a:srgbClr val="000000"/>
                </a:solidFill>
                <a:effectLst/>
                <a:latin typeface="OpenAI Sans"/>
              </a:rPr>
              <a:t>However, to make a meaningful decoding, I would need more context about the transformations or letter shifting that might be involved.</a:t>
            </a:r>
          </a:p>
          <a:p>
            <a:pPr algn="l">
              <a:buNone/>
            </a:pPr>
            <a:r>
              <a:rPr lang="en-US" sz="1000" b="0" i="0" dirty="0">
                <a:solidFill>
                  <a:srgbClr val="000000"/>
                </a:solidFill>
                <a:effectLst/>
                <a:latin typeface="OpenAI Sans"/>
              </a:rPr>
              <a:t>Could you provide any additional decoding rules or transformations used in this cipher?</a:t>
            </a:r>
          </a:p>
        </p:txBody>
      </p:sp>
      <p:sp>
        <p:nvSpPr>
          <p:cNvPr id="11" name="TextBox 10">
            <a:extLst>
              <a:ext uri="{FF2B5EF4-FFF2-40B4-BE49-F238E27FC236}">
                <a16:creationId xmlns:a16="http://schemas.microsoft.com/office/drawing/2014/main" id="{3B964193-D61B-B091-C87B-5A89D2DDCFD1}"/>
              </a:ext>
            </a:extLst>
          </p:cNvPr>
          <p:cNvSpPr txBox="1"/>
          <p:nvPr/>
        </p:nvSpPr>
        <p:spPr>
          <a:xfrm>
            <a:off x="315580" y="2692837"/>
            <a:ext cx="979820" cy="369332"/>
          </a:xfrm>
          <a:prstGeom prst="rect">
            <a:avLst/>
          </a:prstGeom>
          <a:noFill/>
        </p:spPr>
        <p:txBody>
          <a:bodyPr wrap="none" rtlCol="0">
            <a:spAutoFit/>
          </a:bodyPr>
          <a:lstStyle/>
          <a:p>
            <a:r>
              <a:rPr lang="en-US" altLang="zh-CN" dirty="0"/>
              <a:t>GPT-4o</a:t>
            </a:r>
            <a:endParaRPr lang="en-US" dirty="0"/>
          </a:p>
        </p:txBody>
      </p:sp>
      <p:sp>
        <p:nvSpPr>
          <p:cNvPr id="12" name="TextBox 11">
            <a:extLst>
              <a:ext uri="{FF2B5EF4-FFF2-40B4-BE49-F238E27FC236}">
                <a16:creationId xmlns:a16="http://schemas.microsoft.com/office/drawing/2014/main" id="{6469E1E2-DFF4-17EA-02B2-8EAA7FB04885}"/>
              </a:ext>
            </a:extLst>
          </p:cNvPr>
          <p:cNvSpPr txBox="1"/>
          <p:nvPr/>
        </p:nvSpPr>
        <p:spPr>
          <a:xfrm>
            <a:off x="8839200" y="849868"/>
            <a:ext cx="1364476" cy="369332"/>
          </a:xfrm>
          <a:prstGeom prst="rect">
            <a:avLst/>
          </a:prstGeom>
          <a:noFill/>
        </p:spPr>
        <p:txBody>
          <a:bodyPr wrap="none" rtlCol="0">
            <a:spAutoFit/>
          </a:bodyPr>
          <a:lstStyle/>
          <a:p>
            <a:r>
              <a:rPr lang="en-US" altLang="zh-CN" dirty="0">
                <a:solidFill>
                  <a:srgbClr val="0070C0"/>
                </a:solidFill>
              </a:rPr>
              <a:t>O1-preview</a:t>
            </a:r>
            <a:endParaRPr lang="en-US" dirty="0">
              <a:solidFill>
                <a:srgbClr val="0070C0"/>
              </a:solidFill>
            </a:endParaRPr>
          </a:p>
        </p:txBody>
      </p:sp>
      <p:sp>
        <p:nvSpPr>
          <p:cNvPr id="16" name="TextBox 15">
            <a:extLst>
              <a:ext uri="{FF2B5EF4-FFF2-40B4-BE49-F238E27FC236}">
                <a16:creationId xmlns:a16="http://schemas.microsoft.com/office/drawing/2014/main" id="{DC72664D-18CB-E3EB-CBE4-0B273D6A6A11}"/>
              </a:ext>
            </a:extLst>
          </p:cNvPr>
          <p:cNvSpPr txBox="1"/>
          <p:nvPr/>
        </p:nvSpPr>
        <p:spPr>
          <a:xfrm>
            <a:off x="6629400" y="1153954"/>
            <a:ext cx="5410200" cy="5170646"/>
          </a:xfrm>
          <a:prstGeom prst="rect">
            <a:avLst/>
          </a:prstGeom>
          <a:noFill/>
        </p:spPr>
        <p:txBody>
          <a:bodyPr wrap="square">
            <a:spAutoFit/>
          </a:bodyPr>
          <a:lstStyle>
            <a:defPPr>
              <a:defRPr lang="en-US"/>
            </a:defPPr>
            <a:lvl1pPr>
              <a:buNone/>
              <a:defRPr sz="1000" b="0" i="0">
                <a:solidFill>
                  <a:srgbClr val="000000"/>
                </a:solidFill>
                <a:effectLst/>
                <a:latin typeface="OpenAI Sans"/>
              </a:defRPr>
            </a:lvl1pPr>
          </a:lstStyle>
          <a:p>
            <a:r>
              <a:rPr lang="en-US" altLang="zh-CN" dirty="0">
                <a:solidFill>
                  <a:srgbClr val="0070C0"/>
                </a:solidFill>
              </a:rPr>
              <a:t>…</a:t>
            </a:r>
          </a:p>
          <a:p>
            <a:endParaRPr lang="en-US" dirty="0">
              <a:solidFill>
                <a:srgbClr val="0070C0"/>
              </a:solidFill>
            </a:endParaRPr>
          </a:p>
          <a:p>
            <a:r>
              <a:rPr lang="en-US" dirty="0">
                <a:solidFill>
                  <a:srgbClr val="0070C0"/>
                </a:solidFill>
              </a:rPr>
              <a:t>Wait a minute.</a:t>
            </a:r>
            <a:br>
              <a:rPr lang="en-US" dirty="0">
                <a:solidFill>
                  <a:srgbClr val="0070C0"/>
                </a:solidFill>
              </a:rPr>
            </a:br>
            <a:r>
              <a:rPr lang="en-US" dirty="0">
                <a:solidFill>
                  <a:srgbClr val="0070C0"/>
                </a:solidFill>
              </a:rPr>
              <a:t>I think maybe there is an anagram or substitution cipher here.</a:t>
            </a:r>
          </a:p>
          <a:p>
            <a:br>
              <a:rPr lang="en-US" dirty="0">
                <a:solidFill>
                  <a:srgbClr val="0070C0"/>
                </a:solidFill>
              </a:rPr>
            </a:br>
            <a:r>
              <a:rPr lang="en-US" b="1" dirty="0">
                <a:solidFill>
                  <a:srgbClr val="0070C0"/>
                </a:solidFill>
              </a:rPr>
              <a:t>Alternatively, I think that we can notice that each group of ciphertext corresponds to a plaintext word.</a:t>
            </a:r>
          </a:p>
          <a:p>
            <a:br>
              <a:rPr lang="en-US" b="1" dirty="0">
                <a:solidFill>
                  <a:srgbClr val="0070C0"/>
                </a:solidFill>
              </a:rPr>
            </a:br>
            <a:r>
              <a:rPr lang="en-US" dirty="0">
                <a:solidFill>
                  <a:srgbClr val="0070C0"/>
                </a:solidFill>
              </a:rPr>
              <a:t>Check the number of letters.</a:t>
            </a:r>
          </a:p>
          <a:p>
            <a:br>
              <a:rPr lang="en-US" dirty="0">
                <a:solidFill>
                  <a:srgbClr val="0070C0"/>
                </a:solidFill>
              </a:rPr>
            </a:br>
            <a:r>
              <a:rPr lang="en-US" dirty="0">
                <a:solidFill>
                  <a:srgbClr val="0070C0"/>
                </a:solidFill>
              </a:rPr>
              <a:t>First ciphertext word: </a:t>
            </a:r>
            <a:r>
              <a:rPr lang="en-US" dirty="0" err="1">
                <a:solidFill>
                  <a:srgbClr val="0070C0"/>
                </a:solidFill>
              </a:rPr>
              <a:t>oyfjdnisdr</a:t>
            </a:r>
            <a:r>
              <a:rPr lang="en-US" dirty="0">
                <a:solidFill>
                  <a:srgbClr val="0070C0"/>
                </a:solidFill>
              </a:rPr>
              <a:t> (10 letters)</a:t>
            </a:r>
            <a:br>
              <a:rPr lang="en-US" dirty="0">
                <a:solidFill>
                  <a:srgbClr val="0070C0"/>
                </a:solidFill>
              </a:rPr>
            </a:br>
            <a:r>
              <a:rPr lang="en-US" dirty="0">
                <a:solidFill>
                  <a:srgbClr val="0070C0"/>
                </a:solidFill>
              </a:rPr>
              <a:t>First plaintext word: Think (5 letters)</a:t>
            </a:r>
            <a:br>
              <a:rPr lang="en-US" dirty="0">
                <a:solidFill>
                  <a:srgbClr val="0070C0"/>
                </a:solidFill>
              </a:rPr>
            </a:br>
            <a:endParaRPr lang="en-US" dirty="0">
              <a:solidFill>
                <a:srgbClr val="0070C0"/>
              </a:solidFill>
            </a:endParaRPr>
          </a:p>
          <a:p>
            <a:r>
              <a:rPr lang="en-US" dirty="0">
                <a:solidFill>
                  <a:srgbClr val="0070C0"/>
                </a:solidFill>
              </a:rPr>
              <a:t>Hmm.</a:t>
            </a:r>
          </a:p>
          <a:p>
            <a:br>
              <a:rPr lang="en-US" dirty="0">
                <a:solidFill>
                  <a:srgbClr val="0070C0"/>
                </a:solidFill>
              </a:rPr>
            </a:br>
            <a:r>
              <a:rPr lang="en-US" dirty="0">
                <a:solidFill>
                  <a:srgbClr val="0070C0"/>
                </a:solidFill>
              </a:rPr>
              <a:t>Second ciphertext word: </a:t>
            </a:r>
            <a:r>
              <a:rPr lang="en-US" dirty="0" err="1">
                <a:solidFill>
                  <a:srgbClr val="0070C0"/>
                </a:solidFill>
              </a:rPr>
              <a:t>rtqwainr</a:t>
            </a:r>
            <a:r>
              <a:rPr lang="en-US" dirty="0">
                <a:solidFill>
                  <a:srgbClr val="0070C0"/>
                </a:solidFill>
              </a:rPr>
              <a:t> (8 letters)</a:t>
            </a:r>
            <a:br>
              <a:rPr lang="en-US" dirty="0">
                <a:solidFill>
                  <a:srgbClr val="0070C0"/>
                </a:solidFill>
              </a:rPr>
            </a:br>
            <a:r>
              <a:rPr lang="en-US" dirty="0">
                <a:solidFill>
                  <a:srgbClr val="0070C0"/>
                </a:solidFill>
              </a:rPr>
              <a:t>Second plaintext word: step (4 letters)</a:t>
            </a:r>
            <a:br>
              <a:rPr lang="en-US" dirty="0">
                <a:solidFill>
                  <a:srgbClr val="0070C0"/>
                </a:solidFill>
              </a:rPr>
            </a:br>
            <a:r>
              <a:rPr lang="en-US" dirty="0">
                <a:solidFill>
                  <a:srgbClr val="0070C0"/>
                </a:solidFill>
              </a:rPr>
              <a:t>Third ciphertext word: </a:t>
            </a:r>
            <a:r>
              <a:rPr lang="en-US" dirty="0" err="1">
                <a:solidFill>
                  <a:srgbClr val="0070C0"/>
                </a:solidFill>
              </a:rPr>
              <a:t>acxz</a:t>
            </a:r>
            <a:r>
              <a:rPr lang="en-US" dirty="0">
                <a:solidFill>
                  <a:srgbClr val="0070C0"/>
                </a:solidFill>
              </a:rPr>
              <a:t> (4 letters)</a:t>
            </a:r>
            <a:br>
              <a:rPr lang="en-US" dirty="0">
                <a:solidFill>
                  <a:srgbClr val="0070C0"/>
                </a:solidFill>
              </a:rPr>
            </a:br>
            <a:r>
              <a:rPr lang="en-US" dirty="0">
                <a:solidFill>
                  <a:srgbClr val="0070C0"/>
                </a:solidFill>
              </a:rPr>
              <a:t>Third plaintext word: by (2 letters)</a:t>
            </a:r>
            <a:br>
              <a:rPr lang="en-US" dirty="0">
                <a:solidFill>
                  <a:srgbClr val="0070C0"/>
                </a:solidFill>
              </a:rPr>
            </a:br>
            <a:r>
              <a:rPr lang="en-US" dirty="0">
                <a:solidFill>
                  <a:srgbClr val="0070C0"/>
                </a:solidFill>
              </a:rPr>
              <a:t>Fourth ciphertext word: </a:t>
            </a:r>
            <a:r>
              <a:rPr lang="en-US" dirty="0" err="1">
                <a:solidFill>
                  <a:srgbClr val="0070C0"/>
                </a:solidFill>
              </a:rPr>
              <a:t>mynzbhhx</a:t>
            </a:r>
            <a:r>
              <a:rPr lang="en-US" dirty="0">
                <a:solidFill>
                  <a:srgbClr val="0070C0"/>
                </a:solidFill>
              </a:rPr>
              <a:t> (8 letters)</a:t>
            </a:r>
            <a:br>
              <a:rPr lang="en-US" dirty="0">
                <a:solidFill>
                  <a:srgbClr val="0070C0"/>
                </a:solidFill>
              </a:rPr>
            </a:br>
            <a:r>
              <a:rPr lang="en-US" dirty="0">
                <a:solidFill>
                  <a:srgbClr val="0070C0"/>
                </a:solidFill>
              </a:rPr>
              <a:t>Fourth plaintext word: step (4 letters)</a:t>
            </a:r>
            <a:br>
              <a:rPr lang="en-US" dirty="0">
                <a:solidFill>
                  <a:srgbClr val="0070C0"/>
                </a:solidFill>
              </a:rPr>
            </a:br>
            <a:br>
              <a:rPr lang="en-US" dirty="0">
                <a:solidFill>
                  <a:srgbClr val="0070C0"/>
                </a:solidFill>
              </a:rPr>
            </a:br>
            <a:r>
              <a:rPr lang="en-US" dirty="0">
                <a:solidFill>
                  <a:srgbClr val="0070C0"/>
                </a:solidFill>
              </a:rPr>
              <a:t>Interesting.</a:t>
            </a:r>
            <a:br>
              <a:rPr lang="en-US" dirty="0">
                <a:solidFill>
                  <a:srgbClr val="0070C0"/>
                </a:solidFill>
              </a:rPr>
            </a:br>
            <a:br>
              <a:rPr lang="en-US" dirty="0">
                <a:solidFill>
                  <a:srgbClr val="0070C0"/>
                </a:solidFill>
              </a:rPr>
            </a:br>
            <a:r>
              <a:rPr lang="en-US" b="1" dirty="0">
                <a:solidFill>
                  <a:srgbClr val="0070C0"/>
                </a:solidFill>
              </a:rPr>
              <a:t>It seems that the ciphertext words are exactly twice as long as the plaintext words.</a:t>
            </a:r>
            <a:br>
              <a:rPr lang="en-US" dirty="0">
                <a:solidFill>
                  <a:srgbClr val="0070C0"/>
                </a:solidFill>
              </a:rPr>
            </a:br>
            <a:br>
              <a:rPr lang="en-US" dirty="0">
                <a:solidFill>
                  <a:srgbClr val="0070C0"/>
                </a:solidFill>
              </a:rPr>
            </a:br>
            <a:r>
              <a:rPr lang="en-US" dirty="0">
                <a:solidFill>
                  <a:srgbClr val="0070C0"/>
                </a:solidFill>
              </a:rPr>
              <a:t>(10 vs 5, 8 vs 4, 4 vs 2, 8 vs 4)</a:t>
            </a:r>
            <a:br>
              <a:rPr lang="en-US" dirty="0">
                <a:solidFill>
                  <a:srgbClr val="0070C0"/>
                </a:solidFill>
              </a:rPr>
            </a:br>
            <a:br>
              <a:rPr lang="en-US" dirty="0">
                <a:solidFill>
                  <a:srgbClr val="0070C0"/>
                </a:solidFill>
              </a:rPr>
            </a:br>
            <a:r>
              <a:rPr lang="en-US" b="1" dirty="0">
                <a:solidFill>
                  <a:srgbClr val="0070C0"/>
                </a:solidFill>
              </a:rPr>
              <a:t>Idea: Maybe we need to take every other letter or rebuild the plaintext from the ciphertext accordingly.</a:t>
            </a:r>
            <a:br>
              <a:rPr lang="en-US" b="1" dirty="0">
                <a:solidFill>
                  <a:srgbClr val="0070C0"/>
                </a:solidFill>
              </a:rPr>
            </a:br>
            <a:br>
              <a:rPr lang="en-US" dirty="0">
                <a:solidFill>
                  <a:srgbClr val="0070C0"/>
                </a:solidFill>
              </a:rPr>
            </a:br>
            <a:r>
              <a:rPr lang="en-US" dirty="0">
                <a:solidFill>
                  <a:srgbClr val="0070C0"/>
                </a:solidFill>
              </a:rPr>
              <a:t>Let's test this theory.</a:t>
            </a:r>
          </a:p>
          <a:p>
            <a:r>
              <a:rPr lang="en-US" altLang="zh-CN" dirty="0">
                <a:solidFill>
                  <a:srgbClr val="0070C0"/>
                </a:solidFill>
              </a:rPr>
              <a:t>…</a:t>
            </a:r>
            <a:endParaRPr lang="en-US" dirty="0">
              <a:solidFill>
                <a:srgbClr val="0070C0"/>
              </a:solidFill>
            </a:endParaRPr>
          </a:p>
        </p:txBody>
      </p:sp>
      <p:sp>
        <p:nvSpPr>
          <p:cNvPr id="17" name="Rounded Rectangular Callout 16">
            <a:extLst>
              <a:ext uri="{FF2B5EF4-FFF2-40B4-BE49-F238E27FC236}">
                <a16:creationId xmlns:a16="http://schemas.microsoft.com/office/drawing/2014/main" id="{0B13F5E4-2CAF-BD0E-7E58-56AE230B29A1}"/>
              </a:ext>
            </a:extLst>
          </p:cNvPr>
          <p:cNvSpPr/>
          <p:nvPr/>
        </p:nvSpPr>
        <p:spPr>
          <a:xfrm>
            <a:off x="1447800" y="1001197"/>
            <a:ext cx="4191000" cy="1361003"/>
          </a:xfrm>
          <a:prstGeom prst="wedgeRoundRectCallout">
            <a:avLst>
              <a:gd name="adj1" fmla="val -59303"/>
              <a:gd name="adj2" fmla="val -21074"/>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600" dirty="0">
              <a:solidFill>
                <a:schemeClr val="bg1"/>
              </a:solidFill>
              <a:latin typeface="OpenAI Sans"/>
            </a:endParaRPr>
          </a:p>
          <a:p>
            <a:r>
              <a:rPr lang="en-US" sz="1600" dirty="0" err="1">
                <a:solidFill>
                  <a:schemeClr val="bg1"/>
                </a:solidFill>
                <a:latin typeface="OpenAI Sans"/>
              </a:rPr>
              <a:t>oyfjdnisdr</a:t>
            </a:r>
            <a:r>
              <a:rPr lang="en-US" sz="1600" dirty="0">
                <a:solidFill>
                  <a:schemeClr val="bg1"/>
                </a:solidFill>
                <a:latin typeface="OpenAI Sans"/>
              </a:rPr>
              <a:t> </a:t>
            </a:r>
            <a:r>
              <a:rPr lang="en-US" sz="1600" dirty="0" err="1">
                <a:solidFill>
                  <a:schemeClr val="bg1"/>
                </a:solidFill>
                <a:latin typeface="OpenAI Sans"/>
              </a:rPr>
              <a:t>rtqwainr</a:t>
            </a:r>
            <a:r>
              <a:rPr lang="en-US" sz="1600" dirty="0">
                <a:solidFill>
                  <a:schemeClr val="bg1"/>
                </a:solidFill>
                <a:latin typeface="OpenAI Sans"/>
              </a:rPr>
              <a:t> </a:t>
            </a:r>
            <a:r>
              <a:rPr lang="en-US" sz="1600" dirty="0" err="1">
                <a:solidFill>
                  <a:schemeClr val="bg1"/>
                </a:solidFill>
                <a:latin typeface="OpenAI Sans"/>
              </a:rPr>
              <a:t>acxz</a:t>
            </a:r>
            <a:r>
              <a:rPr lang="en-US" sz="1600" dirty="0">
                <a:solidFill>
                  <a:schemeClr val="bg1"/>
                </a:solidFill>
                <a:latin typeface="OpenAI Sans"/>
              </a:rPr>
              <a:t> </a:t>
            </a:r>
            <a:r>
              <a:rPr lang="en-US" sz="1600" dirty="0" err="1">
                <a:solidFill>
                  <a:schemeClr val="bg1"/>
                </a:solidFill>
                <a:latin typeface="OpenAI Sans"/>
              </a:rPr>
              <a:t>mynzbhhx</a:t>
            </a:r>
            <a:r>
              <a:rPr lang="en-US" sz="1600" dirty="0">
                <a:solidFill>
                  <a:schemeClr val="bg1"/>
                </a:solidFill>
                <a:latin typeface="OpenAI Sans"/>
              </a:rPr>
              <a:t> -&gt; Think step by step</a:t>
            </a:r>
          </a:p>
          <a:p>
            <a:r>
              <a:rPr lang="en-US" sz="1600" dirty="0">
                <a:solidFill>
                  <a:schemeClr val="bg1"/>
                </a:solidFill>
                <a:latin typeface="OpenAI Sans"/>
              </a:rPr>
              <a:t>Use the example above to decode:</a:t>
            </a:r>
          </a:p>
          <a:p>
            <a:r>
              <a:rPr lang="en-US" sz="1600" dirty="0" err="1">
                <a:solidFill>
                  <a:schemeClr val="bg1"/>
                </a:solidFill>
                <a:latin typeface="OpenAI Sans"/>
              </a:rPr>
              <a:t>oyekaijzdf</a:t>
            </a:r>
            <a:r>
              <a:rPr lang="en-US" sz="1600" dirty="0">
                <a:solidFill>
                  <a:schemeClr val="bg1"/>
                </a:solidFill>
                <a:latin typeface="OpenAI Sans"/>
              </a:rPr>
              <a:t> </a:t>
            </a:r>
            <a:r>
              <a:rPr lang="en-US" sz="1600" dirty="0" err="1">
                <a:solidFill>
                  <a:schemeClr val="bg1"/>
                </a:solidFill>
                <a:latin typeface="OpenAI Sans"/>
              </a:rPr>
              <a:t>aaptcg</a:t>
            </a:r>
            <a:r>
              <a:rPr lang="en-US" sz="1600" dirty="0">
                <a:solidFill>
                  <a:schemeClr val="bg1"/>
                </a:solidFill>
                <a:latin typeface="OpenAI Sans"/>
              </a:rPr>
              <a:t> </a:t>
            </a:r>
            <a:r>
              <a:rPr lang="en-US" sz="1600" dirty="0" err="1">
                <a:solidFill>
                  <a:schemeClr val="bg1"/>
                </a:solidFill>
                <a:latin typeface="OpenAI Sans"/>
              </a:rPr>
              <a:t>suaokybhai</a:t>
            </a:r>
            <a:r>
              <a:rPr lang="en-US" sz="1600" dirty="0">
                <a:solidFill>
                  <a:schemeClr val="bg1"/>
                </a:solidFill>
                <a:latin typeface="OpenAI Sans"/>
              </a:rPr>
              <a:t> </a:t>
            </a:r>
            <a:r>
              <a:rPr lang="en-US" sz="1600" dirty="0" err="1">
                <a:solidFill>
                  <a:schemeClr val="bg1"/>
                </a:solidFill>
                <a:latin typeface="OpenAI Sans"/>
              </a:rPr>
              <a:t>ouow</a:t>
            </a:r>
            <a:r>
              <a:rPr lang="en-US" sz="1600" dirty="0">
                <a:solidFill>
                  <a:schemeClr val="bg1"/>
                </a:solidFill>
                <a:latin typeface="OpenAI Sans"/>
              </a:rPr>
              <a:t> </a:t>
            </a:r>
            <a:r>
              <a:rPr lang="en-US" sz="1600" dirty="0" err="1">
                <a:solidFill>
                  <a:schemeClr val="bg1"/>
                </a:solidFill>
                <a:latin typeface="OpenAI Sans"/>
              </a:rPr>
              <a:t>aqht</a:t>
            </a:r>
            <a:r>
              <a:rPr lang="en-US" sz="1600" dirty="0">
                <a:solidFill>
                  <a:schemeClr val="bg1"/>
                </a:solidFill>
                <a:latin typeface="OpenAI Sans"/>
              </a:rPr>
              <a:t> </a:t>
            </a:r>
            <a:r>
              <a:rPr lang="en-US" sz="1600" dirty="0" err="1">
                <a:solidFill>
                  <a:schemeClr val="bg1"/>
                </a:solidFill>
                <a:latin typeface="OpenAI Sans"/>
              </a:rPr>
              <a:t>mynznvaatzacdfoulxxz</a:t>
            </a:r>
            <a:endParaRPr lang="en-US" sz="1600" dirty="0">
              <a:solidFill>
                <a:schemeClr val="bg1"/>
              </a:solidFill>
              <a:latin typeface="OpenAI Sans"/>
            </a:endParaRPr>
          </a:p>
          <a:p>
            <a:pPr algn="ctr"/>
            <a:endParaRPr lang="en-US" sz="1600" dirty="0">
              <a:solidFill>
                <a:schemeClr val="bg1"/>
              </a:solidFill>
            </a:endParaRPr>
          </a:p>
        </p:txBody>
      </p:sp>
    </p:spTree>
    <p:extLst>
      <p:ext uri="{BB962C8B-B14F-4D97-AF65-F5344CB8AC3E}">
        <p14:creationId xmlns:p14="http://schemas.microsoft.com/office/powerpoint/2010/main" val="1350827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AEB88E-0382-1D42-066D-10CFFEF17B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E7C869-CFA0-2EA6-7E14-37F9FE9B53E5}"/>
              </a:ext>
            </a:extLst>
          </p:cNvPr>
          <p:cNvSpPr>
            <a:spLocks noGrp="1"/>
          </p:cNvSpPr>
          <p:nvPr>
            <p:ph type="title"/>
          </p:nvPr>
        </p:nvSpPr>
        <p:spPr/>
        <p:txBody>
          <a:bodyPr/>
          <a:lstStyle/>
          <a:p>
            <a:r>
              <a:rPr lang="en-US" altLang="zh-CN" dirty="0"/>
              <a:t>Use</a:t>
            </a:r>
            <a:r>
              <a:rPr lang="zh-CN" altLang="en-US" dirty="0"/>
              <a:t> </a:t>
            </a:r>
            <a:r>
              <a:rPr lang="en-US" altLang="zh-CN" dirty="0"/>
              <a:t>of</a:t>
            </a:r>
            <a:r>
              <a:rPr lang="zh-CN" altLang="en-US" dirty="0"/>
              <a:t> </a:t>
            </a:r>
            <a:r>
              <a:rPr lang="en-US" altLang="zh-CN" dirty="0"/>
              <a:t>tools</a:t>
            </a:r>
            <a:r>
              <a:rPr lang="zh-CN" altLang="en-US" dirty="0"/>
              <a:t> </a:t>
            </a:r>
            <a:r>
              <a:rPr lang="en-US" altLang="zh-CN" dirty="0"/>
              <a:t>(agents)</a:t>
            </a:r>
            <a:endParaRPr lang="en-US" dirty="0"/>
          </a:p>
        </p:txBody>
      </p:sp>
      <p:sp>
        <p:nvSpPr>
          <p:cNvPr id="10" name="TextBox 9">
            <a:extLst>
              <a:ext uri="{FF2B5EF4-FFF2-40B4-BE49-F238E27FC236}">
                <a16:creationId xmlns:a16="http://schemas.microsoft.com/office/drawing/2014/main" id="{1A8FE7E9-BA4F-5581-9E58-F7770F3515EE}"/>
              </a:ext>
            </a:extLst>
          </p:cNvPr>
          <p:cNvSpPr txBox="1"/>
          <p:nvPr/>
        </p:nvSpPr>
        <p:spPr>
          <a:xfrm>
            <a:off x="838200" y="6107668"/>
            <a:ext cx="10764982" cy="369332"/>
          </a:xfrm>
          <a:prstGeom prst="rect">
            <a:avLst/>
          </a:prstGeom>
          <a:noFill/>
        </p:spPr>
        <p:txBody>
          <a:bodyPr wrap="square" rtlCol="0">
            <a:spAutoFit/>
          </a:bodyPr>
          <a:lstStyle/>
          <a:p>
            <a:r>
              <a:rPr lang="en-US" altLang="zh-CN" dirty="0"/>
              <a:t>Recreated</a:t>
            </a:r>
            <a:r>
              <a:rPr lang="zh-CN" altLang="en-US" dirty="0"/>
              <a:t> </a:t>
            </a:r>
            <a:r>
              <a:rPr lang="en-US" altLang="zh-CN" dirty="0"/>
              <a:t>figure</a:t>
            </a:r>
            <a:r>
              <a:rPr lang="zh-CN" altLang="en-US" dirty="0"/>
              <a:t> </a:t>
            </a:r>
            <a:r>
              <a:rPr lang="en-US" altLang="zh-CN" dirty="0"/>
              <a:t>from</a:t>
            </a:r>
            <a:r>
              <a:rPr lang="zh-CN" altLang="en-US" dirty="0"/>
              <a:t> </a:t>
            </a:r>
            <a:r>
              <a:rPr lang="en-US" altLang="zh-CN" dirty="0"/>
              <a:t>[OpenAI.</a:t>
            </a:r>
            <a:r>
              <a:rPr lang="zh-CN" altLang="en-US" dirty="0"/>
              <a:t> </a:t>
            </a:r>
            <a:r>
              <a:rPr lang="en-US" dirty="0"/>
              <a:t>Introducing ChatGPT agent: bridging research and actio</a:t>
            </a:r>
            <a:r>
              <a:rPr lang="en-US" altLang="zh-CN" dirty="0"/>
              <a:t>n.</a:t>
            </a:r>
            <a:r>
              <a:rPr lang="zh-CN" altLang="en-US" dirty="0"/>
              <a:t> </a:t>
            </a:r>
            <a:r>
              <a:rPr lang="en-US" altLang="zh-CN" dirty="0"/>
              <a:t>July,</a:t>
            </a:r>
            <a:r>
              <a:rPr lang="zh-CN" altLang="en-US" dirty="0"/>
              <a:t> </a:t>
            </a:r>
            <a:r>
              <a:rPr lang="en-US" altLang="zh-CN" dirty="0"/>
              <a:t>2025]</a:t>
            </a:r>
            <a:endParaRPr lang="en-US" dirty="0"/>
          </a:p>
        </p:txBody>
      </p:sp>
      <p:pic>
        <p:nvPicPr>
          <p:cNvPr id="5" name="Picture 4" descr="A graph of a test&#10;&#10;AI-generated content may be incorrect.">
            <a:extLst>
              <a:ext uri="{FF2B5EF4-FFF2-40B4-BE49-F238E27FC236}">
                <a16:creationId xmlns:a16="http://schemas.microsoft.com/office/drawing/2014/main" id="{596DAFD2-5699-7565-4C38-EC3D4802F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0" y="1016821"/>
            <a:ext cx="6705600" cy="5090847"/>
          </a:xfrm>
          <a:prstGeom prst="rect">
            <a:avLst/>
          </a:prstGeom>
        </p:spPr>
      </p:pic>
    </p:spTree>
    <p:extLst>
      <p:ext uri="{BB962C8B-B14F-4D97-AF65-F5344CB8AC3E}">
        <p14:creationId xmlns:p14="http://schemas.microsoft.com/office/powerpoint/2010/main" val="96905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Learning to reason with RL (DeepSeek-R1, 2025)</a:t>
            </a:r>
          </a:p>
        </p:txBody>
      </p:sp>
      <p:sp>
        <p:nvSpPr>
          <p:cNvPr id="3" name="Content Placeholder 2"/>
          <p:cNvSpPr>
            <a:spLocks noGrp="1"/>
          </p:cNvSpPr>
          <p:nvPr>
            <p:ph idx="1"/>
          </p:nvPr>
        </p:nvSpPr>
        <p:spPr>
          <a:xfrm>
            <a:off x="612648" y="987552"/>
            <a:ext cx="5943600" cy="5029200"/>
          </a:xfrm>
        </p:spPr>
        <p:txBody>
          <a:bodyPr>
            <a:normAutofit/>
          </a:bodyPr>
          <a:lstStyle/>
          <a:p>
            <a:pPr>
              <a:spcBef>
                <a:spcPts val="1000"/>
              </a:spcBef>
            </a:pPr>
            <a:r>
              <a:rPr sz="1700" dirty="0"/>
              <a:t>An </a:t>
            </a:r>
            <a:r>
              <a:rPr sz="1700" b="1" dirty="0"/>
              <a:t>open recipe for o1-style reasoning</a:t>
            </a:r>
            <a:r>
              <a:rPr sz="1700" dirty="0"/>
              <a:t>, starting from the DeepSeek-V3 base model (671B mixture-of-experts, 37B active)</a:t>
            </a:r>
          </a:p>
          <a:p>
            <a:pPr>
              <a:spcBef>
                <a:spcPts val="1000"/>
              </a:spcBef>
            </a:pPr>
            <a:r>
              <a:rPr sz="1700" b="1" dirty="0"/>
              <a:t>R1-Zero: pure RL, </a:t>
            </a:r>
            <a:r>
              <a:rPr lang="en-US" sz="1700" b="1" dirty="0"/>
              <a:t>without</a:t>
            </a:r>
            <a:r>
              <a:rPr sz="1700" b="1" dirty="0"/>
              <a:t> supervised reasoning data</a:t>
            </a:r>
            <a:r>
              <a:rPr lang="en-US" sz="1700" b="1" dirty="0"/>
              <a:t> </a:t>
            </a:r>
            <a:r>
              <a:rPr sz="1700" dirty="0"/>
              <a:t> Sample many answers per problem; reward only whether the final answer is correct and the format is followed (GRPO, no learned reward model)</a:t>
            </a:r>
            <a:endParaRPr lang="en-US" sz="1700" dirty="0"/>
          </a:p>
          <a:p>
            <a:pPr lvl="1">
              <a:spcBef>
                <a:spcPts val="1000"/>
              </a:spcBef>
            </a:pPr>
            <a:r>
              <a:rPr lang="en-US" sz="1300" dirty="0"/>
              <a:t>Answers well, but generates unreadable traces</a:t>
            </a:r>
          </a:p>
          <a:p>
            <a:pPr lvl="1">
              <a:spcBef>
                <a:spcPts val="1000"/>
              </a:spcBef>
            </a:pPr>
            <a:r>
              <a:rPr sz="1700" dirty="0"/>
              <a:t>learns to think longer on its own</a:t>
            </a:r>
            <a:r>
              <a:rPr lang="en-US" sz="1700" dirty="0"/>
              <a:t>; </a:t>
            </a:r>
            <a:r>
              <a:rPr sz="1700" dirty="0"/>
              <a:t>re-checking and reflection ("wait...") emerge</a:t>
            </a:r>
          </a:p>
          <a:p>
            <a:pPr>
              <a:spcBef>
                <a:spcPts val="1000"/>
              </a:spcBef>
            </a:pPr>
            <a:r>
              <a:rPr lang="en-US" sz="1800" b="1" dirty="0"/>
              <a:t>R1 </a:t>
            </a:r>
            <a:r>
              <a:rPr lang="en-US" sz="1800" dirty="0"/>
              <a:t>= small SFT warm-up → reasoning RL → SFT on its own filtered outputs → RLHF</a:t>
            </a:r>
          </a:p>
          <a:p>
            <a:pPr lvl="1">
              <a:spcBef>
                <a:spcPts val="1000"/>
              </a:spcBef>
            </a:pPr>
            <a:r>
              <a:rPr lang="en-US" sz="1400" dirty="0"/>
              <a:t>Good answering and traces; performance comparable to OpenAI o1</a:t>
            </a:r>
          </a:p>
          <a:p>
            <a:pPr>
              <a:spcBef>
                <a:spcPts val="1000"/>
              </a:spcBef>
            </a:pPr>
            <a:r>
              <a:rPr sz="1700" dirty="0"/>
              <a:t>Reasoning </a:t>
            </a:r>
            <a:r>
              <a:rPr sz="1700" b="1" dirty="0"/>
              <a:t>distills</a:t>
            </a:r>
            <a:r>
              <a:rPr sz="1700" dirty="0"/>
              <a:t> into small open models (1.5B to 70B) via SFT on R1 outputs</a:t>
            </a:r>
          </a:p>
        </p:txBody>
      </p:sp>
      <p:graphicFrame>
        <p:nvGraphicFramePr>
          <p:cNvPr id="4" name="Chart 3"/>
          <p:cNvGraphicFramePr>
            <a:graphicFrameLocks noGrp="1"/>
          </p:cNvGraphicFramePr>
          <p:nvPr>
            <p:extLst>
              <p:ext uri="{D42A27DB-BD31-4B8C-83A1-F6EECF244321}">
                <p14:modId xmlns:p14="http://schemas.microsoft.com/office/powerpoint/2010/main" val="1963399501"/>
              </p:ext>
            </p:extLst>
          </p:nvPr>
        </p:nvGraphicFramePr>
        <p:xfrm>
          <a:off x="6675120" y="1051560"/>
          <a:ext cx="5120640" cy="484632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841248" y="6108192"/>
            <a:ext cx="10762488" cy="365760"/>
          </a:xfrm>
          <a:prstGeom prst="rect">
            <a:avLst/>
          </a:prstGeom>
          <a:noFill/>
        </p:spPr>
        <p:txBody>
          <a:bodyPr wrap="square">
            <a:spAutoFit/>
          </a:bodyPr>
          <a:lstStyle/>
          <a:p>
            <a:r>
              <a:rPr sz="1400">
                <a:solidFill>
                  <a:srgbClr val="595959"/>
                </a:solidFill>
              </a:rPr>
              <a:t>[DeepSeek-AI. DeepSeek-R1: Incentivizing Reasoning Capability in LLMs via Reinforcement Learning. 2025]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EC0E0-1251-EDDC-44B0-69DC5E57F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0EBD20-6F27-A599-D0F7-951238AA61E9}"/>
              </a:ext>
            </a:extLst>
          </p:cNvPr>
          <p:cNvSpPr>
            <a:spLocks noGrp="1"/>
          </p:cNvSpPr>
          <p:nvPr>
            <p:ph type="title"/>
          </p:nvPr>
        </p:nvSpPr>
        <p:spPr>
          <a:xfrm>
            <a:off x="609600" y="133691"/>
            <a:ext cx="10972800" cy="914400"/>
          </a:xfrm>
        </p:spPr>
        <p:txBody>
          <a:bodyPr>
            <a:normAutofit fontScale="90000"/>
          </a:bodyPr>
          <a:lstStyle/>
          <a:p>
            <a:r>
              <a:rPr lang="en-US" altLang="zh-CN" dirty="0"/>
              <a:t>Examples</a:t>
            </a:r>
            <a:r>
              <a:rPr lang="zh-CN" altLang="en-US" dirty="0"/>
              <a:t> </a:t>
            </a:r>
            <a:r>
              <a:rPr lang="en-US" altLang="zh-CN" dirty="0"/>
              <a:t>of</a:t>
            </a:r>
            <a:r>
              <a:rPr lang="zh-CN" altLang="en-US" dirty="0"/>
              <a:t> </a:t>
            </a:r>
            <a:r>
              <a:rPr lang="en-US" altLang="zh-CN" dirty="0"/>
              <a:t>Best-of-N</a:t>
            </a:r>
            <a:r>
              <a:rPr lang="zh-CN" altLang="en-US" dirty="0"/>
              <a:t> </a:t>
            </a:r>
            <a:r>
              <a:rPr lang="en-US" altLang="zh-CN" dirty="0"/>
              <a:t>(run model multiple times in parallel and choose best answer)</a:t>
            </a:r>
            <a:endParaRPr lang="en-US" dirty="0"/>
          </a:p>
        </p:txBody>
      </p:sp>
      <p:sp>
        <p:nvSpPr>
          <p:cNvPr id="3" name="Content Placeholder 2">
            <a:extLst>
              <a:ext uri="{FF2B5EF4-FFF2-40B4-BE49-F238E27FC236}">
                <a16:creationId xmlns:a16="http://schemas.microsoft.com/office/drawing/2014/main" id="{6A402C7A-506F-5C31-8995-D3D7CCF5B4F2}"/>
              </a:ext>
            </a:extLst>
          </p:cNvPr>
          <p:cNvSpPr>
            <a:spLocks noGrp="1"/>
          </p:cNvSpPr>
          <p:nvPr>
            <p:ph idx="1"/>
          </p:nvPr>
        </p:nvSpPr>
        <p:spPr>
          <a:xfrm>
            <a:off x="609600" y="1295400"/>
            <a:ext cx="10972800" cy="4830763"/>
          </a:xfrm>
        </p:spPr>
        <p:txBody>
          <a:bodyPr/>
          <a:lstStyle/>
          <a:p>
            <a:r>
              <a:rPr lang="en-US" altLang="zh-CN" dirty="0"/>
              <a:t>GPT-5</a:t>
            </a:r>
            <a:r>
              <a:rPr lang="zh-CN" altLang="en-US" dirty="0"/>
              <a:t> </a:t>
            </a:r>
            <a:r>
              <a:rPr lang="en-US" altLang="zh-CN" dirty="0"/>
              <a:t>Pro</a:t>
            </a:r>
          </a:p>
          <a:p>
            <a:r>
              <a:rPr lang="en-US" altLang="zh-CN" dirty="0"/>
              <a:t>Gemini</a:t>
            </a:r>
            <a:r>
              <a:rPr lang="zh-CN" altLang="en-US" dirty="0"/>
              <a:t> </a:t>
            </a:r>
            <a:r>
              <a:rPr lang="en-US" altLang="zh-CN" dirty="0" err="1"/>
              <a:t>DeepThink</a:t>
            </a:r>
            <a:endParaRPr lang="en-US" altLang="zh-CN" dirty="0"/>
          </a:p>
          <a:p>
            <a:r>
              <a:rPr lang="en-US" altLang="zh-CN" dirty="0"/>
              <a:t>Grok</a:t>
            </a:r>
            <a:r>
              <a:rPr lang="zh-CN" altLang="en-US" dirty="0"/>
              <a:t> </a:t>
            </a:r>
            <a:r>
              <a:rPr lang="en-US" altLang="zh-CN" dirty="0"/>
              <a:t>4</a:t>
            </a:r>
            <a:r>
              <a:rPr lang="zh-CN" altLang="en-US" dirty="0"/>
              <a:t> </a:t>
            </a:r>
            <a:r>
              <a:rPr lang="en-US" altLang="zh-CN" dirty="0"/>
              <a:t>heavy</a:t>
            </a:r>
          </a:p>
        </p:txBody>
      </p:sp>
      <p:pic>
        <p:nvPicPr>
          <p:cNvPr id="5" name="Picture 4" descr="A screenshot of a computer screen&#10;&#10;AI-generated content may be incorrect.">
            <a:extLst>
              <a:ext uri="{FF2B5EF4-FFF2-40B4-BE49-F238E27FC236}">
                <a16:creationId xmlns:a16="http://schemas.microsoft.com/office/drawing/2014/main" id="{EC6E8887-D7D3-0E51-814A-706BA799D7E8}"/>
              </a:ext>
            </a:extLst>
          </p:cNvPr>
          <p:cNvPicPr>
            <a:picLocks noChangeAspect="1"/>
          </p:cNvPicPr>
          <p:nvPr/>
        </p:nvPicPr>
        <p:blipFill>
          <a:blip r:embed="rId3">
            <a:extLst>
              <a:ext uri="{28A0092B-C50C-407E-A947-70E740481C1C}">
                <a14:useLocalDpi xmlns:a14="http://schemas.microsoft.com/office/drawing/2010/main" val="0"/>
              </a:ext>
            </a:extLst>
          </a:blip>
          <a:srcRect b="10400"/>
          <a:stretch>
            <a:fillRect/>
          </a:stretch>
        </p:blipFill>
        <p:spPr>
          <a:xfrm>
            <a:off x="7116171" y="914400"/>
            <a:ext cx="4898853" cy="5135562"/>
          </a:xfrm>
          <a:prstGeom prst="rect">
            <a:avLst/>
          </a:prstGeom>
        </p:spPr>
      </p:pic>
      <p:pic>
        <p:nvPicPr>
          <p:cNvPr id="6" name="Picture 5">
            <a:extLst>
              <a:ext uri="{FF2B5EF4-FFF2-40B4-BE49-F238E27FC236}">
                <a16:creationId xmlns:a16="http://schemas.microsoft.com/office/drawing/2014/main" id="{D0BDD2C9-02C0-6DF7-1B28-498963B22C7A}"/>
              </a:ext>
            </a:extLst>
          </p:cNvPr>
          <p:cNvPicPr>
            <a:picLocks noChangeAspect="1"/>
          </p:cNvPicPr>
          <p:nvPr/>
        </p:nvPicPr>
        <p:blipFill>
          <a:blip r:embed="rId4"/>
          <a:stretch>
            <a:fillRect/>
          </a:stretch>
        </p:blipFill>
        <p:spPr>
          <a:xfrm>
            <a:off x="533400" y="3230562"/>
            <a:ext cx="6383744" cy="2819400"/>
          </a:xfrm>
          <a:prstGeom prst="rect">
            <a:avLst/>
          </a:prstGeom>
        </p:spPr>
      </p:pic>
      <p:sp>
        <p:nvSpPr>
          <p:cNvPr id="8" name="TextBox 7">
            <a:extLst>
              <a:ext uri="{FF2B5EF4-FFF2-40B4-BE49-F238E27FC236}">
                <a16:creationId xmlns:a16="http://schemas.microsoft.com/office/drawing/2014/main" id="{C12EC6D5-8488-4E1E-BF37-D85C53B9316B}"/>
              </a:ext>
            </a:extLst>
          </p:cNvPr>
          <p:cNvSpPr txBox="1"/>
          <p:nvPr/>
        </p:nvSpPr>
        <p:spPr>
          <a:xfrm>
            <a:off x="2514600" y="6126163"/>
            <a:ext cx="1600200" cy="369332"/>
          </a:xfrm>
          <a:prstGeom prst="rect">
            <a:avLst/>
          </a:prstGeom>
          <a:noFill/>
        </p:spPr>
        <p:txBody>
          <a:bodyPr wrap="square">
            <a:spAutoFit/>
          </a:bodyPr>
          <a:lstStyle/>
          <a:p>
            <a:r>
              <a:rPr lang="en-US" altLang="zh-CN" dirty="0"/>
              <a:t>Grok</a:t>
            </a:r>
            <a:r>
              <a:rPr lang="zh-CN" altLang="en-US" dirty="0"/>
              <a:t> </a:t>
            </a:r>
            <a:r>
              <a:rPr lang="en-US" altLang="zh-CN" dirty="0"/>
              <a:t>4</a:t>
            </a:r>
            <a:r>
              <a:rPr lang="zh-CN" altLang="en-US" dirty="0"/>
              <a:t> </a:t>
            </a:r>
            <a:r>
              <a:rPr lang="en-US" altLang="zh-CN" dirty="0"/>
              <a:t>heavy</a:t>
            </a:r>
          </a:p>
        </p:txBody>
      </p:sp>
      <p:sp>
        <p:nvSpPr>
          <p:cNvPr id="9" name="TextBox 8">
            <a:extLst>
              <a:ext uri="{FF2B5EF4-FFF2-40B4-BE49-F238E27FC236}">
                <a16:creationId xmlns:a16="http://schemas.microsoft.com/office/drawing/2014/main" id="{565F9DE4-EC47-7745-4DCF-686E9A2B4FAE}"/>
              </a:ext>
            </a:extLst>
          </p:cNvPr>
          <p:cNvSpPr txBox="1"/>
          <p:nvPr/>
        </p:nvSpPr>
        <p:spPr>
          <a:xfrm>
            <a:off x="8765497" y="6077978"/>
            <a:ext cx="1600200" cy="646331"/>
          </a:xfrm>
          <a:prstGeom prst="rect">
            <a:avLst/>
          </a:prstGeom>
          <a:noFill/>
        </p:spPr>
        <p:txBody>
          <a:bodyPr wrap="square">
            <a:spAutoFit/>
          </a:bodyPr>
          <a:lstStyle/>
          <a:p>
            <a:r>
              <a:rPr lang="en-US" altLang="zh-CN" dirty="0"/>
              <a:t>Gemini</a:t>
            </a:r>
            <a:r>
              <a:rPr lang="zh-CN" altLang="en-US" dirty="0"/>
              <a:t> </a:t>
            </a:r>
            <a:r>
              <a:rPr lang="en-US" altLang="zh-CN" dirty="0" err="1"/>
              <a:t>DeepThink</a:t>
            </a:r>
            <a:endParaRPr lang="en-US" altLang="zh-CN" dirty="0"/>
          </a:p>
        </p:txBody>
      </p:sp>
    </p:spTree>
    <p:extLst>
      <p:ext uri="{BB962C8B-B14F-4D97-AF65-F5344CB8AC3E}">
        <p14:creationId xmlns:p14="http://schemas.microsoft.com/office/powerpoint/2010/main" val="1161670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26865-DA50-DE4F-1CE6-A2B8958502B8}"/>
              </a:ext>
            </a:extLst>
          </p:cNvPr>
          <p:cNvSpPr>
            <a:spLocks noGrp="1"/>
          </p:cNvSpPr>
          <p:nvPr>
            <p:ph type="title"/>
          </p:nvPr>
        </p:nvSpPr>
        <p:spPr/>
        <p:txBody>
          <a:bodyPr/>
          <a:lstStyle/>
          <a:p>
            <a:endParaRPr lang="en-US"/>
          </a:p>
        </p:txBody>
      </p:sp>
      <p:pic>
        <p:nvPicPr>
          <p:cNvPr id="7" name="Content Placeholder 6">
            <a:extLst>
              <a:ext uri="{FF2B5EF4-FFF2-40B4-BE49-F238E27FC236}">
                <a16:creationId xmlns:a16="http://schemas.microsoft.com/office/drawing/2014/main" id="{7EA6E17C-C9F6-BE4A-7499-C694083DA30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bwMode="auto">
          <a:xfrm>
            <a:off x="272390" y="152400"/>
            <a:ext cx="11647219" cy="655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5979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Each capability jump had a different driver</a:t>
            </a:r>
          </a:p>
        </p:txBody>
      </p:sp>
      <p:graphicFrame>
        <p:nvGraphicFramePr>
          <p:cNvPr id="3" name="Chart 2"/>
          <p:cNvGraphicFramePr>
            <a:graphicFrameLocks noGrp="1"/>
          </p:cNvGraphicFramePr>
          <p:nvPr/>
        </p:nvGraphicFramePr>
        <p:xfrm>
          <a:off x="411480" y="914400"/>
          <a:ext cx="5623560" cy="2697480"/>
        </p:xfrm>
        <a:graphic>
          <a:graphicData uri="http://schemas.openxmlformats.org/drawingml/2006/chart">
            <c:chart xmlns:c="http://schemas.openxmlformats.org/drawingml/2006/chart" xmlns:r="http://schemas.openxmlformats.org/officeDocument/2006/relationships" r:id="rId3"/>
          </a:graphicData>
        </a:graphic>
      </p:graphicFrame>
      <p:sp>
        <p:nvSpPr>
          <p:cNvPr id="4" name="Rounded Rectangle 3"/>
          <p:cNvSpPr/>
          <p:nvPr/>
        </p:nvSpPr>
        <p:spPr>
          <a:xfrm>
            <a:off x="3474720" y="2331720"/>
            <a:ext cx="2377440" cy="566928"/>
          </a:xfrm>
          <a:prstGeom prst="roundRect">
            <a:avLst>
              <a:gd name="adj" fmla="val 15000"/>
            </a:avLst>
          </a:prstGeom>
          <a:solidFill>
            <a:srgbClr val="FFFFFF"/>
          </a:solidFill>
          <a:ln w="15875">
            <a:solidFill>
              <a:srgbClr val="2E75B6"/>
            </a:solidFill>
          </a:ln>
          <a:effectLst/>
        </p:spPr>
        <p:style>
          <a:lnRef idx="1">
            <a:schemeClr val="accent1"/>
          </a:lnRef>
          <a:fillRef idx="3">
            <a:schemeClr val="accent1"/>
          </a:fillRef>
          <a:effectRef idx="2">
            <a:schemeClr val="accent1"/>
          </a:effectRef>
          <a:fontRef idx="minor">
            <a:schemeClr val="lt1"/>
          </a:fontRef>
        </p:style>
        <p:txBody>
          <a:bodyPr wrap="square" lIns="54864" tIns="18288" rIns="54864" bIns="1828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2E75B6"/>
                </a:solidFill>
                <a:effectLst/>
                <a:uLnTx/>
                <a:uFillTx/>
                <a:latin typeface="Calibri"/>
                <a:ea typeface="+mn-ea"/>
                <a:cs typeface="+mn-cs"/>
              </a:rPr>
              <a:t>Scale + data: GPT-4 trained with</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2E75B6"/>
                </a:solidFill>
                <a:effectLst/>
                <a:uLnTx/>
                <a:uFillTx/>
                <a:latin typeface="Calibri"/>
                <a:ea typeface="+mn-ea"/>
                <a:cs typeface="+mn-cs"/>
              </a:rPr>
              <a:t>~100x GPT-3's compute</a:t>
            </a:r>
          </a:p>
        </p:txBody>
      </p:sp>
      <p:sp>
        <p:nvSpPr>
          <p:cNvPr id="5" name="Rounded Rectangle 4"/>
          <p:cNvSpPr/>
          <p:nvPr/>
        </p:nvSpPr>
        <p:spPr>
          <a:xfrm>
            <a:off x="1051560" y="2743200"/>
            <a:ext cx="2103120" cy="457200"/>
          </a:xfrm>
          <a:prstGeom prst="roundRect">
            <a:avLst>
              <a:gd name="adj" fmla="val 15000"/>
            </a:avLst>
          </a:prstGeom>
          <a:noFill/>
          <a:ln>
            <a:noFill/>
          </a:ln>
          <a:effectLst/>
        </p:spPr>
        <p:style>
          <a:lnRef idx="1">
            <a:schemeClr val="accent1"/>
          </a:lnRef>
          <a:fillRef idx="3">
            <a:schemeClr val="accent1"/>
          </a:fillRef>
          <a:effectRef idx="2">
            <a:schemeClr val="accent1"/>
          </a:effectRef>
          <a:fontRef idx="minor">
            <a:schemeClr val="lt1"/>
          </a:fontRef>
        </p:style>
        <p:txBody>
          <a:bodyPr wrap="square" lIns="54864" tIns="18288" rIns="54864" bIns="1828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sz="1200" b="0" i="0" u="none" strike="noStrike" kern="1200" cap="none" spc="0" normalizeH="0" baseline="0" noProof="0" dirty="0">
                <a:ln>
                  <a:noFill/>
                </a:ln>
                <a:solidFill>
                  <a:srgbClr val="D66B1E"/>
                </a:solidFill>
                <a:effectLst/>
                <a:uLnTx/>
                <a:uFillTx/>
                <a:latin typeface="Calibri"/>
                <a:ea typeface="+mn-ea"/>
                <a:cs typeface="+mn-cs"/>
              </a:rPr>
              <a:t>ChatGPT (RLHF): no score jump,</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sz="1200" b="0" i="0" u="none" strike="noStrike" kern="1200" cap="none" spc="0" normalizeH="0" baseline="0" noProof="0" dirty="0">
                <a:ln>
                  <a:noFill/>
                </a:ln>
                <a:solidFill>
                  <a:srgbClr val="D66B1E"/>
                </a:solidFill>
                <a:effectLst/>
                <a:uLnTx/>
                <a:uFillTx/>
                <a:latin typeface="Calibri"/>
                <a:ea typeface="+mn-ea"/>
                <a:cs typeface="+mn-cs"/>
              </a:rPr>
              <a:t>but now usable</a:t>
            </a:r>
          </a:p>
        </p:txBody>
      </p:sp>
      <p:graphicFrame>
        <p:nvGraphicFramePr>
          <p:cNvPr id="6" name="Chart 5"/>
          <p:cNvGraphicFramePr>
            <a:graphicFrameLocks noGrp="1"/>
          </p:cNvGraphicFramePr>
          <p:nvPr/>
        </p:nvGraphicFramePr>
        <p:xfrm>
          <a:off x="6172200" y="914400"/>
          <a:ext cx="5623560" cy="2697480"/>
        </p:xfrm>
        <a:graphic>
          <a:graphicData uri="http://schemas.openxmlformats.org/drawingml/2006/chart">
            <c:chart xmlns:c="http://schemas.openxmlformats.org/drawingml/2006/chart" xmlns:r="http://schemas.openxmlformats.org/officeDocument/2006/relationships" r:id="rId4"/>
          </a:graphicData>
        </a:graphic>
      </p:graphicFrame>
      <p:sp>
        <p:nvSpPr>
          <p:cNvPr id="7" name="Rounded Rectangle 6"/>
          <p:cNvSpPr/>
          <p:nvPr/>
        </p:nvSpPr>
        <p:spPr>
          <a:xfrm>
            <a:off x="6720840" y="2148840"/>
            <a:ext cx="2377440" cy="566928"/>
          </a:xfrm>
          <a:prstGeom prst="roundRect">
            <a:avLst>
              <a:gd name="adj" fmla="val 15000"/>
            </a:avLst>
          </a:prstGeom>
          <a:solidFill>
            <a:srgbClr val="FFFFFF"/>
          </a:solidFill>
          <a:ln w="15875">
            <a:solidFill>
              <a:srgbClr val="3A8F5C"/>
            </a:solidFill>
          </a:ln>
          <a:effectLst/>
        </p:spPr>
        <p:style>
          <a:lnRef idx="1">
            <a:schemeClr val="accent1"/>
          </a:lnRef>
          <a:fillRef idx="3">
            <a:schemeClr val="accent1"/>
          </a:fillRef>
          <a:effectRef idx="2">
            <a:schemeClr val="accent1"/>
          </a:effectRef>
          <a:fontRef idx="minor">
            <a:schemeClr val="lt1"/>
          </a:fontRef>
        </p:style>
        <p:txBody>
          <a:bodyPr wrap="square" lIns="54864" tIns="18288" rIns="54864" bIns="1828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3A8F5C"/>
                </a:solidFill>
                <a:effectLst/>
                <a:uLnTx/>
                <a:uFillTx/>
                <a:latin typeface="Calibri"/>
                <a:ea typeface="+mn-ea"/>
                <a:cs typeface="+mn-cs"/>
              </a:rPr>
              <a:t>RL on chain-of-thought (o1):</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3A8F5C"/>
                </a:solidFill>
                <a:effectLst/>
                <a:uLnTx/>
                <a:uFillTx/>
                <a:latin typeface="Calibri"/>
                <a:ea typeface="+mn-ea"/>
                <a:cs typeface="+mn-cs"/>
              </a:rPr>
              <a:t>the model learns to think longer</a:t>
            </a:r>
          </a:p>
        </p:txBody>
      </p:sp>
      <p:graphicFrame>
        <p:nvGraphicFramePr>
          <p:cNvPr id="8" name="Chart 7"/>
          <p:cNvGraphicFramePr>
            <a:graphicFrameLocks noGrp="1"/>
          </p:cNvGraphicFramePr>
          <p:nvPr/>
        </p:nvGraphicFramePr>
        <p:xfrm>
          <a:off x="411480" y="3703320"/>
          <a:ext cx="5623560" cy="2697480"/>
        </p:xfrm>
        <a:graphic>
          <a:graphicData uri="http://schemas.openxmlformats.org/drawingml/2006/chart">
            <c:chart xmlns:c="http://schemas.openxmlformats.org/drawingml/2006/chart" xmlns:r="http://schemas.openxmlformats.org/officeDocument/2006/relationships" r:id="rId5"/>
          </a:graphicData>
        </a:graphic>
      </p:graphicFrame>
      <p:sp>
        <p:nvSpPr>
          <p:cNvPr id="9" name="Rounded Rectangle 8"/>
          <p:cNvSpPr/>
          <p:nvPr/>
        </p:nvSpPr>
        <p:spPr>
          <a:xfrm>
            <a:off x="1097280" y="5120640"/>
            <a:ext cx="2651760" cy="566928"/>
          </a:xfrm>
          <a:prstGeom prst="roundRect">
            <a:avLst>
              <a:gd name="adj" fmla="val 15000"/>
            </a:avLst>
          </a:prstGeom>
          <a:solidFill>
            <a:srgbClr val="FFFFFF"/>
          </a:solidFill>
          <a:ln w="15875">
            <a:solidFill>
              <a:srgbClr val="3A8F5C"/>
            </a:solidFill>
          </a:ln>
          <a:effectLst/>
        </p:spPr>
        <p:style>
          <a:lnRef idx="1">
            <a:schemeClr val="accent1"/>
          </a:lnRef>
          <a:fillRef idx="3">
            <a:schemeClr val="accent1"/>
          </a:fillRef>
          <a:effectRef idx="2">
            <a:schemeClr val="accent1"/>
          </a:effectRef>
          <a:fontRef idx="minor">
            <a:schemeClr val="lt1"/>
          </a:fontRef>
        </p:style>
        <p:txBody>
          <a:bodyPr wrap="square" lIns="54864" tIns="18288" rIns="54864" bIns="1828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3A8F5C"/>
                </a:solidFill>
                <a:effectLst/>
                <a:uLnTx/>
                <a:uFillTx/>
                <a:latin typeface="Calibri"/>
                <a:ea typeface="+mn-ea"/>
                <a:cs typeface="+mn-cs"/>
              </a:rPr>
              <a:t>DeepSeek-R1: RL with verifiable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3A8F5C"/>
                </a:solidFill>
                <a:effectLst/>
                <a:uLnTx/>
                <a:uFillTx/>
                <a:latin typeface="Calibri"/>
                <a:ea typeface="+mn-ea"/>
                <a:cs typeface="+mn-cs"/>
              </a:rPr>
              <a:t>rewards, recipe published openly</a:t>
            </a:r>
          </a:p>
        </p:txBody>
      </p:sp>
      <p:graphicFrame>
        <p:nvGraphicFramePr>
          <p:cNvPr id="10" name="Chart 9"/>
          <p:cNvGraphicFramePr>
            <a:graphicFrameLocks noGrp="1"/>
          </p:cNvGraphicFramePr>
          <p:nvPr/>
        </p:nvGraphicFramePr>
        <p:xfrm>
          <a:off x="6172200" y="3703320"/>
          <a:ext cx="5623560" cy="2697480"/>
        </p:xfrm>
        <a:graphic>
          <a:graphicData uri="http://schemas.openxmlformats.org/drawingml/2006/chart">
            <c:chart xmlns:c="http://schemas.openxmlformats.org/drawingml/2006/chart" xmlns:r="http://schemas.openxmlformats.org/officeDocument/2006/relationships" r:id="rId6"/>
          </a:graphicData>
        </a:graphic>
      </p:graphicFrame>
      <p:sp>
        <p:nvSpPr>
          <p:cNvPr id="11" name="Rounded Rectangle 10"/>
          <p:cNvSpPr/>
          <p:nvPr/>
        </p:nvSpPr>
        <p:spPr>
          <a:xfrm>
            <a:off x="6858000" y="5120640"/>
            <a:ext cx="2514600" cy="566928"/>
          </a:xfrm>
          <a:prstGeom prst="roundRect">
            <a:avLst>
              <a:gd name="adj" fmla="val 15000"/>
            </a:avLst>
          </a:prstGeom>
          <a:solidFill>
            <a:srgbClr val="FFFFFF"/>
          </a:solidFill>
          <a:ln w="15875">
            <a:solidFill>
              <a:srgbClr val="7B5EA7"/>
            </a:solidFill>
          </a:ln>
          <a:effectLst/>
        </p:spPr>
        <p:style>
          <a:lnRef idx="1">
            <a:schemeClr val="accent1"/>
          </a:lnRef>
          <a:fillRef idx="3">
            <a:schemeClr val="accent1"/>
          </a:fillRef>
          <a:effectRef idx="2">
            <a:schemeClr val="accent1"/>
          </a:effectRef>
          <a:fontRef idx="minor">
            <a:schemeClr val="lt1"/>
          </a:fontRef>
        </p:style>
        <p:txBody>
          <a:bodyPr wrap="square" lIns="54864" tIns="18288" rIns="54864" bIns="18288"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7B5EA7"/>
                </a:solidFill>
                <a:effectLst/>
                <a:uLnTx/>
                <a:uFillTx/>
                <a:latin typeface="Calibri"/>
                <a:ea typeface="+mn-ea"/>
                <a:cs typeface="+mn-cs"/>
              </a:rPr>
              <a:t>Agents: models that run code,</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sz="1300" b="1" i="0" u="none" strike="noStrike" kern="1200" cap="none" spc="0" normalizeH="0" baseline="0" noProof="0">
                <a:ln>
                  <a:noFill/>
                </a:ln>
                <a:solidFill>
                  <a:srgbClr val="7B5EA7"/>
                </a:solidFill>
                <a:effectLst/>
                <a:uLnTx/>
                <a:uFillTx/>
                <a:latin typeface="Calibri"/>
                <a:ea typeface="+mn-ea"/>
                <a:cs typeface="+mn-cs"/>
              </a:rPr>
              <a:t>read errors, and iterate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Graphic spid="8" grpId="0">
        <p:bldAsOne/>
      </p:bldGraphic>
      <p:bldP spid="9" grpId="0" animBg="1"/>
      <p:bldGraphic spid="10" grpId="0">
        <p:bldAsOne/>
      </p:bldGraphic>
      <p:bldP spid="11" grpId="0" animBg="1"/>
    </p:bld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49813A9-6F41-C722-A581-A5A52BC2B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BC910C-33EA-EA4F-7156-F30377806358}"/>
              </a:ext>
            </a:extLst>
          </p:cNvPr>
          <p:cNvSpPr>
            <a:spLocks noGrp="1"/>
          </p:cNvSpPr>
          <p:nvPr>
            <p:ph type="title"/>
          </p:nvPr>
        </p:nvSpPr>
        <p:spPr>
          <a:xfrm>
            <a:off x="609600" y="2971800"/>
            <a:ext cx="10972800" cy="914400"/>
          </a:xfrm>
        </p:spPr>
        <p:txBody>
          <a:bodyPr>
            <a:normAutofit/>
          </a:bodyPr>
          <a:lstStyle/>
          <a:p>
            <a:r>
              <a:rPr lang="en-US" altLang="zh-CN" dirty="0"/>
              <a:t>Are</a:t>
            </a:r>
            <a:r>
              <a:rPr lang="zh-CN" altLang="en-US" dirty="0"/>
              <a:t> </a:t>
            </a:r>
            <a:r>
              <a:rPr lang="en-US" altLang="zh-CN" dirty="0"/>
              <a:t>we</a:t>
            </a:r>
            <a:r>
              <a:rPr lang="zh-CN" altLang="en-US" dirty="0"/>
              <a:t> </a:t>
            </a:r>
            <a:r>
              <a:rPr lang="en-US" altLang="zh-CN" dirty="0"/>
              <a:t>hitting</a:t>
            </a:r>
            <a:r>
              <a:rPr lang="zh-CN" altLang="en-US" dirty="0"/>
              <a:t> </a:t>
            </a:r>
            <a:r>
              <a:rPr lang="en-US" altLang="zh-CN" dirty="0"/>
              <a:t>a</a:t>
            </a:r>
            <a:r>
              <a:rPr lang="zh-CN" altLang="en-US" dirty="0"/>
              <a:t> </a:t>
            </a:r>
            <a:r>
              <a:rPr lang="en-US" altLang="zh-CN" dirty="0"/>
              <a:t>wall?</a:t>
            </a:r>
            <a:endParaRPr lang="en-US" dirty="0"/>
          </a:p>
        </p:txBody>
      </p:sp>
    </p:spTree>
    <p:extLst>
      <p:ext uri="{BB962C8B-B14F-4D97-AF65-F5344CB8AC3E}">
        <p14:creationId xmlns:p14="http://schemas.microsoft.com/office/powerpoint/2010/main" val="16092524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0ABCA6A-76B7-1A5F-A34B-97B6A97FDD09}"/>
            </a:ext>
          </a:extLst>
        </p:cNvPr>
        <p:cNvGrpSpPr/>
        <p:nvPr/>
      </p:nvGrpSpPr>
      <p:grpSpPr>
        <a:xfrm>
          <a:off x="0" y="0"/>
          <a:ext cx="0" cy="0"/>
          <a:chOff x="0" y="0"/>
          <a:chExt cx="0" cy="0"/>
        </a:xfrm>
      </p:grpSpPr>
      <p:pic>
        <p:nvPicPr>
          <p:cNvPr id="13" name="Picture 12" descr="A graph with a line&#10;&#10;AI-generated content may be incorrect.">
            <a:extLst>
              <a:ext uri="{FF2B5EF4-FFF2-40B4-BE49-F238E27FC236}">
                <a16:creationId xmlns:a16="http://schemas.microsoft.com/office/drawing/2014/main" id="{624AAB00-6AE1-C8ED-C7D4-08A3ECB4E048}"/>
              </a:ext>
            </a:extLst>
          </p:cNvPr>
          <p:cNvPicPr>
            <a:picLocks noChangeAspect="1"/>
          </p:cNvPicPr>
          <p:nvPr/>
        </p:nvPicPr>
        <p:blipFill>
          <a:blip r:embed="rId3">
            <a:extLst>
              <a:ext uri="{28A0092B-C50C-407E-A947-70E740481C1C}">
                <a14:useLocalDpi xmlns:a14="http://schemas.microsoft.com/office/drawing/2010/main" val="0"/>
              </a:ext>
            </a:extLst>
          </a:blip>
          <a:srcRect l="7746" t="12505" r="-7746" b="4867"/>
          <a:stretch>
            <a:fillRect/>
          </a:stretch>
        </p:blipFill>
        <p:spPr>
          <a:xfrm>
            <a:off x="152400" y="381000"/>
            <a:ext cx="9836944" cy="6096000"/>
          </a:xfrm>
          <a:prstGeom prst="rect">
            <a:avLst/>
          </a:prstGeom>
        </p:spPr>
      </p:pic>
      <p:pic>
        <p:nvPicPr>
          <p:cNvPr id="4" name="Picture 3">
            <a:extLst>
              <a:ext uri="{FF2B5EF4-FFF2-40B4-BE49-F238E27FC236}">
                <a16:creationId xmlns:a16="http://schemas.microsoft.com/office/drawing/2014/main" id="{D69AC973-4582-B25E-6017-EB54B602377B}"/>
              </a:ext>
            </a:extLst>
          </p:cNvPr>
          <p:cNvPicPr>
            <a:picLocks noChangeAspect="1"/>
          </p:cNvPicPr>
          <p:nvPr/>
        </p:nvPicPr>
        <p:blipFill>
          <a:blip r:embed="rId4"/>
          <a:srcRect l="4608" t="1647" r="63413" b="27646"/>
          <a:stretch>
            <a:fillRect/>
          </a:stretch>
        </p:blipFill>
        <p:spPr>
          <a:xfrm>
            <a:off x="457200" y="321365"/>
            <a:ext cx="2286000" cy="2286001"/>
          </a:xfrm>
          <a:prstGeom prst="rect">
            <a:avLst/>
          </a:prstGeom>
        </p:spPr>
      </p:pic>
      <p:sp>
        <p:nvSpPr>
          <p:cNvPr id="17" name="TextBox 16">
            <a:extLst>
              <a:ext uri="{FF2B5EF4-FFF2-40B4-BE49-F238E27FC236}">
                <a16:creationId xmlns:a16="http://schemas.microsoft.com/office/drawing/2014/main" id="{F3876DD6-9ED1-592C-8670-1F2581CEE081}"/>
              </a:ext>
            </a:extLst>
          </p:cNvPr>
          <p:cNvSpPr txBox="1"/>
          <p:nvPr/>
        </p:nvSpPr>
        <p:spPr>
          <a:xfrm>
            <a:off x="2133600" y="2971800"/>
            <a:ext cx="4495800" cy="646331"/>
          </a:xfrm>
          <a:prstGeom prst="rect">
            <a:avLst/>
          </a:prstGeom>
          <a:noFill/>
        </p:spPr>
        <p:txBody>
          <a:bodyPr wrap="square">
            <a:spAutoFit/>
          </a:bodyPr>
          <a:lstStyle/>
          <a:p>
            <a:r>
              <a:rPr lang="en-US" altLang="zh-CN" dirty="0"/>
              <a:t>Beneath the smooth curve: lower loss comes at exponential computational cost.</a:t>
            </a:r>
            <a:endParaRPr lang="en-US" dirty="0"/>
          </a:p>
        </p:txBody>
      </p:sp>
      <p:sp>
        <p:nvSpPr>
          <p:cNvPr id="19" name="TextBox 18">
            <a:extLst>
              <a:ext uri="{FF2B5EF4-FFF2-40B4-BE49-F238E27FC236}">
                <a16:creationId xmlns:a16="http://schemas.microsoft.com/office/drawing/2014/main" id="{4854BB47-8DD6-8C03-2196-209AF37DFE80}"/>
              </a:ext>
            </a:extLst>
          </p:cNvPr>
          <p:cNvSpPr txBox="1"/>
          <p:nvPr/>
        </p:nvSpPr>
        <p:spPr>
          <a:xfrm>
            <a:off x="8724454" y="2095143"/>
            <a:ext cx="3139380" cy="1477328"/>
          </a:xfrm>
          <a:prstGeom prst="rect">
            <a:avLst/>
          </a:prstGeom>
          <a:noFill/>
        </p:spPr>
        <p:txBody>
          <a:bodyPr wrap="square">
            <a:spAutoFit/>
          </a:bodyPr>
          <a:lstStyle/>
          <a:p>
            <a:pPr algn="l">
              <a:buNone/>
            </a:pPr>
            <a:r>
              <a:rPr lang="en-US" altLang="zh-CN" b="0" i="0" dirty="0">
                <a:solidFill>
                  <a:srgbClr val="313437"/>
                </a:solidFill>
                <a:effectLst/>
                <a:latin typeface="museo-sans"/>
              </a:rPr>
              <a:t>The</a:t>
            </a:r>
            <a:r>
              <a:rPr lang="zh-CN" altLang="en-US" b="0" i="0" dirty="0">
                <a:solidFill>
                  <a:srgbClr val="313437"/>
                </a:solidFill>
                <a:effectLst/>
                <a:latin typeface="museo-sans"/>
              </a:rPr>
              <a:t> </a:t>
            </a:r>
            <a:r>
              <a:rPr lang="en-US" altLang="zh-CN" b="0" i="0" dirty="0">
                <a:solidFill>
                  <a:srgbClr val="313437"/>
                </a:solidFill>
                <a:effectLst/>
                <a:latin typeface="museo-sans"/>
              </a:rPr>
              <a:t>power</a:t>
            </a:r>
            <a:r>
              <a:rPr lang="zh-CN" altLang="en-US" b="0" i="0" dirty="0">
                <a:solidFill>
                  <a:srgbClr val="313437"/>
                </a:solidFill>
                <a:effectLst/>
                <a:latin typeface="museo-sans"/>
              </a:rPr>
              <a:t> </a:t>
            </a:r>
            <a:r>
              <a:rPr lang="en-US" altLang="zh-CN" b="0" i="0" dirty="0">
                <a:solidFill>
                  <a:srgbClr val="313437"/>
                </a:solidFill>
                <a:effectLst/>
                <a:latin typeface="museo-sans"/>
              </a:rPr>
              <a:t>use</a:t>
            </a:r>
            <a:r>
              <a:rPr lang="zh-CN" altLang="en-US" b="0" i="0" dirty="0">
                <a:solidFill>
                  <a:srgbClr val="313437"/>
                </a:solidFill>
                <a:effectLst/>
                <a:latin typeface="museo-sans"/>
              </a:rPr>
              <a:t> </a:t>
            </a:r>
            <a:r>
              <a:rPr lang="en-US" altLang="zh-CN" b="0" i="0" dirty="0">
                <a:solidFill>
                  <a:srgbClr val="313437"/>
                </a:solidFill>
                <a:effectLst/>
                <a:latin typeface="museo-sans"/>
              </a:rPr>
              <a:t>of</a:t>
            </a:r>
            <a:r>
              <a:rPr lang="zh-CN" altLang="en-US" b="0" i="0" dirty="0">
                <a:solidFill>
                  <a:srgbClr val="313437"/>
                </a:solidFill>
                <a:effectLst/>
                <a:latin typeface="museo-sans"/>
              </a:rPr>
              <a:t> </a:t>
            </a:r>
            <a:r>
              <a:rPr lang="en-US" b="0" i="0" dirty="0">
                <a:solidFill>
                  <a:srgbClr val="313437"/>
                </a:solidFill>
                <a:effectLst/>
                <a:latin typeface="museo-sans"/>
              </a:rPr>
              <a:t>GPT-5 to handle 2.5 billion daily queries</a:t>
            </a:r>
            <a:r>
              <a:rPr lang="zh-CN" altLang="en-US" b="0" i="0" dirty="0">
                <a:solidFill>
                  <a:srgbClr val="313437"/>
                </a:solidFill>
                <a:effectLst/>
                <a:latin typeface="museo-sans"/>
              </a:rPr>
              <a:t> </a:t>
            </a:r>
            <a:r>
              <a:rPr lang="en-US" altLang="zh-CN" dirty="0">
                <a:solidFill>
                  <a:srgbClr val="313437"/>
                </a:solidFill>
                <a:latin typeface="museo-sans"/>
              </a:rPr>
              <a:t>equals</a:t>
            </a:r>
            <a:r>
              <a:rPr lang="zh-CN" altLang="en-US" dirty="0">
                <a:solidFill>
                  <a:srgbClr val="313437"/>
                </a:solidFill>
                <a:latin typeface="museo-sans"/>
              </a:rPr>
              <a:t> </a:t>
            </a:r>
            <a:r>
              <a:rPr lang="en-US" altLang="zh-CN" dirty="0">
                <a:solidFill>
                  <a:srgbClr val="313437"/>
                </a:solidFill>
                <a:latin typeface="museo-sans"/>
              </a:rPr>
              <a:t>to</a:t>
            </a:r>
            <a:r>
              <a:rPr lang="zh-CN" altLang="en-US" dirty="0">
                <a:solidFill>
                  <a:srgbClr val="313437"/>
                </a:solidFill>
                <a:latin typeface="museo-sans"/>
              </a:rPr>
              <a:t> </a:t>
            </a:r>
            <a:r>
              <a:rPr lang="en-US" b="0" i="0" dirty="0">
                <a:solidFill>
                  <a:srgbClr val="313437"/>
                </a:solidFill>
                <a:effectLst/>
                <a:latin typeface="museo-sans"/>
              </a:rPr>
              <a:t>the daily electricity demand of about 1.5 million US homes. (by one estimate)</a:t>
            </a:r>
          </a:p>
        </p:txBody>
      </p:sp>
      <p:sp>
        <p:nvSpPr>
          <p:cNvPr id="20" name="TextBox 19">
            <a:extLst>
              <a:ext uri="{FF2B5EF4-FFF2-40B4-BE49-F238E27FC236}">
                <a16:creationId xmlns:a16="http://schemas.microsoft.com/office/drawing/2014/main" id="{381CC274-AB1C-3453-D8FE-445F3B9AE055}"/>
              </a:ext>
            </a:extLst>
          </p:cNvPr>
          <p:cNvSpPr txBox="1"/>
          <p:nvPr/>
        </p:nvSpPr>
        <p:spPr>
          <a:xfrm>
            <a:off x="8724454" y="3885365"/>
            <a:ext cx="1749197" cy="369332"/>
          </a:xfrm>
          <a:prstGeom prst="rect">
            <a:avLst/>
          </a:prstGeom>
          <a:noFill/>
        </p:spPr>
        <p:txBody>
          <a:bodyPr wrap="none" rtlCol="0">
            <a:spAutoFit/>
          </a:bodyPr>
          <a:lstStyle/>
          <a:p>
            <a:r>
              <a:rPr lang="en-US" altLang="zh-CN" dirty="0"/>
              <a:t>--</a:t>
            </a:r>
            <a:r>
              <a:rPr lang="en-US" altLang="zh-CN" dirty="0">
                <a:hlinkClick r:id="rId5"/>
              </a:rPr>
              <a:t>The</a:t>
            </a:r>
            <a:r>
              <a:rPr lang="zh-CN" altLang="en-US" dirty="0">
                <a:hlinkClick r:id="rId5"/>
              </a:rPr>
              <a:t> </a:t>
            </a:r>
            <a:r>
              <a:rPr lang="en-US" altLang="zh-CN" dirty="0">
                <a:hlinkClick r:id="rId5"/>
              </a:rPr>
              <a:t>Guardian</a:t>
            </a:r>
            <a:endParaRPr lang="en-US" dirty="0"/>
          </a:p>
        </p:txBody>
      </p:sp>
    </p:spTree>
    <p:extLst>
      <p:ext uri="{BB962C8B-B14F-4D97-AF65-F5344CB8AC3E}">
        <p14:creationId xmlns:p14="http://schemas.microsoft.com/office/powerpoint/2010/main" val="2722757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0"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20643-16FD-1D94-3B80-046F1A9D9675}"/>
              </a:ext>
            </a:extLst>
          </p:cNvPr>
          <p:cNvSpPr>
            <a:spLocks noGrp="1"/>
          </p:cNvSpPr>
          <p:nvPr>
            <p:ph type="title"/>
          </p:nvPr>
        </p:nvSpPr>
        <p:spPr/>
        <p:txBody>
          <a:bodyPr/>
          <a:lstStyle/>
          <a:p>
            <a:r>
              <a:rPr lang="en-US" dirty="0"/>
              <a:t>What to remember</a:t>
            </a:r>
          </a:p>
        </p:txBody>
      </p:sp>
      <p:sp>
        <p:nvSpPr>
          <p:cNvPr id="3" name="Content Placeholder 2">
            <a:extLst>
              <a:ext uri="{FF2B5EF4-FFF2-40B4-BE49-F238E27FC236}">
                <a16:creationId xmlns:a16="http://schemas.microsoft.com/office/drawing/2014/main" id="{31E0964D-FF33-059F-7BB0-643D6471D7D8}"/>
              </a:ext>
            </a:extLst>
          </p:cNvPr>
          <p:cNvSpPr>
            <a:spLocks noGrp="1"/>
          </p:cNvSpPr>
          <p:nvPr>
            <p:ph idx="1"/>
          </p:nvPr>
        </p:nvSpPr>
        <p:spPr>
          <a:xfrm>
            <a:off x="609600" y="990600"/>
            <a:ext cx="6324600" cy="5486400"/>
          </a:xfrm>
        </p:spPr>
        <p:txBody>
          <a:bodyPr>
            <a:normAutofit fontScale="62500" lnSpcReduction="20000"/>
          </a:bodyPr>
          <a:lstStyle/>
          <a:p>
            <a:r>
              <a:rPr lang="en-US" dirty="0"/>
              <a:t>Deep learning models are rarely trained from scratch. Instead,</a:t>
            </a:r>
          </a:p>
          <a:p>
            <a:pPr lvl="1"/>
            <a:r>
              <a:rPr lang="en-US" dirty="0"/>
              <a:t>Train on a large supervised dataset and fine-tune on target tasks, e.g. ImageNet-based models</a:t>
            </a:r>
          </a:p>
          <a:p>
            <a:pPr lvl="1"/>
            <a:r>
              <a:rPr lang="en-US" dirty="0"/>
              <a:t>Train on a large unsupervised dataset and fine-tune on target tasks, e.g. BERT</a:t>
            </a:r>
          </a:p>
          <a:p>
            <a:pPr lvl="1"/>
            <a:r>
              <a:rPr lang="en-US" dirty="0"/>
              <a:t>Train on a large unsupervised dataset and apply to target tasks without fine-tuning, e.g. CLIP and GPT</a:t>
            </a:r>
          </a:p>
          <a:p>
            <a:endParaRPr lang="en-US" dirty="0"/>
          </a:p>
          <a:p>
            <a:r>
              <a:rPr lang="en-US" dirty="0"/>
              <a:t>With large-scale training and the right formulations, models can perform a range of tasks including those not explicitly trained</a:t>
            </a:r>
          </a:p>
          <a:p>
            <a:endParaRPr lang="en-US" dirty="0"/>
          </a:p>
          <a:p>
            <a:r>
              <a:rPr lang="en-US" b="1" dirty="0"/>
              <a:t>CLIP</a:t>
            </a:r>
            <a:r>
              <a:rPr lang="en-US" dirty="0"/>
              <a:t> shows that learning to match images to text produces a good zero-shot classifier and an excellent image encoder</a:t>
            </a:r>
          </a:p>
          <a:p>
            <a:pPr marL="0" indent="0">
              <a:buNone/>
            </a:pPr>
            <a:endParaRPr lang="en-US" dirty="0"/>
          </a:p>
          <a:p>
            <a:r>
              <a:rPr lang="en-US" b="1" dirty="0"/>
              <a:t>GPT</a:t>
            </a:r>
            <a:r>
              <a:rPr lang="en-US" dirty="0"/>
              <a:t> demonstrates that learning to predict the next word produces a flexible zero-shot and few-shot general language task performer</a:t>
            </a:r>
          </a:p>
          <a:p>
            <a:endParaRPr lang="en-US" dirty="0"/>
          </a:p>
        </p:txBody>
      </p:sp>
      <p:pic>
        <p:nvPicPr>
          <p:cNvPr id="4" name="Picture 3">
            <a:extLst>
              <a:ext uri="{FF2B5EF4-FFF2-40B4-BE49-F238E27FC236}">
                <a16:creationId xmlns:a16="http://schemas.microsoft.com/office/drawing/2014/main" id="{50284B4C-271C-C327-A831-5C0DF258ED8D}"/>
              </a:ext>
            </a:extLst>
          </p:cNvPr>
          <p:cNvPicPr>
            <a:picLocks noChangeAspect="1"/>
          </p:cNvPicPr>
          <p:nvPr/>
        </p:nvPicPr>
        <p:blipFill>
          <a:blip r:embed="rId2"/>
          <a:stretch>
            <a:fillRect/>
          </a:stretch>
        </p:blipFill>
        <p:spPr>
          <a:xfrm>
            <a:off x="7162800" y="3749040"/>
            <a:ext cx="4876800" cy="1770345"/>
          </a:xfrm>
          <a:prstGeom prst="rect">
            <a:avLst/>
          </a:prstGeom>
        </p:spPr>
      </p:pic>
    </p:spTree>
    <p:extLst>
      <p:ext uri="{BB962C8B-B14F-4D97-AF65-F5344CB8AC3E}">
        <p14:creationId xmlns:p14="http://schemas.microsoft.com/office/powerpoint/2010/main" val="327129331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A0402-231E-21C5-4603-6D234ADA8F63}"/>
              </a:ext>
            </a:extLst>
          </p:cNvPr>
          <p:cNvSpPr>
            <a:spLocks noGrp="1"/>
          </p:cNvSpPr>
          <p:nvPr>
            <p:ph type="title"/>
          </p:nvPr>
        </p:nvSpPr>
        <p:spPr/>
        <p:txBody>
          <a:bodyPr/>
          <a:lstStyle/>
          <a:p>
            <a:r>
              <a:rPr lang="en-US" dirty="0"/>
              <a:t>Coming up</a:t>
            </a:r>
          </a:p>
        </p:txBody>
      </p:sp>
      <p:sp>
        <p:nvSpPr>
          <p:cNvPr id="3" name="Content Placeholder 2">
            <a:extLst>
              <a:ext uri="{FF2B5EF4-FFF2-40B4-BE49-F238E27FC236}">
                <a16:creationId xmlns:a16="http://schemas.microsoft.com/office/drawing/2014/main" id="{1D7D000A-3F9F-FD9D-A3C0-6EDEEB544C5B}"/>
              </a:ext>
            </a:extLst>
          </p:cNvPr>
          <p:cNvSpPr>
            <a:spLocks noGrp="1"/>
          </p:cNvSpPr>
          <p:nvPr>
            <p:ph idx="1"/>
          </p:nvPr>
        </p:nvSpPr>
        <p:spPr/>
        <p:txBody>
          <a:bodyPr/>
          <a:lstStyle/>
          <a:p>
            <a:r>
              <a:rPr lang="en-US" dirty="0"/>
              <a:t>Exam: Thurs to Sunday</a:t>
            </a:r>
          </a:p>
          <a:p>
            <a:endParaRPr lang="en-US" dirty="0"/>
          </a:p>
          <a:p>
            <a:r>
              <a:rPr lang="en-US" dirty="0"/>
              <a:t>Applications</a:t>
            </a:r>
          </a:p>
          <a:p>
            <a:pPr lvl="1"/>
            <a:r>
              <a:rPr lang="en-US" dirty="0"/>
              <a:t>Ethics and Impact of AI</a:t>
            </a:r>
          </a:p>
          <a:p>
            <a:pPr lvl="1"/>
            <a:r>
              <a:rPr lang="en-US" dirty="0"/>
              <a:t>Bias and Fairness</a:t>
            </a:r>
          </a:p>
          <a:p>
            <a:pPr lvl="1"/>
            <a:r>
              <a:rPr lang="en-US" dirty="0"/>
              <a:t>Audio and 1D signals</a:t>
            </a:r>
          </a:p>
          <a:p>
            <a:pPr lvl="1"/>
            <a:r>
              <a:rPr lang="en-US" dirty="0"/>
              <a:t>Real-world Applications in ML, with guest speaker Chenxi Yu</a:t>
            </a:r>
          </a:p>
        </p:txBody>
      </p:sp>
    </p:spTree>
    <p:extLst>
      <p:ext uri="{BB962C8B-B14F-4D97-AF65-F5344CB8AC3E}">
        <p14:creationId xmlns:p14="http://schemas.microsoft.com/office/powerpoint/2010/main" val="10506727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121771</TotalTime>
  <Words>3249</Words>
  <Application>Microsoft Office PowerPoint</Application>
  <PresentationFormat>Widescreen</PresentationFormat>
  <Paragraphs>335</Paragraphs>
  <Slides>61</Slides>
  <Notes>16</Notes>
  <HiddenSlides>5</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61</vt:i4>
      </vt:variant>
    </vt:vector>
  </HeadingPairs>
  <TitlesOfParts>
    <vt:vector size="67" baseType="lpstr">
      <vt:lpstr>Arial</vt:lpstr>
      <vt:lpstr>Calibri</vt:lpstr>
      <vt:lpstr>Cambria Math</vt:lpstr>
      <vt:lpstr>museo-sans</vt:lpstr>
      <vt:lpstr>OpenAI Sans</vt:lpstr>
      <vt:lpstr>Office Theme</vt:lpstr>
      <vt:lpstr>Foundation Models: CLIP and GPT</vt:lpstr>
      <vt:lpstr>Last class: Transformer Models</vt:lpstr>
      <vt:lpstr>This lecture</vt:lpstr>
      <vt:lpstr>CLIP: Learning Transferrable Models from Natural Language Supervision (Radford et al. 2021)</vt:lpstr>
      <vt:lpstr>First key idea: use a text encoder as a classifier</vt:lpstr>
      <vt:lpstr>Second key idea: learn to contrastively match text to image</vt:lpstr>
      <vt:lpstr>PowerPoint Presentation</vt:lpstr>
      <vt:lpstr>Training cost</vt:lpstr>
      <vt:lpstr>Key idea 3: zero-shot classification</vt:lpstr>
      <vt:lpstr>Four ways to adapt CLIP to a new task</vt:lpstr>
      <vt:lpstr>Zero shot prediction examples (randomly selected)</vt:lpstr>
      <vt:lpstr>PowerPoint Presentation</vt:lpstr>
      <vt:lpstr>PowerPoint Presentation</vt:lpstr>
      <vt:lpstr>PowerPoint Presentation</vt:lpstr>
      <vt:lpstr>PowerPoint Presentation</vt:lpstr>
      <vt:lpstr>Q1-2</vt:lpstr>
      <vt:lpstr>GPT1 - Improving Language Understanding by Generative Pre-Training (Radford et al. 2018)</vt:lpstr>
      <vt:lpstr>GPT1 (2018)</vt:lpstr>
      <vt:lpstr>GPT-2 (Radford et al. 2019) - Language Models are Unsupervised Multitask Learners</vt:lpstr>
      <vt:lpstr>GPT-2</vt:lpstr>
      <vt:lpstr>GPT-2: Data and Training</vt:lpstr>
      <vt:lpstr>GPT-2 Architecture and Model Sizes</vt:lpstr>
      <vt:lpstr>GPT-2: Zero shot results</vt:lpstr>
      <vt:lpstr>PowerPoint Presentation</vt:lpstr>
      <vt:lpstr>PowerPoint Presentation</vt:lpstr>
      <vt:lpstr>Continued log-linear improvement with model size</vt:lpstr>
      <vt:lpstr>In the Open AI board room…</vt:lpstr>
      <vt:lpstr>GPT-3 (Brown et al. 2020)</vt:lpstr>
      <vt:lpstr>Models and Architectures</vt:lpstr>
      <vt:lpstr>Training data</vt:lpstr>
      <vt:lpstr>Training compute</vt:lpstr>
      <vt:lpstr>Few-shot “In Context Learning”</vt:lpstr>
      <vt:lpstr>GPT-3 </vt:lpstr>
      <vt:lpstr>GPT-3: zero-shot performance increases with scale, but few-shot increases even faster</vt:lpstr>
      <vt:lpstr>Performance of GPT-3</vt:lpstr>
      <vt:lpstr>PowerPoint Presentation</vt:lpstr>
      <vt:lpstr>GPT-3 Arithmetic</vt:lpstr>
      <vt:lpstr>PowerPoint Presentation</vt:lpstr>
      <vt:lpstr>What to learn from the GPT Papers</vt:lpstr>
      <vt:lpstr>GPT3 -&gt; ChatGPT: SFT on demonstrations, then Reinforcement Learning from Human Feedback (RLHF)</vt:lpstr>
      <vt:lpstr>How much of our thoughts and conversation are just next word prediction?</vt:lpstr>
      <vt:lpstr>Q3-4</vt:lpstr>
      <vt:lpstr>Scaling Laws and Limits: GPT 4 and beyond</vt:lpstr>
      <vt:lpstr>How to predict performance using small compute?</vt:lpstr>
      <vt:lpstr>Loss has weak dependence on architectures</vt:lpstr>
      <vt:lpstr>Large models are more sample efficient</vt:lpstr>
      <vt:lpstr>GPT-4 works as predicted from scaling law</vt:lpstr>
      <vt:lpstr>Question: are bigger models able to solve all problems?</vt:lpstr>
      <vt:lpstr>Tasks requiring reasoning are hard for scaling LLMs</vt:lpstr>
      <vt:lpstr>Chain-of-Thought to the rescue</vt:lpstr>
      <vt:lpstr>Chain-of-Thought to the rescue</vt:lpstr>
      <vt:lpstr>Include Chain-of-Thoughts in training</vt:lpstr>
      <vt:lpstr>Use of tools (agents)</vt:lpstr>
      <vt:lpstr>Learning to reason with RL (DeepSeek-R1, 2025)</vt:lpstr>
      <vt:lpstr>Examples of Best-of-N (run model multiple times in parallel and choose best answer)</vt:lpstr>
      <vt:lpstr>PowerPoint Presentation</vt:lpstr>
      <vt:lpstr>Each capability jump had a different driver</vt:lpstr>
      <vt:lpstr>Are we hitting a wall?</vt:lpstr>
      <vt:lpstr>PowerPoint Presentation</vt:lpstr>
      <vt:lpstr>What to remember</vt:lpstr>
      <vt:lpstr>Coming up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Derek Hoiem</dc:creator>
  <cp:lastModifiedBy>Hoiem, Derek W</cp:lastModifiedBy>
  <cp:revision>272</cp:revision>
  <cp:lastPrinted>2023-01-18T22:14:20Z</cp:lastPrinted>
  <dcterms:created xsi:type="dcterms:W3CDTF">2009-12-16T02:55:56Z</dcterms:created>
  <dcterms:modified xsi:type="dcterms:W3CDTF">2026-11-03T17:55:43Z</dcterms:modified>
</cp:coreProperties>
</file>