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0"/>
  </p:notesMasterIdLst>
  <p:sldIdLst>
    <p:sldId id="257" r:id="rId3"/>
    <p:sldId id="817" r:id="rId4"/>
    <p:sldId id="347" r:id="rId5"/>
    <p:sldId id="786" r:id="rId6"/>
    <p:sldId id="810" r:id="rId7"/>
    <p:sldId id="815" r:id="rId8"/>
    <p:sldId id="421" r:id="rId9"/>
    <p:sldId id="787" r:id="rId10"/>
    <p:sldId id="819" r:id="rId11"/>
    <p:sldId id="820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56" r:id="rId21"/>
    <p:sldId id="788" r:id="rId22"/>
    <p:sldId id="789" r:id="rId23"/>
    <p:sldId id="794" r:id="rId24"/>
    <p:sldId id="811" r:id="rId25"/>
    <p:sldId id="798" r:id="rId26"/>
    <p:sldId id="799" r:id="rId27"/>
    <p:sldId id="818" r:id="rId28"/>
    <p:sldId id="797" r:id="rId29"/>
    <p:sldId id="800" r:id="rId30"/>
    <p:sldId id="801" r:id="rId31"/>
    <p:sldId id="802" r:id="rId32"/>
    <p:sldId id="803" r:id="rId33"/>
    <p:sldId id="804" r:id="rId34"/>
    <p:sldId id="812" r:id="rId35"/>
    <p:sldId id="805" r:id="rId36"/>
    <p:sldId id="806" r:id="rId37"/>
    <p:sldId id="807" r:id="rId38"/>
    <p:sldId id="813" r:id="rId39"/>
    <p:sldId id="808" r:id="rId40"/>
    <p:sldId id="816" r:id="rId41"/>
    <p:sldId id="351" r:id="rId42"/>
    <p:sldId id="368" r:id="rId43"/>
    <p:sldId id="366" r:id="rId44"/>
    <p:sldId id="367" r:id="rId45"/>
    <p:sldId id="795" r:id="rId46"/>
    <p:sldId id="809" r:id="rId47"/>
    <p:sldId id="782" r:id="rId48"/>
    <p:sldId id="792" r:id="rId49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020A22-3C7A-4BE9-ABC6-F0C238783605}" v="7" dt="2026-10-29T16:56:49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8" autoAdjust="0"/>
    <p:restoredTop sz="88601" autoAdjust="0"/>
  </p:normalViewPr>
  <p:slideViewPr>
    <p:cSldViewPr>
      <p:cViewPr varScale="1">
        <p:scale>
          <a:sx n="82" d="100"/>
          <a:sy n="82" d="100"/>
        </p:scale>
        <p:origin x="1008" y="96"/>
      </p:cViewPr>
      <p:guideLst>
        <p:guide pos="5760"/>
        <p:guide pos="384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delSld modSld sldOrd">
      <pc:chgData name="Hoiem, Derek W" userId="08a2a5d7-ecbe-4300-b3e9-ea7b21108f06" providerId="ADAL" clId="{56B97E5F-FBF2-4CA1-AC83-62102CBE087E}" dt="2026-10-29T16:56:56.381" v="900" actId="1076"/>
      <pc:docMkLst>
        <pc:docMk/>
      </pc:docMkLst>
      <pc:sldChg chg="add">
        <pc:chgData name="Hoiem, Derek W" userId="08a2a5d7-ecbe-4300-b3e9-ea7b21108f06" providerId="ADAL" clId="{56B97E5F-FBF2-4CA1-AC83-62102CBE087E}" dt="2026-10-29T16:31:57.128" v="750"/>
        <pc:sldMkLst>
          <pc:docMk/>
          <pc:sldMk cId="0" sldId="256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58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59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60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61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62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63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64"/>
        </pc:sldMkLst>
      </pc:sldChg>
      <pc:sldChg chg="add del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265"/>
        </pc:sldMkLst>
      </pc:sldChg>
      <pc:sldChg chg="modSp mod">
        <pc:chgData name="Hoiem, Derek W" userId="08a2a5d7-ecbe-4300-b3e9-ea7b21108f06" providerId="ADAL" clId="{56B97E5F-FBF2-4CA1-AC83-62102CBE087E}" dt="2026-10-29T16:36:43.292" v="767" actId="20577"/>
        <pc:sldMkLst>
          <pc:docMk/>
          <pc:sldMk cId="3590106625" sldId="797"/>
        </pc:sldMkLst>
        <pc:spChg chg="mod">
          <ac:chgData name="Hoiem, Derek W" userId="08a2a5d7-ecbe-4300-b3e9-ea7b21108f06" providerId="ADAL" clId="{56B97E5F-FBF2-4CA1-AC83-62102CBE087E}" dt="2026-10-29T16:36:43.292" v="767" actId="20577"/>
          <ac:spMkLst>
            <pc:docMk/>
            <pc:sldMk cId="3590106625" sldId="797"/>
            <ac:spMk id="3" creationId="{EC82186A-6911-E98E-6823-7FFC346F4777}"/>
          </ac:spMkLst>
        </pc:spChg>
      </pc:sldChg>
      <pc:sldChg chg="modSp mod">
        <pc:chgData name="Hoiem, Derek W" userId="08a2a5d7-ecbe-4300-b3e9-ea7b21108f06" providerId="ADAL" clId="{56B97E5F-FBF2-4CA1-AC83-62102CBE087E}" dt="2026-10-29T16:55:25.814" v="884" actId="15"/>
        <pc:sldMkLst>
          <pc:docMk/>
          <pc:sldMk cId="465671817" sldId="808"/>
        </pc:sldMkLst>
        <pc:spChg chg="mod">
          <ac:chgData name="Hoiem, Derek W" userId="08a2a5d7-ecbe-4300-b3e9-ea7b21108f06" providerId="ADAL" clId="{56B97E5F-FBF2-4CA1-AC83-62102CBE087E}" dt="2026-10-29T16:55:25.814" v="884" actId="15"/>
          <ac:spMkLst>
            <pc:docMk/>
            <pc:sldMk cId="465671817" sldId="808"/>
            <ac:spMk id="3" creationId="{17D4AB80-F921-BE2D-B08F-79BD34B6AAFD}"/>
          </ac:spMkLst>
        </pc:spChg>
      </pc:sldChg>
      <pc:sldChg chg="addSp modSp mod">
        <pc:chgData name="Hoiem, Derek W" userId="08a2a5d7-ecbe-4300-b3e9-ea7b21108f06" providerId="ADAL" clId="{56B97E5F-FBF2-4CA1-AC83-62102CBE087E}" dt="2026-10-29T16:56:56.381" v="900" actId="1076"/>
        <pc:sldMkLst>
          <pc:docMk/>
          <pc:sldMk cId="2432269432" sldId="809"/>
        </pc:sldMkLst>
        <pc:spChg chg="add mod">
          <ac:chgData name="Hoiem, Derek W" userId="08a2a5d7-ecbe-4300-b3e9-ea7b21108f06" providerId="ADAL" clId="{56B97E5F-FBF2-4CA1-AC83-62102CBE087E}" dt="2026-10-29T16:56:56.381" v="900" actId="1076"/>
          <ac:spMkLst>
            <pc:docMk/>
            <pc:sldMk cId="2432269432" sldId="809"/>
            <ac:spMk id="3" creationId="{5D518928-5344-4C76-D60C-FD97538EE9EF}"/>
          </ac:spMkLst>
        </pc:spChg>
      </pc:sldChg>
      <pc:sldChg chg="modSp mod">
        <pc:chgData name="Hoiem, Derek W" userId="08a2a5d7-ecbe-4300-b3e9-ea7b21108f06" providerId="ADAL" clId="{56B97E5F-FBF2-4CA1-AC83-62102CBE087E}" dt="2026-10-29T16:41:35.750" v="816" actId="20577"/>
        <pc:sldMkLst>
          <pc:docMk/>
          <pc:sldMk cId="463756769" sldId="811"/>
        </pc:sldMkLst>
        <pc:spChg chg="mod">
          <ac:chgData name="Hoiem, Derek W" userId="08a2a5d7-ecbe-4300-b3e9-ea7b21108f06" providerId="ADAL" clId="{56B97E5F-FBF2-4CA1-AC83-62102CBE087E}" dt="2026-10-29T16:41:35.750" v="816" actId="20577"/>
          <ac:spMkLst>
            <pc:docMk/>
            <pc:sldMk cId="463756769" sldId="811"/>
            <ac:spMk id="3" creationId="{E39B2952-D0B3-DFE3-8C45-ECBC48DB453A}"/>
          </ac:spMkLst>
        </pc:spChg>
      </pc:sldChg>
      <pc:sldChg chg="modSp mod">
        <pc:chgData name="Hoiem, Derek W" userId="08a2a5d7-ecbe-4300-b3e9-ea7b21108f06" providerId="ADAL" clId="{56B97E5F-FBF2-4CA1-AC83-62102CBE087E}" dt="2026-10-29T16:41:22.907" v="814" actId="20577"/>
        <pc:sldMkLst>
          <pc:docMk/>
          <pc:sldMk cId="873081714" sldId="812"/>
        </pc:sldMkLst>
        <pc:spChg chg="mod">
          <ac:chgData name="Hoiem, Derek W" userId="08a2a5d7-ecbe-4300-b3e9-ea7b21108f06" providerId="ADAL" clId="{56B97E5F-FBF2-4CA1-AC83-62102CBE087E}" dt="2026-10-29T16:41:22.907" v="814" actId="20577"/>
          <ac:spMkLst>
            <pc:docMk/>
            <pc:sldMk cId="873081714" sldId="812"/>
            <ac:spMk id="3" creationId="{1375C227-3903-78AC-EECC-CC5DAB1BAC01}"/>
          </ac:spMkLst>
        </pc:spChg>
      </pc:sldChg>
      <pc:sldChg chg="add del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819"/>
        </pc:sldMkLst>
      </pc:sldChg>
      <pc:sldChg chg="add mod modShow">
        <pc:chgData name="Hoiem, Derek W" userId="08a2a5d7-ecbe-4300-b3e9-ea7b21108f06" providerId="ADAL" clId="{56B97E5F-FBF2-4CA1-AC83-62102CBE087E}" dt="2026-10-29T16:33:04.276" v="758" actId="729"/>
        <pc:sldMkLst>
          <pc:docMk/>
          <pc:sldMk cId="0" sldId="8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Click 1: the encoder processes the whole source sentence once; its output (purple) feeds every cross-attention layer in the decoder. Then each token takes two clicks: (a) the decoder runs on all tokens generated so far (red highlight) and produces a probability distribution for the next token; (b) the most likely token is appended to the output and copied back to the decoder input, shifted one position right. Generation stops when &lt;/s&gt; is produced. Probabilities are illustrative. Note: in practice a KV cache avoids recomputing earlier positions, but conceptually the decoder sees the whole prefix.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74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28269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7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8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6.0376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nlp.seas.harvard.edu/annotated-transforme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inyurl.com/AML441-L1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https://arxiv.org/abs/1706.0376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6.0376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https://arxiv.org/abs/1810.0480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hyperlink" Target="https://arxiv.org/abs/2010.11929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inyurl.com/AML441-L19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unified-io.allenai.org/" TargetMode="External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unified-io-2.allenai.org/" TargetMode="Externa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968EB073-27D4-42DD-B533-EFFE0B20B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803871" y="0"/>
            <a:ext cx="638812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5735" y="640081"/>
            <a:ext cx="4806184" cy="36373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Transformers in Language and Vision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735" y="4415883"/>
            <a:ext cx="4806184" cy="180203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l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solidFill>
                  <a:schemeClr val="bg1"/>
                </a:solidFill>
              </a:rPr>
              <a:t>Applied Machine Learning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Derek Hoiem</a:t>
            </a:r>
          </a:p>
        </p:txBody>
      </p:sp>
      <p:pic>
        <p:nvPicPr>
          <p:cNvPr id="8" name="Picture 7" descr="A picture containing store&#10;&#10;Description automatically generated">
            <a:extLst>
              <a:ext uri="{FF2B5EF4-FFF2-40B4-BE49-F238E27FC236}">
                <a16:creationId xmlns:a16="http://schemas.microsoft.com/office/drawing/2014/main" id="{F385AFC2-EBE3-2408-3E0F-8E262B17CD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0"/>
          <a:stretch/>
        </p:blipFill>
        <p:spPr>
          <a:xfrm>
            <a:off x="20" y="10"/>
            <a:ext cx="6105635" cy="6857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6069449" y="6550213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Dall-E</a:t>
            </a:r>
          </a:p>
        </p:txBody>
      </p:sp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5F62E-3BB6-BB44-8CBE-179C6A23A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Self-attention, in simple words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C9477-2659-176E-B58F-09C930177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66746" indent="-514350">
              <a:buFont typeface="+mj-lt"/>
              <a:buAutoNum type="arabicPeriod"/>
            </a:pPr>
            <a:r>
              <a:rPr lang="en-US" dirty="0"/>
              <a:t>Project the input token values into query, key, and value vectors using (linear) weight matrices</a:t>
            </a:r>
          </a:p>
          <a:p>
            <a:pPr marL="666746" indent="-514350">
              <a:buFont typeface="+mj-lt"/>
              <a:buAutoNum type="arabicPeriod"/>
            </a:pPr>
            <a:endParaRPr lang="en-US" dirty="0"/>
          </a:p>
          <a:p>
            <a:pPr marL="666746" indent="-514350">
              <a:buFont typeface="+mj-lt"/>
              <a:buAutoNum type="arabicPeriod"/>
            </a:pPr>
            <a:r>
              <a:rPr lang="en-US" dirty="0"/>
              <a:t>Using keys and queries, compare each input token to all the tokens (including itself) to get a similarity score</a:t>
            </a:r>
          </a:p>
          <a:p>
            <a:pPr marL="666746" indent="-514350">
              <a:buFont typeface="+mj-lt"/>
              <a:buAutoNum type="arabicPeriod"/>
            </a:pPr>
            <a:endParaRPr lang="en-US" dirty="0"/>
          </a:p>
          <a:p>
            <a:pPr marL="666746" indent="-514350">
              <a:buFont typeface="+mj-lt"/>
              <a:buAutoNum type="arabicPeriod"/>
            </a:pPr>
            <a:r>
              <a:rPr lang="en-US" dirty="0"/>
              <a:t>Replace the input values with a similarity-weighted sum of all values</a:t>
            </a:r>
          </a:p>
        </p:txBody>
      </p:sp>
    </p:spTree>
    <p:extLst>
      <p:ext uri="{BB962C8B-B14F-4D97-AF65-F5344CB8AC3E}">
        <p14:creationId xmlns:p14="http://schemas.microsoft.com/office/powerpoint/2010/main" val="3261075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94C05-98E5-65E8-5D46-E6F8E79A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1855"/>
            <a:ext cx="11360800" cy="763600"/>
          </a:xfrm>
        </p:spPr>
        <p:txBody>
          <a:bodyPr>
            <a:normAutofit/>
          </a:bodyPr>
          <a:lstStyle/>
          <a:p>
            <a:r>
              <a:rPr lang="en-US" dirty="0"/>
              <a:t>Transformers: general data processors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6CDCC-FA3C-57FE-539A-E4C0A0DD4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855455"/>
            <a:ext cx="8195000" cy="5236378"/>
          </a:xfrm>
        </p:spPr>
        <p:txBody>
          <a:bodyPr>
            <a:normAutofit/>
          </a:bodyPr>
          <a:lstStyle/>
          <a:p>
            <a:r>
              <a:rPr lang="en-US" b="1" dirty="0">
                <a:sym typeface="Wingdings" panose="05000000000000000000" pitchFamily="2" charset="2"/>
              </a:rPr>
              <a:t>Input tokens can represent anything</a:t>
            </a:r>
            <a:r>
              <a:rPr lang="en-US" dirty="0">
                <a:sym typeface="Wingdings" panose="05000000000000000000" pitchFamily="2" charset="2"/>
              </a:rPr>
              <a:t>: image patches, text tokens, audio, controls, etc.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Invariant to order of tokens: </a:t>
            </a:r>
            <a:r>
              <a:rPr lang="en-US" b="1" dirty="0">
                <a:sym typeface="Wingdings" panose="05000000000000000000" pitchFamily="2" charset="2"/>
              </a:rPr>
              <a:t>add positional embedding </a:t>
            </a:r>
            <a:r>
              <a:rPr lang="en-US" dirty="0">
                <a:sym typeface="Wingdings" panose="05000000000000000000" pitchFamily="2" charset="2"/>
              </a:rPr>
              <a:t>to distinguish pos/type of input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Transformer block</a:t>
            </a:r>
            <a:r>
              <a:rPr lang="en-US" dirty="0">
                <a:sym typeface="Wingdings" panose="05000000000000000000" pitchFamily="2" charset="2"/>
              </a:rPr>
              <a:t>: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Apply multi-head attention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Apply 2-layer MLP with </a:t>
            </a:r>
            <a:r>
              <a:rPr lang="en-US" dirty="0" err="1">
                <a:sym typeface="Wingdings" panose="05000000000000000000" pitchFamily="2" charset="2"/>
              </a:rPr>
              <a:t>ReLU</a:t>
            </a:r>
            <a:r>
              <a:rPr lang="en-US" dirty="0">
                <a:sym typeface="Wingdings" panose="05000000000000000000" pitchFamily="2" charset="2"/>
              </a:rPr>
              <a:t> to each token separately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Residual and layer norm (over all tokens) after each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Can stack any number of transformer blocks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1E7C7-B6F4-CEC6-1F0B-A612BCD26B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A100AC-55BF-083C-F08D-54DA429C53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2"/>
          <a:stretch/>
        </p:blipFill>
        <p:spPr>
          <a:xfrm>
            <a:off x="9196219" y="1266825"/>
            <a:ext cx="2390775" cy="4324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82DF7F-DD8A-03C0-CD86-020F7222D071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3"/>
              </a:rPr>
              <a:t>Attention is all you need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15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0828A-6A70-B8E6-2D5F-6E4DA3C41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67561"/>
            <a:ext cx="11360800" cy="763600"/>
          </a:xfrm>
        </p:spPr>
        <p:txBody>
          <a:bodyPr/>
          <a:lstStyle/>
          <a:p>
            <a:r>
              <a:rPr lang="en-US" dirty="0"/>
              <a:t>Positional encodings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E6C4D-DD5B-B6DD-527F-497A379B2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6594800" cy="4555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Transformer processing does not depend on position of token</a:t>
            </a:r>
          </a:p>
          <a:p>
            <a:pPr lvl="1"/>
            <a:r>
              <a:rPr lang="en-US" dirty="0"/>
              <a:t>This is kind of similar to convolution, as each “patch” or token vector is processed independently, but no overlap between patches</a:t>
            </a:r>
          </a:p>
          <a:p>
            <a:pPr lvl="1"/>
            <a:r>
              <a:rPr lang="en-US" dirty="0"/>
              <a:t>But to compare between tokens, relative position may be important</a:t>
            </a:r>
          </a:p>
          <a:p>
            <a:r>
              <a:rPr lang="en-US" dirty="0"/>
              <a:t>Sinusoidal encoding (on right) is such that a dot product between encodings corresponds to positional similarity</a:t>
            </a:r>
          </a:p>
          <a:p>
            <a:r>
              <a:rPr lang="en-US" dirty="0"/>
              <a:t>Learned or even fixed random encodings also work similarly in practice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84ECB0-7080-DD7C-EAA1-83337EA30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2" t="60573"/>
          <a:stretch/>
        </p:blipFill>
        <p:spPr>
          <a:xfrm>
            <a:off x="9196219" y="3886199"/>
            <a:ext cx="2390775" cy="1704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E675AF-C48E-0BA6-5B90-1A27F1EAF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660" y="1956407"/>
            <a:ext cx="3523376" cy="75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61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0643-16FD-1D94-3B80-046F1A9D9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from last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0964D-FF33-059F-7BB0-643D6471D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324600" cy="4191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Sub-word tokenization based on byte-pair encoding is an effective way to turn natural text into a sequence of integers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Attention is a general processing mechanism that regresses or clusters values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CC258-4F6E-F416-12E4-6A84D6690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2" b="41642"/>
          <a:stretch/>
        </p:blipFill>
        <p:spPr>
          <a:xfrm>
            <a:off x="8628606" y="5120239"/>
            <a:ext cx="1588168" cy="1676400"/>
          </a:xfrm>
          <a:prstGeom prst="rect">
            <a:avLst/>
          </a:prstGeom>
        </p:spPr>
      </p:pic>
      <p:graphicFrame>
        <p:nvGraphicFramePr>
          <p:cNvPr id="5" name="Content Placeholder 9">
            <a:extLst>
              <a:ext uri="{FF2B5EF4-FFF2-40B4-BE49-F238E27FC236}">
                <a16:creationId xmlns:a16="http://schemas.microsoft.com/office/drawing/2014/main" id="{0A3B3173-F7CA-A9C3-E744-027D790F4BA1}"/>
              </a:ext>
            </a:extLst>
          </p:cNvPr>
          <p:cNvGraphicFramePr>
            <a:graphicFrameLocks/>
          </p:cNvGraphicFramePr>
          <p:nvPr/>
        </p:nvGraphicFramePr>
        <p:xfrm>
          <a:off x="7182051" y="3561901"/>
          <a:ext cx="2286000" cy="14291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0997">
                  <a:extLst>
                    <a:ext uri="{9D8B030D-6E8A-4147-A177-3AD203B41FA5}">
                      <a16:colId xmlns:a16="http://schemas.microsoft.com/office/drawing/2014/main" val="526472551"/>
                    </a:ext>
                  </a:extLst>
                </a:gridCol>
                <a:gridCol w="431010">
                  <a:extLst>
                    <a:ext uri="{9D8B030D-6E8A-4147-A177-3AD203B41FA5}">
                      <a16:colId xmlns:a16="http://schemas.microsoft.com/office/drawing/2014/main" val="4131555679"/>
                    </a:ext>
                  </a:extLst>
                </a:gridCol>
                <a:gridCol w="461331">
                  <a:extLst>
                    <a:ext uri="{9D8B030D-6E8A-4147-A177-3AD203B41FA5}">
                      <a16:colId xmlns:a16="http://schemas.microsoft.com/office/drawing/2014/main" val="1464182668"/>
                    </a:ext>
                  </a:extLst>
                </a:gridCol>
                <a:gridCol w="461331">
                  <a:extLst>
                    <a:ext uri="{9D8B030D-6E8A-4147-A177-3AD203B41FA5}">
                      <a16:colId xmlns:a16="http://schemas.microsoft.com/office/drawing/2014/main" val="1787677029"/>
                    </a:ext>
                  </a:extLst>
                </a:gridCol>
                <a:gridCol w="461331">
                  <a:extLst>
                    <a:ext uri="{9D8B030D-6E8A-4147-A177-3AD203B41FA5}">
                      <a16:colId xmlns:a16="http://schemas.microsoft.com/office/drawing/2014/main" val="4211607372"/>
                    </a:ext>
                  </a:extLst>
                </a:gridCol>
              </a:tblGrid>
              <a:tr h="3669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effectLst/>
                        </a:rPr>
                        <a:t>Input (</a:t>
                      </a:r>
                      <a:r>
                        <a:rPr lang="en-US" sz="1050" u="none" strike="noStrike" dirty="0" err="1">
                          <a:effectLst/>
                        </a:rPr>
                        <a:t>k,q,v</a:t>
                      </a:r>
                      <a:r>
                        <a:rPr lang="en-US" sz="1050" u="none" strike="noStrike" dirty="0">
                          <a:effectLst/>
                        </a:rPr>
                        <a:t>)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 err="1">
                          <a:effectLst/>
                        </a:rPr>
                        <a:t>iter</a:t>
                      </a:r>
                      <a:r>
                        <a:rPr lang="en-US" sz="1050" u="none" strike="noStrike" dirty="0">
                          <a:effectLst/>
                        </a:rPr>
                        <a:t> 1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iter 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 err="1">
                          <a:effectLst/>
                        </a:rPr>
                        <a:t>iter</a:t>
                      </a:r>
                      <a:r>
                        <a:rPr lang="en-US" sz="1050" u="none" strike="noStrike" dirty="0">
                          <a:effectLst/>
                        </a:rPr>
                        <a:t> 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>
                          <a:effectLst/>
                        </a:rPr>
                        <a:t>iter 4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5406636"/>
                  </a:ext>
                </a:extLst>
              </a:tr>
              <a:tr h="265553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1.000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1.497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1.818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1.988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2.147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0673215"/>
                  </a:ext>
                </a:extLst>
              </a:tr>
              <a:tr h="265553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9.000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8.503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8.182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8.012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7.853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7642446"/>
                  </a:ext>
                </a:extLst>
              </a:tr>
              <a:tr h="265553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8.000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8.128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8.141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8.010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7.853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0873170"/>
                  </a:ext>
                </a:extLst>
              </a:tr>
              <a:tr h="265553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2.000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19050" marB="1905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1.872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1.859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1.990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 dirty="0">
                          <a:effectLst/>
                        </a:rPr>
                        <a:t>2.147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0518228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F8B9AB-F1A6-E1FD-948A-09931D2B717A}"/>
              </a:ext>
            </a:extLst>
          </p:cNvPr>
          <p:cNvSpPr txBox="1">
            <a:spLocks/>
          </p:cNvSpPr>
          <p:nvPr/>
        </p:nvSpPr>
        <p:spPr bwMode="auto">
          <a:xfrm>
            <a:off x="2526549" y="899561"/>
            <a:ext cx="6324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Learned vector embeddings of these integers model the relationships between words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Stacked transformer blocks are a powerful network architecture that alternates attention and MLPs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CA226-F86C-46D5-849C-26418913A1B6}"/>
              </a:ext>
            </a:extLst>
          </p:cNvPr>
          <p:cNvSpPr txBox="1"/>
          <p:nvPr/>
        </p:nvSpPr>
        <p:spPr>
          <a:xfrm>
            <a:off x="8991600" y="2532211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Paris – France + Italy = Rome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31656-595B-1104-0412-0E4A6B2D6757}"/>
              </a:ext>
            </a:extLst>
          </p:cNvPr>
          <p:cNvSpPr txBox="1"/>
          <p:nvPr/>
        </p:nvSpPr>
        <p:spPr>
          <a:xfrm>
            <a:off x="7069120" y="1140759"/>
            <a:ext cx="3082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Chair is broken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r>
              <a:rPr lang="en-US" dirty="0"/>
              <a:t>ch##, ##air, is, </a:t>
            </a:r>
            <a:r>
              <a:rPr lang="en-US" dirty="0" err="1"/>
              <a:t>brok</a:t>
            </a:r>
            <a:r>
              <a:rPr lang="en-US" dirty="0"/>
              <a:t>##, ##en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1EE5A7-8094-8BC4-9133-8E26866E6C78}"/>
              </a:ext>
            </a:extLst>
          </p:cNvPr>
          <p:cNvSpPr txBox="1"/>
          <p:nvPr/>
        </p:nvSpPr>
        <p:spPr>
          <a:xfrm>
            <a:off x="149357" y="6427307"/>
            <a:ext cx="7032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Further reading: </a:t>
            </a:r>
            <a:r>
              <a:rPr lang="en-US" dirty="0">
                <a:hlinkClick r:id="rId3"/>
              </a:rPr>
              <a:t>http://nlp.seas.harvard.edu/annotated-transformer/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129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2D123-A600-000D-5804-2A502509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48C9-8974-A0F4-7A71-10CF55174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5CC24C-7D3E-2CF3-1D11-64602AEDF15B}"/>
              </a:ext>
            </a:extLst>
          </p:cNvPr>
          <p:cNvSpPr txBox="1"/>
          <p:nvPr/>
        </p:nvSpPr>
        <p:spPr>
          <a:xfrm>
            <a:off x="2514600" y="1066800"/>
            <a:ext cx="670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hlinkClick r:id="rId2"/>
              </a:rPr>
              <a:t>https://tinyurl.com/AML441-L19</a:t>
            </a:r>
            <a:r>
              <a:rPr lang="en-US" sz="3600" dirty="0"/>
              <a:t> </a:t>
            </a:r>
          </a:p>
        </p:txBody>
      </p:sp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524F05BA-E6C8-D6E4-7643-9A8A6543C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2098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4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16DB-41A1-9B24-CED1-D470BBD1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1FD0A-0464-7976-8445-4435FB7B5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Language Transformer architecture</a:t>
            </a:r>
          </a:p>
          <a:p>
            <a:endParaRPr lang="en-US" dirty="0"/>
          </a:p>
          <a:p>
            <a:r>
              <a:rPr lang="en-US" dirty="0"/>
              <a:t>BERT: Large Language Model</a:t>
            </a:r>
          </a:p>
          <a:p>
            <a:endParaRPr lang="en-US" dirty="0"/>
          </a:p>
          <a:p>
            <a:r>
              <a:rPr lang="en-US" dirty="0"/>
              <a:t>ViT (Vision Transformer): Image classification </a:t>
            </a:r>
          </a:p>
          <a:p>
            <a:endParaRPr lang="en-US" dirty="0"/>
          </a:p>
          <a:p>
            <a:r>
              <a:rPr lang="en-US" dirty="0"/>
              <a:t>CNN vs Transformer comparison</a:t>
            </a:r>
          </a:p>
          <a:p>
            <a:endParaRPr lang="en-US" dirty="0"/>
          </a:p>
          <a:p>
            <a:r>
              <a:rPr lang="en-US" dirty="0"/>
              <a:t>Unified-IO: Sequence-to-sequence vision-language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53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882B-F024-44C0-7366-5E2D7685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248400" cy="51355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WordPiece</a:t>
            </a:r>
            <a:r>
              <a:rPr lang="en-US" dirty="0"/>
              <a:t> tokens (integers) are mapped to learned 512-d vectors</a:t>
            </a:r>
          </a:p>
          <a:p>
            <a:r>
              <a:rPr lang="en-US" dirty="0"/>
              <a:t>Positional encoding added to each vector</a:t>
            </a:r>
          </a:p>
          <a:p>
            <a:r>
              <a:rPr lang="en-US" dirty="0"/>
              <a:t>N=6 transformer blocks  applied to input</a:t>
            </a:r>
          </a:p>
          <a:p>
            <a:r>
              <a:rPr lang="en-US" dirty="0"/>
              <a:t>Until &lt;EOS&gt; is output:</a:t>
            </a:r>
          </a:p>
          <a:p>
            <a:pPr lvl="1"/>
            <a:r>
              <a:rPr lang="en-US" dirty="0"/>
              <a:t>Process input + output so far</a:t>
            </a:r>
          </a:p>
          <a:p>
            <a:pPr lvl="1"/>
            <a:r>
              <a:rPr lang="en-US" dirty="0"/>
              <a:t>Output most likely word (after more attention blocks and linear model)</a:t>
            </a:r>
          </a:p>
          <a:p>
            <a:r>
              <a:rPr lang="en-US" dirty="0"/>
              <a:t>Encoder/decoder architecture for sequence to sequence tasks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F5FA6-C55F-09B8-DE66-3DF5CDACE720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2"/>
              </a:rPr>
              <a:t>Attention is all you need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964810-16B7-1F87-DA7C-5D7DB80A3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282480"/>
            <a:ext cx="4597167" cy="65518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1F7B56-4858-D48E-C8D4-91A4359A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Language Transformer: Complete Architecture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163A0-7092-88FC-B91B-E671A149855A}"/>
              </a:ext>
            </a:extLst>
          </p:cNvPr>
          <p:cNvSpPr txBox="1"/>
          <p:nvPr/>
        </p:nvSpPr>
        <p:spPr>
          <a:xfrm>
            <a:off x="7239000" y="4267200"/>
            <a:ext cx="798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58B31-B99F-B653-C626-9EACF7FE8A9E}"/>
              </a:ext>
            </a:extLst>
          </p:cNvPr>
          <p:cNvSpPr txBox="1"/>
          <p:nvPr/>
        </p:nvSpPr>
        <p:spPr>
          <a:xfrm>
            <a:off x="11163300" y="28677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Cross-Attention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5956C6-1830-293C-CCBE-3BB3323580D0}"/>
              </a:ext>
            </a:extLst>
          </p:cNvPr>
          <p:cNvSpPr txBox="1"/>
          <p:nvPr/>
        </p:nvSpPr>
        <p:spPr>
          <a:xfrm>
            <a:off x="11163300" y="400989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8063D5-9E04-553F-F431-B18F73878F40}"/>
              </a:ext>
            </a:extLst>
          </p:cNvPr>
          <p:cNvSpPr txBox="1"/>
          <p:nvPr/>
        </p:nvSpPr>
        <p:spPr>
          <a:xfrm>
            <a:off x="7400958" y="239410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Encoder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5311B-3C50-3CF0-EADD-37909653BB34}"/>
              </a:ext>
            </a:extLst>
          </p:cNvPr>
          <p:cNvSpPr txBox="1"/>
          <p:nvPr/>
        </p:nvSpPr>
        <p:spPr>
          <a:xfrm>
            <a:off x="11148124" y="1521767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Decoder</a:t>
            </a:r>
          </a:p>
        </p:txBody>
      </p:sp>
    </p:spTree>
    <p:extLst>
      <p:ext uri="{BB962C8B-B14F-4D97-AF65-F5344CB8AC3E}">
        <p14:creationId xmlns:p14="http://schemas.microsoft.com/office/powerpoint/2010/main" val="3750688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3" name="Caption c0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Example: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translating the French </a:t>
            </a:r>
            <a:r>
              <a:rPr kumimoji="0" sz="1500" b="0" i="1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chat noir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into English.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to step through how the output is generated one token at a time.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4" name="Caption c1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7B2CB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(runs once).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encoder reads the whole source sentence in one pass. Its output is computed once and reused by cross-attention at every decoding step.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5" name="Caption a0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1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21" name="Probabilities step 1"/>
          <p:cNvGrpSpPr/>
          <p:nvPr/>
        </p:nvGrpSpPr>
        <p:grpSpPr>
          <a:xfrm>
            <a:off x="7406640" y="475488"/>
            <a:ext cx="3255264" cy="1572768"/>
            <a:chOff x="7406640" y="475488"/>
            <a:chExt cx="3255264" cy="1572768"/>
          </a:xfrm>
        </p:grpSpPr>
        <p:sp>
          <p:nvSpPr>
            <p:cNvPr id="122" name="TextBox 121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8339328" y="502920"/>
              <a:ext cx="1700784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113264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0.62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8339328" y="832104"/>
              <a:ext cx="41148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8823960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0.15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8339328" y="1161288"/>
              <a:ext cx="246888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8659368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0.09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8339328" y="1490472"/>
              <a:ext cx="13716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8549640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0.05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</a:t>
              </a: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8339328" y="1819656"/>
              <a:ext cx="8229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8494776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0.03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6" name="Caption b0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1 of 4 — pick &amp; feed back.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most likely word,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is appended to the output and fed back in (shifted right) as the next decoder input.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21" name="Probabilities step 1"/>
          <p:cNvGrpSpPr/>
          <p:nvPr/>
        </p:nvGrpSpPr>
        <p:grpSpPr>
          <a:xfrm>
            <a:off x="7406640" y="475488"/>
            <a:ext cx="3255264" cy="1572768"/>
            <a:chOff x="7406640" y="475488"/>
            <a:chExt cx="3255264" cy="1572768"/>
          </a:xfrm>
        </p:grpSpPr>
        <p:sp>
          <p:nvSpPr>
            <p:cNvPr id="122" name="TextBox 121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8339328" y="502920"/>
              <a:ext cx="1700784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113264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0.62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8339328" y="832104"/>
              <a:ext cx="41148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8823960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0.15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8339328" y="1161288"/>
              <a:ext cx="246888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8659368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0.09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8339328" y="1490472"/>
              <a:ext cx="13716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8549640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0.05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</a:t>
              </a: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8339328" y="1819656"/>
              <a:ext cx="8229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8494776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0.03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7" name="Caption a1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2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 the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 Masked self-attention lets each position look only at earlier tokens.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37" name="Probabilities step 2"/>
          <p:cNvGrpSpPr/>
          <p:nvPr/>
        </p:nvGrpSpPr>
        <p:grpSpPr>
          <a:xfrm>
            <a:off x="7406640" y="475488"/>
            <a:ext cx="3502152" cy="1572768"/>
            <a:chOff x="7406640" y="475488"/>
            <a:chExt cx="3502152" cy="1572768"/>
          </a:xfrm>
        </p:grpSpPr>
        <p:sp>
          <p:nvSpPr>
            <p:cNvPr id="138" name="TextBox 137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8339328" y="502920"/>
              <a:ext cx="1947672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0360152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0.71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8339328" y="832104"/>
              <a:ext cx="32918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741664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0.12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dark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8339328" y="1161288"/>
              <a:ext cx="19202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604504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0.07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8339328" y="1490472"/>
              <a:ext cx="8229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8494776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0.03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8339328" y="1819656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8467344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8" name="Caption b1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2 of 4 — pick &amp; feed back.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most likely word,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is appended to the output and fed back in (shifted right) as the next decoder input.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37" name="Probabilities step 2"/>
          <p:cNvGrpSpPr/>
          <p:nvPr/>
        </p:nvGrpSpPr>
        <p:grpSpPr>
          <a:xfrm>
            <a:off x="7406640" y="475488"/>
            <a:ext cx="3502152" cy="1572768"/>
            <a:chOff x="7406640" y="475488"/>
            <a:chExt cx="3502152" cy="1572768"/>
          </a:xfrm>
        </p:grpSpPr>
        <p:sp>
          <p:nvSpPr>
            <p:cNvPr id="138" name="TextBox 137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8339328" y="502920"/>
              <a:ext cx="1947672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0360152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0.71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8339328" y="832104"/>
              <a:ext cx="32918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741664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0.12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dark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8339328" y="1161288"/>
              <a:ext cx="19202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604504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0.07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8339328" y="1490472"/>
              <a:ext cx="8229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8494776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0.03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8339328" y="1819656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8467344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0" name="Generated black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4" name="Fed back black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9" name="Caption a2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3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 the black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 The next-token prediction is read from the last position.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53" name="Probabilities step 3"/>
          <p:cNvGrpSpPr/>
          <p:nvPr/>
        </p:nvGrpSpPr>
        <p:grpSpPr>
          <a:xfrm>
            <a:off x="7406640" y="475488"/>
            <a:ext cx="3831336" cy="1572768"/>
            <a:chOff x="7406640" y="475488"/>
            <a:chExt cx="3831336" cy="1572768"/>
          </a:xfrm>
        </p:grpSpPr>
        <p:sp>
          <p:nvSpPr>
            <p:cNvPr id="154" name="TextBox 153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339328" y="502920"/>
              <a:ext cx="2276856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10689336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0.83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dog</a:t>
              </a: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39328" y="832104"/>
              <a:ext cx="13716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8549640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0.05</a:t>
              </a: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kitten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39328" y="1161288"/>
              <a:ext cx="109728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522208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0.04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8339328" y="1490472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467344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8339328" y="1819656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8467344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0" name="Generated black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4" name="Fed back black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100" name="Caption b2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3 of 4 — pick &amp; feed back.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most likely word,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is appended to the output and fed back in (shifted right) as the next decoder input.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53" name="Probabilities step 3"/>
          <p:cNvGrpSpPr/>
          <p:nvPr/>
        </p:nvGrpSpPr>
        <p:grpSpPr>
          <a:xfrm>
            <a:off x="7406640" y="475488"/>
            <a:ext cx="3831336" cy="1572768"/>
            <a:chOff x="7406640" y="475488"/>
            <a:chExt cx="3831336" cy="1572768"/>
          </a:xfrm>
        </p:grpSpPr>
        <p:sp>
          <p:nvSpPr>
            <p:cNvPr id="154" name="TextBox 153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339328" y="502920"/>
              <a:ext cx="2276856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10689336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0.83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dog</a:t>
              </a: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39328" y="832104"/>
              <a:ext cx="13716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8549640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0.05</a:t>
              </a: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kitten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39328" y="1161288"/>
              <a:ext cx="109728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522208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0.04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8339328" y="1490472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467344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8339328" y="1819656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8467344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0" name="Generated black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1" name="Generated cat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4" name="Fed back black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5" name="Fed back cat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101" name="Caption a3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4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 the black cat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69" name="Probabilities step 4"/>
          <p:cNvGrpSpPr/>
          <p:nvPr/>
        </p:nvGrpSpPr>
        <p:grpSpPr>
          <a:xfrm>
            <a:off x="7406640" y="475488"/>
            <a:ext cx="3968496" cy="1572768"/>
            <a:chOff x="7406640" y="475488"/>
            <a:chExt cx="3968496" cy="1572768"/>
          </a:xfrm>
        </p:grpSpPr>
        <p:sp>
          <p:nvSpPr>
            <p:cNvPr id="170" name="TextBox 169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8339328" y="502920"/>
              <a:ext cx="2414016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10826496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0.88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8339328" y="832104"/>
              <a:ext cx="164592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8577072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0.06</a:t>
              </a: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</a:t>
              </a: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8339328" y="1161288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8467344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sat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8339328" y="1490472"/>
              <a:ext cx="3657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8449056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0.01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8339328" y="1819656"/>
              <a:ext cx="3657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8449056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0.01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0" name="Generated black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1" name="Generated cat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4" name="Fed back black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5" name="Fed back cat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102" name="Caption b3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4 of 4 — stop.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end-of-sequence token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&lt;/s&gt;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chosen, so generation stops. Final output: </a:t>
            </a:r>
            <a:r>
              <a:rPr kumimoji="0" sz="1500" b="1" i="1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black cat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Encoder: 1 pass. Decoder: 1 pass per generated token.</a:t>
            </a: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69" name="Probabilities step 4"/>
          <p:cNvGrpSpPr/>
          <p:nvPr/>
        </p:nvGrpSpPr>
        <p:grpSpPr>
          <a:xfrm>
            <a:off x="7406640" y="475488"/>
            <a:ext cx="3968496" cy="1572768"/>
            <a:chOff x="7406640" y="475488"/>
            <a:chExt cx="3968496" cy="1572768"/>
          </a:xfrm>
        </p:grpSpPr>
        <p:sp>
          <p:nvSpPr>
            <p:cNvPr id="170" name="TextBox 169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8339328" y="502920"/>
              <a:ext cx="2414016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10826496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0.88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8339328" y="832104"/>
              <a:ext cx="164592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8577072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0.06</a:t>
              </a: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</a:t>
              </a: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8339328" y="1161288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8467344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sat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8339328" y="1490472"/>
              <a:ext cx="3657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8449056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0.01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8339328" y="1819656"/>
              <a:ext cx="3657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8449056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0.01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0" name="Generated black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1" name="Generated cat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  <p:sp>
        <p:nvSpPr>
          <p:cNvPr id="192" name="Generated &lt;/s&gt;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&lt;/s&gt;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4" name="Fed back black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5" name="Fed back cat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15568" y="2331720"/>
            <a:ext cx="2176272" cy="24688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50792" y="1417320"/>
            <a:ext cx="2176272" cy="3383280"/>
          </a:xfrm>
          <a:prstGeom prst="roundRect">
            <a:avLst>
              <a:gd name="adj" fmla="val 8403"/>
            </a:avLst>
          </a:prstGeom>
          <a:solidFill>
            <a:srgbClr val="F0F0F0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33832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7648" y="2926080"/>
            <a:ext cx="502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5448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40180" y="397764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4018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0180" y="2788920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018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5230368"/>
            <a:ext cx="1371600" cy="384048"/>
          </a:xfrm>
          <a:prstGeom prst="roundRect">
            <a:avLst>
              <a:gd name="adj" fmla="val 28571"/>
            </a:avLst>
          </a:prstGeom>
          <a:solidFill>
            <a:srgbClr val="FADBE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Embedding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4820" y="3959352"/>
            <a:ext cx="1600200" cy="475488"/>
          </a:xfrm>
          <a:prstGeom prst="roundRect">
            <a:avLst>
              <a:gd name="adj" fmla="val 23076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Masked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 Attention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4820" y="368503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74820" y="2788920"/>
            <a:ext cx="1600200" cy="457200"/>
          </a:xfrm>
          <a:prstGeom prst="roundRect">
            <a:avLst>
              <a:gd name="adj" fmla="val 24000"/>
            </a:avLst>
          </a:prstGeom>
          <a:solidFill>
            <a:srgbClr val="FBD9B0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Multi-Head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4820" y="2514600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74820" y="1810512"/>
            <a:ext cx="1600200" cy="411480"/>
          </a:xfrm>
          <a:prstGeom prst="roundRect">
            <a:avLst>
              <a:gd name="adj" fmla="val 26666"/>
            </a:avLst>
          </a:prstGeom>
          <a:solidFill>
            <a:srgbClr val="C9E6F5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Forward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74820" y="1536192"/>
            <a:ext cx="1600200" cy="228600"/>
          </a:xfrm>
          <a:prstGeom prst="roundRect">
            <a:avLst>
              <a:gd name="adj" fmla="val 48000"/>
            </a:avLst>
          </a:prstGeom>
          <a:solidFill>
            <a:srgbClr val="F1F4C6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&amp; Norm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96012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DCDCF4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548640"/>
            <a:ext cx="1371600" cy="274320"/>
          </a:xfrm>
          <a:prstGeom prst="roundRect">
            <a:avLst>
              <a:gd name="adj" fmla="val 40000"/>
            </a:avLst>
          </a:prstGeom>
          <a:solidFill>
            <a:srgbClr val="C8EBD2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Softmax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240280" y="5614416"/>
            <a:ext cx="0" cy="283464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224028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481328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536192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or 23"/>
          <p:cNvCxnSpPr/>
          <p:nvPr/>
        </p:nvCxnSpPr>
        <p:spPr>
          <a:xfrm>
            <a:off x="1865376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4884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6" name="Connector 25"/>
          <p:cNvCxnSpPr/>
          <p:nvPr/>
        </p:nvCxnSpPr>
        <p:spPr>
          <a:xfrm>
            <a:off x="214884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224028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4028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78308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7830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2402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69748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1298448" y="3799332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4" name="Connector 33"/>
          <p:cNvCxnSpPr/>
          <p:nvPr/>
        </p:nvCxnSpPr>
        <p:spPr>
          <a:xfrm flipV="1">
            <a:off x="2240280" y="3913632"/>
            <a:ext cx="0" cy="64008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240280" y="3200400"/>
            <a:ext cx="0" cy="48463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1298448" y="2628900"/>
            <a:ext cx="941832" cy="891540"/>
          </a:xfrm>
          <a:custGeom>
            <a:avLst/>
            <a:gdLst/>
            <a:ahLst/>
            <a:cxnLst/>
            <a:rect l="l" t="t" r="r" b="b"/>
            <a:pathLst>
              <a:path w="941832" h="891540">
                <a:moveTo>
                  <a:pt x="941832" y="891540"/>
                </a:moveTo>
                <a:lnTo>
                  <a:pt x="0" y="891540"/>
                </a:lnTo>
                <a:lnTo>
                  <a:pt x="0" y="0"/>
                </a:lnTo>
                <a:lnTo>
                  <a:pt x="141732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Connector 36"/>
          <p:cNvCxnSpPr/>
          <p:nvPr/>
        </p:nvCxnSpPr>
        <p:spPr>
          <a:xfrm flipV="1">
            <a:off x="224028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2240280" y="2121408"/>
            <a:ext cx="2743200" cy="1335024"/>
          </a:xfrm>
          <a:custGeom>
            <a:avLst/>
            <a:gdLst/>
            <a:ahLst/>
            <a:cxnLst/>
            <a:rect l="l" t="t" r="r" b="b"/>
            <a:pathLst>
              <a:path w="2743200" h="1335024">
                <a:moveTo>
                  <a:pt x="0" y="393192"/>
                </a:moveTo>
                <a:lnTo>
                  <a:pt x="0" y="0"/>
                </a:lnTo>
                <a:lnTo>
                  <a:pt x="1463040" y="0"/>
                </a:lnTo>
                <a:lnTo>
                  <a:pt x="1463040" y="1335024"/>
                </a:lnTo>
                <a:lnTo>
                  <a:pt x="2743200" y="1335024"/>
                </a:lnTo>
                <a:lnTo>
                  <a:pt x="2743200" y="1124712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Connector 38"/>
          <p:cNvCxnSpPr/>
          <p:nvPr/>
        </p:nvCxnSpPr>
        <p:spPr>
          <a:xfrm flipV="1">
            <a:off x="4617720" y="3246120"/>
            <a:ext cx="0" cy="21031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5074920" y="5614416"/>
            <a:ext cx="0" cy="27432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074920" y="5074920"/>
            <a:ext cx="0" cy="15544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449824" y="4791456"/>
            <a:ext cx="384048" cy="38404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5504688" y="4914900"/>
            <a:ext cx="274320" cy="137160"/>
          </a:xfrm>
          <a:custGeom>
            <a:avLst/>
            <a:gdLst/>
            <a:ahLst/>
            <a:cxnLst/>
            <a:rect l="l" t="t" r="r" b="b"/>
            <a:pathLst>
              <a:path w="274320" h="137160">
                <a:moveTo>
                  <a:pt x="0" y="68580"/>
                </a:moveTo>
                <a:lnTo>
                  <a:pt x="6858" y="57852"/>
                </a:lnTo>
                <a:lnTo>
                  <a:pt x="13716" y="47388"/>
                </a:lnTo>
                <a:lnTo>
                  <a:pt x="20574" y="37445"/>
                </a:lnTo>
                <a:lnTo>
                  <a:pt x="27432" y="28270"/>
                </a:lnTo>
                <a:lnTo>
                  <a:pt x="34290" y="20087"/>
                </a:lnTo>
                <a:lnTo>
                  <a:pt x="41148" y="13098"/>
                </a:lnTo>
                <a:lnTo>
                  <a:pt x="48006" y="7475"/>
                </a:lnTo>
                <a:lnTo>
                  <a:pt x="54864" y="3357"/>
                </a:lnTo>
                <a:lnTo>
                  <a:pt x="61722" y="844"/>
                </a:lnTo>
                <a:lnTo>
                  <a:pt x="68580" y="0"/>
                </a:lnTo>
                <a:lnTo>
                  <a:pt x="75438" y="844"/>
                </a:lnTo>
                <a:lnTo>
                  <a:pt x="82296" y="3357"/>
                </a:lnTo>
                <a:lnTo>
                  <a:pt x="89154" y="7475"/>
                </a:lnTo>
                <a:lnTo>
                  <a:pt x="96012" y="13098"/>
                </a:lnTo>
                <a:lnTo>
                  <a:pt x="102870" y="20087"/>
                </a:lnTo>
                <a:lnTo>
                  <a:pt x="109728" y="28270"/>
                </a:lnTo>
                <a:lnTo>
                  <a:pt x="116586" y="37445"/>
                </a:lnTo>
                <a:lnTo>
                  <a:pt x="123444" y="47388"/>
                </a:lnTo>
                <a:lnTo>
                  <a:pt x="130302" y="57852"/>
                </a:lnTo>
                <a:lnTo>
                  <a:pt x="137160" y="68580"/>
                </a:lnTo>
                <a:lnTo>
                  <a:pt x="144018" y="79308"/>
                </a:lnTo>
                <a:lnTo>
                  <a:pt x="150876" y="89772"/>
                </a:lnTo>
                <a:lnTo>
                  <a:pt x="157734" y="99715"/>
                </a:lnTo>
                <a:lnTo>
                  <a:pt x="164592" y="108890"/>
                </a:lnTo>
                <a:lnTo>
                  <a:pt x="171450" y="117073"/>
                </a:lnTo>
                <a:lnTo>
                  <a:pt x="178308" y="124062"/>
                </a:lnTo>
                <a:lnTo>
                  <a:pt x="185166" y="129685"/>
                </a:lnTo>
                <a:lnTo>
                  <a:pt x="192024" y="133803"/>
                </a:lnTo>
                <a:lnTo>
                  <a:pt x="198882" y="136316"/>
                </a:lnTo>
                <a:lnTo>
                  <a:pt x="205740" y="137160"/>
                </a:lnTo>
                <a:lnTo>
                  <a:pt x="212598" y="136316"/>
                </a:lnTo>
                <a:lnTo>
                  <a:pt x="219456" y="133803"/>
                </a:lnTo>
                <a:lnTo>
                  <a:pt x="226314" y="129685"/>
                </a:lnTo>
                <a:lnTo>
                  <a:pt x="233172" y="124062"/>
                </a:lnTo>
                <a:lnTo>
                  <a:pt x="240030" y="117073"/>
                </a:lnTo>
                <a:lnTo>
                  <a:pt x="246888" y="108890"/>
                </a:lnTo>
                <a:lnTo>
                  <a:pt x="253746" y="99715"/>
                </a:lnTo>
                <a:lnTo>
                  <a:pt x="260604" y="89772"/>
                </a:lnTo>
                <a:lnTo>
                  <a:pt x="267462" y="79308"/>
                </a:lnTo>
                <a:lnTo>
                  <a:pt x="274320" y="68580"/>
                </a:lnTo>
              </a:path>
            </a:pathLst>
          </a:custGeom>
          <a:noFill/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Connector 43"/>
          <p:cNvCxnSpPr/>
          <p:nvPr/>
        </p:nvCxnSpPr>
        <p:spPr>
          <a:xfrm flipH="1">
            <a:off x="5166360" y="4983480"/>
            <a:ext cx="283464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4983480" y="4892040"/>
            <a:ext cx="182880" cy="18288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Connector 45"/>
          <p:cNvCxnSpPr/>
          <p:nvPr/>
        </p:nvCxnSpPr>
        <p:spPr>
          <a:xfrm>
            <a:off x="4983480" y="4983480"/>
            <a:ext cx="18288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074920" y="4892040"/>
            <a:ext cx="0" cy="18288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5074920" y="4617720"/>
            <a:ext cx="0" cy="2743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4617720" y="4617720"/>
            <a:ext cx="914400" cy="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6177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50749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5532120" y="4434840"/>
            <a:ext cx="0" cy="18288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5074920" y="3799332"/>
            <a:ext cx="978408" cy="891540"/>
          </a:xfrm>
          <a:custGeom>
            <a:avLst/>
            <a:gdLst/>
            <a:ahLst/>
            <a:cxnLst/>
            <a:rect l="l" t="t" r="r" b="b"/>
            <a:pathLst>
              <a:path w="978408" h="891540">
                <a:moveTo>
                  <a:pt x="0" y="891540"/>
                </a:moveTo>
                <a:lnTo>
                  <a:pt x="978408" y="89154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" name="Connector 53"/>
          <p:cNvCxnSpPr/>
          <p:nvPr/>
        </p:nvCxnSpPr>
        <p:spPr>
          <a:xfrm flipV="1">
            <a:off x="5074920" y="391363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5074920" y="3246120"/>
            <a:ext cx="411480" cy="438912"/>
          </a:xfrm>
          <a:custGeom>
            <a:avLst/>
            <a:gdLst/>
            <a:ahLst/>
            <a:cxnLst/>
            <a:rect l="l" t="t" r="r" b="b"/>
            <a:pathLst>
              <a:path w="411480" h="438912">
                <a:moveTo>
                  <a:pt x="0" y="438912"/>
                </a:moveTo>
                <a:lnTo>
                  <a:pt x="0" y="301752"/>
                </a:lnTo>
                <a:lnTo>
                  <a:pt x="411480" y="301752"/>
                </a:lnTo>
                <a:lnTo>
                  <a:pt x="41148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074920" y="2628900"/>
            <a:ext cx="978408" cy="982980"/>
          </a:xfrm>
          <a:custGeom>
            <a:avLst/>
            <a:gdLst/>
            <a:ahLst/>
            <a:cxnLst/>
            <a:rect l="l" t="t" r="r" b="b"/>
            <a:pathLst>
              <a:path w="978408" h="982980">
                <a:moveTo>
                  <a:pt x="0" y="982980"/>
                </a:moveTo>
                <a:lnTo>
                  <a:pt x="978408" y="982980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 56"/>
          <p:cNvCxnSpPr/>
          <p:nvPr/>
        </p:nvCxnSpPr>
        <p:spPr>
          <a:xfrm flipV="1">
            <a:off x="5074920" y="2743200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074920" y="2221992"/>
            <a:ext cx="0" cy="292608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5074920" y="1650492"/>
            <a:ext cx="978408" cy="745236"/>
          </a:xfrm>
          <a:custGeom>
            <a:avLst/>
            <a:gdLst/>
            <a:ahLst/>
            <a:cxnLst/>
            <a:rect l="l" t="t" r="r" b="b"/>
            <a:pathLst>
              <a:path w="978408" h="745236">
                <a:moveTo>
                  <a:pt x="0" y="745236"/>
                </a:moveTo>
                <a:lnTo>
                  <a:pt x="978408" y="745236"/>
                </a:lnTo>
                <a:lnTo>
                  <a:pt x="978408" y="0"/>
                </a:lnTo>
                <a:lnTo>
                  <a:pt x="800100" y="0"/>
                </a:lnTo>
              </a:path>
            </a:pathLst>
          </a:cu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ctor 59"/>
          <p:cNvCxnSpPr/>
          <p:nvPr/>
        </p:nvCxnSpPr>
        <p:spPr>
          <a:xfrm flipV="1">
            <a:off x="5074920" y="1764792"/>
            <a:ext cx="0" cy="45720"/>
          </a:xfrm>
          <a:prstGeom prst="line">
            <a:avLst/>
          </a:prstGeom>
          <a:ln w="19050">
            <a:solidFill>
              <a:srgbClr val="2626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074920" y="1234440"/>
            <a:ext cx="0" cy="30175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074920" y="822960"/>
            <a:ext cx="0" cy="13716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074920" y="384048"/>
            <a:ext cx="0" cy="164592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160520" y="73152"/>
            <a:ext cx="182880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Probabilities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82880" y="4773168"/>
            <a:ext cx="128016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70448" y="4773168"/>
            <a:ext cx="10972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Positional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43000" y="6291072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Inputs (source)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94760" y="6291072"/>
            <a:ext cx="2560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Outputs (shifted right)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4407408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5102352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5797296" y="588873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noFill/>
          <a:ln w="12700">
            <a:solidFill>
              <a:srgbClr val="BFBFB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0" name="Connector 79"/>
          <p:cNvCxnSpPr/>
          <p:nvPr/>
        </p:nvCxnSpPr>
        <p:spPr>
          <a:xfrm>
            <a:off x="5760720" y="685800"/>
            <a:ext cx="1508760" cy="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5806440" y="411480"/>
            <a:ext cx="146304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1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 the vocabulary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06640" y="109728"/>
            <a:ext cx="4389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Next-token probabilities (top 5)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7360920" y="2212848"/>
            <a:ext cx="4526280" cy="1371600"/>
          </a:xfrm>
          <a:prstGeom prst="roundRect">
            <a:avLst>
              <a:gd name="adj" fmla="val 8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6640" y="3840480"/>
            <a:ext cx="320040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output</a:t>
            </a:r>
          </a:p>
        </p:txBody>
      </p:sp>
      <p:sp>
        <p:nvSpPr>
          <p:cNvPr id="85" name="Freeform 84"/>
          <p:cNvSpPr/>
          <p:nvPr/>
        </p:nvSpPr>
        <p:spPr>
          <a:xfrm>
            <a:off x="6483096" y="4315968"/>
            <a:ext cx="923544" cy="1737360"/>
          </a:xfrm>
          <a:custGeom>
            <a:avLst/>
            <a:gdLst/>
            <a:ahLst/>
            <a:cxnLst/>
            <a:rect l="l" t="t" r="r" b="b"/>
            <a:pathLst>
              <a:path w="923544" h="1737360">
                <a:moveTo>
                  <a:pt x="923544" y="0"/>
                </a:moveTo>
                <a:lnTo>
                  <a:pt x="576072" y="0"/>
                </a:lnTo>
                <a:lnTo>
                  <a:pt x="576072" y="1737360"/>
                </a:lnTo>
                <a:lnTo>
                  <a:pt x="0" y="1737360"/>
                </a:lnTo>
              </a:path>
            </a:pathLst>
          </a:custGeom>
          <a:noFill/>
          <a:ln w="19050">
            <a:solidFill>
              <a:srgbClr val="9A9A9A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178040" y="5074920"/>
            <a:ext cx="237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 back as the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decoder input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646920" y="5751576"/>
            <a:ext cx="384048" cy="201168"/>
          </a:xfrm>
          <a:prstGeom prst="roundRect">
            <a:avLst>
              <a:gd name="adj" fmla="val 22727"/>
            </a:avLst>
          </a:prstGeom>
          <a:noFill/>
          <a:ln w="31750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122408" y="57150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block currently computing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9646920" y="6163056"/>
            <a:ext cx="384048" cy="0"/>
          </a:xfrm>
          <a:prstGeom prst="line">
            <a:avLst/>
          </a:prstGeom>
          <a:ln w="44450">
            <a:solidFill>
              <a:srgbClr val="7B2C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10122408" y="6025896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output (reused)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9646920" y="6373368"/>
            <a:ext cx="384048" cy="201168"/>
          </a:xfrm>
          <a:prstGeom prst="roundRect">
            <a:avLst>
              <a:gd name="adj" fmla="val 22727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0122408" y="63367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generated token</a:t>
            </a:r>
          </a:p>
        </p:txBody>
      </p:sp>
      <p:sp>
        <p:nvSpPr>
          <p:cNvPr id="93" name="Caption c0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Example: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translating the French </a:t>
            </a:r>
            <a:r>
              <a:rPr kumimoji="0" sz="1500" b="0" i="1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chat noir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into English.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to step through how the output is generated one token at a time.</a:t>
            </a:r>
          </a:p>
        </p:txBody>
      </p:sp>
      <p:sp>
        <p:nvSpPr>
          <p:cNvPr id="94" name="Caption c1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7B2CB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 (runs once).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encoder reads the whole source sentence in one pass. Its output is computed once and reused by cross-attention at every decoding step.</a:t>
            </a:r>
          </a:p>
        </p:txBody>
      </p:sp>
      <p:sp>
        <p:nvSpPr>
          <p:cNvPr id="95" name="Caption a0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1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</a:t>
            </a:r>
          </a:p>
        </p:txBody>
      </p:sp>
      <p:sp>
        <p:nvSpPr>
          <p:cNvPr id="96" name="Caption b0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1 of 4 — pick &amp; feed back.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most likely word,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is appended to the output and fed back in (shifted right) as the next decoder input.</a:t>
            </a:r>
          </a:p>
        </p:txBody>
      </p:sp>
      <p:sp>
        <p:nvSpPr>
          <p:cNvPr id="97" name="Caption a1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2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 the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 Masked self-attention lets each position look only at earlier tokens.</a:t>
            </a:r>
          </a:p>
        </p:txBody>
      </p:sp>
      <p:sp>
        <p:nvSpPr>
          <p:cNvPr id="98" name="Caption b1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2 of 4 — pick &amp; feed back.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most likely word,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is appended to the output and fed back in (shifted right) as the next decoder input.</a:t>
            </a:r>
          </a:p>
        </p:txBody>
      </p:sp>
      <p:sp>
        <p:nvSpPr>
          <p:cNvPr id="99" name="Caption a2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3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 the black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 The next-token prediction is read from the last position.</a:t>
            </a:r>
          </a:p>
        </p:txBody>
      </p:sp>
      <p:sp>
        <p:nvSpPr>
          <p:cNvPr id="100" name="Caption b2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3 of 4 — pick &amp; feed back.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most likely word,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is appended to the output and fed back in (shifted right) as the next decoder input.</a:t>
            </a:r>
          </a:p>
        </p:txBody>
      </p:sp>
      <p:sp>
        <p:nvSpPr>
          <p:cNvPr id="101" name="Caption a3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E639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4 of 4 — run the decoder. 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Decoder input: </a:t>
            </a: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 the black cat</a:t>
            </a: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decoder outputs a probability for every word in the vocabulary.</a:t>
            </a:r>
          </a:p>
        </p:txBody>
      </p:sp>
      <p:sp>
        <p:nvSpPr>
          <p:cNvPr id="102" name="Caption b3"/>
          <p:cNvSpPr txBox="1"/>
          <p:nvPr/>
        </p:nvSpPr>
        <p:spPr>
          <a:xfrm>
            <a:off x="7543800" y="2286000"/>
            <a:ext cx="4206240" cy="12252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B7F7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Step 4 of 4 — stop. 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end-of-sequence token </a:t>
            </a: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&lt;/s&gt;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chosen, so generation stops. Final output: </a:t>
            </a:r>
            <a:r>
              <a:rPr kumimoji="0" sz="15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black cat</a:t>
            </a:r>
            <a:r>
              <a:rPr kumimoji="0" sz="15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Encoder: 1 pass. Decoder: 1 pass per generated token.</a:t>
            </a:r>
          </a:p>
        </p:txBody>
      </p:sp>
      <p:sp>
        <p:nvSpPr>
          <p:cNvPr id="103" name="HL enc_emb"/>
          <p:cNvSpPr/>
          <p:nvPr/>
        </p:nvSpPr>
        <p:spPr>
          <a:xfrm>
            <a:off x="1508760" y="5184648"/>
            <a:ext cx="1463040" cy="475488"/>
          </a:xfrm>
          <a:prstGeom prst="roundRect">
            <a:avLst>
              <a:gd name="adj" fmla="val 26923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" name="HL enc_mha"/>
          <p:cNvSpPr/>
          <p:nvPr/>
        </p:nvSpPr>
        <p:spPr>
          <a:xfrm>
            <a:off x="1394460" y="3931920"/>
            <a:ext cx="1691640" cy="548640"/>
          </a:xfrm>
          <a:prstGeom prst="roundRect">
            <a:avLst>
              <a:gd name="adj" fmla="val 23333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5" name="HL enc_an1"/>
          <p:cNvSpPr/>
          <p:nvPr/>
        </p:nvSpPr>
        <p:spPr>
          <a:xfrm>
            <a:off x="1394460" y="3639312"/>
            <a:ext cx="1691640" cy="320040"/>
          </a:xfrm>
          <a:prstGeom prst="roundRect">
            <a:avLst>
              <a:gd name="adj" fmla="val 4000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HL enc_ffn"/>
          <p:cNvSpPr/>
          <p:nvPr/>
        </p:nvSpPr>
        <p:spPr>
          <a:xfrm>
            <a:off x="1394460" y="2743200"/>
            <a:ext cx="1691640" cy="502920"/>
          </a:xfrm>
          <a:prstGeom prst="roundRect">
            <a:avLst>
              <a:gd name="adj" fmla="val 25454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HL enc_an2"/>
          <p:cNvSpPr/>
          <p:nvPr/>
        </p:nvSpPr>
        <p:spPr>
          <a:xfrm>
            <a:off x="1394460" y="2468880"/>
            <a:ext cx="1691640" cy="320040"/>
          </a:xfrm>
          <a:prstGeom prst="roundRect">
            <a:avLst>
              <a:gd name="adj" fmla="val 4000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8" name="HL dec_emb"/>
          <p:cNvSpPr/>
          <p:nvPr/>
        </p:nvSpPr>
        <p:spPr>
          <a:xfrm>
            <a:off x="4343400" y="5184648"/>
            <a:ext cx="1463040" cy="475488"/>
          </a:xfrm>
          <a:prstGeom prst="roundRect">
            <a:avLst>
              <a:gd name="adj" fmla="val 26923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HL dec_mmha"/>
          <p:cNvSpPr/>
          <p:nvPr/>
        </p:nvSpPr>
        <p:spPr>
          <a:xfrm>
            <a:off x="4229100" y="3913632"/>
            <a:ext cx="1691640" cy="566928"/>
          </a:xfrm>
          <a:prstGeom prst="roundRect">
            <a:avLst>
              <a:gd name="adj" fmla="val 2258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HL dec_an1"/>
          <p:cNvSpPr/>
          <p:nvPr/>
        </p:nvSpPr>
        <p:spPr>
          <a:xfrm>
            <a:off x="4229100" y="3639312"/>
            <a:ext cx="1691640" cy="320040"/>
          </a:xfrm>
          <a:prstGeom prst="roundRect">
            <a:avLst>
              <a:gd name="adj" fmla="val 4000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HL dec_xmha"/>
          <p:cNvSpPr/>
          <p:nvPr/>
        </p:nvSpPr>
        <p:spPr>
          <a:xfrm>
            <a:off x="4229100" y="2743200"/>
            <a:ext cx="1691640" cy="548640"/>
          </a:xfrm>
          <a:prstGeom prst="roundRect">
            <a:avLst>
              <a:gd name="adj" fmla="val 23333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2" name="HL dec_an2"/>
          <p:cNvSpPr/>
          <p:nvPr/>
        </p:nvSpPr>
        <p:spPr>
          <a:xfrm>
            <a:off x="4229100" y="2468880"/>
            <a:ext cx="1691640" cy="320040"/>
          </a:xfrm>
          <a:prstGeom prst="roundRect">
            <a:avLst>
              <a:gd name="adj" fmla="val 4000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HL dec_ffn"/>
          <p:cNvSpPr/>
          <p:nvPr/>
        </p:nvSpPr>
        <p:spPr>
          <a:xfrm>
            <a:off x="4229100" y="1764792"/>
            <a:ext cx="1691640" cy="502920"/>
          </a:xfrm>
          <a:prstGeom prst="roundRect">
            <a:avLst>
              <a:gd name="adj" fmla="val 25454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HL dec_an3"/>
          <p:cNvSpPr/>
          <p:nvPr/>
        </p:nvSpPr>
        <p:spPr>
          <a:xfrm>
            <a:off x="4229100" y="1490472"/>
            <a:ext cx="1691640" cy="320040"/>
          </a:xfrm>
          <a:prstGeom prst="roundRect">
            <a:avLst>
              <a:gd name="adj" fmla="val 4000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HL lin"/>
          <p:cNvSpPr/>
          <p:nvPr/>
        </p:nvSpPr>
        <p:spPr>
          <a:xfrm>
            <a:off x="4343400" y="914400"/>
            <a:ext cx="1463040" cy="365760"/>
          </a:xfrm>
          <a:prstGeom prst="roundRect">
            <a:avLst>
              <a:gd name="adj" fmla="val 3500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HL soft"/>
          <p:cNvSpPr/>
          <p:nvPr/>
        </p:nvSpPr>
        <p:spPr>
          <a:xfrm>
            <a:off x="4343400" y="502920"/>
            <a:ext cx="1463040" cy="365760"/>
          </a:xfrm>
          <a:prstGeom prst="roundRect">
            <a:avLst>
              <a:gd name="adj" fmla="val 35000"/>
            </a:avLst>
          </a:prstGeom>
          <a:noFill/>
          <a:ln w="41275">
            <a:solidFill>
              <a:srgbClr val="E639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7" name="Encoder memory"/>
          <p:cNvGrpSpPr/>
          <p:nvPr/>
        </p:nvGrpSpPr>
        <p:grpSpPr>
          <a:xfrm>
            <a:off x="1143000" y="1627632"/>
            <a:ext cx="3840480" cy="1828800"/>
            <a:chOff x="1143000" y="1627632"/>
            <a:chExt cx="3840480" cy="1828800"/>
          </a:xfrm>
        </p:grpSpPr>
        <p:sp>
          <p:nvSpPr>
            <p:cNvPr id="118" name="Freeform 117"/>
            <p:cNvSpPr/>
            <p:nvPr/>
          </p:nvSpPr>
          <p:spPr>
            <a:xfrm>
              <a:off x="2240280" y="2121408"/>
              <a:ext cx="2743200" cy="1335024"/>
            </a:xfrm>
            <a:custGeom>
              <a:avLst/>
              <a:gdLst/>
              <a:ahLst/>
              <a:cxnLst/>
              <a:rect l="l" t="t" r="r" b="b"/>
              <a:pathLst>
                <a:path w="2743200" h="1335024">
                  <a:moveTo>
                    <a:pt x="0" y="393192"/>
                  </a:moveTo>
                  <a:lnTo>
                    <a:pt x="0" y="0"/>
                  </a:lnTo>
                  <a:lnTo>
                    <a:pt x="1463040" y="0"/>
                  </a:lnTo>
                  <a:lnTo>
                    <a:pt x="1463040" y="1335024"/>
                  </a:lnTo>
                  <a:lnTo>
                    <a:pt x="2743200" y="1335024"/>
                  </a:lnTo>
                  <a:lnTo>
                    <a:pt x="2743200" y="1124712"/>
                  </a:lnTo>
                </a:path>
              </a:pathLst>
            </a:custGeom>
            <a:noFill/>
            <a:ln w="44450">
              <a:solidFill>
                <a:srgbClr val="7B2CBF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9" name="Connector 118"/>
            <p:cNvCxnSpPr/>
            <p:nvPr/>
          </p:nvCxnSpPr>
          <p:spPr>
            <a:xfrm flipV="1">
              <a:off x="4617720" y="3246120"/>
              <a:ext cx="0" cy="210312"/>
            </a:xfrm>
            <a:prstGeom prst="line">
              <a:avLst/>
            </a:prstGeom>
            <a:ln w="44450">
              <a:solidFill>
                <a:srgbClr val="7B2CB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19"/>
            <p:cNvSpPr txBox="1"/>
            <p:nvPr/>
          </p:nvSpPr>
          <p:spPr>
            <a:xfrm>
              <a:off x="1143000" y="1627632"/>
              <a:ext cx="2514600" cy="43891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encoder output (keys &amp; values):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00" b="0" i="1" u="none" strike="noStrike" kern="1200" cap="none" spc="0" normalizeH="0" baseline="0" noProof="0">
                  <a:ln>
                    <a:noFill/>
                  </a:ln>
                  <a:solidFill>
                    <a:srgbClr val="7B2CB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computed once, reused every step</a:t>
              </a:r>
            </a:p>
          </p:txBody>
        </p:sp>
      </p:grpSp>
      <p:grpSp>
        <p:nvGrpSpPr>
          <p:cNvPr id="121" name="Probabilities step 1"/>
          <p:cNvGrpSpPr/>
          <p:nvPr/>
        </p:nvGrpSpPr>
        <p:grpSpPr>
          <a:xfrm>
            <a:off x="7406640" y="475488"/>
            <a:ext cx="3255264" cy="1572768"/>
            <a:chOff x="7406640" y="475488"/>
            <a:chExt cx="3255264" cy="1572768"/>
          </a:xfrm>
        </p:grpSpPr>
        <p:sp>
          <p:nvSpPr>
            <p:cNvPr id="122" name="TextBox 121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8339328" y="502920"/>
              <a:ext cx="1700784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113264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0.62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8339328" y="832104"/>
              <a:ext cx="41148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8823960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0.15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8339328" y="1161288"/>
              <a:ext cx="246888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8659368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0.09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8339328" y="1490472"/>
              <a:ext cx="13716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8549640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0.05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le</a:t>
              </a: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8339328" y="1819656"/>
              <a:ext cx="8229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8494776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0.03</a:t>
              </a:r>
            </a:p>
          </p:txBody>
        </p:sp>
      </p:grpSp>
      <p:grpSp>
        <p:nvGrpSpPr>
          <p:cNvPr id="137" name="Probabilities step 2"/>
          <p:cNvGrpSpPr/>
          <p:nvPr/>
        </p:nvGrpSpPr>
        <p:grpSpPr>
          <a:xfrm>
            <a:off x="7406640" y="475488"/>
            <a:ext cx="3502152" cy="1572768"/>
            <a:chOff x="7406640" y="475488"/>
            <a:chExt cx="3502152" cy="1572768"/>
          </a:xfrm>
        </p:grpSpPr>
        <p:sp>
          <p:nvSpPr>
            <p:cNvPr id="138" name="TextBox 137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8339328" y="502920"/>
              <a:ext cx="1947672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0360152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0.71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8339328" y="832104"/>
              <a:ext cx="32918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741664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0.12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dark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8339328" y="1161288"/>
              <a:ext cx="19202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604504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0.07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</a:t>
              </a: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8339328" y="1490472"/>
              <a:ext cx="8229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8494776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0.03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8339328" y="1819656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8467344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</p:grpSp>
      <p:grpSp>
        <p:nvGrpSpPr>
          <p:cNvPr id="153" name="Probabilities step 3"/>
          <p:cNvGrpSpPr/>
          <p:nvPr/>
        </p:nvGrpSpPr>
        <p:grpSpPr>
          <a:xfrm>
            <a:off x="7406640" y="475488"/>
            <a:ext cx="3831336" cy="1572768"/>
            <a:chOff x="7406640" y="475488"/>
            <a:chExt cx="3831336" cy="1572768"/>
          </a:xfrm>
        </p:grpSpPr>
        <p:sp>
          <p:nvSpPr>
            <p:cNvPr id="154" name="TextBox 153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339328" y="502920"/>
              <a:ext cx="2276856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10689336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0.83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dog</a:t>
              </a: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8339328" y="832104"/>
              <a:ext cx="137160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8549640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0.05</a:t>
              </a: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kitten</a:t>
              </a: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8339328" y="1161288"/>
              <a:ext cx="109728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522208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0.04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black</a:t>
              </a: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8339328" y="1490472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467344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8339328" y="1819656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8467344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</p:grpSp>
      <p:grpSp>
        <p:nvGrpSpPr>
          <p:cNvPr id="169" name="Probabilities step 4"/>
          <p:cNvGrpSpPr/>
          <p:nvPr/>
        </p:nvGrpSpPr>
        <p:grpSpPr>
          <a:xfrm>
            <a:off x="7406640" y="475488"/>
            <a:ext cx="3968496" cy="1572768"/>
            <a:chOff x="7406640" y="475488"/>
            <a:chExt cx="3968496" cy="1572768"/>
          </a:xfrm>
        </p:grpSpPr>
        <p:sp>
          <p:nvSpPr>
            <p:cNvPr id="170" name="TextBox 169"/>
            <p:cNvSpPr txBox="1"/>
            <p:nvPr/>
          </p:nvSpPr>
          <p:spPr>
            <a:xfrm>
              <a:off x="7406640" y="475488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&lt;/s&gt;</a:t>
              </a: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8339328" y="502920"/>
              <a:ext cx="2414016" cy="201168"/>
            </a:xfrm>
            <a:prstGeom prst="rect">
              <a:avLst/>
            </a:prstGeom>
            <a:solidFill>
              <a:srgbClr val="1B7F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10826496" y="475488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>
                  <a:ln>
                    <a:noFill/>
                  </a:ln>
                  <a:solidFill>
                    <a:srgbClr val="1B7F7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0.88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7406640" y="804672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8339328" y="832104"/>
              <a:ext cx="164592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8577072" y="804672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0.06</a:t>
              </a: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406640" y="1133856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</a:t>
              </a: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8339328" y="1161288"/>
              <a:ext cx="54864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8467344" y="1133856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0.02</a:t>
              </a: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7406640" y="1463040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sat</a:t>
              </a: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8339328" y="1490472"/>
              <a:ext cx="3657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8449056" y="1463040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0.01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7406640" y="1792224"/>
              <a:ext cx="82296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300" b="0" i="0" u="none" strike="noStrike" kern="1200" cap="none" spc="0" normalizeH="0" baseline="0" noProof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cat</a:t>
              </a: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8339328" y="1819656"/>
              <a:ext cx="36576" cy="201168"/>
            </a:xfrm>
            <a:prstGeom prst="rect">
              <a:avLst/>
            </a:prstGeom>
            <a:solidFill>
              <a:srgbClr val="BDBD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8449056" y="1792224"/>
              <a:ext cx="548640" cy="2560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0.01</a:t>
              </a:r>
            </a:p>
          </p:txBody>
        </p:sp>
      </p:grpSp>
      <p:sp>
        <p:nvSpPr>
          <p:cNvPr id="185" name="Source le"/>
          <p:cNvSpPr/>
          <p:nvPr/>
        </p:nvSpPr>
        <p:spPr>
          <a:xfrm>
            <a:off x="1225296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</a:t>
            </a:r>
          </a:p>
        </p:txBody>
      </p:sp>
      <p:sp>
        <p:nvSpPr>
          <p:cNvPr id="186" name="Source chat"/>
          <p:cNvSpPr/>
          <p:nvPr/>
        </p:nvSpPr>
        <p:spPr>
          <a:xfrm>
            <a:off x="1920240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187" name="Source noir"/>
          <p:cNvSpPr/>
          <p:nvPr/>
        </p:nvSpPr>
        <p:spPr>
          <a:xfrm>
            <a:off x="261518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5875">
            <a:solidFill>
              <a:srgbClr val="26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noir</a:t>
            </a:r>
          </a:p>
        </p:txBody>
      </p:sp>
      <p:sp>
        <p:nvSpPr>
          <p:cNvPr id="188" name="Start token"/>
          <p:cNvSpPr/>
          <p:nvPr/>
        </p:nvSpPr>
        <p:spPr>
          <a:xfrm>
            <a:off x="3712464" y="588873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8C8C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&lt;s&gt;</a:t>
            </a:r>
          </a:p>
        </p:txBody>
      </p:sp>
      <p:sp>
        <p:nvSpPr>
          <p:cNvPr id="189" name="Generated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0" name="Generated black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1" name="Generated cat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  <p:sp>
        <p:nvSpPr>
          <p:cNvPr id="192" name="Generated &lt;/s&gt;"/>
          <p:cNvSpPr/>
          <p:nvPr/>
        </p:nvSpPr>
        <p:spPr>
          <a:xfrm>
            <a:off x="960120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&lt;/s&gt;</a:t>
            </a:r>
          </a:p>
        </p:txBody>
      </p:sp>
      <p:sp>
        <p:nvSpPr>
          <p:cNvPr id="193" name="Fed back the"/>
          <p:cNvSpPr/>
          <p:nvPr/>
        </p:nvSpPr>
        <p:spPr>
          <a:xfrm>
            <a:off x="740664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</a:p>
        </p:txBody>
      </p:sp>
      <p:sp>
        <p:nvSpPr>
          <p:cNvPr id="194" name="Fed back black"/>
          <p:cNvSpPr/>
          <p:nvPr/>
        </p:nvSpPr>
        <p:spPr>
          <a:xfrm>
            <a:off x="813816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</a:t>
            </a:r>
          </a:p>
        </p:txBody>
      </p:sp>
      <p:sp>
        <p:nvSpPr>
          <p:cNvPr id="195" name="Fed back cat"/>
          <p:cNvSpPr/>
          <p:nvPr/>
        </p:nvSpPr>
        <p:spPr>
          <a:xfrm>
            <a:off x="8869680" y="4151376"/>
            <a:ext cx="640080" cy="329184"/>
          </a:xfrm>
          <a:prstGeom prst="roundRect">
            <a:avLst>
              <a:gd name="adj" fmla="val 22222"/>
            </a:avLst>
          </a:prstGeom>
          <a:solidFill>
            <a:srgbClr val="1B7F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30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06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34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62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18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46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74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302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0" presetClass="path" presetSubtype="0" accel="20000" decel="2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 0 L -0.05475 0.00000 L -0.05475 0.25333 L -0.24601 0.25333 E" pathEditMode="relative" rAng="0" ptsTypes="AAAA">
                                      <p:cBhvr>
                                        <p:cTn id="136" dur="22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2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2" nodeType="withEffect">
                                  <p:stCondLst>
                                    <p:cond delay="106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2" nodeType="withEffect">
                                  <p:stCondLst>
                                    <p:cond delay="134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2" nodeType="withEffect">
                                  <p:stCondLst>
                                    <p:cond delay="162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2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2" nodeType="withEffect">
                                  <p:stCondLst>
                                    <p:cond delay="218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2" nodeType="withEffect">
                                  <p:stCondLst>
                                    <p:cond delay="246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2" nodeType="withEffect">
                                  <p:stCondLst>
                                    <p:cond delay="274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nodeType="withEffect">
                                  <p:stCondLst>
                                    <p:cond delay="302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3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0" presetClass="path" presetSubtype="0" accel="20000" decel="2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 0 L -0.11475 0.00000 L -0.11475 0.25333 L -0.24901 0.25333 E" pathEditMode="relative" rAng="0" ptsTypes="AAAA">
                                      <p:cBhvr>
                                        <p:cTn id="220" dur="22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4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4" nodeType="withEffect">
                                  <p:stCondLst>
                                    <p:cond delay="106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4" nodeType="withEffect">
                                  <p:stCondLst>
                                    <p:cond delay="134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4" nodeType="withEffect">
                                  <p:stCondLst>
                                    <p:cond delay="162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4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4" nodeType="withEffect">
                                  <p:stCondLst>
                                    <p:cond delay="218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4" nodeType="withEffect">
                                  <p:stCondLst>
                                    <p:cond delay="246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4" nodeType="withEffect">
                                  <p:stCondLst>
                                    <p:cond delay="274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302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grpId="5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2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0" presetClass="path" presetSubtype="0" accel="20000" decel="2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 0 L -0.17475 0.00000 L -0.17475 0.25333 L -0.25201 0.25333 E" pathEditMode="relative" rAng="0" ptsTypes="AAAA">
                                      <p:cBhvr>
                                        <p:cTn id="304" dur="22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6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6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6" nodeType="withEffect">
                                  <p:stCondLst>
                                    <p:cond delay="106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6" nodeType="withEffect">
                                  <p:stCondLst>
                                    <p:cond delay="134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6" nodeType="withEffect">
                                  <p:stCondLst>
                                    <p:cond delay="162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6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6" nodeType="withEffect">
                                  <p:stCondLst>
                                    <p:cond delay="218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6" nodeType="withEffect">
                                  <p:stCondLst>
                                    <p:cond delay="246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6" nodeType="withEffect">
                                  <p:stCondLst>
                                    <p:cond delay="274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302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3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xit" presetSubtype="0" fill="hold" grpId="7" nodeType="withEffect">
                                  <p:stCondLst>
                                    <p:cond delay="37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1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8" grpId="2" animBg="1"/>
      <p:bldP spid="108" grpId="3" animBg="1"/>
      <p:bldP spid="108" grpId="4" animBg="1"/>
      <p:bldP spid="108" grpId="5" animBg="1"/>
      <p:bldP spid="108" grpId="6" animBg="1"/>
      <p:bldP spid="108" grpId="7" animBg="1"/>
      <p:bldP spid="109" grpId="0" animBg="1"/>
      <p:bldP spid="109" grpId="1" animBg="1"/>
      <p:bldP spid="109" grpId="2" animBg="1"/>
      <p:bldP spid="109" grpId="3" animBg="1"/>
      <p:bldP spid="109" grpId="4" animBg="1"/>
      <p:bldP spid="109" grpId="5" animBg="1"/>
      <p:bldP spid="109" grpId="6" animBg="1"/>
      <p:bldP spid="109" grpId="7" animBg="1"/>
      <p:bldP spid="110" grpId="0" animBg="1"/>
      <p:bldP spid="110" grpId="1" animBg="1"/>
      <p:bldP spid="110" grpId="2" animBg="1"/>
      <p:bldP spid="110" grpId="3" animBg="1"/>
      <p:bldP spid="110" grpId="4" animBg="1"/>
      <p:bldP spid="110" grpId="5" animBg="1"/>
      <p:bldP spid="110" grpId="6" animBg="1"/>
      <p:bldP spid="110" grpId="7" animBg="1"/>
      <p:bldP spid="111" grpId="0" animBg="1"/>
      <p:bldP spid="111" grpId="1" animBg="1"/>
      <p:bldP spid="111" grpId="2" animBg="1"/>
      <p:bldP spid="111" grpId="3" animBg="1"/>
      <p:bldP spid="111" grpId="4" animBg="1"/>
      <p:bldP spid="111" grpId="5" animBg="1"/>
      <p:bldP spid="111" grpId="6" animBg="1"/>
      <p:bldP spid="111" grpId="7" animBg="1"/>
      <p:bldP spid="112" grpId="0" animBg="1"/>
      <p:bldP spid="112" grpId="1" animBg="1"/>
      <p:bldP spid="112" grpId="2" animBg="1"/>
      <p:bldP spid="112" grpId="3" animBg="1"/>
      <p:bldP spid="112" grpId="4" animBg="1"/>
      <p:bldP spid="112" grpId="5" animBg="1"/>
      <p:bldP spid="112" grpId="6" animBg="1"/>
      <p:bldP spid="112" grpId="7" animBg="1"/>
      <p:bldP spid="113" grpId="0" animBg="1"/>
      <p:bldP spid="113" grpId="1" animBg="1"/>
      <p:bldP spid="113" grpId="2" animBg="1"/>
      <p:bldP spid="113" grpId="3" animBg="1"/>
      <p:bldP spid="113" grpId="4" animBg="1"/>
      <p:bldP spid="113" grpId="5" animBg="1"/>
      <p:bldP spid="113" grpId="6" animBg="1"/>
      <p:bldP spid="113" grpId="7" animBg="1"/>
      <p:bldP spid="114" grpId="0" animBg="1"/>
      <p:bldP spid="114" grpId="1" animBg="1"/>
      <p:bldP spid="114" grpId="2" animBg="1"/>
      <p:bldP spid="114" grpId="3" animBg="1"/>
      <p:bldP spid="114" grpId="4" animBg="1"/>
      <p:bldP spid="114" grpId="5" animBg="1"/>
      <p:bldP spid="114" grpId="6" animBg="1"/>
      <p:bldP spid="114" grpId="7" animBg="1"/>
      <p:bldP spid="115" grpId="0" animBg="1"/>
      <p:bldP spid="115" grpId="1" animBg="1"/>
      <p:bldP spid="115" grpId="2" animBg="1"/>
      <p:bldP spid="115" grpId="3" animBg="1"/>
      <p:bldP spid="115" grpId="4" animBg="1"/>
      <p:bldP spid="115" grpId="5" animBg="1"/>
      <p:bldP spid="115" grpId="6" animBg="1"/>
      <p:bldP spid="115" grpId="7" animBg="1"/>
      <p:bldP spid="116" grpId="0" animBg="1"/>
      <p:bldP spid="116" grpId="1" animBg="1"/>
      <p:bldP spid="116" grpId="2" animBg="1"/>
      <p:bldP spid="116" grpId="3" animBg="1"/>
      <p:bldP spid="116" grpId="4" animBg="1"/>
      <p:bldP spid="116" grpId="5" animBg="1"/>
      <p:bldP spid="116" grpId="6" animBg="1"/>
      <p:bldP spid="116" grpId="7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882B-F024-44C0-7366-5E2D7685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248400" cy="51355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English-German </a:t>
            </a:r>
          </a:p>
          <a:p>
            <a:pPr lvl="1"/>
            <a:r>
              <a:rPr lang="en-US" dirty="0"/>
              <a:t>4.5M sentence pairs</a:t>
            </a:r>
          </a:p>
          <a:p>
            <a:pPr lvl="1"/>
            <a:r>
              <a:rPr lang="en-US" dirty="0"/>
              <a:t>37K tokens</a:t>
            </a:r>
          </a:p>
          <a:p>
            <a:r>
              <a:rPr lang="en-US" dirty="0"/>
              <a:t>English-French</a:t>
            </a:r>
          </a:p>
          <a:p>
            <a:pPr lvl="1"/>
            <a:r>
              <a:rPr lang="en-US" dirty="0"/>
              <a:t>36M sentences</a:t>
            </a:r>
          </a:p>
          <a:p>
            <a:pPr lvl="1"/>
            <a:r>
              <a:rPr lang="en-US" dirty="0"/>
              <a:t>32K tokens</a:t>
            </a:r>
          </a:p>
          <a:p>
            <a:r>
              <a:rPr lang="en-US" dirty="0"/>
              <a:t>Base models trained on 8 P100s for 12 hours</a:t>
            </a:r>
          </a:p>
          <a:p>
            <a:r>
              <a:rPr lang="en-US" dirty="0"/>
              <a:t>Big models (2x token dim, 3x training steps) trained for 3.5 days</a:t>
            </a:r>
          </a:p>
          <a:p>
            <a:r>
              <a:rPr lang="en-US" dirty="0"/>
              <a:t>Adam optimizer: learning rate ramps up for 4K iterations, then down</a:t>
            </a:r>
          </a:p>
          <a:p>
            <a:r>
              <a:rPr lang="en-US" dirty="0"/>
              <a:t>Regularization: drop-out, L2 weight, label smoothing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F5FA6-C55F-09B8-DE66-3DF5CDACE720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3"/>
              </a:rPr>
              <a:t>Attention is all you need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964810-16B7-1F87-DA7C-5D7DB80A3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282480"/>
            <a:ext cx="4597167" cy="65518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1F7B56-4858-D48E-C8D4-91A4359A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Application to Translation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163A0-7092-88FC-B91B-E671A149855A}"/>
              </a:ext>
            </a:extLst>
          </p:cNvPr>
          <p:cNvSpPr txBox="1"/>
          <p:nvPr/>
        </p:nvSpPr>
        <p:spPr>
          <a:xfrm>
            <a:off x="7239000" y="4267200"/>
            <a:ext cx="798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58B31-B99F-B653-C626-9EACF7FE8A9E}"/>
              </a:ext>
            </a:extLst>
          </p:cNvPr>
          <p:cNvSpPr txBox="1"/>
          <p:nvPr/>
        </p:nvSpPr>
        <p:spPr>
          <a:xfrm>
            <a:off x="11163300" y="28677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Cross-Attention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5956C6-1830-293C-CCBE-3BB3323580D0}"/>
              </a:ext>
            </a:extLst>
          </p:cNvPr>
          <p:cNvSpPr txBox="1"/>
          <p:nvPr/>
        </p:nvSpPr>
        <p:spPr>
          <a:xfrm>
            <a:off x="11163300" y="400989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</p:txBody>
      </p:sp>
    </p:spTree>
    <p:extLst>
      <p:ext uri="{BB962C8B-B14F-4D97-AF65-F5344CB8AC3E}">
        <p14:creationId xmlns:p14="http://schemas.microsoft.com/office/powerpoint/2010/main" val="2060495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C7495-454A-651C-FD82-23A0B289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A0A0E-DA07-C5AC-BA40-790540DC6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D059E-F084-70E7-CEB2-C1578786B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47" y="1295400"/>
            <a:ext cx="1043590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86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DE10-9A9D-4916-2792-5650A051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(Devlin et al. 2019)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C59BE5E-A733-E487-3C1C-D6D6501D0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875E56-D972-E6F8-F215-FEF9EBA77449}"/>
              </a:ext>
            </a:extLst>
          </p:cNvPr>
          <p:cNvSpPr txBox="1"/>
          <p:nvPr/>
        </p:nvSpPr>
        <p:spPr>
          <a:xfrm>
            <a:off x="2458" y="6486210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https://arxiv.org/abs/1810.04805</a:t>
            </a:r>
            <a:r>
              <a:rPr lang="en-US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4B9879-6936-8EA1-7A65-87AB54B1E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5" y="1469593"/>
            <a:ext cx="12180815" cy="501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97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3F630-3994-696F-B78B-352C0D2F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277600" cy="914400"/>
          </a:xfrm>
        </p:spPr>
        <p:txBody>
          <a:bodyPr>
            <a:normAutofit/>
          </a:bodyPr>
          <a:lstStyle/>
          <a:p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  <a:t>Why is BERT worth knowing? 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46FCE18-AC42-8DD7-E578-5790A8D11B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2729" y="1334870"/>
            <a:ext cx="9753599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  <a:t>BERT is a significant breakthrough in NLP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Söhne"/>
              </a:rPr>
              <a:t>One of the first LLMs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Söhne"/>
              </a:rPr>
              <a:t>Transformer-based architecture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  <a:t>Pre</a:t>
            </a:r>
            <a:r>
              <a:rPr lang="en-US" altLang="en-US" dirty="0">
                <a:latin typeface="Söhne"/>
              </a:rPr>
              <a:t>-training on large amounts of text data via masking objective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  <a:t>Fine-tuned to achieve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  <a:t>SotA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  <a:t> for many tasks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Söhne"/>
              </a:rPr>
              <a:t>Still widely used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öhn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dirty="0">
              <a:latin typeface="Söhn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9B2952-D0B3-DFE3-8C45-ECBC48DB453A}"/>
              </a:ext>
            </a:extLst>
          </p:cNvPr>
          <p:cNvSpPr txBox="1"/>
          <p:nvPr/>
        </p:nvSpPr>
        <p:spPr>
          <a:xfrm>
            <a:off x="7620000" y="272534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(150K+ citations)</a:t>
            </a:r>
          </a:p>
        </p:txBody>
      </p:sp>
    </p:spTree>
    <p:extLst>
      <p:ext uri="{BB962C8B-B14F-4D97-AF65-F5344CB8AC3E}">
        <p14:creationId xmlns:p14="http://schemas.microsoft.com/office/powerpoint/2010/main" val="463756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DE10-9A9D-4916-2792-5650A051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BERT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C59BE5E-A733-E487-3C1C-D6D6501D0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Uses standard transformer blocks, encoder only</a:t>
            </a:r>
          </a:p>
          <a:p>
            <a:pPr lvl="1"/>
            <a:r>
              <a:rPr lang="en-US" dirty="0"/>
              <a:t>Base: 12 layers, 768-dim, 12 heads; 110M parameters</a:t>
            </a:r>
          </a:p>
          <a:p>
            <a:pPr lvl="1"/>
            <a:r>
              <a:rPr lang="en-US" dirty="0"/>
              <a:t>Large: 24 layers, 1024-dim, 16 heads; 340M parameters</a:t>
            </a:r>
          </a:p>
          <a:p>
            <a:r>
              <a:rPr lang="en-US" dirty="0" err="1"/>
              <a:t>WordPiece</a:t>
            </a:r>
            <a:r>
              <a:rPr lang="en-US" dirty="0"/>
              <a:t>: 30K tokens</a:t>
            </a:r>
          </a:p>
          <a:p>
            <a:pPr lvl="1"/>
            <a:r>
              <a:rPr lang="en-US" dirty="0"/>
              <a:t>Special [CLS] and [SEP] tokens</a:t>
            </a:r>
          </a:p>
          <a:p>
            <a:pPr lvl="1"/>
            <a:r>
              <a:rPr lang="en-US" dirty="0"/>
              <a:t>Positional and sentence embeddings</a:t>
            </a:r>
          </a:p>
          <a:p>
            <a:r>
              <a:rPr lang="en-US" dirty="0"/>
              <a:t>Pre-trained with masked language modeling (MLM) and next sentence prediction</a:t>
            </a:r>
          </a:p>
          <a:p>
            <a:r>
              <a:rPr lang="en-US" dirty="0"/>
              <a:t>Fine-tuned for other tasks</a:t>
            </a:r>
          </a:p>
        </p:txBody>
      </p:sp>
    </p:spTree>
    <p:extLst>
      <p:ext uri="{BB962C8B-B14F-4D97-AF65-F5344CB8AC3E}">
        <p14:creationId xmlns:p14="http://schemas.microsoft.com/office/powerpoint/2010/main" val="1686015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1D5CC-44A9-CBB2-ADB6-AE84AFD51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BERT: Input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2541-5F45-F469-B90C-5A4464766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191000"/>
            <a:ext cx="10972800" cy="2590800"/>
          </a:xfrm>
        </p:spPr>
        <p:txBody>
          <a:bodyPr>
            <a:normAutofit/>
          </a:bodyPr>
          <a:lstStyle/>
          <a:p>
            <a:r>
              <a:rPr lang="en-US" dirty="0" err="1"/>
              <a:t>WordPiece</a:t>
            </a:r>
            <a:r>
              <a:rPr lang="en-US" dirty="0"/>
              <a:t>: 30K tokens</a:t>
            </a:r>
          </a:p>
          <a:p>
            <a:pPr lvl="1"/>
            <a:r>
              <a:rPr lang="en-US" dirty="0"/>
              <a:t>Special tokens</a:t>
            </a:r>
          </a:p>
          <a:p>
            <a:pPr lvl="2"/>
            <a:r>
              <a:rPr lang="en-US" dirty="0"/>
              <a:t>[CLS] at start to encode sentence summary</a:t>
            </a:r>
          </a:p>
          <a:p>
            <a:pPr lvl="2"/>
            <a:r>
              <a:rPr lang="en-US" dirty="0"/>
              <a:t>[SEP] to separate sentences or question and answer</a:t>
            </a:r>
          </a:p>
          <a:p>
            <a:pPr lvl="1"/>
            <a:r>
              <a:rPr lang="en-US" dirty="0"/>
              <a:t>Positional and sentence embeddings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6DBF05-FE3F-EF38-B0B7-16950391B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178" y="1305465"/>
            <a:ext cx="7281644" cy="213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63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96619-3186-4259-67C1-039F2962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“Encoder-only” and “Decoder-only” architectures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46BFA-7A48-B4D8-A332-45F21DA05483}"/>
              </a:ext>
            </a:extLst>
          </p:cNvPr>
          <p:cNvSpPr txBox="1"/>
          <p:nvPr/>
        </p:nvSpPr>
        <p:spPr>
          <a:xfrm>
            <a:off x="49677" y="6482214"/>
            <a:ext cx="56172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Figure: https://towardsdatascience.com/a-complete-guide-to-bert-with-code-9f87602e4a11/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39859DE-4F99-CCF5-7724-597588A19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328" y="2346095"/>
            <a:ext cx="5777072" cy="277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59F99A-C3B9-4A2E-5686-8FAA3CE12131}"/>
              </a:ext>
            </a:extLst>
          </p:cNvPr>
          <p:cNvSpPr txBox="1"/>
          <p:nvPr/>
        </p:nvSpPr>
        <p:spPr>
          <a:xfrm>
            <a:off x="6324600" y="1179824"/>
            <a:ext cx="487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Decoder-only (e.g. GPT): Each token attends to only the preceding tokens (</a:t>
            </a:r>
            <a:r>
              <a:rPr lang="en-US" b="1" dirty="0"/>
              <a:t>causal</a:t>
            </a:r>
            <a:r>
              <a:rPr lang="en-US" dirty="0"/>
              <a:t>) and outputs a prediction of the next token.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9BA3E6-6888-CB6B-DB64-B6A33FD18DC1}"/>
              </a:ext>
            </a:extLst>
          </p:cNvPr>
          <p:cNvSpPr txBox="1"/>
          <p:nvPr/>
        </p:nvSpPr>
        <p:spPr>
          <a:xfrm>
            <a:off x="5646867" y="5086987"/>
            <a:ext cx="60939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Figure: https://cameronrwolfe.substack.com/p/decoder-only-transformers-the-workhorse</a:t>
            </a:r>
          </a:p>
        </p:txBody>
      </p:sp>
      <p:pic>
        <p:nvPicPr>
          <p:cNvPr id="1030" name="Picture 6" descr="A comparison of the architectures for the Transformer, GPT, and BERT. Image adapted by author from the Transformer architecture diagram in the &quot;Attention is All You Need&quot; paper [2].">
            <a:extLst>
              <a:ext uri="{FF2B5EF4-FFF2-40B4-BE49-F238E27FC236}">
                <a16:creationId xmlns:a16="http://schemas.microsoft.com/office/drawing/2014/main" id="{E1208221-B184-9D43-4835-A8111316A0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52" t="13334" b="27778"/>
          <a:stretch>
            <a:fillRect/>
          </a:stretch>
        </p:blipFill>
        <p:spPr bwMode="auto">
          <a:xfrm>
            <a:off x="1371600" y="1637478"/>
            <a:ext cx="3200400" cy="482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3BD0E0-52E7-64C7-ACC6-69A09CA89898}"/>
              </a:ext>
            </a:extLst>
          </p:cNvPr>
          <p:cNvSpPr txBox="1"/>
          <p:nvPr/>
        </p:nvSpPr>
        <p:spPr>
          <a:xfrm>
            <a:off x="770067" y="861443"/>
            <a:ext cx="487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Encoder-only (e.g. BERT): Each token attends to all input tokens (</a:t>
            </a:r>
            <a:r>
              <a:rPr lang="en-US" b="1" dirty="0"/>
              <a:t>bidirectional</a:t>
            </a:r>
            <a:r>
              <a:rPr lang="en-US" dirty="0"/>
              <a:t>). May output a single vector (CLS) or one per token.</a:t>
            </a:r>
          </a:p>
        </p:txBody>
      </p:sp>
    </p:spTree>
    <p:extLst>
      <p:ext uri="{BB962C8B-B14F-4D97-AF65-F5344CB8AC3E}">
        <p14:creationId xmlns:p14="http://schemas.microsoft.com/office/powerpoint/2010/main" val="164668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5A344-12D7-B189-E449-FF03874BF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Pre-training with masked language modeling (MLM)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2186A-6911-E98E-6823-7FFC346F4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715000" cy="5486400"/>
          </a:xfrm>
        </p:spPr>
        <p:txBody>
          <a:bodyPr>
            <a:normAutofit/>
          </a:bodyPr>
          <a:lstStyle/>
          <a:p>
            <a:r>
              <a:rPr lang="en-US" sz="2800" dirty="0"/>
              <a:t>Randomly select 15% of text tokens to be “masked” and predicted by based on surrounding tokens</a:t>
            </a:r>
          </a:p>
          <a:p>
            <a:r>
              <a:rPr lang="en-US" sz="2800" dirty="0"/>
              <a:t>Masked tokens are replaced by</a:t>
            </a:r>
          </a:p>
          <a:p>
            <a:pPr lvl="1"/>
            <a:r>
              <a:rPr lang="en-US" sz="2400" dirty="0"/>
              <a:t>[MASK] token (80% of the time)</a:t>
            </a:r>
          </a:p>
          <a:p>
            <a:pPr lvl="1"/>
            <a:r>
              <a:rPr lang="en-US" sz="2400" dirty="0"/>
              <a:t>Random token (10%)</a:t>
            </a:r>
          </a:p>
          <a:p>
            <a:pPr lvl="1"/>
            <a:r>
              <a:rPr lang="en-US" sz="2400" dirty="0"/>
              <a:t>Unchanged token (10%)</a:t>
            </a:r>
          </a:p>
          <a:p>
            <a:r>
              <a:rPr lang="en-US" sz="2800" dirty="0"/>
              <a:t>Only masked tokens are evaluated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12D965-BE21-E8B5-161D-763BFB539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276" y="886216"/>
            <a:ext cx="4932727" cy="4723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FB90E2-1B1F-17D4-BE4D-A7761C841936}"/>
              </a:ext>
            </a:extLst>
          </p:cNvPr>
          <p:cNvSpPr txBox="1"/>
          <p:nvPr/>
        </p:nvSpPr>
        <p:spPr>
          <a:xfrm>
            <a:off x="2097696" y="5580531"/>
            <a:ext cx="536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cls</a:t>
            </a:r>
            <a:r>
              <a:rPr lang="en-US" dirty="0"/>
              <a:t>] </a:t>
            </a:r>
            <a:r>
              <a:rPr lang="en-US" b="1" i="1" dirty="0">
                <a:solidFill>
                  <a:srgbClr val="FF0000"/>
                </a:solidFill>
              </a:rPr>
              <a:t>My</a:t>
            </a:r>
            <a:r>
              <a:rPr lang="en-US" dirty="0"/>
              <a:t> dog is </a:t>
            </a:r>
            <a:r>
              <a:rPr lang="en-US" b="1" i="1" dirty="0">
                <a:solidFill>
                  <a:srgbClr val="00B050"/>
                </a:solidFill>
              </a:rPr>
              <a:t>cute</a:t>
            </a:r>
            <a:r>
              <a:rPr lang="en-US" dirty="0"/>
              <a:t> [</a:t>
            </a:r>
            <a:r>
              <a:rPr lang="en-US" dirty="0" err="1"/>
              <a:t>sep</a:t>
            </a:r>
            <a:r>
              <a:rPr lang="en-US" dirty="0"/>
              <a:t>] He </a:t>
            </a:r>
            <a:r>
              <a:rPr lang="en-US" b="1" i="1" dirty="0">
                <a:solidFill>
                  <a:srgbClr val="002060"/>
                </a:solidFill>
              </a:rPr>
              <a:t>likes</a:t>
            </a:r>
            <a:r>
              <a:rPr lang="en-US" dirty="0"/>
              <a:t> play ##ing [</a:t>
            </a:r>
            <a:r>
              <a:rPr lang="en-US" dirty="0" err="1"/>
              <a:t>sep</a:t>
            </a:r>
            <a:r>
              <a:rPr lang="en-US" dirty="0"/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CA924-ECC6-ADFD-AB69-C60FA708D726}"/>
              </a:ext>
            </a:extLst>
          </p:cNvPr>
          <p:cNvSpPr txBox="1"/>
          <p:nvPr/>
        </p:nvSpPr>
        <p:spPr>
          <a:xfrm>
            <a:off x="1531571" y="6085747"/>
            <a:ext cx="610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cls</a:t>
            </a:r>
            <a:r>
              <a:rPr lang="en-US" dirty="0"/>
              <a:t>] </a:t>
            </a:r>
            <a:r>
              <a:rPr lang="en-US" b="1" dirty="0">
                <a:solidFill>
                  <a:srgbClr val="FF0000"/>
                </a:solidFill>
              </a:rPr>
              <a:t>[MASK]</a:t>
            </a:r>
            <a:r>
              <a:rPr lang="en-US" dirty="0"/>
              <a:t> dog is </a:t>
            </a:r>
            <a:r>
              <a:rPr lang="en-US" b="1" dirty="0">
                <a:solidFill>
                  <a:srgbClr val="00B050"/>
                </a:solidFill>
              </a:rPr>
              <a:t>grave</a:t>
            </a:r>
            <a:r>
              <a:rPr lang="en-US" dirty="0"/>
              <a:t> [</a:t>
            </a:r>
            <a:r>
              <a:rPr lang="en-US" dirty="0" err="1"/>
              <a:t>sep</a:t>
            </a:r>
            <a:r>
              <a:rPr lang="en-US" dirty="0"/>
              <a:t>] He </a:t>
            </a:r>
            <a:r>
              <a:rPr lang="en-US" b="1" i="1" dirty="0">
                <a:solidFill>
                  <a:srgbClr val="002060"/>
                </a:solidFill>
              </a:rPr>
              <a:t>likes</a:t>
            </a:r>
            <a:r>
              <a:rPr lang="en-US" dirty="0"/>
              <a:t> play ##ing [</a:t>
            </a:r>
            <a:r>
              <a:rPr lang="en-US" dirty="0" err="1"/>
              <a:t>sep</a:t>
            </a:r>
            <a:r>
              <a:rPr lang="en-US" dirty="0"/>
              <a:t>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B7F9E0-B17A-8911-0FC8-60F09284C11D}"/>
              </a:ext>
            </a:extLst>
          </p:cNvPr>
          <p:cNvSpPr txBox="1"/>
          <p:nvPr/>
        </p:nvSpPr>
        <p:spPr>
          <a:xfrm>
            <a:off x="326463" y="5686381"/>
            <a:ext cx="156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Masking example:</a:t>
            </a:r>
          </a:p>
        </p:txBody>
      </p:sp>
    </p:spTree>
    <p:extLst>
      <p:ext uri="{BB962C8B-B14F-4D97-AF65-F5344CB8AC3E}">
        <p14:creationId xmlns:p14="http://schemas.microsoft.com/office/powerpoint/2010/main" val="35901066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5A344-12D7-B189-E449-FF03874BF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Pre-training with next sentence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2186A-6911-E98E-6823-7FFC346F4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715000" cy="5486400"/>
          </a:xfrm>
        </p:spPr>
        <p:txBody>
          <a:bodyPr>
            <a:normAutofit/>
          </a:bodyPr>
          <a:lstStyle/>
          <a:p>
            <a:r>
              <a:rPr lang="en-US" dirty="0"/>
              <a:t>Input is two sentences A and B</a:t>
            </a:r>
          </a:p>
          <a:p>
            <a:r>
              <a:rPr lang="en-US" dirty="0"/>
              <a:t>Replace B with a random sentence 50% of the time</a:t>
            </a:r>
          </a:p>
          <a:p>
            <a:r>
              <a:rPr lang="en-US" dirty="0"/>
              <a:t>Predict whether B is the original sentence or not (via [CLS] token)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12D965-BE21-E8B5-161D-763BFB539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1503942"/>
            <a:ext cx="4932727" cy="472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E7C7-034C-6386-1482-427AF39E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Pre-training and fine-tuning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F5783-F3D5-373F-5A19-7C4E08B1E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Pre-train on MLM and NSP tasks</a:t>
            </a:r>
          </a:p>
          <a:p>
            <a:pPr lvl="1"/>
            <a:r>
              <a:rPr lang="en-US" dirty="0" err="1"/>
              <a:t>BooksCorpus</a:t>
            </a:r>
            <a:r>
              <a:rPr lang="en-US" dirty="0"/>
              <a:t>: 800M words</a:t>
            </a:r>
          </a:p>
          <a:p>
            <a:pPr lvl="1"/>
            <a:r>
              <a:rPr lang="en-US" dirty="0"/>
              <a:t>English Wikipedia: 2.5B words</a:t>
            </a:r>
          </a:p>
          <a:p>
            <a:pPr lvl="1"/>
            <a:r>
              <a:rPr lang="en-US" dirty="0"/>
              <a:t>Important to use full documents, not just shuffled sentences</a:t>
            </a:r>
          </a:p>
          <a:p>
            <a:pPr lvl="1"/>
            <a:r>
              <a:rPr lang="en-US" dirty="0"/>
              <a:t>BERT</a:t>
            </a:r>
            <a:r>
              <a:rPr lang="en-US" baseline="-25000" dirty="0"/>
              <a:t>BASE </a:t>
            </a:r>
            <a:r>
              <a:rPr lang="en-US" dirty="0"/>
              <a:t>trained on 16 TPU chips; BERT</a:t>
            </a:r>
            <a:r>
              <a:rPr lang="en-US" baseline="-25000" dirty="0"/>
              <a:t>LARGE</a:t>
            </a:r>
            <a:r>
              <a:rPr lang="en-US" dirty="0"/>
              <a:t> on 64 chips; 4 days each</a:t>
            </a:r>
          </a:p>
          <a:p>
            <a:r>
              <a:rPr lang="en-US" dirty="0"/>
              <a:t>Fine-tune on each task, takes a few hours on a GPU</a:t>
            </a:r>
          </a:p>
          <a:p>
            <a:pPr lvl="1"/>
            <a:r>
              <a:rPr lang="en-US" dirty="0"/>
              <a:t>Paraphrasing</a:t>
            </a:r>
          </a:p>
          <a:p>
            <a:pPr lvl="1"/>
            <a:r>
              <a:rPr lang="en-US" dirty="0"/>
              <a:t>Entailment</a:t>
            </a:r>
          </a:p>
          <a:p>
            <a:pPr lvl="1"/>
            <a:r>
              <a:rPr lang="en-US" dirty="0"/>
              <a:t>Question answering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429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E50C4-CA53-2BC8-7D67-6EAC33C91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AD902-A037-9B9E-12AC-C9BED3F0B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A68EAA-5B38-1D9C-E29B-5F557DF3E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2" y="1752600"/>
            <a:ext cx="7481119" cy="25991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68CD7D-9A8D-7183-7A6E-5009E1BB0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1621275"/>
            <a:ext cx="4194495" cy="4504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BF101E-FDB5-13B9-7EB0-6CCEB26E0E3A}"/>
              </a:ext>
            </a:extLst>
          </p:cNvPr>
          <p:cNvSpPr txBox="1"/>
          <p:nvPr/>
        </p:nvSpPr>
        <p:spPr>
          <a:xfrm>
            <a:off x="73743" y="1345168"/>
            <a:ext cx="7353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GLUE: General Language Understanding Evaluation – many tasks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F42CDF-5091-26B1-C24E-776E2FB599CC}"/>
              </a:ext>
            </a:extLst>
          </p:cNvPr>
          <p:cNvSpPr txBox="1"/>
          <p:nvPr/>
        </p:nvSpPr>
        <p:spPr>
          <a:xfrm>
            <a:off x="9372600" y="944672"/>
            <a:ext cx="3031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SQuAD</a:t>
            </a:r>
            <a:r>
              <a:rPr lang="en-US" b="1" dirty="0"/>
              <a:t>: question answering dataset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FDB8B7-EC9C-8957-0862-74DF5B112954}"/>
              </a:ext>
            </a:extLst>
          </p:cNvPr>
          <p:cNvSpPr txBox="1"/>
          <p:nvPr/>
        </p:nvSpPr>
        <p:spPr>
          <a:xfrm>
            <a:off x="581340" y="4525606"/>
            <a:ext cx="5892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MNLI: whether a sentence entails, contradicts, or is unrelated to another</a:t>
            </a:r>
          </a:p>
          <a:p>
            <a:r>
              <a:rPr lang="en-US" sz="1400" dirty="0"/>
              <a:t>QQP: whether two sentences are semantically equivalent</a:t>
            </a:r>
          </a:p>
          <a:p>
            <a:r>
              <a:rPr lang="en-US" sz="1400" dirty="0"/>
              <a:t>QNLI: question answering</a:t>
            </a:r>
          </a:p>
          <a:p>
            <a:r>
              <a:rPr lang="en-US" sz="1400" dirty="0"/>
              <a:t>SST-2: positive or negative sentiment</a:t>
            </a:r>
          </a:p>
          <a:p>
            <a:r>
              <a:rPr lang="en-US" sz="1400" dirty="0" err="1"/>
              <a:t>CoLA</a:t>
            </a:r>
            <a:r>
              <a:rPr lang="en-US" sz="1400" dirty="0"/>
              <a:t>: whether sentence is grammatically correct</a:t>
            </a:r>
          </a:p>
          <a:p>
            <a:r>
              <a:rPr lang="en-US" sz="1400" dirty="0"/>
              <a:t>STS-B: sentence similarity score</a:t>
            </a:r>
          </a:p>
          <a:p>
            <a:r>
              <a:rPr lang="en-US" sz="1400" dirty="0"/>
              <a:t>MRPC: whether one sentence paraphrases another</a:t>
            </a:r>
          </a:p>
          <a:p>
            <a:r>
              <a:rPr lang="en-US" sz="1400" dirty="0"/>
              <a:t>RTE: whether a sentence entails a hypothesis</a:t>
            </a:r>
          </a:p>
          <a:p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37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6982E-F630-FC16-DB3B-50A8D372A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Take-aways from BERT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062D0-CDEB-70EF-5C12-62BE3AA08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Bi-directional masked language modeling is highly effective pre-training</a:t>
            </a:r>
          </a:p>
          <a:p>
            <a:pPr lvl="1"/>
            <a:r>
              <a:rPr lang="en-US" dirty="0"/>
              <a:t>Does not require supervision</a:t>
            </a:r>
          </a:p>
          <a:p>
            <a:pPr lvl="1"/>
            <a:r>
              <a:rPr lang="en-US" dirty="0"/>
              <a:t>Learns general representations</a:t>
            </a:r>
          </a:p>
          <a:p>
            <a:r>
              <a:rPr lang="en-US" dirty="0"/>
              <a:t>Same idea has been adopted for vision, but with much higher masking ratio (~80% of patches masked)</a:t>
            </a:r>
          </a:p>
        </p:txBody>
      </p:sp>
    </p:spTree>
    <p:extLst>
      <p:ext uri="{BB962C8B-B14F-4D97-AF65-F5344CB8AC3E}">
        <p14:creationId xmlns:p14="http://schemas.microsoft.com/office/powerpoint/2010/main" val="3969794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078E2-0B40-05CE-5F28-B626E5871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ViT: Vision Transformers  (</a:t>
            </a:r>
            <a:r>
              <a:rPr lang="en-US" dirty="0" err="1"/>
              <a:t>Dosovitskiy</a:t>
            </a:r>
            <a:r>
              <a:rPr lang="en-US" dirty="0"/>
              <a:t> et al.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16139-AEC1-86DF-106F-29E05F2A1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36F31-2B16-A106-D874-8AEA9C309425}"/>
              </a:ext>
            </a:extLst>
          </p:cNvPr>
          <p:cNvSpPr txBox="1"/>
          <p:nvPr/>
        </p:nvSpPr>
        <p:spPr>
          <a:xfrm>
            <a:off x="5862" y="6400800"/>
            <a:ext cx="3575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https://arxiv.org/abs/2010.11929</a:t>
            </a:r>
            <a:r>
              <a:rPr lang="en-US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C1156A-ABEF-8BCD-6085-B721FC3D6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253514"/>
            <a:ext cx="8858774" cy="46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97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3F630-3994-696F-B78B-352C0D2F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277600" cy="914400"/>
          </a:xfrm>
        </p:spPr>
        <p:txBody>
          <a:bodyPr>
            <a:normAutofit/>
          </a:bodyPr>
          <a:lstStyle/>
          <a:p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öhne"/>
              </a:rPr>
              <a:t>Why is ViT worth knowing about? 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46FCE18-AC42-8DD7-E578-5790A8D11B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9265" y="1150204"/>
            <a:ext cx="9753599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altLang="en-US" sz="3600" dirty="0">
                <a:latin typeface="Söhne"/>
              </a:rPr>
              <a:t> Shows that the same exact Transformer blocks can be used for vision, paving the way for multimodal processing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en-US" altLang="en-US" sz="3600" dirty="0">
              <a:latin typeface="Söhne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altLang="en-US" sz="3600" dirty="0">
                <a:latin typeface="Söhne"/>
              </a:rPr>
              <a:t> Transformers work as well as CNNs but are more computationally efficient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en-US" altLang="en-US" sz="3600" dirty="0">
              <a:latin typeface="Söhne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altLang="en-US" sz="3600" dirty="0">
                <a:latin typeface="Söhne"/>
              </a:rPr>
              <a:t> Vision and language are easier to combine using transformers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75C227-3903-78AC-EECC-CC5DAB1BAC01}"/>
              </a:ext>
            </a:extLst>
          </p:cNvPr>
          <p:cNvSpPr txBox="1"/>
          <p:nvPr/>
        </p:nvSpPr>
        <p:spPr>
          <a:xfrm>
            <a:off x="8077200" y="272534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(100K+ citations)</a:t>
            </a:r>
          </a:p>
        </p:txBody>
      </p:sp>
    </p:spTree>
    <p:extLst>
      <p:ext uri="{BB962C8B-B14F-4D97-AF65-F5344CB8AC3E}">
        <p14:creationId xmlns:p14="http://schemas.microsoft.com/office/powerpoint/2010/main" val="8730817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49807-2D64-2C4A-011B-C9837F55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526B4-1424-8F1A-8483-D8E95B0E2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48768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Image is divided into patches (e.g., 16x16)</a:t>
            </a:r>
          </a:p>
          <a:p>
            <a:r>
              <a:rPr lang="en-US" dirty="0"/>
              <a:t>Each patch projects into a fixed length vector</a:t>
            </a:r>
          </a:p>
          <a:p>
            <a:r>
              <a:rPr lang="en-US" dirty="0"/>
              <a:t>Positional encoding added to each patch</a:t>
            </a:r>
          </a:p>
          <a:p>
            <a:r>
              <a:rPr lang="en-US" dirty="0"/>
              <a:t>Extra [CLS] token to encode image summary</a:t>
            </a:r>
          </a:p>
          <a:p>
            <a:r>
              <a:rPr lang="en-US" dirty="0"/>
              <a:t>Multiple layers of standard transformer (same as for language)</a:t>
            </a:r>
          </a:p>
          <a:p>
            <a:r>
              <a:rPr lang="en-US" dirty="0"/>
              <a:t>For classification, final prediction is linear layer applied to [class] token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8953C5-D2F9-9A34-227B-263738388E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187"/>
          <a:stretch/>
        </p:blipFill>
        <p:spPr>
          <a:xfrm>
            <a:off x="6065196" y="94834"/>
            <a:ext cx="5326510" cy="4053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7BBD7A-98CF-07E9-19DD-8198628A5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084"/>
          <a:stretch/>
        </p:blipFill>
        <p:spPr>
          <a:xfrm>
            <a:off x="8991599" y="3809999"/>
            <a:ext cx="1461453" cy="295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93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42B3E6-256C-ED1A-08E2-F6586ACDA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914" y="1185715"/>
            <a:ext cx="3463832" cy="1004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2B9E05-9BFE-BC8B-087B-56FE63F67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2" y="1152074"/>
            <a:ext cx="8120543" cy="25250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C6D901-F043-505E-FB37-5866D9E7A0C2}"/>
              </a:ext>
            </a:extLst>
          </p:cNvPr>
          <p:cNvSpPr txBox="1"/>
          <p:nvPr/>
        </p:nvSpPr>
        <p:spPr>
          <a:xfrm>
            <a:off x="1789386" y="382049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Different size models, same pretraining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270B000-7BAC-1D77-D48A-969E7F13EECD}"/>
              </a:ext>
            </a:extLst>
          </p:cNvPr>
          <p:cNvCxnSpPr/>
          <p:nvPr/>
        </p:nvCxnSpPr>
        <p:spPr>
          <a:xfrm flipH="1">
            <a:off x="2619422" y="866951"/>
            <a:ext cx="152400" cy="285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1C4D0A-BD6F-2D3C-B2E0-F1E0762F855F}"/>
              </a:ext>
            </a:extLst>
          </p:cNvPr>
          <p:cNvCxnSpPr>
            <a:cxnSpLocks/>
          </p:cNvCxnSpPr>
          <p:nvPr/>
        </p:nvCxnSpPr>
        <p:spPr>
          <a:xfrm>
            <a:off x="3190922" y="866951"/>
            <a:ext cx="114300" cy="34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BCC858-94B1-1CCF-B34C-C6D168D2AC5B}"/>
              </a:ext>
            </a:extLst>
          </p:cNvPr>
          <p:cNvSpPr txBox="1"/>
          <p:nvPr/>
        </p:nvSpPr>
        <p:spPr>
          <a:xfrm>
            <a:off x="3952922" y="407931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Same model, different pretraining dataset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5EEA7AA-EE06-0D1F-357A-D3EB01737DBD}"/>
              </a:ext>
            </a:extLst>
          </p:cNvPr>
          <p:cNvCxnSpPr/>
          <p:nvPr/>
        </p:nvCxnSpPr>
        <p:spPr>
          <a:xfrm flipH="1">
            <a:off x="3952922" y="928782"/>
            <a:ext cx="152400" cy="285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E11B00-42FB-F0CA-794C-B28759709D03}"/>
              </a:ext>
            </a:extLst>
          </p:cNvPr>
          <p:cNvCxnSpPr>
            <a:cxnSpLocks/>
          </p:cNvCxnSpPr>
          <p:nvPr/>
        </p:nvCxnSpPr>
        <p:spPr>
          <a:xfrm>
            <a:off x="4524422" y="928782"/>
            <a:ext cx="119543" cy="285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94A4DCB-A88D-B603-2AD4-5B8B2A0C8B17}"/>
              </a:ext>
            </a:extLst>
          </p:cNvPr>
          <p:cNvSpPr txBox="1"/>
          <p:nvPr/>
        </p:nvSpPr>
        <p:spPr>
          <a:xfrm>
            <a:off x="6170886" y="403717"/>
            <a:ext cx="1562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Big convolutional networks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2024ACA-707F-BF16-99E2-0CAD99174EEC}"/>
              </a:ext>
            </a:extLst>
          </p:cNvPr>
          <p:cNvCxnSpPr/>
          <p:nvPr/>
        </p:nvCxnSpPr>
        <p:spPr>
          <a:xfrm flipH="1">
            <a:off x="6162722" y="930653"/>
            <a:ext cx="152400" cy="285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E415388-D3C2-0F80-356B-0A72FE122633}"/>
              </a:ext>
            </a:extLst>
          </p:cNvPr>
          <p:cNvCxnSpPr>
            <a:cxnSpLocks/>
          </p:cNvCxnSpPr>
          <p:nvPr/>
        </p:nvCxnSpPr>
        <p:spPr>
          <a:xfrm>
            <a:off x="6734222" y="930653"/>
            <a:ext cx="152400" cy="283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D04A3A9C-0C5F-0ED1-FE88-EE2C7F2FD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076700"/>
            <a:ext cx="7919207" cy="23992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54992D-1EF6-5278-542C-998AB4086BFA}"/>
              </a:ext>
            </a:extLst>
          </p:cNvPr>
          <p:cNvSpPr txBox="1"/>
          <p:nvPr/>
        </p:nvSpPr>
        <p:spPr>
          <a:xfrm>
            <a:off x="2171011" y="3232441"/>
            <a:ext cx="723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$30K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33CB0-BFF4-3B13-18A5-C83BD8903A88}"/>
              </a:ext>
            </a:extLst>
          </p:cNvPr>
          <p:cNvSpPr txBox="1"/>
          <p:nvPr/>
        </p:nvSpPr>
        <p:spPr>
          <a:xfrm>
            <a:off x="5515647" y="3251752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$120K</a:t>
            </a:r>
          </a:p>
        </p:txBody>
      </p:sp>
    </p:spTree>
    <p:extLst>
      <p:ext uri="{BB962C8B-B14F-4D97-AF65-F5344CB8AC3E}">
        <p14:creationId xmlns:p14="http://schemas.microsoft.com/office/powerpoint/2010/main" val="3079564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6EAFD0-13F2-BEC4-B688-67B2EC5B1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24000"/>
            <a:ext cx="10402349" cy="4874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001604-EB55-379F-D6F6-81B846E26E24}"/>
              </a:ext>
            </a:extLst>
          </p:cNvPr>
          <p:cNvSpPr txBox="1"/>
          <p:nvPr/>
        </p:nvSpPr>
        <p:spPr>
          <a:xfrm>
            <a:off x="8458200" y="11430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Information is integrated among distant patches</a:t>
            </a:r>
          </a:p>
        </p:txBody>
      </p:sp>
    </p:spTree>
    <p:extLst>
      <p:ext uri="{BB962C8B-B14F-4D97-AF65-F5344CB8AC3E}">
        <p14:creationId xmlns:p14="http://schemas.microsoft.com/office/powerpoint/2010/main" val="3767723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0A8C4-D06A-EB24-EA06-40D2DA8E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Visualizing transformer (</a:t>
            </a:r>
            <a:r>
              <a:rPr lang="en-US" dirty="0" err="1"/>
              <a:t>Chefer</a:t>
            </a:r>
            <a:r>
              <a:rPr lang="en-US" dirty="0"/>
              <a:t> et al.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08445-09FA-6296-1532-099A71A77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Visualizations for overall and class-specific feature importance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9F5412-2C2B-771C-1D4F-CA4871B19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34087"/>
            <a:ext cx="1375794" cy="50921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8E6AB-DE4B-C307-24FB-CB9C8ED9B5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83"/>
          <a:stretch/>
        </p:blipFill>
        <p:spPr>
          <a:xfrm>
            <a:off x="3236052" y="1818644"/>
            <a:ext cx="1308683" cy="49075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76C521-D3BF-A48D-A8C0-ACC37AEE1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764" y="1818645"/>
            <a:ext cx="1610686" cy="47230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9B3EA0-0195-CB3F-83D0-60F433F68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586" y="1961207"/>
            <a:ext cx="1275127" cy="487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005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FCBBA-08EF-A515-412A-D2CDA74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CNNs vs. Transformers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4AB80-F921-BE2D-B08F-79BD34B6A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562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CNNs</a:t>
            </a:r>
            <a:r>
              <a:rPr lang="en-US" dirty="0"/>
              <a:t> encode position as an index in the feature map. </a:t>
            </a:r>
            <a:r>
              <a:rPr lang="en-US" b="1" dirty="0"/>
              <a:t>Transformers</a:t>
            </a:r>
            <a:r>
              <a:rPr lang="en-US" dirty="0"/>
              <a:t> do not care about index order but encode positional embeddings</a:t>
            </a:r>
          </a:p>
          <a:p>
            <a:pPr lvl="1">
              <a:buFontTx/>
              <a:buChar char="-"/>
            </a:pPr>
            <a:r>
              <a:rPr lang="en-US" dirty="0"/>
              <a:t>Even when positional embeddings are not used, transformer models still surprisingly work well (at least for vision)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CNNs</a:t>
            </a:r>
            <a:r>
              <a:rPr lang="en-US" dirty="0"/>
              <a:t> encode a bias that nearby pixels are most related. </a:t>
            </a:r>
            <a:r>
              <a:rPr lang="en-US" b="1" dirty="0"/>
              <a:t>Transformers</a:t>
            </a:r>
            <a:r>
              <a:rPr lang="en-US" dirty="0"/>
              <a:t> enable combining information from distant patches, with positional embedding making it easy to learn that nearby patches are related</a:t>
            </a:r>
          </a:p>
          <a:p>
            <a:pPr lvl="1"/>
            <a:r>
              <a:rPr lang="en-US" dirty="0"/>
              <a:t>CNNs can only use information in neighboring pixels/cells, but the receptive field (pixel area considered) grows larger as network gets deeper</a:t>
            </a:r>
          </a:p>
          <a:p>
            <a:endParaRPr lang="en-US" dirty="0"/>
          </a:p>
          <a:p>
            <a:r>
              <a:rPr lang="en-US" dirty="0"/>
              <a:t>In practice, CNNs and Transformers perform similarly for pure vision tasks given enough data; CNNs do better with less data, while Transformers scale more efficiently with large data and compute</a:t>
            </a:r>
          </a:p>
          <a:p>
            <a:pPr lvl="1"/>
            <a:r>
              <a:rPr lang="en-US" dirty="0"/>
              <a:t>Hybrids are possible, e.g. apply shallow CNN before first patch embedding</a:t>
            </a:r>
          </a:p>
          <a:p>
            <a:endParaRPr lang="en-US" dirty="0"/>
          </a:p>
          <a:p>
            <a:r>
              <a:rPr lang="en-US" dirty="0"/>
              <a:t>Transformers operate on “tokens”, which is very general and can be applied to any modality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718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1A51-563F-D92A-3FEA-5BE6CCF7B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9A75-27DC-CA4F-D70B-ED99DBCE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Q2-4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04BCA7-FF30-74A0-0C4C-A62EA588E67A}"/>
              </a:ext>
            </a:extLst>
          </p:cNvPr>
          <p:cNvSpPr txBox="1"/>
          <p:nvPr/>
        </p:nvSpPr>
        <p:spPr>
          <a:xfrm>
            <a:off x="2514600" y="1066800"/>
            <a:ext cx="670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hlinkClick r:id="rId2"/>
              </a:rPr>
              <a:t>https://tinyurl.com/AML441-L19</a:t>
            </a:r>
            <a:r>
              <a:rPr lang="en-US" sz="3600" dirty="0"/>
              <a:t> </a:t>
            </a:r>
          </a:p>
        </p:txBody>
      </p:sp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244CA1C2-077C-BEFA-C1EC-29C3CE155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2098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02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09D72-9539-DA9F-6573-2CDC10DD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2038"/>
            <a:ext cx="11360800" cy="763600"/>
          </a:xfrm>
        </p:spPr>
        <p:txBody>
          <a:bodyPr>
            <a:normAutofit/>
          </a:bodyPr>
          <a:lstStyle/>
          <a:p>
            <a:r>
              <a:rPr lang="en-US" dirty="0"/>
              <a:t>Unified-IO: &lt;text, image&gt; to &lt;text, image&gt; (Lu et al. 2022)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0D361-5352-601A-0241-605BBC0D2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1" y="1536633"/>
            <a:ext cx="3305500" cy="4555200"/>
          </a:xfrm>
        </p:spPr>
        <p:txBody>
          <a:bodyPr>
            <a:normAutofit/>
          </a:bodyPr>
          <a:lstStyle/>
          <a:p>
            <a:pPr marL="152396" indent="0">
              <a:buNone/>
            </a:pPr>
            <a:r>
              <a:rPr lang="en-US" dirty="0"/>
              <a:t>3B parameters</a:t>
            </a:r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r>
              <a:rPr lang="en-US" dirty="0"/>
              <a:t>Pre-train on masked text and image completion for text, images, and image/caption pairs</a:t>
            </a:r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r>
              <a:rPr lang="en-US" dirty="0"/>
              <a:t>Multitask training on 80 datasets</a:t>
            </a:r>
          </a:p>
          <a:p>
            <a:pPr marL="152396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89054-2DC0-5F65-1C21-9A9F772262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40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B65EA1-7906-98D7-0645-20657C213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230" y="1417499"/>
            <a:ext cx="8101900" cy="51197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7FC895-DAB8-B525-7A18-BFF08150A20F}"/>
              </a:ext>
            </a:extLst>
          </p:cNvPr>
          <p:cNvSpPr txBox="1"/>
          <p:nvPr/>
        </p:nvSpPr>
        <p:spPr>
          <a:xfrm>
            <a:off x="415601" y="6241346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Unified-IO (June 2022)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129B7-1AE7-81C8-DA0C-462BAD61D970}"/>
              </a:ext>
            </a:extLst>
          </p:cNvPr>
          <p:cNvSpPr txBox="1"/>
          <p:nvPr/>
        </p:nvSpPr>
        <p:spPr>
          <a:xfrm>
            <a:off x="1362" y="6550223"/>
            <a:ext cx="6094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https://unified-io.allenai.org/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15480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DC5-AB5E-E95F-E66D-7966925B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B3D2A-4AD5-1253-800E-1926A0880E7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251200" y="6374077"/>
            <a:ext cx="660665" cy="309607"/>
          </a:xfrm>
        </p:spPr>
        <p:txBody>
          <a:bodyPr>
            <a:normAutofit fontScale="85000" lnSpcReduction="20000"/>
          </a:bodyPr>
          <a:lstStyle/>
          <a:p>
            <a:fld id="{00000000-1234-1234-1234-123412341234}" type="slidenum">
              <a:rPr lang="en" smtClean="0"/>
              <a:pPr/>
              <a:t>41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7610AA9-CD27-83DA-296A-3180E144D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867" y="1536700"/>
            <a:ext cx="3959909" cy="5229445"/>
          </a:xfrm>
        </p:spPr>
        <p:txBody>
          <a:bodyPr>
            <a:normAutofit fontScale="77500" lnSpcReduction="20000"/>
          </a:bodyPr>
          <a:lstStyle/>
          <a:p>
            <a:pPr marL="152396" indent="0">
              <a:buNone/>
            </a:pPr>
            <a:r>
              <a:rPr lang="en-US" dirty="0"/>
              <a:t>Vision tasks</a:t>
            </a:r>
          </a:p>
          <a:p>
            <a:r>
              <a:rPr lang="en-US" dirty="0"/>
              <a:t>Image synthesis from text / inpainting / segmentation</a:t>
            </a:r>
          </a:p>
          <a:p>
            <a:r>
              <a:rPr lang="en-US" dirty="0"/>
              <a:t>Image/object classification</a:t>
            </a:r>
          </a:p>
          <a:p>
            <a:r>
              <a:rPr lang="en-US" dirty="0"/>
              <a:t>Object detection, segmentation, </a:t>
            </a:r>
            <a:r>
              <a:rPr lang="en-US" dirty="0" err="1"/>
              <a:t>keypoint</a:t>
            </a:r>
            <a:r>
              <a:rPr lang="en-US" dirty="0"/>
              <a:t> estimation</a:t>
            </a:r>
          </a:p>
          <a:p>
            <a:r>
              <a:rPr lang="en-US" dirty="0"/>
              <a:t>Depth/normal estimation</a:t>
            </a:r>
          </a:p>
          <a:p>
            <a:pPr marL="152396" indent="0">
              <a:buNone/>
            </a:pPr>
            <a:r>
              <a:rPr lang="en-US" dirty="0"/>
              <a:t>Vision-language tasks</a:t>
            </a:r>
          </a:p>
          <a:p>
            <a:r>
              <a:rPr lang="en-US" dirty="0"/>
              <a:t>VQA, image/region captioning, referring expressions comprehension, relationship detection</a:t>
            </a:r>
          </a:p>
          <a:p>
            <a:pPr marL="152396" indent="0">
              <a:buNone/>
            </a:pPr>
            <a:r>
              <a:rPr lang="en-US" dirty="0"/>
              <a:t>NLP tasks</a:t>
            </a:r>
          </a:p>
          <a:p>
            <a:r>
              <a:rPr lang="en-US" dirty="0"/>
              <a:t>Question answering</a:t>
            </a:r>
          </a:p>
          <a:p>
            <a:r>
              <a:rPr lang="en-US" dirty="0"/>
              <a:t>Text classification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FD09C1-2052-0EC7-72DD-563F5E6FF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6" y="224587"/>
            <a:ext cx="6813176" cy="12723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D61596-BB9B-1757-CBF5-1FFDD78CF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6" y="1489697"/>
            <a:ext cx="6813176" cy="13046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6018FA-73F1-AE61-5326-A6D5CF5CE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6" y="4107694"/>
            <a:ext cx="6813176" cy="12751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FF3908-CD6C-2DDA-33D5-A3FF667F52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6" y="2795245"/>
            <a:ext cx="6813176" cy="12955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44C6ED-206E-69A5-C7EA-E1F1005E00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6" y="5399746"/>
            <a:ext cx="6813176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86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B3ECF-100C-A102-3EDA-249635893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State-of-Art on GRIT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BE8EA-C664-7A20-0039-D59F7F05F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1EA87-07DE-2ABF-E940-7EDEFA26F7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42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130C9F-0485-E47B-39F6-E22B37CA3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08" y="1749985"/>
            <a:ext cx="11587992" cy="475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121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A5DC0-C32A-8133-85F2-6EE6C47CF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Often performs similarly or better than </a:t>
            </a:r>
            <a:r>
              <a:rPr lang="en-US" dirty="0" err="1"/>
              <a:t>SotA</a:t>
            </a:r>
            <a:r>
              <a:rPr lang="en-US" dirty="0"/>
              <a:t> single-task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33FED-0E70-4754-488D-9C61F8509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B2BCA-0F01-51F9-C537-83CA3409CA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43</a:t>
            </a:fld>
            <a:endParaRPr lang="e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D64AA5-F835-5AAB-54A2-D04BFA680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7700"/>
            <a:ext cx="12192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92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59D62-772F-66C3-0DD2-4A5A117E2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Explore demo of Unified IO 2 which extends to audio and multiple image inputs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745CAA-D6E8-1299-E7DD-99104BE49CAE}"/>
              </a:ext>
            </a:extLst>
          </p:cNvPr>
          <p:cNvSpPr txBox="1"/>
          <p:nvPr/>
        </p:nvSpPr>
        <p:spPr>
          <a:xfrm>
            <a:off x="1981200" y="3075057"/>
            <a:ext cx="7696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https://unified-io-2.allenai.org/</a:t>
            </a:r>
            <a:r>
              <a:rPr lang="en-US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20507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904A1-9A30-B5AB-17F9-AEDBAB14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8664"/>
            <a:ext cx="11360800" cy="763600"/>
          </a:xfrm>
        </p:spPr>
        <p:txBody>
          <a:bodyPr/>
          <a:lstStyle/>
          <a:p>
            <a:r>
              <a:rPr lang="en-US" dirty="0"/>
              <a:t>HW 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DFD5A4-66DE-BDFB-3ED4-068F60B56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94449"/>
            <a:ext cx="6496957" cy="2991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1438FF-AE20-0B5A-6B79-B9B138F3B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47" y="3447574"/>
            <a:ext cx="6658904" cy="34104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0CAC00-ECF1-9DA4-4258-489E9D4A9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757" y="344805"/>
            <a:ext cx="5681998" cy="63280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518928-5344-4C76-D60C-FD97538EE9EF}"/>
              </a:ext>
            </a:extLst>
          </p:cNvPr>
          <p:cNvSpPr txBox="1"/>
          <p:nvPr/>
        </p:nvSpPr>
        <p:spPr>
          <a:xfrm>
            <a:off x="1371600" y="50295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(Coming soon)</a:t>
            </a:r>
          </a:p>
        </p:txBody>
      </p:sp>
    </p:spTree>
    <p:extLst>
      <p:ext uri="{BB962C8B-B14F-4D97-AF65-F5344CB8AC3E}">
        <p14:creationId xmlns:p14="http://schemas.microsoft.com/office/powerpoint/2010/main" val="24322694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0643-16FD-1D94-3B80-046F1A9D9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0964D-FF33-059F-7BB0-643D6471D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599"/>
            <a:ext cx="6324600" cy="5806039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Transformers are general data processors, applicable to text, vision, audio, control, and other domains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Pre-training to generate missing tokens in unsupervised text data learns a general model that can be fine-tuned</a:t>
            </a:r>
          </a:p>
          <a:p>
            <a:pPr lvl="1">
              <a:buFontTx/>
              <a:buChar char="-"/>
            </a:pPr>
            <a:r>
              <a:rPr lang="en-US" dirty="0"/>
              <a:t>Same idea is also applicable to other domains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Transformer architectures are state-of-art for vision and language individually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Arguably, the biggest benefit of transformers is ability to combine information from multiple domains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76D705-1960-1D81-06A0-4409DE01D4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084"/>
          <a:stretch/>
        </p:blipFill>
        <p:spPr>
          <a:xfrm>
            <a:off x="9677400" y="76200"/>
            <a:ext cx="1461453" cy="29531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2B052B-2D6E-BAB0-B167-C3CEA890BC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919"/>
          <a:stretch/>
        </p:blipFill>
        <p:spPr>
          <a:xfrm>
            <a:off x="7315200" y="4724400"/>
            <a:ext cx="4562075" cy="1905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2B83CE-BD89-8E6E-423A-C2A146B0C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638" y="2493421"/>
            <a:ext cx="2008762" cy="192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52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2DD04-702B-351D-BED7-A48EF3D6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class: Foundation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57428-1DB4-F252-3AB1-7001767A7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CLIP</a:t>
            </a:r>
          </a:p>
          <a:p>
            <a:r>
              <a:rPr lang="en-US" dirty="0"/>
              <a:t>GPT line of work</a:t>
            </a:r>
          </a:p>
        </p:txBody>
      </p:sp>
    </p:spTree>
    <p:extLst>
      <p:ext uri="{BB962C8B-B14F-4D97-AF65-F5344CB8AC3E}">
        <p14:creationId xmlns:p14="http://schemas.microsoft.com/office/powerpoint/2010/main" val="2708049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118551</TotalTime>
  <Words>3718</Words>
  <Application>Microsoft Office PowerPoint</Application>
  <PresentationFormat>Widescreen</PresentationFormat>
  <Paragraphs>933</Paragraphs>
  <Slides>47</Slides>
  <Notes>3</Notes>
  <HiddenSlides>11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Söhne</vt:lpstr>
      <vt:lpstr>Wingdings</vt:lpstr>
      <vt:lpstr>Office Theme</vt:lpstr>
      <vt:lpstr>1_Office Theme</vt:lpstr>
      <vt:lpstr>Transformers in Language and Vision</vt:lpstr>
      <vt:lpstr>Self-attention, in simple words</vt:lpstr>
      <vt:lpstr>Transformers: general data processors</vt:lpstr>
      <vt:lpstr>Positional encodings</vt:lpstr>
      <vt:lpstr>Remember from last class</vt:lpstr>
      <vt:lpstr>Q1</vt:lpstr>
      <vt:lpstr>Today’s Lecture</vt:lpstr>
      <vt:lpstr>Language Transformer: Complete Architecture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 to Translation</vt:lpstr>
      <vt:lpstr>Results</vt:lpstr>
      <vt:lpstr>BERT (Devlin et al. 2019)</vt:lpstr>
      <vt:lpstr>Why is BERT worth knowing? </vt:lpstr>
      <vt:lpstr>Overview of BERT</vt:lpstr>
      <vt:lpstr>BERT: Input representation</vt:lpstr>
      <vt:lpstr>“Encoder-only” and “Decoder-only” architectures</vt:lpstr>
      <vt:lpstr>Pre-training with masked language modeling (MLM)</vt:lpstr>
      <vt:lpstr>Pre-training with next sentence prediction</vt:lpstr>
      <vt:lpstr>Pre-training and fine-tuning</vt:lpstr>
      <vt:lpstr>BERT results</vt:lpstr>
      <vt:lpstr>Key Take-aways from BERT</vt:lpstr>
      <vt:lpstr>ViT: Vision Transformers  (Dosovitskiy et al. 2021)</vt:lpstr>
      <vt:lpstr>Why is ViT worth knowing about? </vt:lpstr>
      <vt:lpstr>ViT Overview</vt:lpstr>
      <vt:lpstr>PowerPoint Presentation</vt:lpstr>
      <vt:lpstr>PowerPoint Presentation</vt:lpstr>
      <vt:lpstr>Visualizing transformer (Chefer et al. 2021)</vt:lpstr>
      <vt:lpstr>CNNs vs. Transformers</vt:lpstr>
      <vt:lpstr>Q2-4</vt:lpstr>
      <vt:lpstr>Unified-IO: &lt;text, image&gt; to &lt;text, image&gt; (Lu et al. 2022)</vt:lpstr>
      <vt:lpstr>PowerPoint Presentation</vt:lpstr>
      <vt:lpstr>State-of-Art on GRIT</vt:lpstr>
      <vt:lpstr>Often performs similarly or better than SotA single-task models</vt:lpstr>
      <vt:lpstr>Explore demo of Unified IO 2 which extends to audio and multiple image inputs</vt:lpstr>
      <vt:lpstr>HW 5</vt:lpstr>
      <vt:lpstr>Things to remember</vt:lpstr>
      <vt:lpstr>Next class: Foundation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258</cp:revision>
  <cp:lastPrinted>2023-01-18T22:14:20Z</cp:lastPrinted>
  <dcterms:created xsi:type="dcterms:W3CDTF">2009-12-16T02:55:56Z</dcterms:created>
  <dcterms:modified xsi:type="dcterms:W3CDTF">2026-10-29T16:56:58Z</dcterms:modified>
</cp:coreProperties>
</file>