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0"/>
  </p:notesMasterIdLst>
  <p:sldIdLst>
    <p:sldId id="257" r:id="rId2"/>
    <p:sldId id="796" r:id="rId3"/>
    <p:sldId id="421" r:id="rId4"/>
    <p:sldId id="759" r:id="rId5"/>
    <p:sldId id="758" r:id="rId6"/>
    <p:sldId id="761" r:id="rId7"/>
    <p:sldId id="793" r:id="rId8"/>
    <p:sldId id="762" r:id="rId9"/>
    <p:sldId id="763" r:id="rId10"/>
    <p:sldId id="764" r:id="rId11"/>
    <p:sldId id="767" r:id="rId12"/>
    <p:sldId id="760" r:id="rId13"/>
    <p:sldId id="766" r:id="rId14"/>
    <p:sldId id="768" r:id="rId15"/>
    <p:sldId id="769" r:id="rId16"/>
    <p:sldId id="770" r:id="rId17"/>
    <p:sldId id="771" r:id="rId18"/>
    <p:sldId id="775" r:id="rId19"/>
    <p:sldId id="772" r:id="rId20"/>
    <p:sldId id="773" r:id="rId21"/>
    <p:sldId id="776" r:id="rId22"/>
    <p:sldId id="777" r:id="rId23"/>
    <p:sldId id="765" r:id="rId24"/>
    <p:sldId id="794" r:id="rId25"/>
    <p:sldId id="778" r:id="rId26"/>
    <p:sldId id="774" r:id="rId27"/>
    <p:sldId id="779" r:id="rId28"/>
    <p:sldId id="797" r:id="rId29"/>
    <p:sldId id="798" r:id="rId30"/>
    <p:sldId id="799" r:id="rId31"/>
    <p:sldId id="800" r:id="rId32"/>
    <p:sldId id="801" r:id="rId33"/>
    <p:sldId id="780" r:id="rId34"/>
    <p:sldId id="783" r:id="rId35"/>
    <p:sldId id="784" r:id="rId36"/>
    <p:sldId id="347" r:id="rId37"/>
    <p:sldId id="786" r:id="rId38"/>
    <p:sldId id="1339" r:id="rId39"/>
    <p:sldId id="1341" r:id="rId40"/>
    <p:sldId id="795" r:id="rId41"/>
    <p:sldId id="782" r:id="rId42"/>
    <p:sldId id="792" r:id="rId43"/>
    <p:sldId id="1340" r:id="rId44"/>
    <p:sldId id="787" r:id="rId45"/>
    <p:sldId id="790" r:id="rId46"/>
    <p:sldId id="791" r:id="rId47"/>
    <p:sldId id="788" r:id="rId48"/>
    <p:sldId id="789" r:id="rId49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C64EBF-3440-4A70-9499-DAED0D342266}" v="32" dt="2026-10-27T16:56:43.41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57" autoAdjust="0"/>
    <p:restoredTop sz="88601" autoAdjust="0"/>
  </p:normalViewPr>
  <p:slideViewPr>
    <p:cSldViewPr>
      <p:cViewPr varScale="1">
        <p:scale>
          <a:sx n="82" d="100"/>
          <a:sy n="82" d="100"/>
        </p:scale>
        <p:origin x="480" y="30"/>
      </p:cViewPr>
      <p:guideLst>
        <p:guide pos="5760"/>
        <p:guide pos="384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undo custSel addSld delSld modSld sldOrd">
      <pc:chgData name="Hoiem, Derek W" userId="08a2a5d7-ecbe-4300-b3e9-ea7b21108f06" providerId="ADAL" clId="{56B97E5F-FBF2-4CA1-AC83-62102CBE087E}" dt="2026-10-27T16:56:43.572" v="3078" actId="6549"/>
      <pc:docMkLst>
        <pc:docMk/>
      </pc:docMkLst>
      <pc:sldChg chg="addSp modSp mod">
        <pc:chgData name="Hoiem, Derek W" userId="08a2a5d7-ecbe-4300-b3e9-ea7b21108f06" providerId="ADAL" clId="{56B97E5F-FBF2-4CA1-AC83-62102CBE087E}" dt="2026-10-27T16:56:43.572" v="3078" actId="6549"/>
        <pc:sldMkLst>
          <pc:docMk/>
          <pc:sldMk cId="4212410713" sldId="774"/>
        </pc:sldMkLst>
        <pc:spChg chg="add mod">
          <ac:chgData name="Hoiem, Derek W" userId="08a2a5d7-ecbe-4300-b3e9-ea7b21108f06" providerId="ADAL" clId="{56B97E5F-FBF2-4CA1-AC83-62102CBE087E}" dt="2026-10-27T16:56:43.572" v="3078" actId="6549"/>
          <ac:spMkLst>
            <pc:docMk/>
            <pc:sldMk cId="4212410713" sldId="774"/>
            <ac:spMk id="5" creationId="{A39D1CBB-DDAF-037D-82B8-EA971DF1510E}"/>
          </ac:spMkLst>
        </pc:spChg>
      </pc:sldChg>
      <pc:sldChg chg="modSp mod">
        <pc:chgData name="Hoiem, Derek W" userId="08a2a5d7-ecbe-4300-b3e9-ea7b21108f06" providerId="ADAL" clId="{56B97E5F-FBF2-4CA1-AC83-62102CBE087E}" dt="2026-10-27T16:43:42.956" v="2874" actId="20577"/>
        <pc:sldMkLst>
          <pc:docMk/>
          <pc:sldMk cId="1357711562" sldId="796"/>
        </pc:sldMkLst>
        <pc:spChg chg="mod">
          <ac:chgData name="Hoiem, Derek W" userId="08a2a5d7-ecbe-4300-b3e9-ea7b21108f06" providerId="ADAL" clId="{56B97E5F-FBF2-4CA1-AC83-62102CBE087E}" dt="2026-10-27T16:42:42.354" v="2765" actId="21"/>
          <ac:spMkLst>
            <pc:docMk/>
            <pc:sldMk cId="1357711562" sldId="796"/>
            <ac:spMk id="2" creationId="{9EB16C23-846A-5B4D-92E6-3BD35F839002}"/>
          </ac:spMkLst>
        </pc:spChg>
        <pc:spChg chg="mod">
          <ac:chgData name="Hoiem, Derek W" userId="08a2a5d7-ecbe-4300-b3e9-ea7b21108f06" providerId="ADAL" clId="{56B97E5F-FBF2-4CA1-AC83-62102CBE087E}" dt="2026-10-27T16:43:42.956" v="2874" actId="20577"/>
          <ac:spMkLst>
            <pc:docMk/>
            <pc:sldMk cId="1357711562" sldId="796"/>
            <ac:spMk id="3" creationId="{5E8035C6-A0B4-E318-A687-588E02E4166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sat on a cactus (Polish)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699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164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8432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0612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713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11320333" y="624134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228269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Byte_pair_encoding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508.07909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emf"/><Relationship Id="rId4" Type="http://schemas.openxmlformats.org/officeDocument/2006/relationships/hyperlink" Target="https://arxiv.org/pdf/1609.08144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hyperlink" Target="https://arxiv.org/pdf/1301.3781.pdf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dst/WordEmbeddingDemo/" TargetMode="External"/><Relationship Id="rId2" Type="http://schemas.openxmlformats.org/officeDocument/2006/relationships/hyperlink" Target="https://turbomaze.github.io/word2vecjson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emykarem.github.io/word2vec-demo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inyurl.com/441AML-L18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2.png"/><Relationship Id="rId18" Type="http://schemas.openxmlformats.org/officeDocument/2006/relationships/image" Target="../media/image30.png"/><Relationship Id="rId3" Type="http://schemas.openxmlformats.org/officeDocument/2006/relationships/image" Target="../media/image18.png"/><Relationship Id="rId21" Type="http://schemas.openxmlformats.org/officeDocument/2006/relationships/image" Target="../media/image36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29.png"/><Relationship Id="rId2" Type="http://schemas.openxmlformats.org/officeDocument/2006/relationships/image" Target="../media/image17.png"/><Relationship Id="rId16" Type="http://schemas.openxmlformats.org/officeDocument/2006/relationships/image" Target="../media/image28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4.png"/><Relationship Id="rId10" Type="http://schemas.openxmlformats.org/officeDocument/2006/relationships/image" Target="../media/image25.png"/><Relationship Id="rId19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2.png"/><Relationship Id="rId18" Type="http://schemas.openxmlformats.org/officeDocument/2006/relationships/image" Target="../media/image31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0.png"/><Relationship Id="rId2" Type="http://schemas.openxmlformats.org/officeDocument/2006/relationships/image" Target="../media/image17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28.png"/><Relationship Id="rId10" Type="http://schemas.openxmlformats.org/officeDocument/2006/relationships/image" Target="../media/image25.png"/><Relationship Id="rId19" Type="http://schemas.openxmlformats.org/officeDocument/2006/relationships/image" Target="../media/image37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8.png"/><Relationship Id="rId2" Type="http://schemas.openxmlformats.org/officeDocument/2006/relationships/image" Target="../media/image17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8.png"/><Relationship Id="rId7" Type="http://schemas.openxmlformats.org/officeDocument/2006/relationships/image" Target="../media/image2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6.03762" TargetMode="External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emf"/><Relationship Id="rId4" Type="http://schemas.openxmlformats.org/officeDocument/2006/relationships/image" Target="../media/image14.e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hyperlink" Target="https://arxiv.org/abs/1706.03762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abs/1706.03762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inyurl.com/441AML-L18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nlp.seas.harvard.edu/annotated-transformer/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hyperlink" Target="https://arxiv.org/abs/1706.03762" TargetMode="Externa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hyperlink" Target="https://arxiv.org/abs/1706.03762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05388E-9844-B90B-A930-CB2EA1FE2DD7}"/>
              </a:ext>
            </a:extLst>
          </p:cNvPr>
          <p:cNvSpPr txBox="1"/>
          <p:nvPr/>
        </p:nvSpPr>
        <p:spPr>
          <a:xfrm>
            <a:off x="5422418" y="6550213"/>
            <a:ext cx="6735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tx1">
                    <a:lumMod val="85000"/>
                  </a:schemeClr>
                </a:solidFill>
              </a:rPr>
              <a:t>Dall-E</a:t>
            </a:r>
          </a:p>
        </p:txBody>
      </p:sp>
      <p:pic>
        <p:nvPicPr>
          <p:cNvPr id="1026" name="Picture 2" descr="Small girl writing words in chalk on a chalkboard.">
            <a:extLst>
              <a:ext uri="{FF2B5EF4-FFF2-40B4-BE49-F238E27FC236}">
                <a16:creationId xmlns:a16="http://schemas.microsoft.com/office/drawing/2014/main" id="{42BD17F6-6923-83C7-6972-69AC50CBF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143F735-59B8-E30A-D0E9-F36A49CDCE36}"/>
              </a:ext>
            </a:extLst>
          </p:cNvPr>
          <p:cNvSpPr/>
          <p:nvPr/>
        </p:nvSpPr>
        <p:spPr>
          <a:xfrm>
            <a:off x="6858000" y="0"/>
            <a:ext cx="5333999" cy="685799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481818" y="1219200"/>
            <a:ext cx="4087306" cy="2889114"/>
          </a:xfrm>
        </p:spPr>
        <p:txBody>
          <a:bodyPr anchor="b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600" dirty="0"/>
              <a:t>Word Representations </a:t>
            </a:r>
            <a:r>
              <a:rPr lang="en-US" sz="4600"/>
              <a:t>and Transformers</a:t>
            </a:r>
            <a:endParaRPr lang="en-US" sz="4600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464612" y="4750893"/>
            <a:ext cx="4087305" cy="1147863"/>
          </a:xfrm>
        </p:spPr>
        <p:txBody>
          <a:bodyPr anchor="t">
            <a:normAutofit/>
          </a:bodyPr>
          <a:lstStyle/>
          <a:p>
            <a:pPr algn="l"/>
            <a:r>
              <a:rPr lang="en-US" sz="2000"/>
              <a:t>Applied Machine Learning</a:t>
            </a:r>
            <a:br>
              <a:rPr lang="en-US" sz="2000"/>
            </a:br>
            <a:r>
              <a:rPr lang="en-US" sz="2000"/>
              <a:t>Derek Hoiem</a:t>
            </a:r>
          </a:p>
        </p:txBody>
      </p:sp>
    </p:spTree>
    <p:extLst>
      <p:ext uri="{BB962C8B-B14F-4D97-AF65-F5344CB8AC3E}">
        <p14:creationId xmlns:p14="http://schemas.microsoft.com/office/powerpoint/2010/main" val="23702994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16C23-846A-5B4D-92E6-3BD35F839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035C6-A0B4-E318-A687-588E02E41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HW 4 due Nov 2</a:t>
            </a:r>
          </a:p>
          <a:p>
            <a:endParaRPr lang="en-US" dirty="0"/>
          </a:p>
          <a:p>
            <a:r>
              <a:rPr lang="en-US" dirty="0"/>
              <a:t>Exam 2 next Thurs-Sun (Nov 5-8)</a:t>
            </a:r>
          </a:p>
          <a:p>
            <a:endParaRPr lang="en-US" dirty="0"/>
          </a:p>
          <a:p>
            <a:r>
              <a:rPr lang="en-US" dirty="0"/>
              <a:t>Group project proposal due Nov 9 (very similar to practice form, will be up soon)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711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416DB-41A1-9B24-CED1-D470BBD1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41FD0A-0464-7976-8445-4435FB7B5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Representing natural language text as integers</a:t>
            </a:r>
          </a:p>
          <a:p>
            <a:pPr lvl="1"/>
            <a:r>
              <a:rPr lang="en-US" dirty="0"/>
              <a:t>Byte pair encoding</a:t>
            </a:r>
          </a:p>
          <a:p>
            <a:pPr lvl="1"/>
            <a:r>
              <a:rPr lang="en-US" dirty="0" err="1"/>
              <a:t>WordPiece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Representing text tokens with continuous vectors</a:t>
            </a:r>
          </a:p>
          <a:p>
            <a:pPr lvl="1"/>
            <a:r>
              <a:rPr lang="en-US" dirty="0"/>
              <a:t>Word2Vec</a:t>
            </a:r>
          </a:p>
          <a:p>
            <a:pPr lvl="1"/>
            <a:endParaRPr lang="en-US" dirty="0"/>
          </a:p>
          <a:p>
            <a:r>
              <a:rPr lang="en-US" dirty="0"/>
              <a:t>Attention and Transformers</a:t>
            </a:r>
          </a:p>
          <a:p>
            <a:pPr lvl="1"/>
            <a:r>
              <a:rPr lang="en-US" dirty="0"/>
              <a:t>“Attention is all you need” transformers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45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CA53-CE81-3B77-AC62-C39856DC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Each pixel means little, but images can be interpreted by grouping and recognizing patterns in groups of groups of groups of pixels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99E3-F35F-9B0E-F01D-ABA986DB4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Funny raccoon in green sunglasses showing a rock gesture isolated on white background Funny raccoon in green sunglasses showing a rock gesture isolated on white background funny animal stock pictures, royalty-free photos &amp; images">
            <a:extLst>
              <a:ext uri="{FF2B5EF4-FFF2-40B4-BE49-F238E27FC236}">
                <a16:creationId xmlns:a16="http://schemas.microsoft.com/office/drawing/2014/main" id="{89D73922-9541-E9D0-B980-FD904E13F8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06" r="18863"/>
          <a:stretch/>
        </p:blipFill>
        <p:spPr bwMode="auto">
          <a:xfrm>
            <a:off x="7471510" y="1495425"/>
            <a:ext cx="3505200" cy="3867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663E851-69F4-745C-81EE-12804466E53A}"/>
              </a:ext>
            </a:extLst>
          </p:cNvPr>
          <p:cNvSpPr txBox="1"/>
          <p:nvPr/>
        </p:nvSpPr>
        <p:spPr>
          <a:xfrm>
            <a:off x="0" y="6639657"/>
            <a:ext cx="215796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solidFill>
                  <a:schemeClr val="bg1">
                    <a:lumMod val="50000"/>
                  </a:schemeClr>
                </a:solidFill>
              </a:rPr>
              <a:t>https://www.istockphoto.com/photos/funny-animal</a:t>
            </a:r>
          </a:p>
        </p:txBody>
      </p:sp>
      <p:pic>
        <p:nvPicPr>
          <p:cNvPr id="5" name="Picture 2" descr="Funny raccoon in green sunglasses showing a rock gesture isolated on white background Funny raccoon in green sunglasses showing a rock gesture isolated on white background funny animal stock pictures, royalty-free photos &amp; images">
            <a:extLst>
              <a:ext uri="{FF2B5EF4-FFF2-40B4-BE49-F238E27FC236}">
                <a16:creationId xmlns:a16="http://schemas.microsoft.com/office/drawing/2014/main" id="{8AC4882A-5FBF-D91A-48A4-8E6FE05715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6" t="20971" r="45097" b="45531"/>
          <a:stretch/>
        </p:blipFill>
        <p:spPr bwMode="auto">
          <a:xfrm>
            <a:off x="5726680" y="3133380"/>
            <a:ext cx="1447800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Funny raccoon in green sunglasses showing a rock gesture isolated on white background Funny raccoon in green sunglasses showing a rock gesture isolated on white background funny animal stock pictures, royalty-free photos &amp; images">
            <a:extLst>
              <a:ext uri="{FF2B5EF4-FFF2-40B4-BE49-F238E27FC236}">
                <a16:creationId xmlns:a16="http://schemas.microsoft.com/office/drawing/2014/main" id="{673D2393-9C89-C4C5-48A4-0A5993F289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0" t="36345" r="45097" b="51832"/>
          <a:stretch/>
        </p:blipFill>
        <p:spPr bwMode="auto">
          <a:xfrm>
            <a:off x="4013133" y="3133840"/>
            <a:ext cx="1278416" cy="1278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Funny raccoon in green sunglasses showing a rock gesture isolated on white background Funny raccoon in green sunglasses showing a rock gesture isolated on white background funny animal stock pictures, royalty-free photos &amp; images">
            <a:extLst>
              <a:ext uri="{FF2B5EF4-FFF2-40B4-BE49-F238E27FC236}">
                <a16:creationId xmlns:a16="http://schemas.microsoft.com/office/drawing/2014/main" id="{404F5167-4BF1-DB15-E825-6A51D9C66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22" t="38316" r="47036" b="55773"/>
          <a:stretch/>
        </p:blipFill>
        <p:spPr bwMode="auto">
          <a:xfrm>
            <a:off x="2414116" y="3153921"/>
            <a:ext cx="1244907" cy="1238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unny raccoon in green sunglasses showing a rock gesture isolated on white background Funny raccoon in green sunglasses showing a rock gesture isolated on white background funny animal stock pictures, royalty-free photos &amp; images">
            <a:extLst>
              <a:ext uri="{FF2B5EF4-FFF2-40B4-BE49-F238E27FC236}">
                <a16:creationId xmlns:a16="http://schemas.microsoft.com/office/drawing/2014/main" id="{D207157C-F5F2-2B00-EF61-BA531E766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8" t="40786" r="49059" b="58354"/>
          <a:stretch/>
        </p:blipFill>
        <p:spPr bwMode="auto">
          <a:xfrm>
            <a:off x="588264" y="3133380"/>
            <a:ext cx="1244908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9840F-053C-AF80-FF1A-17A68635F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CNNs iteratively process </a:t>
            </a:r>
            <a:br>
              <a:rPr lang="en-US" sz="2800" dirty="0"/>
            </a:br>
            <a:r>
              <a:rPr lang="en-US" sz="2800" dirty="0"/>
              <a:t>pixels-&gt;edges/colors-&gt;textures-&gt;sub-parts-&gt;parts-&gt;objects/scenes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9E073-A99C-C675-69B3-2D3D75AFC7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F98EDF-994E-1A77-E953-6EA2E1ECAD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1" b="34445"/>
          <a:stretch/>
        </p:blipFill>
        <p:spPr>
          <a:xfrm>
            <a:off x="634652" y="1066800"/>
            <a:ext cx="10693556" cy="3124200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75B87D0A-7747-914A-0285-3BDBA1C1F7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04" r="67021"/>
          <a:stretch/>
        </p:blipFill>
        <p:spPr bwMode="auto">
          <a:xfrm>
            <a:off x="1600200" y="4124632"/>
            <a:ext cx="915519" cy="273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0F8884F2-6DE5-FC4C-C867-B7A4A0183A8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666" t="26181"/>
          <a:stretch/>
        </p:blipFill>
        <p:spPr bwMode="auto">
          <a:xfrm>
            <a:off x="3290981" y="4191000"/>
            <a:ext cx="915519" cy="2673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7412193-7F18-3375-7A8E-A771F3A926D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95" r="25069"/>
          <a:stretch/>
        </p:blipFill>
        <p:spPr>
          <a:xfrm>
            <a:off x="5019360" y="4131416"/>
            <a:ext cx="879787" cy="2733368"/>
          </a:xfrm>
          <a:prstGeom prst="rect">
            <a:avLst/>
          </a:prstGeom>
        </p:spPr>
      </p:pic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26DF6BDB-D04A-19B0-A779-0B10951299A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72" t="40553" r="-323"/>
          <a:stretch/>
        </p:blipFill>
        <p:spPr bwMode="auto">
          <a:xfrm>
            <a:off x="7936340" y="4117848"/>
            <a:ext cx="890032" cy="2754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Content Placeholder 3">
            <a:extLst>
              <a:ext uri="{FF2B5EF4-FFF2-40B4-BE49-F238E27FC236}">
                <a16:creationId xmlns:a16="http://schemas.microsoft.com/office/drawing/2014/main" id="{45CEB7C4-AF31-0DA2-D66A-251A41AFEE0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0" t="44120" r="62680" b="-284"/>
          <a:stretch/>
        </p:blipFill>
        <p:spPr bwMode="auto">
          <a:xfrm>
            <a:off x="6524779" y="4117848"/>
            <a:ext cx="934714" cy="2733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FF6B4E4-CB5F-7E15-A3FA-DBAD551F1DA0}"/>
              </a:ext>
            </a:extLst>
          </p:cNvPr>
          <p:cNvSpPr txBox="1"/>
          <p:nvPr/>
        </p:nvSpPr>
        <p:spPr>
          <a:xfrm>
            <a:off x="139138" y="4897935"/>
            <a:ext cx="137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Examples of strongly activating regions</a:t>
            </a:r>
          </a:p>
        </p:txBody>
      </p:sp>
    </p:spTree>
    <p:extLst>
      <p:ext uri="{BB962C8B-B14F-4D97-AF65-F5344CB8AC3E}">
        <p14:creationId xmlns:p14="http://schemas.microsoft.com/office/powerpoint/2010/main" val="2142678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4716-2DB1-08B5-FAAE-DA67966DE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3101181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But in text, the meaning is already in the words… right?</a:t>
            </a:r>
          </a:p>
        </p:txBody>
      </p:sp>
    </p:spTree>
    <p:extLst>
      <p:ext uri="{BB962C8B-B14F-4D97-AF65-F5344CB8AC3E}">
        <p14:creationId xmlns:p14="http://schemas.microsoft.com/office/powerpoint/2010/main" val="40317726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6E6B8-C162-A60C-05C9-5B64AFEE2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mean?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7247F3-E44C-E4A4-2CC9-9C04002259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73DD8-B765-DA71-67F5-0C00691E6B01}"/>
              </a:ext>
            </a:extLst>
          </p:cNvPr>
          <p:cNvSpPr txBox="1"/>
          <p:nvPr/>
        </p:nvSpPr>
        <p:spPr>
          <a:xfrm>
            <a:off x="4343400" y="2362200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Usiadłem</a:t>
            </a:r>
            <a:r>
              <a:rPr lang="en-US" sz="36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3600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na</a:t>
            </a:r>
            <a:r>
              <a:rPr lang="en-US" sz="3600" b="0" i="0" dirty="0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en-US" sz="3600" b="0" i="0" dirty="0" err="1">
                <a:solidFill>
                  <a:srgbClr val="3C4043"/>
                </a:solidFill>
                <a:effectLst/>
                <a:latin typeface="Roboto" panose="02000000000000000000" pitchFamily="2" charset="0"/>
              </a:rPr>
              <a:t>kaktusie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79240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9616-23E7-ABFF-29EE-63202FD0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731837"/>
            <a:ext cx="62484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these is more similar?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BBB204-EBF8-1F69-23EF-132C99940C95}"/>
              </a:ext>
            </a:extLst>
          </p:cNvPr>
          <p:cNvSpPr txBox="1"/>
          <p:nvPr/>
        </p:nvSpPr>
        <p:spPr>
          <a:xfrm>
            <a:off x="609600" y="3141821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He sat on the chair, and it broke.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F16A0-A8A8-404C-EE20-58AC1BCDE209}"/>
              </a:ext>
            </a:extLst>
          </p:cNvPr>
          <p:cNvSpPr txBox="1"/>
          <p:nvPr/>
        </p:nvSpPr>
        <p:spPr>
          <a:xfrm>
            <a:off x="6705600" y="2110770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chair says the department is broke.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6490E-62A1-011C-DF02-B541594C2DDF}"/>
              </a:ext>
            </a:extLst>
          </p:cNvPr>
          <p:cNvSpPr txBox="1"/>
          <p:nvPr/>
        </p:nvSpPr>
        <p:spPr>
          <a:xfrm>
            <a:off x="6705600" y="4343400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After his sitting, the seat is broken.</a:t>
            </a:r>
          </a:p>
        </p:txBody>
      </p:sp>
    </p:spTree>
    <p:extLst>
      <p:ext uri="{BB962C8B-B14F-4D97-AF65-F5344CB8AC3E}">
        <p14:creationId xmlns:p14="http://schemas.microsoft.com/office/powerpoint/2010/main" val="1826871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A9616-23E7-ABFF-29EE-63202FD06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0" y="731837"/>
            <a:ext cx="62484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Which of these is more similar?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8BBB204-EBF8-1F69-23EF-132C99940C95}"/>
              </a:ext>
            </a:extLst>
          </p:cNvPr>
          <p:cNvSpPr txBox="1"/>
          <p:nvPr/>
        </p:nvSpPr>
        <p:spPr>
          <a:xfrm>
            <a:off x="609600" y="3141821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He sat on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00B050"/>
                </a:solidFill>
              </a:rPr>
              <a:t>chair</a:t>
            </a:r>
            <a:r>
              <a:rPr lang="en-US" sz="3200" dirty="0"/>
              <a:t>, and it </a:t>
            </a:r>
            <a:r>
              <a:rPr lang="en-US" sz="3200" b="1" dirty="0">
                <a:solidFill>
                  <a:srgbClr val="FF0000"/>
                </a:solidFill>
              </a:rPr>
              <a:t>broke</a:t>
            </a:r>
            <a:r>
              <a:rPr lang="en-US" sz="32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F16A0-A8A8-404C-EE20-58AC1BCDE209}"/>
              </a:ext>
            </a:extLst>
          </p:cNvPr>
          <p:cNvSpPr txBox="1"/>
          <p:nvPr/>
        </p:nvSpPr>
        <p:spPr>
          <a:xfrm>
            <a:off x="6705600" y="211077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</a:t>
            </a:r>
            <a:r>
              <a:rPr lang="en-US" sz="3200" b="1" dirty="0">
                <a:solidFill>
                  <a:srgbClr val="00B050"/>
                </a:solidFill>
              </a:rPr>
              <a:t>chair</a:t>
            </a:r>
            <a:r>
              <a:rPr lang="en-US" sz="3200" dirty="0"/>
              <a:t> says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department is </a:t>
            </a:r>
            <a:r>
              <a:rPr lang="en-US" sz="3200" b="1" dirty="0">
                <a:solidFill>
                  <a:srgbClr val="FF0000"/>
                </a:solidFill>
              </a:rPr>
              <a:t>broke</a:t>
            </a:r>
            <a:r>
              <a:rPr lang="en-US" sz="32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6490E-62A1-011C-DF02-B541594C2DDF}"/>
              </a:ext>
            </a:extLst>
          </p:cNvPr>
          <p:cNvSpPr txBox="1"/>
          <p:nvPr/>
        </p:nvSpPr>
        <p:spPr>
          <a:xfrm>
            <a:off x="6705600" y="4343400"/>
            <a:ext cx="3657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After his sitting,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seat is broken.</a:t>
            </a:r>
          </a:p>
        </p:txBody>
      </p:sp>
    </p:spTree>
    <p:extLst>
      <p:ext uri="{BB962C8B-B14F-4D97-AF65-F5344CB8AC3E}">
        <p14:creationId xmlns:p14="http://schemas.microsoft.com/office/powerpoint/2010/main" val="2123537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8BBB204-EBF8-1F69-23EF-132C99940C95}"/>
              </a:ext>
            </a:extLst>
          </p:cNvPr>
          <p:cNvSpPr txBox="1"/>
          <p:nvPr/>
        </p:nvSpPr>
        <p:spPr>
          <a:xfrm>
            <a:off x="7620000" y="10366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He sat on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00B050"/>
                </a:solidFill>
              </a:rPr>
              <a:t>chair</a:t>
            </a:r>
            <a:r>
              <a:rPr lang="en-US" sz="3200" dirty="0"/>
              <a:t>, and it </a:t>
            </a:r>
            <a:r>
              <a:rPr lang="en-US" sz="3200" b="1" dirty="0">
                <a:solidFill>
                  <a:srgbClr val="FF0000"/>
                </a:solidFill>
              </a:rPr>
              <a:t>broke</a:t>
            </a:r>
            <a:r>
              <a:rPr lang="en-US" sz="3200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CF16A0-A8A8-404C-EE20-58AC1BCDE209}"/>
              </a:ext>
            </a:extLst>
          </p:cNvPr>
          <p:cNvSpPr txBox="1"/>
          <p:nvPr/>
        </p:nvSpPr>
        <p:spPr>
          <a:xfrm>
            <a:off x="7620000" y="2740212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</a:t>
            </a:r>
            <a:r>
              <a:rPr lang="en-US" sz="3200" b="1" dirty="0">
                <a:solidFill>
                  <a:srgbClr val="00B050"/>
                </a:solidFill>
              </a:rPr>
              <a:t>chair</a:t>
            </a:r>
            <a:r>
              <a:rPr lang="en-US" sz="3200" dirty="0"/>
              <a:t> says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department is </a:t>
            </a:r>
            <a:r>
              <a:rPr lang="en-US" sz="3200" b="1" dirty="0">
                <a:solidFill>
                  <a:srgbClr val="FF0000"/>
                </a:solidFill>
              </a:rPr>
              <a:t>broke</a:t>
            </a:r>
            <a:r>
              <a:rPr lang="en-US" sz="3200"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E6490E-62A1-011C-DF02-B541594C2DDF}"/>
              </a:ext>
            </a:extLst>
          </p:cNvPr>
          <p:cNvSpPr txBox="1"/>
          <p:nvPr/>
        </p:nvSpPr>
        <p:spPr>
          <a:xfrm>
            <a:off x="7620000" y="4972842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After sitting,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seat is broken.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0E7955-29F1-8AE5-6BD2-248B25DB0C03}"/>
              </a:ext>
            </a:extLst>
          </p:cNvPr>
          <p:cNvSpPr txBox="1"/>
          <p:nvPr/>
        </p:nvSpPr>
        <p:spPr>
          <a:xfrm>
            <a:off x="780288" y="1371600"/>
            <a:ext cx="48082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Same word (character sequence) may mean different things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+mn-lt"/>
              </a:rPr>
              <a:t>Different words may mean similar things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 dirty="0">
              <a:latin typeface="+mn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b="1" dirty="0">
                <a:latin typeface="+mn-lt"/>
              </a:rPr>
              <a:t>Word meaning depends on associations and surrounding words</a:t>
            </a:r>
          </a:p>
          <a:p>
            <a:endParaRPr lang="en-US" sz="3200" dirty="0">
              <a:latin typeface="+mn-lt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A8777E39-08D1-AB78-7E07-DFC7652BC4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237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FAEBF-D736-06D1-65F3-45CFC2339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7"/>
            <a:ext cx="10972800" cy="914400"/>
          </a:xfrm>
        </p:spPr>
        <p:txBody>
          <a:bodyPr/>
          <a:lstStyle/>
          <a:p>
            <a:r>
              <a:rPr lang="en-US" dirty="0"/>
              <a:t>To analyze text, need to convert text to tokens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7500-7D4E-C5C4-818A-87E0F9AC1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7696200" cy="5135563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“</a:t>
            </a:r>
            <a:r>
              <a:rPr lang="en-US" b="1" dirty="0"/>
              <a:t>Token</a:t>
            </a:r>
            <a:r>
              <a:rPr lang="en-US" dirty="0"/>
              <a:t>”: an integer or vector that represents a data element, a unit of processing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With integer tokens, the values are not continuous (e.g. 5 is no closer to 10 than 5000)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With vector tokens, similarity/distance (typically L2, dot product or cosine) is meaningful</a:t>
            </a:r>
          </a:p>
        </p:txBody>
      </p:sp>
    </p:spTree>
    <p:extLst>
      <p:ext uri="{BB962C8B-B14F-4D97-AF65-F5344CB8AC3E}">
        <p14:creationId xmlns:p14="http://schemas.microsoft.com/office/powerpoint/2010/main" val="5290008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CA53-CE81-3B77-AC62-C39856DC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Word </a:t>
            </a:r>
            <a:r>
              <a:rPr lang="en-US" dirty="0">
                <a:sym typeface="Wingdings" panose="05000000000000000000" pitchFamily="2" charset="2"/>
              </a:rPr>
              <a:t> Integer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99E3-F35F-9B0E-F01D-ABA986DB4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257800" cy="53340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Each unique space-delimited character string is assigned to a different integer</a:t>
            </a:r>
          </a:p>
          <a:p>
            <a:pPr lvl="1"/>
            <a:r>
              <a:rPr lang="en-US" dirty="0"/>
              <a:t>To limit vocabulary size, assign only the most frequent words to integers</a:t>
            </a:r>
          </a:p>
          <a:p>
            <a:pPr lvl="1"/>
            <a:r>
              <a:rPr lang="en-US" dirty="0"/>
              <a:t>Others are &lt;</a:t>
            </a:r>
            <a:r>
              <a:rPr lang="en-US" dirty="0" err="1"/>
              <a:t>unk</a:t>
            </a:r>
            <a:r>
              <a:rPr lang="en-US" dirty="0"/>
              <a:t>&gt; (unknown)</a:t>
            </a:r>
          </a:p>
          <a:p>
            <a:r>
              <a:rPr lang="en-US" dirty="0"/>
              <a:t>Pros and cons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Simple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Possible to compare/retrieve documents based on count of tokens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Many words map to unknown </a:t>
            </a:r>
            <a:r>
              <a:rPr lang="en-US" dirty="0"/>
              <a:t>(e.g. 1298, Bart’s, Area-52, anachronism, …)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Large vocabulary needed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Does not model similarity of related words like broke/broken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B51C20-124D-D5C2-ADEB-57B691622D23}"/>
              </a:ext>
            </a:extLst>
          </p:cNvPr>
          <p:cNvSpPr txBox="1"/>
          <p:nvPr/>
        </p:nvSpPr>
        <p:spPr>
          <a:xfrm>
            <a:off x="7620000" y="1036600"/>
            <a:ext cx="381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He sat on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</a:t>
            </a:r>
            <a:r>
              <a:rPr lang="en-US" sz="3200" b="1" dirty="0">
                <a:solidFill>
                  <a:srgbClr val="00B050"/>
                </a:solidFill>
              </a:rPr>
              <a:t>chair</a:t>
            </a:r>
            <a:r>
              <a:rPr lang="en-US" sz="3200" dirty="0"/>
              <a:t>, and it </a:t>
            </a:r>
            <a:r>
              <a:rPr lang="en-US" sz="3200" b="1" dirty="0">
                <a:solidFill>
                  <a:srgbClr val="FF0000"/>
                </a:solidFill>
              </a:rPr>
              <a:t>broke</a:t>
            </a:r>
            <a:r>
              <a:rPr lang="en-US" sz="32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E283B7-194E-C31F-B41E-E177D53B98C4}"/>
              </a:ext>
            </a:extLst>
          </p:cNvPr>
          <p:cNvSpPr txBox="1"/>
          <p:nvPr/>
        </p:nvSpPr>
        <p:spPr>
          <a:xfrm>
            <a:off x="7620000" y="2740212"/>
            <a:ext cx="3505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The </a:t>
            </a:r>
            <a:r>
              <a:rPr lang="en-US" sz="3200" b="1" dirty="0">
                <a:solidFill>
                  <a:srgbClr val="00B050"/>
                </a:solidFill>
              </a:rPr>
              <a:t>chair</a:t>
            </a:r>
            <a:r>
              <a:rPr lang="en-US" sz="3200" dirty="0"/>
              <a:t> says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department is </a:t>
            </a:r>
            <a:r>
              <a:rPr lang="en-US" sz="3200" b="1" dirty="0">
                <a:solidFill>
                  <a:srgbClr val="FF0000"/>
                </a:solidFill>
              </a:rPr>
              <a:t>broke</a:t>
            </a:r>
            <a:r>
              <a:rPr lang="en-US" sz="3200" dirty="0"/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3D63FC-9F87-B552-FD2B-6AF806FA2CC4}"/>
              </a:ext>
            </a:extLst>
          </p:cNvPr>
          <p:cNvSpPr txBox="1"/>
          <p:nvPr/>
        </p:nvSpPr>
        <p:spPr>
          <a:xfrm>
            <a:off x="7620000" y="4972842"/>
            <a:ext cx="3505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After sitting, </a:t>
            </a:r>
            <a:r>
              <a:rPr lang="en-US" sz="32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n-US" sz="3200" dirty="0"/>
              <a:t> seat is broken.</a:t>
            </a:r>
          </a:p>
        </p:txBody>
      </p:sp>
    </p:spTree>
    <p:extLst>
      <p:ext uri="{BB962C8B-B14F-4D97-AF65-F5344CB8AC3E}">
        <p14:creationId xmlns:p14="http://schemas.microsoft.com/office/powerpoint/2010/main" val="2178657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CA53-CE81-3B77-AC62-C39856DC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Character </a:t>
            </a:r>
            <a:r>
              <a:rPr lang="en-US" dirty="0">
                <a:sym typeface="Wingdings" panose="05000000000000000000" pitchFamily="2" charset="2"/>
              </a:rPr>
              <a:t> Integer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99E3-F35F-9B0E-F01D-ABA986DB4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2578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Each character is assigned to a unique integer</a:t>
            </a:r>
          </a:p>
          <a:p>
            <a:r>
              <a:rPr lang="en-US" dirty="0"/>
              <a:t>Pros and cons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Simple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Every document within alphabet can be fully modeled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Small vocabulary (&lt; 100 integers needed for English)</a:t>
            </a:r>
          </a:p>
          <a:p>
            <a:pPr lvl="1"/>
            <a:r>
              <a:rPr lang="en-US" dirty="0"/>
              <a:t>Sometimes, similar words will have similar sequences (broke/n)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Count of tokens is not meaningful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Character sequences are long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135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CA53-CE81-3B77-AC62-C39856DCC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Subword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Integer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699E3-F35F-9B0E-F01D-ABA986DB4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5257800" cy="53340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Common sequences of characters are assigned to unique integers</a:t>
            </a:r>
          </a:p>
          <a:p>
            <a:r>
              <a:rPr lang="en-US" dirty="0"/>
              <a:t>Pros and cons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Every document within alphabet can be fully modeled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Vocabulary size is flexible (e.g. 30K for BERT, 50K for GPT-3)</a:t>
            </a:r>
          </a:p>
          <a:p>
            <a:pPr lvl="1"/>
            <a:r>
              <a:rPr lang="en-US" dirty="0"/>
              <a:t>Sometimes, similar words will have similar sequences (broke/n)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Need to solve for good </a:t>
            </a:r>
            <a:r>
              <a:rPr lang="en-US" dirty="0" err="1">
                <a:solidFill>
                  <a:srgbClr val="FF0000"/>
                </a:solidFill>
              </a:rPr>
              <a:t>subword</a:t>
            </a:r>
            <a:r>
              <a:rPr lang="en-US" dirty="0">
                <a:solidFill>
                  <a:srgbClr val="FF0000"/>
                </a:solidFill>
              </a:rPr>
              <a:t> tokenization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41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52827-FACE-24F3-0C69-94A0101A2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FC589F-4F2E-6875-6E58-04FBA5249AE6}"/>
              </a:ext>
            </a:extLst>
          </p:cNvPr>
          <p:cNvSpPr txBox="1"/>
          <p:nvPr/>
        </p:nvSpPr>
        <p:spPr>
          <a:xfrm>
            <a:off x="2895600" y="914400"/>
            <a:ext cx="22044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Character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67DE6E-3D68-C7C0-C488-FDCA954C7D91}"/>
              </a:ext>
            </a:extLst>
          </p:cNvPr>
          <p:cNvSpPr txBox="1"/>
          <p:nvPr/>
        </p:nvSpPr>
        <p:spPr>
          <a:xfrm>
            <a:off x="10058400" y="914400"/>
            <a:ext cx="13327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latin typeface="+mn-lt"/>
              </a:rPr>
              <a:t>Word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101532-71CE-351A-E425-D769ECBAD6C6}"/>
              </a:ext>
            </a:extLst>
          </p:cNvPr>
          <p:cNvSpPr txBox="1"/>
          <p:nvPr/>
        </p:nvSpPr>
        <p:spPr>
          <a:xfrm>
            <a:off x="5922256" y="914400"/>
            <a:ext cx="20315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>
                <a:latin typeface="+mn-lt"/>
              </a:rPr>
              <a:t>Subword</a:t>
            </a:r>
            <a:endParaRPr lang="en-US" sz="40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402FB-42DD-DE6C-FC67-8AFAD295A094}"/>
              </a:ext>
            </a:extLst>
          </p:cNvPr>
          <p:cNvSpPr txBox="1"/>
          <p:nvPr/>
        </p:nvSpPr>
        <p:spPr>
          <a:xfrm>
            <a:off x="605928" y="2225140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“Chair is broken”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D02332-51ED-AC01-0A9B-B0365F5FAA01}"/>
              </a:ext>
            </a:extLst>
          </p:cNvPr>
          <p:cNvSpPr txBox="1"/>
          <p:nvPr/>
        </p:nvSpPr>
        <p:spPr>
          <a:xfrm>
            <a:off x="2971800" y="2216493"/>
            <a:ext cx="1544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c, h, a, </a:t>
            </a:r>
            <a:r>
              <a:rPr lang="en-US" dirty="0" err="1"/>
              <a:t>i</a:t>
            </a:r>
            <a:r>
              <a:rPr lang="en-US" dirty="0"/>
              <a:t>, r, …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0D4540-8992-088A-5D2E-478515678F39}"/>
              </a:ext>
            </a:extLst>
          </p:cNvPr>
          <p:cNvSpPr txBox="1"/>
          <p:nvPr/>
        </p:nvSpPr>
        <p:spPr>
          <a:xfrm>
            <a:off x="5486400" y="2225140"/>
            <a:ext cx="3082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ch##, ##air, is, </a:t>
            </a:r>
            <a:r>
              <a:rPr lang="en-US" dirty="0" err="1"/>
              <a:t>brok</a:t>
            </a:r>
            <a:r>
              <a:rPr lang="en-US" dirty="0"/>
              <a:t>##, ##en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AF55F86-2D7C-6DB1-DAF8-25D0F45B8066}"/>
              </a:ext>
            </a:extLst>
          </p:cNvPr>
          <p:cNvSpPr txBox="1"/>
          <p:nvPr/>
        </p:nvSpPr>
        <p:spPr>
          <a:xfrm>
            <a:off x="9793906" y="2209800"/>
            <a:ext cx="18005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chair, is, broken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39D49C-7D85-A19A-9032-79E3D611C40C}"/>
              </a:ext>
            </a:extLst>
          </p:cNvPr>
          <p:cNvSpPr txBox="1"/>
          <p:nvPr/>
        </p:nvSpPr>
        <p:spPr>
          <a:xfrm>
            <a:off x="568287" y="3063340"/>
            <a:ext cx="183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Vocabulary Size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77768E-C6CA-677E-6A5D-224F7CC03FB1}"/>
              </a:ext>
            </a:extLst>
          </p:cNvPr>
          <p:cNvSpPr txBox="1"/>
          <p:nvPr/>
        </p:nvSpPr>
        <p:spPr>
          <a:xfrm>
            <a:off x="3412790" y="3088251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256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EC264EB-252A-2052-A18E-E0E3A25B9543}"/>
              </a:ext>
            </a:extLst>
          </p:cNvPr>
          <p:cNvSpPr txBox="1"/>
          <p:nvPr/>
        </p:nvSpPr>
        <p:spPr>
          <a:xfrm>
            <a:off x="6324600" y="3009226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4K-50K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CD6582-6919-7A0A-5F23-A2B990F96F34}"/>
              </a:ext>
            </a:extLst>
          </p:cNvPr>
          <p:cNvSpPr txBox="1"/>
          <p:nvPr/>
        </p:nvSpPr>
        <p:spPr>
          <a:xfrm>
            <a:off x="10190006" y="3009226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&gt; 30K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5917B3B-DFB9-5AB5-4073-9D2BCD487304}"/>
              </a:ext>
            </a:extLst>
          </p:cNvPr>
          <p:cNvSpPr txBox="1"/>
          <p:nvPr/>
        </p:nvSpPr>
        <p:spPr>
          <a:xfrm>
            <a:off x="605928" y="3901540"/>
            <a:ext cx="16594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Completeness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02826D1-A0BD-EE25-84D4-B4ED861CEE84}"/>
              </a:ext>
            </a:extLst>
          </p:cNvPr>
          <p:cNvSpPr txBox="1"/>
          <p:nvPr/>
        </p:nvSpPr>
        <p:spPr>
          <a:xfrm>
            <a:off x="3229666" y="390154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Perfect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AC3B3A-B6D1-7BF3-000A-36706E7F5FFD}"/>
              </a:ext>
            </a:extLst>
          </p:cNvPr>
          <p:cNvSpPr txBox="1"/>
          <p:nvPr/>
        </p:nvSpPr>
        <p:spPr>
          <a:xfrm>
            <a:off x="6427193" y="3901540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Perfect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95CC06D-052F-9C2E-6F0A-A1F8DA276847}"/>
              </a:ext>
            </a:extLst>
          </p:cNvPr>
          <p:cNvSpPr txBox="1"/>
          <p:nvPr/>
        </p:nvSpPr>
        <p:spPr>
          <a:xfrm>
            <a:off x="9891845" y="3901540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Incomplete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5907D3B-5E46-A902-957B-59DD0041DF8F}"/>
              </a:ext>
            </a:extLst>
          </p:cNvPr>
          <p:cNvSpPr txBox="1"/>
          <p:nvPr/>
        </p:nvSpPr>
        <p:spPr>
          <a:xfrm>
            <a:off x="605928" y="4725925"/>
            <a:ext cx="2923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Independent Meaningfulness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7C74EB-EEA9-29A8-C41E-D7F3AE9DA86E}"/>
              </a:ext>
            </a:extLst>
          </p:cNvPr>
          <p:cNvSpPr txBox="1"/>
          <p:nvPr/>
        </p:nvSpPr>
        <p:spPr>
          <a:xfrm>
            <a:off x="3340795" y="4822486"/>
            <a:ext cx="6206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Bad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308869-E5C3-A89E-5911-90454D785FBF}"/>
              </a:ext>
            </a:extLst>
          </p:cNvPr>
          <p:cNvSpPr txBox="1"/>
          <p:nvPr/>
        </p:nvSpPr>
        <p:spPr>
          <a:xfrm>
            <a:off x="6522613" y="4785068"/>
            <a:ext cx="5309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OK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FFE255-2760-4C3A-EDAC-763D5893989A}"/>
              </a:ext>
            </a:extLst>
          </p:cNvPr>
          <p:cNvSpPr txBox="1"/>
          <p:nvPr/>
        </p:nvSpPr>
        <p:spPr>
          <a:xfrm>
            <a:off x="10190006" y="4822486"/>
            <a:ext cx="787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Good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DA09481-CD87-FD86-24A8-AFDF1ECEC43B}"/>
              </a:ext>
            </a:extLst>
          </p:cNvPr>
          <p:cNvSpPr txBox="1"/>
          <p:nvPr/>
        </p:nvSpPr>
        <p:spPr>
          <a:xfrm>
            <a:off x="568287" y="5621531"/>
            <a:ext cx="2923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Sequence Length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A595482-F40D-3F66-AE9A-09B00429CD62}"/>
              </a:ext>
            </a:extLst>
          </p:cNvPr>
          <p:cNvSpPr txBox="1"/>
          <p:nvPr/>
        </p:nvSpPr>
        <p:spPr>
          <a:xfrm>
            <a:off x="3301154" y="5621531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Long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182126-1B23-F06B-AFFE-526BEC23D301}"/>
              </a:ext>
            </a:extLst>
          </p:cNvPr>
          <p:cNvSpPr txBox="1"/>
          <p:nvPr/>
        </p:nvSpPr>
        <p:spPr>
          <a:xfrm>
            <a:off x="5411450" y="5455640"/>
            <a:ext cx="28777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Medium </a:t>
            </a:r>
          </a:p>
          <a:p>
            <a:pPr algn="ctr"/>
            <a:r>
              <a:rPr lang="en-US" dirty="0"/>
              <a:t>(e.g., 1.4 tokens per word)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9B6A4C-5862-1D38-57AF-BB715657992F}"/>
              </a:ext>
            </a:extLst>
          </p:cNvPr>
          <p:cNvSpPr txBox="1"/>
          <p:nvPr/>
        </p:nvSpPr>
        <p:spPr>
          <a:xfrm>
            <a:off x="9650532" y="5621531"/>
            <a:ext cx="1740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A little shorter</a:t>
            </a:r>
          </a:p>
        </p:txBody>
      </p:sp>
    </p:spTree>
    <p:extLst>
      <p:ext uri="{BB962C8B-B14F-4D97-AF65-F5344CB8AC3E}">
        <p14:creationId xmlns:p14="http://schemas.microsoft.com/office/powerpoint/2010/main" val="3422829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7" grpId="0"/>
      <p:bldP spid="28" grpId="0"/>
      <p:bldP spid="29" grpId="0"/>
      <p:bldP spid="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564AD-EA11-2EEA-E21A-3983718A5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Subword</a:t>
            </a:r>
            <a:r>
              <a:rPr lang="en-US" dirty="0"/>
              <a:t> Tokenizers: Byte Pair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2A625-2018-8375-5B08-36E6FBE1F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1"/>
            <a:ext cx="10972800" cy="17526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Start with each character assigned to a unique token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Iteratively assign a new token to the most common pair of consecutive tokens, until </a:t>
            </a:r>
            <a:r>
              <a:rPr lang="en-US" dirty="0" err="1"/>
              <a:t>max_tokens</a:t>
            </a:r>
            <a:r>
              <a:rPr lang="en-US" dirty="0"/>
              <a:t> is reached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8BB1293C-1837-D9DC-FA92-7237F05D28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6875" y="3491544"/>
            <a:ext cx="1418978" cy="584775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ZabdZabac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Z=aa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8CF990DB-417E-3C41-1755-9832F1FF9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6875" y="2919585"/>
            <a:ext cx="2834319" cy="33855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aaabdaaabac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A376052-FE97-690D-B31B-0FEEB63CD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321151"/>
            <a:ext cx="1172116" cy="830997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ZYdZYac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Y=ab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Z=aa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8ED53267-079A-C85E-B74F-1BD2E98F3B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5358458"/>
            <a:ext cx="925253" cy="1077218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XdXac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X=ZY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Y=ab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Z=aa</a:t>
            </a:r>
            <a:r>
              <a:rPr kumimoji="0" lang="en-US" altLang="en-US" sz="105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66C823-F957-2910-1FE5-9DC4A47343E5}"/>
              </a:ext>
            </a:extLst>
          </p:cNvPr>
          <p:cNvSpPr txBox="1"/>
          <p:nvPr/>
        </p:nvSpPr>
        <p:spPr>
          <a:xfrm>
            <a:off x="9601200" y="6400297"/>
            <a:ext cx="23952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Example from 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Wikipedia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1F97E4F-6D1F-823A-ADAE-7399346B60DF}"/>
              </a:ext>
            </a:extLst>
          </p:cNvPr>
          <p:cNvSpPr txBox="1"/>
          <p:nvPr/>
        </p:nvSpPr>
        <p:spPr>
          <a:xfrm>
            <a:off x="609600" y="2920503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Initial array of 4 characters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AE59EE-2122-3DD2-77D2-E3821E5EE9B4}"/>
              </a:ext>
            </a:extLst>
          </p:cNvPr>
          <p:cNvSpPr txBox="1"/>
          <p:nvPr/>
        </p:nvSpPr>
        <p:spPr>
          <a:xfrm>
            <a:off x="1626312" y="3491544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Replace aa by Z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4FC431-8CFB-582B-829B-C5363346A280}"/>
              </a:ext>
            </a:extLst>
          </p:cNvPr>
          <p:cNvSpPr txBox="1"/>
          <p:nvPr/>
        </p:nvSpPr>
        <p:spPr>
          <a:xfrm>
            <a:off x="1669462" y="4551983"/>
            <a:ext cx="18732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Replace ab by 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005F32-12D9-0DDC-C236-7CAB0AA66819}"/>
              </a:ext>
            </a:extLst>
          </p:cNvPr>
          <p:cNvSpPr txBox="1"/>
          <p:nvPr/>
        </p:nvSpPr>
        <p:spPr>
          <a:xfrm>
            <a:off x="1579183" y="5669658"/>
            <a:ext cx="1911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Replace ZY by X</a:t>
            </a:r>
          </a:p>
        </p:txBody>
      </p:sp>
      <p:sp>
        <p:nvSpPr>
          <p:cNvPr id="18" name="Rectangle 7">
            <a:extLst>
              <a:ext uri="{FF2B5EF4-FFF2-40B4-BE49-F238E27FC236}">
                <a16:creationId xmlns:a16="http://schemas.microsoft.com/office/drawing/2014/main" id="{77F83440-2E18-C2C5-D780-491915FDC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382706"/>
            <a:ext cx="1002197" cy="33855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XZd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sym typeface="Wingdings" panose="05000000000000000000" pitchFamily="2" charset="2"/>
              </a:rPr>
              <a:t> 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7C510BD1-BB43-9A65-1BD5-16DAD802E7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1884" y="4391455"/>
            <a:ext cx="1989647" cy="338554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ZYZd</a:t>
            </a:r>
            <a:r>
              <a:rPr kumimoji="0" lang="en-US" altLang="en-US" sz="16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kumimoji="0" lang="en-US" altLang="en-US" sz="1600" b="0" i="0" u="none" strike="noStrike" cap="none" normalizeH="0" dirty="0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sym typeface="Wingdings" panose="05000000000000000000" pitchFamily="2" charset="2"/>
              </a:rPr>
              <a:t> </a:t>
            </a:r>
            <a:r>
              <a:rPr kumimoji="0" lang="en-US" altLang="en-US" sz="1600" b="0" i="0" u="none" strike="noStrike" cap="none" normalizeH="0" dirty="0" err="1">
                <a:ln>
                  <a:noFill/>
                </a:ln>
                <a:solidFill>
                  <a:srgbClr val="000000"/>
                </a:solidFill>
                <a:effectLst/>
                <a:latin typeface="Courier New" panose="02070309020205020404" pitchFamily="49" charset="0"/>
                <a:sym typeface="Wingdings" panose="05000000000000000000" pitchFamily="2" charset="2"/>
              </a:rPr>
              <a:t>aaabaad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259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5" grpId="0"/>
      <p:bldP spid="16" grpId="0"/>
      <p:bldP spid="17" grpId="0"/>
      <p:bldP spid="18" grpId="0" animBg="1"/>
      <p:bldP spid="1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328EC-FD24-7A71-E062-D29E6AD59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WordPiece</a:t>
            </a:r>
            <a:r>
              <a:rPr lang="en-US" dirty="0"/>
              <a:t> Tokenizer (</a:t>
            </a:r>
            <a:r>
              <a:rPr lang="en-US" dirty="0" err="1"/>
              <a:t>Sennrich</a:t>
            </a:r>
            <a:r>
              <a:rPr lang="en-US" dirty="0"/>
              <a:t> et al., Wu et al. 2016)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7DC40-A934-1DFF-919B-D3A6BF6DA3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b="1" i="0" u="none" strike="noStrike" baseline="0" dirty="0">
                <a:latin typeface="LMRoman10-Bold"/>
              </a:rPr>
              <a:t>Word</a:t>
            </a:r>
            <a:r>
              <a:rPr lang="en-US" sz="1800" b="0" i="0" u="none" strike="noStrike" baseline="0" dirty="0">
                <a:latin typeface="LMRoman10-Regular"/>
              </a:rPr>
              <a:t>: Jet makers feud over seat width with big orders at stake</a:t>
            </a:r>
          </a:p>
          <a:p>
            <a:r>
              <a:rPr lang="en-US" sz="1800" b="1" i="0" u="none" strike="noStrike" baseline="0" dirty="0" err="1">
                <a:latin typeface="LMRoman10-Bold"/>
              </a:rPr>
              <a:t>wordpieces</a:t>
            </a:r>
            <a:r>
              <a:rPr lang="en-US" sz="1800" b="0" i="0" u="none" strike="noStrike" baseline="0" dirty="0">
                <a:latin typeface="LMRoman10-Regular"/>
              </a:rPr>
              <a:t>: _J et _makers _</a:t>
            </a:r>
            <a:r>
              <a:rPr lang="en-US" sz="1800" b="0" i="0" u="none" strike="noStrike" baseline="0" dirty="0" err="1">
                <a:latin typeface="LMRoman10-Regular"/>
              </a:rPr>
              <a:t>fe</a:t>
            </a:r>
            <a:r>
              <a:rPr lang="en-US" sz="1800" b="0" i="0" u="none" strike="noStrike" baseline="0" dirty="0">
                <a:latin typeface="LMRoman10-Regular"/>
              </a:rPr>
              <a:t> </a:t>
            </a:r>
            <a:r>
              <a:rPr lang="en-US" sz="1800" b="0" i="0" u="none" strike="noStrike" baseline="0" dirty="0" err="1">
                <a:latin typeface="LMRoman10-Regular"/>
              </a:rPr>
              <a:t>ud</a:t>
            </a:r>
            <a:r>
              <a:rPr lang="en-US" sz="1800" b="0" i="0" u="none" strike="noStrike" baseline="0" dirty="0">
                <a:latin typeface="LMRoman10-Regular"/>
              </a:rPr>
              <a:t> _over _seat _width _with _big _orders _at _stake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B502C8-6A46-712B-8C00-65712DAC95AE}"/>
              </a:ext>
            </a:extLst>
          </p:cNvPr>
          <p:cNvSpPr txBox="1"/>
          <p:nvPr/>
        </p:nvSpPr>
        <p:spPr>
          <a:xfrm>
            <a:off x="8151564" y="6137180"/>
            <a:ext cx="40404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https://arxiv.org/abs/1508.07909</a:t>
            </a:r>
            <a:r>
              <a:rPr lang="en-US" dirty="0"/>
              <a:t>  </a:t>
            </a:r>
            <a:endParaRPr lang="en-US" dirty="0">
              <a:hlinkClick r:id="rId4"/>
            </a:endParaRPr>
          </a:p>
          <a:p>
            <a:r>
              <a:rPr lang="en-US" dirty="0">
                <a:hlinkClick r:id="rId4"/>
              </a:rPr>
              <a:t>https://arxiv.org/pdf/1609.08144.pdf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C42BE5-9418-0941-5873-F8F8F463E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143" y="1979489"/>
            <a:ext cx="3363216" cy="487851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359B167-BBFE-D85E-71A1-D5A3FDC983AA}"/>
              </a:ext>
            </a:extLst>
          </p:cNvPr>
          <p:cNvSpPr txBox="1"/>
          <p:nvPr/>
        </p:nvSpPr>
        <p:spPr>
          <a:xfrm>
            <a:off x="4339268" y="3048000"/>
            <a:ext cx="699422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each merge:</a:t>
            </a:r>
          </a:p>
          <a:p>
            <a:pPr marL="342900" indent="-342900">
              <a:buAutoNum type="arabicPeriod"/>
            </a:pPr>
            <a:r>
              <a:rPr lang="en-US" dirty="0"/>
              <a:t>Count token pair frequencies in dataset</a:t>
            </a:r>
          </a:p>
          <a:p>
            <a:pPr marL="342900" indent="-342900">
              <a:buAutoNum type="arabicPeriod"/>
            </a:pPr>
            <a:r>
              <a:rPr lang="en-US" dirty="0"/>
              <a:t>Select most frequent pair</a:t>
            </a:r>
          </a:p>
          <a:p>
            <a:pPr marL="342900" indent="-342900">
              <a:buAutoNum type="arabicPeriod"/>
            </a:pPr>
            <a:r>
              <a:rPr lang="en-US" dirty="0"/>
              <a:t>Merge that “best” pair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Assign best pair to new token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Replace all instances of best pair in dataset with that token</a:t>
            </a:r>
          </a:p>
        </p:txBody>
      </p:sp>
    </p:spTree>
    <p:extLst>
      <p:ext uri="{BB962C8B-B14F-4D97-AF65-F5344CB8AC3E}">
        <p14:creationId xmlns:p14="http://schemas.microsoft.com/office/powerpoint/2010/main" val="232454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32B92-28D5-1BBD-ADE4-B60B9B0DC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Try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A614BB-7315-5621-0024-22D597572E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Do first two merges of: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Your cat cannot do the can-can, can he?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_Your _cat _cannot _do _the _can-can, _can he?</a:t>
            </a:r>
          </a:p>
          <a:p>
            <a:pPr marL="0" indent="0">
              <a:buNone/>
            </a:pP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_Your _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Xt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Xnnot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_do _the _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Xn-Xn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, _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Xn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_he?</a:t>
            </a:r>
          </a:p>
          <a:p>
            <a:pPr marL="0" indent="0">
              <a:buNone/>
            </a:pP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_Your _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Xt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2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Znot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 _do _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the _Z-Z, _Z, </a:t>
            </a:r>
            <a:r>
              <a:rPr lang="en-US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_he?</a:t>
            </a:r>
          </a:p>
          <a:p>
            <a:pPr marL="0" indent="0">
              <a:buNone/>
            </a:pPr>
            <a:endParaRPr lang="en-US" sz="28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FF61FF-764B-9B07-15C1-CB0FE4A731B8}"/>
              </a:ext>
            </a:extLst>
          </p:cNvPr>
          <p:cNvSpPr txBox="1"/>
          <p:nvPr/>
        </p:nvSpPr>
        <p:spPr>
          <a:xfrm>
            <a:off x="7716510" y="152400"/>
            <a:ext cx="38658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each merge:</a:t>
            </a:r>
          </a:p>
          <a:p>
            <a:pPr marL="342900" indent="-342900">
              <a:buAutoNum type="arabicPeriod"/>
            </a:pPr>
            <a:r>
              <a:rPr lang="en-US" dirty="0"/>
              <a:t>Count token pair frequencies in dataset</a:t>
            </a:r>
          </a:p>
          <a:p>
            <a:pPr marL="342900" indent="-342900">
              <a:buAutoNum type="arabicPeriod"/>
            </a:pPr>
            <a:r>
              <a:rPr lang="en-US" dirty="0"/>
              <a:t>Select most frequent pair</a:t>
            </a:r>
          </a:p>
          <a:p>
            <a:pPr marL="342900" indent="-342900">
              <a:buAutoNum type="arabicPeriod"/>
            </a:pPr>
            <a:r>
              <a:rPr lang="en-US" dirty="0"/>
              <a:t>Merge that “best” pair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Assign best pair to new token</a:t>
            </a:r>
          </a:p>
          <a:p>
            <a:pPr marL="800100" lvl="1" indent="-342900">
              <a:buFont typeface="+mj-lt"/>
              <a:buAutoNum type="alphaLcPeriod"/>
            </a:pPr>
            <a:r>
              <a:rPr lang="en-US" dirty="0"/>
              <a:t>Replace all instances of best pair in dataset with that token</a:t>
            </a:r>
          </a:p>
        </p:txBody>
      </p:sp>
    </p:spTree>
    <p:extLst>
      <p:ext uri="{BB962C8B-B14F-4D97-AF65-F5344CB8AC3E}">
        <p14:creationId xmlns:p14="http://schemas.microsoft.com/office/powerpoint/2010/main" val="163719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DDF23-5947-60FE-B566-C262ECC9F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we better encode word similarity?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97B95-0D8F-565F-3B9E-61CFA7767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Different words are related to each other</a:t>
            </a:r>
          </a:p>
          <a:p>
            <a:endParaRPr lang="en-US" dirty="0"/>
          </a:p>
          <a:p>
            <a:r>
              <a:rPr lang="en-US" dirty="0"/>
              <a:t>Encode “meaning” in a continuous vector</a:t>
            </a:r>
          </a:p>
          <a:p>
            <a:endParaRPr lang="en-US" dirty="0"/>
          </a:p>
          <a:p>
            <a:r>
              <a:rPr lang="en-US" dirty="0"/>
              <a:t>Learn these vectors based on surrounding words</a:t>
            </a:r>
          </a:p>
        </p:txBody>
      </p:sp>
    </p:spTree>
    <p:extLst>
      <p:ext uri="{BB962C8B-B14F-4D97-AF65-F5344CB8AC3E}">
        <p14:creationId xmlns:p14="http://schemas.microsoft.com/office/powerpoint/2010/main" val="420093616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17873-9E25-C672-A3CB-707E6AA32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 (</a:t>
            </a:r>
            <a:r>
              <a:rPr lang="en-US" dirty="0" err="1"/>
              <a:t>Mikolov</a:t>
            </a:r>
            <a:r>
              <a:rPr lang="en-US" dirty="0"/>
              <a:t> et al. 2013)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72D3A2-FB65-E890-98AC-5C79F4FF57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For each word, solve for a continuous vector representation:</a:t>
            </a:r>
          </a:p>
          <a:p>
            <a:r>
              <a:rPr lang="en-US" sz="2000" dirty="0"/>
              <a:t>CBOW: predict center word as average of surrounding words (after projecting each word to a vector)</a:t>
            </a:r>
          </a:p>
          <a:p>
            <a:r>
              <a:rPr lang="en-US" sz="2000" dirty="0"/>
              <a:t>Skip-Gram: each word (after projecting to a vector) predicts each surrounding word with a linear model</a:t>
            </a:r>
          </a:p>
          <a:p>
            <a:endParaRPr lang="en-US" sz="2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8A4275-4073-C5E3-9E24-928CCB1F1D12}"/>
              </a:ext>
            </a:extLst>
          </p:cNvPr>
          <p:cNvSpPr txBox="1"/>
          <p:nvPr/>
        </p:nvSpPr>
        <p:spPr>
          <a:xfrm>
            <a:off x="8534400" y="6324600"/>
            <a:ext cx="3886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https://arxiv.org/pdf/1301.3781.pdf</a:t>
            </a:r>
            <a:r>
              <a:rPr lang="en-US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D38103E-4F77-4FF5-500D-BC4D0CA82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70969"/>
            <a:ext cx="6831385" cy="39600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4B1A28-D1FB-898E-5B65-4C1F170AD76E}"/>
              </a:ext>
            </a:extLst>
          </p:cNvPr>
          <p:cNvSpPr txBox="1"/>
          <p:nvPr/>
        </p:nvSpPr>
        <p:spPr>
          <a:xfrm>
            <a:off x="7772400" y="3124200"/>
            <a:ext cx="3429001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Train by gradient descent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At the end, each word integer can be replaced by a fixed-length continuous vector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20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F854D-3AEE-79D7-BA60-873B5015C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90600"/>
            <a:ext cx="51816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Word vectors predict word relationships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8128B1-9222-F30E-647C-66534C35C4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4500694"/>
            <a:ext cx="8086987" cy="23573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4BCB18-1E74-CE76-CEED-2464E425F2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1444" y="228600"/>
            <a:ext cx="6520343" cy="392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74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4FFB0-4BD7-C426-D2DF-E481D2A6F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 predicted relationship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93612A-CF56-EFC3-D7BF-70CD889BFE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CD56D8-20E0-AB9A-8B4D-62A988411B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853580"/>
            <a:ext cx="10670796" cy="51508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24999E-439E-1639-96AF-8BBD7E2431A1}"/>
              </a:ext>
            </a:extLst>
          </p:cNvPr>
          <p:cNvSpPr txBox="1"/>
          <p:nvPr/>
        </p:nvSpPr>
        <p:spPr>
          <a:xfrm>
            <a:off x="609600" y="6004420"/>
            <a:ext cx="60340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E.g., Paris – France + Italy = Rome</a:t>
            </a:r>
          </a:p>
        </p:txBody>
      </p:sp>
    </p:spTree>
    <p:extLst>
      <p:ext uri="{BB962C8B-B14F-4D97-AF65-F5344CB8AC3E}">
        <p14:creationId xmlns:p14="http://schemas.microsoft.com/office/powerpoint/2010/main" val="991419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75E5-A774-E36A-87E7-52196E91B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Word2Vec demos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CC99E6-C8B5-A4D7-86DB-5E9E3AB0E930}"/>
              </a:ext>
            </a:extLst>
          </p:cNvPr>
          <p:cNvSpPr txBox="1"/>
          <p:nvPr/>
        </p:nvSpPr>
        <p:spPr>
          <a:xfrm>
            <a:off x="914400" y="1828800"/>
            <a:ext cx="9829800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https://turbomaze.github.io/word2vecjson</a:t>
            </a:r>
            <a:r>
              <a:rPr lang="en-US" sz="2800" dirty="0">
                <a:solidFill>
                  <a:srgbClr val="0000FF"/>
                </a:solidFill>
              </a:rPr>
              <a:t>  </a:t>
            </a:r>
            <a:r>
              <a:rPr lang="en-US" sz="2800" dirty="0"/>
              <a:t>(fastest)</a:t>
            </a:r>
          </a:p>
          <a:p>
            <a:endParaRPr lang="en-US" sz="2800" dirty="0">
              <a:solidFill>
                <a:srgbClr val="800080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endParaRPr lang="en-US" sz="2800" dirty="0">
              <a:solidFill>
                <a:srgbClr val="800080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800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https://www.cs.cmu.edu/~dst/WordEmbeddingDemo/</a:t>
            </a:r>
            <a:r>
              <a:rPr lang="en-US" sz="2800" dirty="0">
                <a:solidFill>
                  <a:srgbClr val="0000FF"/>
                </a:solidFill>
              </a:rPr>
              <a:t>  </a:t>
            </a:r>
            <a:r>
              <a:rPr lang="en-US" sz="2800" dirty="0"/>
              <a:t>(best)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endParaRPr lang="en-US" sz="2800" dirty="0">
              <a:hlinkClick r:id="rId4"/>
            </a:endParaRPr>
          </a:p>
          <a:p>
            <a:endParaRPr lang="en-US" sz="2800" dirty="0">
              <a:hlinkClick r:id="rId4"/>
            </a:endParaRPr>
          </a:p>
          <a:p>
            <a:r>
              <a:rPr lang="en-US" sz="2800" dirty="0">
                <a:hlinkClick r:id="rId4"/>
              </a:rPr>
              <a:t>https://remykarem.github.io/word2vec-demo/</a:t>
            </a:r>
            <a:r>
              <a:rPr lang="en-US" sz="2800" dirty="0"/>
              <a:t>  (training)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60957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F0101-1CB2-01DA-8ED9-51E8997CF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Q1-Q3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97BC48-BE9F-A523-701A-32DCD17EE15E}"/>
              </a:ext>
            </a:extLst>
          </p:cNvPr>
          <p:cNvSpPr txBox="1"/>
          <p:nvPr/>
        </p:nvSpPr>
        <p:spPr>
          <a:xfrm>
            <a:off x="2514600" y="1066800"/>
            <a:ext cx="670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hlinkClick r:id="rId2"/>
              </a:rPr>
              <a:t>https://tinyurl.com/441AML-L18</a:t>
            </a:r>
            <a:r>
              <a:rPr lang="en-US" sz="3600" dirty="0"/>
              <a:t> </a:t>
            </a: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B8ACE40C-B0F4-62AE-4AC5-E75973BFD2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57400"/>
            <a:ext cx="4343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451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7BE60-BDE7-E33A-6C1C-7747FDE09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new type of data processing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0CA67-3259-523E-2E98-84DA8E2B4C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Linear: output is sum of weights times features</a:t>
            </a:r>
          </a:p>
          <a:p>
            <a:endParaRPr lang="en-US" dirty="0"/>
          </a:p>
          <a:p>
            <a:r>
              <a:rPr lang="en-US" dirty="0"/>
              <a:t>Convolution: output at each position is sum of weights times features within a sliding window</a:t>
            </a:r>
          </a:p>
          <a:p>
            <a:endParaRPr lang="en-US" dirty="0"/>
          </a:p>
          <a:p>
            <a:r>
              <a:rPr lang="en-US" b="1" dirty="0"/>
              <a:t>Attention</a:t>
            </a:r>
            <a:r>
              <a:rPr lang="en-US" dirty="0"/>
              <a:t>: average of values, weighted by key-query similarity</a:t>
            </a:r>
          </a:p>
        </p:txBody>
      </p:sp>
    </p:spTree>
    <p:extLst>
      <p:ext uri="{BB962C8B-B14F-4D97-AF65-F5344CB8AC3E}">
        <p14:creationId xmlns:p14="http://schemas.microsoft.com/office/powerpoint/2010/main" val="109016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629EC-50B2-EFE9-613D-8114A8016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FB551-F1E9-2E8B-BEEB-3676106CE9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&lt;key </a:t>
            </a:r>
            <a:r>
              <a:rPr lang="en-US" i="1" dirty="0"/>
              <a:t>k</a:t>
            </a:r>
            <a:r>
              <a:rPr lang="en-US" dirty="0"/>
              <a:t>, value </a:t>
            </a:r>
            <a:r>
              <a:rPr lang="en-US" i="1" dirty="0"/>
              <a:t>v</a:t>
            </a:r>
            <a:r>
              <a:rPr lang="en-US" dirty="0"/>
              <a:t>&gt;: a data pair, in which </a:t>
            </a:r>
            <a:r>
              <a:rPr lang="en-US" b="1" dirty="0"/>
              <a:t>key</a:t>
            </a:r>
            <a:r>
              <a:rPr lang="en-US" dirty="0"/>
              <a:t> is used for matching and </a:t>
            </a:r>
            <a:r>
              <a:rPr lang="en-US" b="1" dirty="0"/>
              <a:t>value</a:t>
            </a:r>
            <a:r>
              <a:rPr lang="en-US" dirty="0"/>
              <a:t> is used to output</a:t>
            </a:r>
          </a:p>
          <a:p>
            <a:pPr marL="0" indent="0">
              <a:buNone/>
            </a:pPr>
            <a:r>
              <a:rPr lang="en-US" dirty="0"/>
              <a:t>&lt;</a:t>
            </a:r>
            <a:r>
              <a:rPr lang="en-US" b="1" dirty="0"/>
              <a:t>query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dirty="0"/>
              <a:t>&gt;: used to match keys and accumulate values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117148-8B78-9078-C44E-209C3B5C475D}"/>
                  </a:ext>
                </a:extLst>
              </p:cNvPr>
              <p:cNvSpPr txBox="1"/>
              <p:nvPr/>
            </p:nvSpPr>
            <p:spPr>
              <a:xfrm>
                <a:off x="1219200" y="2902624"/>
                <a:ext cx="9089106" cy="13115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𝑜𝑢𝑡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E117148-8B78-9078-C44E-209C3B5C47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2902624"/>
                <a:ext cx="9089106" cy="13115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9442DFCD-6E4F-A7E5-D2BD-1E5E729A2118}"/>
              </a:ext>
            </a:extLst>
          </p:cNvPr>
          <p:cNvSpPr txBox="1"/>
          <p:nvPr/>
        </p:nvSpPr>
        <p:spPr>
          <a:xfrm>
            <a:off x="2565442" y="4616152"/>
            <a:ext cx="3198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Similarity of </a:t>
            </a:r>
            <a:r>
              <a:rPr lang="en-US" dirty="0" err="1"/>
              <a:t>ith</a:t>
            </a:r>
            <a:r>
              <a:rPr lang="en-US" dirty="0"/>
              <a:t> key and query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A2F0DE-2F11-7A00-06E1-CD0FD2A10842}"/>
              </a:ext>
            </a:extLst>
          </p:cNvPr>
          <p:cNvSpPr txBox="1"/>
          <p:nvPr/>
        </p:nvSpPr>
        <p:spPr>
          <a:xfrm>
            <a:off x="5906311" y="4616152"/>
            <a:ext cx="1043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ith</a:t>
            </a:r>
            <a:r>
              <a:rPr lang="en-US" dirty="0"/>
              <a:t> value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F17FFE73-811D-C40B-B408-5C61A56F0511}"/>
              </a:ext>
            </a:extLst>
          </p:cNvPr>
          <p:cNvCxnSpPr/>
          <p:nvPr/>
        </p:nvCxnSpPr>
        <p:spPr>
          <a:xfrm flipV="1">
            <a:off x="4343400" y="3962400"/>
            <a:ext cx="762000" cy="6537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584165D-30D1-9FA1-C5BA-B144045E67A2}"/>
              </a:ext>
            </a:extLst>
          </p:cNvPr>
          <p:cNvCxnSpPr>
            <a:cxnSpLocks/>
            <a:stCxn id="12" idx="0"/>
          </p:cNvCxnSpPr>
          <p:nvPr/>
        </p:nvCxnSpPr>
        <p:spPr>
          <a:xfrm flipH="1" flipV="1">
            <a:off x="6287311" y="3803848"/>
            <a:ext cx="140938" cy="8123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ACAE854-BEA9-2139-2713-C2A2A9541F48}"/>
              </a:ext>
            </a:extLst>
          </p:cNvPr>
          <p:cNvCxnSpPr>
            <a:cxnSpLocks/>
          </p:cNvCxnSpPr>
          <p:nvPr/>
        </p:nvCxnSpPr>
        <p:spPr>
          <a:xfrm flipH="1" flipV="1">
            <a:off x="7149782" y="4292525"/>
            <a:ext cx="391929" cy="3236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0134FDE2-4F3F-73F2-92BF-BE90F527D959}"/>
              </a:ext>
            </a:extLst>
          </p:cNvPr>
          <p:cNvSpPr txBox="1"/>
          <p:nvPr/>
        </p:nvSpPr>
        <p:spPr>
          <a:xfrm>
            <a:off x="7487452" y="4616152"/>
            <a:ext cx="2839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Make similarities sum to 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9D1CBB-DDAF-037D-82B8-EA971DF1510E}"/>
              </a:ext>
            </a:extLst>
          </p:cNvPr>
          <p:cNvSpPr txBox="1"/>
          <p:nvPr/>
        </p:nvSpPr>
        <p:spPr>
          <a:xfrm>
            <a:off x="1248508" y="5288340"/>
            <a:ext cx="935074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dirty="0"/>
              <a:t>The new value of a token is a weighted average of all token values, weighted by the similarity of their keys to its query</a:t>
            </a:r>
          </a:p>
        </p:txBody>
      </p:sp>
    </p:spTree>
    <p:extLst>
      <p:ext uri="{BB962C8B-B14F-4D97-AF65-F5344CB8AC3E}">
        <p14:creationId xmlns:p14="http://schemas.microsoft.com/office/powerpoint/2010/main" val="42124107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6E15B-3DBF-125F-5C9D-75AA21FDB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 simple 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4395DD-E8EE-EEE8-D905-E256FA0C0727}"/>
                  </a:ext>
                </a:extLst>
              </p:cNvPr>
              <p:cNvSpPr txBox="1"/>
              <p:nvPr/>
            </p:nvSpPr>
            <p:spPr>
              <a:xfrm>
                <a:off x="1551447" y="889000"/>
                <a:ext cx="9089106" cy="131151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𝑜𝑢𝑡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  <m:sSub>
                                <m:sSub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/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32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r>
                                <a:rPr lang="en-US" sz="3200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d>
                                <m:dPr>
                                  <m:ctrlP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e>
                                    <m:sub>
                                      <m:r>
                                        <a:rPr lang="en-US" sz="3200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3200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sz="3200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d>
                            </m:e>
                          </m:nary>
                        </m:e>
                      </m:d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04395DD-E8EE-EEE8-D905-E256FA0C0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447" y="889000"/>
                <a:ext cx="9089106" cy="13115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E7E1403-D2EE-2CA2-383B-4084CA575241}"/>
                  </a:ext>
                </a:extLst>
              </p:cNvPr>
              <p:cNvSpPr txBox="1"/>
              <p:nvPr/>
            </p:nvSpPr>
            <p:spPr>
              <a:xfrm>
                <a:off x="533400" y="2807524"/>
                <a:ext cx="5217647" cy="39220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𝑆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d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</m:oMath>
                </a14:m>
                <a:r>
                  <a:rPr lang="en-US" sz="2800" b="0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&lt;key, value&gt; pairs: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&lt;1,1&gt;, &lt;7, −1&gt;, &lt;5,−1&gt;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query: 4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=−0.71</m:t>
                    </m:r>
                  </m:oMath>
                </a14:m>
                <a:r>
                  <a:rPr lang="en-US" sz="2800" dirty="0"/>
                  <a:t> 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E7E1403-D2EE-2CA2-383B-4084CA575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" y="2807524"/>
                <a:ext cx="5217647" cy="3922099"/>
              </a:xfrm>
              <a:prstGeom prst="rect">
                <a:avLst/>
              </a:prstGeom>
              <a:blipFill>
                <a:blip r:embed="rId3"/>
                <a:stretch>
                  <a:fillRect l="-10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C5A138-BCCD-7C0A-C2D8-70DB8BE441FA}"/>
                  </a:ext>
                </a:extLst>
              </p:cNvPr>
              <p:cNvSpPr txBox="1"/>
              <p:nvPr/>
            </p:nvSpPr>
            <p:spPr>
              <a:xfrm>
                <a:off x="6324600" y="4620448"/>
                <a:ext cx="6096000" cy="1325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query = 0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𝑜𝑢𝑡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den>
                        </m:f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den>
                        </m:f>
                        <m:d>
                          <m:d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num>
                      <m:den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den>
                        </m:f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den>
                        </m:f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=0.79</m:t>
                    </m:r>
                  </m:oMath>
                </a14:m>
                <a:r>
                  <a:rPr lang="en-US" sz="2800" dirty="0"/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6C5A138-BCCD-7C0A-C2D8-70DB8BE44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4600" y="4620448"/>
                <a:ext cx="6096000" cy="1325106"/>
              </a:xfrm>
              <a:prstGeom prst="rect">
                <a:avLst/>
              </a:prstGeom>
              <a:blipFill>
                <a:blip r:embed="rId4"/>
                <a:stretch>
                  <a:fillRect l="-900" t="-27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872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234B35-0F63-78CE-920E-2CC12C2B8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Cross-Attention: each input token acquires the values of the cross-attended tokens, weighted by key-query 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07E578-338E-02A3-30E6-A8C6E75F752F}"/>
                  </a:ext>
                </a:extLst>
              </p:cNvPr>
              <p:cNvSpPr txBox="1"/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907E578-338E-02A3-30E6-A8C6E75F75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blipFill>
                <a:blip r:embed="rId3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ACA5CC-65C8-10D5-00A7-69F811DFEAB2}"/>
                  </a:ext>
                </a:extLst>
              </p:cNvPr>
              <p:cNvSpPr txBox="1"/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EACA5CC-65C8-10D5-00A7-69F811DFEA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blipFill>
                <a:blip r:embed="rId4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52A72D-857C-D83D-E898-02839B65B4B8}"/>
                  </a:ext>
                </a:extLst>
              </p:cNvPr>
              <p:cNvSpPr txBox="1"/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E52A72D-857C-D83D-E898-02839B65B4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blipFill>
                <a:blip r:embed="rId5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E48B7D-3496-3381-EB6E-E67413F877AA}"/>
                  </a:ext>
                </a:extLst>
              </p:cNvPr>
              <p:cNvSpPr txBox="1"/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FE48B7D-3496-3381-EB6E-E67413F877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blipFill>
                <a:blip r:embed="rId6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DBFDCD-D149-84B2-6F1C-035CBE499148}"/>
                  </a:ext>
                </a:extLst>
              </p:cNvPr>
              <p:cNvSpPr txBox="1"/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2DBFDCD-D149-84B2-6F1C-035CBE4991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blipFill>
                <a:blip r:embed="rId7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08E26FCA-51B8-461F-D539-B05AD5DE3A72}"/>
              </a:ext>
            </a:extLst>
          </p:cNvPr>
          <p:cNvSpPr/>
          <p:nvPr/>
        </p:nvSpPr>
        <p:spPr>
          <a:xfrm>
            <a:off x="4456444" y="5545963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query per token (multiply by Q)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F7E665-4CB3-CC67-FCC6-1BA0BDDB8FD9}"/>
                  </a:ext>
                </a:extLst>
              </p:cNvPr>
              <p:cNvSpPr txBox="1"/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2F7E665-4CB3-CC67-FCC6-1BA0BDDB8F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C383E7-98B7-A208-DB25-77137CC1D488}"/>
                  </a:ext>
                </a:extLst>
              </p:cNvPr>
              <p:cNvSpPr txBox="1"/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C383E7-98B7-A208-DB25-77137CC1D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blipFill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B334DC-5727-65BB-ACFB-696D18AFF8E7}"/>
                  </a:ext>
                </a:extLst>
              </p:cNvPr>
              <p:cNvSpPr txBox="1"/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6B334DC-5727-65BB-ACFB-696D18AFF8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blipFill>
                <a:blip r:embed="rId10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CA39B5-3727-76A2-DEAE-EB1A7D63CC5F}"/>
                  </a:ext>
                </a:extLst>
              </p:cNvPr>
              <p:cNvSpPr txBox="1"/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8CA39B5-3727-76A2-DEAE-EB1A7D63CC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blipFill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FEB3C4F9-8BFB-3738-58D1-966D7E834114}"/>
              </a:ext>
            </a:extLst>
          </p:cNvPr>
          <p:cNvSpPr/>
          <p:nvPr/>
        </p:nvSpPr>
        <p:spPr>
          <a:xfrm rot="5400000">
            <a:off x="-648249" y="3492818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key, value per token (multiply by K, 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338856-4844-6855-0965-5CB647337A4E}"/>
                  </a:ext>
                </a:extLst>
              </p:cNvPr>
              <p:cNvSpPr txBox="1"/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2338856-4844-6855-0965-5CB647337A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blipFill>
                <a:blip r:embed="rId12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1DD195-154C-3D85-BBEC-97BE72F95678}"/>
                  </a:ext>
                </a:extLst>
              </p:cNvPr>
              <p:cNvSpPr txBox="1"/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21DD195-154C-3D85-BBEC-97BE72F95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08CE7856-8423-D6AD-C835-CBC5D55FAF97}"/>
              </a:ext>
            </a:extLst>
          </p:cNvPr>
          <p:cNvSpPr/>
          <p:nvPr/>
        </p:nvSpPr>
        <p:spPr>
          <a:xfrm>
            <a:off x="3932540" y="2150237"/>
            <a:ext cx="5476904" cy="255752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3ECB7C-D669-EC72-4EE3-FA988D533C3C}"/>
                  </a:ext>
                </a:extLst>
              </p:cNvPr>
              <p:cNvSpPr txBox="1"/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Attention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9B3ECB7C-D669-EC72-4EE3-FA988D533C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7BDC71A-57D0-41B6-DAEE-A506E122ED01}"/>
                  </a:ext>
                </a:extLst>
              </p:cNvPr>
              <p:cNvSpPr txBox="1"/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7BDC71A-57D0-41B6-DAEE-A506E122ED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blipFill>
                <a:blip r:embed="rId15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90B519A-E256-B53E-766C-3161F4EBFF01}"/>
                  </a:ext>
                </a:extLst>
              </p:cNvPr>
              <p:cNvSpPr txBox="1"/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90B519A-E256-B53E-766C-3161F4EBF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blipFill>
                <a:blip r:embed="rId16"/>
                <a:stretch>
                  <a:fillRect t="-3077" r="-10769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4126D5-2B6B-0AF3-CEB0-DE2C119C01F1}"/>
                  </a:ext>
                </a:extLst>
              </p:cNvPr>
              <p:cNvSpPr txBox="1"/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94126D5-2B6B-0AF3-CEB0-DE2C119C0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blipFill>
                <a:blip r:embed="rId17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Up 39">
            <a:extLst>
              <a:ext uri="{FF2B5EF4-FFF2-40B4-BE49-F238E27FC236}">
                <a16:creationId xmlns:a16="http://schemas.microsoft.com/office/drawing/2014/main" id="{B26ED384-CDAF-579E-B599-5D432D083E41}"/>
              </a:ext>
            </a:extLst>
          </p:cNvPr>
          <p:cNvSpPr/>
          <p:nvPr/>
        </p:nvSpPr>
        <p:spPr>
          <a:xfrm>
            <a:off x="6530777" y="1723052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Up 40">
            <a:extLst>
              <a:ext uri="{FF2B5EF4-FFF2-40B4-BE49-F238E27FC236}">
                <a16:creationId xmlns:a16="http://schemas.microsoft.com/office/drawing/2014/main" id="{A450E3C2-9A9F-F87C-3AA1-0AE41F0881E3}"/>
              </a:ext>
            </a:extLst>
          </p:cNvPr>
          <p:cNvSpPr/>
          <p:nvPr/>
        </p:nvSpPr>
        <p:spPr>
          <a:xfrm>
            <a:off x="6496063" y="4897370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B23C5786-6650-2E56-7D02-D6D7C31F1BCF}"/>
              </a:ext>
            </a:extLst>
          </p:cNvPr>
          <p:cNvSpPr/>
          <p:nvPr/>
        </p:nvSpPr>
        <p:spPr>
          <a:xfrm>
            <a:off x="3599238" y="3320063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951A2E77-E5A8-6309-1896-E9F9DE9596FD}"/>
              </a:ext>
            </a:extLst>
          </p:cNvPr>
          <p:cNvSpPr/>
          <p:nvPr/>
        </p:nvSpPr>
        <p:spPr>
          <a:xfrm>
            <a:off x="2042889" y="3285357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1445CCFD-A66C-0AD1-4D60-435FB02391DB}"/>
              </a:ext>
            </a:extLst>
          </p:cNvPr>
          <p:cNvSpPr/>
          <p:nvPr/>
        </p:nvSpPr>
        <p:spPr>
          <a:xfrm>
            <a:off x="6526543" y="6024940"/>
            <a:ext cx="304800" cy="21245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04492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92A26-AB64-8B10-22C4-C307429E3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C5161-B10C-948D-C4F6-41568F174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Cross-Attention: each input token acquires the values of the cross-attended tokens, weighted by key-query 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164877-B98A-A3D7-46B3-88EBC8FFD642}"/>
                  </a:ext>
                </a:extLst>
              </p:cNvPr>
              <p:cNvSpPr txBox="1"/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3164877-B98A-A3D7-46B3-88EBC8FFD6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blipFill>
                <a:blip r:embed="rId2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4085ED-6BDF-5E94-2588-C0A7F87DC01C}"/>
                  </a:ext>
                </a:extLst>
              </p:cNvPr>
              <p:cNvSpPr txBox="1"/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44085ED-6BDF-5E94-2588-C0A7F87DC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A1CF1-CD37-9852-C41A-87BF470148EF}"/>
                  </a:ext>
                </a:extLst>
              </p:cNvPr>
              <p:cNvSpPr txBox="1"/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38A1CF1-CD37-9852-C41A-87BF470148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blipFill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AB8346-2C65-580A-545E-A0E0D4621909}"/>
                  </a:ext>
                </a:extLst>
              </p:cNvPr>
              <p:cNvSpPr txBox="1"/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3AB8346-2C65-580A-545E-A0E0D46219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blipFill>
                <a:blip r:embed="rId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FDD033-659D-60C0-695D-87E01E45899E}"/>
                  </a:ext>
                </a:extLst>
              </p:cNvPr>
              <p:cNvSpPr txBox="1"/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6FDD033-659D-60C0-695D-87E01E458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blipFill>
                <a:blip r:embed="rId6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C51542F5-09BA-2AA4-D5FE-55019C88CC5D}"/>
              </a:ext>
            </a:extLst>
          </p:cNvPr>
          <p:cNvSpPr/>
          <p:nvPr/>
        </p:nvSpPr>
        <p:spPr>
          <a:xfrm>
            <a:off x="4456444" y="5545963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query per token (multiply by Q)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D8838A-61E9-FC96-A01C-ACE29836C320}"/>
                  </a:ext>
                </a:extLst>
              </p:cNvPr>
              <p:cNvSpPr txBox="1"/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A4D8838A-61E9-FC96-A01C-ACE29836C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911BAD-8C13-105B-4F4E-4859F6F05F4F}"/>
                  </a:ext>
                </a:extLst>
              </p:cNvPr>
              <p:cNvSpPr txBox="1"/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3911BAD-8C13-105B-4F4E-4859F6F05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11F331-4DCD-A0C7-49C3-CA01041A5EC8}"/>
                  </a:ext>
                </a:extLst>
              </p:cNvPr>
              <p:cNvSpPr txBox="1"/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11F331-4DCD-A0C7-49C3-CA01041A5E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blipFill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1C9DEF-924A-53DA-51C7-123EDC9DC5EE}"/>
                  </a:ext>
                </a:extLst>
              </p:cNvPr>
              <p:cNvSpPr txBox="1"/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1C9DEF-924A-53DA-51C7-123EDC9DC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blipFill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7EBB8C4B-DD0A-0B12-6D08-A90F33F331A8}"/>
              </a:ext>
            </a:extLst>
          </p:cNvPr>
          <p:cNvSpPr/>
          <p:nvPr/>
        </p:nvSpPr>
        <p:spPr>
          <a:xfrm rot="5400000">
            <a:off x="-648249" y="3492818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key, value per token (multiply by K, 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7318E2-0AC7-95AC-E544-887A1346A4BD}"/>
                  </a:ext>
                </a:extLst>
              </p:cNvPr>
              <p:cNvSpPr txBox="1"/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17318E2-0AC7-95AC-E544-887A1346A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blipFill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F96BA1-2F20-C85E-298C-6228E0DA32BA}"/>
                  </a:ext>
                </a:extLst>
              </p:cNvPr>
              <p:cNvSpPr txBox="1"/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0F96BA1-2F20-C85E-298C-6228E0DA3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9CECC3-F668-CCB2-8416-D30DE65C7CCE}"/>
                  </a:ext>
                </a:extLst>
              </p:cNvPr>
              <p:cNvSpPr txBox="1"/>
              <p:nvPr/>
            </p:nvSpPr>
            <p:spPr>
              <a:xfrm>
                <a:off x="476046" y="2552481"/>
                <a:ext cx="718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79CECC3-F668-CCB2-8416-D30DE65C7C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46" y="2552481"/>
                <a:ext cx="718402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761F591-18DA-6EBB-6B4B-90C42DE4E66B}"/>
                  </a:ext>
                </a:extLst>
              </p:cNvPr>
              <p:cNvSpPr txBox="1"/>
              <p:nvPr/>
            </p:nvSpPr>
            <p:spPr>
              <a:xfrm>
                <a:off x="2254687" y="2721758"/>
                <a:ext cx="7297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761F591-18DA-6EBB-6B4B-90C42DE4E6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687" y="2721758"/>
                <a:ext cx="72975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83487628-F61E-A211-5420-215002FCA42C}"/>
              </a:ext>
            </a:extLst>
          </p:cNvPr>
          <p:cNvCxnSpPr>
            <a:stCxn id="23" idx="2"/>
          </p:cNvCxnSpPr>
          <p:nvPr/>
        </p:nvCxnSpPr>
        <p:spPr>
          <a:xfrm>
            <a:off x="2619563" y="3060312"/>
            <a:ext cx="49528" cy="215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7897475-E5C4-B45F-3357-F43C7E6C045A}"/>
              </a:ext>
            </a:extLst>
          </p:cNvPr>
          <p:cNvCxnSpPr/>
          <p:nvPr/>
        </p:nvCxnSpPr>
        <p:spPr>
          <a:xfrm>
            <a:off x="818091" y="2949949"/>
            <a:ext cx="15801" cy="184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C6ACBF1-86F9-71E5-9E75-50278E2AF804}"/>
                  </a:ext>
                </a:extLst>
              </p:cNvPr>
              <p:cNvSpPr txBox="1"/>
              <p:nvPr/>
            </p:nvSpPr>
            <p:spPr>
              <a:xfrm>
                <a:off x="3932540" y="6422136"/>
                <a:ext cx="6516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4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4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C6ACBF1-86F9-71E5-9E75-50278E2AF8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2540" y="6422136"/>
                <a:ext cx="651653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B15C0BF-40FC-CA29-FC02-2D22482730F4}"/>
              </a:ext>
            </a:extLst>
          </p:cNvPr>
          <p:cNvCxnSpPr>
            <a:cxnSpLocks/>
          </p:cNvCxnSpPr>
          <p:nvPr/>
        </p:nvCxnSpPr>
        <p:spPr>
          <a:xfrm flipV="1">
            <a:off x="4522310" y="6477000"/>
            <a:ext cx="256314" cy="990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A3CB832C-2554-D661-F145-590F75476FC2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619563" y="3060312"/>
            <a:ext cx="597866" cy="258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625D9213-A239-92F5-165F-9391A3177219}"/>
              </a:ext>
            </a:extLst>
          </p:cNvPr>
          <p:cNvSpPr/>
          <p:nvPr/>
        </p:nvSpPr>
        <p:spPr>
          <a:xfrm>
            <a:off x="3932540" y="2150237"/>
            <a:ext cx="5476904" cy="255752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C6D62FC-FC81-2F45-B813-6BCAAB48594C}"/>
                  </a:ext>
                </a:extLst>
              </p:cNvPr>
              <p:cNvSpPr txBox="1"/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Attention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C6D62FC-FC81-2F45-B813-6BCAAB4859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B8CE267-6D07-9CD5-A96F-DECA0B72CE32}"/>
                  </a:ext>
                </a:extLst>
              </p:cNvPr>
              <p:cNvSpPr txBox="1"/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B8CE267-6D07-9CD5-A96F-DECA0B72CE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blipFill>
                <a:blip r:embed="rId17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8142E49-5ED8-2344-A1EB-E4F19A971FB0}"/>
                  </a:ext>
                </a:extLst>
              </p:cNvPr>
              <p:cNvSpPr txBox="1"/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8142E49-5ED8-2344-A1EB-E4F19A971F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blipFill>
                <a:blip r:embed="rId18"/>
                <a:stretch>
                  <a:fillRect t="-3077" r="-10769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B4DC2A0-F7AA-DDD8-6BF3-D9488DEA98FE}"/>
                  </a:ext>
                </a:extLst>
              </p:cNvPr>
              <p:cNvSpPr txBox="1"/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B4DC2A0-F7AA-DDD8-6BF3-D9488DEA9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blipFill>
                <a:blip r:embed="rId19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Up 39">
            <a:extLst>
              <a:ext uri="{FF2B5EF4-FFF2-40B4-BE49-F238E27FC236}">
                <a16:creationId xmlns:a16="http://schemas.microsoft.com/office/drawing/2014/main" id="{2BEDA293-B7AE-C9E7-E08B-134C623CB5F8}"/>
              </a:ext>
            </a:extLst>
          </p:cNvPr>
          <p:cNvSpPr/>
          <p:nvPr/>
        </p:nvSpPr>
        <p:spPr>
          <a:xfrm>
            <a:off x="6530777" y="1723052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Up 40">
            <a:extLst>
              <a:ext uri="{FF2B5EF4-FFF2-40B4-BE49-F238E27FC236}">
                <a16:creationId xmlns:a16="http://schemas.microsoft.com/office/drawing/2014/main" id="{535579B5-F645-013C-558D-C46473C68EDA}"/>
              </a:ext>
            </a:extLst>
          </p:cNvPr>
          <p:cNvSpPr/>
          <p:nvPr/>
        </p:nvSpPr>
        <p:spPr>
          <a:xfrm>
            <a:off x="6496063" y="4897370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230B9854-E445-A705-D6D8-147E094A14FF}"/>
              </a:ext>
            </a:extLst>
          </p:cNvPr>
          <p:cNvSpPr/>
          <p:nvPr/>
        </p:nvSpPr>
        <p:spPr>
          <a:xfrm>
            <a:off x="3599238" y="3320063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AE18B66E-E58C-15B6-6614-67B3110B5E21}"/>
              </a:ext>
            </a:extLst>
          </p:cNvPr>
          <p:cNvSpPr/>
          <p:nvPr/>
        </p:nvSpPr>
        <p:spPr>
          <a:xfrm>
            <a:off x="2042889" y="3285357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32C24F6A-A2F6-4C3D-0AC2-B9EF7032B895}"/>
              </a:ext>
            </a:extLst>
          </p:cNvPr>
          <p:cNvSpPr/>
          <p:nvPr/>
        </p:nvSpPr>
        <p:spPr>
          <a:xfrm>
            <a:off x="6526543" y="6024940"/>
            <a:ext cx="304800" cy="21245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935300-B822-ADBF-DFBB-5A799DD3256E}"/>
                  </a:ext>
                </a:extLst>
              </p:cNvPr>
              <p:cNvSpPr txBox="1"/>
              <p:nvPr/>
            </p:nvSpPr>
            <p:spPr>
              <a:xfrm>
                <a:off x="9394642" y="5926963"/>
                <a:ext cx="254781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Linear projection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935300-B822-ADBF-DFBB-5A799DD325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4642" y="5926963"/>
                <a:ext cx="2547813" cy="390748"/>
              </a:xfrm>
              <a:prstGeom prst="rect">
                <a:avLst/>
              </a:prstGeom>
              <a:blipFill>
                <a:blip r:embed="rId20"/>
                <a:stretch>
                  <a:fillRect l="-1914" t="-7813"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1450C0-45AA-6AB3-AC08-E34C48643A06}"/>
                  </a:ext>
                </a:extLst>
              </p:cNvPr>
              <p:cNvSpPr txBox="1"/>
              <p:nvPr/>
            </p:nvSpPr>
            <p:spPr>
              <a:xfrm>
                <a:off x="5407548" y="4749330"/>
                <a:ext cx="72975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0B1450C0-45AA-6AB3-AC08-E34C48643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7548" y="4749330"/>
                <a:ext cx="729752" cy="338554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4509021-17D8-4AF4-16DA-0F7204B67371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5308889" y="5087884"/>
            <a:ext cx="463535" cy="2031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032A086F-9A0D-5285-9DD8-6655E237EA0E}"/>
              </a:ext>
            </a:extLst>
          </p:cNvPr>
          <p:cNvSpPr/>
          <p:nvPr/>
        </p:nvSpPr>
        <p:spPr>
          <a:xfrm>
            <a:off x="381000" y="990600"/>
            <a:ext cx="3452699" cy="543153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08A5311-6562-3942-8294-6ED9287DA867}"/>
              </a:ext>
            </a:extLst>
          </p:cNvPr>
          <p:cNvSpPr/>
          <p:nvPr/>
        </p:nvSpPr>
        <p:spPr>
          <a:xfrm>
            <a:off x="3873545" y="1202891"/>
            <a:ext cx="6337255" cy="359650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863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6C39FD-90F6-3130-A13D-06268B8CB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6E626-1429-0342-9FBA-F845219E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Cross-Attention: each input token acquires the values of the cross-attended tokens, weighted by key-query 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2E8292-5BC9-D8A4-6684-36F8AFC672A0}"/>
                  </a:ext>
                </a:extLst>
              </p:cNvPr>
              <p:cNvSpPr txBox="1"/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42E8292-5BC9-D8A4-6684-36F8AFC672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blipFill>
                <a:blip r:embed="rId2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28928A-7323-B66A-08FD-A634AAFDC926}"/>
                  </a:ext>
                </a:extLst>
              </p:cNvPr>
              <p:cNvSpPr txBox="1"/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28928A-7323-B66A-08FD-A634AAFDC9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E78045-7F5C-DAE5-C682-09B9C2D3CEEB}"/>
                  </a:ext>
                </a:extLst>
              </p:cNvPr>
              <p:cNvSpPr txBox="1"/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4E78045-7F5C-DAE5-C682-09B9C2D3CE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blipFill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BF6DA4-B71D-6CAE-57C0-3869AA4EB93B}"/>
                  </a:ext>
                </a:extLst>
              </p:cNvPr>
              <p:cNvSpPr txBox="1"/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BBF6DA4-B71D-6CAE-57C0-3869AA4EB9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blipFill>
                <a:blip r:embed="rId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F16CE5E-D899-563C-80B4-7DB2C055C9EC}"/>
                  </a:ext>
                </a:extLst>
              </p:cNvPr>
              <p:cNvSpPr txBox="1"/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F16CE5E-D899-563C-80B4-7DB2C055C9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blipFill>
                <a:blip r:embed="rId6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A246339B-EA83-9237-C5B2-8CFD45E0E915}"/>
              </a:ext>
            </a:extLst>
          </p:cNvPr>
          <p:cNvSpPr/>
          <p:nvPr/>
        </p:nvSpPr>
        <p:spPr>
          <a:xfrm>
            <a:off x="4456444" y="5545963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query per token (multiply by Q)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F84D18-F0B1-6B6E-CF52-202A7B62A654}"/>
                  </a:ext>
                </a:extLst>
              </p:cNvPr>
              <p:cNvSpPr txBox="1"/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4F84D18-F0B1-6B6E-CF52-202A7B62A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95EC8E8-939E-343C-7744-D6CB938609B1}"/>
                  </a:ext>
                </a:extLst>
              </p:cNvPr>
              <p:cNvSpPr txBox="1"/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95EC8E8-939E-343C-7744-D6CB938609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DDE650-0268-B9BF-88BD-31667B79B935}"/>
                  </a:ext>
                </a:extLst>
              </p:cNvPr>
              <p:cNvSpPr txBox="1"/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FDDE650-0268-B9BF-88BD-31667B79B9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blipFill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202898C-E4C8-04AA-F409-19DFE1ED825F}"/>
                  </a:ext>
                </a:extLst>
              </p:cNvPr>
              <p:cNvSpPr txBox="1"/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202898C-E4C8-04AA-F409-19DFE1ED8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blipFill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2D78CA79-111F-905C-0AE7-575CFF0C928C}"/>
              </a:ext>
            </a:extLst>
          </p:cNvPr>
          <p:cNvSpPr/>
          <p:nvPr/>
        </p:nvSpPr>
        <p:spPr>
          <a:xfrm rot="5400000">
            <a:off x="-648249" y="3492818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key, value per token (multiply by K, 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A967D5-7A15-8894-37A6-08C3B5FF8198}"/>
                  </a:ext>
                </a:extLst>
              </p:cNvPr>
              <p:cNvSpPr txBox="1"/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A967D5-7A15-8894-37A6-08C3B5FF81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blipFill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2AE9CB-A56D-4946-0EB5-E07A227AE3D0}"/>
                  </a:ext>
                </a:extLst>
              </p:cNvPr>
              <p:cNvSpPr txBox="1"/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52AE9CB-A56D-4946-0EB5-E07A227AE3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6C6A941-199D-B989-239F-8FEFE9F8F110}"/>
                  </a:ext>
                </a:extLst>
              </p:cNvPr>
              <p:cNvSpPr txBox="1"/>
              <p:nvPr/>
            </p:nvSpPr>
            <p:spPr>
              <a:xfrm>
                <a:off x="476046" y="2552481"/>
                <a:ext cx="71840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6C6A941-199D-B989-239F-8FEFE9F8F1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46" y="2552481"/>
                <a:ext cx="718402" cy="3385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E0B076-6677-2301-25FA-333B81DB289D}"/>
                  </a:ext>
                </a:extLst>
              </p:cNvPr>
              <p:cNvSpPr txBox="1"/>
              <p:nvPr/>
            </p:nvSpPr>
            <p:spPr>
              <a:xfrm>
                <a:off x="2254687" y="2721758"/>
                <a:ext cx="7297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i="1" dirty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2E0B076-6677-2301-25FA-333B81DB28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4687" y="2721758"/>
                <a:ext cx="729752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FD69F14F-2752-EDDC-0F43-A095823AEF0F}"/>
              </a:ext>
            </a:extLst>
          </p:cNvPr>
          <p:cNvCxnSpPr>
            <a:stCxn id="23" idx="2"/>
          </p:cNvCxnSpPr>
          <p:nvPr/>
        </p:nvCxnSpPr>
        <p:spPr>
          <a:xfrm>
            <a:off x="2619563" y="3060312"/>
            <a:ext cx="49528" cy="215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E672437-EA0E-B69F-C53F-14962B585B70}"/>
              </a:ext>
            </a:extLst>
          </p:cNvPr>
          <p:cNvCxnSpPr/>
          <p:nvPr/>
        </p:nvCxnSpPr>
        <p:spPr>
          <a:xfrm>
            <a:off x="818091" y="2949949"/>
            <a:ext cx="15801" cy="1846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FED86F-8F04-CC12-E896-43FB7864A914}"/>
              </a:ext>
            </a:extLst>
          </p:cNvPr>
          <p:cNvCxnSpPr>
            <a:cxnSpLocks/>
            <a:stCxn id="23" idx="2"/>
          </p:cNvCxnSpPr>
          <p:nvPr/>
        </p:nvCxnSpPr>
        <p:spPr>
          <a:xfrm>
            <a:off x="2619563" y="3060312"/>
            <a:ext cx="597866" cy="2584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BDB22EA-48A5-C90A-08DF-CE52ECE91E27}"/>
              </a:ext>
            </a:extLst>
          </p:cNvPr>
          <p:cNvSpPr/>
          <p:nvPr/>
        </p:nvSpPr>
        <p:spPr>
          <a:xfrm>
            <a:off x="3932540" y="2150237"/>
            <a:ext cx="5476904" cy="255752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76222A5-CDF7-9241-D34B-126F8753B0C8}"/>
                  </a:ext>
                </a:extLst>
              </p:cNvPr>
              <p:cNvSpPr txBox="1"/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Attention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76222A5-CDF7-9241-D34B-126F8753B0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CC79460-2633-D200-D83F-6C1F645F99A8}"/>
                  </a:ext>
                </a:extLst>
              </p:cNvPr>
              <p:cNvSpPr txBox="1"/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CC79460-2633-D200-D83F-6C1F645F99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blipFill>
                <a:blip r:embed="rId16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678DFC2-D133-ECB2-8EA6-0D7760071139}"/>
                  </a:ext>
                </a:extLst>
              </p:cNvPr>
              <p:cNvSpPr txBox="1"/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678DFC2-D133-ECB2-8EA6-0D7760071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blipFill>
                <a:blip r:embed="rId17"/>
                <a:stretch>
                  <a:fillRect t="-3077" r="-10769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BCFE4B9-70D6-7163-8552-CBB34B4D97DE}"/>
                  </a:ext>
                </a:extLst>
              </p:cNvPr>
              <p:cNvSpPr txBox="1"/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BCFE4B9-70D6-7163-8552-CBB34B4D9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blipFill>
                <a:blip r:embed="rId18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Up 39">
            <a:extLst>
              <a:ext uri="{FF2B5EF4-FFF2-40B4-BE49-F238E27FC236}">
                <a16:creationId xmlns:a16="http://schemas.microsoft.com/office/drawing/2014/main" id="{6252BC1A-3F6C-D2DC-CE26-67F565403007}"/>
              </a:ext>
            </a:extLst>
          </p:cNvPr>
          <p:cNvSpPr/>
          <p:nvPr/>
        </p:nvSpPr>
        <p:spPr>
          <a:xfrm>
            <a:off x="6530777" y="1723052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Up 40">
            <a:extLst>
              <a:ext uri="{FF2B5EF4-FFF2-40B4-BE49-F238E27FC236}">
                <a16:creationId xmlns:a16="http://schemas.microsoft.com/office/drawing/2014/main" id="{D9F7A7E6-37B1-66C3-1177-914E54BEE224}"/>
              </a:ext>
            </a:extLst>
          </p:cNvPr>
          <p:cNvSpPr/>
          <p:nvPr/>
        </p:nvSpPr>
        <p:spPr>
          <a:xfrm>
            <a:off x="6496063" y="4897370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FE628983-768D-668D-F127-53F91FC46669}"/>
              </a:ext>
            </a:extLst>
          </p:cNvPr>
          <p:cNvSpPr/>
          <p:nvPr/>
        </p:nvSpPr>
        <p:spPr>
          <a:xfrm>
            <a:off x="3599238" y="3320063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0E0B58D0-9E67-FD17-84C7-B7C0559C0DB2}"/>
              </a:ext>
            </a:extLst>
          </p:cNvPr>
          <p:cNvSpPr/>
          <p:nvPr/>
        </p:nvSpPr>
        <p:spPr>
          <a:xfrm>
            <a:off x="2042889" y="3285357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4F5A10F6-F47B-664D-3EF9-36CD5D5970D7}"/>
              </a:ext>
            </a:extLst>
          </p:cNvPr>
          <p:cNvSpPr/>
          <p:nvPr/>
        </p:nvSpPr>
        <p:spPr>
          <a:xfrm>
            <a:off x="6526543" y="6024940"/>
            <a:ext cx="304800" cy="21245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917A0F5-3326-0E33-EEDA-CAD7A9CC63F1}"/>
                  </a:ext>
                </a:extLst>
              </p:cNvPr>
              <p:cNvSpPr txBox="1"/>
              <p:nvPr/>
            </p:nvSpPr>
            <p:spPr>
              <a:xfrm>
                <a:off x="476046" y="6259855"/>
                <a:ext cx="29332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Linear projection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917A0F5-3326-0E33-EEDA-CAD7A9CC63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046" y="6259855"/>
                <a:ext cx="2933239" cy="369332"/>
              </a:xfrm>
              <a:prstGeom prst="rect">
                <a:avLst/>
              </a:prstGeom>
              <a:blipFill>
                <a:blip r:embed="rId19"/>
                <a:stretch>
                  <a:fillRect l="-166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>
            <a:extLst>
              <a:ext uri="{FF2B5EF4-FFF2-40B4-BE49-F238E27FC236}">
                <a16:creationId xmlns:a16="http://schemas.microsoft.com/office/drawing/2014/main" id="{46891A5E-B7A1-9661-C73C-32E96CD14BD4}"/>
              </a:ext>
            </a:extLst>
          </p:cNvPr>
          <p:cNvSpPr/>
          <p:nvPr/>
        </p:nvSpPr>
        <p:spPr>
          <a:xfrm>
            <a:off x="3873545" y="1202891"/>
            <a:ext cx="6337255" cy="359650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784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EFFC85-C8E6-5A16-D1A1-1B13EDFF2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B3918-0D18-A9C8-2141-79147A7E2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Cross-Attention: each input token acquires the values of the cross-attended tokens, weighted by key-query 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2F0E3E-3200-26BA-5B8E-71BAC684E2F6}"/>
                  </a:ext>
                </a:extLst>
              </p:cNvPr>
              <p:cNvSpPr txBox="1"/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52F0E3E-3200-26BA-5B8E-71BAC684E2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blipFill>
                <a:blip r:embed="rId2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7F4761-A516-DEF0-21F4-800F0C321A12}"/>
                  </a:ext>
                </a:extLst>
              </p:cNvPr>
              <p:cNvSpPr txBox="1"/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67F4761-A516-DEF0-21F4-800F0C321A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1BFC22-832D-ECDF-8D17-0DBB46517087}"/>
                  </a:ext>
                </a:extLst>
              </p:cNvPr>
              <p:cNvSpPr txBox="1"/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D1BFC22-832D-ECDF-8D17-0DBB465170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blipFill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C87982-0FF9-AC06-15ED-CA89C210B0C1}"/>
                  </a:ext>
                </a:extLst>
              </p:cNvPr>
              <p:cNvSpPr txBox="1"/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8C87982-0FF9-AC06-15ED-CA89C210B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044" y="3042273"/>
                <a:ext cx="511357" cy="400110"/>
              </a:xfrm>
              <a:prstGeom prst="rect">
                <a:avLst/>
              </a:prstGeom>
              <a:blipFill>
                <a:blip r:embed="rId5"/>
                <a:stretch>
                  <a:fillRect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2A6AAA-5CB6-A095-ED54-1D0625372B6F}"/>
                  </a:ext>
                </a:extLst>
              </p:cNvPr>
              <p:cNvSpPr txBox="1"/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B2A6AAA-5CB6-A095-ED54-1D0625372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6404" y="4020815"/>
                <a:ext cx="505395" cy="400110"/>
              </a:xfrm>
              <a:prstGeom prst="rect">
                <a:avLst/>
              </a:prstGeom>
              <a:blipFill>
                <a:blip r:embed="rId6"/>
                <a:stretch>
                  <a:fillRect b="-107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4E765E9F-740C-B856-5687-7372124262E1}"/>
              </a:ext>
            </a:extLst>
          </p:cNvPr>
          <p:cNvSpPr/>
          <p:nvPr/>
        </p:nvSpPr>
        <p:spPr>
          <a:xfrm>
            <a:off x="4456444" y="5545963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query per token (multiply by Q)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7AA90F-FB40-3718-4D59-116BF860DC37}"/>
                  </a:ext>
                </a:extLst>
              </p:cNvPr>
              <p:cNvSpPr txBox="1"/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87AA90F-FB40-3718-4D59-116BF860D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5023" y="5156311"/>
                <a:ext cx="762966" cy="390748"/>
              </a:xfrm>
              <a:prstGeom prst="rect">
                <a:avLst/>
              </a:prstGeom>
              <a:blipFill>
                <a:blip r:embed="rId7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F5A080-1751-7516-BABA-4AB347D8B8A8}"/>
                  </a:ext>
                </a:extLst>
              </p:cNvPr>
              <p:cNvSpPr txBox="1"/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71F5A080-1751-7516-BABA-4AB347D8B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6477" y="5156311"/>
                <a:ext cx="757643" cy="390748"/>
              </a:xfrm>
              <a:prstGeom prst="rect">
                <a:avLst/>
              </a:prstGeom>
              <a:blipFill>
                <a:blip r:embed="rId8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1FF927D-CAB9-EC49-FB68-103846EEB9C7}"/>
                  </a:ext>
                </a:extLst>
              </p:cNvPr>
              <p:cNvSpPr txBox="1"/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1FF927D-CAB9-EC49-FB68-103846EEB9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5444" y="5156311"/>
                <a:ext cx="762966" cy="390748"/>
              </a:xfrm>
              <a:prstGeom prst="rect">
                <a:avLst/>
              </a:prstGeom>
              <a:blipFill>
                <a:blip r:embed="rId9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38C139E-DFB3-2FEE-3716-8E60BFD367AC}"/>
                  </a:ext>
                </a:extLst>
              </p:cNvPr>
              <p:cNvSpPr txBox="1"/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38C139E-DFB3-2FEE-3716-8E60BFD367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3381" y="3274649"/>
                <a:ext cx="1357808" cy="369332"/>
              </a:xfrm>
              <a:prstGeom prst="rect">
                <a:avLst/>
              </a:prstGeom>
              <a:blipFill>
                <a:blip r:embed="rId10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0C814D66-CA23-FE40-6C7B-6B842E2EE6D3}"/>
              </a:ext>
            </a:extLst>
          </p:cNvPr>
          <p:cNvSpPr/>
          <p:nvPr/>
        </p:nvSpPr>
        <p:spPr>
          <a:xfrm rot="5400000">
            <a:off x="-648249" y="3492818"/>
            <a:ext cx="47244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key, value per token (multiply by K, 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F49F7A-B6EA-0ED7-1E11-B255D1980161}"/>
                  </a:ext>
                </a:extLst>
              </p:cNvPr>
              <p:cNvSpPr txBox="1"/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𝑣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FF49F7A-B6EA-0ED7-1E11-B255D19801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4914" y="4163947"/>
                <a:ext cx="1347164" cy="369332"/>
              </a:xfrm>
              <a:prstGeom prst="rect">
                <a:avLst/>
              </a:prstGeom>
              <a:blipFill>
                <a:blip r:embed="rId11"/>
                <a:stretch>
                  <a:fillRect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CFCE47-E781-D5CF-BFAE-D3C87470A34B}"/>
                  </a:ext>
                </a:extLst>
              </p:cNvPr>
              <p:cNvSpPr txBox="1"/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𝑦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7CFCE47-E781-D5CF-BFAE-D3C87470A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8AEE0F14-F064-3BF1-AEF5-B3C0EDD34964}"/>
              </a:ext>
            </a:extLst>
          </p:cNvPr>
          <p:cNvSpPr/>
          <p:nvPr/>
        </p:nvSpPr>
        <p:spPr>
          <a:xfrm>
            <a:off x="3932540" y="2150237"/>
            <a:ext cx="5476904" cy="255752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FFD15B1-4624-3094-E8DE-95AF26815F02}"/>
                  </a:ext>
                </a:extLst>
              </p:cNvPr>
              <p:cNvSpPr txBox="1"/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Attention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FFD15B1-4624-3094-E8DE-95AF26815F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29680A-29C0-9E3C-1C70-AA603C87849C}"/>
                  </a:ext>
                </a:extLst>
              </p:cNvPr>
              <p:cNvSpPr txBox="1"/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B29680A-29C0-9E3C-1C70-AA603C8784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blipFill>
                <a:blip r:embed="rId14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9A1257-FC91-1B78-35EC-A8B3B24D39F9}"/>
                  </a:ext>
                </a:extLst>
              </p:cNvPr>
              <p:cNvSpPr txBox="1"/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59A1257-FC91-1B78-35EC-A8B3B24D39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blipFill>
                <a:blip r:embed="rId15"/>
                <a:stretch>
                  <a:fillRect t="-3077" r="-10769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551245D-78FF-E084-166E-03EE60327FAA}"/>
                  </a:ext>
                </a:extLst>
              </p:cNvPr>
              <p:cNvSpPr txBox="1"/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0551245D-78FF-E084-166E-03EE60327F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blipFill>
                <a:blip r:embed="rId16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Up 39">
            <a:extLst>
              <a:ext uri="{FF2B5EF4-FFF2-40B4-BE49-F238E27FC236}">
                <a16:creationId xmlns:a16="http://schemas.microsoft.com/office/drawing/2014/main" id="{FEC77954-4E75-378F-4E58-81C185BDF23E}"/>
              </a:ext>
            </a:extLst>
          </p:cNvPr>
          <p:cNvSpPr/>
          <p:nvPr/>
        </p:nvSpPr>
        <p:spPr>
          <a:xfrm>
            <a:off x="6530777" y="1723052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Up 40">
            <a:extLst>
              <a:ext uri="{FF2B5EF4-FFF2-40B4-BE49-F238E27FC236}">
                <a16:creationId xmlns:a16="http://schemas.microsoft.com/office/drawing/2014/main" id="{2C2C53DC-5797-0ED5-6315-51CB5C269C10}"/>
              </a:ext>
            </a:extLst>
          </p:cNvPr>
          <p:cNvSpPr/>
          <p:nvPr/>
        </p:nvSpPr>
        <p:spPr>
          <a:xfrm>
            <a:off x="6496063" y="4897370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DABD3648-4BBD-CFB0-C4B4-13E6FB5FEA2F}"/>
              </a:ext>
            </a:extLst>
          </p:cNvPr>
          <p:cNvSpPr/>
          <p:nvPr/>
        </p:nvSpPr>
        <p:spPr>
          <a:xfrm>
            <a:off x="3599238" y="3320063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AA443C9C-6C1B-8466-30E1-F3C891C455A7}"/>
              </a:ext>
            </a:extLst>
          </p:cNvPr>
          <p:cNvSpPr/>
          <p:nvPr/>
        </p:nvSpPr>
        <p:spPr>
          <a:xfrm>
            <a:off x="2042889" y="3285357"/>
            <a:ext cx="200646" cy="369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632F177B-D31B-87B2-A4AE-93D7FA4DD7C4}"/>
              </a:ext>
            </a:extLst>
          </p:cNvPr>
          <p:cNvSpPr/>
          <p:nvPr/>
        </p:nvSpPr>
        <p:spPr>
          <a:xfrm>
            <a:off x="6526543" y="6024940"/>
            <a:ext cx="304800" cy="21245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0C40A0-3252-DBC0-FC82-CE9ABCE4B8A2}"/>
                  </a:ext>
                </a:extLst>
              </p:cNvPr>
              <p:cNvSpPr txBox="1"/>
              <p:nvPr/>
            </p:nvSpPr>
            <p:spPr>
              <a:xfrm>
                <a:off x="9542100" y="2209800"/>
                <a:ext cx="2573700" cy="14822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Expressed in matrix form where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𝐾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∈</m:t>
                    </m:r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ℝ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 dirty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sup>
                    </m:sSup>
                  </m:oMath>
                </a14:m>
                <a:r>
                  <a:rPr lang="en-US" dirty="0"/>
                  <a:t> are stacked projected vectors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40C40A0-3252-DBC0-FC82-CE9ABCE4B8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2100" y="2209800"/>
                <a:ext cx="2573700" cy="1482265"/>
              </a:xfrm>
              <a:prstGeom prst="rect">
                <a:avLst/>
              </a:prstGeom>
              <a:blipFill>
                <a:blip r:embed="rId17"/>
                <a:stretch>
                  <a:fillRect l="-1891" t="-2469" b="-57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FE43863-D608-FB96-9E97-AC34F249B524}"/>
              </a:ext>
            </a:extLst>
          </p:cNvPr>
          <p:cNvCxnSpPr>
            <a:cxnSpLocks/>
            <a:stCxn id="19" idx="1"/>
            <a:endCxn id="35" idx="3"/>
          </p:cNvCxnSpPr>
          <p:nvPr/>
        </p:nvCxnSpPr>
        <p:spPr>
          <a:xfrm flipH="1" flipV="1">
            <a:off x="8648410" y="2812097"/>
            <a:ext cx="893690" cy="138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3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FF799-F65E-678A-8BC3-87095BE943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37DFB-C023-10DD-2652-0690D40D6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Self-Attention: each input token acquires the values of the </a:t>
            </a:r>
            <a:r>
              <a:rPr lang="en-US" sz="3200" b="1" dirty="0"/>
              <a:t>input</a:t>
            </a:r>
            <a:r>
              <a:rPr lang="en-US" sz="3200" dirty="0"/>
              <a:t> tokens, weighted by key-query 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5DF530-1049-68FB-4C3C-0E1B8295D6CA}"/>
                  </a:ext>
                </a:extLst>
              </p:cNvPr>
              <p:cNvSpPr txBox="1"/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D5DF530-1049-68FB-4C3C-0E1B8295D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8951" y="6215455"/>
                <a:ext cx="508601" cy="400110"/>
              </a:xfrm>
              <a:prstGeom prst="rect">
                <a:avLst/>
              </a:prstGeom>
              <a:blipFill>
                <a:blip r:embed="rId2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5E63D8-032B-FF27-CF98-A470BAB7B29B}"/>
                  </a:ext>
                </a:extLst>
              </p:cNvPr>
              <p:cNvSpPr txBox="1"/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25E63D8-032B-FF27-CF98-A470BAB7B2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0951" y="6199579"/>
                <a:ext cx="702692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C5AFF4-09CB-E66E-0DE5-5807800C8EF1}"/>
                  </a:ext>
                </a:extLst>
              </p:cNvPr>
              <p:cNvSpPr txBox="1"/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3C5AFF4-09CB-E66E-0DE5-5807800C8E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9951" y="6215454"/>
                <a:ext cx="702692" cy="400110"/>
              </a:xfrm>
              <a:prstGeom prst="rect">
                <a:avLst/>
              </a:prstGeom>
              <a:blipFill>
                <a:blip r:embed="rId4"/>
                <a:stretch>
                  <a:fillRect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64CE5ECC-34D4-D829-2F5F-1D895E30C98B}"/>
              </a:ext>
            </a:extLst>
          </p:cNvPr>
          <p:cNvSpPr/>
          <p:nvPr/>
        </p:nvSpPr>
        <p:spPr>
          <a:xfrm>
            <a:off x="3276600" y="5545963"/>
            <a:ext cx="6705600" cy="381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Compute query/key/value per token (multiply by Q, K, V)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4CDF89-5C2E-6CA9-BA34-3BB475DE6E82}"/>
                  </a:ext>
                </a:extLst>
              </p:cNvPr>
              <p:cNvSpPr txBox="1"/>
              <p:nvPr/>
            </p:nvSpPr>
            <p:spPr>
              <a:xfrm>
                <a:off x="4023859" y="5129842"/>
                <a:ext cx="197765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4CDF89-5C2E-6CA9-BA34-3BB475DE6E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859" y="5129842"/>
                <a:ext cx="1977656" cy="390748"/>
              </a:xfrm>
              <a:prstGeom prst="rect">
                <a:avLst/>
              </a:prstGeom>
              <a:blipFill>
                <a:blip r:embed="rId5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8A336B0-7C9C-FECB-F7EE-848BBBBA4B11}"/>
                  </a:ext>
                </a:extLst>
              </p:cNvPr>
              <p:cNvSpPr txBox="1"/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 dirty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dirty="0" smtClean="0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𝑊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dirty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b="0" i="1" dirty="0" smtClean="0">
                                                  <a:latin typeface="Cambria Math" panose="02040503050406030204" pitchFamily="18" charset="0"/>
                                                </a:rPr>
                                                <m:t>𝑥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  <m:sSub>
                                            <m:sSubPr>
                                              <m:ctrlP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𝑊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 dirty="0">
                                                  <a:latin typeface="Cambria Math" panose="02040503050406030204" pitchFamily="18" charset="0"/>
                                                </a:rPr>
                                                <m:t>𝑘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i="1" dirty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𝑥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𝑊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latin typeface="Cambria Math" panose="02040503050406030204" pitchFamily="18" charset="0"/>
                                            </a:rPr>
                                            <m:t>𝑞</m:t>
                                          </m:r>
                                        </m:sub>
                                      </m:sSub>
                                    </m:e>
                                  </m:d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/√</m:t>
                                  </m:r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</m:nary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8A336B0-7C9C-FECB-F7EE-848BBBBA4B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9789" y="3520148"/>
                <a:ext cx="5017348" cy="9668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Rectangle 33">
            <a:extLst>
              <a:ext uri="{FF2B5EF4-FFF2-40B4-BE49-F238E27FC236}">
                <a16:creationId xmlns:a16="http://schemas.microsoft.com/office/drawing/2014/main" id="{3873CB45-A235-4588-6803-07520872F13B}"/>
              </a:ext>
            </a:extLst>
          </p:cNvPr>
          <p:cNvSpPr/>
          <p:nvPr/>
        </p:nvSpPr>
        <p:spPr>
          <a:xfrm>
            <a:off x="3932540" y="2150237"/>
            <a:ext cx="5476904" cy="2557526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C2DD775-0A16-ED56-45EB-445EDE91A7BE}"/>
                  </a:ext>
                </a:extLst>
              </p:cNvPr>
              <p:cNvSpPr txBox="1"/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Attention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softmax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sup>
                              </m:sSup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C2DD775-0A16-ED56-45EB-445EDE91A7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0886" y="2451870"/>
                <a:ext cx="4067524" cy="7204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D59F6F9-6369-0E41-7879-6FFBAC6EA679}"/>
                  </a:ext>
                </a:extLst>
              </p:cNvPr>
              <p:cNvSpPr txBox="1"/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FD59F6F9-6369-0E41-7879-6FFBAC6EA6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9233" y="1273943"/>
                <a:ext cx="398783" cy="400110"/>
              </a:xfrm>
              <a:prstGeom prst="rect">
                <a:avLst/>
              </a:prstGeom>
              <a:blipFill>
                <a:blip r:embed="rId8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864ABB5-73F9-D63E-BB5B-3C20C5BA5002}"/>
                  </a:ext>
                </a:extLst>
              </p:cNvPr>
              <p:cNvSpPr txBox="1"/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6864ABB5-73F9-D63E-BB5B-3C20C5BA50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6063" y="1284697"/>
                <a:ext cx="398782" cy="400110"/>
              </a:xfrm>
              <a:prstGeom prst="rect">
                <a:avLst/>
              </a:prstGeom>
              <a:blipFill>
                <a:blip r:embed="rId9"/>
                <a:stretch>
                  <a:fillRect t="-3077" r="-10769" b="-30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79C846-4A2D-E40D-5020-E82713D93734}"/>
                  </a:ext>
                </a:extLst>
              </p:cNvPr>
              <p:cNvSpPr txBox="1"/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</m:e>
                        <m: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AF79C846-4A2D-E40D-5020-E82713D93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9627" y="1273943"/>
                <a:ext cx="398783" cy="400110"/>
              </a:xfrm>
              <a:prstGeom prst="rect">
                <a:avLst/>
              </a:prstGeom>
              <a:blipFill>
                <a:blip r:embed="rId10"/>
                <a:stretch>
                  <a:fillRect t="-3030" r="-10606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row: Up 39">
            <a:extLst>
              <a:ext uri="{FF2B5EF4-FFF2-40B4-BE49-F238E27FC236}">
                <a16:creationId xmlns:a16="http://schemas.microsoft.com/office/drawing/2014/main" id="{6FD81D3C-8FE5-927A-2183-13FC6B791D9D}"/>
              </a:ext>
            </a:extLst>
          </p:cNvPr>
          <p:cNvSpPr/>
          <p:nvPr/>
        </p:nvSpPr>
        <p:spPr>
          <a:xfrm>
            <a:off x="6530777" y="1723052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Arrow: Up 40">
            <a:extLst>
              <a:ext uri="{FF2B5EF4-FFF2-40B4-BE49-F238E27FC236}">
                <a16:creationId xmlns:a16="http://schemas.microsoft.com/office/drawing/2014/main" id="{F1211849-77FC-4C56-1FBC-288F37E804F4}"/>
              </a:ext>
            </a:extLst>
          </p:cNvPr>
          <p:cNvSpPr/>
          <p:nvPr/>
        </p:nvSpPr>
        <p:spPr>
          <a:xfrm>
            <a:off x="6496063" y="4897370"/>
            <a:ext cx="304800" cy="228600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Arrow: Up 43">
            <a:extLst>
              <a:ext uri="{FF2B5EF4-FFF2-40B4-BE49-F238E27FC236}">
                <a16:creationId xmlns:a16="http://schemas.microsoft.com/office/drawing/2014/main" id="{241D6407-B675-49C5-39A2-4D4ADCED4A16}"/>
              </a:ext>
            </a:extLst>
          </p:cNvPr>
          <p:cNvSpPr/>
          <p:nvPr/>
        </p:nvSpPr>
        <p:spPr>
          <a:xfrm>
            <a:off x="6526543" y="6024940"/>
            <a:ext cx="304800" cy="212451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6D335F-7A33-033F-7E89-D3206B6AB43D}"/>
              </a:ext>
            </a:extLst>
          </p:cNvPr>
          <p:cNvSpPr txBox="1"/>
          <p:nvPr/>
        </p:nvSpPr>
        <p:spPr>
          <a:xfrm>
            <a:off x="275906" y="2690336"/>
            <a:ext cx="2895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Only difference is that each input token attends to all the input tokens, instead of a separate pool of cross-attention tokens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2EE70DE-6AAF-9E33-3291-50373ABB5A9B}"/>
              </a:ext>
            </a:extLst>
          </p:cNvPr>
          <p:cNvSpPr/>
          <p:nvPr/>
        </p:nvSpPr>
        <p:spPr>
          <a:xfrm>
            <a:off x="5410200" y="3520148"/>
            <a:ext cx="381000" cy="490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2929536-B048-B026-9D11-2E4C24AA01A9}"/>
              </a:ext>
            </a:extLst>
          </p:cNvPr>
          <p:cNvSpPr/>
          <p:nvPr/>
        </p:nvSpPr>
        <p:spPr>
          <a:xfrm>
            <a:off x="6552234" y="3505665"/>
            <a:ext cx="381000" cy="490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987B906-3D58-BB2E-5E71-128B2A98BEFB}"/>
              </a:ext>
            </a:extLst>
          </p:cNvPr>
          <p:cNvSpPr/>
          <p:nvPr/>
        </p:nvSpPr>
        <p:spPr>
          <a:xfrm>
            <a:off x="6233648" y="4027550"/>
            <a:ext cx="381000" cy="49037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1125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FF75-4927-838C-AD25-2BE28AD92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60B11B-122E-BDE3-5A8A-BF80714CD4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7239000" cy="5559623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Cross-Attention</a:t>
            </a:r>
            <a:r>
              <a:rPr lang="en-US" dirty="0"/>
              <a:t>: query tokens are separate from &lt;key, value&gt; tokens</a:t>
            </a:r>
          </a:p>
          <a:p>
            <a:pPr lvl="1"/>
            <a:r>
              <a:rPr lang="en-US" dirty="0"/>
              <a:t>Performs instance-based regression</a:t>
            </a:r>
          </a:p>
          <a:p>
            <a:r>
              <a:rPr lang="en-US" b="1" dirty="0"/>
              <a:t>Self-Attention</a:t>
            </a:r>
            <a:r>
              <a:rPr lang="en-US" dirty="0"/>
              <a:t>: query tokens are the same as the key and value tokens</a:t>
            </a:r>
          </a:p>
          <a:p>
            <a:pPr lvl="1"/>
            <a:r>
              <a:rPr lang="en-US" dirty="0"/>
              <a:t>Performs soft clustering/aggregation</a:t>
            </a:r>
          </a:p>
          <a:p>
            <a:pPr lvl="1"/>
            <a:r>
              <a:rPr lang="en-US" dirty="0"/>
              <a:t>Adding multi-dimensional vectors can overlay multiple types of information, not just blend or replace</a:t>
            </a:r>
          </a:p>
          <a:p>
            <a:endParaRPr lang="en-US" dirty="0"/>
          </a:p>
          <a:p>
            <a:r>
              <a:rPr lang="en-US" b="1" dirty="0"/>
              <a:t>Attention is extremely powerful and general when combined with learned similarity and MLPs</a:t>
            </a:r>
          </a:p>
        </p:txBody>
      </p:sp>
      <p:sp>
        <p:nvSpPr>
          <p:cNvPr id="4" name="AutoShape 2" descr="A cartoon-style dragon inspired by 'Trogdor the Burninator' with a robotic, AI-transformer twist. The dragon has a single beefy arm, a long scaly body, small wings, and a fierce, exaggerated expression. Elements of AI transformer models are incorporated, with glowing circuits, matrix-like patterns on its scales, and a digital glow around it. The background is a smoky landscape with a medieval village partially on fire, evoking both a classic and futuristic vibe. The dragon embodies a fusion of myth and tech, with a humorous yet powerful look.">
            <a:extLst>
              <a:ext uri="{FF2B5EF4-FFF2-40B4-BE49-F238E27FC236}">
                <a16:creationId xmlns:a16="http://schemas.microsoft.com/office/drawing/2014/main" id="{AA438AF5-A2A6-C17E-19D5-A00AD4BFF2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056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7B56-4858-D48E-C8D4-91A4359A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(Vaswani et al. 2017)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9882B-F024-44C0-7366-5E2D768560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Define similarity via linear projection with </a:t>
                </a:r>
                <a:r>
                  <a:rPr lang="en-US" dirty="0" err="1"/>
                  <a:t>softmax</a:t>
                </a:r>
                <a:endParaRPr lang="en-US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exp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FF9882B-F024-44C0-7366-5E2D768560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78" t="-1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B1F5FA6-C55F-09B8-DE66-3DF5CDACE720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3"/>
              </a:rPr>
              <a:t>Attention is all you need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0664EF-249D-4C7D-C753-E8318568E6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0" y="2438400"/>
            <a:ext cx="3154261" cy="36072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C9C954-84DE-8E2A-6221-AADEC7583C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3733800"/>
            <a:ext cx="5662114" cy="11459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ED5525-BFBA-B7A4-45A0-C6EBF00914B6}"/>
              </a:ext>
            </a:extLst>
          </p:cNvPr>
          <p:cNvSpPr txBox="1"/>
          <p:nvPr/>
        </p:nvSpPr>
        <p:spPr>
          <a:xfrm>
            <a:off x="1371600" y="5133601"/>
            <a:ext cx="4557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Normalize by sqrt of dimensionality of keys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B172FC-B3A7-9B2E-7FE4-A401CAE6738E}"/>
              </a:ext>
            </a:extLst>
          </p:cNvPr>
          <p:cNvCxnSpPr/>
          <p:nvPr/>
        </p:nvCxnSpPr>
        <p:spPr>
          <a:xfrm flipV="1">
            <a:off x="5410200" y="4724400"/>
            <a:ext cx="304800" cy="3810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2285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F7B56-4858-D48E-C8D4-91A4359A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 (Vaswani et al. 2017)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882B-F024-44C0-7366-5E2D7685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248400" cy="5135563"/>
          </a:xfrm>
        </p:spPr>
        <p:txBody>
          <a:bodyPr/>
          <a:lstStyle/>
          <a:p>
            <a:r>
              <a:rPr lang="en-US" dirty="0"/>
              <a:t>One or more similarity functions can be learned with linear layers</a:t>
            </a:r>
          </a:p>
          <a:p>
            <a:pPr lvl="1"/>
            <a:r>
              <a:rPr lang="en-US" dirty="0"/>
              <a:t>If there are h similarities and D dimensions to input, each parallel linear layer outputs D/h values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F5FA6-C55F-09B8-DE66-3DF5CDACE720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2"/>
              </a:rPr>
              <a:t>Attention is all you need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6EE754C-6A60-F88C-A9B5-E027D37432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1524000"/>
            <a:ext cx="3523376" cy="419449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85115DA-577A-35A4-2F90-B27ED2967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031491"/>
            <a:ext cx="7781753" cy="168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74433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94C05-98E5-65E8-5D46-E6F8E79A3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91855"/>
            <a:ext cx="11360800" cy="763600"/>
          </a:xfrm>
        </p:spPr>
        <p:txBody>
          <a:bodyPr>
            <a:normAutofit/>
          </a:bodyPr>
          <a:lstStyle/>
          <a:p>
            <a:r>
              <a:rPr lang="en-US" dirty="0"/>
              <a:t>Transformers: general data processors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A6CDCC-FA3C-57FE-539A-E4C0A0DD4B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855455"/>
            <a:ext cx="8195000" cy="5236378"/>
          </a:xfrm>
        </p:spPr>
        <p:txBody>
          <a:bodyPr>
            <a:normAutofit/>
          </a:bodyPr>
          <a:lstStyle/>
          <a:p>
            <a:r>
              <a:rPr lang="en-US" b="1" dirty="0">
                <a:sym typeface="Wingdings" panose="05000000000000000000" pitchFamily="2" charset="2"/>
              </a:rPr>
              <a:t>Input tokens can represent anything</a:t>
            </a:r>
            <a:r>
              <a:rPr lang="en-US" dirty="0">
                <a:sym typeface="Wingdings" panose="05000000000000000000" pitchFamily="2" charset="2"/>
              </a:rPr>
              <a:t>: image patches, text tokens, audio, controls, etc.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Invariant to order of tokens: </a:t>
            </a:r>
            <a:r>
              <a:rPr lang="en-US" b="1" dirty="0">
                <a:sym typeface="Wingdings" panose="05000000000000000000" pitchFamily="2" charset="2"/>
              </a:rPr>
              <a:t>add positional embedding </a:t>
            </a:r>
            <a:r>
              <a:rPr lang="en-US" dirty="0">
                <a:sym typeface="Wingdings" panose="05000000000000000000" pitchFamily="2" charset="2"/>
              </a:rPr>
              <a:t>to distinguish pos/type of input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b="1" dirty="0">
                <a:sym typeface="Wingdings" panose="05000000000000000000" pitchFamily="2" charset="2"/>
              </a:rPr>
              <a:t>Transformer block</a:t>
            </a:r>
            <a:r>
              <a:rPr lang="en-US" dirty="0">
                <a:sym typeface="Wingdings" panose="05000000000000000000" pitchFamily="2" charset="2"/>
              </a:rPr>
              <a:t>: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Apply multi-head attention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Apply 2-layer MLP with </a:t>
            </a:r>
            <a:r>
              <a:rPr lang="en-US" dirty="0" err="1">
                <a:sym typeface="Wingdings" panose="05000000000000000000" pitchFamily="2" charset="2"/>
              </a:rPr>
              <a:t>ReLU</a:t>
            </a:r>
            <a:r>
              <a:rPr lang="en-US" dirty="0">
                <a:sym typeface="Wingdings" panose="05000000000000000000" pitchFamily="2" charset="2"/>
              </a:rPr>
              <a:t> to each token separately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Residual and layer norm (over all tokens) after each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Can stack any number of transformer blocks</a:t>
            </a:r>
          </a:p>
          <a:p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71E7C7-B6F4-CEC6-1F0B-A612BCD26B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36</a:t>
            </a:fld>
            <a:endParaRPr lang="en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A100AC-55BF-083C-F08D-54DA429C53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2"/>
          <a:stretch/>
        </p:blipFill>
        <p:spPr>
          <a:xfrm>
            <a:off x="9196219" y="1266825"/>
            <a:ext cx="2390775" cy="43243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82DF7F-DD8A-03C0-CD86-020F7222D071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3"/>
              </a:rPr>
              <a:t>Attention is all you need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152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A0828A-6A70-B8E6-2D5F-6E4DA3C41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600" y="267561"/>
            <a:ext cx="11360800" cy="763600"/>
          </a:xfrm>
        </p:spPr>
        <p:txBody>
          <a:bodyPr/>
          <a:lstStyle/>
          <a:p>
            <a:r>
              <a:rPr lang="en-US" dirty="0"/>
              <a:t>Positional encodings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AE6C4D-DD5B-B6DD-527F-497A379B29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5600" y="1536633"/>
            <a:ext cx="6594800" cy="45552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Transformer processing </a:t>
            </a:r>
            <a:r>
              <a:rPr lang="en-US" i="1" dirty="0"/>
              <a:t>does not depend on position of token</a:t>
            </a:r>
          </a:p>
          <a:p>
            <a:pPr lvl="1"/>
            <a:r>
              <a:rPr lang="en-US" dirty="0"/>
              <a:t>But to compare between tokens, relative position may be important</a:t>
            </a:r>
          </a:p>
          <a:p>
            <a:endParaRPr lang="en-US" dirty="0"/>
          </a:p>
          <a:p>
            <a:r>
              <a:rPr lang="en-US" dirty="0"/>
              <a:t>Sinusoidal encoding (on right) is such that a dot product between encodings corresponds to positional similarity</a:t>
            </a:r>
          </a:p>
          <a:p>
            <a:endParaRPr lang="en-US" dirty="0"/>
          </a:p>
          <a:p>
            <a:r>
              <a:rPr lang="en-US" dirty="0"/>
              <a:t>Learned or even fixed random encodings also work similarly in practice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4ECB0-7080-DD7C-EAA1-83337EA30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2" t="60573"/>
          <a:stretch/>
        </p:blipFill>
        <p:spPr>
          <a:xfrm>
            <a:off x="9196219" y="3886199"/>
            <a:ext cx="2390775" cy="17049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E675AF-C48E-0BA6-5B90-1A27F1EAF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6660" y="1956407"/>
            <a:ext cx="3523376" cy="755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617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267DD-F862-545F-D0D8-F84EC670B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020" y="145159"/>
            <a:ext cx="10972800" cy="914400"/>
          </a:xfrm>
        </p:spPr>
        <p:txBody>
          <a:bodyPr>
            <a:normAutofit fontScale="90000"/>
          </a:bodyPr>
          <a:lstStyle/>
          <a:p>
            <a:r>
              <a:rPr lang="en-US" dirty="0"/>
              <a:t>Transformer: alternates data processing (self-attention) and memory injection (MLP)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09348C-3458-18AA-66AE-F3EB677FE961}"/>
              </a:ext>
            </a:extLst>
          </p:cNvPr>
          <p:cNvSpPr/>
          <p:nvPr/>
        </p:nvSpPr>
        <p:spPr>
          <a:xfrm>
            <a:off x="3236685" y="5548089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CFE7026-0BC9-E8F1-413B-3514149D1652}"/>
              </a:ext>
            </a:extLst>
          </p:cNvPr>
          <p:cNvSpPr/>
          <p:nvPr/>
        </p:nvSpPr>
        <p:spPr>
          <a:xfrm>
            <a:off x="3839028" y="5548088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A6D447B-8F7D-6233-006C-6908A80ACFC8}"/>
              </a:ext>
            </a:extLst>
          </p:cNvPr>
          <p:cNvSpPr/>
          <p:nvPr/>
        </p:nvSpPr>
        <p:spPr>
          <a:xfrm>
            <a:off x="7278916" y="5537989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44590F7-4119-AB3A-FEC0-B099726CB73B}"/>
              </a:ext>
            </a:extLst>
          </p:cNvPr>
          <p:cNvSpPr/>
          <p:nvPr/>
        </p:nvSpPr>
        <p:spPr>
          <a:xfrm>
            <a:off x="3236686" y="4252686"/>
            <a:ext cx="4528457" cy="6241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Multi-head Attention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836B36A-F336-EC63-93D9-3F1A033C21F5}"/>
              </a:ext>
            </a:extLst>
          </p:cNvPr>
          <p:cNvSpPr/>
          <p:nvPr/>
        </p:nvSpPr>
        <p:spPr>
          <a:xfrm>
            <a:off x="3236686" y="2740476"/>
            <a:ext cx="4528457" cy="199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B7DB41-847E-2838-14A6-88CC29D38F2F}"/>
              </a:ext>
            </a:extLst>
          </p:cNvPr>
          <p:cNvSpPr txBox="1"/>
          <p:nvPr/>
        </p:nvSpPr>
        <p:spPr>
          <a:xfrm>
            <a:off x="5628506" y="5024541"/>
            <a:ext cx="18741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Q, K, V projection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FDCACE3-A73E-A371-DA63-77839B68E9D7}"/>
              </a:ext>
            </a:extLst>
          </p:cNvPr>
          <p:cNvSpPr/>
          <p:nvPr/>
        </p:nvSpPr>
        <p:spPr>
          <a:xfrm>
            <a:off x="4441371" y="5548086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00A09D-4626-0DE3-EAD6-69271C2226DF}"/>
              </a:ext>
            </a:extLst>
          </p:cNvPr>
          <p:cNvSpPr txBox="1"/>
          <p:nvPr/>
        </p:nvSpPr>
        <p:spPr>
          <a:xfrm>
            <a:off x="6741885" y="5505333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…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E3D09D7F-E53D-C34B-2078-2DBCF2D61ED2}"/>
              </a:ext>
            </a:extLst>
          </p:cNvPr>
          <p:cNvSpPr/>
          <p:nvPr/>
        </p:nvSpPr>
        <p:spPr>
          <a:xfrm>
            <a:off x="5043713" y="5537990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9274E43-32FB-AE4A-7F3D-972784B12FD6}"/>
              </a:ext>
            </a:extLst>
          </p:cNvPr>
          <p:cNvSpPr/>
          <p:nvPr/>
        </p:nvSpPr>
        <p:spPr>
          <a:xfrm>
            <a:off x="5628506" y="5548086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6235E14-943B-889B-1BE7-769772364DD4}"/>
              </a:ext>
            </a:extLst>
          </p:cNvPr>
          <p:cNvSpPr/>
          <p:nvPr/>
        </p:nvSpPr>
        <p:spPr>
          <a:xfrm>
            <a:off x="6210262" y="5527895"/>
            <a:ext cx="420914" cy="42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2F2F5D-5E4D-5325-DE23-34E072E0E11F}"/>
              </a:ext>
            </a:extLst>
          </p:cNvPr>
          <p:cNvSpPr txBox="1"/>
          <p:nvPr/>
        </p:nvSpPr>
        <p:spPr>
          <a:xfrm>
            <a:off x="3236685" y="5969001"/>
            <a:ext cx="1358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 tokens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D00907-C72B-F7D6-50C7-00DCC08E0D4C}"/>
              </a:ext>
            </a:extLst>
          </p:cNvPr>
          <p:cNvSpPr txBox="1"/>
          <p:nvPr/>
        </p:nvSpPr>
        <p:spPr>
          <a:xfrm>
            <a:off x="5628506" y="3771284"/>
            <a:ext cx="1372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 projection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4491A6-0AA9-629D-EB21-32E90480ABBA}"/>
              </a:ext>
            </a:extLst>
          </p:cNvPr>
          <p:cNvSpPr txBox="1"/>
          <p:nvPr/>
        </p:nvSpPr>
        <p:spPr>
          <a:xfrm>
            <a:off x="5261230" y="3316476"/>
            <a:ext cx="490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⊕</a:t>
            </a:r>
          </a:p>
        </p:txBody>
      </p:sp>
      <p:cxnSp>
        <p:nvCxnSpPr>
          <p:cNvPr id="21" name="Connector: Elbow 20">
            <a:extLst>
              <a:ext uri="{FF2B5EF4-FFF2-40B4-BE49-F238E27FC236}">
                <a16:creationId xmlns:a16="http://schemas.microsoft.com/office/drawing/2014/main" id="{79E44009-52A4-A3F1-408B-C95D95ECE0EF}"/>
              </a:ext>
            </a:extLst>
          </p:cNvPr>
          <p:cNvCxnSpPr>
            <a:cxnSpLocks/>
          </p:cNvCxnSpPr>
          <p:nvPr/>
        </p:nvCxnSpPr>
        <p:spPr>
          <a:xfrm flipH="1" flipV="1">
            <a:off x="5752070" y="3541046"/>
            <a:ext cx="2076870" cy="2197306"/>
          </a:xfrm>
          <a:prstGeom prst="bentConnector3">
            <a:avLst>
              <a:gd name="adj1" fmla="val -11007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BC4F3A6D-06A2-DF73-B87D-8FDB9100691D}"/>
              </a:ext>
            </a:extLst>
          </p:cNvPr>
          <p:cNvSpPr/>
          <p:nvPr/>
        </p:nvSpPr>
        <p:spPr>
          <a:xfrm>
            <a:off x="3236683" y="2079286"/>
            <a:ext cx="4528457" cy="19957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4135A27-C04D-A152-980E-CD41944AA357}"/>
              </a:ext>
            </a:extLst>
          </p:cNvPr>
          <p:cNvSpPr txBox="1"/>
          <p:nvPr/>
        </p:nvSpPr>
        <p:spPr>
          <a:xfrm>
            <a:off x="5254166" y="1237360"/>
            <a:ext cx="4908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⊕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0763FA3-6FEF-813A-6F9A-3C9BA0649E47}"/>
              </a:ext>
            </a:extLst>
          </p:cNvPr>
          <p:cNvCxnSpPr>
            <a:cxnSpLocks/>
            <a:stCxn id="19" idx="0"/>
            <a:endCxn id="8" idx="2"/>
          </p:cNvCxnSpPr>
          <p:nvPr/>
        </p:nvCxnSpPr>
        <p:spPr>
          <a:xfrm flipH="1" flipV="1">
            <a:off x="5500915" y="2940047"/>
            <a:ext cx="5735" cy="376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985FCF5-90BB-08BE-9407-4163E88F0AA5}"/>
              </a:ext>
            </a:extLst>
          </p:cNvPr>
          <p:cNvCxnSpPr>
            <a:cxnSpLocks/>
            <a:stCxn id="8" idx="0"/>
            <a:endCxn id="24" idx="2"/>
          </p:cNvCxnSpPr>
          <p:nvPr/>
        </p:nvCxnSpPr>
        <p:spPr>
          <a:xfrm flipH="1" flipV="1">
            <a:off x="5500912" y="2278857"/>
            <a:ext cx="3" cy="461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467373E-8FCD-CCA9-DD51-3206A36C3E19}"/>
              </a:ext>
            </a:extLst>
          </p:cNvPr>
          <p:cNvCxnSpPr>
            <a:cxnSpLocks/>
            <a:stCxn id="24" idx="0"/>
            <a:endCxn id="25" idx="2"/>
          </p:cNvCxnSpPr>
          <p:nvPr/>
        </p:nvCxnSpPr>
        <p:spPr>
          <a:xfrm flipH="1" flipV="1">
            <a:off x="5499586" y="1699025"/>
            <a:ext cx="1326" cy="380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DA7754D7-49FC-5ECD-C95B-70D1B3F81239}"/>
              </a:ext>
            </a:extLst>
          </p:cNvPr>
          <p:cNvSpPr txBox="1"/>
          <p:nvPr/>
        </p:nvSpPr>
        <p:spPr>
          <a:xfrm>
            <a:off x="5626653" y="3023973"/>
            <a:ext cx="12467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Layer norm</a:t>
            </a:r>
          </a:p>
        </p:txBody>
      </p:sp>
      <p:cxnSp>
        <p:nvCxnSpPr>
          <p:cNvPr id="43" name="Connector: Elbow 42">
            <a:extLst>
              <a:ext uri="{FF2B5EF4-FFF2-40B4-BE49-F238E27FC236}">
                <a16:creationId xmlns:a16="http://schemas.microsoft.com/office/drawing/2014/main" id="{8122DCF1-B656-3F33-3056-312BE55D8D4A}"/>
              </a:ext>
            </a:extLst>
          </p:cNvPr>
          <p:cNvCxnSpPr>
            <a:cxnSpLocks/>
          </p:cNvCxnSpPr>
          <p:nvPr/>
        </p:nvCxnSpPr>
        <p:spPr>
          <a:xfrm flipH="1" flipV="1">
            <a:off x="5686259" y="1347218"/>
            <a:ext cx="65123" cy="2117478"/>
          </a:xfrm>
          <a:prstGeom prst="bentConnector4">
            <a:avLst>
              <a:gd name="adj1" fmla="val -3560427"/>
              <a:gd name="adj2" fmla="val 10000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34543E55-72AE-AE15-2877-9BD9DBCB9C04}"/>
              </a:ext>
            </a:extLst>
          </p:cNvPr>
          <p:cNvCxnSpPr>
            <a:cxnSpLocks/>
          </p:cNvCxnSpPr>
          <p:nvPr/>
        </p:nvCxnSpPr>
        <p:spPr>
          <a:xfrm flipH="1" flipV="1">
            <a:off x="5493851" y="3778141"/>
            <a:ext cx="5735" cy="376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F0B079DB-4511-068B-36FB-6D0D8E9DB11A}"/>
              </a:ext>
            </a:extLst>
          </p:cNvPr>
          <p:cNvCxnSpPr>
            <a:cxnSpLocks/>
          </p:cNvCxnSpPr>
          <p:nvPr/>
        </p:nvCxnSpPr>
        <p:spPr>
          <a:xfrm flipH="1" flipV="1">
            <a:off x="5500915" y="4974916"/>
            <a:ext cx="5735" cy="376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709CE56D-CC5E-F4E6-02AC-E5787E1BF65D}"/>
              </a:ext>
            </a:extLst>
          </p:cNvPr>
          <p:cNvSpPr txBox="1"/>
          <p:nvPr/>
        </p:nvSpPr>
        <p:spPr>
          <a:xfrm>
            <a:off x="8575254" y="4039534"/>
            <a:ext cx="2563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Attention</a:t>
            </a:r>
            <a:r>
              <a:rPr lang="en-US" sz="2400" dirty="0"/>
              <a:t>: skills,   algorithms on inputs [2] </a:t>
            </a:r>
          </a:p>
        </p:txBody>
      </p:sp>
      <p:sp>
        <p:nvSpPr>
          <p:cNvPr id="1024" name="TextBox 1023">
            <a:extLst>
              <a:ext uri="{FF2B5EF4-FFF2-40B4-BE49-F238E27FC236}">
                <a16:creationId xmlns:a16="http://schemas.microsoft.com/office/drawing/2014/main" id="{A391C4AB-F013-2551-F5BC-BEA65558585F}"/>
              </a:ext>
            </a:extLst>
          </p:cNvPr>
          <p:cNvSpPr txBox="1"/>
          <p:nvPr/>
        </p:nvSpPr>
        <p:spPr>
          <a:xfrm>
            <a:off x="8540969" y="1784743"/>
            <a:ext cx="312807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MLP</a:t>
            </a:r>
            <a:r>
              <a:rPr lang="en-US" sz="2400" dirty="0"/>
              <a:t>: concepts, external memory lookup (up) and output distribution (down) [1]</a:t>
            </a:r>
          </a:p>
        </p:txBody>
      </p:sp>
      <p:sp>
        <p:nvSpPr>
          <p:cNvPr id="1025" name="TextBox 1024">
            <a:extLst>
              <a:ext uri="{FF2B5EF4-FFF2-40B4-BE49-F238E27FC236}">
                <a16:creationId xmlns:a16="http://schemas.microsoft.com/office/drawing/2014/main" id="{C37AA2C2-7EBC-A144-F9EE-A2FB80EBC2E8}"/>
              </a:ext>
            </a:extLst>
          </p:cNvPr>
          <p:cNvSpPr txBox="1"/>
          <p:nvPr/>
        </p:nvSpPr>
        <p:spPr>
          <a:xfrm>
            <a:off x="1771137" y="2655595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MLP-up</a:t>
            </a: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8A50CD18-18CF-E250-10CE-03E6F1CD5D6A}"/>
              </a:ext>
            </a:extLst>
          </p:cNvPr>
          <p:cNvSpPr txBox="1"/>
          <p:nvPr/>
        </p:nvSpPr>
        <p:spPr>
          <a:xfrm>
            <a:off x="1536235" y="1909525"/>
            <a:ext cx="12197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MLP-down</a:t>
            </a:r>
          </a:p>
        </p:txBody>
      </p:sp>
      <p:sp>
        <p:nvSpPr>
          <p:cNvPr id="1028" name="TextBox 1027">
            <a:extLst>
              <a:ext uri="{FF2B5EF4-FFF2-40B4-BE49-F238E27FC236}">
                <a16:creationId xmlns:a16="http://schemas.microsoft.com/office/drawing/2014/main" id="{8EECF54A-13E6-9E2E-B60B-0C1AEFA771D1}"/>
              </a:ext>
            </a:extLst>
          </p:cNvPr>
          <p:cNvSpPr txBox="1"/>
          <p:nvPr/>
        </p:nvSpPr>
        <p:spPr>
          <a:xfrm>
            <a:off x="5552753" y="2322086"/>
            <a:ext cx="1936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Concept activation</a:t>
            </a:r>
          </a:p>
        </p:txBody>
      </p:sp>
      <p:sp>
        <p:nvSpPr>
          <p:cNvPr id="1030" name="TextBox 1029">
            <a:extLst>
              <a:ext uri="{FF2B5EF4-FFF2-40B4-BE49-F238E27FC236}">
                <a16:creationId xmlns:a16="http://schemas.microsoft.com/office/drawing/2014/main" id="{6802DCC0-BAC8-794F-E81C-A575829D55C9}"/>
              </a:ext>
            </a:extLst>
          </p:cNvPr>
          <p:cNvSpPr txBox="1"/>
          <p:nvPr/>
        </p:nvSpPr>
        <p:spPr>
          <a:xfrm>
            <a:off x="6314944" y="6258855"/>
            <a:ext cx="593872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sz="10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[1] Geva, Mor, et al. "Transformer Feed-Forward Layers Are Key-Value Memories." Proceedings of the 2021 Conference on Empirical Methods in Natural Language Processing. 2021.</a:t>
            </a:r>
          </a:p>
          <a:p>
            <a:pPr algn="l">
              <a:buNone/>
            </a:pPr>
            <a:r>
              <a:rPr lang="en-US" sz="1000" b="0" i="0" dirty="0">
                <a:solidFill>
                  <a:srgbClr val="333333"/>
                </a:solidFill>
                <a:effectLst/>
                <a:latin typeface="Noto Sans" panose="020B0502040504020204" pitchFamily="34" charset="0"/>
              </a:rPr>
              <a:t>[2] Olsson, Catherine, et al. "In-context learning and induction heads." arXiv:2209.11895 (2022).</a:t>
            </a:r>
          </a:p>
        </p:txBody>
      </p:sp>
    </p:spTree>
    <p:extLst>
      <p:ext uri="{BB962C8B-B14F-4D97-AF65-F5344CB8AC3E}">
        <p14:creationId xmlns:p14="http://schemas.microsoft.com/office/powerpoint/2010/main" val="2614639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D8DD9-75CA-A96D-0492-39DED4D4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Transformer-based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73F59E-8CD3-CFD6-D9E4-D1B4783086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349788"/>
            <a:ext cx="7991824" cy="51355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Preparing inputs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Text is converted into </a:t>
            </a:r>
            <a:r>
              <a:rPr lang="en-US" dirty="0" err="1"/>
              <a:t>subword</a:t>
            </a:r>
            <a:r>
              <a:rPr lang="en-US" dirty="0"/>
              <a:t> tokens (integer ids)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Subword</a:t>
            </a:r>
            <a:r>
              <a:rPr lang="en-US" dirty="0"/>
              <a:t> integers are mapped to learned vectors (embedding)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Positional embedding is added to the vectors, providing ordering information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Inference</a:t>
            </a:r>
          </a:p>
          <a:p>
            <a:pPr marL="514350" indent="-514350">
              <a:buFont typeface="+mj-lt"/>
              <a:buAutoNum type="arabicPeriod" startAt="4"/>
            </a:pPr>
            <a:r>
              <a:rPr lang="en-US" dirty="0"/>
              <a:t>Inputs go through 12 transformer blocks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Self-attention (organize inputs)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MLP (retrieve and output memory)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Interleaved layer norms and skip connections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Output</a:t>
            </a:r>
          </a:p>
          <a:p>
            <a:pPr marL="514350" indent="-514350">
              <a:buFont typeface="+mj-lt"/>
              <a:buAutoNum type="arabicPeriod" startAt="5"/>
            </a:pPr>
            <a:r>
              <a:rPr lang="en-US" dirty="0"/>
              <a:t>Predict the next word (classes are </a:t>
            </a:r>
            <a:r>
              <a:rPr lang="en-US" dirty="0" err="1"/>
              <a:t>subword</a:t>
            </a:r>
            <a:r>
              <a:rPr lang="en-US" dirty="0"/>
              <a:t> ids)</a:t>
            </a:r>
          </a:p>
          <a:p>
            <a:pPr marL="514350" indent="-514350">
              <a:buAutoNum type="arabicPeriod" startAt="5"/>
            </a:pPr>
            <a:r>
              <a:rPr lang="en-US" dirty="0"/>
              <a:t>Perform a classification task</a:t>
            </a:r>
          </a:p>
          <a:p>
            <a:pPr marL="514350" indent="-514350">
              <a:buFont typeface="+mj-lt"/>
              <a:buAutoNum type="arabicPeriod" startAt="5"/>
            </a:pPr>
            <a:endParaRPr lang="en-US" dirty="0"/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E196DC0-2B4C-0172-A4CF-6A9BE23C2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424" y="180975"/>
            <a:ext cx="3190526" cy="5945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A8AA14-6502-713F-ED68-370CB4C8F559}"/>
              </a:ext>
            </a:extLst>
          </p:cNvPr>
          <p:cNvSpPr txBox="1"/>
          <p:nvPr/>
        </p:nvSpPr>
        <p:spPr>
          <a:xfrm>
            <a:off x="9829800" y="6031468"/>
            <a:ext cx="15825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GPT-1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A57312-E52C-845C-B9D0-C14856A1F535}"/>
              </a:ext>
            </a:extLst>
          </p:cNvPr>
          <p:cNvSpPr txBox="1"/>
          <p:nvPr/>
        </p:nvSpPr>
        <p:spPr>
          <a:xfrm>
            <a:off x="9568264" y="6400800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Radford et al. 2018</a:t>
            </a:r>
          </a:p>
        </p:txBody>
      </p:sp>
    </p:spTree>
    <p:extLst>
      <p:ext uri="{BB962C8B-B14F-4D97-AF65-F5344CB8AC3E}">
        <p14:creationId xmlns:p14="http://schemas.microsoft.com/office/powerpoint/2010/main" val="8592299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2D123-A600-000D-5804-2A502509C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648C9-8974-A0F4-7A71-10CF55174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A099DD-6A3D-E490-4628-5B078351564F}"/>
              </a:ext>
            </a:extLst>
          </p:cNvPr>
          <p:cNvSpPr txBox="1"/>
          <p:nvPr/>
        </p:nvSpPr>
        <p:spPr>
          <a:xfrm>
            <a:off x="2514600" y="1066800"/>
            <a:ext cx="6705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hlinkClick r:id="rId2"/>
              </a:rPr>
              <a:t>https://tinyurl.com/441AML-L18</a:t>
            </a:r>
            <a:r>
              <a:rPr lang="en-US" sz="3600" dirty="0"/>
              <a:t> </a:t>
            </a:r>
          </a:p>
        </p:txBody>
      </p:sp>
      <p:pic>
        <p:nvPicPr>
          <p:cNvPr id="4" name="Picture 3" descr="A qr code with black squares&#10;&#10;AI-generated content may be incorrect.">
            <a:extLst>
              <a:ext uri="{FF2B5EF4-FFF2-40B4-BE49-F238E27FC236}">
                <a16:creationId xmlns:a16="http://schemas.microsoft.com/office/drawing/2014/main" id="{BE11C358-64EA-B7C0-1308-4B6EB7A14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2057400"/>
            <a:ext cx="4343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4334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820643-16FD-1D94-3B80-046F1A9D9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Things to remember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0964D-FF33-059F-7BB0-643D6471D7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324600" cy="4191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/>
              <a:t>Sub-word tokenization based on byte-pair encoding is an effective way to turn natural text into a sequence of integers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Attention is a general processing mechanism that regresses or aggregates values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ACC258-4F6E-F416-12E4-6A84D6690B9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12" b="41642"/>
          <a:stretch/>
        </p:blipFill>
        <p:spPr>
          <a:xfrm>
            <a:off x="8692613" y="4861295"/>
            <a:ext cx="1588168" cy="16764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6F8B9AB-F1A6-E1FD-948A-09931D2B717A}"/>
              </a:ext>
            </a:extLst>
          </p:cNvPr>
          <p:cNvSpPr txBox="1">
            <a:spLocks/>
          </p:cNvSpPr>
          <p:nvPr/>
        </p:nvSpPr>
        <p:spPr bwMode="auto">
          <a:xfrm>
            <a:off x="2526549" y="899561"/>
            <a:ext cx="6324600" cy="586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Learned vector embeddings of these integers model the relationships between words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Stacked transformer blocks are a powerful network architecture that alternates attention and MLPs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4CA226-F86C-46D5-849C-26418913A1B6}"/>
              </a:ext>
            </a:extLst>
          </p:cNvPr>
          <p:cNvSpPr txBox="1"/>
          <p:nvPr/>
        </p:nvSpPr>
        <p:spPr>
          <a:xfrm>
            <a:off x="8991600" y="2532211"/>
            <a:ext cx="1981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Paris – France + Italy = Rome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131656-595B-1104-0412-0E4A6B2D6757}"/>
              </a:ext>
            </a:extLst>
          </p:cNvPr>
          <p:cNvSpPr txBox="1"/>
          <p:nvPr/>
        </p:nvSpPr>
        <p:spPr>
          <a:xfrm>
            <a:off x="7069120" y="1140759"/>
            <a:ext cx="30829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Chair is broken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  <a:p>
            <a:r>
              <a:rPr lang="en-US" dirty="0"/>
              <a:t>ch##, ##air, is, </a:t>
            </a:r>
            <a:r>
              <a:rPr lang="en-US" dirty="0" err="1"/>
              <a:t>brok</a:t>
            </a:r>
            <a:r>
              <a:rPr lang="en-US" dirty="0"/>
              <a:t>##, ##en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1EE5A7-8094-8BC4-9133-8E26866E6C78}"/>
              </a:ext>
            </a:extLst>
          </p:cNvPr>
          <p:cNvSpPr txBox="1"/>
          <p:nvPr/>
        </p:nvSpPr>
        <p:spPr>
          <a:xfrm>
            <a:off x="149357" y="6427307"/>
            <a:ext cx="7032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Further reading: </a:t>
            </a:r>
            <a:r>
              <a:rPr lang="en-US" dirty="0">
                <a:hlinkClick r:id="rId3"/>
              </a:rPr>
              <a:t>http://nlp.seas.harvard.edu/annotated-transformer/</a:t>
            </a:r>
            <a:r>
              <a:rPr lang="en-US" dirty="0"/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A6C13BD-DFAB-427E-AD04-3ED8AF4E8B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9292" y="3567235"/>
            <a:ext cx="1241308" cy="1419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52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62DD04-702B-351D-BED7-A48EF3D6D5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class: Transformers in Language and Vision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57428-1DB4-F252-3AB1-7001767A7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BERT</a:t>
            </a:r>
          </a:p>
          <a:p>
            <a:r>
              <a:rPr lang="en-US" dirty="0" err="1"/>
              <a:t>ViT</a:t>
            </a:r>
            <a:endParaRPr lang="en-US" dirty="0"/>
          </a:p>
          <a:p>
            <a:r>
              <a:rPr lang="en-US" dirty="0"/>
              <a:t>Unified-IO</a:t>
            </a:r>
          </a:p>
        </p:txBody>
      </p:sp>
    </p:spTree>
    <p:extLst>
      <p:ext uri="{BB962C8B-B14F-4D97-AF65-F5344CB8AC3E}">
        <p14:creationId xmlns:p14="http://schemas.microsoft.com/office/powerpoint/2010/main" val="27080490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451F-1902-7A13-E165-0672B8C4D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25BB42-39E7-3102-AEA9-4CE28D20D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08968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882B-F024-44C0-7366-5E2D7685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248400" cy="5135563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WordPiece</a:t>
            </a:r>
            <a:r>
              <a:rPr lang="en-US" dirty="0"/>
              <a:t> tokens (integers) are mapped to learned 512-d vectors</a:t>
            </a:r>
          </a:p>
          <a:p>
            <a:r>
              <a:rPr lang="en-US" dirty="0"/>
              <a:t>Positional encoding added to each vector</a:t>
            </a:r>
          </a:p>
          <a:p>
            <a:r>
              <a:rPr lang="en-US" dirty="0"/>
              <a:t>N=6 transformer blocks  applied to input</a:t>
            </a:r>
          </a:p>
          <a:p>
            <a:r>
              <a:rPr lang="en-US" dirty="0"/>
              <a:t>Until &lt;EOS&gt; is output:</a:t>
            </a:r>
          </a:p>
          <a:p>
            <a:pPr lvl="1"/>
            <a:r>
              <a:rPr lang="en-US" dirty="0"/>
              <a:t>Process input + output so far</a:t>
            </a:r>
          </a:p>
          <a:p>
            <a:pPr lvl="1"/>
            <a:r>
              <a:rPr lang="en-US" dirty="0"/>
              <a:t>Output most likely word (after more attention blocks and linear model)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F5FA6-C55F-09B8-DE66-3DF5CDACE720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2"/>
              </a:rPr>
              <a:t>Attention is all you need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964810-16B7-1F87-DA7C-5D7DB80A3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233" y="265167"/>
            <a:ext cx="4597167" cy="65518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1F7B56-4858-D48E-C8D4-91A4359A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Language Transformer: Complete Architecture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163A0-7092-88FC-B91B-E671A149855A}"/>
              </a:ext>
            </a:extLst>
          </p:cNvPr>
          <p:cNvSpPr txBox="1"/>
          <p:nvPr/>
        </p:nvSpPr>
        <p:spPr>
          <a:xfrm>
            <a:off x="6985233" y="4249887"/>
            <a:ext cx="798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58B31-B99F-B653-C626-9EACF7FE8A9E}"/>
              </a:ext>
            </a:extLst>
          </p:cNvPr>
          <p:cNvSpPr txBox="1"/>
          <p:nvPr/>
        </p:nvSpPr>
        <p:spPr>
          <a:xfrm>
            <a:off x="10909533" y="2850486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Cross-Attention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5956C6-1830-293C-CCBE-3BB3323580D0}"/>
              </a:ext>
            </a:extLst>
          </p:cNvPr>
          <p:cNvSpPr txBox="1"/>
          <p:nvPr/>
        </p:nvSpPr>
        <p:spPr>
          <a:xfrm>
            <a:off x="10909532" y="3992585"/>
            <a:ext cx="128246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  <a:p>
            <a:r>
              <a:rPr lang="en-US" sz="1200" dirty="0"/>
              <a:t>(each token attends to earlier output tokens)</a:t>
            </a:r>
          </a:p>
        </p:txBody>
      </p:sp>
    </p:spTree>
    <p:extLst>
      <p:ext uri="{BB962C8B-B14F-4D97-AF65-F5344CB8AC3E}">
        <p14:creationId xmlns:p14="http://schemas.microsoft.com/office/powerpoint/2010/main" val="375068803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73951-CB89-4607-FB5C-9FC057FE1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CDDD78-A264-5386-3563-2E7DE8FDE9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AA9A6D-135D-FC4D-D53C-731D18EAF2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026" y="0"/>
            <a:ext cx="955194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773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87227-2BC4-7472-5EA9-E6F47F49D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95ED34-A8E4-A9DF-2889-1821E7AC81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BAA277-5BE1-9F77-0295-D3C750790D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" y="0"/>
            <a:ext cx="576537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9A0050F-22D0-069D-8748-35536D4AF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6542" y="0"/>
            <a:ext cx="63399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3729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9882B-F024-44C0-7366-5E2D76856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248400" cy="51355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English-German </a:t>
            </a:r>
          </a:p>
          <a:p>
            <a:pPr lvl="1"/>
            <a:r>
              <a:rPr lang="en-US" dirty="0"/>
              <a:t>4.5M sentence pairs</a:t>
            </a:r>
          </a:p>
          <a:p>
            <a:pPr lvl="1"/>
            <a:r>
              <a:rPr lang="en-US" dirty="0"/>
              <a:t>37K tokens</a:t>
            </a:r>
          </a:p>
          <a:p>
            <a:r>
              <a:rPr lang="en-US" dirty="0"/>
              <a:t>English-French</a:t>
            </a:r>
          </a:p>
          <a:p>
            <a:pPr lvl="1"/>
            <a:r>
              <a:rPr lang="en-US" dirty="0"/>
              <a:t>36M sentences</a:t>
            </a:r>
          </a:p>
          <a:p>
            <a:pPr lvl="1"/>
            <a:r>
              <a:rPr lang="en-US" dirty="0"/>
              <a:t>32K tokens</a:t>
            </a:r>
          </a:p>
          <a:p>
            <a:r>
              <a:rPr lang="en-US" dirty="0"/>
              <a:t>Base models trained on 8 P100s for 12 hours</a:t>
            </a:r>
          </a:p>
          <a:p>
            <a:r>
              <a:rPr lang="en-US" dirty="0"/>
              <a:t>Big models (2x token dim, 3x training steps) trained for 3.5 days</a:t>
            </a:r>
          </a:p>
          <a:p>
            <a:r>
              <a:rPr lang="en-US" dirty="0"/>
              <a:t>Adam optimizer: learning rate ramps up for 4K iterations, then down</a:t>
            </a:r>
          </a:p>
          <a:p>
            <a:r>
              <a:rPr lang="en-US" dirty="0"/>
              <a:t>Regularization: drop-out, L2 weight, label smoothing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1F5FA6-C55F-09B8-DE66-3DF5CDACE720}"/>
              </a:ext>
            </a:extLst>
          </p:cNvPr>
          <p:cNvSpPr txBox="1"/>
          <p:nvPr/>
        </p:nvSpPr>
        <p:spPr>
          <a:xfrm>
            <a:off x="76200" y="6488668"/>
            <a:ext cx="6097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2"/>
                </a:solidFill>
                <a:hlinkClick r:id="rId2"/>
              </a:rPr>
              <a:t>Attention is all you need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964810-16B7-1F87-DA7C-5D7DB80A34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9000" y="282480"/>
            <a:ext cx="4597167" cy="65518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31F7B56-4858-D48E-C8D4-91A4359A0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Application to Translation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B163A0-7092-88FC-B91B-E671A149855A}"/>
              </a:ext>
            </a:extLst>
          </p:cNvPr>
          <p:cNvSpPr txBox="1"/>
          <p:nvPr/>
        </p:nvSpPr>
        <p:spPr>
          <a:xfrm>
            <a:off x="7239000" y="4267200"/>
            <a:ext cx="798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58B31-B99F-B653-C626-9EACF7FE8A9E}"/>
              </a:ext>
            </a:extLst>
          </p:cNvPr>
          <p:cNvSpPr txBox="1"/>
          <p:nvPr/>
        </p:nvSpPr>
        <p:spPr>
          <a:xfrm>
            <a:off x="11163300" y="2867799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Cross-Attention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5956C6-1830-293C-CCBE-3BB3323580D0}"/>
              </a:ext>
            </a:extLst>
          </p:cNvPr>
          <p:cNvSpPr txBox="1"/>
          <p:nvPr/>
        </p:nvSpPr>
        <p:spPr>
          <a:xfrm>
            <a:off x="11163300" y="400989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Self-Attention</a:t>
            </a:r>
          </a:p>
        </p:txBody>
      </p:sp>
    </p:spTree>
    <p:extLst>
      <p:ext uri="{BB962C8B-B14F-4D97-AF65-F5344CB8AC3E}">
        <p14:creationId xmlns:p14="http://schemas.microsoft.com/office/powerpoint/2010/main" val="20604954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C7495-454A-651C-FD82-23A0B2898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A0A0E-DA07-C5AC-BA40-790540DC6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1D059E-F084-70E7-CEB2-C1578786B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047" y="1295400"/>
            <a:ext cx="10435905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86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110482</TotalTime>
  <Words>2453</Words>
  <Application>Microsoft Office PowerPoint</Application>
  <PresentationFormat>Widescreen</PresentationFormat>
  <Paragraphs>431</Paragraphs>
  <Slides>48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8" baseType="lpstr">
      <vt:lpstr>Arial</vt:lpstr>
      <vt:lpstr>Calibri</vt:lpstr>
      <vt:lpstr>Cambria Math</vt:lpstr>
      <vt:lpstr>Courier New</vt:lpstr>
      <vt:lpstr>LMRoman10-Bold</vt:lpstr>
      <vt:lpstr>LMRoman10-Regular</vt:lpstr>
      <vt:lpstr>Noto Sans</vt:lpstr>
      <vt:lpstr>Roboto</vt:lpstr>
      <vt:lpstr>Wingdings</vt:lpstr>
      <vt:lpstr>Office Theme</vt:lpstr>
      <vt:lpstr>Word Representations and Transformers</vt:lpstr>
      <vt:lpstr>Reminders:</vt:lpstr>
      <vt:lpstr>Today’s Lecture</vt:lpstr>
      <vt:lpstr>Each pixel means little, but images can be interpreted by grouping and recognizing patterns in groups of groups of groups of pixels</vt:lpstr>
      <vt:lpstr>CNNs iteratively process  pixels-&gt;edges/colors-&gt;textures-&gt;sub-parts-&gt;parts-&gt;objects/scenes</vt:lpstr>
      <vt:lpstr>But in text, the meaning is already in the words… right?</vt:lpstr>
      <vt:lpstr>What does this mean?</vt:lpstr>
      <vt:lpstr>Which of these is more similar?</vt:lpstr>
      <vt:lpstr>Which of these is more similar?</vt:lpstr>
      <vt:lpstr>PowerPoint Presentation</vt:lpstr>
      <vt:lpstr>To analyze text, need to convert text to tokens</vt:lpstr>
      <vt:lpstr>Word  Integer</vt:lpstr>
      <vt:lpstr>Character  Integer</vt:lpstr>
      <vt:lpstr>Subword  Integer</vt:lpstr>
      <vt:lpstr>PowerPoint Presentation</vt:lpstr>
      <vt:lpstr>Subword Tokenizers: Byte Pair Encoding</vt:lpstr>
      <vt:lpstr>WordPiece Tokenizer (Sennrich et al., Wu et al. 2016)</vt:lpstr>
      <vt:lpstr>Try it</vt:lpstr>
      <vt:lpstr>How can we better encode word similarity?</vt:lpstr>
      <vt:lpstr>Word2Vec (Mikolov et al. 2013)</vt:lpstr>
      <vt:lpstr>Word vectors predict word relationships</vt:lpstr>
      <vt:lpstr>Word2Vec predicted relationship examples</vt:lpstr>
      <vt:lpstr>Word2Vec demos</vt:lpstr>
      <vt:lpstr>Q1-Q3</vt:lpstr>
      <vt:lpstr>A new type of data processing</vt:lpstr>
      <vt:lpstr>Attention</vt:lpstr>
      <vt:lpstr>Attention simple example</vt:lpstr>
      <vt:lpstr>Cross-Attention: each input token acquires the values of the cross-attended tokens, weighted by key-query similarity</vt:lpstr>
      <vt:lpstr>Cross-Attention: each input token acquires the values of the cross-attended tokens, weighted by key-query similarity</vt:lpstr>
      <vt:lpstr>Cross-Attention: each input token acquires the values of the cross-attended tokens, weighted by key-query similarity</vt:lpstr>
      <vt:lpstr>Cross-Attention: each input token acquires the values of the cross-attended tokens, weighted by key-query similarity</vt:lpstr>
      <vt:lpstr>Self-Attention: each input token acquires the values of the input tokens, weighted by key-query similarity</vt:lpstr>
      <vt:lpstr>Attention</vt:lpstr>
      <vt:lpstr>Transformer (Vaswani et al. 2017)</vt:lpstr>
      <vt:lpstr>Transformer (Vaswani et al. 2017)</vt:lpstr>
      <vt:lpstr>Transformers: general data processors</vt:lpstr>
      <vt:lpstr>Positional encodings</vt:lpstr>
      <vt:lpstr>Transformer: alternates data processing (self-attention) and memory injection (MLP)</vt:lpstr>
      <vt:lpstr>Transformer-based Model</vt:lpstr>
      <vt:lpstr>Q4</vt:lpstr>
      <vt:lpstr>Things to remember</vt:lpstr>
      <vt:lpstr>Next class: Transformers in Language and Vision</vt:lpstr>
      <vt:lpstr>PowerPoint Presentation</vt:lpstr>
      <vt:lpstr>Language Transformer: Complete Architecture</vt:lpstr>
      <vt:lpstr>PowerPoint Presentation</vt:lpstr>
      <vt:lpstr>PowerPoint Presentation</vt:lpstr>
      <vt:lpstr>Application to Translation</vt:lpstr>
      <vt:lpstr>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247</cp:revision>
  <cp:lastPrinted>2023-01-18T22:14:20Z</cp:lastPrinted>
  <dcterms:created xsi:type="dcterms:W3CDTF">2009-12-16T02:55:56Z</dcterms:created>
  <dcterms:modified xsi:type="dcterms:W3CDTF">2026-10-27T16:56:51Z</dcterms:modified>
</cp:coreProperties>
</file>